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2" r:id="rId6"/>
    <p:sldId id="265" r:id="rId7"/>
    <p:sldId id="263" r:id="rId8"/>
    <p:sldId id="264" r:id="rId9"/>
    <p:sldId id="260"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67"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96C0F-16D4-445B-BA05-35AF00D941AA}"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7D0AD-1B8A-4AC1-9BA8-4BCB883C920F}" type="slidenum">
              <a:rPr lang="en-US" smtClean="0"/>
              <a:t>‹#›</a:t>
            </a:fld>
            <a:endParaRPr lang="en-US"/>
          </a:p>
        </p:txBody>
      </p:sp>
    </p:spTree>
    <p:extLst>
      <p:ext uri="{BB962C8B-B14F-4D97-AF65-F5344CB8AC3E}">
        <p14:creationId xmlns:p14="http://schemas.microsoft.com/office/powerpoint/2010/main" val="2944607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97D0AD-1B8A-4AC1-9BA8-4BCB883C920F}" type="slidenum">
              <a:rPr lang="en-US" smtClean="0"/>
              <a:t>1</a:t>
            </a:fld>
            <a:endParaRPr lang="en-US"/>
          </a:p>
        </p:txBody>
      </p:sp>
    </p:spTree>
    <p:extLst>
      <p:ext uri="{BB962C8B-B14F-4D97-AF65-F5344CB8AC3E}">
        <p14:creationId xmlns:p14="http://schemas.microsoft.com/office/powerpoint/2010/main" val="376175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6432F9-4376-48F1-9C71-332BC835E9A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29648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432F9-4376-48F1-9C71-332BC835E9A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418174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432F9-4376-48F1-9C71-332BC835E9A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43934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432F9-4376-48F1-9C71-332BC835E9A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135491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6432F9-4376-48F1-9C71-332BC835E9AD}"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247702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6432F9-4376-48F1-9C71-332BC835E9AD}"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385570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6432F9-4376-48F1-9C71-332BC835E9AD}"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353669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6432F9-4376-48F1-9C71-332BC835E9AD}"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116517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432F9-4376-48F1-9C71-332BC835E9AD}"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3897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432F9-4376-48F1-9C71-332BC835E9AD}"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94349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432F9-4376-48F1-9C71-332BC835E9AD}"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191F-EB4E-4CC5-9E72-30BB2BF275DF}" type="slidenum">
              <a:rPr lang="en-US" smtClean="0"/>
              <a:t>‹#›</a:t>
            </a:fld>
            <a:endParaRPr lang="en-US"/>
          </a:p>
        </p:txBody>
      </p:sp>
    </p:spTree>
    <p:extLst>
      <p:ext uri="{BB962C8B-B14F-4D97-AF65-F5344CB8AC3E}">
        <p14:creationId xmlns:p14="http://schemas.microsoft.com/office/powerpoint/2010/main" val="379495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432F9-4376-48F1-9C71-332BC835E9AD}" type="datetimeFigureOut">
              <a:rPr lang="en-US" smtClean="0"/>
              <a:t>8/16/2021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7191F-EB4E-4CC5-9E72-30BB2BF275DF}" type="slidenum">
              <a:rPr lang="en-US" smtClean="0"/>
              <a:t>‹#›</a:t>
            </a:fld>
            <a:endParaRPr lang="en-US"/>
          </a:p>
        </p:txBody>
      </p:sp>
    </p:spTree>
    <p:extLst>
      <p:ext uri="{BB962C8B-B14F-4D97-AF65-F5344CB8AC3E}">
        <p14:creationId xmlns:p14="http://schemas.microsoft.com/office/powerpoint/2010/main" val="1796040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verywellmind.com/john-dewey-biography-1859-1952-2795515" TargetMode="External"/><Relationship Id="rId2" Type="http://schemas.openxmlformats.org/officeDocument/2006/relationships/hyperlink" Target="https://www.verywellmind.com/david-kolb-biography-2795505" TargetMode="External"/><Relationship Id="rId1" Type="http://schemas.openxmlformats.org/officeDocument/2006/relationships/slideLayout" Target="../slideLayouts/slideLayout2.xml"/><Relationship Id="rId5" Type="http://schemas.openxmlformats.org/officeDocument/2006/relationships/hyperlink" Target="https://www.verywellmind.com/jean-piaget-biography-1896-1980-2795549" TargetMode="External"/><Relationship Id="rId4" Type="http://schemas.openxmlformats.org/officeDocument/2006/relationships/hyperlink" Target="https://www.verywellmind.com/kurt-lewin-biography-1890-1947-27955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8698" y="112269"/>
            <a:ext cx="9144000" cy="2387600"/>
          </a:xfrm>
        </p:spPr>
        <p:txBody>
          <a:bodyPr/>
          <a:lstStyle/>
          <a:p>
            <a:r>
              <a:rPr lang="en-US" dirty="0" smtClean="0"/>
              <a:t>Intro to University Learning and teaching </a:t>
            </a:r>
            <a:endParaRPr lang="en-US" dirty="0"/>
          </a:p>
        </p:txBody>
      </p:sp>
      <p:pic>
        <p:nvPicPr>
          <p:cNvPr id="1026" name="Picture 2" descr="From Bhutan To The World: Working Remotely For Foreign Firms To Open Up New  Employment Opportunit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09963"/>
            <a:ext cx="51816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erubtse college builds “the future we want” in Bhutan - YouTu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3509963"/>
            <a:ext cx="5026025" cy="335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56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8797F26-7E0F-4268-8099-4E793830576C}"/>
              </a:ext>
            </a:extLst>
          </p:cNvPr>
          <p:cNvPicPr>
            <a:picLocks noChangeAspect="1"/>
          </p:cNvPicPr>
          <p:nvPr/>
        </p:nvPicPr>
        <p:blipFill>
          <a:blip r:embed="rId3"/>
          <a:stretch>
            <a:fillRect/>
          </a:stretch>
        </p:blipFill>
        <p:spPr>
          <a:xfrm>
            <a:off x="1171254" y="842481"/>
            <a:ext cx="9030984" cy="5517221"/>
          </a:xfrm>
          <a:prstGeom prst="rect">
            <a:avLst/>
          </a:prstGeom>
        </p:spPr>
      </p:pic>
      <p:sp>
        <p:nvSpPr>
          <p:cNvPr id="4" name="TextBox 3">
            <a:extLst>
              <a:ext uri="{FF2B5EF4-FFF2-40B4-BE49-F238E27FC236}">
                <a16:creationId xmlns:a16="http://schemas.microsoft.com/office/drawing/2014/main" xmlns="" id="{4151E551-79BF-4A63-BF5F-141A8C7B1162}"/>
              </a:ext>
            </a:extLst>
          </p:cNvPr>
          <p:cNvSpPr txBox="1"/>
          <p:nvPr/>
        </p:nvSpPr>
        <p:spPr>
          <a:xfrm>
            <a:off x="7448764" y="364732"/>
            <a:ext cx="3400746" cy="369332"/>
          </a:xfrm>
          <a:prstGeom prst="rect">
            <a:avLst/>
          </a:prstGeom>
          <a:noFill/>
        </p:spPr>
        <p:txBody>
          <a:bodyPr wrap="square" rtlCol="0">
            <a:spAutoFit/>
          </a:bodyPr>
          <a:lstStyle/>
          <a:p>
            <a:r>
              <a:rPr lang="en-US" dirty="0"/>
              <a:t>Kolb’s learning styles</a:t>
            </a:r>
          </a:p>
        </p:txBody>
      </p:sp>
      <p:graphicFrame>
        <p:nvGraphicFramePr>
          <p:cNvPr id="2" name="Object 1"/>
          <p:cNvGraphicFramePr>
            <a:graphicFrameLocks noChangeAspect="1"/>
          </p:cNvGraphicFramePr>
          <p:nvPr>
            <p:extLst>
              <p:ext uri="{D42A27DB-BD31-4B8C-83A1-F6EECF244321}">
                <p14:modId xmlns:p14="http://schemas.microsoft.com/office/powerpoint/2010/main" val="3463038752"/>
              </p:ext>
            </p:extLst>
          </p:nvPr>
        </p:nvGraphicFramePr>
        <p:xfrm>
          <a:off x="10202238" y="4874253"/>
          <a:ext cx="914400" cy="806450"/>
        </p:xfrm>
        <a:graphic>
          <a:graphicData uri="http://schemas.openxmlformats.org/presentationml/2006/ole">
            <mc:AlternateContent xmlns:mc="http://schemas.openxmlformats.org/markup-compatibility/2006">
              <mc:Choice xmlns:v="urn:schemas-microsoft-com:vml" Requires="v">
                <p:oleObj spid="_x0000_s4105" name="Acrobat Document" showAsIcon="1" r:id="rId4" imgW="914400" imgH="806400" progId="AcroExch.Document.11">
                  <p:embed/>
                </p:oleObj>
              </mc:Choice>
              <mc:Fallback>
                <p:oleObj name="Acrobat Document" showAsIcon="1" r:id="rId4" imgW="914400" imgH="806400" progId="AcroExch.Document.11">
                  <p:embed/>
                  <p:pic>
                    <p:nvPicPr>
                      <p:cNvPr id="0" name=""/>
                      <p:cNvPicPr/>
                      <p:nvPr/>
                    </p:nvPicPr>
                    <p:blipFill>
                      <a:blip r:embed="rId5"/>
                      <a:stretch>
                        <a:fillRect/>
                      </a:stretch>
                    </p:blipFill>
                    <p:spPr>
                      <a:xfrm>
                        <a:off x="10202238" y="4874253"/>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159202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8" y="1853683"/>
            <a:ext cx="10515600" cy="1325563"/>
          </a:xfrm>
        </p:spPr>
        <p:txBody>
          <a:bodyPr/>
          <a:lstStyle/>
          <a:p>
            <a:r>
              <a:rPr lang="en-US" dirty="0" smtClean="0"/>
              <a:t>What are the implications in the learning and teaching processes?</a:t>
            </a:r>
            <a:endParaRPr lang="en-US" dirty="0"/>
          </a:p>
        </p:txBody>
      </p:sp>
    </p:spTree>
    <p:extLst>
      <p:ext uri="{BB962C8B-B14F-4D97-AF65-F5344CB8AC3E}">
        <p14:creationId xmlns:p14="http://schemas.microsoft.com/office/powerpoint/2010/main" val="1036025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630B308-E16D-4C28-A05F-1DC2E5753B50}"/>
              </a:ext>
            </a:extLst>
          </p:cNvPr>
          <p:cNvSpPr>
            <a:spLocks noGrp="1"/>
          </p:cNvSpPr>
          <p:nvPr>
            <p:ph type="subTitle" idx="1"/>
          </p:nvPr>
        </p:nvSpPr>
        <p:spPr/>
        <p:txBody>
          <a:bodyPr/>
          <a:lstStyle/>
          <a:p>
            <a:r>
              <a:rPr lang="en-US" dirty="0"/>
              <a:t>Learning styles</a:t>
            </a:r>
          </a:p>
        </p:txBody>
      </p:sp>
      <p:pic>
        <p:nvPicPr>
          <p:cNvPr id="1026" name="Picture 2">
            <a:extLst>
              <a:ext uri="{FF2B5EF4-FFF2-40B4-BE49-F238E27FC236}">
                <a16:creationId xmlns="" xmlns:a16="http://schemas.microsoft.com/office/drawing/2014/main" id="{A86B8C21-8B8B-4A33-9E14-E377FC21C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997" y="1366837"/>
            <a:ext cx="469582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27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AA0A19-9F27-4B60-BC07-6B9D1B68B1E7}"/>
              </a:ext>
            </a:extLst>
          </p:cNvPr>
          <p:cNvSpPr>
            <a:spLocks noGrp="1"/>
          </p:cNvSpPr>
          <p:nvPr>
            <p:ph type="title"/>
          </p:nvPr>
        </p:nvSpPr>
        <p:spPr/>
        <p:txBody>
          <a:bodyPr/>
          <a:lstStyle/>
          <a:p>
            <a:r>
              <a:rPr lang="en-US" dirty="0"/>
              <a:t>VAK</a:t>
            </a:r>
          </a:p>
        </p:txBody>
      </p:sp>
      <p:sp>
        <p:nvSpPr>
          <p:cNvPr id="3" name="Content Placeholder 2">
            <a:extLst>
              <a:ext uri="{FF2B5EF4-FFF2-40B4-BE49-F238E27FC236}">
                <a16:creationId xmlns="" xmlns:a16="http://schemas.microsoft.com/office/drawing/2014/main" id="{D6082CFC-18EF-49BA-A393-2617AC8B5AEC}"/>
              </a:ext>
            </a:extLst>
          </p:cNvPr>
          <p:cNvSpPr>
            <a:spLocks noGrp="1"/>
          </p:cNvSpPr>
          <p:nvPr>
            <p:ph idx="1"/>
          </p:nvPr>
        </p:nvSpPr>
        <p:spPr/>
        <p:txBody>
          <a:bodyPr/>
          <a:lstStyle/>
          <a:p>
            <a:r>
              <a:rPr lang="en-US" dirty="0"/>
              <a:t>The VAK learning style uses the three main sensory receivers: Visual, Auditory, and Kinesthetic (movement) to determine the dominant learning style. It is sometimes known as VAKT (Visual, Auditory, Kinesthetic, &amp; Tactile). It is based on </a:t>
            </a:r>
            <a:r>
              <a:rPr lang="en-US" i="1" dirty="0"/>
              <a:t>modalities—</a:t>
            </a:r>
            <a:r>
              <a:rPr lang="en-US" dirty="0"/>
              <a:t>channels by which human expression can take place and is composed of a combination of perception and memory.</a:t>
            </a:r>
          </a:p>
        </p:txBody>
      </p:sp>
    </p:spTree>
    <p:extLst>
      <p:ext uri="{BB962C8B-B14F-4D97-AF65-F5344CB8AC3E}">
        <p14:creationId xmlns:p14="http://schemas.microsoft.com/office/powerpoint/2010/main" val="3276583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150687-DB90-4DB4-B4E3-98E21ED1EEFA}"/>
              </a:ext>
            </a:extLst>
          </p:cNvPr>
          <p:cNvSpPr>
            <a:spLocks noGrp="1"/>
          </p:cNvSpPr>
          <p:nvPr>
            <p:ph idx="1"/>
          </p:nvPr>
        </p:nvSpPr>
        <p:spPr/>
        <p:txBody>
          <a:bodyPr/>
          <a:lstStyle/>
          <a:p>
            <a:r>
              <a:rPr lang="en-US" dirty="0"/>
              <a:t>VAK is derived from the accelerated learning world and seems to be about the most popular model nowadays due to its simplicity. While the research has shown a connection with modalities and learning styles (University of Pennsylvania, 2009), the research has so far been unable to prove the using one's learning style provides the best means for learning a task or subject. This is probably because it is more of a </a:t>
            </a:r>
            <a:r>
              <a:rPr lang="en-US" i="1" dirty="0"/>
              <a:t>preference</a:t>
            </a:r>
            <a:r>
              <a:rPr lang="en-US" dirty="0"/>
              <a:t>, rather than a </a:t>
            </a:r>
            <a:r>
              <a:rPr lang="en-US" i="1" dirty="0"/>
              <a:t>style</a:t>
            </a:r>
            <a:r>
              <a:rPr lang="en-US" dirty="0"/>
              <a:t>.</a:t>
            </a:r>
          </a:p>
        </p:txBody>
      </p:sp>
    </p:spTree>
    <p:extLst>
      <p:ext uri="{BB962C8B-B14F-4D97-AF65-F5344CB8AC3E}">
        <p14:creationId xmlns:p14="http://schemas.microsoft.com/office/powerpoint/2010/main" val="3110085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240189-3C32-4115-B34B-52012165FE18}"/>
              </a:ext>
            </a:extLst>
          </p:cNvPr>
          <p:cNvSpPr>
            <a:spLocks noGrp="1"/>
          </p:cNvSpPr>
          <p:nvPr>
            <p:ph idx="1"/>
          </p:nvPr>
        </p:nvSpPr>
        <p:spPr/>
        <p:txBody>
          <a:bodyPr/>
          <a:lstStyle/>
          <a:p>
            <a:r>
              <a:rPr lang="en-US" dirty="0"/>
              <a:t>Learners use all three modalities to receive and learn new information and experiences. However, according to the VAK or modality theory, one or two of these receiving styles is normally dominant. This dominant style defines the best way for a person to learn new information by filtering what is to be learned. This style may not always to be the same for some tasks. The learner may prefer one style of learning for one task, and a combination of others for a different task.</a:t>
            </a:r>
          </a:p>
        </p:txBody>
      </p:sp>
    </p:spTree>
    <p:extLst>
      <p:ext uri="{BB962C8B-B14F-4D97-AF65-F5344CB8AC3E}">
        <p14:creationId xmlns:p14="http://schemas.microsoft.com/office/powerpoint/2010/main" val="1840968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0FF94A-D47C-452B-A383-8DB39FAE3BDB}"/>
              </a:ext>
            </a:extLst>
          </p:cNvPr>
          <p:cNvSpPr>
            <a:spLocks noGrp="1"/>
          </p:cNvSpPr>
          <p:nvPr>
            <p:ph type="title"/>
          </p:nvPr>
        </p:nvSpPr>
        <p:spPr/>
        <p:txBody>
          <a:bodyPr>
            <a:normAutofit fontScale="90000"/>
          </a:bodyPr>
          <a:lstStyle/>
          <a:p>
            <a:r>
              <a:rPr lang="en-US" b="1" dirty="0"/>
              <a:t>Hints for Recognizing and Implementing the Three VAK Styles</a:t>
            </a:r>
            <a:br>
              <a:rPr lang="en-US" b="1" dirty="0"/>
            </a:br>
            <a:endParaRPr lang="en-US" dirty="0"/>
          </a:p>
        </p:txBody>
      </p:sp>
      <p:sp>
        <p:nvSpPr>
          <p:cNvPr id="3" name="Content Placeholder 2">
            <a:extLst>
              <a:ext uri="{FF2B5EF4-FFF2-40B4-BE49-F238E27FC236}">
                <a16:creationId xmlns="" xmlns:a16="http://schemas.microsoft.com/office/drawing/2014/main" id="{60433444-D42F-46DD-AF54-DC1829C6CD23}"/>
              </a:ext>
            </a:extLst>
          </p:cNvPr>
          <p:cNvSpPr>
            <a:spLocks noGrp="1"/>
          </p:cNvSpPr>
          <p:nvPr>
            <p:ph idx="1"/>
          </p:nvPr>
        </p:nvSpPr>
        <p:spPr/>
        <p:txBody>
          <a:bodyPr>
            <a:normAutofit/>
          </a:bodyPr>
          <a:lstStyle/>
          <a:p>
            <a:r>
              <a:rPr lang="en-US" b="1" dirty="0"/>
              <a:t>Auditory learners</a:t>
            </a:r>
            <a:r>
              <a:rPr lang="en-US" dirty="0"/>
              <a:t> often talk to themselves. They also may move their lips and read out loud. They may have difficulty with reading and writing tasks. They often do better talking to a colleague or a tape recorder and hearing what was said. To integrate this style into the learning environment:</a:t>
            </a:r>
          </a:p>
          <a:p>
            <a:endParaRPr lang="en-US" dirty="0"/>
          </a:p>
        </p:txBody>
      </p:sp>
    </p:spTree>
    <p:extLst>
      <p:ext uri="{BB962C8B-B14F-4D97-AF65-F5344CB8AC3E}">
        <p14:creationId xmlns:p14="http://schemas.microsoft.com/office/powerpoint/2010/main" val="3750811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0C316C-B86C-470E-AB0C-D046F8764EB0}"/>
              </a:ext>
            </a:extLst>
          </p:cNvPr>
          <p:cNvSpPr>
            <a:spLocks noGrp="1"/>
          </p:cNvSpPr>
          <p:nvPr>
            <p:ph idx="1"/>
          </p:nvPr>
        </p:nvSpPr>
        <p:spPr/>
        <p:txBody>
          <a:bodyPr>
            <a:normAutofit fontScale="92500" lnSpcReduction="20000"/>
          </a:bodyPr>
          <a:lstStyle/>
          <a:p>
            <a:r>
              <a:rPr lang="en-US" dirty="0"/>
              <a:t>Begin new material with a brief explanation of what is coming. Conclude with a summary of what has been covered. This is the old adage of “tell them what they are going to lean, teach them, and tell them what they have learned.”</a:t>
            </a:r>
          </a:p>
          <a:p>
            <a:r>
              <a:rPr lang="en-US" dirty="0"/>
              <a:t>Use the Socratic method of lecturing by questioning learners to draw as much information from them as possible and then fill in the gaps with you own expertise.</a:t>
            </a:r>
          </a:p>
          <a:p>
            <a:r>
              <a:rPr lang="en-US" dirty="0"/>
              <a:t>Include auditory activities, such as brainstorming, buzz groups, or Jeopardy. Leave plenty of time to debrief activities. This allows them to make connections of what they leaned and how it applies to their situation.</a:t>
            </a:r>
          </a:p>
          <a:p>
            <a:r>
              <a:rPr lang="en-US" dirty="0"/>
              <a:t>Have the learners verbalize the questions.</a:t>
            </a:r>
          </a:p>
          <a:p>
            <a:r>
              <a:rPr lang="en-US" dirty="0"/>
              <a:t>Develop an internal dialogue between yourself and the learners.</a:t>
            </a:r>
          </a:p>
          <a:p>
            <a:endParaRPr lang="en-US" dirty="0"/>
          </a:p>
        </p:txBody>
      </p:sp>
    </p:spTree>
    <p:extLst>
      <p:ext uri="{BB962C8B-B14F-4D97-AF65-F5344CB8AC3E}">
        <p14:creationId xmlns:p14="http://schemas.microsoft.com/office/powerpoint/2010/main" val="2489014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0A1E70-B2FF-4A89-B350-9AA6DEF117EB}"/>
              </a:ext>
            </a:extLst>
          </p:cNvPr>
          <p:cNvSpPr>
            <a:spLocks noGrp="1"/>
          </p:cNvSpPr>
          <p:nvPr>
            <p:ph idx="1"/>
          </p:nvPr>
        </p:nvSpPr>
        <p:spPr/>
        <p:txBody>
          <a:bodyPr/>
          <a:lstStyle/>
          <a:p>
            <a:r>
              <a:rPr lang="en-US" b="1" dirty="0"/>
              <a:t>Visual learners</a:t>
            </a:r>
            <a:r>
              <a:rPr lang="en-US" dirty="0"/>
              <a:t> have two sub-channels—</a:t>
            </a:r>
            <a:r>
              <a:rPr lang="en-US" i="1" dirty="0"/>
              <a:t>linguistic</a:t>
            </a:r>
            <a:r>
              <a:rPr lang="en-US" dirty="0"/>
              <a:t> and </a:t>
            </a:r>
            <a:r>
              <a:rPr lang="en-US" i="1" dirty="0"/>
              <a:t>spatial</a:t>
            </a:r>
            <a:r>
              <a:rPr lang="en-US" dirty="0"/>
              <a:t>. Learners who are </a:t>
            </a:r>
            <a:r>
              <a:rPr lang="en-US" i="1" dirty="0"/>
              <a:t>visual-linguistic</a:t>
            </a:r>
            <a:r>
              <a:rPr lang="en-US" dirty="0"/>
              <a:t> like to learn through written language, such as reading and writing tasks. They remember what has been written down, even if they do not read it more than once. They like to write down directions and pay better attention to lectures if they watch them. Learners who are </a:t>
            </a:r>
            <a:r>
              <a:rPr lang="en-US" i="1" dirty="0"/>
              <a:t>visual-spatial</a:t>
            </a:r>
            <a:r>
              <a:rPr lang="en-US" dirty="0"/>
              <a:t> usually have difficulty with the written language and do better with charts, demonstrations, videos, and other visual materials. They easily visualize faces and places by using their imagination and seldom get lost in new surroundings. To integrate this style into the learning environment:</a:t>
            </a:r>
          </a:p>
        </p:txBody>
      </p:sp>
    </p:spTree>
    <p:extLst>
      <p:ext uri="{BB962C8B-B14F-4D97-AF65-F5344CB8AC3E}">
        <p14:creationId xmlns:p14="http://schemas.microsoft.com/office/powerpoint/2010/main" val="1621722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299B1B4-DB58-401A-B92B-F4334D8DD5B5}"/>
              </a:ext>
            </a:extLst>
          </p:cNvPr>
          <p:cNvSpPr>
            <a:spLocks noGrp="1"/>
          </p:cNvSpPr>
          <p:nvPr>
            <p:ph idx="1"/>
          </p:nvPr>
        </p:nvSpPr>
        <p:spPr>
          <a:xfrm>
            <a:off x="838200" y="924674"/>
            <a:ext cx="10515600" cy="5252289"/>
          </a:xfrm>
        </p:spPr>
        <p:txBody>
          <a:bodyPr>
            <a:normAutofit fontScale="92500" lnSpcReduction="20000"/>
          </a:bodyPr>
          <a:lstStyle/>
          <a:p>
            <a:r>
              <a:rPr lang="en-US" dirty="0"/>
              <a:t>Use graphs, charts, illustrations, or other visual aids.</a:t>
            </a:r>
          </a:p>
          <a:p>
            <a:r>
              <a:rPr lang="en-US" dirty="0"/>
              <a:t>Include outlines, concept maps, agendas, handouts, etc. for reading and taking notes.</a:t>
            </a:r>
          </a:p>
          <a:p>
            <a:r>
              <a:rPr lang="en-US" dirty="0"/>
              <a:t>Include plenty of content in handouts to reread after the learning session.</a:t>
            </a:r>
          </a:p>
          <a:p>
            <a:r>
              <a:rPr lang="en-US" dirty="0"/>
              <a:t>Leave white space in handouts for note-taking.</a:t>
            </a:r>
          </a:p>
          <a:p>
            <a:r>
              <a:rPr lang="en-US" dirty="0"/>
              <a:t>Invite questions to help them stay alert in auditory environments.</a:t>
            </a:r>
          </a:p>
          <a:p>
            <a:r>
              <a:rPr lang="en-US" dirty="0"/>
              <a:t>Post flip charts to show what will come and what has been presented.</a:t>
            </a:r>
          </a:p>
          <a:p>
            <a:r>
              <a:rPr lang="en-US" dirty="0"/>
              <a:t>Emphasize key points to cue when to takes notes.</a:t>
            </a:r>
          </a:p>
          <a:p>
            <a:r>
              <a:rPr lang="en-US" dirty="0"/>
              <a:t>Eliminate potential distractions.</a:t>
            </a:r>
          </a:p>
          <a:p>
            <a:r>
              <a:rPr lang="en-US" dirty="0"/>
              <a:t>Supplement textual information with illustrations whenever possible.</a:t>
            </a:r>
          </a:p>
          <a:p>
            <a:r>
              <a:rPr lang="en-US" dirty="0"/>
              <a:t>Have them draw pictures in the margins.</a:t>
            </a:r>
          </a:p>
          <a:p>
            <a:r>
              <a:rPr lang="en-US" dirty="0"/>
              <a:t>Have the learners envision the topic or have them act out the subject matter.</a:t>
            </a:r>
          </a:p>
          <a:p>
            <a:endParaRPr lang="en-US" dirty="0"/>
          </a:p>
        </p:txBody>
      </p:sp>
    </p:spTree>
    <p:extLst>
      <p:ext uri="{BB962C8B-B14F-4D97-AF65-F5344CB8AC3E}">
        <p14:creationId xmlns:p14="http://schemas.microsoft.com/office/powerpoint/2010/main" val="297803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201670" y="508000"/>
            <a:ext cx="1219200" cy="510126"/>
          </a:xfrm>
          <a:prstGeom prst="rect">
            <a:avLst/>
          </a:prstGeom>
        </p:spPr>
      </p:pic>
      <p:pic>
        <p:nvPicPr>
          <p:cNvPr id="3" name="Picture 2"/>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08000" y="2209800"/>
            <a:ext cx="2438400" cy="2438400"/>
          </a:xfrm>
          <a:prstGeom prst="rect">
            <a:avLst/>
          </a:prstGeom>
        </p:spPr>
      </p:pic>
      <p:sp>
        <p:nvSpPr>
          <p:cNvPr id="4" name="Rectangle 3"/>
          <p:cNvSpPr/>
          <p:nvPr>
            <p:custDataLst>
              <p:tags r:id="rId4"/>
            </p:custDataLst>
          </p:nvPr>
        </p:nvSpPr>
        <p:spPr>
          <a:xfrm>
            <a:off x="3200400" y="2571750"/>
            <a:ext cx="8483600" cy="1714500"/>
          </a:xfrm>
          <a:prstGeom prst="rect">
            <a:avLst/>
          </a:prstGeom>
          <a:noFill/>
          <a:ln w="1270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smtClean="0">
                <a:solidFill>
                  <a:srgbClr val="5B5B5B"/>
                </a:solidFill>
              </a:rPr>
              <a:t>Good Morning, How are you today?</a:t>
            </a:r>
            <a:endParaRPr lang="en-US" sz="3600" b="1">
              <a:solidFill>
                <a:srgbClr val="5B5B5B"/>
              </a:solidFill>
            </a:endParaRPr>
          </a:p>
        </p:txBody>
      </p:sp>
      <p:sp>
        <p:nvSpPr>
          <p:cNvPr id="5" name="Rectangle 4"/>
          <p:cNvSpPr/>
          <p:nvPr>
            <p:custDataLst>
              <p:tags r:id="rId5"/>
            </p:custDataLst>
          </p:nvPr>
        </p:nvSpPr>
        <p:spPr>
          <a:xfrm>
            <a:off x="3200400" y="6096000"/>
            <a:ext cx="8737600" cy="510125"/>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smtClean="0">
                <a:solidFill>
                  <a:srgbClr val="5B5B5B"/>
                </a:solidFill>
              </a:rPr>
              <a:t>ⓘ</a:t>
            </a:r>
            <a:r>
              <a:rPr lang="en-US" sz="1400" smtClean="0">
                <a:solidFill>
                  <a:srgbClr val="5B5B5B"/>
                </a:solidFill>
              </a:rPr>
              <a:t> Start presenting to display the poll results on this slide.</a:t>
            </a:r>
            <a:endParaRPr lang="en-US" sz="1400">
              <a:solidFill>
                <a:srgbClr val="5B5B5B"/>
              </a:solidFill>
            </a:endParaRPr>
          </a:p>
        </p:txBody>
      </p:sp>
    </p:spTree>
    <p:custDataLst>
      <p:tags r:id="rId1"/>
    </p:custDataLst>
    <p:extLst>
      <p:ext uri="{BB962C8B-B14F-4D97-AF65-F5344CB8AC3E}">
        <p14:creationId xmlns:p14="http://schemas.microsoft.com/office/powerpoint/2010/main" val="1762851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BBA444C-C66D-482C-B27E-111BF547A187}"/>
              </a:ext>
            </a:extLst>
          </p:cNvPr>
          <p:cNvSpPr>
            <a:spLocks noGrp="1"/>
          </p:cNvSpPr>
          <p:nvPr>
            <p:ph idx="1"/>
          </p:nvPr>
        </p:nvSpPr>
        <p:spPr/>
        <p:txBody>
          <a:bodyPr/>
          <a:lstStyle/>
          <a:p>
            <a:r>
              <a:rPr lang="en-US" b="1" dirty="0"/>
              <a:t>Kinesthetic learners</a:t>
            </a:r>
            <a:r>
              <a:rPr lang="en-US" dirty="0"/>
              <a:t> do best while touching and moving. It also has two sub-channels: kinesthetic (movement) and tactile (touch). They tend to lose concentration if there is little or no external stimulation or movement. When listening to lectures they may want to take notes for the sake of moving their hands. When reading, they like to scan the material first, and then focus in on the details (get the big picture first). They typically use color high lighters and take notes by drawing pictures, diagrams, or doodling. To integrate this style into the learning environment:</a:t>
            </a:r>
          </a:p>
        </p:txBody>
      </p:sp>
    </p:spTree>
    <p:extLst>
      <p:ext uri="{BB962C8B-B14F-4D97-AF65-F5344CB8AC3E}">
        <p14:creationId xmlns:p14="http://schemas.microsoft.com/office/powerpoint/2010/main" val="3553067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23D1736-3664-4C8F-B7D6-773CBA8C45C2}"/>
              </a:ext>
            </a:extLst>
          </p:cNvPr>
          <p:cNvSpPr>
            <a:spLocks noGrp="1"/>
          </p:cNvSpPr>
          <p:nvPr>
            <p:ph idx="1"/>
          </p:nvPr>
        </p:nvSpPr>
        <p:spPr/>
        <p:txBody>
          <a:bodyPr>
            <a:normAutofit fontScale="85000" lnSpcReduction="20000"/>
          </a:bodyPr>
          <a:lstStyle/>
          <a:p>
            <a:r>
              <a:rPr lang="en-US" dirty="0"/>
              <a:t>Use activities that get the learners up and moving.</a:t>
            </a:r>
          </a:p>
          <a:p>
            <a:r>
              <a:rPr lang="en-US" dirty="0"/>
              <a:t>Play music, when appropriate, during activities.</a:t>
            </a:r>
          </a:p>
          <a:p>
            <a:r>
              <a:rPr lang="en-US" dirty="0"/>
              <a:t>Use colored markers to emphasize key points on flip charts or white boards.</a:t>
            </a:r>
          </a:p>
          <a:p>
            <a:r>
              <a:rPr lang="en-US" dirty="0"/>
              <a:t>Give frequent stretch breaks (brain breaks).</a:t>
            </a:r>
          </a:p>
          <a:p>
            <a:r>
              <a:rPr lang="en-US" dirty="0"/>
              <a:t>Provide toys such as </a:t>
            </a:r>
            <a:r>
              <a:rPr lang="en-US" dirty="0" err="1"/>
              <a:t>Koosh</a:t>
            </a:r>
            <a:r>
              <a:rPr lang="en-US" dirty="0"/>
              <a:t> balls and Play-Dough to give them something to do with their hands.</a:t>
            </a:r>
          </a:p>
          <a:p>
            <a:r>
              <a:rPr lang="en-US" dirty="0"/>
              <a:t>To highlight a point, provide gum, candy, scents, etc. which provides a cross link of scent (aroma) to the topic at hand (scent can be a powerful cue).</a:t>
            </a:r>
          </a:p>
          <a:p>
            <a:r>
              <a:rPr lang="en-US" dirty="0"/>
              <a:t>Provide high lighters, colored pens and/or pencils.</a:t>
            </a:r>
          </a:p>
          <a:p>
            <a:r>
              <a:rPr lang="en-US" dirty="0"/>
              <a:t>Guide learners through a visualization of complex tasks.</a:t>
            </a:r>
          </a:p>
          <a:p>
            <a:r>
              <a:rPr lang="en-US" dirty="0"/>
              <a:t>Have them transfer information from the text to another medium such as a keyboard or a tablet.</a:t>
            </a:r>
          </a:p>
          <a:p>
            <a:endParaRPr lang="en-US" dirty="0"/>
          </a:p>
        </p:txBody>
      </p:sp>
    </p:spTree>
    <p:extLst>
      <p:ext uri="{BB962C8B-B14F-4D97-AF65-F5344CB8AC3E}">
        <p14:creationId xmlns:p14="http://schemas.microsoft.com/office/powerpoint/2010/main" val="3994051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FE746C9F-4691-40BC-9B56-6D7515E49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544" y="0"/>
            <a:ext cx="98734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049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outline</a:t>
            </a:r>
            <a:endParaRPr lang="en-US" dirty="0"/>
          </a:p>
        </p:txBody>
      </p:sp>
      <p:sp>
        <p:nvSpPr>
          <p:cNvPr id="3" name="Content Placeholder 2"/>
          <p:cNvSpPr>
            <a:spLocks noGrp="1"/>
          </p:cNvSpPr>
          <p:nvPr>
            <p:ph idx="1"/>
          </p:nvPr>
        </p:nvSpPr>
        <p:spPr/>
        <p:txBody>
          <a:bodyPr/>
          <a:lstStyle/>
          <a:p>
            <a:r>
              <a:rPr lang="en-US" dirty="0" smtClean="0"/>
              <a:t>Experiential learning theory</a:t>
            </a:r>
          </a:p>
          <a:p>
            <a:r>
              <a:rPr lang="en-US" dirty="0" smtClean="0"/>
              <a:t>Learning  style </a:t>
            </a:r>
          </a:p>
          <a:p>
            <a:r>
              <a:rPr lang="en-US" dirty="0" smtClean="0"/>
              <a:t>Learning pyramid</a:t>
            </a:r>
            <a:endParaRPr lang="en-US" dirty="0"/>
          </a:p>
        </p:txBody>
      </p:sp>
    </p:spTree>
    <p:extLst>
      <p:ext uri="{BB962C8B-B14F-4D97-AF65-F5344CB8AC3E}">
        <p14:creationId xmlns:p14="http://schemas.microsoft.com/office/powerpoint/2010/main" val="230346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Experiential Learning Theory. The Theorist: David Kolb An American  educational theorist born in 1939 Kolb earned his BA from Knox College in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462977" cy="66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3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F92C7-8F69-400E-AA70-ECCDC7D669ED}"/>
              </a:ext>
            </a:extLst>
          </p:cNvPr>
          <p:cNvSpPr>
            <a:spLocks noGrp="1"/>
          </p:cNvSpPr>
          <p:nvPr>
            <p:ph type="title"/>
          </p:nvPr>
        </p:nvSpPr>
        <p:spPr/>
        <p:txBody>
          <a:bodyPr/>
          <a:lstStyle/>
          <a:p>
            <a:r>
              <a:rPr lang="en-US" dirty="0"/>
              <a:t>Experiential learning theory</a:t>
            </a:r>
          </a:p>
        </p:txBody>
      </p:sp>
      <p:sp>
        <p:nvSpPr>
          <p:cNvPr id="3" name="Content Placeholder 2">
            <a:extLst>
              <a:ext uri="{FF2B5EF4-FFF2-40B4-BE49-F238E27FC236}">
                <a16:creationId xmlns:a16="http://schemas.microsoft.com/office/drawing/2014/main" xmlns="" id="{C73B815B-3928-4634-A7FA-0505DF935FBA}"/>
              </a:ext>
            </a:extLst>
          </p:cNvPr>
          <p:cNvSpPr>
            <a:spLocks noGrp="1"/>
          </p:cNvSpPr>
          <p:nvPr>
            <p:ph idx="1"/>
          </p:nvPr>
        </p:nvSpPr>
        <p:spPr/>
        <p:txBody>
          <a:bodyPr>
            <a:normAutofit lnSpcReduction="10000"/>
          </a:bodyPr>
          <a:lstStyle/>
          <a:p>
            <a:r>
              <a:rPr lang="en-US" dirty="0"/>
              <a:t>As the name suggests, experiential learning involves learning from experience. The theory was proposed by psychologist </a:t>
            </a:r>
            <a:r>
              <a:rPr lang="en-US" u="sng" dirty="0">
                <a:hlinkClick r:id="rId2"/>
              </a:rPr>
              <a:t>David Kolb</a:t>
            </a:r>
            <a:r>
              <a:rPr lang="en-US" dirty="0"/>
              <a:t> who was influenced by the work of other theorists including </a:t>
            </a:r>
            <a:r>
              <a:rPr lang="en-US" u="sng" dirty="0">
                <a:hlinkClick r:id="rId3"/>
              </a:rPr>
              <a:t>John Dewey</a:t>
            </a:r>
            <a:r>
              <a:rPr lang="en-US" dirty="0"/>
              <a:t>, </a:t>
            </a:r>
            <a:r>
              <a:rPr lang="en-US" u="sng" dirty="0">
                <a:hlinkClick r:id="rId4"/>
              </a:rPr>
              <a:t>Kurt Lewin</a:t>
            </a:r>
            <a:r>
              <a:rPr lang="en-US" dirty="0"/>
              <a:t>, and </a:t>
            </a:r>
            <a:r>
              <a:rPr lang="en-US" u="sng" dirty="0">
                <a:hlinkClick r:id="rId5"/>
              </a:rPr>
              <a:t>Jean Piaget</a:t>
            </a:r>
            <a:r>
              <a:rPr lang="en-US" dirty="0"/>
              <a:t>.</a:t>
            </a:r>
          </a:p>
          <a:p>
            <a:r>
              <a:rPr lang="en-US" i="1" dirty="0"/>
              <a:t>"I believe that education, therefore, is a process of living and not a preparation for future living."</a:t>
            </a:r>
            <a:r>
              <a:rPr lang="en-US" dirty="0"/>
              <a:t> - John Dewey, </a:t>
            </a:r>
            <a:r>
              <a:rPr lang="en-US" i="1" dirty="0"/>
              <a:t>My Pedagogic Creed</a:t>
            </a:r>
            <a:r>
              <a:rPr lang="en-US" dirty="0"/>
              <a:t> (1897)</a:t>
            </a:r>
          </a:p>
          <a:p>
            <a:r>
              <a:rPr lang="en-US" i="1" dirty="0"/>
              <a:t>“"The principle goal of education in the schools should be creating men and women who are capable of doing new things, not simply repeating what other generations have done.“ – Jean Piaget</a:t>
            </a:r>
          </a:p>
          <a:p>
            <a:r>
              <a:rPr lang="en-US" i="1" dirty="0"/>
              <a:t>There is nothing so practical as a good theory." </a:t>
            </a:r>
            <a:r>
              <a:rPr lang="en-US" dirty="0"/>
              <a:t>—Kurt Lewin</a:t>
            </a:r>
          </a:p>
        </p:txBody>
      </p:sp>
    </p:spTree>
    <p:extLst>
      <p:ext uri="{BB962C8B-B14F-4D97-AF65-F5344CB8AC3E}">
        <p14:creationId xmlns:p14="http://schemas.microsoft.com/office/powerpoint/2010/main" val="5297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Discuss what could be the features of experiential learning theory.</a:t>
            </a:r>
            <a:endParaRPr lang="en-US" dirty="0"/>
          </a:p>
        </p:txBody>
      </p:sp>
    </p:spTree>
    <p:extLst>
      <p:ext uri="{BB962C8B-B14F-4D97-AF65-F5344CB8AC3E}">
        <p14:creationId xmlns:p14="http://schemas.microsoft.com/office/powerpoint/2010/main" val="2491226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A6097D5-5710-43B7-85FF-FC068628620B}"/>
              </a:ext>
            </a:extLst>
          </p:cNvPr>
          <p:cNvSpPr>
            <a:spLocks noGrp="1"/>
          </p:cNvSpPr>
          <p:nvPr>
            <p:ph idx="1"/>
          </p:nvPr>
        </p:nvSpPr>
        <p:spPr>
          <a:xfrm>
            <a:off x="838200" y="1137256"/>
            <a:ext cx="10515600" cy="4351338"/>
          </a:xfrm>
        </p:spPr>
        <p:txBody>
          <a:bodyPr>
            <a:normAutofit lnSpcReduction="10000"/>
          </a:bodyPr>
          <a:lstStyle/>
          <a:p>
            <a:r>
              <a:rPr lang="en-US" dirty="0"/>
              <a:t>According to Kolb, this type of learning can be defined as "the process whereby knowledge is created through the transformation of experience. Knowledge results from the combinations of grasping and transforming the experience.“</a:t>
            </a:r>
          </a:p>
          <a:p>
            <a:r>
              <a:rPr lang="en-US" dirty="0"/>
              <a:t>Experiential learning theory differs from cognitive and behavioral theories in that cognitive theories emphasize the role of mental processes while behavioral theories ignore the possible role of subjective experience in the learning process.</a:t>
            </a:r>
          </a:p>
          <a:p>
            <a:r>
              <a:rPr lang="en-US" dirty="0"/>
              <a:t>The experiential theory proposed by Kolb takes a more holistic approach and emphasizes how experiences, including cognition, environmental factors, and emotions, influence the learning process.</a:t>
            </a:r>
          </a:p>
        </p:txBody>
      </p:sp>
    </p:spTree>
    <p:extLst>
      <p:ext uri="{BB962C8B-B14F-4D97-AF65-F5344CB8AC3E}">
        <p14:creationId xmlns:p14="http://schemas.microsoft.com/office/powerpoint/2010/main" val="195950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84367D-CD75-4716-831F-53EB45AEEDC8}"/>
              </a:ext>
            </a:extLst>
          </p:cNvPr>
          <p:cNvSpPr>
            <a:spLocks noGrp="1"/>
          </p:cNvSpPr>
          <p:nvPr>
            <p:ph type="title"/>
          </p:nvPr>
        </p:nvSpPr>
        <p:spPr/>
        <p:txBody>
          <a:bodyPr/>
          <a:lstStyle/>
          <a:p>
            <a:r>
              <a:rPr lang="en-US" dirty="0"/>
              <a:t>Experiential Model Theory</a:t>
            </a:r>
            <a:br>
              <a:rPr lang="en-US" dirty="0"/>
            </a:br>
            <a:endParaRPr lang="en-US" dirty="0"/>
          </a:p>
        </p:txBody>
      </p:sp>
      <p:sp>
        <p:nvSpPr>
          <p:cNvPr id="3" name="Content Placeholder 2">
            <a:extLst>
              <a:ext uri="{FF2B5EF4-FFF2-40B4-BE49-F238E27FC236}">
                <a16:creationId xmlns:a16="http://schemas.microsoft.com/office/drawing/2014/main" xmlns="" id="{F35ABC4F-FFB2-43CC-B296-CDD64FCD426E}"/>
              </a:ext>
            </a:extLst>
          </p:cNvPr>
          <p:cNvSpPr>
            <a:spLocks noGrp="1"/>
          </p:cNvSpPr>
          <p:nvPr>
            <p:ph idx="1"/>
          </p:nvPr>
        </p:nvSpPr>
        <p:spPr/>
        <p:txBody>
          <a:bodyPr/>
          <a:lstStyle/>
          <a:p>
            <a:r>
              <a:rPr lang="en-US" dirty="0"/>
              <a:t>In the experiential model, Kolb described two different ways of </a:t>
            </a:r>
            <a:r>
              <a:rPr lang="en-US" i="1" dirty="0"/>
              <a:t>grasping</a:t>
            </a:r>
            <a:r>
              <a:rPr lang="en-US" dirty="0"/>
              <a:t> experience:</a:t>
            </a:r>
          </a:p>
          <a:p>
            <a:pPr lvl="1" fontAlgn="base"/>
            <a:r>
              <a:rPr lang="en-US" dirty="0"/>
              <a:t>Concrete Experience</a:t>
            </a:r>
          </a:p>
          <a:p>
            <a:pPr lvl="1" fontAlgn="base"/>
            <a:r>
              <a:rPr lang="en-US" dirty="0"/>
              <a:t>Abstract Conceptualization</a:t>
            </a:r>
          </a:p>
          <a:p>
            <a:pPr fontAlgn="base"/>
            <a:r>
              <a:rPr lang="en-US" dirty="0"/>
              <a:t>He also identified two ways of </a:t>
            </a:r>
            <a:r>
              <a:rPr lang="en-US" i="1" dirty="0"/>
              <a:t>transforming</a:t>
            </a:r>
            <a:r>
              <a:rPr lang="en-US" dirty="0"/>
              <a:t> experience:</a:t>
            </a:r>
          </a:p>
          <a:p>
            <a:pPr lvl="1" fontAlgn="base"/>
            <a:r>
              <a:rPr lang="en-US" dirty="0"/>
              <a:t>Reflective Observation</a:t>
            </a:r>
          </a:p>
          <a:p>
            <a:pPr lvl="1" fontAlgn="base"/>
            <a:r>
              <a:rPr lang="en-US" dirty="0"/>
              <a:t>Active Experimentation</a:t>
            </a:r>
          </a:p>
          <a:p>
            <a:endParaRPr lang="en-US" b="1" dirty="0"/>
          </a:p>
        </p:txBody>
      </p:sp>
    </p:spTree>
    <p:extLst>
      <p:ext uri="{BB962C8B-B14F-4D97-AF65-F5344CB8AC3E}">
        <p14:creationId xmlns:p14="http://schemas.microsoft.com/office/powerpoint/2010/main" val="17333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Kolb&amp;#39;s Learning Styles and Experiential Learning Cycle | Simply Psych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73889" y="467833"/>
            <a:ext cx="9112102" cy="5954233"/>
          </a:xfrm>
          <a:prstGeom prst="rect">
            <a:avLst/>
          </a:prstGeom>
        </p:spPr>
      </p:pic>
    </p:spTree>
    <p:extLst>
      <p:ext uri="{BB962C8B-B14F-4D97-AF65-F5344CB8AC3E}">
        <p14:creationId xmlns:p14="http://schemas.microsoft.com/office/powerpoint/2010/main" val="38284121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O_APP_VERSION" val="0.19.0.2005"/>
  <p:tag name="SLIDO_PRESENTATION_ID" val="00000000-0000-0000-0000-000000000000"/>
  <p:tag name="SLIDO_EVENT_UUID" val="6ea67565-e11a-41d9-87c9-d4bd5d9dee85"/>
  <p:tag name="SLIDO_EVENT_SECTION_UUID" val="40e9e3cd-0201-4859-a6c1-2700da49604c"/>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2Mjg4NDM3OTh9"/>
  <p:tag name="SLIDO_TYPE" val="SlidoPoll"/>
  <p:tag name="SLIDO_POLL_UUID" val="08096299-787a-43f3-a88b-e491b7272e1d"/>
  <p:tag name="SLIDO_TIMELINE" val="W3sicG9sbFF1ZXN0aW9uVXVpZCI6IjBlMGJiMTc5LWMwOWMtNGU3OC1iNDg4LWM3MzVlNWFlNGZiZi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787</Words>
  <Application>Microsoft Office PowerPoint</Application>
  <PresentationFormat>Widescreen</PresentationFormat>
  <Paragraphs>60</Paragraphs>
  <Slides>22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Calibri Light</vt:lpstr>
      <vt:lpstr>Office Theme</vt:lpstr>
      <vt:lpstr>Adobe Acrobat Document</vt:lpstr>
      <vt:lpstr>Intro to University Learning and teaching </vt:lpstr>
      <vt:lpstr>PowerPoint Presentation</vt:lpstr>
      <vt:lpstr>Session outline</vt:lpstr>
      <vt:lpstr>PowerPoint Presentation</vt:lpstr>
      <vt:lpstr>Experiential learning theory</vt:lpstr>
      <vt:lpstr>PowerPoint Presentation</vt:lpstr>
      <vt:lpstr>PowerPoint Presentation</vt:lpstr>
      <vt:lpstr>Experiential Model Theory </vt:lpstr>
      <vt:lpstr>PowerPoint Presentation</vt:lpstr>
      <vt:lpstr>PowerPoint Presentation</vt:lpstr>
      <vt:lpstr>What are the implications in the learning and teaching processes?</vt:lpstr>
      <vt:lpstr>PowerPoint Presentation</vt:lpstr>
      <vt:lpstr>VAK</vt:lpstr>
      <vt:lpstr>PowerPoint Presentation</vt:lpstr>
      <vt:lpstr>PowerPoint Presentation</vt:lpstr>
      <vt:lpstr>Hints for Recognizing and Implementing the Three VAK Styles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University Learning and teaching </dc:title>
  <dc:creator>Windows User</dc:creator>
  <cp:lastModifiedBy>Windows User</cp:lastModifiedBy>
  <cp:revision>10</cp:revision>
  <dcterms:created xsi:type="dcterms:W3CDTF">2021-08-13T08:27:06Z</dcterms:created>
  <dcterms:modified xsi:type="dcterms:W3CDTF">2021-08-16T05:31:40Z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0.19.0.2005</vt:lpwstr>
  </property>
</Properties>
</file>