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E43BC-E57F-40FA-9750-8D38EB86648C}"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669AA-307B-4487-A40A-7D55257DCDC7}" type="slidenum">
              <a:rPr lang="en-US" smtClean="0"/>
              <a:t>‹#›</a:t>
            </a:fld>
            <a:endParaRPr lang="en-US"/>
          </a:p>
        </p:txBody>
      </p:sp>
    </p:spTree>
    <p:extLst>
      <p:ext uri="{BB962C8B-B14F-4D97-AF65-F5344CB8AC3E}">
        <p14:creationId xmlns:p14="http://schemas.microsoft.com/office/powerpoint/2010/main" val="689643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knowledge about the relationship between teaching and learning is incomplete and the attitudes and actions of both parties affect the outcome, but we do know enough to make some firm statements about types of action that will usually be helpful in enabling learning to happen. I</a:t>
            </a:r>
            <a:endParaRPr lang="en-US" dirty="0"/>
          </a:p>
        </p:txBody>
      </p:sp>
      <p:sp>
        <p:nvSpPr>
          <p:cNvPr id="4" name="Slide Number Placeholder 3"/>
          <p:cNvSpPr>
            <a:spLocks noGrp="1"/>
          </p:cNvSpPr>
          <p:nvPr>
            <p:ph type="sldNum" sz="quarter" idx="10"/>
          </p:nvPr>
        </p:nvSpPr>
        <p:spPr/>
        <p:txBody>
          <a:bodyPr/>
          <a:lstStyle/>
          <a:p>
            <a:fld id="{439669AA-307B-4487-A40A-7D55257DCDC7}" type="slidenum">
              <a:rPr lang="en-US" smtClean="0"/>
              <a:t>7</a:t>
            </a:fld>
            <a:endParaRPr lang="en-US"/>
          </a:p>
        </p:txBody>
      </p:sp>
    </p:spTree>
    <p:extLst>
      <p:ext uri="{BB962C8B-B14F-4D97-AF65-F5344CB8AC3E}">
        <p14:creationId xmlns:p14="http://schemas.microsoft.com/office/powerpoint/2010/main" val="256762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E5B31B-8E35-4AD4-A7C7-AF48107AC4A1}"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A4159-714A-400E-8731-DCFA04FDB0C9}" type="slidenum">
              <a:rPr lang="en-US" smtClean="0"/>
              <a:t>‹#›</a:t>
            </a:fld>
            <a:endParaRPr lang="en-US"/>
          </a:p>
        </p:txBody>
      </p:sp>
    </p:spTree>
    <p:extLst>
      <p:ext uri="{BB962C8B-B14F-4D97-AF65-F5344CB8AC3E}">
        <p14:creationId xmlns:p14="http://schemas.microsoft.com/office/powerpoint/2010/main" val="214322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5B31B-8E35-4AD4-A7C7-AF48107AC4A1}"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A4159-714A-400E-8731-DCFA04FDB0C9}" type="slidenum">
              <a:rPr lang="en-US" smtClean="0"/>
              <a:t>‹#›</a:t>
            </a:fld>
            <a:endParaRPr lang="en-US"/>
          </a:p>
        </p:txBody>
      </p:sp>
    </p:spTree>
    <p:extLst>
      <p:ext uri="{BB962C8B-B14F-4D97-AF65-F5344CB8AC3E}">
        <p14:creationId xmlns:p14="http://schemas.microsoft.com/office/powerpoint/2010/main" val="364826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5B31B-8E35-4AD4-A7C7-AF48107AC4A1}"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A4159-714A-400E-8731-DCFA04FDB0C9}" type="slidenum">
              <a:rPr lang="en-US" smtClean="0"/>
              <a:t>‹#›</a:t>
            </a:fld>
            <a:endParaRPr lang="en-US"/>
          </a:p>
        </p:txBody>
      </p:sp>
    </p:spTree>
    <p:extLst>
      <p:ext uri="{BB962C8B-B14F-4D97-AF65-F5344CB8AC3E}">
        <p14:creationId xmlns:p14="http://schemas.microsoft.com/office/powerpoint/2010/main" val="4193065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5B31B-8E35-4AD4-A7C7-AF48107AC4A1}"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A4159-714A-400E-8731-DCFA04FDB0C9}" type="slidenum">
              <a:rPr lang="en-US" smtClean="0"/>
              <a:t>‹#›</a:t>
            </a:fld>
            <a:endParaRPr lang="en-US"/>
          </a:p>
        </p:txBody>
      </p:sp>
    </p:spTree>
    <p:extLst>
      <p:ext uri="{BB962C8B-B14F-4D97-AF65-F5344CB8AC3E}">
        <p14:creationId xmlns:p14="http://schemas.microsoft.com/office/powerpoint/2010/main" val="321352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5B31B-8E35-4AD4-A7C7-AF48107AC4A1}"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A4159-714A-400E-8731-DCFA04FDB0C9}" type="slidenum">
              <a:rPr lang="en-US" smtClean="0"/>
              <a:t>‹#›</a:t>
            </a:fld>
            <a:endParaRPr lang="en-US"/>
          </a:p>
        </p:txBody>
      </p:sp>
    </p:spTree>
    <p:extLst>
      <p:ext uri="{BB962C8B-B14F-4D97-AF65-F5344CB8AC3E}">
        <p14:creationId xmlns:p14="http://schemas.microsoft.com/office/powerpoint/2010/main" val="88933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E5B31B-8E35-4AD4-A7C7-AF48107AC4A1}"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A4159-714A-400E-8731-DCFA04FDB0C9}" type="slidenum">
              <a:rPr lang="en-US" smtClean="0"/>
              <a:t>‹#›</a:t>
            </a:fld>
            <a:endParaRPr lang="en-US"/>
          </a:p>
        </p:txBody>
      </p:sp>
    </p:spTree>
    <p:extLst>
      <p:ext uri="{BB962C8B-B14F-4D97-AF65-F5344CB8AC3E}">
        <p14:creationId xmlns:p14="http://schemas.microsoft.com/office/powerpoint/2010/main" val="61862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E5B31B-8E35-4AD4-A7C7-AF48107AC4A1}"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A4159-714A-400E-8731-DCFA04FDB0C9}" type="slidenum">
              <a:rPr lang="en-US" smtClean="0"/>
              <a:t>‹#›</a:t>
            </a:fld>
            <a:endParaRPr lang="en-US"/>
          </a:p>
        </p:txBody>
      </p:sp>
    </p:spTree>
    <p:extLst>
      <p:ext uri="{BB962C8B-B14F-4D97-AF65-F5344CB8AC3E}">
        <p14:creationId xmlns:p14="http://schemas.microsoft.com/office/powerpoint/2010/main" val="72673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E5B31B-8E35-4AD4-A7C7-AF48107AC4A1}"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A4159-714A-400E-8731-DCFA04FDB0C9}" type="slidenum">
              <a:rPr lang="en-US" smtClean="0"/>
              <a:t>‹#›</a:t>
            </a:fld>
            <a:endParaRPr lang="en-US"/>
          </a:p>
        </p:txBody>
      </p:sp>
    </p:spTree>
    <p:extLst>
      <p:ext uri="{BB962C8B-B14F-4D97-AF65-F5344CB8AC3E}">
        <p14:creationId xmlns:p14="http://schemas.microsoft.com/office/powerpoint/2010/main" val="33596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5B31B-8E35-4AD4-A7C7-AF48107AC4A1}"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A4159-714A-400E-8731-DCFA04FDB0C9}" type="slidenum">
              <a:rPr lang="en-US" smtClean="0"/>
              <a:t>‹#›</a:t>
            </a:fld>
            <a:endParaRPr lang="en-US"/>
          </a:p>
        </p:txBody>
      </p:sp>
    </p:spTree>
    <p:extLst>
      <p:ext uri="{BB962C8B-B14F-4D97-AF65-F5344CB8AC3E}">
        <p14:creationId xmlns:p14="http://schemas.microsoft.com/office/powerpoint/2010/main" val="27674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5B31B-8E35-4AD4-A7C7-AF48107AC4A1}"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A4159-714A-400E-8731-DCFA04FDB0C9}" type="slidenum">
              <a:rPr lang="en-US" smtClean="0"/>
              <a:t>‹#›</a:t>
            </a:fld>
            <a:endParaRPr lang="en-US"/>
          </a:p>
        </p:txBody>
      </p:sp>
    </p:spTree>
    <p:extLst>
      <p:ext uri="{BB962C8B-B14F-4D97-AF65-F5344CB8AC3E}">
        <p14:creationId xmlns:p14="http://schemas.microsoft.com/office/powerpoint/2010/main" val="190815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5B31B-8E35-4AD4-A7C7-AF48107AC4A1}"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A4159-714A-400E-8731-DCFA04FDB0C9}" type="slidenum">
              <a:rPr lang="en-US" smtClean="0"/>
              <a:t>‹#›</a:t>
            </a:fld>
            <a:endParaRPr lang="en-US"/>
          </a:p>
        </p:txBody>
      </p:sp>
    </p:spTree>
    <p:extLst>
      <p:ext uri="{BB962C8B-B14F-4D97-AF65-F5344CB8AC3E}">
        <p14:creationId xmlns:p14="http://schemas.microsoft.com/office/powerpoint/2010/main" val="165448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5B31B-8E35-4AD4-A7C7-AF48107AC4A1}" type="datetimeFigureOut">
              <a:rPr lang="en-US" smtClean="0"/>
              <a:t>8/11/2021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A4159-714A-400E-8731-DCFA04FDB0C9}" type="slidenum">
              <a:rPr lang="en-US" smtClean="0"/>
              <a:t>‹#›</a:t>
            </a:fld>
            <a:endParaRPr lang="en-US"/>
          </a:p>
        </p:txBody>
      </p:sp>
    </p:spTree>
    <p:extLst>
      <p:ext uri="{BB962C8B-B14F-4D97-AF65-F5344CB8AC3E}">
        <p14:creationId xmlns:p14="http://schemas.microsoft.com/office/powerpoint/2010/main" val="356513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enti.com/4kxr7pxn5g" TargetMode="External"/><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1003" y="1439997"/>
            <a:ext cx="9144000" cy="2387600"/>
          </a:xfrm>
        </p:spPr>
        <p:txBody>
          <a:bodyPr/>
          <a:lstStyle/>
          <a:p>
            <a:r>
              <a:rPr lang="en-US" dirty="0" smtClean="0"/>
              <a:t>Introduction to University Learning &amp; Teaching</a:t>
            </a:r>
            <a:endParaRPr lang="en-US" dirty="0"/>
          </a:p>
        </p:txBody>
      </p:sp>
      <p:sp>
        <p:nvSpPr>
          <p:cNvPr id="3" name="Subtitle 2"/>
          <p:cNvSpPr>
            <a:spLocks noGrp="1"/>
          </p:cNvSpPr>
          <p:nvPr>
            <p:ph type="subTitle" idx="1"/>
          </p:nvPr>
        </p:nvSpPr>
        <p:spPr>
          <a:xfrm>
            <a:off x="1524000" y="4073676"/>
            <a:ext cx="9144000" cy="1655762"/>
          </a:xfrm>
        </p:spPr>
        <p:txBody>
          <a:bodyPr/>
          <a:lstStyle/>
          <a:p>
            <a:r>
              <a:rPr lang="en-US" dirty="0" smtClean="0"/>
              <a:t>Concept of learning and teaching</a:t>
            </a:r>
          </a:p>
          <a:p>
            <a:endParaRPr lang="en-US" dirty="0"/>
          </a:p>
        </p:txBody>
      </p:sp>
      <p:pic>
        <p:nvPicPr>
          <p:cNvPr id="4" name="Picture 3"/>
          <p:cNvPicPr/>
          <p:nvPr/>
        </p:nvPicPr>
        <p:blipFill>
          <a:blip r:embed="rId2"/>
          <a:stretch>
            <a:fillRect/>
          </a:stretch>
        </p:blipFill>
        <p:spPr>
          <a:xfrm>
            <a:off x="0" y="0"/>
            <a:ext cx="12192000" cy="2204987"/>
          </a:xfrm>
          <a:prstGeom prst="rect">
            <a:avLst/>
          </a:prstGeom>
        </p:spPr>
      </p:pic>
    </p:spTree>
    <p:extLst>
      <p:ext uri="{BB962C8B-B14F-4D97-AF65-F5344CB8AC3E}">
        <p14:creationId xmlns:p14="http://schemas.microsoft.com/office/powerpoint/2010/main" val="420339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theories</a:t>
            </a:r>
            <a:endParaRPr lang="en-US" dirty="0"/>
          </a:p>
        </p:txBody>
      </p:sp>
      <p:sp>
        <p:nvSpPr>
          <p:cNvPr id="3" name="Content Placeholder 2"/>
          <p:cNvSpPr>
            <a:spLocks noGrp="1"/>
          </p:cNvSpPr>
          <p:nvPr>
            <p:ph idx="1"/>
          </p:nvPr>
        </p:nvSpPr>
        <p:spPr/>
        <p:txBody>
          <a:bodyPr/>
          <a:lstStyle/>
          <a:p>
            <a:r>
              <a:rPr lang="en-US" dirty="0"/>
              <a:t>Cognitive Learning </a:t>
            </a:r>
            <a:r>
              <a:rPr lang="en-US" dirty="0" smtClean="0"/>
              <a:t>Theory</a:t>
            </a:r>
          </a:p>
          <a:p>
            <a:r>
              <a:rPr lang="en-US" dirty="0"/>
              <a:t>Behaviorism Learning Theory</a:t>
            </a:r>
          </a:p>
          <a:p>
            <a:r>
              <a:rPr lang="en-US" dirty="0"/>
              <a:t>Constructivism Learning Theory</a:t>
            </a:r>
          </a:p>
          <a:p>
            <a:r>
              <a:rPr lang="en-US" dirty="0"/>
              <a:t>Humanism Learning </a:t>
            </a:r>
            <a:r>
              <a:rPr lang="en-US" dirty="0" smtClean="0"/>
              <a:t>Theory</a:t>
            </a:r>
          </a:p>
          <a:p>
            <a:r>
              <a:rPr lang="en-US" dirty="0" err="1"/>
              <a:t>Connectivism</a:t>
            </a:r>
            <a:r>
              <a:rPr lang="en-US" dirty="0"/>
              <a:t> Learning </a:t>
            </a:r>
            <a:r>
              <a:rPr lang="en-US" dirty="0" smtClean="0"/>
              <a:t>Theory</a:t>
            </a:r>
          </a:p>
          <a:p>
            <a:endParaRPr lang="en-US" dirty="0"/>
          </a:p>
          <a:p>
            <a:endParaRPr lang="en-US" dirty="0"/>
          </a:p>
          <a:p>
            <a:endParaRPr lang="en-US" dirty="0"/>
          </a:p>
        </p:txBody>
      </p:sp>
    </p:spTree>
    <p:extLst>
      <p:ext uri="{BB962C8B-B14F-4D97-AF65-F5344CB8AC3E}">
        <p14:creationId xmlns:p14="http://schemas.microsoft.com/office/powerpoint/2010/main" val="1444235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After discussing the theories, suggest the teaching strategies or activities that can be used in your classroom.</a:t>
            </a:r>
            <a:endParaRPr lang="en-US" dirty="0"/>
          </a:p>
        </p:txBody>
      </p:sp>
    </p:spTree>
    <p:extLst>
      <p:ext uri="{BB962C8B-B14F-4D97-AF65-F5344CB8AC3E}">
        <p14:creationId xmlns:p14="http://schemas.microsoft.com/office/powerpoint/2010/main" val="1067860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Now what does teaching mean to you?</a:t>
            </a:r>
            <a:endParaRPr lang="en-US" dirty="0"/>
          </a:p>
          <a:p>
            <a:r>
              <a:rPr lang="en-US" dirty="0" smtClean="0"/>
              <a:t>Brainstorm </a:t>
            </a:r>
            <a:endParaRPr lang="en-US" dirty="0"/>
          </a:p>
        </p:txBody>
      </p:sp>
    </p:spTree>
    <p:extLst>
      <p:ext uri="{BB962C8B-B14F-4D97-AF65-F5344CB8AC3E}">
        <p14:creationId xmlns:p14="http://schemas.microsoft.com/office/powerpoint/2010/main" val="310235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43AFD4E-2E6E-4906-9BB5-001CE5AAD033}"/>
              </a:ext>
            </a:extLst>
          </p:cNvPr>
          <p:cNvPicPr/>
          <p:nvPr/>
        </p:nvPicPr>
        <p:blipFill>
          <a:blip r:embed="rId2" cstate="print"/>
          <a:srcRect/>
          <a:stretch>
            <a:fillRect/>
          </a:stretch>
        </p:blipFill>
        <p:spPr bwMode="auto">
          <a:xfrm>
            <a:off x="10014574" y="198772"/>
            <a:ext cx="2047875" cy="2600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"O! this learning, what a thing it is.“ </a:t>
            </a:r>
            <a:r>
              <a:rPr lang="en-US" sz="2800" dirty="0"/>
              <a:t>William Shakespeare</a:t>
            </a:r>
            <a:endParaRPr lang="en-US" dirty="0"/>
          </a:p>
        </p:txBody>
      </p:sp>
      <p:sp>
        <p:nvSpPr>
          <p:cNvPr id="3" name="Content Placeholder 2"/>
          <p:cNvSpPr>
            <a:spLocks noGrp="1"/>
          </p:cNvSpPr>
          <p:nvPr>
            <p:ph idx="1"/>
          </p:nvPr>
        </p:nvSpPr>
        <p:spPr/>
        <p:txBody>
          <a:bodyPr/>
          <a:lstStyle/>
          <a:p>
            <a:r>
              <a:rPr lang="en-US" dirty="0" smtClean="0"/>
              <a:t>Activity – think-pair-share</a:t>
            </a:r>
          </a:p>
          <a:p>
            <a:r>
              <a:rPr lang="en-US" dirty="0" smtClean="0"/>
              <a:t>What is learning?</a:t>
            </a:r>
          </a:p>
          <a:p>
            <a:r>
              <a:rPr lang="en-US" dirty="0" smtClean="0"/>
              <a:t>What is teaching?</a:t>
            </a:r>
          </a:p>
          <a:p>
            <a:r>
              <a:rPr lang="en-US" dirty="0" smtClean="0"/>
              <a:t>4 minutes (1 min for thinking, 2 for discussion and 1 for sharing</a:t>
            </a:r>
            <a:r>
              <a:rPr lang="en-US" dirty="0" smtClean="0"/>
              <a:t>) </a:t>
            </a:r>
          </a:p>
          <a:p>
            <a:r>
              <a:rPr lang="en-US" dirty="0">
                <a:hlinkClick r:id="rId3"/>
              </a:rPr>
              <a:t>https://</a:t>
            </a:r>
            <a:r>
              <a:rPr lang="en-US" dirty="0" smtClean="0">
                <a:hlinkClick r:id="rId3"/>
              </a:rPr>
              <a:t>www.menti.com/4kxr7pxn5g</a:t>
            </a:r>
            <a:r>
              <a:rPr lang="en-US" dirty="0" smtClean="0"/>
              <a:t> </a:t>
            </a:r>
            <a:endParaRPr lang="en-US" dirty="0"/>
          </a:p>
        </p:txBody>
      </p:sp>
      <p:pic>
        <p:nvPicPr>
          <p:cNvPr id="4" name="Picture 3">
            <a:extLst>
              <a:ext uri="{FF2B5EF4-FFF2-40B4-BE49-F238E27FC236}">
                <a16:creationId xmlns:a16="http://schemas.microsoft.com/office/drawing/2014/main" xmlns="" id="{891B89BA-8A47-4156-BA9B-2B6440C4F4F2}"/>
              </a:ext>
            </a:extLst>
          </p:cNvPr>
          <p:cNvPicPr/>
          <p:nvPr/>
        </p:nvPicPr>
        <p:blipFill>
          <a:blip r:embed="rId4" cstate="print"/>
          <a:srcRect/>
          <a:stretch>
            <a:fillRect/>
          </a:stretch>
        </p:blipFill>
        <p:spPr bwMode="auto">
          <a:xfrm>
            <a:off x="9431649" y="4530725"/>
            <a:ext cx="2276475" cy="1781175"/>
          </a:xfrm>
          <a:prstGeom prst="rect">
            <a:avLst/>
          </a:prstGeom>
          <a:noFill/>
          <a:ln w="9525">
            <a:noFill/>
            <a:miter lim="800000"/>
            <a:headEnd/>
            <a:tailEnd/>
          </a:ln>
        </p:spPr>
      </p:pic>
    </p:spTree>
    <p:extLst>
      <p:ext uri="{BB962C8B-B14F-4D97-AF65-F5344CB8AC3E}">
        <p14:creationId xmlns:p14="http://schemas.microsoft.com/office/powerpoint/2010/main" val="2439896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endParaRPr lang="en-US" dirty="0"/>
          </a:p>
        </p:txBody>
      </p:sp>
      <p:sp>
        <p:nvSpPr>
          <p:cNvPr id="3" name="Content Placeholder 2"/>
          <p:cNvSpPr>
            <a:spLocks noGrp="1"/>
          </p:cNvSpPr>
          <p:nvPr>
            <p:ph idx="1"/>
          </p:nvPr>
        </p:nvSpPr>
        <p:spPr/>
        <p:txBody>
          <a:bodyPr/>
          <a:lstStyle/>
          <a:p>
            <a:r>
              <a:rPr lang="en-US" dirty="0" smtClean="0"/>
              <a:t>Abbott’s (1994) definition highlights the following:</a:t>
            </a:r>
          </a:p>
          <a:p>
            <a:pPr lvl="1"/>
            <a:r>
              <a:rPr lang="en-US" dirty="0" smtClean="0"/>
              <a:t>An active process of relating new meaning to existing meaning, involving the accommodation and assimilation of ideas, skills, thoughts and so on.</a:t>
            </a:r>
          </a:p>
          <a:p>
            <a:pPr lvl="1"/>
            <a:r>
              <a:rPr lang="en-US" dirty="0" smtClean="0"/>
              <a:t>The connections between past, present and future. These are not always made in a linear fashion: unlearning and relearning play their part. </a:t>
            </a:r>
          </a:p>
          <a:p>
            <a:pPr lvl="1"/>
            <a:r>
              <a:rPr lang="en-US" dirty="0" smtClean="0"/>
              <a:t>A process influenced by the use to which the learning might be put. All our learning might be varied and modified in future situations</a:t>
            </a:r>
            <a:endParaRPr lang="en-US" dirty="0"/>
          </a:p>
        </p:txBody>
      </p:sp>
    </p:spTree>
    <p:extLst>
      <p:ext uri="{BB962C8B-B14F-4D97-AF65-F5344CB8AC3E}">
        <p14:creationId xmlns:p14="http://schemas.microsoft.com/office/powerpoint/2010/main" val="3185684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It is unfortunate, but true, that some academics teach students without having much formal knowledge of how students learn. Many lecturers know how they learnt/learn best, but do not necessarily consider how their students learn and if the way they teach is predicated on enabling learning to happen. Nor do they necessarily have the concepts to understand, explain and articulate the process they sense is happening in their students.</a:t>
            </a:r>
            <a:endParaRPr lang="en-US" dirty="0"/>
          </a:p>
        </p:txBody>
      </p:sp>
    </p:spTree>
    <p:extLst>
      <p:ext uri="{BB962C8B-B14F-4D97-AF65-F5344CB8AC3E}">
        <p14:creationId xmlns:p14="http://schemas.microsoft.com/office/powerpoint/2010/main" val="3354407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Learning is about how we perceive and understand the world, about making meaning (</a:t>
            </a:r>
            <a:r>
              <a:rPr lang="en-US" dirty="0" err="1" smtClean="0"/>
              <a:t>Marton</a:t>
            </a:r>
            <a:r>
              <a:rPr lang="en-US" dirty="0" smtClean="0"/>
              <a:t> and Booth, 1997). But ‘learning’ is not a single thing; it may involve mastering abstract principles, understanding proofs, remembering factual information, acquiring methods, techniques and approaches, recognition, reasoning, debating ideas, or developing behaviour appropriate to specific situations; it is about change.</a:t>
            </a:r>
            <a:endParaRPr lang="en-US" dirty="0"/>
          </a:p>
        </p:txBody>
      </p:sp>
    </p:spTree>
    <p:extLst>
      <p:ext uri="{BB962C8B-B14F-4D97-AF65-F5344CB8AC3E}">
        <p14:creationId xmlns:p14="http://schemas.microsoft.com/office/powerpoint/2010/main" val="3791438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a:extLst>
              <a:ext uri="{FF2B5EF4-FFF2-40B4-BE49-F238E27FC236}">
                <a16:creationId xmlns:a16="http://schemas.microsoft.com/office/drawing/2014/main" xmlns="" id="{BE0B4DAB-0AD6-4CAE-82C4-E020F47A76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1660" y="365125"/>
            <a:ext cx="10112140"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547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Despite many years of research into learning, it is not easy to translate this knowledge into practical implications for teaching. There are no simple answers to the questions ‘how do we learn?’ and ‘how as teachers can we bring about learning?’ This is partly because education deals with specific purposes and contexts that differ from each other and with students as people, who are diverse in all respects, and ever changing. Not everyone learns in the same way, or equally readily about all types of material. The discipline and level of material to be learnt have an influence. Students bring different backgrounds and expectations to learning</a:t>
            </a:r>
          </a:p>
        </p:txBody>
      </p:sp>
    </p:spTree>
    <p:extLst>
      <p:ext uri="{BB962C8B-B14F-4D97-AF65-F5344CB8AC3E}">
        <p14:creationId xmlns:p14="http://schemas.microsoft.com/office/powerpoint/2010/main" val="4268003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In psychology there are several schools of thought about how learning takes place, and various </a:t>
            </a:r>
            <a:r>
              <a:rPr lang="en-US" dirty="0" err="1"/>
              <a:t>categorisations</a:t>
            </a:r>
            <a:r>
              <a:rPr lang="en-US" dirty="0"/>
              <a:t> of these. Rationalism (or idealism) is one such school, or pole, of learning theory still with some vogue. It is based on the idea of a biological plan being in existence that unfolds in very determined directions. Chomsky was a foremost member of this pole. </a:t>
            </a:r>
            <a:endParaRPr lang="en-US" dirty="0" smtClean="0"/>
          </a:p>
          <a:p>
            <a:r>
              <a:rPr lang="en-US" dirty="0" err="1" smtClean="0"/>
              <a:t>Associationism</a:t>
            </a:r>
            <a:r>
              <a:rPr lang="en-US" dirty="0"/>
              <a:t>, a second pole, </a:t>
            </a:r>
            <a:r>
              <a:rPr lang="en-US" dirty="0" err="1"/>
              <a:t>centres</a:t>
            </a:r>
            <a:r>
              <a:rPr lang="en-US" dirty="0"/>
              <a:t> on the idea of forming associations between stimuli and responses. Pavlov and Skinner belong to this pole. Further details may be found in Richardson (1985). In the twenty-first century cognitive and social theories are those used most widely, with </a:t>
            </a:r>
            <a:r>
              <a:rPr lang="en-US" i="1" dirty="0">
                <a:solidFill>
                  <a:srgbClr val="FF0000"/>
                </a:solidFill>
              </a:rPr>
              <a:t>constructivism</a:t>
            </a:r>
            <a:r>
              <a:rPr lang="en-US" dirty="0"/>
              <a:t> being the best </a:t>
            </a:r>
            <a:r>
              <a:rPr lang="en-US" dirty="0" smtClean="0"/>
              <a:t>known.</a:t>
            </a:r>
            <a:endParaRPr lang="en-US" dirty="0"/>
          </a:p>
        </p:txBody>
      </p:sp>
    </p:spTree>
    <p:extLst>
      <p:ext uri="{BB962C8B-B14F-4D97-AF65-F5344CB8AC3E}">
        <p14:creationId xmlns:p14="http://schemas.microsoft.com/office/powerpoint/2010/main" val="249587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Many ideas about learning in the early twentieth century tended to consider the development of the individual in isolation, but by the 1920s and 1930s ideas looking at the influence of the wider context in which learning occurs and at emotional and social influences and affects became more common. These ideas continue to gain </a:t>
            </a:r>
            <a:r>
              <a:rPr lang="en-US" dirty="0" smtClean="0"/>
              <a:t>ground.</a:t>
            </a:r>
          </a:p>
          <a:p>
            <a:r>
              <a:rPr lang="en-US" dirty="0" smtClean="0"/>
              <a:t>Some of the learning theories are listed in the next slide.</a:t>
            </a:r>
            <a:endParaRPr lang="en-US" dirty="0"/>
          </a:p>
        </p:txBody>
      </p:sp>
    </p:spTree>
    <p:extLst>
      <p:ext uri="{BB962C8B-B14F-4D97-AF65-F5344CB8AC3E}">
        <p14:creationId xmlns:p14="http://schemas.microsoft.com/office/powerpoint/2010/main" val="1452827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701</Words>
  <Application>Microsoft Office PowerPoint</Application>
  <PresentationFormat>Widescreen</PresentationFormat>
  <Paragraphs>33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Introduction to University Learning &amp; Teaching</vt:lpstr>
      <vt:lpstr>"O! this learning, what a thing it is.“ William Shakespeare</vt:lpstr>
      <vt:lpstr>Learning </vt:lpstr>
      <vt:lpstr>PowerPoint Presentation</vt:lpstr>
      <vt:lpstr>PowerPoint Presentation</vt:lpstr>
      <vt:lpstr>PowerPoint Presentation</vt:lpstr>
      <vt:lpstr>PowerPoint Presentation</vt:lpstr>
      <vt:lpstr>PowerPoint Presentation</vt:lpstr>
      <vt:lpstr>PowerPoint Presentation</vt:lpstr>
      <vt:lpstr>Learning theories</vt:lpstr>
      <vt:lpstr>Activity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University Learning &amp; Teaching</dc:title>
  <dc:creator>Windows User</dc:creator>
  <cp:lastModifiedBy>Windows User</cp:lastModifiedBy>
  <cp:revision>13</cp:revision>
  <dcterms:created xsi:type="dcterms:W3CDTF">2021-08-10T06:38:34Z</dcterms:created>
  <dcterms:modified xsi:type="dcterms:W3CDTF">2021-08-11T05:54:29Z</dcterms:modified>
</cp:coreProperties>
</file>