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60" r:id="rId4"/>
    <p:sldId id="257" r:id="rId5"/>
    <p:sldId id="258" r:id="rId6"/>
    <p:sldId id="261" r:id="rId7"/>
    <p:sldId id="262" r:id="rId8"/>
    <p:sldId id="263" r:id="rId9"/>
    <p:sldId id="264" r:id="rId10"/>
    <p:sldId id="265" r:id="rId11"/>
    <p:sldId id="273" r:id="rId12"/>
    <p:sldId id="266" r:id="rId13"/>
    <p:sldId id="267" r:id="rId14"/>
    <p:sldId id="268" r:id="rId15"/>
    <p:sldId id="272"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A2A21-9F6D-42C1-9545-8DE3ED4DDE73}" type="datetimeFigureOut">
              <a:rPr lang="en-US" smtClean="0"/>
              <a:t>8/18/2021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CC855-E929-4CFD-A8B1-48EC64CBAF83}" type="slidenum">
              <a:rPr lang="en-US" smtClean="0"/>
              <a:t>‹#›</a:t>
            </a:fld>
            <a:endParaRPr lang="en-US"/>
          </a:p>
        </p:txBody>
      </p:sp>
    </p:spTree>
    <p:extLst>
      <p:ext uri="{BB962C8B-B14F-4D97-AF65-F5344CB8AC3E}">
        <p14:creationId xmlns:p14="http://schemas.microsoft.com/office/powerpoint/2010/main" val="2675986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simply thinking about teaching is not enough. Every teacher has thought about teaching: the challenging assignment is to merge thinking and doing. Constant practice informed by the study of the qualities displayed by good teachers is necessary</a:t>
            </a:r>
            <a:endParaRPr lang="en-US" dirty="0"/>
          </a:p>
        </p:txBody>
      </p:sp>
      <p:sp>
        <p:nvSpPr>
          <p:cNvPr id="4" name="Slide Number Placeholder 3"/>
          <p:cNvSpPr>
            <a:spLocks noGrp="1"/>
          </p:cNvSpPr>
          <p:nvPr>
            <p:ph type="sldNum" sz="quarter" idx="10"/>
          </p:nvPr>
        </p:nvSpPr>
        <p:spPr/>
        <p:txBody>
          <a:bodyPr/>
          <a:lstStyle/>
          <a:p>
            <a:fld id="{C73CC855-E929-4CFD-A8B1-48EC64CBAF83}" type="slidenum">
              <a:rPr lang="en-US" smtClean="0"/>
              <a:t>10</a:t>
            </a:fld>
            <a:endParaRPr lang="en-US"/>
          </a:p>
        </p:txBody>
      </p:sp>
    </p:spTree>
    <p:extLst>
      <p:ext uri="{BB962C8B-B14F-4D97-AF65-F5344CB8AC3E}">
        <p14:creationId xmlns:p14="http://schemas.microsoft.com/office/powerpoint/2010/main" val="2862083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7C623-9F8B-471C-99D9-91B318240A1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EE8AD-6443-4DB8-9185-7C099CACB9FA}" type="slidenum">
              <a:rPr lang="en-US" smtClean="0"/>
              <a:t>‹#›</a:t>
            </a:fld>
            <a:endParaRPr lang="en-US"/>
          </a:p>
        </p:txBody>
      </p:sp>
    </p:spTree>
    <p:extLst>
      <p:ext uri="{BB962C8B-B14F-4D97-AF65-F5344CB8AC3E}">
        <p14:creationId xmlns:p14="http://schemas.microsoft.com/office/powerpoint/2010/main" val="3917734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7C623-9F8B-471C-99D9-91B318240A1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EE8AD-6443-4DB8-9185-7C099CACB9FA}" type="slidenum">
              <a:rPr lang="en-US" smtClean="0"/>
              <a:t>‹#›</a:t>
            </a:fld>
            <a:endParaRPr lang="en-US"/>
          </a:p>
        </p:txBody>
      </p:sp>
    </p:spTree>
    <p:extLst>
      <p:ext uri="{BB962C8B-B14F-4D97-AF65-F5344CB8AC3E}">
        <p14:creationId xmlns:p14="http://schemas.microsoft.com/office/powerpoint/2010/main" val="2709356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7C623-9F8B-471C-99D9-91B318240A1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EE8AD-6443-4DB8-9185-7C099CACB9FA}" type="slidenum">
              <a:rPr lang="en-US" smtClean="0"/>
              <a:t>‹#›</a:t>
            </a:fld>
            <a:endParaRPr lang="en-US"/>
          </a:p>
        </p:txBody>
      </p:sp>
    </p:spTree>
    <p:extLst>
      <p:ext uri="{BB962C8B-B14F-4D97-AF65-F5344CB8AC3E}">
        <p14:creationId xmlns:p14="http://schemas.microsoft.com/office/powerpoint/2010/main" val="213867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7C623-9F8B-471C-99D9-91B318240A1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EE8AD-6443-4DB8-9185-7C099CACB9FA}" type="slidenum">
              <a:rPr lang="en-US" smtClean="0"/>
              <a:t>‹#›</a:t>
            </a:fld>
            <a:endParaRPr lang="en-US"/>
          </a:p>
        </p:txBody>
      </p:sp>
    </p:spTree>
    <p:extLst>
      <p:ext uri="{BB962C8B-B14F-4D97-AF65-F5344CB8AC3E}">
        <p14:creationId xmlns:p14="http://schemas.microsoft.com/office/powerpoint/2010/main" val="381448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7C623-9F8B-471C-99D9-91B318240A1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EE8AD-6443-4DB8-9185-7C099CACB9FA}" type="slidenum">
              <a:rPr lang="en-US" smtClean="0"/>
              <a:t>‹#›</a:t>
            </a:fld>
            <a:endParaRPr lang="en-US"/>
          </a:p>
        </p:txBody>
      </p:sp>
    </p:spTree>
    <p:extLst>
      <p:ext uri="{BB962C8B-B14F-4D97-AF65-F5344CB8AC3E}">
        <p14:creationId xmlns:p14="http://schemas.microsoft.com/office/powerpoint/2010/main" val="242627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7C623-9F8B-471C-99D9-91B318240A15}"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EE8AD-6443-4DB8-9185-7C099CACB9FA}" type="slidenum">
              <a:rPr lang="en-US" smtClean="0"/>
              <a:t>‹#›</a:t>
            </a:fld>
            <a:endParaRPr lang="en-US"/>
          </a:p>
        </p:txBody>
      </p:sp>
    </p:spTree>
    <p:extLst>
      <p:ext uri="{BB962C8B-B14F-4D97-AF65-F5344CB8AC3E}">
        <p14:creationId xmlns:p14="http://schemas.microsoft.com/office/powerpoint/2010/main" val="216704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7C623-9F8B-471C-99D9-91B318240A15}" type="datetimeFigureOut">
              <a:rPr lang="en-US" smtClean="0"/>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EE8AD-6443-4DB8-9185-7C099CACB9FA}" type="slidenum">
              <a:rPr lang="en-US" smtClean="0"/>
              <a:t>‹#›</a:t>
            </a:fld>
            <a:endParaRPr lang="en-US"/>
          </a:p>
        </p:txBody>
      </p:sp>
    </p:spTree>
    <p:extLst>
      <p:ext uri="{BB962C8B-B14F-4D97-AF65-F5344CB8AC3E}">
        <p14:creationId xmlns:p14="http://schemas.microsoft.com/office/powerpoint/2010/main" val="33912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7C623-9F8B-471C-99D9-91B318240A15}" type="datetimeFigureOut">
              <a:rPr lang="en-US" smtClean="0"/>
              <a:t>8/18/2021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EE8AD-6443-4DB8-9185-7C099CACB9FA}" type="slidenum">
              <a:rPr lang="en-US" smtClean="0"/>
              <a:t>‹#›</a:t>
            </a:fld>
            <a:endParaRPr lang="en-US"/>
          </a:p>
        </p:txBody>
      </p:sp>
    </p:spTree>
    <p:extLst>
      <p:ext uri="{BB962C8B-B14F-4D97-AF65-F5344CB8AC3E}">
        <p14:creationId xmlns:p14="http://schemas.microsoft.com/office/powerpoint/2010/main" val="221595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7C623-9F8B-471C-99D9-91B318240A15}" type="datetimeFigureOut">
              <a:rPr lang="en-US" smtClean="0"/>
              <a:t>8/18/2021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0EE8AD-6443-4DB8-9185-7C099CACB9FA}" type="slidenum">
              <a:rPr lang="en-US" smtClean="0"/>
              <a:t>‹#›</a:t>
            </a:fld>
            <a:endParaRPr lang="en-US"/>
          </a:p>
        </p:txBody>
      </p:sp>
    </p:spTree>
    <p:extLst>
      <p:ext uri="{BB962C8B-B14F-4D97-AF65-F5344CB8AC3E}">
        <p14:creationId xmlns:p14="http://schemas.microsoft.com/office/powerpoint/2010/main" val="81213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7C623-9F8B-471C-99D9-91B318240A15}"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EE8AD-6443-4DB8-9185-7C099CACB9FA}" type="slidenum">
              <a:rPr lang="en-US" smtClean="0"/>
              <a:t>‹#›</a:t>
            </a:fld>
            <a:endParaRPr lang="en-US"/>
          </a:p>
        </p:txBody>
      </p:sp>
    </p:spTree>
    <p:extLst>
      <p:ext uri="{BB962C8B-B14F-4D97-AF65-F5344CB8AC3E}">
        <p14:creationId xmlns:p14="http://schemas.microsoft.com/office/powerpoint/2010/main" val="36165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7C623-9F8B-471C-99D9-91B318240A15}"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EE8AD-6443-4DB8-9185-7C099CACB9FA}" type="slidenum">
              <a:rPr lang="en-US" smtClean="0"/>
              <a:t>‹#›</a:t>
            </a:fld>
            <a:endParaRPr lang="en-US"/>
          </a:p>
        </p:txBody>
      </p:sp>
    </p:spTree>
    <p:extLst>
      <p:ext uri="{BB962C8B-B14F-4D97-AF65-F5344CB8AC3E}">
        <p14:creationId xmlns:p14="http://schemas.microsoft.com/office/powerpoint/2010/main" val="63020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7C623-9F8B-471C-99D9-91B318240A15}" type="datetimeFigureOut">
              <a:rPr lang="en-US" smtClean="0"/>
              <a:t>8/18/2021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EE8AD-6443-4DB8-9185-7C099CACB9FA}" type="slidenum">
              <a:rPr lang="en-US" smtClean="0"/>
              <a:t>‹#›</a:t>
            </a:fld>
            <a:endParaRPr lang="en-US"/>
          </a:p>
        </p:txBody>
      </p:sp>
    </p:spTree>
    <p:extLst>
      <p:ext uri="{BB962C8B-B14F-4D97-AF65-F5344CB8AC3E}">
        <p14:creationId xmlns:p14="http://schemas.microsoft.com/office/powerpoint/2010/main" val="3748967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Theories of teaching</a:t>
            </a:r>
            <a:endParaRPr lang="en-US" dirty="0"/>
          </a:p>
        </p:txBody>
      </p:sp>
      <p:sp>
        <p:nvSpPr>
          <p:cNvPr id="3" name="Subtitle 2"/>
          <p:cNvSpPr>
            <a:spLocks noGrp="1"/>
          </p:cNvSpPr>
          <p:nvPr>
            <p:ph type="subTitle" idx="1"/>
          </p:nvPr>
        </p:nvSpPr>
        <p:spPr/>
        <p:txBody>
          <a:bodyPr/>
          <a:lstStyle/>
          <a:p>
            <a:r>
              <a:rPr lang="en-US" dirty="0" smtClean="0"/>
              <a:t>Learning to teach</a:t>
            </a:r>
            <a:endParaRPr lang="en-US" dirty="0"/>
          </a:p>
        </p:txBody>
      </p:sp>
    </p:spTree>
    <p:extLst>
      <p:ext uri="{BB962C8B-B14F-4D97-AF65-F5344CB8AC3E}">
        <p14:creationId xmlns:p14="http://schemas.microsoft.com/office/powerpoint/2010/main" val="1181865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three examples highlight important differences in the ways lecturers think about teaching and function as teachers. </a:t>
            </a:r>
          </a:p>
          <a:p>
            <a:r>
              <a:rPr lang="en-US" dirty="0" smtClean="0"/>
              <a:t>Success in learning how to improve your own teaching is related to the extent to which you are prepared to </a:t>
            </a:r>
            <a:r>
              <a:rPr lang="en-US" dirty="0" err="1" smtClean="0"/>
              <a:t>conceptualise</a:t>
            </a:r>
            <a:r>
              <a:rPr lang="en-US" dirty="0" smtClean="0"/>
              <a:t> your teaching as a process of helping students to change their understanding of the subject matter you teach them.</a:t>
            </a:r>
          </a:p>
          <a:p>
            <a:r>
              <a:rPr lang="en-US" dirty="0" smtClean="0"/>
              <a:t>Challenge: merging thinking and doing</a:t>
            </a:r>
          </a:p>
          <a:p>
            <a:r>
              <a:rPr lang="en-US" dirty="0" smtClean="0"/>
              <a:t>Constant practice informed by the study of the qualities displayed by good teachers is necessary.</a:t>
            </a:r>
            <a:endParaRPr lang="en-US" dirty="0"/>
          </a:p>
        </p:txBody>
      </p:sp>
    </p:spTree>
    <p:extLst>
      <p:ext uri="{BB962C8B-B14F-4D97-AF65-F5344CB8AC3E}">
        <p14:creationId xmlns:p14="http://schemas.microsoft.com/office/powerpoint/2010/main" val="3663755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201670" y="508000"/>
            <a:ext cx="1219200" cy="510126"/>
          </a:xfrm>
          <a:prstGeom prst="rect">
            <a:avLst/>
          </a:prstGeom>
        </p:spPr>
      </p:pic>
      <p:pic>
        <p:nvPicPr>
          <p:cNvPr id="3" name="Picture 2"/>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08000" y="2209800"/>
            <a:ext cx="2438400" cy="2438400"/>
          </a:xfrm>
          <a:prstGeom prst="rect">
            <a:avLst/>
          </a:prstGeom>
        </p:spPr>
      </p:pic>
      <p:sp>
        <p:nvSpPr>
          <p:cNvPr id="4" name="Rectangle 3"/>
          <p:cNvSpPr/>
          <p:nvPr>
            <p:custDataLst>
              <p:tags r:id="rId4"/>
            </p:custDataLst>
          </p:nvPr>
        </p:nvSpPr>
        <p:spPr>
          <a:xfrm>
            <a:off x="3200400" y="2571750"/>
            <a:ext cx="8483600" cy="1714500"/>
          </a:xfrm>
          <a:prstGeom prst="rect">
            <a:avLst/>
          </a:prstGeom>
          <a:noFill/>
          <a:ln w="12700" cap="flat" cmpd="sng" algn="ctr">
            <a:solidFill>
              <a:srgbClr val="FFFFFF"/>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smtClean="0">
                <a:solidFill>
                  <a:srgbClr val="5B5B5B"/>
                </a:solidFill>
              </a:rPr>
              <a:t>What are the qualities of a good teaching?</a:t>
            </a:r>
            <a:endParaRPr lang="en-US" sz="3600" b="1">
              <a:solidFill>
                <a:srgbClr val="5B5B5B"/>
              </a:solidFill>
            </a:endParaRPr>
          </a:p>
        </p:txBody>
      </p:sp>
      <p:sp>
        <p:nvSpPr>
          <p:cNvPr id="5" name="Rectangle 4"/>
          <p:cNvSpPr/>
          <p:nvPr>
            <p:custDataLst>
              <p:tags r:id="rId5"/>
            </p:custDataLst>
          </p:nvPr>
        </p:nvSpPr>
        <p:spPr>
          <a:xfrm>
            <a:off x="3200400" y="6096000"/>
            <a:ext cx="8737600" cy="5101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b="1" smtClean="0">
                <a:solidFill>
                  <a:srgbClr val="5B5B5B"/>
                </a:solidFill>
              </a:rPr>
              <a:t>ⓘ</a:t>
            </a:r>
            <a:r>
              <a:rPr lang="en-US" sz="1400" smtClean="0">
                <a:solidFill>
                  <a:srgbClr val="5B5B5B"/>
                </a:solidFill>
              </a:rPr>
              <a:t> Start presenting to display the poll results on this slide.</a:t>
            </a:r>
            <a:endParaRPr lang="en-US" sz="1400">
              <a:solidFill>
                <a:srgbClr val="5B5B5B"/>
              </a:solidFill>
            </a:endParaRPr>
          </a:p>
        </p:txBody>
      </p:sp>
    </p:spTree>
    <p:custDataLst>
      <p:tags r:id="rId1"/>
    </p:custDataLst>
    <p:extLst>
      <p:ext uri="{BB962C8B-B14F-4D97-AF65-F5344CB8AC3E}">
        <p14:creationId xmlns:p14="http://schemas.microsoft.com/office/powerpoint/2010/main" val="2123553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good teaching at university</a:t>
            </a:r>
            <a:endParaRPr lang="en-US" dirty="0"/>
          </a:p>
        </p:txBody>
      </p:sp>
      <p:sp>
        <p:nvSpPr>
          <p:cNvPr id="3" name="Content Placeholder 2"/>
          <p:cNvSpPr>
            <a:spLocks noGrp="1"/>
          </p:cNvSpPr>
          <p:nvPr>
            <p:ph idx="1"/>
          </p:nvPr>
        </p:nvSpPr>
        <p:spPr/>
        <p:txBody>
          <a:bodyPr>
            <a:normAutofit fontScale="92500"/>
          </a:bodyPr>
          <a:lstStyle/>
          <a:p>
            <a:r>
              <a:rPr lang="en-US" dirty="0" smtClean="0"/>
              <a:t>A desire to share your love of the subject with students; </a:t>
            </a:r>
          </a:p>
          <a:p>
            <a:r>
              <a:rPr lang="en-US" dirty="0" smtClean="0"/>
              <a:t>An ability to make the material being taught stimulating and interesting; </a:t>
            </a:r>
          </a:p>
          <a:p>
            <a:r>
              <a:rPr lang="en-US" dirty="0" smtClean="0"/>
              <a:t>Facility for engaging with students at their level of understanding; </a:t>
            </a:r>
          </a:p>
          <a:p>
            <a:r>
              <a:rPr lang="en-US" dirty="0" smtClean="0"/>
              <a:t>A capacity to explain the material plainly</a:t>
            </a:r>
          </a:p>
          <a:p>
            <a:r>
              <a:rPr lang="en-US" dirty="0" smtClean="0"/>
              <a:t>Commitment to making it absolutely clear what has to be understood, at what level, and why; </a:t>
            </a:r>
          </a:p>
          <a:p>
            <a:r>
              <a:rPr lang="en-US" dirty="0" smtClean="0"/>
              <a:t>Showing concern and respect for students; </a:t>
            </a:r>
          </a:p>
          <a:p>
            <a:r>
              <a:rPr lang="en-US" dirty="0" smtClean="0"/>
              <a:t>Commitment to encouraging student independence; </a:t>
            </a:r>
          </a:p>
          <a:p>
            <a:r>
              <a:rPr lang="en-US" dirty="0" smtClean="0"/>
              <a:t> An ability to improvise and adapt to new demands;</a:t>
            </a:r>
            <a:endParaRPr lang="en-US" dirty="0"/>
          </a:p>
        </p:txBody>
      </p:sp>
    </p:spTree>
    <p:extLst>
      <p:ext uri="{BB962C8B-B14F-4D97-AF65-F5344CB8AC3E}">
        <p14:creationId xmlns:p14="http://schemas.microsoft.com/office/powerpoint/2010/main" val="18601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Using teaching methods and academic tasks that require students to learn thoughtfully, responsibly, and cooperatively; </a:t>
            </a:r>
          </a:p>
          <a:p>
            <a:r>
              <a:rPr lang="en-US" dirty="0" smtClean="0"/>
              <a:t>Using valid assessment methods; </a:t>
            </a:r>
          </a:p>
          <a:p>
            <a:r>
              <a:rPr lang="en-US" dirty="0" smtClean="0"/>
              <a:t>A focus on key concepts, and students’ misunderstandings of them, rather than on covering the ground; </a:t>
            </a:r>
          </a:p>
          <a:p>
            <a:r>
              <a:rPr lang="en-US" dirty="0" smtClean="0"/>
              <a:t>Giving the highest-quality feedback on student work; </a:t>
            </a:r>
          </a:p>
          <a:p>
            <a:r>
              <a:rPr lang="en-US" dirty="0" smtClean="0"/>
              <a:t>A desire to learn from students and other sources about the effects of teaching and how it can be improved</a:t>
            </a:r>
            <a:endParaRPr lang="en-US" dirty="0"/>
          </a:p>
        </p:txBody>
      </p:sp>
    </p:spTree>
    <p:extLst>
      <p:ext uri="{BB962C8B-B14F-4D97-AF65-F5344CB8AC3E}">
        <p14:creationId xmlns:p14="http://schemas.microsoft.com/office/powerpoint/2010/main" val="928271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teaching</a:t>
            </a:r>
            <a:endParaRPr lang="en-US" dirty="0"/>
          </a:p>
        </p:txBody>
      </p:sp>
      <p:sp>
        <p:nvSpPr>
          <p:cNvPr id="3" name="Content Placeholder 2"/>
          <p:cNvSpPr>
            <a:spLocks noGrp="1"/>
          </p:cNvSpPr>
          <p:nvPr>
            <p:ph idx="1"/>
          </p:nvPr>
        </p:nvSpPr>
        <p:spPr/>
        <p:txBody>
          <a:bodyPr/>
          <a:lstStyle/>
          <a:p>
            <a:r>
              <a:rPr lang="en-US" dirty="0" smtClean="0"/>
              <a:t>Thinking about teaching as a process of changing students’ understanding in a general way is not sufficient to ensure that good teaching actually happens. Teaching always takes place within particular contexts (such as in the physics classroom, or in writing comments on your student’s political science essay, or in discussing a new form of assessment with other members of your engineering department). And, of course, it always involves particular subject matter. </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295342432"/>
              </p:ext>
            </p:extLst>
          </p:nvPr>
        </p:nvGraphicFramePr>
        <p:xfrm>
          <a:off x="838200" y="1469491"/>
          <a:ext cx="10515600" cy="4463881"/>
        </p:xfrm>
        <a:graphic>
          <a:graphicData uri="http://schemas.openxmlformats.org/drawingml/2006/table">
            <a:tbl>
              <a:tblPr firstRow="1" bandRow="1">
                <a:tableStyleId>{5C22544A-7EE6-4342-B048-85BDC9FD1C3A}</a:tableStyleId>
              </a:tblPr>
              <a:tblGrid>
                <a:gridCol w="1365985"/>
                <a:gridCol w="2338939"/>
                <a:gridCol w="3416969"/>
                <a:gridCol w="3393707"/>
              </a:tblGrid>
              <a:tr h="1178664">
                <a:tc>
                  <a:txBody>
                    <a:bodyPr/>
                    <a:lstStyle/>
                    <a:p>
                      <a:endParaRPr lang="en-US" sz="2000" dirty="0"/>
                    </a:p>
                  </a:txBody>
                  <a:tcPr/>
                </a:tc>
                <a:tc>
                  <a:txBody>
                    <a:bodyPr/>
                    <a:lstStyle/>
                    <a:p>
                      <a:r>
                        <a:rPr lang="en-US" sz="2000" dirty="0" smtClean="0"/>
                        <a:t>Theory 1</a:t>
                      </a:r>
                    </a:p>
                    <a:p>
                      <a:r>
                        <a:rPr lang="en-US" sz="2000" i="1" dirty="0" smtClean="0"/>
                        <a:t>Teaching as telling</a:t>
                      </a:r>
                      <a:endParaRPr lang="en-US" sz="2000" i="1" dirty="0"/>
                    </a:p>
                  </a:txBody>
                  <a:tcPr/>
                </a:tc>
                <a:tc>
                  <a:txBody>
                    <a:bodyPr/>
                    <a:lstStyle/>
                    <a:p>
                      <a:r>
                        <a:rPr lang="en-US" sz="2000" dirty="0" smtClean="0"/>
                        <a:t>Theory 2</a:t>
                      </a:r>
                    </a:p>
                    <a:p>
                      <a:r>
                        <a:rPr lang="en-US" sz="2000" i="1" dirty="0" smtClean="0"/>
                        <a:t>Teaching as organising</a:t>
                      </a:r>
                      <a:endParaRPr lang="en-US" sz="2000" i="1" dirty="0"/>
                    </a:p>
                  </a:txBody>
                  <a:tcPr/>
                </a:tc>
                <a:tc>
                  <a:txBody>
                    <a:bodyPr/>
                    <a:lstStyle/>
                    <a:p>
                      <a:r>
                        <a:rPr lang="en-US" sz="2000" dirty="0" smtClean="0"/>
                        <a:t>Theory 3</a:t>
                      </a:r>
                    </a:p>
                    <a:p>
                      <a:r>
                        <a:rPr lang="en-US" sz="2000" i="1" dirty="0" smtClean="0"/>
                        <a:t>Teaching as making learning possible</a:t>
                      </a:r>
                      <a:endParaRPr lang="en-US" sz="2000" i="1" dirty="0"/>
                    </a:p>
                  </a:txBody>
                  <a:tcPr/>
                </a:tc>
              </a:tr>
              <a:tr h="825065">
                <a:tc>
                  <a:txBody>
                    <a:bodyPr/>
                    <a:lstStyle/>
                    <a:p>
                      <a:r>
                        <a:rPr lang="en-US" sz="2000" dirty="0" smtClean="0"/>
                        <a:t>Focus </a:t>
                      </a:r>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r>
              <a:tr h="810022">
                <a:tc>
                  <a:txBody>
                    <a:bodyPr/>
                    <a:lstStyle/>
                    <a:p>
                      <a:r>
                        <a:rPr lang="en-US" sz="2000" dirty="0" smtClean="0"/>
                        <a:t>Strategy</a:t>
                      </a:r>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r>
              <a:tr h="825065">
                <a:tc>
                  <a:txBody>
                    <a:bodyPr/>
                    <a:lstStyle/>
                    <a:p>
                      <a:r>
                        <a:rPr lang="en-US" sz="2000" dirty="0" smtClean="0"/>
                        <a:t>Actions</a:t>
                      </a:r>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r>
              <a:tr h="825065">
                <a:tc>
                  <a:txBody>
                    <a:bodyPr/>
                    <a:lstStyle/>
                    <a:p>
                      <a:r>
                        <a:rPr lang="en-US" sz="2000" dirty="0" smtClean="0"/>
                        <a:t>Reflections</a:t>
                      </a:r>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r>
            </a:tbl>
          </a:graphicData>
        </a:graphic>
      </p:graphicFrame>
    </p:spTree>
    <p:extLst>
      <p:ext uri="{BB962C8B-B14F-4D97-AF65-F5344CB8AC3E}">
        <p14:creationId xmlns:p14="http://schemas.microsoft.com/office/powerpoint/2010/main" val="60882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university teaching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7509705"/>
              </p:ext>
            </p:extLst>
          </p:nvPr>
        </p:nvGraphicFramePr>
        <p:xfrm>
          <a:off x="838200" y="1469491"/>
          <a:ext cx="10515600" cy="4463881"/>
        </p:xfrm>
        <a:graphic>
          <a:graphicData uri="http://schemas.openxmlformats.org/drawingml/2006/table">
            <a:tbl>
              <a:tblPr firstRow="1" bandRow="1">
                <a:tableStyleId>{5C22544A-7EE6-4342-B048-85BDC9FD1C3A}</a:tableStyleId>
              </a:tblPr>
              <a:tblGrid>
                <a:gridCol w="1365985"/>
                <a:gridCol w="2338939"/>
                <a:gridCol w="3416969"/>
                <a:gridCol w="3393707"/>
              </a:tblGrid>
              <a:tr h="1178664">
                <a:tc>
                  <a:txBody>
                    <a:bodyPr/>
                    <a:lstStyle/>
                    <a:p>
                      <a:endParaRPr lang="en-US" sz="2000" dirty="0"/>
                    </a:p>
                  </a:txBody>
                  <a:tcPr/>
                </a:tc>
                <a:tc>
                  <a:txBody>
                    <a:bodyPr/>
                    <a:lstStyle/>
                    <a:p>
                      <a:r>
                        <a:rPr lang="en-US" sz="2000" dirty="0" smtClean="0"/>
                        <a:t>Theory 1</a:t>
                      </a:r>
                    </a:p>
                    <a:p>
                      <a:r>
                        <a:rPr lang="en-US" sz="2000" i="1" dirty="0" smtClean="0"/>
                        <a:t>Teaching as telling</a:t>
                      </a:r>
                      <a:endParaRPr lang="en-US" sz="2000" i="1" dirty="0"/>
                    </a:p>
                  </a:txBody>
                  <a:tcPr/>
                </a:tc>
                <a:tc>
                  <a:txBody>
                    <a:bodyPr/>
                    <a:lstStyle/>
                    <a:p>
                      <a:r>
                        <a:rPr lang="en-US" sz="2000" dirty="0" smtClean="0"/>
                        <a:t>Theory 2</a:t>
                      </a:r>
                    </a:p>
                    <a:p>
                      <a:r>
                        <a:rPr lang="en-US" sz="2000" i="1" dirty="0" smtClean="0"/>
                        <a:t>Teaching as organising</a:t>
                      </a:r>
                      <a:endParaRPr lang="en-US" sz="2000" i="1" dirty="0"/>
                    </a:p>
                  </a:txBody>
                  <a:tcPr/>
                </a:tc>
                <a:tc>
                  <a:txBody>
                    <a:bodyPr/>
                    <a:lstStyle/>
                    <a:p>
                      <a:r>
                        <a:rPr lang="en-US" sz="2000" dirty="0" smtClean="0"/>
                        <a:t>Theory 3</a:t>
                      </a:r>
                    </a:p>
                    <a:p>
                      <a:r>
                        <a:rPr lang="en-US" sz="2000" i="1" dirty="0" smtClean="0"/>
                        <a:t>Teaching as making learning possible</a:t>
                      </a:r>
                      <a:endParaRPr lang="en-US" sz="2000" i="1" dirty="0"/>
                    </a:p>
                  </a:txBody>
                  <a:tcPr/>
                </a:tc>
              </a:tr>
              <a:tr h="825065">
                <a:tc>
                  <a:txBody>
                    <a:bodyPr/>
                    <a:lstStyle/>
                    <a:p>
                      <a:r>
                        <a:rPr lang="en-US" sz="2000" dirty="0" smtClean="0"/>
                        <a:t>Focus </a:t>
                      </a:r>
                      <a:endParaRPr lang="en-US" sz="2000" dirty="0"/>
                    </a:p>
                  </a:txBody>
                  <a:tcPr/>
                </a:tc>
                <a:tc>
                  <a:txBody>
                    <a:bodyPr/>
                    <a:lstStyle/>
                    <a:p>
                      <a:r>
                        <a:rPr lang="en-US" sz="2000" dirty="0" smtClean="0"/>
                        <a:t>Teacher &amp; content</a:t>
                      </a:r>
                      <a:endParaRPr lang="en-US" sz="2000" dirty="0"/>
                    </a:p>
                  </a:txBody>
                  <a:tcPr/>
                </a:tc>
                <a:tc>
                  <a:txBody>
                    <a:bodyPr/>
                    <a:lstStyle/>
                    <a:p>
                      <a:r>
                        <a:rPr lang="en-US" sz="2000" dirty="0" smtClean="0"/>
                        <a:t>Teaching techniques that will result in learning</a:t>
                      </a:r>
                      <a:endParaRPr lang="en-US" sz="2000" dirty="0"/>
                    </a:p>
                  </a:txBody>
                  <a:tcPr/>
                </a:tc>
                <a:tc>
                  <a:txBody>
                    <a:bodyPr/>
                    <a:lstStyle/>
                    <a:p>
                      <a:r>
                        <a:rPr lang="en-US" sz="2000" dirty="0" smtClean="0"/>
                        <a:t>Relation between students and subject matter</a:t>
                      </a:r>
                      <a:endParaRPr lang="en-US" sz="2000" dirty="0"/>
                    </a:p>
                  </a:txBody>
                  <a:tcPr/>
                </a:tc>
              </a:tr>
              <a:tr h="810022">
                <a:tc>
                  <a:txBody>
                    <a:bodyPr/>
                    <a:lstStyle/>
                    <a:p>
                      <a:r>
                        <a:rPr lang="en-US" sz="2000" dirty="0" smtClean="0"/>
                        <a:t>Strategy</a:t>
                      </a:r>
                      <a:endParaRPr lang="en-US" sz="2000" dirty="0"/>
                    </a:p>
                  </a:txBody>
                  <a:tcPr/>
                </a:tc>
                <a:tc>
                  <a:txBody>
                    <a:bodyPr/>
                    <a:lstStyle/>
                    <a:p>
                      <a:r>
                        <a:rPr lang="en-US" sz="2000" dirty="0" smtClean="0"/>
                        <a:t>Transmit information</a:t>
                      </a:r>
                      <a:endParaRPr lang="en-US" sz="2000" dirty="0"/>
                    </a:p>
                  </a:txBody>
                  <a:tcPr/>
                </a:tc>
                <a:tc>
                  <a:txBody>
                    <a:bodyPr/>
                    <a:lstStyle/>
                    <a:p>
                      <a:r>
                        <a:rPr lang="en-US" sz="2000" dirty="0" smtClean="0"/>
                        <a:t>Manage teaching process, transmit concepts</a:t>
                      </a:r>
                      <a:endParaRPr lang="en-US" sz="2000" dirty="0"/>
                    </a:p>
                  </a:txBody>
                  <a:tcPr/>
                </a:tc>
                <a:tc>
                  <a:txBody>
                    <a:bodyPr/>
                    <a:lstStyle/>
                    <a:p>
                      <a:r>
                        <a:rPr lang="en-US" sz="2000" dirty="0" smtClean="0"/>
                        <a:t>Engage, challenge, imagine oneself as the student</a:t>
                      </a:r>
                      <a:endParaRPr lang="en-US" sz="2000" dirty="0"/>
                    </a:p>
                  </a:txBody>
                  <a:tcPr/>
                </a:tc>
              </a:tr>
              <a:tr h="825065">
                <a:tc>
                  <a:txBody>
                    <a:bodyPr/>
                    <a:lstStyle/>
                    <a:p>
                      <a:r>
                        <a:rPr lang="en-US" sz="2000" dirty="0" smtClean="0"/>
                        <a:t>Actions</a:t>
                      </a:r>
                      <a:endParaRPr lang="en-US" sz="2000" dirty="0"/>
                    </a:p>
                  </a:txBody>
                  <a:tcPr/>
                </a:tc>
                <a:tc>
                  <a:txBody>
                    <a:bodyPr/>
                    <a:lstStyle/>
                    <a:p>
                      <a:r>
                        <a:rPr lang="en-US" sz="2000" dirty="0" smtClean="0"/>
                        <a:t>Chiefly presentation</a:t>
                      </a:r>
                      <a:endParaRPr lang="en-US" sz="2000" dirty="0"/>
                    </a:p>
                  </a:txBody>
                  <a:tcPr/>
                </a:tc>
                <a:tc>
                  <a:txBody>
                    <a:bodyPr/>
                    <a:lstStyle/>
                    <a:p>
                      <a:r>
                        <a:rPr lang="en-US" sz="2000" dirty="0" smtClean="0"/>
                        <a:t>Active learning; organising</a:t>
                      </a:r>
                      <a:r>
                        <a:rPr lang="en-US" sz="2000" baseline="0" dirty="0" smtClean="0"/>
                        <a:t> activity</a:t>
                      </a:r>
                      <a:endParaRPr lang="en-US" sz="2000" dirty="0"/>
                    </a:p>
                  </a:txBody>
                  <a:tcPr/>
                </a:tc>
                <a:tc>
                  <a:txBody>
                    <a:bodyPr/>
                    <a:lstStyle/>
                    <a:p>
                      <a:r>
                        <a:rPr lang="en-US" sz="2000" dirty="0" smtClean="0"/>
                        <a:t>Systematically adapted to suit student understanding</a:t>
                      </a:r>
                      <a:endParaRPr lang="en-US" sz="2000" dirty="0"/>
                    </a:p>
                  </a:txBody>
                  <a:tcPr/>
                </a:tc>
              </a:tr>
              <a:tr h="825065">
                <a:tc>
                  <a:txBody>
                    <a:bodyPr/>
                    <a:lstStyle/>
                    <a:p>
                      <a:r>
                        <a:rPr lang="en-US" sz="2000" dirty="0" smtClean="0"/>
                        <a:t>Reflections</a:t>
                      </a:r>
                      <a:endParaRPr lang="en-US" sz="2000" dirty="0"/>
                    </a:p>
                  </a:txBody>
                  <a:tcPr/>
                </a:tc>
                <a:tc>
                  <a:txBody>
                    <a:bodyPr/>
                    <a:lstStyle/>
                    <a:p>
                      <a:r>
                        <a:rPr lang="en-US" sz="2000" dirty="0" smtClean="0"/>
                        <a:t>Unreflective, taken for granted</a:t>
                      </a:r>
                      <a:endParaRPr lang="en-US" sz="2000" dirty="0"/>
                    </a:p>
                  </a:txBody>
                  <a:tcPr/>
                </a:tc>
                <a:tc>
                  <a:txBody>
                    <a:bodyPr/>
                    <a:lstStyle/>
                    <a:p>
                      <a:r>
                        <a:rPr lang="en-US" sz="2000" dirty="0" smtClean="0"/>
                        <a:t>Apply skills to improve teaching</a:t>
                      </a:r>
                      <a:endParaRPr lang="en-US" sz="2000" dirty="0"/>
                    </a:p>
                  </a:txBody>
                  <a:tcPr/>
                </a:tc>
                <a:tc>
                  <a:txBody>
                    <a:bodyPr/>
                    <a:lstStyle/>
                    <a:p>
                      <a:r>
                        <a:rPr lang="en-US" sz="2000" dirty="0" smtClean="0"/>
                        <a:t>Teaching as a research like; scholarly process</a:t>
                      </a:r>
                      <a:endParaRPr lang="en-US" sz="2000" dirty="0"/>
                    </a:p>
                  </a:txBody>
                  <a:tcPr/>
                </a:tc>
              </a:tr>
            </a:tbl>
          </a:graphicData>
        </a:graphic>
      </p:graphicFrame>
    </p:spTree>
    <p:extLst>
      <p:ext uri="{BB962C8B-B14F-4D97-AF65-F5344CB8AC3E}">
        <p14:creationId xmlns:p14="http://schemas.microsoft.com/office/powerpoint/2010/main" val="3573228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The assumption that the primary aim of teaching is to make student learning possible leads to the assertion that each and every teaching action, and every operation to evaluate or improve teaching, should be judged against the simple criterion of whether it can reasonably be expected to lead to the kind of student learning which we desire.</a:t>
            </a:r>
          </a:p>
          <a:p>
            <a:r>
              <a:rPr lang="en-US" dirty="0" smtClean="0"/>
              <a:t>This in turn leads to an argument for a reflective and inquiring approach as a necessary condition for improving teaching. Such a strategy has always been tenable: good teachers down the ages have continually used what they learned from their students to improve their practice.</a:t>
            </a:r>
            <a:endParaRPr lang="en-US" dirty="0"/>
          </a:p>
        </p:txBody>
      </p:sp>
    </p:spTree>
    <p:extLst>
      <p:ext uri="{BB962C8B-B14F-4D97-AF65-F5344CB8AC3E}">
        <p14:creationId xmlns:p14="http://schemas.microsoft.com/office/powerpoint/2010/main" val="3269570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a:t>
            </a:r>
            <a:r>
              <a:rPr lang="en-US" dirty="0" smtClean="0"/>
              <a:t>ne approach to improving university teaching involves concentrating on the various techniques of instruction—how to give an interactive lecture, </a:t>
            </a:r>
            <a:r>
              <a:rPr lang="en-US" dirty="0" err="1" smtClean="0"/>
              <a:t>organise</a:t>
            </a:r>
            <a:r>
              <a:rPr lang="en-US" dirty="0" smtClean="0"/>
              <a:t> a laboratory class, or run a small group discussion, for example. </a:t>
            </a:r>
            <a:endParaRPr lang="en-US" dirty="0"/>
          </a:p>
        </p:txBody>
      </p:sp>
    </p:spTree>
    <p:extLst>
      <p:ext uri="{BB962C8B-B14F-4D97-AF65-F5344CB8AC3E}">
        <p14:creationId xmlns:p14="http://schemas.microsoft.com/office/powerpoint/2010/main" val="3123468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ways of teaching</a:t>
            </a:r>
            <a:endParaRPr lang="en-US" dirty="0"/>
          </a:p>
        </p:txBody>
      </p:sp>
      <p:sp>
        <p:nvSpPr>
          <p:cNvPr id="3" name="Content Placeholder 2"/>
          <p:cNvSpPr>
            <a:spLocks noGrp="1"/>
          </p:cNvSpPr>
          <p:nvPr>
            <p:ph idx="1"/>
          </p:nvPr>
        </p:nvSpPr>
        <p:spPr>
          <a:xfrm>
            <a:off x="814939" y="1864126"/>
            <a:ext cx="10515600" cy="4351338"/>
          </a:xfrm>
        </p:spPr>
        <p:txBody>
          <a:bodyPr>
            <a:normAutofit lnSpcReduction="10000"/>
          </a:bodyPr>
          <a:lstStyle/>
          <a:p>
            <a:r>
              <a:rPr lang="en-US" dirty="0" smtClean="0"/>
              <a:t>What exactly is teaching about? What do we mean when we say we ‘teach’ someone something? </a:t>
            </a:r>
          </a:p>
          <a:p>
            <a:r>
              <a:rPr lang="en-US" dirty="0" smtClean="0"/>
              <a:t>What are the main problems we face in teaching? What methods should we use, and why? </a:t>
            </a:r>
          </a:p>
          <a:p>
            <a:r>
              <a:rPr lang="en-US" dirty="0" smtClean="0"/>
              <a:t>What helps our students to learn? What stops them learning? Can thinking about teaching usefully be separated from the activity of teaching itself? </a:t>
            </a:r>
          </a:p>
          <a:p>
            <a:r>
              <a:rPr lang="en-US" dirty="0" smtClean="0"/>
              <a:t>The case studies of teachers described below are </a:t>
            </a:r>
            <a:r>
              <a:rPr lang="en-US" dirty="0" err="1" smtClean="0"/>
              <a:t>fictionalised</a:t>
            </a:r>
            <a:r>
              <a:rPr lang="en-US" dirty="0" smtClean="0"/>
              <a:t> and each combines information from several different individuals, but all the information comes from what actual teachers have said or have been observed to do.</a:t>
            </a:r>
            <a:endParaRPr lang="en-US" dirty="0"/>
          </a:p>
        </p:txBody>
      </p:sp>
    </p:spTree>
    <p:extLst>
      <p:ext uri="{BB962C8B-B14F-4D97-AF65-F5344CB8AC3E}">
        <p14:creationId xmlns:p14="http://schemas.microsoft.com/office/powerpoint/2010/main" val="4142705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Read </a:t>
            </a:r>
            <a:r>
              <a:rPr lang="en-US" dirty="0" smtClean="0"/>
              <a:t>the case studies and discuss the following:</a:t>
            </a:r>
          </a:p>
          <a:p>
            <a:r>
              <a:rPr lang="en-US" dirty="0" smtClean="0"/>
              <a:t>What are </a:t>
            </a:r>
            <a:r>
              <a:rPr lang="en-US" dirty="0" err="1" smtClean="0"/>
              <a:t>Pema</a:t>
            </a:r>
            <a:r>
              <a:rPr lang="en-US" dirty="0" smtClean="0"/>
              <a:t>, </a:t>
            </a:r>
            <a:r>
              <a:rPr lang="en-US" dirty="0" err="1" smtClean="0"/>
              <a:t>Deki</a:t>
            </a:r>
            <a:r>
              <a:rPr lang="en-US" dirty="0" smtClean="0"/>
              <a:t>, and Karma saying about teaching?</a:t>
            </a:r>
          </a:p>
          <a:p>
            <a:r>
              <a:rPr lang="en-US" dirty="0" smtClean="0"/>
              <a:t>How do they perceive student learning?</a:t>
            </a:r>
          </a:p>
          <a:p>
            <a:r>
              <a:rPr lang="en-US" dirty="0" smtClean="0"/>
              <a:t>How do each of them try to address the problems?</a:t>
            </a:r>
            <a:endParaRPr lang="en-US" dirty="0"/>
          </a:p>
        </p:txBody>
      </p:sp>
    </p:spTree>
    <p:extLst>
      <p:ext uri="{BB962C8B-B14F-4D97-AF65-F5344CB8AC3E}">
        <p14:creationId xmlns:p14="http://schemas.microsoft.com/office/powerpoint/2010/main" val="1844393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a:t>
            </a:r>
            <a:r>
              <a:rPr lang="en-US" dirty="0" err="1" smtClean="0"/>
              <a:t>Pema</a:t>
            </a:r>
            <a:r>
              <a:rPr lang="en-US" dirty="0" smtClean="0"/>
              <a:t>)</a:t>
            </a:r>
            <a:endParaRPr lang="en-US" dirty="0"/>
          </a:p>
        </p:txBody>
      </p:sp>
      <p:sp>
        <p:nvSpPr>
          <p:cNvPr id="3" name="Content Placeholder 2"/>
          <p:cNvSpPr>
            <a:spLocks noGrp="1"/>
          </p:cNvSpPr>
          <p:nvPr>
            <p:ph idx="1"/>
          </p:nvPr>
        </p:nvSpPr>
        <p:spPr/>
        <p:txBody>
          <a:bodyPr/>
          <a:lstStyle/>
          <a:p>
            <a:r>
              <a:rPr lang="en-US" dirty="0" smtClean="0"/>
              <a:t>Teaching is about transmitting knowledge from academic staff to students.</a:t>
            </a:r>
          </a:p>
          <a:p>
            <a:r>
              <a:rPr lang="en-US" dirty="0" smtClean="0"/>
              <a:t>Student learning is separate from teaching. </a:t>
            </a:r>
          </a:p>
          <a:p>
            <a:r>
              <a:rPr lang="en-US" dirty="0" smtClean="0"/>
              <a:t>Student learning is a process of acquiring new knowledge. </a:t>
            </a:r>
          </a:p>
          <a:p>
            <a:pPr marL="0" indent="0">
              <a:buNone/>
            </a:pPr>
            <a:r>
              <a:rPr lang="en-US" dirty="0" smtClean="0"/>
              <a:t>• Problems in learning are not to do with teaching</a:t>
            </a:r>
            <a:endParaRPr lang="en-US" dirty="0"/>
          </a:p>
        </p:txBody>
      </p:sp>
    </p:spTree>
    <p:extLst>
      <p:ext uri="{BB962C8B-B14F-4D97-AF65-F5344CB8AC3E}">
        <p14:creationId xmlns:p14="http://schemas.microsoft.com/office/powerpoint/2010/main" val="818652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a:t>
            </a:r>
            <a:r>
              <a:rPr lang="en-US" dirty="0" err="1" smtClean="0"/>
              <a:t>Deki</a:t>
            </a:r>
            <a:r>
              <a:rPr lang="en-US" dirty="0" smtClean="0"/>
              <a:t>)</a:t>
            </a:r>
            <a:endParaRPr lang="en-US" dirty="0"/>
          </a:p>
        </p:txBody>
      </p:sp>
      <p:sp>
        <p:nvSpPr>
          <p:cNvPr id="3" name="Content Placeholder 2"/>
          <p:cNvSpPr>
            <a:spLocks noGrp="1"/>
          </p:cNvSpPr>
          <p:nvPr>
            <p:ph idx="1"/>
          </p:nvPr>
        </p:nvSpPr>
        <p:spPr/>
        <p:txBody>
          <a:bodyPr/>
          <a:lstStyle/>
          <a:p>
            <a:r>
              <a:rPr lang="en-US" dirty="0" smtClean="0"/>
              <a:t>Teaching is about managing student activity. </a:t>
            </a:r>
          </a:p>
          <a:p>
            <a:r>
              <a:rPr lang="en-US" dirty="0" smtClean="0"/>
              <a:t>Student learning is associated with teaching. </a:t>
            </a:r>
            <a:endParaRPr lang="en-US" dirty="0"/>
          </a:p>
          <a:p>
            <a:r>
              <a:rPr lang="en-US" dirty="0" smtClean="0"/>
              <a:t>Problems in learning can be fixed by adopting the right teaching strategy. </a:t>
            </a:r>
            <a:endParaRPr lang="en-US" dirty="0"/>
          </a:p>
        </p:txBody>
      </p:sp>
    </p:spTree>
    <p:extLst>
      <p:ext uri="{BB962C8B-B14F-4D97-AF65-F5344CB8AC3E}">
        <p14:creationId xmlns:p14="http://schemas.microsoft.com/office/powerpoint/2010/main" val="93971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(Karma)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Teaching is about making it possible for students to learn subject matter. </a:t>
            </a:r>
          </a:p>
          <a:p>
            <a:r>
              <a:rPr lang="en-US" dirty="0" smtClean="0"/>
              <a:t>Student learning is a long and uncertain process of changes in understanding. </a:t>
            </a:r>
          </a:p>
          <a:p>
            <a:r>
              <a:rPr lang="en-US" dirty="0" smtClean="0"/>
              <a:t>Teaching and student learning are interrelated—understanding students’ ways of thinking about the subject matter is essential for helping them to learn. </a:t>
            </a:r>
          </a:p>
          <a:p>
            <a:r>
              <a:rPr lang="en-US" dirty="0" smtClean="0"/>
              <a:t>The activities of teaching and the process of reflecting on them are inextricably linked. </a:t>
            </a:r>
          </a:p>
          <a:p>
            <a:r>
              <a:rPr lang="en-US" dirty="0" smtClean="0"/>
              <a:t>Problems in learning may be addressed by changing teaching, but with no certainty of success. Constant monitoring is needed. Yesterday’s solutions might not work today.</a:t>
            </a:r>
            <a:endParaRPr lang="en-US" dirty="0"/>
          </a:p>
        </p:txBody>
      </p:sp>
    </p:spTree>
    <p:extLst>
      <p:ext uri="{BB962C8B-B14F-4D97-AF65-F5344CB8AC3E}">
        <p14:creationId xmlns:p14="http://schemas.microsoft.com/office/powerpoint/2010/main" val="88469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t>
            </a:r>
            <a:r>
              <a:rPr lang="en-US" dirty="0" err="1" smtClean="0"/>
              <a:t>aways</a:t>
            </a:r>
            <a:endParaRPr lang="en-US" dirty="0"/>
          </a:p>
        </p:txBody>
      </p:sp>
      <p:sp>
        <p:nvSpPr>
          <p:cNvPr id="3" name="Content Placeholder 2"/>
          <p:cNvSpPr>
            <a:spLocks noGrp="1"/>
          </p:cNvSpPr>
          <p:nvPr>
            <p:ph idx="1"/>
          </p:nvPr>
        </p:nvSpPr>
        <p:spPr/>
        <p:txBody>
          <a:bodyPr/>
          <a:lstStyle/>
          <a:p>
            <a:r>
              <a:rPr lang="en-US" dirty="0" smtClean="0"/>
              <a:t>What are some of the key highlights from the three case studies?</a:t>
            </a:r>
          </a:p>
          <a:p>
            <a:r>
              <a:rPr lang="en-US" dirty="0" smtClean="0"/>
              <a:t>What is teaching to you now?</a:t>
            </a:r>
          </a:p>
          <a:p>
            <a:r>
              <a:rPr lang="en-US" dirty="0" smtClean="0"/>
              <a:t>Teaching theories?</a:t>
            </a:r>
            <a:endParaRPr lang="en-US" dirty="0"/>
          </a:p>
        </p:txBody>
      </p:sp>
    </p:spTree>
    <p:extLst>
      <p:ext uri="{BB962C8B-B14F-4D97-AF65-F5344CB8AC3E}">
        <p14:creationId xmlns:p14="http://schemas.microsoft.com/office/powerpoint/2010/main" val="34474179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O_APP_VERSION" val="0.19.0.2005"/>
  <p:tag name="SLIDO_PRESENTATION_ID" val="00000000-0000-0000-0000-000000000000"/>
  <p:tag name="SLIDO_EVENT_UUID" val="2e42cc6c-d4e8-4563-a6a4-055d7aa96410"/>
  <p:tag name="SLIDO_EVENT_SECTION_UUID" val="a8e32fa5-c312-40b1-8094-1e0595fe4d74"/>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2MjkyNjAwMzh9"/>
  <p:tag name="SLIDO_TYPE" val="SlidoPoll"/>
  <p:tag name="SLIDO_POLL_UUID" val="341b9ae9-d8a3-4bd8-85eb-74cc391ae493"/>
  <p:tag name="SLIDO_TIMELINE" val="W3sicG9sbFF1ZXN0aW9uVXVpZCI6IjcxYjA1NDRjLTlhMzMtNDEzOS04YmI5LThkNDMyMzYzMjEwOSIsInNob3dSZXN1bHRzIjp0cnVlLCJzaG93Q29ycmVjdEFuc3dlcnMiOmZhbHNlLCJ2b3RpbmdMb2NrZWQiOmZhbHNlfV0="/>
</p:tagLst>
</file>

<file path=ppt/tags/tag3.xml><?xml version="1.0" encoding="utf-8"?>
<p:tagLst xmlns:a="http://schemas.openxmlformats.org/drawingml/2006/main" xmlns:r="http://schemas.openxmlformats.org/officeDocument/2006/relationships" xmlns:p="http://schemas.openxmlformats.org/presentationml/2006/main">
  <p:tag name="SLIDO_ELEMENT" val="logo"/>
</p:tagLst>
</file>

<file path=ppt/tags/tag4.xml><?xml version="1.0" encoding="utf-8"?>
<p:tagLst xmlns:a="http://schemas.openxmlformats.org/drawingml/2006/main" xmlns:r="http://schemas.openxmlformats.org/officeDocument/2006/relationships" xmlns:p="http://schemas.openxmlformats.org/presentationml/2006/main">
  <p:tag name="SLIDO_ELEMENT" val="interaction_image"/>
</p:tagLst>
</file>

<file path=ppt/tags/tag5.xml><?xml version="1.0" encoding="utf-8"?>
<p:tagLst xmlns:a="http://schemas.openxmlformats.org/drawingml/2006/main" xmlns:r="http://schemas.openxmlformats.org/officeDocument/2006/relationships" xmlns:p="http://schemas.openxmlformats.org/presentationml/2006/main">
  <p:tag name="SLIDO_ELEMENT" val="title"/>
</p:tagLst>
</file>

<file path=ppt/tags/tag6.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992</Words>
  <Application>Microsoft Office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Theories of teaching</vt:lpstr>
      <vt:lpstr>Introduction </vt:lpstr>
      <vt:lpstr>PowerPoint Presentation</vt:lpstr>
      <vt:lpstr>Understanding ways of teaching</vt:lpstr>
      <vt:lpstr>Activity</vt:lpstr>
      <vt:lpstr>Case 1 (Pema)</vt:lpstr>
      <vt:lpstr>Case 2 (Deki)</vt:lpstr>
      <vt:lpstr>Case 3 (Karma)</vt:lpstr>
      <vt:lpstr>Take aways</vt:lpstr>
      <vt:lpstr>PowerPoint Presentation</vt:lpstr>
      <vt:lpstr>PowerPoint Presentation</vt:lpstr>
      <vt:lpstr>Characteristics of good teaching at university</vt:lpstr>
      <vt:lpstr>PowerPoint Presentation</vt:lpstr>
      <vt:lpstr>Theories of teaching</vt:lpstr>
      <vt:lpstr>Theories of university teaching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Theories of teaching</dc:title>
  <dc:creator>Windows User</dc:creator>
  <cp:lastModifiedBy>Windows User</cp:lastModifiedBy>
  <cp:revision>12</cp:revision>
  <dcterms:created xsi:type="dcterms:W3CDTF">2021-08-17T06:04:51Z</dcterms:created>
  <dcterms:modified xsi:type="dcterms:W3CDTF">2021-08-18T04:57:43Z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0.19.0.2005</vt:lpwstr>
  </property>
</Properties>
</file>