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6"/>
  </p:notesMasterIdLst>
  <p:handoutMasterIdLst>
    <p:handoutMasterId r:id="rId27"/>
  </p:handoutMasterIdLst>
  <p:sldIdLst>
    <p:sldId id="312" r:id="rId5"/>
    <p:sldId id="304" r:id="rId6"/>
    <p:sldId id="324" r:id="rId7"/>
    <p:sldId id="325" r:id="rId8"/>
    <p:sldId id="281" r:id="rId9"/>
    <p:sldId id="307" r:id="rId10"/>
    <p:sldId id="282" r:id="rId11"/>
    <p:sldId id="314" r:id="rId12"/>
    <p:sldId id="326" r:id="rId13"/>
    <p:sldId id="318" r:id="rId14"/>
    <p:sldId id="322" r:id="rId15"/>
    <p:sldId id="321" r:id="rId16"/>
    <p:sldId id="327" r:id="rId17"/>
    <p:sldId id="328" r:id="rId18"/>
    <p:sldId id="329" r:id="rId19"/>
    <p:sldId id="330" r:id="rId20"/>
    <p:sldId id="331" r:id="rId21"/>
    <p:sldId id="319" r:id="rId22"/>
    <p:sldId id="338" r:id="rId23"/>
    <p:sldId id="337" r:id="rId24"/>
    <p:sldId id="297"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CFBF6"/>
    <a:srgbClr val="FDFBF6"/>
    <a:srgbClr val="AAC4E9"/>
    <a:srgbClr val="F5CDCE"/>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388" autoAdjust="0"/>
  </p:normalViewPr>
  <p:slideViewPr>
    <p:cSldViewPr snapToGrid="0" snapToObjects="1">
      <p:cViewPr varScale="1">
        <p:scale>
          <a:sx n="95" d="100"/>
          <a:sy n="95" d="100"/>
        </p:scale>
        <p:origin x="197" y="91"/>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hyperlink" Target="https://drive.google.com/file/d/1PUag6-00OAJu9THJTUsj3mUtVofAIzEw/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docs.google.com/spreadsheets/d/1s5WcxgeTUs5ZY7koEx2F78bNuGbQ_B9t/edit?usp=sharing&amp;ouid=101343610463413005021&amp;rtpof=true&amp;sd=true"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google.com/spreadsheets/d/1s5WcxgeTUs5ZY7koEx2F78bNuGbQ_B9t/edit?usp=sharing&amp;ouid=101343610463413005021&amp;rtpof=true&amp;sd=true"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446421" y="248654"/>
            <a:ext cx="6938211" cy="3946358"/>
          </a:xfrm>
        </p:spPr>
        <p:txBody>
          <a:bodyPr anchor="ctr"/>
          <a:lstStyle/>
          <a:p>
            <a:r>
              <a:rPr lang="en-IN" sz="4000" b="1" kern="100" dirty="0">
                <a:solidFill>
                  <a:schemeClr val="tx1"/>
                </a:solidFill>
                <a:latin typeface="Algerian" panose="04020705040A02060702" pitchFamily="82" charset="0"/>
                <a:cs typeface="Times New Roman"/>
              </a:rPr>
              <a:t>Western Countries Financial</a:t>
            </a:r>
            <a:br>
              <a:rPr lang="en-IN" sz="4000" b="1" kern="100" dirty="0">
                <a:solidFill>
                  <a:schemeClr val="tx1"/>
                </a:solidFill>
                <a:latin typeface="Algerian" panose="04020705040A02060702" pitchFamily="82" charset="0"/>
                <a:cs typeface="Times New Roman"/>
              </a:rPr>
            </a:br>
            <a:r>
              <a:rPr lang="en-IN" sz="4000" b="1" kern="100" dirty="0">
                <a:solidFill>
                  <a:schemeClr val="tx1"/>
                </a:solidFill>
                <a:latin typeface="Algerian" panose="04020705040A02060702" pitchFamily="82" charset="0"/>
                <a:cs typeface="Times New Roman"/>
              </a:rPr>
              <a:t>Data Analysis</a:t>
            </a:r>
            <a:br>
              <a:rPr lang="en-IN" kern="100" dirty="0">
                <a:solidFill>
                  <a:srgbClr val="FFC000"/>
                </a:solidFill>
                <a:latin typeface="Times New Roman"/>
                <a:cs typeface="Times New Roman"/>
              </a:rPr>
            </a:br>
            <a:br>
              <a:rPr lang="en-IN" kern="100" dirty="0">
                <a:solidFill>
                  <a:srgbClr val="FFC000"/>
                </a:solidFill>
                <a:latin typeface="Times New Roman"/>
                <a:cs typeface="Times New Roman"/>
              </a:rPr>
            </a:br>
            <a:r>
              <a:rPr lang="en-US" sz="1600" kern="100" dirty="0">
                <a:solidFill>
                  <a:srgbClr val="C00000"/>
                </a:solidFill>
                <a:cs typeface="Times New Roman"/>
              </a:rPr>
              <a:t>Capstone Project </a:t>
            </a:r>
            <a:r>
              <a:rPr lang="en-US" sz="1600" i="0" u="none" strike="noStrike" kern="100" baseline="0" dirty="0">
                <a:solidFill>
                  <a:srgbClr val="C00000"/>
                </a:solidFill>
              </a:rPr>
              <a:t>Presented by Sonam Rai (Business Analyst)</a:t>
            </a:r>
            <a:br>
              <a:rPr lang="en-US" sz="3600" i="0" u="none" strike="noStrike" kern="100" baseline="0" dirty="0">
                <a:solidFill>
                  <a:srgbClr val="C00000"/>
                </a:solidFill>
              </a:rPr>
            </a:br>
            <a:endParaRPr lang="en-US" dirty="0">
              <a:solidFill>
                <a:srgbClr val="C00000"/>
              </a:solidFill>
            </a:endParaRPr>
          </a:p>
        </p:txBody>
      </p:sp>
      <p:sp>
        <p:nvSpPr>
          <p:cNvPr id="3" name="Rectangle 2">
            <a:extLst>
              <a:ext uri="{FF2B5EF4-FFF2-40B4-BE49-F238E27FC236}">
                <a16:creationId xmlns:a16="http://schemas.microsoft.com/office/drawing/2014/main" id="{0A373757-F740-81D9-383F-A121A7CAA122}"/>
              </a:ext>
            </a:extLst>
          </p:cNvPr>
          <p:cNvSpPr/>
          <p:nvPr/>
        </p:nvSpPr>
        <p:spPr>
          <a:xfrm>
            <a:off x="11590420" y="0"/>
            <a:ext cx="601580" cy="537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solidFill>
              </a:rPr>
              <a:t>1</a:t>
            </a:r>
            <a:endParaRPr lang="en-IN" sz="2000" b="1" dirty="0">
              <a:solidFill>
                <a:schemeClr val="accent6"/>
              </a:solidFill>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928688"/>
            <a:ext cx="7748337" cy="2616616"/>
          </a:xfrm>
        </p:spPr>
        <p:txBody>
          <a:bodyPr/>
          <a:lstStyle/>
          <a:p>
            <a:br>
              <a:rPr lang="en-US" sz="1800" b="1" dirty="0">
                <a:solidFill>
                  <a:schemeClr val="tx1"/>
                </a:solidFill>
                <a:latin typeface="Algerian" panose="04020705040A02060702" pitchFamily="82" charset="0"/>
              </a:rPr>
            </a:br>
            <a:br>
              <a:rPr lang="en-US" sz="1800" b="1" dirty="0">
                <a:solidFill>
                  <a:schemeClr val="tx1"/>
                </a:solidFill>
                <a:latin typeface="Algerian" panose="04020705040A02060702" pitchFamily="82" charset="0"/>
              </a:rPr>
            </a:br>
            <a:br>
              <a:rPr lang="en-US" sz="1800" b="1" dirty="0">
                <a:solidFill>
                  <a:schemeClr val="tx1"/>
                </a:solidFill>
                <a:latin typeface="Algerian" panose="04020705040A02060702" pitchFamily="82" charset="0"/>
              </a:rPr>
            </a:br>
            <a:br>
              <a:rPr lang="en-US" sz="1800" b="1" dirty="0">
                <a:solidFill>
                  <a:schemeClr val="tx1"/>
                </a:solidFill>
                <a:latin typeface="Algerian" panose="04020705040A02060702" pitchFamily="82" charset="0"/>
              </a:rPr>
            </a:br>
            <a:r>
              <a:rPr lang="en-US" sz="2400" b="1" dirty="0">
                <a:solidFill>
                  <a:schemeClr val="tx1"/>
                </a:solidFill>
                <a:latin typeface="Algerian" panose="04020705040A02060702" pitchFamily="82" charset="0"/>
              </a:rPr>
              <a:t>Insights from the product-wise statistical sales analysis:</a:t>
            </a:r>
            <a:br>
              <a:rPr lang="en-US" sz="2400" b="1" dirty="0">
                <a:solidFill>
                  <a:schemeClr val="tx1"/>
                </a:solidFill>
                <a:latin typeface="Algerian" panose="04020705040A02060702" pitchFamily="82" charset="0"/>
              </a:rPr>
            </a:br>
            <a:br>
              <a:rPr lang="en-US" sz="2000" b="1" dirty="0">
                <a:latin typeface="Algerian" panose="04020705040A02060702" pitchFamily="82" charset="0"/>
              </a:rPr>
            </a:br>
            <a:r>
              <a:rPr lang="en-US" sz="1400" b="1" dirty="0">
                <a:solidFill>
                  <a:srgbClr val="C00000"/>
                </a:solidFill>
                <a:latin typeface="Raleway SemiBold" pitchFamily="2" charset="0"/>
              </a:rPr>
              <a:t>Paseo leads in sales with $33,011,143.95.</a:t>
            </a:r>
            <a:br>
              <a:rPr lang="en-US" sz="1400" b="1" dirty="0">
                <a:solidFill>
                  <a:srgbClr val="C00000"/>
                </a:solidFill>
                <a:latin typeface="Raleway SemiBold" pitchFamily="2" charset="0"/>
              </a:rPr>
            </a:br>
            <a:r>
              <a:rPr lang="en-US" sz="1400" b="1" dirty="0">
                <a:solidFill>
                  <a:srgbClr val="C00000"/>
                </a:solidFill>
                <a:latin typeface="Raleway SemiBold" pitchFamily="2" charset="0"/>
              </a:rPr>
              <a:t>VTT follows with $20,511,921.02 in sales, contributing significantly to the total.</a:t>
            </a:r>
            <a:br>
              <a:rPr lang="en-US" sz="1400" b="1" dirty="0">
                <a:solidFill>
                  <a:srgbClr val="C00000"/>
                </a:solidFill>
                <a:latin typeface="Raleway SemiBold" pitchFamily="2" charset="0"/>
              </a:rPr>
            </a:br>
            <a:br>
              <a:rPr lang="en-US" sz="1400" b="1" dirty="0">
                <a:solidFill>
                  <a:srgbClr val="C00000"/>
                </a:solidFill>
                <a:latin typeface="Raleway SemiBold" pitchFamily="2" charset="0"/>
              </a:rPr>
            </a:br>
            <a:r>
              <a:rPr lang="en-US" sz="1400" b="1" dirty="0">
                <a:solidFill>
                  <a:srgbClr val="C00000"/>
                </a:solidFill>
                <a:latin typeface="Raleway SemiBold" pitchFamily="2" charset="0"/>
              </a:rPr>
              <a:t>Mean sales amount is $19,787,725.04, indicating average performance.</a:t>
            </a:r>
            <a:br>
              <a:rPr lang="en-US" sz="1400" b="1" dirty="0">
                <a:solidFill>
                  <a:srgbClr val="C00000"/>
                </a:solidFill>
                <a:latin typeface="Raleway SemiBold" pitchFamily="2" charset="0"/>
              </a:rPr>
            </a:br>
            <a:r>
              <a:rPr lang="en-US" sz="1400" b="1" dirty="0">
                <a:solidFill>
                  <a:srgbClr val="C00000"/>
                </a:solidFill>
                <a:latin typeface="Raleway SemiBold" pitchFamily="2" charset="0"/>
              </a:rPr>
              <a:t>Wide range between the minimum and maximum sales figures suggests variability in product performance.</a:t>
            </a:r>
            <a:br>
              <a:rPr lang="en-US" sz="1400" b="1" dirty="0">
                <a:solidFill>
                  <a:srgbClr val="C00000"/>
                </a:solidFill>
                <a:latin typeface="Raleway SemiBold" pitchFamily="2" charset="0"/>
              </a:rPr>
            </a:br>
            <a:br>
              <a:rPr lang="en-US" sz="1400" b="1" dirty="0">
                <a:solidFill>
                  <a:srgbClr val="C00000"/>
                </a:solidFill>
                <a:latin typeface="Raleway SemiBold" pitchFamily="2" charset="0"/>
              </a:rPr>
            </a:br>
            <a:r>
              <a:rPr lang="en-US" sz="1400" b="1" dirty="0">
                <a:solidFill>
                  <a:srgbClr val="C00000"/>
                </a:solidFill>
                <a:latin typeface="Raleway SemiBold" pitchFamily="2" charset="0"/>
              </a:rPr>
              <a:t>High positive kurtosis and skewness values indicate a distribution skewed towards higher sales figures, with a relatively sharp peak.</a:t>
            </a:r>
            <a:br>
              <a:rPr lang="en-US" sz="1400" b="1" dirty="0">
                <a:solidFill>
                  <a:srgbClr val="C00000"/>
                </a:solidFill>
                <a:latin typeface="Raleway SemiBold" pitchFamily="2" charset="0"/>
              </a:rPr>
            </a:br>
            <a:endParaRPr lang="en-US" sz="1400" b="1" dirty="0">
              <a:solidFill>
                <a:srgbClr val="C00000"/>
              </a:solidFill>
              <a:latin typeface="Raleway SemiBold" pitchFamily="2" charset="0"/>
            </a:endParaRP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5" name="Content Placeholder 4">
            <a:extLst>
              <a:ext uri="{FF2B5EF4-FFF2-40B4-BE49-F238E27FC236}">
                <a16:creationId xmlns:a16="http://schemas.microsoft.com/office/drawing/2014/main" id="{629089A7-4E12-245C-E5A9-1AD99D3A4165}"/>
              </a:ext>
            </a:extLst>
          </p:cNvPr>
          <p:cNvSpPr>
            <a:spLocks noGrp="1"/>
          </p:cNvSpPr>
          <p:nvPr>
            <p:ph idx="13"/>
          </p:nvPr>
        </p:nvSpPr>
        <p:spPr>
          <a:xfrm>
            <a:off x="914400" y="3429000"/>
            <a:ext cx="6903076" cy="3212432"/>
          </a:xfrm>
        </p:spPr>
        <p:txBody>
          <a:bodyPr/>
          <a:lstStyle/>
          <a:p>
            <a:endParaRPr lang="en-IN" dirty="0"/>
          </a:p>
        </p:txBody>
      </p:sp>
      <p:pic>
        <p:nvPicPr>
          <p:cNvPr id="8" name="Picture 7">
            <a:extLst>
              <a:ext uri="{FF2B5EF4-FFF2-40B4-BE49-F238E27FC236}">
                <a16:creationId xmlns:a16="http://schemas.microsoft.com/office/drawing/2014/main" id="{FE150151-F6CE-5358-0E49-6F326D759552}"/>
              </a:ext>
            </a:extLst>
          </p:cNvPr>
          <p:cNvPicPr>
            <a:picLocks noChangeAspect="1"/>
          </p:cNvPicPr>
          <p:nvPr/>
        </p:nvPicPr>
        <p:blipFill>
          <a:blip r:embed="rId3"/>
          <a:stretch>
            <a:fillRect/>
          </a:stretch>
        </p:blipFill>
        <p:spPr>
          <a:xfrm>
            <a:off x="930443" y="3429000"/>
            <a:ext cx="6168190" cy="3212432"/>
          </a:xfrm>
          <a:prstGeom prst="rect">
            <a:avLst/>
          </a:prstGeom>
        </p:spPr>
      </p:pic>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457200"/>
            <a:ext cx="10511627" cy="762000"/>
          </a:xfrm>
        </p:spPr>
        <p:txBody>
          <a:bodyPr/>
          <a:lstStyle/>
          <a:p>
            <a:r>
              <a:rPr lang="en-US" sz="2400" dirty="0">
                <a:solidFill>
                  <a:schemeClr val="tx1"/>
                </a:solidFill>
                <a:latin typeface="Algerian" panose="04020705040A02060702" pitchFamily="82" charset="0"/>
              </a:rPr>
              <a:t>Correlation Analysis of </a:t>
            </a:r>
            <a:r>
              <a:rPr lang="en-US" sz="2400" dirty="0" err="1">
                <a:solidFill>
                  <a:schemeClr val="tx1"/>
                </a:solidFill>
                <a:latin typeface="Algerian" panose="04020705040A02060702" pitchFamily="82" charset="0"/>
              </a:rPr>
              <a:t>Manufacturing_Price</a:t>
            </a:r>
            <a:r>
              <a:rPr lang="en-US" sz="2400" dirty="0">
                <a:solidFill>
                  <a:schemeClr val="tx1"/>
                </a:solidFill>
                <a:latin typeface="Algerian" panose="04020705040A02060702" pitchFamily="82" charset="0"/>
              </a:rPr>
              <a:t>, </a:t>
            </a:r>
            <a:r>
              <a:rPr lang="en-US" sz="2400" dirty="0" err="1">
                <a:solidFill>
                  <a:schemeClr val="tx1"/>
                </a:solidFill>
                <a:latin typeface="Algerian" panose="04020705040A02060702" pitchFamily="82" charset="0"/>
              </a:rPr>
              <a:t>Sale_Price</a:t>
            </a:r>
            <a:r>
              <a:rPr lang="en-US" sz="2400" dirty="0">
                <a:solidFill>
                  <a:schemeClr val="tx1"/>
                </a:solidFill>
                <a:latin typeface="Algerian" panose="04020705040A02060702" pitchFamily="82" charset="0"/>
              </a:rPr>
              <a:t>, </a:t>
            </a:r>
            <a:r>
              <a:rPr lang="en-US" sz="2400" dirty="0" err="1">
                <a:solidFill>
                  <a:schemeClr val="tx1"/>
                </a:solidFill>
                <a:latin typeface="Algerian" panose="04020705040A02060702" pitchFamily="82" charset="0"/>
              </a:rPr>
              <a:t>Gross_Sales</a:t>
            </a:r>
            <a:r>
              <a:rPr lang="en-US" sz="2400" dirty="0">
                <a:solidFill>
                  <a:schemeClr val="tx1"/>
                </a:solidFill>
                <a:latin typeface="Algerian" panose="04020705040A02060702" pitchFamily="82" charset="0"/>
              </a:rPr>
              <a:t>, Discounts, Sales, COGS, Profit is: -</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852484" y="457199"/>
            <a:ext cx="850232" cy="471489"/>
          </a:xfrm>
        </p:spPr>
        <p:txBody>
          <a:bodyPr/>
          <a:lstStyle/>
          <a:p>
            <a:r>
              <a:rPr lang="en-US" dirty="0"/>
              <a:t>11</a:t>
            </a:r>
          </a:p>
        </p:txBody>
      </p:sp>
      <p:sp>
        <p:nvSpPr>
          <p:cNvPr id="6" name="Content Placeholder 5">
            <a:extLst>
              <a:ext uri="{FF2B5EF4-FFF2-40B4-BE49-F238E27FC236}">
                <a16:creationId xmlns:a16="http://schemas.microsoft.com/office/drawing/2014/main" id="{49FB7C19-E976-B55D-C0A1-695C5D3F5C47}"/>
              </a:ext>
            </a:extLst>
          </p:cNvPr>
          <p:cNvSpPr>
            <a:spLocks noGrp="1"/>
          </p:cNvSpPr>
          <p:nvPr>
            <p:ph sz="quarter" idx="4"/>
          </p:nvPr>
        </p:nvSpPr>
        <p:spPr>
          <a:xfrm>
            <a:off x="914400" y="4195010"/>
            <a:ext cx="10511627" cy="1780673"/>
          </a:xfrm>
        </p:spPr>
        <p:txBody>
          <a:bodyPr>
            <a:noAutofit/>
          </a:bodyPr>
          <a:lstStyle/>
          <a:p>
            <a:pPr marL="285750" indent="-285750">
              <a:buFont typeface="Arial" panose="020B0604020202020204" pitchFamily="34" charset="0"/>
              <a:buChar char="•"/>
            </a:pPr>
            <a:r>
              <a:rPr lang="en-US" sz="1200" b="1" dirty="0">
                <a:solidFill>
                  <a:srgbClr val="C00000"/>
                </a:solidFill>
                <a:latin typeface="Raleway SemiBold" pitchFamily="2" charset="0"/>
              </a:rPr>
              <a:t>Strong positive correlation between </a:t>
            </a:r>
            <a:r>
              <a:rPr lang="en-US" sz="1200" b="1" dirty="0" err="1">
                <a:solidFill>
                  <a:srgbClr val="C00000"/>
                </a:solidFill>
                <a:latin typeface="Raleway SemiBold" pitchFamily="2" charset="0"/>
              </a:rPr>
              <a:t>Sale_Price</a:t>
            </a:r>
            <a:r>
              <a:rPr lang="en-US" sz="1200" b="1" dirty="0">
                <a:solidFill>
                  <a:srgbClr val="C00000"/>
                </a:solidFill>
                <a:latin typeface="Raleway SemiBold" pitchFamily="2" charset="0"/>
              </a:rPr>
              <a:t> and </a:t>
            </a:r>
            <a:r>
              <a:rPr lang="en-US" sz="1200" b="1" dirty="0" err="1">
                <a:solidFill>
                  <a:srgbClr val="C00000"/>
                </a:solidFill>
                <a:latin typeface="Raleway SemiBold" pitchFamily="2" charset="0"/>
              </a:rPr>
              <a:t>Gross_Sales</a:t>
            </a:r>
            <a:r>
              <a:rPr lang="en-US" sz="1200" b="1" dirty="0">
                <a:solidFill>
                  <a:srgbClr val="C00000"/>
                </a:solidFill>
                <a:latin typeface="Raleway SemiBold" pitchFamily="2" charset="0"/>
              </a:rPr>
              <a:t> (0.8083), indicating higher prices correlate with higher sales revenue.</a:t>
            </a:r>
          </a:p>
          <a:p>
            <a:pPr marL="285750" indent="-285750">
              <a:buFont typeface="Arial" panose="020B0604020202020204" pitchFamily="34" charset="0"/>
              <a:buChar char="•"/>
            </a:pPr>
            <a:r>
              <a:rPr lang="en-US" sz="1200" b="1" dirty="0">
                <a:solidFill>
                  <a:srgbClr val="C00000"/>
                </a:solidFill>
                <a:latin typeface="Raleway SemiBold" pitchFamily="2" charset="0"/>
              </a:rPr>
              <a:t>Moderate negative correlation between Discounts and </a:t>
            </a:r>
            <a:r>
              <a:rPr lang="en-US" sz="1200" b="1" dirty="0" err="1">
                <a:solidFill>
                  <a:srgbClr val="C00000"/>
                </a:solidFill>
                <a:latin typeface="Raleway SemiBold" pitchFamily="2" charset="0"/>
              </a:rPr>
              <a:t>Gross_Sales</a:t>
            </a:r>
            <a:r>
              <a:rPr lang="en-US" sz="1200" b="1" dirty="0">
                <a:solidFill>
                  <a:srgbClr val="C00000"/>
                </a:solidFill>
                <a:latin typeface="Raleway SemiBold" pitchFamily="2" charset="0"/>
              </a:rPr>
              <a:t> (-0.7825), implying discounts may reduce overall revenue.</a:t>
            </a:r>
          </a:p>
          <a:p>
            <a:pPr marL="285750" indent="-285750">
              <a:buFont typeface="Arial" panose="020B0604020202020204" pitchFamily="34" charset="0"/>
              <a:buChar char="•"/>
            </a:pPr>
            <a:r>
              <a:rPr lang="en-US" sz="1200" b="1" dirty="0">
                <a:solidFill>
                  <a:srgbClr val="C00000"/>
                </a:solidFill>
                <a:latin typeface="Raleway SemiBold" pitchFamily="2" charset="0"/>
              </a:rPr>
              <a:t>Strong positive correlation between Sales and </a:t>
            </a:r>
            <a:r>
              <a:rPr lang="en-US" sz="1200" b="1" dirty="0" err="1">
                <a:solidFill>
                  <a:srgbClr val="C00000"/>
                </a:solidFill>
                <a:latin typeface="Raleway SemiBold" pitchFamily="2" charset="0"/>
              </a:rPr>
              <a:t>Gross_Sales</a:t>
            </a:r>
            <a:r>
              <a:rPr lang="en-US" sz="1200" b="1" dirty="0">
                <a:solidFill>
                  <a:srgbClr val="C00000"/>
                </a:solidFill>
                <a:latin typeface="Raleway SemiBold" pitchFamily="2" charset="0"/>
              </a:rPr>
              <a:t> (0.9982), suggesting most sales directly contribute to gross sales.</a:t>
            </a:r>
          </a:p>
          <a:p>
            <a:pPr marL="285750" indent="-285750">
              <a:buFont typeface="Arial" panose="020B0604020202020204" pitchFamily="34" charset="0"/>
              <a:buChar char="•"/>
            </a:pPr>
            <a:r>
              <a:rPr lang="en-US" sz="1200" b="1" dirty="0">
                <a:solidFill>
                  <a:srgbClr val="C00000"/>
                </a:solidFill>
                <a:latin typeface="Raleway SemiBold" pitchFamily="2" charset="0"/>
              </a:rPr>
              <a:t>Strong positive correlation between COGS and </a:t>
            </a:r>
            <a:r>
              <a:rPr lang="en-US" sz="1200" b="1" dirty="0" err="1">
                <a:solidFill>
                  <a:srgbClr val="C00000"/>
                </a:solidFill>
                <a:latin typeface="Raleway SemiBold" pitchFamily="2" charset="0"/>
              </a:rPr>
              <a:t>Gross_Sales</a:t>
            </a:r>
            <a:r>
              <a:rPr lang="en-US" sz="1200" b="1" dirty="0">
                <a:solidFill>
                  <a:srgbClr val="C00000"/>
                </a:solidFill>
                <a:latin typeface="Raleway SemiBold" pitchFamily="2" charset="0"/>
              </a:rPr>
              <a:t> (0.9945), indicating higher sales are associated with higher production costs.</a:t>
            </a:r>
          </a:p>
          <a:p>
            <a:pPr marL="285750" indent="-285750">
              <a:buFont typeface="Arial" panose="020B0604020202020204" pitchFamily="34" charset="0"/>
              <a:buChar char="•"/>
            </a:pPr>
            <a:r>
              <a:rPr lang="en-US" sz="1200" b="1" dirty="0">
                <a:solidFill>
                  <a:srgbClr val="C00000"/>
                </a:solidFill>
                <a:latin typeface="Raleway SemiBold" pitchFamily="2" charset="0"/>
              </a:rPr>
              <a:t>Moderate positive correlation between Profit and </a:t>
            </a:r>
            <a:r>
              <a:rPr lang="en-US" sz="1200" b="1" dirty="0" err="1">
                <a:solidFill>
                  <a:srgbClr val="C00000"/>
                </a:solidFill>
                <a:latin typeface="Raleway SemiBold" pitchFamily="2" charset="0"/>
              </a:rPr>
              <a:t>Gross_Sales</a:t>
            </a:r>
            <a:r>
              <a:rPr lang="en-US" sz="1200" b="1" dirty="0">
                <a:solidFill>
                  <a:srgbClr val="C00000"/>
                </a:solidFill>
                <a:latin typeface="Raleway SemiBold" pitchFamily="2" charset="0"/>
              </a:rPr>
              <a:t> (0.7845), indicating higher sales contribute to improved profitability</a:t>
            </a:r>
            <a:r>
              <a:rPr lang="en-US" sz="1200" b="1" dirty="0">
                <a:solidFill>
                  <a:srgbClr val="00B050"/>
                </a:solidFill>
                <a:latin typeface="Raleway SemiBold" pitchFamily="2" charset="0"/>
              </a:rPr>
              <a:t>.</a:t>
            </a:r>
          </a:p>
          <a:p>
            <a:endParaRPr lang="en-IN" sz="1200" dirty="0"/>
          </a:p>
        </p:txBody>
      </p:sp>
      <p:pic>
        <p:nvPicPr>
          <p:cNvPr id="5" name="Picture 4">
            <a:extLst>
              <a:ext uri="{FF2B5EF4-FFF2-40B4-BE49-F238E27FC236}">
                <a16:creationId xmlns:a16="http://schemas.microsoft.com/office/drawing/2014/main" id="{8919DD54-EF53-B61A-5382-39E99E8CEFFE}"/>
              </a:ext>
            </a:extLst>
          </p:cNvPr>
          <p:cNvPicPr>
            <a:picLocks noChangeAspect="1"/>
          </p:cNvPicPr>
          <p:nvPr/>
        </p:nvPicPr>
        <p:blipFill>
          <a:blip r:embed="rId3"/>
          <a:stretch>
            <a:fillRect/>
          </a:stretch>
        </p:blipFill>
        <p:spPr>
          <a:xfrm>
            <a:off x="835354" y="1302035"/>
            <a:ext cx="10120237" cy="2524007"/>
          </a:xfrm>
          <a:prstGeom prst="rect">
            <a:avLst/>
          </a:prstGeom>
        </p:spPr>
      </p:pic>
    </p:spTree>
    <p:extLst>
      <p:ext uri="{BB962C8B-B14F-4D97-AF65-F5344CB8AC3E}">
        <p14:creationId xmlns:p14="http://schemas.microsoft.com/office/powerpoint/2010/main" val="168621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018674" y="453208"/>
            <a:ext cx="10407353" cy="1030687"/>
          </a:xfrm>
        </p:spPr>
        <p:txBody>
          <a:bodyPr/>
          <a:lstStyle/>
          <a:p>
            <a:r>
              <a:rPr lang="en-US" sz="3600" b="1" u="sng" dirty="0">
                <a:solidFill>
                  <a:schemeClr val="tx1"/>
                </a:solidFill>
                <a:latin typeface="Algerian" panose="04020705040A02060702" pitchFamily="82" charset="0"/>
                <a:ea typeface="Calibri" panose="020F0502020204030204"/>
                <a:cs typeface="Calibri" panose="020F0502020204030204"/>
              </a:rPr>
              <a:t>iii.</a:t>
            </a:r>
            <a:r>
              <a:rPr lang="en-US" sz="3600" b="1" i="1" u="sng" dirty="0">
                <a:solidFill>
                  <a:schemeClr val="tx1"/>
                </a:solidFill>
                <a:latin typeface="Algerian" panose="04020705040A02060702" pitchFamily="82" charset="0"/>
                <a:ea typeface="Calibri" panose="020F0502020204030204"/>
                <a:cs typeface="Calibri" panose="020F0502020204030204"/>
              </a:rPr>
              <a:t> </a:t>
            </a:r>
            <a:r>
              <a:rPr lang="en-US" sz="3600" u="sng" dirty="0">
                <a:solidFill>
                  <a:schemeClr val="tx1"/>
                </a:solidFill>
                <a:latin typeface="Algerian" panose="04020705040A02060702" pitchFamily="82" charset="0"/>
                <a:ea typeface="Calibri" panose="020F0502020204030204"/>
                <a:cs typeface="Calibri" panose="020F0502020204030204"/>
              </a:rPr>
              <a:t>SQL Analysis:</a:t>
            </a:r>
            <a:br>
              <a:rPr lang="en-US" sz="3600" u="sng" dirty="0">
                <a:solidFill>
                  <a:schemeClr val="tx1"/>
                </a:solidFill>
                <a:latin typeface="Algerian" panose="04020705040A02060702" pitchFamily="82" charset="0"/>
                <a:ea typeface="Calibri" panose="020F0502020204030204"/>
                <a:cs typeface="Calibri" panose="020F0502020204030204"/>
              </a:rPr>
            </a:br>
            <a:r>
              <a:rPr lang="en-US" sz="1400" b="1" dirty="0">
                <a:solidFill>
                  <a:srgbClr val="C00000"/>
                </a:solidFill>
                <a:latin typeface="Algerian" panose="04020705040A02060702" pitchFamily="82" charset="0"/>
              </a:rPr>
              <a:t>Let’s load our data into SQL and check the first 5 rows to make sure it imported well</a:t>
            </a:r>
            <a:r>
              <a:rPr lang="en-US" sz="1400" b="1" dirty="0">
                <a:solidFill>
                  <a:schemeClr val="accent2">
                    <a:lumMod val="50000"/>
                  </a:schemeClr>
                </a:solidFill>
                <a:latin typeface="Raleway SemiBold" pitchFamily="2" charset="0"/>
              </a:rPr>
              <a:t>.</a:t>
            </a:r>
            <a:br>
              <a:rPr lang="en-US" sz="1400" b="1" dirty="0">
                <a:solidFill>
                  <a:schemeClr val="accent2">
                    <a:lumMod val="50000"/>
                  </a:schemeClr>
                </a:solidFill>
                <a:latin typeface="Raleway SemiBold" pitchFamily="2" charset="0"/>
              </a:rPr>
            </a:br>
            <a:endParaRPr lang="en-US" sz="1400" dirty="0"/>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018674" y="1572125"/>
            <a:ext cx="6272464" cy="1203157"/>
          </a:xfrm>
        </p:spPr>
        <p:txBody>
          <a:bodyPr>
            <a:normAutofit/>
          </a:bodyPr>
          <a:lstStyle/>
          <a:p>
            <a:r>
              <a:rPr lang="en-IN" sz="1400" dirty="0">
                <a:solidFill>
                  <a:srgbClr val="0000FF"/>
                </a:solidFill>
                <a:latin typeface="Consolas" panose="020B0609020204030204" pitchFamily="49" charset="0"/>
              </a:rPr>
              <a:t>Select</a:t>
            </a:r>
            <a:r>
              <a:rPr lang="en-IN" sz="1400" dirty="0">
                <a:solidFill>
                  <a:srgbClr val="000000"/>
                </a:solidFill>
                <a:latin typeface="Consolas" panose="020B0609020204030204" pitchFamily="49" charset="0"/>
              </a:rPr>
              <a:t>* </a:t>
            </a:r>
          </a:p>
          <a:p>
            <a:r>
              <a:rPr lang="en-IN" sz="1400" dirty="0">
                <a:solidFill>
                  <a:srgbClr val="0000FF"/>
                </a:solidFill>
                <a:latin typeface="Consolas" panose="020B0609020204030204" pitchFamily="49" charset="0"/>
              </a:rPr>
              <a:t>From</a:t>
            </a:r>
            <a:endParaRPr lang="en-IN" sz="1400" dirty="0">
              <a:solidFill>
                <a:srgbClr val="000000"/>
              </a:solidFill>
              <a:latin typeface="Consolas" panose="020B0609020204030204" pitchFamily="49" charset="0"/>
            </a:endParaRPr>
          </a:p>
          <a:p>
            <a:r>
              <a:rPr lang="en-IN" sz="1400" dirty="0" err="1">
                <a:solidFill>
                  <a:srgbClr val="000000"/>
                </a:solidFill>
                <a:latin typeface="Consolas" panose="020B0609020204030204" pitchFamily="49" charset="0"/>
              </a:rPr>
              <a:t>Western_Countries_Financial_Data</a:t>
            </a:r>
            <a:r>
              <a:rPr lang="en-IN" sz="1400" dirty="0">
                <a:solidFill>
                  <a:srgbClr val="808080"/>
                </a:solidFill>
                <a:latin typeface="Consolas" panose="020B0609020204030204" pitchFamily="49" charset="0"/>
              </a:rPr>
              <a:t>;</a:t>
            </a:r>
            <a:endParaRPr lang="en-US" sz="1400" b="1" dirty="0">
              <a:latin typeface="Arimo"/>
            </a:endParaRPr>
          </a:p>
          <a:p>
            <a:endParaRPr lang="en-US" dirty="0"/>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955643" y="4507831"/>
            <a:ext cx="10470384" cy="1756789"/>
          </a:xfrm>
        </p:spPr>
        <p:txBody>
          <a:bodyPr/>
          <a:lstStyle/>
          <a:p>
            <a:r>
              <a:rPr lang="en-US" sz="1800" b="1" dirty="0">
                <a:solidFill>
                  <a:srgbClr val="00B050"/>
                </a:solidFill>
                <a:latin typeface="Raleway" pitchFamily="2" charset="0"/>
              </a:rPr>
              <a:t>In our exploratory data analysis of the Western Countries Financial dataset, we'll focus on analyzing the data to extract valuable insights. We are using </a:t>
            </a:r>
            <a:r>
              <a:rPr lang="en-US" b="1" dirty="0">
                <a:solidFill>
                  <a:srgbClr val="00B050"/>
                </a:solidFill>
                <a:latin typeface="Raleway" pitchFamily="2" charset="0"/>
              </a:rPr>
              <a:t>My SQL Workbench </a:t>
            </a:r>
            <a:r>
              <a:rPr lang="en-US" sz="1800" b="1" dirty="0">
                <a:solidFill>
                  <a:srgbClr val="00B050"/>
                </a:solidFill>
                <a:latin typeface="Raleway" pitchFamily="2" charset="0"/>
              </a:rPr>
              <a:t>for our analysis </a:t>
            </a:r>
            <a:endParaRPr lang="en-US" b="1" dirty="0">
              <a:solidFill>
                <a:srgbClr val="00B050"/>
              </a:solidFill>
              <a:latin typeface="Raleway" pitchFamily="2" charset="0"/>
            </a:endParaRPr>
          </a:p>
          <a:p>
            <a:pPr marL="0" indent="0">
              <a:buNone/>
            </a:pPr>
            <a:endParaRPr lang="en-US" sz="1800" b="1" dirty="0">
              <a:latin typeface="Raleway" pitchFamily="2" charset="0"/>
            </a:endParaRPr>
          </a:p>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pic>
        <p:nvPicPr>
          <p:cNvPr id="4" name="Picture 3">
            <a:extLst>
              <a:ext uri="{FF2B5EF4-FFF2-40B4-BE49-F238E27FC236}">
                <a16:creationId xmlns:a16="http://schemas.microsoft.com/office/drawing/2014/main" id="{627DDD6D-BD8B-1A7D-6FCA-609AEBB33354}"/>
              </a:ext>
            </a:extLst>
          </p:cNvPr>
          <p:cNvPicPr>
            <a:picLocks noChangeAspect="1"/>
          </p:cNvPicPr>
          <p:nvPr/>
        </p:nvPicPr>
        <p:blipFill>
          <a:blip r:embed="rId3"/>
          <a:stretch>
            <a:fillRect/>
          </a:stretch>
        </p:blipFill>
        <p:spPr>
          <a:xfrm>
            <a:off x="955642" y="2863511"/>
            <a:ext cx="10538525" cy="1323477"/>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C940-5D4A-1735-0D59-C97EC160F955}"/>
              </a:ext>
            </a:extLst>
          </p:cNvPr>
          <p:cNvSpPr>
            <a:spLocks noGrp="1"/>
          </p:cNvSpPr>
          <p:nvPr>
            <p:ph type="title"/>
          </p:nvPr>
        </p:nvSpPr>
        <p:spPr>
          <a:xfrm>
            <a:off x="4572000" y="80212"/>
            <a:ext cx="2935704" cy="521367"/>
          </a:xfrm>
        </p:spPr>
        <p:txBody>
          <a:bodyPr/>
          <a:lstStyle/>
          <a:p>
            <a:r>
              <a:rPr lang="en-US" sz="3200" b="1" dirty="0">
                <a:solidFill>
                  <a:schemeClr val="tx1"/>
                </a:solidFill>
                <a:effectLst>
                  <a:outerShdw blurRad="38100" dist="38100" dir="2700000" algn="tl">
                    <a:srgbClr val="000000">
                      <a:alpha val="43137"/>
                    </a:srgbClr>
                  </a:outerShdw>
                </a:effectLst>
                <a:latin typeface="Algerian" panose="04020705040A02060702" pitchFamily="82" charset="0"/>
                <a:ea typeface="Calibri" panose="020F0502020204030204"/>
                <a:cs typeface="Calibri" panose="020F0502020204030204"/>
              </a:rPr>
              <a:t>SQL Analysis</a:t>
            </a:r>
            <a:endParaRPr lang="en-IN" sz="3200" b="1" dirty="0">
              <a:solidFill>
                <a:schemeClr val="tx1"/>
              </a:solidFill>
              <a:effectLst>
                <a:outerShdw blurRad="38100" dist="38100" dir="2700000" algn="tl">
                  <a:srgbClr val="000000">
                    <a:alpha val="43137"/>
                  </a:srgbClr>
                </a:outerShdw>
              </a:effectLst>
              <a:latin typeface="Algerian" panose="04020705040A02060702" pitchFamily="82" charset="0"/>
            </a:endParaRPr>
          </a:p>
        </p:txBody>
      </p:sp>
      <p:sp>
        <p:nvSpPr>
          <p:cNvPr id="3" name="Slide Number Placeholder 2">
            <a:extLst>
              <a:ext uri="{FF2B5EF4-FFF2-40B4-BE49-F238E27FC236}">
                <a16:creationId xmlns:a16="http://schemas.microsoft.com/office/drawing/2014/main" id="{11E295BD-EB1E-8FCB-1952-A66A05FB2026}"/>
              </a:ext>
            </a:extLst>
          </p:cNvPr>
          <p:cNvSpPr>
            <a:spLocks noGrp="1"/>
          </p:cNvSpPr>
          <p:nvPr>
            <p:ph type="sldNum" sz="quarter" idx="12"/>
          </p:nvPr>
        </p:nvSpPr>
        <p:spPr>
          <a:xfrm>
            <a:off x="11189368" y="457199"/>
            <a:ext cx="561474" cy="476253"/>
          </a:xfrm>
        </p:spPr>
        <p:txBody>
          <a:bodyPr/>
          <a:lstStyle/>
          <a:p>
            <a:fld id="{48F63A3B-78C7-47BE-AE5E-E10140E04643}" type="slidenum">
              <a:rPr lang="en-US" sz="2000" b="1" smtClean="0"/>
              <a:pPr/>
              <a:t>13</a:t>
            </a:fld>
            <a:endParaRPr lang="en-US" sz="2000" b="1" dirty="0"/>
          </a:p>
        </p:txBody>
      </p:sp>
      <p:sp>
        <p:nvSpPr>
          <p:cNvPr id="6" name="TextBox 5">
            <a:extLst>
              <a:ext uri="{FF2B5EF4-FFF2-40B4-BE49-F238E27FC236}">
                <a16:creationId xmlns:a16="http://schemas.microsoft.com/office/drawing/2014/main" id="{C509C47A-96B5-7B44-1E71-0E3656FC53CA}"/>
              </a:ext>
            </a:extLst>
          </p:cNvPr>
          <p:cNvSpPr txBox="1"/>
          <p:nvPr/>
        </p:nvSpPr>
        <p:spPr>
          <a:xfrm>
            <a:off x="1756611" y="2839454"/>
            <a:ext cx="3248526" cy="276999"/>
          </a:xfrm>
          <a:prstGeom prst="rect">
            <a:avLst/>
          </a:prstGeom>
          <a:noFill/>
        </p:spPr>
        <p:txBody>
          <a:bodyPr wrap="square">
            <a:spAutoFit/>
          </a:bodyPr>
          <a:lstStyle/>
          <a:p>
            <a:pPr marL="714375" lvl="1" indent="-257175" defTabSz="685800">
              <a:spcAft>
                <a:spcPts val="600"/>
              </a:spcAft>
              <a:buFont typeface="+mj-lt"/>
              <a:buAutoNum type="alphaLcPeriod"/>
            </a:pPr>
            <a:endParaRPr lang="en-US" sz="1200" b="1" u="sng" dirty="0">
              <a:solidFill>
                <a:schemeClr val="accent2"/>
              </a:solidFill>
              <a:latin typeface="Raleway Bold" pitchFamily="2" charset="0"/>
            </a:endParaRPr>
          </a:p>
        </p:txBody>
      </p:sp>
      <p:sp>
        <p:nvSpPr>
          <p:cNvPr id="16" name="Rectangle: Rounded Corners 15">
            <a:extLst>
              <a:ext uri="{FF2B5EF4-FFF2-40B4-BE49-F238E27FC236}">
                <a16:creationId xmlns:a16="http://schemas.microsoft.com/office/drawing/2014/main" id="{6FEFDF87-3352-9D35-C67E-8FF51E4FB362}"/>
              </a:ext>
            </a:extLst>
          </p:cNvPr>
          <p:cNvSpPr/>
          <p:nvPr/>
        </p:nvSpPr>
        <p:spPr>
          <a:xfrm>
            <a:off x="6930189" y="4862908"/>
            <a:ext cx="4997116" cy="16042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685800">
              <a:spcAft>
                <a:spcPts val="600"/>
              </a:spcAft>
            </a:pPr>
            <a:r>
              <a:rPr lang="en-US" sz="1400" b="1" kern="1200" dirty="0">
                <a:solidFill>
                  <a:schemeClr val="tx1">
                    <a:lumMod val="75000"/>
                    <a:lumOff val="25000"/>
                  </a:schemeClr>
                </a:solidFill>
                <a:latin typeface="Raleway" pitchFamily="2" charset="0"/>
                <a:ea typeface="+mn-ea"/>
                <a:cs typeface="+mn-cs"/>
              </a:rPr>
              <a:t>Government and Small Business segments show positive profits ($11,388,173.17 and $4,143,168.50 respectively), while the Enterprise segment indicates a loss  (-$614,545.62), suggesting potential areas for optimization and focus.</a:t>
            </a:r>
          </a:p>
        </p:txBody>
      </p:sp>
      <p:sp>
        <p:nvSpPr>
          <p:cNvPr id="18" name="Oval 17">
            <a:extLst>
              <a:ext uri="{FF2B5EF4-FFF2-40B4-BE49-F238E27FC236}">
                <a16:creationId xmlns:a16="http://schemas.microsoft.com/office/drawing/2014/main" id="{8C5DB08B-C1EB-7B49-15B6-C9916E14CEC3}"/>
              </a:ext>
            </a:extLst>
          </p:cNvPr>
          <p:cNvSpPr/>
          <p:nvPr/>
        </p:nvSpPr>
        <p:spPr>
          <a:xfrm>
            <a:off x="5245768" y="136362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45DF803-B654-0414-4AC4-6F2DEB838A1B}"/>
              </a:ext>
            </a:extLst>
          </p:cNvPr>
          <p:cNvSpPr/>
          <p:nvPr/>
        </p:nvSpPr>
        <p:spPr>
          <a:xfrm>
            <a:off x="617620" y="5057001"/>
            <a:ext cx="5261811" cy="14101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kern="1200" dirty="0">
                <a:solidFill>
                  <a:schemeClr val="tx1">
                    <a:lumMod val="75000"/>
                    <a:lumOff val="25000"/>
                  </a:schemeClr>
                </a:solidFill>
                <a:latin typeface="Raleway" pitchFamily="2" charset="0"/>
                <a:ea typeface="+mn-ea"/>
                <a:cs typeface="+mn-cs"/>
              </a:rPr>
              <a:t>This clearly indicates our top-selling products are Paseo ($33,011,143.97), VTT ($20,511,921.02), and Velo ($18,250,059.48), indicating strong market demand and potential areas for strategic focus.</a:t>
            </a:r>
            <a:endParaRPr lang="en-US" sz="1400" b="1" dirty="0">
              <a:solidFill>
                <a:schemeClr val="tx1">
                  <a:lumMod val="75000"/>
                  <a:lumOff val="25000"/>
                </a:schemeClr>
              </a:solidFill>
              <a:latin typeface="Raleway" pitchFamily="2" charset="0"/>
            </a:endParaRPr>
          </a:p>
          <a:p>
            <a:pPr algn="ctr"/>
            <a:endParaRPr lang="en-IN" sz="1400" dirty="0"/>
          </a:p>
        </p:txBody>
      </p:sp>
      <p:sp>
        <p:nvSpPr>
          <p:cNvPr id="14" name="Rectangle: Rounded Corners 13">
            <a:extLst>
              <a:ext uri="{FF2B5EF4-FFF2-40B4-BE49-F238E27FC236}">
                <a16:creationId xmlns:a16="http://schemas.microsoft.com/office/drawing/2014/main" id="{511F7B30-E223-F5AE-0871-0C575A92D874}"/>
              </a:ext>
            </a:extLst>
          </p:cNvPr>
          <p:cNvSpPr/>
          <p:nvPr/>
        </p:nvSpPr>
        <p:spPr>
          <a:xfrm>
            <a:off x="617621" y="1557944"/>
            <a:ext cx="5133474" cy="14357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defTabSz="685800">
              <a:spcAft>
                <a:spcPts val="600"/>
              </a:spcAft>
            </a:pPr>
            <a:r>
              <a:rPr lang="en-IN" sz="1200" b="1" kern="1200" dirty="0">
                <a:solidFill>
                  <a:srgbClr val="0000FF"/>
                </a:solidFill>
                <a:latin typeface="Consolas" panose="020B0609020204030204" pitchFamily="49" charset="0"/>
                <a:ea typeface="+mn-ea"/>
                <a:cs typeface="+mn-cs"/>
              </a:rPr>
              <a:t>Select</a:t>
            </a:r>
            <a:r>
              <a:rPr lang="en-IN" sz="1200" b="1" kern="1200" dirty="0">
                <a:solidFill>
                  <a:srgbClr val="000000"/>
                </a:solidFill>
                <a:latin typeface="Consolas" panose="020B0609020204030204" pitchFamily="49" charset="0"/>
                <a:ea typeface="+mn-ea"/>
                <a:cs typeface="+mn-cs"/>
              </a:rPr>
              <a:t> Product</a:t>
            </a:r>
            <a:r>
              <a:rPr lang="en-IN" sz="1200" b="1" kern="1200" dirty="0">
                <a:solidFill>
                  <a:srgbClr val="808080"/>
                </a:solidFill>
                <a:latin typeface="Consolas" panose="020B0609020204030204" pitchFamily="49" charset="0"/>
                <a:ea typeface="+mn-ea"/>
                <a:cs typeface="+mn-cs"/>
              </a:rPr>
              <a:t>,</a:t>
            </a:r>
            <a:r>
              <a:rPr lang="en-IN" sz="1200" b="1" kern="1200" dirty="0">
                <a:solidFill>
                  <a:srgbClr val="000000"/>
                </a:solidFill>
                <a:latin typeface="Consolas" panose="020B0609020204030204" pitchFamily="49" charset="0"/>
                <a:ea typeface="+mn-ea"/>
                <a:cs typeface="+mn-cs"/>
              </a:rPr>
              <a:t> </a:t>
            </a:r>
            <a:r>
              <a:rPr lang="en-US" sz="1200" b="1" kern="1200" dirty="0">
                <a:solidFill>
                  <a:srgbClr val="FF00FF"/>
                </a:solidFill>
                <a:latin typeface="Consolas" panose="020B0609020204030204" pitchFamily="49" charset="0"/>
                <a:ea typeface="+mn-ea"/>
                <a:cs typeface="+mn-cs"/>
              </a:rPr>
              <a:t>Round</a:t>
            </a:r>
            <a:r>
              <a:rPr lang="en-US" sz="1200" b="1" kern="1200" dirty="0">
                <a:solidFill>
                  <a:srgbClr val="808080"/>
                </a:solidFill>
                <a:latin typeface="Consolas" panose="020B0609020204030204" pitchFamily="49" charset="0"/>
                <a:ea typeface="+mn-ea"/>
                <a:cs typeface="+mn-cs"/>
              </a:rPr>
              <a:t>(</a:t>
            </a:r>
            <a:r>
              <a:rPr lang="en-US" sz="1200" b="1" kern="1200" dirty="0">
                <a:solidFill>
                  <a:srgbClr val="FF00FF"/>
                </a:solidFill>
                <a:latin typeface="Consolas" panose="020B0609020204030204" pitchFamily="49" charset="0"/>
                <a:ea typeface="+mn-ea"/>
                <a:cs typeface="+mn-cs"/>
              </a:rPr>
              <a:t>Sum</a:t>
            </a:r>
            <a:r>
              <a:rPr lang="en-US" sz="1200" b="1" kern="1200" dirty="0">
                <a:solidFill>
                  <a:srgbClr val="808080"/>
                </a:solidFill>
                <a:latin typeface="Consolas" panose="020B0609020204030204" pitchFamily="49" charset="0"/>
                <a:ea typeface="+mn-ea"/>
                <a:cs typeface="+mn-cs"/>
              </a:rPr>
              <a:t>(</a:t>
            </a:r>
            <a:r>
              <a:rPr lang="en-US" sz="1200" b="1" kern="1200" dirty="0">
                <a:solidFill>
                  <a:srgbClr val="000000"/>
                </a:solidFill>
                <a:latin typeface="Consolas" panose="020B0609020204030204" pitchFamily="49" charset="0"/>
                <a:ea typeface="+mn-ea"/>
                <a:cs typeface="+mn-cs"/>
              </a:rPr>
              <a:t>Sales</a:t>
            </a:r>
            <a:r>
              <a:rPr lang="en-US" sz="1200" b="1" kern="1200" dirty="0">
                <a:solidFill>
                  <a:srgbClr val="808080"/>
                </a:solidFill>
                <a:latin typeface="Consolas" panose="020B0609020204030204" pitchFamily="49" charset="0"/>
                <a:ea typeface="+mn-ea"/>
                <a:cs typeface="+mn-cs"/>
              </a:rPr>
              <a:t>),</a:t>
            </a:r>
            <a:r>
              <a:rPr lang="en-US" sz="1200" b="1" kern="1200" dirty="0">
                <a:solidFill>
                  <a:srgbClr val="000000"/>
                </a:solidFill>
                <a:latin typeface="Consolas" panose="020B0609020204030204" pitchFamily="49" charset="0"/>
                <a:ea typeface="+mn-ea"/>
                <a:cs typeface="+mn-cs"/>
              </a:rPr>
              <a:t>2</a:t>
            </a:r>
            <a:r>
              <a:rPr lang="en-US" sz="1200" b="1" kern="1200" dirty="0">
                <a:solidFill>
                  <a:srgbClr val="808080"/>
                </a:solidFill>
                <a:latin typeface="Consolas" panose="020B0609020204030204" pitchFamily="49" charset="0"/>
                <a:ea typeface="+mn-ea"/>
                <a:cs typeface="+mn-cs"/>
              </a:rPr>
              <a:t>)</a:t>
            </a:r>
            <a:r>
              <a:rPr lang="en-US" sz="1200" b="1" kern="1200" dirty="0">
                <a:solidFill>
                  <a:srgbClr val="000000"/>
                </a:solidFill>
                <a:latin typeface="Consolas" panose="020B0609020204030204" pitchFamily="49" charset="0"/>
                <a:ea typeface="+mn-ea"/>
                <a:cs typeface="+mn-cs"/>
              </a:rPr>
              <a:t> </a:t>
            </a:r>
            <a:r>
              <a:rPr lang="en-US" sz="1200" b="1" kern="1200" dirty="0">
                <a:solidFill>
                  <a:srgbClr val="0000FF"/>
                </a:solidFill>
                <a:latin typeface="Consolas" panose="020B0609020204030204" pitchFamily="49" charset="0"/>
                <a:ea typeface="+mn-ea"/>
                <a:cs typeface="+mn-cs"/>
              </a:rPr>
              <a:t>As</a:t>
            </a:r>
            <a:r>
              <a:rPr lang="en-US" sz="1200" b="1" kern="1200" dirty="0">
                <a:solidFill>
                  <a:srgbClr val="000000"/>
                </a:solidFill>
                <a:latin typeface="Consolas" panose="020B0609020204030204" pitchFamily="49" charset="0"/>
                <a:ea typeface="+mn-ea"/>
                <a:cs typeface="+mn-cs"/>
              </a:rPr>
              <a:t> </a:t>
            </a:r>
            <a:r>
              <a:rPr lang="en-US" sz="1200" b="1" kern="1200" dirty="0" err="1">
                <a:solidFill>
                  <a:srgbClr val="000000"/>
                </a:solidFill>
                <a:latin typeface="Consolas" panose="020B0609020204030204" pitchFamily="49" charset="0"/>
                <a:ea typeface="+mn-ea"/>
                <a:cs typeface="+mn-cs"/>
              </a:rPr>
              <a:t>Total_Sales</a:t>
            </a:r>
            <a:endParaRPr lang="en-US" sz="1200" b="1" kern="1200" dirty="0">
              <a:solidFill>
                <a:srgbClr val="000000"/>
              </a:solidFill>
              <a:latin typeface="Consolas" panose="020B0609020204030204" pitchFamily="49" charset="0"/>
              <a:ea typeface="+mn-ea"/>
              <a:cs typeface="+mn-cs"/>
            </a:endParaRPr>
          </a:p>
          <a:p>
            <a:pPr lvl="1" defTabSz="685800">
              <a:spcAft>
                <a:spcPts val="600"/>
              </a:spcAft>
            </a:pPr>
            <a:r>
              <a:rPr lang="en-IN" sz="1200" b="1" kern="1200" dirty="0">
                <a:solidFill>
                  <a:srgbClr val="0000FF"/>
                </a:solidFill>
                <a:latin typeface="Consolas" panose="020B0609020204030204" pitchFamily="49" charset="0"/>
                <a:ea typeface="+mn-ea"/>
                <a:cs typeface="+mn-cs"/>
              </a:rPr>
              <a:t>From</a:t>
            </a:r>
            <a:r>
              <a:rPr lang="en-IN" sz="1200" b="1" kern="1200" dirty="0">
                <a:solidFill>
                  <a:srgbClr val="000000"/>
                </a:solidFill>
                <a:latin typeface="Consolas" panose="020B0609020204030204" pitchFamily="49" charset="0"/>
                <a:ea typeface="+mn-ea"/>
                <a:cs typeface="+mn-cs"/>
              </a:rPr>
              <a:t> </a:t>
            </a:r>
            <a:r>
              <a:rPr lang="en-IN" sz="1200" b="1" kern="1200" dirty="0" err="1">
                <a:solidFill>
                  <a:srgbClr val="000000"/>
                </a:solidFill>
                <a:latin typeface="Consolas" panose="020B0609020204030204" pitchFamily="49" charset="0"/>
                <a:ea typeface="+mn-ea"/>
                <a:cs typeface="+mn-cs"/>
              </a:rPr>
              <a:t>Western_Countries_Financial_Data</a:t>
            </a:r>
            <a:endParaRPr lang="en-IN" sz="1200" b="1" kern="1200" dirty="0">
              <a:solidFill>
                <a:srgbClr val="000000"/>
              </a:solidFill>
              <a:latin typeface="Consolas" panose="020B0609020204030204" pitchFamily="49" charset="0"/>
              <a:ea typeface="+mn-ea"/>
              <a:cs typeface="+mn-cs"/>
            </a:endParaRPr>
          </a:p>
          <a:p>
            <a:pPr lvl="1" defTabSz="685800">
              <a:spcAft>
                <a:spcPts val="600"/>
              </a:spcAft>
            </a:pPr>
            <a:r>
              <a:rPr lang="en-IN" sz="1200" b="1" kern="1200" dirty="0">
                <a:solidFill>
                  <a:srgbClr val="0000FF"/>
                </a:solidFill>
                <a:latin typeface="Consolas" panose="020B0609020204030204" pitchFamily="49" charset="0"/>
                <a:ea typeface="+mn-ea"/>
                <a:cs typeface="+mn-cs"/>
              </a:rPr>
              <a:t>Group</a:t>
            </a:r>
            <a:r>
              <a:rPr lang="en-IN" sz="1200" b="1" kern="1200" dirty="0">
                <a:solidFill>
                  <a:srgbClr val="000000"/>
                </a:solidFill>
                <a:latin typeface="Consolas" panose="020B0609020204030204" pitchFamily="49" charset="0"/>
                <a:ea typeface="+mn-ea"/>
                <a:cs typeface="+mn-cs"/>
              </a:rPr>
              <a:t> </a:t>
            </a:r>
            <a:r>
              <a:rPr lang="en-IN" sz="1200" b="1" kern="1200" dirty="0">
                <a:solidFill>
                  <a:srgbClr val="0000FF"/>
                </a:solidFill>
                <a:latin typeface="Consolas" panose="020B0609020204030204" pitchFamily="49" charset="0"/>
                <a:ea typeface="+mn-ea"/>
                <a:cs typeface="+mn-cs"/>
              </a:rPr>
              <a:t>By</a:t>
            </a:r>
            <a:r>
              <a:rPr lang="en-IN" sz="1200" b="1" kern="1200" dirty="0">
                <a:solidFill>
                  <a:srgbClr val="000000"/>
                </a:solidFill>
                <a:latin typeface="Consolas" panose="020B0609020204030204" pitchFamily="49" charset="0"/>
                <a:ea typeface="+mn-ea"/>
                <a:cs typeface="+mn-cs"/>
              </a:rPr>
              <a:t> Product</a:t>
            </a:r>
          </a:p>
          <a:p>
            <a:pPr lvl="1" defTabSz="685800">
              <a:spcAft>
                <a:spcPts val="600"/>
              </a:spcAft>
            </a:pPr>
            <a:r>
              <a:rPr lang="en-IN" sz="1200" b="1" kern="1200" dirty="0">
                <a:solidFill>
                  <a:srgbClr val="0000FF"/>
                </a:solidFill>
                <a:latin typeface="Consolas" panose="020B0609020204030204" pitchFamily="49" charset="0"/>
                <a:ea typeface="+mn-ea"/>
                <a:cs typeface="+mn-cs"/>
              </a:rPr>
              <a:t>Order</a:t>
            </a:r>
            <a:r>
              <a:rPr lang="en-IN" sz="1200" b="1" kern="1200" dirty="0">
                <a:solidFill>
                  <a:srgbClr val="000000"/>
                </a:solidFill>
                <a:latin typeface="Consolas" panose="020B0609020204030204" pitchFamily="49" charset="0"/>
                <a:ea typeface="+mn-ea"/>
                <a:cs typeface="+mn-cs"/>
              </a:rPr>
              <a:t> </a:t>
            </a:r>
            <a:r>
              <a:rPr lang="en-IN" sz="1200" b="1" kern="1200" dirty="0">
                <a:solidFill>
                  <a:srgbClr val="0000FF"/>
                </a:solidFill>
                <a:latin typeface="Consolas" panose="020B0609020204030204" pitchFamily="49" charset="0"/>
                <a:ea typeface="+mn-ea"/>
                <a:cs typeface="+mn-cs"/>
              </a:rPr>
              <a:t>By</a:t>
            </a:r>
            <a:r>
              <a:rPr lang="en-IN" sz="1200" b="1" kern="1200" dirty="0">
                <a:solidFill>
                  <a:srgbClr val="000000"/>
                </a:solidFill>
                <a:latin typeface="Consolas" panose="020B0609020204030204" pitchFamily="49" charset="0"/>
                <a:ea typeface="+mn-ea"/>
                <a:cs typeface="+mn-cs"/>
              </a:rPr>
              <a:t> </a:t>
            </a:r>
            <a:r>
              <a:rPr lang="en-IN" sz="1200" b="1" kern="1200" dirty="0" err="1">
                <a:solidFill>
                  <a:srgbClr val="000000"/>
                </a:solidFill>
                <a:latin typeface="Consolas" panose="020B0609020204030204" pitchFamily="49" charset="0"/>
                <a:ea typeface="+mn-ea"/>
                <a:cs typeface="+mn-cs"/>
              </a:rPr>
              <a:t>Total_Sales</a:t>
            </a:r>
            <a:r>
              <a:rPr lang="en-IN" sz="1200" b="1" kern="1200" dirty="0">
                <a:solidFill>
                  <a:srgbClr val="000000"/>
                </a:solidFill>
                <a:latin typeface="Consolas" panose="020B0609020204030204" pitchFamily="49" charset="0"/>
                <a:ea typeface="+mn-ea"/>
                <a:cs typeface="+mn-cs"/>
              </a:rPr>
              <a:t> </a:t>
            </a:r>
            <a:r>
              <a:rPr lang="en-IN" sz="1200" b="1" kern="1200" dirty="0" err="1">
                <a:solidFill>
                  <a:srgbClr val="0000FF"/>
                </a:solidFill>
                <a:latin typeface="Consolas" panose="020B0609020204030204" pitchFamily="49" charset="0"/>
                <a:ea typeface="+mn-ea"/>
                <a:cs typeface="+mn-cs"/>
              </a:rPr>
              <a:t>Desc</a:t>
            </a:r>
            <a:r>
              <a:rPr lang="en-IN" sz="1200" b="1" kern="1200" dirty="0">
                <a:solidFill>
                  <a:srgbClr val="808080"/>
                </a:solidFill>
                <a:latin typeface="Consolas" panose="020B0609020204030204" pitchFamily="49" charset="0"/>
                <a:ea typeface="+mn-ea"/>
                <a:cs typeface="+mn-cs"/>
              </a:rPr>
              <a:t>;</a:t>
            </a:r>
            <a:endParaRPr lang="en-US" sz="1200" b="1" dirty="0">
              <a:latin typeface="Arimo"/>
            </a:endParaRPr>
          </a:p>
          <a:p>
            <a:pPr algn="ctr"/>
            <a:endParaRPr lang="en-IN" sz="1200" b="1" dirty="0"/>
          </a:p>
        </p:txBody>
      </p:sp>
      <p:sp>
        <p:nvSpPr>
          <p:cNvPr id="15" name="Rectangle: Rounded Corners 14">
            <a:extLst>
              <a:ext uri="{FF2B5EF4-FFF2-40B4-BE49-F238E27FC236}">
                <a16:creationId xmlns:a16="http://schemas.microsoft.com/office/drawing/2014/main" id="{8A1D9D31-C6AE-4869-1C58-02E6B8C7C024}"/>
              </a:ext>
            </a:extLst>
          </p:cNvPr>
          <p:cNvSpPr/>
          <p:nvPr/>
        </p:nvSpPr>
        <p:spPr>
          <a:xfrm>
            <a:off x="6930189" y="1409339"/>
            <a:ext cx="4820653" cy="14964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685800">
              <a:spcAft>
                <a:spcPts val="600"/>
              </a:spcAft>
            </a:pPr>
            <a:r>
              <a:rPr lang="en-IN" sz="1200" b="1" kern="1200" dirty="0">
                <a:solidFill>
                  <a:srgbClr val="0000FF"/>
                </a:solidFill>
                <a:latin typeface="Consolas" panose="020B0609020204030204" pitchFamily="49" charset="0"/>
                <a:ea typeface="+mn-ea"/>
                <a:cs typeface="+mn-cs"/>
              </a:rPr>
              <a:t>Select</a:t>
            </a:r>
            <a:r>
              <a:rPr lang="en-IN" sz="1200" b="1" kern="1200" dirty="0">
                <a:solidFill>
                  <a:srgbClr val="000000"/>
                </a:solidFill>
                <a:latin typeface="Consolas" panose="020B0609020204030204" pitchFamily="49" charset="0"/>
                <a:ea typeface="+mn-ea"/>
                <a:cs typeface="+mn-cs"/>
              </a:rPr>
              <a:t> Segment</a:t>
            </a:r>
            <a:r>
              <a:rPr lang="en-IN" sz="1200" b="1" kern="1200" dirty="0">
                <a:solidFill>
                  <a:srgbClr val="808080"/>
                </a:solidFill>
                <a:latin typeface="Consolas" panose="020B0609020204030204" pitchFamily="49" charset="0"/>
                <a:ea typeface="+mn-ea"/>
                <a:cs typeface="+mn-cs"/>
              </a:rPr>
              <a:t>,</a:t>
            </a:r>
            <a:r>
              <a:rPr lang="en-IN" sz="1200" b="1" kern="1200" dirty="0">
                <a:solidFill>
                  <a:srgbClr val="000000"/>
                </a:solidFill>
                <a:latin typeface="Consolas" panose="020B0609020204030204" pitchFamily="49" charset="0"/>
                <a:ea typeface="+mn-ea"/>
                <a:cs typeface="+mn-cs"/>
              </a:rPr>
              <a:t> </a:t>
            </a:r>
            <a:r>
              <a:rPr lang="en-US" sz="1200" b="1" kern="1200" dirty="0">
                <a:solidFill>
                  <a:srgbClr val="FF00FF"/>
                </a:solidFill>
                <a:latin typeface="Consolas" panose="020B0609020204030204" pitchFamily="49" charset="0"/>
                <a:ea typeface="+mn-ea"/>
                <a:cs typeface="+mn-cs"/>
              </a:rPr>
              <a:t>Round</a:t>
            </a:r>
            <a:r>
              <a:rPr lang="en-US" sz="1200" b="1" kern="1200" dirty="0">
                <a:solidFill>
                  <a:srgbClr val="808080"/>
                </a:solidFill>
                <a:latin typeface="Consolas" panose="020B0609020204030204" pitchFamily="49" charset="0"/>
                <a:ea typeface="+mn-ea"/>
                <a:cs typeface="+mn-cs"/>
              </a:rPr>
              <a:t>(</a:t>
            </a:r>
            <a:r>
              <a:rPr lang="en-US" sz="1200" b="1" kern="1200" dirty="0">
                <a:solidFill>
                  <a:srgbClr val="FF00FF"/>
                </a:solidFill>
                <a:latin typeface="Consolas" panose="020B0609020204030204" pitchFamily="49" charset="0"/>
                <a:ea typeface="+mn-ea"/>
                <a:cs typeface="+mn-cs"/>
              </a:rPr>
              <a:t>Sum</a:t>
            </a:r>
            <a:r>
              <a:rPr lang="en-US" sz="1200" b="1" kern="1200" dirty="0">
                <a:solidFill>
                  <a:srgbClr val="808080"/>
                </a:solidFill>
                <a:latin typeface="Consolas" panose="020B0609020204030204" pitchFamily="49" charset="0"/>
                <a:ea typeface="+mn-ea"/>
                <a:cs typeface="+mn-cs"/>
              </a:rPr>
              <a:t>(</a:t>
            </a:r>
            <a:r>
              <a:rPr lang="en-US" sz="1200" b="1" kern="1200" dirty="0">
                <a:solidFill>
                  <a:srgbClr val="000000"/>
                </a:solidFill>
                <a:latin typeface="Consolas" panose="020B0609020204030204" pitchFamily="49" charset="0"/>
                <a:ea typeface="+mn-ea"/>
                <a:cs typeface="+mn-cs"/>
              </a:rPr>
              <a:t>Profit</a:t>
            </a:r>
            <a:r>
              <a:rPr lang="en-US" sz="1200" b="1" kern="1200" dirty="0">
                <a:solidFill>
                  <a:srgbClr val="808080"/>
                </a:solidFill>
                <a:latin typeface="Consolas" panose="020B0609020204030204" pitchFamily="49" charset="0"/>
                <a:ea typeface="+mn-ea"/>
                <a:cs typeface="+mn-cs"/>
              </a:rPr>
              <a:t>),</a:t>
            </a:r>
            <a:r>
              <a:rPr lang="en-US" sz="1200" b="1" kern="1200" dirty="0">
                <a:solidFill>
                  <a:srgbClr val="000000"/>
                </a:solidFill>
                <a:latin typeface="Consolas" panose="020B0609020204030204" pitchFamily="49" charset="0"/>
                <a:ea typeface="+mn-ea"/>
                <a:cs typeface="+mn-cs"/>
              </a:rPr>
              <a:t>2</a:t>
            </a:r>
            <a:r>
              <a:rPr lang="en-US" sz="1200" b="1" kern="1200" dirty="0">
                <a:solidFill>
                  <a:srgbClr val="808080"/>
                </a:solidFill>
                <a:latin typeface="Consolas" panose="020B0609020204030204" pitchFamily="49" charset="0"/>
                <a:ea typeface="+mn-ea"/>
                <a:cs typeface="+mn-cs"/>
              </a:rPr>
              <a:t>)</a:t>
            </a:r>
            <a:r>
              <a:rPr lang="en-US" sz="1200" b="1" kern="1200" dirty="0">
                <a:solidFill>
                  <a:srgbClr val="000000"/>
                </a:solidFill>
                <a:latin typeface="Consolas" panose="020B0609020204030204" pitchFamily="49" charset="0"/>
                <a:ea typeface="+mn-ea"/>
                <a:cs typeface="+mn-cs"/>
              </a:rPr>
              <a:t> </a:t>
            </a:r>
            <a:r>
              <a:rPr lang="en-US" sz="1200" b="1" kern="1200" dirty="0">
                <a:solidFill>
                  <a:srgbClr val="0000FF"/>
                </a:solidFill>
                <a:latin typeface="Consolas" panose="020B0609020204030204" pitchFamily="49" charset="0"/>
                <a:ea typeface="+mn-ea"/>
                <a:cs typeface="+mn-cs"/>
              </a:rPr>
              <a:t>As</a:t>
            </a:r>
            <a:r>
              <a:rPr lang="en-US" sz="1200" b="1" kern="1200" dirty="0">
                <a:solidFill>
                  <a:srgbClr val="000000"/>
                </a:solidFill>
                <a:latin typeface="Consolas" panose="020B0609020204030204" pitchFamily="49" charset="0"/>
                <a:ea typeface="+mn-ea"/>
                <a:cs typeface="+mn-cs"/>
              </a:rPr>
              <a:t> </a:t>
            </a:r>
            <a:r>
              <a:rPr lang="en-US" sz="1200" b="1" kern="1200" dirty="0" err="1">
                <a:solidFill>
                  <a:srgbClr val="000000"/>
                </a:solidFill>
                <a:latin typeface="Consolas" panose="020B0609020204030204" pitchFamily="49" charset="0"/>
                <a:ea typeface="+mn-ea"/>
                <a:cs typeface="+mn-cs"/>
              </a:rPr>
              <a:t>Total_Profit</a:t>
            </a:r>
            <a:endParaRPr lang="en-US" sz="1200" b="1" kern="1200" dirty="0">
              <a:solidFill>
                <a:srgbClr val="000000"/>
              </a:solidFill>
              <a:latin typeface="Consolas" panose="020B0609020204030204" pitchFamily="49" charset="0"/>
              <a:ea typeface="+mn-ea"/>
              <a:cs typeface="+mn-cs"/>
            </a:endParaRPr>
          </a:p>
          <a:p>
            <a:pPr defTabSz="685800">
              <a:spcAft>
                <a:spcPts val="600"/>
              </a:spcAft>
            </a:pPr>
            <a:r>
              <a:rPr lang="en-IN" sz="1200" b="1" kern="1200" dirty="0">
                <a:solidFill>
                  <a:srgbClr val="0000FF"/>
                </a:solidFill>
                <a:latin typeface="Consolas" panose="020B0609020204030204" pitchFamily="49" charset="0"/>
                <a:ea typeface="+mn-ea"/>
                <a:cs typeface="+mn-cs"/>
              </a:rPr>
              <a:t>From</a:t>
            </a:r>
            <a:r>
              <a:rPr lang="en-IN" sz="1200" b="1" kern="1200" dirty="0">
                <a:solidFill>
                  <a:srgbClr val="000000"/>
                </a:solidFill>
                <a:latin typeface="Consolas" panose="020B0609020204030204" pitchFamily="49" charset="0"/>
                <a:ea typeface="+mn-ea"/>
                <a:cs typeface="+mn-cs"/>
              </a:rPr>
              <a:t> </a:t>
            </a:r>
            <a:r>
              <a:rPr lang="en-IN" sz="1200" b="1" kern="1200" dirty="0" err="1">
                <a:solidFill>
                  <a:srgbClr val="000000"/>
                </a:solidFill>
                <a:latin typeface="Consolas" panose="020B0609020204030204" pitchFamily="49" charset="0"/>
                <a:ea typeface="+mn-ea"/>
                <a:cs typeface="+mn-cs"/>
              </a:rPr>
              <a:t>Western_Countries_Financial_Data</a:t>
            </a:r>
            <a:endParaRPr lang="en-IN" sz="1200" b="1" kern="1200" dirty="0">
              <a:solidFill>
                <a:srgbClr val="000000"/>
              </a:solidFill>
              <a:latin typeface="Consolas" panose="020B0609020204030204" pitchFamily="49" charset="0"/>
              <a:ea typeface="+mn-ea"/>
              <a:cs typeface="+mn-cs"/>
            </a:endParaRPr>
          </a:p>
          <a:p>
            <a:pPr defTabSz="685800">
              <a:spcAft>
                <a:spcPts val="600"/>
              </a:spcAft>
            </a:pPr>
            <a:r>
              <a:rPr lang="en-IN" sz="1200" b="1" kern="1200" dirty="0">
                <a:solidFill>
                  <a:srgbClr val="0000FF"/>
                </a:solidFill>
                <a:latin typeface="Consolas" panose="020B0609020204030204" pitchFamily="49" charset="0"/>
                <a:ea typeface="+mn-ea"/>
                <a:cs typeface="+mn-cs"/>
              </a:rPr>
              <a:t>Group</a:t>
            </a:r>
            <a:r>
              <a:rPr lang="en-IN" sz="1200" b="1" kern="1200" dirty="0">
                <a:solidFill>
                  <a:srgbClr val="000000"/>
                </a:solidFill>
                <a:latin typeface="Consolas" panose="020B0609020204030204" pitchFamily="49" charset="0"/>
                <a:ea typeface="+mn-ea"/>
                <a:cs typeface="+mn-cs"/>
              </a:rPr>
              <a:t> </a:t>
            </a:r>
            <a:r>
              <a:rPr lang="en-IN" sz="1200" b="1" kern="1200" dirty="0">
                <a:solidFill>
                  <a:srgbClr val="0000FF"/>
                </a:solidFill>
                <a:latin typeface="Consolas" panose="020B0609020204030204" pitchFamily="49" charset="0"/>
                <a:ea typeface="+mn-ea"/>
                <a:cs typeface="+mn-cs"/>
              </a:rPr>
              <a:t>by</a:t>
            </a:r>
            <a:r>
              <a:rPr lang="en-IN" sz="1200" b="1" kern="1200" dirty="0">
                <a:solidFill>
                  <a:srgbClr val="000000"/>
                </a:solidFill>
                <a:latin typeface="Consolas" panose="020B0609020204030204" pitchFamily="49" charset="0"/>
                <a:ea typeface="+mn-ea"/>
                <a:cs typeface="+mn-cs"/>
              </a:rPr>
              <a:t> Segment</a:t>
            </a:r>
          </a:p>
          <a:p>
            <a:pPr defTabSz="685800">
              <a:spcAft>
                <a:spcPts val="600"/>
              </a:spcAft>
            </a:pPr>
            <a:r>
              <a:rPr lang="en-IN" sz="1200" b="1" kern="1200" dirty="0">
                <a:solidFill>
                  <a:srgbClr val="0000FF"/>
                </a:solidFill>
                <a:latin typeface="Consolas" panose="020B0609020204030204" pitchFamily="49" charset="0"/>
                <a:ea typeface="+mn-ea"/>
                <a:cs typeface="+mn-cs"/>
              </a:rPr>
              <a:t>Order</a:t>
            </a:r>
            <a:r>
              <a:rPr lang="en-IN" sz="1200" b="1" kern="1200" dirty="0">
                <a:solidFill>
                  <a:srgbClr val="000000"/>
                </a:solidFill>
                <a:latin typeface="Consolas" panose="020B0609020204030204" pitchFamily="49" charset="0"/>
                <a:ea typeface="+mn-ea"/>
                <a:cs typeface="+mn-cs"/>
              </a:rPr>
              <a:t> </a:t>
            </a:r>
            <a:r>
              <a:rPr lang="en-IN" sz="1200" b="1" kern="1200" dirty="0">
                <a:solidFill>
                  <a:srgbClr val="0000FF"/>
                </a:solidFill>
                <a:latin typeface="Consolas" panose="020B0609020204030204" pitchFamily="49" charset="0"/>
                <a:ea typeface="+mn-ea"/>
                <a:cs typeface="+mn-cs"/>
              </a:rPr>
              <a:t>By</a:t>
            </a:r>
            <a:r>
              <a:rPr lang="en-IN" sz="1200" b="1" kern="1200" dirty="0">
                <a:solidFill>
                  <a:srgbClr val="000000"/>
                </a:solidFill>
                <a:latin typeface="Consolas" panose="020B0609020204030204" pitchFamily="49" charset="0"/>
                <a:ea typeface="+mn-ea"/>
                <a:cs typeface="+mn-cs"/>
              </a:rPr>
              <a:t> </a:t>
            </a:r>
            <a:r>
              <a:rPr lang="en-IN" sz="1200" b="1" kern="1200" dirty="0" err="1">
                <a:solidFill>
                  <a:srgbClr val="000000"/>
                </a:solidFill>
                <a:latin typeface="Consolas" panose="020B0609020204030204" pitchFamily="49" charset="0"/>
                <a:ea typeface="+mn-ea"/>
                <a:cs typeface="+mn-cs"/>
              </a:rPr>
              <a:t>Total_Profit</a:t>
            </a:r>
            <a:r>
              <a:rPr lang="en-IN" sz="1200" b="1" kern="1200" dirty="0">
                <a:solidFill>
                  <a:srgbClr val="000000"/>
                </a:solidFill>
                <a:latin typeface="Consolas" panose="020B0609020204030204" pitchFamily="49" charset="0"/>
                <a:ea typeface="+mn-ea"/>
                <a:cs typeface="+mn-cs"/>
              </a:rPr>
              <a:t> </a:t>
            </a:r>
            <a:r>
              <a:rPr lang="en-IN" sz="1200" b="1" kern="1200" dirty="0" err="1">
                <a:solidFill>
                  <a:srgbClr val="0000FF"/>
                </a:solidFill>
                <a:latin typeface="Consolas" panose="020B0609020204030204" pitchFamily="49" charset="0"/>
                <a:ea typeface="+mn-ea"/>
                <a:cs typeface="+mn-cs"/>
              </a:rPr>
              <a:t>Desc</a:t>
            </a:r>
            <a:r>
              <a:rPr lang="en-IN" sz="1200" b="1" kern="1200" dirty="0">
                <a:solidFill>
                  <a:srgbClr val="808080"/>
                </a:solidFill>
                <a:latin typeface="Consolas" panose="020B0609020204030204" pitchFamily="49" charset="0"/>
                <a:ea typeface="+mn-ea"/>
                <a:cs typeface="+mn-cs"/>
              </a:rPr>
              <a:t>;</a:t>
            </a:r>
            <a:endParaRPr lang="en-IN" sz="1200" b="1" dirty="0"/>
          </a:p>
          <a:p>
            <a:pPr algn="ctr"/>
            <a:endParaRPr lang="en-IN" sz="1200" b="1" dirty="0"/>
          </a:p>
        </p:txBody>
      </p:sp>
      <p:sp>
        <p:nvSpPr>
          <p:cNvPr id="17" name="Rectangle: Rounded Corners 16">
            <a:extLst>
              <a:ext uri="{FF2B5EF4-FFF2-40B4-BE49-F238E27FC236}">
                <a16:creationId xmlns:a16="http://schemas.microsoft.com/office/drawing/2014/main" id="{957F661A-43BA-8826-50CD-D4B7B1BAF3ED}"/>
              </a:ext>
            </a:extLst>
          </p:cNvPr>
          <p:cNvSpPr/>
          <p:nvPr/>
        </p:nvSpPr>
        <p:spPr>
          <a:xfrm>
            <a:off x="1524000" y="750184"/>
            <a:ext cx="2927684" cy="61343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kern="1200" dirty="0">
              <a:solidFill>
                <a:schemeClr val="bg1"/>
              </a:solidFill>
              <a:latin typeface="Raleway Bold" pitchFamily="2" charset="0"/>
              <a:ea typeface="+mn-ea"/>
              <a:cs typeface="+mn-cs"/>
            </a:endParaRPr>
          </a:p>
          <a:p>
            <a:pPr algn="ctr"/>
            <a:r>
              <a:rPr lang="en-US" b="1" kern="1200" dirty="0">
                <a:solidFill>
                  <a:schemeClr val="bg1"/>
                </a:solidFill>
                <a:latin typeface="Raleway Bold" pitchFamily="2" charset="0"/>
                <a:ea typeface="+mn-ea"/>
                <a:cs typeface="+mn-cs"/>
              </a:rPr>
              <a:t>A. </a:t>
            </a:r>
            <a:r>
              <a:rPr lang="en-US" b="1" u="sng" kern="1200" dirty="0">
                <a:solidFill>
                  <a:schemeClr val="bg1"/>
                </a:solidFill>
                <a:latin typeface="Raleway Bold" pitchFamily="2" charset="0"/>
                <a:ea typeface="+mn-ea"/>
                <a:cs typeface="+mn-cs"/>
              </a:rPr>
              <a:t>Product-wise Sales</a:t>
            </a:r>
            <a:endParaRPr lang="en-US" sz="2800" b="1" u="sng" dirty="0">
              <a:solidFill>
                <a:schemeClr val="bg1"/>
              </a:solidFill>
              <a:latin typeface="Raleway Bold" pitchFamily="2" charset="0"/>
            </a:endParaRPr>
          </a:p>
          <a:p>
            <a:pPr algn="ctr"/>
            <a:endParaRPr lang="en-IN" dirty="0"/>
          </a:p>
        </p:txBody>
      </p:sp>
      <p:sp>
        <p:nvSpPr>
          <p:cNvPr id="19" name="Rectangle: Rounded Corners 18">
            <a:extLst>
              <a:ext uri="{FF2B5EF4-FFF2-40B4-BE49-F238E27FC236}">
                <a16:creationId xmlns:a16="http://schemas.microsoft.com/office/drawing/2014/main" id="{854C0454-2BE5-29E1-6C49-D2B3AB03DB9D}"/>
              </a:ext>
            </a:extLst>
          </p:cNvPr>
          <p:cNvSpPr/>
          <p:nvPr/>
        </p:nvSpPr>
        <p:spPr>
          <a:xfrm>
            <a:off x="7884695" y="673512"/>
            <a:ext cx="3056021" cy="54173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dirty="0">
              <a:solidFill>
                <a:schemeClr val="bg1"/>
              </a:solidFill>
              <a:latin typeface="Raleway Bold" pitchFamily="2" charset="0"/>
            </a:endParaRPr>
          </a:p>
          <a:p>
            <a:pPr algn="ctr"/>
            <a:r>
              <a:rPr lang="en-US" b="1" dirty="0">
                <a:solidFill>
                  <a:schemeClr val="bg1"/>
                </a:solidFill>
                <a:latin typeface="Raleway Bold" pitchFamily="2" charset="0"/>
              </a:rPr>
              <a:t>B. </a:t>
            </a:r>
            <a:r>
              <a:rPr lang="en-US" b="1" u="sng" kern="1200" dirty="0">
                <a:solidFill>
                  <a:schemeClr val="bg1"/>
                </a:solidFill>
                <a:latin typeface="Raleway Bold" pitchFamily="2" charset="0"/>
                <a:ea typeface="+mn-ea"/>
                <a:cs typeface="+mn-cs"/>
              </a:rPr>
              <a:t>Segment-wise Profit</a:t>
            </a:r>
            <a:endParaRPr lang="en-US" b="1" u="sng" dirty="0">
              <a:solidFill>
                <a:schemeClr val="bg1"/>
              </a:solidFill>
              <a:latin typeface="Raleway Bold" pitchFamily="2" charset="0"/>
            </a:endParaRPr>
          </a:p>
          <a:p>
            <a:pPr algn="ctr"/>
            <a:endParaRPr lang="en-IN" dirty="0">
              <a:solidFill>
                <a:schemeClr val="bg1"/>
              </a:solidFill>
            </a:endParaRPr>
          </a:p>
        </p:txBody>
      </p:sp>
      <p:pic>
        <p:nvPicPr>
          <p:cNvPr id="10" name="Picture 9">
            <a:extLst>
              <a:ext uri="{FF2B5EF4-FFF2-40B4-BE49-F238E27FC236}">
                <a16:creationId xmlns:a16="http://schemas.microsoft.com/office/drawing/2014/main" id="{3A84D260-21DC-8BD5-D72A-BA042EE6578C}"/>
              </a:ext>
            </a:extLst>
          </p:cNvPr>
          <p:cNvPicPr>
            <a:picLocks noChangeAspect="1"/>
          </p:cNvPicPr>
          <p:nvPr/>
        </p:nvPicPr>
        <p:blipFill>
          <a:blip r:embed="rId2"/>
          <a:stretch>
            <a:fillRect/>
          </a:stretch>
        </p:blipFill>
        <p:spPr>
          <a:xfrm>
            <a:off x="1524000" y="3200798"/>
            <a:ext cx="3254022" cy="1447925"/>
          </a:xfrm>
          <a:prstGeom prst="rect">
            <a:avLst/>
          </a:prstGeom>
        </p:spPr>
      </p:pic>
      <p:pic>
        <p:nvPicPr>
          <p:cNvPr id="12" name="Picture 11">
            <a:extLst>
              <a:ext uri="{FF2B5EF4-FFF2-40B4-BE49-F238E27FC236}">
                <a16:creationId xmlns:a16="http://schemas.microsoft.com/office/drawing/2014/main" id="{8828CC94-0235-D722-A800-E90337BD9301}"/>
              </a:ext>
            </a:extLst>
          </p:cNvPr>
          <p:cNvPicPr>
            <a:picLocks noChangeAspect="1"/>
          </p:cNvPicPr>
          <p:nvPr/>
        </p:nvPicPr>
        <p:blipFill>
          <a:blip r:embed="rId3"/>
          <a:stretch>
            <a:fillRect/>
          </a:stretch>
        </p:blipFill>
        <p:spPr>
          <a:xfrm>
            <a:off x="7624009" y="3032069"/>
            <a:ext cx="3433012" cy="1496433"/>
          </a:xfrm>
          <a:prstGeom prst="rect">
            <a:avLst/>
          </a:prstGeom>
        </p:spPr>
      </p:pic>
    </p:spTree>
    <p:extLst>
      <p:ext uri="{BB962C8B-B14F-4D97-AF65-F5344CB8AC3E}">
        <p14:creationId xmlns:p14="http://schemas.microsoft.com/office/powerpoint/2010/main" val="223401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52BC94-53AF-DD77-F995-8D7AAAEB4A19}"/>
              </a:ext>
            </a:extLst>
          </p:cNvPr>
          <p:cNvSpPr>
            <a:spLocks noGrp="1"/>
          </p:cNvSpPr>
          <p:nvPr>
            <p:ph type="sldNum" sz="quarter" idx="12"/>
          </p:nvPr>
        </p:nvSpPr>
        <p:spPr>
          <a:xfrm>
            <a:off x="11357811" y="457199"/>
            <a:ext cx="513346" cy="411995"/>
          </a:xfrm>
        </p:spPr>
        <p:txBody>
          <a:bodyPr/>
          <a:lstStyle/>
          <a:p>
            <a:r>
              <a:rPr lang="en-US" sz="2000" b="1" dirty="0"/>
              <a:t>14</a:t>
            </a:r>
          </a:p>
        </p:txBody>
      </p:sp>
      <p:pic>
        <p:nvPicPr>
          <p:cNvPr id="7" name="Picture 6">
            <a:extLst>
              <a:ext uri="{FF2B5EF4-FFF2-40B4-BE49-F238E27FC236}">
                <a16:creationId xmlns:a16="http://schemas.microsoft.com/office/drawing/2014/main" id="{939D7BED-8617-FE0A-6C6B-87B4B92E3A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2632" y="2964868"/>
            <a:ext cx="3271694" cy="1165976"/>
          </a:xfrm>
          <a:prstGeom prst="rect">
            <a:avLst/>
          </a:prstGeom>
        </p:spPr>
      </p:pic>
      <p:sp>
        <p:nvSpPr>
          <p:cNvPr id="8" name="Rectangle: Diagonal Corners Rounded 7">
            <a:extLst>
              <a:ext uri="{FF2B5EF4-FFF2-40B4-BE49-F238E27FC236}">
                <a16:creationId xmlns:a16="http://schemas.microsoft.com/office/drawing/2014/main" id="{F72E2BA4-500B-B1C0-F987-E17DA60A3BB8}"/>
              </a:ext>
            </a:extLst>
          </p:cNvPr>
          <p:cNvSpPr/>
          <p:nvPr/>
        </p:nvSpPr>
        <p:spPr>
          <a:xfrm>
            <a:off x="569494" y="1106904"/>
            <a:ext cx="4275221" cy="1620253"/>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685800">
              <a:spcAft>
                <a:spcPts val="600"/>
              </a:spcAft>
            </a:pPr>
            <a:r>
              <a:rPr lang="en-IN" sz="1200" b="1" kern="1200" dirty="0">
                <a:solidFill>
                  <a:srgbClr val="0000FF"/>
                </a:solidFill>
                <a:latin typeface="Consolas" panose="020B0609020204030204" pitchFamily="49" charset="0"/>
                <a:ea typeface="+mn-ea"/>
                <a:cs typeface="+mn-cs"/>
              </a:rPr>
              <a:t>Select</a:t>
            </a:r>
            <a:r>
              <a:rPr lang="en-IN" sz="1200" b="1" kern="1200" dirty="0">
                <a:solidFill>
                  <a:srgbClr val="000000"/>
                </a:solidFill>
                <a:latin typeface="Consolas" panose="020B0609020204030204" pitchFamily="49" charset="0"/>
                <a:ea typeface="+mn-ea"/>
                <a:cs typeface="+mn-cs"/>
              </a:rPr>
              <a:t> Segment</a:t>
            </a:r>
            <a:r>
              <a:rPr lang="en-IN" sz="1200" b="1" kern="1200" dirty="0">
                <a:solidFill>
                  <a:srgbClr val="808080"/>
                </a:solidFill>
                <a:latin typeface="Consolas" panose="020B0609020204030204" pitchFamily="49" charset="0"/>
                <a:ea typeface="+mn-ea"/>
                <a:cs typeface="+mn-cs"/>
              </a:rPr>
              <a:t>,</a:t>
            </a:r>
            <a:r>
              <a:rPr lang="en-IN" sz="1200" b="1" kern="1200" dirty="0">
                <a:solidFill>
                  <a:srgbClr val="000000"/>
                </a:solidFill>
                <a:latin typeface="Consolas" panose="020B0609020204030204" pitchFamily="49" charset="0"/>
                <a:ea typeface="+mn-ea"/>
                <a:cs typeface="+mn-cs"/>
              </a:rPr>
              <a:t> </a:t>
            </a:r>
            <a:r>
              <a:rPr lang="en-US" sz="1200" b="1" kern="1200" dirty="0">
                <a:solidFill>
                  <a:srgbClr val="FF00FF"/>
                </a:solidFill>
                <a:latin typeface="Consolas" panose="020B0609020204030204" pitchFamily="49" charset="0"/>
                <a:ea typeface="+mn-ea"/>
                <a:cs typeface="+mn-cs"/>
              </a:rPr>
              <a:t>Round</a:t>
            </a:r>
            <a:r>
              <a:rPr lang="en-US" sz="1200" b="1" kern="1200" dirty="0">
                <a:solidFill>
                  <a:srgbClr val="808080"/>
                </a:solidFill>
                <a:latin typeface="Consolas" panose="020B0609020204030204" pitchFamily="49" charset="0"/>
                <a:ea typeface="+mn-ea"/>
                <a:cs typeface="+mn-cs"/>
              </a:rPr>
              <a:t>(</a:t>
            </a:r>
            <a:r>
              <a:rPr lang="en-US" sz="1200" b="1" kern="1200" dirty="0">
                <a:solidFill>
                  <a:srgbClr val="FF00FF"/>
                </a:solidFill>
                <a:latin typeface="Consolas" panose="020B0609020204030204" pitchFamily="49" charset="0"/>
                <a:ea typeface="+mn-ea"/>
                <a:cs typeface="+mn-cs"/>
              </a:rPr>
              <a:t>Sum</a:t>
            </a:r>
            <a:r>
              <a:rPr lang="en-US" sz="1200" b="1" kern="1200" dirty="0">
                <a:solidFill>
                  <a:srgbClr val="808080"/>
                </a:solidFill>
                <a:latin typeface="Consolas" panose="020B0609020204030204" pitchFamily="49" charset="0"/>
                <a:ea typeface="+mn-ea"/>
                <a:cs typeface="+mn-cs"/>
              </a:rPr>
              <a:t>(</a:t>
            </a:r>
            <a:r>
              <a:rPr lang="en-US" sz="1200" b="1" kern="1200" dirty="0">
                <a:solidFill>
                  <a:srgbClr val="000000"/>
                </a:solidFill>
                <a:latin typeface="Consolas" panose="020B0609020204030204" pitchFamily="49" charset="0"/>
                <a:ea typeface="+mn-ea"/>
                <a:cs typeface="+mn-cs"/>
              </a:rPr>
              <a:t>Profit</a:t>
            </a:r>
            <a:r>
              <a:rPr lang="en-US" sz="1200" b="1" kern="1200" dirty="0">
                <a:solidFill>
                  <a:srgbClr val="808080"/>
                </a:solidFill>
                <a:latin typeface="Consolas" panose="020B0609020204030204" pitchFamily="49" charset="0"/>
                <a:ea typeface="+mn-ea"/>
                <a:cs typeface="+mn-cs"/>
              </a:rPr>
              <a:t>),</a:t>
            </a:r>
            <a:r>
              <a:rPr lang="en-US" sz="1200" b="1" kern="1200" dirty="0">
                <a:solidFill>
                  <a:srgbClr val="000000"/>
                </a:solidFill>
                <a:latin typeface="Consolas" panose="020B0609020204030204" pitchFamily="49" charset="0"/>
                <a:ea typeface="+mn-ea"/>
                <a:cs typeface="+mn-cs"/>
              </a:rPr>
              <a:t>2</a:t>
            </a:r>
            <a:r>
              <a:rPr lang="en-US" sz="1200" b="1" kern="1200" dirty="0">
                <a:solidFill>
                  <a:srgbClr val="808080"/>
                </a:solidFill>
                <a:latin typeface="Consolas" panose="020B0609020204030204" pitchFamily="49" charset="0"/>
                <a:ea typeface="+mn-ea"/>
                <a:cs typeface="+mn-cs"/>
              </a:rPr>
              <a:t>)</a:t>
            </a:r>
            <a:r>
              <a:rPr lang="en-US" sz="1200" b="1" kern="1200" dirty="0">
                <a:solidFill>
                  <a:srgbClr val="000000"/>
                </a:solidFill>
                <a:latin typeface="Consolas" panose="020B0609020204030204" pitchFamily="49" charset="0"/>
                <a:ea typeface="+mn-ea"/>
                <a:cs typeface="+mn-cs"/>
              </a:rPr>
              <a:t> </a:t>
            </a:r>
            <a:r>
              <a:rPr lang="en-US" sz="1200" b="1" kern="1200" dirty="0">
                <a:solidFill>
                  <a:srgbClr val="0000FF"/>
                </a:solidFill>
                <a:latin typeface="Consolas" panose="020B0609020204030204" pitchFamily="49" charset="0"/>
                <a:ea typeface="+mn-ea"/>
                <a:cs typeface="+mn-cs"/>
              </a:rPr>
              <a:t>As</a:t>
            </a:r>
            <a:r>
              <a:rPr lang="en-US" sz="1200" b="1" kern="1200" dirty="0">
                <a:solidFill>
                  <a:srgbClr val="000000"/>
                </a:solidFill>
                <a:latin typeface="Consolas" panose="020B0609020204030204" pitchFamily="49" charset="0"/>
                <a:ea typeface="+mn-ea"/>
                <a:cs typeface="+mn-cs"/>
              </a:rPr>
              <a:t> </a:t>
            </a:r>
            <a:r>
              <a:rPr lang="en-US" sz="1200" b="1" kern="1200" dirty="0" err="1">
                <a:solidFill>
                  <a:srgbClr val="000000"/>
                </a:solidFill>
                <a:latin typeface="Consolas" panose="020B0609020204030204" pitchFamily="49" charset="0"/>
                <a:ea typeface="+mn-ea"/>
                <a:cs typeface="+mn-cs"/>
              </a:rPr>
              <a:t>Total_Profit</a:t>
            </a:r>
            <a:endParaRPr lang="en-US" sz="1200" b="1" kern="1200" dirty="0">
              <a:solidFill>
                <a:srgbClr val="000000"/>
              </a:solidFill>
              <a:latin typeface="Consolas" panose="020B0609020204030204" pitchFamily="49" charset="0"/>
              <a:ea typeface="+mn-ea"/>
              <a:cs typeface="+mn-cs"/>
            </a:endParaRPr>
          </a:p>
          <a:p>
            <a:pPr defTabSz="685800">
              <a:spcAft>
                <a:spcPts val="600"/>
              </a:spcAft>
            </a:pPr>
            <a:r>
              <a:rPr lang="en-IN" sz="1200" b="1" kern="1200" dirty="0">
                <a:solidFill>
                  <a:srgbClr val="0000FF"/>
                </a:solidFill>
                <a:latin typeface="Consolas" panose="020B0609020204030204" pitchFamily="49" charset="0"/>
                <a:ea typeface="+mn-ea"/>
                <a:cs typeface="+mn-cs"/>
              </a:rPr>
              <a:t>From</a:t>
            </a:r>
            <a:r>
              <a:rPr lang="en-IN" sz="1200" b="1" kern="1200" dirty="0">
                <a:solidFill>
                  <a:srgbClr val="000000"/>
                </a:solidFill>
                <a:latin typeface="Consolas" panose="020B0609020204030204" pitchFamily="49" charset="0"/>
                <a:ea typeface="+mn-ea"/>
                <a:cs typeface="+mn-cs"/>
              </a:rPr>
              <a:t> </a:t>
            </a:r>
            <a:r>
              <a:rPr lang="en-IN" sz="1200" b="1" kern="1200" dirty="0" err="1">
                <a:solidFill>
                  <a:srgbClr val="000000"/>
                </a:solidFill>
                <a:latin typeface="Consolas" panose="020B0609020204030204" pitchFamily="49" charset="0"/>
                <a:ea typeface="+mn-ea"/>
                <a:cs typeface="+mn-cs"/>
              </a:rPr>
              <a:t>Western_Countries_Financial_Data</a:t>
            </a:r>
            <a:endParaRPr lang="en-IN" sz="1200" b="1" kern="1200" dirty="0">
              <a:solidFill>
                <a:srgbClr val="000000"/>
              </a:solidFill>
              <a:latin typeface="Consolas" panose="020B0609020204030204" pitchFamily="49" charset="0"/>
              <a:ea typeface="+mn-ea"/>
              <a:cs typeface="+mn-cs"/>
            </a:endParaRPr>
          </a:p>
          <a:p>
            <a:pPr defTabSz="685800">
              <a:spcAft>
                <a:spcPts val="600"/>
              </a:spcAft>
            </a:pPr>
            <a:r>
              <a:rPr lang="en-IN" sz="1200" b="1" kern="1200" dirty="0">
                <a:solidFill>
                  <a:srgbClr val="0000FF"/>
                </a:solidFill>
                <a:latin typeface="Consolas" panose="020B0609020204030204" pitchFamily="49" charset="0"/>
                <a:ea typeface="+mn-ea"/>
                <a:cs typeface="+mn-cs"/>
              </a:rPr>
              <a:t>Group</a:t>
            </a:r>
            <a:r>
              <a:rPr lang="en-IN" sz="1200" b="1" kern="1200" dirty="0">
                <a:solidFill>
                  <a:srgbClr val="000000"/>
                </a:solidFill>
                <a:latin typeface="Consolas" panose="020B0609020204030204" pitchFamily="49" charset="0"/>
                <a:ea typeface="+mn-ea"/>
                <a:cs typeface="+mn-cs"/>
              </a:rPr>
              <a:t> </a:t>
            </a:r>
            <a:r>
              <a:rPr lang="en-IN" sz="1200" b="1" kern="1200" dirty="0">
                <a:solidFill>
                  <a:srgbClr val="0000FF"/>
                </a:solidFill>
                <a:latin typeface="Consolas" panose="020B0609020204030204" pitchFamily="49" charset="0"/>
                <a:ea typeface="+mn-ea"/>
                <a:cs typeface="+mn-cs"/>
              </a:rPr>
              <a:t>by</a:t>
            </a:r>
            <a:r>
              <a:rPr lang="en-IN" sz="1200" b="1" kern="1200" dirty="0">
                <a:solidFill>
                  <a:srgbClr val="000000"/>
                </a:solidFill>
                <a:latin typeface="Consolas" panose="020B0609020204030204" pitchFamily="49" charset="0"/>
                <a:ea typeface="+mn-ea"/>
                <a:cs typeface="+mn-cs"/>
              </a:rPr>
              <a:t> Segment</a:t>
            </a:r>
          </a:p>
          <a:p>
            <a:pPr defTabSz="685800">
              <a:spcAft>
                <a:spcPts val="600"/>
              </a:spcAft>
            </a:pPr>
            <a:r>
              <a:rPr lang="en-IN" sz="1200" b="1" kern="1200" dirty="0">
                <a:solidFill>
                  <a:srgbClr val="0000FF"/>
                </a:solidFill>
                <a:latin typeface="Consolas" panose="020B0609020204030204" pitchFamily="49" charset="0"/>
                <a:ea typeface="+mn-ea"/>
                <a:cs typeface="+mn-cs"/>
              </a:rPr>
              <a:t>Order</a:t>
            </a:r>
            <a:r>
              <a:rPr lang="en-IN" sz="1200" b="1" kern="1200" dirty="0">
                <a:solidFill>
                  <a:srgbClr val="000000"/>
                </a:solidFill>
                <a:latin typeface="Consolas" panose="020B0609020204030204" pitchFamily="49" charset="0"/>
                <a:ea typeface="+mn-ea"/>
                <a:cs typeface="+mn-cs"/>
              </a:rPr>
              <a:t> </a:t>
            </a:r>
            <a:r>
              <a:rPr lang="en-IN" sz="1200" b="1" kern="1200" dirty="0">
                <a:solidFill>
                  <a:srgbClr val="0000FF"/>
                </a:solidFill>
                <a:latin typeface="Consolas" panose="020B0609020204030204" pitchFamily="49" charset="0"/>
                <a:ea typeface="+mn-ea"/>
                <a:cs typeface="+mn-cs"/>
              </a:rPr>
              <a:t>By</a:t>
            </a:r>
            <a:r>
              <a:rPr lang="en-IN" sz="1200" b="1" kern="1200" dirty="0">
                <a:solidFill>
                  <a:srgbClr val="000000"/>
                </a:solidFill>
                <a:latin typeface="Consolas" panose="020B0609020204030204" pitchFamily="49" charset="0"/>
                <a:ea typeface="+mn-ea"/>
                <a:cs typeface="+mn-cs"/>
              </a:rPr>
              <a:t> </a:t>
            </a:r>
            <a:r>
              <a:rPr lang="en-IN" sz="1200" b="1" kern="1200" dirty="0" err="1">
                <a:solidFill>
                  <a:srgbClr val="000000"/>
                </a:solidFill>
                <a:latin typeface="Consolas" panose="020B0609020204030204" pitchFamily="49" charset="0"/>
                <a:ea typeface="+mn-ea"/>
                <a:cs typeface="+mn-cs"/>
              </a:rPr>
              <a:t>Total_Profit</a:t>
            </a:r>
            <a:r>
              <a:rPr lang="en-IN" sz="1200" b="1" kern="1200" dirty="0">
                <a:solidFill>
                  <a:srgbClr val="000000"/>
                </a:solidFill>
                <a:latin typeface="Consolas" panose="020B0609020204030204" pitchFamily="49" charset="0"/>
                <a:ea typeface="+mn-ea"/>
                <a:cs typeface="+mn-cs"/>
              </a:rPr>
              <a:t> </a:t>
            </a:r>
            <a:r>
              <a:rPr lang="en-IN" sz="1200" b="1" kern="1200" dirty="0" err="1">
                <a:solidFill>
                  <a:srgbClr val="0000FF"/>
                </a:solidFill>
                <a:latin typeface="Consolas" panose="020B0609020204030204" pitchFamily="49" charset="0"/>
                <a:ea typeface="+mn-ea"/>
                <a:cs typeface="+mn-cs"/>
              </a:rPr>
              <a:t>Desc</a:t>
            </a:r>
            <a:r>
              <a:rPr lang="en-IN" sz="1200" b="1" kern="1200" dirty="0">
                <a:solidFill>
                  <a:srgbClr val="808080"/>
                </a:solidFill>
                <a:latin typeface="Consolas" panose="020B0609020204030204" pitchFamily="49" charset="0"/>
                <a:ea typeface="+mn-ea"/>
                <a:cs typeface="+mn-cs"/>
              </a:rPr>
              <a:t>;</a:t>
            </a:r>
            <a:endParaRPr lang="en-IN" sz="1200" b="1" dirty="0"/>
          </a:p>
          <a:p>
            <a:pPr algn="ctr"/>
            <a:endParaRPr lang="en-IN" sz="1200" b="1" dirty="0"/>
          </a:p>
        </p:txBody>
      </p:sp>
      <p:sp>
        <p:nvSpPr>
          <p:cNvPr id="11" name="Rectangle: Diagonal Corners Rounded 10">
            <a:extLst>
              <a:ext uri="{FF2B5EF4-FFF2-40B4-BE49-F238E27FC236}">
                <a16:creationId xmlns:a16="http://schemas.microsoft.com/office/drawing/2014/main" id="{2C563816-1C6A-6706-3CF6-5153B01B894B}"/>
              </a:ext>
            </a:extLst>
          </p:cNvPr>
          <p:cNvSpPr/>
          <p:nvPr/>
        </p:nvSpPr>
        <p:spPr>
          <a:xfrm>
            <a:off x="6272463" y="1010652"/>
            <a:ext cx="5639563" cy="171650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600"/>
              </a:spcAft>
            </a:pPr>
            <a:r>
              <a:rPr lang="en-IN" sz="1200" b="1" dirty="0">
                <a:solidFill>
                  <a:srgbClr val="0000FF"/>
                </a:solidFill>
                <a:latin typeface="Consolas" panose="020B0609020204030204" pitchFamily="49" charset="0"/>
              </a:rPr>
              <a:t>Select</a:t>
            </a:r>
            <a:r>
              <a:rPr lang="en-IN" sz="1200" b="1" dirty="0">
                <a:solidFill>
                  <a:srgbClr val="000000"/>
                </a:solidFill>
                <a:latin typeface="Consolas" panose="020B0609020204030204" pitchFamily="49" charset="0"/>
              </a:rPr>
              <a:t> Country</a:t>
            </a:r>
            <a:r>
              <a:rPr lang="en-IN" sz="1200" b="1" dirty="0">
                <a:solidFill>
                  <a:srgbClr val="808080"/>
                </a:solidFill>
                <a:latin typeface="Consolas" panose="020B0609020204030204" pitchFamily="49" charset="0"/>
              </a:rPr>
              <a:t>,</a:t>
            </a:r>
            <a:r>
              <a:rPr lang="en-IN" sz="1200" b="1" dirty="0">
                <a:solidFill>
                  <a:srgbClr val="000000"/>
                </a:solidFill>
                <a:latin typeface="Consolas" panose="020B0609020204030204" pitchFamily="49" charset="0"/>
              </a:rPr>
              <a:t> </a:t>
            </a:r>
            <a:r>
              <a:rPr lang="en-US" sz="1200" b="1" dirty="0">
                <a:solidFill>
                  <a:srgbClr val="FF00FF"/>
                </a:solidFill>
                <a:latin typeface="Consolas" panose="020B0609020204030204" pitchFamily="49" charset="0"/>
              </a:rPr>
              <a:t>Round</a:t>
            </a:r>
            <a:r>
              <a:rPr lang="en-US" sz="1200" b="1" dirty="0">
                <a:solidFill>
                  <a:srgbClr val="808080"/>
                </a:solidFill>
                <a:latin typeface="Consolas" panose="020B0609020204030204" pitchFamily="49" charset="0"/>
              </a:rPr>
              <a:t>(</a:t>
            </a:r>
            <a:r>
              <a:rPr lang="en-US" sz="1200" b="1" dirty="0">
                <a:solidFill>
                  <a:srgbClr val="FF00FF"/>
                </a:solidFill>
                <a:latin typeface="Consolas" panose="020B0609020204030204" pitchFamily="49" charset="0"/>
              </a:rPr>
              <a:t>Sum</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Sales</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2</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As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Total_Sales</a:t>
            </a:r>
            <a:endParaRPr lang="en-US" sz="1200" b="1" dirty="0">
              <a:solidFill>
                <a:srgbClr val="000000"/>
              </a:solidFill>
              <a:latin typeface="Consolas" panose="020B0609020204030204" pitchFamily="49" charset="0"/>
            </a:endParaRPr>
          </a:p>
          <a:p>
            <a:pPr>
              <a:spcAft>
                <a:spcPts val="600"/>
              </a:spcAft>
            </a:pPr>
            <a:r>
              <a:rPr lang="en-IN" sz="1200" b="1" dirty="0">
                <a:solidFill>
                  <a:srgbClr val="0000FF"/>
                </a:solidFill>
                <a:latin typeface="Consolas" panose="020B0609020204030204" pitchFamily="49" charset="0"/>
              </a:rPr>
              <a:t>From</a:t>
            </a:r>
            <a:r>
              <a:rPr lang="en-IN" sz="1200" b="1" dirty="0">
                <a:solidFill>
                  <a:srgbClr val="000000"/>
                </a:solidFill>
                <a:latin typeface="Consolas" panose="020B0609020204030204" pitchFamily="49" charset="0"/>
              </a:rPr>
              <a:t> </a:t>
            </a:r>
            <a:r>
              <a:rPr lang="en-IN" sz="1200" b="1" kern="1200" dirty="0" err="1">
                <a:solidFill>
                  <a:srgbClr val="000000"/>
                </a:solidFill>
                <a:latin typeface="Consolas" panose="020B0609020204030204" pitchFamily="49" charset="0"/>
                <a:ea typeface="+mn-ea"/>
                <a:cs typeface="+mn-cs"/>
              </a:rPr>
              <a:t>Western_Countries_Financial_Data</a:t>
            </a:r>
            <a:endParaRPr lang="en-IN" sz="1200" b="1" dirty="0">
              <a:solidFill>
                <a:srgbClr val="000000"/>
              </a:solidFill>
              <a:latin typeface="Consolas" panose="020B0609020204030204" pitchFamily="49" charset="0"/>
            </a:endParaRPr>
          </a:p>
          <a:p>
            <a:pPr>
              <a:spcAft>
                <a:spcPts val="600"/>
              </a:spcAft>
            </a:pPr>
            <a:r>
              <a:rPr lang="en-IN" sz="1200" b="1" dirty="0">
                <a:solidFill>
                  <a:srgbClr val="0000FF"/>
                </a:solidFill>
                <a:latin typeface="Consolas" panose="020B0609020204030204" pitchFamily="49" charset="0"/>
              </a:rPr>
              <a:t>Group</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By</a:t>
            </a:r>
            <a:r>
              <a:rPr lang="en-IN" sz="1200" b="1" dirty="0">
                <a:solidFill>
                  <a:srgbClr val="000000"/>
                </a:solidFill>
                <a:latin typeface="Consolas" panose="020B0609020204030204" pitchFamily="49" charset="0"/>
              </a:rPr>
              <a:t> Country</a:t>
            </a:r>
          </a:p>
          <a:p>
            <a:pPr>
              <a:spcAft>
                <a:spcPts val="600"/>
              </a:spcAft>
            </a:pPr>
            <a:r>
              <a:rPr lang="en-IN" sz="1200" b="1" dirty="0">
                <a:solidFill>
                  <a:srgbClr val="0000FF"/>
                </a:solidFill>
                <a:latin typeface="Consolas" panose="020B0609020204030204" pitchFamily="49" charset="0"/>
              </a:rPr>
              <a:t>Order</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By</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Total_Sales</a:t>
            </a:r>
            <a:r>
              <a:rPr lang="en-IN" sz="1200" b="1" dirty="0">
                <a:solidFill>
                  <a:srgbClr val="000000"/>
                </a:solidFill>
                <a:latin typeface="Consolas" panose="020B0609020204030204" pitchFamily="49" charset="0"/>
              </a:rPr>
              <a:t> </a:t>
            </a:r>
            <a:r>
              <a:rPr lang="en-IN" sz="1200" b="1" dirty="0" err="1">
                <a:solidFill>
                  <a:srgbClr val="0000FF"/>
                </a:solidFill>
                <a:latin typeface="Consolas" panose="020B0609020204030204" pitchFamily="49" charset="0"/>
              </a:rPr>
              <a:t>Desc</a:t>
            </a:r>
            <a:r>
              <a:rPr lang="en-IN" sz="1200" b="1" dirty="0">
                <a:solidFill>
                  <a:srgbClr val="808080"/>
                </a:solidFill>
                <a:latin typeface="Consolas" panose="020B0609020204030204" pitchFamily="49" charset="0"/>
              </a:rPr>
              <a:t>;</a:t>
            </a:r>
            <a:endParaRPr lang="en-IN" sz="1200" b="1" dirty="0">
              <a:solidFill>
                <a:srgbClr val="000000"/>
              </a:solidFill>
              <a:latin typeface="Consolas" panose="020B0609020204030204" pitchFamily="49" charset="0"/>
            </a:endParaRPr>
          </a:p>
          <a:p>
            <a:pPr algn="ctr"/>
            <a:endParaRPr lang="en-IN" sz="1200" b="1" dirty="0"/>
          </a:p>
        </p:txBody>
      </p:sp>
      <p:sp>
        <p:nvSpPr>
          <p:cNvPr id="13" name="Rectangle: Diagonal Corners Rounded 12">
            <a:extLst>
              <a:ext uri="{FF2B5EF4-FFF2-40B4-BE49-F238E27FC236}">
                <a16:creationId xmlns:a16="http://schemas.microsoft.com/office/drawing/2014/main" id="{809258C3-9FEB-F2B2-5ACD-719BCA5E1FAC}"/>
              </a:ext>
            </a:extLst>
          </p:cNvPr>
          <p:cNvSpPr/>
          <p:nvPr/>
        </p:nvSpPr>
        <p:spPr>
          <a:xfrm>
            <a:off x="465220" y="4620126"/>
            <a:ext cx="4275221" cy="153202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kern="1200" dirty="0">
                <a:solidFill>
                  <a:schemeClr val="tx1">
                    <a:lumMod val="75000"/>
                    <a:lumOff val="25000"/>
                  </a:schemeClr>
                </a:solidFill>
                <a:latin typeface="Raleway" pitchFamily="2" charset="0"/>
                <a:ea typeface="+mn-ea"/>
                <a:cs typeface="+mn-cs"/>
              </a:rPr>
              <a:t>Yearly sales significantly increased from 2013 ($26,415,255.52) to 2014 ($92,311,094.79), indicating a substantial growth trend over the year. Also, increased because in 2013 our operation was only active for 4 months.</a:t>
            </a:r>
            <a:endParaRPr lang="en-US" sz="1400" b="1" dirty="0">
              <a:solidFill>
                <a:schemeClr val="tx1">
                  <a:lumMod val="75000"/>
                  <a:lumOff val="25000"/>
                </a:schemeClr>
              </a:solidFill>
              <a:latin typeface="Raleway" pitchFamily="2" charset="0"/>
            </a:endParaRPr>
          </a:p>
          <a:p>
            <a:pPr algn="ctr"/>
            <a:endParaRPr lang="en-IN" sz="1400" dirty="0"/>
          </a:p>
        </p:txBody>
      </p:sp>
      <p:sp>
        <p:nvSpPr>
          <p:cNvPr id="14" name="Rectangle: Diagonal Corners Rounded 13">
            <a:extLst>
              <a:ext uri="{FF2B5EF4-FFF2-40B4-BE49-F238E27FC236}">
                <a16:creationId xmlns:a16="http://schemas.microsoft.com/office/drawing/2014/main" id="{D7555CCB-92EE-5ABA-209B-F6B6C5C83B0A}"/>
              </a:ext>
            </a:extLst>
          </p:cNvPr>
          <p:cNvSpPr/>
          <p:nvPr/>
        </p:nvSpPr>
        <p:spPr>
          <a:xfrm>
            <a:off x="6272463" y="4620126"/>
            <a:ext cx="5639563" cy="153202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kern="1200" dirty="0">
                <a:solidFill>
                  <a:schemeClr val="tx1">
                    <a:lumMod val="75000"/>
                    <a:lumOff val="25000"/>
                  </a:schemeClr>
                </a:solidFill>
                <a:latin typeface="Raleway" pitchFamily="2" charset="0"/>
                <a:ea typeface="+mn-ea"/>
                <a:cs typeface="+mn-cs"/>
              </a:rPr>
              <a:t>The United States of America leads in country-wise sales with $25,029,830.18, followed closely by Canada ($24,887,654.89), France ($24,354,172.30), Germany ($23,505,340.82), and Mexico ($20,949,352.11), showcasing a competitive distribution of sales across these key markets.</a:t>
            </a:r>
          </a:p>
          <a:p>
            <a:pPr algn="ctr"/>
            <a:endParaRPr lang="en-IN" sz="1400" b="1" dirty="0"/>
          </a:p>
        </p:txBody>
      </p:sp>
      <p:sp>
        <p:nvSpPr>
          <p:cNvPr id="16" name="Rectangle: Diagonal Corners Rounded 15">
            <a:extLst>
              <a:ext uri="{FF2B5EF4-FFF2-40B4-BE49-F238E27FC236}">
                <a16:creationId xmlns:a16="http://schemas.microsoft.com/office/drawing/2014/main" id="{791AD2A4-7BB2-21E5-2A9B-40398CE0460B}"/>
              </a:ext>
            </a:extLst>
          </p:cNvPr>
          <p:cNvSpPr/>
          <p:nvPr/>
        </p:nvSpPr>
        <p:spPr>
          <a:xfrm>
            <a:off x="1620253" y="120317"/>
            <a:ext cx="2189747" cy="748877"/>
          </a:xfrm>
          <a:prstGeom prst="round2Diag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kern="1200" dirty="0">
              <a:solidFill>
                <a:schemeClr val="bg1"/>
              </a:solidFill>
              <a:latin typeface="Raleway Bold" pitchFamily="2" charset="0"/>
              <a:ea typeface="+mn-ea"/>
              <a:cs typeface="+mn-cs"/>
            </a:endParaRPr>
          </a:p>
          <a:p>
            <a:pPr algn="ctr"/>
            <a:r>
              <a:rPr lang="en-US" b="1" kern="1200" dirty="0">
                <a:solidFill>
                  <a:schemeClr val="bg1"/>
                </a:solidFill>
                <a:latin typeface="Raleway Bold" pitchFamily="2" charset="0"/>
                <a:ea typeface="+mn-ea"/>
                <a:cs typeface="+mn-cs"/>
              </a:rPr>
              <a:t>C. </a:t>
            </a:r>
            <a:r>
              <a:rPr lang="en-US" b="1" u="sng" kern="1200" dirty="0">
                <a:solidFill>
                  <a:schemeClr val="bg1"/>
                </a:solidFill>
                <a:latin typeface="Raleway Bold" pitchFamily="2" charset="0"/>
                <a:ea typeface="+mn-ea"/>
                <a:cs typeface="+mn-cs"/>
              </a:rPr>
              <a:t>Yearly Sales</a:t>
            </a:r>
            <a:endParaRPr lang="en-US" sz="2800" b="1" u="sng" dirty="0">
              <a:solidFill>
                <a:schemeClr val="bg1"/>
              </a:solidFill>
              <a:latin typeface="Raleway Bold" pitchFamily="2" charset="0"/>
            </a:endParaRPr>
          </a:p>
          <a:p>
            <a:pPr algn="ctr"/>
            <a:endParaRPr lang="en-IN" dirty="0"/>
          </a:p>
        </p:txBody>
      </p:sp>
      <p:sp>
        <p:nvSpPr>
          <p:cNvPr id="17" name="Rectangle: Diagonal Corners Rounded 16">
            <a:extLst>
              <a:ext uri="{FF2B5EF4-FFF2-40B4-BE49-F238E27FC236}">
                <a16:creationId xmlns:a16="http://schemas.microsoft.com/office/drawing/2014/main" id="{2F212F43-60BE-DA49-E2B5-FCCBF922D50A}"/>
              </a:ext>
            </a:extLst>
          </p:cNvPr>
          <p:cNvSpPr/>
          <p:nvPr/>
        </p:nvSpPr>
        <p:spPr>
          <a:xfrm>
            <a:off x="7531768" y="120318"/>
            <a:ext cx="2839453" cy="617620"/>
          </a:xfrm>
          <a:prstGeom prst="round2Diag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kern="1200" dirty="0">
              <a:solidFill>
                <a:schemeClr val="bg1"/>
              </a:solidFill>
              <a:latin typeface="Raleway Bold" pitchFamily="2" charset="0"/>
              <a:ea typeface="+mn-ea"/>
              <a:cs typeface="+mn-cs"/>
            </a:endParaRPr>
          </a:p>
          <a:p>
            <a:pPr algn="ctr"/>
            <a:r>
              <a:rPr lang="en-US" b="1" kern="1200" dirty="0">
                <a:solidFill>
                  <a:schemeClr val="bg1"/>
                </a:solidFill>
                <a:latin typeface="Raleway Bold" pitchFamily="2" charset="0"/>
                <a:ea typeface="+mn-ea"/>
                <a:cs typeface="+mn-cs"/>
              </a:rPr>
              <a:t>D. </a:t>
            </a:r>
            <a:r>
              <a:rPr lang="en-US" b="1" u="sng" kern="1200" dirty="0">
                <a:solidFill>
                  <a:schemeClr val="bg1"/>
                </a:solidFill>
                <a:latin typeface="Raleway Bold" pitchFamily="2" charset="0"/>
                <a:ea typeface="+mn-ea"/>
                <a:cs typeface="+mn-cs"/>
              </a:rPr>
              <a:t>Country-wise Sales</a:t>
            </a:r>
            <a:endParaRPr lang="en-US" sz="2800" b="1" u="sng" dirty="0">
              <a:solidFill>
                <a:schemeClr val="bg1"/>
              </a:solidFill>
              <a:latin typeface="Raleway Bold" pitchFamily="2" charset="0"/>
            </a:endParaRPr>
          </a:p>
          <a:p>
            <a:pPr algn="ctr"/>
            <a:endParaRPr lang="en-IN" dirty="0">
              <a:solidFill>
                <a:schemeClr val="bg1"/>
              </a:solidFill>
            </a:endParaRPr>
          </a:p>
        </p:txBody>
      </p:sp>
      <p:pic>
        <p:nvPicPr>
          <p:cNvPr id="4" name="Picture 3">
            <a:extLst>
              <a:ext uri="{FF2B5EF4-FFF2-40B4-BE49-F238E27FC236}">
                <a16:creationId xmlns:a16="http://schemas.microsoft.com/office/drawing/2014/main" id="{B8AA08E1-99B8-4D1F-1B12-E72235871901}"/>
              </a:ext>
            </a:extLst>
          </p:cNvPr>
          <p:cNvPicPr>
            <a:picLocks noChangeAspect="1"/>
          </p:cNvPicPr>
          <p:nvPr/>
        </p:nvPicPr>
        <p:blipFill>
          <a:blip r:embed="rId3"/>
          <a:stretch>
            <a:fillRect/>
          </a:stretch>
        </p:blipFill>
        <p:spPr>
          <a:xfrm>
            <a:off x="7075043" y="2928773"/>
            <a:ext cx="3769420" cy="1272650"/>
          </a:xfrm>
          <a:prstGeom prst="rect">
            <a:avLst/>
          </a:prstGeom>
        </p:spPr>
      </p:pic>
    </p:spTree>
    <p:extLst>
      <p:ext uri="{BB962C8B-B14F-4D97-AF65-F5344CB8AC3E}">
        <p14:creationId xmlns:p14="http://schemas.microsoft.com/office/powerpoint/2010/main" val="1370543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B3F380-6974-65C6-391C-708D7DCBB724}"/>
              </a:ext>
            </a:extLst>
          </p:cNvPr>
          <p:cNvSpPr>
            <a:spLocks noGrp="1"/>
          </p:cNvSpPr>
          <p:nvPr>
            <p:ph type="sldNum" sz="quarter" idx="12"/>
          </p:nvPr>
        </p:nvSpPr>
        <p:spPr>
          <a:xfrm>
            <a:off x="11426028" y="144379"/>
            <a:ext cx="589509" cy="557323"/>
          </a:xfrm>
        </p:spPr>
        <p:txBody>
          <a:bodyPr/>
          <a:lstStyle/>
          <a:p>
            <a:fld id="{48F63A3B-78C7-47BE-AE5E-E10140E04643}" type="slidenum">
              <a:rPr lang="en-US" sz="2000" b="1" smtClean="0"/>
              <a:pPr/>
              <a:t>15</a:t>
            </a:fld>
            <a:endParaRPr lang="en-US" sz="2000" b="1" dirty="0"/>
          </a:p>
        </p:txBody>
      </p:sp>
      <p:sp>
        <p:nvSpPr>
          <p:cNvPr id="7" name="Rectangle 6">
            <a:extLst>
              <a:ext uri="{FF2B5EF4-FFF2-40B4-BE49-F238E27FC236}">
                <a16:creationId xmlns:a16="http://schemas.microsoft.com/office/drawing/2014/main" id="{AF2AC88D-A3F8-7A00-963F-1F6091C3EC81}"/>
              </a:ext>
            </a:extLst>
          </p:cNvPr>
          <p:cNvSpPr/>
          <p:nvPr/>
        </p:nvSpPr>
        <p:spPr>
          <a:xfrm>
            <a:off x="264695" y="1018673"/>
            <a:ext cx="5502442" cy="33046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b="1" dirty="0">
                <a:solidFill>
                  <a:srgbClr val="0000FF"/>
                </a:solidFill>
                <a:latin typeface="Consolas" panose="020B0609020204030204" pitchFamily="49" charset="0"/>
              </a:rPr>
              <a:t>SELECT</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CASE</a:t>
            </a:r>
            <a:endParaRPr lang="en-IN" sz="1200" b="1" dirty="0">
              <a:solidFill>
                <a:srgbClr val="000000"/>
              </a:solidFill>
              <a:latin typeface="Consolas" panose="020B0609020204030204" pitchFamily="49" charset="0"/>
            </a:endParaRPr>
          </a:p>
          <a:p>
            <a:r>
              <a:rPr lang="en-US" sz="1200" b="1" dirty="0">
                <a:solidFill>
                  <a:srgbClr val="0000FF"/>
                </a:solidFill>
                <a:latin typeface="Consolas" panose="020B0609020204030204" pitchFamily="49" charset="0"/>
              </a:rPr>
              <a:t>	WHEN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Month_Number</a:t>
            </a:r>
            <a:r>
              <a:rPr lang="en-US" sz="1200" b="1" dirty="0">
                <a:solidFill>
                  <a:srgbClr val="000000"/>
                </a:solidFill>
                <a:latin typeface="Consolas" panose="020B0609020204030204" pitchFamily="49" charset="0"/>
              </a:rPr>
              <a:t> </a:t>
            </a:r>
            <a:r>
              <a:rPr lang="en-US" sz="1200" b="1" dirty="0">
                <a:solidFill>
                  <a:srgbClr val="808080"/>
                </a:solidFill>
                <a:latin typeface="Consolas" panose="020B0609020204030204" pitchFamily="49" charset="0"/>
              </a:rPr>
              <a:t>BETWEEN</a:t>
            </a:r>
            <a:r>
              <a:rPr lang="en-US" sz="1200" b="1" dirty="0">
                <a:solidFill>
                  <a:srgbClr val="000000"/>
                </a:solidFill>
                <a:latin typeface="Consolas" panose="020B0609020204030204" pitchFamily="49" charset="0"/>
              </a:rPr>
              <a:t> 1 </a:t>
            </a:r>
            <a:r>
              <a:rPr lang="en-US" sz="1200" b="1" dirty="0">
                <a:solidFill>
                  <a:srgbClr val="808080"/>
                </a:solidFill>
                <a:latin typeface="Consolas" panose="020B0609020204030204" pitchFamily="49" charset="0"/>
              </a:rPr>
              <a:t>AND</a:t>
            </a:r>
            <a:r>
              <a:rPr lang="en-US" sz="1200" b="1" dirty="0">
                <a:solidFill>
                  <a:srgbClr val="000000"/>
                </a:solidFill>
                <a:latin typeface="Consolas" panose="020B0609020204030204" pitchFamily="49" charset="0"/>
              </a:rPr>
              <a:t> 3 </a:t>
            </a:r>
            <a:r>
              <a:rPr lang="en-US" sz="1200" b="1" dirty="0">
                <a:solidFill>
                  <a:srgbClr val="0000FF"/>
                </a:solidFill>
                <a:latin typeface="Consolas" panose="020B0609020204030204" pitchFamily="49" charset="0"/>
              </a:rPr>
              <a:t>THEN</a:t>
            </a:r>
            <a:r>
              <a:rPr lang="en-US" sz="1200" b="1" dirty="0">
                <a:solidFill>
                  <a:srgbClr val="000000"/>
                </a:solidFill>
                <a:latin typeface="Consolas" panose="020B0609020204030204" pitchFamily="49" charset="0"/>
              </a:rPr>
              <a:t> </a:t>
            </a:r>
            <a:r>
              <a:rPr lang="en-US" sz="1200" b="1" dirty="0">
                <a:solidFill>
                  <a:srgbClr val="FF0000"/>
                </a:solidFill>
                <a:latin typeface="Consolas" panose="020B0609020204030204" pitchFamily="49" charset="0"/>
              </a:rPr>
              <a:t>'Q1’</a:t>
            </a:r>
            <a:endParaRPr lang="en-US" sz="1200" b="1" dirty="0">
              <a:solidFill>
                <a:srgbClr val="000000"/>
              </a:solidFill>
              <a:latin typeface="Consolas" panose="020B0609020204030204" pitchFamily="49" charset="0"/>
            </a:endParaRPr>
          </a:p>
          <a:p>
            <a:r>
              <a:rPr lang="en-US" sz="1200" b="1" dirty="0">
                <a:solidFill>
                  <a:srgbClr val="0000FF"/>
                </a:solidFill>
                <a:latin typeface="Consolas" panose="020B0609020204030204" pitchFamily="49" charset="0"/>
              </a:rPr>
              <a:t>	WHEN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Month_Number</a:t>
            </a:r>
            <a:r>
              <a:rPr lang="en-US" sz="1200" b="1" dirty="0">
                <a:solidFill>
                  <a:srgbClr val="000000"/>
                </a:solidFill>
                <a:latin typeface="Consolas" panose="020B0609020204030204" pitchFamily="49" charset="0"/>
              </a:rPr>
              <a:t> </a:t>
            </a:r>
            <a:r>
              <a:rPr lang="en-US" sz="1200" b="1" dirty="0">
                <a:solidFill>
                  <a:srgbClr val="808080"/>
                </a:solidFill>
                <a:latin typeface="Consolas" panose="020B0609020204030204" pitchFamily="49" charset="0"/>
              </a:rPr>
              <a:t>BETWEEN</a:t>
            </a:r>
            <a:r>
              <a:rPr lang="en-US" sz="1200" b="1" dirty="0">
                <a:solidFill>
                  <a:srgbClr val="000000"/>
                </a:solidFill>
                <a:latin typeface="Consolas" panose="020B0609020204030204" pitchFamily="49" charset="0"/>
              </a:rPr>
              <a:t> 4 </a:t>
            </a:r>
            <a:r>
              <a:rPr lang="en-US" sz="1200" b="1" dirty="0">
                <a:solidFill>
                  <a:srgbClr val="808080"/>
                </a:solidFill>
                <a:latin typeface="Consolas" panose="020B0609020204030204" pitchFamily="49" charset="0"/>
              </a:rPr>
              <a:t>AND</a:t>
            </a:r>
            <a:r>
              <a:rPr lang="en-US" sz="1200" b="1" dirty="0">
                <a:solidFill>
                  <a:srgbClr val="000000"/>
                </a:solidFill>
                <a:latin typeface="Consolas" panose="020B0609020204030204" pitchFamily="49" charset="0"/>
              </a:rPr>
              <a:t> 6 </a:t>
            </a:r>
            <a:r>
              <a:rPr lang="en-US" sz="1200" b="1" dirty="0">
                <a:solidFill>
                  <a:srgbClr val="0000FF"/>
                </a:solidFill>
                <a:latin typeface="Consolas" panose="020B0609020204030204" pitchFamily="49" charset="0"/>
              </a:rPr>
              <a:t>THEN</a:t>
            </a:r>
            <a:r>
              <a:rPr lang="en-US" sz="1200" b="1" dirty="0">
                <a:solidFill>
                  <a:srgbClr val="000000"/>
                </a:solidFill>
                <a:latin typeface="Consolas" panose="020B0609020204030204" pitchFamily="49" charset="0"/>
              </a:rPr>
              <a:t> </a:t>
            </a:r>
            <a:r>
              <a:rPr lang="en-US" sz="1200" b="1" dirty="0">
                <a:solidFill>
                  <a:srgbClr val="FF0000"/>
                </a:solidFill>
                <a:latin typeface="Consolas" panose="020B0609020204030204" pitchFamily="49" charset="0"/>
              </a:rPr>
              <a:t>'Q2’</a:t>
            </a:r>
            <a:endParaRPr lang="en-US" sz="1200" b="1" dirty="0">
              <a:solidFill>
                <a:srgbClr val="000000"/>
              </a:solidFill>
              <a:latin typeface="Consolas" panose="020B0609020204030204" pitchFamily="49" charset="0"/>
            </a:endParaRPr>
          </a:p>
          <a:p>
            <a:r>
              <a:rPr lang="en-US" sz="1200" b="1" dirty="0">
                <a:solidFill>
                  <a:srgbClr val="0000FF"/>
                </a:solidFill>
                <a:latin typeface="Consolas" panose="020B0609020204030204" pitchFamily="49" charset="0"/>
              </a:rPr>
              <a:t>	WHEN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Month_Number</a:t>
            </a:r>
            <a:r>
              <a:rPr lang="en-US" sz="1200" b="1" dirty="0">
                <a:solidFill>
                  <a:srgbClr val="000000"/>
                </a:solidFill>
                <a:latin typeface="Consolas" panose="020B0609020204030204" pitchFamily="49" charset="0"/>
              </a:rPr>
              <a:t> </a:t>
            </a:r>
            <a:r>
              <a:rPr lang="en-US" sz="1200" b="1" dirty="0">
                <a:solidFill>
                  <a:srgbClr val="808080"/>
                </a:solidFill>
                <a:latin typeface="Consolas" panose="020B0609020204030204" pitchFamily="49" charset="0"/>
              </a:rPr>
              <a:t>BETWEEN</a:t>
            </a:r>
            <a:r>
              <a:rPr lang="en-US" sz="1200" b="1" dirty="0">
                <a:solidFill>
                  <a:srgbClr val="000000"/>
                </a:solidFill>
                <a:latin typeface="Consolas" panose="020B0609020204030204" pitchFamily="49" charset="0"/>
              </a:rPr>
              <a:t> 7 </a:t>
            </a:r>
            <a:r>
              <a:rPr lang="en-US" sz="1200" b="1" dirty="0">
                <a:solidFill>
                  <a:srgbClr val="808080"/>
                </a:solidFill>
                <a:latin typeface="Consolas" panose="020B0609020204030204" pitchFamily="49" charset="0"/>
              </a:rPr>
              <a:t>AND</a:t>
            </a:r>
            <a:r>
              <a:rPr lang="en-US" sz="1200" b="1" dirty="0">
                <a:solidFill>
                  <a:srgbClr val="000000"/>
                </a:solidFill>
                <a:latin typeface="Consolas" panose="020B0609020204030204" pitchFamily="49" charset="0"/>
              </a:rPr>
              <a:t> 9 </a:t>
            </a:r>
            <a:r>
              <a:rPr lang="en-US" sz="1200" b="1" dirty="0">
                <a:solidFill>
                  <a:srgbClr val="0000FF"/>
                </a:solidFill>
                <a:latin typeface="Consolas" panose="020B0609020204030204" pitchFamily="49" charset="0"/>
              </a:rPr>
              <a:t>THEN</a:t>
            </a:r>
            <a:r>
              <a:rPr lang="en-US" sz="1200" b="1" dirty="0">
                <a:solidFill>
                  <a:srgbClr val="000000"/>
                </a:solidFill>
                <a:latin typeface="Consolas" panose="020B0609020204030204" pitchFamily="49" charset="0"/>
              </a:rPr>
              <a:t> </a:t>
            </a:r>
            <a:r>
              <a:rPr lang="en-US" sz="1200" b="1" dirty="0">
                <a:solidFill>
                  <a:srgbClr val="FF0000"/>
                </a:solidFill>
                <a:latin typeface="Consolas" panose="020B0609020204030204" pitchFamily="49" charset="0"/>
              </a:rPr>
              <a:t>'Q3’</a:t>
            </a:r>
            <a:endParaRPr lang="en-US" sz="1200" b="1" dirty="0">
              <a:solidFill>
                <a:srgbClr val="000000"/>
              </a:solidFill>
              <a:latin typeface="Consolas" panose="020B0609020204030204" pitchFamily="49" charset="0"/>
            </a:endParaRPr>
          </a:p>
          <a:p>
            <a:r>
              <a:rPr lang="en-IN" sz="1200" b="1" dirty="0">
                <a:solidFill>
                  <a:srgbClr val="0000FF"/>
                </a:solidFill>
                <a:latin typeface="Consolas" panose="020B0609020204030204" pitchFamily="49" charset="0"/>
              </a:rPr>
              <a:t>	ELSE</a:t>
            </a:r>
            <a:r>
              <a:rPr lang="en-IN" sz="1200" b="1" dirty="0">
                <a:solidFill>
                  <a:srgbClr val="000000"/>
                </a:solidFill>
                <a:latin typeface="Consolas" panose="020B0609020204030204" pitchFamily="49" charset="0"/>
              </a:rPr>
              <a:t> </a:t>
            </a:r>
            <a:r>
              <a:rPr lang="en-IN" sz="1200" b="1" dirty="0">
                <a:solidFill>
                  <a:srgbClr val="FF0000"/>
                </a:solidFill>
                <a:latin typeface="Consolas" panose="020B0609020204030204" pitchFamily="49" charset="0"/>
              </a:rPr>
              <a:t>'Q4’</a:t>
            </a:r>
            <a:endParaRPr lang="en-IN" sz="1200" b="1" dirty="0">
              <a:solidFill>
                <a:srgbClr val="000000"/>
              </a:solidFill>
              <a:latin typeface="Consolas" panose="020B0609020204030204" pitchFamily="49" charset="0"/>
            </a:endParaRPr>
          </a:p>
          <a:p>
            <a:r>
              <a:rPr lang="en-IN" sz="1200" b="1" dirty="0">
                <a:solidFill>
                  <a:srgbClr val="0000FF"/>
                </a:solidFill>
                <a:latin typeface="Consolas" panose="020B0609020204030204" pitchFamily="49" charset="0"/>
              </a:rPr>
              <a:t>	END</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AS</a:t>
            </a:r>
            <a:r>
              <a:rPr lang="en-IN" sz="1200" b="1" dirty="0">
                <a:solidFill>
                  <a:srgbClr val="000000"/>
                </a:solidFill>
                <a:latin typeface="Consolas" panose="020B0609020204030204" pitchFamily="49" charset="0"/>
              </a:rPr>
              <a:t> </a:t>
            </a:r>
            <a:r>
              <a:rPr lang="en-IN" sz="1200" b="1" dirty="0">
                <a:solidFill>
                  <a:srgbClr val="FF00FF"/>
                </a:solidFill>
                <a:latin typeface="Consolas" panose="020B0609020204030204" pitchFamily="49" charset="0"/>
              </a:rPr>
              <a:t>Quarter</a:t>
            </a:r>
            <a:r>
              <a:rPr lang="en-IN" sz="1200" b="1" dirty="0">
                <a:solidFill>
                  <a:srgbClr val="808080"/>
                </a:solidFill>
                <a:latin typeface="Consolas" panose="020B0609020204030204" pitchFamily="49" charset="0"/>
              </a:rPr>
              <a:t>,</a:t>
            </a:r>
            <a:endParaRPr lang="en-IN" sz="1200" b="1" dirty="0">
              <a:solidFill>
                <a:srgbClr val="000000"/>
              </a:solidFill>
              <a:latin typeface="Consolas" panose="020B0609020204030204" pitchFamily="49" charset="0"/>
            </a:endParaRPr>
          </a:p>
          <a:p>
            <a:r>
              <a:rPr lang="en-US" sz="1200" b="1" dirty="0">
                <a:solidFill>
                  <a:srgbClr val="FF00FF"/>
                </a:solidFill>
                <a:latin typeface="Consolas" panose="020B0609020204030204" pitchFamily="49" charset="0"/>
              </a:rPr>
              <a:t>Round</a:t>
            </a:r>
            <a:r>
              <a:rPr lang="en-US" sz="1200" b="1" dirty="0">
                <a:solidFill>
                  <a:srgbClr val="808080"/>
                </a:solidFill>
                <a:latin typeface="Consolas" panose="020B0609020204030204" pitchFamily="49" charset="0"/>
              </a:rPr>
              <a:t>(</a:t>
            </a:r>
            <a:r>
              <a:rPr lang="en-US" sz="1200" b="1" dirty="0">
                <a:solidFill>
                  <a:srgbClr val="FF00FF"/>
                </a:solidFill>
                <a:latin typeface="Consolas" panose="020B0609020204030204" pitchFamily="49" charset="0"/>
              </a:rPr>
              <a:t>Sum</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Sales</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 2</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AS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Total_Sales</a:t>
            </a:r>
            <a:r>
              <a:rPr lang="en-US" sz="1200" b="1" dirty="0">
                <a:solidFill>
                  <a:srgbClr val="808080"/>
                </a:solidFill>
                <a:latin typeface="Consolas" panose="020B0609020204030204" pitchFamily="49" charset="0"/>
              </a:rPr>
              <a:t>,</a:t>
            </a:r>
            <a:endParaRPr lang="en-US" sz="1200" b="1" dirty="0">
              <a:solidFill>
                <a:srgbClr val="000000"/>
              </a:solidFill>
              <a:latin typeface="Consolas" panose="020B0609020204030204" pitchFamily="49" charset="0"/>
            </a:endParaRPr>
          </a:p>
          <a:p>
            <a:r>
              <a:rPr lang="en-US" sz="1200" b="1" dirty="0">
                <a:solidFill>
                  <a:srgbClr val="FF00FF"/>
                </a:solidFill>
                <a:latin typeface="Consolas" panose="020B0609020204030204" pitchFamily="49" charset="0"/>
              </a:rPr>
              <a:t>Round</a:t>
            </a:r>
            <a:r>
              <a:rPr lang="en-US" sz="1200" b="1" dirty="0">
                <a:solidFill>
                  <a:srgbClr val="808080"/>
                </a:solidFill>
                <a:latin typeface="Consolas" panose="020B0609020204030204" pitchFamily="49" charset="0"/>
              </a:rPr>
              <a:t>(</a:t>
            </a:r>
            <a:r>
              <a:rPr lang="en-US" sz="1200" b="1" dirty="0">
                <a:solidFill>
                  <a:srgbClr val="FF00FF"/>
                </a:solidFill>
                <a:latin typeface="Consolas" panose="020B0609020204030204" pitchFamily="49" charset="0"/>
              </a:rPr>
              <a:t>Sum</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Profit</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 2</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AS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Total_Profit</a:t>
            </a:r>
            <a:endParaRPr lang="en-US" sz="1200" b="1" dirty="0">
              <a:solidFill>
                <a:srgbClr val="000000"/>
              </a:solidFill>
              <a:latin typeface="Consolas" panose="020B0609020204030204" pitchFamily="49" charset="0"/>
            </a:endParaRPr>
          </a:p>
          <a:p>
            <a:r>
              <a:rPr lang="en-IN" sz="1200" b="1" dirty="0">
                <a:solidFill>
                  <a:srgbClr val="0000FF"/>
                </a:solidFill>
                <a:latin typeface="Consolas" panose="020B0609020204030204" pitchFamily="49" charset="0"/>
              </a:rPr>
              <a:t>FROM</a:t>
            </a:r>
            <a:r>
              <a:rPr lang="en-IN" sz="1200" b="1" dirty="0">
                <a:solidFill>
                  <a:srgbClr val="000000"/>
                </a:solidFill>
                <a:latin typeface="Consolas" panose="020B0609020204030204" pitchFamily="49" charset="0"/>
              </a:rPr>
              <a:t> </a:t>
            </a:r>
            <a:r>
              <a:rPr lang="en-IN" sz="1200" b="1" kern="1200" dirty="0" err="1">
                <a:solidFill>
                  <a:srgbClr val="000000"/>
                </a:solidFill>
                <a:latin typeface="Consolas" panose="020B0609020204030204" pitchFamily="49" charset="0"/>
                <a:ea typeface="+mn-ea"/>
                <a:cs typeface="+mn-cs"/>
              </a:rPr>
              <a:t>Western_Countries_Financial_Data</a:t>
            </a:r>
            <a:endParaRPr lang="en-IN" sz="1200" b="1" dirty="0">
              <a:solidFill>
                <a:srgbClr val="000000"/>
              </a:solidFill>
              <a:latin typeface="Consolas" panose="020B0609020204030204" pitchFamily="49" charset="0"/>
            </a:endParaRPr>
          </a:p>
          <a:p>
            <a:r>
              <a:rPr lang="en-IN" sz="1200" b="1" dirty="0">
                <a:solidFill>
                  <a:srgbClr val="0000FF"/>
                </a:solidFill>
                <a:latin typeface="Consolas" panose="020B0609020204030204" pitchFamily="49" charset="0"/>
              </a:rPr>
              <a:t>GROUP</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BY</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CASE</a:t>
            </a:r>
            <a:endParaRPr lang="en-IN" sz="1200" b="1" dirty="0">
              <a:solidFill>
                <a:srgbClr val="000000"/>
              </a:solidFill>
              <a:latin typeface="Consolas" panose="020B0609020204030204" pitchFamily="49" charset="0"/>
            </a:endParaRPr>
          </a:p>
          <a:p>
            <a:r>
              <a:rPr lang="en-US" sz="1200" b="1" dirty="0">
                <a:solidFill>
                  <a:srgbClr val="0000FF"/>
                </a:solidFill>
                <a:latin typeface="Consolas" panose="020B0609020204030204" pitchFamily="49" charset="0"/>
              </a:rPr>
              <a:t>	WHEN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Month_Number</a:t>
            </a:r>
            <a:r>
              <a:rPr lang="en-US" sz="1200" b="1" dirty="0">
                <a:solidFill>
                  <a:srgbClr val="000000"/>
                </a:solidFill>
                <a:latin typeface="Consolas" panose="020B0609020204030204" pitchFamily="49" charset="0"/>
              </a:rPr>
              <a:t> </a:t>
            </a:r>
            <a:r>
              <a:rPr lang="en-US" sz="1200" b="1" dirty="0">
                <a:solidFill>
                  <a:srgbClr val="808080"/>
                </a:solidFill>
                <a:latin typeface="Consolas" panose="020B0609020204030204" pitchFamily="49" charset="0"/>
              </a:rPr>
              <a:t>BETWEEN</a:t>
            </a:r>
            <a:r>
              <a:rPr lang="en-US" sz="1200" b="1" dirty="0">
                <a:solidFill>
                  <a:srgbClr val="000000"/>
                </a:solidFill>
                <a:latin typeface="Consolas" panose="020B0609020204030204" pitchFamily="49" charset="0"/>
              </a:rPr>
              <a:t> 1 </a:t>
            </a:r>
            <a:r>
              <a:rPr lang="en-US" sz="1200" b="1" dirty="0">
                <a:solidFill>
                  <a:srgbClr val="808080"/>
                </a:solidFill>
                <a:latin typeface="Consolas" panose="020B0609020204030204" pitchFamily="49" charset="0"/>
              </a:rPr>
              <a:t>AND</a:t>
            </a:r>
            <a:r>
              <a:rPr lang="en-US" sz="1200" b="1" dirty="0">
                <a:solidFill>
                  <a:srgbClr val="000000"/>
                </a:solidFill>
                <a:latin typeface="Consolas" panose="020B0609020204030204" pitchFamily="49" charset="0"/>
              </a:rPr>
              <a:t> 3 </a:t>
            </a:r>
            <a:r>
              <a:rPr lang="en-US" sz="1200" b="1" dirty="0">
                <a:solidFill>
                  <a:srgbClr val="0000FF"/>
                </a:solidFill>
                <a:latin typeface="Consolas" panose="020B0609020204030204" pitchFamily="49" charset="0"/>
              </a:rPr>
              <a:t>THEN</a:t>
            </a:r>
            <a:r>
              <a:rPr lang="en-US" sz="1200" b="1" dirty="0">
                <a:solidFill>
                  <a:srgbClr val="000000"/>
                </a:solidFill>
                <a:latin typeface="Consolas" panose="020B0609020204030204" pitchFamily="49" charset="0"/>
              </a:rPr>
              <a:t> </a:t>
            </a:r>
            <a:r>
              <a:rPr lang="en-US" sz="1200" b="1" dirty="0">
                <a:solidFill>
                  <a:srgbClr val="FF0000"/>
                </a:solidFill>
                <a:latin typeface="Consolas" panose="020B0609020204030204" pitchFamily="49" charset="0"/>
              </a:rPr>
              <a:t>'Q1’</a:t>
            </a:r>
            <a:endParaRPr lang="en-US" sz="1200" b="1" dirty="0">
              <a:solidFill>
                <a:srgbClr val="000000"/>
              </a:solidFill>
              <a:latin typeface="Consolas" panose="020B0609020204030204" pitchFamily="49" charset="0"/>
            </a:endParaRPr>
          </a:p>
          <a:p>
            <a:r>
              <a:rPr lang="en-US" sz="1200" b="1" dirty="0">
                <a:solidFill>
                  <a:srgbClr val="0000FF"/>
                </a:solidFill>
                <a:latin typeface="Consolas" panose="020B0609020204030204" pitchFamily="49" charset="0"/>
              </a:rPr>
              <a:t>	WHEN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Month_Number</a:t>
            </a:r>
            <a:r>
              <a:rPr lang="en-US" sz="1200" b="1" dirty="0">
                <a:solidFill>
                  <a:srgbClr val="000000"/>
                </a:solidFill>
                <a:latin typeface="Consolas" panose="020B0609020204030204" pitchFamily="49" charset="0"/>
              </a:rPr>
              <a:t> </a:t>
            </a:r>
            <a:r>
              <a:rPr lang="en-US" sz="1200" b="1" dirty="0">
                <a:solidFill>
                  <a:srgbClr val="808080"/>
                </a:solidFill>
                <a:latin typeface="Consolas" panose="020B0609020204030204" pitchFamily="49" charset="0"/>
              </a:rPr>
              <a:t>BETWEEN</a:t>
            </a:r>
            <a:r>
              <a:rPr lang="en-US" sz="1200" b="1" dirty="0">
                <a:solidFill>
                  <a:srgbClr val="000000"/>
                </a:solidFill>
                <a:latin typeface="Consolas" panose="020B0609020204030204" pitchFamily="49" charset="0"/>
              </a:rPr>
              <a:t> 4 </a:t>
            </a:r>
            <a:r>
              <a:rPr lang="en-US" sz="1200" b="1" dirty="0">
                <a:solidFill>
                  <a:srgbClr val="808080"/>
                </a:solidFill>
                <a:latin typeface="Consolas" panose="020B0609020204030204" pitchFamily="49" charset="0"/>
              </a:rPr>
              <a:t>AND</a:t>
            </a:r>
            <a:r>
              <a:rPr lang="en-US" sz="1200" b="1" dirty="0">
                <a:solidFill>
                  <a:srgbClr val="000000"/>
                </a:solidFill>
                <a:latin typeface="Consolas" panose="020B0609020204030204" pitchFamily="49" charset="0"/>
              </a:rPr>
              <a:t> 6 </a:t>
            </a:r>
            <a:r>
              <a:rPr lang="en-US" sz="1200" b="1" dirty="0">
                <a:solidFill>
                  <a:srgbClr val="0000FF"/>
                </a:solidFill>
                <a:latin typeface="Consolas" panose="020B0609020204030204" pitchFamily="49" charset="0"/>
              </a:rPr>
              <a:t>THEN</a:t>
            </a:r>
            <a:r>
              <a:rPr lang="en-US" sz="1200" b="1" dirty="0">
                <a:solidFill>
                  <a:srgbClr val="000000"/>
                </a:solidFill>
                <a:latin typeface="Consolas" panose="020B0609020204030204" pitchFamily="49" charset="0"/>
              </a:rPr>
              <a:t> </a:t>
            </a:r>
            <a:r>
              <a:rPr lang="en-US" sz="1200" b="1" dirty="0">
                <a:solidFill>
                  <a:srgbClr val="FF0000"/>
                </a:solidFill>
                <a:latin typeface="Consolas" panose="020B0609020204030204" pitchFamily="49" charset="0"/>
              </a:rPr>
              <a:t>'Q2’</a:t>
            </a:r>
            <a:endParaRPr lang="en-US" sz="1200" b="1" dirty="0">
              <a:solidFill>
                <a:srgbClr val="000000"/>
              </a:solidFill>
              <a:latin typeface="Consolas" panose="020B0609020204030204" pitchFamily="49" charset="0"/>
            </a:endParaRPr>
          </a:p>
          <a:p>
            <a:r>
              <a:rPr lang="en-US" sz="1200" b="1" dirty="0">
                <a:solidFill>
                  <a:srgbClr val="0000FF"/>
                </a:solidFill>
                <a:latin typeface="Consolas" panose="020B0609020204030204" pitchFamily="49" charset="0"/>
              </a:rPr>
              <a:t>	WHEN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Month_Number</a:t>
            </a:r>
            <a:r>
              <a:rPr lang="en-US" sz="1200" b="1" dirty="0">
                <a:solidFill>
                  <a:srgbClr val="000000"/>
                </a:solidFill>
                <a:latin typeface="Consolas" panose="020B0609020204030204" pitchFamily="49" charset="0"/>
              </a:rPr>
              <a:t> </a:t>
            </a:r>
            <a:r>
              <a:rPr lang="en-US" sz="1200" b="1" dirty="0">
                <a:solidFill>
                  <a:srgbClr val="808080"/>
                </a:solidFill>
                <a:latin typeface="Consolas" panose="020B0609020204030204" pitchFamily="49" charset="0"/>
              </a:rPr>
              <a:t>BETWEEN</a:t>
            </a:r>
            <a:r>
              <a:rPr lang="en-US" sz="1200" b="1" dirty="0">
                <a:solidFill>
                  <a:srgbClr val="000000"/>
                </a:solidFill>
                <a:latin typeface="Consolas" panose="020B0609020204030204" pitchFamily="49" charset="0"/>
              </a:rPr>
              <a:t> 7 </a:t>
            </a:r>
            <a:r>
              <a:rPr lang="en-US" sz="1200" b="1" dirty="0">
                <a:solidFill>
                  <a:srgbClr val="808080"/>
                </a:solidFill>
                <a:latin typeface="Consolas" panose="020B0609020204030204" pitchFamily="49" charset="0"/>
              </a:rPr>
              <a:t>AND</a:t>
            </a:r>
            <a:r>
              <a:rPr lang="en-US" sz="1200" b="1" dirty="0">
                <a:solidFill>
                  <a:srgbClr val="000000"/>
                </a:solidFill>
                <a:latin typeface="Consolas" panose="020B0609020204030204" pitchFamily="49" charset="0"/>
              </a:rPr>
              <a:t> 9 </a:t>
            </a:r>
            <a:r>
              <a:rPr lang="en-US" sz="1200" b="1" dirty="0">
                <a:solidFill>
                  <a:srgbClr val="0000FF"/>
                </a:solidFill>
                <a:latin typeface="Consolas" panose="020B0609020204030204" pitchFamily="49" charset="0"/>
              </a:rPr>
              <a:t>THEN</a:t>
            </a:r>
            <a:r>
              <a:rPr lang="en-US" sz="1200" b="1" dirty="0">
                <a:solidFill>
                  <a:srgbClr val="000000"/>
                </a:solidFill>
                <a:latin typeface="Consolas" panose="020B0609020204030204" pitchFamily="49" charset="0"/>
              </a:rPr>
              <a:t> </a:t>
            </a:r>
            <a:r>
              <a:rPr lang="en-US" sz="1200" b="1" dirty="0">
                <a:solidFill>
                  <a:srgbClr val="FF0000"/>
                </a:solidFill>
                <a:latin typeface="Consolas" panose="020B0609020204030204" pitchFamily="49" charset="0"/>
              </a:rPr>
              <a:t>'Q3’</a:t>
            </a:r>
            <a:endParaRPr lang="en-US" sz="1200" b="1" dirty="0">
              <a:solidFill>
                <a:srgbClr val="000000"/>
              </a:solidFill>
              <a:latin typeface="Consolas" panose="020B0609020204030204" pitchFamily="49" charset="0"/>
            </a:endParaRPr>
          </a:p>
          <a:p>
            <a:r>
              <a:rPr lang="en-IN" sz="1200" b="1" dirty="0">
                <a:solidFill>
                  <a:srgbClr val="0000FF"/>
                </a:solidFill>
                <a:latin typeface="Consolas" panose="020B0609020204030204" pitchFamily="49" charset="0"/>
              </a:rPr>
              <a:t>	ELSE</a:t>
            </a:r>
            <a:r>
              <a:rPr lang="en-IN" sz="1200" b="1" dirty="0">
                <a:solidFill>
                  <a:srgbClr val="000000"/>
                </a:solidFill>
                <a:latin typeface="Consolas" panose="020B0609020204030204" pitchFamily="49" charset="0"/>
              </a:rPr>
              <a:t> </a:t>
            </a:r>
            <a:r>
              <a:rPr lang="en-IN" sz="1200" b="1" dirty="0">
                <a:solidFill>
                  <a:srgbClr val="FF0000"/>
                </a:solidFill>
                <a:latin typeface="Consolas" panose="020B0609020204030204" pitchFamily="49" charset="0"/>
              </a:rPr>
              <a:t>'Q4’</a:t>
            </a:r>
            <a:endParaRPr lang="en-IN" sz="1200" b="1" dirty="0">
              <a:solidFill>
                <a:srgbClr val="000000"/>
              </a:solidFill>
              <a:latin typeface="Consolas" panose="020B0609020204030204" pitchFamily="49" charset="0"/>
            </a:endParaRPr>
          </a:p>
          <a:p>
            <a:r>
              <a:rPr lang="en-IN" sz="1200" b="1" dirty="0">
                <a:solidFill>
                  <a:srgbClr val="0000FF"/>
                </a:solidFill>
                <a:latin typeface="Consolas" panose="020B0609020204030204" pitchFamily="49" charset="0"/>
              </a:rPr>
              <a:t>	END</a:t>
            </a:r>
            <a:endParaRPr lang="en-IN" sz="1200" b="1" dirty="0">
              <a:solidFill>
                <a:srgbClr val="000000"/>
              </a:solidFill>
              <a:latin typeface="Consolas" panose="020B0609020204030204" pitchFamily="49" charset="0"/>
            </a:endParaRPr>
          </a:p>
          <a:p>
            <a:r>
              <a:rPr lang="en-IN" sz="1200" b="1" dirty="0">
                <a:solidFill>
                  <a:srgbClr val="0000FF"/>
                </a:solidFill>
                <a:latin typeface="Consolas" panose="020B0609020204030204" pitchFamily="49" charset="0"/>
              </a:rPr>
              <a:t>ORDER</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BY</a:t>
            </a:r>
            <a:r>
              <a:rPr lang="en-IN" sz="1200" b="1" dirty="0">
                <a:solidFill>
                  <a:srgbClr val="000000"/>
                </a:solidFill>
                <a:latin typeface="Consolas" panose="020B0609020204030204" pitchFamily="49" charset="0"/>
              </a:rPr>
              <a:t> </a:t>
            </a:r>
            <a:r>
              <a:rPr lang="en-IN" sz="1200" b="1" dirty="0">
                <a:solidFill>
                  <a:srgbClr val="FF00FF"/>
                </a:solidFill>
                <a:latin typeface="Consolas" panose="020B0609020204030204" pitchFamily="49" charset="0"/>
              </a:rPr>
              <a:t>Quarter</a:t>
            </a:r>
            <a:r>
              <a:rPr lang="en-IN" sz="1200" b="1" dirty="0">
                <a:solidFill>
                  <a:srgbClr val="808080"/>
                </a:solidFill>
                <a:latin typeface="Consolas" panose="020B0609020204030204" pitchFamily="49" charset="0"/>
              </a:rPr>
              <a:t>;</a:t>
            </a:r>
            <a:endParaRPr lang="en-US" sz="1200" b="1" dirty="0">
              <a:latin typeface="Arimo"/>
            </a:endParaRPr>
          </a:p>
          <a:p>
            <a:pPr algn="ctr"/>
            <a:endParaRPr lang="en-IN" sz="1200" b="1" dirty="0"/>
          </a:p>
        </p:txBody>
      </p:sp>
      <p:sp>
        <p:nvSpPr>
          <p:cNvPr id="8" name="Rectangle 7">
            <a:extLst>
              <a:ext uri="{FF2B5EF4-FFF2-40B4-BE49-F238E27FC236}">
                <a16:creationId xmlns:a16="http://schemas.microsoft.com/office/drawing/2014/main" id="{F3F4A777-A635-16D6-9453-546D8890FDFC}"/>
              </a:ext>
            </a:extLst>
          </p:cNvPr>
          <p:cNvSpPr/>
          <p:nvPr/>
        </p:nvSpPr>
        <p:spPr>
          <a:xfrm>
            <a:off x="6497054" y="1082841"/>
            <a:ext cx="4928974" cy="16202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600"/>
              </a:spcAft>
            </a:pPr>
            <a:r>
              <a:rPr lang="en-IN" sz="1200" b="1" dirty="0">
                <a:solidFill>
                  <a:srgbClr val="0000FF"/>
                </a:solidFill>
                <a:latin typeface="Consolas" panose="020B0609020204030204" pitchFamily="49" charset="0"/>
              </a:rPr>
              <a:t>Select</a:t>
            </a:r>
            <a:r>
              <a:rPr lang="en-IN" sz="1200" b="1" dirty="0">
                <a:solidFill>
                  <a:srgbClr val="000000"/>
                </a:solidFill>
                <a:latin typeface="Consolas" panose="020B0609020204030204" pitchFamily="49" charset="0"/>
              </a:rPr>
              <a:t> </a:t>
            </a:r>
            <a:r>
              <a:rPr lang="en-IN" sz="1200" b="1" dirty="0">
                <a:solidFill>
                  <a:srgbClr val="FF00FF"/>
                </a:solidFill>
                <a:latin typeface="Consolas" panose="020B0609020204030204" pitchFamily="49" charset="0"/>
              </a:rPr>
              <a:t>Year</a:t>
            </a:r>
            <a:r>
              <a:rPr lang="en-IN" sz="1200" b="1" dirty="0">
                <a:solidFill>
                  <a:srgbClr val="808080"/>
                </a:solidFill>
                <a:latin typeface="Consolas" panose="020B0609020204030204" pitchFamily="49" charset="0"/>
              </a:rPr>
              <a:t>,</a:t>
            </a:r>
            <a:r>
              <a:rPr lang="en-IN" sz="1200" b="1" dirty="0">
                <a:solidFill>
                  <a:srgbClr val="000000"/>
                </a:solidFill>
                <a:latin typeface="Consolas" panose="020B0609020204030204" pitchFamily="49" charset="0"/>
              </a:rPr>
              <a:t> </a:t>
            </a:r>
            <a:r>
              <a:rPr lang="en-US" sz="1200" b="1" dirty="0">
                <a:solidFill>
                  <a:srgbClr val="FF00FF"/>
                </a:solidFill>
                <a:latin typeface="Consolas" panose="020B0609020204030204" pitchFamily="49" charset="0"/>
              </a:rPr>
              <a:t>Round</a:t>
            </a:r>
            <a:r>
              <a:rPr lang="en-US" sz="1200" b="1" dirty="0">
                <a:solidFill>
                  <a:srgbClr val="808080"/>
                </a:solidFill>
                <a:latin typeface="Consolas" panose="020B0609020204030204" pitchFamily="49" charset="0"/>
              </a:rPr>
              <a:t>(</a:t>
            </a:r>
            <a:r>
              <a:rPr lang="en-US" sz="1200" b="1" dirty="0">
                <a:solidFill>
                  <a:srgbClr val="FF00FF"/>
                </a:solidFill>
                <a:latin typeface="Consolas" panose="020B0609020204030204" pitchFamily="49" charset="0"/>
              </a:rPr>
              <a:t>Sum</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Profit</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2</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As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Total_Profit</a:t>
            </a:r>
            <a:endParaRPr lang="en-US" sz="1200" b="1" dirty="0">
              <a:solidFill>
                <a:srgbClr val="000000"/>
              </a:solidFill>
              <a:latin typeface="Consolas" panose="020B0609020204030204" pitchFamily="49" charset="0"/>
            </a:endParaRPr>
          </a:p>
          <a:p>
            <a:pPr>
              <a:spcAft>
                <a:spcPts val="600"/>
              </a:spcAft>
            </a:pPr>
            <a:r>
              <a:rPr lang="en-IN" sz="1200" b="1" dirty="0">
                <a:solidFill>
                  <a:srgbClr val="0000FF"/>
                </a:solidFill>
                <a:latin typeface="Consolas" panose="020B0609020204030204" pitchFamily="49" charset="0"/>
              </a:rPr>
              <a:t>From</a:t>
            </a:r>
            <a:r>
              <a:rPr lang="en-IN" sz="1200" b="1" dirty="0">
                <a:solidFill>
                  <a:srgbClr val="000000"/>
                </a:solidFill>
                <a:latin typeface="Consolas" panose="020B0609020204030204" pitchFamily="49" charset="0"/>
              </a:rPr>
              <a:t> </a:t>
            </a:r>
            <a:r>
              <a:rPr lang="en-IN" sz="1200" b="1" kern="1200" dirty="0" err="1">
                <a:solidFill>
                  <a:srgbClr val="000000"/>
                </a:solidFill>
                <a:latin typeface="Consolas" panose="020B0609020204030204" pitchFamily="49" charset="0"/>
                <a:ea typeface="+mn-ea"/>
                <a:cs typeface="+mn-cs"/>
              </a:rPr>
              <a:t>Western_Countries_Financial_Data</a:t>
            </a:r>
            <a:endParaRPr lang="en-IN" sz="1200" b="1" dirty="0">
              <a:solidFill>
                <a:srgbClr val="000000"/>
              </a:solidFill>
              <a:latin typeface="Consolas" panose="020B0609020204030204" pitchFamily="49" charset="0"/>
            </a:endParaRPr>
          </a:p>
          <a:p>
            <a:pPr>
              <a:spcAft>
                <a:spcPts val="600"/>
              </a:spcAft>
            </a:pPr>
            <a:r>
              <a:rPr lang="en-IN" sz="1200" b="1" dirty="0">
                <a:solidFill>
                  <a:srgbClr val="0000FF"/>
                </a:solidFill>
                <a:latin typeface="Consolas" panose="020B0609020204030204" pitchFamily="49" charset="0"/>
              </a:rPr>
              <a:t>Group</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By</a:t>
            </a:r>
            <a:r>
              <a:rPr lang="en-IN" sz="1200" b="1" dirty="0">
                <a:solidFill>
                  <a:srgbClr val="000000"/>
                </a:solidFill>
                <a:latin typeface="Consolas" panose="020B0609020204030204" pitchFamily="49" charset="0"/>
              </a:rPr>
              <a:t> </a:t>
            </a:r>
            <a:r>
              <a:rPr lang="en-IN" sz="1200" b="1" dirty="0">
                <a:solidFill>
                  <a:srgbClr val="FF00FF"/>
                </a:solidFill>
                <a:latin typeface="Consolas" panose="020B0609020204030204" pitchFamily="49" charset="0"/>
              </a:rPr>
              <a:t>Year</a:t>
            </a:r>
            <a:endParaRPr lang="en-IN" sz="1200" b="1" dirty="0">
              <a:solidFill>
                <a:srgbClr val="000000"/>
              </a:solidFill>
              <a:latin typeface="Consolas" panose="020B0609020204030204" pitchFamily="49" charset="0"/>
            </a:endParaRPr>
          </a:p>
          <a:p>
            <a:pPr>
              <a:spcAft>
                <a:spcPts val="600"/>
              </a:spcAft>
            </a:pPr>
            <a:r>
              <a:rPr lang="en-IN" sz="1200" b="1" dirty="0">
                <a:solidFill>
                  <a:srgbClr val="0000FF"/>
                </a:solidFill>
                <a:latin typeface="Consolas" panose="020B0609020204030204" pitchFamily="49" charset="0"/>
              </a:rPr>
              <a:t>Order</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By</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Total_Profit</a:t>
            </a:r>
            <a:r>
              <a:rPr lang="en-IN" sz="1200" b="1" dirty="0">
                <a:solidFill>
                  <a:srgbClr val="000000"/>
                </a:solidFill>
                <a:latin typeface="Consolas" panose="020B0609020204030204" pitchFamily="49" charset="0"/>
              </a:rPr>
              <a:t> </a:t>
            </a:r>
            <a:r>
              <a:rPr lang="en-IN" sz="1200" b="1" dirty="0" err="1">
                <a:solidFill>
                  <a:srgbClr val="0000FF"/>
                </a:solidFill>
                <a:latin typeface="Consolas" panose="020B0609020204030204" pitchFamily="49" charset="0"/>
              </a:rPr>
              <a:t>Desc</a:t>
            </a:r>
            <a:r>
              <a:rPr lang="en-IN" sz="1200" b="1" dirty="0">
                <a:solidFill>
                  <a:srgbClr val="808080"/>
                </a:solidFill>
                <a:latin typeface="Consolas" panose="020B0609020204030204" pitchFamily="49" charset="0"/>
              </a:rPr>
              <a:t>;</a:t>
            </a:r>
            <a:endParaRPr lang="en-IN" sz="1200" b="1" dirty="0">
              <a:solidFill>
                <a:srgbClr val="000000"/>
              </a:solidFill>
              <a:latin typeface="Consolas" panose="020B0609020204030204" pitchFamily="49" charset="0"/>
            </a:endParaRPr>
          </a:p>
          <a:p>
            <a:pPr algn="ctr"/>
            <a:endParaRPr lang="en-IN" sz="1600" b="1" dirty="0"/>
          </a:p>
        </p:txBody>
      </p:sp>
      <p:pic>
        <p:nvPicPr>
          <p:cNvPr id="20" name="Picture 19">
            <a:extLst>
              <a:ext uri="{FF2B5EF4-FFF2-40B4-BE49-F238E27FC236}">
                <a16:creationId xmlns:a16="http://schemas.microsoft.com/office/drawing/2014/main" id="{47738381-A8B7-3B91-B74F-C6C863ED39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63325" y="2991852"/>
            <a:ext cx="3681663" cy="1163051"/>
          </a:xfrm>
          <a:prstGeom prst="rect">
            <a:avLst/>
          </a:prstGeom>
        </p:spPr>
      </p:pic>
      <p:sp>
        <p:nvSpPr>
          <p:cNvPr id="10" name="Oval 9">
            <a:extLst>
              <a:ext uri="{FF2B5EF4-FFF2-40B4-BE49-F238E27FC236}">
                <a16:creationId xmlns:a16="http://schemas.microsoft.com/office/drawing/2014/main" id="{03BA97BE-4BA8-88EA-F9C4-ED33FDE06957}"/>
              </a:ext>
            </a:extLst>
          </p:cNvPr>
          <p:cNvSpPr/>
          <p:nvPr/>
        </p:nvSpPr>
        <p:spPr>
          <a:xfrm>
            <a:off x="96254" y="4515852"/>
            <a:ext cx="5582652" cy="19651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kern="1200" dirty="0">
                <a:solidFill>
                  <a:schemeClr val="tx1">
                    <a:lumMod val="75000"/>
                    <a:lumOff val="25000"/>
                  </a:schemeClr>
                </a:solidFill>
                <a:latin typeface="Raleway" pitchFamily="2" charset="0"/>
                <a:ea typeface="+mn-ea"/>
                <a:cs typeface="+mn-cs"/>
              </a:rPr>
              <a:t>Quarterly sales and profits show a consistent upward trend throughout the year, with Q4 exhibiting the highest sales ($51,690,077.51) and profits ($7,527,213.50), suggesting a strong performance and potential for strategic planning to maintain growth momentum.</a:t>
            </a:r>
            <a:endParaRPr lang="en-US" sz="1400" b="1" dirty="0">
              <a:solidFill>
                <a:schemeClr val="tx1">
                  <a:lumMod val="75000"/>
                  <a:lumOff val="25000"/>
                </a:schemeClr>
              </a:solidFill>
              <a:latin typeface="Raleway" pitchFamily="2" charset="0"/>
            </a:endParaRPr>
          </a:p>
          <a:p>
            <a:pPr algn="ctr"/>
            <a:endParaRPr lang="en-IN" sz="1400" b="1" dirty="0"/>
          </a:p>
        </p:txBody>
      </p:sp>
      <p:sp>
        <p:nvSpPr>
          <p:cNvPr id="12" name="Oval 11">
            <a:extLst>
              <a:ext uri="{FF2B5EF4-FFF2-40B4-BE49-F238E27FC236}">
                <a16:creationId xmlns:a16="http://schemas.microsoft.com/office/drawing/2014/main" id="{09FF225F-98B0-46A6-E427-35830A7F7558}"/>
              </a:ext>
            </a:extLst>
          </p:cNvPr>
          <p:cNvSpPr/>
          <p:nvPr/>
        </p:nvSpPr>
        <p:spPr>
          <a:xfrm>
            <a:off x="6609347" y="4411580"/>
            <a:ext cx="5189621" cy="20694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kern="1200" dirty="0">
                <a:solidFill>
                  <a:schemeClr val="tx1">
                    <a:lumMod val="75000"/>
                    <a:lumOff val="25000"/>
                  </a:schemeClr>
                </a:solidFill>
                <a:latin typeface="Raleway" pitchFamily="2" charset="0"/>
                <a:ea typeface="+mn-ea"/>
                <a:cs typeface="+mn-cs"/>
              </a:rPr>
              <a:t>Yearly profits surged from 2013 ($3,878,464.51) to 2014 ($13,015,237.77), indicating a substantial increase and potentially reflecting improved operational efficiency or strategic initiatives implemented during the year.</a:t>
            </a:r>
          </a:p>
          <a:p>
            <a:pPr algn="ctr"/>
            <a:endParaRPr lang="en-IN" sz="1400" b="1" dirty="0"/>
          </a:p>
        </p:txBody>
      </p:sp>
      <p:sp>
        <p:nvSpPr>
          <p:cNvPr id="5" name="Oval 4">
            <a:extLst>
              <a:ext uri="{FF2B5EF4-FFF2-40B4-BE49-F238E27FC236}">
                <a16:creationId xmlns:a16="http://schemas.microsoft.com/office/drawing/2014/main" id="{932444EB-4A72-1A17-7E25-CF361F939D44}"/>
              </a:ext>
            </a:extLst>
          </p:cNvPr>
          <p:cNvSpPr/>
          <p:nvPr/>
        </p:nvSpPr>
        <p:spPr>
          <a:xfrm>
            <a:off x="1323474" y="0"/>
            <a:ext cx="3593431" cy="93043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kern="1200" dirty="0">
              <a:solidFill>
                <a:schemeClr val="bg1"/>
              </a:solidFill>
              <a:latin typeface="Raleway Bold" pitchFamily="2" charset="0"/>
              <a:ea typeface="+mn-ea"/>
              <a:cs typeface="+mn-cs"/>
            </a:endParaRPr>
          </a:p>
          <a:p>
            <a:pPr algn="ctr"/>
            <a:r>
              <a:rPr lang="en-US" kern="1200" dirty="0">
                <a:solidFill>
                  <a:schemeClr val="bg1"/>
                </a:solidFill>
                <a:latin typeface="Raleway Bold" pitchFamily="2" charset="0"/>
                <a:ea typeface="+mn-ea"/>
                <a:cs typeface="+mn-cs"/>
              </a:rPr>
              <a:t>E. </a:t>
            </a:r>
            <a:r>
              <a:rPr lang="en-US" u="sng" kern="1200" dirty="0">
                <a:solidFill>
                  <a:schemeClr val="bg1"/>
                </a:solidFill>
                <a:latin typeface="Raleway Bold" pitchFamily="2" charset="0"/>
                <a:ea typeface="+mn-ea"/>
                <a:cs typeface="+mn-cs"/>
              </a:rPr>
              <a:t>Profit and sales by </a:t>
            </a:r>
            <a:r>
              <a:rPr lang="en-US" u="sng" kern="1200" dirty="0" err="1">
                <a:solidFill>
                  <a:schemeClr val="bg1"/>
                </a:solidFill>
                <a:latin typeface="Raleway Bold" pitchFamily="2" charset="0"/>
                <a:ea typeface="+mn-ea"/>
                <a:cs typeface="+mn-cs"/>
              </a:rPr>
              <a:t>Qtr</a:t>
            </a:r>
            <a:endParaRPr lang="en-US" sz="2800" u="sng" dirty="0">
              <a:solidFill>
                <a:schemeClr val="bg1"/>
              </a:solidFill>
              <a:latin typeface="Raleway Bold" pitchFamily="2" charset="0"/>
            </a:endParaRPr>
          </a:p>
          <a:p>
            <a:pPr algn="ctr"/>
            <a:endParaRPr lang="en-IN" dirty="0">
              <a:solidFill>
                <a:schemeClr val="bg1"/>
              </a:solidFill>
            </a:endParaRPr>
          </a:p>
        </p:txBody>
      </p:sp>
      <p:sp>
        <p:nvSpPr>
          <p:cNvPr id="6" name="Oval 5">
            <a:extLst>
              <a:ext uri="{FF2B5EF4-FFF2-40B4-BE49-F238E27FC236}">
                <a16:creationId xmlns:a16="http://schemas.microsoft.com/office/drawing/2014/main" id="{5A540A62-FE3F-E64A-FABF-974F05431A28}"/>
              </a:ext>
            </a:extLst>
          </p:cNvPr>
          <p:cNvSpPr/>
          <p:nvPr/>
        </p:nvSpPr>
        <p:spPr>
          <a:xfrm>
            <a:off x="7275095" y="8025"/>
            <a:ext cx="3593431" cy="93043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kern="1200" dirty="0">
              <a:solidFill>
                <a:schemeClr val="bg1"/>
              </a:solidFill>
              <a:latin typeface="Raleway Bold" pitchFamily="2" charset="0"/>
              <a:ea typeface="+mn-ea"/>
              <a:cs typeface="+mn-cs"/>
            </a:endParaRPr>
          </a:p>
          <a:p>
            <a:pPr algn="ctr"/>
            <a:r>
              <a:rPr lang="en-US" kern="1200" dirty="0">
                <a:solidFill>
                  <a:schemeClr val="bg1"/>
                </a:solidFill>
                <a:latin typeface="Raleway Bold" pitchFamily="2" charset="0"/>
                <a:ea typeface="+mn-ea"/>
                <a:cs typeface="+mn-cs"/>
              </a:rPr>
              <a:t>F. </a:t>
            </a:r>
            <a:r>
              <a:rPr lang="en-US" u="sng" kern="1200" dirty="0">
                <a:solidFill>
                  <a:schemeClr val="bg1"/>
                </a:solidFill>
                <a:latin typeface="Raleway Bold" pitchFamily="2" charset="0"/>
                <a:ea typeface="+mn-ea"/>
                <a:cs typeface="+mn-cs"/>
              </a:rPr>
              <a:t>Yearly profit</a:t>
            </a:r>
            <a:endParaRPr lang="en-US" sz="2800" u="sng" dirty="0">
              <a:solidFill>
                <a:schemeClr val="bg1"/>
              </a:solidFill>
              <a:latin typeface="Raleway Bold" pitchFamily="2" charset="0"/>
            </a:endParaRPr>
          </a:p>
          <a:p>
            <a:pPr algn="ctr"/>
            <a:endParaRPr lang="en-IN" dirty="0"/>
          </a:p>
        </p:txBody>
      </p:sp>
    </p:spTree>
    <p:extLst>
      <p:ext uri="{BB962C8B-B14F-4D97-AF65-F5344CB8AC3E}">
        <p14:creationId xmlns:p14="http://schemas.microsoft.com/office/powerpoint/2010/main" val="122213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D1F723-0C8D-1C19-8030-E32CB6CD11F6}"/>
              </a:ext>
            </a:extLst>
          </p:cNvPr>
          <p:cNvSpPr/>
          <p:nvPr/>
        </p:nvSpPr>
        <p:spPr>
          <a:xfrm>
            <a:off x="665747" y="1196347"/>
            <a:ext cx="3657600" cy="1780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600"/>
              </a:spcAft>
            </a:pPr>
            <a:r>
              <a:rPr lang="en-IN" sz="1200" b="1" dirty="0">
                <a:solidFill>
                  <a:srgbClr val="0000FF"/>
                </a:solidFill>
                <a:latin typeface="Consolas" panose="020B0609020204030204" pitchFamily="49" charset="0"/>
              </a:rPr>
              <a:t>Select</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Top</a:t>
            </a:r>
            <a:r>
              <a:rPr lang="en-IN" sz="1200" b="1" dirty="0">
                <a:solidFill>
                  <a:srgbClr val="000000"/>
                </a:solidFill>
                <a:latin typeface="Consolas" panose="020B0609020204030204" pitchFamily="49" charset="0"/>
              </a:rPr>
              <a:t> 2</a:t>
            </a:r>
          </a:p>
          <a:p>
            <a:pPr>
              <a:spcAft>
                <a:spcPts val="600"/>
              </a:spcAft>
            </a:pPr>
            <a:r>
              <a:rPr lang="en-IN" sz="1200" b="1" dirty="0">
                <a:solidFill>
                  <a:srgbClr val="000000"/>
                </a:solidFill>
                <a:latin typeface="Consolas" panose="020B0609020204030204" pitchFamily="49" charset="0"/>
              </a:rPr>
              <a:t>	Country</a:t>
            </a:r>
            <a:r>
              <a:rPr lang="en-IN" sz="1200" b="1" dirty="0">
                <a:solidFill>
                  <a:srgbClr val="808080"/>
                </a:solidFill>
                <a:latin typeface="Consolas" panose="020B0609020204030204" pitchFamily="49" charset="0"/>
              </a:rPr>
              <a:t>,</a:t>
            </a:r>
            <a:r>
              <a:rPr lang="en-US" sz="1200" b="1" dirty="0">
                <a:solidFill>
                  <a:srgbClr val="FF00FF"/>
                </a:solidFill>
                <a:latin typeface="Consolas" panose="020B0609020204030204" pitchFamily="49" charset="0"/>
              </a:rPr>
              <a:t>Round</a:t>
            </a:r>
            <a:r>
              <a:rPr lang="en-US" sz="1200" b="1" dirty="0">
                <a:solidFill>
                  <a:srgbClr val="808080"/>
                </a:solidFill>
                <a:latin typeface="Consolas" panose="020B0609020204030204" pitchFamily="49" charset="0"/>
              </a:rPr>
              <a:t>(</a:t>
            </a:r>
            <a:r>
              <a:rPr lang="en-US" sz="1200" b="1" dirty="0">
                <a:solidFill>
                  <a:srgbClr val="FF00FF"/>
                </a:solidFill>
                <a:latin typeface="Consolas" panose="020B0609020204030204" pitchFamily="49" charset="0"/>
              </a:rPr>
              <a:t>Sum</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Sales</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2</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As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Total_Sales</a:t>
            </a:r>
            <a:endParaRPr lang="en-US" sz="1200" b="1" dirty="0">
              <a:solidFill>
                <a:srgbClr val="000000"/>
              </a:solidFill>
              <a:latin typeface="Consolas" panose="020B0609020204030204" pitchFamily="49" charset="0"/>
            </a:endParaRPr>
          </a:p>
          <a:p>
            <a:pPr>
              <a:spcAft>
                <a:spcPts val="600"/>
              </a:spcAft>
            </a:pPr>
            <a:r>
              <a:rPr lang="en-IN" sz="1200" b="1" dirty="0">
                <a:solidFill>
                  <a:srgbClr val="0000FF"/>
                </a:solidFill>
                <a:latin typeface="Consolas" panose="020B0609020204030204" pitchFamily="49" charset="0"/>
              </a:rPr>
              <a:t>From</a:t>
            </a:r>
            <a:r>
              <a:rPr lang="en-IN" sz="1200" b="1" dirty="0">
                <a:solidFill>
                  <a:srgbClr val="000000"/>
                </a:solidFill>
                <a:latin typeface="Consolas" panose="020B0609020204030204" pitchFamily="49" charset="0"/>
              </a:rPr>
              <a:t> </a:t>
            </a:r>
            <a:r>
              <a:rPr lang="en-IN" sz="1200" b="1" kern="1200" dirty="0" err="1">
                <a:solidFill>
                  <a:srgbClr val="000000"/>
                </a:solidFill>
                <a:latin typeface="Consolas" panose="020B0609020204030204" pitchFamily="49" charset="0"/>
                <a:ea typeface="+mn-ea"/>
                <a:cs typeface="+mn-cs"/>
              </a:rPr>
              <a:t>Western_Countries_Financial_Data</a:t>
            </a:r>
            <a:endParaRPr lang="en-IN" sz="1200" b="1" dirty="0">
              <a:solidFill>
                <a:srgbClr val="000000"/>
              </a:solidFill>
              <a:latin typeface="Consolas" panose="020B0609020204030204" pitchFamily="49" charset="0"/>
            </a:endParaRPr>
          </a:p>
          <a:p>
            <a:pPr>
              <a:spcAft>
                <a:spcPts val="600"/>
              </a:spcAft>
            </a:pPr>
            <a:r>
              <a:rPr lang="en-IN" sz="1200" b="1" dirty="0">
                <a:solidFill>
                  <a:srgbClr val="0000FF"/>
                </a:solidFill>
                <a:latin typeface="Consolas" panose="020B0609020204030204" pitchFamily="49" charset="0"/>
              </a:rPr>
              <a:t>Group</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By</a:t>
            </a:r>
            <a:r>
              <a:rPr lang="en-IN" sz="1200" b="1" dirty="0">
                <a:solidFill>
                  <a:srgbClr val="000000"/>
                </a:solidFill>
                <a:latin typeface="Consolas" panose="020B0609020204030204" pitchFamily="49" charset="0"/>
              </a:rPr>
              <a:t> Country</a:t>
            </a:r>
          </a:p>
          <a:p>
            <a:pPr>
              <a:spcAft>
                <a:spcPts val="600"/>
              </a:spcAft>
            </a:pPr>
            <a:r>
              <a:rPr lang="en-IN" sz="1200" b="1" dirty="0">
                <a:solidFill>
                  <a:srgbClr val="0000FF"/>
                </a:solidFill>
                <a:latin typeface="Consolas" panose="020B0609020204030204" pitchFamily="49" charset="0"/>
              </a:rPr>
              <a:t>Order</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By</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Total_Sales</a:t>
            </a:r>
            <a:r>
              <a:rPr lang="en-IN" sz="1200" b="1" dirty="0">
                <a:solidFill>
                  <a:srgbClr val="000000"/>
                </a:solidFill>
                <a:latin typeface="Consolas" panose="020B0609020204030204" pitchFamily="49" charset="0"/>
              </a:rPr>
              <a:t> </a:t>
            </a:r>
            <a:r>
              <a:rPr lang="en-IN" sz="1200" b="1" dirty="0" err="1">
                <a:solidFill>
                  <a:srgbClr val="0000FF"/>
                </a:solidFill>
                <a:latin typeface="Consolas" panose="020B0609020204030204" pitchFamily="49" charset="0"/>
              </a:rPr>
              <a:t>Desc</a:t>
            </a:r>
            <a:r>
              <a:rPr lang="en-IN" sz="1200" b="1" dirty="0">
                <a:solidFill>
                  <a:srgbClr val="808080"/>
                </a:solidFill>
                <a:latin typeface="Consolas" panose="020B0609020204030204" pitchFamily="49" charset="0"/>
              </a:rPr>
              <a:t>;</a:t>
            </a:r>
            <a:endParaRPr lang="en-US" sz="1200" b="1" dirty="0">
              <a:latin typeface="Arimo"/>
            </a:endParaRPr>
          </a:p>
          <a:p>
            <a:pPr algn="ctr"/>
            <a:endParaRPr lang="en-IN" sz="1200" b="1" dirty="0"/>
          </a:p>
        </p:txBody>
      </p:sp>
      <p:sp>
        <p:nvSpPr>
          <p:cNvPr id="5" name="Rectangle 4">
            <a:extLst>
              <a:ext uri="{FF2B5EF4-FFF2-40B4-BE49-F238E27FC236}">
                <a16:creationId xmlns:a16="http://schemas.microsoft.com/office/drawing/2014/main" id="{834CED52-23B2-C4AF-EBC0-25DF66203F76}"/>
              </a:ext>
            </a:extLst>
          </p:cNvPr>
          <p:cNvSpPr/>
          <p:nvPr/>
        </p:nvSpPr>
        <p:spPr>
          <a:xfrm>
            <a:off x="6930189" y="1098883"/>
            <a:ext cx="3994484" cy="1780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600"/>
              </a:spcAft>
            </a:pPr>
            <a:r>
              <a:rPr lang="en-IN" sz="1200" b="1" dirty="0">
                <a:solidFill>
                  <a:srgbClr val="0000FF"/>
                </a:solidFill>
                <a:latin typeface="Consolas" panose="020B0609020204030204" pitchFamily="49" charset="0"/>
              </a:rPr>
              <a:t>Select</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Top</a:t>
            </a:r>
            <a:r>
              <a:rPr lang="en-IN" sz="1200" b="1" dirty="0">
                <a:solidFill>
                  <a:srgbClr val="000000"/>
                </a:solidFill>
                <a:latin typeface="Consolas" panose="020B0609020204030204" pitchFamily="49" charset="0"/>
              </a:rPr>
              <a:t> 3</a:t>
            </a:r>
          </a:p>
          <a:p>
            <a:pPr>
              <a:spcAft>
                <a:spcPts val="600"/>
              </a:spcAft>
            </a:pPr>
            <a:r>
              <a:rPr lang="en-IN" sz="1200" b="1" dirty="0">
                <a:solidFill>
                  <a:srgbClr val="000000"/>
                </a:solidFill>
                <a:latin typeface="Consolas" panose="020B0609020204030204" pitchFamily="49" charset="0"/>
              </a:rPr>
              <a:t>	Country</a:t>
            </a:r>
            <a:r>
              <a:rPr lang="en-IN" sz="1200" b="1" dirty="0">
                <a:solidFill>
                  <a:srgbClr val="808080"/>
                </a:solidFill>
                <a:latin typeface="Consolas" panose="020B0609020204030204" pitchFamily="49" charset="0"/>
              </a:rPr>
              <a:t>,</a:t>
            </a:r>
            <a:endParaRPr lang="en-IN" sz="1200" b="1" dirty="0">
              <a:solidFill>
                <a:srgbClr val="000000"/>
              </a:solidFill>
              <a:latin typeface="Consolas" panose="020B0609020204030204" pitchFamily="49" charset="0"/>
            </a:endParaRPr>
          </a:p>
          <a:p>
            <a:pPr>
              <a:spcAft>
                <a:spcPts val="600"/>
              </a:spcAft>
            </a:pPr>
            <a:r>
              <a:rPr lang="en-US" sz="1200" b="1" dirty="0">
                <a:solidFill>
                  <a:srgbClr val="FF00FF"/>
                </a:solidFill>
                <a:latin typeface="Consolas" panose="020B0609020204030204" pitchFamily="49" charset="0"/>
              </a:rPr>
              <a:t>	Round</a:t>
            </a:r>
            <a:r>
              <a:rPr lang="en-US" sz="1200" b="1" dirty="0">
                <a:solidFill>
                  <a:srgbClr val="808080"/>
                </a:solidFill>
                <a:latin typeface="Consolas" panose="020B0609020204030204" pitchFamily="49" charset="0"/>
              </a:rPr>
              <a:t>(</a:t>
            </a:r>
            <a:r>
              <a:rPr lang="en-US" sz="1200" b="1" dirty="0">
                <a:solidFill>
                  <a:srgbClr val="FF00FF"/>
                </a:solidFill>
                <a:latin typeface="Consolas" panose="020B0609020204030204" pitchFamily="49" charset="0"/>
              </a:rPr>
              <a:t>Sum</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Sales</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2</a:t>
            </a:r>
            <a:r>
              <a:rPr lang="en-US" sz="1200" b="1" dirty="0">
                <a:solidFill>
                  <a:srgbClr val="808080"/>
                </a:solidFill>
                <a:latin typeface="Consolas" panose="020B0609020204030204" pitchFamily="49" charset="0"/>
              </a:rPr>
              <a:t>)</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As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Total_Sales</a:t>
            </a:r>
            <a:endParaRPr lang="en-US" sz="1200" b="1" dirty="0">
              <a:solidFill>
                <a:srgbClr val="000000"/>
              </a:solidFill>
              <a:latin typeface="Consolas" panose="020B0609020204030204" pitchFamily="49" charset="0"/>
            </a:endParaRPr>
          </a:p>
          <a:p>
            <a:pPr>
              <a:spcAft>
                <a:spcPts val="600"/>
              </a:spcAft>
            </a:pPr>
            <a:r>
              <a:rPr lang="en-IN" sz="1200" b="1" dirty="0">
                <a:solidFill>
                  <a:srgbClr val="0000FF"/>
                </a:solidFill>
                <a:latin typeface="Consolas" panose="020B0609020204030204" pitchFamily="49" charset="0"/>
              </a:rPr>
              <a:t>From</a:t>
            </a:r>
            <a:r>
              <a:rPr lang="en-IN" sz="1200" b="1" dirty="0">
                <a:solidFill>
                  <a:srgbClr val="000000"/>
                </a:solidFill>
                <a:latin typeface="Consolas" panose="020B0609020204030204" pitchFamily="49" charset="0"/>
              </a:rPr>
              <a:t> </a:t>
            </a:r>
            <a:r>
              <a:rPr lang="en-IN" sz="1200" b="1" kern="1200" dirty="0" err="1">
                <a:solidFill>
                  <a:srgbClr val="000000"/>
                </a:solidFill>
                <a:latin typeface="Consolas" panose="020B0609020204030204" pitchFamily="49" charset="0"/>
                <a:ea typeface="+mn-ea"/>
                <a:cs typeface="+mn-cs"/>
              </a:rPr>
              <a:t>Western_Countries_Financial_Data</a:t>
            </a:r>
            <a:endParaRPr lang="en-IN" sz="1200" b="1" dirty="0">
              <a:solidFill>
                <a:srgbClr val="000000"/>
              </a:solidFill>
              <a:latin typeface="Consolas" panose="020B0609020204030204" pitchFamily="49" charset="0"/>
            </a:endParaRPr>
          </a:p>
          <a:p>
            <a:pPr>
              <a:spcAft>
                <a:spcPts val="600"/>
              </a:spcAft>
            </a:pPr>
            <a:r>
              <a:rPr lang="en-IN" sz="1200" b="1" dirty="0">
                <a:solidFill>
                  <a:srgbClr val="0000FF"/>
                </a:solidFill>
                <a:latin typeface="Consolas" panose="020B0609020204030204" pitchFamily="49" charset="0"/>
              </a:rPr>
              <a:t>Group</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By</a:t>
            </a:r>
            <a:r>
              <a:rPr lang="en-IN" sz="1200" b="1" dirty="0">
                <a:solidFill>
                  <a:srgbClr val="000000"/>
                </a:solidFill>
                <a:latin typeface="Consolas" panose="020B0609020204030204" pitchFamily="49" charset="0"/>
              </a:rPr>
              <a:t> Country</a:t>
            </a:r>
          </a:p>
          <a:p>
            <a:pPr>
              <a:spcAft>
                <a:spcPts val="600"/>
              </a:spcAft>
            </a:pPr>
            <a:r>
              <a:rPr lang="en-IN" sz="1200" b="1" dirty="0">
                <a:solidFill>
                  <a:srgbClr val="0000FF"/>
                </a:solidFill>
                <a:latin typeface="Consolas" panose="020B0609020204030204" pitchFamily="49" charset="0"/>
              </a:rPr>
              <a:t>Order</a:t>
            </a:r>
            <a:r>
              <a:rPr lang="en-IN" sz="1200" b="1" dirty="0">
                <a:solidFill>
                  <a:srgbClr val="000000"/>
                </a:solidFill>
                <a:latin typeface="Consolas" panose="020B0609020204030204" pitchFamily="49" charset="0"/>
              </a:rPr>
              <a:t> </a:t>
            </a:r>
            <a:r>
              <a:rPr lang="en-IN" sz="1200" b="1" dirty="0">
                <a:solidFill>
                  <a:srgbClr val="0000FF"/>
                </a:solidFill>
                <a:latin typeface="Consolas" panose="020B0609020204030204" pitchFamily="49" charset="0"/>
              </a:rPr>
              <a:t>By</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Total_Sales</a:t>
            </a:r>
            <a:r>
              <a:rPr lang="en-IN" sz="1200" b="1" dirty="0">
                <a:solidFill>
                  <a:srgbClr val="000000"/>
                </a:solidFill>
                <a:latin typeface="Consolas" panose="020B0609020204030204" pitchFamily="49" charset="0"/>
              </a:rPr>
              <a:t> </a:t>
            </a:r>
            <a:r>
              <a:rPr lang="en-IN" sz="1200" b="1" dirty="0" err="1">
                <a:solidFill>
                  <a:srgbClr val="0000FF"/>
                </a:solidFill>
                <a:latin typeface="Consolas" panose="020B0609020204030204" pitchFamily="49" charset="0"/>
              </a:rPr>
              <a:t>Asc</a:t>
            </a:r>
            <a:r>
              <a:rPr lang="en-IN" sz="1200" b="1" dirty="0">
                <a:solidFill>
                  <a:srgbClr val="808080"/>
                </a:solidFill>
                <a:latin typeface="Consolas" panose="020B0609020204030204" pitchFamily="49" charset="0"/>
              </a:rPr>
              <a:t>;</a:t>
            </a:r>
            <a:endParaRPr lang="en-IN" sz="1200" b="1" dirty="0">
              <a:solidFill>
                <a:srgbClr val="000000"/>
              </a:solidFill>
              <a:latin typeface="Consolas" panose="020B0609020204030204" pitchFamily="49" charset="0"/>
            </a:endParaRPr>
          </a:p>
          <a:p>
            <a:pPr algn="ctr"/>
            <a:endParaRPr lang="en-IN" sz="1200" b="1" dirty="0"/>
          </a:p>
        </p:txBody>
      </p:sp>
      <p:pic>
        <p:nvPicPr>
          <p:cNvPr id="6" name="Picture 5">
            <a:extLst>
              <a:ext uri="{FF2B5EF4-FFF2-40B4-BE49-F238E27FC236}">
                <a16:creationId xmlns:a16="http://schemas.microsoft.com/office/drawing/2014/main" id="{EB6CFC3E-9CE2-5CD3-2DB8-01AA4EF3E0A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3767" y="3200973"/>
            <a:ext cx="3657600" cy="1026121"/>
          </a:xfrm>
          <a:prstGeom prst="rect">
            <a:avLst/>
          </a:prstGeom>
        </p:spPr>
      </p:pic>
      <p:pic>
        <p:nvPicPr>
          <p:cNvPr id="20" name="Picture 19">
            <a:extLst>
              <a:ext uri="{FF2B5EF4-FFF2-40B4-BE49-F238E27FC236}">
                <a16:creationId xmlns:a16="http://schemas.microsoft.com/office/drawing/2014/main" id="{CEC961BF-5F3B-ACB4-4377-EE32227EC4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0189" y="3048573"/>
            <a:ext cx="3994484" cy="1026121"/>
          </a:xfrm>
          <a:prstGeom prst="rect">
            <a:avLst/>
          </a:prstGeom>
        </p:spPr>
      </p:pic>
      <p:sp>
        <p:nvSpPr>
          <p:cNvPr id="9" name="Rectangle 8">
            <a:extLst>
              <a:ext uri="{FF2B5EF4-FFF2-40B4-BE49-F238E27FC236}">
                <a16:creationId xmlns:a16="http://schemas.microsoft.com/office/drawing/2014/main" id="{23C520B3-A6FC-1571-1CFF-9E416A9B9028}"/>
              </a:ext>
            </a:extLst>
          </p:cNvPr>
          <p:cNvSpPr/>
          <p:nvPr/>
        </p:nvSpPr>
        <p:spPr>
          <a:xfrm>
            <a:off x="11558337" y="-1"/>
            <a:ext cx="633663" cy="529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16</a:t>
            </a:r>
            <a:endParaRPr lang="en-IN" b="1" dirty="0">
              <a:solidFill>
                <a:schemeClr val="accent6"/>
              </a:solidFill>
            </a:endParaRPr>
          </a:p>
        </p:txBody>
      </p:sp>
      <p:sp>
        <p:nvSpPr>
          <p:cNvPr id="11" name="Rectangle 10">
            <a:extLst>
              <a:ext uri="{FF2B5EF4-FFF2-40B4-BE49-F238E27FC236}">
                <a16:creationId xmlns:a16="http://schemas.microsoft.com/office/drawing/2014/main" id="{067FA235-D1CE-483E-4758-036B6D1567AA}"/>
              </a:ext>
            </a:extLst>
          </p:cNvPr>
          <p:cNvSpPr/>
          <p:nvPr/>
        </p:nvSpPr>
        <p:spPr>
          <a:xfrm>
            <a:off x="1211178" y="272716"/>
            <a:ext cx="2582779" cy="6015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1" kern="1200" dirty="0">
              <a:solidFill>
                <a:schemeClr val="bg1"/>
              </a:solidFill>
              <a:latin typeface="Raleway Bold" pitchFamily="2" charset="0"/>
              <a:ea typeface="+mn-ea"/>
              <a:cs typeface="+mn-cs"/>
            </a:endParaRPr>
          </a:p>
          <a:p>
            <a:pPr algn="ctr"/>
            <a:r>
              <a:rPr lang="en-US" sz="1800" b="1" kern="1200" dirty="0">
                <a:solidFill>
                  <a:schemeClr val="bg1"/>
                </a:solidFill>
                <a:latin typeface="Raleway Bold" pitchFamily="2" charset="0"/>
                <a:ea typeface="+mn-ea"/>
                <a:cs typeface="+mn-cs"/>
              </a:rPr>
              <a:t>G. </a:t>
            </a:r>
            <a:r>
              <a:rPr lang="en-US" sz="1800" b="1" u="sng" kern="1200" dirty="0">
                <a:solidFill>
                  <a:schemeClr val="bg1"/>
                </a:solidFill>
                <a:latin typeface="Raleway Bold" pitchFamily="2" charset="0"/>
                <a:ea typeface="+mn-ea"/>
                <a:cs typeface="+mn-cs"/>
              </a:rPr>
              <a:t>Top 2 countries</a:t>
            </a:r>
            <a:br>
              <a:rPr lang="en-US" sz="1800" b="1" u="sng" kern="1200" dirty="0">
                <a:solidFill>
                  <a:schemeClr val="bg1"/>
                </a:solidFill>
                <a:latin typeface="Raleway Bold" pitchFamily="2" charset="0"/>
                <a:ea typeface="+mn-ea"/>
                <a:cs typeface="+mn-cs"/>
              </a:rPr>
            </a:br>
            <a:endParaRPr lang="en-IN" dirty="0">
              <a:solidFill>
                <a:schemeClr val="bg1"/>
              </a:solidFill>
            </a:endParaRPr>
          </a:p>
        </p:txBody>
      </p:sp>
      <p:sp>
        <p:nvSpPr>
          <p:cNvPr id="12" name="Rectangle 11">
            <a:extLst>
              <a:ext uri="{FF2B5EF4-FFF2-40B4-BE49-F238E27FC236}">
                <a16:creationId xmlns:a16="http://schemas.microsoft.com/office/drawing/2014/main" id="{A070B9D6-A3C2-FE5B-06A9-5B3F84F78A27}"/>
              </a:ext>
            </a:extLst>
          </p:cNvPr>
          <p:cNvSpPr/>
          <p:nvPr/>
        </p:nvSpPr>
        <p:spPr>
          <a:xfrm>
            <a:off x="7459579" y="184484"/>
            <a:ext cx="2999874" cy="6015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u="sng" dirty="0">
              <a:solidFill>
                <a:schemeClr val="bg1"/>
              </a:solidFill>
            </a:endParaRPr>
          </a:p>
          <a:p>
            <a:pPr algn="ctr"/>
            <a:r>
              <a:rPr lang="en-US" sz="1800" u="sng" dirty="0">
                <a:solidFill>
                  <a:schemeClr val="bg1"/>
                </a:solidFill>
              </a:rPr>
              <a:t>H. </a:t>
            </a:r>
            <a:r>
              <a:rPr lang="en-US" sz="1800" b="1" u="sng" kern="1200" dirty="0">
                <a:solidFill>
                  <a:schemeClr val="bg1"/>
                </a:solidFill>
                <a:latin typeface="Raleway Bold" pitchFamily="2" charset="0"/>
                <a:ea typeface="+mn-ea"/>
                <a:cs typeface="+mn-cs"/>
              </a:rPr>
              <a:t>Bottom 3 products</a:t>
            </a:r>
            <a:endParaRPr lang="en-US" sz="1800" b="1" u="sng" dirty="0">
              <a:solidFill>
                <a:schemeClr val="bg1"/>
              </a:solidFill>
              <a:latin typeface="Raleway Bold" pitchFamily="2" charset="0"/>
            </a:endParaRPr>
          </a:p>
          <a:p>
            <a:pPr algn="ctr"/>
            <a:endParaRPr lang="en-IN" dirty="0"/>
          </a:p>
        </p:txBody>
      </p:sp>
      <p:sp>
        <p:nvSpPr>
          <p:cNvPr id="14" name="Rectangle 13">
            <a:extLst>
              <a:ext uri="{FF2B5EF4-FFF2-40B4-BE49-F238E27FC236}">
                <a16:creationId xmlns:a16="http://schemas.microsoft.com/office/drawing/2014/main" id="{D0E1A67E-C763-D60B-5604-1870F9799F7E}"/>
              </a:ext>
            </a:extLst>
          </p:cNvPr>
          <p:cNvSpPr/>
          <p:nvPr/>
        </p:nvSpPr>
        <p:spPr>
          <a:xfrm>
            <a:off x="489284" y="4451046"/>
            <a:ext cx="3962400" cy="2062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kern="1200" dirty="0">
                <a:solidFill>
                  <a:schemeClr val="tx1">
                    <a:lumMod val="75000"/>
                    <a:lumOff val="25000"/>
                  </a:schemeClr>
                </a:solidFill>
                <a:latin typeface="Raleway" pitchFamily="2" charset="0"/>
                <a:ea typeface="+mn-ea"/>
                <a:cs typeface="+mn-cs"/>
              </a:rPr>
              <a:t>The United States of America and Canada dominate sales figures, with the USA leading at $25,029,830.18 closely followed by Canada with $24,887,654.89, underscoring the significance of North American markets in revenue generation.</a:t>
            </a:r>
            <a:endParaRPr lang="en-US" sz="1400" b="1" dirty="0">
              <a:solidFill>
                <a:schemeClr val="tx1">
                  <a:lumMod val="75000"/>
                  <a:lumOff val="25000"/>
                </a:schemeClr>
              </a:solidFill>
              <a:latin typeface="Raleway" pitchFamily="2" charset="0"/>
            </a:endParaRPr>
          </a:p>
          <a:p>
            <a:pPr algn="ctr"/>
            <a:endParaRPr lang="en-IN" sz="1400" dirty="0"/>
          </a:p>
        </p:txBody>
      </p:sp>
      <p:sp>
        <p:nvSpPr>
          <p:cNvPr id="15" name="Rectangle 14">
            <a:extLst>
              <a:ext uri="{FF2B5EF4-FFF2-40B4-BE49-F238E27FC236}">
                <a16:creationId xmlns:a16="http://schemas.microsoft.com/office/drawing/2014/main" id="{0206C7A3-AC9D-EA7F-C178-C2448F614BBE}"/>
              </a:ext>
            </a:extLst>
          </p:cNvPr>
          <p:cNvSpPr/>
          <p:nvPr/>
        </p:nvSpPr>
        <p:spPr>
          <a:xfrm>
            <a:off x="6858000" y="4331368"/>
            <a:ext cx="4178968" cy="2062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kern="1200" dirty="0">
                <a:solidFill>
                  <a:schemeClr val="tx1">
                    <a:lumMod val="75000"/>
                    <a:lumOff val="25000"/>
                  </a:schemeClr>
                </a:solidFill>
                <a:latin typeface="Raleway" pitchFamily="2" charset="0"/>
                <a:ea typeface="+mn-ea"/>
                <a:cs typeface="+mn-cs"/>
              </a:rPr>
              <a:t>Mexico, Germany, and France rank among the bottom three countries in terms of sales, with Mexico leading at $20,949,352.11, followed by Germany with $23,505,340.82 and France with $24,354,172.30, indicating variations in market performance and potential areas for targeted improvement strategies.</a:t>
            </a:r>
          </a:p>
          <a:p>
            <a:pPr algn="ctr"/>
            <a:endParaRPr lang="en-IN" sz="1400" dirty="0"/>
          </a:p>
        </p:txBody>
      </p:sp>
    </p:spTree>
    <p:extLst>
      <p:ext uri="{BB962C8B-B14F-4D97-AF65-F5344CB8AC3E}">
        <p14:creationId xmlns:p14="http://schemas.microsoft.com/office/powerpoint/2010/main" val="1522014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85E5-D729-7ACE-6784-B9A098FC0FF1}"/>
              </a:ext>
            </a:extLst>
          </p:cNvPr>
          <p:cNvSpPr>
            <a:spLocks noGrp="1"/>
          </p:cNvSpPr>
          <p:nvPr>
            <p:ph type="title"/>
          </p:nvPr>
        </p:nvSpPr>
        <p:spPr>
          <a:xfrm>
            <a:off x="465222" y="80211"/>
            <a:ext cx="3344778" cy="621491"/>
          </a:xfrm>
        </p:spPr>
        <p:txBody>
          <a:bodyPr/>
          <a:lstStyle/>
          <a:p>
            <a:endParaRPr lang="en-IN" sz="1600" dirty="0">
              <a:solidFill>
                <a:srgbClr val="C00000"/>
              </a:solidFill>
            </a:endParaRPr>
          </a:p>
        </p:txBody>
      </p:sp>
      <p:sp>
        <p:nvSpPr>
          <p:cNvPr id="3" name="Slide Number Placeholder 2">
            <a:extLst>
              <a:ext uri="{FF2B5EF4-FFF2-40B4-BE49-F238E27FC236}">
                <a16:creationId xmlns:a16="http://schemas.microsoft.com/office/drawing/2014/main" id="{5023B8F3-F6B8-2372-AEB9-76E4A1CB8879}"/>
              </a:ext>
            </a:extLst>
          </p:cNvPr>
          <p:cNvSpPr>
            <a:spLocks noGrp="1"/>
          </p:cNvSpPr>
          <p:nvPr>
            <p:ph type="sldNum" sz="quarter" idx="12"/>
          </p:nvPr>
        </p:nvSpPr>
        <p:spPr>
          <a:xfrm>
            <a:off x="11133220" y="457199"/>
            <a:ext cx="593557" cy="244503"/>
          </a:xfrm>
        </p:spPr>
        <p:txBody>
          <a:bodyPr/>
          <a:lstStyle/>
          <a:p>
            <a:r>
              <a:rPr lang="en-US" sz="1800" b="1" dirty="0"/>
              <a:t>17</a:t>
            </a:r>
          </a:p>
        </p:txBody>
      </p:sp>
      <p:sp>
        <p:nvSpPr>
          <p:cNvPr id="6" name="Rectangle 5">
            <a:extLst>
              <a:ext uri="{FF2B5EF4-FFF2-40B4-BE49-F238E27FC236}">
                <a16:creationId xmlns:a16="http://schemas.microsoft.com/office/drawing/2014/main" id="{55C21627-D69E-AFAD-6B9D-43FBBA05E87B}"/>
              </a:ext>
            </a:extLst>
          </p:cNvPr>
          <p:cNvSpPr/>
          <p:nvPr/>
        </p:nvSpPr>
        <p:spPr>
          <a:xfrm>
            <a:off x="553453" y="1179095"/>
            <a:ext cx="4403557" cy="16161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600"/>
              </a:spcAft>
            </a:pPr>
            <a:r>
              <a:rPr lang="en-IN" sz="1400" b="1" dirty="0">
                <a:solidFill>
                  <a:srgbClr val="0000FF"/>
                </a:solidFill>
                <a:latin typeface="Consolas" panose="020B0609020204030204" pitchFamily="49" charset="0"/>
              </a:rPr>
              <a:t>Select</a:t>
            </a:r>
            <a:r>
              <a:rPr lang="en-IN" sz="1400" b="1" dirty="0">
                <a:solidFill>
                  <a:srgbClr val="000000"/>
                </a:solidFill>
                <a:latin typeface="Consolas" panose="020B0609020204030204" pitchFamily="49" charset="0"/>
              </a:rPr>
              <a:t> Product</a:t>
            </a:r>
            <a:r>
              <a:rPr lang="en-IN" sz="1400" b="1" dirty="0">
                <a:solidFill>
                  <a:srgbClr val="808080"/>
                </a:solidFill>
                <a:latin typeface="Consolas" panose="020B0609020204030204" pitchFamily="49" charset="0"/>
              </a:rPr>
              <a:t>,</a:t>
            </a:r>
            <a:r>
              <a:rPr lang="en-IN"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Round</a:t>
            </a:r>
            <a:r>
              <a:rPr lang="en-US" sz="1400" b="1" dirty="0">
                <a:solidFill>
                  <a:srgbClr val="808080"/>
                </a:solidFill>
                <a:latin typeface="Consolas" panose="020B0609020204030204" pitchFamily="49" charset="0"/>
              </a:rPr>
              <a:t>(</a:t>
            </a:r>
            <a:r>
              <a:rPr lang="en-US" sz="1400" b="1" dirty="0">
                <a:solidFill>
                  <a:srgbClr val="FF00FF"/>
                </a:solidFill>
                <a:latin typeface="Consolas" panose="020B0609020204030204" pitchFamily="49" charset="0"/>
              </a:rPr>
              <a:t>Sum</a:t>
            </a:r>
            <a:r>
              <a:rPr lang="en-US" sz="1400" b="1" dirty="0">
                <a:solidFill>
                  <a:srgbClr val="808080"/>
                </a:solidFill>
                <a:latin typeface="Consolas" panose="020B0609020204030204" pitchFamily="49" charset="0"/>
              </a:rPr>
              <a:t>(</a:t>
            </a:r>
            <a:r>
              <a:rPr lang="en-US" sz="1400" b="1" dirty="0">
                <a:solidFill>
                  <a:srgbClr val="000000"/>
                </a:solidFill>
                <a:latin typeface="Consolas" panose="020B0609020204030204" pitchFamily="49" charset="0"/>
              </a:rPr>
              <a:t>Discounts</a:t>
            </a:r>
            <a:r>
              <a:rPr lang="en-US" sz="1400" b="1" dirty="0">
                <a:solidFill>
                  <a:srgbClr val="808080"/>
                </a:solidFill>
                <a:latin typeface="Consolas" panose="020B0609020204030204" pitchFamily="49" charset="0"/>
              </a:rPr>
              <a:t>),</a:t>
            </a:r>
            <a:r>
              <a:rPr lang="en-US" sz="1400" b="1" dirty="0">
                <a:solidFill>
                  <a:srgbClr val="000000"/>
                </a:solidFill>
                <a:latin typeface="Consolas" panose="020B0609020204030204" pitchFamily="49" charset="0"/>
              </a:rPr>
              <a:t>2</a:t>
            </a:r>
            <a:r>
              <a:rPr lang="en-US" sz="1400" b="1" dirty="0">
                <a:solidFill>
                  <a:srgbClr val="808080"/>
                </a:solidFill>
                <a:latin typeface="Consolas" panose="020B0609020204030204" pitchFamily="49" charset="0"/>
              </a:rPr>
              <a: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Total_Discounts</a:t>
            </a:r>
            <a:endParaRPr lang="en-US" sz="1400" b="1" dirty="0">
              <a:solidFill>
                <a:srgbClr val="000000"/>
              </a:solidFill>
              <a:latin typeface="Consolas" panose="020B0609020204030204" pitchFamily="49" charset="0"/>
            </a:endParaRPr>
          </a:p>
          <a:p>
            <a:pPr>
              <a:spcAft>
                <a:spcPts val="600"/>
              </a:spcAft>
            </a:pPr>
            <a:r>
              <a:rPr lang="en-IN" sz="1400" b="1" dirty="0">
                <a:solidFill>
                  <a:srgbClr val="0000FF"/>
                </a:solidFill>
                <a:latin typeface="Consolas" panose="020B0609020204030204" pitchFamily="49" charset="0"/>
              </a:rPr>
              <a:t>From</a:t>
            </a:r>
            <a:r>
              <a:rPr lang="en-IN" sz="1400" b="1" dirty="0">
                <a:solidFill>
                  <a:srgbClr val="000000"/>
                </a:solidFill>
                <a:latin typeface="Consolas" panose="020B0609020204030204" pitchFamily="49" charset="0"/>
              </a:rPr>
              <a:t> </a:t>
            </a:r>
            <a:r>
              <a:rPr lang="en-IN" sz="1400" b="1" kern="1200" dirty="0" err="1">
                <a:solidFill>
                  <a:srgbClr val="000000"/>
                </a:solidFill>
                <a:latin typeface="Consolas" panose="020B0609020204030204" pitchFamily="49" charset="0"/>
                <a:ea typeface="+mn-ea"/>
                <a:cs typeface="+mn-cs"/>
              </a:rPr>
              <a:t>Western_Countries_Financial_Data</a:t>
            </a:r>
            <a:endParaRPr lang="en-IN" sz="1400" b="1" dirty="0">
              <a:solidFill>
                <a:srgbClr val="000000"/>
              </a:solidFill>
              <a:latin typeface="Consolas" panose="020B0609020204030204" pitchFamily="49" charset="0"/>
            </a:endParaRPr>
          </a:p>
          <a:p>
            <a:pPr>
              <a:spcAft>
                <a:spcPts val="600"/>
              </a:spcAft>
            </a:pPr>
            <a:r>
              <a:rPr lang="en-IN" sz="1400" b="1" dirty="0">
                <a:solidFill>
                  <a:srgbClr val="0000FF"/>
                </a:solidFill>
                <a:latin typeface="Consolas" panose="020B0609020204030204" pitchFamily="49" charset="0"/>
              </a:rPr>
              <a:t>Group</a:t>
            </a:r>
            <a:r>
              <a:rPr lang="en-IN" sz="1400" b="1" dirty="0">
                <a:solidFill>
                  <a:srgbClr val="000000"/>
                </a:solidFill>
                <a:latin typeface="Consolas" panose="020B0609020204030204" pitchFamily="49" charset="0"/>
              </a:rPr>
              <a:t> </a:t>
            </a:r>
            <a:r>
              <a:rPr lang="en-IN" sz="1400" b="1" dirty="0">
                <a:solidFill>
                  <a:srgbClr val="0000FF"/>
                </a:solidFill>
                <a:latin typeface="Consolas" panose="020B0609020204030204" pitchFamily="49" charset="0"/>
              </a:rPr>
              <a:t>By</a:t>
            </a:r>
            <a:r>
              <a:rPr lang="en-IN" sz="1400" b="1" dirty="0">
                <a:solidFill>
                  <a:srgbClr val="000000"/>
                </a:solidFill>
                <a:latin typeface="Consolas" panose="020B0609020204030204" pitchFamily="49" charset="0"/>
              </a:rPr>
              <a:t> Product</a:t>
            </a:r>
          </a:p>
          <a:p>
            <a:pPr>
              <a:spcAft>
                <a:spcPts val="600"/>
              </a:spcAft>
            </a:pPr>
            <a:r>
              <a:rPr lang="en-IN" sz="1400" b="1" dirty="0">
                <a:solidFill>
                  <a:srgbClr val="0000FF"/>
                </a:solidFill>
                <a:latin typeface="Consolas" panose="020B0609020204030204" pitchFamily="49" charset="0"/>
              </a:rPr>
              <a:t>Order</a:t>
            </a:r>
            <a:r>
              <a:rPr lang="en-IN" sz="1400" b="1" dirty="0">
                <a:solidFill>
                  <a:srgbClr val="000000"/>
                </a:solidFill>
                <a:latin typeface="Consolas" panose="020B0609020204030204" pitchFamily="49" charset="0"/>
              </a:rPr>
              <a:t> </a:t>
            </a:r>
            <a:r>
              <a:rPr lang="en-IN" sz="1400" b="1" dirty="0">
                <a:solidFill>
                  <a:srgbClr val="0000FF"/>
                </a:solidFill>
                <a:latin typeface="Consolas" panose="020B0609020204030204" pitchFamily="49" charset="0"/>
              </a:rPr>
              <a:t>By</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Total_Discounts</a:t>
            </a:r>
            <a:r>
              <a:rPr lang="en-IN" sz="1400" b="1" dirty="0">
                <a:solidFill>
                  <a:srgbClr val="000000"/>
                </a:solidFill>
                <a:latin typeface="Consolas" panose="020B0609020204030204" pitchFamily="49" charset="0"/>
              </a:rPr>
              <a:t> </a:t>
            </a:r>
            <a:r>
              <a:rPr lang="en-IN" sz="1400" b="1" dirty="0" err="1">
                <a:solidFill>
                  <a:srgbClr val="0000FF"/>
                </a:solidFill>
                <a:latin typeface="Consolas" panose="020B0609020204030204" pitchFamily="49" charset="0"/>
              </a:rPr>
              <a:t>Desc</a:t>
            </a:r>
            <a:r>
              <a:rPr lang="en-IN" sz="1400" b="1" dirty="0">
                <a:solidFill>
                  <a:srgbClr val="808080"/>
                </a:solidFill>
                <a:latin typeface="Consolas" panose="020B0609020204030204" pitchFamily="49" charset="0"/>
              </a:rPr>
              <a:t>;</a:t>
            </a:r>
            <a:endParaRPr lang="en-US" sz="1400" b="1" dirty="0">
              <a:latin typeface="Arimo"/>
            </a:endParaRPr>
          </a:p>
          <a:p>
            <a:pPr algn="ctr"/>
            <a:endParaRPr lang="en-IN" sz="1400" b="1" dirty="0"/>
          </a:p>
        </p:txBody>
      </p:sp>
      <p:sp>
        <p:nvSpPr>
          <p:cNvPr id="7" name="Rectangle 6">
            <a:extLst>
              <a:ext uri="{FF2B5EF4-FFF2-40B4-BE49-F238E27FC236}">
                <a16:creationId xmlns:a16="http://schemas.microsoft.com/office/drawing/2014/main" id="{454E7F2E-2392-A168-8992-ABF148DBA7C5}"/>
              </a:ext>
            </a:extLst>
          </p:cNvPr>
          <p:cNvSpPr/>
          <p:nvPr/>
        </p:nvSpPr>
        <p:spPr>
          <a:xfrm>
            <a:off x="6464968" y="1179095"/>
            <a:ext cx="4612106" cy="15558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600"/>
              </a:spcAft>
            </a:pPr>
            <a:r>
              <a:rPr lang="en-IN" sz="1400" b="1" dirty="0">
                <a:solidFill>
                  <a:srgbClr val="0000FF"/>
                </a:solidFill>
                <a:latin typeface="Consolas" panose="020B0609020204030204" pitchFamily="49" charset="0"/>
              </a:rPr>
              <a:t>Select</a:t>
            </a:r>
            <a:r>
              <a:rPr lang="en-IN" sz="1400" b="1" dirty="0">
                <a:solidFill>
                  <a:srgbClr val="000000"/>
                </a:solidFill>
                <a:latin typeface="Consolas" panose="020B0609020204030204" pitchFamily="49" charset="0"/>
              </a:rPr>
              <a:t> </a:t>
            </a:r>
            <a:r>
              <a:rPr lang="en-IN" sz="1400" b="1" dirty="0">
                <a:solidFill>
                  <a:srgbClr val="FF00FF"/>
                </a:solidFill>
                <a:latin typeface="Consolas" panose="020B0609020204030204" pitchFamily="49" charset="0"/>
              </a:rPr>
              <a:t>Year</a:t>
            </a:r>
            <a:r>
              <a:rPr lang="en-IN" sz="1400" b="1" dirty="0">
                <a:solidFill>
                  <a:srgbClr val="808080"/>
                </a:solidFill>
                <a:latin typeface="Consolas" panose="020B0609020204030204" pitchFamily="49" charset="0"/>
              </a:rPr>
              <a:t>,</a:t>
            </a:r>
            <a:r>
              <a:rPr lang="en-IN"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Sum</a:t>
            </a:r>
            <a:r>
              <a:rPr lang="en-US" sz="1400" b="1" dirty="0">
                <a:solidFill>
                  <a:srgbClr val="808080"/>
                </a:solidFill>
                <a:latin typeface="Consolas" panose="020B0609020204030204" pitchFamily="49" charset="0"/>
              </a:rPr>
              <a:t>(</a:t>
            </a:r>
            <a:r>
              <a:rPr lang="en-US" sz="1400" b="1" dirty="0" err="1">
                <a:solidFill>
                  <a:srgbClr val="000000"/>
                </a:solidFill>
                <a:latin typeface="Consolas" panose="020B0609020204030204" pitchFamily="49" charset="0"/>
              </a:rPr>
              <a:t>Units_Sold</a:t>
            </a:r>
            <a:r>
              <a:rPr lang="en-US" sz="1400" b="1" dirty="0">
                <a:solidFill>
                  <a:srgbClr val="808080"/>
                </a:solidFill>
                <a:latin typeface="Consolas" panose="020B0609020204030204" pitchFamily="49" charset="0"/>
              </a:rPr>
              <a: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As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Total_Unit_Sold</a:t>
            </a:r>
            <a:endParaRPr lang="en-US" sz="1400" b="1" dirty="0">
              <a:solidFill>
                <a:srgbClr val="000000"/>
              </a:solidFill>
              <a:latin typeface="Consolas" panose="020B0609020204030204" pitchFamily="49" charset="0"/>
            </a:endParaRPr>
          </a:p>
          <a:p>
            <a:pPr>
              <a:spcAft>
                <a:spcPts val="600"/>
              </a:spcAft>
            </a:pPr>
            <a:r>
              <a:rPr lang="en-IN" sz="1400" b="1" dirty="0">
                <a:solidFill>
                  <a:srgbClr val="0000FF"/>
                </a:solidFill>
                <a:latin typeface="Consolas" panose="020B0609020204030204" pitchFamily="49" charset="0"/>
              </a:rPr>
              <a:t>From</a:t>
            </a:r>
            <a:r>
              <a:rPr lang="en-IN" sz="1400" b="1" dirty="0">
                <a:solidFill>
                  <a:srgbClr val="000000"/>
                </a:solidFill>
                <a:latin typeface="Consolas" panose="020B0609020204030204" pitchFamily="49" charset="0"/>
              </a:rPr>
              <a:t> </a:t>
            </a:r>
            <a:r>
              <a:rPr lang="en-IN" sz="1400" b="1" kern="1200" dirty="0" err="1">
                <a:solidFill>
                  <a:srgbClr val="000000"/>
                </a:solidFill>
                <a:latin typeface="Consolas" panose="020B0609020204030204" pitchFamily="49" charset="0"/>
                <a:ea typeface="+mn-ea"/>
                <a:cs typeface="+mn-cs"/>
              </a:rPr>
              <a:t>Western_Countries_Financial_Data</a:t>
            </a:r>
            <a:endParaRPr lang="en-IN" sz="1400" b="1" dirty="0">
              <a:solidFill>
                <a:srgbClr val="000000"/>
              </a:solidFill>
              <a:latin typeface="Consolas" panose="020B0609020204030204" pitchFamily="49" charset="0"/>
            </a:endParaRPr>
          </a:p>
          <a:p>
            <a:pPr>
              <a:spcAft>
                <a:spcPts val="600"/>
              </a:spcAft>
            </a:pPr>
            <a:r>
              <a:rPr lang="en-IN" sz="1400" b="1" dirty="0">
                <a:solidFill>
                  <a:srgbClr val="0000FF"/>
                </a:solidFill>
                <a:latin typeface="Consolas" panose="020B0609020204030204" pitchFamily="49" charset="0"/>
              </a:rPr>
              <a:t>Group</a:t>
            </a:r>
            <a:r>
              <a:rPr lang="en-IN" sz="1400" b="1" dirty="0">
                <a:solidFill>
                  <a:srgbClr val="000000"/>
                </a:solidFill>
                <a:latin typeface="Consolas" panose="020B0609020204030204" pitchFamily="49" charset="0"/>
              </a:rPr>
              <a:t> </a:t>
            </a:r>
            <a:r>
              <a:rPr lang="en-IN" sz="1400" b="1" dirty="0">
                <a:solidFill>
                  <a:srgbClr val="0000FF"/>
                </a:solidFill>
                <a:latin typeface="Consolas" panose="020B0609020204030204" pitchFamily="49" charset="0"/>
              </a:rPr>
              <a:t>By</a:t>
            </a:r>
            <a:r>
              <a:rPr lang="en-IN" sz="1400" b="1" dirty="0">
                <a:solidFill>
                  <a:srgbClr val="000000"/>
                </a:solidFill>
                <a:latin typeface="Consolas" panose="020B0609020204030204" pitchFamily="49" charset="0"/>
              </a:rPr>
              <a:t> </a:t>
            </a:r>
            <a:r>
              <a:rPr lang="en-IN" sz="1400" b="1" dirty="0">
                <a:solidFill>
                  <a:srgbClr val="FF00FF"/>
                </a:solidFill>
                <a:latin typeface="Consolas" panose="020B0609020204030204" pitchFamily="49" charset="0"/>
              </a:rPr>
              <a:t>Year</a:t>
            </a:r>
            <a:r>
              <a:rPr lang="en-IN" sz="1400" b="1" dirty="0">
                <a:solidFill>
                  <a:srgbClr val="808080"/>
                </a:solidFill>
                <a:latin typeface="Consolas" panose="020B0609020204030204" pitchFamily="49" charset="0"/>
              </a:rPr>
              <a:t>;</a:t>
            </a:r>
            <a:endParaRPr lang="en-IN" sz="1400" b="1" dirty="0">
              <a:solidFill>
                <a:srgbClr val="000000"/>
              </a:solidFill>
              <a:latin typeface="Consolas" panose="020B0609020204030204" pitchFamily="49" charset="0"/>
            </a:endParaRPr>
          </a:p>
          <a:p>
            <a:pPr algn="ctr"/>
            <a:endParaRPr lang="en-IN" sz="1400" b="1" dirty="0"/>
          </a:p>
        </p:txBody>
      </p:sp>
      <p:pic>
        <p:nvPicPr>
          <p:cNvPr id="8" name="Picture 7">
            <a:extLst>
              <a:ext uri="{FF2B5EF4-FFF2-40B4-BE49-F238E27FC236}">
                <a16:creationId xmlns:a16="http://schemas.microsoft.com/office/drawing/2014/main" id="{0DA6BEEA-26C5-7975-8AEC-BD1CF1421C9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7411" y="3056021"/>
            <a:ext cx="4403557" cy="1331494"/>
          </a:xfrm>
          <a:prstGeom prst="rect">
            <a:avLst/>
          </a:prstGeom>
        </p:spPr>
      </p:pic>
      <p:pic>
        <p:nvPicPr>
          <p:cNvPr id="20" name="Picture 19">
            <a:extLst>
              <a:ext uri="{FF2B5EF4-FFF2-40B4-BE49-F238E27FC236}">
                <a16:creationId xmlns:a16="http://schemas.microsoft.com/office/drawing/2014/main" id="{C889EB2F-2DC8-7934-A9AA-EF2F2242A0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21117" y="2951470"/>
            <a:ext cx="4555958" cy="1331494"/>
          </a:xfrm>
          <a:prstGeom prst="rect">
            <a:avLst/>
          </a:prstGeom>
        </p:spPr>
      </p:pic>
      <p:sp>
        <p:nvSpPr>
          <p:cNvPr id="11" name="Oval 10">
            <a:extLst>
              <a:ext uri="{FF2B5EF4-FFF2-40B4-BE49-F238E27FC236}">
                <a16:creationId xmlns:a16="http://schemas.microsoft.com/office/drawing/2014/main" id="{E7D5298B-2E96-04FD-644F-A105126B4C08}"/>
              </a:ext>
            </a:extLst>
          </p:cNvPr>
          <p:cNvSpPr/>
          <p:nvPr/>
        </p:nvSpPr>
        <p:spPr>
          <a:xfrm>
            <a:off x="1034716" y="80212"/>
            <a:ext cx="3080084" cy="882314"/>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800" b="1" kern="1200" dirty="0">
              <a:solidFill>
                <a:schemeClr val="bg1"/>
              </a:solidFill>
              <a:latin typeface="Raleway Bold" pitchFamily="2" charset="0"/>
              <a:ea typeface="+mn-ea"/>
              <a:cs typeface="+mn-cs"/>
            </a:endParaRPr>
          </a:p>
          <a:p>
            <a:pPr algn="ctr"/>
            <a:r>
              <a:rPr lang="en-US" sz="1800" b="1" kern="1200" dirty="0">
                <a:solidFill>
                  <a:schemeClr val="bg1"/>
                </a:solidFill>
                <a:latin typeface="Raleway Bold" pitchFamily="2" charset="0"/>
                <a:ea typeface="+mn-ea"/>
                <a:cs typeface="+mn-cs"/>
              </a:rPr>
              <a:t>I. </a:t>
            </a:r>
            <a:r>
              <a:rPr lang="en-US" sz="1800" b="1" u="sng" kern="1200" dirty="0">
                <a:solidFill>
                  <a:schemeClr val="bg1"/>
                </a:solidFill>
                <a:latin typeface="Raleway Bold" pitchFamily="2" charset="0"/>
                <a:ea typeface="+mn-ea"/>
                <a:cs typeface="+mn-cs"/>
              </a:rPr>
              <a:t>Product wise discount</a:t>
            </a:r>
            <a:br>
              <a:rPr lang="en-US" sz="1800" b="1" u="sng" kern="1200" dirty="0">
                <a:solidFill>
                  <a:schemeClr val="bg1"/>
                </a:solidFill>
                <a:latin typeface="Raleway Bold" pitchFamily="2" charset="0"/>
                <a:ea typeface="+mn-ea"/>
                <a:cs typeface="+mn-cs"/>
              </a:rPr>
            </a:br>
            <a:endParaRPr lang="en-IN" dirty="0">
              <a:solidFill>
                <a:schemeClr val="bg1"/>
              </a:solidFill>
            </a:endParaRPr>
          </a:p>
        </p:txBody>
      </p:sp>
      <p:sp>
        <p:nvSpPr>
          <p:cNvPr id="12" name="Oval 11">
            <a:extLst>
              <a:ext uri="{FF2B5EF4-FFF2-40B4-BE49-F238E27FC236}">
                <a16:creationId xmlns:a16="http://schemas.microsoft.com/office/drawing/2014/main" id="{6B68D27B-E5E2-E5D8-3FE3-433E2093C07A}"/>
              </a:ext>
            </a:extLst>
          </p:cNvPr>
          <p:cNvSpPr/>
          <p:nvPr/>
        </p:nvSpPr>
        <p:spPr>
          <a:xfrm>
            <a:off x="7355305" y="80212"/>
            <a:ext cx="3080084" cy="882314"/>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dirty="0">
              <a:solidFill>
                <a:schemeClr val="bg1"/>
              </a:solidFill>
              <a:latin typeface="Raleway Bold" pitchFamily="2" charset="0"/>
            </a:endParaRPr>
          </a:p>
          <a:p>
            <a:pPr algn="ctr"/>
            <a:r>
              <a:rPr lang="en-US" b="1" dirty="0">
                <a:solidFill>
                  <a:schemeClr val="bg1"/>
                </a:solidFill>
                <a:latin typeface="Raleway Bold" pitchFamily="2" charset="0"/>
              </a:rPr>
              <a:t>J. </a:t>
            </a:r>
            <a:r>
              <a:rPr lang="en-US" b="1" u="sng" kern="1200" dirty="0">
                <a:solidFill>
                  <a:schemeClr val="bg1"/>
                </a:solidFill>
                <a:latin typeface="Raleway Bold" pitchFamily="2" charset="0"/>
                <a:ea typeface="+mn-ea"/>
                <a:cs typeface="+mn-cs"/>
              </a:rPr>
              <a:t>No. of units sold year over year</a:t>
            </a:r>
            <a:endParaRPr lang="en-US" sz="2800" b="1" u="sng" dirty="0">
              <a:solidFill>
                <a:schemeClr val="bg1"/>
              </a:solidFill>
              <a:latin typeface="Raleway Bold" pitchFamily="2" charset="0"/>
            </a:endParaRPr>
          </a:p>
          <a:p>
            <a:pPr algn="ctr"/>
            <a:endParaRPr lang="en-IN" dirty="0">
              <a:solidFill>
                <a:schemeClr val="bg1"/>
              </a:solidFill>
            </a:endParaRPr>
          </a:p>
        </p:txBody>
      </p:sp>
      <p:sp>
        <p:nvSpPr>
          <p:cNvPr id="14" name="Rectangle 13">
            <a:extLst>
              <a:ext uri="{FF2B5EF4-FFF2-40B4-BE49-F238E27FC236}">
                <a16:creationId xmlns:a16="http://schemas.microsoft.com/office/drawing/2014/main" id="{6A66CFAB-513A-2B6D-81E4-CDCF1D354CED}"/>
              </a:ext>
            </a:extLst>
          </p:cNvPr>
          <p:cNvSpPr/>
          <p:nvPr/>
        </p:nvSpPr>
        <p:spPr>
          <a:xfrm>
            <a:off x="465222" y="4652211"/>
            <a:ext cx="4563978" cy="1724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kern="1200" dirty="0">
                <a:solidFill>
                  <a:schemeClr val="tx1">
                    <a:lumMod val="75000"/>
                    <a:lumOff val="25000"/>
                  </a:schemeClr>
                </a:solidFill>
                <a:latin typeface="Raleway" pitchFamily="2" charset="0"/>
                <a:ea typeface="+mn-ea"/>
                <a:cs typeface="+mn-cs"/>
              </a:rPr>
              <a:t>Discounts are allocated to products as follows: Paseo receives $2,600,518.06, Velo receives $1,576,709.04, and VTT receives $1,456,612.48, indicating varying levels of discounting across product lines, potentially influencing customer purchasing behavior and product profitability.</a:t>
            </a:r>
            <a:endParaRPr lang="en-US" sz="1400" b="1" dirty="0">
              <a:solidFill>
                <a:schemeClr val="tx1">
                  <a:lumMod val="75000"/>
                  <a:lumOff val="25000"/>
                </a:schemeClr>
              </a:solidFill>
              <a:latin typeface="Raleway" pitchFamily="2" charset="0"/>
            </a:endParaRPr>
          </a:p>
          <a:p>
            <a:pPr algn="ctr"/>
            <a:endParaRPr lang="en-IN" sz="1400" dirty="0"/>
          </a:p>
        </p:txBody>
      </p:sp>
      <p:sp>
        <p:nvSpPr>
          <p:cNvPr id="15" name="Rectangle 14">
            <a:extLst>
              <a:ext uri="{FF2B5EF4-FFF2-40B4-BE49-F238E27FC236}">
                <a16:creationId xmlns:a16="http://schemas.microsoft.com/office/drawing/2014/main" id="{4F3FEB7D-326A-7CB3-9E52-2C77C8FBC62B}"/>
              </a:ext>
            </a:extLst>
          </p:cNvPr>
          <p:cNvSpPr/>
          <p:nvPr/>
        </p:nvSpPr>
        <p:spPr>
          <a:xfrm>
            <a:off x="6400800" y="4652210"/>
            <a:ext cx="4612106" cy="1720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kern="1200" dirty="0">
                <a:solidFill>
                  <a:schemeClr val="tx1">
                    <a:lumMod val="75000"/>
                    <a:lumOff val="25000"/>
                  </a:schemeClr>
                </a:solidFill>
                <a:latin typeface="Raleway" pitchFamily="2" charset="0"/>
                <a:ea typeface="+mn-ea"/>
                <a:cs typeface="+mn-cs"/>
              </a:rPr>
              <a:t>Unit sales experienced a significant increase from 2013 (264,674 units) to 2014 (861,132 units), reflecting a growth of approximately 225.84%.</a:t>
            </a:r>
          </a:p>
          <a:p>
            <a:pPr algn="ctr"/>
            <a:endParaRPr lang="en-IN" sz="1400" dirty="0"/>
          </a:p>
        </p:txBody>
      </p:sp>
    </p:spTree>
    <p:extLst>
      <p:ext uri="{BB962C8B-B14F-4D97-AF65-F5344CB8AC3E}">
        <p14:creationId xmlns:p14="http://schemas.microsoft.com/office/powerpoint/2010/main" val="1799910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0"/>
            <a:ext cx="9879437" cy="569495"/>
          </a:xfrm>
        </p:spPr>
        <p:txBody>
          <a:bodyPr/>
          <a:lstStyle/>
          <a:p>
            <a:r>
              <a:rPr lang="en-US" sz="3600" b="1" u="sng" dirty="0">
                <a:solidFill>
                  <a:schemeClr val="tx1"/>
                </a:solidFill>
                <a:latin typeface="Algerian" panose="04020705040A02060702" pitchFamily="82" charset="0"/>
                <a:ea typeface="Calibri" panose="020F0502020204030204"/>
                <a:cs typeface="Calibri" panose="020F0502020204030204"/>
              </a:rPr>
              <a:t>iv. </a:t>
            </a:r>
            <a:r>
              <a:rPr lang="en-US" sz="3600" u="sng" dirty="0">
                <a:solidFill>
                  <a:schemeClr val="tx1"/>
                </a:solidFill>
                <a:latin typeface="Algerian" panose="04020705040A02060702" pitchFamily="82" charset="0"/>
                <a:ea typeface="Calibri" panose="020F0502020204030204"/>
                <a:cs typeface="Calibri" panose="020F0502020204030204"/>
              </a:rPr>
              <a:t>Power BI Dashboard Development:    </a:t>
            </a:r>
            <a:endParaRPr lang="en-US" dirty="0">
              <a:solidFill>
                <a:schemeClr val="tx1"/>
              </a:solidFill>
              <a:latin typeface="Algerian" panose="04020705040A02060702" pitchFamily="82" charset="0"/>
            </a:endParaRP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5" y="689812"/>
            <a:ext cx="6815394" cy="471489"/>
          </a:xfrm>
        </p:spPr>
        <p:txBody>
          <a:bodyPr/>
          <a:lstStyle/>
          <a:p>
            <a:r>
              <a:rPr lang="en-US" sz="1800" b="1" dirty="0">
                <a:solidFill>
                  <a:srgbClr val="C00000"/>
                </a:solidFill>
                <a:latin typeface="Raleway SemiBold" pitchFamily="2" charset="0"/>
              </a:rPr>
              <a:t>Power BI Dashboard of Western Countries Financial Data</a:t>
            </a:r>
          </a:p>
          <a:p>
            <a:endParaRPr lang="en-US"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18</a:t>
            </a:fld>
            <a:endParaRPr lang="en-US" dirty="0"/>
          </a:p>
        </p:txBody>
      </p:sp>
      <p:pic>
        <p:nvPicPr>
          <p:cNvPr id="6" name="Picture 5">
            <a:extLst>
              <a:ext uri="{FF2B5EF4-FFF2-40B4-BE49-F238E27FC236}">
                <a16:creationId xmlns:a16="http://schemas.microsoft.com/office/drawing/2014/main" id="{C9932245-1DCC-5275-FA56-51DE4C6F44FE}"/>
              </a:ext>
            </a:extLst>
          </p:cNvPr>
          <p:cNvPicPr>
            <a:picLocks noChangeAspect="1"/>
          </p:cNvPicPr>
          <p:nvPr/>
        </p:nvPicPr>
        <p:blipFill>
          <a:blip r:embed="rId3"/>
          <a:stretch>
            <a:fillRect/>
          </a:stretch>
        </p:blipFill>
        <p:spPr>
          <a:xfrm>
            <a:off x="1106906" y="1161301"/>
            <a:ext cx="9649326" cy="4437394"/>
          </a:xfrm>
          <a:prstGeom prst="rect">
            <a:avLst/>
          </a:prstGeom>
        </p:spPr>
      </p:pic>
      <p:sp>
        <p:nvSpPr>
          <p:cNvPr id="13" name="Flowchart: Process 12">
            <a:extLst>
              <a:ext uri="{FF2B5EF4-FFF2-40B4-BE49-F238E27FC236}">
                <a16:creationId xmlns:a16="http://schemas.microsoft.com/office/drawing/2014/main" id="{F9BE1AA4-7F3B-68C7-87D7-8090A4D3B23C}"/>
              </a:ext>
            </a:extLst>
          </p:cNvPr>
          <p:cNvSpPr/>
          <p:nvPr/>
        </p:nvSpPr>
        <p:spPr>
          <a:xfrm>
            <a:off x="1026696" y="5696699"/>
            <a:ext cx="9729536" cy="81639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latin typeface="Raleway SemiBold" pitchFamily="2" charset="0"/>
              </a:rPr>
              <a:t>My Excel Dashboard Link:-</a:t>
            </a:r>
            <a:r>
              <a:rPr lang="en-US" sz="1800" b="1" dirty="0">
                <a:latin typeface="Raleway SemiBold" pitchFamily="2" charset="0"/>
              </a:rPr>
              <a:t> </a:t>
            </a:r>
            <a:r>
              <a:rPr lang="en-US" sz="1800" b="1" dirty="0">
                <a:solidFill>
                  <a:srgbClr val="C00000"/>
                </a:solidFill>
                <a:latin typeface="Raleway SemiBold" pitchFamily="2" charset="0"/>
                <a:hlinkClick r:id="rId4">
                  <a:extLst>
                    <a:ext uri="{A12FA001-AC4F-418D-AE19-62706E023703}">
                      <ahyp:hlinkClr xmlns:ahyp="http://schemas.microsoft.com/office/drawing/2018/hyperlinkcolor" val="tx"/>
                    </a:ext>
                  </a:extLst>
                </a:hlinkClick>
              </a:rPr>
              <a:t>Western Countries Financial Data Analysis</a:t>
            </a:r>
            <a:endParaRPr lang="en-US" sz="1800" b="1" dirty="0">
              <a:solidFill>
                <a:srgbClr val="C00000"/>
              </a:solidFill>
              <a:latin typeface="Raleway SemiBold" pitchFamily="2" charset="0"/>
            </a:endParaRPr>
          </a:p>
        </p:txBody>
      </p:sp>
    </p:spTree>
    <p:extLst>
      <p:ext uri="{BB962C8B-B14F-4D97-AF65-F5344CB8AC3E}">
        <p14:creationId xmlns:p14="http://schemas.microsoft.com/office/powerpoint/2010/main" val="3969996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4FF1-52FA-27A5-DF3F-08DCFA26DEDC}"/>
              </a:ext>
            </a:extLst>
          </p:cNvPr>
          <p:cNvSpPr>
            <a:spLocks noGrp="1"/>
          </p:cNvSpPr>
          <p:nvPr>
            <p:ph type="title"/>
          </p:nvPr>
        </p:nvSpPr>
        <p:spPr>
          <a:xfrm>
            <a:off x="914399" y="120317"/>
            <a:ext cx="7796464" cy="577515"/>
          </a:xfrm>
        </p:spPr>
        <p:txBody>
          <a:bodyPr/>
          <a:lstStyle/>
          <a:p>
            <a:pPr algn="ctr"/>
            <a:r>
              <a:rPr lang="en-IN" b="1" i="0" u="none" strike="noStrike" kern="100" baseline="0" dirty="0" err="1">
                <a:solidFill>
                  <a:schemeClr val="tx1"/>
                </a:solidFill>
                <a:latin typeface="Algerian" panose="04020705040A02060702" pitchFamily="82" charset="0"/>
              </a:rPr>
              <a:t>Analyze</a:t>
            </a:r>
            <a:endParaRPr lang="en-IN" dirty="0">
              <a:solidFill>
                <a:schemeClr val="tx1"/>
              </a:solidFill>
            </a:endParaRPr>
          </a:p>
        </p:txBody>
      </p:sp>
      <p:sp>
        <p:nvSpPr>
          <p:cNvPr id="3" name="Slide Number Placeholder 2">
            <a:extLst>
              <a:ext uri="{FF2B5EF4-FFF2-40B4-BE49-F238E27FC236}">
                <a16:creationId xmlns:a16="http://schemas.microsoft.com/office/drawing/2014/main" id="{82E6A0F8-6B4C-6C46-C315-276B7382B939}"/>
              </a:ext>
            </a:extLst>
          </p:cNvPr>
          <p:cNvSpPr>
            <a:spLocks noGrp="1"/>
          </p:cNvSpPr>
          <p:nvPr>
            <p:ph type="sldNum" sz="quarter" idx="10"/>
          </p:nvPr>
        </p:nvSpPr>
        <p:spPr/>
        <p:txBody>
          <a:bodyPr/>
          <a:lstStyle/>
          <a:p>
            <a:r>
              <a:rPr lang="en-US" dirty="0"/>
              <a:t>20</a:t>
            </a:r>
          </a:p>
        </p:txBody>
      </p:sp>
      <p:sp>
        <p:nvSpPr>
          <p:cNvPr id="4" name="Content Placeholder 3">
            <a:extLst>
              <a:ext uri="{FF2B5EF4-FFF2-40B4-BE49-F238E27FC236}">
                <a16:creationId xmlns:a16="http://schemas.microsoft.com/office/drawing/2014/main" id="{5DB16364-EE23-799D-4ED9-514D5EE72F33}"/>
              </a:ext>
            </a:extLst>
          </p:cNvPr>
          <p:cNvSpPr>
            <a:spLocks noGrp="1"/>
          </p:cNvSpPr>
          <p:nvPr>
            <p:ph sz="half" idx="2"/>
          </p:nvPr>
        </p:nvSpPr>
        <p:spPr>
          <a:xfrm>
            <a:off x="1002631" y="928688"/>
            <a:ext cx="3283119" cy="5375859"/>
          </a:xfrm>
        </p:spPr>
        <p:txBody>
          <a:bodyPr>
            <a:normAutofit fontScale="40000" lnSpcReduction="20000"/>
          </a:bodyPr>
          <a:lstStyle/>
          <a:p>
            <a:pPr marL="285750" marR="0" lvl="0" indent="-285750" rtl="0">
              <a:buFont typeface="Wingdings" panose="05000000000000000000" pitchFamily="2" charset="2"/>
              <a:buChar char="Ø"/>
            </a:pPr>
            <a:r>
              <a:rPr lang="en-IN" sz="3400" b="1" i="0" u="none" strike="noStrike" kern="100" baseline="0" dirty="0">
                <a:solidFill>
                  <a:srgbClr val="C00000"/>
                </a:solidFill>
                <a:latin typeface="Calibri" panose="020F0502020204030204" pitchFamily="34" charset="0"/>
              </a:rPr>
              <a:t>Statistical Analysis in Excel</a:t>
            </a:r>
          </a:p>
          <a:p>
            <a:pPr marL="285750" marR="0" lvl="0" indent="-285750" rtl="0">
              <a:buFont typeface="Wingdings" panose="05000000000000000000" pitchFamily="2" charset="2"/>
              <a:buChar char="Ø"/>
            </a:pPr>
            <a:r>
              <a:rPr lang="en-IN" sz="3400" b="1" i="0" u="none" strike="noStrike" kern="100" baseline="0" dirty="0">
                <a:solidFill>
                  <a:srgbClr val="C00000"/>
                </a:solidFill>
                <a:latin typeface="Calibri" panose="020F0502020204030204" pitchFamily="34" charset="0"/>
              </a:rPr>
              <a:t>Explore data distributions, trends, and correlations.</a:t>
            </a:r>
          </a:p>
          <a:p>
            <a:pPr marL="285750" marR="0" lvl="0" indent="-285750" rtl="0">
              <a:buFont typeface="Wingdings" panose="05000000000000000000" pitchFamily="2" charset="2"/>
              <a:buChar char="Ø"/>
            </a:pPr>
            <a:r>
              <a:rPr lang="en-IN" sz="3400" b="1" i="0" u="none" strike="noStrike" kern="100" baseline="0" dirty="0">
                <a:solidFill>
                  <a:srgbClr val="C00000"/>
                </a:solidFill>
                <a:latin typeface="Calibri" panose="020F0502020204030204" pitchFamily="34" charset="0"/>
              </a:rPr>
              <a:t>Perform descriptive statistics.</a:t>
            </a:r>
          </a:p>
          <a:p>
            <a:pPr marL="285750" marR="0" lvl="0" indent="-285750" rtl="0">
              <a:buFont typeface="Wingdings" panose="05000000000000000000" pitchFamily="2" charset="2"/>
              <a:buChar char="Ø"/>
            </a:pPr>
            <a:r>
              <a:rPr lang="en-IN" sz="3400" b="1" i="0" u="none" strike="noStrike" kern="100" baseline="0" dirty="0">
                <a:solidFill>
                  <a:srgbClr val="C00000"/>
                </a:solidFill>
                <a:latin typeface="Calibri" panose="020F0502020204030204" pitchFamily="34" charset="0"/>
              </a:rPr>
              <a:t>Identify outliers and anomalies.</a:t>
            </a:r>
          </a:p>
          <a:p>
            <a:pPr marL="285750" marR="0" lvl="0" indent="-285750" rtl="0">
              <a:buFont typeface="Wingdings" panose="05000000000000000000" pitchFamily="2" charset="2"/>
              <a:buChar char="Ø"/>
            </a:pPr>
            <a:r>
              <a:rPr lang="en-IN" sz="3400" b="1" i="0" u="none" strike="noStrike" kern="100" baseline="0" dirty="0">
                <a:solidFill>
                  <a:srgbClr val="C00000"/>
                </a:solidFill>
                <a:latin typeface="Calibri" panose="020F0502020204030204" pitchFamily="34" charset="0"/>
              </a:rPr>
              <a:t>Visualization Dashboard in Excel</a:t>
            </a:r>
          </a:p>
          <a:p>
            <a:pPr marL="285750" marR="0" lvl="0" indent="-285750" rtl="0">
              <a:buFont typeface="Wingdings" panose="05000000000000000000" pitchFamily="2" charset="2"/>
              <a:buChar char="Ø"/>
            </a:pPr>
            <a:r>
              <a:rPr lang="en-US" sz="3400" b="1" i="0" u="none" strike="noStrike" kern="100" baseline="0" dirty="0">
                <a:solidFill>
                  <a:srgbClr val="C00000"/>
                </a:solidFill>
                <a:latin typeface="Calibri" panose="020F0502020204030204" pitchFamily="34" charset="0"/>
              </a:rPr>
              <a:t>Create visual representations of key metrics.</a:t>
            </a:r>
          </a:p>
          <a:p>
            <a:pPr marL="285750" marR="0" lvl="0" indent="-285750" rtl="0">
              <a:buFont typeface="Wingdings" panose="05000000000000000000" pitchFamily="2" charset="2"/>
              <a:buChar char="Ø"/>
            </a:pPr>
            <a:r>
              <a:rPr lang="en-US" sz="3400" b="1" i="0" u="none" strike="noStrike" kern="100" baseline="0" dirty="0">
                <a:solidFill>
                  <a:srgbClr val="C00000"/>
                </a:solidFill>
                <a:latin typeface="Calibri" panose="020F0502020204030204" pitchFamily="34" charset="0"/>
              </a:rPr>
              <a:t>Design interactive dashboards for data exploration.</a:t>
            </a:r>
          </a:p>
          <a:p>
            <a:pPr marL="285750" marR="0" lvl="0" indent="-285750" rtl="0">
              <a:buFont typeface="Wingdings" panose="05000000000000000000" pitchFamily="2" charset="2"/>
              <a:buChar char="Ø"/>
            </a:pPr>
            <a:r>
              <a:rPr lang="en-IN" sz="3400" b="1" i="0" u="none" strike="noStrike" kern="100" baseline="0" dirty="0">
                <a:solidFill>
                  <a:srgbClr val="C00000"/>
                </a:solidFill>
                <a:latin typeface="Calibri" panose="020F0502020204030204" pitchFamily="34" charset="0"/>
              </a:rPr>
              <a:t>SQL Database Import</a:t>
            </a:r>
          </a:p>
          <a:p>
            <a:pPr marL="285750" marR="0" lvl="0" indent="-285750" rtl="0">
              <a:buFont typeface="Wingdings" panose="05000000000000000000" pitchFamily="2" charset="2"/>
              <a:buChar char="Ø"/>
            </a:pPr>
            <a:r>
              <a:rPr lang="en-IN" sz="3400" b="1" i="0" u="none" strike="noStrike" kern="100" baseline="0" dirty="0">
                <a:solidFill>
                  <a:srgbClr val="C00000"/>
                </a:solidFill>
                <a:latin typeface="Calibri" panose="020F0502020204030204" pitchFamily="34" charset="0"/>
              </a:rPr>
              <a:t>Establish database schema.</a:t>
            </a:r>
          </a:p>
          <a:p>
            <a:pPr marL="285750" marR="0" lvl="0" indent="-285750" rtl="0">
              <a:buFont typeface="Wingdings" panose="05000000000000000000" pitchFamily="2" charset="2"/>
              <a:buChar char="Ø"/>
            </a:pPr>
            <a:r>
              <a:rPr lang="en-US" sz="3400" b="1" i="0" u="none" strike="noStrike" kern="100" baseline="0" dirty="0">
                <a:solidFill>
                  <a:srgbClr val="C00000"/>
                </a:solidFill>
                <a:latin typeface="Calibri" panose="020F0502020204030204" pitchFamily="34" charset="0"/>
              </a:rPr>
              <a:t>Import data into SQL server.</a:t>
            </a:r>
          </a:p>
          <a:p>
            <a:pPr marL="285750" marR="0" lvl="0" indent="-285750" rtl="0">
              <a:buFont typeface="Wingdings" panose="05000000000000000000" pitchFamily="2" charset="2"/>
              <a:buChar char="Ø"/>
            </a:pPr>
            <a:r>
              <a:rPr lang="en-US" sz="3400" b="1" i="0" u="none" strike="noStrike" kern="100" baseline="0" dirty="0">
                <a:solidFill>
                  <a:srgbClr val="C00000"/>
                </a:solidFill>
                <a:latin typeface="Calibri" panose="020F0502020204030204" pitchFamily="34" charset="0"/>
              </a:rPr>
              <a:t>Verify data integrity through queries.</a:t>
            </a:r>
          </a:p>
          <a:p>
            <a:pPr marL="285750" marR="0" lvl="0" indent="-285750" rtl="0">
              <a:buFont typeface="Wingdings" panose="05000000000000000000" pitchFamily="2" charset="2"/>
              <a:buChar char="Ø"/>
            </a:pPr>
            <a:r>
              <a:rPr lang="en-IN" sz="3400" b="1" i="0" u="none" strike="noStrike" kern="100" baseline="0" dirty="0" err="1">
                <a:solidFill>
                  <a:srgbClr val="C00000"/>
                </a:solidFill>
                <a:latin typeface="Calibri" panose="020F0502020204030204" pitchFamily="34" charset="0"/>
              </a:rPr>
              <a:t>PowerBI</a:t>
            </a:r>
            <a:r>
              <a:rPr lang="en-IN" sz="3400" b="1" i="0" u="none" strike="noStrike" kern="100" baseline="0" dirty="0">
                <a:solidFill>
                  <a:srgbClr val="C00000"/>
                </a:solidFill>
                <a:latin typeface="Calibri" panose="020F0502020204030204" pitchFamily="34" charset="0"/>
              </a:rPr>
              <a:t> Visualization</a:t>
            </a:r>
          </a:p>
          <a:p>
            <a:pPr marL="285750" marR="0" lvl="0" indent="-285750" rtl="0">
              <a:buFont typeface="Wingdings" panose="05000000000000000000" pitchFamily="2" charset="2"/>
              <a:buChar char="Ø"/>
            </a:pPr>
            <a:r>
              <a:rPr lang="en-US" sz="3400" b="1" i="0" u="none" strike="noStrike" kern="100" baseline="0" dirty="0">
                <a:solidFill>
                  <a:srgbClr val="C00000"/>
                </a:solidFill>
                <a:latin typeface="Calibri" panose="020F0502020204030204" pitchFamily="34" charset="0"/>
              </a:rPr>
              <a:t>Develop interactive visualizations for deeper insights.</a:t>
            </a:r>
          </a:p>
          <a:p>
            <a:pPr marL="285750" marR="0" lvl="0" indent="-285750" rtl="0">
              <a:buFont typeface="Wingdings" panose="05000000000000000000" pitchFamily="2" charset="2"/>
              <a:buChar char="Ø"/>
            </a:pPr>
            <a:r>
              <a:rPr lang="en-US" sz="3400" b="1" i="0" u="none" strike="noStrike" kern="100" baseline="0" dirty="0">
                <a:solidFill>
                  <a:srgbClr val="C00000"/>
                </a:solidFill>
                <a:latin typeface="Calibri" panose="020F0502020204030204" pitchFamily="34" charset="0"/>
              </a:rPr>
              <a:t>Answer key business questions through dynamic dashboards.</a:t>
            </a:r>
          </a:p>
          <a:p>
            <a:pPr marL="285750" indent="-285750">
              <a:buFont typeface="Wingdings" panose="05000000000000000000" pitchFamily="2" charset="2"/>
              <a:buChar char="Ø"/>
            </a:pPr>
            <a:endParaRPr lang="en-IN" dirty="0"/>
          </a:p>
        </p:txBody>
      </p:sp>
      <p:sp>
        <p:nvSpPr>
          <p:cNvPr id="5" name="Content Placeholder 4">
            <a:extLst>
              <a:ext uri="{FF2B5EF4-FFF2-40B4-BE49-F238E27FC236}">
                <a16:creationId xmlns:a16="http://schemas.microsoft.com/office/drawing/2014/main" id="{8DEB0A3E-131A-C8C5-582C-2E371065EE88}"/>
              </a:ext>
            </a:extLst>
          </p:cNvPr>
          <p:cNvSpPr>
            <a:spLocks noGrp="1"/>
          </p:cNvSpPr>
          <p:nvPr>
            <p:ph sz="quarter" idx="4"/>
          </p:nvPr>
        </p:nvSpPr>
        <p:spPr>
          <a:xfrm>
            <a:off x="4812631" y="928687"/>
            <a:ext cx="3284951" cy="5229281"/>
          </a:xfrm>
        </p:spPr>
        <p:txBody>
          <a:bodyPr>
            <a:normAutofit/>
          </a:bodyPr>
          <a:lstStyle/>
          <a:p>
            <a:pPr marL="285750" marR="0" lvl="0" indent="-285750" rtl="0">
              <a:buFont typeface="Wingdings" panose="05000000000000000000" pitchFamily="2" charset="2"/>
              <a:buChar char="Ø"/>
            </a:pPr>
            <a:r>
              <a:rPr lang="en-IN" sz="1400" b="1" i="0" u="none" strike="noStrike" kern="100" baseline="0" dirty="0">
                <a:solidFill>
                  <a:srgbClr val="C00000"/>
                </a:solidFill>
                <a:latin typeface="Calibri" panose="020F0502020204030204" pitchFamily="34" charset="0"/>
              </a:rPr>
              <a:t>Dashboard Slides (Empty)</a:t>
            </a:r>
          </a:p>
          <a:p>
            <a:pPr marL="285750" marR="0" lvl="0" indent="-285750" rtl="0">
              <a:buFont typeface="Wingdings" panose="05000000000000000000" pitchFamily="2" charset="2"/>
              <a:buChar char="Ø"/>
            </a:pPr>
            <a:r>
              <a:rPr lang="en-IN" sz="1400" b="1" i="0" u="none" strike="noStrike" kern="100" baseline="0" dirty="0">
                <a:solidFill>
                  <a:srgbClr val="C00000"/>
                </a:solidFill>
                <a:latin typeface="Calibri" panose="020F0502020204030204" pitchFamily="34" charset="0"/>
              </a:rPr>
              <a:t>Product wise Sales</a:t>
            </a:r>
          </a:p>
          <a:p>
            <a:pPr marL="285750" marR="0" lvl="0" indent="-285750" rtl="0">
              <a:buFont typeface="Wingdings" panose="05000000000000000000" pitchFamily="2" charset="2"/>
              <a:buChar char="Ø"/>
            </a:pPr>
            <a:r>
              <a:rPr lang="en-IN" sz="1400" b="1" i="0" u="none" strike="noStrike" kern="100" baseline="0" dirty="0">
                <a:solidFill>
                  <a:srgbClr val="C00000"/>
                </a:solidFill>
                <a:latin typeface="Calibri" panose="020F0502020204030204" pitchFamily="34" charset="0"/>
              </a:rPr>
              <a:t>Segment wise Profit</a:t>
            </a:r>
          </a:p>
          <a:p>
            <a:pPr marL="285750" marR="0" lvl="0" indent="-285750" rtl="0">
              <a:buFont typeface="Wingdings" panose="05000000000000000000" pitchFamily="2" charset="2"/>
              <a:buChar char="Ø"/>
            </a:pPr>
            <a:r>
              <a:rPr lang="en-IN" sz="1400" b="1" i="0" u="none" strike="noStrike" kern="100" baseline="0" dirty="0">
                <a:solidFill>
                  <a:srgbClr val="C00000"/>
                </a:solidFill>
                <a:latin typeface="Calibri" panose="020F0502020204030204" pitchFamily="34" charset="0"/>
              </a:rPr>
              <a:t>Yearly Sales</a:t>
            </a:r>
          </a:p>
          <a:p>
            <a:pPr marL="285750" marR="0" lvl="0" indent="-285750" rtl="0">
              <a:buFont typeface="Wingdings" panose="05000000000000000000" pitchFamily="2" charset="2"/>
              <a:buChar char="Ø"/>
            </a:pPr>
            <a:r>
              <a:rPr lang="en-IN" sz="1400" b="1" i="0" u="none" strike="noStrike" kern="100" baseline="0" dirty="0">
                <a:solidFill>
                  <a:srgbClr val="C00000"/>
                </a:solidFill>
                <a:latin typeface="Calibri" panose="020F0502020204030204" pitchFamily="34" charset="0"/>
              </a:rPr>
              <a:t>Country wise Sales</a:t>
            </a:r>
          </a:p>
          <a:p>
            <a:pPr marL="285750" marR="0" lvl="0" indent="-285750" rtl="0">
              <a:buFont typeface="Wingdings" panose="05000000000000000000" pitchFamily="2" charset="2"/>
              <a:buChar char="Ø"/>
            </a:pPr>
            <a:r>
              <a:rPr lang="en-US" sz="1400" b="1" i="0" u="none" strike="noStrike" kern="100" baseline="0" dirty="0">
                <a:solidFill>
                  <a:srgbClr val="C00000"/>
                </a:solidFill>
                <a:latin typeface="Calibri" panose="020F0502020204030204" pitchFamily="34" charset="0"/>
              </a:rPr>
              <a:t>Profit and Sales by Quarter</a:t>
            </a:r>
          </a:p>
          <a:p>
            <a:pPr marL="285750" marR="0" lvl="0" indent="-285750" rtl="0">
              <a:buFont typeface="Wingdings" panose="05000000000000000000" pitchFamily="2" charset="2"/>
              <a:buChar char="Ø"/>
            </a:pPr>
            <a:r>
              <a:rPr lang="en-IN" sz="1400" b="1" i="0" u="none" strike="noStrike" kern="100" baseline="0" dirty="0">
                <a:solidFill>
                  <a:srgbClr val="C00000"/>
                </a:solidFill>
                <a:latin typeface="Calibri" panose="020F0502020204030204" pitchFamily="34" charset="0"/>
              </a:rPr>
              <a:t>Yearly Profit</a:t>
            </a:r>
          </a:p>
          <a:p>
            <a:pPr marL="285750" marR="0" lvl="0" indent="-285750" rtl="0">
              <a:buFont typeface="Wingdings" panose="05000000000000000000" pitchFamily="2" charset="2"/>
              <a:buChar char="Ø"/>
            </a:pPr>
            <a:r>
              <a:rPr lang="en-IN" sz="1400" b="1" i="0" u="none" strike="noStrike" kern="100" baseline="0" dirty="0">
                <a:solidFill>
                  <a:srgbClr val="C00000"/>
                </a:solidFill>
                <a:latin typeface="Calibri" panose="020F0502020204030204" pitchFamily="34" charset="0"/>
              </a:rPr>
              <a:t>Top 2 Countries</a:t>
            </a:r>
          </a:p>
          <a:p>
            <a:pPr marL="285750" marR="0" lvl="0" indent="-285750" rtl="0">
              <a:buFont typeface="Wingdings" panose="05000000000000000000" pitchFamily="2" charset="2"/>
              <a:buChar char="Ø"/>
            </a:pPr>
            <a:r>
              <a:rPr lang="en-IN" sz="1400" b="1" i="0" u="none" strike="noStrike" kern="100" baseline="0" dirty="0">
                <a:solidFill>
                  <a:srgbClr val="C00000"/>
                </a:solidFill>
                <a:latin typeface="Calibri" panose="020F0502020204030204" pitchFamily="34" charset="0"/>
              </a:rPr>
              <a:t>Bottom 3 Products</a:t>
            </a:r>
          </a:p>
          <a:p>
            <a:pPr marL="285750" marR="0" lvl="0" indent="-285750" rtl="0">
              <a:buFont typeface="Wingdings" panose="05000000000000000000" pitchFamily="2" charset="2"/>
              <a:buChar char="Ø"/>
            </a:pPr>
            <a:r>
              <a:rPr lang="en-IN" sz="1400" b="1" i="0" u="none" strike="noStrike" kern="100" baseline="0" dirty="0">
                <a:solidFill>
                  <a:srgbClr val="C00000"/>
                </a:solidFill>
                <a:latin typeface="Calibri" panose="020F0502020204030204" pitchFamily="34" charset="0"/>
              </a:rPr>
              <a:t>Product wise Discount</a:t>
            </a:r>
          </a:p>
          <a:p>
            <a:pPr marL="285750" marR="0" lvl="0" indent="-285750" rtl="0">
              <a:buFont typeface="Wingdings" panose="05000000000000000000" pitchFamily="2" charset="2"/>
              <a:buChar char="Ø"/>
            </a:pPr>
            <a:r>
              <a:rPr lang="en-US" sz="1400" b="1" i="0" u="none" strike="noStrike" kern="100" baseline="0" dirty="0">
                <a:solidFill>
                  <a:srgbClr val="C00000"/>
                </a:solidFill>
                <a:latin typeface="Calibri" panose="020F0502020204030204" pitchFamily="34" charset="0"/>
              </a:rPr>
              <a:t>No. of Units Sold Year over Year</a:t>
            </a:r>
          </a:p>
          <a:p>
            <a:pPr marL="285750" marR="0" lvl="0" indent="-285750" rtl="0">
              <a:buFont typeface="Wingdings" panose="05000000000000000000" pitchFamily="2" charset="2"/>
              <a:buChar char="Ø"/>
            </a:pPr>
            <a:r>
              <a:rPr lang="en-IN" sz="1400" b="1" i="0" u="none" strike="noStrike" kern="100" baseline="0" dirty="0">
                <a:solidFill>
                  <a:srgbClr val="C00000"/>
                </a:solidFill>
                <a:latin typeface="Calibri" panose="020F0502020204030204" pitchFamily="34" charset="0"/>
              </a:rPr>
              <a:t>Segment wise Product Sales</a:t>
            </a:r>
          </a:p>
          <a:p>
            <a:pPr marL="285750" marR="0" lvl="0" indent="-285750" rtl="0">
              <a:buFont typeface="Wingdings" panose="05000000000000000000" pitchFamily="2" charset="2"/>
              <a:buChar char="Ø"/>
            </a:pPr>
            <a:r>
              <a:rPr lang="en-US" sz="1400" b="1" i="0" u="none" strike="noStrike" kern="100" baseline="0" dirty="0">
                <a:solidFill>
                  <a:srgbClr val="C00000"/>
                </a:solidFill>
                <a:latin typeface="Calibri" panose="020F0502020204030204" pitchFamily="34" charset="0"/>
              </a:rPr>
              <a:t>Segment wise Product wise Profit</a:t>
            </a:r>
          </a:p>
          <a:p>
            <a:endParaRPr lang="en-IN" sz="1400" b="1" dirty="0"/>
          </a:p>
        </p:txBody>
      </p:sp>
    </p:spTree>
    <p:extLst>
      <p:ext uri="{BB962C8B-B14F-4D97-AF65-F5344CB8AC3E}">
        <p14:creationId xmlns:p14="http://schemas.microsoft.com/office/powerpoint/2010/main" val="135314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05853" y="223711"/>
            <a:ext cx="3946358" cy="938463"/>
          </a:xfrm>
        </p:spPr>
        <p:txBody>
          <a:bodyPr/>
          <a:lstStyle/>
          <a:p>
            <a:r>
              <a:rPr lang="en-US" i="0" u="none" strike="noStrike" kern="1200" baseline="0" dirty="0">
                <a:solidFill>
                  <a:schemeClr val="tx1"/>
                </a:solidFill>
                <a:latin typeface="Algerian" panose="04020705040A02060702" pitchFamily="82" charset="0"/>
              </a:rPr>
              <a:t>Introduction</a:t>
            </a:r>
            <a:endParaRPr lang="en-US"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748590"/>
            <a:ext cx="6583680" cy="2590799"/>
          </a:xfrm>
        </p:spPr>
        <p:txBody>
          <a:bodyPr>
            <a:normAutofit fontScale="77500" lnSpcReduction="20000"/>
          </a:bodyPr>
          <a:lstStyle/>
          <a:p>
            <a:pPr marL="342900" indent="-342900">
              <a:buFont typeface="Wingdings" panose="05000000000000000000" pitchFamily="2" charset="2"/>
              <a:buChar char="§"/>
            </a:pPr>
            <a:r>
              <a:rPr lang="en-US" b="1" i="0" u="none" strike="noStrike" baseline="0" dirty="0">
                <a:solidFill>
                  <a:srgbClr val="C00000"/>
                </a:solidFill>
                <a:latin typeface="Raleway" pitchFamily="2" charset="0"/>
              </a:rPr>
              <a:t>In this project, we delve into the financial</a:t>
            </a:r>
            <a:r>
              <a:rPr lang="en-US" b="1" dirty="0">
                <a:solidFill>
                  <a:srgbClr val="C00000"/>
                </a:solidFill>
                <a:latin typeface="Raleway" pitchFamily="2" charset="0"/>
              </a:rPr>
              <a:t> </a:t>
            </a:r>
            <a:r>
              <a:rPr lang="en-US" b="1" i="0" u="none" strike="noStrike" baseline="0" dirty="0">
                <a:solidFill>
                  <a:srgbClr val="C00000"/>
                </a:solidFill>
                <a:latin typeface="Raleway" pitchFamily="2" charset="0"/>
              </a:rPr>
              <a:t>data of Western countries to derive insights and recommendations for strategic business decisions.</a:t>
            </a:r>
          </a:p>
          <a:p>
            <a:pPr marL="342900" marR="0" lvl="0" indent="-342900">
              <a:buFont typeface="Wingdings" panose="05000000000000000000" pitchFamily="2" charset="2"/>
              <a:buChar char="§"/>
            </a:pPr>
            <a:endParaRPr lang="en-US" b="1" i="0" u="none" strike="noStrike" baseline="0" dirty="0">
              <a:solidFill>
                <a:srgbClr val="C00000"/>
              </a:solidFill>
              <a:latin typeface="Raleway" pitchFamily="2" charset="0"/>
            </a:endParaRPr>
          </a:p>
          <a:p>
            <a:pPr marL="342900" indent="-342900">
              <a:buFont typeface="Wingdings" panose="05000000000000000000" pitchFamily="2" charset="2"/>
              <a:buChar char="§"/>
            </a:pPr>
            <a:r>
              <a:rPr lang="en-US" b="1" dirty="0">
                <a:solidFill>
                  <a:srgbClr val="C00000"/>
                </a:solidFill>
                <a:latin typeface="Raleway" pitchFamily="2" charset="0"/>
                <a:ea typeface="+mn-lt"/>
                <a:cs typeface="+mn-lt"/>
              </a:rPr>
              <a:t>We follow six key steps</a:t>
            </a:r>
            <a:r>
              <a:rPr lang="en-US" b="1" i="0" u="none" strike="noStrike" baseline="0" dirty="0">
                <a:solidFill>
                  <a:srgbClr val="C00000"/>
                </a:solidFill>
                <a:latin typeface="Raleway" pitchFamily="2" charset="0"/>
                <a:ea typeface="+mn-lt"/>
                <a:cs typeface="+mn-lt"/>
              </a:rPr>
              <a:t>: Ask, Prepare, Process, Analyze</a:t>
            </a:r>
            <a:r>
              <a:rPr lang="en-US" b="1" dirty="0">
                <a:solidFill>
                  <a:srgbClr val="C00000"/>
                </a:solidFill>
                <a:latin typeface="Raleway" pitchFamily="2" charset="0"/>
                <a:ea typeface="+mn-lt"/>
                <a:cs typeface="+mn-lt"/>
              </a:rPr>
              <a:t>, Share, and Act. Let's dive in!</a:t>
            </a:r>
            <a:endParaRPr lang="en-US" b="1" i="0" u="none" strike="noStrike" baseline="0" dirty="0">
              <a:solidFill>
                <a:srgbClr val="C00000"/>
              </a:solidFill>
              <a:latin typeface="Raleway" pitchFamily="2" charset="0"/>
              <a:ea typeface="+mn-lt"/>
              <a:cs typeface="+mn-lt"/>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r>
              <a:rPr lang="en-US" dirty="0"/>
              <a:t>2</a:t>
            </a:r>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FD94-A204-F9E6-17C6-82C9041635E8}"/>
              </a:ext>
            </a:extLst>
          </p:cNvPr>
          <p:cNvSpPr>
            <a:spLocks noGrp="1"/>
          </p:cNvSpPr>
          <p:nvPr>
            <p:ph type="title"/>
          </p:nvPr>
        </p:nvSpPr>
        <p:spPr>
          <a:xfrm>
            <a:off x="840186" y="-213054"/>
            <a:ext cx="10511627" cy="1327980"/>
          </a:xfrm>
        </p:spPr>
        <p:txBody>
          <a:bodyPr/>
          <a:lstStyle/>
          <a:p>
            <a:r>
              <a:rPr lang="en-US" b="1" u="sng" dirty="0">
                <a:solidFill>
                  <a:schemeClr val="tx1"/>
                </a:solidFill>
                <a:latin typeface="Algerian" panose="04020705040A02060702" pitchFamily="82" charset="0"/>
              </a:rPr>
              <a:t>Conclusion and Inferences</a:t>
            </a:r>
            <a:endParaRPr lang="en-IN" u="sng"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D01426EA-322D-A819-656B-27446C596B29}"/>
              </a:ext>
            </a:extLst>
          </p:cNvPr>
          <p:cNvSpPr>
            <a:spLocks noGrp="1"/>
          </p:cNvSpPr>
          <p:nvPr>
            <p:ph sz="quarter" idx="4"/>
          </p:nvPr>
        </p:nvSpPr>
        <p:spPr>
          <a:xfrm>
            <a:off x="914400" y="1507959"/>
            <a:ext cx="10511627" cy="3745830"/>
          </a:xfrm>
        </p:spPr>
        <p:txBody>
          <a:bodyPr>
            <a:normAutofit lnSpcReduction="10000"/>
          </a:bodyPr>
          <a:lstStyle/>
          <a:p>
            <a:pPr marR="0" lvl="0" rtl="0"/>
            <a:endParaRPr lang="en-IN" sz="1600" b="0" i="0" u="none" strike="noStrike" kern="100" baseline="0" dirty="0">
              <a:solidFill>
                <a:srgbClr val="2F5496"/>
              </a:solidFill>
              <a:latin typeface="Times New Roman" panose="02020603050405020304" pitchFamily="18" charset="0"/>
            </a:endParaRPr>
          </a:p>
          <a:p>
            <a:pPr>
              <a:buFont typeface="Wingdings" panose="05000000000000000000" pitchFamily="2" charset="2"/>
              <a:buChar char="Ø"/>
            </a:pPr>
            <a:r>
              <a:rPr lang="en-GB" b="1" dirty="0">
                <a:solidFill>
                  <a:srgbClr val="00B050"/>
                </a:solidFill>
              </a:rPr>
              <a:t>There is Impressive Growth in Sales in 2014 as compared to 2013 year.</a:t>
            </a:r>
          </a:p>
          <a:p>
            <a:pPr>
              <a:buFont typeface="Wingdings" panose="05000000000000000000" pitchFamily="2" charset="2"/>
              <a:buChar char="Ø"/>
            </a:pPr>
            <a:r>
              <a:rPr lang="en-GB" b="1" dirty="0">
                <a:solidFill>
                  <a:srgbClr val="00B050"/>
                </a:solidFill>
              </a:rPr>
              <a:t>The United States of America has </a:t>
            </a:r>
            <a:r>
              <a:rPr lang="en-US" b="1" dirty="0">
                <a:solidFill>
                  <a:srgbClr val="00B050"/>
                </a:solidFill>
              </a:rPr>
              <a:t>phenomenal</a:t>
            </a:r>
            <a:r>
              <a:rPr lang="en-GB" b="1" dirty="0">
                <a:solidFill>
                  <a:srgbClr val="00B050"/>
                </a:solidFill>
              </a:rPr>
              <a:t> record in Terms of Overall Sales.</a:t>
            </a:r>
          </a:p>
          <a:p>
            <a:pPr>
              <a:buFont typeface="Wingdings" panose="05000000000000000000" pitchFamily="2" charset="2"/>
              <a:buChar char="Ø"/>
            </a:pPr>
            <a:r>
              <a:rPr lang="en-GB" b="1" dirty="0" err="1">
                <a:solidFill>
                  <a:srgbClr val="00B050"/>
                </a:solidFill>
              </a:rPr>
              <a:t>Paseo</a:t>
            </a:r>
            <a:r>
              <a:rPr lang="en-GB" b="1" dirty="0">
                <a:solidFill>
                  <a:srgbClr val="00B050"/>
                </a:solidFill>
              </a:rPr>
              <a:t> has the highest share as compared to other products.</a:t>
            </a:r>
          </a:p>
          <a:p>
            <a:pPr>
              <a:buFont typeface="Wingdings" panose="05000000000000000000" pitchFamily="2" charset="2"/>
              <a:buChar char="Ø"/>
            </a:pPr>
            <a:r>
              <a:rPr lang="en-GB" b="1" dirty="0">
                <a:solidFill>
                  <a:srgbClr val="00B050"/>
                </a:solidFill>
              </a:rPr>
              <a:t>Through, Pareto Chart analysis, Government and Small Business Segment shares almost 80% of sales in 2013 and 2014.</a:t>
            </a:r>
          </a:p>
          <a:p>
            <a:pPr>
              <a:buFont typeface="Wingdings" panose="05000000000000000000" pitchFamily="2" charset="2"/>
              <a:buChar char="Ø"/>
            </a:pPr>
            <a:r>
              <a:rPr lang="en-GB" b="1" dirty="0">
                <a:solidFill>
                  <a:srgbClr val="00B050"/>
                </a:solidFill>
              </a:rPr>
              <a:t>There is trend noticed , sales in December months is highest as Compared to other months.</a:t>
            </a:r>
          </a:p>
          <a:p>
            <a:pPr>
              <a:buFont typeface="Wingdings" panose="05000000000000000000" pitchFamily="2" charset="2"/>
              <a:buChar char="Ø"/>
            </a:pPr>
            <a:r>
              <a:rPr lang="en-US" b="1" dirty="0">
                <a:solidFill>
                  <a:srgbClr val="00B050"/>
                </a:solidFill>
              </a:rPr>
              <a:t>Through comprehensive data analysis and visualization, we've uncovered valuable insights into the financial landscape of Western countries. Our findings provide actionable recommendations for maximizing profitability and strategic growth opportunities. This project demonstrates the power of business analytics in driving informed decision-making</a:t>
            </a:r>
            <a:endParaRPr lang="en-IN" b="1" i="0" u="none" strike="noStrike" kern="100" baseline="0" dirty="0">
              <a:solidFill>
                <a:srgbClr val="00B050"/>
              </a:solidFill>
              <a:latin typeface="Times New Roman" panose="02020603050405020304" pitchFamily="18" charset="0"/>
            </a:endParaRPr>
          </a:p>
          <a:p>
            <a:pPr marR="0" lvl="0" rtl="0"/>
            <a:endParaRPr lang="en-IN" sz="1600" b="0" i="0" u="none" strike="noStrike" kern="100" baseline="0" dirty="0">
              <a:solidFill>
                <a:srgbClr val="2F5496"/>
              </a:solidFill>
              <a:latin typeface="Times New Roman" panose="02020603050405020304" pitchFamily="18" charset="0"/>
            </a:endParaRPr>
          </a:p>
          <a:p>
            <a:pPr marR="0" lvl="0" rtl="0"/>
            <a:endParaRPr lang="en-IN" sz="1600" b="0" i="0" u="none" strike="noStrike" kern="100" baseline="0" dirty="0">
              <a:solidFill>
                <a:srgbClr val="2F5496"/>
              </a:solidFill>
              <a:latin typeface="Times New Roman" panose="02020603050405020304" pitchFamily="18" charset="0"/>
            </a:endParaRPr>
          </a:p>
          <a:p>
            <a:endParaRPr lang="en-IN" sz="1600" dirty="0"/>
          </a:p>
        </p:txBody>
      </p:sp>
      <p:sp>
        <p:nvSpPr>
          <p:cNvPr id="4" name="Slide Number Placeholder 3">
            <a:extLst>
              <a:ext uri="{FF2B5EF4-FFF2-40B4-BE49-F238E27FC236}">
                <a16:creationId xmlns:a16="http://schemas.microsoft.com/office/drawing/2014/main" id="{A702676D-552F-A2DD-350C-2ECFFAA02FAF}"/>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55196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596188" y="1267325"/>
            <a:ext cx="4620127" cy="3753853"/>
          </a:xfrm>
          <a:ln>
            <a:noFill/>
          </a:ln>
          <a:effectLst>
            <a:glow rad="228600">
              <a:schemeClr val="accent6">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sz="8800" dirty="0">
                <a:latin typeface="Viner Hand ITC" panose="03070502030502020203" pitchFamily="66" charset="0"/>
              </a:rPr>
              <a:t>Thank </a:t>
            </a:r>
            <a:br>
              <a:rPr lang="en-US" sz="8800" dirty="0">
                <a:latin typeface="Viner Hand ITC" panose="03070502030502020203" pitchFamily="66" charset="0"/>
              </a:rPr>
            </a:br>
            <a:r>
              <a:rPr lang="en-US" sz="8800" dirty="0">
                <a:latin typeface="Viner Hand ITC" panose="03070502030502020203" pitchFamily="66" charset="0"/>
              </a:rPr>
              <a:t>    you </a:t>
            </a:r>
            <a:br>
              <a:rPr lang="en-US" dirty="0">
                <a:latin typeface="Jokerman" panose="04090605060D06020702" pitchFamily="82" charset="0"/>
                <a:sym typeface="Wingdings" panose="05000000000000000000" pitchFamily="2" charset="2"/>
              </a:rPr>
            </a:br>
            <a:endParaRPr lang="en-US" dirty="0">
              <a:latin typeface="Jokerman" panose="04090605060D06020702" pitchFamily="82" charset="0"/>
            </a:endParaRPr>
          </a:p>
        </p:txBody>
      </p:sp>
    </p:spTree>
    <p:extLst>
      <p:ext uri="{BB962C8B-B14F-4D97-AF65-F5344CB8AC3E}">
        <p14:creationId xmlns:p14="http://schemas.microsoft.com/office/powerpoint/2010/main" val="197317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11A1-62EE-E519-8FED-0E905C86B67D}"/>
              </a:ext>
            </a:extLst>
          </p:cNvPr>
          <p:cNvSpPr>
            <a:spLocks noGrp="1"/>
          </p:cNvSpPr>
          <p:nvPr>
            <p:ph type="title"/>
          </p:nvPr>
        </p:nvSpPr>
        <p:spPr>
          <a:xfrm>
            <a:off x="441159" y="385012"/>
            <a:ext cx="4379494" cy="842210"/>
          </a:xfrm>
        </p:spPr>
        <p:txBody>
          <a:bodyPr/>
          <a:lstStyle/>
          <a:p>
            <a:r>
              <a:rPr lang="en-US" b="1" dirty="0">
                <a:solidFill>
                  <a:schemeClr val="tx1"/>
                </a:solidFill>
                <a:latin typeface="Algerian" panose="04020705040A02060702" pitchFamily="82" charset="0"/>
              </a:rPr>
              <a:t>Step 01: - Ask</a:t>
            </a:r>
            <a:endParaRPr lang="en-IN"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FBE31AD-C70B-3543-5D35-3B421BF36E4F}"/>
              </a:ext>
            </a:extLst>
          </p:cNvPr>
          <p:cNvSpPr>
            <a:spLocks noGrp="1"/>
          </p:cNvSpPr>
          <p:nvPr>
            <p:ph sz="quarter" idx="4"/>
          </p:nvPr>
        </p:nvSpPr>
        <p:spPr>
          <a:xfrm>
            <a:off x="840186" y="1371601"/>
            <a:ext cx="10511627" cy="3809999"/>
          </a:xfrm>
        </p:spPr>
        <p:txBody>
          <a:bodyPr>
            <a:normAutofit lnSpcReduction="10000"/>
          </a:bodyPr>
          <a:lstStyle/>
          <a:p>
            <a:pPr marL="0" marR="0" lvl="0" indent="0">
              <a:buNone/>
            </a:pPr>
            <a:r>
              <a:rPr lang="en-US" sz="1600" b="1" i="0" u="none" strike="noStrike" baseline="0" dirty="0">
                <a:solidFill>
                  <a:srgbClr val="C00000"/>
                </a:solidFill>
                <a:latin typeface="Raleway" pitchFamily="2" charset="0"/>
              </a:rPr>
              <a:t>In this stage, we define the core business problem: "What are the most profitable products, countries, and segments for Western countries to target or avoid?“</a:t>
            </a:r>
          </a:p>
          <a:p>
            <a:pPr marL="0" marR="0" lvl="0" indent="0">
              <a:buNone/>
            </a:pPr>
            <a:endParaRPr lang="en-US" sz="1600" b="1" dirty="0">
              <a:solidFill>
                <a:schemeClr val="accent2">
                  <a:lumMod val="50000"/>
                </a:schemeClr>
              </a:solidFill>
              <a:latin typeface="Raleway" pitchFamily="2" charset="0"/>
            </a:endParaRPr>
          </a:p>
          <a:p>
            <a:pPr marL="0" indent="0">
              <a:buNone/>
            </a:pPr>
            <a:r>
              <a:rPr lang="en-US" sz="1600" b="1" u="sng" dirty="0">
                <a:solidFill>
                  <a:schemeClr val="tx1"/>
                </a:solidFill>
                <a:latin typeface="Raleway" pitchFamily="2" charset="0"/>
              </a:rPr>
              <a:t>Business Objectives</a:t>
            </a:r>
            <a:r>
              <a:rPr lang="en-US" sz="1600" b="1" u="none" strike="noStrike" baseline="0" dirty="0">
                <a:solidFill>
                  <a:schemeClr val="tx1"/>
                </a:solidFill>
                <a:latin typeface="Raleway" pitchFamily="2" charset="0"/>
              </a:rPr>
              <a:t>:</a:t>
            </a:r>
            <a:endParaRPr lang="en-US" sz="1600" b="1" u="none" strike="noStrike" baseline="0" dirty="0">
              <a:solidFill>
                <a:schemeClr val="tx1"/>
              </a:solidFill>
              <a:latin typeface="Raleway" pitchFamily="2" charset="0"/>
              <a:cs typeface="Calibri"/>
            </a:endParaRPr>
          </a:p>
          <a:p>
            <a:pPr lvl="1"/>
            <a:r>
              <a:rPr lang="en-US" sz="1400" b="1" dirty="0">
                <a:solidFill>
                  <a:srgbClr val="00B050"/>
                </a:solidFill>
                <a:latin typeface="Raleway" pitchFamily="2" charset="0"/>
                <a:ea typeface="+mn-lt"/>
                <a:cs typeface="+mn-lt"/>
              </a:rPr>
              <a:t>Optimize Profits:</a:t>
            </a:r>
            <a:r>
              <a:rPr lang="en-US" sz="1400" dirty="0">
                <a:solidFill>
                  <a:srgbClr val="00B050"/>
                </a:solidFill>
                <a:latin typeface="Raleway" pitchFamily="2" charset="0"/>
                <a:ea typeface="+mn-lt"/>
                <a:cs typeface="+mn-lt"/>
              </a:rPr>
              <a:t> </a:t>
            </a:r>
            <a:r>
              <a:rPr lang="en-US" sz="1400" b="1" dirty="0">
                <a:latin typeface="Raleway" pitchFamily="2" charset="0"/>
                <a:ea typeface="+mn-lt"/>
                <a:cs typeface="+mn-lt"/>
              </a:rPr>
              <a:t>We aim to determine how we can best optimize our profits.</a:t>
            </a:r>
            <a:endParaRPr lang="en-US" sz="1400" b="1" dirty="0">
              <a:latin typeface="Raleway" pitchFamily="2" charset="0"/>
              <a:cs typeface="Calibri"/>
            </a:endParaRPr>
          </a:p>
          <a:p>
            <a:pPr lvl="1"/>
            <a:r>
              <a:rPr lang="en-US" sz="1400" b="1" i="0" u="none" strike="noStrike" baseline="0" dirty="0">
                <a:solidFill>
                  <a:srgbClr val="00B050"/>
                </a:solidFill>
                <a:latin typeface="Raleway" pitchFamily="2" charset="0"/>
                <a:ea typeface="+mn-lt"/>
                <a:cs typeface="+mn-lt"/>
              </a:rPr>
              <a:t>Identify </a:t>
            </a:r>
            <a:r>
              <a:rPr lang="en-US" sz="1400" b="1" dirty="0">
                <a:solidFill>
                  <a:srgbClr val="00B050"/>
                </a:solidFill>
                <a:latin typeface="Raleway" pitchFamily="2" charset="0"/>
                <a:ea typeface="+mn-lt"/>
                <a:cs typeface="+mn-lt"/>
              </a:rPr>
              <a:t>Emerging Trends: </a:t>
            </a:r>
            <a:r>
              <a:rPr lang="en-US" sz="1400" b="1" dirty="0">
                <a:latin typeface="Raleway" pitchFamily="2" charset="0"/>
                <a:ea typeface="+mn-lt"/>
                <a:cs typeface="+mn-lt"/>
              </a:rPr>
              <a:t>We seek to identify emerging market trends that can give us a competitive edge</a:t>
            </a:r>
            <a:r>
              <a:rPr lang="en-US" sz="1400" b="1" i="0" u="none" strike="noStrike" baseline="0" dirty="0">
                <a:latin typeface="Raleway" pitchFamily="2" charset="0"/>
                <a:ea typeface="+mn-lt"/>
                <a:cs typeface="+mn-lt"/>
              </a:rPr>
              <a:t>.</a:t>
            </a:r>
            <a:endParaRPr lang="en-US" sz="1400" b="1" dirty="0">
              <a:latin typeface="Raleway" pitchFamily="2" charset="0"/>
              <a:cs typeface="Calibri"/>
            </a:endParaRPr>
          </a:p>
          <a:p>
            <a:pPr lvl="1"/>
            <a:r>
              <a:rPr lang="en-US" sz="1400" b="1" dirty="0">
                <a:solidFill>
                  <a:srgbClr val="00B050"/>
                </a:solidFill>
                <a:latin typeface="Raleway" pitchFamily="2" charset="0"/>
                <a:ea typeface="+mn-lt"/>
                <a:cs typeface="+mn-lt"/>
              </a:rPr>
              <a:t>Recommendations:</a:t>
            </a:r>
            <a:r>
              <a:rPr lang="en-US" sz="1400" b="1" dirty="0">
                <a:solidFill>
                  <a:schemeClr val="accent2"/>
                </a:solidFill>
                <a:latin typeface="Raleway" pitchFamily="2" charset="0"/>
                <a:ea typeface="+mn-lt"/>
                <a:cs typeface="+mn-lt"/>
              </a:rPr>
              <a:t> </a:t>
            </a:r>
            <a:r>
              <a:rPr lang="en-US" sz="1400" b="1" dirty="0">
                <a:latin typeface="Raleway" pitchFamily="2" charset="0"/>
                <a:ea typeface="+mn-lt"/>
                <a:cs typeface="+mn-lt"/>
              </a:rPr>
              <a:t>We will use these insights to formulate actionable recommendations </a:t>
            </a:r>
            <a:r>
              <a:rPr lang="en-US" sz="1400" b="1" i="0" u="none" strike="noStrike" baseline="0" dirty="0">
                <a:latin typeface="Raleway" pitchFamily="2" charset="0"/>
                <a:ea typeface="+mn-lt"/>
                <a:cs typeface="+mn-lt"/>
              </a:rPr>
              <a:t>for </a:t>
            </a:r>
            <a:r>
              <a:rPr lang="en-US" sz="1400" b="1" dirty="0">
                <a:latin typeface="Raleway" pitchFamily="2" charset="0"/>
                <a:ea typeface="+mn-lt"/>
                <a:cs typeface="+mn-lt"/>
              </a:rPr>
              <a:t>our organization</a:t>
            </a:r>
            <a:r>
              <a:rPr lang="en-US" sz="1400" b="1" i="0" u="none" strike="noStrike" baseline="0" dirty="0">
                <a:latin typeface="Raleway" pitchFamily="2" charset="0"/>
                <a:ea typeface="+mn-lt"/>
                <a:cs typeface="+mn-lt"/>
              </a:rPr>
              <a:t>.</a:t>
            </a:r>
            <a:endParaRPr lang="en-US" sz="1400" b="1" dirty="0">
              <a:latin typeface="Raleway" pitchFamily="2" charset="0"/>
              <a:cs typeface="Calibri"/>
            </a:endParaRPr>
          </a:p>
          <a:p>
            <a:pPr marL="0" marR="0" lvl="0" indent="0">
              <a:buNone/>
            </a:pPr>
            <a:r>
              <a:rPr lang="en-US" sz="1600" b="1" u="sng" strike="noStrike" baseline="0" dirty="0">
                <a:solidFill>
                  <a:schemeClr val="tx1"/>
                </a:solidFill>
                <a:latin typeface="Raleway" pitchFamily="2" charset="0"/>
              </a:rPr>
              <a:t>Deliverables</a:t>
            </a:r>
            <a:r>
              <a:rPr lang="en-US" sz="1600" b="1" u="none" strike="noStrike" baseline="0" dirty="0">
                <a:solidFill>
                  <a:schemeClr val="tx1"/>
                </a:solidFill>
                <a:latin typeface="Raleway" pitchFamily="2" charset="0"/>
              </a:rPr>
              <a:t>:</a:t>
            </a:r>
            <a:endParaRPr lang="en-US" sz="1600" b="1" u="none" strike="noStrike" baseline="0" dirty="0">
              <a:solidFill>
                <a:schemeClr val="tx1"/>
              </a:solidFill>
              <a:latin typeface="Raleway" pitchFamily="2" charset="0"/>
              <a:cs typeface="Calibri"/>
            </a:endParaRPr>
          </a:p>
          <a:p>
            <a:pPr lvl="1"/>
            <a:r>
              <a:rPr lang="en-US" sz="1400" b="1" dirty="0">
                <a:latin typeface="Raleway" pitchFamily="2" charset="0"/>
                <a:ea typeface="+mn-lt"/>
                <a:cs typeface="+mn-lt"/>
              </a:rPr>
              <a:t>A clear, concise summary of our business objectives. A clear, concise summary of our business objectives.</a:t>
            </a:r>
            <a:endParaRPr lang="en-US" sz="1400" b="1" i="0" u="none" strike="noStrike" baseline="0" dirty="0">
              <a:latin typeface="Raleway" pitchFamily="2" charset="0"/>
              <a:ea typeface="+mn-lt"/>
              <a:cs typeface="+mn-lt"/>
            </a:endParaRPr>
          </a:p>
          <a:p>
            <a:pPr lvl="1"/>
            <a:r>
              <a:rPr lang="en-US" sz="1400" b="1" dirty="0">
                <a:latin typeface="Raleway" pitchFamily="2" charset="0"/>
                <a:ea typeface="+mn-lt"/>
                <a:cs typeface="+mn-lt"/>
              </a:rPr>
              <a:t>Comprehensive documentation of all data cleaning, manipulation, and analysis.</a:t>
            </a:r>
            <a:endParaRPr lang="en-US" sz="1400" b="1" i="0" u="none" strike="noStrike" baseline="0" dirty="0">
              <a:latin typeface="Raleway" pitchFamily="2" charset="0"/>
              <a:cs typeface="Calibri"/>
            </a:endParaRPr>
          </a:p>
          <a:p>
            <a:pPr lvl="1"/>
            <a:r>
              <a:rPr lang="en-US" sz="1400" b="1" dirty="0">
                <a:latin typeface="Raleway" pitchFamily="2" charset="0"/>
                <a:ea typeface="+mn-lt"/>
                <a:cs typeface="+mn-lt"/>
              </a:rPr>
              <a:t>Formulation of recommendations based on our analysis, designed to guide strategic decision-making.</a:t>
            </a:r>
            <a:endParaRPr lang="en-US" sz="1400" b="1" dirty="0">
              <a:latin typeface="Raleway" pitchFamily="2" charset="0"/>
              <a:cs typeface="Calibri"/>
            </a:endParaRPr>
          </a:p>
          <a:p>
            <a:endParaRPr lang="en-IN" dirty="0"/>
          </a:p>
        </p:txBody>
      </p:sp>
      <p:sp>
        <p:nvSpPr>
          <p:cNvPr id="4" name="Slide Number Placeholder 3">
            <a:extLst>
              <a:ext uri="{FF2B5EF4-FFF2-40B4-BE49-F238E27FC236}">
                <a16:creationId xmlns:a16="http://schemas.microsoft.com/office/drawing/2014/main" id="{574070B3-85E6-707C-DF1B-B869D61BA515}"/>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08554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6064-D998-1B93-D005-3FFA8CDDAC23}"/>
              </a:ext>
            </a:extLst>
          </p:cNvPr>
          <p:cNvSpPr>
            <a:spLocks noGrp="1"/>
          </p:cNvSpPr>
          <p:nvPr>
            <p:ph type="title"/>
          </p:nvPr>
        </p:nvSpPr>
        <p:spPr>
          <a:xfrm>
            <a:off x="914400" y="410781"/>
            <a:ext cx="4868779" cy="856545"/>
          </a:xfrm>
        </p:spPr>
        <p:txBody>
          <a:bodyPr/>
          <a:lstStyle/>
          <a:p>
            <a:r>
              <a:rPr lang="en-US" b="1" kern="1200" dirty="0">
                <a:solidFill>
                  <a:schemeClr val="tx1"/>
                </a:solidFill>
                <a:latin typeface="Algerian" panose="04020705040A02060702" pitchFamily="82" charset="0"/>
              </a:rPr>
              <a:t>Step 02: - Prepare</a:t>
            </a:r>
            <a:endParaRPr lang="en-IN" dirty="0">
              <a:solidFill>
                <a:schemeClr val="tx1"/>
              </a:solidFill>
              <a:latin typeface="Algerian" panose="04020705040A02060702" pitchFamily="82" charset="0"/>
            </a:endParaRPr>
          </a:p>
        </p:txBody>
      </p:sp>
      <p:sp>
        <p:nvSpPr>
          <p:cNvPr id="7" name="Rectangle 6">
            <a:extLst>
              <a:ext uri="{FF2B5EF4-FFF2-40B4-BE49-F238E27FC236}">
                <a16:creationId xmlns:a16="http://schemas.microsoft.com/office/drawing/2014/main" id="{7B853A95-3C11-A3B2-D14D-B6CBC9CC6CB6}"/>
              </a:ext>
            </a:extLst>
          </p:cNvPr>
          <p:cNvSpPr/>
          <p:nvPr/>
        </p:nvSpPr>
        <p:spPr>
          <a:xfrm>
            <a:off x="4435646" y="1499936"/>
            <a:ext cx="3056020" cy="4867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00B050"/>
                </a:solidFill>
              </a:rPr>
              <a:t>Data Columns: </a:t>
            </a:r>
            <a:r>
              <a:rPr lang="en-US" b="1" dirty="0">
                <a:solidFill>
                  <a:schemeClr val="tx1"/>
                </a:solidFill>
              </a:rPr>
              <a:t>The dataset consists of 16 columns, each serving as a unique attribute: Segment, Country, Product, </a:t>
            </a:r>
            <a:r>
              <a:rPr lang="en-US" b="1" dirty="0" err="1">
                <a:solidFill>
                  <a:schemeClr val="tx1"/>
                </a:solidFill>
              </a:rPr>
              <a:t>Discount_Band</a:t>
            </a:r>
            <a:r>
              <a:rPr lang="en-US" b="1" dirty="0">
                <a:solidFill>
                  <a:schemeClr val="tx1"/>
                </a:solidFill>
              </a:rPr>
              <a:t>, </a:t>
            </a:r>
            <a:r>
              <a:rPr lang="en-US" b="1" dirty="0" err="1">
                <a:solidFill>
                  <a:schemeClr val="tx1"/>
                </a:solidFill>
              </a:rPr>
              <a:t>Units_Sold</a:t>
            </a:r>
            <a:r>
              <a:rPr lang="en-US" b="1" dirty="0">
                <a:solidFill>
                  <a:schemeClr val="tx1"/>
                </a:solidFill>
              </a:rPr>
              <a:t>, </a:t>
            </a:r>
            <a:r>
              <a:rPr lang="en-US" b="1" dirty="0" err="1">
                <a:solidFill>
                  <a:schemeClr val="tx1"/>
                </a:solidFill>
              </a:rPr>
              <a:t>Manufacturing_Price</a:t>
            </a:r>
            <a:r>
              <a:rPr lang="en-US" b="1" dirty="0">
                <a:solidFill>
                  <a:schemeClr val="tx1"/>
                </a:solidFill>
              </a:rPr>
              <a:t>, </a:t>
            </a:r>
            <a:r>
              <a:rPr lang="en-US" b="1" dirty="0" err="1">
                <a:solidFill>
                  <a:schemeClr val="tx1"/>
                </a:solidFill>
              </a:rPr>
              <a:t>Sale_Price</a:t>
            </a:r>
            <a:r>
              <a:rPr lang="en-US" b="1" dirty="0">
                <a:solidFill>
                  <a:schemeClr val="tx1"/>
                </a:solidFill>
              </a:rPr>
              <a:t>, </a:t>
            </a:r>
            <a:r>
              <a:rPr lang="en-US" b="1" dirty="0" err="1">
                <a:solidFill>
                  <a:schemeClr val="tx1"/>
                </a:solidFill>
              </a:rPr>
              <a:t>Gross_Sales</a:t>
            </a:r>
            <a:r>
              <a:rPr lang="en-US" b="1" dirty="0">
                <a:solidFill>
                  <a:schemeClr val="tx1"/>
                </a:solidFill>
              </a:rPr>
              <a:t>, Discounts, Sales, COGS, Profit, Date, </a:t>
            </a:r>
            <a:r>
              <a:rPr lang="en-US" b="1" dirty="0" err="1">
                <a:solidFill>
                  <a:schemeClr val="tx1"/>
                </a:solidFill>
              </a:rPr>
              <a:t>Month_Number</a:t>
            </a:r>
            <a:r>
              <a:rPr lang="en-US" b="1" dirty="0">
                <a:solidFill>
                  <a:schemeClr val="tx1"/>
                </a:solidFill>
              </a:rPr>
              <a:t>, </a:t>
            </a:r>
            <a:r>
              <a:rPr lang="en-US" b="1" dirty="0" err="1">
                <a:solidFill>
                  <a:schemeClr val="tx1"/>
                </a:solidFill>
              </a:rPr>
              <a:t>Month_Name</a:t>
            </a:r>
            <a:r>
              <a:rPr lang="en-US" b="1" dirty="0">
                <a:solidFill>
                  <a:schemeClr val="tx1"/>
                </a:solidFill>
              </a:rPr>
              <a:t>, Year.</a:t>
            </a:r>
            <a:endParaRPr lang="en-US" dirty="0">
              <a:solidFill>
                <a:schemeClr val="tx1"/>
              </a:solidFill>
            </a:endParaRPr>
          </a:p>
          <a:p>
            <a:pPr algn="ctr"/>
            <a:endParaRPr lang="en-IN" dirty="0">
              <a:solidFill>
                <a:srgbClr val="00B050"/>
              </a:solidFill>
            </a:endParaRPr>
          </a:p>
        </p:txBody>
      </p:sp>
      <p:sp>
        <p:nvSpPr>
          <p:cNvPr id="8" name="Rectangle 7">
            <a:extLst>
              <a:ext uri="{FF2B5EF4-FFF2-40B4-BE49-F238E27FC236}">
                <a16:creationId xmlns:a16="http://schemas.microsoft.com/office/drawing/2014/main" id="{500C4210-09C8-CDB5-713A-2142E8C876F7}"/>
              </a:ext>
            </a:extLst>
          </p:cNvPr>
          <p:cNvSpPr/>
          <p:nvPr/>
        </p:nvSpPr>
        <p:spPr>
          <a:xfrm flipH="1">
            <a:off x="11438018" y="149534"/>
            <a:ext cx="505328" cy="580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4</a:t>
            </a:r>
            <a:endParaRPr lang="en-IN" b="1" dirty="0">
              <a:solidFill>
                <a:schemeClr val="accent6"/>
              </a:solidFill>
            </a:endParaRPr>
          </a:p>
        </p:txBody>
      </p:sp>
      <p:sp>
        <p:nvSpPr>
          <p:cNvPr id="5" name="Rectangle 4">
            <a:extLst>
              <a:ext uri="{FF2B5EF4-FFF2-40B4-BE49-F238E27FC236}">
                <a16:creationId xmlns:a16="http://schemas.microsoft.com/office/drawing/2014/main" id="{20C764E7-2F2E-B232-30CD-C968BA773926}"/>
              </a:ext>
            </a:extLst>
          </p:cNvPr>
          <p:cNvSpPr/>
          <p:nvPr/>
        </p:nvSpPr>
        <p:spPr>
          <a:xfrm>
            <a:off x="729916" y="2277978"/>
            <a:ext cx="3056021" cy="40890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b="1" dirty="0">
                <a:solidFill>
                  <a:schemeClr val="tx1"/>
                </a:solidFill>
                <a:latin typeface="Raleway"/>
              </a:rPr>
              <a:t>In the "Prepare" phase, our primary focus is on understanding and assessing the Western Countries Sales Data, which is provided by </a:t>
            </a:r>
            <a:r>
              <a:rPr lang="en-US" b="1" dirty="0" err="1">
                <a:solidFill>
                  <a:schemeClr val="tx1"/>
                </a:solidFill>
                <a:latin typeface="Raleway"/>
              </a:rPr>
              <a:t>SkillAcademy</a:t>
            </a:r>
            <a:r>
              <a:rPr lang="en-US" b="1" dirty="0">
                <a:solidFill>
                  <a:schemeClr val="tx1"/>
                </a:solidFill>
                <a:latin typeface="Raleway"/>
              </a:rPr>
              <a:t> at this link: </a:t>
            </a:r>
            <a:r>
              <a:rPr lang="en-US" b="1" dirty="0">
                <a:solidFill>
                  <a:srgbClr val="00B050"/>
                </a:solidFill>
                <a:latin typeface="Raleway"/>
                <a:hlinkClick r:id="rId2">
                  <a:extLst>
                    <a:ext uri="{A12FA001-AC4F-418D-AE19-62706E023703}">
                      <ahyp:hlinkClr xmlns:ahyp="http://schemas.microsoft.com/office/drawing/2018/hyperlinkcolor" val="tx"/>
                    </a:ext>
                  </a:extLst>
                </a:hlinkClick>
              </a:rPr>
              <a:t>Western Countries Financial Data</a:t>
            </a:r>
            <a:r>
              <a:rPr lang="en-US" b="1" dirty="0">
                <a:solidFill>
                  <a:schemeClr val="tx1"/>
                </a:solidFill>
                <a:latin typeface="Raleway"/>
              </a:rPr>
              <a:t>. Here's a concise and organized overview of the dataset:</a:t>
            </a:r>
          </a:p>
          <a:p>
            <a:endParaRPr lang="en-IN" dirty="0"/>
          </a:p>
        </p:txBody>
      </p:sp>
      <p:sp>
        <p:nvSpPr>
          <p:cNvPr id="6" name="Rectangle 5">
            <a:extLst>
              <a:ext uri="{FF2B5EF4-FFF2-40B4-BE49-F238E27FC236}">
                <a16:creationId xmlns:a16="http://schemas.microsoft.com/office/drawing/2014/main" id="{37318D56-C00C-483E-369A-C8BC1B0A7CC9}"/>
              </a:ext>
            </a:extLst>
          </p:cNvPr>
          <p:cNvSpPr/>
          <p:nvPr/>
        </p:nvSpPr>
        <p:spPr>
          <a:xfrm>
            <a:off x="8141375" y="689811"/>
            <a:ext cx="3376863" cy="57413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1" baseline="0" dirty="0">
                <a:solidFill>
                  <a:srgbClr val="00B050"/>
                </a:solidFill>
              </a:rPr>
              <a:t>Dataset Overview</a:t>
            </a:r>
            <a:r>
              <a:rPr lang="en-US" b="1" i="1" dirty="0">
                <a:solidFill>
                  <a:srgbClr val="00B050"/>
                </a:solidFill>
              </a:rPr>
              <a:t>: </a:t>
            </a:r>
            <a:r>
              <a:rPr lang="en-US" b="1" dirty="0">
                <a:solidFill>
                  <a:schemeClr val="tx1"/>
                </a:solidFill>
              </a:rPr>
              <a:t>The dataset comprises 701 rows, with 700 rows dedicated to pure data and one row containing column headers. The recorded data spans two years, starting from the 1</a:t>
            </a:r>
            <a:r>
              <a:rPr lang="en-US" b="1" baseline="30000" dirty="0">
                <a:solidFill>
                  <a:schemeClr val="tx1"/>
                </a:solidFill>
              </a:rPr>
              <a:t>st</a:t>
            </a:r>
            <a:r>
              <a:rPr lang="en-US" b="1" dirty="0">
                <a:solidFill>
                  <a:schemeClr val="tx1"/>
                </a:solidFill>
              </a:rPr>
              <a:t>  of September 2013 (the first date of transaction) to the 1st of December 2014 (the last shipping date). We've chosen to use this date range to represent two years of business activity. The dataset encompasses information about 5 unique countries, 5 unique segments and 6 unique products.</a:t>
            </a:r>
            <a:endParaRPr lang="en-IN" dirty="0">
              <a:solidFill>
                <a:schemeClr val="tx1"/>
              </a:solidFill>
            </a:endParaRPr>
          </a:p>
          <a:p>
            <a:endParaRPr lang="en-IN" dirty="0"/>
          </a:p>
        </p:txBody>
      </p:sp>
    </p:spTree>
    <p:extLst>
      <p:ext uri="{BB962C8B-B14F-4D97-AF65-F5344CB8AC3E}">
        <p14:creationId xmlns:p14="http://schemas.microsoft.com/office/powerpoint/2010/main" val="343819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554223"/>
            <a:ext cx="4932947" cy="656956"/>
          </a:xfrm>
        </p:spPr>
        <p:txBody>
          <a:bodyPr/>
          <a:lstStyle/>
          <a:p>
            <a:r>
              <a:rPr lang="en-US" sz="3600" b="1" kern="1200" dirty="0">
                <a:solidFill>
                  <a:schemeClr val="tx1"/>
                </a:solidFill>
                <a:latin typeface="Algerian" panose="04020705040A02060702" pitchFamily="82" charset="0"/>
              </a:rPr>
              <a:t>Step 03: - </a:t>
            </a:r>
            <a:r>
              <a:rPr lang="en-US" sz="3600" b="1" i="0" u="none" strike="noStrike" kern="1200" baseline="0" dirty="0">
                <a:solidFill>
                  <a:schemeClr val="tx1"/>
                </a:solidFill>
                <a:latin typeface="Algerian" panose="04020705040A02060702" pitchFamily="82" charset="0"/>
              </a:rPr>
              <a:t>Process</a:t>
            </a:r>
            <a:endParaRPr lang="en-US" dirty="0">
              <a:solidFill>
                <a:schemeClr val="tx1"/>
              </a:solidFill>
              <a:latin typeface="Algerian" panose="04020705040A02060702" pitchFamily="82"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399" y="1612233"/>
            <a:ext cx="5783179" cy="4499810"/>
          </a:xfrm>
        </p:spPr>
        <p:txBody>
          <a:bodyPr>
            <a:normAutofit lnSpcReduction="10000"/>
          </a:bodyPr>
          <a:lstStyle/>
          <a:p>
            <a:pPr defTabSz="457200">
              <a:spcAft>
                <a:spcPts val="600"/>
              </a:spcAft>
            </a:pPr>
            <a:r>
              <a:rPr lang="en-US" sz="1900" b="1" kern="1200" dirty="0">
                <a:solidFill>
                  <a:srgbClr val="C00000"/>
                </a:solidFill>
                <a:latin typeface="Raleway"/>
              </a:rPr>
              <a:t>In the "Process" phase, we will ensure that our dataset is well-prepared and cleaned to facilitate for further analysis. We will utilize Excel for this purpose, as the data is already in </a:t>
            </a:r>
            <a:r>
              <a:rPr lang="en-US" sz="1900" b="1" dirty="0">
                <a:solidFill>
                  <a:srgbClr val="C00000"/>
                </a:solidFill>
                <a:latin typeface="Raleway"/>
              </a:rPr>
              <a:t>XLSX</a:t>
            </a:r>
            <a:r>
              <a:rPr lang="en-US" sz="1900" b="1" kern="1200" dirty="0">
                <a:solidFill>
                  <a:srgbClr val="C00000"/>
                </a:solidFill>
                <a:latin typeface="Raleway"/>
              </a:rPr>
              <a:t> format.</a:t>
            </a:r>
          </a:p>
          <a:p>
            <a:pPr defTabSz="457200">
              <a:spcAft>
                <a:spcPts val="600"/>
              </a:spcAft>
            </a:pPr>
            <a:endParaRPr lang="en-US" sz="2400" b="1" dirty="0">
              <a:solidFill>
                <a:schemeClr val="accent2">
                  <a:lumMod val="50000"/>
                </a:schemeClr>
              </a:solidFill>
              <a:latin typeface="Raleway"/>
            </a:endParaRPr>
          </a:p>
          <a:p>
            <a:pPr marL="142875" indent="-142875" defTabSz="457200">
              <a:spcAft>
                <a:spcPts val="600"/>
              </a:spcAft>
              <a:buFont typeface="Arial" panose="020B0604020202020204" pitchFamily="34" charset="0"/>
              <a:buChar char="•"/>
            </a:pPr>
            <a:r>
              <a:rPr lang="en-US" sz="1700" b="1" i="1" kern="1200" dirty="0">
                <a:solidFill>
                  <a:srgbClr val="00B050"/>
                </a:solidFill>
                <a:latin typeface="Raleway"/>
              </a:rPr>
              <a:t>Data Inspection: </a:t>
            </a:r>
            <a:r>
              <a:rPr lang="en-US" sz="1700" b="1" kern="1200" dirty="0">
                <a:latin typeface="Raleway"/>
              </a:rPr>
              <a:t>We examine the dataset thoroughly in Excel.</a:t>
            </a:r>
            <a:r>
              <a:rPr lang="en-US" sz="1700" b="1" dirty="0">
                <a:latin typeface="Raleway"/>
              </a:rPr>
              <a:t> </a:t>
            </a:r>
            <a:endParaRPr lang="en-US" sz="1700" b="1" kern="1200" dirty="0">
              <a:latin typeface="Raleway"/>
              <a:cs typeface="Calibri"/>
            </a:endParaRPr>
          </a:p>
          <a:p>
            <a:pPr marL="142875" indent="-142875" defTabSz="457200">
              <a:spcAft>
                <a:spcPts val="600"/>
              </a:spcAft>
              <a:buFont typeface="Arial" panose="020B0604020202020204" pitchFamily="34" charset="0"/>
              <a:buChar char="•"/>
            </a:pPr>
            <a:r>
              <a:rPr lang="en-US" sz="1700" b="1" i="1" kern="1200" dirty="0">
                <a:solidFill>
                  <a:srgbClr val="00B050"/>
                </a:solidFill>
                <a:latin typeface="Raleway"/>
              </a:rPr>
              <a:t>Missing Data Check: </a:t>
            </a:r>
            <a:r>
              <a:rPr lang="en-US" sz="1700" b="1" kern="1200" dirty="0">
                <a:latin typeface="Raleway"/>
              </a:rPr>
              <a:t>Power Query helps us identify and address missing data, which is fortunately not present in our dataset.</a:t>
            </a:r>
            <a:r>
              <a:rPr lang="en-US" sz="1700" b="1" dirty="0">
                <a:latin typeface="Raleway"/>
              </a:rPr>
              <a:t> </a:t>
            </a:r>
            <a:endParaRPr lang="en-US" sz="1700" b="1" kern="1200" dirty="0">
              <a:latin typeface="Raleway"/>
              <a:cs typeface="Calibri"/>
            </a:endParaRPr>
          </a:p>
          <a:p>
            <a:pPr marL="142875" indent="-142875" defTabSz="457200">
              <a:spcAft>
                <a:spcPts val="600"/>
              </a:spcAft>
              <a:buFont typeface="Arial" panose="020B0604020202020204" pitchFamily="34" charset="0"/>
              <a:buChar char="•"/>
            </a:pPr>
            <a:r>
              <a:rPr lang="en-US" sz="1700" b="1" i="1" kern="1200" dirty="0">
                <a:solidFill>
                  <a:srgbClr val="00B050"/>
                </a:solidFill>
                <a:latin typeface="Raleway"/>
              </a:rPr>
              <a:t>Duplicate Data Removal: </a:t>
            </a:r>
            <a:r>
              <a:rPr lang="en-US" sz="1700" b="1" kern="1200" dirty="0">
                <a:latin typeface="Raleway"/>
              </a:rPr>
              <a:t>We eliminate duplicate rows, ensuring our data remains concise and unique.</a:t>
            </a:r>
            <a:r>
              <a:rPr lang="en-US" sz="1700" b="1" dirty="0">
                <a:latin typeface="Raleway"/>
              </a:rPr>
              <a:t> Also, there are no duplicate data presented in the data.</a:t>
            </a:r>
            <a:endParaRPr lang="en-US" sz="1700" b="1" kern="1200" dirty="0">
              <a:latin typeface="Raleway"/>
              <a:cs typeface="Calibri"/>
            </a:endParaRPr>
          </a:p>
          <a:p>
            <a:pPr defTabSz="457200">
              <a:spcAft>
                <a:spcPts val="600"/>
              </a:spcAft>
            </a:pPr>
            <a:endParaRPr lang="en-US" sz="2400" b="1" dirty="0">
              <a:solidFill>
                <a:schemeClr val="accent2">
                  <a:lumMod val="50000"/>
                </a:schemeClr>
              </a:solidFill>
              <a:latin typeface="Raleway"/>
            </a:endParaRPr>
          </a:p>
        </p:txBody>
      </p:sp>
      <p:sp>
        <p:nvSpPr>
          <p:cNvPr id="7" name="Oval 6">
            <a:extLst>
              <a:ext uri="{FF2B5EF4-FFF2-40B4-BE49-F238E27FC236}">
                <a16:creationId xmlns:a16="http://schemas.microsoft.com/office/drawing/2014/main" id="{BF268742-7B95-AC70-63CE-A978016907BC}"/>
              </a:ext>
            </a:extLst>
          </p:cNvPr>
          <p:cNvSpPr/>
          <p:nvPr/>
        </p:nvSpPr>
        <p:spPr>
          <a:xfrm>
            <a:off x="7752346" y="578286"/>
            <a:ext cx="3200400" cy="58473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kern="1200" dirty="0">
                <a:solidFill>
                  <a:schemeClr val="tx1"/>
                </a:solidFill>
                <a:latin typeface="Raleway"/>
              </a:rPr>
              <a:t>Through meticulous data processing, we lay the groundwork for our Excel, SQL, and Power BI analyses, empowering us to unearth valuable insights and attain a competitive advantage.</a:t>
            </a:r>
            <a:endParaRPr lang="en-IN" dirty="0">
              <a:solidFill>
                <a:schemeClr val="tx1"/>
              </a:solidFill>
            </a:endParaRPr>
          </a:p>
          <a:p>
            <a:pPr algn="ctr"/>
            <a:endParaRPr lang="en-IN" dirty="0"/>
          </a:p>
        </p:txBody>
      </p:sp>
      <p:sp>
        <p:nvSpPr>
          <p:cNvPr id="8" name="Rectangle 7">
            <a:extLst>
              <a:ext uri="{FF2B5EF4-FFF2-40B4-BE49-F238E27FC236}">
                <a16:creationId xmlns:a16="http://schemas.microsoft.com/office/drawing/2014/main" id="{2517CADC-757F-D204-E421-D3635256F68D}"/>
              </a:ext>
            </a:extLst>
          </p:cNvPr>
          <p:cNvSpPr/>
          <p:nvPr/>
        </p:nvSpPr>
        <p:spPr>
          <a:xfrm>
            <a:off x="11405936" y="145534"/>
            <a:ext cx="601577" cy="5924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solidFill>
              </a:rPr>
              <a:t>5</a:t>
            </a:r>
            <a:endParaRPr lang="en-IN" sz="2000" b="1" dirty="0">
              <a:solidFill>
                <a:schemeClr val="accent6"/>
              </a:solidFill>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741271" y="529389"/>
            <a:ext cx="5723586" cy="5191128"/>
          </a:xfrm>
        </p:spPr>
        <p:txBody>
          <a:bodyPr/>
          <a:lstStyle/>
          <a:p>
            <a:pPr marL="0" indent="0"/>
            <a:r>
              <a:rPr lang="en-US" sz="1800" b="1" dirty="0">
                <a:solidFill>
                  <a:srgbClr val="C00000"/>
                </a:solidFill>
                <a:latin typeface="Raleway"/>
                <a:ea typeface="Calibri" panose="020F0502020204030204"/>
                <a:cs typeface="Calibri" panose="020F0502020204030204"/>
              </a:rPr>
              <a:t>We approach our data analysis through a structured process, leveraging Excel, SQL, and Power BI to extract insights and drive informed decision-making. Our methodology consists of:</a:t>
            </a:r>
            <a:br>
              <a:rPr lang="en-US" sz="1800" b="1" dirty="0">
                <a:solidFill>
                  <a:srgbClr val="C00000"/>
                </a:solidFill>
                <a:latin typeface="Raleway"/>
                <a:ea typeface="Calibri" panose="020F0502020204030204"/>
                <a:cs typeface="Calibri" panose="020F0502020204030204"/>
              </a:rPr>
            </a:br>
            <a:br>
              <a:rPr lang="en-US" sz="1800" b="1" dirty="0">
                <a:solidFill>
                  <a:schemeClr val="accent2">
                    <a:lumMod val="50000"/>
                  </a:schemeClr>
                </a:solidFill>
                <a:latin typeface="Raleway"/>
                <a:ea typeface="Calibri" panose="020F0502020204030204"/>
                <a:cs typeface="Calibri" panose="020F0502020204030204"/>
              </a:rPr>
            </a:br>
            <a:r>
              <a:rPr lang="en-US" sz="1400" b="1" i="1" dirty="0">
                <a:solidFill>
                  <a:srgbClr val="00B050"/>
                </a:solidFill>
                <a:latin typeface="Raleway"/>
                <a:ea typeface="Calibri" panose="020F0502020204030204"/>
                <a:cs typeface="Calibri" panose="020F0502020204030204"/>
              </a:rPr>
              <a:t>Excel Statistical Analysis: </a:t>
            </a:r>
            <a:r>
              <a:rPr lang="en-US" sz="1400" b="1" dirty="0">
                <a:latin typeface="Raleway"/>
                <a:ea typeface="Calibri" panose="020F0502020204030204"/>
                <a:cs typeface="Calibri" panose="020F0502020204030204"/>
              </a:rPr>
              <a:t>Extracting key components, using statistical tools, and presenting findings visually. </a:t>
            </a:r>
            <a:br>
              <a:rPr lang="en-US" sz="1400" b="1" dirty="0">
                <a:latin typeface="Raleway"/>
                <a:ea typeface="Calibri" panose="020F0502020204030204"/>
                <a:cs typeface="Calibri" panose="020F0502020204030204"/>
              </a:rPr>
            </a:br>
            <a:br>
              <a:rPr lang="en-US" sz="1400" b="1" dirty="0">
                <a:latin typeface="Raleway"/>
                <a:ea typeface="Calibri" panose="020F0502020204030204"/>
                <a:cs typeface="Calibri" panose="020F0502020204030204"/>
              </a:rPr>
            </a:br>
            <a:r>
              <a:rPr lang="en-US" sz="1400" b="1" i="1" dirty="0">
                <a:solidFill>
                  <a:srgbClr val="00B050"/>
                </a:solidFill>
                <a:latin typeface="Raleway"/>
                <a:ea typeface="Calibri" panose="020F0502020204030204"/>
                <a:cs typeface="Calibri" panose="020F0502020204030204"/>
              </a:rPr>
              <a:t>Excel Graphical Analysis: </a:t>
            </a:r>
            <a:r>
              <a:rPr lang="en-US" sz="1400" b="1" dirty="0">
                <a:latin typeface="Raleway"/>
                <a:ea typeface="Calibri" panose="020F0502020204030204"/>
                <a:cs typeface="Calibri" panose="020F0502020204030204"/>
              </a:rPr>
              <a:t>Developing user-friendly dashboards highlighting insights. </a:t>
            </a:r>
            <a:br>
              <a:rPr lang="en-US" sz="1400" b="1" dirty="0">
                <a:latin typeface="Raleway"/>
                <a:ea typeface="Calibri" panose="020F0502020204030204"/>
                <a:cs typeface="Calibri" panose="020F0502020204030204"/>
              </a:rPr>
            </a:br>
            <a:br>
              <a:rPr lang="en-US" sz="1400" b="1" dirty="0">
                <a:latin typeface="Raleway"/>
                <a:ea typeface="Calibri" panose="020F0502020204030204"/>
                <a:cs typeface="Calibri" panose="020F0502020204030204"/>
              </a:rPr>
            </a:br>
            <a:r>
              <a:rPr lang="en-US" sz="1400" b="1" i="1" dirty="0">
                <a:solidFill>
                  <a:srgbClr val="00B050"/>
                </a:solidFill>
                <a:latin typeface="Raleway"/>
                <a:ea typeface="Calibri" panose="020F0502020204030204"/>
                <a:cs typeface="Calibri" panose="020F0502020204030204"/>
              </a:rPr>
              <a:t>SQL Analysis: </a:t>
            </a:r>
            <a:r>
              <a:rPr lang="en-US" sz="1400" b="1" dirty="0">
                <a:latin typeface="Raleway"/>
                <a:ea typeface="Calibri" panose="020F0502020204030204"/>
                <a:cs typeface="Calibri" panose="020F0502020204030204"/>
              </a:rPr>
              <a:t>Manipulating data with SQL queries for deeper insights.</a:t>
            </a:r>
            <a:br>
              <a:rPr lang="en-US" sz="1400" b="1" dirty="0">
                <a:latin typeface="Raleway"/>
                <a:ea typeface="Calibri" panose="020F0502020204030204"/>
                <a:cs typeface="Calibri" panose="020F0502020204030204"/>
              </a:rPr>
            </a:br>
            <a:r>
              <a:rPr lang="en-US" sz="1400" b="1" dirty="0">
                <a:latin typeface="Raleway"/>
                <a:ea typeface="Calibri" panose="020F0502020204030204"/>
                <a:cs typeface="Calibri" panose="020F0502020204030204"/>
              </a:rPr>
              <a:t> </a:t>
            </a:r>
            <a:br>
              <a:rPr lang="en-US" sz="1400" b="1" dirty="0">
                <a:latin typeface="Raleway"/>
                <a:ea typeface="Calibri" panose="020F0502020204030204"/>
                <a:cs typeface="Calibri" panose="020F0502020204030204"/>
              </a:rPr>
            </a:br>
            <a:r>
              <a:rPr lang="en-US" sz="1400" b="1" i="1" dirty="0">
                <a:solidFill>
                  <a:srgbClr val="00B050"/>
                </a:solidFill>
                <a:latin typeface="Raleway"/>
                <a:ea typeface="Calibri" panose="020F0502020204030204"/>
                <a:cs typeface="Calibri" panose="020F0502020204030204"/>
              </a:rPr>
              <a:t>Power BI Dashboard Development: </a:t>
            </a:r>
            <a:r>
              <a:rPr lang="en-US" sz="1400" b="1" dirty="0">
                <a:latin typeface="Raleway"/>
                <a:ea typeface="Calibri" panose="020F0502020204030204"/>
                <a:cs typeface="Calibri" panose="020F0502020204030204"/>
              </a:rPr>
              <a:t>Integrating data into Power BI, designing dynamic dashboards for reporting.</a:t>
            </a:r>
            <a:br>
              <a:rPr lang="en-US" sz="1400" b="1" dirty="0">
                <a:latin typeface="Raleway"/>
                <a:ea typeface="Calibri" panose="020F0502020204030204"/>
                <a:cs typeface="Calibri" panose="020F0502020204030204"/>
              </a:rPr>
            </a:br>
            <a:br>
              <a:rPr lang="en-US" sz="1800" b="1" dirty="0">
                <a:solidFill>
                  <a:schemeClr val="accent2">
                    <a:lumMod val="50000"/>
                  </a:schemeClr>
                </a:solidFill>
                <a:latin typeface="Raleway"/>
                <a:ea typeface="Calibri" panose="020F0502020204030204"/>
                <a:cs typeface="Calibri" panose="020F0502020204030204"/>
              </a:rPr>
            </a:br>
            <a:endParaRPr lang="en-US" sz="1800" dirty="0"/>
          </a:p>
        </p:txBody>
      </p:sp>
      <p:sp>
        <p:nvSpPr>
          <p:cNvPr id="6" name="Picture Placeholder 5">
            <a:extLst>
              <a:ext uri="{FF2B5EF4-FFF2-40B4-BE49-F238E27FC236}">
                <a16:creationId xmlns:a16="http://schemas.microsoft.com/office/drawing/2014/main" id="{0A8C1126-63F9-6032-9B34-F39918C9986D}"/>
              </a:ext>
            </a:extLst>
          </p:cNvPr>
          <p:cNvSpPr>
            <a:spLocks noGrp="1"/>
          </p:cNvSpPr>
          <p:nvPr>
            <p:ph type="pic" sz="quarter" idx="11"/>
          </p:nvPr>
        </p:nvSpPr>
        <p:spPr>
          <a:xfrm>
            <a:off x="315008" y="0"/>
            <a:ext cx="4344695" cy="6359525"/>
          </a:xfrm>
        </p:spPr>
      </p:sp>
      <p:sp>
        <p:nvSpPr>
          <p:cNvPr id="9" name="Rectangle: Rounded Corners 8">
            <a:extLst>
              <a:ext uri="{FF2B5EF4-FFF2-40B4-BE49-F238E27FC236}">
                <a16:creationId xmlns:a16="http://schemas.microsoft.com/office/drawing/2014/main" id="{64FF0534-9CEF-FB4F-37F4-3894BE698763}"/>
              </a:ext>
            </a:extLst>
          </p:cNvPr>
          <p:cNvSpPr/>
          <p:nvPr/>
        </p:nvSpPr>
        <p:spPr>
          <a:xfrm>
            <a:off x="315008" y="56149"/>
            <a:ext cx="3607287" cy="15881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Algerian" panose="04020705040A02060702" pitchFamily="82" charset="0"/>
              </a:rPr>
              <a:t>Step 04 -Analyze</a:t>
            </a:r>
            <a:endParaRPr lang="en-IN" sz="3600" dirty="0">
              <a:solidFill>
                <a:schemeClr val="tx1"/>
              </a:solidFill>
              <a:latin typeface="Algerian" panose="04020705040A02060702" pitchFamily="82" charset="0"/>
            </a:endParaRPr>
          </a:p>
          <a:p>
            <a:pPr algn="ctr"/>
            <a:endParaRPr lang="en-IN" dirty="0"/>
          </a:p>
        </p:txBody>
      </p:sp>
      <p:sp>
        <p:nvSpPr>
          <p:cNvPr id="10" name="Rectangle 9">
            <a:extLst>
              <a:ext uri="{FF2B5EF4-FFF2-40B4-BE49-F238E27FC236}">
                <a16:creationId xmlns:a16="http://schemas.microsoft.com/office/drawing/2014/main" id="{2F5CBC33-8B81-6005-6B6B-11CA8DEF1D59}"/>
              </a:ext>
            </a:extLst>
          </p:cNvPr>
          <p:cNvSpPr/>
          <p:nvPr/>
        </p:nvSpPr>
        <p:spPr>
          <a:xfrm>
            <a:off x="11564170" y="0"/>
            <a:ext cx="625643" cy="52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solidFill>
              </a:rPr>
              <a:t>6</a:t>
            </a:r>
            <a:endParaRPr lang="en-IN" sz="2000" b="1" dirty="0">
              <a:solidFill>
                <a:schemeClr val="accent6"/>
              </a:solidFill>
            </a:endParaRPr>
          </a:p>
        </p:txBody>
      </p:sp>
    </p:spTree>
    <p:extLst>
      <p:ext uri="{BB962C8B-B14F-4D97-AF65-F5344CB8AC3E}">
        <p14:creationId xmlns:p14="http://schemas.microsoft.com/office/powerpoint/2010/main" val="2906491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74759" y="21516"/>
            <a:ext cx="7563852" cy="676316"/>
          </a:xfrm>
        </p:spPr>
        <p:txBody>
          <a:bodyPr/>
          <a:lstStyle/>
          <a:p>
            <a:r>
              <a:rPr lang="en-US" sz="3600" b="1" u="sng" dirty="0" err="1">
                <a:solidFill>
                  <a:schemeClr val="tx1"/>
                </a:solidFill>
                <a:latin typeface="Algerian" panose="04020705040A02060702" pitchFamily="82" charset="0"/>
                <a:ea typeface="Calibri" panose="020F0502020204030204"/>
                <a:cs typeface="Calibri" panose="020F0502020204030204"/>
              </a:rPr>
              <a:t>i</a:t>
            </a:r>
            <a:r>
              <a:rPr lang="en-US" sz="3600" b="1" u="sng" dirty="0">
                <a:solidFill>
                  <a:schemeClr val="tx1"/>
                </a:solidFill>
                <a:latin typeface="Algerian" panose="04020705040A02060702" pitchFamily="82" charset="0"/>
                <a:ea typeface="Calibri" panose="020F0502020204030204"/>
                <a:cs typeface="Calibri" panose="020F0502020204030204"/>
              </a:rPr>
              <a:t>. </a:t>
            </a:r>
            <a:r>
              <a:rPr lang="en-US" sz="3600" u="sng" dirty="0">
                <a:solidFill>
                  <a:schemeClr val="tx1"/>
                </a:solidFill>
                <a:latin typeface="Algerian" panose="04020705040A02060702" pitchFamily="82" charset="0"/>
                <a:ea typeface="Calibri" panose="020F0502020204030204"/>
                <a:cs typeface="Calibri" panose="020F0502020204030204"/>
              </a:rPr>
              <a:t>Excel Statistical Analysis:</a:t>
            </a:r>
            <a:endParaRPr lang="en-US"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574759" y="928688"/>
            <a:ext cx="8851266" cy="2560471"/>
          </a:xfrm>
        </p:spPr>
        <p:txBody>
          <a:bodyPr>
            <a:normAutofit fontScale="92500" lnSpcReduction="20000"/>
          </a:bodyPr>
          <a:lstStyle/>
          <a:p>
            <a:r>
              <a:rPr lang="en-US" sz="1800" b="1" dirty="0">
                <a:solidFill>
                  <a:srgbClr val="C00000"/>
                </a:solidFill>
                <a:latin typeface="Raleway SemiBold" pitchFamily="2" charset="0"/>
              </a:rPr>
              <a:t>Insights from the segment-wise statistical sales analysis:</a:t>
            </a:r>
          </a:p>
          <a:p>
            <a:endParaRPr lang="en-US" sz="1800" b="1" dirty="0">
              <a:latin typeface="Raleway SemiBold" pitchFamily="2" charset="0"/>
            </a:endParaRPr>
          </a:p>
          <a:p>
            <a:pPr marL="285750" indent="-285750">
              <a:buFont typeface="Arial" panose="020B0604020202020204" pitchFamily="34" charset="0"/>
              <a:buChar char="•"/>
            </a:pPr>
            <a:r>
              <a:rPr lang="en-US" b="1" dirty="0">
                <a:latin typeface="Raleway SemiBold" pitchFamily="2" charset="0"/>
              </a:rPr>
              <a:t>Government segment leads with $52,504,260.67 in sales.</a:t>
            </a:r>
          </a:p>
          <a:p>
            <a:pPr marL="285750" indent="-285750">
              <a:buFont typeface="Arial" panose="020B0604020202020204" pitchFamily="34" charset="0"/>
              <a:buChar char="•"/>
            </a:pPr>
            <a:r>
              <a:rPr lang="en-US" b="1" dirty="0">
                <a:latin typeface="Raleway SemiBold" pitchFamily="2" charset="0"/>
              </a:rPr>
              <a:t>Small Business follows closely with $42,427,918.50.</a:t>
            </a:r>
          </a:p>
          <a:p>
            <a:pPr marL="285750" indent="-285750">
              <a:buFont typeface="Arial" panose="020B0604020202020204" pitchFamily="34" charset="0"/>
              <a:buChar char="•"/>
            </a:pPr>
            <a:r>
              <a:rPr lang="en-US" b="1" dirty="0">
                <a:latin typeface="Raleway SemiBold" pitchFamily="2" charset="0"/>
              </a:rPr>
              <a:t>Enterprise segment contributes $19,611,694.38</a:t>
            </a:r>
            <a:r>
              <a:rPr lang="en-US" sz="1800" b="1" dirty="0">
                <a:latin typeface="Raleway SemiBold" pitchFamily="2" charset="0"/>
              </a:rPr>
              <a:t>.</a:t>
            </a:r>
          </a:p>
          <a:p>
            <a:pPr marL="283464" indent="-283464" algn="l" rtl="0" eaLnBrk="1" latinLnBrk="0" hangingPunct="1">
              <a:spcBef>
                <a:spcPts val="0"/>
              </a:spcBef>
              <a:spcAft>
                <a:spcPts val="0"/>
              </a:spcAft>
              <a:buClrTx/>
              <a:buSzPts val="1800"/>
              <a:buFont typeface="Arial" panose="020B0604020202020204" pitchFamily="34" charset="0"/>
              <a:buChar char="•"/>
            </a:pPr>
            <a:endParaRPr lang="en-US" b="1" kern="1200" dirty="0">
              <a:solidFill>
                <a:srgbClr val="000000"/>
              </a:solidFill>
              <a:effectLst/>
              <a:latin typeface="Raleway SemiBold" pitchFamily="2" charset="0"/>
              <a:ea typeface="+mn-ea"/>
              <a:cs typeface="+mn-cs"/>
            </a:endParaRPr>
          </a:p>
          <a:p>
            <a:pPr marL="283464" indent="-283464" algn="l" rtl="0" eaLnBrk="1" latinLnBrk="0" hangingPunct="1">
              <a:spcBef>
                <a:spcPts val="0"/>
              </a:spcBef>
              <a:spcAft>
                <a:spcPts val="0"/>
              </a:spcAft>
              <a:buClrTx/>
              <a:buSzPts val="1800"/>
              <a:buFont typeface="Arial" panose="020B0604020202020204" pitchFamily="34" charset="0"/>
              <a:buChar char="•"/>
            </a:pPr>
            <a:r>
              <a:rPr lang="en-US" b="1" kern="1200" dirty="0">
                <a:solidFill>
                  <a:srgbClr val="C00000"/>
                </a:solidFill>
                <a:effectLst/>
                <a:latin typeface="Raleway SemiBold" pitchFamily="2" charset="0"/>
                <a:ea typeface="+mn-ea"/>
                <a:cs typeface="+mn-cs"/>
              </a:rPr>
              <a:t>Midmarket and Channel Partners segments show comparatively lower sales.</a:t>
            </a:r>
            <a:endParaRPr lang="en-IN" dirty="0">
              <a:solidFill>
                <a:srgbClr val="C00000"/>
              </a:solidFill>
              <a:effectLst/>
            </a:endParaRPr>
          </a:p>
          <a:p>
            <a:pPr marL="285750" indent="-285750" algn="l" rtl="0" eaLnBrk="1" latinLnBrk="0" hangingPunct="1">
              <a:spcBef>
                <a:spcPts val="0"/>
              </a:spcBef>
              <a:spcAft>
                <a:spcPts val="0"/>
              </a:spcAft>
              <a:buFont typeface="Arial" panose="020B0604020202020204" pitchFamily="34" charset="0"/>
              <a:buChar char="•"/>
            </a:pPr>
            <a:r>
              <a:rPr lang="en-US" b="1" kern="1200" dirty="0">
                <a:solidFill>
                  <a:srgbClr val="C00000"/>
                </a:solidFill>
                <a:effectLst/>
                <a:latin typeface="Raleway SemiBold" pitchFamily="2" charset="0"/>
                <a:ea typeface="+mn-ea"/>
                <a:cs typeface="+mn-cs"/>
              </a:rPr>
              <a:t>Statistical analysis highlights variability in segment performance, with notable dispersion and a right-skewed distribution.</a:t>
            </a:r>
            <a:endParaRPr lang="en-IN" dirty="0">
              <a:solidFill>
                <a:srgbClr val="C00000"/>
              </a:solidFill>
              <a:effectLst/>
            </a:endParaRPr>
          </a:p>
          <a:p>
            <a:pPr marL="285750" indent="-285750">
              <a:buFont typeface="Arial" panose="020B0604020202020204" pitchFamily="34" charset="0"/>
              <a:buChar char="•"/>
            </a:pPr>
            <a:endParaRPr lang="en-US" sz="1800" b="1" dirty="0">
              <a:latin typeface="Raleway SemiBold" pitchFamily="2"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5" name="Picture 4">
            <a:extLst>
              <a:ext uri="{FF2B5EF4-FFF2-40B4-BE49-F238E27FC236}">
                <a16:creationId xmlns:a16="http://schemas.microsoft.com/office/drawing/2014/main" id="{896805D9-8A8E-FD2C-0EC2-5F0DB20C68F8}"/>
              </a:ext>
            </a:extLst>
          </p:cNvPr>
          <p:cNvPicPr>
            <a:picLocks noChangeAspect="1"/>
          </p:cNvPicPr>
          <p:nvPr/>
        </p:nvPicPr>
        <p:blipFill>
          <a:blip r:embed="rId3"/>
          <a:stretch>
            <a:fillRect/>
          </a:stretch>
        </p:blipFill>
        <p:spPr>
          <a:xfrm>
            <a:off x="2602831" y="3489159"/>
            <a:ext cx="6986337" cy="2875547"/>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280739" y="286202"/>
            <a:ext cx="11237494" cy="1507956"/>
          </a:xfrm>
        </p:spPr>
        <p:txBody>
          <a:bodyPr/>
          <a:lstStyle/>
          <a:p>
            <a:r>
              <a:rPr lang="en-US" sz="2400" b="1" dirty="0">
                <a:solidFill>
                  <a:schemeClr val="tx1"/>
                </a:solidFill>
                <a:latin typeface="Algerian" panose="04020705040A02060702" pitchFamily="82" charset="0"/>
              </a:rPr>
              <a:t>Insights from the country-wise statistical sales analysis:</a:t>
            </a:r>
            <a:br>
              <a:rPr lang="en-US" sz="2400" b="1" dirty="0">
                <a:solidFill>
                  <a:schemeClr val="tx1"/>
                </a:solidFill>
                <a:latin typeface="Algerian" panose="04020705040A02060702" pitchFamily="82" charset="0"/>
              </a:rPr>
            </a:br>
            <a:br>
              <a:rPr lang="en-US" sz="1600" b="1" dirty="0">
                <a:latin typeface="Raleway SemiBold" pitchFamily="2" charset="0"/>
              </a:rPr>
            </a:br>
            <a:r>
              <a:rPr lang="en-US" sz="1600" b="1" dirty="0">
                <a:solidFill>
                  <a:srgbClr val="C00000"/>
                </a:solidFill>
                <a:latin typeface="Raleway SemiBold" pitchFamily="2" charset="0"/>
              </a:rPr>
              <a:t>USA leads with $25,029,830.17, followed closely by Canada and France.</a:t>
            </a:r>
            <a:br>
              <a:rPr lang="en-US" sz="1600" b="1" dirty="0">
                <a:solidFill>
                  <a:srgbClr val="C00000"/>
                </a:solidFill>
                <a:latin typeface="Raleway SemiBold" pitchFamily="2" charset="0"/>
              </a:rPr>
            </a:br>
            <a:r>
              <a:rPr lang="en-US" sz="1600" b="1" dirty="0">
                <a:solidFill>
                  <a:srgbClr val="C00000"/>
                </a:solidFill>
                <a:latin typeface="Raleway SemiBold" pitchFamily="2" charset="0"/>
              </a:rPr>
              <a:t>Germany and Mexico also contribute significantly to total sales.</a:t>
            </a:r>
            <a:br>
              <a:rPr lang="en-US" sz="1600" b="1" dirty="0">
                <a:solidFill>
                  <a:srgbClr val="C00000"/>
                </a:solidFill>
                <a:latin typeface="Raleway SemiBold" pitchFamily="2" charset="0"/>
              </a:rPr>
            </a:br>
            <a:r>
              <a:rPr lang="en-US" sz="1600" b="1" dirty="0">
                <a:solidFill>
                  <a:srgbClr val="C00000"/>
                </a:solidFill>
                <a:latin typeface="Raleway SemiBold" pitchFamily="2" charset="0"/>
              </a:rPr>
              <a:t>Mean sales amount aligns closely with the United States' sales figure, indicating consistent performance</a:t>
            </a:r>
            <a:r>
              <a:rPr lang="en-US" sz="1600" b="1" dirty="0">
                <a:latin typeface="Raleway SemiBold" pitchFamily="2" charset="0"/>
              </a:rPr>
              <a:t>.</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1408425" y="457199"/>
            <a:ext cx="502837" cy="471489"/>
          </a:xfrm>
        </p:spPr>
        <p:txBody>
          <a:bodyPr/>
          <a:lstStyle/>
          <a:p>
            <a:r>
              <a:rPr lang="en-US" dirty="0"/>
              <a:t>8</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280739" y="2189749"/>
            <a:ext cx="11127688" cy="1058777"/>
          </a:xfrm>
        </p:spPr>
        <p:txBody>
          <a:bodyPr>
            <a:normAutofit/>
          </a:bodyPr>
          <a:lstStyle/>
          <a:p>
            <a:pPr marL="285750" indent="-285750">
              <a:buFont typeface="Arial" panose="020B0604020202020204" pitchFamily="34" charset="0"/>
              <a:buChar char="•"/>
            </a:pPr>
            <a:r>
              <a:rPr lang="en-US" sz="1800" b="1" dirty="0">
                <a:latin typeface="Raleway SemiBold" pitchFamily="2" charset="0"/>
              </a:rPr>
              <a:t>Standard deviation and sample variance suggest variability in sales across countries.</a:t>
            </a:r>
          </a:p>
          <a:p>
            <a:pPr marL="285750" indent="-285750">
              <a:buFont typeface="Arial" panose="020B0604020202020204" pitchFamily="34" charset="0"/>
              <a:buChar char="•"/>
            </a:pPr>
            <a:r>
              <a:rPr lang="en-US" sz="1800" b="1" dirty="0">
                <a:latin typeface="Raleway SemiBold" pitchFamily="2" charset="0"/>
              </a:rPr>
              <a:t>Positive kurtosis indicates a relatively peaked distribution, while negative skewness suggests a left-skewed distribution of sales data.</a:t>
            </a:r>
          </a:p>
        </p:txBody>
      </p:sp>
      <p:pic>
        <p:nvPicPr>
          <p:cNvPr id="9" name="Picture 8">
            <a:extLst>
              <a:ext uri="{FF2B5EF4-FFF2-40B4-BE49-F238E27FC236}">
                <a16:creationId xmlns:a16="http://schemas.microsoft.com/office/drawing/2014/main" id="{E6AB54F3-EC24-1C83-EF3C-A4F19257FA47}"/>
              </a:ext>
            </a:extLst>
          </p:cNvPr>
          <p:cNvPicPr>
            <a:picLocks noChangeAspect="1"/>
          </p:cNvPicPr>
          <p:nvPr/>
        </p:nvPicPr>
        <p:blipFill>
          <a:blip r:embed="rId3"/>
          <a:stretch>
            <a:fillRect/>
          </a:stretch>
        </p:blipFill>
        <p:spPr>
          <a:xfrm>
            <a:off x="3481426" y="3222049"/>
            <a:ext cx="7186283" cy="3349749"/>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0FE8-F0BC-3826-5B67-5F15CE104479}"/>
              </a:ext>
            </a:extLst>
          </p:cNvPr>
          <p:cNvSpPr>
            <a:spLocks noGrp="1"/>
          </p:cNvSpPr>
          <p:nvPr>
            <p:ph type="ctrTitle"/>
          </p:nvPr>
        </p:nvSpPr>
        <p:spPr>
          <a:xfrm>
            <a:off x="914401" y="112294"/>
            <a:ext cx="5422231" cy="1251285"/>
          </a:xfrm>
        </p:spPr>
        <p:txBody>
          <a:bodyPr/>
          <a:lstStyle/>
          <a:p>
            <a:r>
              <a:rPr lang="en-US" sz="2400" b="1" u="sng" dirty="0">
                <a:solidFill>
                  <a:schemeClr val="tx1"/>
                </a:solidFill>
                <a:latin typeface="Algerian" panose="04020705040A02060702" pitchFamily="82" charset="0"/>
                <a:ea typeface="Calibri" panose="020F0502020204030204"/>
                <a:cs typeface="Calibri" panose="020F0502020204030204"/>
              </a:rPr>
              <a:t>ii. </a:t>
            </a:r>
            <a:r>
              <a:rPr lang="en-US" sz="2400" u="sng" dirty="0">
                <a:solidFill>
                  <a:schemeClr val="tx1"/>
                </a:solidFill>
                <a:latin typeface="Algerian" panose="04020705040A02060702" pitchFamily="82" charset="0"/>
                <a:ea typeface="Calibri" panose="020F0502020204030204"/>
                <a:cs typeface="Calibri" panose="020F0502020204030204"/>
              </a:rPr>
              <a:t>Excel Graphical Analysis:</a:t>
            </a:r>
            <a:br>
              <a:rPr lang="en-US" sz="2400" u="sng" dirty="0">
                <a:solidFill>
                  <a:schemeClr val="tx1"/>
                </a:solidFill>
                <a:latin typeface="Algerian" panose="04020705040A02060702" pitchFamily="82" charset="0"/>
                <a:ea typeface="Calibri" panose="020F0502020204030204"/>
                <a:cs typeface="Calibri" panose="020F0502020204030204"/>
              </a:rPr>
            </a:br>
            <a:br>
              <a:rPr lang="en-US" sz="2400" u="sng" dirty="0">
                <a:latin typeface="Algerian" panose="04020705040A02060702" pitchFamily="82" charset="0"/>
                <a:ea typeface="Calibri" panose="020F0502020204030204"/>
                <a:cs typeface="Calibri" panose="020F0502020204030204"/>
              </a:rPr>
            </a:br>
            <a:r>
              <a:rPr lang="en-US" sz="1200" b="1" dirty="0">
                <a:solidFill>
                  <a:srgbClr val="C00000"/>
                </a:solidFill>
                <a:latin typeface="Arial" panose="020B0604020202020204" pitchFamily="34" charset="0"/>
                <a:cs typeface="Arial" panose="020B0604020202020204" pitchFamily="34" charset="0"/>
              </a:rPr>
              <a:t>This is my graphical presentation of Western Countries Financial Data: -</a:t>
            </a:r>
            <a:br>
              <a:rPr lang="en-US" sz="1200" b="1" dirty="0">
                <a:latin typeface="Arial" panose="020B0604020202020204" pitchFamily="34" charset="0"/>
                <a:cs typeface="Arial" panose="020B0604020202020204" pitchFamily="34" charset="0"/>
              </a:rPr>
            </a:br>
            <a:endParaRPr lang="en-IN" sz="12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2D71314-9729-89D8-E0F1-A4CD1C21EB3D}"/>
              </a:ext>
            </a:extLst>
          </p:cNvPr>
          <p:cNvSpPr>
            <a:spLocks noGrp="1"/>
          </p:cNvSpPr>
          <p:nvPr>
            <p:ph type="subTitle" idx="1"/>
          </p:nvPr>
        </p:nvSpPr>
        <p:spPr>
          <a:xfrm>
            <a:off x="80212" y="5927558"/>
            <a:ext cx="6874042" cy="495368"/>
          </a:xfrm>
        </p:spPr>
        <p:txBody>
          <a:bodyPr>
            <a:normAutofit/>
          </a:bodyPr>
          <a:lstStyle/>
          <a:p>
            <a:r>
              <a:rPr lang="en-US" sz="1600" b="1" dirty="0">
                <a:latin typeface="Raleway SemiBold" pitchFamily="2" charset="0"/>
              </a:rPr>
              <a:t>My Excel Dashboard Link:- </a:t>
            </a:r>
            <a:r>
              <a:rPr lang="en-US" sz="1600" b="1" dirty="0">
                <a:solidFill>
                  <a:srgbClr val="C00000"/>
                </a:solidFill>
                <a:latin typeface="Raleway SemiBold" pitchFamily="2" charset="0"/>
                <a:hlinkClick r:id="rId2">
                  <a:extLst>
                    <a:ext uri="{A12FA001-AC4F-418D-AE19-62706E023703}">
                      <ahyp:hlinkClr xmlns:ahyp="http://schemas.microsoft.com/office/drawing/2018/hyperlinkcolor" val="tx"/>
                    </a:ext>
                  </a:extLst>
                </a:hlinkClick>
              </a:rPr>
              <a:t>Western Countries Financial Data Analysis</a:t>
            </a:r>
            <a:endParaRPr lang="en-US" sz="1600" b="1" dirty="0">
              <a:solidFill>
                <a:srgbClr val="C00000"/>
              </a:solidFill>
              <a:latin typeface="Raleway SemiBold" pitchFamily="2" charset="0"/>
            </a:endParaRPr>
          </a:p>
          <a:p>
            <a:endParaRPr lang="en-IN" dirty="0"/>
          </a:p>
        </p:txBody>
      </p:sp>
      <p:sp>
        <p:nvSpPr>
          <p:cNvPr id="4" name="Rectangle 3">
            <a:extLst>
              <a:ext uri="{FF2B5EF4-FFF2-40B4-BE49-F238E27FC236}">
                <a16:creationId xmlns:a16="http://schemas.microsoft.com/office/drawing/2014/main" id="{5857A0D3-97FA-B9EF-1D83-983FBF4496C2}"/>
              </a:ext>
            </a:extLst>
          </p:cNvPr>
          <p:cNvSpPr/>
          <p:nvPr/>
        </p:nvSpPr>
        <p:spPr>
          <a:xfrm>
            <a:off x="11590421" y="0"/>
            <a:ext cx="601579" cy="609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9</a:t>
            </a:r>
            <a:endParaRPr lang="en-IN" b="1" dirty="0">
              <a:solidFill>
                <a:schemeClr val="accent6"/>
              </a:solidFill>
            </a:endParaRPr>
          </a:p>
        </p:txBody>
      </p:sp>
      <p:pic>
        <p:nvPicPr>
          <p:cNvPr id="8" name="Picture 7">
            <a:extLst>
              <a:ext uri="{FF2B5EF4-FFF2-40B4-BE49-F238E27FC236}">
                <a16:creationId xmlns:a16="http://schemas.microsoft.com/office/drawing/2014/main" id="{EAD36F9D-F63A-4BB8-A1ED-FE9C6C000FC3}"/>
              </a:ext>
            </a:extLst>
          </p:cNvPr>
          <p:cNvPicPr>
            <a:picLocks noChangeAspect="1"/>
          </p:cNvPicPr>
          <p:nvPr/>
        </p:nvPicPr>
        <p:blipFill>
          <a:blip r:embed="rId3"/>
          <a:stretch>
            <a:fillRect/>
          </a:stretch>
        </p:blipFill>
        <p:spPr>
          <a:xfrm>
            <a:off x="258640" y="1291388"/>
            <a:ext cx="10150720" cy="4470645"/>
          </a:xfrm>
          <a:prstGeom prst="rect">
            <a:avLst/>
          </a:prstGeom>
        </p:spPr>
      </p:pic>
    </p:spTree>
    <p:extLst>
      <p:ext uri="{BB962C8B-B14F-4D97-AF65-F5344CB8AC3E}">
        <p14:creationId xmlns:p14="http://schemas.microsoft.com/office/powerpoint/2010/main" val="40038555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{2BC044E2-6DFC-4D56-9388-754F55C8AA6E}tf78438558_win32</Template>
  <TotalTime>423</TotalTime>
  <Words>2266</Words>
  <Application>Microsoft Office PowerPoint</Application>
  <PresentationFormat>Widescreen</PresentationFormat>
  <Paragraphs>201</Paragraphs>
  <Slides>21</Slides>
  <Notes>11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Algerian</vt:lpstr>
      <vt:lpstr>Arial</vt:lpstr>
      <vt:lpstr>Arial Black</vt:lpstr>
      <vt:lpstr>Arimo</vt:lpstr>
      <vt:lpstr>Calibri</vt:lpstr>
      <vt:lpstr>Consolas</vt:lpstr>
      <vt:lpstr>Jokerman</vt:lpstr>
      <vt:lpstr>Raleway</vt:lpstr>
      <vt:lpstr>Raleway Bold</vt:lpstr>
      <vt:lpstr>Raleway SemiBold</vt:lpstr>
      <vt:lpstr>Sabon Next LT</vt:lpstr>
      <vt:lpstr>Times New Roman</vt:lpstr>
      <vt:lpstr>Viner Hand ITC</vt:lpstr>
      <vt:lpstr>Wingdings</vt:lpstr>
      <vt:lpstr>Custom</vt:lpstr>
      <vt:lpstr>Western Countries Financial Data Analysis  Capstone Project Presented by Sonam Rai (Business Analyst) </vt:lpstr>
      <vt:lpstr>Introduction</vt:lpstr>
      <vt:lpstr>Step 01: - Ask</vt:lpstr>
      <vt:lpstr>Step 02: - Prepare</vt:lpstr>
      <vt:lpstr>Step 03: - Process</vt:lpstr>
      <vt:lpstr>We approach our data analysis through a structured process, leveraging Excel, SQL, and Power BI to extract insights and drive informed decision-making. Our methodology consists of:  Excel Statistical Analysis: Extracting key components, using statistical tools, and presenting findings visually.   Excel Graphical Analysis: Developing user-friendly dashboards highlighting insights.   SQL Analysis: Manipulating data with SQL queries for deeper insights.   Power BI Dashboard Development: Integrating data into Power BI, designing dynamic dashboards for reporting.  </vt:lpstr>
      <vt:lpstr>i. Excel Statistical Analysis:</vt:lpstr>
      <vt:lpstr>Insights from the country-wise statistical sales analysis:  USA leads with $25,029,830.17, followed closely by Canada and France. Germany and Mexico also contribute significantly to total sales. Mean sales amount aligns closely with the United States' sales figure, indicating consistent performance.</vt:lpstr>
      <vt:lpstr>ii. Excel Graphical Analysis:  This is my graphical presentation of Western Countries Financial Data: - </vt:lpstr>
      <vt:lpstr>    Insights from the product-wise statistical sales analysis:  Paseo leads in sales with $33,011,143.95. VTT follows with $20,511,921.02 in sales, contributing significantly to the total.  Mean sales amount is $19,787,725.04, indicating average performance. Wide range between the minimum and maximum sales figures suggests variability in product performance.  High positive kurtosis and skewness values indicate a distribution skewed towards higher sales figures, with a relatively sharp peak. </vt:lpstr>
      <vt:lpstr>Correlation Analysis of Manufacturing_Price, Sale_Price, Gross_Sales, Discounts, Sales, COGS, Profit is: -</vt:lpstr>
      <vt:lpstr>iii. SQL Analysis: Let’s load our data into SQL and check the first 5 rows to make sure it imported well. </vt:lpstr>
      <vt:lpstr>SQL Analysis</vt:lpstr>
      <vt:lpstr>PowerPoint Presentation</vt:lpstr>
      <vt:lpstr>PowerPoint Presentation</vt:lpstr>
      <vt:lpstr>PowerPoint Presentation</vt:lpstr>
      <vt:lpstr>PowerPoint Presentation</vt:lpstr>
      <vt:lpstr>iv. Power BI Dashboard Development:    </vt:lpstr>
      <vt:lpstr>Analyze</vt:lpstr>
      <vt:lpstr>Conclusion and Inferences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Western Countries Financial Data Analysis  Capstone Project Presented by sonam rai (Business Analyst) </dc:title>
  <dc:subject/>
  <dc:creator>Sonam Rai</dc:creator>
  <cp:lastModifiedBy>Sonam Rai</cp:lastModifiedBy>
  <cp:revision>134</cp:revision>
  <dcterms:created xsi:type="dcterms:W3CDTF">2024-02-22T04:53:26Z</dcterms:created>
  <dcterms:modified xsi:type="dcterms:W3CDTF">2024-02-22T18:20:06Z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