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6B8D-F05C-4F58-B3F9-6ED3A2A369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FF1DE-2DCE-494A-84D4-C34ECD405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AF7E52-50DD-4E1A-8EB9-4AE1F0DCB027}"/>
              </a:ext>
            </a:extLst>
          </p:cNvPr>
          <p:cNvSpPr>
            <a:spLocks noGrp="1"/>
          </p:cNvSpPr>
          <p:nvPr>
            <p:ph type="dt" sz="half" idx="10"/>
          </p:nvPr>
        </p:nvSpPr>
        <p:spPr/>
        <p:txBody>
          <a:bodyPr/>
          <a:lstStyle/>
          <a:p>
            <a:fld id="{9056ACB6-F12D-4CF2-B570-C448DA501787}" type="datetimeFigureOut">
              <a:rPr lang="en-US" smtClean="0"/>
              <a:t>7/24/2021</a:t>
            </a:fld>
            <a:endParaRPr lang="en-US"/>
          </a:p>
        </p:txBody>
      </p:sp>
      <p:sp>
        <p:nvSpPr>
          <p:cNvPr id="5" name="Footer Placeholder 4">
            <a:extLst>
              <a:ext uri="{FF2B5EF4-FFF2-40B4-BE49-F238E27FC236}">
                <a16:creationId xmlns:a16="http://schemas.microsoft.com/office/drawing/2014/main" id="{FA08EDAE-E852-4F6D-BDA7-DE17ECDC6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45AD5-B19B-4FA4-82FA-7661DE6529F6}"/>
              </a:ext>
            </a:extLst>
          </p:cNvPr>
          <p:cNvSpPr>
            <a:spLocks noGrp="1"/>
          </p:cNvSpPr>
          <p:nvPr>
            <p:ph type="sldNum" sz="quarter" idx="12"/>
          </p:nvPr>
        </p:nvSpPr>
        <p:spPr/>
        <p:txBody>
          <a:bodyPr/>
          <a:lstStyle/>
          <a:p>
            <a:fld id="{87937E53-0443-449C-B70B-F70AEA480E0F}" type="slidenum">
              <a:rPr lang="en-US" smtClean="0"/>
              <a:t>‹#›</a:t>
            </a:fld>
            <a:endParaRPr lang="en-US"/>
          </a:p>
        </p:txBody>
      </p:sp>
    </p:spTree>
    <p:extLst>
      <p:ext uri="{BB962C8B-B14F-4D97-AF65-F5344CB8AC3E}">
        <p14:creationId xmlns:p14="http://schemas.microsoft.com/office/powerpoint/2010/main" val="26365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1743-1672-4431-AB33-AF319439DF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A5BFAE-DC9E-425A-8292-5AF14D2E0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31EA9-0B86-4AFC-B0BD-5ECA9710312D}"/>
              </a:ext>
            </a:extLst>
          </p:cNvPr>
          <p:cNvSpPr>
            <a:spLocks noGrp="1"/>
          </p:cNvSpPr>
          <p:nvPr>
            <p:ph type="dt" sz="half" idx="10"/>
          </p:nvPr>
        </p:nvSpPr>
        <p:spPr/>
        <p:txBody>
          <a:bodyPr/>
          <a:lstStyle/>
          <a:p>
            <a:fld id="{9056ACB6-F12D-4CF2-B570-C448DA501787}" type="datetimeFigureOut">
              <a:rPr lang="en-US" smtClean="0"/>
              <a:t>7/24/2021</a:t>
            </a:fld>
            <a:endParaRPr lang="en-US"/>
          </a:p>
        </p:txBody>
      </p:sp>
      <p:sp>
        <p:nvSpPr>
          <p:cNvPr id="5" name="Footer Placeholder 4">
            <a:extLst>
              <a:ext uri="{FF2B5EF4-FFF2-40B4-BE49-F238E27FC236}">
                <a16:creationId xmlns:a16="http://schemas.microsoft.com/office/drawing/2014/main" id="{8C37DFFC-6E53-4090-A175-F6F26078B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FD33D-E9AB-48AA-A4B0-BEFFC6003EBD}"/>
              </a:ext>
            </a:extLst>
          </p:cNvPr>
          <p:cNvSpPr>
            <a:spLocks noGrp="1"/>
          </p:cNvSpPr>
          <p:nvPr>
            <p:ph type="sldNum" sz="quarter" idx="12"/>
          </p:nvPr>
        </p:nvSpPr>
        <p:spPr/>
        <p:txBody>
          <a:bodyPr/>
          <a:lstStyle/>
          <a:p>
            <a:fld id="{87937E53-0443-449C-B70B-F70AEA480E0F}" type="slidenum">
              <a:rPr lang="en-US" smtClean="0"/>
              <a:t>‹#›</a:t>
            </a:fld>
            <a:endParaRPr lang="en-US"/>
          </a:p>
        </p:txBody>
      </p:sp>
    </p:spTree>
    <p:extLst>
      <p:ext uri="{BB962C8B-B14F-4D97-AF65-F5344CB8AC3E}">
        <p14:creationId xmlns:p14="http://schemas.microsoft.com/office/powerpoint/2010/main" val="4135349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D0D50-2C09-4E9E-954A-D7A8458F5A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B75DB5-2CFC-4131-9762-20AF10ADDC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43E65-DF6A-4ACC-8F7F-BA62CAF75D82}"/>
              </a:ext>
            </a:extLst>
          </p:cNvPr>
          <p:cNvSpPr>
            <a:spLocks noGrp="1"/>
          </p:cNvSpPr>
          <p:nvPr>
            <p:ph type="dt" sz="half" idx="10"/>
          </p:nvPr>
        </p:nvSpPr>
        <p:spPr/>
        <p:txBody>
          <a:bodyPr/>
          <a:lstStyle/>
          <a:p>
            <a:fld id="{9056ACB6-F12D-4CF2-B570-C448DA501787}" type="datetimeFigureOut">
              <a:rPr lang="en-US" smtClean="0"/>
              <a:t>7/24/2021</a:t>
            </a:fld>
            <a:endParaRPr lang="en-US"/>
          </a:p>
        </p:txBody>
      </p:sp>
      <p:sp>
        <p:nvSpPr>
          <p:cNvPr id="5" name="Footer Placeholder 4">
            <a:extLst>
              <a:ext uri="{FF2B5EF4-FFF2-40B4-BE49-F238E27FC236}">
                <a16:creationId xmlns:a16="http://schemas.microsoft.com/office/drawing/2014/main" id="{0B2801B2-8379-4E5D-B36F-8B1C7FB56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E8DFD-185A-4001-A7EF-546E15B24BE8}"/>
              </a:ext>
            </a:extLst>
          </p:cNvPr>
          <p:cNvSpPr>
            <a:spLocks noGrp="1"/>
          </p:cNvSpPr>
          <p:nvPr>
            <p:ph type="sldNum" sz="quarter" idx="12"/>
          </p:nvPr>
        </p:nvSpPr>
        <p:spPr/>
        <p:txBody>
          <a:bodyPr/>
          <a:lstStyle/>
          <a:p>
            <a:fld id="{87937E53-0443-449C-B70B-F70AEA480E0F}" type="slidenum">
              <a:rPr lang="en-US" smtClean="0"/>
              <a:t>‹#›</a:t>
            </a:fld>
            <a:endParaRPr lang="en-US"/>
          </a:p>
        </p:txBody>
      </p:sp>
    </p:spTree>
    <p:extLst>
      <p:ext uri="{BB962C8B-B14F-4D97-AF65-F5344CB8AC3E}">
        <p14:creationId xmlns:p14="http://schemas.microsoft.com/office/powerpoint/2010/main" val="2405800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41BE-78AD-4ECC-9653-F938F4437A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AE9C-16A3-422A-9630-4F921F85B9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63149-5B41-4380-A407-3C611A4D87F7}"/>
              </a:ext>
            </a:extLst>
          </p:cNvPr>
          <p:cNvSpPr>
            <a:spLocks noGrp="1"/>
          </p:cNvSpPr>
          <p:nvPr>
            <p:ph type="dt" sz="half" idx="10"/>
          </p:nvPr>
        </p:nvSpPr>
        <p:spPr/>
        <p:txBody>
          <a:bodyPr/>
          <a:lstStyle/>
          <a:p>
            <a:fld id="{9056ACB6-F12D-4CF2-B570-C448DA501787}" type="datetimeFigureOut">
              <a:rPr lang="en-US" smtClean="0"/>
              <a:t>7/24/2021</a:t>
            </a:fld>
            <a:endParaRPr lang="en-US"/>
          </a:p>
        </p:txBody>
      </p:sp>
      <p:sp>
        <p:nvSpPr>
          <p:cNvPr id="5" name="Footer Placeholder 4">
            <a:extLst>
              <a:ext uri="{FF2B5EF4-FFF2-40B4-BE49-F238E27FC236}">
                <a16:creationId xmlns:a16="http://schemas.microsoft.com/office/drawing/2014/main" id="{B9C18EBD-222B-4E1F-BDFC-7BE559C58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37AF0-0740-47E1-8B31-5F68478471F2}"/>
              </a:ext>
            </a:extLst>
          </p:cNvPr>
          <p:cNvSpPr>
            <a:spLocks noGrp="1"/>
          </p:cNvSpPr>
          <p:nvPr>
            <p:ph type="sldNum" sz="quarter" idx="12"/>
          </p:nvPr>
        </p:nvSpPr>
        <p:spPr/>
        <p:txBody>
          <a:bodyPr/>
          <a:lstStyle/>
          <a:p>
            <a:fld id="{87937E53-0443-449C-B70B-F70AEA480E0F}" type="slidenum">
              <a:rPr lang="en-US" smtClean="0"/>
              <a:t>‹#›</a:t>
            </a:fld>
            <a:endParaRPr lang="en-US"/>
          </a:p>
        </p:txBody>
      </p:sp>
    </p:spTree>
    <p:extLst>
      <p:ext uri="{BB962C8B-B14F-4D97-AF65-F5344CB8AC3E}">
        <p14:creationId xmlns:p14="http://schemas.microsoft.com/office/powerpoint/2010/main" val="1483226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65A2-5193-4622-BE3A-470F21C075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DF32C-8EC8-4CE5-8E40-ECA35F09C1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A0D012-1A98-433B-9EB2-00E23B82C5C5}"/>
              </a:ext>
            </a:extLst>
          </p:cNvPr>
          <p:cNvSpPr>
            <a:spLocks noGrp="1"/>
          </p:cNvSpPr>
          <p:nvPr>
            <p:ph type="dt" sz="half" idx="10"/>
          </p:nvPr>
        </p:nvSpPr>
        <p:spPr/>
        <p:txBody>
          <a:bodyPr/>
          <a:lstStyle/>
          <a:p>
            <a:fld id="{9056ACB6-F12D-4CF2-B570-C448DA501787}" type="datetimeFigureOut">
              <a:rPr lang="en-US" smtClean="0"/>
              <a:t>7/24/2021</a:t>
            </a:fld>
            <a:endParaRPr lang="en-US"/>
          </a:p>
        </p:txBody>
      </p:sp>
      <p:sp>
        <p:nvSpPr>
          <p:cNvPr id="5" name="Footer Placeholder 4">
            <a:extLst>
              <a:ext uri="{FF2B5EF4-FFF2-40B4-BE49-F238E27FC236}">
                <a16:creationId xmlns:a16="http://schemas.microsoft.com/office/drawing/2014/main" id="{32709446-E385-41F5-B545-774F93B2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B3F7F-9874-4B8C-B5A8-D2DABCCB000F}"/>
              </a:ext>
            </a:extLst>
          </p:cNvPr>
          <p:cNvSpPr>
            <a:spLocks noGrp="1"/>
          </p:cNvSpPr>
          <p:nvPr>
            <p:ph type="sldNum" sz="quarter" idx="12"/>
          </p:nvPr>
        </p:nvSpPr>
        <p:spPr/>
        <p:txBody>
          <a:bodyPr/>
          <a:lstStyle/>
          <a:p>
            <a:fld id="{87937E53-0443-449C-B70B-F70AEA480E0F}" type="slidenum">
              <a:rPr lang="en-US" smtClean="0"/>
              <a:t>‹#›</a:t>
            </a:fld>
            <a:endParaRPr lang="en-US"/>
          </a:p>
        </p:txBody>
      </p:sp>
    </p:spTree>
    <p:extLst>
      <p:ext uri="{BB962C8B-B14F-4D97-AF65-F5344CB8AC3E}">
        <p14:creationId xmlns:p14="http://schemas.microsoft.com/office/powerpoint/2010/main" val="69969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0271-F39A-4AD8-BE65-E414766CE9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CA318A-DA10-4CB3-979A-DC6D45C9AA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B80265-D72D-463B-B69F-5CB7349A7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AF110A-F504-4AFA-A5E9-05A5118CF96B}"/>
              </a:ext>
            </a:extLst>
          </p:cNvPr>
          <p:cNvSpPr>
            <a:spLocks noGrp="1"/>
          </p:cNvSpPr>
          <p:nvPr>
            <p:ph type="dt" sz="half" idx="10"/>
          </p:nvPr>
        </p:nvSpPr>
        <p:spPr/>
        <p:txBody>
          <a:bodyPr/>
          <a:lstStyle/>
          <a:p>
            <a:fld id="{9056ACB6-F12D-4CF2-B570-C448DA501787}" type="datetimeFigureOut">
              <a:rPr lang="en-US" smtClean="0"/>
              <a:t>7/24/2021</a:t>
            </a:fld>
            <a:endParaRPr lang="en-US"/>
          </a:p>
        </p:txBody>
      </p:sp>
      <p:sp>
        <p:nvSpPr>
          <p:cNvPr id="6" name="Footer Placeholder 5">
            <a:extLst>
              <a:ext uri="{FF2B5EF4-FFF2-40B4-BE49-F238E27FC236}">
                <a16:creationId xmlns:a16="http://schemas.microsoft.com/office/drawing/2014/main" id="{8599A4B6-1B8D-45DB-B46E-C02A0AFB4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86988-768B-4A10-8E4C-AC5A9AA47355}"/>
              </a:ext>
            </a:extLst>
          </p:cNvPr>
          <p:cNvSpPr>
            <a:spLocks noGrp="1"/>
          </p:cNvSpPr>
          <p:nvPr>
            <p:ph type="sldNum" sz="quarter" idx="12"/>
          </p:nvPr>
        </p:nvSpPr>
        <p:spPr/>
        <p:txBody>
          <a:bodyPr/>
          <a:lstStyle/>
          <a:p>
            <a:fld id="{87937E53-0443-449C-B70B-F70AEA480E0F}" type="slidenum">
              <a:rPr lang="en-US" smtClean="0"/>
              <a:t>‹#›</a:t>
            </a:fld>
            <a:endParaRPr lang="en-US"/>
          </a:p>
        </p:txBody>
      </p:sp>
    </p:spTree>
    <p:extLst>
      <p:ext uri="{BB962C8B-B14F-4D97-AF65-F5344CB8AC3E}">
        <p14:creationId xmlns:p14="http://schemas.microsoft.com/office/powerpoint/2010/main" val="88929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03A0-BD7E-4177-81E7-F5774F6CB0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40792-3397-423A-A813-45877ADB2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88016A-3489-4494-B0D2-D9668C4B8A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D23534-2A93-44E4-A9EB-6529BFC75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831CDA-FA26-4B39-AB60-A723677DEE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9592A2-D491-4B9C-BC28-0AA13D709E6B}"/>
              </a:ext>
            </a:extLst>
          </p:cNvPr>
          <p:cNvSpPr>
            <a:spLocks noGrp="1"/>
          </p:cNvSpPr>
          <p:nvPr>
            <p:ph type="dt" sz="half" idx="10"/>
          </p:nvPr>
        </p:nvSpPr>
        <p:spPr/>
        <p:txBody>
          <a:bodyPr/>
          <a:lstStyle/>
          <a:p>
            <a:fld id="{9056ACB6-F12D-4CF2-B570-C448DA501787}" type="datetimeFigureOut">
              <a:rPr lang="en-US" smtClean="0"/>
              <a:t>7/24/2021</a:t>
            </a:fld>
            <a:endParaRPr lang="en-US"/>
          </a:p>
        </p:txBody>
      </p:sp>
      <p:sp>
        <p:nvSpPr>
          <p:cNvPr id="8" name="Footer Placeholder 7">
            <a:extLst>
              <a:ext uri="{FF2B5EF4-FFF2-40B4-BE49-F238E27FC236}">
                <a16:creationId xmlns:a16="http://schemas.microsoft.com/office/drawing/2014/main" id="{9803F00D-BBEF-4574-84D1-3024D38FD4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1FC24A-2BFC-4CF5-BE39-5EF0830850C0}"/>
              </a:ext>
            </a:extLst>
          </p:cNvPr>
          <p:cNvSpPr>
            <a:spLocks noGrp="1"/>
          </p:cNvSpPr>
          <p:nvPr>
            <p:ph type="sldNum" sz="quarter" idx="12"/>
          </p:nvPr>
        </p:nvSpPr>
        <p:spPr/>
        <p:txBody>
          <a:bodyPr/>
          <a:lstStyle/>
          <a:p>
            <a:fld id="{87937E53-0443-449C-B70B-F70AEA480E0F}" type="slidenum">
              <a:rPr lang="en-US" smtClean="0"/>
              <a:t>‹#›</a:t>
            </a:fld>
            <a:endParaRPr lang="en-US"/>
          </a:p>
        </p:txBody>
      </p:sp>
    </p:spTree>
    <p:extLst>
      <p:ext uri="{BB962C8B-B14F-4D97-AF65-F5344CB8AC3E}">
        <p14:creationId xmlns:p14="http://schemas.microsoft.com/office/powerpoint/2010/main" val="207115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5FDB-82B8-470D-B165-0FAF1AA874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90F1F6-7C37-46B3-B03A-A2EEE98CF556}"/>
              </a:ext>
            </a:extLst>
          </p:cNvPr>
          <p:cNvSpPr>
            <a:spLocks noGrp="1"/>
          </p:cNvSpPr>
          <p:nvPr>
            <p:ph type="dt" sz="half" idx="10"/>
          </p:nvPr>
        </p:nvSpPr>
        <p:spPr/>
        <p:txBody>
          <a:bodyPr/>
          <a:lstStyle/>
          <a:p>
            <a:fld id="{9056ACB6-F12D-4CF2-B570-C448DA501787}" type="datetimeFigureOut">
              <a:rPr lang="en-US" smtClean="0"/>
              <a:t>7/24/2021</a:t>
            </a:fld>
            <a:endParaRPr lang="en-US"/>
          </a:p>
        </p:txBody>
      </p:sp>
      <p:sp>
        <p:nvSpPr>
          <p:cNvPr id="4" name="Footer Placeholder 3">
            <a:extLst>
              <a:ext uri="{FF2B5EF4-FFF2-40B4-BE49-F238E27FC236}">
                <a16:creationId xmlns:a16="http://schemas.microsoft.com/office/drawing/2014/main" id="{ABC3096C-1B59-473E-BD05-3227CB8F5D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49E932-45A3-4E0F-A4EC-D6CB7BD07C7C}"/>
              </a:ext>
            </a:extLst>
          </p:cNvPr>
          <p:cNvSpPr>
            <a:spLocks noGrp="1"/>
          </p:cNvSpPr>
          <p:nvPr>
            <p:ph type="sldNum" sz="quarter" idx="12"/>
          </p:nvPr>
        </p:nvSpPr>
        <p:spPr/>
        <p:txBody>
          <a:bodyPr/>
          <a:lstStyle/>
          <a:p>
            <a:fld id="{87937E53-0443-449C-B70B-F70AEA480E0F}" type="slidenum">
              <a:rPr lang="en-US" smtClean="0"/>
              <a:t>‹#›</a:t>
            </a:fld>
            <a:endParaRPr lang="en-US"/>
          </a:p>
        </p:txBody>
      </p:sp>
    </p:spTree>
    <p:extLst>
      <p:ext uri="{BB962C8B-B14F-4D97-AF65-F5344CB8AC3E}">
        <p14:creationId xmlns:p14="http://schemas.microsoft.com/office/powerpoint/2010/main" val="170678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7E61ED-3AF5-456C-9C77-365E4459A498}"/>
              </a:ext>
            </a:extLst>
          </p:cNvPr>
          <p:cNvSpPr>
            <a:spLocks noGrp="1"/>
          </p:cNvSpPr>
          <p:nvPr>
            <p:ph type="dt" sz="half" idx="10"/>
          </p:nvPr>
        </p:nvSpPr>
        <p:spPr/>
        <p:txBody>
          <a:bodyPr/>
          <a:lstStyle/>
          <a:p>
            <a:fld id="{9056ACB6-F12D-4CF2-B570-C448DA501787}" type="datetimeFigureOut">
              <a:rPr lang="en-US" smtClean="0"/>
              <a:t>7/24/2021</a:t>
            </a:fld>
            <a:endParaRPr lang="en-US"/>
          </a:p>
        </p:txBody>
      </p:sp>
      <p:sp>
        <p:nvSpPr>
          <p:cNvPr id="3" name="Footer Placeholder 2">
            <a:extLst>
              <a:ext uri="{FF2B5EF4-FFF2-40B4-BE49-F238E27FC236}">
                <a16:creationId xmlns:a16="http://schemas.microsoft.com/office/drawing/2014/main" id="{3368EE4B-1A01-48E5-9060-4EADD34A25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FA44DA-97F9-4528-9844-C5F0FD0D10CE}"/>
              </a:ext>
            </a:extLst>
          </p:cNvPr>
          <p:cNvSpPr>
            <a:spLocks noGrp="1"/>
          </p:cNvSpPr>
          <p:nvPr>
            <p:ph type="sldNum" sz="quarter" idx="12"/>
          </p:nvPr>
        </p:nvSpPr>
        <p:spPr/>
        <p:txBody>
          <a:bodyPr/>
          <a:lstStyle/>
          <a:p>
            <a:fld id="{87937E53-0443-449C-B70B-F70AEA480E0F}" type="slidenum">
              <a:rPr lang="en-US" smtClean="0"/>
              <a:t>‹#›</a:t>
            </a:fld>
            <a:endParaRPr lang="en-US"/>
          </a:p>
        </p:txBody>
      </p:sp>
    </p:spTree>
    <p:extLst>
      <p:ext uri="{BB962C8B-B14F-4D97-AF65-F5344CB8AC3E}">
        <p14:creationId xmlns:p14="http://schemas.microsoft.com/office/powerpoint/2010/main" val="322834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2386-CFA8-4EF4-963C-D03AF96A6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065D3F-D0FF-431B-87D5-3606BC2895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E0006A-98C3-49F9-8F2B-BF2017D65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F44AA-8DBE-44D4-93E7-71E3ADA02386}"/>
              </a:ext>
            </a:extLst>
          </p:cNvPr>
          <p:cNvSpPr>
            <a:spLocks noGrp="1"/>
          </p:cNvSpPr>
          <p:nvPr>
            <p:ph type="dt" sz="half" idx="10"/>
          </p:nvPr>
        </p:nvSpPr>
        <p:spPr/>
        <p:txBody>
          <a:bodyPr/>
          <a:lstStyle/>
          <a:p>
            <a:fld id="{9056ACB6-F12D-4CF2-B570-C448DA501787}" type="datetimeFigureOut">
              <a:rPr lang="en-US" smtClean="0"/>
              <a:t>7/24/2021</a:t>
            </a:fld>
            <a:endParaRPr lang="en-US"/>
          </a:p>
        </p:txBody>
      </p:sp>
      <p:sp>
        <p:nvSpPr>
          <p:cNvPr id="6" name="Footer Placeholder 5">
            <a:extLst>
              <a:ext uri="{FF2B5EF4-FFF2-40B4-BE49-F238E27FC236}">
                <a16:creationId xmlns:a16="http://schemas.microsoft.com/office/drawing/2014/main" id="{73E34A7C-6744-427B-820B-3E524F2F5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9935DD-9C07-4ED8-8C00-53531A7AEB0A}"/>
              </a:ext>
            </a:extLst>
          </p:cNvPr>
          <p:cNvSpPr>
            <a:spLocks noGrp="1"/>
          </p:cNvSpPr>
          <p:nvPr>
            <p:ph type="sldNum" sz="quarter" idx="12"/>
          </p:nvPr>
        </p:nvSpPr>
        <p:spPr/>
        <p:txBody>
          <a:bodyPr/>
          <a:lstStyle/>
          <a:p>
            <a:fld id="{87937E53-0443-449C-B70B-F70AEA480E0F}" type="slidenum">
              <a:rPr lang="en-US" smtClean="0"/>
              <a:t>‹#›</a:t>
            </a:fld>
            <a:endParaRPr lang="en-US"/>
          </a:p>
        </p:txBody>
      </p:sp>
    </p:spTree>
    <p:extLst>
      <p:ext uri="{BB962C8B-B14F-4D97-AF65-F5344CB8AC3E}">
        <p14:creationId xmlns:p14="http://schemas.microsoft.com/office/powerpoint/2010/main" val="368608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C3CA-FB56-4065-9743-E4E64E24C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A93702-A298-4421-BAB0-C594B21F2F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83BADE-13C4-4550-BB43-968265000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90AFD6-E580-48FD-B826-4C7C28AE8DF3}"/>
              </a:ext>
            </a:extLst>
          </p:cNvPr>
          <p:cNvSpPr>
            <a:spLocks noGrp="1"/>
          </p:cNvSpPr>
          <p:nvPr>
            <p:ph type="dt" sz="half" idx="10"/>
          </p:nvPr>
        </p:nvSpPr>
        <p:spPr/>
        <p:txBody>
          <a:bodyPr/>
          <a:lstStyle/>
          <a:p>
            <a:fld id="{9056ACB6-F12D-4CF2-B570-C448DA501787}" type="datetimeFigureOut">
              <a:rPr lang="en-US" smtClean="0"/>
              <a:t>7/24/2021</a:t>
            </a:fld>
            <a:endParaRPr lang="en-US"/>
          </a:p>
        </p:txBody>
      </p:sp>
      <p:sp>
        <p:nvSpPr>
          <p:cNvPr id="6" name="Footer Placeholder 5">
            <a:extLst>
              <a:ext uri="{FF2B5EF4-FFF2-40B4-BE49-F238E27FC236}">
                <a16:creationId xmlns:a16="http://schemas.microsoft.com/office/drawing/2014/main" id="{6CF921E2-2C00-478B-8FF4-139E34065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39F2F-0DFD-420F-9B6F-3C03050A4B4A}"/>
              </a:ext>
            </a:extLst>
          </p:cNvPr>
          <p:cNvSpPr>
            <a:spLocks noGrp="1"/>
          </p:cNvSpPr>
          <p:nvPr>
            <p:ph type="sldNum" sz="quarter" idx="12"/>
          </p:nvPr>
        </p:nvSpPr>
        <p:spPr/>
        <p:txBody>
          <a:bodyPr/>
          <a:lstStyle/>
          <a:p>
            <a:fld id="{87937E53-0443-449C-B70B-F70AEA480E0F}" type="slidenum">
              <a:rPr lang="en-US" smtClean="0"/>
              <a:t>‹#›</a:t>
            </a:fld>
            <a:endParaRPr lang="en-US"/>
          </a:p>
        </p:txBody>
      </p:sp>
    </p:spTree>
    <p:extLst>
      <p:ext uri="{BB962C8B-B14F-4D97-AF65-F5344CB8AC3E}">
        <p14:creationId xmlns:p14="http://schemas.microsoft.com/office/powerpoint/2010/main" val="246588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3526A5-00E4-483B-B80B-BDFC2CDF0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F82A15-07E3-42BA-B281-5D43A1AA3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E664F-4E2A-4E69-AA9D-9C3C22A8F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6ACB6-F12D-4CF2-B570-C448DA501787}" type="datetimeFigureOut">
              <a:rPr lang="en-US" smtClean="0"/>
              <a:t>7/24/2021</a:t>
            </a:fld>
            <a:endParaRPr lang="en-US"/>
          </a:p>
        </p:txBody>
      </p:sp>
      <p:sp>
        <p:nvSpPr>
          <p:cNvPr id="5" name="Footer Placeholder 4">
            <a:extLst>
              <a:ext uri="{FF2B5EF4-FFF2-40B4-BE49-F238E27FC236}">
                <a16:creationId xmlns:a16="http://schemas.microsoft.com/office/drawing/2014/main" id="{2906B5D6-5A2C-46B7-B94E-B1BE862F14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3C9581-9053-45C1-9409-A35797FF91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37E53-0443-449C-B70B-F70AEA480E0F}" type="slidenum">
              <a:rPr lang="en-US" smtClean="0"/>
              <a:t>‹#›</a:t>
            </a:fld>
            <a:endParaRPr lang="en-US"/>
          </a:p>
        </p:txBody>
      </p:sp>
    </p:spTree>
    <p:extLst>
      <p:ext uri="{BB962C8B-B14F-4D97-AF65-F5344CB8AC3E}">
        <p14:creationId xmlns:p14="http://schemas.microsoft.com/office/powerpoint/2010/main" val="2108540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C9A0-46D4-493B-B69C-E580C4CDFDF0}"/>
              </a:ext>
            </a:extLst>
          </p:cNvPr>
          <p:cNvSpPr>
            <a:spLocks noGrp="1"/>
          </p:cNvSpPr>
          <p:nvPr>
            <p:ph type="ctrTitle"/>
          </p:nvPr>
        </p:nvSpPr>
        <p:spPr/>
        <p:txBody>
          <a:bodyPr/>
          <a:lstStyle/>
          <a:p>
            <a:r>
              <a:rPr lang="en-US" dirty="0"/>
              <a:t>Guided Capstone Project</a:t>
            </a:r>
          </a:p>
        </p:txBody>
      </p:sp>
      <p:sp>
        <p:nvSpPr>
          <p:cNvPr id="3" name="Subtitle 2">
            <a:extLst>
              <a:ext uri="{FF2B5EF4-FFF2-40B4-BE49-F238E27FC236}">
                <a16:creationId xmlns:a16="http://schemas.microsoft.com/office/drawing/2014/main" id="{E9939ADE-0A91-49A1-AE86-91E488ECF4B7}"/>
              </a:ext>
            </a:extLst>
          </p:cNvPr>
          <p:cNvSpPr>
            <a:spLocks noGrp="1"/>
          </p:cNvSpPr>
          <p:nvPr>
            <p:ph type="subTitle" idx="1"/>
          </p:nvPr>
        </p:nvSpPr>
        <p:spPr/>
        <p:txBody>
          <a:bodyPr/>
          <a:lstStyle/>
          <a:p>
            <a:r>
              <a:rPr lang="en-US" dirty="0"/>
              <a:t>Sonam Devadiga</a:t>
            </a:r>
          </a:p>
        </p:txBody>
      </p:sp>
    </p:spTree>
    <p:extLst>
      <p:ext uri="{BB962C8B-B14F-4D97-AF65-F5344CB8AC3E}">
        <p14:creationId xmlns:p14="http://schemas.microsoft.com/office/powerpoint/2010/main" val="39083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B201-C21D-44A3-BB12-0AF6E728ABE3}"/>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F329CCFD-ECE1-4E2B-A4D6-AA2FA6CF0416}"/>
              </a:ext>
            </a:extLst>
          </p:cNvPr>
          <p:cNvSpPr>
            <a:spLocks noGrp="1"/>
          </p:cNvSpPr>
          <p:nvPr>
            <p:ph idx="1"/>
          </p:nvPr>
        </p:nvSpPr>
        <p:spPr>
          <a:xfrm>
            <a:off x="838200" y="1825625"/>
            <a:ext cx="6126480" cy="4351338"/>
          </a:xfrm>
        </p:spPr>
        <p:txBody>
          <a:bodyPr>
            <a:normAutofit fontScale="92500" lnSpcReduction="2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Big Mountain Resort has been reviewing potential scenarios for either cutting costs or increasing revenue (from ticket prices).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Ticket price is not determined by any set of parameters; the resort is free to set whatever price it likes. However, the resort operates within a market where people pay more for certain facilities, and less for others.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Being able to sense how facilities support a given ticket price is valuable business intelligence. </a:t>
            </a:r>
          </a:p>
          <a:p>
            <a:r>
              <a:rPr lang="en-US" sz="1800" dirty="0">
                <a:latin typeface="Calibri" panose="020F0502020204030204" pitchFamily="34" charset="0"/>
                <a:cs typeface="Times New Roman" panose="02020603050405020304" pitchFamily="18" charset="0"/>
                <a:sym typeface="Arial"/>
              </a:rPr>
              <a:t>Every year about 350,000 people ski or snowboard at Big Mountain. This mountain can accommodate skiers and riders of all levels and abilities. </a:t>
            </a:r>
          </a:p>
          <a:p>
            <a:r>
              <a:rPr lang="en-US" sz="1800" dirty="0">
                <a:latin typeface="Calibri" panose="020F0502020204030204" pitchFamily="34" charset="0"/>
                <a:cs typeface="Times New Roman" panose="02020603050405020304" pitchFamily="18" charset="0"/>
                <a:sym typeface="Arial"/>
              </a:rPr>
              <a:t>They have some unique facilities for novice as well as experienced skiers which can be value differentiator than the other 330 resorts in the USA. </a:t>
            </a:r>
          </a:p>
          <a:p>
            <a:r>
              <a:rPr lang="en-US" sz="1800" dirty="0">
                <a:latin typeface="Calibri" panose="020F0502020204030204" pitchFamily="34" charset="0"/>
                <a:cs typeface="Times New Roman" panose="02020603050405020304" pitchFamily="18" charset="0"/>
                <a:sym typeface="Arial"/>
              </a:rPr>
              <a:t>They have also added new equipment which have increased their operating margin. </a:t>
            </a:r>
          </a:p>
          <a:p>
            <a:r>
              <a:rPr lang="en-US" sz="1800" dirty="0">
                <a:latin typeface="Calibri" panose="020F0502020204030204" pitchFamily="34" charset="0"/>
                <a:cs typeface="Times New Roman" panose="02020603050405020304" pitchFamily="18" charset="0"/>
                <a:sym typeface="Arial"/>
              </a:rPr>
              <a:t>So considering this the management wants to re-evaluate the ticket cost and make it fair while being competitive in the market</a:t>
            </a:r>
          </a:p>
          <a:p>
            <a:endParaRPr lang="en-US" sz="1800" dirty="0">
              <a:latin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4CFBB39-7D9D-4D04-B06A-52D422C82B21}"/>
              </a:ext>
            </a:extLst>
          </p:cNvPr>
          <p:cNvPicPr/>
          <p:nvPr/>
        </p:nvPicPr>
        <p:blipFill>
          <a:blip r:embed="rId2"/>
          <a:stretch>
            <a:fillRect/>
          </a:stretch>
        </p:blipFill>
        <p:spPr>
          <a:xfrm>
            <a:off x="7125101" y="2909888"/>
            <a:ext cx="4389120" cy="2420620"/>
          </a:xfrm>
          <a:prstGeom prst="rect">
            <a:avLst/>
          </a:prstGeom>
        </p:spPr>
      </p:pic>
      <p:sp>
        <p:nvSpPr>
          <p:cNvPr id="6" name="TextBox 5">
            <a:extLst>
              <a:ext uri="{FF2B5EF4-FFF2-40B4-BE49-F238E27FC236}">
                <a16:creationId xmlns:a16="http://schemas.microsoft.com/office/drawing/2014/main" id="{CB35A59A-D51B-4BDA-B346-F798A42504C1}"/>
              </a:ext>
            </a:extLst>
          </p:cNvPr>
          <p:cNvSpPr txBox="1"/>
          <p:nvPr/>
        </p:nvSpPr>
        <p:spPr>
          <a:xfrm>
            <a:off x="6416842" y="5465445"/>
            <a:ext cx="5502442" cy="375552"/>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Fig 1 : Adult weekend ticket price ($) distribution</a:t>
            </a:r>
          </a:p>
        </p:txBody>
      </p:sp>
    </p:spTree>
    <p:extLst>
      <p:ext uri="{BB962C8B-B14F-4D97-AF65-F5344CB8AC3E}">
        <p14:creationId xmlns:p14="http://schemas.microsoft.com/office/powerpoint/2010/main" val="377196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3221-FD9C-4758-9777-552376410471}"/>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Recommendation and Key </a:t>
            </a:r>
            <a:r>
              <a:rPr lang="en-US" dirty="0">
                <a:solidFill>
                  <a:srgbClr val="333333"/>
                </a:solidFill>
                <a:latin typeface="Roboto" panose="02000000000000000000" pitchFamily="2" charset="0"/>
              </a:rPr>
              <a:t>F</a:t>
            </a:r>
            <a:r>
              <a:rPr lang="en-US" b="0" i="0" dirty="0">
                <a:solidFill>
                  <a:srgbClr val="333333"/>
                </a:solidFill>
                <a:effectLst/>
                <a:latin typeface="Roboto" panose="02000000000000000000" pitchFamily="2" charset="0"/>
              </a:rPr>
              <a:t>indings</a:t>
            </a:r>
            <a:endParaRPr lang="en-US" dirty="0"/>
          </a:p>
        </p:txBody>
      </p:sp>
      <p:sp>
        <p:nvSpPr>
          <p:cNvPr id="3" name="Content Placeholder 2">
            <a:extLst>
              <a:ext uri="{FF2B5EF4-FFF2-40B4-BE49-F238E27FC236}">
                <a16:creationId xmlns:a16="http://schemas.microsoft.com/office/drawing/2014/main" id="{1F4B77C5-E0DF-4589-AECF-00744392507C}"/>
              </a:ext>
            </a:extLst>
          </p:cNvPr>
          <p:cNvSpPr>
            <a:spLocks noGrp="1"/>
          </p:cNvSpPr>
          <p:nvPr>
            <p:ph idx="1"/>
          </p:nvPr>
        </p:nvSpPr>
        <p:spPr>
          <a:xfrm>
            <a:off x="838200" y="1825625"/>
            <a:ext cx="3541295" cy="4351338"/>
          </a:xfrm>
        </p:spPr>
        <p:txBody>
          <a:bodyPr/>
          <a:lstStyle/>
          <a:p>
            <a:pPr marL="0" marR="0" indent="0" algn="just">
              <a:lnSpc>
                <a:spcPct val="107000"/>
              </a:lnSpc>
              <a:spcBef>
                <a:spcPts val="0"/>
              </a:spcBef>
              <a:spcAft>
                <a:spcPts val="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Key Findings :</a:t>
            </a:r>
          </a:p>
          <a:p>
            <a:pPr marL="0" marR="0" indent="0" algn="just">
              <a:lnSpc>
                <a:spcPct val="107000"/>
              </a:lnSpc>
              <a:spcBef>
                <a:spcPts val="0"/>
              </a:spcBef>
              <a:spcAft>
                <a:spcPts val="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Features that came up as important in the modeling included: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vertical_drop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Snow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Making_ac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total_chairs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fastQuads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Runs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LongestRun_mi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SkiableTerrain_ac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6F0C61FD-F787-4BC2-B009-044F63ECBF45}"/>
              </a:ext>
            </a:extLst>
          </p:cNvPr>
          <p:cNvPicPr/>
          <p:nvPr/>
        </p:nvPicPr>
        <p:blipFill rotWithShape="1">
          <a:blip r:embed="rId2"/>
          <a:srcRect t="1828"/>
          <a:stretch/>
        </p:blipFill>
        <p:spPr bwMode="auto">
          <a:xfrm>
            <a:off x="4379495" y="1486083"/>
            <a:ext cx="3909060" cy="2153285"/>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4BA40A2-381F-44FC-B1DA-289896C95A32}"/>
              </a:ext>
            </a:extLst>
          </p:cNvPr>
          <p:cNvSpPr txBox="1"/>
          <p:nvPr/>
        </p:nvSpPr>
        <p:spPr>
          <a:xfrm>
            <a:off x="3286025" y="3586529"/>
            <a:ext cx="6096000" cy="375552"/>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Fig 2 : Total number of distribution runs</a:t>
            </a:r>
          </a:p>
        </p:txBody>
      </p:sp>
      <p:pic>
        <p:nvPicPr>
          <p:cNvPr id="7" name="Picture 6">
            <a:extLst>
              <a:ext uri="{FF2B5EF4-FFF2-40B4-BE49-F238E27FC236}">
                <a16:creationId xmlns:a16="http://schemas.microsoft.com/office/drawing/2014/main" id="{762BE1C1-A0C7-4B96-8D7D-4BE2D9C1FEDF}"/>
              </a:ext>
            </a:extLst>
          </p:cNvPr>
          <p:cNvPicPr/>
          <p:nvPr/>
        </p:nvPicPr>
        <p:blipFill>
          <a:blip r:embed="rId3"/>
          <a:stretch>
            <a:fillRect/>
          </a:stretch>
        </p:blipFill>
        <p:spPr>
          <a:xfrm>
            <a:off x="4379495" y="4151708"/>
            <a:ext cx="3909060" cy="2153285"/>
          </a:xfrm>
          <a:prstGeom prst="rect">
            <a:avLst/>
          </a:prstGeom>
        </p:spPr>
      </p:pic>
      <p:sp>
        <p:nvSpPr>
          <p:cNvPr id="9" name="TextBox 8">
            <a:extLst>
              <a:ext uri="{FF2B5EF4-FFF2-40B4-BE49-F238E27FC236}">
                <a16:creationId xmlns:a16="http://schemas.microsoft.com/office/drawing/2014/main" id="{9B6E54FB-B00C-48A9-8003-EF2FF337CC69}"/>
              </a:ext>
            </a:extLst>
          </p:cNvPr>
          <p:cNvSpPr txBox="1"/>
          <p:nvPr/>
        </p:nvSpPr>
        <p:spPr>
          <a:xfrm>
            <a:off x="3286025" y="6311900"/>
            <a:ext cx="6096000" cy="375552"/>
          </a:xfrm>
          <a:prstGeom prst="rect">
            <a:avLst/>
          </a:prstGeom>
          <a:noFill/>
        </p:spPr>
        <p:txBody>
          <a:bodyPr wrap="square">
            <a:spAutoFit/>
          </a:bodyPr>
          <a:lstStyle/>
          <a:p>
            <a:pPr marL="457200" marR="0" algn="ctr">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Fig 4 : Vertical drop (feet) distribution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A11F6CBF-2C63-4B88-BA8A-3AD1A1451BDB}"/>
              </a:ext>
            </a:extLst>
          </p:cNvPr>
          <p:cNvPicPr/>
          <p:nvPr/>
        </p:nvPicPr>
        <p:blipFill>
          <a:blip r:embed="rId4"/>
          <a:stretch>
            <a:fillRect/>
          </a:stretch>
        </p:blipFill>
        <p:spPr>
          <a:xfrm>
            <a:off x="8288555" y="1599033"/>
            <a:ext cx="3759066" cy="1920027"/>
          </a:xfrm>
          <a:prstGeom prst="rect">
            <a:avLst/>
          </a:prstGeom>
        </p:spPr>
      </p:pic>
      <p:pic>
        <p:nvPicPr>
          <p:cNvPr id="11" name="Picture 10">
            <a:extLst>
              <a:ext uri="{FF2B5EF4-FFF2-40B4-BE49-F238E27FC236}">
                <a16:creationId xmlns:a16="http://schemas.microsoft.com/office/drawing/2014/main" id="{7D40BEB3-DD6D-4484-9365-2D22F8834423}"/>
              </a:ext>
            </a:extLst>
          </p:cNvPr>
          <p:cNvPicPr/>
          <p:nvPr/>
        </p:nvPicPr>
        <p:blipFill>
          <a:blip r:embed="rId5"/>
          <a:stretch>
            <a:fillRect/>
          </a:stretch>
        </p:blipFill>
        <p:spPr>
          <a:xfrm>
            <a:off x="8288556" y="4203322"/>
            <a:ext cx="3759066" cy="1973642"/>
          </a:xfrm>
          <a:prstGeom prst="rect">
            <a:avLst/>
          </a:prstGeom>
        </p:spPr>
      </p:pic>
      <p:sp>
        <p:nvSpPr>
          <p:cNvPr id="13" name="TextBox 12">
            <a:extLst>
              <a:ext uri="{FF2B5EF4-FFF2-40B4-BE49-F238E27FC236}">
                <a16:creationId xmlns:a16="http://schemas.microsoft.com/office/drawing/2014/main" id="{0E87234F-15DD-4BAF-A30A-A88A50B4B777}"/>
              </a:ext>
            </a:extLst>
          </p:cNvPr>
          <p:cNvSpPr txBox="1"/>
          <p:nvPr/>
        </p:nvSpPr>
        <p:spPr>
          <a:xfrm>
            <a:off x="6994358" y="6300263"/>
            <a:ext cx="6096000" cy="375552"/>
          </a:xfrm>
          <a:prstGeom prst="rect">
            <a:avLst/>
          </a:prstGeom>
          <a:noFill/>
        </p:spPr>
        <p:txBody>
          <a:bodyPr wrap="square">
            <a:spAutoFit/>
          </a:bodyPr>
          <a:lstStyle/>
          <a:p>
            <a:pPr marL="457200" marR="0" algn="ctr">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Fig  6: Longest Run length (miles)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764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C993-0CE3-40F0-8B3A-239736CD69A6}"/>
              </a:ext>
            </a:extLst>
          </p:cNvPr>
          <p:cNvSpPr>
            <a:spLocks noGrp="1"/>
          </p:cNvSpPr>
          <p:nvPr>
            <p:ph type="title"/>
          </p:nvPr>
        </p:nvSpPr>
        <p:spPr/>
        <p:txBody>
          <a:bodyPr/>
          <a:lstStyle/>
          <a:p>
            <a:r>
              <a:rPr lang="en-US" dirty="0"/>
              <a:t>Modeling Results </a:t>
            </a:r>
          </a:p>
        </p:txBody>
      </p:sp>
      <p:sp>
        <p:nvSpPr>
          <p:cNvPr id="4" name="Text Placeholder 3">
            <a:extLst>
              <a:ext uri="{FF2B5EF4-FFF2-40B4-BE49-F238E27FC236}">
                <a16:creationId xmlns:a16="http://schemas.microsoft.com/office/drawing/2014/main" id="{38B48DE9-83CE-4F8C-AE53-AFD70120B491}"/>
              </a:ext>
            </a:extLst>
          </p:cNvPr>
          <p:cNvSpPr>
            <a:spLocks noGrp="1"/>
          </p:cNvSpPr>
          <p:nvPr>
            <p:ph type="body" idx="1"/>
          </p:nvPr>
        </p:nvSpPr>
        <p:spPr/>
        <p:txBody>
          <a:bodyPr>
            <a:noAutofit/>
          </a:bodyPr>
          <a:lstStyle/>
          <a:p>
            <a:r>
              <a:rPr lang="en-US" sz="1800" dirty="0"/>
              <a:t>Scenario 1</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Permanently closing down up to 10 of the least used runs. This doesn't impact any other resort statistics</a:t>
            </a:r>
            <a:endParaRPr lang="en-US" sz="1800" dirty="0"/>
          </a:p>
        </p:txBody>
      </p:sp>
      <p:sp>
        <p:nvSpPr>
          <p:cNvPr id="6" name="Text Placeholder 5">
            <a:extLst>
              <a:ext uri="{FF2B5EF4-FFF2-40B4-BE49-F238E27FC236}">
                <a16:creationId xmlns:a16="http://schemas.microsoft.com/office/drawing/2014/main" id="{F51AAB4B-81D5-4662-B257-04338C6390EA}"/>
              </a:ext>
            </a:extLst>
          </p:cNvPr>
          <p:cNvSpPr>
            <a:spLocks noGrp="1"/>
          </p:cNvSpPr>
          <p:nvPr>
            <p:ph type="body" sz="quarter" idx="3"/>
          </p:nvPr>
        </p:nvSpPr>
        <p:spPr>
          <a:xfrm>
            <a:off x="6172200" y="1681163"/>
            <a:ext cx="5183188" cy="1230712"/>
          </a:xfrm>
        </p:spPr>
        <p:txBody>
          <a:bodyPr vert="horz" lIns="91440" tIns="45720" rIns="91440" bIns="45720" rtlCol="0" anchor="b">
            <a:noAutofit/>
          </a:bodyPr>
          <a:lstStyle/>
          <a:p>
            <a:r>
              <a:rPr lang="en-US" sz="1800" dirty="0"/>
              <a:t>Scenario 2</a:t>
            </a:r>
          </a:p>
          <a:p>
            <a:r>
              <a:rPr lang="en-US" sz="1800" dirty="0"/>
              <a:t>Increase the vertical drop by adding a run to a point 150 feet lower down but requiring the installation of an additional chair lift to bring skiers back up, without additional snow making coverage</a:t>
            </a:r>
          </a:p>
        </p:txBody>
      </p:sp>
      <p:sp>
        <p:nvSpPr>
          <p:cNvPr id="7" name="Content Placeholder 6">
            <a:extLst>
              <a:ext uri="{FF2B5EF4-FFF2-40B4-BE49-F238E27FC236}">
                <a16:creationId xmlns:a16="http://schemas.microsoft.com/office/drawing/2014/main" id="{44002145-D3D9-43EA-BD35-31A73E449045}"/>
              </a:ext>
            </a:extLst>
          </p:cNvPr>
          <p:cNvSpPr>
            <a:spLocks noGrp="1"/>
          </p:cNvSpPr>
          <p:nvPr>
            <p:ph sz="quarter" idx="4"/>
          </p:nvPr>
        </p:nvSpPr>
        <p:spPr>
          <a:xfrm>
            <a:off x="6172200" y="2911875"/>
            <a:ext cx="5183188" cy="3277787"/>
          </a:xfrm>
        </p:spPr>
        <p:txBody>
          <a:bodyPr/>
          <a:lstStyle/>
          <a:p>
            <a:pPr marR="0" lvl="0">
              <a:spcAft>
                <a:spcPts val="800"/>
              </a:spcAft>
            </a:pPr>
            <a:r>
              <a:rPr lang="en-US" dirty="0">
                <a:solidFill>
                  <a:srgbClr val="000000"/>
                </a:solidFill>
                <a:latin typeface="Calibri" panose="020F0502020204030204" pitchFamily="34" charset="0"/>
                <a:cs typeface="Times New Roman" panose="02020603050405020304" pitchFamily="18" charset="0"/>
              </a:rPr>
              <a:t>This scenario increases support for ticket price by $8.61. </a:t>
            </a:r>
          </a:p>
          <a:p>
            <a:pPr marR="0" lvl="0">
              <a:spcAft>
                <a:spcPts val="800"/>
              </a:spcAft>
            </a:pPr>
            <a:r>
              <a:rPr lang="en-US" dirty="0">
                <a:solidFill>
                  <a:srgbClr val="000000"/>
                </a:solidFill>
                <a:latin typeface="Calibri" panose="020F0502020204030204" pitchFamily="34" charset="0"/>
                <a:cs typeface="Times New Roman" panose="02020603050405020304" pitchFamily="18" charset="0"/>
              </a:rPr>
              <a:t>Over the season, this could be expected to amount to $15065471</a:t>
            </a:r>
          </a:p>
          <a:p>
            <a:endParaRPr lang="en-US" dirty="0"/>
          </a:p>
        </p:txBody>
      </p:sp>
      <p:pic>
        <p:nvPicPr>
          <p:cNvPr id="8" name="Content Placeholder 7">
            <a:extLst>
              <a:ext uri="{FF2B5EF4-FFF2-40B4-BE49-F238E27FC236}">
                <a16:creationId xmlns:a16="http://schemas.microsoft.com/office/drawing/2014/main" id="{D237A6B8-773D-4A89-8448-A13E18074B4A}"/>
              </a:ext>
            </a:extLst>
          </p:cNvPr>
          <p:cNvPicPr>
            <a:picLocks noGrp="1"/>
          </p:cNvPicPr>
          <p:nvPr>
            <p:ph sz="half" idx="2"/>
          </p:nvPr>
        </p:nvPicPr>
        <p:blipFill>
          <a:blip r:embed="rId2"/>
          <a:stretch>
            <a:fillRect/>
          </a:stretch>
        </p:blipFill>
        <p:spPr>
          <a:xfrm>
            <a:off x="839788" y="2697319"/>
            <a:ext cx="5157787" cy="2722585"/>
          </a:xfrm>
          <a:prstGeom prst="rect">
            <a:avLst/>
          </a:prstGeom>
        </p:spPr>
      </p:pic>
      <p:sp>
        <p:nvSpPr>
          <p:cNvPr id="10" name="TextBox 9">
            <a:extLst>
              <a:ext uri="{FF2B5EF4-FFF2-40B4-BE49-F238E27FC236}">
                <a16:creationId xmlns:a16="http://schemas.microsoft.com/office/drawing/2014/main" id="{ECAF9041-2C26-4541-B32B-A6E27C9D6F58}"/>
              </a:ext>
            </a:extLst>
          </p:cNvPr>
          <p:cNvSpPr txBox="1"/>
          <p:nvPr/>
        </p:nvSpPr>
        <p:spPr>
          <a:xfrm>
            <a:off x="927100" y="5485876"/>
            <a:ext cx="5157787" cy="1169551"/>
          </a:xfrm>
          <a:prstGeom prst="rect">
            <a:avLst/>
          </a:prstGeom>
          <a:noFill/>
        </p:spPr>
        <p:txBody>
          <a:bodyPr wrap="square">
            <a:spAutoFit/>
          </a:bodyPr>
          <a:lstStyle/>
          <a:p>
            <a:r>
              <a:rPr lang="en-US" sz="1400" dirty="0">
                <a:effectLst/>
                <a:latin typeface="Calibri" panose="020F0502020204030204" pitchFamily="34" charset="0"/>
                <a:ea typeface="Calibri" panose="020F0502020204030204" pitchFamily="34" charset="0"/>
                <a:cs typeface="Times New Roman" panose="02020603050405020304" pitchFamily="18" charset="0"/>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lang="en-US" sz="1400" dirty="0"/>
          </a:p>
        </p:txBody>
      </p:sp>
    </p:spTree>
    <p:extLst>
      <p:ext uri="{BB962C8B-B14F-4D97-AF65-F5344CB8AC3E}">
        <p14:creationId xmlns:p14="http://schemas.microsoft.com/office/powerpoint/2010/main" val="230735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C993-0CE3-40F0-8B3A-239736CD69A6}"/>
              </a:ext>
            </a:extLst>
          </p:cNvPr>
          <p:cNvSpPr>
            <a:spLocks noGrp="1"/>
          </p:cNvSpPr>
          <p:nvPr>
            <p:ph type="title"/>
          </p:nvPr>
        </p:nvSpPr>
        <p:spPr/>
        <p:txBody>
          <a:bodyPr/>
          <a:lstStyle/>
          <a:p>
            <a:r>
              <a:rPr lang="en-US" dirty="0"/>
              <a:t>Modeling Results </a:t>
            </a:r>
          </a:p>
        </p:txBody>
      </p:sp>
      <p:sp>
        <p:nvSpPr>
          <p:cNvPr id="4" name="Text Placeholder 3">
            <a:extLst>
              <a:ext uri="{FF2B5EF4-FFF2-40B4-BE49-F238E27FC236}">
                <a16:creationId xmlns:a16="http://schemas.microsoft.com/office/drawing/2014/main" id="{38B48DE9-83CE-4F8C-AE53-AFD70120B491}"/>
              </a:ext>
            </a:extLst>
          </p:cNvPr>
          <p:cNvSpPr>
            <a:spLocks noGrp="1"/>
          </p:cNvSpPr>
          <p:nvPr>
            <p:ph type="body" idx="1"/>
          </p:nvPr>
        </p:nvSpPr>
        <p:spPr/>
        <p:txBody>
          <a:bodyPr vert="horz" lIns="91440" tIns="45720" rIns="91440" bIns="45720" rtlCol="0" anchor="b">
            <a:noAutofit/>
          </a:bodyPr>
          <a:lstStyle/>
          <a:p>
            <a:r>
              <a:rPr lang="en-US" sz="1800" dirty="0"/>
              <a:t>Scenario 3</a:t>
            </a:r>
          </a:p>
          <a:p>
            <a:r>
              <a:rPr lang="en-US" sz="1800" dirty="0"/>
              <a:t>Same as number 2, but adding 2 acres of snow making cover</a:t>
            </a:r>
          </a:p>
        </p:txBody>
      </p:sp>
      <p:sp>
        <p:nvSpPr>
          <p:cNvPr id="6" name="Text Placeholder 5">
            <a:extLst>
              <a:ext uri="{FF2B5EF4-FFF2-40B4-BE49-F238E27FC236}">
                <a16:creationId xmlns:a16="http://schemas.microsoft.com/office/drawing/2014/main" id="{F51AAB4B-81D5-4662-B257-04338C6390EA}"/>
              </a:ext>
            </a:extLst>
          </p:cNvPr>
          <p:cNvSpPr>
            <a:spLocks noGrp="1"/>
          </p:cNvSpPr>
          <p:nvPr>
            <p:ph type="body" sz="quarter" idx="3"/>
          </p:nvPr>
        </p:nvSpPr>
        <p:spPr/>
        <p:txBody>
          <a:bodyPr vert="horz" lIns="91440" tIns="45720" rIns="91440" bIns="45720" rtlCol="0" anchor="b">
            <a:noAutofit/>
          </a:bodyPr>
          <a:lstStyle/>
          <a:p>
            <a:r>
              <a:rPr lang="en-US" sz="1800" dirty="0"/>
              <a:t>Scenario 4</a:t>
            </a:r>
          </a:p>
          <a:p>
            <a:r>
              <a:rPr lang="en-US" sz="1800" dirty="0"/>
              <a:t>Increase the longest run by 0.2 mile to boast 3.5 miles length, requiring an additional snow making coverage of 4 acres</a:t>
            </a:r>
          </a:p>
        </p:txBody>
      </p:sp>
      <p:sp>
        <p:nvSpPr>
          <p:cNvPr id="7" name="Content Placeholder 6">
            <a:extLst>
              <a:ext uri="{FF2B5EF4-FFF2-40B4-BE49-F238E27FC236}">
                <a16:creationId xmlns:a16="http://schemas.microsoft.com/office/drawing/2014/main" id="{44002145-D3D9-43EA-BD35-31A73E449045}"/>
              </a:ext>
            </a:extLst>
          </p:cNvPr>
          <p:cNvSpPr>
            <a:spLocks noGrp="1"/>
          </p:cNvSpPr>
          <p:nvPr>
            <p:ph sz="quarter" idx="4"/>
          </p:nvPr>
        </p:nvSpPr>
        <p:spPr/>
        <p:txBody>
          <a:bodyPr vert="horz" lIns="91440" tIns="45720" rIns="91440" bIns="45720" rtlCol="0">
            <a:normAutofit fontScale="92500" lnSpcReduction="20000"/>
          </a:bodyPr>
          <a:lstStyle/>
          <a:p>
            <a:r>
              <a:rPr lang="en-US" dirty="0">
                <a:solidFill>
                  <a:srgbClr val="000000"/>
                </a:solidFill>
                <a:latin typeface="Calibri" panose="020F0502020204030204" pitchFamily="34" charset="0"/>
                <a:cs typeface="Times New Roman" panose="02020603050405020304" pitchFamily="18" charset="0"/>
              </a:rPr>
              <a:t>Big Mountain has one of the longest runs. Although it is just over half the length of the longest, the longer ones are rare.</a:t>
            </a:r>
          </a:p>
          <a:p>
            <a:r>
              <a:rPr lang="en-US" dirty="0">
                <a:solidFill>
                  <a:srgbClr val="000000"/>
                </a:solidFill>
                <a:latin typeface="Calibri" panose="020F0502020204030204" pitchFamily="34" charset="0"/>
                <a:cs typeface="Times New Roman" panose="02020603050405020304" pitchFamily="18" charset="0"/>
              </a:rPr>
              <a:t>No difference whatsoever. Although the longest run feature was used in the linear model, the random forest model (the one we chose because of its better performance) only has longest run way down in the feature importance list.</a:t>
            </a:r>
          </a:p>
        </p:txBody>
      </p:sp>
      <p:sp>
        <p:nvSpPr>
          <p:cNvPr id="5" name="Content Placeholder 4">
            <a:extLst>
              <a:ext uri="{FF2B5EF4-FFF2-40B4-BE49-F238E27FC236}">
                <a16:creationId xmlns:a16="http://schemas.microsoft.com/office/drawing/2014/main" id="{256ED796-0FC4-4DE6-8ECE-38781DC0E5B9}"/>
              </a:ext>
            </a:extLst>
          </p:cNvPr>
          <p:cNvSpPr>
            <a:spLocks noGrp="1"/>
          </p:cNvSpPr>
          <p:nvPr>
            <p:ph sz="half" idx="2"/>
          </p:nvPr>
        </p:nvSpPr>
        <p:spPr/>
        <p:txBody>
          <a:bodyPr>
            <a:normAutofit fontScale="92500" lnSpcReduction="20000"/>
          </a:bodyPr>
          <a:lstStyle/>
          <a:p>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scenario increases support for ticket price by $9.90. </a:t>
            </a:r>
          </a:p>
          <a:p>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Over the season, this could be expected to amount to $17322717</a:t>
            </a:r>
          </a:p>
          <a:p>
            <a:r>
              <a:rPr lang="en-US" dirty="0">
                <a:solidFill>
                  <a:srgbClr val="000000"/>
                </a:solidFill>
                <a:latin typeface="Calibri" panose="020F0502020204030204" pitchFamily="34" charset="0"/>
                <a:cs typeface="Times New Roman" panose="02020603050405020304" pitchFamily="18" charset="0"/>
              </a:rPr>
              <a:t>Such a small increase in the snow making area makes no difference!</a:t>
            </a: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694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7B7E7B-1174-48B2-A3B8-FD4FE65C4480}"/>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Summary and conclusion</a:t>
            </a:r>
            <a:endParaRPr lang="en-US" dirty="0"/>
          </a:p>
        </p:txBody>
      </p:sp>
      <p:sp>
        <p:nvSpPr>
          <p:cNvPr id="8" name="Content Placeholder 7">
            <a:extLst>
              <a:ext uri="{FF2B5EF4-FFF2-40B4-BE49-F238E27FC236}">
                <a16:creationId xmlns:a16="http://schemas.microsoft.com/office/drawing/2014/main" id="{27690894-209E-4E01-A1E1-FC081D139ACB}"/>
              </a:ext>
            </a:extLst>
          </p:cNvPr>
          <p:cNvSpPr>
            <a:spLocks noGrp="1"/>
          </p:cNvSpPr>
          <p:nvPr>
            <p:ph idx="1"/>
          </p:nvPr>
        </p:nvSpPr>
        <p:spPr/>
        <p:txBody>
          <a:bodyPr>
            <a:normAutofit/>
          </a:bodyPr>
          <a:lstStyle/>
          <a:p>
            <a:r>
              <a:rPr lang="en-US" sz="3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Close 1 run</a:t>
            </a:r>
          </a:p>
          <a:p>
            <a:r>
              <a:rPr lang="en-US" sz="3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Increase the vertical drop by adding a run to a point 150 feet lower down but requiring the installation of an additional chair lift to bring skiers back up, without increasing snow coverage</a:t>
            </a:r>
          </a:p>
          <a:p>
            <a:r>
              <a:rPr lang="en-US" sz="3200" dirty="0">
                <a:solidFill>
                  <a:srgbClr val="000000"/>
                </a:solidFill>
                <a:latin typeface="Calibri" panose="020F0502020204030204" pitchFamily="34" charset="0"/>
                <a:cs typeface="Times New Roman" panose="02020603050405020304" pitchFamily="18" charset="0"/>
              </a:rPr>
              <a:t>Over the season, this could be expected to amount to $15065471</a:t>
            </a:r>
          </a:p>
          <a:p>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4400" dirty="0"/>
          </a:p>
        </p:txBody>
      </p:sp>
    </p:spTree>
    <p:extLst>
      <p:ext uri="{BB962C8B-B14F-4D97-AF65-F5344CB8AC3E}">
        <p14:creationId xmlns:p14="http://schemas.microsoft.com/office/powerpoint/2010/main" val="56773711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291</TotalTime>
  <Words>593</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Roboto</vt:lpstr>
      <vt:lpstr>Symbol</vt:lpstr>
      <vt:lpstr>Office Theme</vt:lpstr>
      <vt:lpstr>Guided Capstone Project</vt:lpstr>
      <vt:lpstr>Problem Identification</vt:lpstr>
      <vt:lpstr>Recommendation and Key Findings</vt:lpstr>
      <vt:lpstr>Modeling Results </vt:lpstr>
      <vt:lpstr>Modeling Results </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Capstone Project</dc:title>
  <dc:creator>Sonam Devadiga</dc:creator>
  <cp:lastModifiedBy>Sonam Devadiga</cp:lastModifiedBy>
  <cp:revision>16</cp:revision>
  <dcterms:created xsi:type="dcterms:W3CDTF">2021-07-24T18:44:31Z</dcterms:created>
  <dcterms:modified xsi:type="dcterms:W3CDTF">2021-07-25T00:34:34Z</dcterms:modified>
</cp:coreProperties>
</file>