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9" r:id="rId1"/>
  </p:sldMasterIdLst>
  <p:notesMasterIdLst>
    <p:notesMasterId r:id="rId14"/>
  </p:notesMasterIdLst>
  <p:sldIdLst>
    <p:sldId id="256" r:id="rId2"/>
    <p:sldId id="257" r:id="rId3"/>
    <p:sldId id="271" r:id="rId4"/>
    <p:sldId id="269" r:id="rId5"/>
    <p:sldId id="270" r:id="rId6"/>
    <p:sldId id="277" r:id="rId7"/>
    <p:sldId id="275" r:id="rId8"/>
    <p:sldId id="279" r:id="rId9"/>
    <p:sldId id="278" r:id="rId10"/>
    <p:sldId id="280" r:id="rId11"/>
    <p:sldId id="276" r:id="rId12"/>
    <p:sldId id="268" r:id="rId13"/>
  </p:sldIdLst>
  <p:sldSz cx="12192000" cy="6858000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Crimson Text" panose="020B0604020202020204" charset="0"/>
      <p:regular r:id="rId19"/>
      <p:bold r:id="rId20"/>
      <p:italic r:id="rId21"/>
      <p:boldItalic r:id="rId22"/>
    </p:embeddedFont>
    <p:embeddedFont>
      <p:font typeface="Lucida Console" panose="020B0609040504020204" pitchFamily="49" charset="0"/>
      <p:regular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E1A6EF3-8E7A-4D20-8300-07F95CE60EA5}">
  <a:tblStyle styleId="{FE1A6EF3-8E7A-4D20-8300-07F95CE60EA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208" autoAdjust="0"/>
  </p:normalViewPr>
  <p:slideViewPr>
    <p:cSldViewPr snapToGrid="0">
      <p:cViewPr>
        <p:scale>
          <a:sx n="70" d="100"/>
          <a:sy n="70" d="100"/>
        </p:scale>
        <p:origin x="1138" y="3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339887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" name="Google Shape;2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881260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model above assumes non-seasonal series, which means you might need to de-seasonalize the series before modeling. </a:t>
            </a:r>
            <a:endParaRPr dirty="0"/>
          </a:p>
        </p:txBody>
      </p:sp>
      <p:sp>
        <p:nvSpPr>
          <p:cNvPr id="25" name="Google Shape;2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094366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Kalman filter in a nutshell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correct our prediction by how much it differs from the incoming observation.</a:t>
            </a:r>
          </a:p>
        </p:txBody>
      </p:sp>
      <p:sp>
        <p:nvSpPr>
          <p:cNvPr id="25" name="Google Shape;2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45883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444006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214774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538929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" name="Google Shape;2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443102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9174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photo background">
  <p:cSld name="full photo background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888D"/>
              </a:buClr>
              <a:buSzPts val="1200"/>
              <a:buFont typeface="Calibri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888D"/>
              </a:buClr>
              <a:buSzPts val="1200"/>
              <a:buFont typeface="Calibri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888D"/>
              </a:buClr>
              <a:buSzPts val="1200"/>
              <a:buFont typeface="Calibri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888D"/>
              </a:buClr>
              <a:buSzPts val="1200"/>
              <a:buFont typeface="Calibri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888D"/>
              </a:buClr>
              <a:buSzPts val="1200"/>
              <a:buFont typeface="Calibri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888D"/>
              </a:buClr>
              <a:buSzPts val="1200"/>
              <a:buFont typeface="Calibri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888D"/>
              </a:buClr>
              <a:buSzPts val="1200"/>
              <a:buFont typeface="Calibri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888D"/>
              </a:buClr>
              <a:buSzPts val="1200"/>
              <a:buFont typeface="Calibri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888D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888D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A1888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888D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A1888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888D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A1888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888D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A1888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888D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A1888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888D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A1888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888D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A1888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888D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A1888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888D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A1888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/>
          <p:cNvPicPr preferRelativeResize="0"/>
          <p:nvPr/>
        </p:nvPicPr>
        <p:blipFill rotWithShape="1">
          <a:blip r:embed="rId3">
            <a:alphaModFix/>
          </a:blip>
          <a:srcRect l="10689"/>
          <a:stretch/>
        </p:blipFill>
        <p:spPr>
          <a:xfrm>
            <a:off x="-171032" y="0"/>
            <a:ext cx="9187408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"/>
          <p:cNvSpPr/>
          <p:nvPr/>
        </p:nvSpPr>
        <p:spPr>
          <a:xfrm>
            <a:off x="-171032" y="-1"/>
            <a:ext cx="9187407" cy="6858001"/>
          </a:xfrm>
          <a:prstGeom prst="rect">
            <a:avLst/>
          </a:prstGeom>
          <a:solidFill>
            <a:srgbClr val="83003F">
              <a:alpha val="89803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" name="Google Shape;16;p3" descr="pasted-image.pdf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9980" y="2244174"/>
            <a:ext cx="248047" cy="248048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"/>
          <p:cNvSpPr/>
          <p:nvPr/>
        </p:nvSpPr>
        <p:spPr>
          <a:xfrm>
            <a:off x="1234003" y="3942889"/>
            <a:ext cx="6891290" cy="1587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EFEFE"/>
              </a:buClr>
              <a:buSzPts val="4400"/>
            </a:pPr>
            <a:endParaRPr lang="en-US" sz="4400" b="1" dirty="0">
              <a:solidFill>
                <a:srgbClr val="FEFEFE"/>
              </a:solidFill>
            </a:endParaRPr>
          </a:p>
          <a:p>
            <a:pPr lvl="0">
              <a:lnSpc>
                <a:spcPct val="90000"/>
              </a:lnSpc>
              <a:buClr>
                <a:srgbClr val="FEFEFE"/>
              </a:buClr>
              <a:buSzPts val="4400"/>
            </a:pPr>
            <a:r>
              <a:rPr lang="en-US" sz="4400" b="1" dirty="0">
                <a:solidFill>
                  <a:srgbClr val="FEFEFE"/>
                </a:solidFill>
              </a:rPr>
              <a:t>STAT 5414 :</a:t>
            </a:r>
          </a:p>
          <a:p>
            <a:pPr lvl="0">
              <a:lnSpc>
                <a:spcPct val="90000"/>
              </a:lnSpc>
              <a:buClr>
                <a:srgbClr val="FEFEFE"/>
              </a:buClr>
              <a:buSzPts val="4400"/>
            </a:pPr>
            <a:r>
              <a:rPr lang="en-US" sz="4400" b="1" dirty="0">
                <a:solidFill>
                  <a:srgbClr val="FEFEFE"/>
                </a:solidFill>
              </a:rPr>
              <a:t>Web Traffic Time Series Forecasting</a:t>
            </a:r>
          </a:p>
          <a:p>
            <a:pPr lvl="0">
              <a:lnSpc>
                <a:spcPct val="90000"/>
              </a:lnSpc>
              <a:buClr>
                <a:srgbClr val="FEFEFE"/>
              </a:buClr>
              <a:buSzPts val="4400"/>
            </a:pPr>
            <a:r>
              <a:rPr lang="en-US" sz="4400" b="1" dirty="0">
                <a:solidFill>
                  <a:srgbClr val="FEFEFE"/>
                </a:solidFill>
              </a:rPr>
              <a:t>Forecast future traffic to Wikipedia pages</a:t>
            </a:r>
          </a:p>
          <a:p>
            <a:pPr lvl="0">
              <a:lnSpc>
                <a:spcPct val="90000"/>
              </a:lnSpc>
              <a:buClr>
                <a:srgbClr val="FEFEFE"/>
              </a:buClr>
              <a:buSzPts val="4400"/>
            </a:pPr>
            <a:endParaRPr dirty="0"/>
          </a:p>
        </p:txBody>
      </p:sp>
      <p:pic>
        <p:nvPicPr>
          <p:cNvPr id="18" name="Google Shape;18;p3" descr="Standard_CMYK.pdf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554725" y="3005633"/>
            <a:ext cx="2286001" cy="952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oogle Shape;19;p3"/>
          <p:cNvGrpSpPr/>
          <p:nvPr/>
        </p:nvGrpSpPr>
        <p:grpSpPr>
          <a:xfrm>
            <a:off x="1234003" y="5486943"/>
            <a:ext cx="6459686" cy="504939"/>
            <a:chOff x="1332695" y="5496481"/>
            <a:chExt cx="6459686" cy="1560217"/>
          </a:xfrm>
        </p:grpSpPr>
        <p:sp>
          <p:nvSpPr>
            <p:cNvPr id="20" name="Google Shape;20;p3"/>
            <p:cNvSpPr/>
            <p:nvPr/>
          </p:nvSpPr>
          <p:spPr>
            <a:xfrm>
              <a:off x="1332695" y="5496481"/>
              <a:ext cx="6402262" cy="37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</a:pPr>
              <a:r>
                <a:rPr lang="en-US" sz="2000" b="0" i="1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SONAM DEVADIGA</a:t>
              </a:r>
              <a:endParaRPr dirty="0"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1390119" y="6748921"/>
              <a:ext cx="6402262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05/05/2020</a:t>
              </a:r>
              <a:endParaRPr dirty="0"/>
            </a:p>
          </p:txBody>
        </p:sp>
      </p:grp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888D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Google Shape;32;p4"/>
          <p:cNvCxnSpPr/>
          <p:nvPr/>
        </p:nvCxnSpPr>
        <p:spPr>
          <a:xfrm rot="10800000" flipH="1">
            <a:off x="777710" y="224632"/>
            <a:ext cx="914400" cy="818147"/>
          </a:xfrm>
          <a:prstGeom prst="straightConnector1">
            <a:avLst/>
          </a:prstGeom>
          <a:noFill/>
          <a:ln w="19050" cap="flat" cmpd="sng">
            <a:solidFill>
              <a:srgbClr val="E8782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9" name="Google Shape;39;p4"/>
          <p:cNvSpPr/>
          <p:nvPr/>
        </p:nvSpPr>
        <p:spPr>
          <a:xfrm>
            <a:off x="1369051" y="346325"/>
            <a:ext cx="94539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85C5E"/>
              </a:buClr>
              <a:buSzPts val="2400"/>
              <a:buFont typeface="Crimson Text"/>
              <a:buNone/>
            </a:pPr>
            <a:r>
              <a:rPr lang="en-US" sz="2800" b="1" dirty="0">
                <a:solidFill>
                  <a:srgbClr val="FF9900"/>
                </a:solidFill>
              </a:rPr>
              <a:t>SARIMA vs DLM : Kylie Jenner Time Series</a:t>
            </a:r>
            <a:endParaRPr lang="en-US" sz="2800" b="1" i="0" u="none" strike="noStrike" cap="none" dirty="0">
              <a:solidFill>
                <a:srgbClr val="FF9900"/>
              </a:solidFill>
            </a:endParaRPr>
          </a:p>
        </p:txBody>
      </p:sp>
      <p:sp>
        <p:nvSpPr>
          <p:cNvPr id="40" name="Google Shape;40;p4"/>
          <p:cNvSpPr txBox="1">
            <a:spLocks noGrp="1"/>
          </p:cNvSpPr>
          <p:nvPr>
            <p:ph type="sldNum" idx="12"/>
          </p:nvPr>
        </p:nvSpPr>
        <p:spPr>
          <a:xfrm>
            <a:off x="2599022" y="60858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888D"/>
              </a:buClr>
              <a:buSzPts val="1200"/>
              <a:buFont typeface="Calibri"/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11F483-78C0-4AB8-87D2-5AAF4EFB9C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480" y="1299018"/>
            <a:ext cx="5826520" cy="3797138"/>
          </a:xfrm>
          <a:prstGeom prst="rect">
            <a:avLst/>
          </a:prstGeom>
        </p:spPr>
      </p:pic>
      <p:sp>
        <p:nvSpPr>
          <p:cNvPr id="15" name="Rectangle 1">
            <a:extLst>
              <a:ext uri="{FF2B5EF4-FFF2-40B4-BE49-F238E27FC236}">
                <a16:creationId xmlns:a16="http://schemas.microsoft.com/office/drawing/2014/main" id="{8122E4AE-45D7-4935-A6B1-9DF3A1492B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279" y="5267719"/>
            <a:ext cx="5521721" cy="11079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DLM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2</a:t>
            </a:r>
            <a:r>
              <a:rPr lang="en-US" altLang="en-US" sz="1800" baseline="30000" dirty="0">
                <a:latin typeface="Lucida Console" panose="020B0609040504020204" pitchFamily="49" charset="0"/>
              </a:rPr>
              <a:t>nd</a:t>
            </a:r>
            <a:r>
              <a:rPr lang="en-US" altLang="en-US" sz="1800" dirty="0">
                <a:latin typeface="Lucida Console" panose="020B0609040504020204" pitchFamily="49" charset="0"/>
              </a:rPr>
              <a:t> order polynomial trend and a Fourier representation with all Fourier frequencies, S=12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6FFF12-8C8D-43C6-9EFF-28170010D1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9318" y="4246216"/>
            <a:ext cx="3863633" cy="1322685"/>
          </a:xfrm>
          <a:prstGeom prst="rect">
            <a:avLst/>
          </a:prstGeom>
        </p:spPr>
      </p:pic>
      <p:sp>
        <p:nvSpPr>
          <p:cNvPr id="11" name="Rectangle 1">
            <a:extLst>
              <a:ext uri="{FF2B5EF4-FFF2-40B4-BE49-F238E27FC236}">
                <a16:creationId xmlns:a16="http://schemas.microsoft.com/office/drawing/2014/main" id="{FE793B93-157A-4DE9-AAB4-4B785F4738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9318" y="5714413"/>
            <a:ext cx="5090403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P value is low so the null hypothesis must go.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B2700D-194D-4A3A-9574-17DAA6FFBE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3934" y="1449173"/>
            <a:ext cx="4483408" cy="2651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696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Google Shape;32;p4"/>
          <p:cNvCxnSpPr/>
          <p:nvPr/>
        </p:nvCxnSpPr>
        <p:spPr>
          <a:xfrm rot="10800000" flipH="1">
            <a:off x="777710" y="224632"/>
            <a:ext cx="914400" cy="818147"/>
          </a:xfrm>
          <a:prstGeom prst="straightConnector1">
            <a:avLst/>
          </a:prstGeom>
          <a:noFill/>
          <a:ln w="19050" cap="flat" cmpd="sng">
            <a:solidFill>
              <a:srgbClr val="E8782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9" name="Google Shape;39;p4"/>
          <p:cNvSpPr/>
          <p:nvPr/>
        </p:nvSpPr>
        <p:spPr>
          <a:xfrm>
            <a:off x="1369051" y="346325"/>
            <a:ext cx="94539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85C5E"/>
              </a:buClr>
              <a:buSzPts val="2400"/>
              <a:buFont typeface="Crimson Text"/>
              <a:buNone/>
            </a:pPr>
            <a:r>
              <a:rPr lang="en-US" sz="2800" b="1" dirty="0">
                <a:solidFill>
                  <a:srgbClr val="FF9900"/>
                </a:solidFill>
              </a:rPr>
              <a:t>Conclusion</a:t>
            </a:r>
            <a:endParaRPr lang="en-US" sz="2800" b="1" i="0" u="none" strike="noStrike" cap="none" dirty="0">
              <a:solidFill>
                <a:srgbClr val="FF9900"/>
              </a:solidFill>
            </a:endParaRPr>
          </a:p>
        </p:txBody>
      </p:sp>
      <p:sp>
        <p:nvSpPr>
          <p:cNvPr id="40" name="Google Shape;40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888D"/>
              </a:buClr>
              <a:buSzPts val="1200"/>
              <a:buFont typeface="Calibri"/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88394D-BBBF-429F-A8DC-31A1C707ED0E}"/>
              </a:ext>
            </a:extLst>
          </p:cNvPr>
          <p:cNvSpPr txBox="1"/>
          <p:nvPr/>
        </p:nvSpPr>
        <p:spPr>
          <a:xfrm>
            <a:off x="446314" y="1299018"/>
            <a:ext cx="1174568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/>
              <a:t>A case study of Dynamic Linear Modeling vs Box Jenkins Methods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Time Series models can be successfully used for web-traffic forecasting by fitting the right model.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One should start at simple models and then proceed towards more complex models to find the best fit analysis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The supervised classification algorithm can be applied to further classify each of the algorithms</a:t>
            </a:r>
          </a:p>
          <a:p>
            <a:endParaRPr lang="en-US" sz="2400" dirty="0"/>
          </a:p>
          <a:p>
            <a:r>
              <a:rPr lang="en-US" sz="2400" dirty="0"/>
              <a:t>Future Work :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Classify other web-pages traffic with an algorithm that iterates from simplest model to more complex model with a top-down approach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The Machine Learning algorithm if based on Time Series models should take a top-down approach to model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042484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Google Shape;273;p15"/>
          <p:cNvPicPr preferRelativeResize="0"/>
          <p:nvPr/>
        </p:nvPicPr>
        <p:blipFill rotWithShape="1">
          <a:blip r:embed="rId3">
            <a:alphaModFix/>
          </a:blip>
          <a:srcRect l="10689"/>
          <a:stretch/>
        </p:blipFill>
        <p:spPr>
          <a:xfrm>
            <a:off x="-171032" y="0"/>
            <a:ext cx="9187408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15"/>
          <p:cNvSpPr/>
          <p:nvPr/>
        </p:nvSpPr>
        <p:spPr>
          <a:xfrm>
            <a:off x="-171032" y="-1"/>
            <a:ext cx="9187407" cy="6858001"/>
          </a:xfrm>
          <a:prstGeom prst="rect">
            <a:avLst/>
          </a:prstGeom>
          <a:solidFill>
            <a:srgbClr val="83003F">
              <a:alpha val="89803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5" name="Google Shape;275;p15" descr="pasted-image.pdf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9980" y="2244174"/>
            <a:ext cx="248047" cy="248048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15"/>
          <p:cNvSpPr/>
          <p:nvPr/>
        </p:nvSpPr>
        <p:spPr>
          <a:xfrm>
            <a:off x="1633111" y="1841985"/>
            <a:ext cx="6466449" cy="1587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400"/>
              <a:buFont typeface="Arial"/>
              <a:buNone/>
            </a:pPr>
            <a:r>
              <a:rPr lang="en-US" sz="4400" b="1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Thank </a:t>
            </a:r>
            <a:r>
              <a:rPr lang="en-US" sz="4400" b="1">
                <a:solidFill>
                  <a:srgbClr val="FEFEFE"/>
                </a:solidFill>
              </a:rPr>
              <a:t>Y</a:t>
            </a:r>
            <a:r>
              <a:rPr lang="en-US" sz="4400" b="1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ou!</a:t>
            </a:r>
            <a:endParaRPr/>
          </a:p>
        </p:txBody>
      </p:sp>
      <p:pic>
        <p:nvPicPr>
          <p:cNvPr id="277" name="Google Shape;277;p15" descr="Standard_CMYK.pdf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554725" y="3005633"/>
            <a:ext cx="2286001" cy="952501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888D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4"/>
          <p:cNvCxnSpPr/>
          <p:nvPr/>
        </p:nvCxnSpPr>
        <p:spPr>
          <a:xfrm flipH="1">
            <a:off x="2092629" y="-250248"/>
            <a:ext cx="1" cy="5071163"/>
          </a:xfrm>
          <a:prstGeom prst="straightConnector1">
            <a:avLst/>
          </a:prstGeom>
          <a:noFill/>
          <a:ln w="9525" cap="flat" cmpd="sng">
            <a:solidFill>
              <a:srgbClr val="FEFEFE"/>
            </a:solidFill>
            <a:prstDash val="dash"/>
            <a:miter lim="8000"/>
            <a:headEnd type="none" w="sm" len="sm"/>
            <a:tailEnd type="none" w="sm" len="sm"/>
          </a:ln>
        </p:spPr>
      </p:cxnSp>
      <p:cxnSp>
        <p:nvCxnSpPr>
          <p:cNvPr id="32" name="Google Shape;32;p4"/>
          <p:cNvCxnSpPr/>
          <p:nvPr/>
        </p:nvCxnSpPr>
        <p:spPr>
          <a:xfrm rot="10800000" flipH="1">
            <a:off x="777710" y="224632"/>
            <a:ext cx="914400" cy="818147"/>
          </a:xfrm>
          <a:prstGeom prst="straightConnector1">
            <a:avLst/>
          </a:prstGeom>
          <a:noFill/>
          <a:ln w="19050" cap="flat" cmpd="sng">
            <a:solidFill>
              <a:srgbClr val="E8782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9" name="Google Shape;39;p4"/>
          <p:cNvSpPr/>
          <p:nvPr/>
        </p:nvSpPr>
        <p:spPr>
          <a:xfrm>
            <a:off x="1369051" y="346325"/>
            <a:ext cx="94539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85C5E"/>
              </a:buClr>
              <a:buSzPts val="2400"/>
              <a:buFont typeface="Crimson Text"/>
              <a:buNone/>
            </a:pPr>
            <a:r>
              <a:rPr lang="en-US" sz="2800" b="1">
                <a:solidFill>
                  <a:srgbClr val="FF9900"/>
                </a:solidFill>
              </a:rPr>
              <a:t>OBJECTIVES</a:t>
            </a:r>
            <a:endParaRPr sz="2800" b="1" i="0" u="none" strike="noStrike" cap="none">
              <a:solidFill>
                <a:srgbClr val="FF9900"/>
              </a:solidFill>
            </a:endParaRPr>
          </a:p>
        </p:txBody>
      </p:sp>
      <p:sp>
        <p:nvSpPr>
          <p:cNvPr id="40" name="Google Shape;40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888D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41" name="Google Shape;41;p4"/>
          <p:cNvSpPr txBox="1"/>
          <p:nvPr/>
        </p:nvSpPr>
        <p:spPr>
          <a:xfrm>
            <a:off x="610451" y="1095008"/>
            <a:ext cx="7550870" cy="5626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just">
              <a:buSzPts val="2400"/>
              <a:buChar char="➢"/>
            </a:pPr>
            <a:r>
              <a:rPr lang="en-US" sz="2400" dirty="0"/>
              <a:t>Sequential or temporal observations emerge in many key real-world problems, ranging from biological data, financial markets, weather forecasting, to audio and video processing. </a:t>
            </a:r>
          </a:p>
          <a:p>
            <a:pPr marL="76200" lvl="0" algn="just">
              <a:buSzPts val="2400"/>
            </a:pPr>
            <a:endParaRPr lang="en-US" sz="2400" dirty="0"/>
          </a:p>
          <a:p>
            <a:pPr marL="457200" lvl="0" indent="-381000" algn="just">
              <a:buSzPts val="2400"/>
              <a:buChar char="➢"/>
            </a:pPr>
            <a:r>
              <a:rPr lang="en-US" sz="2400" dirty="0"/>
              <a:t>The Web-traffic to Wikipedia pages also tend to follow these sequential or temporal patterns</a:t>
            </a:r>
          </a:p>
          <a:p>
            <a:pPr marL="76200" lvl="0" algn="just">
              <a:buSzPts val="2400"/>
            </a:pPr>
            <a:endParaRPr lang="en-US" sz="2400" dirty="0"/>
          </a:p>
          <a:p>
            <a:pPr marL="457200" lvl="0" indent="-381000" algn="just">
              <a:buSzPts val="2400"/>
              <a:buChar char="➢"/>
            </a:pPr>
            <a:r>
              <a:rPr lang="en-US" sz="2400" dirty="0"/>
              <a:t>The problem of forecasting the future values of multiple time series, has always been one of the most challenging problems in the field.</a:t>
            </a:r>
          </a:p>
          <a:p>
            <a:pPr marL="76200" lvl="0" algn="just">
              <a:buSzPts val="2400"/>
            </a:pPr>
            <a:endParaRPr lang="en-US" sz="2400" dirty="0"/>
          </a:p>
          <a:p>
            <a:pPr marL="457200" lvl="0" indent="-381000" algn="just">
              <a:buSzPts val="2400"/>
              <a:buChar char="➢"/>
            </a:pPr>
            <a:r>
              <a:rPr lang="en-US" sz="2400" dirty="0"/>
              <a:t>This project aims at selecting and analyzing select Wikipedia pages and using Box-Jenkins and State of the Art models to forecast future values  </a:t>
            </a:r>
            <a:endParaRPr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0F85084-5B41-47EA-863A-4238B0D0AF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1321" y="835287"/>
            <a:ext cx="3854787" cy="296483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215516F-29EE-4950-95CE-7039ADB8B65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4718" b="13065"/>
          <a:stretch/>
        </p:blipFill>
        <p:spPr>
          <a:xfrm>
            <a:off x="8161321" y="3800118"/>
            <a:ext cx="3854781" cy="266435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Google Shape;32;p4"/>
          <p:cNvCxnSpPr/>
          <p:nvPr/>
        </p:nvCxnSpPr>
        <p:spPr>
          <a:xfrm rot="10800000" flipH="1">
            <a:off x="777710" y="224632"/>
            <a:ext cx="914400" cy="818147"/>
          </a:xfrm>
          <a:prstGeom prst="straightConnector1">
            <a:avLst/>
          </a:prstGeom>
          <a:noFill/>
          <a:ln w="19050" cap="flat" cmpd="sng">
            <a:solidFill>
              <a:srgbClr val="E8782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9" name="Google Shape;39;p4"/>
          <p:cNvSpPr/>
          <p:nvPr/>
        </p:nvSpPr>
        <p:spPr>
          <a:xfrm>
            <a:off x="1369051" y="346325"/>
            <a:ext cx="94539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85C5E"/>
              </a:buClr>
              <a:buSzPts val="2400"/>
              <a:buFont typeface="Crimson Text"/>
              <a:buNone/>
            </a:pPr>
            <a:r>
              <a:rPr lang="en-US" sz="2800" b="1" dirty="0">
                <a:solidFill>
                  <a:srgbClr val="FF9900"/>
                </a:solidFill>
              </a:rPr>
              <a:t>Method</a:t>
            </a:r>
            <a:endParaRPr sz="2800" b="1" i="0" u="none" strike="noStrike" cap="none" dirty="0">
              <a:solidFill>
                <a:srgbClr val="FF9900"/>
              </a:solidFill>
            </a:endParaRPr>
          </a:p>
        </p:txBody>
      </p:sp>
      <p:sp>
        <p:nvSpPr>
          <p:cNvPr id="40" name="Google Shape;40;p4"/>
          <p:cNvSpPr txBox="1">
            <a:spLocks noGrp="1"/>
          </p:cNvSpPr>
          <p:nvPr>
            <p:ph type="sldNum" idx="12"/>
          </p:nvPr>
        </p:nvSpPr>
        <p:spPr>
          <a:xfrm>
            <a:off x="8610602" y="602130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888D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79D3ACC-85AA-4E1A-8CBE-5E72EC2553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2283364"/>
              </p:ext>
            </p:extLst>
          </p:nvPr>
        </p:nvGraphicFramePr>
        <p:xfrm>
          <a:off x="777709" y="1299018"/>
          <a:ext cx="10946208" cy="5177407"/>
        </p:xfrm>
        <a:graphic>
          <a:graphicData uri="http://schemas.openxmlformats.org/drawingml/2006/table">
            <a:tbl>
              <a:tblPr firstRow="1" bandRow="1">
                <a:tableStyleId>{FE1A6EF3-8E7A-4D20-8300-07F95CE60EA5}</a:tableStyleId>
              </a:tblPr>
              <a:tblGrid>
                <a:gridCol w="1973462">
                  <a:extLst>
                    <a:ext uri="{9D8B030D-6E8A-4147-A177-3AD203B41FA5}">
                      <a16:colId xmlns:a16="http://schemas.microsoft.com/office/drawing/2014/main" val="4185290440"/>
                    </a:ext>
                  </a:extLst>
                </a:gridCol>
                <a:gridCol w="2870862">
                  <a:extLst>
                    <a:ext uri="{9D8B030D-6E8A-4147-A177-3AD203B41FA5}">
                      <a16:colId xmlns:a16="http://schemas.microsoft.com/office/drawing/2014/main" val="319207037"/>
                    </a:ext>
                  </a:extLst>
                </a:gridCol>
                <a:gridCol w="6101884">
                  <a:extLst>
                    <a:ext uri="{9D8B030D-6E8A-4147-A177-3AD203B41FA5}">
                      <a16:colId xmlns:a16="http://schemas.microsoft.com/office/drawing/2014/main" val="3035436737"/>
                    </a:ext>
                  </a:extLst>
                </a:gridCol>
              </a:tblGrid>
              <a:tr h="247440">
                <a:tc>
                  <a:txBody>
                    <a:bodyPr/>
                    <a:lstStyle/>
                    <a:p>
                      <a:r>
                        <a:rPr lang="en-US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AR(p)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ARIMA(</a:t>
                      </a:r>
                      <a:r>
                        <a:rPr lang="en-US" dirty="0" err="1"/>
                        <a:t>p,d,q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6827476"/>
                  </a:ext>
                </a:extLst>
              </a:tr>
              <a:tr h="247440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Box-Jenkins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Box-Jenkins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632524"/>
                  </a:ext>
                </a:extLst>
              </a:tr>
              <a:tr h="1459894">
                <a:tc>
                  <a:txBody>
                    <a:bodyPr/>
                    <a:lstStyle/>
                    <a:p>
                      <a:r>
                        <a:rPr lang="en-US" dirty="0"/>
                        <a:t>Explanation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 auto regressive (AR(p)) component is referring to the use of past values in the regression equation for the series Y. The auto-regressive parameter p specifies the number of lags used in the model.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auto-regressive parameter p specifies the number of lags used in the model. </a:t>
                      </a:r>
                    </a:p>
                    <a:p>
                      <a:r>
                        <a:rPr lang="en-US" dirty="0"/>
                        <a:t>The </a:t>
                      </a:r>
                      <a:r>
                        <a:rPr lang="en-US" sz="1400" b="0" i="1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r>
                        <a:rPr lang="en-US" dirty="0"/>
                        <a:t> represents the degree of differencing in the </a:t>
                      </a:r>
                      <a:r>
                        <a:rPr lang="en-US" b="1" dirty="0"/>
                        <a:t>integrated (</a:t>
                      </a:r>
                      <a:r>
                        <a:rPr lang="en-US" sz="1400" b="0" i="1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I(d)</a:t>
                      </a:r>
                      <a:r>
                        <a:rPr lang="en-US" b="1" dirty="0"/>
                        <a:t>)</a:t>
                      </a:r>
                      <a:r>
                        <a:rPr lang="en-US" dirty="0"/>
                        <a:t> component.</a:t>
                      </a:r>
                    </a:p>
                    <a:p>
                      <a:r>
                        <a:rPr lang="en-US" dirty="0"/>
                        <a:t>A </a:t>
                      </a:r>
                      <a:r>
                        <a:rPr lang="en-US" b="1" dirty="0"/>
                        <a:t>moving average (MA(q))</a:t>
                      </a:r>
                      <a:r>
                        <a:rPr lang="en-US" dirty="0"/>
                        <a:t> component represents the error of the model as a combination of previous error terms </a:t>
                      </a:r>
                      <a:r>
                        <a:rPr lang="en-US" sz="1400" b="0" i="1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e</a:t>
                      </a:r>
                      <a:r>
                        <a:rPr lang="en-US" sz="1400" b="0" i="1" u="none" strike="noStrike" cap="none" baseline="-250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r>
                        <a:rPr lang="en-US" dirty="0"/>
                        <a:t>.</a:t>
                      </a:r>
                    </a:p>
                    <a:p>
                      <a:r>
                        <a:rPr lang="en-US" dirty="0"/>
                        <a:t>The order</a:t>
                      </a:r>
                      <a:r>
                        <a:rPr lang="en-US" sz="1400" b="0" i="1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q</a:t>
                      </a:r>
                      <a:r>
                        <a:rPr lang="en-US" dirty="0"/>
                        <a:t> determines the number of terms to include in the model Differencing, autoregressive, and moving average components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081999"/>
                  </a:ext>
                </a:extLst>
              </a:tr>
              <a:tr h="1582985">
                <a:tc>
                  <a:txBody>
                    <a:bodyPr/>
                    <a:lstStyle/>
                    <a:p>
                      <a:r>
                        <a:rPr lang="en-US" dirty="0"/>
                        <a:t>Equation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 example, AR(2) or, equivalently, ARIMA(2,0,0), is represented as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where φ1, φ2 are parameters for the model.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where </a:t>
                      </a:r>
                      <a:r>
                        <a:rPr lang="en-US" sz="1400" b="0" i="1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y</a:t>
                      </a:r>
                      <a:r>
                        <a:rPr lang="en-US" sz="1400" b="0" i="1" u="none" strike="noStrike" cap="none" baseline="-250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r>
                        <a:rPr lang="en-US" dirty="0"/>
                        <a:t> is </a:t>
                      </a:r>
                      <a:r>
                        <a:rPr lang="en-US" sz="1400" b="0" i="1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Y </a:t>
                      </a:r>
                      <a:r>
                        <a:rPr lang="en-US" dirty="0"/>
                        <a:t>differenced </a:t>
                      </a:r>
                      <a:r>
                        <a:rPr lang="en-US" sz="1400" b="0" i="1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r>
                        <a:rPr lang="en-US" dirty="0"/>
                        <a:t> times and </a:t>
                      </a:r>
                      <a:r>
                        <a:rPr lang="en-US" sz="1400" b="0" i="1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r>
                        <a:rPr lang="en-US" dirty="0"/>
                        <a:t> is a constant.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7229050"/>
                  </a:ext>
                </a:extLst>
              </a:tr>
              <a:tr h="1184527">
                <a:tc>
                  <a:txBody>
                    <a:bodyPr/>
                    <a:lstStyle/>
                    <a:p>
                      <a:r>
                        <a:rPr lang="en-US" dirty="0"/>
                        <a:t>Remarks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model above assumes non-seasonal series</a:t>
                      </a:r>
                    </a:p>
                    <a:p>
                      <a:r>
                        <a:rPr lang="en-US" dirty="0"/>
                        <a:t>These models directly rely on past values, and therefore work best on long and stable series.</a:t>
                      </a:r>
                    </a:p>
                    <a:p>
                      <a:r>
                        <a:rPr lang="en-US" dirty="0"/>
                        <a:t>ARIMA simply approximates historical patterns and therefore does not aim to explain the structure of the underlying data mechanism.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8055181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884F19F-1856-418C-A8B9-171AC800D7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100" r="10502"/>
          <a:stretch/>
        </p:blipFill>
        <p:spPr>
          <a:xfrm>
            <a:off x="2867706" y="4358578"/>
            <a:ext cx="2411866" cy="3314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37ED60-7BED-4BF0-B6F9-D7629E6238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9982" y="4328100"/>
            <a:ext cx="5343525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377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Google Shape;32;p4"/>
          <p:cNvCxnSpPr/>
          <p:nvPr/>
        </p:nvCxnSpPr>
        <p:spPr>
          <a:xfrm rot="10800000" flipH="1">
            <a:off x="777710" y="224632"/>
            <a:ext cx="914400" cy="818147"/>
          </a:xfrm>
          <a:prstGeom prst="straightConnector1">
            <a:avLst/>
          </a:prstGeom>
          <a:noFill/>
          <a:ln w="19050" cap="flat" cmpd="sng">
            <a:solidFill>
              <a:srgbClr val="E8782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9" name="Google Shape;39;p4"/>
          <p:cNvSpPr/>
          <p:nvPr/>
        </p:nvSpPr>
        <p:spPr>
          <a:xfrm>
            <a:off x="1369051" y="346325"/>
            <a:ext cx="94539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85C5E"/>
              </a:buClr>
              <a:buSzPts val="2400"/>
              <a:buFont typeface="Crimson Text"/>
              <a:buNone/>
            </a:pPr>
            <a:r>
              <a:rPr lang="en-US" sz="2800" b="1" dirty="0">
                <a:solidFill>
                  <a:srgbClr val="FF9900"/>
                </a:solidFill>
              </a:rPr>
              <a:t>Method</a:t>
            </a:r>
            <a:endParaRPr sz="2800" b="1" i="0" u="none" strike="noStrike" cap="none" dirty="0">
              <a:solidFill>
                <a:srgbClr val="FF9900"/>
              </a:solidFill>
            </a:endParaRPr>
          </a:p>
        </p:txBody>
      </p:sp>
      <p:sp>
        <p:nvSpPr>
          <p:cNvPr id="40" name="Google Shape;40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888D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79D3ACC-85AA-4E1A-8CBE-5E72EC2553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605111"/>
              </p:ext>
            </p:extLst>
          </p:nvPr>
        </p:nvGraphicFramePr>
        <p:xfrm>
          <a:off x="777709" y="1268228"/>
          <a:ext cx="11142151" cy="5320828"/>
        </p:xfrm>
        <a:graphic>
          <a:graphicData uri="http://schemas.openxmlformats.org/drawingml/2006/table">
            <a:tbl>
              <a:tblPr firstRow="1" bandRow="1">
                <a:tableStyleId>{FE1A6EF3-8E7A-4D20-8300-07F95CE60EA5}</a:tableStyleId>
              </a:tblPr>
              <a:tblGrid>
                <a:gridCol w="1225262">
                  <a:extLst>
                    <a:ext uri="{9D8B030D-6E8A-4147-A177-3AD203B41FA5}">
                      <a16:colId xmlns:a16="http://schemas.microsoft.com/office/drawing/2014/main" val="4185290440"/>
                    </a:ext>
                  </a:extLst>
                </a:gridCol>
                <a:gridCol w="4223660">
                  <a:extLst>
                    <a:ext uri="{9D8B030D-6E8A-4147-A177-3AD203B41FA5}">
                      <a16:colId xmlns:a16="http://schemas.microsoft.com/office/drawing/2014/main" val="2847514878"/>
                    </a:ext>
                  </a:extLst>
                </a:gridCol>
                <a:gridCol w="5693229">
                  <a:extLst>
                    <a:ext uri="{9D8B030D-6E8A-4147-A177-3AD203B41FA5}">
                      <a16:colId xmlns:a16="http://schemas.microsoft.com/office/drawing/2014/main" val="1021769414"/>
                    </a:ext>
                  </a:extLst>
                </a:gridCol>
              </a:tblGrid>
              <a:tr h="340623">
                <a:tc>
                  <a:txBody>
                    <a:bodyPr/>
                    <a:lstStyle/>
                    <a:p>
                      <a:r>
                        <a:rPr lang="en-US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SARIMA(</a:t>
                      </a:r>
                      <a:r>
                        <a:rPr lang="en-US" dirty="0" err="1"/>
                        <a:t>p,d,q</a:t>
                      </a:r>
                      <a:r>
                        <a:rPr lang="en-US" dirty="0"/>
                        <a:t>) (P,D,Q)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Dynamic Linear Method (DLM)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6827476"/>
                  </a:ext>
                </a:extLst>
              </a:tr>
              <a:tr h="340623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Box-Jenkins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State-space-model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632524"/>
                  </a:ext>
                </a:extLst>
              </a:tr>
              <a:tr h="2481012">
                <a:tc>
                  <a:txBody>
                    <a:bodyPr/>
                    <a:lstStyle/>
                    <a:p>
                      <a:r>
                        <a:rPr lang="en-US" dirty="0"/>
                        <a:t>Explanation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ARIMA models can be also specified through a seasonal structure. </a:t>
                      </a:r>
                    </a:p>
                    <a:p>
                      <a:r>
                        <a:rPr lang="en-US" dirty="0"/>
                        <a:t>In this case, the model is specified by two sets of order parameters: (p, d, q) as described for ARIMA and (P, D, Q)m parameters describing the seasonal component of m periods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 theory, any and all of: system noise, observation noise, state equation and observation equation</a:t>
                      </a:r>
                    </a:p>
                    <a:p>
                      <a:r>
                        <a:rPr lang="en-US" dirty="0"/>
                        <a:t>could change over time.</a:t>
                      </a:r>
                    </a:p>
                    <a:p>
                      <a:r>
                        <a:rPr lang="en-US" dirty="0"/>
                        <a:t>At any time, we have a current best estimate on where the state-space is (given past observations)</a:t>
                      </a:r>
                    </a:p>
                    <a:p>
                      <a:r>
                        <a:rPr lang="en-US" dirty="0"/>
                        <a:t>We compute the next true position (state) based on the state equation (this is the prior)</a:t>
                      </a:r>
                    </a:p>
                    <a:p>
                      <a:r>
                        <a:rPr lang="en-US" dirty="0"/>
                        <a:t>We predict the corresponding observation based on the observation equation (this is the likelihood)</a:t>
                      </a:r>
                    </a:p>
                    <a:p>
                      <a:r>
                        <a:rPr lang="en-US" dirty="0"/>
                        <a:t>As soon as the new observation arrives, we can correct our estimate and compute the posterior on the 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081999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r>
                        <a:rPr lang="en-US" dirty="0"/>
                        <a:t>Equation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7229050"/>
                  </a:ext>
                </a:extLst>
              </a:tr>
              <a:tr h="1091770">
                <a:tc>
                  <a:txBody>
                    <a:bodyPr/>
                    <a:lstStyle/>
                    <a:p>
                      <a:r>
                        <a:rPr lang="en-US" dirty="0"/>
                        <a:t>Remarks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Kalman filter is used to correct our prediction by how much it differs from the incoming observation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751450"/>
                  </a:ext>
                </a:extLst>
              </a:tr>
            </a:tbl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id="{F7382AC4-30B2-463D-B1D5-73B914071E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957" r="52141" b="70663"/>
          <a:stretch/>
        </p:blipFill>
        <p:spPr>
          <a:xfrm>
            <a:off x="6283470" y="4471231"/>
            <a:ext cx="4221244" cy="9496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24CB2A5-2434-449F-99FF-9E47A717B3C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279" b="14738"/>
          <a:stretch/>
        </p:blipFill>
        <p:spPr>
          <a:xfrm>
            <a:off x="6348784" y="5962196"/>
            <a:ext cx="4262136" cy="606502"/>
          </a:xfrm>
          <a:prstGeom prst="rect">
            <a:avLst/>
          </a:prstGeom>
        </p:spPr>
      </p:pic>
      <p:pic>
        <p:nvPicPr>
          <p:cNvPr id="2050" name="Picture 2" descr="enter image description here">
            <a:extLst>
              <a:ext uri="{FF2B5EF4-FFF2-40B4-BE49-F238E27FC236}">
                <a16:creationId xmlns:a16="http://schemas.microsoft.com/office/drawing/2014/main" id="{62B0A691-6103-4088-B586-A8486062E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981" y="4471231"/>
            <a:ext cx="4076019" cy="98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6118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Google Shape;32;p4"/>
          <p:cNvCxnSpPr/>
          <p:nvPr/>
        </p:nvCxnSpPr>
        <p:spPr>
          <a:xfrm rot="10800000" flipH="1">
            <a:off x="777710" y="224632"/>
            <a:ext cx="914400" cy="818147"/>
          </a:xfrm>
          <a:prstGeom prst="straightConnector1">
            <a:avLst/>
          </a:prstGeom>
          <a:noFill/>
          <a:ln w="19050" cap="flat" cmpd="sng">
            <a:solidFill>
              <a:srgbClr val="E8782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9" name="Google Shape;39;p4"/>
          <p:cNvSpPr/>
          <p:nvPr/>
        </p:nvSpPr>
        <p:spPr>
          <a:xfrm>
            <a:off x="1369051" y="346325"/>
            <a:ext cx="94539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85C5E"/>
              </a:buClr>
              <a:buSzPts val="2400"/>
              <a:buFont typeface="Crimson Text"/>
              <a:buNone/>
            </a:pPr>
            <a:r>
              <a:rPr lang="en-US" sz="2800" b="1">
                <a:solidFill>
                  <a:srgbClr val="FF9900"/>
                </a:solidFill>
              </a:rPr>
              <a:t>Data : Kylie Jenner Time Series</a:t>
            </a:r>
            <a:endParaRPr lang="en-US" sz="2800" b="1" i="0" u="none" strike="noStrike" cap="none" dirty="0">
              <a:solidFill>
                <a:srgbClr val="FF9900"/>
              </a:solidFill>
            </a:endParaRPr>
          </a:p>
        </p:txBody>
      </p:sp>
      <p:sp>
        <p:nvSpPr>
          <p:cNvPr id="40" name="Google Shape;40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888D"/>
              </a:buClr>
              <a:buSzPts val="1200"/>
              <a:buFont typeface="Calibri"/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A775777-9988-4D7D-8672-C21C30B81C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238" y="1059192"/>
            <a:ext cx="5577905" cy="3100761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5884D83D-F327-413E-8B0C-88091E09D4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1238" y="4648102"/>
            <a:ext cx="4016829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Observed mean = 18267.66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08706A-FE96-4E70-86D2-B3FA83A87FCF}"/>
              </a:ext>
            </a:extLst>
          </p:cNvPr>
          <p:cNvSpPr/>
          <p:nvPr/>
        </p:nvSpPr>
        <p:spPr>
          <a:xfrm>
            <a:off x="921238" y="4925101"/>
            <a:ext cx="4229043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800" dirty="0">
                <a:latin typeface="Lucida Console" panose="020B0609040504020204" pitchFamily="49" charset="0"/>
              </a:rPr>
              <a:t>Observed variance =  38217289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F41082-2AA3-40B1-B0B2-04D03D931C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9143" y="1042780"/>
            <a:ext cx="5409400" cy="3007089"/>
          </a:xfrm>
          <a:prstGeom prst="rect">
            <a:avLst/>
          </a:prstGeom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DCD54B86-874E-4FF4-97E6-812D4E7758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4646084"/>
            <a:ext cx="3347070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Observed mean = 9.771454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9B7FDA5F-389B-4D73-A4DC-63A87758C8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4925100"/>
            <a:ext cx="4183838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Observed variance = 0.07450695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30245D18-5EA8-4FC2-A52F-1BDBD31FC8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110" y="4176365"/>
            <a:ext cx="4016829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Actual Plot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9C4ECB14-918B-4A9F-BB70-1050D0981F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5428" y="4159953"/>
            <a:ext cx="4016829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Log Differential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F6D96D9-C4A1-42B0-A7F7-394045AC4BC2}"/>
              </a:ext>
            </a:extLst>
          </p:cNvPr>
          <p:cNvSpPr/>
          <p:nvPr/>
        </p:nvSpPr>
        <p:spPr>
          <a:xfrm>
            <a:off x="522514" y="5780314"/>
            <a:ext cx="11223172" cy="592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: 800 points recorded every day</a:t>
            </a:r>
          </a:p>
        </p:txBody>
      </p:sp>
    </p:spTree>
    <p:extLst>
      <p:ext uri="{BB962C8B-B14F-4D97-AF65-F5344CB8AC3E}">
        <p14:creationId xmlns:p14="http://schemas.microsoft.com/office/powerpoint/2010/main" val="99824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Google Shape;32;p4"/>
          <p:cNvCxnSpPr/>
          <p:nvPr/>
        </p:nvCxnSpPr>
        <p:spPr>
          <a:xfrm rot="10800000" flipH="1">
            <a:off x="777710" y="224632"/>
            <a:ext cx="914400" cy="818147"/>
          </a:xfrm>
          <a:prstGeom prst="straightConnector1">
            <a:avLst/>
          </a:prstGeom>
          <a:noFill/>
          <a:ln w="19050" cap="flat" cmpd="sng">
            <a:solidFill>
              <a:srgbClr val="E8782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9" name="Google Shape;39;p4"/>
          <p:cNvSpPr/>
          <p:nvPr/>
        </p:nvSpPr>
        <p:spPr>
          <a:xfrm>
            <a:off x="1369051" y="346325"/>
            <a:ext cx="94539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85C5E"/>
              </a:buClr>
              <a:buSzPts val="2400"/>
              <a:buFont typeface="Crimson Text"/>
              <a:buNone/>
            </a:pPr>
            <a:r>
              <a:rPr lang="en-US" sz="2800" b="1" dirty="0">
                <a:solidFill>
                  <a:srgbClr val="FF9900"/>
                </a:solidFill>
              </a:rPr>
              <a:t>ACF &amp; PACF</a:t>
            </a:r>
            <a:endParaRPr lang="en-US" sz="2800" b="1" i="0" u="none" strike="noStrike" cap="none" dirty="0">
              <a:solidFill>
                <a:srgbClr val="FF99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F9AF1E8-BB01-4520-A203-D00FB0F1D2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01" y="1334700"/>
            <a:ext cx="6427198" cy="41885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7251F03-542A-439A-9FD7-048E6A2820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2630" y="1469245"/>
            <a:ext cx="5863461" cy="382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950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Google Shape;32;p4"/>
          <p:cNvCxnSpPr/>
          <p:nvPr/>
        </p:nvCxnSpPr>
        <p:spPr>
          <a:xfrm rot="10800000" flipH="1">
            <a:off x="777710" y="224632"/>
            <a:ext cx="914400" cy="818147"/>
          </a:xfrm>
          <a:prstGeom prst="straightConnector1">
            <a:avLst/>
          </a:prstGeom>
          <a:noFill/>
          <a:ln w="19050" cap="flat" cmpd="sng">
            <a:solidFill>
              <a:srgbClr val="E8782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9" name="Google Shape;39;p4"/>
          <p:cNvSpPr/>
          <p:nvPr/>
        </p:nvSpPr>
        <p:spPr>
          <a:xfrm>
            <a:off x="1369051" y="346325"/>
            <a:ext cx="94539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85C5E"/>
              </a:buClr>
              <a:buSzPts val="2400"/>
              <a:buFont typeface="Crimson Text"/>
              <a:buNone/>
            </a:pPr>
            <a:r>
              <a:rPr lang="en-US" sz="2800" b="1" dirty="0">
                <a:solidFill>
                  <a:srgbClr val="FF9900"/>
                </a:solidFill>
              </a:rPr>
              <a:t> ARIMA : Kylie Jenner Time Series</a:t>
            </a:r>
            <a:endParaRPr lang="en-US" sz="2800" b="1" i="0" u="none" strike="noStrike" cap="none" dirty="0">
              <a:solidFill>
                <a:srgbClr val="FF9900"/>
              </a:solidFill>
            </a:endParaRPr>
          </a:p>
        </p:txBody>
      </p:sp>
      <p:sp>
        <p:nvSpPr>
          <p:cNvPr id="40" name="Google Shape;40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888D"/>
              </a:buClr>
              <a:buSzPts val="1200"/>
              <a:buFont typeface="Calibri"/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B800399-9792-4720-ACF7-8334FE4676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28" y="1299018"/>
            <a:ext cx="5492463" cy="3579432"/>
          </a:xfrm>
          <a:prstGeom prst="rect">
            <a:avLst/>
          </a:prstGeom>
        </p:spPr>
      </p:pic>
      <p:sp>
        <p:nvSpPr>
          <p:cNvPr id="17" name="Rectangle 1">
            <a:extLst>
              <a:ext uri="{FF2B5EF4-FFF2-40B4-BE49-F238E27FC236}">
                <a16:creationId xmlns:a16="http://schemas.microsoft.com/office/drawing/2014/main" id="{9516D829-40B5-46A6-9754-6D4887515D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9314" y="4857690"/>
            <a:ext cx="3032291" cy="11079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ARIMA best BIC model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Best Model (0,0,0)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 sz="1800" dirty="0">
              <a:latin typeface="Lucida Console" panose="020B060904050402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BIC = -690.5047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EE9C323-9ACF-4173-84AF-A957EB6506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8049" y="3962938"/>
            <a:ext cx="6723951" cy="207441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3A736EB-170E-4986-A9B7-9A897EA18C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6891" y="1593210"/>
            <a:ext cx="5029200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508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Google Shape;32;p4"/>
          <p:cNvCxnSpPr/>
          <p:nvPr/>
        </p:nvCxnSpPr>
        <p:spPr>
          <a:xfrm rot="10800000" flipH="1">
            <a:off x="777710" y="224632"/>
            <a:ext cx="914400" cy="818147"/>
          </a:xfrm>
          <a:prstGeom prst="straightConnector1">
            <a:avLst/>
          </a:prstGeom>
          <a:noFill/>
          <a:ln w="19050" cap="flat" cmpd="sng">
            <a:solidFill>
              <a:srgbClr val="E8782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9" name="Google Shape;39;p4"/>
          <p:cNvSpPr/>
          <p:nvPr/>
        </p:nvSpPr>
        <p:spPr>
          <a:xfrm>
            <a:off x="1369051" y="346325"/>
            <a:ext cx="94539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85C5E"/>
              </a:buClr>
              <a:buSzPts val="2400"/>
              <a:buFont typeface="Crimson Text"/>
              <a:buNone/>
            </a:pPr>
            <a:r>
              <a:rPr lang="en-US" sz="2800" b="1" dirty="0" err="1">
                <a:solidFill>
                  <a:srgbClr val="FF9900"/>
                </a:solidFill>
              </a:rPr>
              <a:t>Auto.ARIMA</a:t>
            </a:r>
            <a:r>
              <a:rPr lang="en-US" sz="2800" b="1" dirty="0">
                <a:solidFill>
                  <a:srgbClr val="FF9900"/>
                </a:solidFill>
              </a:rPr>
              <a:t> : Kylie Jenner Time Series</a:t>
            </a:r>
            <a:endParaRPr lang="en-US" sz="2800" b="1" i="0" u="none" strike="noStrike" cap="none" dirty="0">
              <a:solidFill>
                <a:srgbClr val="FF9900"/>
              </a:solidFill>
            </a:endParaRPr>
          </a:p>
        </p:txBody>
      </p:sp>
      <p:sp>
        <p:nvSpPr>
          <p:cNvPr id="40" name="Google Shape;40;p4"/>
          <p:cNvSpPr txBox="1">
            <a:spLocks noGrp="1"/>
          </p:cNvSpPr>
          <p:nvPr>
            <p:ph type="sldNum" idx="12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888D"/>
              </a:buClr>
              <a:buSzPts val="1200"/>
              <a:buFont typeface="Calibri"/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F61613E-6529-4670-934A-5F6CF30F37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741" y="1472495"/>
            <a:ext cx="5379059" cy="350552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ED68838-063B-489D-8185-56001B3D48B5}"/>
              </a:ext>
            </a:extLst>
          </p:cNvPr>
          <p:cNvSpPr/>
          <p:nvPr/>
        </p:nvSpPr>
        <p:spPr>
          <a:xfrm>
            <a:off x="1415303" y="4900296"/>
            <a:ext cx="3950120" cy="11079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800" dirty="0" err="1">
                <a:latin typeface="Lucida Console" panose="020B0609040504020204" pitchFamily="49" charset="0"/>
              </a:rPr>
              <a:t>auto.arima</a:t>
            </a:r>
            <a:r>
              <a:rPr lang="en-US" sz="1800" dirty="0">
                <a:latin typeface="Lucida Console" panose="020B0609040504020204" pitchFamily="49" charset="0"/>
              </a:rPr>
              <a:t>(</a:t>
            </a:r>
            <a:r>
              <a:rPr lang="en-US" sz="1800" dirty="0" err="1">
                <a:latin typeface="Lucida Console" panose="020B0609040504020204" pitchFamily="49" charset="0"/>
              </a:rPr>
              <a:t>Kylie_Jenner.ts</a:t>
            </a:r>
            <a:r>
              <a:rPr lang="en-US" sz="1800" dirty="0">
                <a:latin typeface="Lucida Console" panose="020B060904050402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800" dirty="0">
              <a:latin typeface="Lucida Console" panose="020B060904050402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800" dirty="0">
                <a:latin typeface="Lucida Console" panose="020B0609040504020204" pitchFamily="49" charset="0"/>
              </a:rPr>
              <a:t>Best Model (4,1,4)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800" dirty="0">
                <a:latin typeface="Lucida Console" panose="020B0609040504020204" pitchFamily="49" charset="0"/>
              </a:rPr>
              <a:t>BIC = 15501.63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5F02D33-0B05-4075-92A7-520AD2E3C3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3947" y="2313215"/>
            <a:ext cx="6674785" cy="182335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8612FD6-DFCD-470D-A6C7-948D9FA10D40}"/>
              </a:ext>
            </a:extLst>
          </p:cNvPr>
          <p:cNvSpPr/>
          <p:nvPr/>
        </p:nvSpPr>
        <p:spPr>
          <a:xfrm>
            <a:off x="5856514" y="5176223"/>
            <a:ext cx="5954486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800" dirty="0" err="1">
                <a:latin typeface="Lucida Console" panose="020B0609040504020204" pitchFamily="49" charset="0"/>
              </a:rPr>
              <a:t>Auto.arima</a:t>
            </a:r>
            <a:r>
              <a:rPr lang="en-US" sz="1800" dirty="0">
                <a:latin typeface="Lucida Console" panose="020B0609040504020204" pitchFamily="49" charset="0"/>
              </a:rPr>
              <a:t> function using Forecast library</a:t>
            </a:r>
          </a:p>
        </p:txBody>
      </p:sp>
    </p:spTree>
    <p:extLst>
      <p:ext uri="{BB962C8B-B14F-4D97-AF65-F5344CB8AC3E}">
        <p14:creationId xmlns:p14="http://schemas.microsoft.com/office/powerpoint/2010/main" val="4133180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Google Shape;32;p4"/>
          <p:cNvCxnSpPr/>
          <p:nvPr/>
        </p:nvCxnSpPr>
        <p:spPr>
          <a:xfrm rot="10800000" flipH="1">
            <a:off x="777710" y="224632"/>
            <a:ext cx="914400" cy="818147"/>
          </a:xfrm>
          <a:prstGeom prst="straightConnector1">
            <a:avLst/>
          </a:prstGeom>
          <a:noFill/>
          <a:ln w="19050" cap="flat" cmpd="sng">
            <a:solidFill>
              <a:srgbClr val="E8782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9" name="Google Shape;39;p4"/>
          <p:cNvSpPr/>
          <p:nvPr/>
        </p:nvSpPr>
        <p:spPr>
          <a:xfrm>
            <a:off x="1369051" y="346325"/>
            <a:ext cx="94539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85C5E"/>
              </a:buClr>
              <a:buSzPts val="2400"/>
              <a:buFont typeface="Crimson Text"/>
              <a:buNone/>
            </a:pPr>
            <a:r>
              <a:rPr lang="en-US" sz="2800" b="1" dirty="0">
                <a:solidFill>
                  <a:srgbClr val="FF9900"/>
                </a:solidFill>
              </a:rPr>
              <a:t>SARIMA : Kylie Jenner Time Series</a:t>
            </a:r>
            <a:endParaRPr lang="en-US" sz="2800" b="1" i="0" u="none" strike="noStrike" cap="none" dirty="0">
              <a:solidFill>
                <a:srgbClr val="FF9900"/>
              </a:solidFill>
            </a:endParaRP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8D75637D-C2EC-4D36-94F7-FC850F8969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4909" y="5538220"/>
            <a:ext cx="4044377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SARIMA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Best Model (0,0,0,2,1,2)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32515BE-4C13-4C91-9DFF-7F882B9AB9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85" y="1382852"/>
            <a:ext cx="6279424" cy="409229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F5CC2B8-90E8-44A7-A73A-D2442486D5E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426" r="5098" b="-1"/>
          <a:stretch/>
        </p:blipFill>
        <p:spPr>
          <a:xfrm>
            <a:off x="6104529" y="2449286"/>
            <a:ext cx="6087472" cy="209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486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VT Color Theme">
      <a:dk1>
        <a:srgbClr val="6C1035"/>
      </a:dk1>
      <a:lt1>
        <a:srgbClr val="FFFFFF"/>
      </a:lt1>
      <a:dk2>
        <a:srgbClr val="A7A7A7"/>
      </a:dk2>
      <a:lt2>
        <a:srgbClr val="535353"/>
      </a:lt2>
      <a:accent1>
        <a:srgbClr val="6C1035"/>
      </a:accent1>
      <a:accent2>
        <a:srgbClr val="E57631"/>
      </a:accent2>
      <a:accent3>
        <a:srgbClr val="A5A5A5"/>
      </a:accent3>
      <a:accent4>
        <a:srgbClr val="417C79"/>
      </a:accent4>
      <a:accent5>
        <a:srgbClr val="E5E1EF"/>
      </a:accent5>
      <a:accent6>
        <a:srgbClr val="003C7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6C1035"/>
      </a:dk1>
      <a:lt1>
        <a:srgbClr val="5C6C66"/>
      </a:lt1>
      <a:dk2>
        <a:srgbClr val="A7A7A7"/>
      </a:dk2>
      <a:lt2>
        <a:srgbClr val="535353"/>
      </a:lt2>
      <a:accent1>
        <a:srgbClr val="6C1035"/>
      </a:accent1>
      <a:accent2>
        <a:srgbClr val="E57631"/>
      </a:accent2>
      <a:accent3>
        <a:srgbClr val="A5A5A5"/>
      </a:accent3>
      <a:accent4>
        <a:srgbClr val="417C79"/>
      </a:accent4>
      <a:accent5>
        <a:srgbClr val="E5E1EF"/>
      </a:accent5>
      <a:accent6>
        <a:srgbClr val="003C7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</TotalTime>
  <Words>818</Words>
  <Application>Microsoft Office PowerPoint</Application>
  <PresentationFormat>Widescreen</PresentationFormat>
  <Paragraphs>111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Lucida Console</vt:lpstr>
      <vt:lpstr>Crimson Text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Sonam Devadiga</dc:creator>
  <cp:lastModifiedBy>Sonam Devadiga</cp:lastModifiedBy>
  <cp:revision>79</cp:revision>
  <dcterms:modified xsi:type="dcterms:W3CDTF">2020-05-05T17:27:02Z</dcterms:modified>
</cp:coreProperties>
</file>