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4" r:id="rId6"/>
    <p:sldId id="265" r:id="rId7"/>
    <p:sldId id="272" r:id="rId8"/>
    <p:sldId id="273" r:id="rId9"/>
    <p:sldId id="266" r:id="rId10"/>
    <p:sldId id="274" r:id="rId11"/>
    <p:sldId id="277" r:id="rId12"/>
    <p:sldId id="275" r:id="rId13"/>
    <p:sldId id="278" r:id="rId14"/>
    <p:sldId id="276" r:id="rId15"/>
    <p:sldId id="279" r:id="rId16"/>
    <p:sldId id="280" r:id="rId17"/>
    <p:sldId id="268" r:id="rId18"/>
    <p:sldId id="267" r:id="rId19"/>
    <p:sldId id="269" r:id="rId20"/>
    <p:sldId id="271" r:id="rId21"/>
    <p:sldId id="270" r:id="rId22"/>
    <p:sldId id="259" r:id="rId23"/>
  </p:sldIdLst>
  <p:sldSz cx="12192000" cy="6858000"/>
  <p:notesSz cx="6858000" cy="9144000"/>
  <p:embeddedFontLst>
    <p:embeddedFont>
      <p:font typeface="Libre Baskerville" panose="02000000000000000000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nam83" TargetMode="External"/><Relationship Id="rId2" Type="http://schemas.openxmlformats.org/officeDocument/2006/relationships/hyperlink" Target="http://www.linkedin.com/in/sonam-pawar-0293452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s24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Collection, Cleaning and EDA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4E884-C32E-378E-3B15-9D5ED424FFDD}"/>
              </a:ext>
            </a:extLst>
          </p:cNvPr>
          <p:cNvSpPr txBox="1"/>
          <p:nvPr/>
        </p:nvSpPr>
        <p:spPr>
          <a:xfrm>
            <a:off x="1838226" y="1036948"/>
            <a:ext cx="897431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 - To analyse the categorical to categorical variable relation, crosstab has been used with targeting features  brand and area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- Area vs Fixed price relation is shown using bar plot 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095A9-302E-2E12-04B0-13EF281A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068" y="2105881"/>
            <a:ext cx="7042261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FCF12-C5B3-36C0-D12A-B96E0CA4FDF7}"/>
              </a:ext>
            </a:extLst>
          </p:cNvPr>
          <p:cNvSpPr txBox="1"/>
          <p:nvPr/>
        </p:nvSpPr>
        <p:spPr>
          <a:xfrm>
            <a:off x="1765170" y="970961"/>
            <a:ext cx="81518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IN" dirty="0"/>
              <a:t>Brand vs Fixed price relation is shown using bar plot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/>
              <a:t>Mahindra Brand of Automatic Transmission has 10L fixed price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/>
              <a:t>Ford, Datsun, KIA, Skoda, Mercedes, Jeep don't have Automatic Transmission system 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dirty="0"/>
              <a:t>Chevrolet, MG, Jaguar brand has no manual transmission system based on fixed price 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B7582-28A9-053A-66FE-F468A326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68" y="2786843"/>
            <a:ext cx="6340389" cy="38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8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823AA-CCE1-853E-7E3C-CEBBCF2F052F}"/>
              </a:ext>
            </a:extLst>
          </p:cNvPr>
          <p:cNvSpPr txBox="1"/>
          <p:nvPr/>
        </p:nvSpPr>
        <p:spPr>
          <a:xfrm>
            <a:off x="2121031" y="1159497"/>
            <a:ext cx="70206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-Brand vs EMI relation depicted by using group by and scatterplot</a:t>
            </a:r>
          </a:p>
          <a:p>
            <a:endParaRPr lang="en-IN" dirty="0"/>
          </a:p>
          <a:p>
            <a:r>
              <a:rPr lang="en-US" dirty="0"/>
              <a:t>-Petrol cars are selected than other fuel type cars</a:t>
            </a:r>
          </a:p>
          <a:p>
            <a:endParaRPr lang="en-US" dirty="0"/>
          </a:p>
          <a:p>
            <a:r>
              <a:rPr lang="en-US" dirty="0"/>
              <a:t>-Highest avg EMI for petrol fuel is 23000 per month</a:t>
            </a:r>
          </a:p>
          <a:p>
            <a:endParaRPr lang="en-US" dirty="0"/>
          </a:p>
          <a:p>
            <a:r>
              <a:rPr lang="en-US" dirty="0"/>
              <a:t>-Hyundai Brand is opted more having EMI less than 20000 per month</a:t>
            </a:r>
          </a:p>
          <a:p>
            <a:endParaRPr lang="en-US" dirty="0"/>
          </a:p>
          <a:p>
            <a:r>
              <a:rPr lang="en-US" dirty="0"/>
              <a:t>-Least EMI is available for Datsun Brand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CD03A-1AE8-8973-A034-9D5D2373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35" y="3283717"/>
            <a:ext cx="6210838" cy="31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D62CF-B01E-1FFE-0D8D-2E373B394F1C}"/>
              </a:ext>
            </a:extLst>
          </p:cNvPr>
          <p:cNvSpPr txBox="1"/>
          <p:nvPr/>
        </p:nvSpPr>
        <p:spPr>
          <a:xfrm>
            <a:off x="1670902" y="970962"/>
            <a:ext cx="76427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- Area vs EMI linkage is determined on the basis of using group by and hist plot</a:t>
            </a:r>
          </a:p>
          <a:p>
            <a:endParaRPr lang="en-IN" dirty="0"/>
          </a:p>
          <a:p>
            <a:r>
              <a:rPr lang="en-US" dirty="0"/>
              <a:t>-Nashik has highest EMI monthly and its for Manual Transmission</a:t>
            </a:r>
          </a:p>
          <a:p>
            <a:endParaRPr lang="en-US" dirty="0"/>
          </a:p>
          <a:p>
            <a:r>
              <a:rPr lang="en-US" dirty="0"/>
              <a:t>-Mumbai has highest number of Automatic car preferences on comparing with EMI cost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A273E-A5A1-CC0A-9CAD-76BCBC8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8" y="2377095"/>
            <a:ext cx="6248942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F31852-5FD9-D401-2FBD-141B5BB78EFF}"/>
              </a:ext>
            </a:extLst>
          </p:cNvPr>
          <p:cNvSpPr txBox="1"/>
          <p:nvPr/>
        </p:nvSpPr>
        <p:spPr>
          <a:xfrm>
            <a:off x="1746316" y="857839"/>
            <a:ext cx="8755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- To analyse the categorical to categorical variable relation, crosstab has been used with targeting features brand and area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68FB5C-ABB9-A173-7FBC-36335112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5" y="1611983"/>
            <a:ext cx="4859087" cy="24704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0BA102-AEED-0EA8-3CFF-D717C7856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317" y="1461154"/>
            <a:ext cx="4537143" cy="2673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96A031-88A1-F055-F276-2F8F10CA2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51" y="4386643"/>
            <a:ext cx="4716690" cy="22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0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F3075E-373F-6B72-0CB6-117D0C098F03}"/>
              </a:ext>
            </a:extLst>
          </p:cNvPr>
          <p:cNvSpPr txBox="1"/>
          <p:nvPr/>
        </p:nvSpPr>
        <p:spPr>
          <a:xfrm>
            <a:off x="1312683" y="697584"/>
            <a:ext cx="7444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- Similarly, pivot table is utilised for the analysis of area, brand and engine capacity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9B97F-7C5C-C36C-28AD-AF71A0FB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41" y="1457158"/>
            <a:ext cx="5343598" cy="268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88D0E-42CC-C9E8-F291-623B4F0B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0" y="1550642"/>
            <a:ext cx="502177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89B91-570C-A184-4C89-4B48FA14E5F9}"/>
              </a:ext>
            </a:extLst>
          </p:cNvPr>
          <p:cNvSpPr txBox="1"/>
          <p:nvPr/>
        </p:nvSpPr>
        <p:spPr>
          <a:xfrm>
            <a:off x="1394460" y="1257300"/>
            <a:ext cx="8846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1200" dirty="0"/>
              <a:t>Area wise fixed price and extra charges were preferred for analysis using group by</a:t>
            </a:r>
          </a:p>
          <a:p>
            <a:pPr marL="171450" indent="-171450">
              <a:buFontTx/>
              <a:buChar char="-"/>
            </a:pPr>
            <a:endParaRPr lang="en-IN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Coimbatore has highest fixed price than other places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- Heavy extra charges were imposed more on Jaipur</a:t>
            </a:r>
            <a:endParaRPr lang="en-IN" sz="1200" dirty="0"/>
          </a:p>
          <a:p>
            <a:pPr marL="171450" indent="-171450">
              <a:buFontTx/>
              <a:buChar char="-"/>
            </a:pP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15662-6A4C-FB0B-0A44-F2E6BA9FE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2362637"/>
            <a:ext cx="2659380" cy="3672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6D6AAD-EE7F-7018-CB9E-8C231966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830" y="2575442"/>
            <a:ext cx="2987299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6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E896-4AA9-22E9-F1B1-1E024CC9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664"/>
            <a:ext cx="10515600" cy="1325563"/>
          </a:xfrm>
        </p:spPr>
        <p:txBody>
          <a:bodyPr/>
          <a:lstStyle/>
          <a:p>
            <a:r>
              <a:rPr lang="en-IN" dirty="0"/>
              <a:t>Overall analysis in India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A9873C-3891-8D46-B7B9-470DB74F352F}"/>
              </a:ext>
            </a:extLst>
          </p:cNvPr>
          <p:cNvSpPr txBox="1"/>
          <p:nvPr/>
        </p:nvSpPr>
        <p:spPr>
          <a:xfrm>
            <a:off x="1414020" y="2092751"/>
            <a:ext cx="91628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Area wise and Brand wise data is grouped and analysed based on fixed price and extra charges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Throughout India an average fixed price of second hand car is 5.21 Lakh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Based on area and car overview, the demand of brand preference is altering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Extra charges are determined based on the transmission, fuel preferred and Engine capacity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Individual regional brands can be compared with overall statistics of India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There exists difference in Model year of the brand and registered year based on Engine capacity</a:t>
            </a:r>
          </a:p>
        </p:txBody>
      </p:sp>
    </p:spTree>
    <p:extLst>
      <p:ext uri="{BB962C8B-B14F-4D97-AF65-F5344CB8AC3E}">
        <p14:creationId xmlns:p14="http://schemas.microsoft.com/office/powerpoint/2010/main" val="135708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3D88-7462-93CB-E25E-E4E90D56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Business Questions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6383E-C2D1-3771-A740-989F480C3772}"/>
              </a:ext>
            </a:extLst>
          </p:cNvPr>
          <p:cNvSpPr txBox="1"/>
          <p:nvPr/>
        </p:nvSpPr>
        <p:spPr>
          <a:xfrm>
            <a:off x="1168925" y="1642028"/>
            <a:ext cx="94268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region has highest monthly EMI and what type of transmission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the demand of purchase with respect to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region has highest purchase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trend of purchase from 2010 to 2024?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Which brand has highest price and what type of transmission is it?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How many brands are having only automatic transmission and manual transmission?</a:t>
            </a:r>
          </a:p>
          <a:p>
            <a:pPr algn="just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area has observed the highest Engine capacity?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Is there any variation of preference based on fixed charges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brand has highest price and least price in an area?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Which brand has driven maximum </a:t>
            </a:r>
            <a:r>
              <a:rPr lang="en-IN" dirty="0" err="1"/>
              <a:t>kilometers</a:t>
            </a:r>
            <a:r>
              <a:rPr lang="en-IN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Does every brand of car has all types of transmission availability?</a:t>
            </a:r>
          </a:p>
        </p:txBody>
      </p:sp>
    </p:spTree>
    <p:extLst>
      <p:ext uri="{BB962C8B-B14F-4D97-AF65-F5344CB8AC3E}">
        <p14:creationId xmlns:p14="http://schemas.microsoft.com/office/powerpoint/2010/main" val="218641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8611-DD56-D78B-C9F7-A20D158F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57289-AE43-6A86-FCA4-25E5739FE201}"/>
              </a:ext>
            </a:extLst>
          </p:cNvPr>
          <p:cNvSpPr txBox="1"/>
          <p:nvPr/>
        </p:nvSpPr>
        <p:spPr>
          <a:xfrm>
            <a:off x="1480008" y="1932495"/>
            <a:ext cx="83238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Demand of Manual cars getting lower due to Automatic cars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Automatic cars preferred more in New Delhi among all given areas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Ahmedabad, Nagpur, Nashik areas demand for Manual cars over automatic cars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Average fixed price for Automatic cars lies between 5 to 7 lakhs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Average fixed price for Manual cars lies 4-5 lakhs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Highest average fixed price for automatic cars in New Delhi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Least average manual fixed price is in </a:t>
            </a:r>
            <a:r>
              <a:rPr lang="en-US" dirty="0" err="1"/>
              <a:t>kochi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IN" dirty="0"/>
              <a:t>Ford, Datsun, KIA, Skoda, Mercedes, Jeep don't have Automatic Transmission system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Chevrolet, MG, Jaguar brand has no manual transmission system </a:t>
            </a:r>
          </a:p>
        </p:txBody>
      </p:sp>
    </p:spTree>
    <p:extLst>
      <p:ext uri="{BB962C8B-B14F-4D97-AF65-F5344CB8AC3E}">
        <p14:creationId xmlns:p14="http://schemas.microsoft.com/office/powerpoint/2010/main" val="159851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1B3C-D125-4C9A-4B52-A331087D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94DBE-F5B1-EBE0-2B17-412E06AC730A}"/>
              </a:ext>
            </a:extLst>
          </p:cNvPr>
          <p:cNvSpPr txBox="1"/>
          <p:nvPr/>
        </p:nvSpPr>
        <p:spPr>
          <a:xfrm>
            <a:off x="1028546" y="1541487"/>
            <a:ext cx="928540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Name         : Pawar Sonam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Batch         : 346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Experience : Information Technology Senior Associate in Mainframe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Graduation : Electrical and Electronics Engineering(Bachelor of Technology)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Gained exposure to Power BI and SQL during training, which sparked a strong interest in pursuing a career in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  <a:cs typeface="Times New Roman" panose="02020603050405020304" pitchFamily="18" charset="0"/>
              </a:rPr>
              <a:t>LinkedIn    : </a:t>
            </a:r>
            <a:r>
              <a:rPr lang="en-IN" dirty="0">
                <a:latin typeface="+mn-lt"/>
                <a:cs typeface="Times New Roman" panose="02020603050405020304" pitchFamily="18" charset="0"/>
                <a:hlinkClick r:id="rId2"/>
              </a:rPr>
              <a:t>http://www.linkedin.com/in/sonam-pawar-029345211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+mn-lt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        : </a:t>
            </a:r>
            <a:r>
              <a:rPr lang="en-IN" dirty="0">
                <a:latin typeface="+mn-lt"/>
                <a:cs typeface="Times New Roman" panose="02020603050405020304" pitchFamily="18" charset="0"/>
                <a:hlinkClick r:id="rId3"/>
              </a:rPr>
              <a:t>https://github.com/Sonam83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1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8CD9-FDA6-4E7E-FA56-5BFEEC0F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8C0C-37BB-38D4-A087-CBE34C06148D}"/>
              </a:ext>
            </a:extLst>
          </p:cNvPr>
          <p:cNvSpPr txBox="1"/>
          <p:nvPr/>
        </p:nvSpPr>
        <p:spPr>
          <a:xfrm>
            <a:off x="1574276" y="1923068"/>
            <a:ext cx="8371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Initially, web scraping has given mismatched data format – so changed tag and class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Only fetched one city data due to empty list created inside –corrected by placing outside the loop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Unable to convert HTML to text-corrected by placing if else condition on appending nan values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Complete data is obtained on using set option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err="1"/>
              <a:t>Splitted</a:t>
            </a:r>
            <a:r>
              <a:rPr lang="en-IN" dirty="0"/>
              <a:t> the data into numerous columns for ease extraction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Type Error is handled by converting particular column into string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Null values dealt with relevant data type conversion and filling with appropriate values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During visualizations, warning is resolved on using error bar=None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8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0AA3-9A5B-E7B0-DD6B-DB8348C9181E}"/>
              </a:ext>
            </a:extLst>
          </p:cNvPr>
          <p:cNvSpPr txBox="1"/>
          <p:nvPr/>
        </p:nvSpPr>
        <p:spPr>
          <a:xfrm>
            <a:off x="4166647" y="2469823"/>
            <a:ext cx="637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Questions, if any ?</a:t>
            </a:r>
          </a:p>
        </p:txBody>
      </p:sp>
    </p:spTree>
    <p:extLst>
      <p:ext uri="{BB962C8B-B14F-4D97-AF65-F5344CB8AC3E}">
        <p14:creationId xmlns:p14="http://schemas.microsoft.com/office/powerpoint/2010/main" val="259731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2804680" y="2422164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7172-F92B-09DA-D979-DEC690CA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95114-F3A0-DDB1-6108-975A4B024D6B}"/>
              </a:ext>
            </a:extLst>
          </p:cNvPr>
          <p:cNvSpPr txBox="1"/>
          <p:nvPr/>
        </p:nvSpPr>
        <p:spPr>
          <a:xfrm>
            <a:off x="1093509" y="1517716"/>
            <a:ext cx="8738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1)Used cars analysis on Area wise and all over India </a:t>
            </a:r>
          </a:p>
          <a:p>
            <a:r>
              <a:rPr lang="en-US" dirty="0"/>
              <a:t>2) Brand wise used cars Analysis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A8C87-3A9D-66CF-5EC5-C9C3793C3970}"/>
              </a:ext>
            </a:extLst>
          </p:cNvPr>
          <p:cNvSpPr txBox="1"/>
          <p:nvPr/>
        </p:nvSpPr>
        <p:spPr>
          <a:xfrm>
            <a:off x="1093509" y="2394408"/>
            <a:ext cx="97755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Hand Cars(Buy used cars)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an analysis of second-hand car sales, both regionally and across India, with a focus on brand-specific trends.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Cars24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link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https://www.cars24.com/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Feature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 Buy used car, Car overview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city-specific data using city IDs, extracted individual car links, and utilized regular expressions to retrieve the necessary columns. Constructed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exported the data to CSV format, and imported the file for further analysis, cleaned the data, performed Univariate, Bivariate/Multivariate analysis and created visualizations.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3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848-2415-EC06-CB78-8F87365A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75FC6-9BBF-CDD5-DE84-9BA588DDFFD0}"/>
              </a:ext>
            </a:extLst>
          </p:cNvPr>
          <p:cNvSpPr txBox="1"/>
          <p:nvPr/>
        </p:nvSpPr>
        <p:spPr>
          <a:xfrm>
            <a:off x="1055802" y="1809946"/>
            <a:ext cx="994527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IN" b="1" dirty="0"/>
              <a:t>Data Cleaning Steps :</a:t>
            </a:r>
          </a:p>
          <a:p>
            <a:pPr marL="342900" indent="-342900">
              <a:buAutoNum type="alphaLcParenR"/>
            </a:pPr>
            <a:endParaRPr lang="en-IN" dirty="0"/>
          </a:p>
          <a:p>
            <a:r>
              <a:rPr lang="en-IN" dirty="0"/>
              <a:t>              -   Converted improper to proper datatype</a:t>
            </a:r>
          </a:p>
          <a:p>
            <a:endParaRPr lang="en-IN" dirty="0"/>
          </a:p>
          <a:p>
            <a:r>
              <a:rPr lang="en-IN" dirty="0"/>
              <a:t>              -   Replaced special characters with space</a:t>
            </a:r>
          </a:p>
          <a:p>
            <a:endParaRPr lang="en-IN" dirty="0"/>
          </a:p>
          <a:p>
            <a:r>
              <a:rPr lang="en-IN" dirty="0"/>
              <a:t>              -   Changed irrelevant column names to appropriate format using rename</a:t>
            </a:r>
          </a:p>
          <a:p>
            <a:endParaRPr lang="en-IN" dirty="0"/>
          </a:p>
          <a:p>
            <a:r>
              <a:rPr lang="en-IN" dirty="0"/>
              <a:t>              -   Checked with duplicate records</a:t>
            </a:r>
          </a:p>
          <a:p>
            <a:endParaRPr lang="en-IN" dirty="0"/>
          </a:p>
          <a:p>
            <a:r>
              <a:rPr lang="en-IN" dirty="0"/>
              <a:t>              -    Numeric null values filled with mean or median</a:t>
            </a:r>
          </a:p>
          <a:p>
            <a:endParaRPr lang="en-IN" dirty="0"/>
          </a:p>
          <a:p>
            <a:r>
              <a:rPr lang="en-IN" dirty="0"/>
              <a:t>              -    Categorical null values filled with mode</a:t>
            </a:r>
          </a:p>
          <a:p>
            <a:endParaRPr lang="en-IN" dirty="0"/>
          </a:p>
          <a:p>
            <a:r>
              <a:rPr lang="en-IN" dirty="0"/>
              <a:t>              -    Dropped invalid columns</a:t>
            </a:r>
          </a:p>
          <a:p>
            <a:endParaRPr lang="en-IN" dirty="0"/>
          </a:p>
          <a:p>
            <a:r>
              <a:rPr lang="en-IN" dirty="0"/>
              <a:t>              -    </a:t>
            </a:r>
            <a:r>
              <a:rPr lang="en-IN" dirty="0" err="1"/>
              <a:t>Splitted</a:t>
            </a:r>
            <a:r>
              <a:rPr lang="en-IN" dirty="0"/>
              <a:t> the columns</a:t>
            </a:r>
          </a:p>
          <a:p>
            <a:endParaRPr lang="en-IN" dirty="0"/>
          </a:p>
          <a:p>
            <a:r>
              <a:rPr lang="en-IN" dirty="0"/>
              <a:t>              -    Treated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39081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10F1B-23B4-5D01-772A-A41577AF9DE1}"/>
              </a:ext>
            </a:extLst>
          </p:cNvPr>
          <p:cNvSpPr txBox="1"/>
          <p:nvPr/>
        </p:nvSpPr>
        <p:spPr>
          <a:xfrm>
            <a:off x="942681" y="1357460"/>
            <a:ext cx="99547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b)Data Manipulation Steps: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</a:t>
            </a:r>
            <a:r>
              <a:rPr lang="en-IN" dirty="0"/>
              <a:t>-</a:t>
            </a:r>
            <a:r>
              <a:rPr lang="en-IN" b="1" dirty="0"/>
              <a:t> </a:t>
            </a:r>
            <a:r>
              <a:rPr lang="en-IN" dirty="0"/>
              <a:t>Utilised relevant libraries like requests, </a:t>
            </a:r>
            <a:r>
              <a:rPr lang="en-IN" dirty="0" err="1"/>
              <a:t>BeautifulSoup</a:t>
            </a:r>
            <a:r>
              <a:rPr lang="en-IN" dirty="0"/>
              <a:t>, </a:t>
            </a:r>
            <a:r>
              <a:rPr lang="en-IN" dirty="0" err="1"/>
              <a:t>Numpy</a:t>
            </a:r>
            <a:r>
              <a:rPr lang="en-IN" dirty="0"/>
              <a:t>, Pandas, Matplotlib, Seaborn and </a:t>
            </a:r>
            <a:r>
              <a:rPr lang="en-IN" dirty="0" err="1"/>
              <a:t>plotly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- Numeric null values treated with mean or median</a:t>
            </a:r>
          </a:p>
          <a:p>
            <a:endParaRPr lang="en-IN" dirty="0"/>
          </a:p>
          <a:p>
            <a:r>
              <a:rPr lang="en-IN" dirty="0"/>
              <a:t>           - Categorical null values filled with mode</a:t>
            </a:r>
          </a:p>
          <a:p>
            <a:endParaRPr lang="en-IN" dirty="0"/>
          </a:p>
          <a:p>
            <a:r>
              <a:rPr lang="en-IN" dirty="0"/>
              <a:t>           - As per requirement, Area and Brand has no outliers</a:t>
            </a:r>
          </a:p>
          <a:p>
            <a:endParaRPr lang="en-IN" dirty="0"/>
          </a:p>
          <a:p>
            <a:r>
              <a:rPr lang="en-IN" dirty="0"/>
              <a:t>           - Set the maximum column and row width to display huge records</a:t>
            </a:r>
          </a:p>
          <a:p>
            <a:endParaRPr lang="en-IN" dirty="0"/>
          </a:p>
          <a:p>
            <a:r>
              <a:rPr lang="en-IN" dirty="0"/>
              <a:t>           - Manipulated columns based on Area, Brand, Model year and Register year</a:t>
            </a:r>
          </a:p>
          <a:p>
            <a:endParaRPr lang="en-IN" dirty="0"/>
          </a:p>
          <a:p>
            <a:pPr algn="just"/>
            <a:r>
              <a:rPr lang="en-IN" dirty="0"/>
              <a:t>           - 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Car overview details are </a:t>
            </a:r>
            <a:r>
              <a:rPr lang="en-IN" dirty="0" err="1">
                <a:latin typeface="+mn-lt"/>
                <a:cs typeface="Times New Roman" panose="02020603050405020304" pitchFamily="18" charset="0"/>
              </a:rPr>
              <a:t>splitted</a:t>
            </a:r>
            <a:r>
              <a:rPr lang="en-IN" dirty="0">
                <a:latin typeface="+mn-lt"/>
                <a:cs typeface="Times New Roman" panose="02020603050405020304" pitchFamily="18" charset="0"/>
              </a:rPr>
              <a:t> into separate columns as Transmission, Fuel, Km Driven, Engine capacity , Month</a:t>
            </a:r>
          </a:p>
          <a:p>
            <a:pPr algn="just"/>
            <a:r>
              <a:rPr lang="en-IN" dirty="0">
                <a:latin typeface="+mn-lt"/>
                <a:cs typeface="Times New Roman" panose="02020603050405020304" pitchFamily="18" charset="0"/>
              </a:rPr>
              <a:t>              and Registered Year</a:t>
            </a:r>
          </a:p>
          <a:p>
            <a:pPr algn="just"/>
            <a:r>
              <a:rPr lang="en-IN" dirty="0">
                <a:latin typeface="+mn-lt"/>
              </a:rPr>
              <a:t>               </a:t>
            </a:r>
          </a:p>
          <a:p>
            <a:endParaRPr lang="en-IN" dirty="0"/>
          </a:p>
          <a:p>
            <a:r>
              <a:rPr lang="en-IN" dirty="0"/>
              <a:t>           </a:t>
            </a:r>
          </a:p>
          <a:p>
            <a:r>
              <a:rPr lang="en-IN" dirty="0"/>
              <a:t>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68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88E7C-257E-9610-6947-0BA389CDD440}"/>
              </a:ext>
            </a:extLst>
          </p:cNvPr>
          <p:cNvSpPr txBox="1"/>
          <p:nvPr/>
        </p:nvSpPr>
        <p:spPr>
          <a:xfrm>
            <a:off x="1131216" y="1027522"/>
            <a:ext cx="9662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c) Univariate Analysis :</a:t>
            </a:r>
          </a:p>
          <a:p>
            <a:endParaRPr lang="en-IN" b="1" dirty="0"/>
          </a:p>
          <a:p>
            <a:r>
              <a:rPr lang="en-IN" dirty="0"/>
              <a:t>         </a:t>
            </a:r>
          </a:p>
          <a:p>
            <a:pPr algn="just"/>
            <a:r>
              <a:rPr lang="en-IN" dirty="0"/>
              <a:t>         - Performed individual column analysis based on target features using relevant graphs for different data </a:t>
            </a:r>
          </a:p>
          <a:p>
            <a:pPr algn="just"/>
            <a:r>
              <a:rPr lang="en-IN" dirty="0"/>
              <a:t>           types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         </a:t>
            </a:r>
            <a:r>
              <a:rPr lang="en-IN" dirty="0"/>
              <a:t>-  Almost all the car brands except Ahmedabad, Agra and Bangalore have same demand of purchase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        - Count plot is used to know the number of purchase of cars in respective area, interpreted Ahmedabad has </a:t>
            </a:r>
          </a:p>
          <a:p>
            <a:pPr algn="just"/>
            <a:r>
              <a:rPr lang="en-IN" dirty="0"/>
              <a:t>           highest purchase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97A24-BECF-C3A7-ECCF-83328E4D9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97" y="3257923"/>
            <a:ext cx="5439312" cy="3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7CF12-0662-CAD2-25A1-91C34FD09AAD}"/>
              </a:ext>
            </a:extLst>
          </p:cNvPr>
          <p:cNvSpPr txBox="1"/>
          <p:nvPr/>
        </p:nvSpPr>
        <p:spPr>
          <a:xfrm>
            <a:off x="1640264" y="1065229"/>
            <a:ext cx="87197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- Preferred hist plot for numerical datatype model year to know the count of cars purchased in a year and     </a:t>
            </a:r>
          </a:p>
          <a:p>
            <a:pPr algn="just"/>
            <a:r>
              <a:rPr lang="en-IN" dirty="0"/>
              <a:t>  observed  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algn="just"/>
            <a:r>
              <a:rPr lang="en-IN" dirty="0"/>
              <a:t>- 2018 has highest number of purchase, later trend diminished till 2024</a:t>
            </a:r>
          </a:p>
          <a:p>
            <a:pPr marL="285750" indent="-285750" algn="just">
              <a:buFontTx/>
              <a:buChar char="-"/>
            </a:pPr>
            <a:endParaRPr lang="en-IN" dirty="0"/>
          </a:p>
          <a:p>
            <a:pPr algn="just"/>
            <a:r>
              <a:rPr lang="en-IN" dirty="0"/>
              <a:t>- 2010 model cars has least demand , then increases and reaches zenith in 2018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7E256-10ED-A26F-AFA8-FAA159AA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6" y="2642629"/>
            <a:ext cx="5768840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A1A662-D0FF-8AA6-0997-B16E1D2C6958}"/>
              </a:ext>
            </a:extLst>
          </p:cNvPr>
          <p:cNvSpPr txBox="1"/>
          <p:nvPr/>
        </p:nvSpPr>
        <p:spPr>
          <a:xfrm>
            <a:off x="1753386" y="857839"/>
            <a:ext cx="89931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/>
          </a:p>
          <a:p>
            <a:pPr algn="just"/>
            <a:r>
              <a:rPr lang="en-IN" dirty="0"/>
              <a:t> - Using whiskers, Interquartile range, upper bound and lower bound determined the outliers existence to all columns with respect to brand and area 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 </a:t>
            </a:r>
            <a:r>
              <a:rPr lang="en-IN" dirty="0"/>
              <a:t>- Categorical column of Area is plotted using cat plot of box kind to trace the outliers and interpreted no outliers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D6F46-CD2A-DFD5-BDE7-9D526CF0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39" y="2219056"/>
            <a:ext cx="5412137" cy="39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DA9A6-4CEA-200B-6E80-CB9BEDE7E4AC}"/>
              </a:ext>
            </a:extLst>
          </p:cNvPr>
          <p:cNvSpPr txBox="1"/>
          <p:nvPr/>
        </p:nvSpPr>
        <p:spPr>
          <a:xfrm>
            <a:off x="1055802" y="989814"/>
            <a:ext cx="9690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d) Bivariate Analysis :</a:t>
            </a:r>
          </a:p>
          <a:p>
            <a:endParaRPr lang="en-IN" b="1" dirty="0"/>
          </a:p>
          <a:p>
            <a:pPr algn="just"/>
            <a:r>
              <a:rPr lang="en-IN" b="1" dirty="0"/>
              <a:t>        </a:t>
            </a:r>
          </a:p>
          <a:p>
            <a:pPr algn="just"/>
            <a:r>
              <a:rPr lang="en-IN" b="1" dirty="0"/>
              <a:t>        </a:t>
            </a:r>
            <a:r>
              <a:rPr lang="en-IN" dirty="0"/>
              <a:t>- Three types of combinations have been used for bivariate or multivariate analysis</a:t>
            </a:r>
          </a:p>
          <a:p>
            <a:pPr algn="just"/>
            <a:r>
              <a:rPr lang="en-IN" dirty="0"/>
              <a:t>                      </a:t>
            </a:r>
            <a:r>
              <a:rPr lang="en-IN" dirty="0" err="1"/>
              <a:t>i</a:t>
            </a:r>
            <a:r>
              <a:rPr lang="en-IN" dirty="0"/>
              <a:t>) Continuous and Categorical Variable</a:t>
            </a:r>
          </a:p>
          <a:p>
            <a:pPr algn="just"/>
            <a:r>
              <a:rPr lang="en-IN" dirty="0"/>
              <a:t>                      ii) Continuous and Continuous Variable</a:t>
            </a:r>
          </a:p>
          <a:p>
            <a:pPr algn="just"/>
            <a:r>
              <a:rPr lang="en-IN" dirty="0"/>
              <a:t>                      iii) Categorical to Categorical Variable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         - Heatmap is used for the analysis of continuous to continuous variable correlation and found only positive  </a:t>
            </a:r>
          </a:p>
          <a:p>
            <a:pPr algn="just"/>
            <a:r>
              <a:rPr lang="en-IN" dirty="0"/>
              <a:t>            correlation of variables exists, no negative correlation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1E84E-0060-9673-818C-F697BE94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26" y="3525626"/>
            <a:ext cx="5460260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1312</Words>
  <Application>Microsoft Office PowerPoint</Application>
  <PresentationFormat>Widescreen</PresentationFormat>
  <Paragraphs>215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Calibri</vt:lpstr>
      <vt:lpstr>Libre Baskerville</vt:lpstr>
      <vt:lpstr>Office Theme</vt:lpstr>
      <vt:lpstr>PowerPoint Presentation</vt:lpstr>
      <vt:lpstr>About me : </vt:lpstr>
      <vt:lpstr>Business Problem :</vt:lpstr>
      <vt:lpstr>Exploratory Data Analysis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analysis in India :</vt:lpstr>
      <vt:lpstr>Key Business Questions :</vt:lpstr>
      <vt:lpstr>Conclusion:</vt:lpstr>
      <vt:lpstr>Experience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PAWAR SONAM</cp:lastModifiedBy>
  <cp:revision>17</cp:revision>
  <dcterms:created xsi:type="dcterms:W3CDTF">2021-02-16T05:19:01Z</dcterms:created>
  <dcterms:modified xsi:type="dcterms:W3CDTF">2025-02-26T10:09:04Z</dcterms:modified>
</cp:coreProperties>
</file>