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2" r:id="rId7"/>
    <p:sldId id="313" r:id="rId8"/>
    <p:sldId id="314" r:id="rId9"/>
    <p:sldId id="315" r:id="rId10"/>
    <p:sldId id="316" r:id="rId11"/>
    <p:sldId id="317" r:id="rId12"/>
    <p:sldId id="318" r:id="rId13"/>
    <p:sldId id="31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44179" y="4570058"/>
            <a:ext cx="5934528" cy="1021498"/>
          </a:xfrm>
        </p:spPr>
        <p:txBody>
          <a:bodyPr>
            <a:normAutofit/>
          </a:bodyPr>
          <a:lstStyle/>
          <a:p>
            <a:r>
              <a:rPr lang="en-US" sz="2000" dirty="0">
                <a:solidFill>
                  <a:schemeClr val="tx1">
                    <a:lumMod val="85000"/>
                    <a:lumOff val="15000"/>
                  </a:schemeClr>
                </a:solidFill>
                <a:highlight>
                  <a:srgbClr val="C0C0C0"/>
                </a:highlight>
                <a:latin typeface="Times New Roman" panose="02020603050405020304" pitchFamily="18" charset="0"/>
                <a:cs typeface="Times New Roman" panose="02020603050405020304" pitchFamily="18" charset="0"/>
              </a:rPr>
              <a:t>Google Search analysis in python</a:t>
            </a:r>
          </a:p>
          <a:p>
            <a:r>
              <a:rPr lang="en-US" sz="1600" dirty="0">
                <a:solidFill>
                  <a:schemeClr val="tx1">
                    <a:lumMod val="85000"/>
                    <a:lumOff val="15000"/>
                  </a:schemeClr>
                </a:solidFill>
                <a:highlight>
                  <a:srgbClr val="C0C0C0"/>
                </a:highlight>
                <a:latin typeface="Times New Roman" panose="02020603050405020304" pitchFamily="18" charset="0"/>
                <a:cs typeface="Times New Roman" panose="02020603050405020304" pitchFamily="18" charset="0"/>
              </a:rPr>
              <a:t>By: Arjun , Sonam &amp; Sandipan</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1D72284-DF5E-EF63-EE99-6512F9E22C13}"/>
              </a:ext>
            </a:extLst>
          </p:cNvPr>
          <p:cNvPicPr>
            <a:picLocks noChangeAspect="1"/>
          </p:cNvPicPr>
          <p:nvPr/>
        </p:nvPicPr>
        <p:blipFill>
          <a:blip r:embed="rId3"/>
          <a:stretch>
            <a:fillRect/>
          </a:stretch>
        </p:blipFill>
        <p:spPr>
          <a:xfrm>
            <a:off x="421395" y="900815"/>
            <a:ext cx="6189786" cy="3426189"/>
          </a:xfrm>
          <a:prstGeom prst="rect">
            <a:avLst/>
          </a:prstGeom>
        </p:spPr>
      </p:pic>
      <p:pic>
        <p:nvPicPr>
          <p:cNvPr id="1030" name="Picture 6" descr="Network connecting dot polygon background | Spiral design art, Geometric  background, Voronoi diagram">
            <a:extLst>
              <a:ext uri="{FF2B5EF4-FFF2-40B4-BE49-F238E27FC236}">
                <a16:creationId xmlns:a16="http://schemas.microsoft.com/office/drawing/2014/main" id="{CCF6947D-0B64-AA74-176A-91B7C3135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947647" y="143441"/>
            <a:ext cx="5045598" cy="657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D71FCB-ACC7-C698-7BB6-E0F4C53B4DD9}"/>
              </a:ext>
            </a:extLst>
          </p:cNvPr>
          <p:cNvPicPr>
            <a:picLocks noChangeAspect="1"/>
          </p:cNvPicPr>
          <p:nvPr/>
        </p:nvPicPr>
        <p:blipFill>
          <a:blip r:embed="rId2"/>
          <a:stretch>
            <a:fillRect/>
          </a:stretch>
        </p:blipFill>
        <p:spPr>
          <a:xfrm>
            <a:off x="7316880" y="1700492"/>
            <a:ext cx="4514850" cy="4514850"/>
          </a:xfrm>
          <a:prstGeom prst="rect">
            <a:avLst/>
          </a:prstGeom>
        </p:spPr>
      </p:pic>
      <p:pic>
        <p:nvPicPr>
          <p:cNvPr id="8" name="Picture 7">
            <a:extLst>
              <a:ext uri="{FF2B5EF4-FFF2-40B4-BE49-F238E27FC236}">
                <a16:creationId xmlns:a16="http://schemas.microsoft.com/office/drawing/2014/main" id="{CB9275C2-2D15-3DAB-B154-350EE891D31D}"/>
              </a:ext>
            </a:extLst>
          </p:cNvPr>
          <p:cNvPicPr>
            <a:picLocks noChangeAspect="1"/>
          </p:cNvPicPr>
          <p:nvPr/>
        </p:nvPicPr>
        <p:blipFill>
          <a:blip r:embed="rId3"/>
          <a:stretch>
            <a:fillRect/>
          </a:stretch>
        </p:blipFill>
        <p:spPr>
          <a:xfrm>
            <a:off x="3558428" y="642658"/>
            <a:ext cx="4842062" cy="4842062"/>
          </a:xfrm>
          <a:prstGeom prst="rect">
            <a:avLst/>
          </a:prstGeom>
        </p:spPr>
      </p:pic>
    </p:spTree>
    <p:extLst>
      <p:ext uri="{BB962C8B-B14F-4D97-AF65-F5344CB8AC3E}">
        <p14:creationId xmlns:p14="http://schemas.microsoft.com/office/powerpoint/2010/main" val="35726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idx="4294967295"/>
          </p:nvPr>
        </p:nvSpPr>
        <p:spPr>
          <a:xfrm>
            <a:off x="2133600" y="287338"/>
            <a:ext cx="10058400" cy="1449387"/>
          </a:xfrm>
        </p:spPr>
        <p:txBody>
          <a:bodyPr>
            <a:normAutofit/>
          </a:bodyPr>
          <a:lstStyle/>
          <a:p>
            <a:r>
              <a:rPr lang="en-US" dirty="0"/>
              <a:t> </a:t>
            </a:r>
          </a:p>
        </p:txBody>
      </p:sp>
      <p:sp>
        <p:nvSpPr>
          <p:cNvPr id="5" name="TextBox 4">
            <a:extLst>
              <a:ext uri="{FF2B5EF4-FFF2-40B4-BE49-F238E27FC236}">
                <a16:creationId xmlns:a16="http://schemas.microsoft.com/office/drawing/2014/main" id="{34611526-132D-28EC-FBBA-2B90CD2E1232}"/>
              </a:ext>
            </a:extLst>
          </p:cNvPr>
          <p:cNvSpPr txBox="1"/>
          <p:nvPr/>
        </p:nvSpPr>
        <p:spPr>
          <a:xfrm>
            <a:off x="308386" y="458033"/>
            <a:ext cx="100584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sz="4800" b="1" u="sng" dirty="0">
                <a:latin typeface="Times New Roman" panose="02020603050405020304" pitchFamily="18" charset="0"/>
                <a:cs typeface="Times New Roman" panose="02020603050405020304" pitchFamily="18" charset="0"/>
              </a:rPr>
              <a:t>INTRODUCTION</a:t>
            </a:r>
            <a:endParaRPr lang="en-IN" sz="4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FCB1D0-8B84-7FEF-ABEB-7D4B4AAA8D4C}"/>
              </a:ext>
            </a:extLst>
          </p:cNvPr>
          <p:cNvSpPr txBox="1"/>
          <p:nvPr/>
        </p:nvSpPr>
        <p:spPr>
          <a:xfrm>
            <a:off x="308386" y="1848979"/>
            <a:ext cx="8031827" cy="3782061"/>
          </a:xfrm>
          <a:prstGeom prst="rect">
            <a:avLst/>
          </a:prstGeom>
          <a:noFill/>
        </p:spPr>
        <p:txBody>
          <a:bodyPr wrap="square" rtlCol="0">
            <a:spAutoFit/>
          </a:bodyPr>
          <a:lstStyle/>
          <a:p>
            <a:pPr algn="just">
              <a:lnSpc>
                <a:spcPct val="150000"/>
              </a:lnSpc>
            </a:pPr>
            <a:r>
              <a:rPr lang="en-IN" b="0" i="0" dirty="0">
                <a:effectLst/>
                <a:latin typeface="Times New Roman" panose="02020603050405020304" pitchFamily="18" charset="0"/>
                <a:cs typeface="Times New Roman" panose="02020603050405020304" pitchFamily="18" charset="0"/>
              </a:rPr>
              <a:t>Approximately 3.5 billion searches are performed on Google daily, which means that approximately 40,000 searches are performed every second on Google. So Google search is a great use case for analysing data based on search queries. Google doesn’t give much access to the data about daily search queries, but another application of google known as Google Trends can be used for the task of Google search analysis. Google Trends provides an API that can be used to analy</a:t>
            </a:r>
            <a:r>
              <a:rPr lang="en-IN" dirty="0">
                <a:latin typeface="Times New Roman" panose="02020603050405020304" pitchFamily="18" charset="0"/>
                <a:cs typeface="Times New Roman" panose="02020603050405020304" pitchFamily="18" charset="0"/>
              </a:rPr>
              <a:t>s</a:t>
            </a:r>
            <a:r>
              <a:rPr lang="en-IN" b="0" i="0" dirty="0">
                <a:effectLst/>
                <a:latin typeface="Times New Roman" panose="02020603050405020304" pitchFamily="18" charset="0"/>
                <a:cs typeface="Times New Roman" panose="02020603050405020304" pitchFamily="18" charset="0"/>
              </a:rPr>
              <a:t>e the daily searches on Google. This API is known as </a:t>
            </a:r>
            <a:r>
              <a:rPr lang="en-IN" b="0" i="0" dirty="0" err="1">
                <a:effectLst/>
                <a:latin typeface="Times New Roman" panose="02020603050405020304" pitchFamily="18" charset="0"/>
                <a:cs typeface="Times New Roman" panose="02020603050405020304" pitchFamily="18" charset="0"/>
              </a:rPr>
              <a:t>pytrends</a:t>
            </a:r>
            <a:r>
              <a:rPr lang="en-IN" dirty="0">
                <a:latin typeface="Times New Roman" panose="02020603050405020304" pitchFamily="18" charset="0"/>
                <a:cs typeface="Times New Roman" panose="02020603050405020304" pitchFamily="18" charset="0"/>
              </a:rPr>
              <a:t>. </a:t>
            </a:r>
            <a:r>
              <a:rPr lang="en-IN" i="0" dirty="0" err="1">
                <a:effectLst/>
                <a:latin typeface="Times New Roman" panose="02020603050405020304" pitchFamily="18" charset="0"/>
                <a:cs typeface="Times New Roman" panose="02020603050405020304" pitchFamily="18" charset="0"/>
              </a:rPr>
              <a:t>Pytrends</a:t>
            </a:r>
            <a:r>
              <a:rPr lang="en-IN"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is an unofficial Google trends API used in python. It helps to </a:t>
            </a:r>
            <a:r>
              <a:rPr lang="en-IN" b="0" i="0" dirty="0" err="1">
                <a:effectLst/>
                <a:latin typeface="Times New Roman" panose="02020603050405020304" pitchFamily="18" charset="0"/>
                <a:cs typeface="Times New Roman" panose="02020603050405020304" pitchFamily="18" charset="0"/>
              </a:rPr>
              <a:t>analyze</a:t>
            </a:r>
            <a:r>
              <a:rPr lang="en-IN" b="0" i="0" dirty="0">
                <a:effectLst/>
                <a:latin typeface="Times New Roman" panose="02020603050405020304" pitchFamily="18" charset="0"/>
                <a:cs typeface="Times New Roman" panose="02020603050405020304" pitchFamily="18" charset="0"/>
              </a:rPr>
              <a:t> and list out the most popular Google search results on a specific topic or a subject, based on different regions and languages.</a:t>
            </a:r>
            <a:endParaRPr lang="en-IN"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6C60F858-639B-AAFC-C9D5-7B4A6B84F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359" y="2161876"/>
            <a:ext cx="3478853" cy="31562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EBE19-A305-9581-482A-D7F81F7DC005}"/>
              </a:ext>
            </a:extLst>
          </p:cNvPr>
          <p:cNvSpPr txBox="1"/>
          <p:nvPr/>
        </p:nvSpPr>
        <p:spPr>
          <a:xfrm>
            <a:off x="197223" y="318486"/>
            <a:ext cx="11797553" cy="83099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IN" sz="4800" i="1" u="sng" dirty="0">
                <a:latin typeface="Times New Roman" panose="02020603050405020304" pitchFamily="18" charset="0"/>
                <a:cs typeface="Times New Roman" panose="02020603050405020304" pitchFamily="18" charset="0"/>
              </a:rPr>
              <a:t>Background Study</a:t>
            </a:r>
            <a:endParaRPr lang="en-IN" sz="4800" dirty="0">
              <a:latin typeface="Times New Roman" panose="02020603050405020304" pitchFamily="18" charset="0"/>
              <a:cs typeface="Times New Roman" panose="02020603050405020304" pitchFamily="18" charset="0"/>
            </a:endParaRPr>
          </a:p>
        </p:txBody>
      </p:sp>
      <p:pic>
        <p:nvPicPr>
          <p:cNvPr id="1026" name="Picture 2" descr="Free Vector | Data scientist, data analytics manager, database ...">
            <a:extLst>
              <a:ext uri="{FF2B5EF4-FFF2-40B4-BE49-F238E27FC236}">
                <a16:creationId xmlns:a16="http://schemas.microsoft.com/office/drawing/2014/main" id="{71980E95-15AA-BE03-13DD-A0B693AC9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93" y="2108513"/>
            <a:ext cx="3434042" cy="3434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0F9A07-95D8-2C45-761A-67F5E810544F}"/>
              </a:ext>
            </a:extLst>
          </p:cNvPr>
          <p:cNvSpPr txBox="1"/>
          <p:nvPr/>
        </p:nvSpPr>
        <p:spPr>
          <a:xfrm>
            <a:off x="3717235" y="2009653"/>
            <a:ext cx="8004313" cy="363176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b="1" dirty="0"/>
              <a:t>In this project we are doing google analysis in two modes, one for flight booking details and another for trending search data on google.</a:t>
            </a:r>
          </a:p>
          <a:p>
            <a:pPr marL="285750" indent="-285750" algn="just">
              <a:lnSpc>
                <a:spcPct val="150000"/>
              </a:lnSpc>
              <a:buFont typeface="Wingdings" panose="05000000000000000000" pitchFamily="2" charset="2"/>
              <a:buChar char="§"/>
            </a:pPr>
            <a:r>
              <a:rPr lang="en-US" sz="2000" b="1" dirty="0"/>
              <a:t>We have used the libraries ,pandas ,matplotlib, etc. for data analysis and plotting graph.</a:t>
            </a:r>
          </a:p>
          <a:p>
            <a:pPr marL="285750" indent="-285750" algn="just">
              <a:lnSpc>
                <a:spcPct val="150000"/>
              </a:lnSpc>
              <a:buFont typeface="Wingdings" panose="05000000000000000000" pitchFamily="2" charset="2"/>
              <a:buChar char="§"/>
            </a:pPr>
            <a:r>
              <a:rPr lang="en-US" sz="2000" b="1" dirty="0"/>
              <a:t>We have also used </a:t>
            </a:r>
            <a:r>
              <a:rPr lang="en-US" sz="2000" b="1" dirty="0" err="1"/>
              <a:t>pyrtends</a:t>
            </a:r>
            <a:r>
              <a:rPr lang="en-US" sz="2000" b="1" dirty="0"/>
              <a:t> which is an API used for connecting to google and fetching the search data from google trends.</a:t>
            </a:r>
          </a:p>
          <a:p>
            <a:pPr marL="285750" indent="-285750" algn="just">
              <a:lnSpc>
                <a:spcPct val="150000"/>
              </a:lnSpc>
              <a:buFont typeface="Wingdings" panose="05000000000000000000" pitchFamily="2" charset="2"/>
              <a:buChar char="§"/>
            </a:pPr>
            <a:r>
              <a:rPr lang="en-US" sz="2000" b="1" dirty="0"/>
              <a:t>We have used csv file which stores the recorded data. </a:t>
            </a:r>
          </a:p>
          <a:p>
            <a:endParaRPr lang="en-IN" sz="2000" b="1" dirty="0"/>
          </a:p>
        </p:txBody>
      </p:sp>
    </p:spTree>
    <p:extLst>
      <p:ext uri="{BB962C8B-B14F-4D97-AF65-F5344CB8AC3E}">
        <p14:creationId xmlns:p14="http://schemas.microsoft.com/office/powerpoint/2010/main" val="131782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EBE19-A305-9581-482A-D7F81F7DC005}"/>
              </a:ext>
            </a:extLst>
          </p:cNvPr>
          <p:cNvSpPr txBox="1"/>
          <p:nvPr/>
        </p:nvSpPr>
        <p:spPr>
          <a:xfrm>
            <a:off x="394447" y="0"/>
            <a:ext cx="11797553" cy="83099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IN" sz="4800" i="1" u="sng" dirty="0">
                <a:latin typeface="Times New Roman" panose="02020603050405020304" pitchFamily="18" charset="0"/>
                <a:cs typeface="Times New Roman" panose="02020603050405020304" pitchFamily="18" charset="0"/>
              </a:rPr>
              <a:t>Problem statement</a:t>
            </a:r>
            <a:r>
              <a:rPr lang="en-IN" sz="4800" i="1" dirty="0">
                <a:latin typeface="Times New Roman" panose="02020603050405020304" pitchFamily="18" charset="0"/>
                <a:cs typeface="Times New Roman" panose="02020603050405020304" pitchFamily="18" charset="0"/>
              </a:rPr>
              <a:t>:</a:t>
            </a:r>
            <a:endParaRPr lang="en-IN"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9FF725-64AF-1DFA-D98D-EE6C911C5E89}"/>
              </a:ext>
            </a:extLst>
          </p:cNvPr>
          <p:cNvPicPr>
            <a:picLocks noChangeAspect="1"/>
          </p:cNvPicPr>
          <p:nvPr/>
        </p:nvPicPr>
        <p:blipFill>
          <a:blip r:embed="rId2"/>
          <a:stretch>
            <a:fillRect/>
          </a:stretch>
        </p:blipFill>
        <p:spPr>
          <a:xfrm>
            <a:off x="6810947" y="1061201"/>
            <a:ext cx="5381053" cy="5285811"/>
          </a:xfrm>
          <a:prstGeom prst="rect">
            <a:avLst/>
          </a:prstGeom>
        </p:spPr>
      </p:pic>
      <p:sp>
        <p:nvSpPr>
          <p:cNvPr id="3" name="TextBox 2">
            <a:extLst>
              <a:ext uri="{FF2B5EF4-FFF2-40B4-BE49-F238E27FC236}">
                <a16:creationId xmlns:a16="http://schemas.microsoft.com/office/drawing/2014/main" id="{96AE98C9-B224-335E-6FDD-D31D51BF89DE}"/>
              </a:ext>
            </a:extLst>
          </p:cNvPr>
          <p:cNvSpPr txBox="1"/>
          <p:nvPr/>
        </p:nvSpPr>
        <p:spPr>
          <a:xfrm>
            <a:off x="394447" y="1482569"/>
            <a:ext cx="6759388" cy="3892861"/>
          </a:xfrm>
          <a:prstGeom prst="rect">
            <a:avLst/>
          </a:prstGeom>
          <a:noFill/>
        </p:spPr>
        <p:txBody>
          <a:bodyPr wrap="square" rtlCol="0">
            <a:spAutoFit/>
          </a:bodyPr>
          <a:lstStyle/>
          <a:p>
            <a:pPr algn="just">
              <a:lnSpc>
                <a:spcPct val="150000"/>
              </a:lnSpc>
            </a:pPr>
            <a:r>
              <a:rPr lang="en-IN" sz="2800" dirty="0">
                <a:latin typeface="Times New Roman" panose="02020603050405020304" pitchFamily="18" charset="0"/>
                <a:cs typeface="Times New Roman" panose="02020603050405020304" pitchFamily="18" charset="0"/>
              </a:rPr>
              <a:t>Our project helps to fetch the data from the recorded csv file for the flight tickets and to fetch the data from google. Analysis of data is done from fetching the data from google through </a:t>
            </a:r>
            <a:r>
              <a:rPr lang="en-IN" sz="2800" dirty="0" err="1">
                <a:latin typeface="Times New Roman" panose="02020603050405020304" pitchFamily="18" charset="0"/>
                <a:cs typeface="Times New Roman" panose="02020603050405020304" pitchFamily="18" charset="0"/>
              </a:rPr>
              <a:t>pytrends</a:t>
            </a:r>
            <a:r>
              <a:rPr lang="en-IN" sz="2800" dirty="0">
                <a:latin typeface="Times New Roman" panose="02020603050405020304" pitchFamily="18" charset="0"/>
                <a:cs typeface="Times New Roman" panose="02020603050405020304" pitchFamily="18" charset="0"/>
              </a:rPr>
              <a:t> and csv is used to store the flight ticket details</a:t>
            </a:r>
          </a:p>
        </p:txBody>
      </p:sp>
    </p:spTree>
    <p:extLst>
      <p:ext uri="{BB962C8B-B14F-4D97-AF65-F5344CB8AC3E}">
        <p14:creationId xmlns:p14="http://schemas.microsoft.com/office/powerpoint/2010/main" val="347871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2AC96-1555-C4D1-A28E-710AD4E857E3}"/>
              </a:ext>
            </a:extLst>
          </p:cNvPr>
          <p:cNvSpPr txBox="1"/>
          <p:nvPr/>
        </p:nvSpPr>
        <p:spPr>
          <a:xfrm>
            <a:off x="1438835" y="304800"/>
            <a:ext cx="931433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kumimoji="0" lang="en-IN" sz="5400" b="0" i="0" u="sng"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Solution Approach</a:t>
            </a:r>
            <a:endParaRPr lang="en-IN" sz="5400" u="sng" dirty="0"/>
          </a:p>
        </p:txBody>
      </p:sp>
      <p:pic>
        <p:nvPicPr>
          <p:cNvPr id="4" name="Picture 3">
            <a:extLst>
              <a:ext uri="{FF2B5EF4-FFF2-40B4-BE49-F238E27FC236}">
                <a16:creationId xmlns:a16="http://schemas.microsoft.com/office/drawing/2014/main" id="{B38656D4-9030-0EC2-72D8-1912E7621E1C}"/>
              </a:ext>
            </a:extLst>
          </p:cNvPr>
          <p:cNvPicPr>
            <a:picLocks noChangeAspect="1"/>
          </p:cNvPicPr>
          <p:nvPr/>
        </p:nvPicPr>
        <p:blipFill>
          <a:blip r:embed="rId2"/>
          <a:stretch>
            <a:fillRect/>
          </a:stretch>
        </p:blipFill>
        <p:spPr>
          <a:xfrm>
            <a:off x="723422" y="1941793"/>
            <a:ext cx="4828450" cy="3243353"/>
          </a:xfrm>
          <a:prstGeom prst="rect">
            <a:avLst/>
          </a:prstGeom>
        </p:spPr>
      </p:pic>
      <p:sp>
        <p:nvSpPr>
          <p:cNvPr id="5" name="TextBox 4">
            <a:extLst>
              <a:ext uri="{FF2B5EF4-FFF2-40B4-BE49-F238E27FC236}">
                <a16:creationId xmlns:a16="http://schemas.microsoft.com/office/drawing/2014/main" id="{AFD7DF1B-26D5-303D-C438-ECD2F84C705A}"/>
              </a:ext>
            </a:extLst>
          </p:cNvPr>
          <p:cNvSpPr txBox="1"/>
          <p:nvPr/>
        </p:nvSpPr>
        <p:spPr>
          <a:xfrm>
            <a:off x="5342966" y="1685365"/>
            <a:ext cx="6373906" cy="3690754"/>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sz="2000" dirty="0"/>
              <a:t>We have used pandas and matplotlib for analysing the data.</a:t>
            </a:r>
          </a:p>
          <a:p>
            <a:pPr marL="285750" indent="-285750">
              <a:lnSpc>
                <a:spcPct val="200000"/>
              </a:lnSpc>
              <a:buFont typeface="Wingdings" panose="05000000000000000000" pitchFamily="2" charset="2"/>
              <a:buChar char="§"/>
            </a:pPr>
            <a:r>
              <a:rPr lang="en-IN" sz="2000" dirty="0"/>
              <a:t>We have used </a:t>
            </a:r>
            <a:r>
              <a:rPr lang="en-IN" sz="2000" dirty="0" err="1"/>
              <a:t>pytrends</a:t>
            </a:r>
            <a:r>
              <a:rPr lang="en-IN" sz="2000" dirty="0"/>
              <a:t> for fetching data from google.</a:t>
            </a:r>
          </a:p>
          <a:p>
            <a:pPr marL="285750" indent="-285750">
              <a:lnSpc>
                <a:spcPct val="200000"/>
              </a:lnSpc>
              <a:buFont typeface="Wingdings" panose="05000000000000000000" pitchFamily="2" charset="2"/>
              <a:buChar char="§"/>
            </a:pPr>
            <a:r>
              <a:rPr lang="en-IN" sz="2000" dirty="0"/>
              <a:t>We have used conditions and loops.</a:t>
            </a:r>
          </a:p>
          <a:p>
            <a:pPr marL="285750" indent="-285750">
              <a:lnSpc>
                <a:spcPct val="200000"/>
              </a:lnSpc>
              <a:buFont typeface="Wingdings" panose="05000000000000000000" pitchFamily="2" charset="2"/>
              <a:buChar char="§"/>
            </a:pPr>
            <a:r>
              <a:rPr lang="en-IN" sz="2000" dirty="0"/>
              <a:t>Functions are also used.</a:t>
            </a:r>
          </a:p>
          <a:p>
            <a:pPr marL="285750" indent="-285750">
              <a:lnSpc>
                <a:spcPct val="200000"/>
              </a:lnSpc>
              <a:buFont typeface="Wingdings" panose="05000000000000000000" pitchFamily="2" charset="2"/>
              <a:buChar char="§"/>
            </a:pPr>
            <a:endParaRPr lang="en-IN" sz="2000" dirty="0"/>
          </a:p>
        </p:txBody>
      </p:sp>
    </p:spTree>
    <p:extLst>
      <p:ext uri="{BB962C8B-B14F-4D97-AF65-F5344CB8AC3E}">
        <p14:creationId xmlns:p14="http://schemas.microsoft.com/office/powerpoint/2010/main" val="103802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2AC96-1555-C4D1-A28E-710AD4E857E3}"/>
              </a:ext>
            </a:extLst>
          </p:cNvPr>
          <p:cNvSpPr txBox="1"/>
          <p:nvPr/>
        </p:nvSpPr>
        <p:spPr>
          <a:xfrm>
            <a:off x="1438835" y="277091"/>
            <a:ext cx="931433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kumimoji="0" lang="en-IN" sz="5400" b="0" i="0" u="sng"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Dataset</a:t>
            </a:r>
            <a:endParaRPr lang="en-IN" sz="5400" u="sng" dirty="0"/>
          </a:p>
        </p:txBody>
      </p:sp>
      <p:sp>
        <p:nvSpPr>
          <p:cNvPr id="5" name="TextBox 4">
            <a:extLst>
              <a:ext uri="{FF2B5EF4-FFF2-40B4-BE49-F238E27FC236}">
                <a16:creationId xmlns:a16="http://schemas.microsoft.com/office/drawing/2014/main" id="{AFD7DF1B-26D5-303D-C438-ECD2F84C705A}"/>
              </a:ext>
            </a:extLst>
          </p:cNvPr>
          <p:cNvSpPr txBox="1"/>
          <p:nvPr/>
        </p:nvSpPr>
        <p:spPr>
          <a:xfrm>
            <a:off x="1738067" y="1080042"/>
            <a:ext cx="9015098" cy="717119"/>
          </a:xfrm>
          <a:prstGeom prst="rect">
            <a:avLst/>
          </a:prstGeom>
          <a:noFill/>
        </p:spPr>
        <p:txBody>
          <a:bodyPr wrap="square" rtlCol="0">
            <a:spAutoFit/>
          </a:bodyPr>
          <a:lstStyle/>
          <a:p>
            <a:pPr algn="ctr">
              <a:lnSpc>
                <a:spcPct val="200000"/>
              </a:lnSpc>
            </a:pPr>
            <a:r>
              <a:rPr lang="en-IN" sz="2400" b="1" dirty="0"/>
              <a:t>The data we have used is from google trends and csv</a:t>
            </a:r>
          </a:p>
        </p:txBody>
      </p:sp>
      <p:pic>
        <p:nvPicPr>
          <p:cNvPr id="8" name="Picture 7">
            <a:extLst>
              <a:ext uri="{FF2B5EF4-FFF2-40B4-BE49-F238E27FC236}">
                <a16:creationId xmlns:a16="http://schemas.microsoft.com/office/drawing/2014/main" id="{EB9FBF51-61A0-1754-3883-705626C64794}"/>
              </a:ext>
            </a:extLst>
          </p:cNvPr>
          <p:cNvPicPr>
            <a:picLocks noChangeAspect="1"/>
          </p:cNvPicPr>
          <p:nvPr/>
        </p:nvPicPr>
        <p:blipFill rotWithShape="1">
          <a:blip r:embed="rId2"/>
          <a:srcRect t="25993" r="5909" b="12996"/>
          <a:stretch/>
        </p:blipFill>
        <p:spPr>
          <a:xfrm>
            <a:off x="360218" y="2003372"/>
            <a:ext cx="11471564" cy="4184073"/>
          </a:xfrm>
          <a:prstGeom prst="rect">
            <a:avLst/>
          </a:prstGeom>
        </p:spPr>
      </p:pic>
    </p:spTree>
    <p:extLst>
      <p:ext uri="{BB962C8B-B14F-4D97-AF65-F5344CB8AC3E}">
        <p14:creationId xmlns:p14="http://schemas.microsoft.com/office/powerpoint/2010/main" val="84245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2AC96-1555-C4D1-A28E-710AD4E857E3}"/>
              </a:ext>
            </a:extLst>
          </p:cNvPr>
          <p:cNvSpPr txBox="1"/>
          <p:nvPr/>
        </p:nvSpPr>
        <p:spPr>
          <a:xfrm>
            <a:off x="1438835" y="277091"/>
            <a:ext cx="9314330"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kumimoji="0" lang="en-IN" sz="5400" b="0" i="0" u="sng" strike="noStrike" kern="1200" cap="none" spc="-50" normalizeH="0" baseline="0" noProof="0" dirty="0">
                <a:ln>
                  <a:noFill/>
                </a:ln>
                <a:solidFill>
                  <a:prstClr val="black">
                    <a:lumMod val="75000"/>
                    <a:lumOff val="25000"/>
                  </a:prstClr>
                </a:solidFill>
                <a:effectLst/>
                <a:uLnTx/>
                <a:uFillTx/>
                <a:latin typeface="Bookman Old Style" panose="020F0302020204030204"/>
                <a:ea typeface="+mj-ea"/>
                <a:cs typeface="+mj-cs"/>
              </a:rPr>
              <a:t>Observation</a:t>
            </a:r>
            <a:endParaRPr lang="en-IN" sz="5400" u="sng" dirty="0"/>
          </a:p>
        </p:txBody>
      </p:sp>
      <p:pic>
        <p:nvPicPr>
          <p:cNvPr id="4" name="Picture 3">
            <a:extLst>
              <a:ext uri="{FF2B5EF4-FFF2-40B4-BE49-F238E27FC236}">
                <a16:creationId xmlns:a16="http://schemas.microsoft.com/office/drawing/2014/main" id="{29994BC3-B971-9EE2-1F7B-5B82EA5F6133}"/>
              </a:ext>
            </a:extLst>
          </p:cNvPr>
          <p:cNvPicPr>
            <a:picLocks noChangeAspect="1"/>
          </p:cNvPicPr>
          <p:nvPr/>
        </p:nvPicPr>
        <p:blipFill rotWithShape="1">
          <a:blip r:embed="rId2"/>
          <a:srcRect t="8272" r="458" b="9145"/>
          <a:stretch/>
        </p:blipFill>
        <p:spPr>
          <a:xfrm>
            <a:off x="1265382" y="1716730"/>
            <a:ext cx="9661236" cy="4508577"/>
          </a:xfrm>
          <a:prstGeom prst="rect">
            <a:avLst/>
          </a:prstGeom>
        </p:spPr>
      </p:pic>
      <p:sp>
        <p:nvSpPr>
          <p:cNvPr id="6" name="TextBox 5">
            <a:extLst>
              <a:ext uri="{FF2B5EF4-FFF2-40B4-BE49-F238E27FC236}">
                <a16:creationId xmlns:a16="http://schemas.microsoft.com/office/drawing/2014/main" id="{A304B178-154A-760E-D32E-C8A74BED09B2}"/>
              </a:ext>
            </a:extLst>
          </p:cNvPr>
          <p:cNvSpPr txBox="1"/>
          <p:nvPr/>
        </p:nvSpPr>
        <p:spPr>
          <a:xfrm>
            <a:off x="1265382" y="1394691"/>
            <a:ext cx="9487783" cy="400110"/>
          </a:xfrm>
          <a:prstGeom prst="rect">
            <a:avLst/>
          </a:prstGeom>
          <a:noFill/>
        </p:spPr>
        <p:txBody>
          <a:bodyPr wrap="square" rtlCol="0">
            <a:spAutoFit/>
          </a:bodyPr>
          <a:lstStyle/>
          <a:p>
            <a:pPr algn="ctr"/>
            <a:r>
              <a:rPr lang="en-IN" sz="2000" dirty="0"/>
              <a:t>The graph we got from topic over time for </a:t>
            </a:r>
            <a:r>
              <a:rPr lang="en-IN" sz="2000" dirty="0" err="1"/>
              <a:t>ipl</a:t>
            </a:r>
            <a:r>
              <a:rPr lang="en-IN" sz="2000" dirty="0"/>
              <a:t> as an example :</a:t>
            </a:r>
          </a:p>
        </p:txBody>
      </p:sp>
    </p:spTree>
    <p:extLst>
      <p:ext uri="{BB962C8B-B14F-4D97-AF65-F5344CB8AC3E}">
        <p14:creationId xmlns:p14="http://schemas.microsoft.com/office/powerpoint/2010/main" val="78437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2AC96-1555-C4D1-A28E-710AD4E857E3}"/>
              </a:ext>
            </a:extLst>
          </p:cNvPr>
          <p:cNvSpPr txBox="1"/>
          <p:nvPr/>
        </p:nvSpPr>
        <p:spPr>
          <a:xfrm>
            <a:off x="1438835" y="277091"/>
            <a:ext cx="931433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IN" sz="5400" u="sng" dirty="0"/>
              <a:t>Result</a:t>
            </a:r>
          </a:p>
        </p:txBody>
      </p:sp>
      <p:pic>
        <p:nvPicPr>
          <p:cNvPr id="5" name="Picture 4">
            <a:extLst>
              <a:ext uri="{FF2B5EF4-FFF2-40B4-BE49-F238E27FC236}">
                <a16:creationId xmlns:a16="http://schemas.microsoft.com/office/drawing/2014/main" id="{D4293931-829F-2D27-1BD2-7C03B4A26095}"/>
              </a:ext>
            </a:extLst>
          </p:cNvPr>
          <p:cNvPicPr>
            <a:picLocks noChangeAspect="1"/>
          </p:cNvPicPr>
          <p:nvPr/>
        </p:nvPicPr>
        <p:blipFill rotWithShape="1">
          <a:blip r:embed="rId2"/>
          <a:srcRect l="3309" t="23660" r="74338" b="42223"/>
          <a:stretch/>
        </p:blipFill>
        <p:spPr>
          <a:xfrm>
            <a:off x="681319" y="2339788"/>
            <a:ext cx="2725270" cy="2339788"/>
          </a:xfrm>
          <a:prstGeom prst="rect">
            <a:avLst/>
          </a:prstGeom>
        </p:spPr>
      </p:pic>
      <p:pic>
        <p:nvPicPr>
          <p:cNvPr id="8" name="Picture 7">
            <a:extLst>
              <a:ext uri="{FF2B5EF4-FFF2-40B4-BE49-F238E27FC236}">
                <a16:creationId xmlns:a16="http://schemas.microsoft.com/office/drawing/2014/main" id="{F5DC16E3-0EE1-288D-7B44-6C6D1EA663C8}"/>
              </a:ext>
            </a:extLst>
          </p:cNvPr>
          <p:cNvPicPr>
            <a:picLocks noChangeAspect="1"/>
          </p:cNvPicPr>
          <p:nvPr/>
        </p:nvPicPr>
        <p:blipFill rotWithShape="1">
          <a:blip r:embed="rId3"/>
          <a:srcRect l="3309" t="19869" r="70515" b="33072"/>
          <a:stretch/>
        </p:blipFill>
        <p:spPr>
          <a:xfrm>
            <a:off x="4276165" y="1815352"/>
            <a:ext cx="3191435" cy="3227295"/>
          </a:xfrm>
          <a:prstGeom prst="rect">
            <a:avLst/>
          </a:prstGeom>
        </p:spPr>
      </p:pic>
      <p:pic>
        <p:nvPicPr>
          <p:cNvPr id="10" name="Picture 9">
            <a:extLst>
              <a:ext uri="{FF2B5EF4-FFF2-40B4-BE49-F238E27FC236}">
                <a16:creationId xmlns:a16="http://schemas.microsoft.com/office/drawing/2014/main" id="{1EBD71FD-2808-F25C-37B9-2C63D92632BA}"/>
              </a:ext>
            </a:extLst>
          </p:cNvPr>
          <p:cNvPicPr>
            <a:picLocks noChangeAspect="1"/>
          </p:cNvPicPr>
          <p:nvPr/>
        </p:nvPicPr>
        <p:blipFill rotWithShape="1">
          <a:blip r:embed="rId4"/>
          <a:srcRect l="3162" t="34118" r="65809" b="8366"/>
          <a:stretch/>
        </p:blipFill>
        <p:spPr>
          <a:xfrm>
            <a:off x="7960658" y="1537446"/>
            <a:ext cx="3783106" cy="3944471"/>
          </a:xfrm>
          <a:prstGeom prst="rect">
            <a:avLst/>
          </a:prstGeom>
        </p:spPr>
      </p:pic>
    </p:spTree>
    <p:extLst>
      <p:ext uri="{BB962C8B-B14F-4D97-AF65-F5344CB8AC3E}">
        <p14:creationId xmlns:p14="http://schemas.microsoft.com/office/powerpoint/2010/main" val="64344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2AC96-1555-C4D1-A28E-710AD4E857E3}"/>
              </a:ext>
            </a:extLst>
          </p:cNvPr>
          <p:cNvSpPr txBox="1"/>
          <p:nvPr/>
        </p:nvSpPr>
        <p:spPr>
          <a:xfrm>
            <a:off x="1438835" y="277091"/>
            <a:ext cx="931433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IN" sz="5400" u="sng" dirty="0"/>
              <a:t>References</a:t>
            </a:r>
          </a:p>
        </p:txBody>
      </p:sp>
      <p:sp>
        <p:nvSpPr>
          <p:cNvPr id="2" name="TextBox 1">
            <a:extLst>
              <a:ext uri="{FF2B5EF4-FFF2-40B4-BE49-F238E27FC236}">
                <a16:creationId xmlns:a16="http://schemas.microsoft.com/office/drawing/2014/main" id="{257F362F-01EE-8C9A-8369-3367404DA62C}"/>
              </a:ext>
            </a:extLst>
          </p:cNvPr>
          <p:cNvSpPr txBox="1"/>
          <p:nvPr/>
        </p:nvSpPr>
        <p:spPr>
          <a:xfrm>
            <a:off x="1237129" y="1745975"/>
            <a:ext cx="9914965" cy="168302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W3school python</a:t>
            </a:r>
          </a:p>
          <a:p>
            <a:pPr marL="285750" indent="-285750">
              <a:lnSpc>
                <a:spcPct val="20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Geek for geeks</a:t>
            </a:r>
          </a:p>
        </p:txBody>
      </p:sp>
    </p:spTree>
    <p:extLst>
      <p:ext uri="{BB962C8B-B14F-4D97-AF65-F5344CB8AC3E}">
        <p14:creationId xmlns:p14="http://schemas.microsoft.com/office/powerpoint/2010/main" val="12375795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{7396E397-3530-4B91-94F4-BA9B94F2EA67}tf33845126_win32</Template>
  <TotalTime>350</TotalTime>
  <Words>349</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Times New Roman</vt:lpstr>
      <vt:lpstr>Wingdings</vt:lpstr>
      <vt:lpstr>1_RetrospectVTI</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Sonam Dargey</dc:creator>
  <cp:lastModifiedBy>Sonam Dargey</cp:lastModifiedBy>
  <cp:revision>4</cp:revision>
  <dcterms:created xsi:type="dcterms:W3CDTF">2023-02-08T09:24:44Z</dcterms:created>
  <dcterms:modified xsi:type="dcterms:W3CDTF">2023-02-09T11:19:36Z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