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6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E6D75-03B3-1FE3-6573-E38A1B0A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Porter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B2037-401A-D843-1FDF-BBA1FD51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552" y="2753033"/>
            <a:ext cx="5102777" cy="67596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Insights and Recommendations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6A745B41-A11E-29BB-8009-6A0DAB4A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34" r="29777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88FE-7EBE-EE52-E438-EB0B1FA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795F-4DE6-E013-D827-91E92715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18968"/>
            <a:ext cx="10691265" cy="41429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Target Variable (</a:t>
            </a:r>
            <a:r>
              <a:rPr lang="en-US" b="1" dirty="0" err="1"/>
              <a:t>delivery_mins</a:t>
            </a:r>
            <a:r>
              <a:rPr lang="en-US" b="1" dirty="0"/>
              <a:t>):</a:t>
            </a:r>
          </a:p>
          <a:p>
            <a:r>
              <a:rPr lang="en-US" dirty="0"/>
              <a:t>The distribution of delivery times is right-skewed with noticeable outliers.</a:t>
            </a:r>
          </a:p>
          <a:p>
            <a:r>
              <a:rPr lang="en-US" dirty="0"/>
              <a:t>While most orders are delivered within a typical time range, a small number of cases extend to several hours or even multiple days.</a:t>
            </a:r>
          </a:p>
          <a:p>
            <a:pPr marL="0" indent="0">
              <a:buNone/>
            </a:pPr>
            <a:r>
              <a:rPr lang="en-US" b="1" dirty="0"/>
              <a:t>Missing Values :</a:t>
            </a:r>
          </a:p>
          <a:p>
            <a:r>
              <a:rPr lang="en-US" dirty="0"/>
              <a:t>Significant missingness was observed in certain columns, particularly in </a:t>
            </a:r>
            <a:r>
              <a:rPr lang="en-US" dirty="0" err="1"/>
              <a:t>store_primary_category</a:t>
            </a:r>
            <a:r>
              <a:rPr lang="en-US" dirty="0"/>
              <a:t>, </a:t>
            </a:r>
            <a:r>
              <a:rPr lang="en-US" dirty="0" err="1"/>
              <a:t>order_protocol</a:t>
            </a:r>
            <a:r>
              <a:rPr lang="en-US" dirty="0"/>
              <a:t>, and the partner-related fields (</a:t>
            </a:r>
            <a:r>
              <a:rPr lang="en-US" dirty="0" err="1"/>
              <a:t>total_onshift_partners</a:t>
            </a:r>
            <a:r>
              <a:rPr lang="en-US" dirty="0"/>
              <a:t>, </a:t>
            </a:r>
            <a:r>
              <a:rPr lang="en-US" dirty="0" err="1"/>
              <a:t>total_busy_partners</a:t>
            </a:r>
            <a:r>
              <a:rPr lang="en-US" dirty="0"/>
              <a:t>, </a:t>
            </a:r>
            <a:r>
              <a:rPr lang="en-US" dirty="0" err="1"/>
              <a:t>total_outstanding_orders</a:t>
            </a:r>
            <a:r>
              <a:rPr lang="en-US" dirty="0"/>
              <a:t>). To ensure data completeness and avoid unnecessary row loss, appropriate imputation strategies were applied.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23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13A7-BB45-454D-6A46-31575534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904568"/>
            <a:ext cx="10615152" cy="5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Univariate Analysis</a:t>
            </a:r>
          </a:p>
          <a:p>
            <a:pPr marL="0" indent="0">
              <a:buNone/>
            </a:pPr>
            <a:r>
              <a:rPr lang="en-US" dirty="0"/>
              <a:t>The analysis of individual variables highlights several important patterns:</a:t>
            </a:r>
          </a:p>
          <a:p>
            <a:r>
              <a:rPr lang="en-US" dirty="0"/>
              <a:t>Order Value Variables (subtotal, </a:t>
            </a:r>
            <a:r>
              <a:rPr lang="en-US" dirty="0" err="1"/>
              <a:t>min_item_price</a:t>
            </a:r>
            <a:r>
              <a:rPr lang="en-US" dirty="0"/>
              <a:t>, </a:t>
            </a:r>
            <a:r>
              <a:rPr lang="en-US" dirty="0" err="1"/>
              <a:t>max_item_price</a:t>
            </a:r>
            <a:r>
              <a:rPr lang="en-US" dirty="0"/>
              <a:t>) show a right-skewed distribution, with most values clustered at the lower end and a long tail representing a few expensive orders.</a:t>
            </a:r>
          </a:p>
          <a:p>
            <a:r>
              <a:rPr lang="en-US" dirty="0"/>
              <a:t>Order Size Variables (</a:t>
            </a:r>
            <a:r>
              <a:rPr lang="en-US" dirty="0" err="1"/>
              <a:t>total_items</a:t>
            </a:r>
            <a:r>
              <a:rPr lang="en-US" dirty="0"/>
              <a:t>, </a:t>
            </a:r>
            <a:r>
              <a:rPr lang="en-US" dirty="0" err="1"/>
              <a:t>num_distinct_items</a:t>
            </a:r>
            <a:r>
              <a:rPr lang="en-US" dirty="0"/>
              <a:t>) are concentrated in the lower range, indicating that the majority of orders consist of a small number of items.</a:t>
            </a:r>
          </a:p>
          <a:p>
            <a:r>
              <a:rPr lang="en-US" dirty="0"/>
              <a:t>Store Categories (</a:t>
            </a:r>
            <a:r>
              <a:rPr lang="en-US" dirty="0" err="1"/>
              <a:t>store_primary_category</a:t>
            </a:r>
            <a:r>
              <a:rPr lang="en-US" dirty="0"/>
              <a:t>) reveal that a handful of categories, such as American, Mexican, and Pizza, dominate the dataset, while many other categories appear infrequently.</a:t>
            </a:r>
          </a:p>
          <a:p>
            <a:r>
              <a:rPr lang="en-US" dirty="0"/>
              <a:t>Order Protocol usage is uneven, with some ordering methods being widely adopted, whereas others are rarely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9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EE3F-DD67-05C0-7043-352CE50A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953729"/>
            <a:ext cx="10683977" cy="5008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 from Pearson vs. Spearman Correlation</a:t>
            </a:r>
          </a:p>
          <a:p>
            <a:endParaRPr lang="en-US" dirty="0"/>
          </a:p>
          <a:p>
            <a:r>
              <a:rPr lang="en-US" dirty="0"/>
              <a:t>Delivery times increase slightly with larger or higher-value orders, though the relationship is not very strong.</a:t>
            </a:r>
          </a:p>
          <a:p>
            <a:r>
              <a:rPr lang="en-US" dirty="0"/>
              <a:t>Operational load (outstanding orders) is an important driver — higher workloads slow down delivery.</a:t>
            </a:r>
          </a:p>
          <a:p>
            <a:r>
              <a:rPr lang="en-US" dirty="0"/>
              <a:t>The effect of order size/complexity (</a:t>
            </a:r>
            <a:r>
              <a:rPr lang="en-US" dirty="0" err="1"/>
              <a:t>num_items</a:t>
            </a:r>
            <a:r>
              <a:rPr lang="en-US" dirty="0"/>
              <a:t>, </a:t>
            </a:r>
            <a:r>
              <a:rPr lang="en-US" dirty="0" err="1"/>
              <a:t>num_distinct_items</a:t>
            </a:r>
            <a:r>
              <a:rPr lang="en-US" dirty="0"/>
              <a:t>) is visible but moderate.</a:t>
            </a:r>
          </a:p>
          <a:p>
            <a:r>
              <a:rPr lang="en-US" dirty="0"/>
              <a:t>Pearson vs. Spearman: Spearman values are consistently higher, suggesting relationships are monotonic rather than strictly linear.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6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FBA2-6E18-B81D-BB27-DC0ACA0C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963561"/>
            <a:ext cx="10644648" cy="4998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Time-based Patterns</a:t>
            </a:r>
          </a:p>
          <a:p>
            <a:r>
              <a:rPr lang="en-US" dirty="0"/>
              <a:t>Hour of Day: Delivery times tend to spike during peak hours (lunch/dinner).</a:t>
            </a:r>
          </a:p>
          <a:p>
            <a:r>
              <a:rPr lang="en-US" dirty="0"/>
              <a:t>Day of Week: Weekends often show slightly longer delivery times compared to weekdays, possibly due to higher order volumes.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Outliers</a:t>
            </a:r>
            <a:endParaRPr lang="en-US" dirty="0"/>
          </a:p>
          <a:p>
            <a:r>
              <a:rPr lang="en-US" dirty="0"/>
              <a:t>Some records showed unrealistic delivery times (negative or &gt; 3 days). These were removed/capped to improve model stability.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7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7B65-0A79-4087-68C2-FC36FAFF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7BB0-D9F4-586E-9226-F9FA30C1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1148"/>
            <a:ext cx="10691265" cy="4270740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 </a:t>
            </a:r>
            <a:r>
              <a:rPr lang="en-US" dirty="0"/>
              <a:t>: Keep engineered features like hour, </a:t>
            </a:r>
            <a:r>
              <a:rPr lang="en-US" dirty="0" err="1"/>
              <a:t>day_of_week</a:t>
            </a:r>
            <a:r>
              <a:rPr lang="en-US" dirty="0"/>
              <a:t>, </a:t>
            </a:r>
            <a:r>
              <a:rPr lang="en-US" dirty="0" err="1"/>
              <a:t>is_weekend</a:t>
            </a:r>
            <a:r>
              <a:rPr lang="en-US" dirty="0"/>
              <a:t>.</a:t>
            </a:r>
          </a:p>
          <a:p>
            <a:r>
              <a:rPr lang="en-US" dirty="0"/>
              <a:t>Retain ratio features like </a:t>
            </a:r>
            <a:r>
              <a:rPr lang="en-US" dirty="0" err="1"/>
              <a:t>busy_ratio</a:t>
            </a:r>
            <a:r>
              <a:rPr lang="en-US" dirty="0"/>
              <a:t> and </a:t>
            </a:r>
            <a:r>
              <a:rPr lang="en-US" dirty="0" err="1"/>
              <a:t>items_per_distinct</a:t>
            </a:r>
            <a:r>
              <a:rPr lang="en-US" dirty="0"/>
              <a:t> as they strongly capture workload and order complexity.</a:t>
            </a:r>
          </a:p>
          <a:p>
            <a:r>
              <a:rPr lang="en-US" b="1" dirty="0"/>
              <a:t>Data Quality </a:t>
            </a:r>
            <a:r>
              <a:rPr lang="en-US" dirty="0"/>
              <a:t>: Continue using median imputation for numeric partner-related features.</a:t>
            </a:r>
          </a:p>
          <a:p>
            <a:r>
              <a:rPr lang="en-US" dirty="0"/>
              <a:t>Use ‘Unknown’ for categorical missing values to avoid bias.</a:t>
            </a:r>
          </a:p>
          <a:p>
            <a:r>
              <a:rPr lang="en-US" b="1" dirty="0"/>
              <a:t>Modeling Considerations </a:t>
            </a:r>
            <a:r>
              <a:rPr lang="en-US" dirty="0"/>
              <a:t>: Start with Linear Regression (baseline) and then test advanced models like </a:t>
            </a:r>
            <a:r>
              <a:rPr lang="en-US" dirty="0" err="1"/>
              <a:t>LightGBM</a:t>
            </a:r>
            <a:r>
              <a:rPr lang="en-US" dirty="0"/>
              <a:t>/</a:t>
            </a:r>
            <a:r>
              <a:rPr lang="en-US" dirty="0" err="1"/>
              <a:t>XGBoost</a:t>
            </a:r>
            <a:r>
              <a:rPr lang="en-US" dirty="0"/>
              <a:t>, which can better capture non-linearities and interactions.</a:t>
            </a:r>
          </a:p>
          <a:p>
            <a:r>
              <a:rPr lang="en-US" dirty="0"/>
              <a:t>Operational Insights- Staffing: Ensure enough partners are available during peak hours to reduce delays.</a:t>
            </a:r>
          </a:p>
        </p:txBody>
      </p:sp>
    </p:spTree>
    <p:extLst>
      <p:ext uri="{BB962C8B-B14F-4D97-AF65-F5344CB8AC3E}">
        <p14:creationId xmlns:p14="http://schemas.microsoft.com/office/powerpoint/2010/main" val="164847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DE3E-4122-7323-E870-6673B3A3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1032387"/>
            <a:ext cx="10664313" cy="4929501"/>
          </a:xfrm>
        </p:spPr>
        <p:txBody>
          <a:bodyPr/>
          <a:lstStyle/>
          <a:p>
            <a:r>
              <a:rPr lang="en-US" dirty="0"/>
              <a:t>Category-level analysis: Restaurants in certain categories (like American/Mexican) dominate — understanding their performance can help optimize resource allocation.</a:t>
            </a:r>
          </a:p>
          <a:p>
            <a:r>
              <a:rPr lang="en-US" dirty="0"/>
              <a:t>Monitor </a:t>
            </a:r>
            <a:r>
              <a:rPr lang="en-US" dirty="0" err="1"/>
              <a:t>busy_ratio</a:t>
            </a:r>
            <a:r>
              <a:rPr lang="en-US" dirty="0"/>
              <a:t>: high ratios correlate with longer delivery times, so this metric can be a real-time predictor for ETA adjustments.</a:t>
            </a:r>
          </a:p>
          <a:p>
            <a:r>
              <a:rPr lang="en-US" dirty="0"/>
              <a:t>Outlier Handling -Keep delivery times capped at a realistic threshold (e.g., &lt; 3 days).</a:t>
            </a:r>
          </a:p>
          <a:p>
            <a:r>
              <a:rPr lang="en-US" dirty="0"/>
              <a:t>Rare extreme delays should be analyzed separately for operational issues (partner no-shows, customer unavailability, etc.).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7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B589-E971-2521-3C53-E41FFC86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111045"/>
            <a:ext cx="10762635" cy="4850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r>
              <a:rPr lang="en-IN" sz="3600" b="1" dirty="0"/>
              <a:t>Thank – You</a:t>
            </a:r>
          </a:p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r>
              <a:rPr lang="en-IN" sz="3600" dirty="0"/>
              <a:t>                                                           </a:t>
            </a:r>
            <a:r>
              <a:rPr lang="en-IN" dirty="0"/>
              <a:t> Sonam Patil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168710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610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Calisto MT</vt:lpstr>
      <vt:lpstr>Univers Condensed</vt:lpstr>
      <vt:lpstr>ChronicleVTI</vt:lpstr>
      <vt:lpstr>Porter case study</vt:lpstr>
      <vt:lpstr>Insights</vt:lpstr>
      <vt:lpstr>PowerPoint Presentation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Sonam Patil</dc:creator>
  <cp:lastModifiedBy>Sonam Patil</cp:lastModifiedBy>
  <cp:revision>1</cp:revision>
  <dcterms:created xsi:type="dcterms:W3CDTF">2025-09-06T08:29:35Z</dcterms:created>
  <dcterms:modified xsi:type="dcterms:W3CDTF">2025-09-08T07:19:44Z</dcterms:modified>
</cp:coreProperties>
</file>