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RRL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Meaning of the path: tool tip trajectory.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Imaging a soldier on the battlefield with gunshout wound in his liver area, as you see at the picture. </a:t>
            </a:r>
            <a:endParaRPr/>
          </a:p>
          <a:p>
            <a:pPr indent="0" lvl="0" marL="0">
              <a:spcBef>
                <a:spcPts val="0"/>
              </a:spcBef>
              <a:spcAft>
                <a:spcPts val="0"/>
              </a:spcAft>
              <a:buNone/>
            </a:pPr>
            <a:r>
              <a:rPr lang="en"/>
              <a:t>This type of the wound is deadly because it will cause </a:t>
            </a:r>
            <a:r>
              <a:rPr lang="en"/>
              <a:t>hemorrhage, which means he might look too much blood and die. </a:t>
            </a:r>
            <a:r>
              <a:rPr lang="en"/>
              <a:t> </a:t>
            </a:r>
            <a:endParaRPr/>
          </a:p>
          <a:p>
            <a:pPr indent="0" lvl="0" marL="0">
              <a:spcBef>
                <a:spcPts val="0"/>
              </a:spcBef>
              <a:spcAft>
                <a:spcPts val="0"/>
              </a:spcAft>
              <a:buNone/>
            </a:pPr>
            <a:r>
              <a:rPr lang="en"/>
              <a:t>However, since you are in the remote region and you don’t have the surgeon available, we need another way to stop bleeding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of the novel solution is to inject a self-expanding foam in to patient. Once the foam is injected, it quickly expand and fill the cavity and apply pressure to </a:t>
            </a:r>
            <a:r>
              <a:rPr lang="en"/>
              <a:t>stabilize</a:t>
            </a:r>
            <a:r>
              <a:rPr lang="en"/>
              <a:t> the patient and stop </a:t>
            </a:r>
            <a:r>
              <a:rPr lang="en"/>
              <a:t>hemorrhage</a:t>
            </a:r>
            <a:r>
              <a:rPr lang="en"/>
              <a:t>. We would like to cover as much area as possible sow We choose the coverage path planning to compute the path to cover the area using matlab. Since we only can perform motion in a single port, we use 7 degree of freedom robot to complete the task and simulate the result on gazebo and the real robot on RRL.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Upright line, sweep, sweep direction is horizontal. / direction of </a:t>
            </a:r>
            <a:r>
              <a:rPr lang="en"/>
              <a:t>surface normal of the boundary.</a:t>
            </a:r>
            <a:endParaRPr/>
          </a:p>
          <a:p>
            <a:pPr indent="-298450" lvl="0" marL="457200" rtl="0">
              <a:spcBef>
                <a:spcPts val="0"/>
              </a:spcBef>
              <a:spcAft>
                <a:spcPts val="0"/>
              </a:spcAft>
              <a:buSzPts val="1100"/>
              <a:buAutoNum type="arabicPeriod"/>
            </a:pPr>
            <a:r>
              <a:rPr lang="en"/>
              <a:t>non-smooth point,  convex hull, </a:t>
            </a:r>
            <a:r>
              <a:rPr lang="en">
                <a:solidFill>
                  <a:schemeClr val="dk1"/>
                </a:solidFill>
              </a:rPr>
              <a:t>sweep direction,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AutoNum type="arabicPeriod"/>
            </a:pPr>
            <a:r>
              <a:rPr lang="en"/>
              <a:t>c</a:t>
            </a:r>
            <a:r>
              <a:rPr lang="en"/>
              <a:t>olumn -wise search from left to right.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After we get the path from the coverage path planner, we then need to perform the robot to move across the path.</a:t>
            </a:r>
            <a:endParaRPr/>
          </a:p>
          <a:p>
            <a:pPr indent="0" lvl="0" marL="0">
              <a:spcBef>
                <a:spcPts val="0"/>
              </a:spcBef>
              <a:spcAft>
                <a:spcPts val="0"/>
              </a:spcAft>
              <a:buNone/>
            </a:pPr>
            <a:r>
              <a:rPr lang="en"/>
              <a:t>However, due to the constraint of the single port, the robot need to perform a motion based on that location, and it’s called remote center of motion. </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is our control loop for controlling the kuka. First, we read the path file which contains point information. </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zz__TTU1lI" TargetMode="Externa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T-qbIocAMTI" TargetMode="External"/><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F9N64budDeg" TargetMode="External"/><Relationship Id="rId4" Type="http://schemas.openxmlformats.org/officeDocument/2006/relationships/image" Target="../media/image23.jpg"/><Relationship Id="rId5" Type="http://schemas.openxmlformats.org/officeDocument/2006/relationships/hyperlink" Target="http://www.youtube.com/watch?v=MUusAtY24nY" TargetMode="External"/><Relationship Id="rId6"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3.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2400">
                <a:solidFill>
                  <a:srgbClr val="000000"/>
                </a:solidFill>
                <a:highlight>
                  <a:srgbClr val="FFFFFF"/>
                </a:highlight>
                <a:latin typeface="Times New Roman"/>
                <a:ea typeface="Times New Roman"/>
                <a:cs typeface="Times New Roman"/>
                <a:sym typeface="Times New Roman"/>
              </a:rPr>
              <a:t>Implementation of the Coverage Path Planning for Robot-assisted Damage Control Surgery with Remote Center-of-motion Constraints</a:t>
            </a:r>
            <a:endParaRPr b="1" sz="2400">
              <a:solidFill>
                <a:srgbClr val="000000"/>
              </a:solidFill>
              <a:latin typeface="Times New Roman"/>
              <a:ea typeface="Times New Roman"/>
              <a:cs typeface="Times New Roman"/>
              <a:sym typeface="Times New Roman"/>
            </a:endParaRPr>
          </a:p>
        </p:txBody>
      </p:sp>
      <p:sp>
        <p:nvSpPr>
          <p:cNvPr id="55" name="Shape 55"/>
          <p:cNvSpPr txBox="1"/>
          <p:nvPr>
            <p:ph idx="1" type="subTitle"/>
          </p:nvPr>
        </p:nvSpPr>
        <p:spPr>
          <a:xfrm>
            <a:off x="346050" y="28537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000000"/>
                </a:solidFill>
                <a:latin typeface="Times New Roman"/>
                <a:ea typeface="Times New Roman"/>
                <a:cs typeface="Times New Roman"/>
                <a:sym typeface="Times New Roman"/>
              </a:rPr>
              <a:t>Jiawei Ge, and Michael Kam</a:t>
            </a:r>
            <a:endParaRPr b="1" sz="1400">
              <a:solidFill>
                <a:srgbClr val="000000"/>
              </a:solidFill>
              <a:latin typeface="Times New Roman"/>
              <a:ea typeface="Times New Roman"/>
              <a:cs typeface="Times New Roman"/>
              <a:sym typeface="Times New Roman"/>
            </a:endParaRPr>
          </a:p>
          <a:p>
            <a:pPr indent="0" lvl="0" marL="0">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 sz="1400">
                <a:solidFill>
                  <a:srgbClr val="000000"/>
                </a:solidFill>
                <a:latin typeface="Times New Roman"/>
                <a:ea typeface="Times New Roman"/>
                <a:cs typeface="Times New Roman"/>
                <a:sym typeface="Times New Roman"/>
              </a:rPr>
              <a:t>Department of Mechanical Engineering, University of Maryland, College Park </a:t>
            </a:r>
            <a:endParaRPr b="1" sz="1400">
              <a:solidFill>
                <a:srgbClr val="000000"/>
              </a:solidFill>
              <a:latin typeface="Times New Roman"/>
              <a:ea typeface="Times New Roman"/>
              <a:cs typeface="Times New Roman"/>
              <a:sym typeface="Times New Roman"/>
            </a:endParaRPr>
          </a:p>
        </p:txBody>
      </p:sp>
      <p:pic>
        <p:nvPicPr>
          <p:cNvPr id="56" name="Shape 56"/>
          <p:cNvPicPr preferRelativeResize="0"/>
          <p:nvPr/>
        </p:nvPicPr>
        <p:blipFill>
          <a:blip r:embed="rId3">
            <a:alphaModFix/>
          </a:blip>
          <a:stretch>
            <a:fillRect/>
          </a:stretch>
        </p:blipFill>
        <p:spPr>
          <a:xfrm>
            <a:off x="0" y="0"/>
            <a:ext cx="1229225" cy="1222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Experimental setup</a:t>
            </a:r>
            <a:endParaRPr>
              <a:latin typeface="Times New Roman"/>
              <a:ea typeface="Times New Roman"/>
              <a:cs typeface="Times New Roman"/>
              <a:sym typeface="Times New Roman"/>
            </a:endParaRPr>
          </a:p>
        </p:txBody>
      </p:sp>
      <p:grpSp>
        <p:nvGrpSpPr>
          <p:cNvPr id="164" name="Shape 164"/>
          <p:cNvGrpSpPr/>
          <p:nvPr/>
        </p:nvGrpSpPr>
        <p:grpSpPr>
          <a:xfrm>
            <a:off x="3695277" y="1047725"/>
            <a:ext cx="5016648" cy="3820051"/>
            <a:chOff x="3971352" y="1060175"/>
            <a:chExt cx="5016648" cy="3820051"/>
          </a:xfrm>
        </p:grpSpPr>
        <p:pic>
          <p:nvPicPr>
            <p:cNvPr id="165" name="Shape 165"/>
            <p:cNvPicPr preferRelativeResize="0"/>
            <p:nvPr/>
          </p:nvPicPr>
          <p:blipFill rotWithShape="1">
            <a:blip r:embed="rId3">
              <a:alphaModFix/>
            </a:blip>
            <a:srcRect b="0" l="14486" r="0" t="0"/>
            <a:stretch/>
          </p:blipFill>
          <p:spPr>
            <a:xfrm>
              <a:off x="3971352" y="1060175"/>
              <a:ext cx="4901350" cy="3820051"/>
            </a:xfrm>
            <a:prstGeom prst="rect">
              <a:avLst/>
            </a:prstGeom>
            <a:noFill/>
            <a:ln>
              <a:noFill/>
            </a:ln>
          </p:spPr>
        </p:pic>
        <p:sp>
          <p:nvSpPr>
            <p:cNvPr id="166" name="Shape 166"/>
            <p:cNvSpPr txBox="1"/>
            <p:nvPr/>
          </p:nvSpPr>
          <p:spPr>
            <a:xfrm>
              <a:off x="7553700" y="2885850"/>
              <a:ext cx="14343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00"/>
                  </a:solidFill>
                </a:rPr>
                <a:t>Position c</a:t>
              </a:r>
              <a:r>
                <a:rPr lang="en" sz="1100">
                  <a:solidFill>
                    <a:srgbClr val="FFFF00"/>
                  </a:solidFill>
                </a:rPr>
                <a:t>ontroller</a:t>
              </a:r>
              <a:endParaRPr sz="1100">
                <a:solidFill>
                  <a:srgbClr val="FFFF00"/>
                </a:solidFill>
              </a:endParaRPr>
            </a:p>
          </p:txBody>
        </p:sp>
        <p:sp>
          <p:nvSpPr>
            <p:cNvPr id="167" name="Shape 167"/>
            <p:cNvSpPr txBox="1"/>
            <p:nvPr/>
          </p:nvSpPr>
          <p:spPr>
            <a:xfrm>
              <a:off x="4639275" y="4477025"/>
              <a:ext cx="1793100" cy="40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00"/>
                  </a:solidFill>
                </a:rPr>
                <a:t>Target covered region</a:t>
              </a:r>
              <a:endParaRPr sz="1200">
                <a:solidFill>
                  <a:srgbClr val="FFFF00"/>
                </a:solidFill>
              </a:endParaRPr>
            </a:p>
          </p:txBody>
        </p:sp>
        <p:sp>
          <p:nvSpPr>
            <p:cNvPr id="168" name="Shape 168"/>
            <p:cNvSpPr txBox="1"/>
            <p:nvPr/>
          </p:nvSpPr>
          <p:spPr>
            <a:xfrm>
              <a:off x="5446275" y="1325225"/>
              <a:ext cx="1284300" cy="403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00"/>
                  </a:solidFill>
                </a:rPr>
                <a:t>iiwa kuka</a:t>
              </a:r>
              <a:endParaRPr sz="1200">
                <a:solidFill>
                  <a:srgbClr val="FFFF00"/>
                </a:solidFill>
              </a:endParaRPr>
            </a:p>
          </p:txBody>
        </p:sp>
        <p:sp>
          <p:nvSpPr>
            <p:cNvPr id="169" name="Shape 169"/>
            <p:cNvSpPr txBox="1"/>
            <p:nvPr/>
          </p:nvSpPr>
          <p:spPr>
            <a:xfrm rot="-5803200">
              <a:off x="4200443" y="2527689"/>
              <a:ext cx="1284424" cy="40326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00"/>
                  </a:solidFill>
                </a:rPr>
                <a:t>Foaming tool</a:t>
              </a:r>
              <a:endParaRPr sz="1200">
                <a:solidFill>
                  <a:srgbClr val="FFFF00"/>
                </a:solidFill>
              </a:endParaRPr>
            </a:p>
          </p:txBody>
        </p:sp>
        <p:sp>
          <p:nvSpPr>
            <p:cNvPr id="170" name="Shape 170"/>
            <p:cNvSpPr txBox="1"/>
            <p:nvPr/>
          </p:nvSpPr>
          <p:spPr>
            <a:xfrm>
              <a:off x="7330500" y="4294925"/>
              <a:ext cx="1657500" cy="50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00"/>
                  </a:solidFill>
                </a:rPr>
                <a:t>Kuka sunrise c</a:t>
              </a:r>
              <a:r>
                <a:rPr lang="en" sz="1100">
                  <a:solidFill>
                    <a:srgbClr val="FFFF00"/>
                  </a:solidFill>
                </a:rPr>
                <a:t>ontroller</a:t>
              </a:r>
              <a:endParaRPr sz="1100">
                <a:solidFill>
                  <a:srgbClr val="FFFF00"/>
                </a:solidFill>
              </a:endParaRPr>
            </a:p>
          </p:txBody>
        </p:sp>
        <p:cxnSp>
          <p:nvCxnSpPr>
            <p:cNvPr id="171" name="Shape 171"/>
            <p:cNvCxnSpPr/>
            <p:nvPr/>
          </p:nvCxnSpPr>
          <p:spPr>
            <a:xfrm flipH="1">
              <a:off x="7374325" y="4608600"/>
              <a:ext cx="414600" cy="109200"/>
            </a:xfrm>
            <a:prstGeom prst="straightConnector1">
              <a:avLst/>
            </a:prstGeom>
            <a:noFill/>
            <a:ln cap="flat" cmpd="sng" w="28575">
              <a:solidFill>
                <a:srgbClr val="FFFF00"/>
              </a:solidFill>
              <a:prstDash val="solid"/>
              <a:round/>
              <a:headEnd len="med" w="med" type="none"/>
              <a:tailEnd len="med" w="med" type="triangle"/>
            </a:ln>
          </p:spPr>
        </p:cxnSp>
        <p:cxnSp>
          <p:nvCxnSpPr>
            <p:cNvPr id="172" name="Shape 172"/>
            <p:cNvCxnSpPr/>
            <p:nvPr/>
          </p:nvCxnSpPr>
          <p:spPr>
            <a:xfrm flipH="1">
              <a:off x="7553700" y="3193050"/>
              <a:ext cx="326400" cy="345900"/>
            </a:xfrm>
            <a:prstGeom prst="straightConnector1">
              <a:avLst/>
            </a:prstGeom>
            <a:noFill/>
            <a:ln cap="flat" cmpd="sng" w="28575">
              <a:solidFill>
                <a:srgbClr val="FFFF00"/>
              </a:solidFill>
              <a:prstDash val="solid"/>
              <a:round/>
              <a:headEnd len="med" w="med" type="none"/>
              <a:tailEnd len="med" w="med" type="triangle"/>
            </a:ln>
          </p:spPr>
        </p:cxnSp>
      </p:grpSp>
      <p:sp>
        <p:nvSpPr>
          <p:cNvPr id="173" name="Shape 173"/>
          <p:cNvSpPr txBox="1"/>
          <p:nvPr/>
        </p:nvSpPr>
        <p:spPr>
          <a:xfrm>
            <a:off x="70475" y="1245925"/>
            <a:ext cx="3804900" cy="903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Times New Roman"/>
              <a:buAutoNum type="arabicPeriod"/>
            </a:pPr>
            <a:r>
              <a:rPr lang="en">
                <a:latin typeface="Times New Roman"/>
                <a:ea typeface="Times New Roman"/>
                <a:cs typeface="Times New Roman"/>
                <a:sym typeface="Times New Roman"/>
              </a:rPr>
              <a:t>RCM location: (0.4, -0.55, 0.35) m</a:t>
            </a:r>
            <a:endParaRPr>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AutoNum type="arabicPeriod"/>
            </a:pPr>
            <a:r>
              <a:rPr lang="en">
                <a:latin typeface="Times New Roman"/>
                <a:ea typeface="Times New Roman"/>
                <a:cs typeface="Times New Roman"/>
                <a:sym typeface="Times New Roman"/>
              </a:rPr>
              <a:t>Tool length: 0.397 m</a:t>
            </a:r>
            <a:endParaRPr>
              <a:latin typeface="Times New Roman"/>
              <a:ea typeface="Times New Roman"/>
              <a:cs typeface="Times New Roman"/>
              <a:sym typeface="Times New Roman"/>
            </a:endParaRPr>
          </a:p>
        </p:txBody>
      </p:sp>
      <p:sp>
        <p:nvSpPr>
          <p:cNvPr id="174" name="Shape 174"/>
          <p:cNvSpPr txBox="1"/>
          <p:nvPr/>
        </p:nvSpPr>
        <p:spPr>
          <a:xfrm>
            <a:off x="8656725" y="4827225"/>
            <a:ext cx="4875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P9</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Result(i) </a:t>
            </a:r>
            <a:r>
              <a:rPr lang="en" sz="1400">
                <a:latin typeface="Times New Roman"/>
                <a:ea typeface="Times New Roman"/>
                <a:cs typeface="Times New Roman"/>
                <a:sym typeface="Times New Roman"/>
              </a:rPr>
              <a:t>Coverage path planning (MATLAB)</a:t>
            </a:r>
            <a:endParaRPr>
              <a:latin typeface="Times New Roman"/>
              <a:ea typeface="Times New Roman"/>
              <a:cs typeface="Times New Roman"/>
              <a:sym typeface="Times New Roman"/>
            </a:endParaRPr>
          </a:p>
        </p:txBody>
      </p:sp>
      <p:pic>
        <p:nvPicPr>
          <p:cNvPr descr="Coverage path planning portion of the Motion Planning course's final project." id="180" name="Shape 180" title="CPPMatlabResult">
            <a:hlinkClick r:id="rId3"/>
          </p:cNvPr>
          <p:cNvPicPr preferRelativeResize="0"/>
          <p:nvPr/>
        </p:nvPicPr>
        <p:blipFill>
          <a:blip r:embed="rId4">
            <a:alphaModFix/>
          </a:blip>
          <a:stretch>
            <a:fillRect/>
          </a:stretch>
        </p:blipFill>
        <p:spPr>
          <a:xfrm>
            <a:off x="2240975" y="1158100"/>
            <a:ext cx="4572000" cy="3429000"/>
          </a:xfrm>
          <a:prstGeom prst="rect">
            <a:avLst/>
          </a:prstGeom>
          <a:noFill/>
          <a:ln>
            <a:noFill/>
          </a:ln>
        </p:spPr>
      </p:pic>
      <p:sp>
        <p:nvSpPr>
          <p:cNvPr id="181" name="Shape 181"/>
          <p:cNvSpPr txBox="1"/>
          <p:nvPr/>
        </p:nvSpPr>
        <p:spPr>
          <a:xfrm>
            <a:off x="8561900" y="4827225"/>
            <a:ext cx="5823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P10</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Result(ii) </a:t>
            </a:r>
            <a:r>
              <a:rPr lang="en" sz="1400">
                <a:latin typeface="Times New Roman"/>
                <a:ea typeface="Times New Roman"/>
                <a:cs typeface="Times New Roman"/>
                <a:sym typeface="Times New Roman"/>
              </a:rPr>
              <a:t>Remote center-of motion (Gazebo)</a:t>
            </a:r>
            <a:endParaRPr>
              <a:latin typeface="Times New Roman"/>
              <a:ea typeface="Times New Roman"/>
              <a:cs typeface="Times New Roman"/>
              <a:sym typeface="Times New Roman"/>
            </a:endParaRPr>
          </a:p>
        </p:txBody>
      </p:sp>
      <p:pic>
        <p:nvPicPr>
          <p:cNvPr id="187" name="Shape 187" title="ENPM661 Final Project Gazebo Simulation">
            <a:hlinkClick r:id="rId3"/>
          </p:cNvPr>
          <p:cNvPicPr preferRelativeResize="0"/>
          <p:nvPr/>
        </p:nvPicPr>
        <p:blipFill>
          <a:blip r:embed="rId4">
            <a:alphaModFix/>
          </a:blip>
          <a:stretch>
            <a:fillRect/>
          </a:stretch>
        </p:blipFill>
        <p:spPr>
          <a:xfrm>
            <a:off x="1912000" y="1140125"/>
            <a:ext cx="5066275" cy="3799700"/>
          </a:xfrm>
          <a:prstGeom prst="rect">
            <a:avLst/>
          </a:prstGeom>
          <a:noFill/>
          <a:ln>
            <a:noFill/>
          </a:ln>
        </p:spPr>
      </p:pic>
      <p:sp>
        <p:nvSpPr>
          <p:cNvPr id="188" name="Shape 188"/>
          <p:cNvSpPr txBox="1"/>
          <p:nvPr/>
        </p:nvSpPr>
        <p:spPr>
          <a:xfrm>
            <a:off x="8561900" y="4827225"/>
            <a:ext cx="5823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P11</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Result(iii) </a:t>
            </a:r>
            <a:r>
              <a:rPr lang="en" sz="1400">
                <a:latin typeface="Times New Roman"/>
                <a:ea typeface="Times New Roman"/>
                <a:cs typeface="Times New Roman"/>
                <a:sym typeface="Times New Roman"/>
              </a:rPr>
              <a:t>Robot implementation (iiwa kuka)</a:t>
            </a:r>
            <a:endParaRPr sz="1400">
              <a:latin typeface="Times New Roman"/>
              <a:ea typeface="Times New Roman"/>
              <a:cs typeface="Times New Roman"/>
              <a:sym typeface="Times New Roman"/>
            </a:endParaRPr>
          </a:p>
        </p:txBody>
      </p:sp>
      <p:pic>
        <p:nvPicPr>
          <p:cNvPr id="194" name="Shape 194" title="ENPM661 Final Project Robot Implementation 2">
            <a:hlinkClick r:id="rId3"/>
          </p:cNvPr>
          <p:cNvPicPr preferRelativeResize="0"/>
          <p:nvPr/>
        </p:nvPicPr>
        <p:blipFill>
          <a:blip r:embed="rId4">
            <a:alphaModFix/>
          </a:blip>
          <a:stretch>
            <a:fillRect/>
          </a:stretch>
        </p:blipFill>
        <p:spPr>
          <a:xfrm>
            <a:off x="4687925" y="1151600"/>
            <a:ext cx="4255250" cy="3191450"/>
          </a:xfrm>
          <a:prstGeom prst="rect">
            <a:avLst/>
          </a:prstGeom>
          <a:noFill/>
          <a:ln>
            <a:noFill/>
          </a:ln>
        </p:spPr>
      </p:pic>
      <p:pic>
        <p:nvPicPr>
          <p:cNvPr id="195" name="Shape 195" title="ENPM661 Final Project Robot Implementation 1">
            <a:hlinkClick r:id="rId5"/>
          </p:cNvPr>
          <p:cNvPicPr preferRelativeResize="0"/>
          <p:nvPr/>
        </p:nvPicPr>
        <p:blipFill>
          <a:blip r:embed="rId6">
            <a:alphaModFix/>
          </a:blip>
          <a:stretch>
            <a:fillRect/>
          </a:stretch>
        </p:blipFill>
        <p:spPr>
          <a:xfrm>
            <a:off x="174775" y="1151600"/>
            <a:ext cx="4255250" cy="3191444"/>
          </a:xfrm>
          <a:prstGeom prst="rect">
            <a:avLst/>
          </a:prstGeom>
          <a:noFill/>
          <a:ln>
            <a:noFill/>
          </a:ln>
        </p:spPr>
      </p:pic>
      <p:sp>
        <p:nvSpPr>
          <p:cNvPr id="196" name="Shape 196"/>
          <p:cNvSpPr txBox="1"/>
          <p:nvPr/>
        </p:nvSpPr>
        <p:spPr>
          <a:xfrm>
            <a:off x="8561900" y="4827225"/>
            <a:ext cx="5823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P12</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202" name="Shape 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Linear interpolation</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Velocity control</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Speed </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Tracking error of the </a:t>
            </a:r>
            <a:r>
              <a:rPr lang="en">
                <a:solidFill>
                  <a:srgbClr val="000000"/>
                </a:solidFill>
                <a:latin typeface="Times New Roman"/>
                <a:ea typeface="Times New Roman"/>
                <a:cs typeface="Times New Roman"/>
                <a:sym typeface="Times New Roman"/>
              </a:rPr>
              <a:t>path</a:t>
            </a:r>
            <a:endParaRPr>
              <a:solidFill>
                <a:srgbClr val="000000"/>
              </a:solidFill>
              <a:latin typeface="Times New Roman"/>
              <a:ea typeface="Times New Roman"/>
              <a:cs typeface="Times New Roman"/>
              <a:sym typeface="Times New Roman"/>
            </a:endParaRPr>
          </a:p>
        </p:txBody>
      </p:sp>
      <p:sp>
        <p:nvSpPr>
          <p:cNvPr id="203" name="Shape 203"/>
          <p:cNvSpPr txBox="1"/>
          <p:nvPr/>
        </p:nvSpPr>
        <p:spPr>
          <a:xfrm>
            <a:off x="8561900" y="4827225"/>
            <a:ext cx="5823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P13</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
        <p:nvSpPr>
          <p:cNvPr id="209" name="Shape 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A. P. Rago, U. Sharma, M. Duggan, and D. R. King. “Percutaneous damage control with selfexpanding foam: pre-hospital rescue from abdominal exsanguination”, Trauma, 2016; 18(2):8591</a:t>
            </a:r>
            <a:endParaRPr sz="1100">
              <a:solidFill>
                <a:srgbClr val="000000"/>
              </a:solidFill>
              <a:latin typeface="Times New Roman"/>
              <a:ea typeface="Times New Roman"/>
              <a:cs typeface="Times New Roman"/>
              <a:sym typeface="Times New Roman"/>
            </a:endParaRPr>
          </a:p>
          <a:p>
            <a:pPr indent="-298450" lvl="0" marL="457200" rtl="0">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E. U. Acar, H. Choset, A. A. Rizzi, P. N. Atkar, and D. Hull, “Morse decompositions for coverage tasks,” The International Journal of Robotics Research, vol. 21, no. 4, pp. 331–344, 2002.</a:t>
            </a:r>
            <a:endParaRPr sz="1100">
              <a:solidFill>
                <a:srgbClr val="000000"/>
              </a:solidFill>
              <a:latin typeface="Times New Roman"/>
              <a:ea typeface="Times New Roman"/>
              <a:cs typeface="Times New Roman"/>
              <a:sym typeface="Times New Roman"/>
            </a:endParaRPr>
          </a:p>
          <a:p>
            <a:pPr indent="-298450" lvl="0" marL="457200" rtl="0">
              <a:spcBef>
                <a:spcPts val="0"/>
              </a:spcBef>
              <a:spcAft>
                <a:spcPts val="0"/>
              </a:spcAft>
              <a:buClr>
                <a:srgbClr val="000000"/>
              </a:buClr>
              <a:buSzPts val="1100"/>
              <a:buFont typeface="Times New Roman"/>
              <a:buAutoNum type="arabicPeriod"/>
            </a:pPr>
            <a:r>
              <a:rPr lang="en" sz="1100">
                <a:solidFill>
                  <a:srgbClr val="222222"/>
                </a:solidFill>
                <a:highlight>
                  <a:srgbClr val="FFFFFF"/>
                </a:highlight>
                <a:latin typeface="Times New Roman"/>
                <a:ea typeface="Times New Roman"/>
                <a:cs typeface="Times New Roman"/>
                <a:sym typeface="Times New Roman"/>
              </a:rPr>
              <a:t>Galceran E, Carreras M. A survey on coverage path planning for robotics. Robotics and Autonomous systems. 2013 Dec 1;61(12):1258-76.</a:t>
            </a:r>
            <a:endParaRPr sz="1100">
              <a:solidFill>
                <a:srgbClr val="000000"/>
              </a:solidFill>
              <a:latin typeface="Times New Roman"/>
              <a:ea typeface="Times New Roman"/>
              <a:cs typeface="Times New Roman"/>
              <a:sym typeface="Times New Roman"/>
            </a:endParaRPr>
          </a:p>
        </p:txBody>
      </p:sp>
      <p:sp>
        <p:nvSpPr>
          <p:cNvPr id="210" name="Shape 210"/>
          <p:cNvSpPr txBox="1"/>
          <p:nvPr/>
        </p:nvSpPr>
        <p:spPr>
          <a:xfrm>
            <a:off x="8561900" y="4827225"/>
            <a:ext cx="5823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P14</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14700" y="1772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Q &amp; A</a:t>
            </a:r>
            <a:endParaRPr>
              <a:latin typeface="Times New Roman"/>
              <a:ea typeface="Times New Roman"/>
              <a:cs typeface="Times New Roman"/>
              <a:sym typeface="Times New Roman"/>
            </a:endParaRPr>
          </a:p>
        </p:txBody>
      </p:sp>
      <p:pic>
        <p:nvPicPr>
          <p:cNvPr id="216" name="Shape 216"/>
          <p:cNvPicPr preferRelativeResize="0"/>
          <p:nvPr/>
        </p:nvPicPr>
        <p:blipFill>
          <a:blip r:embed="rId3">
            <a:alphaModFix/>
          </a:blip>
          <a:stretch>
            <a:fillRect/>
          </a:stretch>
        </p:blipFill>
        <p:spPr>
          <a:xfrm>
            <a:off x="1823325" y="988425"/>
            <a:ext cx="5125500" cy="3417000"/>
          </a:xfrm>
          <a:prstGeom prst="rect">
            <a:avLst/>
          </a:prstGeom>
          <a:noFill/>
          <a:ln>
            <a:noFill/>
          </a:ln>
        </p:spPr>
      </p:pic>
      <p:sp>
        <p:nvSpPr>
          <p:cNvPr id="217" name="Shape 217"/>
          <p:cNvSpPr txBox="1"/>
          <p:nvPr/>
        </p:nvSpPr>
        <p:spPr>
          <a:xfrm>
            <a:off x="8561900" y="4827225"/>
            <a:ext cx="5823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P15</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1074000" y="437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62" name="Shape 62"/>
          <p:cNvSpPr txBox="1"/>
          <p:nvPr>
            <p:ph idx="1" type="body"/>
          </p:nvPr>
        </p:nvSpPr>
        <p:spPr>
          <a:xfrm>
            <a:off x="1074000" y="1035559"/>
            <a:ext cx="8520600" cy="3921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Introduction</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Methodology</a:t>
            </a:r>
            <a:endParaRPr>
              <a:solidFill>
                <a:srgbClr val="000000"/>
              </a:solidFill>
              <a:latin typeface="Times New Roman"/>
              <a:ea typeface="Times New Roman"/>
              <a:cs typeface="Times New Roman"/>
              <a:sym typeface="Times New Roman"/>
            </a:endParaRPr>
          </a:p>
          <a:p>
            <a:pPr indent="-317500" lvl="1" marL="914400" rtl="0">
              <a:spcBef>
                <a:spcPts val="0"/>
              </a:spcBef>
              <a:spcAft>
                <a:spcPts val="0"/>
              </a:spcAft>
              <a:buClr>
                <a:srgbClr val="000000"/>
              </a:buClr>
              <a:buSzPts val="1400"/>
              <a:buFont typeface="Times New Roman"/>
              <a:buAutoNum type="romanLcPeriod"/>
            </a:pPr>
            <a:r>
              <a:rPr lang="en">
                <a:solidFill>
                  <a:srgbClr val="000000"/>
                </a:solidFill>
                <a:latin typeface="Times New Roman"/>
                <a:ea typeface="Times New Roman"/>
                <a:cs typeface="Times New Roman"/>
                <a:sym typeface="Times New Roman"/>
              </a:rPr>
              <a:t>Critical point </a:t>
            </a:r>
            <a:endParaRPr>
              <a:solidFill>
                <a:srgbClr val="000000"/>
              </a:solidFill>
              <a:latin typeface="Times New Roman"/>
              <a:ea typeface="Times New Roman"/>
              <a:cs typeface="Times New Roman"/>
              <a:sym typeface="Times New Roman"/>
            </a:endParaRPr>
          </a:p>
          <a:p>
            <a:pPr indent="-317500" lvl="1" marL="914400" rtl="0">
              <a:spcBef>
                <a:spcPts val="0"/>
              </a:spcBef>
              <a:spcAft>
                <a:spcPts val="0"/>
              </a:spcAft>
              <a:buClr>
                <a:srgbClr val="000000"/>
              </a:buClr>
              <a:buSzPts val="1400"/>
              <a:buFont typeface="Times New Roman"/>
              <a:buAutoNum type="romanLcPeriod"/>
            </a:pPr>
            <a:r>
              <a:rPr lang="en">
                <a:solidFill>
                  <a:srgbClr val="000000"/>
                </a:solidFill>
                <a:latin typeface="Times New Roman"/>
                <a:ea typeface="Times New Roman"/>
                <a:cs typeface="Times New Roman"/>
                <a:sym typeface="Times New Roman"/>
              </a:rPr>
              <a:t>Cell decomposition</a:t>
            </a:r>
            <a:endParaRPr>
              <a:solidFill>
                <a:srgbClr val="000000"/>
              </a:solidFill>
              <a:latin typeface="Times New Roman"/>
              <a:ea typeface="Times New Roman"/>
              <a:cs typeface="Times New Roman"/>
              <a:sym typeface="Times New Roman"/>
            </a:endParaRPr>
          </a:p>
          <a:p>
            <a:pPr indent="-317500" lvl="1" marL="914400" rtl="0">
              <a:spcBef>
                <a:spcPts val="0"/>
              </a:spcBef>
              <a:spcAft>
                <a:spcPts val="0"/>
              </a:spcAft>
              <a:buClr>
                <a:srgbClr val="000000"/>
              </a:buClr>
              <a:buSzPts val="1400"/>
              <a:buFont typeface="Times New Roman"/>
              <a:buAutoNum type="romanLcPeriod"/>
            </a:pPr>
            <a:r>
              <a:rPr lang="en">
                <a:solidFill>
                  <a:srgbClr val="000000"/>
                </a:solidFill>
                <a:latin typeface="Times New Roman"/>
                <a:ea typeface="Times New Roman"/>
                <a:cs typeface="Times New Roman"/>
                <a:sym typeface="Times New Roman"/>
              </a:rPr>
              <a:t>Inter-cell exhaustive walk (DFS)</a:t>
            </a:r>
            <a:endParaRPr>
              <a:solidFill>
                <a:srgbClr val="000000"/>
              </a:solidFill>
              <a:latin typeface="Times New Roman"/>
              <a:ea typeface="Times New Roman"/>
              <a:cs typeface="Times New Roman"/>
              <a:sym typeface="Times New Roman"/>
            </a:endParaRPr>
          </a:p>
          <a:p>
            <a:pPr indent="-317500" lvl="1" marL="914400" rtl="0">
              <a:spcBef>
                <a:spcPts val="0"/>
              </a:spcBef>
              <a:spcAft>
                <a:spcPts val="0"/>
              </a:spcAft>
              <a:buClr>
                <a:srgbClr val="000000"/>
              </a:buClr>
              <a:buSzPts val="1400"/>
              <a:buFont typeface="Times New Roman"/>
              <a:buAutoNum type="romanLcPeriod"/>
            </a:pPr>
            <a:r>
              <a:rPr lang="en">
                <a:solidFill>
                  <a:srgbClr val="000000"/>
                </a:solidFill>
                <a:latin typeface="Times New Roman"/>
                <a:ea typeface="Times New Roman"/>
                <a:cs typeface="Times New Roman"/>
                <a:sym typeface="Times New Roman"/>
              </a:rPr>
              <a:t>In-cell cpp (Boustrophedon)</a:t>
            </a:r>
            <a:endParaRPr>
              <a:solidFill>
                <a:srgbClr val="000000"/>
              </a:solidFill>
              <a:latin typeface="Times New Roman"/>
              <a:ea typeface="Times New Roman"/>
              <a:cs typeface="Times New Roman"/>
              <a:sym typeface="Times New Roman"/>
            </a:endParaRPr>
          </a:p>
          <a:p>
            <a:pPr indent="-317500" lvl="1" marL="914400" rtl="0">
              <a:spcBef>
                <a:spcPts val="0"/>
              </a:spcBef>
              <a:spcAft>
                <a:spcPts val="0"/>
              </a:spcAft>
              <a:buClr>
                <a:srgbClr val="000000"/>
              </a:buClr>
              <a:buSzPts val="1400"/>
              <a:buFont typeface="Times New Roman"/>
              <a:buAutoNum type="romanLcPeriod"/>
            </a:pPr>
            <a:r>
              <a:rPr lang="en">
                <a:solidFill>
                  <a:srgbClr val="000000"/>
                </a:solidFill>
                <a:latin typeface="Times New Roman"/>
                <a:ea typeface="Times New Roman"/>
                <a:cs typeface="Times New Roman"/>
                <a:sym typeface="Times New Roman"/>
              </a:rPr>
              <a:t>Remote center-of-motion</a:t>
            </a:r>
            <a:endParaRPr>
              <a:solidFill>
                <a:srgbClr val="000000"/>
              </a:solidFill>
              <a:latin typeface="Times New Roman"/>
              <a:ea typeface="Times New Roman"/>
              <a:cs typeface="Times New Roman"/>
              <a:sym typeface="Times New Roman"/>
            </a:endParaRPr>
          </a:p>
          <a:p>
            <a:pPr indent="-317500" lvl="1" marL="914400" rtl="0">
              <a:spcBef>
                <a:spcPts val="0"/>
              </a:spcBef>
              <a:spcAft>
                <a:spcPts val="0"/>
              </a:spcAft>
              <a:buClr>
                <a:srgbClr val="000000"/>
              </a:buClr>
              <a:buSzPts val="1400"/>
              <a:buFont typeface="Times New Roman"/>
              <a:buAutoNum type="romanLcPeriod"/>
            </a:pPr>
            <a:r>
              <a:rPr lang="en">
                <a:solidFill>
                  <a:srgbClr val="000000"/>
                </a:solidFill>
                <a:latin typeface="Times New Roman"/>
                <a:ea typeface="Times New Roman"/>
                <a:cs typeface="Times New Roman"/>
                <a:sym typeface="Times New Roman"/>
              </a:rPr>
              <a:t>Block diagram of control loop</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Experimental setup</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Result</a:t>
            </a:r>
            <a:endParaRPr>
              <a:solidFill>
                <a:srgbClr val="000000"/>
              </a:solidFill>
              <a:latin typeface="Times New Roman"/>
              <a:ea typeface="Times New Roman"/>
              <a:cs typeface="Times New Roman"/>
              <a:sym typeface="Times New Roman"/>
            </a:endParaRPr>
          </a:p>
          <a:p>
            <a:pPr indent="-317500" lvl="1" marL="914400" rtl="0">
              <a:spcBef>
                <a:spcPts val="0"/>
              </a:spcBef>
              <a:spcAft>
                <a:spcPts val="0"/>
              </a:spcAft>
              <a:buClr>
                <a:srgbClr val="000000"/>
              </a:buClr>
              <a:buSzPts val="1400"/>
              <a:buFont typeface="Times New Roman"/>
              <a:buAutoNum type="romanLcPeriod"/>
            </a:pPr>
            <a:r>
              <a:rPr lang="en">
                <a:solidFill>
                  <a:srgbClr val="000000"/>
                </a:solidFill>
                <a:latin typeface="Times New Roman"/>
                <a:ea typeface="Times New Roman"/>
                <a:cs typeface="Times New Roman"/>
                <a:sym typeface="Times New Roman"/>
              </a:rPr>
              <a:t>Coverage path planning (MATLAB)</a:t>
            </a:r>
            <a:endParaRPr>
              <a:solidFill>
                <a:srgbClr val="000000"/>
              </a:solidFill>
              <a:latin typeface="Times New Roman"/>
              <a:ea typeface="Times New Roman"/>
              <a:cs typeface="Times New Roman"/>
              <a:sym typeface="Times New Roman"/>
            </a:endParaRPr>
          </a:p>
          <a:p>
            <a:pPr indent="-317500" lvl="1" marL="914400" rtl="0">
              <a:spcBef>
                <a:spcPts val="0"/>
              </a:spcBef>
              <a:spcAft>
                <a:spcPts val="0"/>
              </a:spcAft>
              <a:buClr>
                <a:srgbClr val="000000"/>
              </a:buClr>
              <a:buSzPts val="1400"/>
              <a:buFont typeface="Times New Roman"/>
              <a:buAutoNum type="romanLcPeriod"/>
            </a:pPr>
            <a:r>
              <a:rPr lang="en">
                <a:solidFill>
                  <a:srgbClr val="000000"/>
                </a:solidFill>
                <a:latin typeface="Times New Roman"/>
                <a:ea typeface="Times New Roman"/>
                <a:cs typeface="Times New Roman"/>
                <a:sym typeface="Times New Roman"/>
              </a:rPr>
              <a:t>Remote center-of motio</a:t>
            </a:r>
            <a:r>
              <a:rPr lang="en">
                <a:solidFill>
                  <a:srgbClr val="000000"/>
                </a:solidFill>
                <a:latin typeface="Times New Roman"/>
                <a:ea typeface="Times New Roman"/>
                <a:cs typeface="Times New Roman"/>
                <a:sym typeface="Times New Roman"/>
              </a:rPr>
              <a:t>n (Gazebo)</a:t>
            </a:r>
            <a:endParaRPr>
              <a:solidFill>
                <a:srgbClr val="000000"/>
              </a:solidFill>
              <a:latin typeface="Times New Roman"/>
              <a:ea typeface="Times New Roman"/>
              <a:cs typeface="Times New Roman"/>
              <a:sym typeface="Times New Roman"/>
            </a:endParaRPr>
          </a:p>
          <a:p>
            <a:pPr indent="-317500" lvl="1" marL="914400" rtl="0">
              <a:spcBef>
                <a:spcPts val="0"/>
              </a:spcBef>
              <a:spcAft>
                <a:spcPts val="0"/>
              </a:spcAft>
              <a:buClr>
                <a:srgbClr val="000000"/>
              </a:buClr>
              <a:buSzPts val="1400"/>
              <a:buFont typeface="Times New Roman"/>
              <a:buAutoNum type="romanLcPeriod"/>
            </a:pPr>
            <a:r>
              <a:rPr lang="en">
                <a:solidFill>
                  <a:srgbClr val="000000"/>
                </a:solidFill>
                <a:latin typeface="Times New Roman"/>
                <a:ea typeface="Times New Roman"/>
                <a:cs typeface="Times New Roman"/>
                <a:sym typeface="Times New Roman"/>
              </a:rPr>
              <a:t>Robot implementation (iiwa kuka)</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Future work</a:t>
            </a:r>
            <a:endParaRPr>
              <a:solidFill>
                <a:srgbClr val="000000"/>
              </a:solidFill>
              <a:latin typeface="Times New Roman"/>
              <a:ea typeface="Times New Roman"/>
              <a:cs typeface="Times New Roman"/>
              <a:sym typeface="Times New Roman"/>
            </a:endParaRPr>
          </a:p>
        </p:txBody>
      </p:sp>
      <p:sp>
        <p:nvSpPr>
          <p:cNvPr id="63" name="Shape 63"/>
          <p:cNvSpPr txBox="1"/>
          <p:nvPr/>
        </p:nvSpPr>
        <p:spPr>
          <a:xfrm>
            <a:off x="8656725" y="4827225"/>
            <a:ext cx="487500" cy="316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latin typeface="Times New Roman"/>
                <a:ea typeface="Times New Roman"/>
                <a:cs typeface="Times New Roman"/>
                <a:sym typeface="Times New Roman"/>
              </a:rPr>
              <a:t>P1</a:t>
            </a:r>
            <a:endParaRPr>
              <a:latin typeface="Times New Roman"/>
              <a:ea typeface="Times New Roman"/>
              <a:cs typeface="Times New Roman"/>
              <a:sym typeface="Times New Roman"/>
            </a:endParaRPr>
          </a:p>
        </p:txBody>
      </p:sp>
      <p:sp>
        <p:nvSpPr>
          <p:cNvPr id="64" name="Shape 64"/>
          <p:cNvSpPr/>
          <p:nvPr/>
        </p:nvSpPr>
        <p:spPr>
          <a:xfrm>
            <a:off x="1500625" y="1850250"/>
            <a:ext cx="3065100" cy="8025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0000FF"/>
              </a:solidFill>
            </a:endParaRPr>
          </a:p>
        </p:txBody>
      </p:sp>
      <p:sp>
        <p:nvSpPr>
          <p:cNvPr id="65" name="Shape 65"/>
          <p:cNvSpPr txBox="1"/>
          <p:nvPr/>
        </p:nvSpPr>
        <p:spPr>
          <a:xfrm>
            <a:off x="4533625" y="2093400"/>
            <a:ext cx="2728200" cy="316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0000FF"/>
                </a:solidFill>
                <a:latin typeface="Times New Roman"/>
                <a:ea typeface="Times New Roman"/>
                <a:cs typeface="Times New Roman"/>
                <a:sym typeface="Times New Roman"/>
              </a:rPr>
              <a:t>Coverage path planning (CPP)</a:t>
            </a:r>
            <a:endParaRPr>
              <a:solidFill>
                <a:srgbClr val="0000FF"/>
              </a:solidFill>
              <a:latin typeface="Times New Roman"/>
              <a:ea typeface="Times New Roman"/>
              <a:cs typeface="Times New Roman"/>
              <a:sym typeface="Times New Roman"/>
            </a:endParaRPr>
          </a:p>
        </p:txBody>
      </p:sp>
      <p:sp>
        <p:nvSpPr>
          <p:cNvPr id="66" name="Shape 66"/>
          <p:cNvSpPr/>
          <p:nvPr/>
        </p:nvSpPr>
        <p:spPr>
          <a:xfrm>
            <a:off x="1500625" y="2789075"/>
            <a:ext cx="3033000" cy="3531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nvSpPr>
        <p:spPr>
          <a:xfrm>
            <a:off x="4533625" y="2807525"/>
            <a:ext cx="27684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latin typeface="Times New Roman"/>
                <a:ea typeface="Times New Roman"/>
                <a:cs typeface="Times New Roman"/>
                <a:sym typeface="Times New Roman"/>
              </a:rPr>
              <a:t>Remote center-of-motion (RCM)</a:t>
            </a:r>
            <a:endParaRPr>
              <a:solidFill>
                <a:srgbClr val="0000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Introduction</a:t>
            </a:r>
            <a:r>
              <a:rPr lang="en"/>
              <a:t> </a:t>
            </a:r>
            <a:endParaRPr/>
          </a:p>
        </p:txBody>
      </p:sp>
      <p:pic>
        <p:nvPicPr>
          <p:cNvPr id="73" name="Shape 73"/>
          <p:cNvPicPr preferRelativeResize="0"/>
          <p:nvPr/>
        </p:nvPicPr>
        <p:blipFill>
          <a:blip r:embed="rId3">
            <a:alphaModFix/>
          </a:blip>
          <a:stretch>
            <a:fillRect/>
          </a:stretch>
        </p:blipFill>
        <p:spPr>
          <a:xfrm>
            <a:off x="3173122" y="2848488"/>
            <a:ext cx="329825" cy="299450"/>
          </a:xfrm>
          <a:prstGeom prst="rect">
            <a:avLst/>
          </a:prstGeom>
          <a:noFill/>
          <a:ln>
            <a:noFill/>
          </a:ln>
        </p:spPr>
      </p:pic>
      <p:pic>
        <p:nvPicPr>
          <p:cNvPr id="74" name="Shape 74"/>
          <p:cNvPicPr preferRelativeResize="0"/>
          <p:nvPr/>
        </p:nvPicPr>
        <p:blipFill>
          <a:blip r:embed="rId4">
            <a:alphaModFix/>
          </a:blip>
          <a:stretch>
            <a:fillRect/>
          </a:stretch>
        </p:blipFill>
        <p:spPr>
          <a:xfrm>
            <a:off x="836776" y="1329325"/>
            <a:ext cx="2198900" cy="3471324"/>
          </a:xfrm>
          <a:prstGeom prst="rect">
            <a:avLst/>
          </a:prstGeom>
          <a:noFill/>
          <a:ln>
            <a:noFill/>
          </a:ln>
        </p:spPr>
      </p:pic>
      <p:pic>
        <p:nvPicPr>
          <p:cNvPr id="75" name="Shape 75"/>
          <p:cNvPicPr preferRelativeResize="0"/>
          <p:nvPr/>
        </p:nvPicPr>
        <p:blipFill>
          <a:blip r:embed="rId5">
            <a:alphaModFix/>
          </a:blip>
          <a:stretch>
            <a:fillRect/>
          </a:stretch>
        </p:blipFill>
        <p:spPr>
          <a:xfrm>
            <a:off x="3643588" y="1601162"/>
            <a:ext cx="1856833" cy="2794100"/>
          </a:xfrm>
          <a:prstGeom prst="rect">
            <a:avLst/>
          </a:prstGeom>
          <a:noFill/>
          <a:ln>
            <a:noFill/>
          </a:ln>
        </p:spPr>
      </p:pic>
      <p:pic>
        <p:nvPicPr>
          <p:cNvPr id="76" name="Shape 76"/>
          <p:cNvPicPr preferRelativeResize="0"/>
          <p:nvPr/>
        </p:nvPicPr>
        <p:blipFill>
          <a:blip r:embed="rId6">
            <a:alphaModFix/>
          </a:blip>
          <a:stretch>
            <a:fillRect/>
          </a:stretch>
        </p:blipFill>
        <p:spPr>
          <a:xfrm>
            <a:off x="5866425" y="1869500"/>
            <a:ext cx="2620274" cy="2482050"/>
          </a:xfrm>
          <a:prstGeom prst="rect">
            <a:avLst/>
          </a:prstGeom>
          <a:noFill/>
          <a:ln>
            <a:noFill/>
          </a:ln>
        </p:spPr>
      </p:pic>
      <p:pic>
        <p:nvPicPr>
          <p:cNvPr id="77" name="Shape 77"/>
          <p:cNvPicPr preferRelativeResize="0"/>
          <p:nvPr/>
        </p:nvPicPr>
        <p:blipFill>
          <a:blip r:embed="rId3">
            <a:alphaModFix/>
          </a:blip>
          <a:stretch>
            <a:fillRect/>
          </a:stretch>
        </p:blipFill>
        <p:spPr>
          <a:xfrm>
            <a:off x="5626634" y="2848488"/>
            <a:ext cx="329825" cy="299450"/>
          </a:xfrm>
          <a:prstGeom prst="rect">
            <a:avLst/>
          </a:prstGeom>
          <a:noFill/>
          <a:ln>
            <a:noFill/>
          </a:ln>
        </p:spPr>
      </p:pic>
      <p:sp>
        <p:nvSpPr>
          <p:cNvPr id="78" name="Shape 78"/>
          <p:cNvSpPr txBox="1"/>
          <p:nvPr/>
        </p:nvSpPr>
        <p:spPr>
          <a:xfrm>
            <a:off x="8656725" y="4827225"/>
            <a:ext cx="4875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P2</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2395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Goal</a:t>
            </a:r>
            <a:endParaRPr>
              <a:latin typeface="Times New Roman"/>
              <a:ea typeface="Times New Roman"/>
              <a:cs typeface="Times New Roman"/>
              <a:sym typeface="Times New Roman"/>
            </a:endParaRPr>
          </a:p>
        </p:txBody>
      </p:sp>
      <p:pic>
        <p:nvPicPr>
          <p:cNvPr id="84" name="Shape 84"/>
          <p:cNvPicPr preferRelativeResize="0"/>
          <p:nvPr/>
        </p:nvPicPr>
        <p:blipFill>
          <a:blip r:embed="rId3">
            <a:alphaModFix/>
          </a:blip>
          <a:stretch>
            <a:fillRect/>
          </a:stretch>
        </p:blipFill>
        <p:spPr>
          <a:xfrm>
            <a:off x="406450" y="1512545"/>
            <a:ext cx="3521524" cy="2118418"/>
          </a:xfrm>
          <a:prstGeom prst="rect">
            <a:avLst/>
          </a:prstGeom>
          <a:noFill/>
          <a:ln>
            <a:noFill/>
          </a:ln>
        </p:spPr>
      </p:pic>
      <p:sp>
        <p:nvSpPr>
          <p:cNvPr id="85" name="Shape 85"/>
          <p:cNvSpPr txBox="1"/>
          <p:nvPr/>
        </p:nvSpPr>
        <p:spPr>
          <a:xfrm>
            <a:off x="0" y="4936500"/>
            <a:ext cx="811800" cy="207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800"/>
              <a:t>Reference [1]</a:t>
            </a:r>
            <a:endParaRPr sz="800"/>
          </a:p>
        </p:txBody>
      </p:sp>
      <p:pic>
        <p:nvPicPr>
          <p:cNvPr id="86" name="Shape 86"/>
          <p:cNvPicPr preferRelativeResize="0"/>
          <p:nvPr/>
        </p:nvPicPr>
        <p:blipFill>
          <a:blip r:embed="rId4">
            <a:alphaModFix/>
          </a:blip>
          <a:stretch>
            <a:fillRect/>
          </a:stretch>
        </p:blipFill>
        <p:spPr>
          <a:xfrm>
            <a:off x="4883825" y="2894700"/>
            <a:ext cx="3267475" cy="1965588"/>
          </a:xfrm>
          <a:prstGeom prst="rect">
            <a:avLst/>
          </a:prstGeom>
          <a:noFill/>
          <a:ln>
            <a:noFill/>
          </a:ln>
        </p:spPr>
      </p:pic>
      <p:sp>
        <p:nvSpPr>
          <p:cNvPr id="87" name="Shape 87"/>
          <p:cNvSpPr txBox="1"/>
          <p:nvPr/>
        </p:nvSpPr>
        <p:spPr>
          <a:xfrm>
            <a:off x="8656725" y="4827225"/>
            <a:ext cx="4875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P3</a:t>
            </a:r>
            <a:endParaRPr>
              <a:latin typeface="Times New Roman"/>
              <a:ea typeface="Times New Roman"/>
              <a:cs typeface="Times New Roman"/>
              <a:sym typeface="Times New Roman"/>
            </a:endParaRPr>
          </a:p>
        </p:txBody>
      </p:sp>
      <p:sp>
        <p:nvSpPr>
          <p:cNvPr id="88" name="Shape 88"/>
          <p:cNvSpPr/>
          <p:nvPr/>
        </p:nvSpPr>
        <p:spPr>
          <a:xfrm>
            <a:off x="4108750" y="2441650"/>
            <a:ext cx="594300" cy="37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6277875" y="2481675"/>
            <a:ext cx="426000" cy="414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90" name="Shape 90"/>
          <p:cNvGrpSpPr/>
          <p:nvPr/>
        </p:nvGrpSpPr>
        <p:grpSpPr>
          <a:xfrm>
            <a:off x="4883825" y="357100"/>
            <a:ext cx="3267475" cy="2084554"/>
            <a:chOff x="4883825" y="357100"/>
            <a:chExt cx="3267475" cy="2084554"/>
          </a:xfrm>
        </p:grpSpPr>
        <p:pic>
          <p:nvPicPr>
            <p:cNvPr id="91" name="Shape 91"/>
            <p:cNvPicPr preferRelativeResize="0"/>
            <p:nvPr/>
          </p:nvPicPr>
          <p:blipFill>
            <a:blip r:embed="rId5">
              <a:alphaModFix/>
            </a:blip>
            <a:stretch>
              <a:fillRect/>
            </a:stretch>
          </p:blipFill>
          <p:spPr>
            <a:xfrm>
              <a:off x="4883825" y="357100"/>
              <a:ext cx="3267475" cy="2084554"/>
            </a:xfrm>
            <a:prstGeom prst="rect">
              <a:avLst/>
            </a:prstGeom>
            <a:noFill/>
            <a:ln>
              <a:noFill/>
            </a:ln>
          </p:spPr>
        </p:pic>
        <p:sp>
          <p:nvSpPr>
            <p:cNvPr id="92" name="Shape 92"/>
            <p:cNvSpPr txBox="1"/>
            <p:nvPr/>
          </p:nvSpPr>
          <p:spPr>
            <a:xfrm>
              <a:off x="5215800" y="1585450"/>
              <a:ext cx="2792400" cy="6273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200">
                  <a:solidFill>
                    <a:srgbClr val="FFFFFF"/>
                  </a:solidFill>
                  <a:latin typeface="Times New Roman"/>
                  <a:ea typeface="Times New Roman"/>
                  <a:cs typeface="Times New Roman"/>
                  <a:sym typeface="Times New Roman"/>
                </a:rPr>
                <a:t>Coverage path plan (CPP) to command a robot to traversal the free space with the minimal total moving distance.</a:t>
              </a:r>
              <a:endParaRPr sz="1200">
                <a:solidFill>
                  <a:srgbClr val="FFFFFF"/>
                </a:solidFill>
                <a:latin typeface="Times New Roman"/>
                <a:ea typeface="Times New Roman"/>
                <a:cs typeface="Times New Roman"/>
                <a:sym typeface="Times New Roman"/>
              </a:endParaRPr>
            </a:p>
          </p:txBody>
        </p:sp>
        <p:pic>
          <p:nvPicPr>
            <p:cNvPr id="93" name="Shape 93"/>
            <p:cNvPicPr preferRelativeResize="0"/>
            <p:nvPr/>
          </p:nvPicPr>
          <p:blipFill>
            <a:blip r:embed="rId6">
              <a:alphaModFix/>
            </a:blip>
            <a:stretch>
              <a:fillRect/>
            </a:stretch>
          </p:blipFill>
          <p:spPr>
            <a:xfrm>
              <a:off x="6703875" y="588999"/>
              <a:ext cx="1348657" cy="8602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latin typeface="Times New Roman"/>
                <a:ea typeface="Times New Roman"/>
                <a:cs typeface="Times New Roman"/>
                <a:sym typeface="Times New Roman"/>
              </a:rPr>
              <a:t>Methodology(i): </a:t>
            </a:r>
            <a:r>
              <a:rPr lang="en">
                <a:solidFill>
                  <a:srgbClr val="000000"/>
                </a:solidFill>
                <a:latin typeface="Times New Roman"/>
                <a:ea typeface="Times New Roman"/>
                <a:cs typeface="Times New Roman"/>
                <a:sym typeface="Times New Roman"/>
              </a:rPr>
              <a:t>Critical Points</a:t>
            </a:r>
            <a:endParaRPr>
              <a:solidFill>
                <a:srgbClr val="000000"/>
              </a:solidFill>
              <a:latin typeface="Times New Roman"/>
              <a:ea typeface="Times New Roman"/>
              <a:cs typeface="Times New Roman"/>
              <a:sym typeface="Times New Roman"/>
            </a:endParaRPr>
          </a:p>
        </p:txBody>
      </p:sp>
      <p:pic>
        <p:nvPicPr>
          <p:cNvPr id="99" name="Shape 99"/>
          <p:cNvPicPr preferRelativeResize="0"/>
          <p:nvPr/>
        </p:nvPicPr>
        <p:blipFill>
          <a:blip r:embed="rId3">
            <a:alphaModFix/>
          </a:blip>
          <a:stretch>
            <a:fillRect/>
          </a:stretch>
        </p:blipFill>
        <p:spPr>
          <a:xfrm>
            <a:off x="1177388" y="1049825"/>
            <a:ext cx="2177975" cy="1566200"/>
          </a:xfrm>
          <a:prstGeom prst="rect">
            <a:avLst/>
          </a:prstGeom>
          <a:noFill/>
          <a:ln>
            <a:noFill/>
          </a:ln>
        </p:spPr>
      </p:pic>
      <p:sp>
        <p:nvSpPr>
          <p:cNvPr id="100" name="Shape 100"/>
          <p:cNvSpPr txBox="1"/>
          <p:nvPr/>
        </p:nvSpPr>
        <p:spPr>
          <a:xfrm>
            <a:off x="1331563" y="4834900"/>
            <a:ext cx="1869600" cy="305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t>Smooth Boundary</a:t>
            </a:r>
            <a:endParaRPr/>
          </a:p>
        </p:txBody>
      </p:sp>
      <p:pic>
        <p:nvPicPr>
          <p:cNvPr id="101" name="Shape 101"/>
          <p:cNvPicPr preferRelativeResize="0"/>
          <p:nvPr/>
        </p:nvPicPr>
        <p:blipFill>
          <a:blip r:embed="rId4">
            <a:alphaModFix/>
          </a:blip>
          <a:stretch>
            <a:fillRect/>
          </a:stretch>
        </p:blipFill>
        <p:spPr>
          <a:xfrm>
            <a:off x="4868100" y="1049850"/>
            <a:ext cx="2531574" cy="1566200"/>
          </a:xfrm>
          <a:prstGeom prst="rect">
            <a:avLst/>
          </a:prstGeom>
          <a:noFill/>
          <a:ln>
            <a:noFill/>
          </a:ln>
        </p:spPr>
      </p:pic>
      <p:sp>
        <p:nvSpPr>
          <p:cNvPr id="102" name="Shape 102"/>
          <p:cNvSpPr txBox="1"/>
          <p:nvPr/>
        </p:nvSpPr>
        <p:spPr>
          <a:xfrm>
            <a:off x="4958350" y="4834900"/>
            <a:ext cx="2351100" cy="30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Non-s</a:t>
            </a:r>
            <a:r>
              <a:rPr lang="en"/>
              <a:t>mooth Boundary</a:t>
            </a:r>
            <a:endParaRPr/>
          </a:p>
        </p:txBody>
      </p:sp>
      <p:pic>
        <p:nvPicPr>
          <p:cNvPr id="103" name="Shape 103"/>
          <p:cNvPicPr preferRelativeResize="0"/>
          <p:nvPr/>
        </p:nvPicPr>
        <p:blipFill>
          <a:blip r:embed="rId5">
            <a:alphaModFix/>
          </a:blip>
          <a:stretch>
            <a:fillRect/>
          </a:stretch>
        </p:blipFill>
        <p:spPr>
          <a:xfrm>
            <a:off x="822525" y="2716662"/>
            <a:ext cx="2887700" cy="2099048"/>
          </a:xfrm>
          <a:prstGeom prst="rect">
            <a:avLst/>
          </a:prstGeom>
          <a:noFill/>
          <a:ln>
            <a:noFill/>
          </a:ln>
        </p:spPr>
      </p:pic>
      <p:pic>
        <p:nvPicPr>
          <p:cNvPr id="104" name="Shape 104"/>
          <p:cNvPicPr preferRelativeResize="0"/>
          <p:nvPr/>
        </p:nvPicPr>
        <p:blipFill>
          <a:blip r:embed="rId6">
            <a:alphaModFix/>
          </a:blip>
          <a:stretch>
            <a:fillRect/>
          </a:stretch>
        </p:blipFill>
        <p:spPr>
          <a:xfrm>
            <a:off x="4286238" y="2716638"/>
            <a:ext cx="3968057" cy="2017650"/>
          </a:xfrm>
          <a:prstGeom prst="rect">
            <a:avLst/>
          </a:prstGeom>
          <a:noFill/>
          <a:ln>
            <a:noFill/>
          </a:ln>
        </p:spPr>
      </p:pic>
      <p:sp>
        <p:nvSpPr>
          <p:cNvPr id="105" name="Shape 105"/>
          <p:cNvSpPr txBox="1"/>
          <p:nvPr/>
        </p:nvSpPr>
        <p:spPr>
          <a:xfrm>
            <a:off x="0" y="4936500"/>
            <a:ext cx="811800" cy="207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800"/>
              <a:t>Reference [2]</a:t>
            </a:r>
            <a:endParaRPr sz="800"/>
          </a:p>
        </p:txBody>
      </p:sp>
      <p:sp>
        <p:nvSpPr>
          <p:cNvPr id="106" name="Shape 106"/>
          <p:cNvSpPr txBox="1"/>
          <p:nvPr/>
        </p:nvSpPr>
        <p:spPr>
          <a:xfrm>
            <a:off x="8656725" y="4827225"/>
            <a:ext cx="4875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P4</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33555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Methodology(ii): </a:t>
            </a:r>
            <a:endParaRPr>
              <a:solidFill>
                <a:srgbClr val="000000"/>
              </a:solidFill>
              <a:latin typeface="Times New Roman"/>
              <a:ea typeface="Times New Roman"/>
              <a:cs typeface="Times New Roman"/>
              <a:sym typeface="Times New Roman"/>
            </a:endParaRPr>
          </a:p>
          <a:p>
            <a:pPr indent="0" lvl="0" marL="0">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Cell Decomposition</a:t>
            </a:r>
            <a:endParaRPr>
              <a:solidFill>
                <a:srgbClr val="000000"/>
              </a:solidFill>
              <a:latin typeface="Times New Roman"/>
              <a:ea typeface="Times New Roman"/>
              <a:cs typeface="Times New Roman"/>
              <a:sym typeface="Times New Roman"/>
            </a:endParaRPr>
          </a:p>
        </p:txBody>
      </p:sp>
      <p:pic>
        <p:nvPicPr>
          <p:cNvPr id="112" name="Shape 112"/>
          <p:cNvPicPr preferRelativeResize="0"/>
          <p:nvPr/>
        </p:nvPicPr>
        <p:blipFill>
          <a:blip r:embed="rId3">
            <a:alphaModFix/>
          </a:blip>
          <a:stretch>
            <a:fillRect/>
          </a:stretch>
        </p:blipFill>
        <p:spPr>
          <a:xfrm>
            <a:off x="311675" y="2006750"/>
            <a:ext cx="3209925" cy="2143125"/>
          </a:xfrm>
          <a:prstGeom prst="rect">
            <a:avLst/>
          </a:prstGeom>
          <a:noFill/>
          <a:ln>
            <a:noFill/>
          </a:ln>
        </p:spPr>
      </p:pic>
      <p:sp>
        <p:nvSpPr>
          <p:cNvPr id="113" name="Shape 113"/>
          <p:cNvSpPr txBox="1"/>
          <p:nvPr/>
        </p:nvSpPr>
        <p:spPr>
          <a:xfrm>
            <a:off x="785188" y="4372575"/>
            <a:ext cx="2262900" cy="280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t>Matlab function: bwlabel.</a:t>
            </a:r>
            <a:endParaRPr/>
          </a:p>
        </p:txBody>
      </p:sp>
      <p:sp>
        <p:nvSpPr>
          <p:cNvPr id="114" name="Shape 114"/>
          <p:cNvSpPr txBox="1"/>
          <p:nvPr>
            <p:ph type="title"/>
          </p:nvPr>
        </p:nvSpPr>
        <p:spPr>
          <a:xfrm>
            <a:off x="4420075" y="445025"/>
            <a:ext cx="4254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Methodology(iii): </a:t>
            </a:r>
            <a:endParaRPr>
              <a:solidFill>
                <a:srgbClr val="000000"/>
              </a:solidFill>
              <a:latin typeface="Times New Roman"/>
              <a:ea typeface="Times New Roman"/>
              <a:cs typeface="Times New Roman"/>
              <a:sym typeface="Times New Roman"/>
            </a:endParaRPr>
          </a:p>
          <a:p>
            <a:pPr indent="0" lvl="0" marL="0" rtl="0">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Inter-cell Exhaustive Walk (DFS)</a:t>
            </a:r>
            <a:endParaRPr>
              <a:solidFill>
                <a:srgbClr val="000000"/>
              </a:solidFill>
              <a:latin typeface="Times New Roman"/>
              <a:ea typeface="Times New Roman"/>
              <a:cs typeface="Times New Roman"/>
              <a:sym typeface="Times New Roman"/>
            </a:endParaRPr>
          </a:p>
        </p:txBody>
      </p:sp>
      <p:pic>
        <p:nvPicPr>
          <p:cNvPr id="115" name="Shape 115"/>
          <p:cNvPicPr preferRelativeResize="0"/>
          <p:nvPr/>
        </p:nvPicPr>
        <p:blipFill>
          <a:blip r:embed="rId4">
            <a:alphaModFix/>
          </a:blip>
          <a:stretch>
            <a:fillRect/>
          </a:stretch>
        </p:blipFill>
        <p:spPr>
          <a:xfrm>
            <a:off x="4235525" y="1906750"/>
            <a:ext cx="4543425" cy="2343150"/>
          </a:xfrm>
          <a:prstGeom prst="rect">
            <a:avLst/>
          </a:prstGeom>
          <a:noFill/>
          <a:ln>
            <a:noFill/>
          </a:ln>
        </p:spPr>
      </p:pic>
      <p:sp>
        <p:nvSpPr>
          <p:cNvPr id="116" name="Shape 116"/>
          <p:cNvSpPr txBox="1"/>
          <p:nvPr/>
        </p:nvSpPr>
        <p:spPr>
          <a:xfrm>
            <a:off x="5178988" y="4328475"/>
            <a:ext cx="2656500" cy="36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Path: </a:t>
            </a:r>
            <a:r>
              <a:rPr lang="en"/>
              <a:t>0-1-7-2-3-4-8-4-3-2-5-6</a:t>
            </a:r>
            <a:endParaRPr/>
          </a:p>
        </p:txBody>
      </p:sp>
      <p:cxnSp>
        <p:nvCxnSpPr>
          <p:cNvPr id="117" name="Shape 117"/>
          <p:cNvCxnSpPr/>
          <p:nvPr/>
        </p:nvCxnSpPr>
        <p:spPr>
          <a:xfrm>
            <a:off x="4012175" y="710825"/>
            <a:ext cx="0" cy="3987900"/>
          </a:xfrm>
          <a:prstGeom prst="straightConnector1">
            <a:avLst/>
          </a:prstGeom>
          <a:noFill/>
          <a:ln cap="flat" cmpd="sng" w="9525">
            <a:solidFill>
              <a:schemeClr val="dk2"/>
            </a:solidFill>
            <a:prstDash val="solid"/>
            <a:round/>
            <a:headEnd len="med" w="med" type="none"/>
            <a:tailEnd len="med" w="med" type="none"/>
          </a:ln>
        </p:spPr>
      </p:cxnSp>
      <p:sp>
        <p:nvSpPr>
          <p:cNvPr id="118" name="Shape 118"/>
          <p:cNvSpPr txBox="1"/>
          <p:nvPr/>
        </p:nvSpPr>
        <p:spPr>
          <a:xfrm>
            <a:off x="8656725" y="4827225"/>
            <a:ext cx="4875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P5</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4254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Methodology(iv): In-cell CPP (Boustrophedon)</a:t>
            </a:r>
            <a:endParaRPr>
              <a:solidFill>
                <a:srgbClr val="000000"/>
              </a:solidFill>
              <a:latin typeface="Times New Roman"/>
              <a:ea typeface="Times New Roman"/>
              <a:cs typeface="Times New Roman"/>
              <a:sym typeface="Times New Roman"/>
            </a:endParaRPr>
          </a:p>
        </p:txBody>
      </p:sp>
      <p:pic>
        <p:nvPicPr>
          <p:cNvPr id="124" name="Shape 124"/>
          <p:cNvPicPr preferRelativeResize="0"/>
          <p:nvPr/>
        </p:nvPicPr>
        <p:blipFill>
          <a:blip r:embed="rId3">
            <a:alphaModFix/>
          </a:blip>
          <a:stretch>
            <a:fillRect/>
          </a:stretch>
        </p:blipFill>
        <p:spPr>
          <a:xfrm>
            <a:off x="311700" y="1601850"/>
            <a:ext cx="3804800" cy="2564300"/>
          </a:xfrm>
          <a:prstGeom prst="rect">
            <a:avLst/>
          </a:prstGeom>
          <a:noFill/>
          <a:ln>
            <a:noFill/>
          </a:ln>
        </p:spPr>
      </p:pic>
      <p:sp>
        <p:nvSpPr>
          <p:cNvPr id="125" name="Shape 125"/>
          <p:cNvSpPr txBox="1"/>
          <p:nvPr/>
        </p:nvSpPr>
        <p:spPr>
          <a:xfrm>
            <a:off x="1092838" y="4240275"/>
            <a:ext cx="2242500" cy="2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owing the lawn” pattern</a:t>
            </a:r>
            <a:endParaRPr/>
          </a:p>
        </p:txBody>
      </p:sp>
      <p:sp>
        <p:nvSpPr>
          <p:cNvPr id="126" name="Shape 126"/>
          <p:cNvSpPr txBox="1"/>
          <p:nvPr/>
        </p:nvSpPr>
        <p:spPr>
          <a:xfrm>
            <a:off x="0" y="4936500"/>
            <a:ext cx="811800" cy="207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800"/>
              <a:t>Reference [3]</a:t>
            </a:r>
            <a:endParaRPr sz="800"/>
          </a:p>
        </p:txBody>
      </p:sp>
      <p:sp>
        <p:nvSpPr>
          <p:cNvPr id="127" name="Shape 127"/>
          <p:cNvSpPr txBox="1"/>
          <p:nvPr>
            <p:ph type="title"/>
          </p:nvPr>
        </p:nvSpPr>
        <p:spPr>
          <a:xfrm>
            <a:off x="4612600" y="445025"/>
            <a:ext cx="42543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Quick Summary from Method i to iv</a:t>
            </a:r>
            <a:endParaRPr>
              <a:solidFill>
                <a:srgbClr val="000000"/>
              </a:solidFill>
              <a:latin typeface="Times New Roman"/>
              <a:ea typeface="Times New Roman"/>
              <a:cs typeface="Times New Roman"/>
              <a:sym typeface="Times New Roman"/>
            </a:endParaRPr>
          </a:p>
        </p:txBody>
      </p:sp>
      <p:pic>
        <p:nvPicPr>
          <p:cNvPr id="128" name="Shape 128"/>
          <p:cNvPicPr preferRelativeResize="0"/>
          <p:nvPr/>
        </p:nvPicPr>
        <p:blipFill>
          <a:blip r:embed="rId4">
            <a:alphaModFix/>
          </a:blip>
          <a:stretch>
            <a:fillRect/>
          </a:stretch>
        </p:blipFill>
        <p:spPr>
          <a:xfrm>
            <a:off x="4433375" y="1936275"/>
            <a:ext cx="4612738" cy="1969579"/>
          </a:xfrm>
          <a:prstGeom prst="rect">
            <a:avLst/>
          </a:prstGeom>
          <a:noFill/>
          <a:ln>
            <a:noFill/>
          </a:ln>
        </p:spPr>
      </p:pic>
      <p:cxnSp>
        <p:nvCxnSpPr>
          <p:cNvPr id="129" name="Shape 129"/>
          <p:cNvCxnSpPr/>
          <p:nvPr/>
        </p:nvCxnSpPr>
        <p:spPr>
          <a:xfrm>
            <a:off x="4274625" y="710825"/>
            <a:ext cx="0" cy="3987900"/>
          </a:xfrm>
          <a:prstGeom prst="straightConnector1">
            <a:avLst/>
          </a:prstGeom>
          <a:noFill/>
          <a:ln cap="flat" cmpd="sng" w="9525">
            <a:solidFill>
              <a:schemeClr val="dk2"/>
            </a:solidFill>
            <a:prstDash val="solid"/>
            <a:round/>
            <a:headEnd len="med" w="med" type="none"/>
            <a:tailEnd len="med" w="med" type="none"/>
          </a:ln>
        </p:spPr>
      </p:cxnSp>
      <p:sp>
        <p:nvSpPr>
          <p:cNvPr id="130" name="Shape 130"/>
          <p:cNvSpPr txBox="1"/>
          <p:nvPr/>
        </p:nvSpPr>
        <p:spPr>
          <a:xfrm>
            <a:off x="8656725" y="4827225"/>
            <a:ext cx="4875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P6</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Methodology(v): Remote center-of-motion </a:t>
            </a:r>
            <a:endParaRPr>
              <a:latin typeface="Times New Roman"/>
              <a:ea typeface="Times New Roman"/>
              <a:cs typeface="Times New Roman"/>
              <a:sym typeface="Times New Roman"/>
            </a:endParaRPr>
          </a:p>
        </p:txBody>
      </p:sp>
      <p:pic>
        <p:nvPicPr>
          <p:cNvPr id="136" name="Shape 136"/>
          <p:cNvPicPr preferRelativeResize="0"/>
          <p:nvPr/>
        </p:nvPicPr>
        <p:blipFill>
          <a:blip r:embed="rId3">
            <a:alphaModFix/>
          </a:blip>
          <a:stretch>
            <a:fillRect/>
          </a:stretch>
        </p:blipFill>
        <p:spPr>
          <a:xfrm>
            <a:off x="408675" y="1375794"/>
            <a:ext cx="3197600" cy="1451725"/>
          </a:xfrm>
          <a:prstGeom prst="rect">
            <a:avLst/>
          </a:prstGeom>
          <a:noFill/>
          <a:ln cap="flat" cmpd="sng" w="19050">
            <a:solidFill>
              <a:schemeClr val="dk2"/>
            </a:solidFill>
            <a:prstDash val="solid"/>
            <a:round/>
            <a:headEnd len="sm" w="sm" type="none"/>
            <a:tailEnd len="sm" w="sm" type="none"/>
          </a:ln>
        </p:spPr>
      </p:pic>
      <p:pic>
        <p:nvPicPr>
          <p:cNvPr id="137" name="Shape 137"/>
          <p:cNvPicPr preferRelativeResize="0"/>
          <p:nvPr/>
        </p:nvPicPr>
        <p:blipFill rotWithShape="1">
          <a:blip r:embed="rId4">
            <a:alphaModFix/>
          </a:blip>
          <a:srcRect b="0" l="27766" r="0" t="0"/>
          <a:stretch/>
        </p:blipFill>
        <p:spPr>
          <a:xfrm>
            <a:off x="4482375" y="1304649"/>
            <a:ext cx="2717325" cy="1591250"/>
          </a:xfrm>
          <a:prstGeom prst="rect">
            <a:avLst/>
          </a:prstGeom>
          <a:noFill/>
          <a:ln cap="flat" cmpd="sng" w="19050">
            <a:solidFill>
              <a:schemeClr val="dk2"/>
            </a:solidFill>
            <a:prstDash val="solid"/>
            <a:round/>
            <a:headEnd len="sm" w="sm" type="none"/>
            <a:tailEnd len="sm" w="sm" type="none"/>
          </a:ln>
        </p:spPr>
      </p:pic>
      <p:pic>
        <p:nvPicPr>
          <p:cNvPr id="138" name="Shape 138"/>
          <p:cNvPicPr preferRelativeResize="0"/>
          <p:nvPr/>
        </p:nvPicPr>
        <p:blipFill rotWithShape="1">
          <a:blip r:embed="rId5">
            <a:alphaModFix/>
          </a:blip>
          <a:srcRect b="0" l="24936" r="0" t="0"/>
          <a:stretch/>
        </p:blipFill>
        <p:spPr>
          <a:xfrm>
            <a:off x="4482375" y="3432700"/>
            <a:ext cx="2717325" cy="1433208"/>
          </a:xfrm>
          <a:prstGeom prst="rect">
            <a:avLst/>
          </a:prstGeom>
          <a:noFill/>
          <a:ln cap="flat" cmpd="sng" w="19050">
            <a:solidFill>
              <a:schemeClr val="dk2"/>
            </a:solidFill>
            <a:prstDash val="solid"/>
            <a:round/>
            <a:headEnd len="sm" w="sm" type="none"/>
            <a:tailEnd len="sm" w="sm" type="none"/>
          </a:ln>
        </p:spPr>
      </p:pic>
      <p:sp>
        <p:nvSpPr>
          <p:cNvPr id="139" name="Shape 139"/>
          <p:cNvSpPr txBox="1"/>
          <p:nvPr/>
        </p:nvSpPr>
        <p:spPr>
          <a:xfrm>
            <a:off x="4482375" y="1304650"/>
            <a:ext cx="954600" cy="43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00FF"/>
                </a:solidFill>
                <a:latin typeface="Times New Roman"/>
                <a:ea typeface="Times New Roman"/>
                <a:cs typeface="Times New Roman"/>
                <a:sym typeface="Times New Roman"/>
              </a:rPr>
              <a:t>2.</a:t>
            </a:r>
            <a:r>
              <a:rPr lang="en">
                <a:solidFill>
                  <a:srgbClr val="0000FF"/>
                </a:solidFill>
                <a:latin typeface="Times New Roman"/>
                <a:ea typeface="Times New Roman"/>
                <a:cs typeface="Times New Roman"/>
                <a:sym typeface="Times New Roman"/>
              </a:rPr>
              <a:t>Rotation</a:t>
            </a:r>
            <a:endParaRPr>
              <a:solidFill>
                <a:srgbClr val="0000FF"/>
              </a:solidFill>
              <a:latin typeface="Times New Roman"/>
              <a:ea typeface="Times New Roman"/>
              <a:cs typeface="Times New Roman"/>
              <a:sym typeface="Times New Roman"/>
            </a:endParaRPr>
          </a:p>
        </p:txBody>
      </p:sp>
      <p:sp>
        <p:nvSpPr>
          <p:cNvPr id="140" name="Shape 140"/>
          <p:cNvSpPr txBox="1"/>
          <p:nvPr/>
        </p:nvSpPr>
        <p:spPr>
          <a:xfrm>
            <a:off x="4482375" y="3432700"/>
            <a:ext cx="1218600" cy="43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latin typeface="Times New Roman"/>
                <a:ea typeface="Times New Roman"/>
                <a:cs typeface="Times New Roman"/>
                <a:sym typeface="Times New Roman"/>
              </a:rPr>
              <a:t>3.Translation</a:t>
            </a:r>
            <a:endParaRPr>
              <a:solidFill>
                <a:srgbClr val="0000FF"/>
              </a:solidFill>
              <a:latin typeface="Times New Roman"/>
              <a:ea typeface="Times New Roman"/>
              <a:cs typeface="Times New Roman"/>
              <a:sym typeface="Times New Roman"/>
            </a:endParaRPr>
          </a:p>
        </p:txBody>
      </p:sp>
      <p:cxnSp>
        <p:nvCxnSpPr>
          <p:cNvPr id="141" name="Shape 141"/>
          <p:cNvCxnSpPr>
            <a:stCxn id="136" idx="3"/>
            <a:endCxn id="137" idx="1"/>
          </p:cNvCxnSpPr>
          <p:nvPr/>
        </p:nvCxnSpPr>
        <p:spPr>
          <a:xfrm flipH="1" rot="10800000">
            <a:off x="3606275" y="2100157"/>
            <a:ext cx="876000" cy="1500"/>
          </a:xfrm>
          <a:prstGeom prst="straightConnector1">
            <a:avLst/>
          </a:prstGeom>
          <a:noFill/>
          <a:ln cap="flat" cmpd="sng" w="38100">
            <a:solidFill>
              <a:schemeClr val="dk2"/>
            </a:solidFill>
            <a:prstDash val="solid"/>
            <a:round/>
            <a:headEnd len="med" w="med" type="none"/>
            <a:tailEnd len="med" w="med" type="triangle"/>
          </a:ln>
        </p:spPr>
      </p:cxnSp>
      <p:cxnSp>
        <p:nvCxnSpPr>
          <p:cNvPr id="142" name="Shape 142"/>
          <p:cNvCxnSpPr>
            <a:stCxn id="137" idx="2"/>
            <a:endCxn id="138" idx="0"/>
          </p:cNvCxnSpPr>
          <p:nvPr/>
        </p:nvCxnSpPr>
        <p:spPr>
          <a:xfrm>
            <a:off x="5841038" y="2895899"/>
            <a:ext cx="0" cy="536700"/>
          </a:xfrm>
          <a:prstGeom prst="straightConnector1">
            <a:avLst/>
          </a:prstGeom>
          <a:noFill/>
          <a:ln cap="flat" cmpd="sng" w="38100">
            <a:solidFill>
              <a:schemeClr val="dk2"/>
            </a:solidFill>
            <a:prstDash val="solid"/>
            <a:round/>
            <a:headEnd len="med" w="med" type="none"/>
            <a:tailEnd len="med" w="med" type="triangle"/>
          </a:ln>
        </p:spPr>
      </p:cxnSp>
      <p:cxnSp>
        <p:nvCxnSpPr>
          <p:cNvPr id="143" name="Shape 143"/>
          <p:cNvCxnSpPr/>
          <p:nvPr/>
        </p:nvCxnSpPr>
        <p:spPr>
          <a:xfrm flipH="1">
            <a:off x="7199700" y="2149084"/>
            <a:ext cx="448500" cy="6300"/>
          </a:xfrm>
          <a:prstGeom prst="straightConnector1">
            <a:avLst/>
          </a:prstGeom>
          <a:noFill/>
          <a:ln cap="flat" cmpd="sng" w="38100">
            <a:solidFill>
              <a:schemeClr val="dk2"/>
            </a:solidFill>
            <a:prstDash val="solid"/>
            <a:round/>
            <a:headEnd len="med" w="med" type="none"/>
            <a:tailEnd len="med" w="med" type="triangle"/>
          </a:ln>
        </p:spPr>
      </p:cxnSp>
      <p:cxnSp>
        <p:nvCxnSpPr>
          <p:cNvPr id="144" name="Shape 144"/>
          <p:cNvCxnSpPr/>
          <p:nvPr/>
        </p:nvCxnSpPr>
        <p:spPr>
          <a:xfrm>
            <a:off x="7660875" y="2129725"/>
            <a:ext cx="0" cy="2293200"/>
          </a:xfrm>
          <a:prstGeom prst="straightConnector1">
            <a:avLst/>
          </a:prstGeom>
          <a:noFill/>
          <a:ln cap="flat" cmpd="sng" w="38100">
            <a:solidFill>
              <a:schemeClr val="dk2"/>
            </a:solidFill>
            <a:prstDash val="solid"/>
            <a:round/>
            <a:headEnd len="med" w="med" type="none"/>
            <a:tailEnd len="med" w="med" type="none"/>
          </a:ln>
        </p:spPr>
      </p:cxnSp>
      <p:cxnSp>
        <p:nvCxnSpPr>
          <p:cNvPr id="145" name="Shape 145"/>
          <p:cNvCxnSpPr/>
          <p:nvPr/>
        </p:nvCxnSpPr>
        <p:spPr>
          <a:xfrm>
            <a:off x="7212500" y="4396568"/>
            <a:ext cx="448500" cy="6300"/>
          </a:xfrm>
          <a:prstGeom prst="straightConnector1">
            <a:avLst/>
          </a:prstGeom>
          <a:noFill/>
          <a:ln cap="flat" cmpd="sng" w="38100">
            <a:solidFill>
              <a:schemeClr val="dk2"/>
            </a:solidFill>
            <a:prstDash val="solid"/>
            <a:round/>
            <a:headEnd len="med" w="med" type="none"/>
            <a:tailEnd len="med" w="med" type="none"/>
          </a:ln>
        </p:spPr>
      </p:cxnSp>
      <p:sp>
        <p:nvSpPr>
          <p:cNvPr id="146" name="Shape 146"/>
          <p:cNvSpPr txBox="1"/>
          <p:nvPr/>
        </p:nvSpPr>
        <p:spPr>
          <a:xfrm>
            <a:off x="408675" y="1348350"/>
            <a:ext cx="1218600" cy="43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latin typeface="Times New Roman"/>
                <a:ea typeface="Times New Roman"/>
                <a:cs typeface="Times New Roman"/>
                <a:sym typeface="Times New Roman"/>
              </a:rPr>
              <a:t>1.Start point</a:t>
            </a:r>
            <a:endParaRPr>
              <a:solidFill>
                <a:srgbClr val="0000FF"/>
              </a:solidFill>
              <a:latin typeface="Times New Roman"/>
              <a:ea typeface="Times New Roman"/>
              <a:cs typeface="Times New Roman"/>
              <a:sym typeface="Times New Roman"/>
            </a:endParaRPr>
          </a:p>
        </p:txBody>
      </p:sp>
      <p:sp>
        <p:nvSpPr>
          <p:cNvPr id="147" name="Shape 147"/>
          <p:cNvSpPr txBox="1"/>
          <p:nvPr/>
        </p:nvSpPr>
        <p:spPr>
          <a:xfrm>
            <a:off x="7648200" y="3109675"/>
            <a:ext cx="1623900" cy="43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latin typeface="Times New Roman"/>
                <a:ea typeface="Times New Roman"/>
                <a:cs typeface="Times New Roman"/>
                <a:sym typeface="Times New Roman"/>
              </a:rPr>
              <a:t>4</a:t>
            </a:r>
            <a:r>
              <a:rPr lang="en">
                <a:solidFill>
                  <a:srgbClr val="0000FF"/>
                </a:solidFill>
                <a:latin typeface="Times New Roman"/>
                <a:ea typeface="Times New Roman"/>
                <a:cs typeface="Times New Roman"/>
                <a:sym typeface="Times New Roman"/>
              </a:rPr>
              <a:t>. Next point</a:t>
            </a:r>
            <a:endParaRPr>
              <a:solidFill>
                <a:srgbClr val="0000FF"/>
              </a:solidFill>
              <a:latin typeface="Times New Roman"/>
              <a:ea typeface="Times New Roman"/>
              <a:cs typeface="Times New Roman"/>
              <a:sym typeface="Times New Roman"/>
            </a:endParaRPr>
          </a:p>
        </p:txBody>
      </p:sp>
      <p:sp>
        <p:nvSpPr>
          <p:cNvPr id="148" name="Shape 148"/>
          <p:cNvSpPr txBox="1"/>
          <p:nvPr/>
        </p:nvSpPr>
        <p:spPr>
          <a:xfrm>
            <a:off x="8656725" y="4827225"/>
            <a:ext cx="4875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P7</a:t>
            </a:r>
            <a:endParaRPr>
              <a:latin typeface="Times New Roman"/>
              <a:ea typeface="Times New Roman"/>
              <a:cs typeface="Times New Roman"/>
              <a:sym typeface="Times New Roman"/>
            </a:endParaRPr>
          </a:p>
        </p:txBody>
      </p:sp>
      <p:pic>
        <p:nvPicPr>
          <p:cNvPr id="149" name="Shape 149"/>
          <p:cNvPicPr preferRelativeResize="0"/>
          <p:nvPr/>
        </p:nvPicPr>
        <p:blipFill>
          <a:blip r:embed="rId6">
            <a:alphaModFix/>
          </a:blip>
          <a:stretch>
            <a:fillRect/>
          </a:stretch>
        </p:blipFill>
        <p:spPr>
          <a:xfrm>
            <a:off x="837100" y="2986050"/>
            <a:ext cx="2416325" cy="200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Methodology(vi): Block diagram of control loop</a:t>
            </a:r>
            <a:endParaRPr>
              <a:latin typeface="Times New Roman"/>
              <a:ea typeface="Times New Roman"/>
              <a:cs typeface="Times New Roman"/>
              <a:sym typeface="Times New Roman"/>
            </a:endParaRPr>
          </a:p>
        </p:txBody>
      </p:sp>
      <p:pic>
        <p:nvPicPr>
          <p:cNvPr id="155" name="Shape 155"/>
          <p:cNvPicPr preferRelativeResize="0"/>
          <p:nvPr/>
        </p:nvPicPr>
        <p:blipFill>
          <a:blip r:embed="rId3">
            <a:alphaModFix/>
          </a:blip>
          <a:stretch>
            <a:fillRect/>
          </a:stretch>
        </p:blipFill>
        <p:spPr>
          <a:xfrm>
            <a:off x="152400" y="1275675"/>
            <a:ext cx="8839202" cy="3136989"/>
          </a:xfrm>
          <a:prstGeom prst="rect">
            <a:avLst/>
          </a:prstGeom>
          <a:noFill/>
          <a:ln>
            <a:noFill/>
          </a:ln>
        </p:spPr>
      </p:pic>
      <p:sp>
        <p:nvSpPr>
          <p:cNvPr id="156" name="Shape 156"/>
          <p:cNvSpPr txBox="1"/>
          <p:nvPr/>
        </p:nvSpPr>
        <p:spPr>
          <a:xfrm>
            <a:off x="8656725" y="4827225"/>
            <a:ext cx="4875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P8</a:t>
            </a:r>
            <a:endParaRPr>
              <a:latin typeface="Times New Roman"/>
              <a:ea typeface="Times New Roman"/>
              <a:cs typeface="Times New Roman"/>
              <a:sym typeface="Times New Roman"/>
            </a:endParaRPr>
          </a:p>
        </p:txBody>
      </p:sp>
      <p:sp>
        <p:nvSpPr>
          <p:cNvPr id="157" name="Shape 157"/>
          <p:cNvSpPr txBox="1"/>
          <p:nvPr/>
        </p:nvSpPr>
        <p:spPr>
          <a:xfrm>
            <a:off x="2351050" y="1188000"/>
            <a:ext cx="2005500" cy="3933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nvSpPr>
        <p:spPr>
          <a:xfrm>
            <a:off x="2571750" y="1188000"/>
            <a:ext cx="1429800" cy="39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FF"/>
                </a:solidFill>
              </a:rPr>
              <a:t>Control loop</a:t>
            </a:r>
            <a:endParaRPr b="1">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