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enn Robinson" initials="" lastIdx="1" clrIdx="0"/>
  <p:cmAuthor id="1" name="user" initials="u" lastIdx="9" clrIdx="1"/>
  <p:cmAuthor id="2" name="Microsoft Office User" initials="Office" lastIdx="1" clrIdx="2"/>
  <p:cmAuthor id="3" name="Microsoft Office User" initials="Office [2]" lastIdx="1" clrIdx="3"/>
  <p:cmAuthor id="4" name="Microsoft Office User" initials="Office [3]" lastIdx="1" clrIdx="4"/>
  <p:cmAuthor id="5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2" autoAdjust="0"/>
    <p:restoredTop sz="50919" autoAdjust="0"/>
  </p:normalViewPr>
  <p:slideViewPr>
    <p:cSldViewPr>
      <p:cViewPr varScale="1">
        <p:scale>
          <a:sx n="35" d="100"/>
          <a:sy n="35" d="100"/>
        </p:scale>
        <p:origin x="26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6547-9B9B-49F7-82A6-07296A6FD31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6C76-FC5B-4C55-8A39-298A16F375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000" i="0" dirty="0">
                <a:solidFill>
                  <a:srgbClr val="320E04"/>
                </a:solidFill>
                <a:ea typeface="굴림" pitchFamily="34" charset="-127"/>
              </a:rPr>
              <a:t>This is the template that your team should use to present your commercialization strategy.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ko-KR" sz="1000" i="0" dirty="0">
              <a:solidFill>
                <a:srgbClr val="320E04"/>
              </a:solidFill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000" i="0" dirty="0">
                <a:solidFill>
                  <a:srgbClr val="320E04"/>
                </a:solidFill>
                <a:ea typeface="굴림" pitchFamily="34" charset="-127"/>
              </a:rPr>
              <a:t>You will have 15 minutes to make this presentation and then additional time to answer questions.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ko-KR" sz="1000" i="0" dirty="0">
              <a:solidFill>
                <a:srgbClr val="320E04"/>
              </a:solidFill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000" i="0" dirty="0">
                <a:solidFill>
                  <a:srgbClr val="320E04"/>
                </a:solidFill>
                <a:ea typeface="굴림" pitchFamily="34" charset="-127"/>
              </a:rPr>
              <a:t>1. Make the presentation clear &amp; simple.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000" i="0" dirty="0">
                <a:solidFill>
                  <a:srgbClr val="320E04"/>
                </a:solidFill>
                <a:ea typeface="굴림" pitchFamily="34" charset="-127"/>
              </a:rPr>
              <a:t>2. Prepare the presentation as if the audience has never heard of you, your business or your market.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ko-KR" sz="1000" i="0" baseline="0" dirty="0">
              <a:solidFill>
                <a:srgbClr val="320E04"/>
              </a:solidFill>
              <a:ea typeface="굴림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ko-KR" sz="1000" i="0" dirty="0">
              <a:solidFill>
                <a:srgbClr val="320E04"/>
              </a:solidFill>
              <a:ea typeface="굴림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 a list 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name, units/revenue and date of purchase or forecasted date of purchase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must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slide, to show historic and future demand with actual customer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“ASK” slide!</a:t>
            </a:r>
            <a:r>
              <a:rPr lang="en-US" baseline="0" dirty="0"/>
              <a:t> Here, you want to include:</a:t>
            </a:r>
          </a:p>
          <a:p>
            <a:pPr marL="171450" indent="-171450">
              <a:buFont typeface="Arial"/>
              <a:buChar char="•"/>
            </a:pPr>
            <a:r>
              <a:rPr lang="en-US" altLang="ko-KR" sz="1200" i="0" baseline="0" dirty="0">
                <a:ea typeface="굴림" pitchFamily="34" charset="-127"/>
              </a:rPr>
              <a:t>Do you require funding?</a:t>
            </a:r>
          </a:p>
          <a:p>
            <a:pPr marL="171450" indent="-171450">
              <a:buFont typeface="Arial"/>
              <a:buChar char="•"/>
            </a:pPr>
            <a:r>
              <a:rPr lang="en-US" altLang="ko-KR" sz="1200" i="0" baseline="0" dirty="0">
                <a:ea typeface="굴림" pitchFamily="34" charset="-127"/>
              </a:rPr>
              <a:t>If so, how much?</a:t>
            </a:r>
          </a:p>
          <a:p>
            <a:pPr marL="171450" indent="-171450">
              <a:buFont typeface="Arial"/>
              <a:buChar char="•"/>
            </a:pPr>
            <a:r>
              <a:rPr lang="en-US" sz="1200" i="0" baseline="0" dirty="0">
                <a:ea typeface="굴림" pitchFamily="34" charset="-127"/>
              </a:rPr>
              <a:t>For what will the funding be used? (examples: manufacturing expansion, hiring of specific staff, certification, etc.) = BE AS SPECIFIC AS YOU CAN!</a:t>
            </a:r>
          </a:p>
          <a:p>
            <a:pPr marL="171450" indent="-171450">
              <a:buFont typeface="Arial"/>
              <a:buChar char="•"/>
            </a:pPr>
            <a:r>
              <a:rPr lang="en-US" sz="1200" i="0" baseline="0" dirty="0">
                <a:ea typeface="굴림" pitchFamily="34" charset="-127"/>
              </a:rPr>
              <a:t>What other type of support do you require? (industry-specific mentor, assistance with government liaison work, introductions to non-domestic contacts, etc.)</a:t>
            </a:r>
          </a:p>
          <a:p>
            <a:pPr marL="171450" indent="-171450">
              <a:buFont typeface="Arial"/>
              <a:buChar char="•"/>
            </a:pPr>
            <a:endParaRPr lang="en-US" sz="1200" i="0" baseline="0" dirty="0">
              <a:ea typeface="굴림" pitchFamily="34" charset="-127"/>
            </a:endParaRPr>
          </a:p>
          <a:p>
            <a:pPr marL="0" indent="0">
              <a:buFont typeface="Arial"/>
              <a:buNone/>
            </a:pPr>
            <a:r>
              <a:rPr lang="en-US" dirty="0"/>
              <a:t>Summarize</a:t>
            </a:r>
            <a:r>
              <a:rPr lang="en-US" baseline="0" dirty="0"/>
              <a:t> opportunity and short- and long-term plans </a:t>
            </a:r>
            <a:r>
              <a:rPr lang="en-US" b="1" i="1" baseline="0" dirty="0"/>
              <a:t>in 50 words or less </a:t>
            </a:r>
            <a:r>
              <a:rPr lang="en-US" baseline="0" dirty="0"/>
              <a:t>at the end of this slide, then invite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1 to 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</a:t>
            </a:r>
            <a:r>
              <a:rPr lang="en-US" baseline="0" dirty="0"/>
              <a:t> business in a short 1-2 sentence statement.  </a:t>
            </a:r>
          </a:p>
          <a:p>
            <a:r>
              <a:rPr lang="en-US" baseline="0" dirty="0"/>
              <a:t>Tell what the business IS and DOES.</a:t>
            </a:r>
          </a:p>
          <a:p>
            <a:r>
              <a:rPr lang="en-US" baseline="0" dirty="0"/>
              <a:t>What benefit does it provide? </a:t>
            </a:r>
          </a:p>
          <a:p>
            <a:r>
              <a:rPr lang="en-US" baseline="0" dirty="0"/>
              <a:t>What problem/pain does the business address?</a:t>
            </a:r>
          </a:p>
          <a:p>
            <a:r>
              <a:rPr lang="en-US" baseline="0" dirty="0"/>
              <a:t>How many team members do you have or are planning to have and their roles.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Remember, BENEFITS, not FEATURES!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200" i="0" dirty="0">
                <a:ea typeface="굴림" pitchFamily="34" charset="-127"/>
              </a:rPr>
              <a:t>How ready is the business for market launch?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ko-KR" sz="1200" i="0" dirty="0">
              <a:ea typeface="굴림" pitchFamily="34" charset="-127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200" i="0" dirty="0">
                <a:ea typeface="굴림" pitchFamily="34" charset="-127"/>
              </a:rPr>
              <a:t>Include: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ko-KR" sz="1200" i="0" dirty="0">
              <a:ea typeface="굴림" pitchFamily="34" charset="-127"/>
            </a:endParaRPr>
          </a:p>
          <a:p>
            <a:pPr marL="228600" indent="-228600"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ko-KR" sz="1200" i="0" u="sng" dirty="0">
                <a:ea typeface="굴림" pitchFamily="34" charset="-127"/>
              </a:rPr>
              <a:t>Current</a:t>
            </a:r>
            <a:r>
              <a:rPr lang="en-US" altLang="ko-KR" sz="1200" i="0" dirty="0">
                <a:ea typeface="굴림" pitchFamily="34" charset="-127"/>
              </a:rPr>
              <a:t> development status: Is it fully developed,</a:t>
            </a:r>
            <a:r>
              <a:rPr lang="en-US" altLang="ko-KR" sz="1200" i="0" baseline="0" dirty="0">
                <a:ea typeface="굴림" pitchFamily="34" charset="-127"/>
              </a:rPr>
              <a:t> or</a:t>
            </a:r>
            <a:r>
              <a:rPr lang="en-US" altLang="ko-KR" sz="1200" i="0" dirty="0">
                <a:ea typeface="굴림" pitchFamily="34" charset="-127"/>
              </a:rPr>
              <a:t> stil</a:t>
            </a:r>
            <a:r>
              <a:rPr lang="en-US" altLang="ko-KR" sz="1200" i="0" baseline="0" dirty="0">
                <a:ea typeface="굴림" pitchFamily="34" charset="-127"/>
              </a:rPr>
              <a:t>l in the idea or concept stage</a:t>
            </a:r>
            <a:r>
              <a:rPr lang="en-US" altLang="ko-KR" sz="1200" i="0" dirty="0">
                <a:ea typeface="굴림" pitchFamily="34" charset="-127"/>
              </a:rPr>
              <a:t>? </a:t>
            </a:r>
          </a:p>
          <a:p>
            <a:pPr marL="228600" indent="-228600"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ko-KR" sz="1200" i="0" dirty="0">
                <a:ea typeface="굴림" pitchFamily="34" charset="-127"/>
              </a:rPr>
              <a:t>What needs to be done next?</a:t>
            </a:r>
            <a:r>
              <a:rPr lang="en-US" altLang="ko-KR" sz="1200" i="0" baseline="0" dirty="0">
                <a:ea typeface="굴림" pitchFamily="34" charset="-127"/>
              </a:rPr>
              <a:t>  Manpower? More quality/clinical tests? Manufacturing expansion? </a:t>
            </a:r>
          </a:p>
          <a:p>
            <a:pPr marL="228600" indent="-228600"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ko-KR" sz="1200" i="0" baseline="0" dirty="0">
                <a:ea typeface="굴림" pitchFamily="34" charset="-127"/>
              </a:rPr>
              <a:t>Do you </a:t>
            </a:r>
            <a:r>
              <a:rPr lang="en-US" altLang="ko-KR" sz="1200" i="0" dirty="0">
                <a:ea typeface="굴림" pitchFamily="34" charset="-127"/>
              </a:rPr>
              <a:t>need to get </a:t>
            </a:r>
            <a:r>
              <a:rPr lang="en-US" altLang="ko-KR" sz="1200" i="0" u="sng" dirty="0">
                <a:ea typeface="굴림" pitchFamily="34" charset="-127"/>
              </a:rPr>
              <a:t>certification</a:t>
            </a:r>
            <a:r>
              <a:rPr lang="en-US" altLang="ko-KR" sz="1200" i="0" dirty="0">
                <a:ea typeface="굴림" pitchFamily="34" charset="-127"/>
              </a:rPr>
              <a:t> for your business</a:t>
            </a:r>
            <a:r>
              <a:rPr lang="en-US" altLang="ko-KR" sz="1200" i="0" baseline="0" dirty="0">
                <a:ea typeface="굴림" pitchFamily="34" charset="-127"/>
              </a:rPr>
              <a:t> solution</a:t>
            </a:r>
            <a:r>
              <a:rPr lang="en-US" altLang="ko-KR" sz="1200" i="0" dirty="0">
                <a:ea typeface="굴림" pitchFamily="34" charset="-127"/>
              </a:rPr>
              <a:t>? If so, what kind of certification? If you don’t have it yet, are you planning to get it? What’s your plan to obtain the certification?  FOR WHAT MARKETS OR SECTORS</a:t>
            </a:r>
            <a:r>
              <a:rPr lang="en-US" altLang="ko-KR" sz="1200" i="0" baseline="0" dirty="0">
                <a:ea typeface="굴림" pitchFamily="34" charset="-127"/>
              </a:rPr>
              <a:t> WILL CERTIFICATION BE REQUIRED, AND WHY?</a:t>
            </a:r>
            <a:endParaRPr lang="en-US" altLang="ko-KR" sz="1200" i="0" dirty="0">
              <a:ea typeface="굴림" pitchFamily="34" charset="-127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i="0" dirty="0">
                <a:ea typeface="굴림" pitchFamily="34" charset="-127"/>
              </a:rPr>
              <a:t>When do you think the development and/or certifications will be done?</a:t>
            </a:r>
            <a:r>
              <a:rPr lang="en-US" altLang="ko-KR" sz="1200" i="0" baseline="0" dirty="0">
                <a:ea typeface="굴림" pitchFamily="34" charset="-127"/>
              </a:rPr>
              <a:t>  </a:t>
            </a:r>
            <a:r>
              <a:rPr lang="en-US" altLang="ko-KR" sz="1200" i="0" dirty="0">
                <a:ea typeface="굴림" pitchFamily="34" charset="-127"/>
              </a:rPr>
              <a:t>What resources are</a:t>
            </a:r>
            <a:r>
              <a:rPr lang="en-US" altLang="ko-KR" sz="1200" i="0" baseline="0" dirty="0">
                <a:ea typeface="굴림" pitchFamily="34" charset="-127"/>
              </a:rPr>
              <a:t> required for development/certification?  </a:t>
            </a:r>
          </a:p>
          <a:p>
            <a:pPr marL="228600" indent="-228600" eaLnBrk="1" hangingPunct="1">
              <a:spcBef>
                <a:spcPct val="50000"/>
              </a:spcBef>
              <a:buClrTx/>
              <a:buFontTx/>
              <a:buAutoNum type="arabicPeriod"/>
            </a:pPr>
            <a:endParaRPr lang="en-US" altLang="ko-KR" sz="1200" i="0" dirty="0">
              <a:ea typeface="굴림" pitchFamily="34" charset="-127"/>
            </a:endParaRPr>
          </a:p>
          <a:p>
            <a:pPr marL="228600" indent="-228600" eaLnBrk="1" hangingPunct="1">
              <a:spcBef>
                <a:spcPct val="50000"/>
              </a:spcBef>
              <a:buClrTx/>
              <a:buFontTx/>
              <a:buAutoNum type="arabicPeriod"/>
            </a:pPr>
            <a:endParaRPr lang="en-US" altLang="ko-KR" sz="1200" i="0" dirty="0">
              <a:ea typeface="굴림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You may have more than one slide</a:t>
            </a:r>
            <a:r>
              <a:rPr lang="en-US" altLang="ko-KR" sz="1200" i="0" baseline="0" dirty="0">
                <a:ea typeface="굴림" pitchFamily="34" charset="-127"/>
                <a:cs typeface="Arial" charset="0"/>
              </a:rPr>
              <a:t> – remember, ONLY ONE SLIDE PER TARGET MARKET.</a:t>
            </a:r>
            <a:endParaRPr lang="en-US" altLang="ko-KR" sz="1200" i="0" dirty="0">
              <a:ea typeface="굴림" pitchFamily="34" charset="-127"/>
              <a:cs typeface="Arial" charset="0"/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altLang="ko-KR" sz="1200" i="0" dirty="0">
              <a:ea typeface="굴림" pitchFamily="34" charset="-127"/>
              <a:cs typeface="Arial" charset="0"/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Identify the key markets for your business.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Use</a:t>
            </a:r>
            <a:r>
              <a:rPr lang="en-US" altLang="ko-KR" sz="1200" i="0" baseline="0" dirty="0">
                <a:ea typeface="굴림" pitchFamily="34" charset="-127"/>
                <a:cs typeface="Arial" charset="0"/>
              </a:rPr>
              <a:t> any</a:t>
            </a:r>
            <a:r>
              <a:rPr lang="en-US" altLang="ko-KR" sz="1200" i="0" dirty="0">
                <a:ea typeface="굴림" pitchFamily="34" charset="-127"/>
                <a:cs typeface="Arial" charset="0"/>
              </a:rPr>
              <a:t> </a:t>
            </a:r>
            <a:r>
              <a:rPr lang="en-US" altLang="ko-KR" sz="1200" b="1" i="0" dirty="0">
                <a:ea typeface="굴림" pitchFamily="34" charset="-127"/>
                <a:cs typeface="Arial" charset="0"/>
              </a:rPr>
              <a:t>market research results </a:t>
            </a:r>
            <a:r>
              <a:rPr lang="en-US" altLang="ko-KR" sz="1200" i="0" dirty="0">
                <a:ea typeface="굴림" pitchFamily="34" charset="-127"/>
                <a:cs typeface="Arial" charset="0"/>
              </a:rPr>
              <a:t>that you may have to </a:t>
            </a:r>
            <a:r>
              <a:rPr lang="en-US" altLang="ko-KR" sz="1200" b="1" i="0" dirty="0">
                <a:ea typeface="굴림" pitchFamily="34" charset="-127"/>
                <a:cs typeface="Arial" charset="0"/>
              </a:rPr>
              <a:t>share the real market interest and opportunity </a:t>
            </a:r>
            <a:r>
              <a:rPr lang="en-US" altLang="ko-KR" sz="1200" i="0" dirty="0">
                <a:ea typeface="굴림" pitchFamily="34" charset="-127"/>
                <a:cs typeface="Arial" charset="0"/>
              </a:rPr>
              <a:t>for your product/service in the marketplace.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altLang="ko-KR" sz="1200" i="0" dirty="0">
              <a:ea typeface="굴림" pitchFamily="34" charset="-127"/>
              <a:cs typeface="Arial" charset="0"/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For each market, provide 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 </a:t>
            </a:r>
            <a:r>
              <a:rPr lang="en-US" altLang="ko-KR" sz="1200" i="0" baseline="0" dirty="0">
                <a:ea typeface="굴림" pitchFamily="34" charset="-127"/>
                <a:cs typeface="Arial" charset="0"/>
              </a:rPr>
              <a:t> </a:t>
            </a:r>
            <a:r>
              <a:rPr lang="en-US" altLang="ko-KR" sz="1200" i="0" dirty="0">
                <a:ea typeface="굴림" pitchFamily="34" charset="-127"/>
                <a:cs typeface="Arial" charset="0"/>
              </a:rPr>
              <a:t>Market  size and structure</a:t>
            </a:r>
          </a:p>
          <a:p>
            <a:pPr marL="234950" indent="-234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Who the current participants are in that market</a:t>
            </a:r>
          </a:p>
          <a:p>
            <a:pPr marL="234950" indent="-234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Market status (emerging, mature, declining)</a:t>
            </a:r>
          </a:p>
          <a:p>
            <a:pPr marL="234950" indent="-234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What benefits this market can receive from your business</a:t>
            </a:r>
            <a:r>
              <a:rPr lang="en-US" altLang="ko-KR" sz="1200" i="0" baseline="0" dirty="0">
                <a:ea typeface="굴림" pitchFamily="34" charset="-127"/>
                <a:cs typeface="Arial" charset="0"/>
              </a:rPr>
              <a:t> solution</a:t>
            </a:r>
            <a:r>
              <a:rPr lang="en-US" altLang="ko-KR" sz="1200" i="0" dirty="0">
                <a:ea typeface="굴림" pitchFamily="34" charset="-127"/>
                <a:cs typeface="Arial" charset="0"/>
              </a:rPr>
              <a:t> </a:t>
            </a:r>
          </a:p>
          <a:p>
            <a:pPr marL="234950" indent="-234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i="0" dirty="0">
                <a:ea typeface="굴림" pitchFamily="34" charset="-127"/>
                <a:cs typeface="Arial" charset="0"/>
              </a:rPr>
              <a:t>Any specific</a:t>
            </a:r>
            <a:r>
              <a:rPr lang="en-US" altLang="ko-KR" sz="1200" i="0" baseline="0" dirty="0">
                <a:ea typeface="굴림" pitchFamily="34" charset="-127"/>
                <a:cs typeface="Arial" charset="0"/>
              </a:rPr>
              <a:t> interest from, or actual sales into, that market</a:t>
            </a:r>
            <a:endParaRPr lang="en-US" altLang="ko-KR" sz="1200" i="0" dirty="0">
              <a:ea typeface="굴림" pitchFamily="34" charset="-127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400" i="0" dirty="0">
                <a:ea typeface="굴림" pitchFamily="34" charset="-127"/>
              </a:rPr>
              <a:t>Major competitors in each market.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ko-KR" sz="1400" i="0" dirty="0">
              <a:ea typeface="굴림" pitchFamily="34" charset="-127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400" i="0" dirty="0">
                <a:ea typeface="굴림" pitchFamily="34" charset="-127"/>
              </a:rPr>
              <a:t>Strengths/advantages of your</a:t>
            </a:r>
            <a:r>
              <a:rPr lang="en-US" altLang="ko-KR" sz="1400" i="0" baseline="0" dirty="0">
                <a:ea typeface="굴림" pitchFamily="34" charset="-127"/>
              </a:rPr>
              <a:t> business </a:t>
            </a:r>
            <a:r>
              <a:rPr lang="en-US" altLang="ko-KR" sz="1400" i="0" dirty="0">
                <a:ea typeface="굴림" pitchFamily="34" charset="-127"/>
              </a:rPr>
              <a:t>against competitors,</a:t>
            </a:r>
            <a:r>
              <a:rPr lang="en-US" altLang="ko-KR" sz="1400" i="0" baseline="0" dirty="0">
                <a:ea typeface="굴림" pitchFamily="34" charset="-127"/>
              </a:rPr>
              <a:t> weaknesses of competition’s solution, their advantages over your solution and how you plan to address them.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ko-KR" sz="1400" i="0" baseline="0" dirty="0">
              <a:ea typeface="굴림" pitchFamily="34" charset="-127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400" i="0" baseline="0" dirty="0">
                <a:ea typeface="굴림" pitchFamily="34" charset="-127"/>
              </a:rPr>
              <a:t>IT IS STRONGLY SUGGESTED THAT YOU INCLUDE A COMPETITIVE MATRIX ON THIS SLIDE!</a:t>
            </a:r>
            <a:endParaRPr lang="en-US" altLang="ko-KR" sz="1400" i="0" dirty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strategy have</a:t>
            </a:r>
            <a:r>
              <a:rPr lang="en-US" baseline="0" dirty="0"/>
              <a:t> you selected</a:t>
            </a:r>
            <a:r>
              <a:rPr lang="en-US" dirty="0"/>
              <a:t> for commercialization</a:t>
            </a:r>
            <a:r>
              <a:rPr lang="en-US" baseline="0" dirty="0"/>
              <a:t> of your business solution?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Why?  Refer to earlier slides and to your </a:t>
            </a:r>
            <a:r>
              <a:rPr lang="en-US" b="1" dirty="0"/>
              <a:t>primary and secondary research and analysis</a:t>
            </a:r>
            <a:r>
              <a:rPr lang="en-US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COMMENT ON POTENTIAL BUSINESS MODELS AND ADVANTAGES OF EACH (direct sales, indirect sales through retailers/partners, strategic partnerships,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200" i="0" dirty="0">
                <a:ea typeface="굴림" pitchFamily="34" charset="-127"/>
              </a:rPr>
              <a:t>List risks and barriers that you expect</a:t>
            </a:r>
            <a:r>
              <a:rPr lang="en-US" altLang="ko-KR" sz="1200" i="0" baseline="0" dirty="0">
                <a:ea typeface="굴림" pitchFamily="34" charset="-127"/>
              </a:rPr>
              <a:t> to</a:t>
            </a:r>
            <a:r>
              <a:rPr lang="en-US" altLang="ko-KR" sz="1200" i="0" dirty="0">
                <a:ea typeface="굴림" pitchFamily="34" charset="-127"/>
              </a:rPr>
              <a:t> encounter,</a:t>
            </a:r>
            <a:r>
              <a:rPr lang="en-US" altLang="ko-KR" sz="1200" i="0" baseline="0" dirty="0">
                <a:ea typeface="굴림" pitchFamily="34" charset="-127"/>
              </a:rPr>
              <a:t> how you determined this list, and why each is a barrier</a:t>
            </a:r>
            <a:r>
              <a:rPr lang="en-US" altLang="ko-KR" sz="1200" i="0" dirty="0">
                <a:ea typeface="굴림" pitchFamily="34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ko-KR" sz="1200" i="0" dirty="0">
              <a:ea typeface="굴림" pitchFamily="34" charset="-127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200" i="0" dirty="0">
                <a:ea typeface="굴림" pitchFamily="34" charset="-127"/>
              </a:rPr>
              <a:t>Describe your plan to overcome each of these challenges.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ko-KR" sz="1200" i="0" dirty="0">
              <a:ea typeface="굴림" pitchFamily="34" charset="-127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200" i="0" dirty="0">
                <a:ea typeface="굴림" pitchFamily="34" charset="-127"/>
              </a:rPr>
              <a:t>In addition,  you may want to include </a:t>
            </a:r>
            <a:r>
              <a:rPr lang="en-US" sz="1200" b="1" i="1" dirty="0">
                <a:ea typeface="굴림" pitchFamily="34" charset="-127"/>
              </a:rPr>
              <a:t>a separate slide </a:t>
            </a:r>
            <a:r>
              <a:rPr lang="en-US" sz="1200" i="0" dirty="0">
                <a:ea typeface="굴림" pitchFamily="34" charset="-127"/>
              </a:rPr>
              <a:t>with a SWOT (Strengths, Weaknesses, Opportunities, Threats) analysis.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sz="1200" i="0" dirty="0">
              <a:ea typeface="굴림" pitchFamily="34" charset="-127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5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2E6F8B"/>
                </a:solidFill>
              </a:rPr>
              <a:t>On this slide, show any financials from previous years, followed by projections for three years. If you do not have any revenue, use this slide to show future projections.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2E6F8B"/>
                </a:solidFill>
              </a:rPr>
              <a:t>Focus on the bottom line, amount of capital needed to reach break even and profitability. Project realistic revenues.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2E6F8B"/>
                </a:solidFill>
              </a:rPr>
              <a:t>Your projections must be based on the assumptions generated from the market study and analysis.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Note: Expenses represent total operating expenses.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Key Points You Must Be Able to Explain:</a:t>
            </a:r>
            <a:endParaRPr lang="en-US" sz="900" b="1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Immediate market adoption and penetration.</a:t>
            </a:r>
          </a:p>
          <a:p>
            <a:pP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Dramatic or hockey stick growth.</a:t>
            </a:r>
          </a:p>
          <a:p>
            <a:pP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Margins beyond the norm.</a:t>
            </a:r>
          </a:p>
          <a:p>
            <a:pPr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Long periods of negative cash flow.</a:t>
            </a:r>
          </a:p>
          <a:p>
            <a:pPr>
              <a:buFont typeface="Arial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6C76-FC5B-4C55-8A39-298A16F375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14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98CC-215A-465C-A006-92BE98CD0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Commercialization Strategy for </a:t>
            </a:r>
            <a:br>
              <a:rPr lang="en-US" sz="3600" dirty="0"/>
            </a:br>
            <a:r>
              <a:rPr lang="en-US" sz="3600" dirty="0"/>
              <a:t>(your business/company name)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Team member 1</a:t>
            </a:r>
          </a:p>
          <a:p>
            <a:r>
              <a:rPr lang="en-US" dirty="0"/>
              <a:t>Team member 2</a:t>
            </a:r>
          </a:p>
          <a:p>
            <a:r>
              <a:rPr lang="en-US" dirty="0"/>
              <a:t>Team member 3</a:t>
            </a:r>
          </a:p>
          <a:p>
            <a:r>
              <a:rPr lang="en-US" dirty="0"/>
              <a:t>Team member 4</a:t>
            </a:r>
          </a:p>
        </p:txBody>
      </p:sp>
    </p:spTree>
    <p:extLst>
      <p:ext uri="{BB962C8B-B14F-4D97-AF65-F5344CB8AC3E}">
        <p14:creationId xmlns:p14="http://schemas.microsoft.com/office/powerpoint/2010/main" val="115813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my company need to grow?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Amount of funding we seek:  </a:t>
            </a:r>
          </a:p>
          <a:p>
            <a:r>
              <a:rPr lang="en-US" sz="2400" dirty="0"/>
              <a:t>We will use the funding on the following things:</a:t>
            </a:r>
          </a:p>
          <a:p>
            <a:pPr marL="457200" lvl="1" indent="0">
              <a:buNone/>
            </a:pPr>
            <a:r>
              <a:rPr lang="en-US" sz="2400" dirty="0"/>
              <a:t>1.</a:t>
            </a:r>
          </a:p>
          <a:p>
            <a:pPr marL="457200" lvl="1" indent="0">
              <a:buNone/>
            </a:pPr>
            <a:r>
              <a:rPr lang="en-US" sz="2400" dirty="0"/>
              <a:t>2.</a:t>
            </a:r>
          </a:p>
          <a:p>
            <a:pPr marL="457200" lvl="1" indent="0">
              <a:buNone/>
            </a:pPr>
            <a:r>
              <a:rPr lang="en-US" sz="2400" dirty="0"/>
              <a:t>3.</a:t>
            </a:r>
          </a:p>
          <a:p>
            <a:pPr marL="514350" indent="-457200"/>
            <a:r>
              <a:rPr lang="en-US" sz="2400" dirty="0"/>
              <a:t>This will allow us to achieve the following milestones in our company:</a:t>
            </a:r>
          </a:p>
          <a:p>
            <a:pPr marL="457200" lvl="1" indent="0">
              <a:buNone/>
            </a:pPr>
            <a:r>
              <a:rPr lang="en-US" sz="2400" dirty="0"/>
              <a:t>1.</a:t>
            </a:r>
          </a:p>
          <a:p>
            <a:pPr marL="457200" lvl="1" indent="0">
              <a:buNone/>
            </a:pPr>
            <a:r>
              <a:rPr lang="en-US" sz="2400" dirty="0"/>
              <a:t>2.</a:t>
            </a:r>
          </a:p>
          <a:p>
            <a:pPr marL="457200" lvl="1" indent="0">
              <a:buNone/>
            </a:pPr>
            <a:r>
              <a:rPr lang="en-US" sz="2400" dirty="0"/>
              <a:t>3.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Age:</a:t>
            </a:r>
          </a:p>
          <a:p>
            <a:r>
              <a:rPr lang="en-US" dirty="0"/>
              <a:t>Hometown:</a:t>
            </a:r>
          </a:p>
          <a:p>
            <a:r>
              <a:rPr lang="en-US" dirty="0"/>
              <a:t>Qualification/Background/work history:</a:t>
            </a:r>
          </a:p>
          <a:p>
            <a:r>
              <a:rPr lang="en-US" dirty="0"/>
              <a:t>Why are you doing this business/ why are you passionate about this business?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Development &amp;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5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Market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Commercialization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Risks, Barriers,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EA7CF-914D-4DC4-886D-85182AA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CC-215A-465C-A006-92BE98CD0C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1971CC-4911-4D16-A57B-234D7E8D3AD5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61989"/>
            <a:ext cx="7315200" cy="1096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Financial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69218"/>
              </p:ext>
            </p:extLst>
          </p:nvPr>
        </p:nvGraphicFramePr>
        <p:xfrm>
          <a:off x="762000" y="1523997"/>
          <a:ext cx="7487073" cy="5039296"/>
        </p:xfrm>
        <a:graphic>
          <a:graphicData uri="http://schemas.openxmlformats.org/drawingml/2006/table">
            <a:tbl>
              <a:tblPr/>
              <a:tblGrid>
                <a:gridCol w="206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1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(In Million Nu.)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Historical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Forecast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Particulars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Year 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Year 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Year 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Year 2023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Year 2024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Less: Expenses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Less: Interest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Less: Taxes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Net 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967</Words>
  <Application>Microsoft Office PowerPoint</Application>
  <PresentationFormat>On-screen Show (4:3)</PresentationFormat>
  <Paragraphs>165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Symbol</vt:lpstr>
      <vt:lpstr>Wingdings</vt:lpstr>
      <vt:lpstr>Office Theme</vt:lpstr>
      <vt:lpstr>A Commercialization Strategy for  (your business/company name)</vt:lpstr>
      <vt:lpstr>About Myself</vt:lpstr>
      <vt:lpstr>Business Description</vt:lpstr>
      <vt:lpstr>Business Development &amp; Certification</vt:lpstr>
      <vt:lpstr>Market Interest</vt:lpstr>
      <vt:lpstr>Competition</vt:lpstr>
      <vt:lpstr>Commercialization Strategy</vt:lpstr>
      <vt:lpstr>Risks, Barriers, and Mitigation</vt:lpstr>
      <vt:lpstr>PowerPoint Presentation</vt:lpstr>
      <vt:lpstr>Pipeline</vt:lpstr>
      <vt:lpstr>What does my company need to grow?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Dzwonczyk, Debra A</dc:creator>
  <cp:lastModifiedBy>Dorji Om</cp:lastModifiedBy>
  <cp:revision>68</cp:revision>
  <dcterms:created xsi:type="dcterms:W3CDTF">2013-10-08T01:50:27Z</dcterms:created>
  <dcterms:modified xsi:type="dcterms:W3CDTF">2022-05-16T09:38:13Z</dcterms:modified>
</cp:coreProperties>
</file>