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3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4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5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6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7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8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9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10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11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12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13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14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15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16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17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18.xml" ContentType="application/vnd.openxmlformats-officedocument.presentationml.notesSlid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19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20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notesSlides/notesSlide21.xml" ContentType="application/vnd.openxmlformats-officedocument.presentationml.notesSlide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notesSlides/notesSlide22.xml" ContentType="application/vnd.openxmlformats-officedocument.presentationml.notesSlid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23.xml" ContentType="application/vnd.openxmlformats-officedocument.presentationml.notesSl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notesSlides/notesSlide24.xml" ContentType="application/vnd.openxmlformats-officedocument.presentationml.notesSlide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25.xml" ContentType="application/vnd.openxmlformats-officedocument.presentationml.notesSlide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notesSlides/notesSlide26.xml" ContentType="application/vnd.openxmlformats-officedocument.presentationml.notesSlid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notesSlides/notesSlide27.xml" ContentType="application/vnd.openxmlformats-officedocument.presentationml.notesSlide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notesSlides/notesSlide28.xml" ContentType="application/vnd.openxmlformats-officedocument.presentationml.notesSlide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notesSlides/notesSlide29.xml" ContentType="application/vnd.openxmlformats-officedocument.presentationml.notesSlide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notesSlides/notesSlide30.xml" ContentType="application/vnd.openxmlformats-officedocument.presentationml.notesSl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notesSlides/notesSlide31.xml" ContentType="application/vnd.openxmlformats-officedocument.presentationml.notesSlide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notesSlides/notesSlide32.xml" ContentType="application/vnd.openxmlformats-officedocument.presentationml.notesSlide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notesSlides/notesSlide33.xml" ContentType="application/vnd.openxmlformats-officedocument.presentationml.notesSlide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notesSlides/notesSlide34.xml" ContentType="application/vnd.openxmlformats-officedocument.presentationml.notesSlide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notesSlides/notesSlide35.xml" ContentType="application/vnd.openxmlformats-officedocument.presentationml.notesSlide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notesSlides/notesSlide36.xml" ContentType="application/vnd.openxmlformats-officedocument.presentationml.notesSlide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notesSlides/notesSlide37.xml" ContentType="application/vnd.openxmlformats-officedocument.presentationml.notesSlide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notesSlides/notesSlide38.xml" ContentType="application/vnd.openxmlformats-officedocument.presentationml.notesSlide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notesSlides/notesSlide39.xml" ContentType="application/vnd.openxmlformats-officedocument.presentationml.notesSlide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notesSlides/notesSlide40.xml" ContentType="application/vnd.openxmlformats-officedocument.presentationml.notesSlide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64" r:id="rId2"/>
    <p:sldId id="414" r:id="rId3"/>
    <p:sldId id="343" r:id="rId4"/>
    <p:sldId id="413" r:id="rId5"/>
    <p:sldId id="408" r:id="rId6"/>
    <p:sldId id="409" r:id="rId7"/>
    <p:sldId id="410" r:id="rId8"/>
    <p:sldId id="411" r:id="rId9"/>
    <p:sldId id="412" r:id="rId10"/>
    <p:sldId id="415" r:id="rId11"/>
    <p:sldId id="361" r:id="rId12"/>
    <p:sldId id="370" r:id="rId13"/>
    <p:sldId id="381" r:id="rId14"/>
    <p:sldId id="396" r:id="rId15"/>
    <p:sldId id="397" r:id="rId16"/>
    <p:sldId id="392" r:id="rId17"/>
    <p:sldId id="380" r:id="rId18"/>
    <p:sldId id="416" r:id="rId19"/>
    <p:sldId id="405" r:id="rId20"/>
    <p:sldId id="418" r:id="rId21"/>
    <p:sldId id="388" r:id="rId22"/>
    <p:sldId id="430" r:id="rId23"/>
    <p:sldId id="431" r:id="rId24"/>
    <p:sldId id="419" r:id="rId25"/>
    <p:sldId id="428" r:id="rId26"/>
    <p:sldId id="432" r:id="rId27"/>
    <p:sldId id="362" r:id="rId28"/>
    <p:sldId id="420" r:id="rId29"/>
    <p:sldId id="421" r:id="rId30"/>
    <p:sldId id="422" r:id="rId31"/>
    <p:sldId id="423" r:id="rId32"/>
    <p:sldId id="429" r:id="rId33"/>
    <p:sldId id="426" r:id="rId34"/>
    <p:sldId id="427" r:id="rId35"/>
    <p:sldId id="424" r:id="rId36"/>
    <p:sldId id="425" r:id="rId37"/>
    <p:sldId id="433" r:id="rId38"/>
    <p:sldId id="434" r:id="rId39"/>
    <p:sldId id="417" r:id="rId40"/>
    <p:sldId id="399" r:id="rId41"/>
    <p:sldId id="398" r:id="rId42"/>
  </p:sldIdLst>
  <p:sldSz cx="9144000" cy="6858000" type="screen4x3"/>
  <p:notesSz cx="6858000" cy="9144000"/>
  <p:custDataLst>
    <p:tags r:id="rId45"/>
  </p:custDataLst>
  <p:defaultTextStyle>
    <a:defPPr>
      <a:defRPr lang="de-DE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B0DA1D-E7FB-4493-B2A3-969EF55D34DF}">
  <a:tblStyle styleId="{9506563C-453A-44B8-87F4-84D7D43C5F24}" styleName="Capgemini 1">
    <a:tblBg>
      <a:fill>
        <a:solidFill>
          <a:schemeClr val="lt1"/>
        </a:solidFill>
      </a:fill>
    </a:tblBg>
  </a:tblStyle>
  <a:tblStyle styleId="{98B0DA1D-E7FB-4493-B2A3-969EF55D34DF}" styleName="Capgemini 2">
    <a:tblBg>
      <a:fill>
        <a:solidFill>
          <a:schemeClr val="lt1"/>
        </a:solidFill>
      </a:fill>
    </a:tblBg>
    <a:firstRow>
      <a:tcTxStyle b="on">
        <a:fontRef idx="minor">
          <a:prstClr val="black"/>
        </a:fontRef>
      </a:tcTxStyle>
      <a:tcStyle>
        <a:tcBdr/>
        <a:fill>
          <a:solidFill>
            <a:schemeClr val="accent1"/>
          </a:solidFill>
        </a:fill>
      </a:tcStyle>
    </a:firstRow>
  </a:tblStyle>
  <a:tblStyle styleId="{DE225878-817E-4DB3-9433-6C2FDB511386}" styleName="Capgemini 3">
    <a:tblBg>
      <a:fill>
        <a:solidFill>
          <a:schemeClr val="lt1"/>
        </a:solidFill>
      </a:fill>
    </a:tblBg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firstRow>
      <a:tcTxStyle b="on">
        <a:fontRef idx="minor">
          <a:prstClr val="black"/>
        </a:fontRef>
      </a:tcTxStyle>
      <a:tcStyle>
        <a:tcBdr/>
        <a:fill>
          <a:solidFill>
            <a:schemeClr val="accent1"/>
          </a:solidFill>
        </a:fill>
      </a:tcStyle>
    </a:firstRow>
  </a:tblStyle>
  <a:tblStyle styleId="{EB5C2E71-DA17-4137-A458-49E84028669A}" styleName="Capgemini 4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9" autoAdjust="0"/>
    <p:restoredTop sz="90710" autoAdjust="0"/>
  </p:normalViewPr>
  <p:slideViewPr>
    <p:cSldViewPr>
      <p:cViewPr varScale="1">
        <p:scale>
          <a:sx n="63" d="100"/>
          <a:sy n="63" d="100"/>
        </p:scale>
        <p:origin x="13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2196" y="-120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© 2010 Capgemini – All rights reserved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Blank.potx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315EA-06BA-4541-8C95-93A41C3003BD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© 2010 Capgemini – All rights reserved</a:t>
            </a:r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Blank.potx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0692B-E0F8-4B17-BC73-08F725113356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© 2008 Capgemini sd&amp;m - All rights reserved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A1A3E2-5AC1-4212-A882-50ED6C6DE445}" type="slidenum">
              <a:rPr lang="de-DE"/>
              <a:pPr/>
              <a:t>1</a:t>
            </a:fld>
            <a:endParaRPr lang="de-DE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5175" cy="3430588"/>
          </a:xfrm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93" y="4337481"/>
            <a:ext cx="6066816" cy="4118403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© 2008 Capgemini sd&amp;m - All rights reserved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65490C-A123-40B0-99BC-5AA8EA175E57}" type="slidenum">
              <a:rPr lang="de-DE"/>
              <a:pPr/>
              <a:t>10</a:t>
            </a:fld>
            <a:endParaRPr lang="de-DE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Zunächst</a:t>
            </a:r>
            <a:r>
              <a:rPr lang="en-GB" baseline="0" dirty="0"/>
              <a:t> </a:t>
            </a:r>
            <a:r>
              <a:rPr lang="en-GB" baseline="0" dirty="0" err="1"/>
              <a:t>ein</a:t>
            </a:r>
            <a:r>
              <a:rPr lang="en-GB" baseline="0" dirty="0"/>
              <a:t> </a:t>
            </a:r>
            <a:r>
              <a:rPr lang="en-GB" baseline="0" dirty="0" err="1"/>
              <a:t>paar</a:t>
            </a:r>
            <a:r>
              <a:rPr lang="en-GB" baseline="0" dirty="0"/>
              <a:t> </a:t>
            </a:r>
            <a:r>
              <a:rPr lang="en-GB" baseline="0" dirty="0" err="1"/>
              <a:t>Worte</a:t>
            </a:r>
            <a:r>
              <a:rPr lang="en-GB" baseline="0" dirty="0"/>
              <a:t> </a:t>
            </a:r>
            <a:r>
              <a:rPr lang="en-GB" baseline="0" dirty="0" err="1"/>
              <a:t>zu</a:t>
            </a:r>
            <a:r>
              <a:rPr lang="en-GB" baseline="0" dirty="0"/>
              <a:t> den </a:t>
            </a:r>
            <a:r>
              <a:rPr lang="en-GB" baseline="0" dirty="0" err="1"/>
              <a:t>Übungsinhalten</a:t>
            </a:r>
            <a:r>
              <a:rPr lang="en-GB" baseline="0" dirty="0"/>
              <a:t>, </a:t>
            </a:r>
            <a:r>
              <a:rPr lang="en-GB" baseline="0" dirty="0" err="1"/>
              <a:t>damit</a:t>
            </a:r>
            <a:r>
              <a:rPr lang="en-GB" baseline="0" dirty="0"/>
              <a:t> </a:t>
            </a:r>
            <a:r>
              <a:rPr lang="en-GB" baseline="0" dirty="0" err="1"/>
              <a:t>ihr</a:t>
            </a:r>
            <a:r>
              <a:rPr lang="en-GB" baseline="0" dirty="0"/>
              <a:t> </a:t>
            </a:r>
            <a:r>
              <a:rPr lang="en-GB" baseline="0" dirty="0" err="1"/>
              <a:t>noch</a:t>
            </a:r>
            <a:r>
              <a:rPr lang="en-GB" baseline="0" dirty="0"/>
              <a:t> </a:t>
            </a:r>
            <a:r>
              <a:rPr lang="en-GB" baseline="0" dirty="0" err="1"/>
              <a:t>etwas</a:t>
            </a:r>
            <a:r>
              <a:rPr lang="en-GB" baseline="0" dirty="0"/>
              <a:t> </a:t>
            </a:r>
            <a:r>
              <a:rPr lang="en-GB" baseline="0" dirty="0" err="1"/>
              <a:t>mitnehmen</a:t>
            </a:r>
            <a:r>
              <a:rPr lang="en-GB" baseline="0" dirty="0"/>
              <a:t> </a:t>
            </a:r>
            <a:r>
              <a:rPr lang="en-GB" baseline="0" dirty="0" err="1"/>
              <a:t>könnt</a:t>
            </a:r>
            <a:endParaRPr lang="en-GB" baseline="0" dirty="0"/>
          </a:p>
          <a:p>
            <a:r>
              <a:rPr lang="en-GB" baseline="0" dirty="0" err="1"/>
              <a:t>Danach</a:t>
            </a:r>
            <a:r>
              <a:rPr lang="en-GB" baseline="0" dirty="0"/>
              <a:t> </a:t>
            </a:r>
            <a:r>
              <a:rPr lang="en-GB" baseline="0" dirty="0" err="1"/>
              <a:t>eine</a:t>
            </a:r>
            <a:r>
              <a:rPr lang="en-GB" baseline="0" dirty="0"/>
              <a:t> </a:t>
            </a:r>
            <a:r>
              <a:rPr lang="en-GB" baseline="0" dirty="0" err="1"/>
              <a:t>Einfühung</a:t>
            </a:r>
            <a:r>
              <a:rPr lang="en-GB" baseline="0" dirty="0"/>
              <a:t> in die </a:t>
            </a:r>
            <a:r>
              <a:rPr lang="en-GB" baseline="0" dirty="0" err="1"/>
              <a:t>Angebotspalette</a:t>
            </a:r>
            <a:r>
              <a:rPr lang="en-GB" baseline="0" dirty="0"/>
              <a:t> von HPC Server 2008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© 2008 Capgemini sd&amp;m - All rights reserved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C53CC-EF54-48F3-AF55-C9E28377414D}" type="slidenum">
              <a:rPr lang="de-DE"/>
              <a:pPr/>
              <a:t>11</a:t>
            </a:fld>
            <a:endParaRPr lang="de-DE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© 2008 Capgemini sd&amp;m - All rights reserved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C53CC-EF54-48F3-AF55-C9E28377414D}" type="slidenum">
              <a:rPr lang="de-DE"/>
              <a:pPr/>
              <a:t>12</a:t>
            </a:fld>
            <a:endParaRPr lang="de-DE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© 2008 Capgemini sd&amp;m - All rights reserved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C53CC-EF54-48F3-AF55-C9E28377414D}" type="slidenum">
              <a:rPr lang="de-DE"/>
              <a:pPr/>
              <a:t>13</a:t>
            </a:fld>
            <a:endParaRPr lang="de-DE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© 2008 Capgemini sd&amp;m - All rights reserved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C53CC-EF54-48F3-AF55-C9E28377414D}" type="slidenum">
              <a:rPr lang="de-DE"/>
              <a:pPr/>
              <a:t>14</a:t>
            </a:fld>
            <a:endParaRPr lang="de-DE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© 2008 Capgemini sd&amp;m - All rights reserved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C53CC-EF54-48F3-AF55-C9E28377414D}" type="slidenum">
              <a:rPr lang="de-DE"/>
              <a:pPr/>
              <a:t>15</a:t>
            </a:fld>
            <a:endParaRPr lang="de-DE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© 2008 Capgemini sd&amp;m - All rights reserved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C53CC-EF54-48F3-AF55-C9E28377414D}" type="slidenum">
              <a:rPr lang="de-DE"/>
              <a:pPr/>
              <a:t>16</a:t>
            </a:fld>
            <a:endParaRPr lang="de-DE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© 2008 Capgemini sd&amp;m - All rights reserved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C53CC-EF54-48F3-AF55-C9E28377414D}" type="slidenum">
              <a:rPr lang="de-DE"/>
              <a:pPr/>
              <a:t>17</a:t>
            </a:fld>
            <a:endParaRPr lang="de-DE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© 2008 Capgemini sd&amp;m - All rights reserved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65490C-A123-40B0-99BC-5AA8EA175E57}" type="slidenum">
              <a:rPr lang="de-DE"/>
              <a:pPr/>
              <a:t>18</a:t>
            </a:fld>
            <a:endParaRPr lang="de-DE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Zunächst</a:t>
            </a:r>
            <a:r>
              <a:rPr lang="en-GB" baseline="0" dirty="0"/>
              <a:t> </a:t>
            </a:r>
            <a:r>
              <a:rPr lang="en-GB" baseline="0" dirty="0" err="1"/>
              <a:t>ein</a:t>
            </a:r>
            <a:r>
              <a:rPr lang="en-GB" baseline="0" dirty="0"/>
              <a:t> </a:t>
            </a:r>
            <a:r>
              <a:rPr lang="en-GB" baseline="0" dirty="0" err="1"/>
              <a:t>paar</a:t>
            </a:r>
            <a:r>
              <a:rPr lang="en-GB" baseline="0" dirty="0"/>
              <a:t> </a:t>
            </a:r>
            <a:r>
              <a:rPr lang="en-GB" baseline="0" dirty="0" err="1"/>
              <a:t>Worte</a:t>
            </a:r>
            <a:r>
              <a:rPr lang="en-GB" baseline="0" dirty="0"/>
              <a:t> </a:t>
            </a:r>
            <a:r>
              <a:rPr lang="en-GB" baseline="0" dirty="0" err="1"/>
              <a:t>zu</a:t>
            </a:r>
            <a:r>
              <a:rPr lang="en-GB" baseline="0" dirty="0"/>
              <a:t> den </a:t>
            </a:r>
            <a:r>
              <a:rPr lang="en-GB" baseline="0" dirty="0" err="1"/>
              <a:t>Übungsinhalten</a:t>
            </a:r>
            <a:r>
              <a:rPr lang="en-GB" baseline="0" dirty="0"/>
              <a:t>, </a:t>
            </a:r>
            <a:r>
              <a:rPr lang="en-GB" baseline="0" dirty="0" err="1"/>
              <a:t>damit</a:t>
            </a:r>
            <a:r>
              <a:rPr lang="en-GB" baseline="0" dirty="0"/>
              <a:t> </a:t>
            </a:r>
            <a:r>
              <a:rPr lang="en-GB" baseline="0" dirty="0" err="1"/>
              <a:t>ihr</a:t>
            </a:r>
            <a:r>
              <a:rPr lang="en-GB" baseline="0" dirty="0"/>
              <a:t> </a:t>
            </a:r>
            <a:r>
              <a:rPr lang="en-GB" baseline="0" dirty="0" err="1"/>
              <a:t>noch</a:t>
            </a:r>
            <a:r>
              <a:rPr lang="en-GB" baseline="0" dirty="0"/>
              <a:t> </a:t>
            </a:r>
            <a:r>
              <a:rPr lang="en-GB" baseline="0" dirty="0" err="1"/>
              <a:t>etwas</a:t>
            </a:r>
            <a:r>
              <a:rPr lang="en-GB" baseline="0" dirty="0"/>
              <a:t> </a:t>
            </a:r>
            <a:r>
              <a:rPr lang="en-GB" baseline="0" dirty="0" err="1"/>
              <a:t>mitnehmen</a:t>
            </a:r>
            <a:r>
              <a:rPr lang="en-GB" baseline="0" dirty="0"/>
              <a:t> </a:t>
            </a:r>
            <a:r>
              <a:rPr lang="en-GB" baseline="0" dirty="0" err="1"/>
              <a:t>könnt</a:t>
            </a:r>
            <a:endParaRPr lang="en-GB" baseline="0" dirty="0"/>
          </a:p>
          <a:p>
            <a:r>
              <a:rPr lang="en-GB" baseline="0" dirty="0" err="1"/>
              <a:t>Danach</a:t>
            </a:r>
            <a:r>
              <a:rPr lang="en-GB" baseline="0" dirty="0"/>
              <a:t> </a:t>
            </a:r>
            <a:r>
              <a:rPr lang="en-GB" baseline="0" dirty="0" err="1"/>
              <a:t>eine</a:t>
            </a:r>
            <a:r>
              <a:rPr lang="en-GB" baseline="0" dirty="0"/>
              <a:t> </a:t>
            </a:r>
            <a:r>
              <a:rPr lang="en-GB" baseline="0" dirty="0" err="1"/>
              <a:t>Einfühung</a:t>
            </a:r>
            <a:r>
              <a:rPr lang="en-GB" baseline="0" dirty="0"/>
              <a:t> in die </a:t>
            </a:r>
            <a:r>
              <a:rPr lang="en-GB" baseline="0" dirty="0" err="1"/>
              <a:t>Angebotspalette</a:t>
            </a:r>
            <a:r>
              <a:rPr lang="en-GB" baseline="0" dirty="0"/>
              <a:t> von HPC Server 2008</a:t>
            </a:r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© 2008 Capgemini sd&amp;m - All rights reserved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C53CC-EF54-48F3-AF55-C9E28377414D}" type="slidenum">
              <a:rPr lang="de-DE"/>
              <a:pPr/>
              <a:t>19</a:t>
            </a:fld>
            <a:endParaRPr lang="de-DE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© 2008 Capgemini sd&amp;m - All rights reserved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65490C-A123-40B0-99BC-5AA8EA175E57}" type="slidenum">
              <a:rPr lang="de-DE"/>
              <a:pPr/>
              <a:t>2</a:t>
            </a:fld>
            <a:endParaRPr lang="de-DE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Zunächst</a:t>
            </a:r>
            <a:r>
              <a:rPr lang="en-GB" baseline="0" dirty="0"/>
              <a:t> </a:t>
            </a:r>
            <a:r>
              <a:rPr lang="en-GB" baseline="0" dirty="0" err="1"/>
              <a:t>ein</a:t>
            </a:r>
            <a:r>
              <a:rPr lang="en-GB" baseline="0" dirty="0"/>
              <a:t> </a:t>
            </a:r>
            <a:r>
              <a:rPr lang="en-GB" baseline="0" dirty="0" err="1"/>
              <a:t>paar</a:t>
            </a:r>
            <a:r>
              <a:rPr lang="en-GB" baseline="0" dirty="0"/>
              <a:t> </a:t>
            </a:r>
            <a:r>
              <a:rPr lang="en-GB" baseline="0" dirty="0" err="1"/>
              <a:t>Worte</a:t>
            </a:r>
            <a:r>
              <a:rPr lang="en-GB" baseline="0" dirty="0"/>
              <a:t> </a:t>
            </a:r>
            <a:r>
              <a:rPr lang="en-GB" baseline="0" dirty="0" err="1"/>
              <a:t>zu</a:t>
            </a:r>
            <a:r>
              <a:rPr lang="en-GB" baseline="0" dirty="0"/>
              <a:t> den </a:t>
            </a:r>
            <a:r>
              <a:rPr lang="en-GB" baseline="0" dirty="0" err="1"/>
              <a:t>Übungsinhalten</a:t>
            </a:r>
            <a:r>
              <a:rPr lang="en-GB" baseline="0" dirty="0"/>
              <a:t>, </a:t>
            </a:r>
            <a:r>
              <a:rPr lang="en-GB" baseline="0" dirty="0" err="1"/>
              <a:t>damit</a:t>
            </a:r>
            <a:r>
              <a:rPr lang="en-GB" baseline="0" dirty="0"/>
              <a:t> </a:t>
            </a:r>
            <a:r>
              <a:rPr lang="en-GB" baseline="0" dirty="0" err="1"/>
              <a:t>ihr</a:t>
            </a:r>
            <a:r>
              <a:rPr lang="en-GB" baseline="0" dirty="0"/>
              <a:t> </a:t>
            </a:r>
            <a:r>
              <a:rPr lang="en-GB" baseline="0" dirty="0" err="1"/>
              <a:t>noch</a:t>
            </a:r>
            <a:r>
              <a:rPr lang="en-GB" baseline="0" dirty="0"/>
              <a:t> </a:t>
            </a:r>
            <a:r>
              <a:rPr lang="en-GB" baseline="0" dirty="0" err="1"/>
              <a:t>etwas</a:t>
            </a:r>
            <a:r>
              <a:rPr lang="en-GB" baseline="0" dirty="0"/>
              <a:t> </a:t>
            </a:r>
            <a:r>
              <a:rPr lang="en-GB" baseline="0" dirty="0" err="1"/>
              <a:t>mitnehmen</a:t>
            </a:r>
            <a:r>
              <a:rPr lang="en-GB" baseline="0" dirty="0"/>
              <a:t> </a:t>
            </a:r>
            <a:r>
              <a:rPr lang="en-GB" baseline="0" dirty="0" err="1"/>
              <a:t>könnt</a:t>
            </a:r>
            <a:endParaRPr lang="en-GB" baseline="0" dirty="0"/>
          </a:p>
          <a:p>
            <a:r>
              <a:rPr lang="en-GB" baseline="0" dirty="0" err="1"/>
              <a:t>Danach</a:t>
            </a:r>
            <a:r>
              <a:rPr lang="en-GB" baseline="0" dirty="0"/>
              <a:t> </a:t>
            </a:r>
            <a:r>
              <a:rPr lang="en-GB" baseline="0" dirty="0" err="1"/>
              <a:t>eine</a:t>
            </a:r>
            <a:r>
              <a:rPr lang="en-GB" baseline="0" dirty="0"/>
              <a:t> </a:t>
            </a:r>
            <a:r>
              <a:rPr lang="en-GB" baseline="0" dirty="0" err="1"/>
              <a:t>Einfühung</a:t>
            </a:r>
            <a:r>
              <a:rPr lang="en-GB" baseline="0" dirty="0"/>
              <a:t> in die </a:t>
            </a:r>
            <a:r>
              <a:rPr lang="en-GB" baseline="0" dirty="0" err="1"/>
              <a:t>Angebotspalette</a:t>
            </a:r>
            <a:r>
              <a:rPr lang="en-GB" baseline="0" dirty="0"/>
              <a:t> von HPC Server 2008</a:t>
            </a:r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© 2008 Capgemini sd&amp;m - All rights reserved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C53CC-EF54-48F3-AF55-C9E28377414D}" type="slidenum">
              <a:rPr lang="de-DE"/>
              <a:pPr/>
              <a:t>20</a:t>
            </a:fld>
            <a:endParaRPr lang="de-DE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© 2008 Capgemini sd&amp;m - All rights reserved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C53CC-EF54-48F3-AF55-C9E28377414D}" type="slidenum">
              <a:rPr lang="de-DE"/>
              <a:pPr/>
              <a:t>21</a:t>
            </a:fld>
            <a:endParaRPr lang="de-DE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© 2008 Capgemini sd&amp;m - All rights reserved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C53CC-EF54-48F3-AF55-C9E28377414D}" type="slidenum">
              <a:rPr lang="de-DE"/>
              <a:pPr/>
              <a:t>22</a:t>
            </a:fld>
            <a:endParaRPr lang="de-DE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© 2008 Capgemini sd&amp;m - All rights reserved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C53CC-EF54-48F3-AF55-C9E28377414D}" type="slidenum">
              <a:rPr lang="de-DE"/>
              <a:pPr/>
              <a:t>23</a:t>
            </a:fld>
            <a:endParaRPr lang="de-DE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© 2008 Capgemini sd&amp;m - All rights reserved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C53CC-EF54-48F3-AF55-C9E28377414D}" type="slidenum">
              <a:rPr lang="de-DE"/>
              <a:pPr/>
              <a:t>24</a:t>
            </a:fld>
            <a:endParaRPr lang="de-DE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© 2008 Capgemini sd&amp;m - All rights reserved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C53CC-EF54-48F3-AF55-C9E28377414D}" type="slidenum">
              <a:rPr lang="de-DE"/>
              <a:pPr/>
              <a:t>25</a:t>
            </a:fld>
            <a:endParaRPr lang="de-DE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© 2008 Capgemini sd&amp;m - All rights reserved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C53CC-EF54-48F3-AF55-C9E28377414D}" type="slidenum">
              <a:rPr lang="de-DE"/>
              <a:pPr/>
              <a:t>26</a:t>
            </a:fld>
            <a:endParaRPr lang="de-DE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© 2008 Capgemini sd&amp;m - All rights reserved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C53CC-EF54-48F3-AF55-C9E28377414D}" type="slidenum">
              <a:rPr lang="de-DE"/>
              <a:pPr/>
              <a:t>27</a:t>
            </a:fld>
            <a:endParaRPr lang="de-DE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© 2008 Capgemini sd&amp;m - All rights reserved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C53CC-EF54-48F3-AF55-C9E28377414D}" type="slidenum">
              <a:rPr lang="de-DE"/>
              <a:pPr/>
              <a:t>28</a:t>
            </a:fld>
            <a:endParaRPr lang="de-DE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© 2008 Capgemini sd&amp;m - All rights reserved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C53CC-EF54-48F3-AF55-C9E28377414D}" type="slidenum">
              <a:rPr lang="de-DE"/>
              <a:pPr/>
              <a:t>29</a:t>
            </a:fld>
            <a:endParaRPr lang="de-DE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© 2008 Capgemini sd&amp;m - All rights reserved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C53CC-EF54-48F3-AF55-C9E28377414D}" type="slidenum">
              <a:rPr lang="de-DE"/>
              <a:pPr/>
              <a:t>3</a:t>
            </a:fld>
            <a:endParaRPr lang="de-DE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© 2008 Capgemini sd&amp;m - All rights reserved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C53CC-EF54-48F3-AF55-C9E28377414D}" type="slidenum">
              <a:rPr lang="de-DE"/>
              <a:pPr/>
              <a:t>30</a:t>
            </a:fld>
            <a:endParaRPr lang="de-DE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© 2008 Capgemini sd&amp;m - All rights reserved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C53CC-EF54-48F3-AF55-C9E28377414D}" type="slidenum">
              <a:rPr lang="de-DE"/>
              <a:pPr/>
              <a:t>31</a:t>
            </a:fld>
            <a:endParaRPr lang="de-DE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© 2008 Capgemini sd&amp;m - All rights reserved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C53CC-EF54-48F3-AF55-C9E28377414D}" type="slidenum">
              <a:rPr lang="de-DE"/>
              <a:pPr/>
              <a:t>32</a:t>
            </a:fld>
            <a:endParaRPr lang="de-DE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© 2008 Capgemini sd&amp;m - All rights reserved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C53CC-EF54-48F3-AF55-C9E28377414D}" type="slidenum">
              <a:rPr lang="de-DE"/>
              <a:pPr/>
              <a:t>33</a:t>
            </a:fld>
            <a:endParaRPr lang="de-DE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© 2008 Capgemini sd&amp;m - All rights reserved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C53CC-EF54-48F3-AF55-C9E28377414D}" type="slidenum">
              <a:rPr lang="de-DE"/>
              <a:pPr/>
              <a:t>34</a:t>
            </a:fld>
            <a:endParaRPr lang="de-DE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© 2008 Capgemini sd&amp;m - All rights reserved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C53CC-EF54-48F3-AF55-C9E28377414D}" type="slidenum">
              <a:rPr lang="de-DE"/>
              <a:pPr/>
              <a:t>35</a:t>
            </a:fld>
            <a:endParaRPr lang="de-DE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© 2008 Capgemini sd&amp;m - All rights reserved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C53CC-EF54-48F3-AF55-C9E28377414D}" type="slidenum">
              <a:rPr lang="de-DE"/>
              <a:pPr/>
              <a:t>36</a:t>
            </a:fld>
            <a:endParaRPr lang="de-DE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© 2008 Capgemini sd&amp;m - All rights reserved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C53CC-EF54-48F3-AF55-C9E28377414D}" type="slidenum">
              <a:rPr lang="de-DE"/>
              <a:pPr/>
              <a:t>37</a:t>
            </a:fld>
            <a:endParaRPr lang="de-DE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© 2008 Capgemini sd&amp;m - All rights reserved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C53CC-EF54-48F3-AF55-C9E28377414D}" type="slidenum">
              <a:rPr lang="de-DE"/>
              <a:pPr/>
              <a:t>38</a:t>
            </a:fld>
            <a:endParaRPr lang="de-DE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© 2008 Capgemini sd&amp;m - All rights reserved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65490C-A123-40B0-99BC-5AA8EA175E57}" type="slidenum">
              <a:rPr lang="de-DE"/>
              <a:pPr/>
              <a:t>39</a:t>
            </a:fld>
            <a:endParaRPr lang="de-DE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Zunächst</a:t>
            </a:r>
            <a:r>
              <a:rPr lang="en-GB" baseline="0" dirty="0"/>
              <a:t> </a:t>
            </a:r>
            <a:r>
              <a:rPr lang="en-GB" baseline="0" dirty="0" err="1"/>
              <a:t>ein</a:t>
            </a:r>
            <a:r>
              <a:rPr lang="en-GB" baseline="0" dirty="0"/>
              <a:t> </a:t>
            </a:r>
            <a:r>
              <a:rPr lang="en-GB" baseline="0" dirty="0" err="1"/>
              <a:t>paar</a:t>
            </a:r>
            <a:r>
              <a:rPr lang="en-GB" baseline="0" dirty="0"/>
              <a:t> </a:t>
            </a:r>
            <a:r>
              <a:rPr lang="en-GB" baseline="0" dirty="0" err="1"/>
              <a:t>Worte</a:t>
            </a:r>
            <a:r>
              <a:rPr lang="en-GB" baseline="0" dirty="0"/>
              <a:t> </a:t>
            </a:r>
            <a:r>
              <a:rPr lang="en-GB" baseline="0" dirty="0" err="1"/>
              <a:t>zu</a:t>
            </a:r>
            <a:r>
              <a:rPr lang="en-GB" baseline="0" dirty="0"/>
              <a:t> den </a:t>
            </a:r>
            <a:r>
              <a:rPr lang="en-GB" baseline="0" dirty="0" err="1"/>
              <a:t>Übungsinhalten</a:t>
            </a:r>
            <a:r>
              <a:rPr lang="en-GB" baseline="0" dirty="0"/>
              <a:t>, </a:t>
            </a:r>
            <a:r>
              <a:rPr lang="en-GB" baseline="0" dirty="0" err="1"/>
              <a:t>damit</a:t>
            </a:r>
            <a:r>
              <a:rPr lang="en-GB" baseline="0" dirty="0"/>
              <a:t> </a:t>
            </a:r>
            <a:r>
              <a:rPr lang="en-GB" baseline="0" dirty="0" err="1"/>
              <a:t>ihr</a:t>
            </a:r>
            <a:r>
              <a:rPr lang="en-GB" baseline="0" dirty="0"/>
              <a:t> </a:t>
            </a:r>
            <a:r>
              <a:rPr lang="en-GB" baseline="0" dirty="0" err="1"/>
              <a:t>noch</a:t>
            </a:r>
            <a:r>
              <a:rPr lang="en-GB" baseline="0" dirty="0"/>
              <a:t> </a:t>
            </a:r>
            <a:r>
              <a:rPr lang="en-GB" baseline="0" dirty="0" err="1"/>
              <a:t>etwas</a:t>
            </a:r>
            <a:r>
              <a:rPr lang="en-GB" baseline="0" dirty="0"/>
              <a:t> </a:t>
            </a:r>
            <a:r>
              <a:rPr lang="en-GB" baseline="0" dirty="0" err="1"/>
              <a:t>mitnehmen</a:t>
            </a:r>
            <a:r>
              <a:rPr lang="en-GB" baseline="0" dirty="0"/>
              <a:t> </a:t>
            </a:r>
            <a:r>
              <a:rPr lang="en-GB" baseline="0" dirty="0" err="1"/>
              <a:t>könnt</a:t>
            </a:r>
            <a:endParaRPr lang="en-GB" baseline="0" dirty="0"/>
          </a:p>
          <a:p>
            <a:r>
              <a:rPr lang="en-GB" baseline="0" dirty="0" err="1"/>
              <a:t>Danach</a:t>
            </a:r>
            <a:r>
              <a:rPr lang="en-GB" baseline="0" dirty="0"/>
              <a:t> </a:t>
            </a:r>
            <a:r>
              <a:rPr lang="en-GB" baseline="0" dirty="0" err="1"/>
              <a:t>eine</a:t>
            </a:r>
            <a:r>
              <a:rPr lang="en-GB" baseline="0" dirty="0"/>
              <a:t> </a:t>
            </a:r>
            <a:r>
              <a:rPr lang="en-GB" baseline="0" dirty="0" err="1"/>
              <a:t>Einfühung</a:t>
            </a:r>
            <a:r>
              <a:rPr lang="en-GB" baseline="0" dirty="0"/>
              <a:t> in die </a:t>
            </a:r>
            <a:r>
              <a:rPr lang="en-GB" baseline="0" dirty="0" err="1"/>
              <a:t>Angebotspalette</a:t>
            </a:r>
            <a:r>
              <a:rPr lang="en-GB" baseline="0" dirty="0"/>
              <a:t> von HPC Server 2008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© 2008 Capgemini sd&amp;m - All rights reserved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C53CC-EF54-48F3-AF55-C9E28377414D}" type="slidenum">
              <a:rPr lang="de-DE"/>
              <a:pPr/>
              <a:t>4</a:t>
            </a:fld>
            <a:endParaRPr lang="de-DE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© 2008 Capgemini sd&amp;m - All rights reserved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C53CC-EF54-48F3-AF55-C9E28377414D}" type="slidenum">
              <a:rPr lang="de-DE"/>
              <a:pPr/>
              <a:t>40</a:t>
            </a:fld>
            <a:endParaRPr lang="de-DE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© 2008 Capgemini sd&amp;m - All rights reserved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C53CC-EF54-48F3-AF55-C9E28377414D}" type="slidenum">
              <a:rPr lang="de-DE"/>
              <a:pPr/>
              <a:t>41</a:t>
            </a:fld>
            <a:endParaRPr lang="de-DE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© 2008 Capgemini sd&amp;m - All rights reserved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C53CC-EF54-48F3-AF55-C9E28377414D}" type="slidenum">
              <a:rPr lang="de-DE"/>
              <a:pPr/>
              <a:t>5</a:t>
            </a:fld>
            <a:endParaRPr lang="de-DE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© 2008 Capgemini sd&amp;m - All rights reserved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C53CC-EF54-48F3-AF55-C9E28377414D}" type="slidenum">
              <a:rPr lang="de-DE"/>
              <a:pPr/>
              <a:t>6</a:t>
            </a:fld>
            <a:endParaRPr lang="de-DE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© 2008 Capgemini sd&amp;m - All rights reserved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C53CC-EF54-48F3-AF55-C9E28377414D}" type="slidenum">
              <a:rPr lang="de-DE"/>
              <a:pPr/>
              <a:t>7</a:t>
            </a:fld>
            <a:endParaRPr lang="de-DE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© 2008 Capgemini sd&amp;m - All rights reserved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C53CC-EF54-48F3-AF55-C9E28377414D}" type="slidenum">
              <a:rPr lang="de-DE"/>
              <a:pPr/>
              <a:t>8</a:t>
            </a:fld>
            <a:endParaRPr lang="de-DE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© 2008 Capgemini sd&amp;m - All rights reserved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C53CC-EF54-48F3-AF55-C9E28377414D}" type="slidenum">
              <a:rPr lang="de-DE"/>
              <a:pPr/>
              <a:t>9</a:t>
            </a:fld>
            <a:endParaRPr lang="de-DE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oleObject" Target="../embeddings/oleObject2.bin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2.jpeg"/><Relationship Id="rId2" Type="http://schemas.openxmlformats.org/officeDocument/2006/relationships/tags" Target="../tags/tag14.xml"/><Relationship Id="rId16" Type="http://schemas.openxmlformats.org/officeDocument/2006/relationships/image" Target="../media/image5.jpeg"/><Relationship Id="rId1" Type="http://schemas.openxmlformats.org/officeDocument/2006/relationships/vmlDrawing" Target="../drawings/vmlDrawing2.vml"/><Relationship Id="rId6" Type="http://schemas.openxmlformats.org/officeDocument/2006/relationships/tags" Target="../tags/tag1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15" Type="http://schemas.openxmlformats.org/officeDocument/2006/relationships/image" Target="../media/image4.png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2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4.v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vmlDrawing" Target="../drawings/vmlDrawing5.v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oleObject" Target="../embeddings/oleObject5.bin"/><Relationship Id="rId4" Type="http://schemas.openxmlformats.org/officeDocument/2006/relationships/tags" Target="../tags/tag33.xml"/><Relationship Id="rId9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oleObject" Target="../embeddings/oleObject6.bin"/><Relationship Id="rId2" Type="http://schemas.openxmlformats.org/officeDocument/2006/relationships/tags" Target="../tags/tag37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13" imgW="0" imgH="0" progId="">
                  <p:embed/>
                </p:oleObj>
              </mc:Choice>
              <mc:Fallback>
                <p:oleObj name="think-cell Slide" r:id="rId13" imgW="0" imgH="0" progId="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3"/>
          <p:cNvSpPr>
            <a:spLocks/>
          </p:cNvSpPr>
          <p:nvPr userDrawn="1">
            <p:custDataLst>
              <p:tags r:id="rId3"/>
            </p:custDataLst>
          </p:nvPr>
        </p:nvSpPr>
        <p:spPr bwMode="auto">
          <a:xfrm>
            <a:off x="-4893" y="1844781"/>
            <a:ext cx="9148894" cy="5012408"/>
          </a:xfrm>
          <a:custGeom>
            <a:avLst/>
            <a:gdLst>
              <a:gd name="connsiteX0" fmla="*/ 5763 w 5763"/>
              <a:gd name="connsiteY0" fmla="*/ 0 h 3100"/>
              <a:gd name="connsiteX1" fmla="*/ 5238 w 5763"/>
              <a:gd name="connsiteY1" fmla="*/ 429 h 3100"/>
              <a:gd name="connsiteX2" fmla="*/ 4271 w 5763"/>
              <a:gd name="connsiteY2" fmla="*/ 758 h 3100"/>
              <a:gd name="connsiteX3" fmla="*/ 2124 w 5763"/>
              <a:gd name="connsiteY3" fmla="*/ 1259 h 3100"/>
              <a:gd name="connsiteX4" fmla="*/ 740 w 5763"/>
              <a:gd name="connsiteY4" fmla="*/ 1902 h 3100"/>
              <a:gd name="connsiteX5" fmla="*/ 169 w 5763"/>
              <a:gd name="connsiteY5" fmla="*/ 2701 h 3100"/>
              <a:gd name="connsiteX6" fmla="*/ 0 w 5763"/>
              <a:gd name="connsiteY6" fmla="*/ 3100 h 3100"/>
              <a:gd name="connsiteX7" fmla="*/ 5761 w 5763"/>
              <a:gd name="connsiteY7" fmla="*/ 3098 h 3100"/>
              <a:gd name="connsiteX0" fmla="*/ 5763 w 5763"/>
              <a:gd name="connsiteY0" fmla="*/ 0 h 3100"/>
              <a:gd name="connsiteX1" fmla="*/ 5238 w 5763"/>
              <a:gd name="connsiteY1" fmla="*/ 429 h 3100"/>
              <a:gd name="connsiteX2" fmla="*/ 4271 w 5763"/>
              <a:gd name="connsiteY2" fmla="*/ 758 h 3100"/>
              <a:gd name="connsiteX3" fmla="*/ 2124 w 5763"/>
              <a:gd name="connsiteY3" fmla="*/ 1259 h 3100"/>
              <a:gd name="connsiteX4" fmla="*/ 740 w 5763"/>
              <a:gd name="connsiteY4" fmla="*/ 1902 h 3100"/>
              <a:gd name="connsiteX5" fmla="*/ 169 w 5763"/>
              <a:gd name="connsiteY5" fmla="*/ 2701 h 3100"/>
              <a:gd name="connsiteX6" fmla="*/ 0 w 5763"/>
              <a:gd name="connsiteY6" fmla="*/ 3100 h 3100"/>
              <a:gd name="connsiteX7" fmla="*/ 176 w 5763"/>
              <a:gd name="connsiteY7" fmla="*/ 3011 h 3100"/>
              <a:gd name="connsiteX8" fmla="*/ 5761 w 5763"/>
              <a:gd name="connsiteY8" fmla="*/ 3098 h 3100"/>
              <a:gd name="connsiteX0" fmla="*/ 5645 w 5645"/>
              <a:gd name="connsiteY0" fmla="*/ 0 h 3098"/>
              <a:gd name="connsiteX1" fmla="*/ 5120 w 5645"/>
              <a:gd name="connsiteY1" fmla="*/ 429 h 3098"/>
              <a:gd name="connsiteX2" fmla="*/ 4153 w 5645"/>
              <a:gd name="connsiteY2" fmla="*/ 758 h 3098"/>
              <a:gd name="connsiteX3" fmla="*/ 2006 w 5645"/>
              <a:gd name="connsiteY3" fmla="*/ 1259 h 3098"/>
              <a:gd name="connsiteX4" fmla="*/ 622 w 5645"/>
              <a:gd name="connsiteY4" fmla="*/ 1902 h 3098"/>
              <a:gd name="connsiteX5" fmla="*/ 51 w 5645"/>
              <a:gd name="connsiteY5" fmla="*/ 2701 h 3098"/>
              <a:gd name="connsiteX6" fmla="*/ 57 w 5645"/>
              <a:gd name="connsiteY6" fmla="*/ 3012 h 3098"/>
              <a:gd name="connsiteX7" fmla="*/ 58 w 5645"/>
              <a:gd name="connsiteY7" fmla="*/ 3011 h 3098"/>
              <a:gd name="connsiteX8" fmla="*/ 5643 w 5645"/>
              <a:gd name="connsiteY8" fmla="*/ 3098 h 3098"/>
              <a:gd name="connsiteX0" fmla="*/ 5645 w 5645"/>
              <a:gd name="connsiteY0" fmla="*/ 0 h 3098"/>
              <a:gd name="connsiteX1" fmla="*/ 5120 w 5645"/>
              <a:gd name="connsiteY1" fmla="*/ 429 h 3098"/>
              <a:gd name="connsiteX2" fmla="*/ 4153 w 5645"/>
              <a:gd name="connsiteY2" fmla="*/ 758 h 3098"/>
              <a:gd name="connsiteX3" fmla="*/ 2006 w 5645"/>
              <a:gd name="connsiteY3" fmla="*/ 1259 h 3098"/>
              <a:gd name="connsiteX4" fmla="*/ 622 w 5645"/>
              <a:gd name="connsiteY4" fmla="*/ 1902 h 3098"/>
              <a:gd name="connsiteX5" fmla="*/ 51 w 5645"/>
              <a:gd name="connsiteY5" fmla="*/ 2701 h 3098"/>
              <a:gd name="connsiteX6" fmla="*/ 57 w 5645"/>
              <a:gd name="connsiteY6" fmla="*/ 3012 h 3098"/>
              <a:gd name="connsiteX7" fmla="*/ 58 w 5645"/>
              <a:gd name="connsiteY7" fmla="*/ 3011 h 3098"/>
              <a:gd name="connsiteX8" fmla="*/ 5643 w 5645"/>
              <a:gd name="connsiteY8" fmla="*/ 3098 h 3098"/>
              <a:gd name="connsiteX0" fmla="*/ 5645 w 5645"/>
              <a:gd name="connsiteY0" fmla="*/ 0 h 3098"/>
              <a:gd name="connsiteX1" fmla="*/ 5120 w 5645"/>
              <a:gd name="connsiteY1" fmla="*/ 429 h 3098"/>
              <a:gd name="connsiteX2" fmla="*/ 4153 w 5645"/>
              <a:gd name="connsiteY2" fmla="*/ 758 h 3098"/>
              <a:gd name="connsiteX3" fmla="*/ 2006 w 5645"/>
              <a:gd name="connsiteY3" fmla="*/ 1259 h 3098"/>
              <a:gd name="connsiteX4" fmla="*/ 622 w 5645"/>
              <a:gd name="connsiteY4" fmla="*/ 1902 h 3098"/>
              <a:gd name="connsiteX5" fmla="*/ 51 w 5645"/>
              <a:gd name="connsiteY5" fmla="*/ 2701 h 3098"/>
              <a:gd name="connsiteX6" fmla="*/ 57 w 5645"/>
              <a:gd name="connsiteY6" fmla="*/ 3012 h 3098"/>
              <a:gd name="connsiteX7" fmla="*/ 58 w 5645"/>
              <a:gd name="connsiteY7" fmla="*/ 3011 h 3098"/>
              <a:gd name="connsiteX8" fmla="*/ 5643 w 5645"/>
              <a:gd name="connsiteY8" fmla="*/ 3098 h 3098"/>
              <a:gd name="connsiteX0" fmla="*/ 5594 w 5594"/>
              <a:gd name="connsiteY0" fmla="*/ 0 h 3098"/>
              <a:gd name="connsiteX1" fmla="*/ 5069 w 5594"/>
              <a:gd name="connsiteY1" fmla="*/ 429 h 3098"/>
              <a:gd name="connsiteX2" fmla="*/ 4102 w 5594"/>
              <a:gd name="connsiteY2" fmla="*/ 758 h 3098"/>
              <a:gd name="connsiteX3" fmla="*/ 1955 w 5594"/>
              <a:gd name="connsiteY3" fmla="*/ 1259 h 3098"/>
              <a:gd name="connsiteX4" fmla="*/ 571 w 5594"/>
              <a:gd name="connsiteY4" fmla="*/ 1902 h 3098"/>
              <a:gd name="connsiteX5" fmla="*/ 0 w 5594"/>
              <a:gd name="connsiteY5" fmla="*/ 2701 h 3098"/>
              <a:gd name="connsiteX6" fmla="*/ 6 w 5594"/>
              <a:gd name="connsiteY6" fmla="*/ 3012 h 3098"/>
              <a:gd name="connsiteX7" fmla="*/ 7 w 5594"/>
              <a:gd name="connsiteY7" fmla="*/ 3011 h 3098"/>
              <a:gd name="connsiteX8" fmla="*/ 5592 w 5594"/>
              <a:gd name="connsiteY8" fmla="*/ 3098 h 3098"/>
              <a:gd name="connsiteX0" fmla="*/ 5594 w 5594"/>
              <a:gd name="connsiteY0" fmla="*/ 0 h 3098"/>
              <a:gd name="connsiteX1" fmla="*/ 5069 w 5594"/>
              <a:gd name="connsiteY1" fmla="*/ 429 h 3098"/>
              <a:gd name="connsiteX2" fmla="*/ 4102 w 5594"/>
              <a:gd name="connsiteY2" fmla="*/ 758 h 3098"/>
              <a:gd name="connsiteX3" fmla="*/ 1955 w 5594"/>
              <a:gd name="connsiteY3" fmla="*/ 1259 h 3098"/>
              <a:gd name="connsiteX4" fmla="*/ 571 w 5594"/>
              <a:gd name="connsiteY4" fmla="*/ 1902 h 3098"/>
              <a:gd name="connsiteX5" fmla="*/ 0 w 5594"/>
              <a:gd name="connsiteY5" fmla="*/ 2701 h 3098"/>
              <a:gd name="connsiteX6" fmla="*/ 6 w 5594"/>
              <a:gd name="connsiteY6" fmla="*/ 3012 h 3098"/>
              <a:gd name="connsiteX7" fmla="*/ 7 w 5594"/>
              <a:gd name="connsiteY7" fmla="*/ 3011 h 3098"/>
              <a:gd name="connsiteX8" fmla="*/ 5592 w 5594"/>
              <a:gd name="connsiteY8" fmla="*/ 3098 h 3098"/>
              <a:gd name="connsiteX0" fmla="*/ 5689 w 5689"/>
              <a:gd name="connsiteY0" fmla="*/ 0 h 3098"/>
              <a:gd name="connsiteX1" fmla="*/ 5164 w 5689"/>
              <a:gd name="connsiteY1" fmla="*/ 429 h 3098"/>
              <a:gd name="connsiteX2" fmla="*/ 4197 w 5689"/>
              <a:gd name="connsiteY2" fmla="*/ 758 h 3098"/>
              <a:gd name="connsiteX3" fmla="*/ 2050 w 5689"/>
              <a:gd name="connsiteY3" fmla="*/ 1259 h 3098"/>
              <a:gd name="connsiteX4" fmla="*/ 666 w 5689"/>
              <a:gd name="connsiteY4" fmla="*/ 1902 h 3098"/>
              <a:gd name="connsiteX5" fmla="*/ 95 w 5689"/>
              <a:gd name="connsiteY5" fmla="*/ 2701 h 3098"/>
              <a:gd name="connsiteX6" fmla="*/ 98 w 5689"/>
              <a:gd name="connsiteY6" fmla="*/ 2708 h 3098"/>
              <a:gd name="connsiteX7" fmla="*/ 101 w 5689"/>
              <a:gd name="connsiteY7" fmla="*/ 3012 h 3098"/>
              <a:gd name="connsiteX8" fmla="*/ 102 w 5689"/>
              <a:gd name="connsiteY8" fmla="*/ 3011 h 3098"/>
              <a:gd name="connsiteX9" fmla="*/ 5687 w 5689"/>
              <a:gd name="connsiteY9" fmla="*/ 3098 h 3098"/>
              <a:gd name="connsiteX0" fmla="*/ 5688 w 5688"/>
              <a:gd name="connsiteY0" fmla="*/ 0 h 3098"/>
              <a:gd name="connsiteX1" fmla="*/ 5163 w 5688"/>
              <a:gd name="connsiteY1" fmla="*/ 429 h 3098"/>
              <a:gd name="connsiteX2" fmla="*/ 4196 w 5688"/>
              <a:gd name="connsiteY2" fmla="*/ 758 h 3098"/>
              <a:gd name="connsiteX3" fmla="*/ 2049 w 5688"/>
              <a:gd name="connsiteY3" fmla="*/ 1259 h 3098"/>
              <a:gd name="connsiteX4" fmla="*/ 665 w 5688"/>
              <a:gd name="connsiteY4" fmla="*/ 1902 h 3098"/>
              <a:gd name="connsiteX5" fmla="*/ 94 w 5688"/>
              <a:gd name="connsiteY5" fmla="*/ 2701 h 3098"/>
              <a:gd name="connsiteX6" fmla="*/ 100 w 5688"/>
              <a:gd name="connsiteY6" fmla="*/ 3012 h 3098"/>
              <a:gd name="connsiteX7" fmla="*/ 101 w 5688"/>
              <a:gd name="connsiteY7" fmla="*/ 3011 h 3098"/>
              <a:gd name="connsiteX8" fmla="*/ 5686 w 5688"/>
              <a:gd name="connsiteY8" fmla="*/ 3098 h 3098"/>
              <a:gd name="connsiteX0" fmla="*/ 5688 w 5688"/>
              <a:gd name="connsiteY0" fmla="*/ 0 h 3098"/>
              <a:gd name="connsiteX1" fmla="*/ 5163 w 5688"/>
              <a:gd name="connsiteY1" fmla="*/ 429 h 3098"/>
              <a:gd name="connsiteX2" fmla="*/ 4196 w 5688"/>
              <a:gd name="connsiteY2" fmla="*/ 758 h 3098"/>
              <a:gd name="connsiteX3" fmla="*/ 2049 w 5688"/>
              <a:gd name="connsiteY3" fmla="*/ 1259 h 3098"/>
              <a:gd name="connsiteX4" fmla="*/ 665 w 5688"/>
              <a:gd name="connsiteY4" fmla="*/ 1902 h 3098"/>
              <a:gd name="connsiteX5" fmla="*/ 94 w 5688"/>
              <a:gd name="connsiteY5" fmla="*/ 2701 h 3098"/>
              <a:gd name="connsiteX6" fmla="*/ 100 w 5688"/>
              <a:gd name="connsiteY6" fmla="*/ 3012 h 3098"/>
              <a:gd name="connsiteX7" fmla="*/ 101 w 5688"/>
              <a:gd name="connsiteY7" fmla="*/ 3011 h 3098"/>
              <a:gd name="connsiteX8" fmla="*/ 5686 w 5688"/>
              <a:gd name="connsiteY8" fmla="*/ 3098 h 3098"/>
              <a:gd name="connsiteX0" fmla="*/ 5594 w 5594"/>
              <a:gd name="connsiteY0" fmla="*/ 0 h 3098"/>
              <a:gd name="connsiteX1" fmla="*/ 5069 w 5594"/>
              <a:gd name="connsiteY1" fmla="*/ 429 h 3098"/>
              <a:gd name="connsiteX2" fmla="*/ 4102 w 5594"/>
              <a:gd name="connsiteY2" fmla="*/ 758 h 3098"/>
              <a:gd name="connsiteX3" fmla="*/ 1955 w 5594"/>
              <a:gd name="connsiteY3" fmla="*/ 1259 h 3098"/>
              <a:gd name="connsiteX4" fmla="*/ 571 w 5594"/>
              <a:gd name="connsiteY4" fmla="*/ 1902 h 3098"/>
              <a:gd name="connsiteX5" fmla="*/ 0 w 5594"/>
              <a:gd name="connsiteY5" fmla="*/ 2701 h 3098"/>
              <a:gd name="connsiteX6" fmla="*/ 6 w 5594"/>
              <a:gd name="connsiteY6" fmla="*/ 3012 h 3098"/>
              <a:gd name="connsiteX7" fmla="*/ 7 w 5594"/>
              <a:gd name="connsiteY7" fmla="*/ 3011 h 3098"/>
              <a:gd name="connsiteX8" fmla="*/ 5592 w 5594"/>
              <a:gd name="connsiteY8" fmla="*/ 3098 h 3098"/>
              <a:gd name="connsiteX0" fmla="*/ 5595 w 5595"/>
              <a:gd name="connsiteY0" fmla="*/ 0 h 3098"/>
              <a:gd name="connsiteX1" fmla="*/ 5070 w 5595"/>
              <a:gd name="connsiteY1" fmla="*/ 429 h 3098"/>
              <a:gd name="connsiteX2" fmla="*/ 4103 w 5595"/>
              <a:gd name="connsiteY2" fmla="*/ 758 h 3098"/>
              <a:gd name="connsiteX3" fmla="*/ 1956 w 5595"/>
              <a:gd name="connsiteY3" fmla="*/ 1259 h 3098"/>
              <a:gd name="connsiteX4" fmla="*/ 572 w 5595"/>
              <a:gd name="connsiteY4" fmla="*/ 1902 h 3098"/>
              <a:gd name="connsiteX5" fmla="*/ 0 w 5595"/>
              <a:gd name="connsiteY5" fmla="*/ 2701 h 3098"/>
              <a:gd name="connsiteX6" fmla="*/ 7 w 5595"/>
              <a:gd name="connsiteY6" fmla="*/ 3012 h 3098"/>
              <a:gd name="connsiteX7" fmla="*/ 8 w 5595"/>
              <a:gd name="connsiteY7" fmla="*/ 3011 h 3098"/>
              <a:gd name="connsiteX8" fmla="*/ 5593 w 5595"/>
              <a:gd name="connsiteY8" fmla="*/ 3098 h 3098"/>
              <a:gd name="connsiteX0" fmla="*/ 5591 w 5591"/>
              <a:gd name="connsiteY0" fmla="*/ 0 h 3098"/>
              <a:gd name="connsiteX1" fmla="*/ 5066 w 5591"/>
              <a:gd name="connsiteY1" fmla="*/ 429 h 3098"/>
              <a:gd name="connsiteX2" fmla="*/ 4099 w 5591"/>
              <a:gd name="connsiteY2" fmla="*/ 758 h 3098"/>
              <a:gd name="connsiteX3" fmla="*/ 1952 w 5591"/>
              <a:gd name="connsiteY3" fmla="*/ 1259 h 3098"/>
              <a:gd name="connsiteX4" fmla="*/ 568 w 5591"/>
              <a:gd name="connsiteY4" fmla="*/ 1902 h 3098"/>
              <a:gd name="connsiteX5" fmla="*/ 0 w 5591"/>
              <a:gd name="connsiteY5" fmla="*/ 2707 h 3098"/>
              <a:gd name="connsiteX6" fmla="*/ 3 w 5591"/>
              <a:gd name="connsiteY6" fmla="*/ 3012 h 3098"/>
              <a:gd name="connsiteX7" fmla="*/ 4 w 5591"/>
              <a:gd name="connsiteY7" fmla="*/ 3011 h 3098"/>
              <a:gd name="connsiteX8" fmla="*/ 5589 w 5591"/>
              <a:gd name="connsiteY8" fmla="*/ 3098 h 3098"/>
              <a:gd name="connsiteX0" fmla="*/ 5591 w 5591"/>
              <a:gd name="connsiteY0" fmla="*/ 0 h 3012"/>
              <a:gd name="connsiteX1" fmla="*/ 5066 w 5591"/>
              <a:gd name="connsiteY1" fmla="*/ 429 h 3012"/>
              <a:gd name="connsiteX2" fmla="*/ 4099 w 5591"/>
              <a:gd name="connsiteY2" fmla="*/ 758 h 3012"/>
              <a:gd name="connsiteX3" fmla="*/ 1952 w 5591"/>
              <a:gd name="connsiteY3" fmla="*/ 1259 h 3012"/>
              <a:gd name="connsiteX4" fmla="*/ 568 w 5591"/>
              <a:gd name="connsiteY4" fmla="*/ 1902 h 3012"/>
              <a:gd name="connsiteX5" fmla="*/ 0 w 5591"/>
              <a:gd name="connsiteY5" fmla="*/ 2707 h 3012"/>
              <a:gd name="connsiteX6" fmla="*/ 3 w 5591"/>
              <a:gd name="connsiteY6" fmla="*/ 3012 h 3012"/>
              <a:gd name="connsiteX7" fmla="*/ 4 w 5591"/>
              <a:gd name="connsiteY7" fmla="*/ 3011 h 3012"/>
              <a:gd name="connsiteX8" fmla="*/ 5589 w 5591"/>
              <a:gd name="connsiteY8" fmla="*/ 3010 h 3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91" h="3012">
                <a:moveTo>
                  <a:pt x="5591" y="0"/>
                </a:moveTo>
                <a:cubicBezTo>
                  <a:pt x="5492" y="111"/>
                  <a:pt x="5315" y="303"/>
                  <a:pt x="5066" y="429"/>
                </a:cubicBezTo>
                <a:cubicBezTo>
                  <a:pt x="4814" y="579"/>
                  <a:pt x="4171" y="739"/>
                  <a:pt x="4099" y="758"/>
                </a:cubicBezTo>
                <a:cubicBezTo>
                  <a:pt x="2930" y="1059"/>
                  <a:pt x="2453" y="1119"/>
                  <a:pt x="1952" y="1259"/>
                </a:cubicBezTo>
                <a:cubicBezTo>
                  <a:pt x="1469" y="1395"/>
                  <a:pt x="1015" y="1544"/>
                  <a:pt x="568" y="1902"/>
                </a:cubicBezTo>
                <a:cubicBezTo>
                  <a:pt x="265" y="2157"/>
                  <a:pt x="186" y="2309"/>
                  <a:pt x="0" y="2707"/>
                </a:cubicBezTo>
                <a:cubicBezTo>
                  <a:pt x="5" y="2930"/>
                  <a:pt x="2" y="2960"/>
                  <a:pt x="3" y="3012"/>
                </a:cubicBezTo>
                <a:lnTo>
                  <a:pt x="4" y="3011"/>
                </a:lnTo>
                <a:lnTo>
                  <a:pt x="5589" y="3010"/>
                </a:lnTo>
              </a:path>
            </a:pathLst>
          </a:custGeom>
          <a:blipFill>
            <a:blip r:embed="rId14" cstate="print"/>
            <a:stretch>
              <a:fillRect/>
            </a:stretch>
          </a:blip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666000" y="1558800"/>
            <a:ext cx="6858000" cy="1065600"/>
          </a:xfrm>
        </p:spPr>
        <p:txBody>
          <a:bodyPr anchor="ctr" anchorCtr="0"/>
          <a:lstStyle>
            <a:lvl1pPr>
              <a:defRPr sz="260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666000" y="2624400"/>
            <a:ext cx="5432400" cy="1065600"/>
          </a:xfrm>
        </p:spPr>
        <p:txBody>
          <a:bodyPr anchor="ctr" anchorCtr="0"/>
          <a:lstStyle>
            <a:lvl1pPr marL="0" indent="0" algn="l">
              <a:buNone/>
              <a:defRPr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  <p:sp>
        <p:nvSpPr>
          <p:cNvPr id="6" name="Rectangle 9"/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>
            <a:off x="0" y="6357938"/>
            <a:ext cx="9144000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endParaRPr lang="en-GB"/>
          </a:p>
        </p:txBody>
      </p:sp>
      <p:sp>
        <p:nvSpPr>
          <p:cNvPr id="7" name="Oval 10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auto">
          <a:xfrm>
            <a:off x="7810500" y="5924550"/>
            <a:ext cx="904875" cy="904875"/>
          </a:xfrm>
          <a:prstGeom prst="ellipse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endParaRPr lang="en-GB"/>
          </a:p>
        </p:txBody>
      </p:sp>
      <p:pic>
        <p:nvPicPr>
          <p:cNvPr id="8" name="Picture 11" descr="CBE_CMJN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gray">
          <a:xfrm>
            <a:off x="7877175" y="6010275"/>
            <a:ext cx="768350" cy="74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1" descr="PPT_Claim_GEFS_PS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608513" y="6500813"/>
            <a:ext cx="3276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hteck 10"/>
          <p:cNvSpPr/>
          <p:nvPr userDrawn="1">
            <p:custDataLst>
              <p:tags r:id="rId10"/>
            </p:custDataLst>
          </p:nvPr>
        </p:nvSpPr>
        <p:spPr bwMode="auto">
          <a:xfrm>
            <a:off x="0" y="6360144"/>
            <a:ext cx="4572000" cy="4978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75600" y="914400"/>
            <a:ext cx="7466400" cy="352800"/>
          </a:xfrm>
        </p:spPr>
        <p:txBody>
          <a:bodyPr/>
          <a:lstStyle>
            <a:lvl1pPr>
              <a:defRPr i="1"/>
            </a:lvl1pPr>
            <a:lvl5pPr>
              <a:defRPr sz="1400" b="0"/>
            </a:lvl5pPr>
            <a:lvl6pPr marL="717550" indent="-177800">
              <a:buFont typeface="Arial" pitchFamily="34" charset="0"/>
              <a:buChar char="-"/>
              <a:defRPr sz="1400" b="0" baseline="0"/>
            </a:lvl6pPr>
            <a:lvl7pPr marL="896938" indent="-177800">
              <a:buFont typeface="Arial" pitchFamily="34" charset="0"/>
              <a:buChar char="-"/>
              <a:defRPr sz="1400"/>
            </a:lvl7pPr>
            <a:lvl8pPr marL="1076325" indent="-179388">
              <a:buFont typeface="Arial" pitchFamily="34" charset="0"/>
              <a:buChar char="-"/>
              <a:defRPr sz="1400"/>
            </a:lvl8pPr>
            <a:lvl9pPr marL="1254125" indent="-177800">
              <a:buFont typeface="Arial" pitchFamily="34" charset="0"/>
              <a:buChar char="-"/>
              <a:defRPr sz="1400"/>
            </a:lvl9pPr>
          </a:lstStyle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6" imgW="0" imgH="0" progId="">
                  <p:embed/>
                </p:oleObj>
              </mc:Choice>
              <mc:Fallback>
                <p:oleObj name="think-cell Slide" r:id="rId6" imgW="0" imgH="0" progId="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umsplatzhalt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© 2010 Capgemini – All rights reserved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3FFF309-7B43-4697-A594-9877CC163A2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NoSQL_final.pptx</a:t>
            </a:r>
            <a:endParaRPr lang="de-DE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8" imgW="0" imgH="0" progId="">
                  <p:embed/>
                </p:oleObj>
              </mc:Choice>
              <mc:Fallback>
                <p:oleObj name="think-cell Slide" r:id="rId8" imgW="0" imgH="0" progId="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>
          <a:xfrm>
            <a:off x="6047999" y="6512400"/>
            <a:ext cx="2790000" cy="12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© 2010 Capgemini – All rights reserved</a:t>
            </a:r>
            <a:endParaRPr lang="de-DE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6047999" y="6631199"/>
            <a:ext cx="2790000" cy="12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ysClr val="windowText" lastClr="000000"/>
                </a:solidFill>
              </a:defRPr>
            </a:lvl1pPr>
          </a:lstStyle>
          <a:p>
            <a:r>
              <a:rPr lang="de-DE"/>
              <a:t>NoSQL_final.pptx</a:t>
            </a:r>
            <a:endParaRPr lang="de-DE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8838000" y="6552000"/>
            <a:ext cx="230400" cy="1512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800">
                <a:solidFill>
                  <a:sysClr val="windowText" lastClr="000000"/>
                </a:solidFill>
              </a:defRPr>
            </a:lvl1pPr>
          </a:lstStyle>
          <a:p>
            <a:fld id="{63FFF309-7B43-4697-A594-9877CC163A2D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"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>
            <p:custDataLst>
              <p:tags r:id="rId2"/>
            </p:custDataLst>
          </p:nvPr>
        </p:nvSpPr>
        <p:spPr>
          <a:xfrm>
            <a:off x="0" y="5714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>
                <a:latin typeface="Arial Narrow" pitchFamily="34" charset="0"/>
              </a:rPr>
              <a:t>Vielen Dank für Ihre Aufmerksamkeit!</a:t>
            </a:r>
          </a:p>
        </p:txBody>
      </p:sp>
      <p:sp>
        <p:nvSpPr>
          <p:cNvPr id="8" name="TextBox 7"/>
          <p:cNvSpPr txBox="1"/>
          <p:nvPr userDrawn="1">
            <p:custDataLst>
              <p:tags r:id="rId3"/>
            </p:custDataLst>
          </p:nvPr>
        </p:nvSpPr>
        <p:spPr>
          <a:xfrm>
            <a:off x="4572000" y="6180137"/>
            <a:ext cx="4481512" cy="422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72000" rIns="360000" bIns="72000">
            <a:spAutoFit/>
          </a:bodyPr>
          <a:lstStyle/>
          <a:p>
            <a:pPr algn="r" rtl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de-DE" sz="1800" b="1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www.capgemini.com</a:t>
            </a:r>
          </a:p>
        </p:txBody>
      </p:sp>
      <p:graphicFrame>
        <p:nvGraphicFramePr>
          <p:cNvPr id="12" name="Object 11" hidden="1"/>
          <p:cNvGraphicFramePr>
            <a:graphicFrameLocks/>
          </p:cNvGraphicFramePr>
          <p:nvPr>
            <p:custDataLst>
              <p:tags r:id="rId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think-cell Slide" r:id="rId10" imgW="0" imgH="0" progId="">
                  <p:embed/>
                </p:oleObj>
              </mc:Choice>
              <mc:Fallback>
                <p:oleObj name="think-cell Slide" r:id="rId10" imgW="0" imgH="0" progId="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048000" y="6631200"/>
            <a:ext cx="2790000" cy="12600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© 2010 Capgemini – All rights reserved</a:t>
            </a:r>
            <a:endParaRPr lang="en-GB" dirty="0"/>
          </a:p>
        </p:txBody>
      </p:sp>
      <p:sp>
        <p:nvSpPr>
          <p:cNvPr id="10" name="Slide Number Placeholder 16"/>
          <p:cNvSpPr>
            <a:spLocks noGrp="1"/>
          </p:cNvSpPr>
          <p:nvPr>
            <p:ph type="sldNum" sz="quarter" idx="11"/>
            <p:custDataLst>
              <p:tags r:id="rId6"/>
            </p:custDataLst>
          </p:nvPr>
        </p:nvSpPr>
        <p:spPr>
          <a:xfrm>
            <a:off x="8838000" y="6552000"/>
            <a:ext cx="230400" cy="15120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63FFF309-7B43-4697-A594-9877CC163A2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17"/>
          <p:cNvSpPr>
            <a:spLocks noGrp="1"/>
          </p:cNvSpPr>
          <p:nvPr>
            <p:ph type="ftr" sz="quarter" idx="12"/>
            <p:custDataLst>
              <p:tags r:id="rId7"/>
            </p:custDataLst>
          </p:nvPr>
        </p:nvSpPr>
        <p:spPr>
          <a:xfrm>
            <a:off x="6048000" y="6512400"/>
            <a:ext cx="2790000" cy="12600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GB"/>
              <a:t>NoSQL_final.pptx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7" imgW="0" imgH="0" progId="">
                  <p:embed/>
                </p:oleObj>
              </mc:Choice>
              <mc:Fallback>
                <p:oleObj name="think-cell Slide" r:id="rId7" imgW="0" imgH="0" progId="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>
          <a:xfrm>
            <a:off x="6047999" y="6512400"/>
            <a:ext cx="2790000" cy="12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© 2010 Capgemini – All rights reserved</a:t>
            </a:r>
            <a:endParaRPr lang="de-D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>
          <a:xfrm>
            <a:off x="6047999" y="6631199"/>
            <a:ext cx="2790000" cy="12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ysClr val="windowText" lastClr="000000"/>
                </a:solidFill>
              </a:defRPr>
            </a:lvl1pPr>
          </a:lstStyle>
          <a:p>
            <a:r>
              <a:rPr lang="de-DE"/>
              <a:t>NoSQL_final.pptx</a:t>
            </a:r>
            <a:endParaRPr lang="de-DE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>
          <a:xfrm>
            <a:off x="8838000" y="6552000"/>
            <a:ext cx="230400" cy="1512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800">
                <a:solidFill>
                  <a:sysClr val="windowText" lastClr="000000"/>
                </a:solidFill>
              </a:defRPr>
            </a:lvl1pPr>
          </a:lstStyle>
          <a:p>
            <a:fld id="{63FFF309-7B43-4697-A594-9877CC163A2D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tags" Target="../tags/tag7.xml"/><Relationship Id="rId18" Type="http://schemas.openxmlformats.org/officeDocument/2006/relationships/tags" Target="../tags/tag12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vmlDrawing" Target="../drawings/vmlDrawing1.vml"/><Relationship Id="rId12" Type="http://schemas.openxmlformats.org/officeDocument/2006/relationships/tags" Target="../tags/tag6.xml"/><Relationship Id="rId17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0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9.xml"/><Relationship Id="rId10" Type="http://schemas.openxmlformats.org/officeDocument/2006/relationships/tags" Target="../tags/tag4.xml"/><Relationship Id="rId19" Type="http://schemas.openxmlformats.org/officeDocument/2006/relationships/tags" Target="../tags/tag1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Relationship Id="rId14" Type="http://schemas.openxmlformats.org/officeDocument/2006/relationships/tags" Target="../tags/tag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8"/>
            </p:custDataLst>
          </p:nvPr>
        </p:nvSpPr>
        <p:spPr>
          <a:xfrm>
            <a:off x="6047999" y="6512400"/>
            <a:ext cx="2790000" cy="12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© 2010 Capgemini – All rights reserved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9"/>
            </p:custDataLst>
          </p:nvPr>
        </p:nvSpPr>
        <p:spPr>
          <a:xfrm>
            <a:off x="6047999" y="6631199"/>
            <a:ext cx="2790000" cy="12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ysClr val="windowText" lastClr="000000"/>
                </a:solidFill>
              </a:defRPr>
            </a:lvl1pPr>
          </a:lstStyle>
          <a:p>
            <a:r>
              <a:rPr lang="de-DE"/>
              <a:t>NoSQL_final.pptx</a:t>
            </a:r>
            <a:endParaRPr lang="de-D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75600" y="75600"/>
            <a:ext cx="8992800" cy="763200"/>
          </a:xfrm>
          <a:prstGeom prst="rect">
            <a:avLst/>
          </a:prstGeom>
        </p:spPr>
        <p:txBody>
          <a:bodyPr vert="horz" lIns="91440" tIns="45720" rIns="90000" bIns="45720" rtlCol="0" anchor="b" anchorCtr="0">
            <a:noAutofit/>
          </a:bodyPr>
          <a:lstStyle/>
          <a:p>
            <a:r>
              <a:rPr lang="de-DE" noProof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75600" y="914400"/>
            <a:ext cx="7466400" cy="35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2"/>
            </p:custDataLst>
          </p:nvPr>
        </p:nvSpPr>
        <p:spPr>
          <a:xfrm>
            <a:off x="8838000" y="6552000"/>
            <a:ext cx="230400" cy="1512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800">
                <a:solidFill>
                  <a:sysClr val="windowText" lastClr="000000"/>
                </a:solidFill>
              </a:defRPr>
            </a:lvl1pPr>
          </a:lstStyle>
          <a:p>
            <a:fld id="{63FFF309-7B43-4697-A594-9877CC163A2D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7" name="Straight Connector 6"/>
          <p:cNvCxnSpPr/>
          <p:nvPr>
            <p:custDataLst>
              <p:tags r:id="rId13"/>
            </p:custDataLst>
          </p:nvPr>
        </p:nvCxnSpPr>
        <p:spPr>
          <a:xfrm>
            <a:off x="0" y="8784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>
            <p:custDataLst>
              <p:tags r:id="rId14"/>
            </p:custDataLst>
          </p:nvPr>
        </p:nvCxnSpPr>
        <p:spPr>
          <a:xfrm>
            <a:off x="0" y="64008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5" descr="Capgemini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20" cstate="print">
            <a:lum bright="6000"/>
          </a:blip>
          <a:srcRect/>
          <a:stretch>
            <a:fillRect/>
          </a:stretch>
        </p:blipFill>
        <p:spPr bwMode="auto">
          <a:xfrm>
            <a:off x="149225" y="6475413"/>
            <a:ext cx="1227138" cy="284162"/>
          </a:xfrm>
          <a:prstGeom prst="rect">
            <a:avLst/>
          </a:prstGeom>
          <a:noFill/>
        </p:spPr>
      </p:pic>
      <p:graphicFrame>
        <p:nvGraphicFramePr>
          <p:cNvPr id="11" name="Object 10" hidden="1"/>
          <p:cNvGraphicFramePr>
            <a:graphicFrameLocks/>
          </p:cNvGraphicFramePr>
          <p:nvPr>
            <p:custDataLst>
              <p:tags r:id="rId16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21" imgW="0" imgH="0" progId="">
                  <p:embed/>
                </p:oleObj>
              </mc:Choice>
              <mc:Fallback>
                <p:oleObj name="think-cell Slide" r:id="rId21" imgW="0" imgH="0" progId="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apgeminiBox" hidden="1"/>
          <p:cNvSpPr>
            <a:spLocks/>
          </p:cNvSpPr>
          <p:nvPr>
            <p:custDataLst>
              <p:tags r:id="rId17"/>
            </p:custDataLst>
          </p:nvPr>
        </p:nvSpPr>
        <p:spPr>
          <a:xfrm>
            <a:off x="-1928858" y="-24"/>
            <a:ext cx="1857388" cy="35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400" indent="-1764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6400" indent="-1728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360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1200" indent="-18256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2175" indent="-18256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9500" indent="-176213" algn="l" defTabSz="987425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2538" indent="-18415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8275" indent="-17621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noProof="0"/>
              <a:t>Capgemini CEA v7.4</a:t>
            </a:r>
            <a:endParaRPr lang="de-DE" noProof="0" dirty="0"/>
          </a:p>
        </p:txBody>
      </p:sp>
      <p:sp>
        <p:nvSpPr>
          <p:cNvPr id="14" name="FootnoteAndSource" hidden="1"/>
          <p:cNvSpPr txBox="1"/>
          <p:nvPr>
            <p:custDataLst>
              <p:tags r:id="rId18"/>
            </p:custDataLst>
          </p:nvPr>
        </p:nvSpPr>
        <p:spPr>
          <a:xfrm>
            <a:off x="68198" y="6203532"/>
            <a:ext cx="920124" cy="174407"/>
          </a:xfrm>
          <a:prstGeom prst="rect">
            <a:avLst/>
          </a:prstGeom>
          <a:noFill/>
        </p:spPr>
        <p:txBody>
          <a:bodyPr vert="horz" wrap="none" lIns="0" tIns="25400" rIns="0" bIns="25400" rtlCol="0">
            <a:spAutoFit/>
          </a:bodyPr>
          <a:lstStyle/>
          <a:p>
            <a:pPr marL="429768" marR="0" lvl="0" indent="-42976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47472" algn="r"/>
              </a:tabLst>
              <a:defRPr/>
            </a:pPr>
            <a:r>
              <a:rPr lang="de-DE" sz="800" dirty="0" err="1"/>
              <a:t>Footnote</a:t>
            </a:r>
            <a:r>
              <a:rPr lang="de-DE" sz="800" baseline="0" dirty="0" err="1"/>
              <a:t>AndSource</a:t>
            </a:r>
            <a:endParaRPr lang="de-DE" sz="800" dirty="0"/>
          </a:p>
        </p:txBody>
      </p:sp>
      <p:grpSp>
        <p:nvGrpSpPr>
          <p:cNvPr id="15" name="Group_Sticker" hidden="1"/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8505145" y="952500"/>
            <a:ext cx="561974" cy="247650"/>
            <a:chOff x="5328" y="618"/>
            <a:chExt cx="354" cy="156"/>
          </a:xfrm>
        </p:grpSpPr>
        <p:sp>
          <p:nvSpPr>
            <p:cNvPr id="16" name="Rectangle 109"/>
            <p:cNvSpPr>
              <a:spLocks noChangeArrowheads="1"/>
            </p:cNvSpPr>
            <p:nvPr/>
          </p:nvSpPr>
          <p:spPr bwMode="auto">
            <a:xfrm>
              <a:off x="5328" y="618"/>
              <a:ext cx="35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/>
                <a:t>STICKER</a:t>
              </a:r>
              <a:endParaRPr lang="en-GB" sz="1000" b="1" dirty="0"/>
            </a:p>
          </p:txBody>
        </p:sp>
        <p:sp>
          <p:nvSpPr>
            <p:cNvPr id="17" name="Line 110"/>
            <p:cNvSpPr>
              <a:spLocks noChangeShapeType="1"/>
            </p:cNvSpPr>
            <p:nvPr/>
          </p:nvSpPr>
          <p:spPr bwMode="auto">
            <a:xfrm>
              <a:off x="5328" y="623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" name="Line 111"/>
            <p:cNvSpPr>
              <a:spLocks noChangeShapeType="1"/>
            </p:cNvSpPr>
            <p:nvPr/>
          </p:nvSpPr>
          <p:spPr bwMode="auto">
            <a:xfrm>
              <a:off x="5328" y="767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6" r:id="rId4"/>
    <p:sldLayoutId id="2147483655" r:id="rId5"/>
  </p:sldLayoutIdLst>
  <p:transition>
    <p:wipe dir="r"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600" b="1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77800" indent="-1778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55600" indent="-173038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538163" indent="-18256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719138" indent="-18256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895350" indent="-17621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079500" indent="-184150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55713" indent="-17621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oleObject" Target="../embeddings/oleObject7.bin"/><Relationship Id="rId2" Type="http://schemas.openxmlformats.org/officeDocument/2006/relationships/tags" Target="../tags/tag41.xml"/><Relationship Id="rId1" Type="http://schemas.openxmlformats.org/officeDocument/2006/relationships/vmlDrawing" Target="../drawings/vmlDrawing7.v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tags" Target="../tags/tag89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88.xml"/><Relationship Id="rId1" Type="http://schemas.openxmlformats.org/officeDocument/2006/relationships/vmlDrawing" Target="../drawings/vmlDrawing9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1.xml"/><Relationship Id="rId4" Type="http://schemas.openxmlformats.org/officeDocument/2006/relationships/tags" Target="../tags/tag9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6.xml"/><Relationship Id="rId4" Type="http://schemas.openxmlformats.org/officeDocument/2006/relationships/tags" Target="../tags/tag9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10" Type="http://schemas.openxmlformats.org/officeDocument/2006/relationships/notesSlide" Target="../notesSlides/notesSlide13.xml"/><Relationship Id="rId4" Type="http://schemas.openxmlformats.org/officeDocument/2006/relationships/tags" Target="../tags/tag103.xml"/><Relationship Id="rId9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14.xml"/><Relationship Id="rId7" Type="http://schemas.openxmlformats.org/officeDocument/2006/relationships/tags" Target="../tags/tag118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9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26.xml"/><Relationship Id="rId3" Type="http://schemas.openxmlformats.org/officeDocument/2006/relationships/tags" Target="../tags/tag121.xml"/><Relationship Id="rId7" Type="http://schemas.openxmlformats.org/officeDocument/2006/relationships/tags" Target="../tags/tag125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1" Type="http://schemas.openxmlformats.org/officeDocument/2006/relationships/notesSlide" Target="../notesSlides/notesSlide16.xml"/><Relationship Id="rId5" Type="http://schemas.openxmlformats.org/officeDocument/2006/relationships/tags" Target="../tags/tag123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22.xml"/><Relationship Id="rId9" Type="http://schemas.openxmlformats.org/officeDocument/2006/relationships/tags" Target="../tags/tag12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30.xml"/><Relationship Id="rId7" Type="http://schemas.openxmlformats.org/officeDocument/2006/relationships/notesSlide" Target="../notesSlides/notesSlide17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tags" Target="../tags/tag134.xml"/><Relationship Id="rId7" Type="http://schemas.openxmlformats.org/officeDocument/2006/relationships/notesSlide" Target="../notesSlides/notesSlide18.xml"/><Relationship Id="rId2" Type="http://schemas.openxmlformats.org/officeDocument/2006/relationships/tags" Target="../tags/tag133.xml"/><Relationship Id="rId1" Type="http://schemas.openxmlformats.org/officeDocument/2006/relationships/vmlDrawing" Target="../drawings/vmlDrawing10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6.xml"/><Relationship Id="rId4" Type="http://schemas.openxmlformats.org/officeDocument/2006/relationships/tags" Target="../tags/tag13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3" Type="http://schemas.openxmlformats.org/officeDocument/2006/relationships/tags" Target="../tags/tag13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tags" Target="../tags/tag45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44.xml"/><Relationship Id="rId1" Type="http://schemas.openxmlformats.org/officeDocument/2006/relationships/vmlDrawing" Target="../drawings/vmlDrawing8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3" Type="http://schemas.openxmlformats.org/officeDocument/2006/relationships/tags" Target="../tags/tag15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tags" Target="../tags/tag15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3.xml"/><Relationship Id="rId3" Type="http://schemas.openxmlformats.org/officeDocument/2006/relationships/tags" Target="../tags/tag15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66.xml"/><Relationship Id="rId7" Type="http://schemas.openxmlformats.org/officeDocument/2006/relationships/notesSlide" Target="../notesSlides/notesSlide25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8.xml"/><Relationship Id="rId4" Type="http://schemas.openxmlformats.org/officeDocument/2006/relationships/tags" Target="../tags/tag16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hyperlink" Target="http://www.slideshare.net/ThibaultDory/comparing-nosql-databases-benchmark" TargetMode="External"/><Relationship Id="rId3" Type="http://schemas.openxmlformats.org/officeDocument/2006/relationships/tags" Target="../tags/tag171.xml"/><Relationship Id="rId7" Type="http://schemas.openxmlformats.org/officeDocument/2006/relationships/tags" Target="../tags/tag175.xml"/><Relationship Id="rId12" Type="http://schemas.openxmlformats.org/officeDocument/2006/relationships/hyperlink" Target="http://www.nosqlbenchmarking.com/" TargetMode="Externa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11" Type="http://schemas.openxmlformats.org/officeDocument/2006/relationships/hyperlink" Target="http://research.yahoo.com/node/3202" TargetMode="External"/><Relationship Id="rId5" Type="http://schemas.openxmlformats.org/officeDocument/2006/relationships/tags" Target="../tags/tag173.xml"/><Relationship Id="rId10" Type="http://schemas.openxmlformats.org/officeDocument/2006/relationships/hyperlink" Target="http://research.yahoo.com/Web_Information_Management/YCSB" TargetMode="External"/><Relationship Id="rId4" Type="http://schemas.openxmlformats.org/officeDocument/2006/relationships/tags" Target="../tags/tag172.xml"/><Relationship Id="rId9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78.xml"/><Relationship Id="rId7" Type="http://schemas.openxmlformats.org/officeDocument/2006/relationships/notesSlide" Target="../notesSlides/notesSlide27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0.xml"/><Relationship Id="rId4" Type="http://schemas.openxmlformats.org/officeDocument/2006/relationships/tags" Target="../tags/tag17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6" Type="http://schemas.openxmlformats.org/officeDocument/2006/relationships/hyperlink" Target="http://github.com/kriszyp/rql" TargetMode="Externa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9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9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198.xml"/><Relationship Id="rId3" Type="http://schemas.openxmlformats.org/officeDocument/2006/relationships/tags" Target="../tags/tag193.xml"/><Relationship Id="rId7" Type="http://schemas.openxmlformats.org/officeDocument/2006/relationships/tags" Target="../tags/tag197.xml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tags" Target="../tags/tag196.xml"/><Relationship Id="rId11" Type="http://schemas.openxmlformats.org/officeDocument/2006/relationships/notesSlide" Target="../notesSlides/notesSlide30.xml"/><Relationship Id="rId5" Type="http://schemas.openxmlformats.org/officeDocument/2006/relationships/tags" Target="../tags/tag19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94.xml"/><Relationship Id="rId9" Type="http://schemas.openxmlformats.org/officeDocument/2006/relationships/tags" Target="../tags/tag19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209.xml"/><Relationship Id="rId7" Type="http://schemas.openxmlformats.org/officeDocument/2006/relationships/notesSlide" Target="../notesSlides/notesSlide33.xml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1.xml"/><Relationship Id="rId4" Type="http://schemas.openxmlformats.org/officeDocument/2006/relationships/tags" Target="../tags/tag210.xml"/><Relationship Id="rId9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219.xml"/><Relationship Id="rId3" Type="http://schemas.openxmlformats.org/officeDocument/2006/relationships/tags" Target="../tags/tag214.xml"/><Relationship Id="rId7" Type="http://schemas.openxmlformats.org/officeDocument/2006/relationships/tags" Target="../tags/tag218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11" Type="http://schemas.openxmlformats.org/officeDocument/2006/relationships/notesSlide" Target="../notesSlides/notesSlide34.xml"/><Relationship Id="rId5" Type="http://schemas.openxmlformats.org/officeDocument/2006/relationships/tags" Target="../tags/tag216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15.xml"/><Relationship Id="rId9" Type="http://schemas.openxmlformats.org/officeDocument/2006/relationships/tags" Target="../tags/tag22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11" Type="http://schemas.openxmlformats.org/officeDocument/2006/relationships/image" Target="../media/image15.jpeg"/><Relationship Id="rId5" Type="http://schemas.openxmlformats.org/officeDocument/2006/relationships/tags" Target="../tags/tag225.xml"/><Relationship Id="rId10" Type="http://schemas.openxmlformats.org/officeDocument/2006/relationships/image" Target="../media/image14.png"/><Relationship Id="rId4" Type="http://schemas.openxmlformats.org/officeDocument/2006/relationships/tags" Target="../tags/tag224.xml"/><Relationship Id="rId9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235.xml"/><Relationship Id="rId3" Type="http://schemas.openxmlformats.org/officeDocument/2006/relationships/tags" Target="../tags/tag230.xml"/><Relationship Id="rId7" Type="http://schemas.openxmlformats.org/officeDocument/2006/relationships/tags" Target="../tags/tag234.xml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6" Type="http://schemas.openxmlformats.org/officeDocument/2006/relationships/tags" Target="../tags/tag233.xml"/><Relationship Id="rId11" Type="http://schemas.openxmlformats.org/officeDocument/2006/relationships/notesSlide" Target="../notesSlides/notesSlide36.xml"/><Relationship Id="rId5" Type="http://schemas.openxmlformats.org/officeDocument/2006/relationships/tags" Target="../tags/tag232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31.xml"/><Relationship Id="rId9" Type="http://schemas.openxmlformats.org/officeDocument/2006/relationships/tags" Target="../tags/tag23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244.xml"/><Relationship Id="rId13" Type="http://schemas.openxmlformats.org/officeDocument/2006/relationships/tags" Target="../tags/tag249.xml"/><Relationship Id="rId18" Type="http://schemas.openxmlformats.org/officeDocument/2006/relationships/notesSlide" Target="../notesSlides/notesSlide37.xml"/><Relationship Id="rId3" Type="http://schemas.openxmlformats.org/officeDocument/2006/relationships/tags" Target="../tags/tag239.xml"/><Relationship Id="rId7" Type="http://schemas.openxmlformats.org/officeDocument/2006/relationships/tags" Target="../tags/tag243.xml"/><Relationship Id="rId12" Type="http://schemas.openxmlformats.org/officeDocument/2006/relationships/tags" Target="../tags/tag248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38.xml"/><Relationship Id="rId16" Type="http://schemas.openxmlformats.org/officeDocument/2006/relationships/tags" Target="../tags/tag252.xml"/><Relationship Id="rId1" Type="http://schemas.openxmlformats.org/officeDocument/2006/relationships/tags" Target="../tags/tag237.xml"/><Relationship Id="rId6" Type="http://schemas.openxmlformats.org/officeDocument/2006/relationships/tags" Target="../tags/tag242.xml"/><Relationship Id="rId11" Type="http://schemas.openxmlformats.org/officeDocument/2006/relationships/tags" Target="../tags/tag247.xml"/><Relationship Id="rId5" Type="http://schemas.openxmlformats.org/officeDocument/2006/relationships/tags" Target="../tags/tag241.xml"/><Relationship Id="rId15" Type="http://schemas.openxmlformats.org/officeDocument/2006/relationships/tags" Target="../tags/tag251.xml"/><Relationship Id="rId10" Type="http://schemas.openxmlformats.org/officeDocument/2006/relationships/tags" Target="../tags/tag246.xml"/><Relationship Id="rId4" Type="http://schemas.openxmlformats.org/officeDocument/2006/relationships/tags" Target="../tags/tag240.xml"/><Relationship Id="rId9" Type="http://schemas.openxmlformats.org/officeDocument/2006/relationships/tags" Target="../tags/tag245.xml"/><Relationship Id="rId14" Type="http://schemas.openxmlformats.org/officeDocument/2006/relationships/tags" Target="../tags/tag250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260.xml"/><Relationship Id="rId3" Type="http://schemas.openxmlformats.org/officeDocument/2006/relationships/tags" Target="../tags/tag255.xml"/><Relationship Id="rId7" Type="http://schemas.openxmlformats.org/officeDocument/2006/relationships/tags" Target="../tags/tag259.xml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6" Type="http://schemas.openxmlformats.org/officeDocument/2006/relationships/tags" Target="../tags/tag258.xml"/><Relationship Id="rId5" Type="http://schemas.openxmlformats.org/officeDocument/2006/relationships/tags" Target="../tags/tag257.xml"/><Relationship Id="rId10" Type="http://schemas.openxmlformats.org/officeDocument/2006/relationships/notesSlide" Target="../notesSlides/notesSlide38.xml"/><Relationship Id="rId4" Type="http://schemas.openxmlformats.org/officeDocument/2006/relationships/tags" Target="../tags/tag256.xml"/><Relationship Id="rId9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tags" Target="../tags/tag262.xml"/><Relationship Id="rId7" Type="http://schemas.openxmlformats.org/officeDocument/2006/relationships/notesSlide" Target="../notesSlides/notesSlide39.xml"/><Relationship Id="rId2" Type="http://schemas.openxmlformats.org/officeDocument/2006/relationships/tags" Target="../tags/tag261.xml"/><Relationship Id="rId1" Type="http://schemas.openxmlformats.org/officeDocument/2006/relationships/vmlDrawing" Target="../drawings/vmlDrawing1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64.xml"/><Relationship Id="rId4" Type="http://schemas.openxmlformats.org/officeDocument/2006/relationships/tags" Target="../tags/tag26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9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notesSlide" Target="../notesSlides/notesSlide7.xml"/><Relationship Id="rId5" Type="http://schemas.openxmlformats.org/officeDocument/2006/relationships/tags" Target="../tags/tag74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73.xml"/><Relationship Id="rId9" Type="http://schemas.openxmlformats.org/officeDocument/2006/relationships/tags" Target="../tags/tag7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3.xml"/><Relationship Id="rId4" Type="http://schemas.openxmlformats.org/officeDocument/2006/relationships/tags" Target="../tags/tag8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7" Type="http://schemas.openxmlformats.org/officeDocument/2006/relationships/image" Target="../media/image7.pn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93" name="Rectangle 17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de-DE" b="1" dirty="0"/>
          </a:p>
          <a:p>
            <a:r>
              <a:rPr lang="de-DE" b="1" dirty="0"/>
              <a:t>Albrecht Schönfeld</a:t>
            </a:r>
          </a:p>
          <a:p>
            <a:r>
              <a:rPr lang="de-DE" dirty="0"/>
              <a:t>Version 1.0</a:t>
            </a:r>
          </a:p>
          <a:p>
            <a:r>
              <a:rPr lang="de-DE" dirty="0"/>
              <a:t>München, 22. Oktober 2010</a:t>
            </a:r>
          </a:p>
        </p:txBody>
      </p:sp>
      <p:sp>
        <p:nvSpPr>
          <p:cNvPr id="382994" name="Rectangle 18"/>
          <p:cNvSpPr>
            <a:spLocks noGrp="1" noChangeArrowheads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de-DE" dirty="0" err="1"/>
              <a:t>NoSQL</a:t>
            </a:r>
            <a:br>
              <a:rPr lang="de-DE" dirty="0"/>
            </a:br>
            <a:r>
              <a:rPr lang="de-DE" b="0" dirty="0"/>
              <a:t>An </a:t>
            </a:r>
            <a:r>
              <a:rPr lang="de-DE" b="0" dirty="0" err="1"/>
              <a:t>introduction</a:t>
            </a:r>
            <a:endParaRPr lang="de-DE" b="0" dirty="0"/>
          </a:p>
        </p:txBody>
      </p:sp>
      <p:graphicFrame>
        <p:nvGraphicFramePr>
          <p:cNvPr id="382995" name="Rectangle 19" hidden="1"/>
          <p:cNvGraphicFramePr>
            <a:graphicFrameLocks/>
          </p:cNvGraphicFramePr>
          <p:nvPr>
            <p:custDataLst>
              <p:tags r:id="rId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9" name="think-cell Slide" r:id="rId7" imgW="0" imgH="0" progId="">
                  <p:embed/>
                </p:oleObj>
              </mc:Choice>
              <mc:Fallback>
                <p:oleObj name="think-cell Slide" r:id="rId7" imgW="0" imgH="0" progId="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14"/>
          </p:nvPr>
        </p:nvSpPr>
        <p:spPr>
          <a:xfrm>
            <a:off x="6048375" y="651192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2010 Capgemini – All rights reserved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6048375" y="663257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NoSQL_final.pptx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8839200" y="6553200"/>
            <a:ext cx="228600" cy="152400"/>
          </a:xfrm>
          <a:prstGeom prst="rect">
            <a:avLst/>
          </a:prstGeom>
        </p:spPr>
        <p:txBody>
          <a:bodyPr/>
          <a:lstStyle/>
          <a:p>
            <a:fld id="{660CC843-8175-4681-ACBC-2E92B317DD61}" type="slidenum">
              <a:rPr lang="de-DE"/>
              <a:pPr/>
              <a:t>10</a:t>
            </a:fld>
            <a:endParaRPr lang="de-DE"/>
          </a:p>
        </p:txBody>
      </p:sp>
      <p:graphicFrame>
        <p:nvGraphicFramePr>
          <p:cNvPr id="452610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59" name="think-cell Slide" r:id="rId8" imgW="0" imgH="0" progId="">
                  <p:embed/>
                </p:oleObj>
              </mc:Choice>
              <mc:Fallback>
                <p:oleObj name="think-cell Slide" r:id="rId8" imgW="0" imgH="0" progId="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611" name="AgendaShape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16100" y="3429000"/>
            <a:ext cx="6718300" cy="3746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452612" name="AgendaTitel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1295400"/>
            <a:ext cx="678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76200" rIns="0" bIns="76200"/>
          <a:lstStyle/>
          <a:p>
            <a:r>
              <a:rPr lang="de-DE" sz="2400" b="1">
                <a:latin typeface="Arial Narrow" pitchFamily="34" charset="0"/>
              </a:rPr>
              <a:t>AGENDA</a:t>
            </a:r>
          </a:p>
        </p:txBody>
      </p:sp>
      <p:sp>
        <p:nvSpPr>
          <p:cNvPr id="452613" name="AgendaText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81200" y="3028950"/>
            <a:ext cx="5943600" cy="167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0" bIns="36000">
            <a:spAutoFit/>
          </a:bodyPr>
          <a:lstStyle/>
          <a:p>
            <a:pPr marL="192088" lvl="2" indent="-188913">
              <a:lnSpc>
                <a:spcPct val="100000"/>
              </a:lnSpc>
              <a:spcBef>
                <a:spcPct val="60000"/>
              </a:spcBef>
              <a:buFontTx/>
              <a:buChar char="•"/>
            </a:pPr>
            <a:r>
              <a:rPr lang="de-DE" sz="1800" dirty="0" err="1"/>
              <a:t>Introduction</a:t>
            </a:r>
            <a:endParaRPr lang="de-DE" sz="1800" dirty="0"/>
          </a:p>
          <a:p>
            <a:pPr marL="192088" lvl="2" indent="-188913">
              <a:lnSpc>
                <a:spcPct val="100000"/>
              </a:lnSpc>
              <a:spcBef>
                <a:spcPct val="60000"/>
              </a:spcBef>
              <a:buFontTx/>
              <a:buChar char="•"/>
            </a:pPr>
            <a:r>
              <a:rPr lang="de-DE" sz="1800" b="1" dirty="0"/>
              <a:t>CAP-Theorem</a:t>
            </a:r>
          </a:p>
          <a:p>
            <a:pPr marL="192088" lvl="2" indent="-188913">
              <a:lnSpc>
                <a:spcPct val="100000"/>
              </a:lnSpc>
              <a:spcBef>
                <a:spcPct val="60000"/>
              </a:spcBef>
              <a:buFontTx/>
              <a:buChar char="•"/>
            </a:pPr>
            <a:r>
              <a:rPr lang="de-DE" sz="1800" dirty="0" err="1"/>
              <a:t>Using</a:t>
            </a:r>
            <a:r>
              <a:rPr lang="de-DE" sz="1800" dirty="0"/>
              <a:t> </a:t>
            </a:r>
            <a:r>
              <a:rPr lang="de-DE" sz="1800" dirty="0" err="1"/>
              <a:t>NoSQL</a:t>
            </a:r>
            <a:endParaRPr lang="de-DE" sz="1800" dirty="0"/>
          </a:p>
          <a:p>
            <a:pPr marL="192088" lvl="2" indent="-188913">
              <a:lnSpc>
                <a:spcPct val="100000"/>
              </a:lnSpc>
              <a:spcBef>
                <a:spcPct val="60000"/>
              </a:spcBef>
              <a:buFontTx/>
              <a:buChar char="•"/>
            </a:pPr>
            <a:r>
              <a:rPr lang="de-DE" sz="1800" dirty="0"/>
              <a:t>RDBMS &amp; </a:t>
            </a:r>
            <a:r>
              <a:rPr lang="de-DE" sz="1800" dirty="0" err="1"/>
              <a:t>NoSQL</a:t>
            </a:r>
            <a:endParaRPr lang="de-DE" sz="1800" dirty="0"/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umsplatzhalter 3"/>
          <p:cNvSpPr>
            <a:spLocks noGrp="1"/>
          </p:cNvSpPr>
          <p:nvPr>
            <p:ph type="dt" sz="half" idx="14"/>
          </p:nvPr>
        </p:nvSpPr>
        <p:spPr>
          <a:xfrm>
            <a:off x="6048375" y="651192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2010 Capgemini – All rights reserved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6048375" y="663257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NoSQL_final.pptx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8839200" y="6553200"/>
            <a:ext cx="228600" cy="152400"/>
          </a:xfrm>
          <a:prstGeom prst="rect">
            <a:avLst/>
          </a:prstGeom>
        </p:spPr>
        <p:txBody>
          <a:bodyPr/>
          <a:lstStyle/>
          <a:p>
            <a:fld id="{320CD069-045D-4A08-B083-44D1DD429C1D}" type="slidenum">
              <a:rPr lang="de-DE"/>
              <a:pPr/>
              <a:t>11</a:t>
            </a:fld>
            <a:endParaRPr lang="de-DE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CAP Theorem – </a:t>
            </a:r>
            <a:r>
              <a:rPr lang="de-DE" dirty="0" err="1"/>
              <a:t>Consistency</a:t>
            </a:r>
            <a:r>
              <a:rPr lang="de-DE" dirty="0"/>
              <a:t> (ACID vs. BASE)</a:t>
            </a:r>
          </a:p>
        </p:txBody>
      </p:sp>
      <p:sp>
        <p:nvSpPr>
          <p:cNvPr id="494606" name="Rectangl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388" y="1000108"/>
            <a:ext cx="2089150" cy="521497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588" lvl="1">
              <a:spcBef>
                <a:spcPct val="40000"/>
              </a:spcBef>
            </a:pPr>
            <a:endParaRPr lang="de-DE" sz="1200"/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3419840" y="4206200"/>
          <a:ext cx="5544770" cy="1887170"/>
        </p:xfrm>
        <a:graphic>
          <a:graphicData uri="http://schemas.openxmlformats.org/drawingml/2006/table">
            <a:tbl>
              <a:tblPr/>
              <a:tblGrid>
                <a:gridCol w="2517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ACID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Base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Strong </a:t>
                      </a:r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consistency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Weak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consistency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-</a:t>
                      </a:r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stable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okay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Isolation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Availability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first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Focus on </a:t>
                      </a:r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commit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Best </a:t>
                      </a:r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effort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Nested transactions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Approximate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answers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ok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190"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Availability?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Agressive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(</a:t>
                      </a:r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optimistic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060"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Conservative (pessimistic)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Simpler!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920"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Difficult evolution (e.g. schema)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Faster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; </a:t>
                      </a:r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Easier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evolution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Rectangle 1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347830" y="3073140"/>
            <a:ext cx="5795962" cy="72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SQL </a:t>
            </a:r>
            <a:r>
              <a:rPr lang="de-DE" dirty="0" err="1"/>
              <a:t>databases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ACID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b="1" dirty="0" err="1"/>
              <a:t>A</a:t>
            </a:r>
            <a:r>
              <a:rPr lang="de-DE" dirty="0" err="1"/>
              <a:t>tomic</a:t>
            </a:r>
            <a:r>
              <a:rPr lang="de-DE" dirty="0"/>
              <a:t> </a:t>
            </a:r>
            <a:r>
              <a:rPr lang="de-DE" b="1" dirty="0" err="1"/>
              <a:t>C</a:t>
            </a:r>
            <a:r>
              <a:rPr lang="de-DE" dirty="0" err="1"/>
              <a:t>onsistent</a:t>
            </a:r>
            <a:r>
              <a:rPr lang="de-DE" dirty="0"/>
              <a:t> </a:t>
            </a:r>
            <a:r>
              <a:rPr lang="de-DE" b="1" dirty="0" err="1"/>
              <a:t>I</a:t>
            </a:r>
            <a:r>
              <a:rPr lang="de-DE" dirty="0" err="1"/>
              <a:t>solated</a:t>
            </a:r>
            <a:r>
              <a:rPr lang="de-DE" dirty="0"/>
              <a:t> </a:t>
            </a:r>
            <a:r>
              <a:rPr lang="de-DE" b="1" dirty="0"/>
              <a:t>D</a:t>
            </a:r>
            <a:r>
              <a:rPr lang="de-DE" dirty="0"/>
              <a:t>urable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NoSQL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Base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b="1" dirty="0"/>
              <a:t>B</a:t>
            </a:r>
            <a:r>
              <a:rPr lang="de-DE" dirty="0"/>
              <a:t>asic </a:t>
            </a:r>
            <a:r>
              <a:rPr lang="de-DE" b="1" dirty="0" err="1"/>
              <a:t>A</a:t>
            </a:r>
            <a:r>
              <a:rPr lang="de-DE" dirty="0" err="1"/>
              <a:t>vailability</a:t>
            </a:r>
            <a:r>
              <a:rPr lang="de-DE" dirty="0"/>
              <a:t> </a:t>
            </a:r>
            <a:r>
              <a:rPr lang="de-DE" b="1" dirty="0"/>
              <a:t>S</a:t>
            </a:r>
            <a:r>
              <a:rPr lang="de-DE" dirty="0"/>
              <a:t>oft-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b="1" dirty="0"/>
              <a:t>E</a:t>
            </a:r>
            <a:r>
              <a:rPr lang="de-DE" dirty="0"/>
              <a:t>ventual </a:t>
            </a:r>
            <a:r>
              <a:rPr lang="de-DE" dirty="0" err="1"/>
              <a:t>consistency</a:t>
            </a:r>
            <a:endParaRPr lang="de-DE" dirty="0"/>
          </a:p>
        </p:txBody>
      </p:sp>
      <p:sp>
        <p:nvSpPr>
          <p:cNvPr id="13" name="AutoShape 1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9440" y="306991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ACID vs. BASE</a:t>
            </a:r>
            <a:endParaRPr lang="de-DE" b="1" dirty="0"/>
          </a:p>
        </p:txBody>
      </p:sp>
      <p:sp>
        <p:nvSpPr>
          <p:cNvPr id="14" name="AutoShape 1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9750" y="112564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Consistency</a:t>
            </a:r>
            <a:endParaRPr lang="de-DE" b="1" dirty="0"/>
          </a:p>
        </p:txBody>
      </p:sp>
      <p:sp>
        <p:nvSpPr>
          <p:cNvPr id="19" name="Rectangle 1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57554" y="1124680"/>
            <a:ext cx="5795962" cy="72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b="1" dirty="0"/>
              <a:t>Strict consistency</a:t>
            </a:r>
            <a:endParaRPr lang="de-DE" b="1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en-US" dirty="0"/>
              <a:t>All read operations must return data from the latest completed write operation, regardless of which replica the operations went to (Implies: </a:t>
            </a:r>
            <a:r>
              <a:rPr lang="de-DE" dirty="0"/>
              <a:t>Same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2 </a:t>
            </a:r>
            <a:r>
              <a:rPr lang="de-DE" dirty="0" err="1"/>
              <a:t>phase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)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b="1" dirty="0"/>
              <a:t>Eventual consistency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en-US" dirty="0"/>
              <a:t>the system will eventually return the last written value. Clients therefore may face an inconsistent state of data as updates are in progress.</a:t>
            </a: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endParaRPr lang="de-DE" b="1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de-DE" dirty="0"/>
          </a:p>
          <a:p>
            <a:pPr marL="649288" lvl="3" indent="-188913">
              <a:spcBef>
                <a:spcPct val="20000"/>
              </a:spcBef>
              <a:buFont typeface="Arial" pitchFamily="34" charset="0"/>
              <a:buChar char="•"/>
            </a:pPr>
            <a:endParaRPr lang="de-DE" dirty="0"/>
          </a:p>
        </p:txBody>
      </p:sp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umsplatzhalter 3"/>
          <p:cNvSpPr>
            <a:spLocks noGrp="1"/>
          </p:cNvSpPr>
          <p:nvPr>
            <p:ph type="dt" sz="half" idx="14"/>
          </p:nvPr>
        </p:nvSpPr>
        <p:spPr>
          <a:xfrm>
            <a:off x="6048375" y="651192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2010 Capgemini – All rights reserved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6048375" y="663257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NoSQL_final.pptx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8839200" y="6553200"/>
            <a:ext cx="228600" cy="152400"/>
          </a:xfrm>
          <a:prstGeom prst="rect">
            <a:avLst/>
          </a:prstGeom>
        </p:spPr>
        <p:txBody>
          <a:bodyPr/>
          <a:lstStyle/>
          <a:p>
            <a:fld id="{320CD069-045D-4A08-B083-44D1DD429C1D}" type="slidenum">
              <a:rPr lang="de-DE"/>
              <a:pPr/>
              <a:t>12</a:t>
            </a:fld>
            <a:endParaRPr lang="de-DE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CAP Theorem – </a:t>
            </a:r>
            <a:r>
              <a:rPr lang="de-DE" dirty="0" err="1"/>
              <a:t>Consistency</a:t>
            </a:r>
            <a:r>
              <a:rPr lang="de-DE" dirty="0"/>
              <a:t> (NRW)</a:t>
            </a:r>
          </a:p>
        </p:txBody>
      </p:sp>
      <p:sp>
        <p:nvSpPr>
          <p:cNvPr id="494606" name="Rectangl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388" y="1000108"/>
            <a:ext cx="2089150" cy="521497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588" lvl="1">
              <a:spcBef>
                <a:spcPct val="40000"/>
              </a:spcBef>
            </a:pPr>
            <a:endParaRPr lang="de-DE" sz="1200"/>
          </a:p>
        </p:txBody>
      </p:sp>
      <p:sp>
        <p:nvSpPr>
          <p:cNvPr id="13" name="AutoShape 1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9440" y="1127854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r>
              <a:rPr lang="de-DE" b="1" dirty="0"/>
              <a:t>NRW Notation</a:t>
            </a:r>
          </a:p>
        </p:txBody>
      </p:sp>
      <p:sp>
        <p:nvSpPr>
          <p:cNvPr id="14" name="Rectangle 1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47830" y="1124680"/>
            <a:ext cx="5795962" cy="72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dirty="0"/>
              <a:t>how a distributed database will trade off consistency, read performance and write performance</a:t>
            </a:r>
          </a:p>
          <a:p>
            <a:pPr lvl="1"/>
            <a:r>
              <a:rPr lang="en-US" b="1" dirty="0"/>
              <a:t>N:</a:t>
            </a:r>
            <a:r>
              <a:rPr lang="en-US" dirty="0"/>
              <a:t> the number of copies of each data item that the database will maintain. </a:t>
            </a:r>
          </a:p>
          <a:p>
            <a:pPr lvl="1"/>
            <a:r>
              <a:rPr lang="en-US" b="1" dirty="0"/>
              <a:t>R:</a:t>
            </a:r>
            <a:r>
              <a:rPr lang="en-US" dirty="0"/>
              <a:t> the number of copies that the application will access when reading the data item </a:t>
            </a:r>
          </a:p>
          <a:p>
            <a:pPr lvl="1"/>
            <a:r>
              <a:rPr lang="en-US" b="1" dirty="0"/>
              <a:t>W:</a:t>
            </a:r>
            <a:r>
              <a:rPr lang="en-US" dirty="0"/>
              <a:t> the number of copies of the data item that must be written before the write can complete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de-DE" b="1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de-DE" dirty="0"/>
          </a:p>
          <a:p>
            <a:pPr marL="649288" lvl="3" indent="-188913">
              <a:spcBef>
                <a:spcPct val="20000"/>
              </a:spcBef>
              <a:buFont typeface="Arial" pitchFamily="34" charset="0"/>
              <a:buChar char="•"/>
            </a:pPr>
            <a:endParaRPr lang="de-DE" dirty="0"/>
          </a:p>
        </p:txBody>
      </p:sp>
      <p:pic>
        <p:nvPicPr>
          <p:cNvPr id="30208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44810" y="2876106"/>
            <a:ext cx="60198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umsplatzhalter 3"/>
          <p:cNvSpPr>
            <a:spLocks noGrp="1"/>
          </p:cNvSpPr>
          <p:nvPr>
            <p:ph type="dt" sz="half" idx="14"/>
          </p:nvPr>
        </p:nvSpPr>
        <p:spPr>
          <a:xfrm>
            <a:off x="6048375" y="651192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2010 Capgemini – All rights reserved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6048375" y="663257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NoSQL_final.pptx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8839200" y="6553200"/>
            <a:ext cx="228600" cy="152400"/>
          </a:xfrm>
          <a:prstGeom prst="rect">
            <a:avLst/>
          </a:prstGeom>
        </p:spPr>
        <p:txBody>
          <a:bodyPr/>
          <a:lstStyle/>
          <a:p>
            <a:fld id="{320CD069-045D-4A08-B083-44D1DD429C1D}" type="slidenum">
              <a:rPr lang="de-DE"/>
              <a:pPr/>
              <a:t>13</a:t>
            </a:fld>
            <a:endParaRPr lang="de-DE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CAP Theorem – </a:t>
            </a:r>
            <a:r>
              <a:rPr lang="de-DE" dirty="0" err="1"/>
              <a:t>Consistency</a:t>
            </a:r>
            <a:r>
              <a:rPr lang="de-DE" dirty="0"/>
              <a:t> (Multiversion </a:t>
            </a:r>
            <a:r>
              <a:rPr lang="de-DE" dirty="0" err="1"/>
              <a:t>Concurrency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MVCC)</a:t>
            </a:r>
          </a:p>
        </p:txBody>
      </p:sp>
      <p:sp>
        <p:nvSpPr>
          <p:cNvPr id="494606" name="Rectangl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388" y="1000108"/>
            <a:ext cx="2089150" cy="521497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588" lvl="1">
              <a:spcBef>
                <a:spcPct val="40000"/>
              </a:spcBef>
            </a:pPr>
            <a:endParaRPr lang="de-DE" sz="1200"/>
          </a:p>
        </p:txBody>
      </p:sp>
      <p:sp>
        <p:nvSpPr>
          <p:cNvPr id="494607" name="AutoShape 1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9750" y="112564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Motivation</a:t>
            </a:r>
            <a:endParaRPr lang="de-DE" b="1" dirty="0"/>
          </a:p>
        </p:txBody>
      </p:sp>
      <p:sp>
        <p:nvSpPr>
          <p:cNvPr id="15" name="Rectangle 1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57554" y="1124680"/>
            <a:ext cx="5795962" cy="72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dirty="0"/>
              <a:t>Enable concurrent access to data without locking records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dirty="0"/>
              <a:t>Problem of locking in distributed systems: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en-US" dirty="0"/>
              <a:t>Time and much communication to negotiate lock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en-US" dirty="0"/>
              <a:t>No read possible</a:t>
            </a:r>
          </a:p>
        </p:txBody>
      </p:sp>
      <p:sp>
        <p:nvSpPr>
          <p:cNvPr id="13" name="AutoShape 1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9440" y="213378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Solution Write</a:t>
            </a:r>
            <a:endParaRPr lang="de-DE" b="1" dirty="0"/>
          </a:p>
        </p:txBody>
      </p:sp>
      <p:sp>
        <p:nvSpPr>
          <p:cNvPr id="14" name="Rectangle 1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47830" y="2130609"/>
            <a:ext cx="5795962" cy="72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dirty="0"/>
              <a:t>Access control is based on versions, which are created as soon as data is changed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dirty="0"/>
              <a:t>Each changing process creates a new version of the record with a reference to the current version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dirty="0"/>
              <a:t>After end of transaction comparison of version when transaction was started (previous) and now (current)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b="1" dirty="0"/>
              <a:t>Previous version number = current version number: 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en-US" dirty="0"/>
              <a:t>The changed data can be saved (His version becomes new version)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b="1" dirty="0"/>
              <a:t>Previous version number &lt; current version number : </a:t>
            </a:r>
            <a:endParaRPr lang="en-US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en-US" dirty="0"/>
              <a:t>Conflict (Automatic resolution possible if not the same attributes in one record were changed by different applications)</a:t>
            </a:r>
            <a:endParaRPr lang="de-DE" dirty="0"/>
          </a:p>
        </p:txBody>
      </p:sp>
      <p:sp>
        <p:nvSpPr>
          <p:cNvPr id="22" name="AutoShape 1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9440" y="4728354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Version number</a:t>
            </a:r>
            <a:endParaRPr lang="de-DE" b="1" dirty="0"/>
          </a:p>
        </p:txBody>
      </p:sp>
      <p:sp>
        <p:nvSpPr>
          <p:cNvPr id="19" name="Rectangle 1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347830" y="4434929"/>
            <a:ext cx="5795962" cy="72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de-DE" dirty="0"/>
          </a:p>
        </p:txBody>
      </p:sp>
      <p:sp>
        <p:nvSpPr>
          <p:cNvPr id="23" name="Rectangle 1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347830" y="4725180"/>
            <a:ext cx="5795962" cy="72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dirty="0"/>
              <a:t>As version number can be used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en-US" dirty="0"/>
              <a:t>Increasing transaction number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en-US" dirty="0"/>
              <a:t>Starting time of the transaction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en-US" dirty="0"/>
              <a:t>Timestamp of data manipulation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en-US" dirty="0"/>
              <a:t>Vector clocks</a:t>
            </a:r>
            <a:endParaRPr lang="de-DE" dirty="0"/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umsplatzhalter 3"/>
          <p:cNvSpPr>
            <a:spLocks noGrp="1"/>
          </p:cNvSpPr>
          <p:nvPr>
            <p:ph type="dt" sz="half" idx="14"/>
          </p:nvPr>
        </p:nvSpPr>
        <p:spPr>
          <a:xfrm>
            <a:off x="6048375" y="651192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2010 Capgemini – All rights reserved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6048375" y="663257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NoSQL_final.pptx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8839200" y="6553200"/>
            <a:ext cx="228600" cy="152400"/>
          </a:xfrm>
          <a:prstGeom prst="rect">
            <a:avLst/>
          </a:prstGeom>
        </p:spPr>
        <p:txBody>
          <a:bodyPr/>
          <a:lstStyle/>
          <a:p>
            <a:fld id="{320CD069-045D-4A08-B083-44D1DD429C1D}" type="slidenum">
              <a:rPr lang="de-DE"/>
              <a:pPr/>
              <a:t>14</a:t>
            </a:fld>
            <a:endParaRPr lang="de-DE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CAP Theorem – </a:t>
            </a:r>
            <a:r>
              <a:rPr lang="de-DE" dirty="0" err="1"/>
              <a:t>Consistency</a:t>
            </a:r>
            <a:r>
              <a:rPr lang="de-DE" dirty="0"/>
              <a:t> (</a:t>
            </a:r>
            <a:r>
              <a:rPr lang="de-DE" dirty="0" err="1"/>
              <a:t>Conflict</a:t>
            </a:r>
            <a:r>
              <a:rPr lang="de-DE" dirty="0"/>
              <a:t> </a:t>
            </a:r>
            <a:r>
              <a:rPr lang="de-DE" dirty="0" err="1"/>
              <a:t>resolution</a:t>
            </a:r>
            <a:r>
              <a:rPr lang="de-DE" dirty="0"/>
              <a:t>)</a:t>
            </a:r>
          </a:p>
        </p:txBody>
      </p:sp>
      <p:sp>
        <p:nvSpPr>
          <p:cNvPr id="494606" name="Rectangl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388" y="1000108"/>
            <a:ext cx="2089150" cy="521497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588" lvl="1">
              <a:spcBef>
                <a:spcPct val="40000"/>
              </a:spcBef>
            </a:pPr>
            <a:endParaRPr lang="de-DE" sz="1200"/>
          </a:p>
        </p:txBody>
      </p:sp>
      <p:sp>
        <p:nvSpPr>
          <p:cNvPr id="494607" name="AutoShape 1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9750" y="112564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Overview</a:t>
            </a:r>
            <a:endParaRPr lang="de-DE" b="1" dirty="0"/>
          </a:p>
        </p:txBody>
      </p:sp>
      <p:sp>
        <p:nvSpPr>
          <p:cNvPr id="15" name="Rectangle 1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57554" y="1124680"/>
            <a:ext cx="5795962" cy="72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Handled</a:t>
            </a:r>
            <a:r>
              <a:rPr lang="de-DE" dirty="0"/>
              <a:t> </a:t>
            </a:r>
            <a:r>
              <a:rPr lang="de-DE" dirty="0" err="1"/>
              <a:t>differently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Dynamo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app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Voldemort</a:t>
            </a:r>
            <a:r>
              <a:rPr lang="de-DE" dirty="0"/>
              <a:t> </a:t>
            </a:r>
            <a:r>
              <a:rPr lang="de-DE" dirty="0" err="1"/>
              <a:t>returns</a:t>
            </a:r>
            <a:r>
              <a:rPr lang="de-DE" dirty="0"/>
              <a:t> multiple </a:t>
            </a:r>
            <a:r>
              <a:rPr lang="de-DE" dirty="0" err="1"/>
              <a:t>copies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conflict</a:t>
            </a:r>
            <a:r>
              <a:rPr lang="de-DE" dirty="0"/>
              <a:t> </a:t>
            </a:r>
            <a:r>
              <a:rPr lang="de-DE" dirty="0" err="1"/>
              <a:t>resolution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Cassandra </a:t>
            </a:r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recent</a:t>
            </a:r>
            <a:r>
              <a:rPr lang="de-DE" dirty="0"/>
              <a:t> </a:t>
            </a:r>
            <a:r>
              <a:rPr lang="de-DE" dirty="0" err="1"/>
              <a:t>timestamped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(</a:t>
            </a:r>
            <a:r>
              <a:rPr lang="de-DE" dirty="0" err="1"/>
              <a:t>simle</a:t>
            </a:r>
            <a:r>
              <a:rPr lang="de-DE" dirty="0"/>
              <a:t> API but </a:t>
            </a:r>
            <a:r>
              <a:rPr lang="de-DE" dirty="0" err="1"/>
              <a:t>makes</a:t>
            </a:r>
            <a:r>
              <a:rPr lang="de-DE" dirty="0"/>
              <a:t> intelligent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difficult</a:t>
            </a:r>
            <a:r>
              <a:rPr lang="de-DE" dirty="0"/>
              <a:t>)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Riak</a:t>
            </a:r>
            <a:r>
              <a:rPr lang="de-DE" dirty="0"/>
              <a:t>: </a:t>
            </a:r>
            <a:r>
              <a:rPr lang="de-DE" dirty="0" err="1"/>
              <a:t>offers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Voldemort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Cassandra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Couch </a:t>
            </a:r>
            <a:r>
              <a:rPr lang="de-DE" dirty="0" err="1"/>
              <a:t>Db</a:t>
            </a:r>
            <a:r>
              <a:rPr lang="de-DE" dirty="0"/>
              <a:t>: hybrid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identifies</a:t>
            </a:r>
            <a:r>
              <a:rPr lang="de-DE" dirty="0"/>
              <a:t> a </a:t>
            </a:r>
            <a:r>
              <a:rPr lang="de-DE" dirty="0" err="1"/>
              <a:t>conflict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conflicted</a:t>
            </a:r>
            <a:r>
              <a:rPr lang="de-DE" dirty="0"/>
              <a:t>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manual</a:t>
            </a:r>
            <a:r>
              <a:rPr lang="de-DE" dirty="0"/>
              <a:t> </a:t>
            </a:r>
            <a:r>
              <a:rPr lang="de-DE" dirty="0" err="1"/>
              <a:t>repair</a:t>
            </a: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deterministically</a:t>
            </a:r>
            <a:r>
              <a:rPr lang="de-DE" dirty="0"/>
              <a:t> </a:t>
            </a:r>
            <a:r>
              <a:rPr lang="de-DE" dirty="0" err="1"/>
              <a:t>picks</a:t>
            </a:r>
            <a:r>
              <a:rPr lang="de-DE" dirty="0"/>
              <a:t> a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conflicts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repaired</a:t>
            </a:r>
            <a:r>
              <a:rPr lang="de-DE" dirty="0"/>
              <a:t> </a:t>
            </a:r>
          </a:p>
        </p:txBody>
      </p:sp>
      <p:sp>
        <p:nvSpPr>
          <p:cNvPr id="19" name="Rectangle 1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347830" y="4434929"/>
            <a:ext cx="5795962" cy="72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de-DE" dirty="0"/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umsplatzhalter 3"/>
          <p:cNvSpPr>
            <a:spLocks noGrp="1"/>
          </p:cNvSpPr>
          <p:nvPr>
            <p:ph type="dt" sz="half" idx="14"/>
          </p:nvPr>
        </p:nvSpPr>
        <p:spPr>
          <a:xfrm>
            <a:off x="6048375" y="651192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2010 Capgemini – All rights reserved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6048375" y="663257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NoSQL_final.pptx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8839200" y="6553200"/>
            <a:ext cx="228600" cy="152400"/>
          </a:xfrm>
          <a:prstGeom prst="rect">
            <a:avLst/>
          </a:prstGeom>
        </p:spPr>
        <p:txBody>
          <a:bodyPr/>
          <a:lstStyle/>
          <a:p>
            <a:fld id="{320CD069-045D-4A08-B083-44D1DD429C1D}" type="slidenum">
              <a:rPr lang="de-DE"/>
              <a:pPr/>
              <a:t>15</a:t>
            </a:fld>
            <a:endParaRPr lang="de-DE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CAP Theorem – </a:t>
            </a:r>
            <a:r>
              <a:rPr lang="de-DE" dirty="0" err="1"/>
              <a:t>Consistency</a:t>
            </a:r>
            <a:r>
              <a:rPr lang="de-DE" dirty="0"/>
              <a:t> (Handling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failure</a:t>
            </a:r>
            <a:r>
              <a:rPr lang="de-DE" dirty="0"/>
              <a:t>)</a:t>
            </a:r>
          </a:p>
        </p:txBody>
      </p:sp>
      <p:sp>
        <p:nvSpPr>
          <p:cNvPr id="494606" name="Rectangl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388" y="1000108"/>
            <a:ext cx="2089150" cy="521497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588" lvl="1">
              <a:spcBef>
                <a:spcPct val="40000"/>
              </a:spcBef>
            </a:pPr>
            <a:endParaRPr lang="de-DE" sz="1200"/>
          </a:p>
        </p:txBody>
      </p:sp>
      <p:sp>
        <p:nvSpPr>
          <p:cNvPr id="13" name="AutoShape 1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9440" y="1127854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de-DE" b="1" dirty="0"/>
              <a:t>Read </a:t>
            </a:r>
            <a:r>
              <a:rPr lang="de-DE" b="1" dirty="0" err="1"/>
              <a:t>Repair</a:t>
            </a:r>
            <a:endParaRPr lang="de-DE" b="1" dirty="0"/>
          </a:p>
        </p:txBody>
      </p:sp>
      <p:sp>
        <p:nvSpPr>
          <p:cNvPr id="19" name="Rectangle 1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47830" y="4434929"/>
            <a:ext cx="5795962" cy="72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de-DE" dirty="0"/>
          </a:p>
        </p:txBody>
      </p:sp>
      <p:sp>
        <p:nvSpPr>
          <p:cNvPr id="11" name="Rectangle 1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347830" y="1124680"/>
            <a:ext cx="5795962" cy="72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additional </a:t>
            </a:r>
            <a:r>
              <a:rPr lang="de-DE" dirty="0" err="1"/>
              <a:t>coordinator</a:t>
            </a:r>
            <a:r>
              <a:rPr lang="de-DE" dirty="0"/>
              <a:t> </a:t>
            </a:r>
            <a:r>
              <a:rPr lang="de-DE" dirty="0" err="1"/>
              <a:t>starts</a:t>
            </a:r>
            <a:r>
              <a:rPr lang="de-DE" dirty="0"/>
              <a:t> </a:t>
            </a:r>
            <a:r>
              <a:rPr lang="de-DE" dirty="0" err="1"/>
              <a:t>conflict</a:t>
            </a:r>
            <a:r>
              <a:rPr lang="de-DE" dirty="0"/>
              <a:t> </a:t>
            </a:r>
            <a:r>
              <a:rPr lang="de-DE" dirty="0" err="1"/>
              <a:t>resolution</a:t>
            </a:r>
            <a:r>
              <a:rPr lang="de-DE" dirty="0"/>
              <a:t> </a:t>
            </a:r>
            <a:r>
              <a:rPr lang="de-DE" dirty="0" err="1"/>
              <a:t>protocols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detected</a:t>
            </a:r>
            <a:r>
              <a:rPr lang="de-DE" dirty="0"/>
              <a:t> </a:t>
            </a:r>
            <a:r>
              <a:rPr lang="de-DE" dirty="0" err="1"/>
              <a:t>whenever</a:t>
            </a:r>
            <a:r>
              <a:rPr lang="de-DE" dirty="0"/>
              <a:t> a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returned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divergence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conflict</a:t>
            </a:r>
            <a:r>
              <a:rPr lang="de-DE" dirty="0"/>
              <a:t> </a:t>
            </a:r>
            <a:r>
              <a:rPr lang="de-DE" dirty="0" err="1"/>
              <a:t>resolution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overhead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situations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a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temporarily</a:t>
            </a:r>
            <a:r>
              <a:rPr lang="de-DE" dirty="0"/>
              <a:t> </a:t>
            </a:r>
            <a:r>
              <a:rPr lang="de-DE" dirty="0" err="1"/>
              <a:t>becomes</a:t>
            </a:r>
            <a:r>
              <a:rPr lang="de-DE" dirty="0"/>
              <a:t> </a:t>
            </a:r>
            <a:r>
              <a:rPr lang="de-DE" dirty="0" err="1"/>
              <a:t>unavailable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temporarily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workload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kept</a:t>
            </a:r>
            <a:r>
              <a:rPr lang="de-DE" dirty="0"/>
              <a:t> separate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again</a:t>
            </a:r>
            <a:r>
              <a:rPr lang="de-DE" dirty="0"/>
              <a:t> </a:t>
            </a:r>
            <a:r>
              <a:rPr lang="de-DE" dirty="0" err="1"/>
              <a:t>backup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forwards</a:t>
            </a:r>
            <a:r>
              <a:rPr lang="de-DE" dirty="0"/>
              <a:t> all </a:t>
            </a:r>
            <a:r>
              <a:rPr lang="de-DE" dirty="0" err="1"/>
              <a:t>writes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node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replicas</a:t>
            </a:r>
            <a:r>
              <a:rPr lang="de-DE" dirty="0"/>
              <a:t> must </a:t>
            </a:r>
            <a:r>
              <a:rPr lang="de-DE" dirty="0" err="1"/>
              <a:t>synchronize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one-another</a:t>
            </a:r>
            <a:r>
              <a:rPr lang="de-DE" dirty="0"/>
              <a:t> (e.g. </a:t>
            </a:r>
            <a:r>
              <a:rPr lang="de-DE" dirty="0" err="1"/>
              <a:t>becaus</a:t>
            </a:r>
            <a:r>
              <a:rPr lang="de-DE" dirty="0"/>
              <a:t> </a:t>
            </a:r>
            <a:r>
              <a:rPr lang="de-DE" dirty="0" err="1"/>
              <a:t>backup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down)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replicas</a:t>
            </a:r>
            <a:r>
              <a:rPr lang="de-DE" dirty="0"/>
              <a:t> </a:t>
            </a:r>
            <a:r>
              <a:rPr lang="de-DE" dirty="0" err="1"/>
              <a:t>exchange</a:t>
            </a:r>
            <a:r>
              <a:rPr lang="de-DE" dirty="0"/>
              <a:t> </a:t>
            </a:r>
            <a:r>
              <a:rPr lang="de-DE" i="1" dirty="0"/>
              <a:t>Merkle </a:t>
            </a:r>
            <a:r>
              <a:rPr lang="de-DE" i="1" dirty="0" err="1"/>
              <a:t>Trees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replicated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ranges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sync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doing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Periodically</a:t>
            </a:r>
            <a:r>
              <a:rPr lang="de-DE" dirty="0"/>
              <a:t> (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so), a </a:t>
            </a:r>
            <a:r>
              <a:rPr lang="de-DE" dirty="0" err="1"/>
              <a:t>node</a:t>
            </a:r>
            <a:r>
              <a:rPr lang="de-DE" dirty="0"/>
              <a:t> will pick a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communicated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exchange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In </a:t>
            </a:r>
            <a:r>
              <a:rPr lang="de-DE" dirty="0" err="1"/>
              <a:t>providing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exchange</a:t>
            </a:r>
            <a:r>
              <a:rPr lang="de-DE" dirty="0"/>
              <a:t>,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down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de-DE" dirty="0"/>
          </a:p>
        </p:txBody>
      </p:sp>
      <p:sp>
        <p:nvSpPr>
          <p:cNvPr id="12" name="AutoShape 1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9440" y="2060810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de-DE" b="1" dirty="0" err="1"/>
              <a:t>Hinted</a:t>
            </a:r>
            <a:r>
              <a:rPr lang="de-DE" b="1" dirty="0"/>
              <a:t> </a:t>
            </a:r>
            <a:r>
              <a:rPr lang="de-DE" b="1" dirty="0" err="1"/>
              <a:t>Handoff</a:t>
            </a:r>
            <a:endParaRPr lang="de-DE" b="1" dirty="0"/>
          </a:p>
        </p:txBody>
      </p:sp>
      <p:sp>
        <p:nvSpPr>
          <p:cNvPr id="14" name="AutoShape 1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9440" y="342996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92088" lvl="2" indent="-188913">
              <a:spcBef>
                <a:spcPct val="20000"/>
              </a:spcBef>
            </a:pPr>
            <a:r>
              <a:rPr lang="de-DE" b="1" dirty="0"/>
              <a:t>Anti-</a:t>
            </a:r>
            <a:r>
              <a:rPr lang="de-DE" b="1" dirty="0" err="1"/>
              <a:t>Entropy</a:t>
            </a:r>
            <a:endParaRPr lang="de-DE" dirty="0"/>
          </a:p>
        </p:txBody>
      </p:sp>
      <p:sp>
        <p:nvSpPr>
          <p:cNvPr id="20" name="AutoShape 1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39440" y="449741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92088" lvl="2" indent="-188913">
              <a:spcBef>
                <a:spcPct val="20000"/>
              </a:spcBef>
            </a:pPr>
            <a:r>
              <a:rPr lang="de-DE" b="1" dirty="0" err="1"/>
              <a:t>Gossip</a:t>
            </a:r>
            <a:endParaRPr lang="de-DE" dirty="0"/>
          </a:p>
        </p:txBody>
      </p:sp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umsplatzhalter 3"/>
          <p:cNvSpPr>
            <a:spLocks noGrp="1"/>
          </p:cNvSpPr>
          <p:nvPr>
            <p:ph type="dt" sz="half" idx="14"/>
          </p:nvPr>
        </p:nvSpPr>
        <p:spPr>
          <a:xfrm>
            <a:off x="6048375" y="651192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2010 Capgemini – All rights reserved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6048375" y="663257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NoSQL_final.pptx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8839200" y="6553200"/>
            <a:ext cx="228600" cy="152400"/>
          </a:xfrm>
          <a:prstGeom prst="rect">
            <a:avLst/>
          </a:prstGeom>
        </p:spPr>
        <p:txBody>
          <a:bodyPr/>
          <a:lstStyle/>
          <a:p>
            <a:fld id="{320CD069-045D-4A08-B083-44D1DD429C1D}" type="slidenum">
              <a:rPr lang="de-DE"/>
              <a:pPr/>
              <a:t>16</a:t>
            </a:fld>
            <a:endParaRPr lang="de-DE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CAP Theorem – </a:t>
            </a:r>
            <a:r>
              <a:rPr lang="de-DE" dirty="0" err="1"/>
              <a:t>Partitioning</a:t>
            </a:r>
            <a:r>
              <a:rPr lang="de-DE" dirty="0"/>
              <a:t> (</a:t>
            </a:r>
            <a:r>
              <a:rPr lang="de-DE" dirty="0" err="1"/>
              <a:t>Overview</a:t>
            </a:r>
            <a:r>
              <a:rPr lang="de-DE" dirty="0"/>
              <a:t>)</a:t>
            </a:r>
          </a:p>
        </p:txBody>
      </p:sp>
      <p:sp>
        <p:nvSpPr>
          <p:cNvPr id="494606" name="Rectangl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388" y="1000108"/>
            <a:ext cx="2089150" cy="521497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588" lvl="1">
              <a:spcBef>
                <a:spcPct val="40000"/>
              </a:spcBef>
            </a:pPr>
            <a:endParaRPr lang="de-DE" sz="1200"/>
          </a:p>
        </p:txBody>
      </p:sp>
      <p:sp>
        <p:nvSpPr>
          <p:cNvPr id="494607" name="AutoShape 1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9750" y="112564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 err="1"/>
              <a:t>Sharding</a:t>
            </a:r>
            <a:endParaRPr lang="de-DE" b="1" dirty="0"/>
          </a:p>
        </p:txBody>
      </p:sp>
      <p:sp>
        <p:nvSpPr>
          <p:cNvPr id="15" name="Rectangle 1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57554" y="1052670"/>
            <a:ext cx="5795962" cy="72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dirty="0" err="1"/>
              <a:t>Sharding</a:t>
            </a:r>
            <a:r>
              <a:rPr lang="en-US" dirty="0"/>
              <a:t> is the act of splitting your read and write workload across multiple machines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dirty="0"/>
              <a:t>Requires a mapping between data partitions (shards) and storage nodes that are responsible for these shards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dirty="0"/>
              <a:t>some function of the key determines the machine on which a key-value pair is stored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dirty="0"/>
              <a:t>Methods: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en-US" dirty="0"/>
              <a:t>hash partitioning and range partitioning (defining the key-machine mapping)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en-US" dirty="0" err="1"/>
              <a:t>Sharding</a:t>
            </a:r>
            <a:r>
              <a:rPr lang="en-US" dirty="0"/>
              <a:t> through coordinators (</a:t>
            </a:r>
            <a:r>
              <a:rPr lang="en-US" dirty="0" err="1"/>
              <a:t>BigCouch</a:t>
            </a:r>
            <a:r>
              <a:rPr lang="en-US" dirty="0"/>
              <a:t> external proxy, which acts as a front end to standalone </a:t>
            </a:r>
            <a:r>
              <a:rPr lang="en-US" dirty="0" err="1"/>
              <a:t>CouchDB</a:t>
            </a:r>
            <a:r>
              <a:rPr lang="en-US" dirty="0"/>
              <a:t> instances)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endParaRPr lang="en-US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de-DE" dirty="0"/>
          </a:p>
        </p:txBody>
      </p:sp>
      <p:sp>
        <p:nvSpPr>
          <p:cNvPr id="19" name="AutoShape 1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9750" y="3499762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Clustering</a:t>
            </a:r>
            <a:endParaRPr lang="de-DE" b="1" dirty="0"/>
          </a:p>
        </p:txBody>
      </p:sp>
      <p:sp>
        <p:nvSpPr>
          <p:cNvPr id="20" name="Rectangle 1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57554" y="3498799"/>
            <a:ext cx="5795962" cy="72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Hides</a:t>
            </a:r>
            <a:r>
              <a:rPr lang="de-DE" dirty="0"/>
              <a:t>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server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u="sng" dirty="0" err="1"/>
              <a:t>Disadvantage</a:t>
            </a:r>
            <a:r>
              <a:rPr lang="de-DE" b="1" u="sng" dirty="0"/>
              <a:t>: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on top </a:t>
            </a:r>
            <a:r>
              <a:rPr lang="de-DE" dirty="0" err="1"/>
              <a:t>of</a:t>
            </a:r>
            <a:r>
              <a:rPr lang="de-DE" dirty="0"/>
              <a:t> DBMS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not </a:t>
            </a:r>
            <a:r>
              <a:rPr lang="de-DE" dirty="0" err="1"/>
              <a:t>originally</a:t>
            </a:r>
            <a:r>
              <a:rPr lang="de-DE" dirty="0"/>
              <a:t> </a:t>
            </a:r>
            <a:r>
              <a:rPr lang="de-DE" dirty="0" err="1"/>
              <a:t>designed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distributed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</p:txBody>
      </p:sp>
      <p:sp>
        <p:nvSpPr>
          <p:cNvPr id="21" name="AutoShape 1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9440" y="436609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Separating read/ writes</a:t>
            </a:r>
            <a:endParaRPr lang="de-DE" b="1" dirty="0"/>
          </a:p>
        </p:txBody>
      </p:sp>
      <p:sp>
        <p:nvSpPr>
          <p:cNvPr id="22" name="Rectangle 1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347830" y="4362919"/>
            <a:ext cx="5795962" cy="72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dirty="0"/>
              <a:t>Master: servers for write operations/ Slaves: replica-servers for satisfying read requests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u="sng" dirty="0" err="1"/>
              <a:t>Disadvantage</a:t>
            </a:r>
            <a:r>
              <a:rPr lang="de-DE" b="1" u="sng" dirty="0"/>
              <a:t>: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crashes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operation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lost</a:t>
            </a:r>
          </a:p>
          <a:p>
            <a:pPr marL="649288" lvl="3" indent="-188913">
              <a:spcBef>
                <a:spcPct val="20000"/>
              </a:spcBef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25" name="AutoShape 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39440" y="523021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Caching</a:t>
            </a:r>
            <a:endParaRPr lang="de-DE" b="1" dirty="0"/>
          </a:p>
        </p:txBody>
      </p:sp>
      <p:sp>
        <p:nvSpPr>
          <p:cNvPr id="26" name="Rectangle 16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347830" y="5227039"/>
            <a:ext cx="5795962" cy="72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dirty="0" err="1"/>
              <a:t>Memcached</a:t>
            </a:r>
            <a:r>
              <a:rPr lang="en-US" dirty="0"/>
              <a:t> dedicates blocks of memory on multiple servers to cache data from your data store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dirty="0"/>
              <a:t>To add memory to the cache pool, just add another </a:t>
            </a:r>
            <a:r>
              <a:rPr lang="en-US" dirty="0" err="1"/>
              <a:t>Memcached</a:t>
            </a:r>
            <a:r>
              <a:rPr lang="en-US" dirty="0"/>
              <a:t> host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dirty="0"/>
              <a:t>Caching is not solely a temporary band-aid: </a:t>
            </a:r>
            <a:r>
              <a:rPr lang="en-US" dirty="0" err="1"/>
              <a:t>Facebook</a:t>
            </a:r>
            <a:r>
              <a:rPr lang="en-US" dirty="0"/>
              <a:t> has </a:t>
            </a:r>
            <a:r>
              <a:rPr lang="en-US" dirty="0" err="1"/>
              <a:t>Memcached</a:t>
            </a:r>
            <a:r>
              <a:rPr lang="en-US" dirty="0"/>
              <a:t> installations in the range of tens of terabytes of memory</a:t>
            </a:r>
            <a:endParaRPr lang="de-DE" dirty="0"/>
          </a:p>
          <a:p>
            <a:pPr marL="649288" lvl="3" indent="-188913">
              <a:spcBef>
                <a:spcPct val="20000"/>
              </a:spcBef>
              <a:buFont typeface="Arial" pitchFamily="34" charset="0"/>
              <a:buChar char="•"/>
            </a:pPr>
            <a:endParaRPr lang="de-DE" dirty="0"/>
          </a:p>
        </p:txBody>
      </p:sp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umsplatzhalter 3"/>
          <p:cNvSpPr>
            <a:spLocks noGrp="1"/>
          </p:cNvSpPr>
          <p:nvPr>
            <p:ph type="dt" sz="half" idx="14"/>
          </p:nvPr>
        </p:nvSpPr>
        <p:spPr>
          <a:xfrm>
            <a:off x="6048375" y="651192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2010 Capgemini – All rights reserved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6048375" y="663257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NoSQL_final.pptx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8839200" y="6553200"/>
            <a:ext cx="228600" cy="152400"/>
          </a:xfrm>
          <a:prstGeom prst="rect">
            <a:avLst/>
          </a:prstGeom>
        </p:spPr>
        <p:txBody>
          <a:bodyPr/>
          <a:lstStyle/>
          <a:p>
            <a:fld id="{320CD069-045D-4A08-B083-44D1DD429C1D}" type="slidenum">
              <a:rPr lang="de-DE"/>
              <a:pPr/>
              <a:t>17</a:t>
            </a:fld>
            <a:endParaRPr lang="de-DE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CAP Theorem – </a:t>
            </a:r>
            <a:r>
              <a:rPr lang="de-DE" dirty="0" err="1"/>
              <a:t>Partitioning</a:t>
            </a:r>
            <a:r>
              <a:rPr lang="de-DE" dirty="0"/>
              <a:t> (</a:t>
            </a:r>
            <a:r>
              <a:rPr lang="de-DE" dirty="0" err="1"/>
              <a:t>Consistent</a:t>
            </a:r>
            <a:r>
              <a:rPr lang="de-DE" dirty="0"/>
              <a:t> </a:t>
            </a:r>
            <a:r>
              <a:rPr lang="de-DE" dirty="0" err="1"/>
              <a:t>hashing</a:t>
            </a:r>
            <a:r>
              <a:rPr lang="de-DE" dirty="0"/>
              <a:t>)</a:t>
            </a:r>
          </a:p>
        </p:txBody>
      </p:sp>
      <p:sp>
        <p:nvSpPr>
          <p:cNvPr id="494606" name="Rectangl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388" y="1000108"/>
            <a:ext cx="2089150" cy="521497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588" lvl="1">
              <a:spcBef>
                <a:spcPct val="40000"/>
              </a:spcBef>
            </a:pPr>
            <a:endParaRPr lang="de-DE" sz="1200"/>
          </a:p>
        </p:txBody>
      </p:sp>
      <p:sp>
        <p:nvSpPr>
          <p:cNvPr id="20" name="Rectangle 1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347830" y="3923212"/>
            <a:ext cx="5795962" cy="72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b="1" dirty="0"/>
              <a:t>Avoids the following scenario:</a:t>
            </a:r>
            <a:r>
              <a:rPr lang="en-US" dirty="0"/>
              <a:t> Because one machine is removed every object is hashed to a new location </a:t>
            </a:r>
          </a:p>
          <a:p>
            <a:pPr marL="649288" lvl="3" indent="-188913">
              <a:spcBef>
                <a:spcPct val="20000"/>
              </a:spcBef>
              <a:buFont typeface="Arial" pitchFamily="34" charset="0"/>
              <a:buChar char="•"/>
            </a:pPr>
            <a:endParaRPr lang="de-DE" dirty="0"/>
          </a:p>
        </p:txBody>
      </p:sp>
      <p:pic>
        <p:nvPicPr>
          <p:cNvPr id="300033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35870" y="4429493"/>
            <a:ext cx="1728240" cy="173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1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256938" y="4499292"/>
            <a:ext cx="3887062" cy="72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dirty="0"/>
              <a:t>Numbers = objects; Letters = nodes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dirty="0"/>
              <a:t>4, 1 =&gt; A; 2 =&gt; B; 3 =&gt; C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en-US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dirty="0"/>
              <a:t>Node B leaves =&gt; only remapping for node C </a:t>
            </a:r>
            <a:r>
              <a:rPr lang="en-US"/>
              <a:t>is necessary (4, 1 =&gt; A; 2,3 =&gt; C)</a:t>
            </a:r>
            <a:endParaRPr lang="de-DE" dirty="0"/>
          </a:p>
        </p:txBody>
      </p:sp>
      <p:sp>
        <p:nvSpPr>
          <p:cNvPr id="22" name="AutoShape 1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9440" y="392542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Consistent Hashing</a:t>
            </a:r>
            <a:endParaRPr lang="de-DE" b="1" dirty="0"/>
          </a:p>
        </p:txBody>
      </p:sp>
      <p:sp>
        <p:nvSpPr>
          <p:cNvPr id="19" name="AutoShape 1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9440" y="1124680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Range partitioning</a:t>
            </a:r>
            <a:endParaRPr lang="de-DE" b="1" dirty="0"/>
          </a:p>
        </p:txBody>
      </p:sp>
      <p:pic>
        <p:nvPicPr>
          <p:cNvPr id="23" name="Picture 22" descr="[BigTable-based Range Partitioning]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419840" y="1145890"/>
            <a:ext cx="4230390" cy="2641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14"/>
          </p:nvPr>
        </p:nvSpPr>
        <p:spPr>
          <a:xfrm>
            <a:off x="6048375" y="651192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2010 Capgemini – All rights reserved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6048375" y="663257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NoSQL_final.pptx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8839200" y="6553200"/>
            <a:ext cx="228600" cy="152400"/>
          </a:xfrm>
          <a:prstGeom prst="rect">
            <a:avLst/>
          </a:prstGeom>
        </p:spPr>
        <p:txBody>
          <a:bodyPr/>
          <a:lstStyle/>
          <a:p>
            <a:fld id="{660CC843-8175-4681-ACBC-2E92B317DD61}" type="slidenum">
              <a:rPr lang="de-DE"/>
              <a:pPr/>
              <a:t>18</a:t>
            </a:fld>
            <a:endParaRPr lang="de-DE"/>
          </a:p>
        </p:txBody>
      </p:sp>
      <p:graphicFrame>
        <p:nvGraphicFramePr>
          <p:cNvPr id="452610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23" name="think-cell Slide" r:id="rId8" imgW="0" imgH="0" progId="">
                  <p:embed/>
                </p:oleObj>
              </mc:Choice>
              <mc:Fallback>
                <p:oleObj name="think-cell Slide" r:id="rId8" imgW="0" imgH="0" progId="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611" name="AgendaShape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16100" y="3918470"/>
            <a:ext cx="6718300" cy="3746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452612" name="AgendaTitel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1295400"/>
            <a:ext cx="678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76200" rIns="0" bIns="76200"/>
          <a:lstStyle/>
          <a:p>
            <a:r>
              <a:rPr lang="de-DE" sz="2400" b="1">
                <a:latin typeface="Arial Narrow" pitchFamily="34" charset="0"/>
              </a:rPr>
              <a:t>AGENDA</a:t>
            </a:r>
          </a:p>
        </p:txBody>
      </p:sp>
      <p:sp>
        <p:nvSpPr>
          <p:cNvPr id="452613" name="AgendaText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81200" y="3028950"/>
            <a:ext cx="5943600" cy="167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0" bIns="36000">
            <a:spAutoFit/>
          </a:bodyPr>
          <a:lstStyle/>
          <a:p>
            <a:pPr marL="192088" lvl="2" indent="-188913">
              <a:lnSpc>
                <a:spcPct val="100000"/>
              </a:lnSpc>
              <a:spcBef>
                <a:spcPct val="60000"/>
              </a:spcBef>
              <a:buFontTx/>
              <a:buChar char="•"/>
            </a:pPr>
            <a:r>
              <a:rPr lang="de-DE" sz="1800" dirty="0" err="1"/>
              <a:t>Introduction</a:t>
            </a:r>
            <a:endParaRPr lang="de-DE" sz="1800" dirty="0"/>
          </a:p>
          <a:p>
            <a:pPr marL="192088" lvl="2" indent="-188913">
              <a:lnSpc>
                <a:spcPct val="100000"/>
              </a:lnSpc>
              <a:spcBef>
                <a:spcPct val="60000"/>
              </a:spcBef>
              <a:buFontTx/>
              <a:buChar char="•"/>
            </a:pPr>
            <a:r>
              <a:rPr lang="de-DE" sz="1800" dirty="0"/>
              <a:t>CAP-Theorem</a:t>
            </a:r>
          </a:p>
          <a:p>
            <a:pPr marL="192088" lvl="2" indent="-188913">
              <a:lnSpc>
                <a:spcPct val="100000"/>
              </a:lnSpc>
              <a:spcBef>
                <a:spcPct val="60000"/>
              </a:spcBef>
              <a:buFontTx/>
              <a:buChar char="•"/>
            </a:pPr>
            <a:r>
              <a:rPr lang="de-DE" sz="1800" b="1" dirty="0" err="1"/>
              <a:t>Using</a:t>
            </a:r>
            <a:r>
              <a:rPr lang="de-DE" sz="1800" b="1" dirty="0"/>
              <a:t> </a:t>
            </a:r>
            <a:r>
              <a:rPr lang="de-DE" sz="1800" b="1" dirty="0" err="1"/>
              <a:t>NoSQL</a:t>
            </a:r>
            <a:endParaRPr lang="de-DE" sz="1800" b="1" dirty="0"/>
          </a:p>
          <a:p>
            <a:pPr marL="192088" lvl="2" indent="-188913">
              <a:lnSpc>
                <a:spcPct val="100000"/>
              </a:lnSpc>
              <a:spcBef>
                <a:spcPct val="60000"/>
              </a:spcBef>
              <a:buFontTx/>
              <a:buChar char="•"/>
            </a:pPr>
            <a:r>
              <a:rPr lang="de-DE" sz="1800" dirty="0"/>
              <a:t>RDBMS &amp; </a:t>
            </a:r>
            <a:r>
              <a:rPr lang="de-DE" sz="1800" dirty="0" err="1"/>
              <a:t>NoSQL</a:t>
            </a:r>
            <a:endParaRPr lang="de-DE" sz="1800" dirty="0"/>
          </a:p>
        </p:txBody>
      </p:sp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umsplatzhalter 3"/>
          <p:cNvSpPr>
            <a:spLocks noGrp="1"/>
          </p:cNvSpPr>
          <p:nvPr>
            <p:ph type="dt" sz="half" idx="14"/>
          </p:nvPr>
        </p:nvSpPr>
        <p:spPr>
          <a:xfrm>
            <a:off x="6048375" y="651192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2010 Capgemini – All rights reserved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6048375" y="663257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NoSQL_final.pptx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8839200" y="6553200"/>
            <a:ext cx="228600" cy="152400"/>
          </a:xfrm>
          <a:prstGeom prst="rect">
            <a:avLst/>
          </a:prstGeom>
        </p:spPr>
        <p:txBody>
          <a:bodyPr/>
          <a:lstStyle/>
          <a:p>
            <a:fld id="{320CD069-045D-4A08-B083-44D1DD429C1D}" type="slidenum">
              <a:rPr lang="de-DE"/>
              <a:pPr/>
              <a:t>19</a:t>
            </a:fld>
            <a:endParaRPr lang="de-DE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NoSQL</a:t>
            </a:r>
            <a:r>
              <a:rPr lang="de-DE" dirty="0"/>
              <a:t> –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494606" name="Rectangl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388" y="1000108"/>
            <a:ext cx="2089150" cy="521497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588" lvl="1">
              <a:spcBef>
                <a:spcPct val="40000"/>
              </a:spcBef>
            </a:pPr>
            <a:endParaRPr lang="de-DE" sz="1200"/>
          </a:p>
        </p:txBody>
      </p:sp>
      <p:sp>
        <p:nvSpPr>
          <p:cNvPr id="7" name="Rectangle 1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083946" y="4648099"/>
            <a:ext cx="1080150" cy="365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</a:pPr>
            <a:r>
              <a:rPr lang="de-DE" sz="1600" b="1" dirty="0"/>
              <a:t>4) Data </a:t>
            </a:r>
          </a:p>
          <a:p>
            <a:pPr marL="192088" lvl="2" indent="-188913">
              <a:spcBef>
                <a:spcPct val="20000"/>
              </a:spcBef>
            </a:pPr>
            <a:r>
              <a:rPr lang="de-DE" sz="1600" b="1" dirty="0" err="1"/>
              <a:t>retrieval</a:t>
            </a:r>
            <a:endParaRPr lang="de-DE" sz="1600" b="1" dirty="0"/>
          </a:p>
        </p:txBody>
      </p:sp>
      <p:sp>
        <p:nvSpPr>
          <p:cNvPr id="8" name="Nach rechts gekrümmter Pfeil 20"/>
          <p:cNvSpPr/>
          <p:nvPr/>
        </p:nvSpPr>
        <p:spPr bwMode="auto">
          <a:xfrm>
            <a:off x="4165680" y="2571744"/>
            <a:ext cx="1500198" cy="2000264"/>
          </a:xfrm>
          <a:prstGeom prst="curved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Nach rechts gekrümmter Pfeil 22"/>
          <p:cNvSpPr/>
          <p:nvPr/>
        </p:nvSpPr>
        <p:spPr bwMode="auto">
          <a:xfrm rot="10800000">
            <a:off x="5880192" y="2357431"/>
            <a:ext cx="1500198" cy="2000264"/>
          </a:xfrm>
          <a:prstGeom prst="curved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1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468416" y="3212970"/>
            <a:ext cx="1496194" cy="365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</a:pPr>
            <a:r>
              <a:rPr lang="de-DE" sz="1600" b="1" dirty="0"/>
              <a:t>2) Modeling </a:t>
            </a:r>
            <a:r>
              <a:rPr lang="de-DE" sz="1600" b="1" dirty="0" err="1"/>
              <a:t>data</a:t>
            </a:r>
            <a:endParaRPr lang="de-DE" sz="1600" b="1" dirty="0"/>
          </a:p>
        </p:txBody>
      </p:sp>
      <p:sp>
        <p:nvSpPr>
          <p:cNvPr id="11" name="Rectangle 1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299976" y="1700760"/>
            <a:ext cx="3080414" cy="365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</a:pPr>
            <a:r>
              <a:rPr lang="de-DE" sz="1600" b="1" dirty="0"/>
              <a:t>1) </a:t>
            </a:r>
            <a:r>
              <a:rPr lang="de-DE" sz="1600" b="1" dirty="0" err="1"/>
              <a:t>When</a:t>
            </a:r>
            <a:r>
              <a:rPr lang="de-DE" sz="1600" b="1" dirty="0"/>
              <a:t> </a:t>
            </a:r>
            <a:r>
              <a:rPr lang="de-DE" sz="1600" b="1" dirty="0" err="1"/>
              <a:t>to</a:t>
            </a:r>
            <a:r>
              <a:rPr lang="de-DE" sz="1600" b="1" dirty="0"/>
              <a:t> </a:t>
            </a:r>
            <a:r>
              <a:rPr lang="de-DE" sz="1600" b="1" dirty="0" err="1"/>
              <a:t>use</a:t>
            </a:r>
            <a:r>
              <a:rPr lang="de-DE" sz="1600" b="1" dirty="0"/>
              <a:t>? (</a:t>
            </a:r>
            <a:r>
              <a:rPr lang="de-DE" sz="1600" b="1" dirty="0" err="1"/>
              <a:t>Use</a:t>
            </a:r>
            <a:r>
              <a:rPr lang="de-DE" sz="1600" b="1" dirty="0"/>
              <a:t> </a:t>
            </a:r>
            <a:r>
              <a:rPr lang="de-DE" sz="1600" b="1" dirty="0" err="1"/>
              <a:t>case</a:t>
            </a:r>
            <a:r>
              <a:rPr lang="de-DE" sz="1600" b="1" dirty="0"/>
              <a:t>, Licensing, </a:t>
            </a:r>
            <a:r>
              <a:rPr lang="de-DE" sz="1600" b="1" dirty="0" err="1"/>
              <a:t>Tooling</a:t>
            </a:r>
            <a:r>
              <a:rPr lang="de-DE" sz="1600" b="1" dirty="0"/>
              <a:t>, </a:t>
            </a:r>
            <a:r>
              <a:rPr lang="de-DE" sz="1600" b="1" dirty="0" err="1"/>
              <a:t>Benchmarking</a:t>
            </a:r>
            <a:r>
              <a:rPr lang="de-DE" sz="1600" b="1" dirty="0"/>
              <a:t>)</a:t>
            </a:r>
          </a:p>
        </p:txBody>
      </p:sp>
      <p:sp>
        <p:nvSpPr>
          <p:cNvPr id="13" name="Rectangle 1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956206" y="4648099"/>
            <a:ext cx="2000264" cy="365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</a:pPr>
            <a:r>
              <a:rPr lang="de-DE" sz="1600" b="1" dirty="0"/>
              <a:t>3) Data update</a:t>
            </a:r>
          </a:p>
        </p:txBody>
      </p:sp>
      <p:sp>
        <p:nvSpPr>
          <p:cNvPr id="14" name="Rectangle 1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411700" y="3207899"/>
            <a:ext cx="1512210" cy="365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</a:pPr>
            <a:r>
              <a:rPr lang="de-DE" sz="1600" b="1" dirty="0"/>
              <a:t>5) Security</a:t>
            </a:r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14"/>
          </p:nvPr>
        </p:nvSpPr>
        <p:spPr>
          <a:xfrm>
            <a:off x="6048375" y="651192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2010 Capgemini – All rights reserved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6048375" y="663257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NoSQL_final.pptx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8839200" y="6553200"/>
            <a:ext cx="228600" cy="152400"/>
          </a:xfrm>
          <a:prstGeom prst="rect">
            <a:avLst/>
          </a:prstGeom>
        </p:spPr>
        <p:txBody>
          <a:bodyPr/>
          <a:lstStyle/>
          <a:p>
            <a:fld id="{660CC843-8175-4681-ACBC-2E92B317DD61}" type="slidenum">
              <a:rPr lang="de-DE"/>
              <a:pPr/>
              <a:t>2</a:t>
            </a:fld>
            <a:endParaRPr lang="de-DE"/>
          </a:p>
        </p:txBody>
      </p:sp>
      <p:graphicFrame>
        <p:nvGraphicFramePr>
          <p:cNvPr id="452610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5" name="think-cell Slide" r:id="rId8" imgW="0" imgH="0" progId="">
                  <p:embed/>
                </p:oleObj>
              </mc:Choice>
              <mc:Fallback>
                <p:oleObj name="think-cell Slide" r:id="rId8" imgW="0" imgH="0" progId="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611" name="AgendaShape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16100" y="3000372"/>
            <a:ext cx="6718300" cy="3746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452612" name="AgendaTitel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1295400"/>
            <a:ext cx="678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76200" rIns="0" bIns="76200"/>
          <a:lstStyle/>
          <a:p>
            <a:r>
              <a:rPr lang="de-DE" sz="2400" b="1">
                <a:latin typeface="Arial Narrow" pitchFamily="34" charset="0"/>
              </a:rPr>
              <a:t>AGENDA</a:t>
            </a:r>
          </a:p>
        </p:txBody>
      </p:sp>
      <p:sp>
        <p:nvSpPr>
          <p:cNvPr id="452613" name="AgendaText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81200" y="3028950"/>
            <a:ext cx="5943600" cy="167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0" bIns="36000">
            <a:spAutoFit/>
          </a:bodyPr>
          <a:lstStyle/>
          <a:p>
            <a:pPr marL="192088" lvl="2" indent="-188913">
              <a:lnSpc>
                <a:spcPct val="100000"/>
              </a:lnSpc>
              <a:spcBef>
                <a:spcPct val="60000"/>
              </a:spcBef>
              <a:buFontTx/>
              <a:buChar char="•"/>
            </a:pPr>
            <a:r>
              <a:rPr lang="de-DE" sz="1800" b="1" dirty="0" err="1"/>
              <a:t>Introduction</a:t>
            </a:r>
            <a:endParaRPr lang="de-DE" sz="1800" b="1" dirty="0"/>
          </a:p>
          <a:p>
            <a:pPr marL="192088" lvl="2" indent="-188913">
              <a:lnSpc>
                <a:spcPct val="100000"/>
              </a:lnSpc>
              <a:spcBef>
                <a:spcPct val="60000"/>
              </a:spcBef>
              <a:buFontTx/>
              <a:buChar char="•"/>
            </a:pPr>
            <a:r>
              <a:rPr lang="de-DE" sz="1800" dirty="0"/>
              <a:t>CAP-Theorem</a:t>
            </a:r>
          </a:p>
          <a:p>
            <a:pPr marL="192088" lvl="2" indent="-188913">
              <a:lnSpc>
                <a:spcPct val="100000"/>
              </a:lnSpc>
              <a:spcBef>
                <a:spcPct val="60000"/>
              </a:spcBef>
              <a:buFontTx/>
              <a:buChar char="•"/>
            </a:pPr>
            <a:r>
              <a:rPr lang="de-DE" sz="1800" dirty="0" err="1"/>
              <a:t>Using</a:t>
            </a:r>
            <a:r>
              <a:rPr lang="de-DE" sz="1800" dirty="0"/>
              <a:t> </a:t>
            </a:r>
            <a:r>
              <a:rPr lang="de-DE" sz="1800" dirty="0" err="1"/>
              <a:t>NoSQL</a:t>
            </a:r>
            <a:endParaRPr lang="de-DE" sz="1800" dirty="0"/>
          </a:p>
          <a:p>
            <a:pPr marL="192088" lvl="2" indent="-188913">
              <a:lnSpc>
                <a:spcPct val="100000"/>
              </a:lnSpc>
              <a:spcBef>
                <a:spcPct val="60000"/>
              </a:spcBef>
              <a:buFontTx/>
              <a:buChar char="•"/>
            </a:pPr>
            <a:r>
              <a:rPr lang="de-DE" sz="1800" dirty="0"/>
              <a:t>RDBMS &amp; </a:t>
            </a:r>
            <a:r>
              <a:rPr lang="de-DE" sz="1800" dirty="0" err="1"/>
              <a:t>NoSQL</a:t>
            </a:r>
            <a:endParaRPr lang="de-DE" sz="1800" dirty="0"/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umsplatzhalter 3"/>
          <p:cNvSpPr>
            <a:spLocks noGrp="1"/>
          </p:cNvSpPr>
          <p:nvPr>
            <p:ph type="dt" sz="half" idx="14"/>
          </p:nvPr>
        </p:nvSpPr>
        <p:spPr>
          <a:xfrm>
            <a:off x="6048375" y="651192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2010 Capgemini – All rights reserved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6048375" y="663257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NoSQL_final.pptx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8839200" y="6553200"/>
            <a:ext cx="228600" cy="152400"/>
          </a:xfrm>
          <a:prstGeom prst="rect">
            <a:avLst/>
          </a:prstGeom>
        </p:spPr>
        <p:txBody>
          <a:bodyPr/>
          <a:lstStyle/>
          <a:p>
            <a:fld id="{320CD069-045D-4A08-B083-44D1DD429C1D}" type="slidenum">
              <a:rPr lang="de-DE"/>
              <a:pPr/>
              <a:t>20</a:t>
            </a:fld>
            <a:endParaRPr lang="de-DE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601" y="75600"/>
            <a:ext cx="8992799" cy="763200"/>
          </a:xfrm>
        </p:spPr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NoSQL</a:t>
            </a:r>
            <a:r>
              <a:rPr lang="de-DE" dirty="0"/>
              <a:t> –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(General)</a:t>
            </a:r>
          </a:p>
        </p:txBody>
      </p:sp>
      <p:sp>
        <p:nvSpPr>
          <p:cNvPr id="494606" name="Rectangl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388" y="1000108"/>
            <a:ext cx="2089150" cy="521497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588" lvl="1">
              <a:spcBef>
                <a:spcPct val="40000"/>
              </a:spcBef>
            </a:pPr>
            <a:endParaRPr lang="de-DE" sz="1200"/>
          </a:p>
        </p:txBody>
      </p:sp>
      <p:sp>
        <p:nvSpPr>
          <p:cNvPr id="12" name="AutoShape 1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9440" y="112564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Characteristics</a:t>
            </a:r>
            <a:endParaRPr lang="de-DE" b="1" dirty="0"/>
          </a:p>
        </p:txBody>
      </p:sp>
      <p:sp>
        <p:nvSpPr>
          <p:cNvPr id="13" name="Rectangle 1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47830" y="1124680"/>
            <a:ext cx="5616780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 err="1"/>
              <a:t>Bigness</a:t>
            </a:r>
            <a:r>
              <a:rPr lang="de-DE" dirty="0"/>
              <a:t>. Big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computers</a:t>
            </a:r>
            <a:r>
              <a:rPr lang="de-DE" dirty="0"/>
              <a:t> etc.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Massive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, Fast </a:t>
            </a:r>
            <a:r>
              <a:rPr lang="de-DE" dirty="0" err="1"/>
              <a:t>key-value</a:t>
            </a:r>
            <a:r>
              <a:rPr lang="de-DE" dirty="0"/>
              <a:t> </a:t>
            </a:r>
            <a:r>
              <a:rPr lang="de-DE" dirty="0" err="1"/>
              <a:t>access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/>
              <a:t>Parallel </a:t>
            </a:r>
            <a:r>
              <a:rPr lang="de-DE" b="1" dirty="0" err="1"/>
              <a:t>computing</a:t>
            </a:r>
            <a:r>
              <a:rPr lang="de-DE" dirty="0"/>
              <a:t>.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/>
              <a:t>Distributed </a:t>
            </a:r>
            <a:r>
              <a:rPr lang="de-DE" b="1" dirty="0" err="1"/>
              <a:t>systems</a:t>
            </a:r>
            <a:endParaRPr lang="de-DE" b="1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failure</a:t>
            </a:r>
            <a:r>
              <a:rPr lang="de-DE" dirty="0"/>
              <a:t> -&gt;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robustness</a:t>
            </a: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Write </a:t>
            </a:r>
            <a:r>
              <a:rPr lang="de-DE" dirty="0" err="1"/>
              <a:t>availability</a:t>
            </a:r>
            <a:r>
              <a:rPr lang="de-DE" dirty="0"/>
              <a:t> (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fail</a:t>
            </a:r>
            <a:r>
              <a:rPr lang="de-DE" dirty="0"/>
              <a:t>)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/>
              <a:t>Transaction </a:t>
            </a:r>
            <a:r>
              <a:rPr lang="de-DE" b="1" dirty="0" err="1"/>
              <a:t>semantics</a:t>
            </a:r>
            <a:r>
              <a:rPr lang="de-DE" b="1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important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/>
              <a:t>Data 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consists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mostly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(CLOB </a:t>
            </a:r>
            <a:r>
              <a:rPr lang="de-DE" dirty="0" err="1"/>
              <a:t>or</a:t>
            </a:r>
            <a:r>
              <a:rPr lang="de-DE" dirty="0"/>
              <a:t> BLOB </a:t>
            </a:r>
            <a:r>
              <a:rPr lang="de-DE" dirty="0" err="1"/>
              <a:t>only</a:t>
            </a:r>
            <a:r>
              <a:rPr lang="de-DE" dirty="0"/>
              <a:t>)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business</a:t>
            </a:r>
            <a:r>
              <a:rPr lang="de-DE" dirty="0"/>
              <a:t> model </a:t>
            </a:r>
            <a:r>
              <a:rPr lang="de-DE" dirty="0" err="1"/>
              <a:t>generates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temporary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belong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e.g. </a:t>
            </a:r>
            <a:r>
              <a:rPr lang="de-DE" dirty="0" err="1"/>
              <a:t>shopping</a:t>
            </a:r>
            <a:r>
              <a:rPr lang="de-DE" dirty="0"/>
              <a:t> </a:t>
            </a:r>
            <a:r>
              <a:rPr lang="de-DE" dirty="0" err="1"/>
              <a:t>charts</a:t>
            </a:r>
            <a:r>
              <a:rPr lang="de-DE" dirty="0"/>
              <a:t>, </a:t>
            </a:r>
            <a:r>
              <a:rPr lang="de-DE" dirty="0" err="1"/>
              <a:t>retained</a:t>
            </a:r>
            <a:r>
              <a:rPr lang="de-DE" dirty="0"/>
              <a:t> </a:t>
            </a:r>
            <a:r>
              <a:rPr lang="de-DE" dirty="0" err="1"/>
              <a:t>searches</a:t>
            </a:r>
            <a:r>
              <a:rPr lang="de-DE" dirty="0"/>
              <a:t>, </a:t>
            </a:r>
            <a:r>
              <a:rPr lang="de-DE" dirty="0" err="1"/>
              <a:t>site</a:t>
            </a:r>
            <a:r>
              <a:rPr lang="de-DE" dirty="0"/>
              <a:t> </a:t>
            </a:r>
            <a:r>
              <a:rPr lang="de-DE" dirty="0" err="1"/>
              <a:t>personalisation</a:t>
            </a:r>
            <a:r>
              <a:rPr lang="de-DE" dirty="0"/>
              <a:t> </a:t>
            </a:r>
            <a:r>
              <a:rPr lang="de-DE" dirty="0" err="1"/>
              <a:t>incomplete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questionarries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/>
              <a:t>Data </a:t>
            </a:r>
            <a:r>
              <a:rPr lang="de-DE" b="1" dirty="0" err="1"/>
              <a:t>consistency</a:t>
            </a:r>
            <a:r>
              <a:rPr lang="de-DE" b="1" dirty="0"/>
              <a:t> </a:t>
            </a:r>
            <a:r>
              <a:rPr lang="de-DE" dirty="0"/>
              <a:t>not so </a:t>
            </a:r>
            <a:r>
              <a:rPr lang="de-DE" dirty="0" err="1"/>
              <a:t>important</a:t>
            </a: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Flexibility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lack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schema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 err="1"/>
              <a:t>Scalebility</a:t>
            </a:r>
            <a:r>
              <a:rPr lang="de-DE" b="1" dirty="0"/>
              <a:t> </a:t>
            </a:r>
            <a:r>
              <a:rPr lang="de-DE" dirty="0"/>
              <a:t>(</a:t>
            </a:r>
            <a:r>
              <a:rPr lang="de-DE" dirty="0" err="1"/>
              <a:t>especially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danger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hitting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wall)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/>
              <a:t>Query</a:t>
            </a: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do not </a:t>
            </a:r>
            <a:r>
              <a:rPr lang="de-DE" dirty="0" err="1"/>
              <a:t>involve</a:t>
            </a:r>
            <a:r>
              <a:rPr lang="de-DE" dirty="0"/>
              <a:t> simple </a:t>
            </a:r>
            <a:r>
              <a:rPr lang="de-DE" dirty="0" err="1"/>
              <a:t>hierarchial</a:t>
            </a:r>
            <a:r>
              <a:rPr lang="de-DE" dirty="0"/>
              <a:t> </a:t>
            </a:r>
            <a:r>
              <a:rPr lang="de-DE" dirty="0" err="1"/>
              <a:t>relations</a:t>
            </a:r>
            <a:r>
              <a:rPr lang="de-DE" dirty="0"/>
              <a:t> e.g. </a:t>
            </a:r>
            <a:r>
              <a:rPr lang="de-DE" dirty="0" err="1"/>
              <a:t>recommendations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involve</a:t>
            </a:r>
            <a:r>
              <a:rPr lang="de-DE" dirty="0"/>
              <a:t> an </a:t>
            </a:r>
            <a:r>
              <a:rPr lang="de-DE" dirty="0" err="1"/>
              <a:t>absence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 err="1"/>
              <a:t>Tunebale</a:t>
            </a:r>
            <a:r>
              <a:rPr lang="de-DE" b="1" dirty="0"/>
              <a:t> CAP </a:t>
            </a:r>
            <a:r>
              <a:rPr lang="de-DE" b="1" dirty="0" err="1"/>
              <a:t>tradeoffs</a:t>
            </a:r>
            <a:r>
              <a:rPr lang="de-DE" b="1" dirty="0"/>
              <a:t> 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strong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weak</a:t>
            </a:r>
            <a:r>
              <a:rPr lang="de-DE" dirty="0"/>
              <a:t> </a:t>
            </a:r>
            <a:r>
              <a:rPr lang="de-DE" dirty="0" err="1"/>
              <a:t>consistency</a:t>
            </a:r>
            <a:r>
              <a:rPr lang="de-DE" dirty="0"/>
              <a:t>? (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setting</a:t>
            </a:r>
            <a:r>
              <a:rPr lang="de-DE" dirty="0"/>
              <a:t> NRW </a:t>
            </a:r>
            <a:r>
              <a:rPr lang="de-DE" dirty="0" err="1"/>
              <a:t>parameter</a:t>
            </a:r>
            <a:r>
              <a:rPr lang="de-DE" dirty="0"/>
              <a:t>)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umsplatzhalter 3"/>
          <p:cNvSpPr>
            <a:spLocks noGrp="1"/>
          </p:cNvSpPr>
          <p:nvPr>
            <p:ph type="dt" sz="half" idx="14"/>
          </p:nvPr>
        </p:nvSpPr>
        <p:spPr>
          <a:xfrm>
            <a:off x="6048375" y="651192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2010 Capgemini – All rights reserved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6048375" y="663257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NoSQL_final.pptx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8839200" y="6553200"/>
            <a:ext cx="228600" cy="152400"/>
          </a:xfrm>
          <a:prstGeom prst="rect">
            <a:avLst/>
          </a:prstGeom>
        </p:spPr>
        <p:txBody>
          <a:bodyPr/>
          <a:lstStyle/>
          <a:p>
            <a:fld id="{320CD069-045D-4A08-B083-44D1DD429C1D}" type="slidenum">
              <a:rPr lang="de-DE"/>
              <a:pPr/>
              <a:t>21</a:t>
            </a:fld>
            <a:endParaRPr lang="de-DE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601" y="75600"/>
            <a:ext cx="8992799" cy="763200"/>
          </a:xfrm>
        </p:spPr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NoSQL</a:t>
            </a:r>
            <a:r>
              <a:rPr lang="de-DE" dirty="0"/>
              <a:t> –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(</a:t>
            </a:r>
            <a:r>
              <a:rPr lang="de-DE" dirty="0" err="1"/>
              <a:t>Specific</a:t>
            </a:r>
            <a:r>
              <a:rPr lang="de-DE" dirty="0"/>
              <a:t>)</a:t>
            </a:r>
          </a:p>
        </p:txBody>
      </p:sp>
      <p:sp>
        <p:nvSpPr>
          <p:cNvPr id="494606" name="Rectangl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388" y="1000108"/>
            <a:ext cx="2089150" cy="521497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588" lvl="1">
              <a:spcBef>
                <a:spcPct val="40000"/>
              </a:spcBef>
            </a:pPr>
            <a:endParaRPr lang="de-DE" sz="1200"/>
          </a:p>
        </p:txBody>
      </p:sp>
      <p:sp>
        <p:nvSpPr>
          <p:cNvPr id="12" name="AutoShape 1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9440" y="112564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Samples</a:t>
            </a:r>
            <a:endParaRPr lang="de-DE" b="1" dirty="0"/>
          </a:p>
        </p:txBody>
      </p:sp>
      <p:sp>
        <p:nvSpPr>
          <p:cNvPr id="13" name="Rectangle 1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47830" y="1124680"/>
            <a:ext cx="5616780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Large </a:t>
            </a:r>
            <a:r>
              <a:rPr lang="de-DE" dirty="0" err="1"/>
              <a:t>streams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non </a:t>
            </a:r>
            <a:r>
              <a:rPr lang="de-DE" dirty="0" err="1"/>
              <a:t>transactional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: </a:t>
            </a:r>
            <a:r>
              <a:rPr lang="de-DE" dirty="0" err="1"/>
              <a:t>apache</a:t>
            </a:r>
            <a:r>
              <a:rPr lang="de-DE" dirty="0"/>
              <a:t> </a:t>
            </a:r>
            <a:r>
              <a:rPr lang="de-DE" dirty="0" err="1"/>
              <a:t>logs</a:t>
            </a:r>
            <a:r>
              <a:rPr lang="de-DE" dirty="0"/>
              <a:t>,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logs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Synchronizing</a:t>
            </a:r>
            <a:r>
              <a:rPr lang="de-DE" dirty="0"/>
              <a:t> online </a:t>
            </a:r>
            <a:r>
              <a:rPr lang="de-DE" dirty="0" err="1"/>
              <a:t>and</a:t>
            </a:r>
            <a:r>
              <a:rPr lang="de-DE" dirty="0"/>
              <a:t> offline </a:t>
            </a:r>
            <a:r>
              <a:rPr lang="de-DE" dirty="0" err="1"/>
              <a:t>data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Fast </a:t>
            </a:r>
            <a:r>
              <a:rPr lang="de-DE" dirty="0" err="1"/>
              <a:t>response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all </a:t>
            </a:r>
            <a:r>
              <a:rPr lang="de-DE" dirty="0" err="1"/>
              <a:t>loads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Avoiding</a:t>
            </a:r>
            <a:r>
              <a:rPr lang="de-DE" dirty="0"/>
              <a:t> heavy </a:t>
            </a:r>
            <a:r>
              <a:rPr lang="de-DE" dirty="0" err="1"/>
              <a:t>joins</a:t>
            </a:r>
            <a:r>
              <a:rPr lang="de-DE" dirty="0"/>
              <a:t> 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joins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large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Soft real-time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latency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critical</a:t>
            </a:r>
            <a:r>
              <a:rPr lang="de-DE" dirty="0"/>
              <a:t> e.g. </a:t>
            </a:r>
            <a:r>
              <a:rPr lang="de-DE" dirty="0" err="1"/>
              <a:t>games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Apps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a </a:t>
            </a:r>
            <a:r>
              <a:rPr lang="de-DE" dirty="0" err="1"/>
              <a:t>wide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different </a:t>
            </a:r>
            <a:r>
              <a:rPr lang="de-DE" dirty="0" err="1"/>
              <a:t>write</a:t>
            </a:r>
            <a:r>
              <a:rPr lang="de-DE" dirty="0"/>
              <a:t>, </a:t>
            </a:r>
            <a:r>
              <a:rPr lang="de-DE" dirty="0" err="1"/>
              <a:t>read</a:t>
            </a:r>
            <a:r>
              <a:rPr lang="de-DE" dirty="0"/>
              <a:t>,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consistency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Load</a:t>
            </a:r>
            <a:r>
              <a:rPr lang="de-DE" dirty="0"/>
              <a:t> </a:t>
            </a:r>
            <a:r>
              <a:rPr lang="de-DE" dirty="0" err="1"/>
              <a:t>balance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accommodate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concentrations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CPU </a:t>
            </a:r>
            <a:r>
              <a:rPr lang="de-DE" dirty="0" err="1"/>
              <a:t>busy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Real-time </a:t>
            </a:r>
            <a:r>
              <a:rPr lang="de-DE" dirty="0" err="1"/>
              <a:t>inserts</a:t>
            </a:r>
            <a:r>
              <a:rPr lang="de-DE" dirty="0"/>
              <a:t>, </a:t>
            </a:r>
            <a:r>
              <a:rPr lang="de-DE" dirty="0" err="1"/>
              <a:t>updates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queries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Hierarchial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like</a:t>
            </a:r>
            <a:r>
              <a:rPr lang="de-DE" dirty="0"/>
              <a:t> </a:t>
            </a:r>
            <a:r>
              <a:rPr lang="de-DE" dirty="0" err="1"/>
              <a:t>threaded</a:t>
            </a:r>
            <a:r>
              <a:rPr lang="de-DE" dirty="0"/>
              <a:t> </a:t>
            </a:r>
            <a:r>
              <a:rPr lang="de-DE" dirty="0" err="1"/>
              <a:t>discussions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explosions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Dynamic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creation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tier</a:t>
            </a:r>
            <a:r>
              <a:rPr lang="de-DE" dirty="0"/>
              <a:t> </a:t>
            </a:r>
            <a:r>
              <a:rPr lang="de-DE" dirty="0" err="1"/>
              <a:t>apps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latency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a fast </a:t>
            </a:r>
            <a:r>
              <a:rPr lang="de-DE" dirty="0" err="1"/>
              <a:t>NonSQL</a:t>
            </a:r>
            <a:r>
              <a:rPr lang="de-DE" dirty="0"/>
              <a:t> </a:t>
            </a:r>
            <a:r>
              <a:rPr lang="de-DE" dirty="0" err="1"/>
              <a:t>interface</a:t>
            </a:r>
            <a:r>
              <a:rPr lang="de-DE" dirty="0"/>
              <a:t>, but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itself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calculated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updated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high</a:t>
            </a:r>
            <a:r>
              <a:rPr lang="de-DE" dirty="0"/>
              <a:t> </a:t>
            </a:r>
            <a:r>
              <a:rPr lang="de-DE" dirty="0" err="1"/>
              <a:t>latency</a:t>
            </a:r>
            <a:r>
              <a:rPr lang="de-DE" dirty="0"/>
              <a:t> </a:t>
            </a:r>
            <a:r>
              <a:rPr lang="de-DE" dirty="0" err="1"/>
              <a:t>Hadoop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priority</a:t>
            </a:r>
            <a:r>
              <a:rPr lang="de-DE" dirty="0"/>
              <a:t> </a:t>
            </a:r>
            <a:r>
              <a:rPr lang="de-DE" dirty="0" err="1"/>
              <a:t>apps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Caching </a:t>
            </a:r>
            <a:r>
              <a:rPr lang="de-DE" dirty="0" err="1"/>
              <a:t>for</a:t>
            </a:r>
            <a:r>
              <a:rPr lang="de-DE" dirty="0"/>
              <a:t> web </a:t>
            </a:r>
            <a:r>
              <a:rPr lang="de-DE" dirty="0" err="1"/>
              <a:t>sites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Voting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Real-time </a:t>
            </a:r>
            <a:r>
              <a:rPr lang="de-DE" dirty="0" err="1"/>
              <a:t>page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counters</a:t>
            </a:r>
            <a:r>
              <a:rPr lang="de-DE" dirty="0"/>
              <a:t>,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registration</a:t>
            </a:r>
            <a:r>
              <a:rPr lang="de-DE" dirty="0"/>
              <a:t>, </a:t>
            </a:r>
            <a:r>
              <a:rPr lang="de-DE" dirty="0" err="1"/>
              <a:t>profile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Ability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comlex</a:t>
            </a:r>
            <a:r>
              <a:rPr lang="de-DE" dirty="0"/>
              <a:t> </a:t>
            </a:r>
            <a:r>
              <a:rPr lang="de-DE" dirty="0" err="1"/>
              <a:t>documents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content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Archiving.Storing</a:t>
            </a:r>
            <a:r>
              <a:rPr lang="de-DE" dirty="0"/>
              <a:t> a large </a:t>
            </a:r>
            <a:r>
              <a:rPr lang="de-DE" dirty="0" err="1"/>
              <a:t>continual</a:t>
            </a:r>
            <a:r>
              <a:rPr lang="de-DE" dirty="0"/>
              <a:t> </a:t>
            </a:r>
            <a:r>
              <a:rPr lang="de-DE" dirty="0" err="1"/>
              <a:t>stream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still </a:t>
            </a:r>
            <a:r>
              <a:rPr lang="de-DE" dirty="0" err="1"/>
              <a:t>accessible</a:t>
            </a:r>
            <a:r>
              <a:rPr lang="de-DE" dirty="0"/>
              <a:t> online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Embedded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overhead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umsplatzhalter 3"/>
          <p:cNvSpPr>
            <a:spLocks noGrp="1"/>
          </p:cNvSpPr>
          <p:nvPr>
            <p:ph type="dt" sz="half" idx="14"/>
          </p:nvPr>
        </p:nvSpPr>
        <p:spPr>
          <a:xfrm>
            <a:off x="6048375" y="651192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2010 Capgemini – All rights reserved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6048375" y="663257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NoSQL_final.pptx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8839200" y="6553200"/>
            <a:ext cx="228600" cy="152400"/>
          </a:xfrm>
          <a:prstGeom prst="rect">
            <a:avLst/>
          </a:prstGeom>
        </p:spPr>
        <p:txBody>
          <a:bodyPr/>
          <a:lstStyle/>
          <a:p>
            <a:fld id="{320CD069-045D-4A08-B083-44D1DD429C1D}" type="slidenum">
              <a:rPr lang="de-DE"/>
              <a:pPr/>
              <a:t>22</a:t>
            </a:fld>
            <a:endParaRPr lang="de-DE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601" y="75600"/>
            <a:ext cx="8992799" cy="763200"/>
          </a:xfrm>
        </p:spPr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NoSQL</a:t>
            </a:r>
            <a:r>
              <a:rPr lang="de-DE" dirty="0"/>
              <a:t> –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(Per Type I)</a:t>
            </a:r>
          </a:p>
        </p:txBody>
      </p:sp>
      <p:sp>
        <p:nvSpPr>
          <p:cNvPr id="494606" name="Rectangl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388" y="1000108"/>
            <a:ext cx="2089150" cy="521497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588" lvl="1">
              <a:spcBef>
                <a:spcPct val="40000"/>
              </a:spcBef>
            </a:pPr>
            <a:endParaRPr lang="de-DE" sz="1200"/>
          </a:p>
        </p:txBody>
      </p:sp>
      <p:sp>
        <p:nvSpPr>
          <p:cNvPr id="12" name="AutoShape 1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9440" y="112564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 err="1"/>
              <a:t>HBase</a:t>
            </a:r>
            <a:endParaRPr lang="de-DE" b="1" dirty="0"/>
          </a:p>
        </p:txBody>
      </p:sp>
      <p:sp>
        <p:nvSpPr>
          <p:cNvPr id="13" name="Rectangle 1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47830" y="1124680"/>
            <a:ext cx="5616780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b="1" dirty="0"/>
              <a:t>Best used:</a:t>
            </a:r>
            <a:r>
              <a:rPr lang="en-US" dirty="0"/>
              <a:t> When you use </a:t>
            </a:r>
            <a:r>
              <a:rPr lang="en-US" dirty="0" err="1"/>
              <a:t>Hadoop</a:t>
            </a:r>
            <a:r>
              <a:rPr lang="en-US" dirty="0"/>
              <a:t>/HFS stack; when you need </a:t>
            </a:r>
            <a:r>
              <a:rPr lang="en-US" dirty="0" err="1"/>
              <a:t>randon</a:t>
            </a:r>
            <a:r>
              <a:rPr lang="en-US" dirty="0"/>
              <a:t>, </a:t>
            </a:r>
            <a:r>
              <a:rPr lang="en-US" dirty="0" err="1"/>
              <a:t>realtime</a:t>
            </a:r>
            <a:r>
              <a:rPr lang="en-US" dirty="0"/>
              <a:t> read/write access to </a:t>
            </a:r>
            <a:r>
              <a:rPr lang="en-US" dirty="0" err="1"/>
              <a:t>BigTable</a:t>
            </a:r>
            <a:r>
              <a:rPr lang="en-US" dirty="0"/>
              <a:t> like data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b="1" dirty="0"/>
              <a:t>Samples:</a:t>
            </a:r>
            <a:r>
              <a:rPr lang="en-US" dirty="0"/>
              <a:t> </a:t>
            </a:r>
            <a:r>
              <a:rPr lang="en-US" dirty="0" err="1"/>
              <a:t>Dtaa</a:t>
            </a:r>
            <a:r>
              <a:rPr lang="en-US" dirty="0"/>
              <a:t> similar to search engines data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en-US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b="1" dirty="0"/>
              <a:t>Best used: </a:t>
            </a:r>
            <a:r>
              <a:rPr lang="en-US" dirty="0"/>
              <a:t>For graph style, rich or complex interconnected data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b="1" dirty="0"/>
              <a:t>Samples:</a:t>
            </a:r>
            <a:r>
              <a:rPr lang="en-US" dirty="0"/>
              <a:t> Social relations; public transport links; road maps; network topologies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endParaRPr lang="en-US" b="1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b="1" dirty="0"/>
              <a:t>Best used:</a:t>
            </a:r>
            <a:r>
              <a:rPr lang="en-US" dirty="0"/>
              <a:t> When you write more than you read (logging)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b="1" dirty="0"/>
              <a:t>Samples:</a:t>
            </a:r>
            <a:r>
              <a:rPr lang="en-US" dirty="0"/>
              <a:t> Banking, financial industries; writes are faster than reads, so one niche is real time data analysis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en-US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b="1" dirty="0"/>
              <a:t>Best used:</a:t>
            </a:r>
            <a:r>
              <a:rPr lang="en-US" dirty="0"/>
              <a:t> apps where low latency data access, high concurrency support and high availability is a requirement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b="1" dirty="0"/>
              <a:t>Samples:</a:t>
            </a:r>
            <a:r>
              <a:rPr lang="en-US" dirty="0"/>
              <a:t> Low latency use-cases like ad targeting or highly concurrent web apps like online games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en-US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en-US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endParaRPr lang="en-US" dirty="0"/>
          </a:p>
        </p:txBody>
      </p:sp>
      <p:sp>
        <p:nvSpPr>
          <p:cNvPr id="9" name="AutoShape 1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9440" y="206177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Neo4j</a:t>
            </a:r>
            <a:endParaRPr lang="de-DE" b="1" dirty="0"/>
          </a:p>
        </p:txBody>
      </p:sp>
      <p:sp>
        <p:nvSpPr>
          <p:cNvPr id="10" name="AutoShape 1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9440" y="299790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Cassandra</a:t>
            </a:r>
            <a:endParaRPr lang="de-DE" b="1" dirty="0"/>
          </a:p>
        </p:txBody>
      </p:sp>
      <p:sp>
        <p:nvSpPr>
          <p:cNvPr id="11" name="AutoShape 1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9440" y="3861060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 err="1"/>
              <a:t>Membase</a:t>
            </a:r>
            <a:endParaRPr lang="de-DE" b="1" dirty="0"/>
          </a:p>
        </p:txBody>
      </p:sp>
    </p:spTree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umsplatzhalter 3"/>
          <p:cNvSpPr>
            <a:spLocks noGrp="1"/>
          </p:cNvSpPr>
          <p:nvPr>
            <p:ph type="dt" sz="half" idx="14"/>
          </p:nvPr>
        </p:nvSpPr>
        <p:spPr>
          <a:xfrm>
            <a:off x="6048375" y="651192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2010 Capgemini – All rights reserved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6048375" y="663257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NoSQL_final.pptx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8839200" y="6553200"/>
            <a:ext cx="228600" cy="152400"/>
          </a:xfrm>
          <a:prstGeom prst="rect">
            <a:avLst/>
          </a:prstGeom>
        </p:spPr>
        <p:txBody>
          <a:bodyPr/>
          <a:lstStyle/>
          <a:p>
            <a:fld id="{320CD069-045D-4A08-B083-44D1DD429C1D}" type="slidenum">
              <a:rPr lang="de-DE"/>
              <a:pPr/>
              <a:t>23</a:t>
            </a:fld>
            <a:endParaRPr lang="de-DE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601" y="75600"/>
            <a:ext cx="8992799" cy="763200"/>
          </a:xfrm>
        </p:spPr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NoSQL</a:t>
            </a:r>
            <a:r>
              <a:rPr lang="de-DE" dirty="0"/>
              <a:t> –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(Per Type II)</a:t>
            </a:r>
          </a:p>
        </p:txBody>
      </p:sp>
      <p:sp>
        <p:nvSpPr>
          <p:cNvPr id="494606" name="Rectangl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388" y="1000108"/>
            <a:ext cx="2089150" cy="521497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588" lvl="1">
              <a:spcBef>
                <a:spcPct val="40000"/>
              </a:spcBef>
            </a:pPr>
            <a:endParaRPr lang="de-DE" sz="1200"/>
          </a:p>
        </p:txBody>
      </p:sp>
      <p:sp>
        <p:nvSpPr>
          <p:cNvPr id="12" name="AutoShape 1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9440" y="112564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Mongo-DB</a:t>
            </a:r>
            <a:endParaRPr lang="de-DE" b="1" dirty="0"/>
          </a:p>
        </p:txBody>
      </p:sp>
      <p:sp>
        <p:nvSpPr>
          <p:cNvPr id="13" name="Rectangle 1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47830" y="1124680"/>
            <a:ext cx="5616780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b="1" dirty="0"/>
              <a:t>Best used:</a:t>
            </a:r>
            <a:r>
              <a:rPr lang="en-US" dirty="0"/>
              <a:t> dynamic queries; indexes instead of map/reduce functions </a:t>
            </a:r>
            <a:r>
              <a:rPr lang="en-US" dirty="0" err="1"/>
              <a:t>prefered</a:t>
            </a:r>
            <a:r>
              <a:rPr lang="en-US" dirty="0"/>
              <a:t>; good performance on a big db; Couch-Db but too many data changes filing up disks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b="1" dirty="0"/>
              <a:t>Samples:</a:t>
            </a:r>
            <a:r>
              <a:rPr lang="en-US" dirty="0"/>
              <a:t> Most things that you would do with </a:t>
            </a:r>
            <a:r>
              <a:rPr lang="en-US" dirty="0" err="1"/>
              <a:t>MySQL</a:t>
            </a:r>
            <a:r>
              <a:rPr lang="en-US" dirty="0"/>
              <a:t>, </a:t>
            </a:r>
            <a:r>
              <a:rPr lang="en-US" dirty="0" err="1"/>
              <a:t>PostgreSQL</a:t>
            </a:r>
            <a:r>
              <a:rPr lang="en-US" dirty="0"/>
              <a:t> </a:t>
            </a:r>
            <a:r>
              <a:rPr lang="en-US" dirty="0" err="1"/>
              <a:t>bt</a:t>
            </a:r>
            <a:r>
              <a:rPr lang="en-US" dirty="0"/>
              <a:t> predefined columns holds you back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en-US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b="1" dirty="0"/>
              <a:t>Best used:</a:t>
            </a:r>
            <a:r>
              <a:rPr lang="en-US" dirty="0"/>
              <a:t> something Cassandra like but you don’t want to deal with bloat and complexity; if you need very good single site scalability, availability and fault tolerance; you are ready to pay for  multi-site replication 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b="1" dirty="0"/>
              <a:t>Samples:</a:t>
            </a:r>
            <a:r>
              <a:rPr lang="en-US" dirty="0"/>
              <a:t> Point-of-sales data collection; factory control systems; Places where even seconds of downtime hurt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en-US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b="1" dirty="0"/>
              <a:t>Best used:</a:t>
            </a:r>
            <a:r>
              <a:rPr lang="en-US" dirty="0"/>
              <a:t> For accumulating, occasionally changing data, on which predefined queries are to be run; places where </a:t>
            </a:r>
            <a:r>
              <a:rPr lang="en-US" dirty="0" err="1"/>
              <a:t>versining</a:t>
            </a:r>
            <a:r>
              <a:rPr lang="en-US" dirty="0"/>
              <a:t> is important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b="1" dirty="0"/>
              <a:t>Samples:</a:t>
            </a:r>
            <a:r>
              <a:rPr lang="en-US" dirty="0"/>
              <a:t> CRM, CMS systems; Master-master replication is an especially interesting feature allowing easy multi-site deployments 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endParaRPr lang="en-US" b="1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b="1" dirty="0"/>
              <a:t>Best used:</a:t>
            </a:r>
            <a:r>
              <a:rPr lang="en-US" dirty="0"/>
              <a:t> For rapidly changing data with a foreseeable database size (should fit into memory)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b="1" dirty="0"/>
              <a:t>Samples:</a:t>
            </a:r>
            <a:r>
              <a:rPr lang="en-US" dirty="0"/>
              <a:t> Stock prices; analytics; Real-time data collection/ communication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en-US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en-US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endParaRPr lang="en-US" dirty="0"/>
          </a:p>
        </p:txBody>
      </p:sp>
      <p:sp>
        <p:nvSpPr>
          <p:cNvPr id="9" name="AutoShape 1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9440" y="249383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 err="1"/>
              <a:t>Riak</a:t>
            </a:r>
            <a:endParaRPr lang="de-DE" b="1" dirty="0"/>
          </a:p>
        </p:txBody>
      </p:sp>
      <p:sp>
        <p:nvSpPr>
          <p:cNvPr id="10" name="AutoShape 1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9440" y="393403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 err="1"/>
              <a:t>CounchDb</a:t>
            </a:r>
            <a:endParaRPr lang="de-DE" b="1" dirty="0"/>
          </a:p>
        </p:txBody>
      </p:sp>
      <p:sp>
        <p:nvSpPr>
          <p:cNvPr id="11" name="AutoShape 1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9440" y="523021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 err="1"/>
              <a:t>Redis</a:t>
            </a:r>
            <a:endParaRPr lang="de-DE" b="1" dirty="0"/>
          </a:p>
        </p:txBody>
      </p:sp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umsplatzhalter 3"/>
          <p:cNvSpPr>
            <a:spLocks noGrp="1"/>
          </p:cNvSpPr>
          <p:nvPr>
            <p:ph type="dt" sz="half" idx="14"/>
          </p:nvPr>
        </p:nvSpPr>
        <p:spPr>
          <a:xfrm>
            <a:off x="6048375" y="651192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2010 Capgemini – All rights reserved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6048375" y="663257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NoSQL_final.pptx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8839200" y="6553200"/>
            <a:ext cx="228600" cy="152400"/>
          </a:xfrm>
          <a:prstGeom prst="rect">
            <a:avLst/>
          </a:prstGeom>
        </p:spPr>
        <p:txBody>
          <a:bodyPr/>
          <a:lstStyle/>
          <a:p>
            <a:fld id="{320CD069-045D-4A08-B083-44D1DD429C1D}" type="slidenum">
              <a:rPr lang="de-DE"/>
              <a:pPr/>
              <a:t>24</a:t>
            </a:fld>
            <a:endParaRPr lang="de-DE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601" y="75600"/>
            <a:ext cx="8992799" cy="763200"/>
          </a:xfrm>
        </p:spPr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NoSQL</a:t>
            </a:r>
            <a:r>
              <a:rPr lang="de-DE" dirty="0"/>
              <a:t> – </a:t>
            </a:r>
            <a:r>
              <a:rPr lang="de-DE" dirty="0" err="1"/>
              <a:t>When</a:t>
            </a:r>
            <a:r>
              <a:rPr lang="de-DE" dirty="0"/>
              <a:t> not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endParaRPr lang="de-DE" dirty="0"/>
          </a:p>
        </p:txBody>
      </p:sp>
      <p:sp>
        <p:nvSpPr>
          <p:cNvPr id="494606" name="Rectangl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388" y="1000108"/>
            <a:ext cx="2089150" cy="521497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588" lvl="1">
              <a:spcBef>
                <a:spcPct val="40000"/>
              </a:spcBef>
            </a:pPr>
            <a:endParaRPr lang="de-DE" sz="1200"/>
          </a:p>
        </p:txBody>
      </p:sp>
      <p:sp>
        <p:nvSpPr>
          <p:cNvPr id="12" name="AutoShape 1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9440" y="112564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Characteristics</a:t>
            </a:r>
            <a:endParaRPr lang="de-DE" b="1" dirty="0"/>
          </a:p>
        </p:txBody>
      </p:sp>
      <p:sp>
        <p:nvSpPr>
          <p:cNvPr id="13" name="Rectangle 1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47830" y="1124680"/>
            <a:ext cx="5040700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 err="1"/>
              <a:t>Complex</a:t>
            </a:r>
            <a:r>
              <a:rPr lang="de-DE" b="1" dirty="0"/>
              <a:t> multi-</a:t>
            </a:r>
            <a:r>
              <a:rPr lang="de-DE" b="1" dirty="0" err="1"/>
              <a:t>object</a:t>
            </a:r>
            <a:r>
              <a:rPr lang="de-DE" b="1" dirty="0"/>
              <a:t> </a:t>
            </a:r>
            <a:r>
              <a:rPr lang="de-DE" b="1" dirty="0" err="1"/>
              <a:t>transactions</a:t>
            </a:r>
            <a:r>
              <a:rPr lang="de-DE" dirty="0"/>
              <a:t> </a:t>
            </a:r>
            <a:r>
              <a:rPr lang="de-DE" dirty="0" err="1"/>
              <a:t>generally</a:t>
            </a:r>
            <a:r>
              <a:rPr lang="de-DE" dirty="0"/>
              <a:t> not </a:t>
            </a:r>
            <a:r>
              <a:rPr lang="de-DE" dirty="0" err="1"/>
              <a:t>supported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/>
              <a:t>Data </a:t>
            </a:r>
            <a:r>
              <a:rPr lang="de-DE" b="1" dirty="0" err="1"/>
              <a:t>integrity</a:t>
            </a:r>
            <a:r>
              <a:rPr lang="de-DE" dirty="0"/>
              <a:t> –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NoSQL</a:t>
            </a:r>
            <a:r>
              <a:rPr lang="de-DE" dirty="0"/>
              <a:t> </a:t>
            </a:r>
            <a:r>
              <a:rPr lang="de-DE" dirty="0" err="1"/>
              <a:t>rely</a:t>
            </a:r>
            <a:r>
              <a:rPr lang="de-DE" dirty="0"/>
              <a:t> on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enforce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integrity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SQL </a:t>
            </a:r>
            <a:r>
              <a:rPr lang="de-DE" dirty="0" err="1"/>
              <a:t>uses</a:t>
            </a:r>
            <a:r>
              <a:rPr lang="de-DE" dirty="0"/>
              <a:t> a </a:t>
            </a:r>
            <a:r>
              <a:rPr lang="de-DE" dirty="0" err="1"/>
              <a:t>declarative</a:t>
            </a:r>
            <a:r>
              <a:rPr lang="de-DE" dirty="0"/>
              <a:t> </a:t>
            </a:r>
            <a:r>
              <a:rPr lang="de-DE" dirty="0" err="1"/>
              <a:t>approach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/>
              <a:t>Data </a:t>
            </a:r>
            <a:r>
              <a:rPr lang="de-DE" b="1" dirty="0" err="1"/>
              <a:t>independence</a:t>
            </a:r>
            <a:r>
              <a:rPr lang="de-DE" dirty="0"/>
              <a:t> –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outlasts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.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argument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relational model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last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entire</a:t>
            </a:r>
            <a:r>
              <a:rPr lang="de-DE" dirty="0"/>
              <a:t> </a:t>
            </a:r>
            <a:r>
              <a:rPr lang="de-DE" dirty="0" err="1"/>
              <a:t>lifetime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enterprise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/>
              <a:t>SQL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not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NoSQL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such a </a:t>
            </a:r>
            <a:r>
              <a:rPr lang="de-DE" dirty="0" err="1"/>
              <a:t>unified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although</a:t>
            </a:r>
            <a:r>
              <a:rPr lang="de-DE" dirty="0"/>
              <a:t> </a:t>
            </a:r>
            <a:r>
              <a:rPr lang="de-DE" dirty="0" err="1"/>
              <a:t>increasing</a:t>
            </a:r>
            <a:endParaRPr lang="de-DE" b="1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/>
              <a:t>Ad-hoc </a:t>
            </a:r>
            <a:r>
              <a:rPr lang="de-DE" b="1" dirty="0" err="1"/>
              <a:t>queries</a:t>
            </a:r>
            <a:r>
              <a:rPr lang="de-DE" dirty="0"/>
              <a:t> – not </a:t>
            </a:r>
            <a:r>
              <a:rPr lang="de-DE" dirty="0" err="1"/>
              <a:t>suited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answer</a:t>
            </a:r>
            <a:r>
              <a:rPr lang="de-DE" dirty="0"/>
              <a:t> real time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can‘t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in </a:t>
            </a:r>
            <a:r>
              <a:rPr lang="de-DE" dirty="0" err="1"/>
              <a:t>advance</a:t>
            </a:r>
            <a:r>
              <a:rPr lang="de-DE" dirty="0"/>
              <a:t>, relational </a:t>
            </a:r>
            <a:r>
              <a:rPr lang="de-DE" dirty="0" err="1"/>
              <a:t>databases</a:t>
            </a:r>
            <a:r>
              <a:rPr lang="de-DE" dirty="0"/>
              <a:t> still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winner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 err="1"/>
              <a:t>Complex</a:t>
            </a:r>
            <a:r>
              <a:rPr lang="de-DE" b="1" dirty="0"/>
              <a:t> </a:t>
            </a:r>
            <a:r>
              <a:rPr lang="de-DE" b="1" dirty="0" err="1"/>
              <a:t>relationships</a:t>
            </a:r>
            <a:r>
              <a:rPr lang="de-DE" dirty="0"/>
              <a:t> –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nosql</a:t>
            </a:r>
            <a:r>
              <a:rPr lang="de-DE" dirty="0"/>
              <a:t> </a:t>
            </a:r>
            <a:r>
              <a:rPr lang="de-DE" dirty="0" err="1"/>
              <a:t>support</a:t>
            </a:r>
            <a:r>
              <a:rPr lang="de-DE" dirty="0"/>
              <a:t> </a:t>
            </a:r>
            <a:r>
              <a:rPr lang="de-DE" dirty="0" err="1"/>
              <a:t>relationships</a:t>
            </a:r>
            <a:r>
              <a:rPr lang="de-DE" dirty="0"/>
              <a:t> but relational </a:t>
            </a:r>
            <a:r>
              <a:rPr lang="de-DE" dirty="0" err="1"/>
              <a:t>are</a:t>
            </a:r>
            <a:r>
              <a:rPr lang="de-DE" dirty="0"/>
              <a:t> still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winner</a:t>
            </a:r>
            <a:r>
              <a:rPr lang="de-DE" dirty="0"/>
              <a:t>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relating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 err="1"/>
              <a:t>Maturity</a:t>
            </a:r>
            <a:r>
              <a:rPr lang="de-DE" b="1" dirty="0"/>
              <a:t> </a:t>
            </a:r>
            <a:r>
              <a:rPr lang="de-DE" b="1" dirty="0" err="1"/>
              <a:t>and</a:t>
            </a:r>
            <a:r>
              <a:rPr lang="de-DE" b="1" dirty="0"/>
              <a:t> </a:t>
            </a:r>
            <a:r>
              <a:rPr lang="de-DE" b="1" dirty="0" err="1"/>
              <a:t>stability</a:t>
            </a:r>
            <a:r>
              <a:rPr lang="de-DE" dirty="0"/>
              <a:t> – relational </a:t>
            </a:r>
            <a:r>
              <a:rPr lang="de-DE" dirty="0" err="1"/>
              <a:t>databases</a:t>
            </a:r>
            <a:r>
              <a:rPr lang="de-DE" dirty="0"/>
              <a:t> stille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. People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familar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confident</a:t>
            </a:r>
            <a:r>
              <a:rPr lang="de-DE" dirty="0"/>
              <a:t> in </a:t>
            </a:r>
            <a:r>
              <a:rPr lang="de-DE" dirty="0" err="1"/>
              <a:t>reliabilty</a:t>
            </a:r>
            <a:r>
              <a:rPr lang="de-DE" dirty="0"/>
              <a:t>; </a:t>
            </a:r>
            <a:r>
              <a:rPr lang="de-DE" dirty="0" err="1"/>
              <a:t>bigger</a:t>
            </a:r>
            <a:r>
              <a:rPr lang="de-DE" dirty="0"/>
              <a:t> </a:t>
            </a:r>
            <a:r>
              <a:rPr lang="de-DE" dirty="0" err="1"/>
              <a:t>toolset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umsplatzhalter 3"/>
          <p:cNvSpPr>
            <a:spLocks noGrp="1"/>
          </p:cNvSpPr>
          <p:nvPr>
            <p:ph type="dt" sz="half" idx="14"/>
          </p:nvPr>
        </p:nvSpPr>
        <p:spPr>
          <a:xfrm>
            <a:off x="6048375" y="651192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2010 Capgemini – All rights reserved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6048375" y="663257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NoSQL_final.pptx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8839200" y="6553200"/>
            <a:ext cx="228600" cy="152400"/>
          </a:xfrm>
          <a:prstGeom prst="rect">
            <a:avLst/>
          </a:prstGeom>
        </p:spPr>
        <p:txBody>
          <a:bodyPr/>
          <a:lstStyle/>
          <a:p>
            <a:fld id="{320CD069-045D-4A08-B083-44D1DD429C1D}" type="slidenum">
              <a:rPr lang="de-DE"/>
              <a:pPr/>
              <a:t>25</a:t>
            </a:fld>
            <a:endParaRPr lang="de-DE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601" y="75600"/>
            <a:ext cx="8992799" cy="763200"/>
          </a:xfrm>
        </p:spPr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NoSQL</a:t>
            </a:r>
            <a:r>
              <a:rPr lang="de-DE" dirty="0"/>
              <a:t> – Licensing &amp; Tools</a:t>
            </a:r>
          </a:p>
        </p:txBody>
      </p:sp>
      <p:sp>
        <p:nvSpPr>
          <p:cNvPr id="494606" name="Rectangl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388" y="1000108"/>
            <a:ext cx="2089150" cy="521497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588" lvl="1">
              <a:spcBef>
                <a:spcPct val="40000"/>
              </a:spcBef>
            </a:pPr>
            <a:endParaRPr lang="de-DE" sz="1200"/>
          </a:p>
        </p:txBody>
      </p:sp>
      <p:sp>
        <p:nvSpPr>
          <p:cNvPr id="12" name="AutoShape 1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9440" y="112564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Characteristics</a:t>
            </a:r>
            <a:endParaRPr lang="de-DE" b="1" dirty="0"/>
          </a:p>
        </p:txBody>
      </p:sp>
      <p:sp>
        <p:nvSpPr>
          <p:cNvPr id="9" name="AutoShape 1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9440" y="487016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Standard Tools</a:t>
            </a:r>
            <a:endParaRPr lang="de-DE" b="1" dirty="0"/>
          </a:p>
        </p:txBody>
      </p:sp>
      <p:sp>
        <p:nvSpPr>
          <p:cNvPr id="10" name="Rectangle 1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347830" y="4869200"/>
            <a:ext cx="5796170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 err="1"/>
              <a:t>Toad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Cloud</a:t>
            </a:r>
            <a:r>
              <a:rPr lang="de-DE" b="1" dirty="0"/>
              <a:t> </a:t>
            </a:r>
            <a:r>
              <a:rPr lang="de-DE" b="1" dirty="0" err="1"/>
              <a:t>Databases</a:t>
            </a:r>
            <a:endParaRPr lang="de-DE" b="1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Understands</a:t>
            </a:r>
            <a:r>
              <a:rPr lang="de-DE" dirty="0"/>
              <a:t> </a:t>
            </a:r>
            <a:r>
              <a:rPr lang="de-DE" dirty="0" err="1"/>
              <a:t>Hive</a:t>
            </a:r>
            <a:r>
              <a:rPr lang="de-DE" dirty="0"/>
              <a:t>, </a:t>
            </a:r>
            <a:r>
              <a:rPr lang="de-DE" dirty="0" err="1"/>
              <a:t>Hbase</a:t>
            </a:r>
            <a:r>
              <a:rPr lang="de-DE" dirty="0"/>
              <a:t>, Cassandra, </a:t>
            </a:r>
            <a:r>
              <a:rPr lang="de-DE" dirty="0" err="1"/>
              <a:t>MongoDB</a:t>
            </a:r>
            <a:r>
              <a:rPr lang="de-DE" dirty="0"/>
              <a:t>, </a:t>
            </a:r>
            <a:r>
              <a:rPr lang="de-DE" dirty="0" err="1"/>
              <a:t>SimpleDB</a:t>
            </a:r>
            <a:r>
              <a:rPr lang="de-DE" dirty="0"/>
              <a:t>, </a:t>
            </a:r>
            <a:r>
              <a:rPr lang="de-DE" dirty="0" err="1"/>
              <a:t>Azure</a:t>
            </a:r>
            <a:r>
              <a:rPr lang="de-DE" dirty="0"/>
              <a:t> Table Services </a:t>
            </a:r>
            <a:r>
              <a:rPr lang="de-DE" dirty="0" err="1"/>
              <a:t>and</a:t>
            </a:r>
            <a:r>
              <a:rPr lang="de-DE" dirty="0"/>
              <a:t> SQL </a:t>
            </a:r>
            <a:r>
              <a:rPr lang="de-DE" dirty="0" err="1"/>
              <a:t>Azure</a:t>
            </a: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Connector </a:t>
            </a:r>
            <a:r>
              <a:rPr lang="de-DE" dirty="0" err="1"/>
              <a:t>between</a:t>
            </a:r>
            <a:r>
              <a:rPr lang="de-DE" dirty="0"/>
              <a:t> Oracle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Hadoop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typical</a:t>
            </a:r>
            <a:r>
              <a:rPr lang="de-DE" dirty="0"/>
              <a:t> ETL </a:t>
            </a:r>
            <a:r>
              <a:rPr lang="de-DE" dirty="0" err="1"/>
              <a:t>tasks</a:t>
            </a: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Contains</a:t>
            </a:r>
            <a:r>
              <a:rPr lang="de-DE" dirty="0"/>
              <a:t> a </a:t>
            </a:r>
            <a:r>
              <a:rPr lang="de-DE" dirty="0" err="1"/>
              <a:t>MySQL-server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 </a:t>
            </a:r>
            <a:r>
              <a:rPr lang="de-DE" dirty="0" err="1"/>
              <a:t>engines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NoSQL</a:t>
            </a:r>
            <a:r>
              <a:rPr lang="de-DE" dirty="0"/>
              <a:t> </a:t>
            </a:r>
            <a:r>
              <a:rPr lang="de-DE" dirty="0" err="1"/>
              <a:t>databases</a:t>
            </a: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563860" y="1131190"/>
          <a:ext cx="5256730" cy="2667760"/>
        </p:xfrm>
        <a:graphic>
          <a:graphicData uri="http://schemas.openxmlformats.org/drawingml/2006/table">
            <a:tbl>
              <a:tblPr/>
              <a:tblGrid>
                <a:gridCol w="813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1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2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NoSQL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-DB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Licenses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Tools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MongoDB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AGPL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lots of adminstration tools for various OS (e.g. MongoExplorer, Meclipse)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Riak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Apache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Tools for management available (Riak Control, Riaknostic)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CouchDB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Apache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Not so many found (only an administration portal Futon)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Redis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BSD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Hbase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Apache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Web management/ monitoring UI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840"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Neo4j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GPL, 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parts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AGPL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Webadmin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Cassandra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Apache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Data </a:t>
                      </a:r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browsers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; Administration Tools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Membase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Apach 2.0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WebConsole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for developer and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admins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Rectangle 1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47830" y="3861060"/>
            <a:ext cx="5796170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Apache </a:t>
            </a:r>
            <a:r>
              <a:rPr lang="de-DE" dirty="0" err="1"/>
              <a:t>license</a:t>
            </a:r>
            <a:r>
              <a:rPr lang="de-DE" dirty="0"/>
              <a:t> –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modified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purposes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AGPL – </a:t>
            </a:r>
            <a:r>
              <a:rPr lang="de-DE" dirty="0" err="1"/>
              <a:t>Affero</a:t>
            </a:r>
            <a:r>
              <a:rPr lang="de-DE" dirty="0"/>
              <a:t> General Public </a:t>
            </a:r>
            <a:r>
              <a:rPr lang="de-DE" dirty="0" err="1"/>
              <a:t>License</a:t>
            </a:r>
            <a:r>
              <a:rPr lang="de-DE" dirty="0"/>
              <a:t> (</a:t>
            </a:r>
            <a:r>
              <a:rPr lang="de-DE" dirty="0" err="1"/>
              <a:t>extends</a:t>
            </a:r>
            <a:r>
              <a:rPr lang="de-DE" dirty="0"/>
              <a:t> GPL </a:t>
            </a:r>
            <a:r>
              <a:rPr lang="de-DE" dirty="0" err="1"/>
              <a:t>to</a:t>
            </a:r>
            <a:r>
              <a:rPr lang="de-DE" dirty="0"/>
              <a:t> remote </a:t>
            </a:r>
            <a:r>
              <a:rPr lang="de-DE" dirty="0" err="1"/>
              <a:t>services</a:t>
            </a:r>
            <a:r>
              <a:rPr lang="de-DE" dirty="0"/>
              <a:t>)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BSD –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names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not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permission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umsplatzhalter 3"/>
          <p:cNvSpPr>
            <a:spLocks noGrp="1"/>
          </p:cNvSpPr>
          <p:nvPr>
            <p:ph type="dt" sz="half" idx="14"/>
          </p:nvPr>
        </p:nvSpPr>
        <p:spPr>
          <a:xfrm>
            <a:off x="6048375" y="651192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2010 Capgemini – All rights reserved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6048375" y="663257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NoSQL_final.pptx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8839200" y="6553200"/>
            <a:ext cx="228600" cy="152400"/>
          </a:xfrm>
          <a:prstGeom prst="rect">
            <a:avLst/>
          </a:prstGeom>
        </p:spPr>
        <p:txBody>
          <a:bodyPr/>
          <a:lstStyle/>
          <a:p>
            <a:fld id="{320CD069-045D-4A08-B083-44D1DD429C1D}" type="slidenum">
              <a:rPr lang="de-DE"/>
              <a:pPr/>
              <a:t>26</a:t>
            </a:fld>
            <a:endParaRPr lang="de-DE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601" y="75600"/>
            <a:ext cx="8992799" cy="763200"/>
          </a:xfrm>
        </p:spPr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NoSQL</a:t>
            </a:r>
            <a:r>
              <a:rPr lang="de-DE" dirty="0"/>
              <a:t> – </a:t>
            </a:r>
            <a:r>
              <a:rPr lang="de-DE" dirty="0" err="1"/>
              <a:t>Benchmarking</a:t>
            </a:r>
            <a:endParaRPr lang="de-DE" dirty="0"/>
          </a:p>
        </p:txBody>
      </p:sp>
      <p:sp>
        <p:nvSpPr>
          <p:cNvPr id="494606" name="Rectangl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388" y="1000108"/>
            <a:ext cx="2089150" cy="521497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588" lvl="1">
              <a:spcBef>
                <a:spcPct val="40000"/>
              </a:spcBef>
            </a:pPr>
            <a:endParaRPr lang="de-DE" sz="1200"/>
          </a:p>
        </p:txBody>
      </p:sp>
      <p:sp>
        <p:nvSpPr>
          <p:cNvPr id="9" name="AutoShape 1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9440" y="112564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Benchmarks</a:t>
            </a:r>
            <a:endParaRPr lang="de-DE" b="1" dirty="0"/>
          </a:p>
        </p:txBody>
      </p:sp>
      <p:sp>
        <p:nvSpPr>
          <p:cNvPr id="10" name="Rectangle 1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47830" y="1124680"/>
            <a:ext cx="5796170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/>
              <a:t>TPC-* (</a:t>
            </a:r>
            <a:r>
              <a:rPr lang="de-DE" b="1" dirty="0" err="1"/>
              <a:t>originated</a:t>
            </a:r>
            <a:r>
              <a:rPr lang="de-DE" b="1" dirty="0"/>
              <a:t> </a:t>
            </a:r>
            <a:r>
              <a:rPr lang="de-DE" b="1" dirty="0" err="1"/>
              <a:t>from</a:t>
            </a:r>
            <a:r>
              <a:rPr lang="de-DE" b="1" dirty="0"/>
              <a:t> RDBMS)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TPC-H (</a:t>
            </a:r>
            <a:r>
              <a:rPr lang="de-DE" dirty="0" err="1"/>
              <a:t>Decision</a:t>
            </a:r>
            <a:r>
              <a:rPr lang="de-DE" dirty="0"/>
              <a:t> Support, Data Warehousing)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TPC-C (OLTP </a:t>
            </a:r>
            <a:r>
              <a:rPr lang="de-DE" dirty="0" err="1"/>
              <a:t>systems</a:t>
            </a:r>
            <a:r>
              <a:rPr lang="de-DE" dirty="0"/>
              <a:t>)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/>
              <a:t>Yahoo: </a:t>
            </a:r>
            <a:r>
              <a:rPr lang="de-DE" b="1" dirty="0" err="1"/>
              <a:t>Cloud</a:t>
            </a:r>
            <a:r>
              <a:rPr lang="de-DE" b="1" dirty="0"/>
              <a:t> </a:t>
            </a:r>
            <a:r>
              <a:rPr lang="de-DE" b="1" dirty="0" err="1"/>
              <a:t>Servicing</a:t>
            </a:r>
            <a:r>
              <a:rPr lang="de-DE" b="1" dirty="0"/>
              <a:t> Benchmarks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endParaRPr lang="en-US" dirty="0"/>
          </a:p>
        </p:txBody>
      </p:sp>
      <p:sp>
        <p:nvSpPr>
          <p:cNvPr id="13" name="AutoShape 1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9440" y="213378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Cloud Servicing Benchmark</a:t>
            </a:r>
            <a:endParaRPr lang="de-DE" b="1" dirty="0"/>
          </a:p>
        </p:txBody>
      </p:sp>
      <p:sp>
        <p:nvSpPr>
          <p:cNvPr id="14" name="Rectangle 1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47830" y="2158220"/>
            <a:ext cx="5796170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Yahoo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Basic </a:t>
            </a:r>
            <a:r>
              <a:rPr lang="de-DE" dirty="0" err="1"/>
              <a:t>operations</a:t>
            </a:r>
            <a:r>
              <a:rPr lang="de-DE" dirty="0"/>
              <a:t> </a:t>
            </a:r>
            <a:r>
              <a:rPr lang="de-DE" dirty="0" err="1"/>
              <a:t>like</a:t>
            </a:r>
            <a:r>
              <a:rPr lang="de-DE" dirty="0"/>
              <a:t> Insert, Update, Read, </a:t>
            </a:r>
            <a:r>
              <a:rPr lang="de-DE" dirty="0" err="1"/>
              <a:t>and</a:t>
            </a:r>
            <a:r>
              <a:rPr lang="de-DE" dirty="0"/>
              <a:t> Scan;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but also </a:t>
            </a: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defined</a:t>
            </a: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supports</a:t>
            </a:r>
            <a:r>
              <a:rPr lang="de-DE" dirty="0"/>
              <a:t> Cassandra, </a:t>
            </a:r>
            <a:r>
              <a:rPr lang="de-DE" dirty="0" err="1"/>
              <a:t>HBase</a:t>
            </a:r>
            <a:r>
              <a:rPr lang="de-DE" dirty="0"/>
              <a:t>, </a:t>
            </a:r>
            <a:r>
              <a:rPr lang="de-DE" dirty="0" err="1"/>
              <a:t>MongoDB</a:t>
            </a:r>
            <a:r>
              <a:rPr lang="de-DE" dirty="0"/>
              <a:t>, </a:t>
            </a:r>
            <a:r>
              <a:rPr lang="de-DE" dirty="0" err="1"/>
              <a:t>Voldemort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JDBC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en-US" dirty="0">
                <a:hlinkClick r:id="rId10"/>
              </a:rPr>
              <a:t>http://research.yahoo.com/Web_Information_Management/YCSB</a:t>
            </a:r>
            <a:endParaRPr lang="en-US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dirty="0"/>
              <a:t>Results based on the framework were published in the following document: </a:t>
            </a:r>
            <a:r>
              <a:rPr lang="en-US" u="sng" dirty="0">
                <a:hlinkClick r:id="rId11"/>
              </a:rPr>
              <a:t>http://research.yahoo.com/node/3202</a:t>
            </a:r>
            <a:endParaRPr lang="en-US" u="sng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dirty="0"/>
              <a:t>Another benchmark for Cassandra, </a:t>
            </a:r>
            <a:r>
              <a:rPr lang="en-US" dirty="0" err="1"/>
              <a:t>Hbase</a:t>
            </a:r>
            <a:r>
              <a:rPr lang="en-US" dirty="0"/>
              <a:t>, </a:t>
            </a:r>
            <a:r>
              <a:rPr lang="en-US" dirty="0" err="1"/>
              <a:t>MongoDB</a:t>
            </a:r>
            <a:r>
              <a:rPr lang="en-US" dirty="0"/>
              <a:t> published on CUBRID blog: </a:t>
            </a:r>
            <a:r>
              <a:rPr lang="en-US" u="sng" dirty="0">
                <a:hlinkClick r:id="rId12"/>
              </a:rPr>
              <a:t>http://www.nosqlbenchmarking.com/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en-US" dirty="0"/>
          </a:p>
        </p:txBody>
      </p:sp>
      <p:sp>
        <p:nvSpPr>
          <p:cNvPr id="15" name="AutoShape 1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9440" y="451011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Different framework</a:t>
            </a:r>
            <a:endParaRPr lang="de-DE" b="1" dirty="0"/>
          </a:p>
        </p:txBody>
      </p:sp>
      <p:sp>
        <p:nvSpPr>
          <p:cNvPr id="19" name="Rectangle 1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347830" y="4509150"/>
            <a:ext cx="5796170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Benchmark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MongoDB</a:t>
            </a:r>
            <a:r>
              <a:rPr lang="de-DE" dirty="0"/>
              <a:t>, </a:t>
            </a:r>
            <a:r>
              <a:rPr lang="de-DE" dirty="0" err="1"/>
              <a:t>Hbase</a:t>
            </a:r>
            <a:r>
              <a:rPr lang="de-DE" dirty="0"/>
              <a:t>, Cassandra, </a:t>
            </a:r>
            <a:r>
              <a:rPr lang="de-DE" dirty="0" err="1"/>
              <a:t>Riak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Measured</a:t>
            </a:r>
            <a:r>
              <a:rPr lang="de-DE" dirty="0"/>
              <a:t>: </a:t>
            </a:r>
            <a:r>
              <a:rPr lang="de-DE" dirty="0" err="1"/>
              <a:t>read</a:t>
            </a:r>
            <a:r>
              <a:rPr lang="de-DE" dirty="0"/>
              <a:t> / update </a:t>
            </a:r>
            <a:r>
              <a:rPr lang="de-DE" dirty="0" err="1"/>
              <a:t>results</a:t>
            </a:r>
            <a:r>
              <a:rPr lang="de-DE" dirty="0"/>
              <a:t>,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Tested</a:t>
            </a:r>
            <a:r>
              <a:rPr lang="de-DE" dirty="0"/>
              <a:t> </a:t>
            </a:r>
            <a:r>
              <a:rPr lang="de-DE" dirty="0" err="1"/>
              <a:t>scenarios</a:t>
            </a:r>
            <a:r>
              <a:rPr lang="de-DE" dirty="0"/>
              <a:t>: </a:t>
            </a: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 </a:t>
            </a:r>
            <a:r>
              <a:rPr lang="de-DE" dirty="0" err="1"/>
              <a:t>increased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scalability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u="sng" dirty="0">
                <a:hlinkClick r:id="rId13"/>
              </a:rPr>
              <a:t>http://www.slideshare.net/ThibaultDory/comparing-nosql-databases-benchmark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umsplatzhalter 3"/>
          <p:cNvSpPr>
            <a:spLocks noGrp="1"/>
          </p:cNvSpPr>
          <p:nvPr>
            <p:ph type="dt" sz="half" idx="14"/>
          </p:nvPr>
        </p:nvSpPr>
        <p:spPr>
          <a:xfrm>
            <a:off x="6048375" y="651192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2010 Capgemini – All rights reserved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6048375" y="663257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NoSQL_final.pptx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8839200" y="6553200"/>
            <a:ext cx="228600" cy="152400"/>
          </a:xfrm>
          <a:prstGeom prst="rect">
            <a:avLst/>
          </a:prstGeom>
        </p:spPr>
        <p:txBody>
          <a:bodyPr/>
          <a:lstStyle/>
          <a:p>
            <a:fld id="{320CD069-045D-4A08-B083-44D1DD429C1D}" type="slidenum">
              <a:rPr lang="de-DE"/>
              <a:pPr/>
              <a:t>27</a:t>
            </a:fld>
            <a:endParaRPr lang="de-DE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601" y="75600"/>
            <a:ext cx="8992799" cy="763200"/>
          </a:xfrm>
        </p:spPr>
        <p:txBody>
          <a:bodyPr/>
          <a:lstStyle/>
          <a:p>
            <a:r>
              <a:rPr lang="de-DE" dirty="0" err="1"/>
              <a:t>NoSQL</a:t>
            </a:r>
            <a:r>
              <a:rPr lang="de-DE" dirty="0"/>
              <a:t> – Data update (Transactions)</a:t>
            </a:r>
          </a:p>
        </p:txBody>
      </p:sp>
      <p:sp>
        <p:nvSpPr>
          <p:cNvPr id="494606" name="Rectangl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388" y="1000108"/>
            <a:ext cx="2089150" cy="521497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588" lvl="1">
              <a:spcBef>
                <a:spcPct val="40000"/>
              </a:spcBef>
            </a:pPr>
            <a:endParaRPr lang="de-DE" sz="1200"/>
          </a:p>
        </p:txBody>
      </p:sp>
      <p:sp>
        <p:nvSpPr>
          <p:cNvPr id="10" name="AutoShape 1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71472" y="1124680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General rule</a:t>
            </a:r>
            <a:endParaRPr lang="de-DE" b="1" dirty="0"/>
          </a:p>
        </p:txBody>
      </p:sp>
      <p:sp>
        <p:nvSpPr>
          <p:cNvPr id="11" name="Rectangle 1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47830" y="1124681"/>
            <a:ext cx="5795962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NoSQL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generally</a:t>
            </a:r>
            <a:r>
              <a:rPr lang="de-DE" dirty="0"/>
              <a:t> </a:t>
            </a:r>
            <a:r>
              <a:rPr lang="de-DE" dirty="0" err="1"/>
              <a:t>prioritize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transactional</a:t>
            </a:r>
            <a:r>
              <a:rPr lang="de-DE" dirty="0"/>
              <a:t> </a:t>
            </a:r>
            <a:r>
              <a:rPr lang="de-DE" dirty="0" err="1"/>
              <a:t>semantics</a:t>
            </a:r>
            <a:r>
              <a:rPr lang="de-DE" dirty="0"/>
              <a:t>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ACID </a:t>
            </a:r>
            <a:r>
              <a:rPr lang="de-DE" dirty="0" err="1"/>
              <a:t>guarantees</a:t>
            </a:r>
            <a:r>
              <a:rPr lang="de-DE" dirty="0"/>
              <a:t>)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do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guarantees</a:t>
            </a:r>
            <a:r>
              <a:rPr lang="de-DE" dirty="0"/>
              <a:t>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responsible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correctness</a:t>
            </a: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E.g. </a:t>
            </a:r>
            <a:r>
              <a:rPr lang="de-DE" dirty="0" err="1"/>
              <a:t>MongoDB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manipulating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documents</a:t>
            </a:r>
            <a:r>
              <a:rPr lang="de-DE" dirty="0"/>
              <a:t> </a:t>
            </a:r>
            <a:r>
              <a:rPr lang="de-DE" dirty="0" err="1"/>
              <a:t>atomically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exception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trend</a:t>
            </a: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b="1" dirty="0" err="1"/>
              <a:t>Redis</a:t>
            </a:r>
            <a:r>
              <a:rPr lang="de-DE" b="1" dirty="0"/>
              <a:t>: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a MULTI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combine</a:t>
            </a:r>
            <a:r>
              <a:rPr lang="de-DE" dirty="0"/>
              <a:t> multiple </a:t>
            </a:r>
            <a:r>
              <a:rPr lang="de-DE" dirty="0" err="1"/>
              <a:t>operations</a:t>
            </a:r>
            <a:r>
              <a:rPr lang="de-DE" dirty="0"/>
              <a:t> </a:t>
            </a:r>
            <a:r>
              <a:rPr lang="de-DE" dirty="0" err="1"/>
              <a:t>atomically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consistently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a WATCH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isolation</a:t>
            </a: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b="1" dirty="0"/>
              <a:t>Raven:</a:t>
            </a:r>
            <a:r>
              <a:rPr lang="de-DE" dirty="0"/>
              <a:t> </a:t>
            </a:r>
            <a:r>
              <a:rPr lang="de-DE" dirty="0" err="1"/>
              <a:t>transactions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multiple </a:t>
            </a:r>
            <a:r>
              <a:rPr lang="de-DE" dirty="0" err="1"/>
              <a:t>operations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a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RavenDB-servers</a:t>
            </a:r>
            <a:endParaRPr lang="de-DE" dirty="0"/>
          </a:p>
        </p:txBody>
      </p:sp>
      <p:sp>
        <p:nvSpPr>
          <p:cNvPr id="12" name="AutoShape 1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9440" y="3933070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Different approach</a:t>
            </a:r>
            <a:endParaRPr lang="de-DE" b="1" dirty="0"/>
          </a:p>
        </p:txBody>
      </p:sp>
      <p:sp>
        <p:nvSpPr>
          <p:cNvPr id="13" name="Rectangle 1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47830" y="3933070"/>
            <a:ext cx="5795962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Transfer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account</a:t>
            </a: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wrapping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stransfer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money</a:t>
            </a:r>
            <a:r>
              <a:rPr lang="de-DE" dirty="0"/>
              <a:t> in a </a:t>
            </a:r>
            <a:r>
              <a:rPr lang="de-DE" dirty="0" err="1"/>
              <a:t>transaction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a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ledger</a:t>
            </a:r>
            <a:r>
              <a:rPr lang="de-DE" dirty="0"/>
              <a:t> </a:t>
            </a:r>
            <a:r>
              <a:rPr lang="de-DE" dirty="0" err="1"/>
              <a:t>events</a:t>
            </a:r>
            <a:r>
              <a:rPr lang="de-DE" dirty="0"/>
              <a:t> (</a:t>
            </a:r>
            <a:r>
              <a:rPr lang="de-DE" dirty="0" err="1"/>
              <a:t>transfer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accounts</a:t>
            </a:r>
            <a:r>
              <a:rPr lang="de-DE" dirty="0"/>
              <a:t>)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The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balance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ledgers</a:t>
            </a: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http://adam.heroku.com/past/2007/a_world_without_sql/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umsplatzhalter 3"/>
          <p:cNvSpPr>
            <a:spLocks noGrp="1"/>
          </p:cNvSpPr>
          <p:nvPr>
            <p:ph type="dt" sz="half" idx="14"/>
          </p:nvPr>
        </p:nvSpPr>
        <p:spPr>
          <a:xfrm>
            <a:off x="6048375" y="651192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2010 Capgemini – All rights reserved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6048375" y="663257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NoSQL_final.pptx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8839200" y="6553200"/>
            <a:ext cx="228600" cy="152400"/>
          </a:xfrm>
          <a:prstGeom prst="rect">
            <a:avLst/>
          </a:prstGeom>
        </p:spPr>
        <p:txBody>
          <a:bodyPr/>
          <a:lstStyle/>
          <a:p>
            <a:fld id="{320CD069-045D-4A08-B083-44D1DD429C1D}" type="slidenum">
              <a:rPr lang="de-DE"/>
              <a:pPr/>
              <a:t>28</a:t>
            </a:fld>
            <a:endParaRPr lang="de-DE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601" y="75600"/>
            <a:ext cx="8992799" cy="763200"/>
          </a:xfrm>
        </p:spPr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NoSQL</a:t>
            </a:r>
            <a:r>
              <a:rPr lang="de-DE" dirty="0"/>
              <a:t> – Data </a:t>
            </a:r>
            <a:r>
              <a:rPr lang="de-DE" dirty="0" err="1"/>
              <a:t>retrieval</a:t>
            </a:r>
            <a:r>
              <a:rPr lang="de-DE" dirty="0"/>
              <a:t> (</a:t>
            </a:r>
            <a:r>
              <a:rPr lang="de-DE" dirty="0" err="1"/>
              <a:t>Overview</a:t>
            </a:r>
            <a:r>
              <a:rPr lang="de-DE" dirty="0"/>
              <a:t>)</a:t>
            </a:r>
          </a:p>
        </p:txBody>
      </p:sp>
      <p:sp>
        <p:nvSpPr>
          <p:cNvPr id="494606" name="Rectangl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388" y="1000108"/>
            <a:ext cx="2089150" cy="521497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588" lvl="1">
              <a:spcBef>
                <a:spcPct val="40000"/>
              </a:spcBef>
            </a:pPr>
            <a:endParaRPr lang="de-DE" sz="1200"/>
          </a:p>
        </p:txBody>
      </p:sp>
      <p:sp>
        <p:nvSpPr>
          <p:cNvPr id="10" name="AutoShape 1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71472" y="1124680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Ways to query</a:t>
            </a:r>
            <a:endParaRPr lang="de-DE" b="1" dirty="0"/>
          </a:p>
        </p:txBody>
      </p:sp>
      <p:sp>
        <p:nvSpPr>
          <p:cNvPr id="11" name="Rectangle 1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47830" y="1124681"/>
            <a:ext cx="5795962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dirty="0"/>
              <a:t>Key-Value; Row-id/ Column-</a:t>
            </a:r>
            <a:r>
              <a:rPr lang="en-US" dirty="0" err="1"/>
              <a:t>familiy</a:t>
            </a:r>
            <a:endParaRPr lang="en-US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dirty="0"/>
              <a:t>Graph traversal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dirty="0"/>
              <a:t>API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en-US" dirty="0"/>
              <a:t>REST(</a:t>
            </a:r>
            <a:r>
              <a:rPr lang="en-US" dirty="0" err="1"/>
              <a:t>ful</a:t>
            </a:r>
            <a:r>
              <a:rPr lang="en-US" dirty="0"/>
              <a:t>)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en-US" dirty="0"/>
              <a:t>DB-specific e.g. </a:t>
            </a:r>
            <a:r>
              <a:rPr lang="en-US" dirty="0" err="1"/>
              <a:t>MongoDB</a:t>
            </a:r>
            <a:r>
              <a:rPr lang="en-US" dirty="0"/>
              <a:t>:</a:t>
            </a:r>
          </a:p>
          <a:p>
            <a:pPr lvl="1"/>
            <a:r>
              <a:rPr lang="de-DE" sz="12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Construct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document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DBCollection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coll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db.getCollection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testCollection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1"/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BasicDBObject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doc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BasicDBObject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de-DE" sz="1200" dirty="0">
                <a:latin typeface="Courier New" pitchFamily="49" charset="0"/>
                <a:cs typeface="Courier New" pitchFamily="49" charset="0"/>
              </a:rPr>
              <a:t>doc.put("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MongoDB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lvl="1"/>
            <a:r>
              <a:rPr lang="de-DE" sz="12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lvl="1"/>
            <a:r>
              <a:rPr lang="de-DE" sz="1200" dirty="0">
                <a:latin typeface="Courier New" pitchFamily="49" charset="0"/>
                <a:cs typeface="Courier New" pitchFamily="49" charset="0"/>
              </a:rPr>
              <a:t>doc.put("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count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", 1);</a:t>
            </a:r>
          </a:p>
          <a:p>
            <a:pPr lvl="1"/>
            <a:endParaRPr lang="de-DE" sz="1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BasicDBObject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info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BasicDBObject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de-DE" sz="1200" dirty="0">
                <a:latin typeface="Courier New" pitchFamily="49" charset="0"/>
                <a:cs typeface="Courier New" pitchFamily="49" charset="0"/>
              </a:rPr>
              <a:t>info.put("x", 203);</a:t>
            </a:r>
          </a:p>
          <a:p>
            <a:pPr lvl="1"/>
            <a:r>
              <a:rPr lang="de-DE" sz="1200" dirty="0">
                <a:latin typeface="Courier New" pitchFamily="49" charset="0"/>
                <a:cs typeface="Courier New" pitchFamily="49" charset="0"/>
              </a:rPr>
              <a:t>info.put("y", 102);</a:t>
            </a:r>
          </a:p>
          <a:p>
            <a:pPr lvl="1"/>
            <a:endParaRPr lang="de-DE" sz="1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sz="1200" dirty="0">
                <a:latin typeface="Courier New" pitchFamily="49" charset="0"/>
                <a:cs typeface="Courier New" pitchFamily="49" charset="0"/>
              </a:rPr>
              <a:t>doc.put("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info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info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coll.insert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doc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); // Insert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into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collection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dirty="0"/>
              <a:t>Query language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UnQL</a:t>
            </a:r>
            <a:r>
              <a:rPr lang="de-DE" dirty="0"/>
              <a:t> - SQL-</a:t>
            </a:r>
            <a:r>
              <a:rPr lang="de-DE" dirty="0" err="1"/>
              <a:t>like</a:t>
            </a:r>
            <a:r>
              <a:rPr lang="de-DE" dirty="0"/>
              <a:t> </a:t>
            </a:r>
            <a:r>
              <a:rPr lang="de-DE" dirty="0" err="1"/>
              <a:t>syntax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manipulating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databases</a:t>
            </a:r>
            <a:r>
              <a:rPr lang="de-DE" dirty="0"/>
              <a:t> (also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en-US" dirty="0"/>
              <a:t>including </a:t>
            </a:r>
            <a:r>
              <a:rPr lang="en-US" dirty="0" err="1"/>
              <a:t>CouchDB</a:t>
            </a:r>
            <a:r>
              <a:rPr lang="en-US" dirty="0"/>
              <a:t>, </a:t>
            </a:r>
            <a:r>
              <a:rPr lang="en-US" dirty="0" err="1"/>
              <a:t>Riak</a:t>
            </a:r>
            <a:r>
              <a:rPr lang="en-US" dirty="0"/>
              <a:t> and </a:t>
            </a:r>
            <a:r>
              <a:rPr lang="en-US" dirty="0" err="1"/>
              <a:t>MongoDB</a:t>
            </a:r>
            <a:r>
              <a:rPr lang="en-US" dirty="0"/>
              <a:t>)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en-US" dirty="0">
                <a:hlinkClick r:id="rId6"/>
              </a:rPr>
              <a:t>Resource Query Language (RQL)</a:t>
            </a:r>
            <a:endParaRPr lang="en-US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dirty="0"/>
              <a:t>Integration to indexing search  engines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dirty="0"/>
              <a:t>Map-reduce</a:t>
            </a:r>
          </a:p>
        </p:txBody>
      </p:sp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umsplatzhalter 3"/>
          <p:cNvSpPr>
            <a:spLocks noGrp="1"/>
          </p:cNvSpPr>
          <p:nvPr>
            <p:ph type="dt" sz="half" idx="14"/>
          </p:nvPr>
        </p:nvSpPr>
        <p:spPr>
          <a:xfrm>
            <a:off x="6048375" y="651192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2010 Capgemini – All rights reserved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6048375" y="663257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NoSQL_final.pptx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8839200" y="6553200"/>
            <a:ext cx="228600" cy="152400"/>
          </a:xfrm>
          <a:prstGeom prst="rect">
            <a:avLst/>
          </a:prstGeom>
        </p:spPr>
        <p:txBody>
          <a:bodyPr/>
          <a:lstStyle/>
          <a:p>
            <a:fld id="{320CD069-045D-4A08-B083-44D1DD429C1D}" type="slidenum">
              <a:rPr lang="de-DE"/>
              <a:pPr/>
              <a:t>29</a:t>
            </a:fld>
            <a:endParaRPr lang="de-DE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601" y="75600"/>
            <a:ext cx="8992799" cy="763200"/>
          </a:xfrm>
        </p:spPr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NoSQL</a:t>
            </a:r>
            <a:r>
              <a:rPr lang="de-DE" dirty="0"/>
              <a:t> – Data </a:t>
            </a:r>
            <a:r>
              <a:rPr lang="de-DE" dirty="0" err="1"/>
              <a:t>retrieval</a:t>
            </a:r>
            <a:r>
              <a:rPr lang="de-DE" dirty="0"/>
              <a:t> (REST </a:t>
            </a:r>
            <a:r>
              <a:rPr lang="de-DE" dirty="0" err="1"/>
              <a:t>Overview</a:t>
            </a:r>
            <a:r>
              <a:rPr lang="de-DE" dirty="0"/>
              <a:t>)</a:t>
            </a:r>
          </a:p>
        </p:txBody>
      </p:sp>
      <p:sp>
        <p:nvSpPr>
          <p:cNvPr id="494606" name="Rectangl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388" y="1000108"/>
            <a:ext cx="2089150" cy="521497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588" lvl="1">
              <a:spcBef>
                <a:spcPct val="40000"/>
              </a:spcBef>
            </a:pPr>
            <a:endParaRPr lang="de-DE" sz="1200"/>
          </a:p>
        </p:txBody>
      </p:sp>
      <p:sp>
        <p:nvSpPr>
          <p:cNvPr id="12" name="AutoShape 1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9440" y="112564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Definition</a:t>
            </a:r>
            <a:endParaRPr lang="de-DE" b="1" dirty="0"/>
          </a:p>
        </p:txBody>
      </p:sp>
      <p:sp>
        <p:nvSpPr>
          <p:cNvPr id="13" name="Rectangle 1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47830" y="1124680"/>
            <a:ext cx="5795962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 err="1"/>
              <a:t>Re</a:t>
            </a:r>
            <a:r>
              <a:rPr lang="de-DE" dirty="0" err="1"/>
              <a:t>presentational</a:t>
            </a:r>
            <a:r>
              <a:rPr lang="de-DE" dirty="0"/>
              <a:t> </a:t>
            </a:r>
            <a:r>
              <a:rPr lang="de-DE" b="1" dirty="0"/>
              <a:t>S</a:t>
            </a:r>
            <a:r>
              <a:rPr lang="de-DE" dirty="0"/>
              <a:t>tate </a:t>
            </a:r>
            <a:r>
              <a:rPr lang="de-DE" b="1" dirty="0"/>
              <a:t>T</a:t>
            </a:r>
            <a:r>
              <a:rPr lang="de-DE" dirty="0"/>
              <a:t>ransfer  </a:t>
            </a:r>
            <a:r>
              <a:rPr lang="de-DE" dirty="0" err="1"/>
              <a:t>is</a:t>
            </a:r>
            <a:r>
              <a:rPr lang="de-DE" dirty="0"/>
              <a:t> a style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distributed</a:t>
            </a:r>
            <a:r>
              <a:rPr lang="de-DE" dirty="0"/>
              <a:t> </a:t>
            </a:r>
            <a:r>
              <a:rPr lang="de-DE" dirty="0" err="1"/>
              <a:t>hypermedia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(such </a:t>
            </a:r>
            <a:r>
              <a:rPr lang="de-DE" dirty="0" err="1"/>
              <a:t>as</a:t>
            </a:r>
            <a:r>
              <a:rPr lang="de-DE" dirty="0"/>
              <a:t> WWW)</a:t>
            </a:r>
            <a:endParaRPr lang="en-US" dirty="0"/>
          </a:p>
        </p:txBody>
      </p:sp>
      <p:sp>
        <p:nvSpPr>
          <p:cNvPr id="14" name="AutoShape 1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9440" y="198976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 err="1"/>
              <a:t>RESTful</a:t>
            </a:r>
            <a:r>
              <a:rPr lang="en-US" b="1" dirty="0"/>
              <a:t> architecture</a:t>
            </a:r>
            <a:endParaRPr lang="de-DE" b="1" dirty="0"/>
          </a:p>
        </p:txBody>
      </p:sp>
      <p:sp>
        <p:nvSpPr>
          <p:cNvPr id="20" name="Rectangle 1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47830" y="2060810"/>
            <a:ext cx="5795962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/>
              <a:t>Client-</a:t>
            </a:r>
            <a:r>
              <a:rPr lang="de-DE" b="1" dirty="0" err="1"/>
              <a:t>server</a:t>
            </a:r>
            <a:r>
              <a:rPr lang="de-DE" dirty="0"/>
              <a:t>, uniform </a:t>
            </a:r>
            <a:r>
              <a:rPr lang="de-DE" dirty="0" err="1"/>
              <a:t>interface</a:t>
            </a:r>
            <a:r>
              <a:rPr lang="de-DE" dirty="0"/>
              <a:t> separates </a:t>
            </a:r>
            <a:r>
              <a:rPr lang="de-DE" dirty="0" err="1"/>
              <a:t>clients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servers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 err="1"/>
              <a:t>Stateless</a:t>
            </a:r>
            <a:r>
              <a:rPr lang="de-DE" dirty="0"/>
              <a:t>,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stores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request</a:t>
            </a:r>
            <a:r>
              <a:rPr lang="de-DE" dirty="0"/>
              <a:t> (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request</a:t>
            </a: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all </a:t>
            </a:r>
            <a:r>
              <a:rPr lang="de-DE" dirty="0" err="1"/>
              <a:t>information</a:t>
            </a:r>
            <a:r>
              <a:rPr lang="de-DE" dirty="0"/>
              <a:t>)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 err="1"/>
              <a:t>Cacheable</a:t>
            </a:r>
            <a:r>
              <a:rPr lang="de-DE" dirty="0"/>
              <a:t>, </a:t>
            </a:r>
            <a:r>
              <a:rPr lang="de-DE" dirty="0" err="1"/>
              <a:t>clients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responses</a:t>
            </a:r>
            <a:r>
              <a:rPr lang="de-DE" dirty="0"/>
              <a:t> (Responses must </a:t>
            </a:r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cacheable</a:t>
            </a:r>
            <a:r>
              <a:rPr lang="de-DE" dirty="0"/>
              <a:t>)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 err="1"/>
              <a:t>Layered</a:t>
            </a:r>
            <a:r>
              <a:rPr lang="de-DE" b="1" dirty="0"/>
              <a:t> </a:t>
            </a:r>
            <a:r>
              <a:rPr lang="de-DE" b="1" dirty="0" err="1"/>
              <a:t>systen</a:t>
            </a:r>
            <a:r>
              <a:rPr lang="de-DE" dirty="0"/>
              <a:t>, </a:t>
            </a:r>
            <a:r>
              <a:rPr lang="de-DE" dirty="0" err="1"/>
              <a:t>clients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intermediate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/>
              <a:t>Code on </a:t>
            </a:r>
            <a:r>
              <a:rPr lang="de-DE" b="1" dirty="0" err="1"/>
              <a:t>demand</a:t>
            </a:r>
            <a:r>
              <a:rPr lang="de-DE" b="1" dirty="0"/>
              <a:t> (Optional)</a:t>
            </a:r>
            <a:r>
              <a:rPr lang="de-DE" dirty="0"/>
              <a:t>, Servers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customize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transfering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/>
              <a:t>Uniform </a:t>
            </a:r>
            <a:r>
              <a:rPr lang="de-DE" b="1" dirty="0" err="1"/>
              <a:t>interface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clients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servers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en-US" dirty="0"/>
          </a:p>
        </p:txBody>
      </p:sp>
      <p:sp>
        <p:nvSpPr>
          <p:cNvPr id="21" name="Rectangle 1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347830" y="4437140"/>
            <a:ext cx="5795962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Existence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resources</a:t>
            </a:r>
            <a:r>
              <a:rPr lang="de-DE" dirty="0"/>
              <a:t> (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 </a:t>
            </a:r>
            <a:r>
              <a:rPr lang="de-DE" dirty="0" err="1"/>
              <a:t>info</a:t>
            </a:r>
            <a:r>
              <a:rPr lang="de-DE" dirty="0"/>
              <a:t>)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referenced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global </a:t>
            </a:r>
            <a:r>
              <a:rPr lang="de-DE" dirty="0" err="1"/>
              <a:t>identifier</a:t>
            </a:r>
            <a:r>
              <a:rPr lang="de-DE" dirty="0"/>
              <a:t> (e.g. URI in HTTP)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manipulation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communicate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standardized</a:t>
            </a:r>
            <a:r>
              <a:rPr lang="de-DE" dirty="0"/>
              <a:t> </a:t>
            </a:r>
            <a:r>
              <a:rPr lang="de-DE" dirty="0" err="1"/>
              <a:t>interfaces</a:t>
            </a:r>
            <a:r>
              <a:rPr lang="de-DE" dirty="0"/>
              <a:t> (e.g. HTTP)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exchange</a:t>
            </a:r>
            <a:r>
              <a:rPr lang="de-DE" dirty="0"/>
              <a:t> </a:t>
            </a:r>
            <a:r>
              <a:rPr lang="de-DE" dirty="0" err="1"/>
              <a:t>representations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resources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interact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knowing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: </a:t>
            </a:r>
            <a:r>
              <a:rPr lang="de-DE" dirty="0" err="1"/>
              <a:t>identifier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 a </a:t>
            </a:r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action</a:t>
            </a:r>
            <a:r>
              <a:rPr lang="de-DE" dirty="0"/>
              <a:t> </a:t>
            </a:r>
            <a:r>
              <a:rPr lang="de-DE" dirty="0" err="1"/>
              <a:t>required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en-US" dirty="0"/>
          </a:p>
        </p:txBody>
      </p:sp>
      <p:sp>
        <p:nvSpPr>
          <p:cNvPr id="22" name="AutoShape 1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39440" y="443810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Central principle</a:t>
            </a:r>
            <a:endParaRPr lang="de-DE" b="1" dirty="0"/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umsplatzhalter 3"/>
          <p:cNvSpPr>
            <a:spLocks noGrp="1"/>
          </p:cNvSpPr>
          <p:nvPr>
            <p:ph type="dt" sz="half" idx="14"/>
          </p:nvPr>
        </p:nvSpPr>
        <p:spPr>
          <a:xfrm>
            <a:off x="6048375" y="651192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2010 Capgemini – All rights reserved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6048375" y="663257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NoSQL_final.pptx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8839200" y="6553200"/>
            <a:ext cx="228600" cy="152400"/>
          </a:xfrm>
          <a:prstGeom prst="rect">
            <a:avLst/>
          </a:prstGeom>
        </p:spPr>
        <p:txBody>
          <a:bodyPr/>
          <a:lstStyle/>
          <a:p>
            <a:fld id="{320CD069-045D-4A08-B083-44D1DD429C1D}" type="slidenum">
              <a:rPr lang="de-DE"/>
              <a:pPr/>
              <a:t>3</a:t>
            </a:fld>
            <a:endParaRPr lang="de-DE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– </a:t>
            </a:r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RDBMS?</a:t>
            </a:r>
          </a:p>
        </p:txBody>
      </p:sp>
      <p:sp>
        <p:nvSpPr>
          <p:cNvPr id="494606" name="Rectangl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388" y="1000108"/>
            <a:ext cx="2089150" cy="521497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588" lvl="1">
              <a:spcBef>
                <a:spcPct val="40000"/>
              </a:spcBef>
            </a:pPr>
            <a:endParaRPr lang="de-DE" sz="1200"/>
          </a:p>
        </p:txBody>
      </p:sp>
      <p:sp>
        <p:nvSpPr>
          <p:cNvPr id="494607" name="AutoShape 1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9750" y="3200538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DNS service (AP)</a:t>
            </a:r>
            <a:endParaRPr lang="de-DE" b="1" dirty="0"/>
          </a:p>
        </p:txBody>
      </p:sp>
      <p:sp>
        <p:nvSpPr>
          <p:cNvPr id="15" name="Rectangle 1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57554" y="3210759"/>
            <a:ext cx="5795962" cy="72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?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b="1" dirty="0" err="1"/>
              <a:t>Consistency</a:t>
            </a:r>
            <a:r>
              <a:rPr lang="de-DE" b="1" dirty="0"/>
              <a:t>:</a:t>
            </a:r>
            <a:r>
              <a:rPr lang="de-DE" dirty="0"/>
              <a:t> not so </a:t>
            </a:r>
            <a:r>
              <a:rPr lang="de-DE" dirty="0" err="1"/>
              <a:t>impotant</a:t>
            </a:r>
            <a:r>
              <a:rPr lang="de-DE" dirty="0"/>
              <a:t> (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days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propagate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last </a:t>
            </a:r>
            <a:r>
              <a:rPr lang="de-DE" dirty="0" err="1"/>
              <a:t>server</a:t>
            </a:r>
            <a:r>
              <a:rPr lang="de-DE" dirty="0"/>
              <a:t>)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b="1" dirty="0" err="1"/>
              <a:t>Availability</a:t>
            </a:r>
            <a:r>
              <a:rPr lang="de-DE" b="1" dirty="0"/>
              <a:t>: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(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internet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on </a:t>
            </a:r>
            <a:r>
              <a:rPr lang="de-DE" dirty="0" err="1"/>
              <a:t>it</a:t>
            </a:r>
            <a:r>
              <a:rPr lang="de-DE" dirty="0"/>
              <a:t>)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b="1" dirty="0"/>
              <a:t>Partition </a:t>
            </a:r>
            <a:r>
              <a:rPr lang="de-DE" b="1" dirty="0" err="1"/>
              <a:t>Tolerance</a:t>
            </a:r>
            <a:r>
              <a:rPr lang="de-DE" b="1" dirty="0"/>
              <a:t>: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(</a:t>
            </a:r>
            <a:r>
              <a:rPr lang="de-DE" dirty="0" err="1"/>
              <a:t>Must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failure</a:t>
            </a:r>
            <a:r>
              <a:rPr lang="de-DE" dirty="0">
                <a:sym typeface="Wingdings" pitchFamily="2" charset="2"/>
              </a:rPr>
              <a:t>)</a:t>
            </a:r>
            <a:endParaRPr lang="de-DE" dirty="0"/>
          </a:p>
        </p:txBody>
      </p:sp>
      <p:sp>
        <p:nvSpPr>
          <p:cNvPr id="14" name="AutoShape 1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9750" y="1123432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CAP-Theorem</a:t>
            </a:r>
            <a:endParaRPr lang="de-DE" b="1" dirty="0"/>
          </a:p>
        </p:txBody>
      </p:sp>
      <p:sp>
        <p:nvSpPr>
          <p:cNvPr id="19" name="Rectangle 1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57554" y="1122469"/>
            <a:ext cx="5795962" cy="72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b="1" dirty="0"/>
              <a:t>AT MOST TWO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properties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shared-data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pPr marL="649288" lvl="3" indent="-188913">
              <a:spcBef>
                <a:spcPct val="20000"/>
              </a:spcBef>
              <a:buFont typeface="Arial" pitchFamily="34" charset="0"/>
              <a:buChar char="•"/>
            </a:pPr>
            <a:r>
              <a:rPr lang="de-DE" b="1" dirty="0" err="1"/>
              <a:t>C</a:t>
            </a:r>
            <a:r>
              <a:rPr lang="de-DE" dirty="0" err="1"/>
              <a:t>onsistency</a:t>
            </a:r>
            <a:r>
              <a:rPr lang="de-DE" dirty="0"/>
              <a:t> –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in a </a:t>
            </a:r>
            <a:r>
              <a:rPr lang="de-DE" dirty="0" err="1"/>
              <a:t>consistent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operation</a:t>
            </a:r>
            <a:endParaRPr lang="de-DE" dirty="0"/>
          </a:p>
          <a:p>
            <a:pPr marL="649288" lvl="3" indent="-188913">
              <a:spcBef>
                <a:spcPct val="20000"/>
              </a:spcBef>
              <a:buFont typeface="Arial" pitchFamily="34" charset="0"/>
              <a:buChar char="•"/>
            </a:pPr>
            <a:r>
              <a:rPr lang="de-DE" b="1" dirty="0" err="1"/>
              <a:t>A</a:t>
            </a:r>
            <a:r>
              <a:rPr lang="de-DE" dirty="0" err="1"/>
              <a:t>vailibility</a:t>
            </a:r>
            <a:r>
              <a:rPr lang="de-DE" dirty="0"/>
              <a:t> –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continue</a:t>
            </a:r>
            <a:r>
              <a:rPr lang="de-DE" dirty="0"/>
              <a:t> </a:t>
            </a:r>
            <a:r>
              <a:rPr lang="de-DE" dirty="0" err="1"/>
              <a:t>operation</a:t>
            </a:r>
            <a:r>
              <a:rPr lang="de-DE" dirty="0"/>
              <a:t> after </a:t>
            </a:r>
            <a:r>
              <a:rPr lang="de-DE" dirty="0" err="1"/>
              <a:t>hardware</a:t>
            </a:r>
            <a:r>
              <a:rPr lang="de-DE" dirty="0"/>
              <a:t> </a:t>
            </a:r>
            <a:r>
              <a:rPr lang="de-DE" dirty="0" err="1"/>
              <a:t>failure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downtime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update</a:t>
            </a:r>
          </a:p>
          <a:p>
            <a:pPr marL="649288" lvl="3" indent="-188913">
              <a:spcBef>
                <a:spcPct val="20000"/>
              </a:spcBef>
              <a:buFont typeface="Arial" pitchFamily="34" charset="0"/>
              <a:buChar char="•"/>
            </a:pPr>
            <a:r>
              <a:rPr lang="de-DE" b="1" dirty="0" err="1"/>
              <a:t>P</a:t>
            </a:r>
            <a:r>
              <a:rPr lang="de-DE" dirty="0" err="1"/>
              <a:t>artitions</a:t>
            </a:r>
            <a:r>
              <a:rPr lang="de-DE" dirty="0"/>
              <a:t> </a:t>
            </a:r>
            <a:r>
              <a:rPr lang="de-DE" dirty="0" err="1"/>
              <a:t>Tolerance</a:t>
            </a:r>
            <a:r>
              <a:rPr lang="de-DE" dirty="0"/>
              <a:t> – </a:t>
            </a:r>
            <a:r>
              <a:rPr lang="de-DE" dirty="0" err="1"/>
              <a:t>ability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continue</a:t>
            </a:r>
            <a:r>
              <a:rPr lang="de-DE" dirty="0"/>
              <a:t> </a:t>
            </a:r>
            <a:r>
              <a:rPr lang="de-DE" dirty="0" err="1"/>
              <a:t>operation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partitions</a:t>
            </a:r>
            <a:r>
              <a:rPr lang="de-DE" dirty="0"/>
              <a:t>. </a:t>
            </a:r>
            <a:r>
              <a:rPr lang="de-DE" dirty="0" err="1"/>
              <a:t>Occurs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connect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.</a:t>
            </a:r>
          </a:p>
          <a:p>
            <a:pPr marL="649288" lvl="3" indent="-188913">
              <a:spcBef>
                <a:spcPct val="20000"/>
              </a:spcBef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20" name="AutoShape 1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9440" y="465413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RDBMS</a:t>
            </a:r>
            <a:endParaRPr lang="de-DE" b="1" dirty="0"/>
          </a:p>
        </p:txBody>
      </p:sp>
      <p:sp>
        <p:nvSpPr>
          <p:cNvPr id="21" name="Rectangle 1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347830" y="4653170"/>
            <a:ext cx="5795962" cy="72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RDBMS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consistency</a:t>
            </a:r>
            <a:r>
              <a:rPr lang="de-DE" dirty="0"/>
              <a:t> (ACID)</a:t>
            </a:r>
          </a:p>
          <a:p>
            <a:pPr marL="649288" lvl="3" indent="-188913">
              <a:spcBef>
                <a:spcPct val="20000"/>
              </a:spcBef>
              <a:buFont typeface="Wingdings"/>
              <a:buChar char="è"/>
            </a:pPr>
            <a:r>
              <a:rPr lang="de-DE" dirty="0" err="1"/>
              <a:t>Availability</a:t>
            </a:r>
            <a:r>
              <a:rPr lang="de-DE" dirty="0"/>
              <a:t>/ </a:t>
            </a:r>
            <a:r>
              <a:rPr lang="de-DE" dirty="0" err="1"/>
              <a:t>Patrition</a:t>
            </a:r>
            <a:r>
              <a:rPr lang="de-DE" dirty="0"/>
              <a:t> </a:t>
            </a:r>
            <a:r>
              <a:rPr lang="de-DE" dirty="0" err="1"/>
              <a:t>Tolerance</a:t>
            </a:r>
            <a:r>
              <a:rPr lang="de-DE" dirty="0"/>
              <a:t> not optimal </a:t>
            </a:r>
            <a:r>
              <a:rPr lang="de-DE" dirty="0" err="1"/>
              <a:t>supported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A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NoSQL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de-DE" dirty="0">
              <a:sym typeface="Wingdings" pitchFamily="2" charset="2"/>
            </a:endParaRP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de-DE" dirty="0"/>
          </a:p>
        </p:txBody>
      </p: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umsplatzhalter 3"/>
          <p:cNvSpPr>
            <a:spLocks noGrp="1"/>
          </p:cNvSpPr>
          <p:nvPr>
            <p:ph type="dt" sz="half" idx="14"/>
          </p:nvPr>
        </p:nvSpPr>
        <p:spPr>
          <a:xfrm>
            <a:off x="6048375" y="651192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2010 Capgemini – All rights reserved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6048375" y="663257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NoSQL_final.pptx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8839200" y="6553200"/>
            <a:ext cx="228600" cy="152400"/>
          </a:xfrm>
          <a:prstGeom prst="rect">
            <a:avLst/>
          </a:prstGeom>
        </p:spPr>
        <p:txBody>
          <a:bodyPr/>
          <a:lstStyle/>
          <a:p>
            <a:fld id="{320CD069-045D-4A08-B083-44D1DD429C1D}" type="slidenum">
              <a:rPr lang="de-DE"/>
              <a:pPr/>
              <a:t>30</a:t>
            </a:fld>
            <a:endParaRPr lang="de-DE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601" y="75600"/>
            <a:ext cx="8992799" cy="763200"/>
          </a:xfrm>
        </p:spPr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NoSQL</a:t>
            </a:r>
            <a:r>
              <a:rPr lang="de-DE" dirty="0"/>
              <a:t> – Data </a:t>
            </a:r>
            <a:r>
              <a:rPr lang="de-DE" dirty="0" err="1"/>
              <a:t>retrieval</a:t>
            </a:r>
            <a:r>
              <a:rPr lang="de-DE" dirty="0"/>
              <a:t> (REST)</a:t>
            </a:r>
          </a:p>
        </p:txBody>
      </p:sp>
      <p:sp>
        <p:nvSpPr>
          <p:cNvPr id="494606" name="Rectangl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388" y="1000108"/>
            <a:ext cx="2089150" cy="521497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588" lvl="1">
              <a:spcBef>
                <a:spcPct val="40000"/>
              </a:spcBef>
            </a:pPr>
            <a:endParaRPr lang="de-DE" sz="1200"/>
          </a:p>
        </p:txBody>
      </p:sp>
      <p:sp>
        <p:nvSpPr>
          <p:cNvPr id="12" name="AutoShape 1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9440" y="112564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Components</a:t>
            </a:r>
            <a:endParaRPr lang="de-DE" b="1" dirty="0"/>
          </a:p>
        </p:txBody>
      </p:sp>
      <p:sp>
        <p:nvSpPr>
          <p:cNvPr id="13" name="Rectangle 1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47830" y="1124680"/>
            <a:ext cx="5795962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/>
              <a:t>GET: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retrieve</a:t>
            </a:r>
            <a:r>
              <a:rPr lang="de-DE" dirty="0"/>
              <a:t> a </a:t>
            </a:r>
            <a:r>
              <a:rPr lang="de-DE" dirty="0" err="1"/>
              <a:t>resource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/>
              <a:t>POST: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resource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/>
              <a:t>PUT: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update a </a:t>
            </a:r>
            <a:r>
              <a:rPr lang="de-DE" dirty="0" err="1"/>
              <a:t>resource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/>
              <a:t>DELETE: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remove</a:t>
            </a:r>
            <a:r>
              <a:rPr lang="de-DE" dirty="0"/>
              <a:t> a </a:t>
            </a:r>
            <a:r>
              <a:rPr lang="de-DE" dirty="0" err="1"/>
              <a:t>resource</a:t>
            </a:r>
            <a:endParaRPr lang="en-US" dirty="0"/>
          </a:p>
        </p:txBody>
      </p:sp>
      <p:sp>
        <p:nvSpPr>
          <p:cNvPr id="14" name="AutoShape 1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9440" y="314192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Data exchange</a:t>
            </a:r>
            <a:endParaRPr lang="de-DE" b="1" dirty="0"/>
          </a:p>
        </p:txBody>
      </p:sp>
      <p:sp>
        <p:nvSpPr>
          <p:cNvPr id="21" name="Rectangle 1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47830" y="3162170"/>
            <a:ext cx="5795962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Payload in </a:t>
            </a:r>
            <a:r>
              <a:rPr lang="de-DE" dirty="0" err="1"/>
              <a:t>the</a:t>
            </a:r>
            <a:r>
              <a:rPr lang="de-DE" dirty="0"/>
              <a:t> HTTP </a:t>
            </a:r>
            <a:r>
              <a:rPr lang="de-DE" dirty="0" err="1"/>
              <a:t>body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Common </a:t>
            </a:r>
            <a:r>
              <a:rPr lang="de-DE" dirty="0" err="1"/>
              <a:t>formats</a:t>
            </a:r>
            <a:r>
              <a:rPr lang="de-DE" dirty="0"/>
              <a:t>: XML, JSON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formats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specified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HTTP </a:t>
            </a:r>
            <a:r>
              <a:rPr lang="de-DE" dirty="0" err="1"/>
              <a:t>Accept</a:t>
            </a:r>
            <a:r>
              <a:rPr lang="de-DE" dirty="0"/>
              <a:t> </a:t>
            </a:r>
            <a:r>
              <a:rPr lang="de-DE" dirty="0" err="1"/>
              <a:t>header</a:t>
            </a:r>
            <a:r>
              <a:rPr lang="de-DE" dirty="0"/>
              <a:t> (Common MIME-</a:t>
            </a:r>
            <a:r>
              <a:rPr lang="de-DE" dirty="0" err="1"/>
              <a:t>types</a:t>
            </a:r>
            <a:r>
              <a:rPr lang="de-DE" dirty="0"/>
              <a:t>: JSON, XML, XHTML)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en-US" dirty="0"/>
          </a:p>
        </p:txBody>
      </p:sp>
      <p:sp>
        <p:nvSpPr>
          <p:cNvPr id="15" name="AutoShape 1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9440" y="422207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SOA vs. </a:t>
            </a:r>
            <a:r>
              <a:rPr lang="en-US" b="1"/>
              <a:t>REST</a:t>
            </a:r>
            <a:endParaRPr lang="de-DE" b="1" dirty="0"/>
          </a:p>
        </p:txBody>
      </p:sp>
      <p:sp>
        <p:nvSpPr>
          <p:cNvPr id="19" name="Rectangle 1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347830" y="4221110"/>
            <a:ext cx="5795962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Okay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read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Write </a:t>
            </a:r>
            <a:r>
              <a:rPr lang="de-DE" dirty="0" err="1"/>
              <a:t>access</a:t>
            </a:r>
            <a:r>
              <a:rPr lang="de-DE" dirty="0"/>
              <a:t> must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case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en-US" dirty="0"/>
          </a:p>
        </p:txBody>
      </p:sp>
      <p:sp>
        <p:nvSpPr>
          <p:cNvPr id="20" name="AutoShape 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39440" y="2132820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Sample</a:t>
            </a:r>
            <a:endParaRPr lang="de-DE" b="1" dirty="0"/>
          </a:p>
        </p:txBody>
      </p:sp>
      <p:sp>
        <p:nvSpPr>
          <p:cNvPr id="22" name="Rectangle 16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347830" y="2145520"/>
            <a:ext cx="5795962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//  </a:t>
            </a:r>
            <a:r>
              <a:rPr lang="de-DE" dirty="0" err="1"/>
              <a:t>Get</a:t>
            </a:r>
            <a:r>
              <a:rPr lang="de-DE" dirty="0"/>
              <a:t> all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reports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GET example.com/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users</a:t>
            </a:r>
            <a:r>
              <a:rPr lang="de-DE" dirty="0"/>
              <a:t>/{</a:t>
            </a:r>
            <a:r>
              <a:rPr lang="de-DE" dirty="0" err="1"/>
              <a:t>username</a:t>
            </a:r>
            <a:r>
              <a:rPr lang="de-DE" dirty="0"/>
              <a:t>}/</a:t>
            </a:r>
            <a:r>
              <a:rPr lang="de-DE" dirty="0" err="1"/>
              <a:t>reports</a:t>
            </a:r>
            <a:r>
              <a:rPr lang="de-DE" dirty="0"/>
              <a:t> 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//  </a:t>
            </a:r>
            <a:r>
              <a:rPr lang="de-DE" dirty="0" err="1"/>
              <a:t>Get</a:t>
            </a:r>
            <a:r>
              <a:rPr lang="de-DE" dirty="0"/>
              <a:t> all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info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GET example.com/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users</a:t>
            </a:r>
            <a:r>
              <a:rPr lang="de-DE" dirty="0"/>
              <a:t>/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umsplatzhalter 3"/>
          <p:cNvSpPr>
            <a:spLocks noGrp="1"/>
          </p:cNvSpPr>
          <p:nvPr>
            <p:ph type="dt" sz="half" idx="14"/>
          </p:nvPr>
        </p:nvSpPr>
        <p:spPr>
          <a:xfrm>
            <a:off x="6048375" y="651192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2010 Capgemini – All rights reserved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6048375" y="663257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NoSQL_final.pptx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8839200" y="6553200"/>
            <a:ext cx="228600" cy="152400"/>
          </a:xfrm>
          <a:prstGeom prst="rect">
            <a:avLst/>
          </a:prstGeom>
        </p:spPr>
        <p:txBody>
          <a:bodyPr/>
          <a:lstStyle/>
          <a:p>
            <a:fld id="{320CD069-045D-4A08-B083-44D1DD429C1D}" type="slidenum">
              <a:rPr lang="de-DE"/>
              <a:pPr/>
              <a:t>31</a:t>
            </a:fld>
            <a:endParaRPr lang="de-DE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601" y="75600"/>
            <a:ext cx="8992799" cy="763200"/>
          </a:xfrm>
        </p:spPr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NoSQL</a:t>
            </a:r>
            <a:r>
              <a:rPr lang="de-DE" dirty="0"/>
              <a:t> – Data </a:t>
            </a:r>
            <a:r>
              <a:rPr lang="de-DE" dirty="0" err="1"/>
              <a:t>retrieval</a:t>
            </a:r>
            <a:r>
              <a:rPr lang="de-DE" dirty="0"/>
              <a:t> (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Reduce</a:t>
            </a:r>
            <a:r>
              <a:rPr lang="de-DE" dirty="0"/>
              <a:t>)</a:t>
            </a:r>
          </a:p>
        </p:txBody>
      </p:sp>
      <p:sp>
        <p:nvSpPr>
          <p:cNvPr id="494606" name="Rectangl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388" y="1000108"/>
            <a:ext cx="2089150" cy="521497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588" lvl="1">
              <a:spcBef>
                <a:spcPct val="40000"/>
              </a:spcBef>
            </a:pPr>
            <a:endParaRPr lang="de-DE" sz="1200"/>
          </a:p>
        </p:txBody>
      </p:sp>
      <p:sp>
        <p:nvSpPr>
          <p:cNvPr id="12" name="AutoShape 1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9440" y="112564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Map-Reduce</a:t>
            </a:r>
            <a:endParaRPr lang="de-DE" b="1" dirty="0"/>
          </a:p>
        </p:txBody>
      </p:sp>
      <p:sp>
        <p:nvSpPr>
          <p:cNvPr id="19" name="Rectangle 1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47830" y="1124680"/>
            <a:ext cx="5795962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: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A </a:t>
            </a:r>
            <a:r>
              <a:rPr lang="de-DE" b="1" i="1" dirty="0" err="1">
                <a:solidFill>
                  <a:srgbClr val="FF0000"/>
                </a:solidFill>
              </a:rPr>
              <a:t>list</a:t>
            </a:r>
            <a:r>
              <a:rPr lang="de-DE" b="1" i="1" dirty="0">
                <a:solidFill>
                  <a:srgbClr val="FF0000"/>
                </a:solidFill>
              </a:rPr>
              <a:t> </a:t>
            </a:r>
            <a:r>
              <a:rPr lang="de-DE" b="1" i="1" dirty="0" err="1">
                <a:solidFill>
                  <a:srgbClr val="FF0000"/>
                </a:solidFill>
              </a:rPr>
              <a:t>of</a:t>
            </a:r>
            <a:r>
              <a:rPr lang="de-DE" b="1" i="1" dirty="0">
                <a:solidFill>
                  <a:srgbClr val="FF0000"/>
                </a:solidFill>
              </a:rPr>
              <a:t> </a:t>
            </a:r>
            <a:r>
              <a:rPr lang="de-DE" b="1" i="1" dirty="0" err="1">
                <a:solidFill>
                  <a:srgbClr val="FF0000"/>
                </a:solidFill>
              </a:rPr>
              <a:t>values</a:t>
            </a:r>
            <a:r>
              <a:rPr lang="de-DE" dirty="0"/>
              <a:t> </a:t>
            </a:r>
            <a:r>
              <a:rPr lang="de-DE" dirty="0" err="1"/>
              <a:t>mapped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b="1" i="1" dirty="0" err="1">
                <a:solidFill>
                  <a:srgbClr val="FF0000"/>
                </a:solidFill>
              </a:rPr>
              <a:t>another</a:t>
            </a:r>
            <a:r>
              <a:rPr lang="de-DE" b="1" i="1" dirty="0">
                <a:solidFill>
                  <a:srgbClr val="FF0000"/>
                </a:solidFill>
              </a:rPr>
              <a:t> </a:t>
            </a:r>
            <a:r>
              <a:rPr lang="de-DE" b="1" i="1" dirty="0" err="1">
                <a:solidFill>
                  <a:srgbClr val="FF0000"/>
                </a:solidFill>
              </a:rPr>
              <a:t>list</a:t>
            </a:r>
            <a:r>
              <a:rPr lang="de-DE" b="1" i="1" dirty="0">
                <a:solidFill>
                  <a:srgbClr val="FF0000"/>
                </a:solidFill>
              </a:rPr>
              <a:t> </a:t>
            </a:r>
            <a:r>
              <a:rPr lang="de-DE" b="1" i="1" dirty="0" err="1">
                <a:solidFill>
                  <a:srgbClr val="FF0000"/>
                </a:solidFill>
              </a:rPr>
              <a:t>of</a:t>
            </a:r>
            <a:r>
              <a:rPr lang="de-DE" b="1" i="1" dirty="0">
                <a:solidFill>
                  <a:srgbClr val="FF0000"/>
                </a:solidFill>
              </a:rPr>
              <a:t> </a:t>
            </a:r>
            <a:r>
              <a:rPr lang="de-DE" b="1" i="1" dirty="0" err="1">
                <a:solidFill>
                  <a:srgbClr val="FF0000"/>
                </a:solidFill>
              </a:rPr>
              <a:t>values</a:t>
            </a:r>
            <a:r>
              <a:rPr lang="de-DE" dirty="0"/>
              <a:t> (=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) 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b="1" i="1" dirty="0" err="1">
                <a:solidFill>
                  <a:srgbClr val="FF0000"/>
                </a:solidFill>
              </a:rPr>
              <a:t>single</a:t>
            </a:r>
            <a:r>
              <a:rPr lang="de-DE" b="1" i="1" dirty="0">
                <a:solidFill>
                  <a:srgbClr val="FF0000"/>
                </a:solidFill>
              </a:rPr>
              <a:t> </a:t>
            </a:r>
            <a:r>
              <a:rPr lang="de-DE" b="1" i="1" dirty="0" err="1">
                <a:solidFill>
                  <a:srgbClr val="FF0000"/>
                </a:solidFill>
              </a:rPr>
              <a:t>value</a:t>
            </a:r>
            <a:r>
              <a:rPr lang="de-DE" dirty="0"/>
              <a:t> (=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)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applied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times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en-US" dirty="0"/>
          </a:p>
        </p:txBody>
      </p:sp>
      <p:pic>
        <p:nvPicPr>
          <p:cNvPr id="31949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34675" y="2636890"/>
            <a:ext cx="62579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umsplatzhalter 3"/>
          <p:cNvSpPr>
            <a:spLocks noGrp="1"/>
          </p:cNvSpPr>
          <p:nvPr>
            <p:ph type="dt" sz="half" idx="14"/>
          </p:nvPr>
        </p:nvSpPr>
        <p:spPr>
          <a:xfrm>
            <a:off x="6048375" y="651192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2010 Capgemini – All rights reserved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6048375" y="663257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NoSQL_final.pptx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8839200" y="6553200"/>
            <a:ext cx="228600" cy="152400"/>
          </a:xfrm>
          <a:prstGeom prst="rect">
            <a:avLst/>
          </a:prstGeom>
        </p:spPr>
        <p:txBody>
          <a:bodyPr/>
          <a:lstStyle/>
          <a:p>
            <a:fld id="{320CD069-045D-4A08-B083-44D1DD429C1D}" type="slidenum">
              <a:rPr lang="de-DE"/>
              <a:pPr/>
              <a:t>32</a:t>
            </a:fld>
            <a:endParaRPr lang="de-DE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601" y="75600"/>
            <a:ext cx="8992799" cy="763200"/>
          </a:xfrm>
        </p:spPr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NoSQL</a:t>
            </a:r>
            <a:r>
              <a:rPr lang="de-DE" dirty="0"/>
              <a:t> – Data </a:t>
            </a:r>
            <a:r>
              <a:rPr lang="de-DE" dirty="0" err="1"/>
              <a:t>retrieval</a:t>
            </a:r>
            <a:r>
              <a:rPr lang="de-DE" dirty="0"/>
              <a:t> (</a:t>
            </a:r>
            <a:r>
              <a:rPr lang="de-DE" dirty="0" err="1"/>
              <a:t>UnQL</a:t>
            </a:r>
            <a:r>
              <a:rPr lang="de-DE" dirty="0"/>
              <a:t>/ RQL)</a:t>
            </a:r>
          </a:p>
        </p:txBody>
      </p:sp>
      <p:sp>
        <p:nvSpPr>
          <p:cNvPr id="494606" name="Rectangl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388" y="1000108"/>
            <a:ext cx="2089150" cy="521497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588" lvl="1">
              <a:spcBef>
                <a:spcPct val="40000"/>
              </a:spcBef>
            </a:pPr>
            <a:endParaRPr lang="de-DE" sz="1200"/>
          </a:p>
        </p:txBody>
      </p:sp>
      <p:sp>
        <p:nvSpPr>
          <p:cNvPr id="10" name="AutoShape 1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71472" y="1124680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 err="1"/>
              <a:t>UnQL</a:t>
            </a:r>
            <a:endParaRPr lang="de-DE" b="1" dirty="0"/>
          </a:p>
        </p:txBody>
      </p:sp>
      <p:sp>
        <p:nvSpPr>
          <p:cNvPr id="11" name="Rectangle 1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47830" y="1124681"/>
            <a:ext cx="5795962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dirty="0" err="1"/>
              <a:t>UnQL</a:t>
            </a:r>
            <a:r>
              <a:rPr lang="en-US" dirty="0"/>
              <a:t> works on document base (=something that can be expressed in JSON)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dirty="0"/>
              <a:t>SELECT, INSERT, UPDATE and DELETE which work on collections of documents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dirty="0"/>
              <a:t>Items of collections can be of different type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dirty="0"/>
              <a:t>Many details still not specified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en-US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dirty="0"/>
              <a:t>Meant to be a query language for the web upon </a:t>
            </a:r>
            <a:r>
              <a:rPr lang="en-US" dirty="0" err="1"/>
              <a:t>NoSQL</a:t>
            </a:r>
            <a:r>
              <a:rPr lang="en-US" dirty="0"/>
              <a:t> solution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dirty="0"/>
              <a:t>Basically a set of </a:t>
            </a:r>
            <a:r>
              <a:rPr lang="en-US" dirty="0" err="1"/>
              <a:t>nestable</a:t>
            </a:r>
            <a:r>
              <a:rPr lang="en-US" dirty="0"/>
              <a:t> named operators which each have a set of arguments e.g. </a:t>
            </a:r>
            <a:r>
              <a:rPr lang="en-US" dirty="0" err="1"/>
              <a:t>eq</a:t>
            </a:r>
            <a:r>
              <a:rPr lang="en-US" dirty="0"/>
              <a:t>(foo,3) – query for a resource with a property </a:t>
            </a:r>
            <a:r>
              <a:rPr lang="en-US" dirty="0" err="1"/>
              <a:t>foo</a:t>
            </a:r>
            <a:r>
              <a:rPr lang="en-US" dirty="0"/>
              <a:t> value 3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dirty="0"/>
              <a:t>RQL is a compatible superset of standard HTML from URL encoding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en-US" dirty="0"/>
              <a:t>Usage in URI: http://example.or/data?foo=3</a:t>
            </a:r>
          </a:p>
        </p:txBody>
      </p:sp>
      <p:sp>
        <p:nvSpPr>
          <p:cNvPr id="12" name="AutoShape 1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9440" y="270986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RQL</a:t>
            </a:r>
            <a:endParaRPr lang="de-DE" b="1" dirty="0"/>
          </a:p>
        </p:txBody>
      </p:sp>
    </p:spTree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umsplatzhalter 3"/>
          <p:cNvSpPr>
            <a:spLocks noGrp="1"/>
          </p:cNvSpPr>
          <p:nvPr>
            <p:ph type="dt" sz="half" idx="14"/>
          </p:nvPr>
        </p:nvSpPr>
        <p:spPr>
          <a:xfrm>
            <a:off x="6048375" y="651192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2010 Capgemini – All rights reserved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6048375" y="663257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NoSQL_final.pptx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8839200" y="6553200"/>
            <a:ext cx="228600" cy="152400"/>
          </a:xfrm>
          <a:prstGeom prst="rect">
            <a:avLst/>
          </a:prstGeom>
        </p:spPr>
        <p:txBody>
          <a:bodyPr/>
          <a:lstStyle/>
          <a:p>
            <a:fld id="{320CD069-045D-4A08-B083-44D1DD429C1D}" type="slidenum">
              <a:rPr lang="de-DE"/>
              <a:pPr/>
              <a:t>33</a:t>
            </a:fld>
            <a:endParaRPr lang="de-DE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601" y="75600"/>
            <a:ext cx="8992799" cy="763200"/>
          </a:xfrm>
        </p:spPr>
        <p:txBody>
          <a:bodyPr/>
          <a:lstStyle/>
          <a:p>
            <a:r>
              <a:rPr lang="de-DE" dirty="0" err="1"/>
              <a:t>NoSQL</a:t>
            </a:r>
            <a:r>
              <a:rPr lang="de-DE" dirty="0"/>
              <a:t> – Data </a:t>
            </a:r>
            <a:r>
              <a:rPr lang="de-DE" dirty="0" err="1"/>
              <a:t>modeling</a:t>
            </a:r>
            <a:r>
              <a:rPr lang="de-DE" dirty="0"/>
              <a:t> (</a:t>
            </a:r>
            <a:r>
              <a:rPr lang="de-DE" dirty="0" err="1"/>
              <a:t>Conceptual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)</a:t>
            </a:r>
          </a:p>
        </p:txBody>
      </p:sp>
      <p:sp>
        <p:nvSpPr>
          <p:cNvPr id="494606" name="Rectangl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388" y="1000108"/>
            <a:ext cx="2089150" cy="521497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588" lvl="1">
              <a:spcBef>
                <a:spcPct val="40000"/>
              </a:spcBef>
            </a:pPr>
            <a:endParaRPr lang="de-DE" sz="1200"/>
          </a:p>
        </p:txBody>
      </p:sp>
      <p:sp>
        <p:nvSpPr>
          <p:cNvPr id="12" name="AutoShape 1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9440" y="213378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Conceptual techniques</a:t>
            </a:r>
            <a:endParaRPr lang="de-DE" b="1" dirty="0"/>
          </a:p>
        </p:txBody>
      </p:sp>
      <p:sp>
        <p:nvSpPr>
          <p:cNvPr id="13" name="Rectangle 1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47830" y="2132820"/>
            <a:ext cx="5796170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 err="1"/>
              <a:t>Denormalization</a:t>
            </a:r>
            <a:r>
              <a:rPr lang="de-DE" b="1" dirty="0"/>
              <a:t>: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efficient</a:t>
            </a:r>
            <a:r>
              <a:rPr lang="de-DE" dirty="0"/>
              <a:t> </a:t>
            </a:r>
            <a:r>
              <a:rPr lang="de-DE" dirty="0" err="1"/>
              <a:t>query</a:t>
            </a:r>
            <a:r>
              <a:rPr lang="de-DE" dirty="0"/>
              <a:t>-time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access</a:t>
            </a: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All </a:t>
            </a:r>
            <a:r>
              <a:rPr lang="de-DE" dirty="0" err="1"/>
              <a:t>aggrehation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frequent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access</a:t>
            </a: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b="1" dirty="0" err="1"/>
              <a:t>Normalization</a:t>
            </a:r>
            <a:r>
              <a:rPr lang="de-DE" b="1" dirty="0"/>
              <a:t>: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maintain</a:t>
            </a:r>
            <a:r>
              <a:rPr lang="de-DE" dirty="0"/>
              <a:t> </a:t>
            </a:r>
            <a:r>
              <a:rPr lang="de-DE" dirty="0" err="1"/>
              <a:t>consistency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duplicates</a:t>
            </a:r>
            <a:r>
              <a:rPr lang="de-DE" dirty="0"/>
              <a:t> </a:t>
            </a:r>
            <a:r>
              <a:rPr lang="de-DE" dirty="0" err="1"/>
              <a:t>avoided</a:t>
            </a:r>
            <a:r>
              <a:rPr lang="de-DE" dirty="0"/>
              <a:t>; </a:t>
            </a:r>
            <a:r>
              <a:rPr lang="de-DE" dirty="0" err="1"/>
              <a:t>pushes</a:t>
            </a:r>
            <a:r>
              <a:rPr lang="de-DE" dirty="0"/>
              <a:t>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query</a:t>
            </a:r>
            <a:endParaRPr lang="de-DE" b="1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/>
              <a:t>Aggregates: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Key-Value: </a:t>
            </a:r>
            <a:r>
              <a:rPr lang="de-DE" dirty="0" err="1"/>
              <a:t>typically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 on </a:t>
            </a:r>
            <a:r>
              <a:rPr lang="de-DE" dirty="0" err="1"/>
              <a:t>values</a:t>
            </a:r>
            <a:r>
              <a:rPr lang="de-DE" dirty="0"/>
              <a:t> (</a:t>
            </a:r>
            <a:r>
              <a:rPr lang="de-DE" dirty="0" err="1"/>
              <a:t>arbitrary</a:t>
            </a:r>
            <a:r>
              <a:rPr lang="de-DE" dirty="0"/>
              <a:t> </a:t>
            </a:r>
            <a:r>
              <a:rPr lang="de-DE" dirty="0" err="1"/>
              <a:t>formats</a:t>
            </a:r>
            <a:r>
              <a:rPr lang="de-DE" dirty="0"/>
              <a:t>)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Column</a:t>
            </a:r>
            <a:r>
              <a:rPr lang="de-DE" dirty="0"/>
              <a:t>: variable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a </a:t>
            </a:r>
            <a:r>
              <a:rPr lang="de-DE" dirty="0" err="1"/>
              <a:t>family</a:t>
            </a: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Document</a:t>
            </a:r>
            <a:r>
              <a:rPr lang="de-DE" dirty="0"/>
              <a:t>: Can </a:t>
            </a:r>
            <a:r>
              <a:rPr lang="de-DE" dirty="0" err="1"/>
              <a:t>contain</a:t>
            </a:r>
            <a:r>
              <a:rPr lang="de-DE" dirty="0"/>
              <a:t> </a:t>
            </a:r>
            <a:r>
              <a:rPr lang="de-DE" dirty="0" err="1"/>
              <a:t>arbitrary</a:t>
            </a:r>
            <a:r>
              <a:rPr lang="de-DE" dirty="0"/>
              <a:t> </a:t>
            </a:r>
            <a:r>
              <a:rPr lang="de-DE" dirty="0" err="1"/>
              <a:t>nested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 err="1"/>
              <a:t>Application</a:t>
            </a:r>
            <a:r>
              <a:rPr lang="de-DE" b="1" dirty="0"/>
              <a:t> </a:t>
            </a:r>
            <a:r>
              <a:rPr lang="de-DE" b="1" dirty="0" err="1"/>
              <a:t>side</a:t>
            </a:r>
            <a:r>
              <a:rPr lang="de-DE" b="1" dirty="0"/>
              <a:t> </a:t>
            </a:r>
            <a:r>
              <a:rPr lang="de-DE" b="1" dirty="0" err="1"/>
              <a:t>joins</a:t>
            </a:r>
            <a:r>
              <a:rPr lang="de-DE" b="1" dirty="0"/>
              <a:t>: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Data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ids</a:t>
            </a:r>
            <a:r>
              <a:rPr lang="de-DE" dirty="0"/>
              <a:t> </a:t>
            </a:r>
            <a:r>
              <a:rPr lang="de-DE" dirty="0" err="1"/>
              <a:t>like</a:t>
            </a:r>
            <a:r>
              <a:rPr lang="de-DE" dirty="0"/>
              <a:t> in RDBMS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b="1" dirty="0"/>
              <a:t>Major </a:t>
            </a:r>
            <a:r>
              <a:rPr lang="de-DE" b="1" dirty="0" err="1"/>
              <a:t>difference</a:t>
            </a:r>
            <a:r>
              <a:rPr lang="de-DE" b="1" dirty="0"/>
              <a:t>: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separate </a:t>
            </a:r>
            <a:r>
              <a:rPr lang="de-DE" dirty="0" err="1"/>
              <a:t>relation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but </a:t>
            </a:r>
            <a:r>
              <a:rPr lang="de-DE" dirty="0" err="1"/>
              <a:t>multivalue</a:t>
            </a:r>
            <a:r>
              <a:rPr lang="de-DE" dirty="0"/>
              <a:t> </a:t>
            </a:r>
            <a:r>
              <a:rPr lang="de-DE" dirty="0" err="1"/>
              <a:t>fields</a:t>
            </a: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relationships</a:t>
            </a: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options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entity</a:t>
            </a:r>
            <a:r>
              <a:rPr lang="de-DE" dirty="0"/>
              <a:t> </a:t>
            </a:r>
            <a:r>
              <a:rPr lang="de-DE" dirty="0" err="1"/>
              <a:t>internals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modified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often</a:t>
            </a:r>
            <a:endParaRPr lang="de-DE" dirty="0">
              <a:sym typeface="Wingdings" pitchFamily="2" charset="2"/>
            </a:endParaRP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>
                <a:sym typeface="Wingdings" pitchFamily="2" charset="2"/>
              </a:rPr>
              <a:t> </a:t>
            </a:r>
            <a:r>
              <a:rPr lang="de-DE" dirty="0" err="1">
                <a:sym typeface="Wingdings" pitchFamily="2" charset="2"/>
              </a:rPr>
              <a:t>should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be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considered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part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of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database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implementation</a:t>
            </a: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endParaRPr lang="de-DE" dirty="0"/>
          </a:p>
        </p:txBody>
      </p:sp>
      <p:sp>
        <p:nvSpPr>
          <p:cNvPr id="9" name="AutoShape 1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9440" y="112564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Driving factors</a:t>
            </a:r>
            <a:endParaRPr lang="de-DE" b="1" dirty="0"/>
          </a:p>
        </p:txBody>
      </p:sp>
      <p:sp>
        <p:nvSpPr>
          <p:cNvPr id="14" name="Rectangle 1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47830" y="1124680"/>
            <a:ext cx="5796170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/>
              <a:t>RDBMS: </a:t>
            </a:r>
            <a:r>
              <a:rPr lang="de-DE" dirty="0" err="1"/>
              <a:t>Typically</a:t>
            </a:r>
            <a:r>
              <a:rPr lang="de-DE" dirty="0"/>
              <a:t> 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answers</a:t>
            </a:r>
            <a:r>
              <a:rPr lang="de-DE" dirty="0"/>
              <a:t> do I </a:t>
            </a:r>
            <a:r>
              <a:rPr lang="de-DE" dirty="0" err="1"/>
              <a:t>have</a:t>
            </a:r>
            <a:r>
              <a:rPr lang="de-DE" dirty="0"/>
              <a:t>?) 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 err="1"/>
              <a:t>NoSQL</a:t>
            </a:r>
            <a:r>
              <a:rPr lang="de-DE" b="1" dirty="0"/>
              <a:t>: </a:t>
            </a:r>
            <a:r>
              <a:rPr lang="de-DE" dirty="0" err="1"/>
              <a:t>Typically</a:t>
            </a:r>
            <a:r>
              <a:rPr lang="de-DE" dirty="0"/>
              <a:t> 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app-specific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(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do I </a:t>
            </a:r>
            <a:r>
              <a:rPr lang="de-DE" dirty="0" err="1"/>
              <a:t>have</a:t>
            </a:r>
            <a:r>
              <a:rPr lang="de-DE" dirty="0"/>
              <a:t>?)</a:t>
            </a:r>
          </a:p>
        </p:txBody>
      </p:sp>
      <p:pic>
        <p:nvPicPr>
          <p:cNvPr id="233473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88031" y="5013220"/>
            <a:ext cx="792110" cy="482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3474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90010" y="5157240"/>
            <a:ext cx="21145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umsplatzhalter 3"/>
          <p:cNvSpPr>
            <a:spLocks noGrp="1"/>
          </p:cNvSpPr>
          <p:nvPr>
            <p:ph type="dt" sz="half" idx="14"/>
          </p:nvPr>
        </p:nvSpPr>
        <p:spPr>
          <a:xfrm>
            <a:off x="6048375" y="651192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2010 Capgemini – All rights reserved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6048375" y="663257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NoSQL_final.pptx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8839200" y="6553200"/>
            <a:ext cx="228600" cy="152400"/>
          </a:xfrm>
          <a:prstGeom prst="rect">
            <a:avLst/>
          </a:prstGeom>
        </p:spPr>
        <p:txBody>
          <a:bodyPr/>
          <a:lstStyle/>
          <a:p>
            <a:fld id="{320CD069-045D-4A08-B083-44D1DD429C1D}" type="slidenum">
              <a:rPr lang="de-DE"/>
              <a:pPr/>
              <a:t>34</a:t>
            </a:fld>
            <a:endParaRPr lang="de-DE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601" y="75600"/>
            <a:ext cx="8992799" cy="763200"/>
          </a:xfrm>
        </p:spPr>
        <p:txBody>
          <a:bodyPr/>
          <a:lstStyle/>
          <a:p>
            <a:r>
              <a:rPr lang="de-DE" dirty="0" err="1"/>
              <a:t>NoSQL</a:t>
            </a:r>
            <a:r>
              <a:rPr lang="de-DE" dirty="0"/>
              <a:t> – Data </a:t>
            </a:r>
            <a:r>
              <a:rPr lang="de-DE" dirty="0" err="1"/>
              <a:t>modeling</a:t>
            </a:r>
            <a:r>
              <a:rPr lang="de-DE" dirty="0"/>
              <a:t> (</a:t>
            </a:r>
            <a:r>
              <a:rPr lang="de-DE" dirty="0" err="1"/>
              <a:t>Hierarchy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)</a:t>
            </a:r>
          </a:p>
        </p:txBody>
      </p:sp>
      <p:sp>
        <p:nvSpPr>
          <p:cNvPr id="494606" name="Rectangl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388" y="1000108"/>
            <a:ext cx="2089150" cy="521497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588" lvl="1">
              <a:spcBef>
                <a:spcPct val="40000"/>
              </a:spcBef>
            </a:pPr>
            <a:endParaRPr lang="de-DE" sz="1200"/>
          </a:p>
        </p:txBody>
      </p:sp>
      <p:sp>
        <p:nvSpPr>
          <p:cNvPr id="12" name="AutoShape 1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9440" y="2348850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Adjacency Lists</a:t>
            </a:r>
            <a:endParaRPr lang="de-DE" b="1" dirty="0"/>
          </a:p>
        </p:txBody>
      </p:sp>
      <p:sp>
        <p:nvSpPr>
          <p:cNvPr id="9" name="AutoShape 1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9440" y="112564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Tree aggregation</a:t>
            </a:r>
            <a:endParaRPr lang="de-DE" b="1" dirty="0"/>
          </a:p>
        </p:txBody>
      </p:sp>
      <p:sp>
        <p:nvSpPr>
          <p:cNvPr id="14" name="Rectangle 1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347830" y="1124680"/>
            <a:ext cx="5796170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Trees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graphs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modeled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record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/>
              <a:t>Pro:</a:t>
            </a:r>
            <a:r>
              <a:rPr lang="de-DE" dirty="0"/>
              <a:t> </a:t>
            </a:r>
            <a:r>
              <a:rPr lang="de-DE" dirty="0" err="1"/>
              <a:t>Efficient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accessed</a:t>
            </a:r>
            <a:r>
              <a:rPr lang="de-DE" dirty="0"/>
              <a:t>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once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/>
              <a:t>Con: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arbitrary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; </a:t>
            </a:r>
            <a:r>
              <a:rPr lang="de-DE" dirty="0" err="1"/>
              <a:t>inefficient</a:t>
            </a:r>
            <a:r>
              <a:rPr lang="de-DE" dirty="0"/>
              <a:t> </a:t>
            </a:r>
            <a:r>
              <a:rPr lang="de-DE" dirty="0" err="1"/>
              <a:t>updates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independent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in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NoSQL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 err="1"/>
              <a:t>Applicability</a:t>
            </a:r>
            <a:r>
              <a:rPr lang="de-DE" b="1" dirty="0"/>
              <a:t>: </a:t>
            </a:r>
            <a:r>
              <a:rPr lang="de-DE" dirty="0"/>
              <a:t>Key-Value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Document</a:t>
            </a:r>
            <a:endParaRPr lang="de-DE" dirty="0"/>
          </a:p>
        </p:txBody>
      </p:sp>
      <p:sp>
        <p:nvSpPr>
          <p:cNvPr id="11" name="Rectangle 1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47830" y="2348850"/>
            <a:ext cx="5796170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modeled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record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ancestors</a:t>
            </a:r>
            <a:r>
              <a:rPr lang="de-DE" dirty="0"/>
              <a:t>/ </a:t>
            </a:r>
            <a:r>
              <a:rPr lang="de-DE" dirty="0" err="1"/>
              <a:t>descendants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/>
              <a:t>Pro:</a:t>
            </a:r>
            <a:r>
              <a:rPr lang="de-DE" dirty="0"/>
              <a:t> Random </a:t>
            </a:r>
            <a:r>
              <a:rPr lang="de-DE" dirty="0" err="1"/>
              <a:t>access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/>
              <a:t>Con:</a:t>
            </a:r>
            <a:r>
              <a:rPr lang="de-DE" dirty="0"/>
              <a:t> </a:t>
            </a:r>
            <a:r>
              <a:rPr lang="de-DE" dirty="0" err="1"/>
              <a:t>inefficient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getting</a:t>
            </a:r>
            <a:r>
              <a:rPr lang="de-DE" dirty="0"/>
              <a:t> an </a:t>
            </a:r>
            <a:r>
              <a:rPr lang="de-DE" dirty="0" err="1"/>
              <a:t>entire</a:t>
            </a:r>
            <a:r>
              <a:rPr lang="de-DE" dirty="0"/>
              <a:t> </a:t>
            </a:r>
            <a:r>
              <a:rPr lang="de-DE" dirty="0" err="1"/>
              <a:t>subtree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wide</a:t>
            </a:r>
            <a:r>
              <a:rPr lang="de-DE" dirty="0"/>
              <a:t> </a:t>
            </a:r>
            <a:r>
              <a:rPr lang="de-DE" dirty="0" err="1"/>
              <a:t>traversals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 err="1"/>
              <a:t>Applicability</a:t>
            </a:r>
            <a:r>
              <a:rPr lang="de-DE" b="1" dirty="0"/>
              <a:t>: </a:t>
            </a:r>
            <a:r>
              <a:rPr lang="de-DE" dirty="0"/>
              <a:t>Key-Value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Document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de-DE" dirty="0"/>
          </a:p>
        </p:txBody>
      </p:sp>
      <p:sp>
        <p:nvSpPr>
          <p:cNvPr id="15" name="AutoShape 1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9440" y="379001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Materialized Paths</a:t>
            </a:r>
            <a:endParaRPr lang="de-DE" b="1" dirty="0"/>
          </a:p>
        </p:txBody>
      </p:sp>
      <p:sp>
        <p:nvSpPr>
          <p:cNvPr id="19" name="Rectangle 1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347830" y="3789050"/>
            <a:ext cx="5796170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attributed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all </a:t>
            </a:r>
            <a:r>
              <a:rPr lang="de-DE" dirty="0" err="1"/>
              <a:t>parents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children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/>
              <a:t>Pro:</a:t>
            </a:r>
            <a:r>
              <a:rPr lang="de-DE" dirty="0"/>
              <a:t> </a:t>
            </a:r>
            <a:r>
              <a:rPr lang="de-DE" dirty="0" err="1"/>
              <a:t>Saves</a:t>
            </a:r>
            <a:r>
              <a:rPr lang="de-DE" dirty="0"/>
              <a:t> </a:t>
            </a:r>
            <a:r>
              <a:rPr lang="de-DE" dirty="0" err="1"/>
              <a:t>traversal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 err="1"/>
              <a:t>Applicability</a:t>
            </a:r>
            <a:r>
              <a:rPr lang="de-DE" b="1" dirty="0"/>
              <a:t>: </a:t>
            </a:r>
            <a:r>
              <a:rPr lang="de-DE" dirty="0"/>
              <a:t>Key-Value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,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Engines</a:t>
            </a:r>
            <a:endParaRPr lang="de-DE" dirty="0"/>
          </a:p>
        </p:txBody>
      </p:sp>
      <p:sp>
        <p:nvSpPr>
          <p:cNvPr id="20" name="AutoShape 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39440" y="465413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Nested Sets</a:t>
            </a:r>
            <a:endParaRPr lang="de-DE" b="1" dirty="0"/>
          </a:p>
        </p:txBody>
      </p:sp>
      <p:sp>
        <p:nvSpPr>
          <p:cNvPr id="21" name="Rectangle 16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347830" y="4653170"/>
            <a:ext cx="5796170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Stores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leafs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in an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non </a:t>
            </a:r>
            <a:r>
              <a:rPr lang="de-DE" dirty="0" err="1"/>
              <a:t>leaf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array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/>
              <a:t>Pro:</a:t>
            </a:r>
            <a:r>
              <a:rPr lang="de-DE" dirty="0"/>
              <a:t> </a:t>
            </a:r>
            <a:r>
              <a:rPr lang="de-DE" dirty="0" err="1"/>
              <a:t>Efficient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immutable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/>
              <a:t>Con:</a:t>
            </a:r>
            <a:r>
              <a:rPr lang="de-DE" dirty="0"/>
              <a:t> Updates </a:t>
            </a:r>
            <a:r>
              <a:rPr lang="de-DE" dirty="0" err="1"/>
              <a:t>inserts</a:t>
            </a:r>
            <a:r>
              <a:rPr lang="de-DE" dirty="0"/>
              <a:t>/ </a:t>
            </a:r>
            <a:r>
              <a:rPr lang="de-DE" dirty="0" err="1"/>
              <a:t>updates</a:t>
            </a:r>
            <a:r>
              <a:rPr lang="de-DE" dirty="0"/>
              <a:t> </a:t>
            </a:r>
            <a:r>
              <a:rPr lang="de-DE" dirty="0" err="1"/>
              <a:t>costly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extensive  </a:t>
            </a:r>
            <a:r>
              <a:rPr lang="de-DE" dirty="0" err="1"/>
              <a:t>index</a:t>
            </a:r>
            <a:r>
              <a:rPr lang="de-DE" dirty="0"/>
              <a:t> update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 err="1"/>
              <a:t>Applicability</a:t>
            </a:r>
            <a:r>
              <a:rPr lang="de-DE" b="1" dirty="0"/>
              <a:t>: </a:t>
            </a:r>
            <a:r>
              <a:rPr lang="de-DE" dirty="0"/>
              <a:t>Key-Value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Documen</a:t>
            </a:r>
            <a:endParaRPr lang="de-DE" dirty="0"/>
          </a:p>
        </p:txBody>
      </p:sp>
    </p:spTree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508130" y="2356865"/>
            <a:ext cx="33528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Datumsplatzhalter 3"/>
          <p:cNvSpPr>
            <a:spLocks noGrp="1"/>
          </p:cNvSpPr>
          <p:nvPr>
            <p:ph type="dt" sz="half" idx="14"/>
          </p:nvPr>
        </p:nvSpPr>
        <p:spPr>
          <a:xfrm>
            <a:off x="6048375" y="651192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2010 Capgemini – All rights reserved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6048375" y="663257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NoSQL_final.pptx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8839200" y="6553200"/>
            <a:ext cx="228600" cy="152400"/>
          </a:xfrm>
          <a:prstGeom prst="rect">
            <a:avLst/>
          </a:prstGeom>
        </p:spPr>
        <p:txBody>
          <a:bodyPr/>
          <a:lstStyle/>
          <a:p>
            <a:fld id="{320CD069-045D-4A08-B083-44D1DD429C1D}" type="slidenum">
              <a:rPr lang="de-DE"/>
              <a:pPr/>
              <a:t>35</a:t>
            </a:fld>
            <a:endParaRPr lang="de-DE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601" y="75600"/>
            <a:ext cx="8992799" cy="763200"/>
          </a:xfrm>
        </p:spPr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NoSQL</a:t>
            </a:r>
            <a:r>
              <a:rPr lang="de-DE" dirty="0"/>
              <a:t> – Data </a:t>
            </a:r>
            <a:r>
              <a:rPr lang="de-DE" dirty="0" err="1"/>
              <a:t>retrieval</a:t>
            </a:r>
            <a:r>
              <a:rPr lang="de-DE" dirty="0"/>
              <a:t> (</a:t>
            </a:r>
            <a:r>
              <a:rPr lang="de-DE" dirty="0" err="1"/>
              <a:t>Indexing</a:t>
            </a:r>
            <a:r>
              <a:rPr lang="de-DE" dirty="0"/>
              <a:t> I)</a:t>
            </a:r>
          </a:p>
        </p:txBody>
      </p:sp>
      <p:sp>
        <p:nvSpPr>
          <p:cNvPr id="494606" name="Rectangl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388" y="1000108"/>
            <a:ext cx="2089150" cy="521497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588" lvl="1">
              <a:spcBef>
                <a:spcPct val="40000"/>
              </a:spcBef>
            </a:pPr>
            <a:endParaRPr lang="de-DE" sz="1200"/>
          </a:p>
        </p:txBody>
      </p:sp>
      <p:sp>
        <p:nvSpPr>
          <p:cNvPr id="12" name="AutoShape 1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9440" y="112564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Purpose</a:t>
            </a:r>
            <a:endParaRPr lang="de-DE" b="1" dirty="0"/>
          </a:p>
        </p:txBody>
      </p:sp>
      <p:sp>
        <p:nvSpPr>
          <p:cNvPr id="13" name="Rectangle 1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47830" y="1124680"/>
            <a:ext cx="5040700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Find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Baesd</a:t>
            </a:r>
            <a:r>
              <a:rPr lang="de-DE" dirty="0"/>
              <a:t> upon a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 </a:t>
            </a:r>
            <a:r>
              <a:rPr lang="de-DE" dirty="0" err="1"/>
              <a:t>range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Fast check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existence</a:t>
            </a:r>
            <a:r>
              <a:rPr lang="de-DE" dirty="0"/>
              <a:t> (</a:t>
            </a:r>
            <a:r>
              <a:rPr lang="de-DE" dirty="0" err="1"/>
              <a:t>Uniqueness</a:t>
            </a:r>
            <a:r>
              <a:rPr lang="de-DE" dirty="0"/>
              <a:t> </a:t>
            </a:r>
            <a:r>
              <a:rPr lang="de-DE" dirty="0" err="1"/>
              <a:t>enforcement</a:t>
            </a:r>
            <a:r>
              <a:rPr lang="de-DE" dirty="0"/>
              <a:t>)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Sorting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Aggregation (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covering</a:t>
            </a:r>
            <a:r>
              <a:rPr lang="de-DE" dirty="0"/>
              <a:t> </a:t>
            </a:r>
            <a:r>
              <a:rPr lang="de-DE" dirty="0" err="1"/>
              <a:t>indexes</a:t>
            </a:r>
            <a:r>
              <a:rPr lang="de-DE" dirty="0"/>
              <a:t>)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endParaRPr lang="de-DE" dirty="0"/>
          </a:p>
        </p:txBody>
      </p:sp>
      <p:sp>
        <p:nvSpPr>
          <p:cNvPr id="9" name="AutoShape 1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9440" y="2492870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Types</a:t>
            </a:r>
            <a:endParaRPr lang="de-DE" b="1" dirty="0"/>
          </a:p>
        </p:txBody>
      </p:sp>
      <p:sp>
        <p:nvSpPr>
          <p:cNvPr id="10" name="Rectangle 1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47830" y="2504607"/>
            <a:ext cx="5040700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B-</a:t>
            </a:r>
            <a:r>
              <a:rPr lang="de-DE" dirty="0" err="1"/>
              <a:t>Tree</a:t>
            </a:r>
            <a:r>
              <a:rPr lang="de-DE" dirty="0"/>
              <a:t>: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range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de-DE" dirty="0"/>
          </a:p>
        </p:txBody>
      </p:sp>
      <p:sp>
        <p:nvSpPr>
          <p:cNvPr id="14" name="Rectangle 1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347830" y="2924930"/>
            <a:ext cx="2304320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Hash Index: 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Very</a:t>
            </a:r>
            <a:r>
              <a:rPr lang="de-DE" dirty="0"/>
              <a:t> fast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existence</a:t>
            </a: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Can‘t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order </a:t>
            </a:r>
            <a:r>
              <a:rPr lang="de-DE" dirty="0" err="1"/>
              <a:t>by</a:t>
            </a:r>
            <a:endParaRPr lang="de-DE" dirty="0"/>
          </a:p>
        </p:txBody>
      </p:sp>
      <p:pic>
        <p:nvPicPr>
          <p:cNvPr id="116741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796170" y="3501010"/>
            <a:ext cx="334783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356340" y="4509150"/>
            <a:ext cx="5787660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Other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Covering</a:t>
            </a:r>
            <a:r>
              <a:rPr lang="de-DE" dirty="0"/>
              <a:t> </a:t>
            </a:r>
            <a:r>
              <a:rPr lang="de-DE" dirty="0" err="1"/>
              <a:t>indices</a:t>
            </a:r>
            <a:r>
              <a:rPr lang="de-DE" dirty="0"/>
              <a:t> (not just a </a:t>
            </a:r>
            <a:r>
              <a:rPr lang="de-DE" dirty="0" err="1"/>
              <a:t>pointer</a:t>
            </a:r>
            <a:r>
              <a:rPr lang="de-DE" dirty="0"/>
              <a:t> but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info</a:t>
            </a:r>
            <a:r>
              <a:rPr lang="de-DE" dirty="0"/>
              <a:t> e.g. </a:t>
            </a:r>
            <a:r>
              <a:rPr lang="de-DE" dirty="0" err="1"/>
              <a:t>freqencies</a:t>
            </a:r>
            <a:r>
              <a:rPr lang="de-DE" dirty="0"/>
              <a:t>)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Geospatial</a:t>
            </a:r>
            <a:r>
              <a:rPr lang="de-DE" dirty="0"/>
              <a:t> </a:t>
            </a:r>
            <a:r>
              <a:rPr lang="de-DE" dirty="0" err="1"/>
              <a:t>indices</a:t>
            </a:r>
            <a:r>
              <a:rPr lang="de-DE" dirty="0"/>
              <a:t> (</a:t>
            </a:r>
            <a:r>
              <a:rPr lang="de-DE" dirty="0" err="1"/>
              <a:t>Geohashing</a:t>
            </a:r>
            <a:r>
              <a:rPr lang="de-DE" dirty="0"/>
              <a:t>, R-</a:t>
            </a:r>
            <a:r>
              <a:rPr lang="de-DE" dirty="0" err="1"/>
              <a:t>Tree</a:t>
            </a:r>
            <a:r>
              <a:rPr lang="de-DE" dirty="0"/>
              <a:t> etc.)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Bitmap Index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Compound</a:t>
            </a:r>
            <a:r>
              <a:rPr lang="de-DE" dirty="0"/>
              <a:t> </a:t>
            </a:r>
            <a:r>
              <a:rPr lang="de-DE" dirty="0" err="1"/>
              <a:t>indices</a:t>
            </a:r>
            <a:r>
              <a:rPr lang="de-DE" dirty="0"/>
              <a:t> (</a:t>
            </a:r>
            <a:r>
              <a:rPr lang="de-DE" dirty="0" err="1"/>
              <a:t>index</a:t>
            </a:r>
            <a:r>
              <a:rPr lang="de-DE" dirty="0"/>
              <a:t> on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fields</a:t>
            </a:r>
            <a:r>
              <a:rPr lang="de-DE" dirty="0"/>
              <a:t>)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Sparse</a:t>
            </a:r>
            <a:r>
              <a:rPr lang="de-DE" dirty="0"/>
              <a:t> </a:t>
            </a:r>
            <a:r>
              <a:rPr lang="de-DE" dirty="0" err="1"/>
              <a:t>indices</a:t>
            </a:r>
            <a:r>
              <a:rPr lang="de-DE" dirty="0"/>
              <a:t> (</a:t>
            </a:r>
            <a:r>
              <a:rPr lang="de-DE" dirty="0" err="1"/>
              <a:t>entries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records</a:t>
            </a:r>
            <a:r>
              <a:rPr lang="de-DE" dirty="0"/>
              <a:t>)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Clustered</a:t>
            </a:r>
            <a:r>
              <a:rPr lang="de-DE" dirty="0"/>
              <a:t> Indices (Data on </a:t>
            </a:r>
            <a:r>
              <a:rPr lang="de-DE" dirty="0" err="1"/>
              <a:t>disk</a:t>
            </a:r>
            <a:r>
              <a:rPr lang="de-DE" dirty="0"/>
              <a:t> same order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)</a:t>
            </a:r>
          </a:p>
        </p:txBody>
      </p:sp>
    </p:spTree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umsplatzhalter 3"/>
          <p:cNvSpPr>
            <a:spLocks noGrp="1"/>
          </p:cNvSpPr>
          <p:nvPr>
            <p:ph type="dt" sz="half" idx="14"/>
          </p:nvPr>
        </p:nvSpPr>
        <p:spPr>
          <a:xfrm>
            <a:off x="6048375" y="651192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2010 Capgemini – All rights reserved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6048375" y="663257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NoSQL_final.pptx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8839200" y="6553200"/>
            <a:ext cx="228600" cy="152400"/>
          </a:xfrm>
          <a:prstGeom prst="rect">
            <a:avLst/>
          </a:prstGeom>
        </p:spPr>
        <p:txBody>
          <a:bodyPr/>
          <a:lstStyle/>
          <a:p>
            <a:fld id="{320CD069-045D-4A08-B083-44D1DD429C1D}" type="slidenum">
              <a:rPr lang="de-DE"/>
              <a:pPr/>
              <a:t>36</a:t>
            </a:fld>
            <a:endParaRPr lang="de-DE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601" y="75600"/>
            <a:ext cx="8992799" cy="763200"/>
          </a:xfrm>
        </p:spPr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NoSQL</a:t>
            </a:r>
            <a:r>
              <a:rPr lang="de-DE" dirty="0"/>
              <a:t> – Data </a:t>
            </a:r>
            <a:r>
              <a:rPr lang="de-DE" dirty="0" err="1"/>
              <a:t>retrieval</a:t>
            </a:r>
            <a:r>
              <a:rPr lang="de-DE" dirty="0"/>
              <a:t> (</a:t>
            </a:r>
            <a:r>
              <a:rPr lang="de-DE" dirty="0" err="1"/>
              <a:t>Indexing</a:t>
            </a:r>
            <a:r>
              <a:rPr lang="de-DE" dirty="0"/>
              <a:t> II)</a:t>
            </a:r>
          </a:p>
        </p:txBody>
      </p:sp>
      <p:sp>
        <p:nvSpPr>
          <p:cNvPr id="494606" name="Rectangl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388" y="1000108"/>
            <a:ext cx="2089150" cy="521497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588" lvl="1">
              <a:spcBef>
                <a:spcPct val="40000"/>
              </a:spcBef>
            </a:pPr>
            <a:endParaRPr lang="de-DE" sz="1200"/>
          </a:p>
        </p:txBody>
      </p:sp>
      <p:sp>
        <p:nvSpPr>
          <p:cNvPr id="12" name="AutoShape 1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9440" y="112564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Overview</a:t>
            </a:r>
            <a:endParaRPr lang="de-DE" b="1" dirty="0"/>
          </a:p>
        </p:txBody>
      </p:sp>
      <p:sp>
        <p:nvSpPr>
          <p:cNvPr id="13" name="Rectangle 1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47830" y="1124680"/>
            <a:ext cx="5796170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Not all </a:t>
            </a:r>
            <a:r>
              <a:rPr lang="de-DE" dirty="0" err="1"/>
              <a:t>NoSQL</a:t>
            </a:r>
            <a:r>
              <a:rPr lang="de-DE" dirty="0"/>
              <a:t> </a:t>
            </a:r>
            <a:r>
              <a:rPr lang="de-DE" dirty="0" err="1"/>
              <a:t>support</a:t>
            </a:r>
            <a:r>
              <a:rPr lang="de-DE" dirty="0"/>
              <a:t> </a:t>
            </a:r>
            <a:r>
              <a:rPr lang="de-DE" dirty="0" err="1"/>
              <a:t>secondary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(Other </a:t>
            </a:r>
            <a:r>
              <a:rPr lang="de-DE" dirty="0" err="1"/>
              <a:t>indices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primary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)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Key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databases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normally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secondary</a:t>
            </a:r>
            <a:r>
              <a:rPr lang="de-DE" dirty="0"/>
              <a:t> </a:t>
            </a:r>
            <a:r>
              <a:rPr lang="de-DE" dirty="0" err="1"/>
              <a:t>indices</a:t>
            </a: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endParaRPr lang="de-DE" dirty="0"/>
          </a:p>
        </p:txBody>
      </p:sp>
      <p:sp>
        <p:nvSpPr>
          <p:cNvPr id="9" name="AutoShape 1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9440" y="198976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 err="1"/>
              <a:t>MongoDB</a:t>
            </a:r>
            <a:r>
              <a:rPr lang="en-US" b="1" dirty="0"/>
              <a:t> (Document)</a:t>
            </a:r>
            <a:endParaRPr lang="de-DE" b="1" dirty="0"/>
          </a:p>
        </p:txBody>
      </p:sp>
      <p:sp>
        <p:nvSpPr>
          <p:cNvPr id="10" name="Rectangle 1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47830" y="1988800"/>
            <a:ext cx="5040700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B-</a:t>
            </a:r>
            <a:r>
              <a:rPr lang="de-DE" dirty="0" err="1"/>
              <a:t>Tree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Indices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depth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(</a:t>
            </a:r>
            <a:r>
              <a:rPr lang="de-DE" dirty="0" err="1"/>
              <a:t>supported</a:t>
            </a:r>
            <a:r>
              <a:rPr lang="de-DE" dirty="0"/>
              <a:t>  </a:t>
            </a:r>
            <a:r>
              <a:rPr lang="de-DE" dirty="0" err="1"/>
              <a:t>types:int</a:t>
            </a:r>
            <a:r>
              <a:rPr lang="de-DE" dirty="0"/>
              <a:t>, double, </a:t>
            </a:r>
            <a:r>
              <a:rPr lang="de-DE" dirty="0" err="1"/>
              <a:t>string</a:t>
            </a:r>
            <a:r>
              <a:rPr lang="de-DE" dirty="0"/>
              <a:t>, </a:t>
            </a:r>
            <a:r>
              <a:rPr lang="de-DE" dirty="0" err="1"/>
              <a:t>date</a:t>
            </a:r>
            <a:r>
              <a:rPr lang="de-DE" dirty="0"/>
              <a:t>, </a:t>
            </a:r>
            <a:r>
              <a:rPr lang="de-DE" dirty="0" err="1"/>
              <a:t>bytearray</a:t>
            </a:r>
            <a:r>
              <a:rPr lang="de-DE" dirty="0"/>
              <a:t>, </a:t>
            </a:r>
            <a:r>
              <a:rPr lang="de-DE" dirty="0" err="1"/>
              <a:t>object</a:t>
            </a:r>
            <a:r>
              <a:rPr lang="de-DE" dirty="0"/>
              <a:t>, </a:t>
            </a:r>
            <a:r>
              <a:rPr lang="de-DE" dirty="0" err="1"/>
              <a:t>arrays</a:t>
            </a:r>
            <a:r>
              <a:rPr lang="de-DE" dirty="0"/>
              <a:t>, </a:t>
            </a:r>
            <a:r>
              <a:rPr lang="de-DE" dirty="0" err="1"/>
              <a:t>other</a:t>
            </a:r>
            <a:r>
              <a:rPr lang="de-DE" dirty="0"/>
              <a:t>)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Supports </a:t>
            </a:r>
            <a:r>
              <a:rPr lang="de-DE" dirty="0" err="1"/>
              <a:t>secondary</a:t>
            </a:r>
            <a:r>
              <a:rPr lang="de-DE" dirty="0"/>
              <a:t> </a:t>
            </a:r>
            <a:r>
              <a:rPr lang="de-DE" dirty="0" err="1"/>
              <a:t>indices</a:t>
            </a:r>
            <a:r>
              <a:rPr lang="de-DE" dirty="0"/>
              <a:t>, </a:t>
            </a:r>
            <a:r>
              <a:rPr lang="de-DE" dirty="0" err="1"/>
              <a:t>compound</a:t>
            </a:r>
            <a:r>
              <a:rPr lang="de-DE" dirty="0"/>
              <a:t> </a:t>
            </a:r>
            <a:r>
              <a:rPr lang="de-DE" dirty="0" err="1"/>
              <a:t>keys</a:t>
            </a:r>
            <a:r>
              <a:rPr lang="de-DE" dirty="0"/>
              <a:t>, </a:t>
            </a:r>
            <a:r>
              <a:rPr lang="de-DE" dirty="0" err="1"/>
              <a:t>sparse</a:t>
            </a:r>
            <a:r>
              <a:rPr lang="de-DE" dirty="0"/>
              <a:t> </a:t>
            </a:r>
            <a:r>
              <a:rPr lang="de-DE" dirty="0" err="1"/>
              <a:t>keys</a:t>
            </a:r>
            <a:r>
              <a:rPr lang="de-DE" dirty="0"/>
              <a:t>, </a:t>
            </a:r>
            <a:r>
              <a:rPr lang="de-DE" dirty="0" err="1"/>
              <a:t>unique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, </a:t>
            </a:r>
            <a:r>
              <a:rPr lang="de-DE" dirty="0" err="1"/>
              <a:t>geospatial</a:t>
            </a:r>
            <a:r>
              <a:rPr lang="de-DE" dirty="0"/>
              <a:t> </a:t>
            </a:r>
            <a:r>
              <a:rPr lang="de-DE" dirty="0" err="1"/>
              <a:t>indices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Index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atomic</a:t>
            </a:r>
            <a:endParaRPr lang="de-DE" dirty="0"/>
          </a:p>
        </p:txBody>
      </p:sp>
      <p:sp>
        <p:nvSpPr>
          <p:cNvPr id="15" name="AutoShape 1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9440" y="335795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Cassandra (Key Value)</a:t>
            </a:r>
            <a:endParaRPr lang="de-DE" b="1" dirty="0"/>
          </a:p>
        </p:txBody>
      </p:sp>
      <p:sp>
        <p:nvSpPr>
          <p:cNvPr id="21" name="Rectangle 1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347830" y="3378200"/>
            <a:ext cx="5040700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Hash </a:t>
            </a:r>
            <a:r>
              <a:rPr lang="de-DE" dirty="0" err="1"/>
              <a:t>index</a:t>
            </a:r>
            <a:r>
              <a:rPr lang="de-DE" dirty="0"/>
              <a:t>; </a:t>
            </a:r>
            <a:r>
              <a:rPr lang="de-DE" dirty="0" err="1"/>
              <a:t>index</a:t>
            </a:r>
            <a:r>
              <a:rPr lang="de-DE" dirty="0"/>
              <a:t> on </a:t>
            </a:r>
            <a:r>
              <a:rPr lang="de-DE" dirty="0" err="1"/>
              <a:t>string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Row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like</a:t>
            </a:r>
            <a:r>
              <a:rPr lang="de-DE" dirty="0"/>
              <a:t> </a:t>
            </a:r>
            <a:r>
              <a:rPr lang="de-DE" dirty="0" err="1"/>
              <a:t>primary</a:t>
            </a:r>
            <a:r>
              <a:rPr lang="de-DE" dirty="0"/>
              <a:t> </a:t>
            </a:r>
            <a:r>
              <a:rPr lang="de-DE" dirty="0" err="1"/>
              <a:t>key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Supports </a:t>
            </a:r>
            <a:r>
              <a:rPr lang="de-DE" dirty="0" err="1"/>
              <a:t>secondary</a:t>
            </a:r>
            <a:r>
              <a:rPr lang="de-DE" dirty="0"/>
              <a:t> </a:t>
            </a:r>
            <a:r>
              <a:rPr lang="de-DE" dirty="0" err="1"/>
              <a:t>indices</a:t>
            </a:r>
            <a:r>
              <a:rPr lang="de-DE" dirty="0"/>
              <a:t> (</a:t>
            </a:r>
            <a:r>
              <a:rPr lang="de-DE" dirty="0" err="1"/>
              <a:t>hash</a:t>
            </a:r>
            <a:r>
              <a:rPr lang="de-DE" dirty="0"/>
              <a:t>), </a:t>
            </a:r>
            <a:r>
              <a:rPr lang="de-DE" dirty="0" err="1"/>
              <a:t>sparse</a:t>
            </a:r>
            <a:r>
              <a:rPr lang="de-DE" dirty="0"/>
              <a:t> </a:t>
            </a:r>
            <a:r>
              <a:rPr lang="de-DE" dirty="0" err="1"/>
              <a:t>indices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Ranges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orders</a:t>
            </a:r>
            <a:r>
              <a:rPr lang="de-DE" dirty="0"/>
              <a:t> </a:t>
            </a:r>
            <a:r>
              <a:rPr lang="de-DE" dirty="0" err="1"/>
              <a:t>supported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sorting</a:t>
            </a:r>
            <a:r>
              <a:rPr lang="de-DE" dirty="0"/>
              <a:t> </a:t>
            </a:r>
            <a:r>
              <a:rPr lang="de-DE" dirty="0" err="1"/>
              <a:t>hash</a:t>
            </a:r>
            <a:r>
              <a:rPr lang="de-DE" dirty="0"/>
              <a:t> </a:t>
            </a:r>
            <a:r>
              <a:rPr lang="de-DE" dirty="0" err="1"/>
              <a:t>index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Index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updates</a:t>
            </a:r>
            <a:r>
              <a:rPr lang="de-DE" dirty="0"/>
              <a:t> </a:t>
            </a:r>
            <a:r>
              <a:rPr lang="de-DE" dirty="0" err="1"/>
              <a:t>atomic</a:t>
            </a:r>
            <a:endParaRPr lang="de-DE" dirty="0"/>
          </a:p>
        </p:txBody>
      </p:sp>
      <p:sp>
        <p:nvSpPr>
          <p:cNvPr id="22" name="AutoShape 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39440" y="4653170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 err="1"/>
              <a:t>Hbase</a:t>
            </a:r>
            <a:r>
              <a:rPr lang="en-US" b="1" dirty="0"/>
              <a:t> (Column)</a:t>
            </a:r>
            <a:endParaRPr lang="de-DE" b="1" dirty="0"/>
          </a:p>
        </p:txBody>
      </p:sp>
      <p:sp>
        <p:nvSpPr>
          <p:cNvPr id="23" name="Rectangle 16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347830" y="4653170"/>
            <a:ext cx="5040700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Sorted</a:t>
            </a:r>
            <a:r>
              <a:rPr lang="de-DE" dirty="0"/>
              <a:t> </a:t>
            </a:r>
            <a:r>
              <a:rPr lang="de-DE" dirty="0" err="1"/>
              <a:t>hash</a:t>
            </a:r>
            <a:r>
              <a:rPr lang="de-DE" dirty="0"/>
              <a:t> </a:t>
            </a:r>
            <a:r>
              <a:rPr lang="de-DE" dirty="0" err="1"/>
              <a:t>indexes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Indexes on </a:t>
            </a:r>
            <a:r>
              <a:rPr lang="de-DE" dirty="0" err="1"/>
              <a:t>strings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Row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like</a:t>
            </a:r>
            <a:r>
              <a:rPr lang="de-DE" dirty="0"/>
              <a:t> </a:t>
            </a:r>
            <a:r>
              <a:rPr lang="de-DE" dirty="0" err="1"/>
              <a:t>primary</a:t>
            </a:r>
            <a:r>
              <a:rPr lang="de-DE" dirty="0"/>
              <a:t> </a:t>
            </a:r>
            <a:r>
              <a:rPr lang="de-DE" dirty="0" err="1"/>
              <a:t>key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Supports </a:t>
            </a:r>
            <a:r>
              <a:rPr lang="de-DE" dirty="0" err="1"/>
              <a:t>sparse</a:t>
            </a:r>
            <a:r>
              <a:rPr lang="de-DE" dirty="0"/>
              <a:t> </a:t>
            </a:r>
            <a:r>
              <a:rPr lang="de-DE" dirty="0" err="1"/>
              <a:t>indices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Alphanumeric</a:t>
            </a:r>
            <a:r>
              <a:rPr lang="de-DE" dirty="0"/>
              <a:t> </a:t>
            </a:r>
            <a:r>
              <a:rPr lang="de-DE" dirty="0" err="1"/>
              <a:t>ranges</a:t>
            </a:r>
            <a:r>
              <a:rPr lang="de-DE" dirty="0"/>
              <a:t> </a:t>
            </a:r>
            <a:r>
              <a:rPr lang="de-DE" dirty="0" err="1"/>
              <a:t>supported</a:t>
            </a:r>
            <a:r>
              <a:rPr lang="de-DE" dirty="0"/>
              <a:t> on </a:t>
            </a:r>
            <a:r>
              <a:rPr lang="de-DE" dirty="0" err="1"/>
              <a:t>row</a:t>
            </a:r>
            <a:r>
              <a:rPr lang="de-DE" dirty="0"/>
              <a:t> </a:t>
            </a:r>
            <a:r>
              <a:rPr lang="de-DE" dirty="0" err="1"/>
              <a:t>key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Index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updates</a:t>
            </a:r>
            <a:r>
              <a:rPr lang="de-DE" dirty="0"/>
              <a:t> </a:t>
            </a:r>
            <a:r>
              <a:rPr lang="de-DE" dirty="0" err="1"/>
              <a:t>atomic</a:t>
            </a:r>
            <a:endParaRPr lang="de-DE" dirty="0"/>
          </a:p>
        </p:txBody>
      </p:sp>
    </p:spTree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umsplatzhalter 3"/>
          <p:cNvSpPr>
            <a:spLocks noGrp="1"/>
          </p:cNvSpPr>
          <p:nvPr>
            <p:ph type="dt" sz="half" idx="14"/>
          </p:nvPr>
        </p:nvSpPr>
        <p:spPr>
          <a:xfrm>
            <a:off x="6048375" y="651192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2010 Capgemini – All rights reserved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6048375" y="663257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NoSQL_final.pptx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8839200" y="6553200"/>
            <a:ext cx="228600" cy="152400"/>
          </a:xfrm>
          <a:prstGeom prst="rect">
            <a:avLst/>
          </a:prstGeom>
        </p:spPr>
        <p:txBody>
          <a:bodyPr/>
          <a:lstStyle/>
          <a:p>
            <a:fld id="{320CD069-045D-4A08-B083-44D1DD429C1D}" type="slidenum">
              <a:rPr lang="de-DE"/>
              <a:pPr/>
              <a:t>37</a:t>
            </a:fld>
            <a:endParaRPr lang="de-DE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601" y="75600"/>
            <a:ext cx="8992799" cy="763200"/>
          </a:xfrm>
        </p:spPr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NoSQL</a:t>
            </a:r>
            <a:r>
              <a:rPr lang="de-DE" dirty="0"/>
              <a:t> – Security</a:t>
            </a:r>
          </a:p>
        </p:txBody>
      </p:sp>
      <p:sp>
        <p:nvSpPr>
          <p:cNvPr id="494606" name="Rectangl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388" y="1000108"/>
            <a:ext cx="2089150" cy="521497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588" lvl="1">
              <a:spcBef>
                <a:spcPct val="40000"/>
              </a:spcBef>
            </a:pPr>
            <a:endParaRPr lang="de-DE" sz="1200"/>
          </a:p>
        </p:txBody>
      </p:sp>
      <p:sp>
        <p:nvSpPr>
          <p:cNvPr id="12" name="AutoShape 1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9440" y="112564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HTTP based attacks</a:t>
            </a:r>
            <a:endParaRPr lang="de-DE" b="1" dirty="0"/>
          </a:p>
        </p:txBody>
      </p:sp>
      <p:sp>
        <p:nvSpPr>
          <p:cNvPr id="13" name="Rectangle 1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47830" y="1124680"/>
            <a:ext cx="5796170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HTTP </a:t>
            </a:r>
            <a:r>
              <a:rPr lang="de-DE" dirty="0" err="1"/>
              <a:t>uswd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CouchDB</a:t>
            </a:r>
            <a:r>
              <a:rPr lang="de-DE" dirty="0"/>
              <a:t>, </a:t>
            </a:r>
            <a:r>
              <a:rPr lang="de-DE" dirty="0" err="1"/>
              <a:t>Hbase</a:t>
            </a:r>
            <a:r>
              <a:rPr lang="de-DE" dirty="0"/>
              <a:t>, </a:t>
            </a:r>
            <a:r>
              <a:rPr lang="de-DE" dirty="0" err="1"/>
              <a:t>Riak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Locating</a:t>
            </a:r>
            <a:r>
              <a:rPr lang="de-DE" dirty="0"/>
              <a:t> </a:t>
            </a:r>
            <a:r>
              <a:rPr lang="de-DE" dirty="0" err="1"/>
              <a:t>vuknerabilities</a:t>
            </a:r>
            <a:r>
              <a:rPr lang="de-DE" dirty="0"/>
              <a:t>: </a:t>
            </a:r>
            <a:r>
              <a:rPr lang="de-DE" dirty="0" err="1"/>
              <a:t>Fuzzing</a:t>
            </a:r>
            <a:r>
              <a:rPr lang="de-DE" dirty="0"/>
              <a:t>: </a:t>
            </a:r>
            <a:r>
              <a:rPr lang="de-DE" dirty="0" err="1"/>
              <a:t>hzzp</a:t>
            </a: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endParaRPr lang="de-DE" dirty="0"/>
          </a:p>
        </p:txBody>
      </p:sp>
      <p:sp>
        <p:nvSpPr>
          <p:cNvPr id="9" name="AutoShape 1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9440" y="198976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Listeners exploitation</a:t>
            </a:r>
            <a:endParaRPr lang="de-DE" b="1" dirty="0"/>
          </a:p>
        </p:txBody>
      </p:sp>
      <p:sp>
        <p:nvSpPr>
          <p:cNvPr id="10" name="Rectangle 1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47830" y="1988800"/>
            <a:ext cx="5040700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As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on HTTP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proxies</a:t>
            </a:r>
            <a:r>
              <a:rPr lang="de-DE" dirty="0"/>
              <a:t> </a:t>
            </a:r>
            <a:r>
              <a:rPr lang="de-DE" dirty="0" err="1"/>
              <a:t>misconfigured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access</a:t>
            </a:r>
            <a:endParaRPr lang="de-DE" dirty="0"/>
          </a:p>
        </p:txBody>
      </p:sp>
      <p:sp>
        <p:nvSpPr>
          <p:cNvPr id="15" name="AutoShape 1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9440" y="2852920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JSON injection</a:t>
            </a:r>
            <a:endParaRPr lang="de-DE" b="1" dirty="0"/>
          </a:p>
        </p:txBody>
      </p:sp>
      <p:sp>
        <p:nvSpPr>
          <p:cNvPr id="22" name="AutoShape 1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39440" y="3645030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Array Injection</a:t>
            </a:r>
            <a:endParaRPr lang="de-DE" b="1" dirty="0"/>
          </a:p>
        </p:txBody>
      </p:sp>
      <p:sp>
        <p:nvSpPr>
          <p:cNvPr id="19" name="Rectangle 1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347830" y="2878320"/>
            <a:ext cx="5040700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As </a:t>
            </a:r>
            <a:r>
              <a:rPr lang="de-DE" dirty="0" err="1"/>
              <a:t>injected</a:t>
            </a:r>
            <a:r>
              <a:rPr lang="de-DE" dirty="0"/>
              <a:t> SQL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escaped</a:t>
            </a:r>
            <a:r>
              <a:rPr lang="de-DE" dirty="0"/>
              <a:t> JSON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escaped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CounchDB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MongoDB</a:t>
            </a:r>
            <a:endParaRPr lang="de-DE" dirty="0"/>
          </a:p>
        </p:txBody>
      </p:sp>
      <p:sp>
        <p:nvSpPr>
          <p:cNvPr id="20" name="Rectangle 16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347830" y="3645030"/>
            <a:ext cx="5040700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Applies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MongoDB</a:t>
            </a:r>
            <a:r>
              <a:rPr lang="de-DE" dirty="0"/>
              <a:t> + PHP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In PHP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a variable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de-DE" dirty="0" err="1"/>
              <a:t>brackets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„</a:t>
            </a:r>
            <a:r>
              <a:rPr lang="de-DE" dirty="0" err="1"/>
              <a:t>login.php?username</a:t>
            </a:r>
            <a:r>
              <a:rPr lang="de-DE" dirty="0"/>
              <a:t>=</a:t>
            </a:r>
            <a:r>
              <a:rPr lang="de-DE" dirty="0" err="1"/>
              <a:t>admin&amp;passwd</a:t>
            </a:r>
            <a:r>
              <a:rPr lang="de-DE" dirty="0"/>
              <a:t>[$ne]=1 –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admin</a:t>
            </a:r>
            <a:r>
              <a:rPr lang="de-DE" dirty="0"/>
              <a:t> </a:t>
            </a:r>
            <a:r>
              <a:rPr lang="de-DE" dirty="0" err="1"/>
              <a:t>passwd</a:t>
            </a:r>
            <a:r>
              <a:rPr lang="de-DE" dirty="0"/>
              <a:t> „Not </a:t>
            </a:r>
            <a:r>
              <a:rPr lang="de-DE" dirty="0" err="1"/>
              <a:t>Equal</a:t>
            </a:r>
            <a:r>
              <a:rPr lang="de-DE" dirty="0"/>
              <a:t>“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de-DE" dirty="0"/>
          </a:p>
        </p:txBody>
      </p:sp>
      <p:sp>
        <p:nvSpPr>
          <p:cNvPr id="24" name="AutoShape 1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39440" y="479815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View injection</a:t>
            </a:r>
            <a:endParaRPr lang="de-DE" b="1" dirty="0"/>
          </a:p>
        </p:txBody>
      </p:sp>
      <p:sp>
        <p:nvSpPr>
          <p:cNvPr id="26" name="Rectangle 1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347830" y="4831100"/>
            <a:ext cx="5040700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CouchDB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SpiderMonkey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scripting</a:t>
            </a:r>
            <a:r>
              <a:rPr lang="de-DE" dirty="0"/>
              <a:t> </a:t>
            </a:r>
            <a:r>
              <a:rPr lang="de-DE" dirty="0" err="1"/>
              <a:t>engine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arbitrary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alter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flow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de-DE" dirty="0"/>
          </a:p>
        </p:txBody>
      </p:sp>
      <p:sp>
        <p:nvSpPr>
          <p:cNvPr id="27" name="AutoShape 1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39440" y="5661310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Rest injection</a:t>
            </a:r>
            <a:endParaRPr lang="de-DE" b="1" dirty="0"/>
          </a:p>
        </p:txBody>
      </p:sp>
      <p:sp>
        <p:nvSpPr>
          <p:cNvPr id="28" name="Rectangle 16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347830" y="5661310"/>
            <a:ext cx="5040700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Cross </a:t>
            </a:r>
            <a:r>
              <a:rPr lang="de-DE" dirty="0" err="1"/>
              <a:t>database</a:t>
            </a:r>
            <a:r>
              <a:rPr lang="de-DE" dirty="0"/>
              <a:t> /?</a:t>
            </a:r>
            <a:r>
              <a:rPr lang="de-DE" dirty="0" err="1"/>
              <a:t>db</a:t>
            </a:r>
            <a:r>
              <a:rPr lang="de-DE" dirty="0"/>
              <a:t>=_</a:t>
            </a:r>
            <a:r>
              <a:rPr lang="de-DE" dirty="0" err="1"/>
              <a:t>all_dbs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/?</a:t>
            </a:r>
            <a:r>
              <a:rPr lang="de-DE" dirty="0" err="1"/>
              <a:t>db</a:t>
            </a:r>
            <a:r>
              <a:rPr lang="de-DE" dirty="0"/>
              <a:t>=</a:t>
            </a:r>
            <a:r>
              <a:rPr lang="de-DE" dirty="0" err="1"/>
              <a:t>myusers</a:t>
            </a:r>
            <a:endParaRPr lang="de-DE" dirty="0"/>
          </a:p>
        </p:txBody>
      </p:sp>
      <p:sp>
        <p:nvSpPr>
          <p:cNvPr id="29" name="AutoShape 1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39440" y="6498431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GQL injection</a:t>
            </a:r>
            <a:endParaRPr lang="de-DE" b="1" dirty="0"/>
          </a:p>
        </p:txBody>
      </p:sp>
      <p:sp>
        <p:nvSpPr>
          <p:cNvPr id="30" name="AutoShape 15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39440" y="746252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Cassandra security </a:t>
            </a:r>
            <a:endParaRPr lang="de-DE" b="1" dirty="0"/>
          </a:p>
        </p:txBody>
      </p:sp>
      <p:sp>
        <p:nvSpPr>
          <p:cNvPr id="31" name="Rectangle 16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347830" y="7533570"/>
            <a:ext cx="5040700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family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items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family</a:t>
            </a:r>
            <a:endParaRPr lang="de-DE" dirty="0"/>
          </a:p>
        </p:txBody>
      </p:sp>
    </p:spTree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umsplatzhalter 3"/>
          <p:cNvSpPr>
            <a:spLocks noGrp="1"/>
          </p:cNvSpPr>
          <p:nvPr>
            <p:ph type="dt" sz="half" idx="14"/>
          </p:nvPr>
        </p:nvSpPr>
        <p:spPr>
          <a:xfrm>
            <a:off x="6048375" y="651192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2010 Capgemini – All rights reserved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6048375" y="663257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NoSQL_final.pptx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8839200" y="6553200"/>
            <a:ext cx="228600" cy="152400"/>
          </a:xfrm>
          <a:prstGeom prst="rect">
            <a:avLst/>
          </a:prstGeom>
        </p:spPr>
        <p:txBody>
          <a:bodyPr/>
          <a:lstStyle/>
          <a:p>
            <a:fld id="{320CD069-045D-4A08-B083-44D1DD429C1D}" type="slidenum">
              <a:rPr lang="de-DE"/>
              <a:pPr/>
              <a:t>38</a:t>
            </a:fld>
            <a:endParaRPr lang="de-DE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601" y="75600"/>
            <a:ext cx="8992799" cy="763200"/>
          </a:xfrm>
        </p:spPr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NoSQL</a:t>
            </a:r>
            <a:r>
              <a:rPr lang="de-DE" dirty="0"/>
              <a:t> – Security</a:t>
            </a:r>
          </a:p>
        </p:txBody>
      </p:sp>
      <p:sp>
        <p:nvSpPr>
          <p:cNvPr id="494606" name="Rectangl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388" y="1000108"/>
            <a:ext cx="2089150" cy="521497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588" lvl="1">
              <a:spcBef>
                <a:spcPct val="40000"/>
              </a:spcBef>
            </a:pPr>
            <a:endParaRPr lang="de-DE" sz="1200"/>
          </a:p>
        </p:txBody>
      </p:sp>
      <p:sp>
        <p:nvSpPr>
          <p:cNvPr id="12" name="AutoShape 1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9440" y="112564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Security issues to be aware of</a:t>
            </a:r>
            <a:endParaRPr lang="de-DE" b="1" dirty="0"/>
          </a:p>
        </p:txBody>
      </p:sp>
      <p:sp>
        <p:nvSpPr>
          <p:cNvPr id="13" name="Rectangle 1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47830" y="1124680"/>
            <a:ext cx="5796170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Insufficient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ineffective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validation</a:t>
            </a:r>
            <a:r>
              <a:rPr lang="de-DE" dirty="0"/>
              <a:t>, </a:t>
            </a:r>
            <a:r>
              <a:rPr lang="de-DE" dirty="0" err="1"/>
              <a:t>insecure</a:t>
            </a:r>
            <a:r>
              <a:rPr lang="de-DE" dirty="0"/>
              <a:t> </a:t>
            </a:r>
            <a:r>
              <a:rPr lang="de-DE" dirty="0" err="1"/>
              <a:t>connection</a:t>
            </a:r>
            <a:r>
              <a:rPr lang="de-DE" dirty="0"/>
              <a:t> web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, </a:t>
            </a:r>
            <a:r>
              <a:rPr lang="de-DE" dirty="0" err="1"/>
              <a:t>insufficient</a:t>
            </a:r>
            <a:r>
              <a:rPr lang="de-DE" dirty="0"/>
              <a:t> </a:t>
            </a:r>
            <a:r>
              <a:rPr lang="de-DE" dirty="0" err="1"/>
              <a:t>support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authorized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insufficient</a:t>
            </a:r>
            <a:r>
              <a:rPr lang="de-DE" dirty="0"/>
              <a:t> </a:t>
            </a:r>
            <a:r>
              <a:rPr lang="de-DE" dirty="0" err="1"/>
              <a:t>authentication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New </a:t>
            </a:r>
            <a:r>
              <a:rPr lang="de-DE" dirty="0" err="1"/>
              <a:t>surface</a:t>
            </a:r>
            <a:r>
              <a:rPr lang="de-DE" dirty="0"/>
              <a:t>: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impersonation</a:t>
            </a:r>
            <a:r>
              <a:rPr lang="de-DE" dirty="0"/>
              <a:t> </a:t>
            </a:r>
            <a:r>
              <a:rPr lang="de-DE" dirty="0" err="1"/>
              <a:t>attacks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Samples: HTTP </a:t>
            </a:r>
            <a:r>
              <a:rPr lang="de-DE" dirty="0" err="1"/>
              <a:t>attacks</a:t>
            </a:r>
            <a:r>
              <a:rPr lang="de-DE" dirty="0"/>
              <a:t>; JSON, Array, View </a:t>
            </a:r>
            <a:r>
              <a:rPr lang="de-DE" dirty="0" err="1"/>
              <a:t>and</a:t>
            </a:r>
            <a:r>
              <a:rPr lang="de-DE" dirty="0"/>
              <a:t> Rest </a:t>
            </a:r>
            <a:r>
              <a:rPr lang="de-DE" dirty="0" err="1"/>
              <a:t>Injection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authentication</a:t>
            </a:r>
            <a:r>
              <a:rPr lang="de-DE" dirty="0"/>
              <a:t>, </a:t>
            </a:r>
            <a:r>
              <a:rPr lang="de-DE" dirty="0" err="1"/>
              <a:t>authorization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encryption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Cassandra: </a:t>
            </a:r>
            <a:r>
              <a:rPr lang="de-DE" dirty="0" err="1"/>
              <a:t>IAuthenticat</a:t>
            </a:r>
            <a:r>
              <a:rPr lang="de-DE" dirty="0"/>
              <a:t> </a:t>
            </a:r>
            <a:r>
              <a:rPr lang="de-DE" dirty="0" err="1"/>
              <a:t>handled</a:t>
            </a:r>
            <a:r>
              <a:rPr lang="de-DE" dirty="0"/>
              <a:t> on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family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CouchDB</a:t>
            </a:r>
            <a:r>
              <a:rPr lang="de-DE" dirty="0"/>
              <a:t>: 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auhtentication</a:t>
            </a:r>
            <a:r>
              <a:rPr lang="de-DE" dirty="0"/>
              <a:t> </a:t>
            </a:r>
            <a:r>
              <a:rPr lang="de-DE" dirty="0" err="1"/>
              <a:t>handlers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HTTP, Cookie-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Oauth</a:t>
            </a: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Very</a:t>
            </a:r>
            <a:r>
              <a:rPr lang="de-DE" dirty="0"/>
              <a:t> limited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access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MongoDB</a:t>
            </a:r>
            <a:r>
              <a:rPr lang="de-DE" dirty="0"/>
              <a:t>: 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supports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(Read-</a:t>
            </a:r>
            <a:r>
              <a:rPr lang="de-DE" dirty="0" err="1"/>
              <a:t>only</a:t>
            </a:r>
            <a:r>
              <a:rPr lang="de-DE" dirty="0"/>
              <a:t>, Read-Write)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Encyrption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endParaRPr lang="de-DE" dirty="0"/>
          </a:p>
        </p:txBody>
      </p:sp>
      <p:sp>
        <p:nvSpPr>
          <p:cNvPr id="9" name="AutoShape 1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9440" y="242182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Current state</a:t>
            </a:r>
            <a:endParaRPr lang="de-DE" b="1" dirty="0"/>
          </a:p>
        </p:txBody>
      </p:sp>
      <p:sp>
        <p:nvSpPr>
          <p:cNvPr id="24" name="AutoShape 1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9440" y="4437140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Tools to build in security</a:t>
            </a:r>
            <a:endParaRPr lang="de-DE" b="1" dirty="0"/>
          </a:p>
        </p:txBody>
      </p:sp>
      <p:sp>
        <p:nvSpPr>
          <p:cNvPr id="26" name="Rectangle 1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347830" y="4470087"/>
            <a:ext cx="5040700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in </a:t>
            </a:r>
            <a:r>
              <a:rPr lang="de-DE" dirty="0" err="1"/>
              <a:t>tool</a:t>
            </a:r>
            <a:r>
              <a:rPr lang="de-DE" dirty="0"/>
              <a:t> but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middleware</a:t>
            </a:r>
            <a:r>
              <a:rPr lang="de-DE" dirty="0"/>
              <a:t> </a:t>
            </a:r>
            <a:r>
              <a:rPr lang="de-DE" dirty="0" err="1"/>
              <a:t>supports</a:t>
            </a:r>
            <a:r>
              <a:rPr lang="de-DE" dirty="0"/>
              <a:t> </a:t>
            </a:r>
            <a:r>
              <a:rPr lang="de-DE" dirty="0" err="1"/>
              <a:t>authentication</a:t>
            </a:r>
            <a:r>
              <a:rPr lang="de-DE" dirty="0"/>
              <a:t>, </a:t>
            </a:r>
            <a:r>
              <a:rPr lang="de-DE" dirty="0" err="1"/>
              <a:t>authorization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(e.g.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java</a:t>
            </a:r>
            <a:r>
              <a:rPr lang="de-DE" dirty="0"/>
              <a:t> JAAS, Spring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)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Clusters </a:t>
            </a:r>
            <a:r>
              <a:rPr lang="de-DE" dirty="0" err="1"/>
              <a:t>with</a:t>
            </a:r>
            <a:r>
              <a:rPr lang="de-DE" dirty="0"/>
              <a:t> HTTP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proxies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validation</a:t>
            </a:r>
            <a:endParaRPr lang="de-DE" dirty="0"/>
          </a:p>
        </p:txBody>
      </p:sp>
      <p:sp>
        <p:nvSpPr>
          <p:cNvPr id="27" name="AutoShape 1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39440" y="5445280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Emerging trends</a:t>
            </a:r>
            <a:endParaRPr lang="de-DE" b="1" dirty="0"/>
          </a:p>
        </p:txBody>
      </p:sp>
      <p:sp>
        <p:nvSpPr>
          <p:cNvPr id="23" name="Rectangle 1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347830" y="5470680"/>
            <a:ext cx="5040700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Becomes</a:t>
            </a:r>
            <a:r>
              <a:rPr lang="de-DE" dirty="0"/>
              <a:t> a </a:t>
            </a:r>
            <a:r>
              <a:rPr lang="de-DE" dirty="0" err="1"/>
              <a:t>major</a:t>
            </a:r>
            <a:r>
              <a:rPr lang="de-DE"/>
              <a:t> concern</a:t>
            </a:r>
            <a:endParaRPr lang="de-DE" dirty="0"/>
          </a:p>
        </p:txBody>
      </p:sp>
    </p:spTree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14"/>
          </p:nvPr>
        </p:nvSpPr>
        <p:spPr>
          <a:xfrm>
            <a:off x="6048375" y="651192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2010 Capgemini – All rights reserved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6048375" y="663257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NoSQL_final.pptx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8839200" y="6553200"/>
            <a:ext cx="228600" cy="152400"/>
          </a:xfrm>
          <a:prstGeom prst="rect">
            <a:avLst/>
          </a:prstGeom>
        </p:spPr>
        <p:txBody>
          <a:bodyPr/>
          <a:lstStyle/>
          <a:p>
            <a:fld id="{660CC843-8175-4681-ACBC-2E92B317DD61}" type="slidenum">
              <a:rPr lang="de-DE"/>
              <a:pPr/>
              <a:t>39</a:t>
            </a:fld>
            <a:endParaRPr lang="de-DE"/>
          </a:p>
        </p:txBody>
      </p:sp>
      <p:graphicFrame>
        <p:nvGraphicFramePr>
          <p:cNvPr id="452610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47" name="think-cell Slide" r:id="rId8" imgW="0" imgH="0" progId="">
                  <p:embed/>
                </p:oleObj>
              </mc:Choice>
              <mc:Fallback>
                <p:oleObj name="think-cell Slide" r:id="rId8" imgW="0" imgH="0" progId="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611" name="AgendaShape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16100" y="4293120"/>
            <a:ext cx="6718300" cy="3746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452612" name="AgendaTitel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1295400"/>
            <a:ext cx="678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76200" rIns="0" bIns="76200"/>
          <a:lstStyle/>
          <a:p>
            <a:r>
              <a:rPr lang="de-DE" sz="2400" b="1">
                <a:latin typeface="Arial Narrow" pitchFamily="34" charset="0"/>
              </a:rPr>
              <a:t>AGENDA</a:t>
            </a:r>
          </a:p>
        </p:txBody>
      </p:sp>
      <p:sp>
        <p:nvSpPr>
          <p:cNvPr id="452613" name="AgendaText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81200" y="3028950"/>
            <a:ext cx="5943600" cy="167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0" bIns="36000">
            <a:spAutoFit/>
          </a:bodyPr>
          <a:lstStyle/>
          <a:p>
            <a:pPr marL="192088" lvl="2" indent="-188913">
              <a:lnSpc>
                <a:spcPct val="100000"/>
              </a:lnSpc>
              <a:spcBef>
                <a:spcPct val="60000"/>
              </a:spcBef>
              <a:buFontTx/>
              <a:buChar char="•"/>
            </a:pPr>
            <a:r>
              <a:rPr lang="de-DE" sz="1800" dirty="0" err="1"/>
              <a:t>Introduction</a:t>
            </a:r>
            <a:endParaRPr lang="de-DE" sz="1800" dirty="0"/>
          </a:p>
          <a:p>
            <a:pPr marL="192088" lvl="2" indent="-188913">
              <a:lnSpc>
                <a:spcPct val="100000"/>
              </a:lnSpc>
              <a:spcBef>
                <a:spcPct val="60000"/>
              </a:spcBef>
              <a:buFontTx/>
              <a:buChar char="•"/>
            </a:pPr>
            <a:r>
              <a:rPr lang="de-DE" sz="1800" dirty="0"/>
              <a:t>CAP-Theorem</a:t>
            </a:r>
          </a:p>
          <a:p>
            <a:pPr marL="192088" lvl="2" indent="-188913">
              <a:lnSpc>
                <a:spcPct val="100000"/>
              </a:lnSpc>
              <a:spcBef>
                <a:spcPct val="60000"/>
              </a:spcBef>
              <a:buFontTx/>
              <a:buChar char="•"/>
            </a:pPr>
            <a:r>
              <a:rPr lang="de-DE" sz="1800" dirty="0" err="1"/>
              <a:t>Using</a:t>
            </a:r>
            <a:r>
              <a:rPr lang="de-DE" sz="1800" dirty="0"/>
              <a:t> </a:t>
            </a:r>
            <a:r>
              <a:rPr lang="de-DE" sz="1800" dirty="0" err="1"/>
              <a:t>NoSQL</a:t>
            </a:r>
            <a:endParaRPr lang="de-DE" sz="1800" dirty="0"/>
          </a:p>
          <a:p>
            <a:pPr marL="192088" lvl="2" indent="-188913">
              <a:lnSpc>
                <a:spcPct val="100000"/>
              </a:lnSpc>
              <a:spcBef>
                <a:spcPct val="60000"/>
              </a:spcBef>
              <a:buFontTx/>
              <a:buChar char="•"/>
            </a:pPr>
            <a:r>
              <a:rPr lang="de-DE" sz="1800" b="1" dirty="0"/>
              <a:t>RDBMS &amp; </a:t>
            </a:r>
            <a:r>
              <a:rPr lang="de-DE" sz="1800" b="1" dirty="0" err="1"/>
              <a:t>NoSQL</a:t>
            </a:r>
            <a:endParaRPr lang="de-DE" sz="1800" b="1" dirty="0"/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umsplatzhalter 3"/>
          <p:cNvSpPr>
            <a:spLocks noGrp="1"/>
          </p:cNvSpPr>
          <p:nvPr>
            <p:ph type="dt" sz="half" idx="14"/>
          </p:nvPr>
        </p:nvSpPr>
        <p:spPr>
          <a:xfrm>
            <a:off x="6048375" y="651192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2010 Capgemini – All rights reserved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6048375" y="663257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NoSQL_final.pptx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8839200" y="6553200"/>
            <a:ext cx="228600" cy="152400"/>
          </a:xfrm>
          <a:prstGeom prst="rect">
            <a:avLst/>
          </a:prstGeom>
        </p:spPr>
        <p:txBody>
          <a:bodyPr/>
          <a:lstStyle/>
          <a:p>
            <a:fld id="{320CD069-045D-4A08-B083-44D1DD429C1D}" type="slidenum">
              <a:rPr lang="de-DE"/>
              <a:pPr/>
              <a:t>4</a:t>
            </a:fld>
            <a:endParaRPr lang="de-DE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- Definition</a:t>
            </a:r>
          </a:p>
        </p:txBody>
      </p:sp>
      <p:sp>
        <p:nvSpPr>
          <p:cNvPr id="494606" name="Rectangl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388" y="1000108"/>
            <a:ext cx="2089150" cy="521497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588" lvl="1">
              <a:spcBef>
                <a:spcPct val="40000"/>
              </a:spcBef>
            </a:pPr>
            <a:endParaRPr lang="de-DE" sz="1200"/>
          </a:p>
        </p:txBody>
      </p:sp>
      <p:sp>
        <p:nvSpPr>
          <p:cNvPr id="494607" name="AutoShape 1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9750" y="1146158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Definition</a:t>
            </a:r>
            <a:endParaRPr lang="de-DE" b="1" dirty="0"/>
          </a:p>
        </p:txBody>
      </p:sp>
      <p:sp>
        <p:nvSpPr>
          <p:cNvPr id="15" name="Rectangle 1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57554" y="1194479"/>
            <a:ext cx="5795962" cy="72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understood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„not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“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datastore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relational </a:t>
            </a:r>
            <a:r>
              <a:rPr lang="de-DE" dirty="0" err="1"/>
              <a:t>data</a:t>
            </a:r>
            <a:r>
              <a:rPr lang="de-DE" dirty="0"/>
              <a:t> model</a:t>
            </a:r>
          </a:p>
        </p:txBody>
      </p:sp>
      <p:sp>
        <p:nvSpPr>
          <p:cNvPr id="10" name="AutoShape 1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71472" y="3498799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Types</a:t>
            </a:r>
            <a:endParaRPr lang="de-DE" b="1" dirty="0"/>
          </a:p>
        </p:txBody>
      </p:sp>
      <p:sp>
        <p:nvSpPr>
          <p:cNvPr id="11" name="Rectangle 1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47830" y="3498799"/>
            <a:ext cx="5795962" cy="72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Key Value / </a:t>
            </a:r>
            <a:r>
              <a:rPr lang="de-DE" dirty="0" err="1"/>
              <a:t>Tuple</a:t>
            </a:r>
            <a:r>
              <a:rPr lang="de-DE" dirty="0"/>
              <a:t> Store (e.g. </a:t>
            </a:r>
            <a:r>
              <a:rPr lang="de-DE" dirty="0" err="1"/>
              <a:t>Azure</a:t>
            </a:r>
            <a:r>
              <a:rPr lang="de-DE" dirty="0"/>
              <a:t> Table Storage)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Document</a:t>
            </a:r>
            <a:r>
              <a:rPr lang="de-DE" dirty="0"/>
              <a:t> Store (e.g. </a:t>
            </a:r>
            <a:r>
              <a:rPr lang="de-DE" dirty="0" err="1"/>
              <a:t>MongoDB</a:t>
            </a:r>
            <a:r>
              <a:rPr lang="de-DE" dirty="0"/>
              <a:t>)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Wide </a:t>
            </a:r>
            <a:r>
              <a:rPr lang="de-DE" dirty="0" err="1"/>
              <a:t>Column</a:t>
            </a:r>
            <a:r>
              <a:rPr lang="de-DE" dirty="0"/>
              <a:t> Store /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Families</a:t>
            </a:r>
            <a:r>
              <a:rPr lang="de-DE" dirty="0"/>
              <a:t> (e.g. Cassandra)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Graph </a:t>
            </a:r>
            <a:r>
              <a:rPr lang="de-DE" dirty="0" err="1"/>
              <a:t>Databases</a:t>
            </a:r>
            <a:r>
              <a:rPr lang="de-DE" dirty="0"/>
              <a:t> (e.g. Neo4J)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Can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properties</a:t>
            </a:r>
            <a:r>
              <a:rPr lang="de-DE" dirty="0"/>
              <a:t> in </a:t>
            </a:r>
            <a:r>
              <a:rPr lang="de-DE" dirty="0" err="1"/>
              <a:t>nodes</a:t>
            </a:r>
            <a:r>
              <a:rPr lang="de-DE" dirty="0"/>
              <a:t> but also </a:t>
            </a:r>
            <a:r>
              <a:rPr lang="de-DE" dirty="0" err="1"/>
              <a:t>relationships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edges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Others</a:t>
            </a:r>
            <a:r>
              <a:rPr lang="de-DE" dirty="0"/>
              <a:t> (</a:t>
            </a:r>
            <a:r>
              <a:rPr lang="de-DE" dirty="0" err="1"/>
              <a:t>Geospatial</a:t>
            </a:r>
            <a:r>
              <a:rPr lang="de-DE" dirty="0"/>
              <a:t>, File </a:t>
            </a:r>
            <a:r>
              <a:rPr lang="de-DE" dirty="0" err="1"/>
              <a:t>system</a:t>
            </a:r>
            <a:r>
              <a:rPr lang="de-DE" dirty="0"/>
              <a:t>, </a:t>
            </a:r>
            <a:r>
              <a:rPr lang="de-DE" dirty="0" err="1"/>
              <a:t>object</a:t>
            </a:r>
            <a:r>
              <a:rPr lang="de-DE" dirty="0"/>
              <a:t> etc.)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endParaRPr lang="de-DE" dirty="0"/>
          </a:p>
          <a:p>
            <a:pPr marL="1106488" lvl="4" indent="-188913">
              <a:spcBef>
                <a:spcPct val="20000"/>
              </a:spcBef>
              <a:buFontTx/>
              <a:buChar char="•"/>
            </a:pP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de-DE" dirty="0"/>
          </a:p>
        </p:txBody>
      </p:sp>
      <p:sp>
        <p:nvSpPr>
          <p:cNvPr id="12" name="AutoShape 1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9440" y="2035410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/>
              <a:t>Common Characteristics</a:t>
            </a:r>
            <a:endParaRPr lang="de-DE" b="1" dirty="0"/>
          </a:p>
        </p:txBody>
      </p:sp>
      <p:sp>
        <p:nvSpPr>
          <p:cNvPr id="13" name="Rectangle 1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347830" y="2058599"/>
            <a:ext cx="5795962" cy="72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Generally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schema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Sacrifice</a:t>
            </a:r>
            <a:r>
              <a:rPr lang="de-DE" dirty="0"/>
              <a:t> </a:t>
            </a:r>
            <a:r>
              <a:rPr lang="de-DE" dirty="0" err="1"/>
              <a:t>consistency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joins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standardized</a:t>
            </a:r>
            <a:r>
              <a:rPr lang="de-DE" dirty="0"/>
              <a:t>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SQL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>
                <a:sym typeface="Wingdings" pitchFamily="2" charset="2"/>
              </a:rPr>
              <a:t> </a:t>
            </a:r>
            <a:r>
              <a:rPr lang="de-DE" b="1" dirty="0">
                <a:sym typeface="Wingdings" pitchFamily="2" charset="2"/>
              </a:rPr>
              <a:t>Wow! Different in </a:t>
            </a:r>
            <a:r>
              <a:rPr lang="de-DE" b="1" dirty="0" err="1">
                <a:sym typeface="Wingdings" pitchFamily="2" charset="2"/>
              </a:rPr>
              <a:t>many</a:t>
            </a:r>
            <a:r>
              <a:rPr lang="de-DE" b="1" dirty="0">
                <a:sym typeface="Wingdings" pitchFamily="2" charset="2"/>
              </a:rPr>
              <a:t> </a:t>
            </a:r>
            <a:r>
              <a:rPr lang="de-DE" b="1" dirty="0" err="1">
                <a:sym typeface="Wingdings" pitchFamily="2" charset="2"/>
              </a:rPr>
              <a:t>major</a:t>
            </a:r>
            <a:r>
              <a:rPr lang="de-DE" b="1" dirty="0">
                <a:sym typeface="Wingdings" pitchFamily="2" charset="2"/>
              </a:rPr>
              <a:t> </a:t>
            </a:r>
            <a:r>
              <a:rPr lang="de-DE" b="1" dirty="0" err="1">
                <a:sym typeface="Wingdings" pitchFamily="2" charset="2"/>
              </a:rPr>
              <a:t>aspects</a:t>
            </a:r>
            <a:r>
              <a:rPr lang="de-DE" b="1" dirty="0">
                <a:sym typeface="Wingdings" pitchFamily="2" charset="2"/>
              </a:rPr>
              <a:t>!</a:t>
            </a:r>
            <a:endParaRPr lang="de-DE" b="1" dirty="0"/>
          </a:p>
        </p:txBody>
      </p:sp>
    </p:spTree>
  </p:cSld>
  <p:clrMapOvr>
    <a:masterClrMapping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umsplatzhalter 3"/>
          <p:cNvSpPr>
            <a:spLocks noGrp="1"/>
          </p:cNvSpPr>
          <p:nvPr>
            <p:ph type="dt" sz="half" idx="14"/>
          </p:nvPr>
        </p:nvSpPr>
        <p:spPr>
          <a:xfrm>
            <a:off x="6048375" y="651192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2010 Capgemini – All rights reserved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6048375" y="663257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NoSQL_final.pptx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8839200" y="6553200"/>
            <a:ext cx="228600" cy="152400"/>
          </a:xfrm>
          <a:prstGeom prst="rect">
            <a:avLst/>
          </a:prstGeom>
        </p:spPr>
        <p:txBody>
          <a:bodyPr/>
          <a:lstStyle/>
          <a:p>
            <a:fld id="{320CD069-045D-4A08-B083-44D1DD429C1D}" type="slidenum">
              <a:rPr lang="de-DE"/>
              <a:pPr/>
              <a:t>40</a:t>
            </a:fld>
            <a:endParaRPr lang="de-DE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601" y="75600"/>
            <a:ext cx="8992799" cy="763200"/>
          </a:xfrm>
        </p:spPr>
        <p:txBody>
          <a:bodyPr/>
          <a:lstStyle/>
          <a:p>
            <a:r>
              <a:rPr lang="de-DE" dirty="0"/>
              <a:t>RDBMS &amp; </a:t>
            </a:r>
            <a:r>
              <a:rPr lang="de-DE" dirty="0" err="1"/>
              <a:t>NoSQL</a:t>
            </a:r>
            <a:r>
              <a:rPr lang="de-DE" dirty="0"/>
              <a:t> – Export/ Import</a:t>
            </a:r>
          </a:p>
        </p:txBody>
      </p:sp>
      <p:sp>
        <p:nvSpPr>
          <p:cNvPr id="494606" name="Rectangl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388" y="1000108"/>
            <a:ext cx="2089150" cy="521497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588" lvl="1">
              <a:spcBef>
                <a:spcPct val="40000"/>
              </a:spcBef>
            </a:pPr>
            <a:endParaRPr lang="de-DE" sz="1200"/>
          </a:p>
        </p:txBody>
      </p:sp>
      <p:sp>
        <p:nvSpPr>
          <p:cNvPr id="13" name="Rectangle 1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347830" y="1124680"/>
            <a:ext cx="5616780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Generally not so </a:t>
            </a:r>
            <a:r>
              <a:rPr lang="de-DE" dirty="0" err="1"/>
              <a:t>diffciult</a:t>
            </a:r>
            <a:r>
              <a:rPr lang="de-DE" dirty="0"/>
              <a:t>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NoSQL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family</a:t>
            </a:r>
            <a:r>
              <a:rPr lang="de-DE" dirty="0"/>
              <a:t>, </a:t>
            </a:r>
            <a:r>
              <a:rPr lang="de-DE" dirty="0" err="1"/>
              <a:t>sort</a:t>
            </a:r>
            <a:r>
              <a:rPr lang="de-DE" dirty="0"/>
              <a:t> </a:t>
            </a:r>
            <a:r>
              <a:rPr lang="de-DE" dirty="0" err="1"/>
              <a:t>ordered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OrientDB</a:t>
            </a:r>
            <a:r>
              <a:rPr lang="de-DE" dirty="0"/>
              <a:t>: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Create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INSERT </a:t>
            </a:r>
            <a:r>
              <a:rPr lang="de-DE" dirty="0" err="1"/>
              <a:t>statements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Create </a:t>
            </a:r>
            <a:r>
              <a:rPr lang="de-DE" dirty="0" err="1"/>
              <a:t>relationships</a:t>
            </a:r>
            <a:r>
              <a:rPr lang="de-DE" dirty="0"/>
              <a:t> in </a:t>
            </a:r>
            <a:r>
              <a:rPr lang="de-DE" dirty="0" err="1"/>
              <a:t>OrientDB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joins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Sqoop</a:t>
            </a:r>
            <a:r>
              <a:rPr lang="de-DE" dirty="0"/>
              <a:t> (Command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)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Imports </a:t>
            </a:r>
            <a:r>
              <a:rPr lang="de-DE" dirty="0" err="1"/>
              <a:t>indivdual</a:t>
            </a:r>
            <a:r>
              <a:rPr lang="de-DE" dirty="0"/>
              <a:t> RDBMS </a:t>
            </a:r>
            <a:r>
              <a:rPr lang="de-DE" dirty="0" err="1"/>
              <a:t>tables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entire</a:t>
            </a:r>
            <a:r>
              <a:rPr lang="de-DE" dirty="0"/>
              <a:t> </a:t>
            </a:r>
            <a:r>
              <a:rPr lang="de-DE" dirty="0" err="1"/>
              <a:t>databases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in HDFS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ability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</a:t>
            </a:r>
            <a:r>
              <a:rPr lang="de-DE" dirty="0" err="1"/>
              <a:t>databases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Hive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warehouse</a:t>
            </a: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Oracle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Big Data Appliance </a:t>
            </a:r>
            <a:r>
              <a:rPr lang="de-DE" dirty="0" err="1"/>
              <a:t>and</a:t>
            </a:r>
            <a:r>
              <a:rPr lang="de-DE" dirty="0"/>
              <a:t> Big Data </a:t>
            </a:r>
            <a:r>
              <a:rPr lang="de-DE" dirty="0" err="1"/>
              <a:t>Connectors</a:t>
            </a:r>
            <a:r>
              <a:rPr lang="de-DE" dirty="0"/>
              <a:t>  </a:t>
            </a:r>
            <a:r>
              <a:rPr lang="de-DE" dirty="0" err="1"/>
              <a:t>support</a:t>
            </a:r>
            <a:r>
              <a:rPr lang="de-DE" dirty="0"/>
              <a:t> </a:t>
            </a:r>
            <a:r>
              <a:rPr lang="de-DE" dirty="0" err="1"/>
              <a:t>integration</a:t>
            </a:r>
            <a:r>
              <a:rPr lang="de-DE" dirty="0"/>
              <a:t> e.g.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Hadoop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Oracle </a:t>
            </a:r>
            <a:r>
              <a:rPr lang="de-DE" dirty="0" err="1"/>
              <a:t>NoSQL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(</a:t>
            </a:r>
            <a:r>
              <a:rPr lang="de-DE" dirty="0" err="1"/>
              <a:t>distributed</a:t>
            </a:r>
            <a:r>
              <a:rPr lang="de-DE" dirty="0"/>
              <a:t> </a:t>
            </a:r>
            <a:r>
              <a:rPr lang="de-DE" dirty="0" err="1"/>
              <a:t>key-value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)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E.g. </a:t>
            </a:r>
            <a:r>
              <a:rPr lang="de-DE" dirty="0" err="1"/>
              <a:t>loader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load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Hadoop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MapReduce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loading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form HDFS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SQL Server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SQL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connector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Hadoop</a:t>
            </a:r>
            <a:r>
              <a:rPr lang="de-DE" dirty="0"/>
              <a:t> </a:t>
            </a:r>
            <a:r>
              <a:rPr lang="de-DE" dirty="0" err="1"/>
              <a:t>lets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large </a:t>
            </a:r>
            <a:r>
              <a:rPr lang="de-DE" dirty="0" err="1"/>
              <a:t>volumes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Hadoop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SQL Server 2008 R2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Hadoop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Windows </a:t>
            </a:r>
            <a:r>
              <a:rPr lang="de-DE" dirty="0" err="1"/>
              <a:t>azure</a:t>
            </a:r>
            <a:r>
              <a:rPr lang="de-DE" dirty="0"/>
              <a:t>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submit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Hadoop</a:t>
            </a:r>
            <a:r>
              <a:rPr lang="de-DE" dirty="0"/>
              <a:t> Jobs on </a:t>
            </a:r>
            <a:r>
              <a:rPr lang="de-DE" dirty="0" err="1"/>
              <a:t>Azure</a:t>
            </a:r>
            <a:endParaRPr lang="de-DE" dirty="0"/>
          </a:p>
        </p:txBody>
      </p:sp>
      <p:sp>
        <p:nvSpPr>
          <p:cNvPr id="9" name="AutoShape 1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9440" y="1124680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From RDBMS to </a:t>
            </a:r>
            <a:r>
              <a:rPr lang="en-US" b="1" dirty="0" err="1"/>
              <a:t>NoSQL</a:t>
            </a:r>
            <a:endParaRPr lang="de-DE" b="1" dirty="0"/>
          </a:p>
        </p:txBody>
      </p:sp>
      <p:sp>
        <p:nvSpPr>
          <p:cNvPr id="10" name="AutoShape 1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9440" y="357398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From </a:t>
            </a:r>
            <a:r>
              <a:rPr lang="en-US" b="1" dirty="0" err="1"/>
              <a:t>NoSQL</a:t>
            </a:r>
            <a:r>
              <a:rPr lang="en-US" b="1" dirty="0"/>
              <a:t> to RDBMS</a:t>
            </a:r>
            <a:endParaRPr lang="de-DE" b="1" dirty="0"/>
          </a:p>
        </p:txBody>
      </p:sp>
    </p:spTree>
  </p:cSld>
  <p:clrMapOvr>
    <a:masterClrMapping/>
  </p:clrMapOvr>
  <p:transition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umsplatzhalter 3"/>
          <p:cNvSpPr>
            <a:spLocks noGrp="1"/>
          </p:cNvSpPr>
          <p:nvPr>
            <p:ph type="dt" sz="half" idx="14"/>
          </p:nvPr>
        </p:nvSpPr>
        <p:spPr>
          <a:xfrm>
            <a:off x="6048375" y="651192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2010 Capgemini – All rights reserved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6048375" y="663257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NoSQL_final.pptx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8839200" y="6553200"/>
            <a:ext cx="228600" cy="152400"/>
          </a:xfrm>
          <a:prstGeom prst="rect">
            <a:avLst/>
          </a:prstGeom>
        </p:spPr>
        <p:txBody>
          <a:bodyPr/>
          <a:lstStyle/>
          <a:p>
            <a:fld id="{320CD069-045D-4A08-B083-44D1DD429C1D}" type="slidenum">
              <a:rPr lang="de-DE"/>
              <a:pPr/>
              <a:t>41</a:t>
            </a:fld>
            <a:endParaRPr lang="de-DE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601" y="75600"/>
            <a:ext cx="8992799" cy="763200"/>
          </a:xfrm>
        </p:spPr>
        <p:txBody>
          <a:bodyPr/>
          <a:lstStyle/>
          <a:p>
            <a:r>
              <a:rPr lang="de-DE" dirty="0"/>
              <a:t>RDBMS &amp; </a:t>
            </a:r>
            <a:r>
              <a:rPr lang="de-DE" dirty="0" err="1"/>
              <a:t>NoSQL</a:t>
            </a:r>
            <a:r>
              <a:rPr lang="de-DE" dirty="0"/>
              <a:t> – </a:t>
            </a:r>
            <a:r>
              <a:rPr lang="de-DE" dirty="0" err="1"/>
              <a:t>Combinations</a:t>
            </a:r>
            <a:endParaRPr lang="de-DE" dirty="0"/>
          </a:p>
        </p:txBody>
      </p:sp>
      <p:sp>
        <p:nvSpPr>
          <p:cNvPr id="494606" name="Rectangl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388" y="1000108"/>
            <a:ext cx="2089150" cy="521497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588" lvl="1">
              <a:spcBef>
                <a:spcPct val="40000"/>
              </a:spcBef>
            </a:pPr>
            <a:endParaRPr lang="de-DE" sz="1200"/>
          </a:p>
        </p:txBody>
      </p:sp>
      <p:sp>
        <p:nvSpPr>
          <p:cNvPr id="13" name="Rectangle 1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347830" y="1124680"/>
            <a:ext cx="5616780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Just </a:t>
            </a:r>
            <a:r>
              <a:rPr lang="de-DE" dirty="0" err="1"/>
              <a:t>another</a:t>
            </a:r>
            <a:r>
              <a:rPr lang="de-DE" dirty="0"/>
              <a:t> ETL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source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Enterprise Information System  (EII)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NoSQL</a:t>
            </a:r>
            <a:r>
              <a:rPr lang="de-DE" dirty="0"/>
              <a:t> &lt;- Enterprise Information System  (EII) e.g. </a:t>
            </a:r>
            <a:r>
              <a:rPr lang="de-DE" dirty="0" err="1"/>
              <a:t>Lucid</a:t>
            </a:r>
            <a:r>
              <a:rPr lang="de-DE" dirty="0"/>
              <a:t> DB -&gt; BI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EII </a:t>
            </a:r>
            <a:r>
              <a:rPr lang="de-DE" dirty="0" err="1"/>
              <a:t>speaks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translates</a:t>
            </a:r>
            <a:r>
              <a:rPr lang="de-DE" dirty="0"/>
              <a:t> </a:t>
            </a:r>
            <a:r>
              <a:rPr lang="de-DE" dirty="0" err="1"/>
              <a:t>NoSQL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useable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BI </a:t>
            </a:r>
            <a:r>
              <a:rPr lang="de-DE" dirty="0" err="1"/>
              <a:t>tool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Custom </a:t>
            </a:r>
            <a:r>
              <a:rPr lang="de-DE" dirty="0" err="1"/>
              <a:t>program</a:t>
            </a: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Custom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bi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flattens</a:t>
            </a:r>
            <a:r>
              <a:rPr lang="de-DE" dirty="0"/>
              <a:t> </a:t>
            </a:r>
            <a:r>
              <a:rPr lang="de-DE" dirty="0" err="1"/>
              <a:t>NoSQL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loads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report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Multi-model </a:t>
            </a:r>
            <a:r>
              <a:rPr lang="de-DE" dirty="0" err="1"/>
              <a:t>databases</a:t>
            </a: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AlchemyDB</a:t>
            </a:r>
            <a:r>
              <a:rPr lang="de-DE" dirty="0"/>
              <a:t>: Features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GraphDB</a:t>
            </a:r>
            <a:r>
              <a:rPr lang="de-DE" dirty="0"/>
              <a:t>, RDBMS, Key/Value </a:t>
            </a:r>
            <a:r>
              <a:rPr lang="de-DE" dirty="0" err="1"/>
              <a:t>store</a:t>
            </a:r>
            <a:r>
              <a:rPr lang="de-DE" dirty="0"/>
              <a:t>,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(</a:t>
            </a:r>
            <a:r>
              <a:rPr lang="de-DE" dirty="0" err="1"/>
              <a:t>Rdbms</a:t>
            </a:r>
            <a:r>
              <a:rPr lang="de-DE" dirty="0"/>
              <a:t> </a:t>
            </a:r>
            <a:r>
              <a:rPr lang="de-DE" dirty="0" err="1"/>
              <a:t>embedded</a:t>
            </a:r>
            <a:r>
              <a:rPr lang="de-DE" dirty="0"/>
              <a:t> in </a:t>
            </a:r>
            <a:r>
              <a:rPr lang="de-DE" dirty="0" err="1"/>
              <a:t>NoSQL</a:t>
            </a:r>
            <a:r>
              <a:rPr lang="de-DE" dirty="0"/>
              <a:t> DB </a:t>
            </a:r>
            <a:r>
              <a:rPr lang="de-DE" dirty="0" err="1"/>
              <a:t>redis</a:t>
            </a:r>
            <a:r>
              <a:rPr lang="de-DE" dirty="0"/>
              <a:t>)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OrientDB</a:t>
            </a:r>
            <a:r>
              <a:rPr lang="de-DE" dirty="0"/>
              <a:t>:  Features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-, </a:t>
            </a:r>
            <a:r>
              <a:rPr lang="de-DE" dirty="0" err="1"/>
              <a:t>Document</a:t>
            </a:r>
            <a:r>
              <a:rPr lang="de-DE" dirty="0"/>
              <a:t>, Graph- </a:t>
            </a:r>
            <a:r>
              <a:rPr lang="de-DE" dirty="0" err="1"/>
              <a:t>and</a:t>
            </a:r>
            <a:r>
              <a:rPr lang="de-DE" dirty="0"/>
              <a:t> Key/Value-</a:t>
            </a:r>
            <a:r>
              <a:rPr lang="de-DE" dirty="0" err="1"/>
              <a:t>Db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support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 ACID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HadoopDB</a:t>
            </a: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Combines</a:t>
            </a:r>
            <a:r>
              <a:rPr lang="de-DE" dirty="0"/>
              <a:t> </a:t>
            </a:r>
            <a:r>
              <a:rPr lang="de-DE" dirty="0" err="1"/>
              <a:t>MapReduce</a:t>
            </a:r>
            <a:r>
              <a:rPr lang="de-DE" dirty="0"/>
              <a:t>, </a:t>
            </a:r>
            <a:r>
              <a:rPr lang="de-DE" dirty="0" err="1"/>
              <a:t>Hive</a:t>
            </a:r>
            <a:r>
              <a:rPr lang="de-DE" dirty="0"/>
              <a:t> (</a:t>
            </a:r>
            <a:r>
              <a:rPr lang="de-DE" dirty="0" err="1"/>
              <a:t>NoSQL</a:t>
            </a:r>
            <a:r>
              <a:rPr lang="de-DE" dirty="0"/>
              <a:t>)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PostgreSQL</a:t>
            </a: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Allows</a:t>
            </a:r>
            <a:r>
              <a:rPr lang="de-DE" dirty="0"/>
              <a:t> SQL-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MapReduce</a:t>
            </a:r>
            <a:r>
              <a:rPr lang="de-DE" dirty="0"/>
              <a:t> Jobs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Hive</a:t>
            </a:r>
            <a:r>
              <a:rPr lang="de-DE" dirty="0"/>
              <a:t> </a:t>
            </a:r>
            <a:r>
              <a:rPr lang="de-DE" dirty="0" err="1"/>
              <a:t>extends</a:t>
            </a:r>
            <a:r>
              <a:rPr lang="de-DE" dirty="0"/>
              <a:t> </a:t>
            </a:r>
            <a:r>
              <a:rPr lang="de-DE" dirty="0" err="1"/>
              <a:t>Hadoop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HiveQL</a:t>
            </a:r>
            <a:r>
              <a:rPr lang="de-DE" dirty="0"/>
              <a:t> (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SQL but limited e.g. </a:t>
            </a:r>
            <a:r>
              <a:rPr lang="de-DE" dirty="0" err="1"/>
              <a:t>no</a:t>
            </a:r>
            <a:r>
              <a:rPr lang="de-DE" dirty="0"/>
              <a:t> update)</a:t>
            </a:r>
            <a:endParaRPr lang="de-DE" b="1" dirty="0"/>
          </a:p>
        </p:txBody>
      </p:sp>
      <p:sp>
        <p:nvSpPr>
          <p:cNvPr id="9" name="AutoShape 1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9440" y="1124680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 err="1"/>
              <a:t>NoSQL</a:t>
            </a:r>
            <a:r>
              <a:rPr lang="en-US" b="1" dirty="0"/>
              <a:t> and BI</a:t>
            </a:r>
            <a:endParaRPr lang="de-DE" b="1" dirty="0"/>
          </a:p>
        </p:txBody>
      </p:sp>
      <p:sp>
        <p:nvSpPr>
          <p:cNvPr id="10" name="AutoShape 1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9440" y="3356990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Hybrids and extensions</a:t>
            </a:r>
            <a:endParaRPr lang="de-DE" b="1" dirty="0"/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umsplatzhalter 3"/>
          <p:cNvSpPr>
            <a:spLocks noGrp="1"/>
          </p:cNvSpPr>
          <p:nvPr>
            <p:ph type="dt" sz="half" idx="14"/>
          </p:nvPr>
        </p:nvSpPr>
        <p:spPr>
          <a:xfrm>
            <a:off x="6048375" y="651192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2010 Capgemini – All rights reserved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6048375" y="663257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NoSQL_final.pptx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8839200" y="6553200"/>
            <a:ext cx="228600" cy="152400"/>
          </a:xfrm>
          <a:prstGeom prst="rect">
            <a:avLst/>
          </a:prstGeom>
        </p:spPr>
        <p:txBody>
          <a:bodyPr/>
          <a:lstStyle/>
          <a:p>
            <a:fld id="{320CD069-045D-4A08-B083-44D1DD429C1D}" type="slidenum">
              <a:rPr lang="de-DE"/>
              <a:pPr/>
              <a:t>5</a:t>
            </a:fld>
            <a:endParaRPr lang="de-DE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601" y="75600"/>
            <a:ext cx="8992799" cy="763200"/>
          </a:xfrm>
        </p:spPr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– </a:t>
            </a:r>
            <a:r>
              <a:rPr lang="de-DE" dirty="0" err="1"/>
              <a:t>Types</a:t>
            </a:r>
            <a:r>
              <a:rPr lang="de-DE" dirty="0"/>
              <a:t> (Key Value)</a:t>
            </a:r>
          </a:p>
        </p:txBody>
      </p:sp>
      <p:sp>
        <p:nvSpPr>
          <p:cNvPr id="494606" name="Rectangl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388" y="1000108"/>
            <a:ext cx="2089150" cy="521497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588" lvl="1">
              <a:spcBef>
                <a:spcPct val="40000"/>
              </a:spcBef>
            </a:pPr>
            <a:endParaRPr lang="de-DE" sz="1200"/>
          </a:p>
        </p:txBody>
      </p:sp>
      <p:sp>
        <p:nvSpPr>
          <p:cNvPr id="12" name="AutoShape 1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9440" y="112564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Characteristics</a:t>
            </a:r>
            <a:endParaRPr lang="de-DE" b="1" dirty="0"/>
          </a:p>
        </p:txBody>
      </p:sp>
      <p:sp>
        <p:nvSpPr>
          <p:cNvPr id="13" name="Rectangle 1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47830" y="1124680"/>
            <a:ext cx="3024420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/>
              <a:t>Data model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Key-Value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unique</a:t>
            </a:r>
            <a:r>
              <a:rPr lang="de-DE" dirty="0"/>
              <a:t> </a:t>
            </a:r>
            <a:r>
              <a:rPr lang="de-DE" dirty="0" err="1"/>
              <a:t>key</a:t>
            </a: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Key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</a:t>
            </a:r>
            <a:r>
              <a:rPr lang="de-DE" dirty="0" err="1"/>
              <a:t>byte-arrays</a:t>
            </a:r>
            <a:r>
              <a:rPr lang="de-DE" dirty="0"/>
              <a:t> = </a:t>
            </a:r>
            <a:r>
              <a:rPr lang="de-DE" dirty="0" err="1"/>
              <a:t>arbitrary</a:t>
            </a:r>
            <a:r>
              <a:rPr lang="de-DE" dirty="0"/>
              <a:t>, </a:t>
            </a:r>
            <a:r>
              <a:rPr lang="de-DE" dirty="0" err="1"/>
              <a:t>serializable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arbitrary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)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/>
              <a:t>Query </a:t>
            </a:r>
            <a:r>
              <a:rPr lang="de-DE" b="1" dirty="0" err="1"/>
              <a:t>language</a:t>
            </a:r>
            <a:endParaRPr lang="de-DE" b="1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operations</a:t>
            </a:r>
            <a:r>
              <a:rPr lang="de-DE" dirty="0"/>
              <a:t>: Set(</a:t>
            </a:r>
            <a:r>
              <a:rPr lang="de-DE" dirty="0" err="1"/>
              <a:t>key</a:t>
            </a:r>
            <a:r>
              <a:rPr lang="de-DE" dirty="0"/>
              <a:t>, </a:t>
            </a:r>
            <a:r>
              <a:rPr lang="de-DE" dirty="0" err="1"/>
              <a:t>value</a:t>
            </a:r>
            <a:r>
              <a:rPr lang="de-DE" dirty="0"/>
              <a:t>); </a:t>
            </a:r>
            <a:r>
              <a:rPr lang="de-DE" dirty="0" err="1"/>
              <a:t>value</a:t>
            </a:r>
            <a:r>
              <a:rPr lang="de-DE" dirty="0"/>
              <a:t> = </a:t>
            </a:r>
            <a:r>
              <a:rPr lang="de-DE" dirty="0" err="1"/>
              <a:t>get</a:t>
            </a:r>
            <a:r>
              <a:rPr lang="de-DE" dirty="0"/>
              <a:t>(</a:t>
            </a:r>
            <a:r>
              <a:rPr lang="de-DE" dirty="0" err="1"/>
              <a:t>key</a:t>
            </a:r>
            <a:r>
              <a:rPr lang="de-DE" dirty="0"/>
              <a:t>); </a:t>
            </a:r>
            <a:r>
              <a:rPr lang="de-DE" dirty="0" err="1"/>
              <a:t>delete</a:t>
            </a:r>
            <a:r>
              <a:rPr lang="de-DE" dirty="0"/>
              <a:t>(</a:t>
            </a:r>
            <a:r>
              <a:rPr lang="de-DE" dirty="0" err="1"/>
              <a:t>key</a:t>
            </a:r>
            <a:r>
              <a:rPr lang="de-DE" dirty="0"/>
              <a:t>)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endParaRPr lang="en-US" dirty="0"/>
          </a:p>
        </p:txBody>
      </p:sp>
      <p:sp>
        <p:nvSpPr>
          <p:cNvPr id="15" name="Rectangle 1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347830" y="3356990"/>
            <a:ext cx="5796170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/>
              <a:t>Index </a:t>
            </a:r>
            <a:r>
              <a:rPr lang="de-DE" b="1" dirty="0" err="1"/>
              <a:t>structures</a:t>
            </a:r>
            <a:endParaRPr lang="de-DE" b="1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Hash </a:t>
            </a:r>
            <a:r>
              <a:rPr lang="de-DE" dirty="0" err="1"/>
              <a:t>maps</a:t>
            </a:r>
            <a:r>
              <a:rPr lang="de-DE" dirty="0"/>
              <a:t>, B-</a:t>
            </a:r>
            <a:r>
              <a:rPr lang="de-DE" dirty="0" err="1"/>
              <a:t>trees</a:t>
            </a:r>
            <a:r>
              <a:rPr lang="de-DE" dirty="0"/>
              <a:t> on </a:t>
            </a:r>
            <a:r>
              <a:rPr lang="de-DE" dirty="0" err="1"/>
              <a:t>keys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/>
              <a:t>Systems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Dynamo, S3, </a:t>
            </a:r>
            <a:r>
              <a:rPr lang="de-DE" dirty="0" err="1"/>
              <a:t>Redis</a:t>
            </a:r>
            <a:r>
              <a:rPr lang="de-DE" dirty="0"/>
              <a:t>, </a:t>
            </a:r>
            <a:r>
              <a:rPr lang="de-DE" dirty="0" err="1"/>
              <a:t>Voldemort</a:t>
            </a:r>
            <a:r>
              <a:rPr lang="de-DE" dirty="0"/>
              <a:t>, </a:t>
            </a:r>
            <a:r>
              <a:rPr lang="de-DE" dirty="0" err="1"/>
              <a:t>Membase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 err="1"/>
              <a:t>Strengths</a:t>
            </a:r>
            <a:endParaRPr lang="de-DE" b="1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Fast </a:t>
            </a:r>
            <a:r>
              <a:rPr lang="de-DE" dirty="0" err="1"/>
              <a:t>lookups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 err="1"/>
              <a:t>Weaknesses</a:t>
            </a:r>
            <a:endParaRPr lang="de-DE" b="1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schema</a:t>
            </a: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020340" y="1196690"/>
          <a:ext cx="1219200" cy="1143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key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value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key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value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key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value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key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value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key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value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umsplatzhalter 3"/>
          <p:cNvSpPr>
            <a:spLocks noGrp="1"/>
          </p:cNvSpPr>
          <p:nvPr>
            <p:ph type="dt" sz="half" idx="14"/>
          </p:nvPr>
        </p:nvSpPr>
        <p:spPr>
          <a:xfrm>
            <a:off x="6048375" y="651192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2010 Capgemini – All rights reserved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6048375" y="663257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NoSQL_final.pptx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8839200" y="6553200"/>
            <a:ext cx="228600" cy="152400"/>
          </a:xfrm>
          <a:prstGeom prst="rect">
            <a:avLst/>
          </a:prstGeom>
        </p:spPr>
        <p:txBody>
          <a:bodyPr/>
          <a:lstStyle/>
          <a:p>
            <a:fld id="{320CD069-045D-4A08-B083-44D1DD429C1D}" type="slidenum">
              <a:rPr lang="de-DE"/>
              <a:pPr/>
              <a:t>6</a:t>
            </a:fld>
            <a:endParaRPr lang="de-DE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601" y="75600"/>
            <a:ext cx="8992799" cy="763200"/>
          </a:xfrm>
        </p:spPr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– </a:t>
            </a:r>
            <a:r>
              <a:rPr lang="de-DE" dirty="0" err="1"/>
              <a:t>Types</a:t>
            </a:r>
            <a:r>
              <a:rPr lang="de-DE" dirty="0"/>
              <a:t> (</a:t>
            </a:r>
            <a:r>
              <a:rPr lang="de-DE" dirty="0" err="1"/>
              <a:t>Column</a:t>
            </a:r>
            <a:r>
              <a:rPr lang="de-DE" dirty="0"/>
              <a:t> I)</a:t>
            </a:r>
          </a:p>
        </p:txBody>
      </p:sp>
      <p:sp>
        <p:nvSpPr>
          <p:cNvPr id="494606" name="Rectangl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388" y="1000108"/>
            <a:ext cx="2089150" cy="521497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588" lvl="1">
              <a:spcBef>
                <a:spcPct val="40000"/>
              </a:spcBef>
            </a:pPr>
            <a:endParaRPr lang="de-DE" sz="1200"/>
          </a:p>
        </p:txBody>
      </p:sp>
      <p:sp>
        <p:nvSpPr>
          <p:cNvPr id="10" name="AutoShape 1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9440" y="1124680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Data model</a:t>
            </a:r>
            <a:endParaRPr lang="de-DE" b="1" dirty="0"/>
          </a:p>
        </p:txBody>
      </p:sp>
      <p:sp>
        <p:nvSpPr>
          <p:cNvPr id="11" name="Rectangle 1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47830" y="1124681"/>
            <a:ext cx="5795962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nested</a:t>
            </a:r>
            <a:r>
              <a:rPr lang="de-DE" dirty="0"/>
              <a:t> </a:t>
            </a:r>
            <a:r>
              <a:rPr lang="de-DE" dirty="0" err="1"/>
              <a:t>hashtable</a:t>
            </a:r>
            <a:r>
              <a:rPr lang="de-DE" dirty="0"/>
              <a:t>/</a:t>
            </a:r>
            <a:r>
              <a:rPr lang="de-DE" dirty="0" err="1"/>
              <a:t>dictionary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2 </a:t>
            </a:r>
            <a:r>
              <a:rPr lang="de-DE" dirty="0" err="1"/>
              <a:t>or</a:t>
            </a:r>
            <a:r>
              <a:rPr lang="de-DE" dirty="0"/>
              <a:t> 3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key</a:t>
            </a:r>
            <a:endParaRPr lang="de-DE" dirty="0"/>
          </a:p>
          <a:p>
            <a:pPr hangingPunct="0"/>
            <a:r>
              <a:rPr lang="de-DE" b="1" dirty="0">
                <a:latin typeface="+mn-lt"/>
                <a:cs typeface="Courier New" pitchFamily="49" charset="0"/>
              </a:rPr>
              <a:t>Normal </a:t>
            </a:r>
            <a:r>
              <a:rPr lang="de-DE" b="1" dirty="0" err="1">
                <a:latin typeface="+mn-lt"/>
                <a:cs typeface="Courier New" pitchFamily="49" charset="0"/>
              </a:rPr>
              <a:t>column</a:t>
            </a:r>
            <a:r>
              <a:rPr lang="de-DE" b="1" dirty="0">
                <a:latin typeface="+mn-lt"/>
                <a:cs typeface="Courier New" pitchFamily="49" charset="0"/>
              </a:rPr>
              <a:t> </a:t>
            </a:r>
            <a:r>
              <a:rPr lang="de-DE" b="1" dirty="0" err="1">
                <a:latin typeface="+mn-lt"/>
                <a:cs typeface="Courier New" pitchFamily="49" charset="0"/>
              </a:rPr>
              <a:t>family</a:t>
            </a:r>
            <a:r>
              <a:rPr lang="de-DE" b="1" dirty="0">
                <a:latin typeface="+mn-lt"/>
                <a:cs typeface="Courier New" pitchFamily="49" charset="0"/>
              </a:rPr>
              <a:t>:</a:t>
            </a:r>
            <a:endParaRPr lang="de-DE" dirty="0">
              <a:latin typeface="+mn-lt"/>
              <a:cs typeface="Courier New" pitchFamily="49" charset="0"/>
            </a:endParaRPr>
          </a:p>
          <a:p>
            <a:pPr hangingPunct="0"/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row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  <a:p>
            <a:pPr hangingPunct="0"/>
            <a:r>
              <a:rPr lang="de-DE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col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col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col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 hangingPunct="0"/>
            <a:r>
              <a:rPr lang="de-DE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 hangingPunct="0"/>
            <a:r>
              <a:rPr lang="de-DE" b="1" dirty="0">
                <a:latin typeface="+mn-lt"/>
                <a:cs typeface="Courier New" pitchFamily="49" charset="0"/>
              </a:rPr>
              <a:t>Super </a:t>
            </a:r>
            <a:r>
              <a:rPr lang="de-DE" b="1" dirty="0" err="1">
                <a:latin typeface="+mn-lt"/>
                <a:cs typeface="Courier New" pitchFamily="49" charset="0"/>
              </a:rPr>
              <a:t>column</a:t>
            </a:r>
            <a:r>
              <a:rPr lang="de-DE" b="1" dirty="0">
                <a:latin typeface="+mn-lt"/>
                <a:cs typeface="Courier New" pitchFamily="49" charset="0"/>
              </a:rPr>
              <a:t> </a:t>
            </a:r>
            <a:r>
              <a:rPr lang="de-DE" b="1" dirty="0" err="1">
                <a:latin typeface="+mn-lt"/>
                <a:cs typeface="Courier New" pitchFamily="49" charset="0"/>
              </a:rPr>
              <a:t>family</a:t>
            </a:r>
            <a:r>
              <a:rPr lang="de-DE" b="1" dirty="0">
                <a:latin typeface="+mn-lt"/>
                <a:cs typeface="Courier New" pitchFamily="49" charset="0"/>
              </a:rPr>
              <a:t>:</a:t>
            </a:r>
            <a:endParaRPr lang="de-DE" dirty="0">
              <a:latin typeface="+mn-lt"/>
              <a:cs typeface="Courier New" pitchFamily="49" charset="0"/>
            </a:endParaRPr>
          </a:p>
          <a:p>
            <a:pPr hangingPunct="0"/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row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  <a:p>
            <a:pPr hangingPunct="0"/>
            <a:r>
              <a:rPr lang="de-DE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supercol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supercol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  <a:p>
            <a:pPr hangingPunct="0"/>
            <a:r>
              <a:rPr lang="de-DE" sz="1200" dirty="0">
                <a:latin typeface="Courier New" pitchFamily="49" charset="0"/>
                <a:cs typeface="Courier New" pitchFamily="49" charset="0"/>
              </a:rPr>
              <a:t>   (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sub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col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 (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sub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col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 ...   (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sub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col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 (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sub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col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hangingPunct="0"/>
            <a:r>
              <a:rPr lang="de-DE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 ...   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     ...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de-DE" dirty="0"/>
          </a:p>
        </p:txBody>
      </p:sp>
      <p:sp>
        <p:nvSpPr>
          <p:cNvPr id="13" name="Rectangle 1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347830" y="3141923"/>
            <a:ext cx="5795962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 err="1"/>
              <a:t>Column</a:t>
            </a:r>
            <a:r>
              <a:rPr lang="de-DE" dirty="0"/>
              <a:t>. The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element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composed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timestamp</a:t>
            </a:r>
            <a:r>
              <a:rPr lang="de-DE" dirty="0"/>
              <a:t>, a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a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.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 err="1"/>
              <a:t>SuperColumn</a:t>
            </a:r>
            <a:r>
              <a:rPr lang="de-DE" dirty="0"/>
              <a:t>. </a:t>
            </a:r>
            <a:r>
              <a:rPr lang="de-DE" dirty="0" err="1"/>
              <a:t>Represents</a:t>
            </a:r>
            <a:r>
              <a:rPr lang="de-DE" dirty="0"/>
              <a:t> a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Columns.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 err="1"/>
              <a:t>ColumnFamily</a:t>
            </a:r>
            <a:r>
              <a:rPr lang="de-DE" dirty="0"/>
              <a:t>: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.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 err="1"/>
              <a:t>KeySpaces</a:t>
            </a:r>
            <a:r>
              <a:rPr lang="de-DE" dirty="0"/>
              <a:t>: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ColumnFamily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outer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grouping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resembles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schema</a:t>
            </a:r>
            <a:r>
              <a:rPr lang="de-DE" dirty="0"/>
              <a:t> in relational </a:t>
            </a:r>
            <a:r>
              <a:rPr lang="de-DE" dirty="0" err="1"/>
              <a:t>databases</a:t>
            </a:r>
            <a:r>
              <a:rPr lang="de-DE" dirty="0"/>
              <a:t>.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de-DE" dirty="0"/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umsplatzhalter 3"/>
          <p:cNvSpPr>
            <a:spLocks noGrp="1"/>
          </p:cNvSpPr>
          <p:nvPr>
            <p:ph type="dt" sz="half" idx="14"/>
          </p:nvPr>
        </p:nvSpPr>
        <p:spPr>
          <a:xfrm>
            <a:off x="6048375" y="651192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2010 Capgemini – All rights reserved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6048375" y="663257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NoSQL_final.pptx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8839200" y="6553200"/>
            <a:ext cx="228600" cy="152400"/>
          </a:xfrm>
          <a:prstGeom prst="rect">
            <a:avLst/>
          </a:prstGeom>
        </p:spPr>
        <p:txBody>
          <a:bodyPr/>
          <a:lstStyle/>
          <a:p>
            <a:fld id="{320CD069-045D-4A08-B083-44D1DD429C1D}" type="slidenum">
              <a:rPr lang="de-DE"/>
              <a:pPr/>
              <a:t>7</a:t>
            </a:fld>
            <a:endParaRPr lang="de-DE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601" y="75600"/>
            <a:ext cx="8992799" cy="763200"/>
          </a:xfrm>
        </p:spPr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– </a:t>
            </a:r>
            <a:r>
              <a:rPr lang="de-DE" dirty="0" err="1"/>
              <a:t>Types</a:t>
            </a:r>
            <a:r>
              <a:rPr lang="de-DE" dirty="0"/>
              <a:t> (</a:t>
            </a:r>
            <a:r>
              <a:rPr lang="de-DE" dirty="0" err="1"/>
              <a:t>Column</a:t>
            </a:r>
            <a:r>
              <a:rPr lang="de-DE" dirty="0"/>
              <a:t> II)</a:t>
            </a:r>
          </a:p>
        </p:txBody>
      </p:sp>
      <p:sp>
        <p:nvSpPr>
          <p:cNvPr id="494606" name="Rectangl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388" y="1000108"/>
            <a:ext cx="2089150" cy="521497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588" lvl="1">
              <a:spcBef>
                <a:spcPct val="40000"/>
              </a:spcBef>
            </a:pPr>
            <a:endParaRPr lang="de-DE" sz="1200"/>
          </a:p>
        </p:txBody>
      </p:sp>
      <p:sp>
        <p:nvSpPr>
          <p:cNvPr id="10" name="AutoShape 1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9440" y="206177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Index structures</a:t>
            </a:r>
            <a:endParaRPr lang="de-DE" b="1" dirty="0"/>
          </a:p>
        </p:txBody>
      </p:sp>
      <p:sp>
        <p:nvSpPr>
          <p:cNvPr id="11" name="Rectangle 1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47830" y="2061774"/>
            <a:ext cx="5795962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Index on </a:t>
            </a:r>
            <a:r>
              <a:rPr lang="de-DE" dirty="0" err="1"/>
              <a:t>row</a:t>
            </a:r>
            <a:r>
              <a:rPr lang="de-DE" dirty="0"/>
              <a:t> </a:t>
            </a:r>
            <a:r>
              <a:rPr lang="de-DE" dirty="0" err="1"/>
              <a:t>keys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Sometimes</a:t>
            </a:r>
            <a:r>
              <a:rPr lang="de-DE" dirty="0"/>
              <a:t> </a:t>
            </a:r>
            <a:r>
              <a:rPr lang="de-DE" dirty="0" err="1"/>
              <a:t>secondary</a:t>
            </a:r>
            <a:r>
              <a:rPr lang="de-DE" dirty="0"/>
              <a:t> </a:t>
            </a:r>
            <a:r>
              <a:rPr lang="de-DE" dirty="0" err="1"/>
              <a:t>indexes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ColumnFamily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Supercolumns</a:t>
            </a:r>
            <a:endParaRPr lang="de-DE" dirty="0"/>
          </a:p>
        </p:txBody>
      </p:sp>
      <p:sp>
        <p:nvSpPr>
          <p:cNvPr id="14" name="AutoShape 1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9440" y="299790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Samples</a:t>
            </a:r>
            <a:endParaRPr lang="de-DE" b="1" dirty="0"/>
          </a:p>
        </p:txBody>
      </p:sp>
      <p:sp>
        <p:nvSpPr>
          <p:cNvPr id="15" name="Rectangle 1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47830" y="2997903"/>
            <a:ext cx="5795962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Google </a:t>
            </a:r>
            <a:r>
              <a:rPr lang="de-DE" dirty="0" err="1"/>
              <a:t>BigTable</a:t>
            </a:r>
            <a:r>
              <a:rPr lang="de-DE" dirty="0"/>
              <a:t>, </a:t>
            </a:r>
            <a:r>
              <a:rPr lang="de-DE" dirty="0" err="1"/>
              <a:t>Hbase</a:t>
            </a:r>
            <a:r>
              <a:rPr lang="de-DE" dirty="0"/>
              <a:t>, Cassandra, Amazon </a:t>
            </a:r>
            <a:r>
              <a:rPr lang="de-DE" dirty="0" err="1"/>
              <a:t>SimpleDB</a:t>
            </a:r>
            <a:endParaRPr lang="de-DE" dirty="0"/>
          </a:p>
        </p:txBody>
      </p:sp>
      <p:sp>
        <p:nvSpPr>
          <p:cNvPr id="12" name="AutoShape 1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9440" y="105363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Query language</a:t>
            </a:r>
            <a:endParaRPr lang="de-DE" b="1" dirty="0"/>
          </a:p>
        </p:txBody>
      </p:sp>
      <p:sp>
        <p:nvSpPr>
          <p:cNvPr id="13" name="Rectangle 1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347830" y="1052670"/>
            <a:ext cx="5795962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Basic </a:t>
            </a:r>
            <a:r>
              <a:rPr lang="de-DE" dirty="0" err="1"/>
              <a:t>operations</a:t>
            </a:r>
            <a:r>
              <a:rPr lang="de-DE" dirty="0"/>
              <a:t> (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timestamp</a:t>
            </a:r>
            <a:r>
              <a:rPr lang="de-DE" dirty="0"/>
              <a:t>):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Set(</a:t>
            </a:r>
            <a:r>
              <a:rPr lang="de-DE" dirty="0" err="1"/>
              <a:t>table</a:t>
            </a:r>
            <a:r>
              <a:rPr lang="de-DE" dirty="0"/>
              <a:t>, </a:t>
            </a:r>
            <a:r>
              <a:rPr lang="de-DE" dirty="0" err="1"/>
              <a:t>row</a:t>
            </a:r>
            <a:r>
              <a:rPr lang="de-DE" dirty="0"/>
              <a:t>, </a:t>
            </a:r>
            <a:r>
              <a:rPr lang="de-DE" dirty="0" err="1"/>
              <a:t>column</a:t>
            </a:r>
            <a:r>
              <a:rPr lang="de-DE" dirty="0"/>
              <a:t>,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Value = </a:t>
            </a:r>
            <a:r>
              <a:rPr lang="de-DE" dirty="0" err="1"/>
              <a:t>get</a:t>
            </a:r>
            <a:r>
              <a:rPr lang="de-DE" dirty="0"/>
              <a:t>(</a:t>
            </a:r>
            <a:r>
              <a:rPr lang="de-DE" dirty="0" err="1"/>
              <a:t>table</a:t>
            </a:r>
            <a:r>
              <a:rPr lang="de-DE" dirty="0"/>
              <a:t>, </a:t>
            </a:r>
            <a:r>
              <a:rPr lang="de-DE" dirty="0" err="1"/>
              <a:t>row</a:t>
            </a:r>
            <a:r>
              <a:rPr lang="de-DE" dirty="0"/>
              <a:t>, </a:t>
            </a:r>
            <a:r>
              <a:rPr lang="de-DE" dirty="0" err="1"/>
              <a:t>column</a:t>
            </a:r>
            <a:r>
              <a:rPr lang="de-DE" dirty="0"/>
              <a:t>)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Delete(</a:t>
            </a:r>
            <a:r>
              <a:rPr lang="de-DE" dirty="0" err="1"/>
              <a:t>table</a:t>
            </a:r>
            <a:r>
              <a:rPr lang="de-DE" dirty="0"/>
              <a:t>, </a:t>
            </a:r>
            <a:r>
              <a:rPr lang="de-DE" dirty="0" err="1"/>
              <a:t>row</a:t>
            </a:r>
            <a:r>
              <a:rPr lang="de-DE" dirty="0"/>
              <a:t>, </a:t>
            </a:r>
            <a:r>
              <a:rPr lang="de-DE" dirty="0" err="1"/>
              <a:t>column</a:t>
            </a:r>
            <a:r>
              <a:rPr lang="de-DE" dirty="0"/>
              <a:t>)</a:t>
            </a:r>
          </a:p>
        </p:txBody>
      </p:sp>
      <p:sp>
        <p:nvSpPr>
          <p:cNvPr id="19" name="AutoShape 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39440" y="386202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Samples</a:t>
            </a:r>
            <a:endParaRPr lang="de-DE" b="1" dirty="0"/>
          </a:p>
        </p:txBody>
      </p:sp>
      <p:sp>
        <p:nvSpPr>
          <p:cNvPr id="20" name="Rectangle 16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347830" y="3861060"/>
            <a:ext cx="5795962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 err="1"/>
              <a:t>Strengths</a:t>
            </a:r>
            <a:endParaRPr lang="de-DE" b="1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Fast </a:t>
            </a:r>
            <a:r>
              <a:rPr lang="de-DE" dirty="0" err="1"/>
              <a:t>lookups</a:t>
            </a:r>
            <a:r>
              <a:rPr lang="de-DE" dirty="0"/>
              <a:t>,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distributed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 err="1"/>
              <a:t>Weaknesses</a:t>
            </a:r>
            <a:endParaRPr lang="de-DE" b="1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API</a:t>
            </a: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6228230" y="1484730"/>
            <a:ext cx="2592360" cy="1800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4"/>
          </p:nvPr>
        </p:nvSpPr>
        <p:spPr>
          <a:xfrm>
            <a:off x="6048375" y="651192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2010 Capgemini – All rights reserved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6048375" y="663257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NoSQL_final.pptx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8839200" y="6553200"/>
            <a:ext cx="228600" cy="152400"/>
          </a:xfrm>
          <a:prstGeom prst="rect">
            <a:avLst/>
          </a:prstGeom>
        </p:spPr>
        <p:txBody>
          <a:bodyPr/>
          <a:lstStyle/>
          <a:p>
            <a:fld id="{320CD069-045D-4A08-B083-44D1DD429C1D}" type="slidenum">
              <a:rPr lang="de-DE"/>
              <a:pPr/>
              <a:t>8</a:t>
            </a:fld>
            <a:endParaRPr lang="de-DE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601" y="75600"/>
            <a:ext cx="8992799" cy="763200"/>
          </a:xfrm>
        </p:spPr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– </a:t>
            </a:r>
            <a:r>
              <a:rPr lang="de-DE" dirty="0" err="1"/>
              <a:t>Types</a:t>
            </a:r>
            <a:r>
              <a:rPr lang="de-DE" dirty="0"/>
              <a:t> (</a:t>
            </a:r>
            <a:r>
              <a:rPr lang="de-DE" dirty="0" err="1"/>
              <a:t>Document</a:t>
            </a:r>
            <a:r>
              <a:rPr lang="de-DE" dirty="0"/>
              <a:t>)</a:t>
            </a:r>
          </a:p>
        </p:txBody>
      </p:sp>
      <p:sp>
        <p:nvSpPr>
          <p:cNvPr id="494606" name="Rectangl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388" y="1000108"/>
            <a:ext cx="2089150" cy="521497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588" lvl="1">
              <a:spcBef>
                <a:spcPct val="40000"/>
              </a:spcBef>
            </a:pPr>
            <a:endParaRPr lang="de-DE" sz="1200"/>
          </a:p>
        </p:txBody>
      </p:sp>
      <p:sp>
        <p:nvSpPr>
          <p:cNvPr id="12" name="AutoShape 1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9440" y="105363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Characteristics</a:t>
            </a:r>
            <a:endParaRPr lang="de-DE" b="1" dirty="0"/>
          </a:p>
        </p:txBody>
      </p:sp>
      <p:sp>
        <p:nvSpPr>
          <p:cNvPr id="13" name="Rectangle 1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47830" y="1052670"/>
            <a:ext cx="2592360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/>
              <a:t>Data model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Stores „</a:t>
            </a:r>
            <a:r>
              <a:rPr lang="de-DE" dirty="0" err="1"/>
              <a:t>documents</a:t>
            </a:r>
            <a:r>
              <a:rPr lang="de-DE" dirty="0"/>
              <a:t>“ </a:t>
            </a:r>
            <a:r>
              <a:rPr lang="de-DE" dirty="0" err="1"/>
              <a:t>identifed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an </a:t>
            </a:r>
            <a:r>
              <a:rPr lang="de-DE" dirty="0" err="1"/>
              <a:t>id</a:t>
            </a: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Formats e.g. JSON, BSON, RDF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schema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/>
              <a:t>Query  </a:t>
            </a:r>
            <a:r>
              <a:rPr lang="de-DE" b="1" dirty="0" err="1"/>
              <a:t>language</a:t>
            </a:r>
            <a:endParaRPr lang="de-DE" b="1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operations</a:t>
            </a:r>
            <a:r>
              <a:rPr lang="de-DE" dirty="0"/>
              <a:t>:</a:t>
            </a:r>
          </a:p>
          <a:p>
            <a:pPr marL="1106488" lvl="4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Put</a:t>
            </a:r>
            <a:r>
              <a:rPr lang="de-DE" dirty="0"/>
              <a:t>(</a:t>
            </a:r>
            <a:r>
              <a:rPr lang="de-DE" dirty="0" err="1"/>
              <a:t>documentId</a:t>
            </a:r>
            <a:r>
              <a:rPr lang="de-DE" dirty="0"/>
              <a:t>, </a:t>
            </a:r>
            <a:r>
              <a:rPr lang="de-DE" dirty="0" err="1"/>
              <a:t>document</a:t>
            </a:r>
            <a:r>
              <a:rPr lang="de-DE" dirty="0"/>
              <a:t>)</a:t>
            </a:r>
          </a:p>
          <a:p>
            <a:pPr marL="1106488" lvl="4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Get</a:t>
            </a:r>
            <a:endParaRPr lang="de-DE" dirty="0"/>
          </a:p>
          <a:p>
            <a:pPr marL="1106488" lvl="4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Delete(</a:t>
            </a:r>
            <a:r>
              <a:rPr lang="de-DE" dirty="0" err="1"/>
              <a:t>documentId</a:t>
            </a:r>
            <a:r>
              <a:rPr lang="de-DE" dirty="0"/>
              <a:t>)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endParaRPr lang="en-US" dirty="0"/>
          </a:p>
        </p:txBody>
      </p:sp>
      <p:sp>
        <p:nvSpPr>
          <p:cNvPr id="15" name="Rectangle 1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347830" y="3933070"/>
            <a:ext cx="5796170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/>
              <a:t>Index </a:t>
            </a:r>
            <a:r>
              <a:rPr lang="de-DE" b="1" dirty="0" err="1"/>
              <a:t>structures</a:t>
            </a:r>
            <a:endParaRPr lang="de-DE" b="1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B-</a:t>
            </a:r>
            <a:r>
              <a:rPr lang="de-DE" dirty="0" err="1"/>
              <a:t>tree</a:t>
            </a:r>
            <a:r>
              <a:rPr lang="de-DE" dirty="0"/>
              <a:t>-</a:t>
            </a:r>
            <a:r>
              <a:rPr lang="de-DE" dirty="0" err="1"/>
              <a:t>index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documentId</a:t>
            </a: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Partially</a:t>
            </a:r>
            <a:r>
              <a:rPr lang="de-DE" dirty="0"/>
              <a:t> also b-</a:t>
            </a:r>
            <a:r>
              <a:rPr lang="de-DE" dirty="0" err="1"/>
              <a:t>tree</a:t>
            </a:r>
            <a:r>
              <a:rPr lang="de-DE" dirty="0"/>
              <a:t>-</a:t>
            </a:r>
            <a:r>
              <a:rPr lang="de-DE" dirty="0" err="1"/>
              <a:t>indexes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fields</a:t>
            </a:r>
            <a:r>
              <a:rPr lang="de-DE" dirty="0"/>
              <a:t> in </a:t>
            </a:r>
            <a:r>
              <a:rPr lang="de-DE" dirty="0" err="1"/>
              <a:t>documents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/>
              <a:t>Systems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MongoDB</a:t>
            </a:r>
            <a:r>
              <a:rPr lang="de-DE" dirty="0"/>
              <a:t>, </a:t>
            </a:r>
            <a:r>
              <a:rPr lang="de-DE" dirty="0" err="1"/>
              <a:t>CouchDB</a:t>
            </a:r>
            <a:r>
              <a:rPr lang="de-DE" dirty="0"/>
              <a:t>, </a:t>
            </a:r>
            <a:r>
              <a:rPr lang="de-DE" dirty="0" err="1"/>
              <a:t>OrientDB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 err="1"/>
              <a:t>Strengths</a:t>
            </a:r>
            <a:endParaRPr lang="de-DE" b="1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Tolerannt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incomplete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 err="1"/>
              <a:t>Weaknesses</a:t>
            </a:r>
            <a:endParaRPr lang="de-DE" b="1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Query </a:t>
            </a:r>
            <a:r>
              <a:rPr lang="de-DE" dirty="0" err="1"/>
              <a:t>performance</a:t>
            </a:r>
            <a:r>
              <a:rPr lang="de-DE" dirty="0"/>
              <a:t>;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syntax</a:t>
            </a: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endParaRPr lang="en-US" dirty="0"/>
          </a:p>
        </p:txBody>
      </p:sp>
      <p:sp>
        <p:nvSpPr>
          <p:cNvPr id="11" name="Rectangle 1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56220" y="1196690"/>
            <a:ext cx="2808390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r>
              <a:rPr lang="de-DE" dirty="0">
                <a:latin typeface="+mn-lt"/>
                <a:cs typeface="Courier New" pitchFamily="49" charset="0"/>
              </a:rPr>
              <a:t>Sample in JSON:</a:t>
            </a:r>
          </a:p>
          <a:p>
            <a:endParaRPr lang="de-DE" dirty="0">
              <a:latin typeface="+mn-lt"/>
              <a:cs typeface="Courier New" pitchFamily="49" charset="0"/>
            </a:endParaRPr>
          </a:p>
          <a:p>
            <a:r>
              <a:rPr lang="de-DE" dirty="0">
                <a:latin typeface="Courier New" pitchFamily="49" charset="0"/>
                <a:cs typeface="Courier New" pitchFamily="49" charset="0"/>
              </a:rPr>
              <a:t>{</a:t>
            </a:r>
            <a:endParaRPr lang="de-DE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de-DE" dirty="0">
                <a:latin typeface="Courier New" pitchFamily="49" charset="0"/>
                <a:cs typeface="Courier New" pitchFamily="49" charset="0"/>
              </a:rPr>
              <a:t>   "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" : "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MongoDB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",</a:t>
            </a:r>
            <a:endParaRPr lang="de-DE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de-DE" dirty="0">
                <a:latin typeface="Courier New" pitchFamily="49" charset="0"/>
                <a:cs typeface="Courier New" pitchFamily="49" charset="0"/>
              </a:rPr>
              <a:t>   "type" : "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database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",</a:t>
            </a:r>
            <a:endParaRPr lang="de-DE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de-DE" dirty="0">
                <a:latin typeface="Courier New" pitchFamily="49" charset="0"/>
                <a:cs typeface="Courier New" pitchFamily="49" charset="0"/>
              </a:rPr>
              <a:t>   "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count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" : 1,</a:t>
            </a:r>
            <a:endParaRPr lang="de-DE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de-DE" dirty="0">
                <a:latin typeface="Courier New" pitchFamily="49" charset="0"/>
                <a:cs typeface="Courier New" pitchFamily="49" charset="0"/>
              </a:rPr>
              <a:t>   "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info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" : {  x : 203,</a:t>
            </a:r>
            <a:endParaRPr lang="de-DE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de-DE" dirty="0">
                <a:latin typeface="Courier New" pitchFamily="49" charset="0"/>
                <a:cs typeface="Courier New" pitchFamily="49" charset="0"/>
              </a:rPr>
              <a:t>               y : 102</a:t>
            </a:r>
            <a:endParaRPr lang="de-DE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de-DE" dirty="0">
                <a:latin typeface="Courier New" pitchFamily="49" charset="0"/>
                <a:cs typeface="Courier New" pitchFamily="49" charset="0"/>
              </a:rPr>
              <a:t>             }</a:t>
            </a:r>
            <a:endParaRPr lang="de-DE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de-DE" dirty="0">
                <a:latin typeface="Courier New" pitchFamily="49" charset="0"/>
                <a:cs typeface="Courier New" pitchFamily="49" charset="0"/>
              </a:rPr>
              <a:t>}</a:t>
            </a:r>
            <a:endParaRPr lang="de-DE" sz="1800" dirty="0">
              <a:latin typeface="Courier New" pitchFamily="49" charset="0"/>
              <a:cs typeface="Courier New" pitchFamily="49" charset="0"/>
            </a:endParaRP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de-DE" dirty="0" err="1"/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umsplatzhalter 3"/>
          <p:cNvSpPr>
            <a:spLocks noGrp="1"/>
          </p:cNvSpPr>
          <p:nvPr>
            <p:ph type="dt" sz="half" idx="14"/>
          </p:nvPr>
        </p:nvSpPr>
        <p:spPr>
          <a:xfrm>
            <a:off x="6048375" y="651192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© 2010 Capgemini – All rights reserved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6048375" y="6632575"/>
            <a:ext cx="2790825" cy="125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NoSQL_final.pptx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8839200" y="6553200"/>
            <a:ext cx="228600" cy="152400"/>
          </a:xfrm>
          <a:prstGeom prst="rect">
            <a:avLst/>
          </a:prstGeom>
        </p:spPr>
        <p:txBody>
          <a:bodyPr/>
          <a:lstStyle/>
          <a:p>
            <a:fld id="{320CD069-045D-4A08-B083-44D1DD429C1D}" type="slidenum">
              <a:rPr lang="de-DE"/>
              <a:pPr/>
              <a:t>9</a:t>
            </a:fld>
            <a:endParaRPr lang="de-DE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601" y="75600"/>
            <a:ext cx="8992799" cy="763200"/>
          </a:xfrm>
        </p:spPr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– </a:t>
            </a:r>
            <a:r>
              <a:rPr lang="de-DE" dirty="0" err="1"/>
              <a:t>Types</a:t>
            </a:r>
            <a:r>
              <a:rPr lang="de-DE" dirty="0"/>
              <a:t> (Graph)</a:t>
            </a:r>
          </a:p>
        </p:txBody>
      </p:sp>
      <p:sp>
        <p:nvSpPr>
          <p:cNvPr id="494606" name="Rectangl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388" y="1000108"/>
            <a:ext cx="2089150" cy="521497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588" lvl="1">
              <a:spcBef>
                <a:spcPct val="40000"/>
              </a:spcBef>
            </a:pPr>
            <a:endParaRPr lang="de-DE" sz="1200"/>
          </a:p>
        </p:txBody>
      </p:sp>
      <p:sp>
        <p:nvSpPr>
          <p:cNvPr id="12" name="AutoShape 1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9440" y="1125643"/>
            <a:ext cx="2520950" cy="719137"/>
          </a:xfrm>
          <a:prstGeom prst="homePlate">
            <a:avLst>
              <a:gd name="adj" fmla="val 326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anchor="ctr"/>
          <a:lstStyle/>
          <a:p>
            <a:pPr marL="1588" lvl="1">
              <a:spcBef>
                <a:spcPct val="40000"/>
              </a:spcBef>
            </a:pPr>
            <a:r>
              <a:rPr lang="en-US" b="1" dirty="0"/>
              <a:t>Characteristics</a:t>
            </a:r>
            <a:endParaRPr lang="de-DE" b="1" dirty="0"/>
          </a:p>
        </p:txBody>
      </p:sp>
      <p:sp>
        <p:nvSpPr>
          <p:cNvPr id="13" name="Rectangle 1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47830" y="1124680"/>
            <a:ext cx="3024420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/>
              <a:t>Data model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en-US" b="1" dirty="0"/>
              <a:t>Graph </a:t>
            </a:r>
            <a:r>
              <a:rPr lang="en-US" dirty="0"/>
              <a:t>contains Nodes and Relationships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en-US" b="1" dirty="0"/>
              <a:t>Node</a:t>
            </a:r>
            <a:r>
              <a:rPr lang="en-US" dirty="0"/>
              <a:t> records data and can have </a:t>
            </a:r>
            <a:r>
              <a:rPr lang="en-US" dirty="0" err="1"/>
              <a:t>proprties</a:t>
            </a:r>
            <a:endParaRPr lang="en-US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en-US" b="1" dirty="0"/>
              <a:t>Relationships</a:t>
            </a:r>
            <a:r>
              <a:rPr lang="en-US" dirty="0"/>
              <a:t> organize the Graph and can have properties too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/>
              <a:t>Query  </a:t>
            </a:r>
            <a:r>
              <a:rPr lang="de-DE" b="1" dirty="0" err="1"/>
              <a:t>language</a:t>
            </a:r>
            <a:endParaRPr lang="de-DE" b="1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operations</a:t>
            </a:r>
            <a:r>
              <a:rPr lang="de-DE" dirty="0"/>
              <a:t>:</a:t>
            </a:r>
          </a:p>
          <a:p>
            <a:pPr marL="1106488" lvl="4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Create/ </a:t>
            </a:r>
            <a:r>
              <a:rPr lang="de-DE" dirty="0" err="1"/>
              <a:t>delete</a:t>
            </a:r>
            <a:r>
              <a:rPr lang="de-DE" dirty="0"/>
              <a:t>/ </a:t>
            </a:r>
            <a:r>
              <a:rPr lang="de-DE" dirty="0" err="1"/>
              <a:t>modify</a:t>
            </a:r>
            <a:r>
              <a:rPr lang="de-DE" dirty="0"/>
              <a:t> </a:t>
            </a:r>
            <a:r>
              <a:rPr lang="de-DE" dirty="0" err="1"/>
              <a:t>edges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nodes</a:t>
            </a: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endParaRPr lang="en-US" dirty="0"/>
          </a:p>
        </p:txBody>
      </p:sp>
      <p:sp>
        <p:nvSpPr>
          <p:cNvPr id="15" name="Rectangle 1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347830" y="3861060"/>
            <a:ext cx="5796170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/>
          <a:lstStyle/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/>
              <a:t>Index </a:t>
            </a:r>
            <a:r>
              <a:rPr lang="de-DE" b="1" dirty="0" err="1"/>
              <a:t>structures</a:t>
            </a:r>
            <a:endParaRPr lang="de-DE" b="1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identifier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hash-index</a:t>
            </a: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 err="1"/>
              <a:t>Seldom</a:t>
            </a:r>
            <a:r>
              <a:rPr lang="de-DE" dirty="0"/>
              <a:t> </a:t>
            </a:r>
            <a:r>
              <a:rPr lang="de-DE" dirty="0" err="1"/>
              <a:t>secondory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(b-</a:t>
            </a:r>
            <a:r>
              <a:rPr lang="de-DE" dirty="0" err="1"/>
              <a:t>tree</a:t>
            </a:r>
            <a:r>
              <a:rPr lang="de-DE" dirty="0"/>
              <a:t>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content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/>
              <a:t>Systems</a:t>
            </a:r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Neo4j, </a:t>
            </a:r>
            <a:r>
              <a:rPr lang="de-DE" dirty="0" err="1"/>
              <a:t>InfoGrid</a:t>
            </a: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 err="1"/>
              <a:t>Strengths</a:t>
            </a:r>
            <a:endParaRPr lang="de-DE" b="1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Graph </a:t>
            </a:r>
            <a:r>
              <a:rPr lang="de-DE" dirty="0" err="1"/>
              <a:t>algorithms</a:t>
            </a:r>
            <a:r>
              <a:rPr lang="de-DE" dirty="0"/>
              <a:t> e.g. </a:t>
            </a:r>
            <a:r>
              <a:rPr lang="de-DE" dirty="0" err="1"/>
              <a:t>shortest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, </a:t>
            </a:r>
            <a:r>
              <a:rPr lang="de-DE" dirty="0" err="1"/>
              <a:t>connectedness</a:t>
            </a:r>
            <a:r>
              <a:rPr lang="de-DE" dirty="0"/>
              <a:t> etc.</a:t>
            </a:r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r>
              <a:rPr lang="de-DE" b="1" dirty="0" err="1"/>
              <a:t>Weaknesses</a:t>
            </a:r>
            <a:endParaRPr lang="de-DE" b="1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r>
              <a:rPr lang="de-DE" dirty="0"/>
              <a:t>Definitive </a:t>
            </a: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requires</a:t>
            </a:r>
            <a:r>
              <a:rPr lang="de-DE" dirty="0"/>
              <a:t> </a:t>
            </a:r>
            <a:r>
              <a:rPr lang="de-DE" dirty="0" err="1"/>
              <a:t>entire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traversal</a:t>
            </a:r>
            <a:r>
              <a:rPr lang="de-DE" dirty="0"/>
              <a:t>; Not 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cluster</a:t>
            </a: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endParaRPr lang="de-DE" dirty="0"/>
          </a:p>
          <a:p>
            <a:pPr marL="192088" lvl="2" indent="-188913">
              <a:spcBef>
                <a:spcPct val="20000"/>
              </a:spcBef>
              <a:buFontTx/>
              <a:buChar char="•"/>
            </a:pPr>
            <a:endParaRPr lang="de-DE" dirty="0"/>
          </a:p>
          <a:p>
            <a:pPr marL="649288" lvl="3" indent="-188913">
              <a:spcBef>
                <a:spcPct val="20000"/>
              </a:spcBef>
              <a:buFontTx/>
              <a:buChar char="•"/>
            </a:pPr>
            <a:endParaRPr 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270" y="1124681"/>
            <a:ext cx="1944270" cy="3071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6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JedqD8u_UyDX76Xc.0QaA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JedqD8u_UyDX76Xc.0Qa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4NP2Jaug06w.gvE_GfbYA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JedqD8u_UyDX76Xc.0Qa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JedqD8u_UyDX76Xc.0Qa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lmmR55Pdk6fHbYWUR1MEA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JedqD8u_UyDX76Xc.0QaA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exttKar9UK1nLyMC2jiSQ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N7xLYQ1fEmV8F3RSxayLA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RwBaVmXa0KRe8Ck3Kw7ng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TMdzikmlUubclUsBud__g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JedqD8u_UyDX76Xc.0QaA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JedqD8u_UyDX76Xc.0Qa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JedqD8u_UyDX76Xc.0QaA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JedqD8u_UyDX76Xc.0Qa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x0WkbNGxk.P3_QPT.UgSA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JedqD8u_UyDX76Xc.0QaA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huFTIPzzEyVScKBM1hwVg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JedqD8u_UyDX76Xc.0QaA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JedqD8u_UyDX76Xc.0QaA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JedqD8u_UyDX76Xc.0Qa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NCQvuwokqkz68mWGmH0w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JedqD8u_UyDX76Xc.0QaA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0"/>
  <p:tag name="LINEFORESCHEMECOLOR" val="13"/>
  <p:tag name="THINKCELLSHAPEDONOTDELETE" val="pHdVKC6Kt2kOImxXR11JMUg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JedqD8u_UyDX76Xc.0QaA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JedqD8u_UyDX76Xc.0QaA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0"/>
  <p:tag name="LINEFORESCHEMECOLOR" val="13"/>
  <p:tag name="THINKCELLSHAPEDONOTDELETE" val="prZrGJNQqWUWohyiW1st7Tw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JedqD8u_UyDX76Xc.0QaA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zN6pdgdgUCMU31IRk9a_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lIFYeznd06tuAgTOdwiCw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JedqD8u_UyDX76Xc.0QaA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JedqD8u_UyDX76Xc.0QaA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JedqD8u_UyDX76Xc.0QaA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4DXcL8aAEu_P.1SZD6MHg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JedqD8u_UyDX76Xc.0QaA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UbS_BI3kkOi3jCCBHUGBw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JedqD8u_UyDX76Xc.0QaA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JedqD8u_UyDX76Xc.0QaA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XLc7zbEjU2ViWEQPOmW2Q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JedqD8u_UyDX76Xc.0QaA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jVyvHJXF0O1pIZkaZ6b3g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JedqD8u_UyDX76Xc.0QaA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N7xLYQ1fEmV8F3RSxayLA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RwBaVmXa0KRe8Ck3Kw7ng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TMdzikmlUubclUsBud__g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JedqD8u_UyDX76Xc.0QaA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JedqD8u_UyDX76Xc.0Qa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YXB6nNbPk2IjKULKx0hOw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tYLMoBDWkaiGeTWrWbRk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wmTaq6h6UK5VS.G.2niu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ERfYcEv2Uaji2trKoVWZ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W9Rak57akGEaUJN8Vrpy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Cf3UprT60SfL3ppnZZOf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_9MBgCzr0SY52tOhpizA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ctYNTMkkiT6x.bEmATk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A6lOB9_wkC8oVuJJK1hv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s25AZl_QUep7CXqGs3tf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zN6pdgdgUCMU31IRk9a_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ERfYcEv2Uaji2trKoVWZ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n_f420IbUubj.gLlYaCi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5ZSrDCYpkinzoVDHa5V.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xER8hDTJEi1km7gpSBDh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6kbueW1g0ekp0.SD.GEi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Ral9p12AAkq4gRdHJKX4ZA"/>
  <p:tag name="THINKCELLIDDONOTDELETE" val="_t6zjq0VMECnbBIQqlAlM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N7xLYQ1fEmV8F3RSxayL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RwBaVmXa0KRe8Ck3Kw7n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TMdzikmlUubclUsBud__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JedqD8u_UyDX76Xc.0Qa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SxFOa3fMkiXrP39FCd6Y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JedqD8u_UyDX76Xc.0Qa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5ZSrDCYpkinzoVDHa5V.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JedqD8u_UyDX76Xc.0Qa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JedqD8u_UyDX76Xc.0Qa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r0DjzBF50KTZSlGVQmYk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JedqD8u_UyDX76Xc.0Qa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JedqD8u_UyDX76Xc.0Qa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Tt6gg9H70CxpFI.tK7.A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JedqD8u_UyDX76Xc.0Qa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N7xLYQ1fEmV8F3RSxayL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47p45q5JkGmlNnBLamZh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RwBaVmXa0KRe8Ck3Kw7n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TMdzikmlUubclUsBud__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JedqD8u_UyDX76Xc.0Qa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JedqD8u_UyDX76Xc.0Qa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v9fTHN9W0yjFLTwof35f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g0GiP.jFk.4_Pp.fgqCuw"/>
</p:tagLst>
</file>

<file path=ppt/theme/theme1.xml><?xml version="1.0" encoding="utf-8"?>
<a:theme xmlns:a="http://schemas.openxmlformats.org/drawingml/2006/main" name="Blank">
  <a:themeElements>
    <a:clrScheme name="Capgemini_HL_blau">
      <a:dk1>
        <a:sysClr val="windowText" lastClr="000000"/>
      </a:dk1>
      <a:lt1>
        <a:sysClr val="window" lastClr="FFFFFF"/>
      </a:lt1>
      <a:dk2>
        <a:srgbClr val="9DC8BA"/>
      </a:dk2>
      <a:lt2>
        <a:srgbClr val="B7B9BC"/>
      </a:lt2>
      <a:accent1>
        <a:srgbClr val="A7C4D9"/>
      </a:accent1>
      <a:accent2>
        <a:srgbClr val="EBDABC"/>
      </a:accent2>
      <a:accent3>
        <a:srgbClr val="FFFFFF"/>
      </a:accent3>
      <a:accent4>
        <a:srgbClr val="000000"/>
      </a:accent4>
      <a:accent5>
        <a:srgbClr val="FFEB73"/>
      </a:accent5>
      <a:accent6>
        <a:srgbClr val="CE4D4A"/>
      </a:accent6>
      <a:hlink>
        <a:srgbClr val="A1C0D6"/>
      </a:hlink>
      <a:folHlink>
        <a:srgbClr val="396686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</TotalTime>
  <Words>5905</Words>
  <Application>Microsoft Office PowerPoint</Application>
  <PresentationFormat>On-screen Show (4:3)</PresentationFormat>
  <Paragraphs>895</Paragraphs>
  <Slides>41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Arial Narrow</vt:lpstr>
      <vt:lpstr>Calibri</vt:lpstr>
      <vt:lpstr>Courier New</vt:lpstr>
      <vt:lpstr>Wingdings</vt:lpstr>
      <vt:lpstr>Blank</vt:lpstr>
      <vt:lpstr>think-cell Slide</vt:lpstr>
      <vt:lpstr>NoSQL An introduction</vt:lpstr>
      <vt:lpstr>PowerPoint Presentation</vt:lpstr>
      <vt:lpstr>Introduction – What‘s wrong with RDBMS?</vt:lpstr>
      <vt:lpstr>Introduction - Definition</vt:lpstr>
      <vt:lpstr>Introduction – Types (Key Value)</vt:lpstr>
      <vt:lpstr>Introduction – Types (Column I)</vt:lpstr>
      <vt:lpstr>Introduction – Types (Column II)</vt:lpstr>
      <vt:lpstr>Introduction – Types (Document)</vt:lpstr>
      <vt:lpstr>Introduction – Types (Graph)</vt:lpstr>
      <vt:lpstr>PowerPoint Presentation</vt:lpstr>
      <vt:lpstr>CAP Theorem – Consistency (ACID vs. BASE)</vt:lpstr>
      <vt:lpstr>CAP Theorem – Consistency (NRW)</vt:lpstr>
      <vt:lpstr>CAP Theorem – Consistency (Multiversion Concurrency Control MVCC)</vt:lpstr>
      <vt:lpstr>CAP Theorem – Consistency (Conflict resolution)</vt:lpstr>
      <vt:lpstr>CAP Theorem – Consistency (Handling node failure)</vt:lpstr>
      <vt:lpstr>CAP Theorem – Partitioning (Overview)</vt:lpstr>
      <vt:lpstr>CAP Theorem – Partitioning (Consistent hashing)</vt:lpstr>
      <vt:lpstr>PowerPoint Presentation</vt:lpstr>
      <vt:lpstr>Using NoSQL – Overview</vt:lpstr>
      <vt:lpstr>Using NoSQL – When to use (General)</vt:lpstr>
      <vt:lpstr>Using NoSQL – When to use (Specific)</vt:lpstr>
      <vt:lpstr>Using NoSQL – When to use (Per Type I)</vt:lpstr>
      <vt:lpstr>Using NoSQL – When to use (Per Type II)</vt:lpstr>
      <vt:lpstr>Using NoSQL – When not to use</vt:lpstr>
      <vt:lpstr>Using NoSQL – Licensing &amp; Tools</vt:lpstr>
      <vt:lpstr>Using NoSQL – Benchmarking</vt:lpstr>
      <vt:lpstr>NoSQL – Data update (Transactions)</vt:lpstr>
      <vt:lpstr>Using NoSQL – Data retrieval (Overview)</vt:lpstr>
      <vt:lpstr>Using NoSQL – Data retrieval (REST Overview)</vt:lpstr>
      <vt:lpstr>Using NoSQL – Data retrieval (REST)</vt:lpstr>
      <vt:lpstr>Using NoSQL – Data retrieval (Map Reduce)</vt:lpstr>
      <vt:lpstr>Using NoSQL – Data retrieval (UnQL/ RQL)</vt:lpstr>
      <vt:lpstr>NoSQL – Data modeling (Conceptual techniques)</vt:lpstr>
      <vt:lpstr>NoSQL – Data modeling (Hierarchy modeling techniques)</vt:lpstr>
      <vt:lpstr>Using NoSQL – Data retrieval (Indexing I)</vt:lpstr>
      <vt:lpstr>Using NoSQL – Data retrieval (Indexing II)</vt:lpstr>
      <vt:lpstr>Using NoSQL – Security</vt:lpstr>
      <vt:lpstr>Using NoSQL – Security</vt:lpstr>
      <vt:lpstr>PowerPoint Presentation</vt:lpstr>
      <vt:lpstr>RDBMS &amp; NoSQL – Export/ Import</vt:lpstr>
      <vt:lpstr>RDBMS &amp; NoSQL – Combinations</vt:lpstr>
    </vt:vector>
  </TitlesOfParts>
  <Company>Capgemini sd&amp;m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App Engine – Einführung Technologiepraktikum Cloud Computing</dc:title>
  <dc:subject>German</dc:subject>
  <dc:creator>Jens Rutenkröger</dc:creator>
  <dc:description>v7.1</dc:description>
  <cp:lastModifiedBy>Kuzhivelil, Jose</cp:lastModifiedBy>
  <cp:revision>875</cp:revision>
  <dcterms:created xsi:type="dcterms:W3CDTF">2010-10-21T12:32:40Z</dcterms:created>
  <dcterms:modified xsi:type="dcterms:W3CDTF">2018-07-17T10:30:06Z</dcterms:modified>
</cp:coreProperties>
</file>