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5" r:id="rId1"/>
  </p:sldMasterIdLst>
  <p:sldIdLst>
    <p:sldId id="256" r:id="rId2"/>
    <p:sldId id="257" r:id="rId3"/>
    <p:sldId id="258" r:id="rId4"/>
    <p:sldId id="259" r:id="rId5"/>
    <p:sldId id="269" r:id="rId6"/>
    <p:sldId id="261" r:id="rId7"/>
    <p:sldId id="262" r:id="rId8"/>
    <p:sldId id="263" r:id="rId9"/>
    <p:sldId id="265" r:id="rId10"/>
    <p:sldId id="271" r:id="rId11"/>
    <p:sldId id="270" r:id="rId12"/>
    <p:sldId id="272" r:id="rId13"/>
    <p:sldId id="273" r:id="rId14"/>
    <p:sldId id="264" r:id="rId15"/>
    <p:sldId id="267" r:id="rId16"/>
    <p:sldId id="268" r:id="rId17"/>
    <p:sldId id="274" r:id="rId18"/>
    <p:sldId id="279" r:id="rId19"/>
    <p:sldId id="278" r:id="rId20"/>
    <p:sldId id="277" r:id="rId21"/>
    <p:sldId id="280" r:id="rId22"/>
    <p:sldId id="281" r:id="rId23"/>
    <p:sldId id="276" r:id="rId24"/>
    <p:sldId id="275" r:id="rId25"/>
    <p:sldId id="282" r:id="rId26"/>
    <p:sldId id="283" r:id="rId27"/>
    <p:sldId id="285" r:id="rId28"/>
    <p:sldId id="286" r:id="rId29"/>
    <p:sldId id="288" r:id="rId30"/>
    <p:sldId id="287"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BBC"/>
    <a:srgbClr val="00B7E2"/>
    <a:srgbClr val="009AD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FF47E-2E52-42B6-960E-6D9B6697ADE6}"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94696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FF47E-2E52-42B6-960E-6D9B6697ADE6}"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419714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FF47E-2E52-42B6-960E-6D9B6697ADE6}"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221198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FF47E-2E52-42B6-960E-6D9B6697ADE6}"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A4BE4-3F79-4B0D-B39D-2D52861FDF3C}"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5874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FF47E-2E52-42B6-960E-6D9B6697ADE6}"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1331142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7FF47E-2E52-42B6-960E-6D9B6697ADE6}"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184837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7FF47E-2E52-42B6-960E-6D9B6697ADE6}"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315942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FF47E-2E52-42B6-960E-6D9B6697ADE6}"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90103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FF47E-2E52-42B6-960E-6D9B6697ADE6}"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43802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FF47E-2E52-42B6-960E-6D9B6697ADE6}"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187219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FF47E-2E52-42B6-960E-6D9B6697ADE6}"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31044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FF47E-2E52-42B6-960E-6D9B6697ADE6}"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303251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FF47E-2E52-42B6-960E-6D9B6697ADE6}" type="datetimeFigureOut">
              <a:rPr lang="en-IN" smtClean="0"/>
              <a:t>24-02-2023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168242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FF47E-2E52-42B6-960E-6D9B6697ADE6}"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269070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FF47E-2E52-42B6-960E-6D9B6697ADE6}" type="datetimeFigureOut">
              <a:rPr lang="en-IN" smtClean="0"/>
              <a:t>24-02-2023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379101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FF47E-2E52-42B6-960E-6D9B6697ADE6}"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331179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FF47E-2E52-42B6-960E-6D9B6697ADE6}"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A4BE4-3F79-4B0D-B39D-2D52861FDF3C}" type="slidenum">
              <a:rPr lang="en-IN" smtClean="0"/>
              <a:t>‹#›</a:t>
            </a:fld>
            <a:endParaRPr lang="en-IN"/>
          </a:p>
        </p:txBody>
      </p:sp>
    </p:spTree>
    <p:extLst>
      <p:ext uri="{BB962C8B-B14F-4D97-AF65-F5344CB8AC3E}">
        <p14:creationId xmlns:p14="http://schemas.microsoft.com/office/powerpoint/2010/main" val="233858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F7FF47E-2E52-42B6-960E-6D9B6697ADE6}" type="datetimeFigureOut">
              <a:rPr lang="en-IN" smtClean="0"/>
              <a:t>24-02-2023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B7A4BE4-3F79-4B0D-B39D-2D52861FDF3C}" type="slidenum">
              <a:rPr lang="en-IN" smtClean="0"/>
              <a:t>‹#›</a:t>
            </a:fld>
            <a:endParaRPr lang="en-IN"/>
          </a:p>
        </p:txBody>
      </p:sp>
    </p:spTree>
    <p:extLst>
      <p:ext uri="{BB962C8B-B14F-4D97-AF65-F5344CB8AC3E}">
        <p14:creationId xmlns:p14="http://schemas.microsoft.com/office/powerpoint/2010/main" val="202674741"/>
      </p:ext>
    </p:extLst>
  </p:cSld>
  <p:clrMap bg1="dk1" tx1="lt1" bg2="dk2" tx2="lt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 id="2147484227" r:id="rId12"/>
    <p:sldLayoutId id="2147484228" r:id="rId13"/>
    <p:sldLayoutId id="2147484229" r:id="rId14"/>
    <p:sldLayoutId id="2147484230" r:id="rId15"/>
    <p:sldLayoutId id="2147484231" r:id="rId16"/>
    <p:sldLayoutId id="21474842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w3schools.com/jsref/default.asp" TargetMode="External"/><Relationship Id="rId7" Type="http://schemas.openxmlformats.org/officeDocument/2006/relationships/hyperlink" Target="https://amzn.to/2nrPdUU" TargetMode="External"/><Relationship Id="rId2" Type="http://schemas.openxmlformats.org/officeDocument/2006/relationships/hyperlink" Target="https://www.w3schools.com/cssref/default.asp" TargetMode="External"/><Relationship Id="rId1" Type="http://schemas.openxmlformats.org/officeDocument/2006/relationships/slideLayout" Target="../slideLayouts/slideLayout2.xml"/><Relationship Id="rId6" Type="http://schemas.openxmlformats.org/officeDocument/2006/relationships/hyperlink" Target="https://twitter.com/7genblogger" TargetMode="External"/><Relationship Id="rId5" Type="http://schemas.openxmlformats.org/officeDocument/2006/relationships/hyperlink" Target="https://www.amazon.com/Node-JS-Web-Development-David-Herron/dp/1785881507/ref=pd_cp_14_3?_encoding=UTF8&amp;pd_rd_i=1785881507&amp;pd_rd_r=0Z90PCJJG3XJ52Q45S02&amp;pd_rd_w=mm59A&amp;pd_rd_wg=L8cth&amp;psc=1&amp;refRID=0Z90PCJJG3XJ52Q45S02" TargetMode="External"/><Relationship Id="rId4" Type="http://schemas.openxmlformats.org/officeDocument/2006/relationships/hyperlink" Target="https://www.w3schools.com/sql/sql_ref_keywords.as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E94707-87C9-759A-B8BF-004DC64CCA12}"/>
              </a:ext>
            </a:extLst>
          </p:cNvPr>
          <p:cNvSpPr/>
          <p:nvPr/>
        </p:nvSpPr>
        <p:spPr>
          <a:xfrm>
            <a:off x="2409093" y="709910"/>
            <a:ext cx="7373814" cy="1107996"/>
          </a:xfrm>
          <a:prstGeom prst="rect">
            <a:avLst/>
          </a:prstGeom>
          <a:noFill/>
        </p:spPr>
        <p:txBody>
          <a:bodyPr wrap="none" lIns="91440" tIns="45720" rIns="91440" bIns="45720">
            <a:spAutoFit/>
          </a:bodyPr>
          <a:lstStyle/>
          <a:p>
            <a:pPr algn="ctr"/>
            <a:r>
              <a:rPr lang="en-US" sz="6600" dirty="0">
                <a:ln w="0"/>
                <a:solidFill>
                  <a:schemeClr val="tx1">
                    <a:lumMod val="75000"/>
                  </a:schemeClr>
                </a:solidFill>
                <a:effectLst>
                  <a:outerShdw blurRad="38100" dist="19050" dir="2700000" algn="tl" rotWithShape="0">
                    <a:schemeClr val="dk1">
                      <a:alpha val="40000"/>
                    </a:schemeClr>
                  </a:outerShdw>
                </a:effectLst>
              </a:rPr>
              <a:t>Hotel &amp; Restaurant </a:t>
            </a:r>
          </a:p>
        </p:txBody>
      </p:sp>
      <p:sp>
        <p:nvSpPr>
          <p:cNvPr id="5" name="Rectangle 4">
            <a:extLst>
              <a:ext uri="{FF2B5EF4-FFF2-40B4-BE49-F238E27FC236}">
                <a16:creationId xmlns:a16="http://schemas.microsoft.com/office/drawing/2014/main" id="{951D056A-6935-1F3E-F564-6CD3F0DAC5BA}"/>
              </a:ext>
            </a:extLst>
          </p:cNvPr>
          <p:cNvSpPr/>
          <p:nvPr/>
        </p:nvSpPr>
        <p:spPr>
          <a:xfrm>
            <a:off x="2666268" y="1824335"/>
            <a:ext cx="7019924" cy="707886"/>
          </a:xfrm>
          <a:prstGeom prst="rect">
            <a:avLst/>
          </a:prstGeom>
          <a:noFill/>
        </p:spPr>
        <p:txBody>
          <a:bodyPr wrap="square" lIns="91440" tIns="45720" rIns="91440" bIns="45720">
            <a:spAutoFit/>
          </a:bodyPr>
          <a:lstStyle/>
          <a:p>
            <a:pPr algn="ctr"/>
            <a:r>
              <a:rPr lang="en-US" sz="4000" b="0" kern="1400" cap="none" spc="2000" dirty="0">
                <a:ln w="0"/>
                <a:solidFill>
                  <a:schemeClr val="tx1">
                    <a:lumMod val="50000"/>
                  </a:schemeClr>
                </a:solidFill>
                <a:effectLst>
                  <a:outerShdw blurRad="38100" dist="19050" dir="2700000" algn="tl" rotWithShape="0">
                    <a:schemeClr val="dk1">
                      <a:alpha val="40000"/>
                    </a:schemeClr>
                  </a:outerShdw>
                </a:effectLst>
              </a:rPr>
              <a:t>Management</a:t>
            </a:r>
          </a:p>
        </p:txBody>
      </p:sp>
      <p:cxnSp>
        <p:nvCxnSpPr>
          <p:cNvPr id="7" name="Straight Connector 6">
            <a:extLst>
              <a:ext uri="{FF2B5EF4-FFF2-40B4-BE49-F238E27FC236}">
                <a16:creationId xmlns:a16="http://schemas.microsoft.com/office/drawing/2014/main" id="{2FD5AEB5-CCF3-F516-C294-D5A83F7D5F4F}"/>
              </a:ext>
            </a:extLst>
          </p:cNvPr>
          <p:cNvCxnSpPr>
            <a:cxnSpLocks/>
          </p:cNvCxnSpPr>
          <p:nvPr/>
        </p:nvCxnSpPr>
        <p:spPr>
          <a:xfrm>
            <a:off x="1762125" y="1770281"/>
            <a:ext cx="8648700" cy="0"/>
          </a:xfrm>
          <a:prstGeom prst="line">
            <a:avLst/>
          </a:prstGeom>
          <a:ln>
            <a:solidFill>
              <a:srgbClr val="008BB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693FF4B-BB87-97C0-DD89-B96DA34473DD}"/>
              </a:ext>
            </a:extLst>
          </p:cNvPr>
          <p:cNvSpPr/>
          <p:nvPr/>
        </p:nvSpPr>
        <p:spPr>
          <a:xfrm>
            <a:off x="2004468" y="4325780"/>
            <a:ext cx="8183063"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Project By  :  Government Polytechnic Gandhinagar</a:t>
            </a:r>
          </a:p>
        </p:txBody>
      </p:sp>
      <p:cxnSp>
        <p:nvCxnSpPr>
          <p:cNvPr id="11" name="Straight Connector 10">
            <a:extLst>
              <a:ext uri="{FF2B5EF4-FFF2-40B4-BE49-F238E27FC236}">
                <a16:creationId xmlns:a16="http://schemas.microsoft.com/office/drawing/2014/main" id="{B27DA7A8-6038-7E1E-E2B7-40F35CBCD84A}"/>
              </a:ext>
            </a:extLst>
          </p:cNvPr>
          <p:cNvCxnSpPr>
            <a:cxnSpLocks/>
          </p:cNvCxnSpPr>
          <p:nvPr/>
        </p:nvCxnSpPr>
        <p:spPr>
          <a:xfrm>
            <a:off x="1057275" y="4942106"/>
            <a:ext cx="10086974" cy="0"/>
          </a:xfrm>
          <a:prstGeom prst="line">
            <a:avLst/>
          </a:prstGeom>
          <a:ln>
            <a:solidFill>
              <a:schemeClr val="tx1">
                <a:lumMod val="9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5" name="Picture 14" descr="Diagram&#10;&#10;Description automatically generated with medium confidence">
            <a:extLst>
              <a:ext uri="{FF2B5EF4-FFF2-40B4-BE49-F238E27FC236}">
                <a16:creationId xmlns:a16="http://schemas.microsoft.com/office/drawing/2014/main" id="{78EA26CF-510D-55A8-3379-E8045043B384}"/>
              </a:ext>
            </a:extLst>
          </p:cNvPr>
          <p:cNvPicPr>
            <a:picLocks noChangeAspect="1"/>
          </p:cNvPicPr>
          <p:nvPr/>
        </p:nvPicPr>
        <p:blipFill>
          <a:blip r:embed="rId3">
            <a:lum bright="70000" contrast="-70000"/>
            <a:alphaModFix amt="20000"/>
            <a:extLst>
              <a:ext uri="{28A0092B-C50C-407E-A947-70E740481C1C}">
                <a14:useLocalDpi xmlns:a14="http://schemas.microsoft.com/office/drawing/2010/main" val="0"/>
              </a:ext>
            </a:extLst>
          </a:blip>
          <a:stretch>
            <a:fillRect/>
          </a:stretch>
        </p:blipFill>
        <p:spPr>
          <a:xfrm>
            <a:off x="340039" y="326894"/>
            <a:ext cx="1380681" cy="1264091"/>
          </a:xfrm>
          <a:prstGeom prst="rect">
            <a:avLst/>
          </a:prstGeom>
        </p:spPr>
      </p:pic>
    </p:spTree>
    <p:extLst>
      <p:ext uri="{BB962C8B-B14F-4D97-AF65-F5344CB8AC3E}">
        <p14:creationId xmlns:p14="http://schemas.microsoft.com/office/powerpoint/2010/main" val="343067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43C7-4715-5FC3-91DD-6A743BB4BD52}"/>
              </a:ext>
            </a:extLst>
          </p:cNvPr>
          <p:cNvSpPr>
            <a:spLocks noGrp="1"/>
          </p:cNvSpPr>
          <p:nvPr>
            <p:ph type="title"/>
          </p:nvPr>
        </p:nvSpPr>
        <p:spPr>
          <a:xfrm>
            <a:off x="913795" y="41160"/>
            <a:ext cx="10353762" cy="970450"/>
          </a:xfrm>
        </p:spPr>
        <p:txBody>
          <a:bodyPr>
            <a:normAutofit/>
          </a:bodyPr>
          <a:lstStyle/>
          <a:p>
            <a:r>
              <a:rPr lang="en-US" dirty="0"/>
              <a:t>Project Process : User</a:t>
            </a:r>
            <a:endParaRPr lang="en-IN" dirty="0"/>
          </a:p>
        </p:txBody>
      </p:sp>
      <p:sp>
        <p:nvSpPr>
          <p:cNvPr id="3" name="Content Placeholder 2">
            <a:extLst>
              <a:ext uri="{FF2B5EF4-FFF2-40B4-BE49-F238E27FC236}">
                <a16:creationId xmlns:a16="http://schemas.microsoft.com/office/drawing/2014/main" id="{35388E7F-D76B-C06D-0F09-49EC72CC413E}"/>
              </a:ext>
            </a:extLst>
          </p:cNvPr>
          <p:cNvSpPr>
            <a:spLocks noGrp="1"/>
          </p:cNvSpPr>
          <p:nvPr>
            <p:ph idx="1"/>
          </p:nvPr>
        </p:nvSpPr>
        <p:spPr>
          <a:xfrm>
            <a:off x="913795" y="1732449"/>
            <a:ext cx="10353762" cy="4780318"/>
          </a:xfrm>
        </p:spPr>
        <p:txBody>
          <a:bodyPr>
            <a:normAutofit/>
          </a:bodyPr>
          <a:lstStyle/>
          <a:p>
            <a:r>
              <a:rPr lang="en-US" dirty="0"/>
              <a:t>Registration.</a:t>
            </a:r>
          </a:p>
          <a:p>
            <a:pPr lvl="1"/>
            <a:r>
              <a:rPr lang="en-US" dirty="0"/>
              <a:t>Input : Full Name, Email id, Phone no, username, password</a:t>
            </a:r>
          </a:p>
          <a:p>
            <a:pPr lvl="1"/>
            <a:r>
              <a:rPr lang="en-US" dirty="0"/>
              <a:t>Output : Registration successful</a:t>
            </a:r>
          </a:p>
          <a:p>
            <a:r>
              <a:rPr lang="en-US" dirty="0"/>
              <a:t>Login.</a:t>
            </a:r>
          </a:p>
          <a:p>
            <a:pPr lvl="1"/>
            <a:r>
              <a:rPr lang="en-US" dirty="0"/>
              <a:t>Input : username, Password</a:t>
            </a:r>
          </a:p>
          <a:p>
            <a:pPr lvl="1"/>
            <a:r>
              <a:rPr lang="en-US" dirty="0"/>
              <a:t>Output : Login successful</a:t>
            </a:r>
          </a:p>
          <a:p>
            <a:r>
              <a:rPr lang="en-US" dirty="0"/>
              <a:t>Book Rooms and Hotel.</a:t>
            </a:r>
          </a:p>
          <a:p>
            <a:pPr lvl="1"/>
            <a:r>
              <a:rPr lang="en-US" dirty="0"/>
              <a:t>Input : Check room available or not, check best hotels and restaurants</a:t>
            </a:r>
          </a:p>
          <a:p>
            <a:pPr lvl="1"/>
            <a:r>
              <a:rPr lang="en-US" dirty="0"/>
              <a:t>Output : Booking Cart</a:t>
            </a:r>
          </a:p>
        </p:txBody>
      </p:sp>
      <p:pic>
        <p:nvPicPr>
          <p:cNvPr id="4" name="Picture 3" descr="Diagram&#10;&#10;Description automatically generated with medium confidence">
            <a:extLst>
              <a:ext uri="{FF2B5EF4-FFF2-40B4-BE49-F238E27FC236}">
                <a16:creationId xmlns:a16="http://schemas.microsoft.com/office/drawing/2014/main" id="{6DEF42C2-06B1-9CF8-5BF3-A4C810C44A8D}"/>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7434F5AB-2AD6-E00E-6898-50D20268A8EF}"/>
              </a:ext>
            </a:extLst>
          </p:cNvPr>
          <p:cNvCxnSpPr>
            <a:cxnSpLocks/>
          </p:cNvCxnSpPr>
          <p:nvPr/>
        </p:nvCxnSpPr>
        <p:spPr>
          <a:xfrm>
            <a:off x="0" y="1087014"/>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664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500"/>
                                        <p:tgtEl>
                                          <p:spTgt spid="3">
                                            <p:txEl>
                                              <p:pRg st="3" end="3"/>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up)">
                                      <p:cBhvr>
                                        <p:cTn id="29" dur="500"/>
                                        <p:tgtEl>
                                          <p:spTgt spid="3">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up)">
                                      <p:cBhvr>
                                        <p:cTn id="40" dur="500"/>
                                        <p:tgtEl>
                                          <p:spTgt spid="3">
                                            <p:txEl>
                                              <p:pRg st="7" end="7"/>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43C7-4715-5FC3-91DD-6A743BB4BD52}"/>
              </a:ext>
            </a:extLst>
          </p:cNvPr>
          <p:cNvSpPr>
            <a:spLocks noGrp="1"/>
          </p:cNvSpPr>
          <p:nvPr>
            <p:ph type="title"/>
          </p:nvPr>
        </p:nvSpPr>
        <p:spPr>
          <a:xfrm>
            <a:off x="913795" y="41160"/>
            <a:ext cx="10353762" cy="970450"/>
          </a:xfrm>
        </p:spPr>
        <p:txBody>
          <a:bodyPr>
            <a:normAutofit/>
          </a:bodyPr>
          <a:lstStyle/>
          <a:p>
            <a:r>
              <a:rPr lang="en-US" dirty="0"/>
              <a:t>Project Process : User</a:t>
            </a:r>
            <a:endParaRPr lang="en-IN" dirty="0"/>
          </a:p>
        </p:txBody>
      </p:sp>
      <p:sp>
        <p:nvSpPr>
          <p:cNvPr id="3" name="Content Placeholder 2">
            <a:extLst>
              <a:ext uri="{FF2B5EF4-FFF2-40B4-BE49-F238E27FC236}">
                <a16:creationId xmlns:a16="http://schemas.microsoft.com/office/drawing/2014/main" id="{35388E7F-D76B-C06D-0F09-49EC72CC413E}"/>
              </a:ext>
            </a:extLst>
          </p:cNvPr>
          <p:cNvSpPr>
            <a:spLocks noGrp="1"/>
          </p:cNvSpPr>
          <p:nvPr>
            <p:ph idx="1"/>
          </p:nvPr>
        </p:nvSpPr>
        <p:spPr/>
        <p:txBody>
          <a:bodyPr>
            <a:normAutofit lnSpcReduction="10000"/>
          </a:bodyPr>
          <a:lstStyle/>
          <a:p>
            <a:r>
              <a:rPr lang="en-US" dirty="0"/>
              <a:t>Check in and Check out time.</a:t>
            </a:r>
          </a:p>
          <a:p>
            <a:pPr lvl="1"/>
            <a:r>
              <a:rPr lang="en-US" dirty="0"/>
              <a:t>Input	: How many people stay, How many day to stay, total no of room, check in and check out-		time, extra bed</a:t>
            </a:r>
          </a:p>
          <a:p>
            <a:pPr lvl="1"/>
            <a:r>
              <a:rPr lang="en-US" dirty="0"/>
              <a:t>Output : Booking Successful</a:t>
            </a:r>
          </a:p>
          <a:p>
            <a:r>
              <a:rPr lang="en-US" dirty="0"/>
              <a:t>Payment.</a:t>
            </a:r>
          </a:p>
          <a:p>
            <a:pPr lvl="1"/>
            <a:r>
              <a:rPr lang="en-US" dirty="0"/>
              <a:t>Input : UPI id ,Bank details, Card details</a:t>
            </a:r>
          </a:p>
          <a:p>
            <a:pPr lvl="1"/>
            <a:r>
              <a:rPr lang="en-US" dirty="0"/>
              <a:t>Output : Payment Successful</a:t>
            </a:r>
          </a:p>
          <a:p>
            <a:r>
              <a:rPr lang="en-US" dirty="0"/>
              <a:t>Feedback.</a:t>
            </a:r>
          </a:p>
          <a:p>
            <a:pPr lvl="1"/>
            <a:r>
              <a:rPr lang="en-US" dirty="0"/>
              <a:t>Input : Your experience</a:t>
            </a:r>
          </a:p>
          <a:p>
            <a:pPr lvl="1"/>
            <a:r>
              <a:rPr lang="en-US" dirty="0"/>
              <a:t>Output : Thank you for good feed back, Please visit again.</a:t>
            </a:r>
          </a:p>
          <a:p>
            <a:endParaRPr lang="en-IN" dirty="0"/>
          </a:p>
        </p:txBody>
      </p:sp>
      <p:pic>
        <p:nvPicPr>
          <p:cNvPr id="4" name="Picture 3" descr="Diagram&#10;&#10;Description automatically generated with medium confidence">
            <a:extLst>
              <a:ext uri="{FF2B5EF4-FFF2-40B4-BE49-F238E27FC236}">
                <a16:creationId xmlns:a16="http://schemas.microsoft.com/office/drawing/2014/main" id="{6DEF42C2-06B1-9CF8-5BF3-A4C810C44A8D}"/>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7434F5AB-2AD6-E00E-6898-50D20268A8EF}"/>
              </a:ext>
            </a:extLst>
          </p:cNvPr>
          <p:cNvCxnSpPr>
            <a:cxnSpLocks/>
          </p:cNvCxnSpPr>
          <p:nvPr/>
        </p:nvCxnSpPr>
        <p:spPr>
          <a:xfrm>
            <a:off x="0" y="1087014"/>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944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500"/>
                                        <p:tgtEl>
                                          <p:spTgt spid="3">
                                            <p:txEl>
                                              <p:pRg st="3" end="3"/>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up)">
                                      <p:cBhvr>
                                        <p:cTn id="29" dur="500"/>
                                        <p:tgtEl>
                                          <p:spTgt spid="3">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up)">
                                      <p:cBhvr>
                                        <p:cTn id="40" dur="500"/>
                                        <p:tgtEl>
                                          <p:spTgt spid="3">
                                            <p:txEl>
                                              <p:pRg st="7" end="7"/>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43C7-4715-5FC3-91DD-6A743BB4BD52}"/>
              </a:ext>
            </a:extLst>
          </p:cNvPr>
          <p:cNvSpPr>
            <a:spLocks noGrp="1"/>
          </p:cNvSpPr>
          <p:nvPr>
            <p:ph type="title"/>
          </p:nvPr>
        </p:nvSpPr>
        <p:spPr>
          <a:xfrm>
            <a:off x="913795" y="41160"/>
            <a:ext cx="10353762" cy="970450"/>
          </a:xfrm>
        </p:spPr>
        <p:txBody>
          <a:bodyPr>
            <a:normAutofit/>
          </a:bodyPr>
          <a:lstStyle/>
          <a:p>
            <a:r>
              <a:rPr lang="en-US" dirty="0"/>
              <a:t>Project Process : Admin</a:t>
            </a:r>
            <a:endParaRPr lang="en-IN" dirty="0"/>
          </a:p>
        </p:txBody>
      </p:sp>
      <p:sp>
        <p:nvSpPr>
          <p:cNvPr id="3" name="Content Placeholder 2">
            <a:extLst>
              <a:ext uri="{FF2B5EF4-FFF2-40B4-BE49-F238E27FC236}">
                <a16:creationId xmlns:a16="http://schemas.microsoft.com/office/drawing/2014/main" id="{35388E7F-D76B-C06D-0F09-49EC72CC413E}"/>
              </a:ext>
            </a:extLst>
          </p:cNvPr>
          <p:cNvSpPr>
            <a:spLocks noGrp="1"/>
          </p:cNvSpPr>
          <p:nvPr>
            <p:ph idx="1"/>
          </p:nvPr>
        </p:nvSpPr>
        <p:spPr>
          <a:xfrm>
            <a:off x="913795" y="1732449"/>
            <a:ext cx="10353762" cy="4780318"/>
          </a:xfrm>
        </p:spPr>
        <p:txBody>
          <a:bodyPr>
            <a:normAutofit/>
          </a:bodyPr>
          <a:lstStyle/>
          <a:p>
            <a:r>
              <a:rPr lang="en-US" dirty="0"/>
              <a:t>Login.</a:t>
            </a:r>
          </a:p>
          <a:p>
            <a:pPr lvl="1"/>
            <a:r>
              <a:rPr lang="en-US" dirty="0"/>
              <a:t>Input : username, Password.</a:t>
            </a:r>
          </a:p>
          <a:p>
            <a:pPr lvl="1"/>
            <a:r>
              <a:rPr lang="en-US" dirty="0"/>
              <a:t>Output : Login successful.</a:t>
            </a:r>
          </a:p>
          <a:p>
            <a:r>
              <a:rPr lang="en-US" dirty="0"/>
              <a:t>Edit Content.</a:t>
            </a:r>
          </a:p>
          <a:p>
            <a:pPr lvl="1"/>
            <a:r>
              <a:rPr lang="en-US" dirty="0"/>
              <a:t>Input : Add or Remove Hotels and Restaurants.</a:t>
            </a:r>
          </a:p>
          <a:p>
            <a:pPr lvl="1"/>
            <a:r>
              <a:rPr lang="en-US" dirty="0"/>
              <a:t>Output : Edit successful.</a:t>
            </a:r>
          </a:p>
          <a:p>
            <a:r>
              <a:rPr lang="en-US" dirty="0"/>
              <a:t>Manage Offers.</a:t>
            </a:r>
          </a:p>
          <a:p>
            <a:pPr lvl="1"/>
            <a:r>
              <a:rPr lang="en-US" dirty="0"/>
              <a:t>Input : Add / Remove Offers and Coupon.</a:t>
            </a:r>
          </a:p>
          <a:p>
            <a:pPr lvl="1"/>
            <a:r>
              <a:rPr lang="en-US" dirty="0"/>
              <a:t>Output : According Offers / Coupon price will change.</a:t>
            </a:r>
          </a:p>
        </p:txBody>
      </p:sp>
      <p:pic>
        <p:nvPicPr>
          <p:cNvPr id="4" name="Picture 3" descr="Diagram&#10;&#10;Description automatically generated with medium confidence">
            <a:extLst>
              <a:ext uri="{FF2B5EF4-FFF2-40B4-BE49-F238E27FC236}">
                <a16:creationId xmlns:a16="http://schemas.microsoft.com/office/drawing/2014/main" id="{6DEF42C2-06B1-9CF8-5BF3-A4C810C44A8D}"/>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7434F5AB-2AD6-E00E-6898-50D20268A8EF}"/>
              </a:ext>
            </a:extLst>
          </p:cNvPr>
          <p:cNvCxnSpPr>
            <a:cxnSpLocks/>
          </p:cNvCxnSpPr>
          <p:nvPr/>
        </p:nvCxnSpPr>
        <p:spPr>
          <a:xfrm>
            <a:off x="0" y="1087014"/>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762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500"/>
                                        <p:tgtEl>
                                          <p:spTgt spid="3">
                                            <p:txEl>
                                              <p:pRg st="3" end="3"/>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up)">
                                      <p:cBhvr>
                                        <p:cTn id="29" dur="500"/>
                                        <p:tgtEl>
                                          <p:spTgt spid="3">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up)">
                                      <p:cBhvr>
                                        <p:cTn id="40" dur="500"/>
                                        <p:tgtEl>
                                          <p:spTgt spid="3">
                                            <p:txEl>
                                              <p:pRg st="7" end="7"/>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43C7-4715-5FC3-91DD-6A743BB4BD52}"/>
              </a:ext>
            </a:extLst>
          </p:cNvPr>
          <p:cNvSpPr>
            <a:spLocks noGrp="1"/>
          </p:cNvSpPr>
          <p:nvPr>
            <p:ph type="title"/>
          </p:nvPr>
        </p:nvSpPr>
        <p:spPr>
          <a:xfrm>
            <a:off x="913795" y="41160"/>
            <a:ext cx="10353762" cy="970450"/>
          </a:xfrm>
        </p:spPr>
        <p:txBody>
          <a:bodyPr>
            <a:normAutofit/>
          </a:bodyPr>
          <a:lstStyle/>
          <a:p>
            <a:r>
              <a:rPr lang="en-US" dirty="0"/>
              <a:t>Project Process : Admin</a:t>
            </a:r>
            <a:endParaRPr lang="en-IN" dirty="0"/>
          </a:p>
        </p:txBody>
      </p:sp>
      <p:sp>
        <p:nvSpPr>
          <p:cNvPr id="3" name="Content Placeholder 2">
            <a:extLst>
              <a:ext uri="{FF2B5EF4-FFF2-40B4-BE49-F238E27FC236}">
                <a16:creationId xmlns:a16="http://schemas.microsoft.com/office/drawing/2014/main" id="{35388E7F-D76B-C06D-0F09-49EC72CC413E}"/>
              </a:ext>
            </a:extLst>
          </p:cNvPr>
          <p:cNvSpPr>
            <a:spLocks noGrp="1"/>
          </p:cNvSpPr>
          <p:nvPr>
            <p:ph idx="1"/>
          </p:nvPr>
        </p:nvSpPr>
        <p:spPr/>
        <p:txBody>
          <a:bodyPr>
            <a:normAutofit/>
          </a:bodyPr>
          <a:lstStyle/>
          <a:p>
            <a:r>
              <a:rPr lang="en-US" dirty="0"/>
              <a:t>Confirmation Booking.</a:t>
            </a:r>
          </a:p>
          <a:p>
            <a:pPr lvl="1"/>
            <a:r>
              <a:rPr lang="en-US" dirty="0"/>
              <a:t>Input	: Accept / Decline Booking.</a:t>
            </a:r>
          </a:p>
          <a:p>
            <a:pPr lvl="1"/>
            <a:r>
              <a:rPr lang="en-US" dirty="0"/>
              <a:t>Output : Booking Accept / Decline.</a:t>
            </a:r>
          </a:p>
          <a:p>
            <a:r>
              <a:rPr lang="en-US" dirty="0"/>
              <a:t>Check Feedback.</a:t>
            </a:r>
          </a:p>
          <a:p>
            <a:pPr lvl="1"/>
            <a:r>
              <a:rPr lang="en-US" dirty="0"/>
              <a:t>Input : Check Feedback.</a:t>
            </a:r>
          </a:p>
          <a:p>
            <a:pPr lvl="1"/>
            <a:r>
              <a:rPr lang="en-US" dirty="0"/>
              <a:t>Output : According to feedback improve Website / Hotels &amp; Restaurant Services.</a:t>
            </a:r>
          </a:p>
          <a:p>
            <a:endParaRPr lang="en-IN" dirty="0"/>
          </a:p>
        </p:txBody>
      </p:sp>
      <p:pic>
        <p:nvPicPr>
          <p:cNvPr id="4" name="Picture 3" descr="Diagram&#10;&#10;Description automatically generated with medium confidence">
            <a:extLst>
              <a:ext uri="{FF2B5EF4-FFF2-40B4-BE49-F238E27FC236}">
                <a16:creationId xmlns:a16="http://schemas.microsoft.com/office/drawing/2014/main" id="{6DEF42C2-06B1-9CF8-5BF3-A4C810C44A8D}"/>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7434F5AB-2AD6-E00E-6898-50D20268A8EF}"/>
              </a:ext>
            </a:extLst>
          </p:cNvPr>
          <p:cNvCxnSpPr>
            <a:cxnSpLocks/>
          </p:cNvCxnSpPr>
          <p:nvPr/>
        </p:nvCxnSpPr>
        <p:spPr>
          <a:xfrm>
            <a:off x="0" y="1087014"/>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642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500"/>
                                        <p:tgtEl>
                                          <p:spTgt spid="3">
                                            <p:txEl>
                                              <p:pRg st="3" end="3"/>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up)">
                                      <p:cBhvr>
                                        <p:cTn id="29" dur="500"/>
                                        <p:tgtEl>
                                          <p:spTgt spid="3">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23CA-7B25-BBAD-45A0-252A23422003}"/>
              </a:ext>
            </a:extLst>
          </p:cNvPr>
          <p:cNvSpPr>
            <a:spLocks noGrp="1"/>
          </p:cNvSpPr>
          <p:nvPr>
            <p:ph type="title"/>
          </p:nvPr>
        </p:nvSpPr>
        <p:spPr>
          <a:xfrm>
            <a:off x="1030073" y="214605"/>
            <a:ext cx="10353762" cy="970450"/>
          </a:xfrm>
        </p:spPr>
        <p:txBody>
          <a:bodyPr/>
          <a:lstStyle/>
          <a:p>
            <a:r>
              <a:rPr lang="en-US" dirty="0"/>
              <a:t>Non Functional Requirement</a:t>
            </a:r>
            <a:endParaRPr lang="en-IN" dirty="0"/>
          </a:p>
        </p:txBody>
      </p:sp>
      <p:sp>
        <p:nvSpPr>
          <p:cNvPr id="3" name="Content Placeholder 2">
            <a:extLst>
              <a:ext uri="{FF2B5EF4-FFF2-40B4-BE49-F238E27FC236}">
                <a16:creationId xmlns:a16="http://schemas.microsoft.com/office/drawing/2014/main" id="{A72E8D02-D2D9-B2A9-5BD2-C69EEB2E316B}"/>
              </a:ext>
            </a:extLst>
          </p:cNvPr>
          <p:cNvSpPr>
            <a:spLocks noGrp="1"/>
          </p:cNvSpPr>
          <p:nvPr>
            <p:ph idx="1"/>
          </p:nvPr>
        </p:nvSpPr>
        <p:spPr/>
        <p:txBody>
          <a:bodyPr/>
          <a:lstStyle/>
          <a:p>
            <a:r>
              <a:rPr lang="en-US" dirty="0"/>
              <a:t>Security.</a:t>
            </a:r>
          </a:p>
          <a:p>
            <a:r>
              <a:rPr lang="en-US" dirty="0"/>
              <a:t>Speed of web service.</a:t>
            </a:r>
          </a:p>
          <a:p>
            <a:r>
              <a:rPr lang="en-US" dirty="0"/>
              <a:t>Forgot Password.</a:t>
            </a:r>
          </a:p>
          <a:p>
            <a:pPr marL="36900" indent="0">
              <a:buNone/>
            </a:pPr>
            <a:endParaRPr lang="en-IN" dirty="0"/>
          </a:p>
        </p:txBody>
      </p:sp>
      <p:pic>
        <p:nvPicPr>
          <p:cNvPr id="4" name="Picture 3" descr="Diagram&#10;&#10;Description automatically generated with medium confidence">
            <a:extLst>
              <a:ext uri="{FF2B5EF4-FFF2-40B4-BE49-F238E27FC236}">
                <a16:creationId xmlns:a16="http://schemas.microsoft.com/office/drawing/2014/main" id="{958A9F90-8C9F-9F29-29D3-9132995A5434}"/>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642B9284-C903-88AC-B235-96D5A34233B1}"/>
              </a:ext>
            </a:extLst>
          </p:cNvPr>
          <p:cNvCxnSpPr>
            <a:cxnSpLocks/>
          </p:cNvCxnSpPr>
          <p:nvPr/>
        </p:nvCxnSpPr>
        <p:spPr>
          <a:xfrm>
            <a:off x="0" y="1180318"/>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332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1000"/>
                                        <p:tgtEl>
                                          <p:spTgt spid="3">
                                            <p:txEl>
                                              <p:pRg st="1" end="1"/>
                                            </p:txEl>
                                          </p:spTgt>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23CA-7B25-BBAD-45A0-252A23422003}"/>
              </a:ext>
            </a:extLst>
          </p:cNvPr>
          <p:cNvSpPr>
            <a:spLocks noGrp="1"/>
          </p:cNvSpPr>
          <p:nvPr>
            <p:ph type="title"/>
          </p:nvPr>
        </p:nvSpPr>
        <p:spPr>
          <a:xfrm>
            <a:off x="1030073" y="214605"/>
            <a:ext cx="10353762" cy="970450"/>
          </a:xfrm>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A72E8D02-D2D9-B2A9-5BD2-C69EEB2E316B}"/>
              </a:ext>
            </a:extLst>
          </p:cNvPr>
          <p:cNvSpPr>
            <a:spLocks noGrp="1"/>
          </p:cNvSpPr>
          <p:nvPr>
            <p:ph idx="1"/>
          </p:nvPr>
        </p:nvSpPr>
        <p:spPr>
          <a:xfrm>
            <a:off x="913795" y="1732449"/>
            <a:ext cx="10353762" cy="4838680"/>
          </a:xfrm>
        </p:spPr>
        <p:txBody>
          <a:bodyPr>
            <a:normAutofit fontScale="92500" lnSpcReduction="20000"/>
          </a:bodyPr>
          <a:lstStyle/>
          <a:p>
            <a:r>
              <a:rPr lang="en-US" dirty="0"/>
              <a:t>HTML : </a:t>
            </a:r>
          </a:p>
          <a:p>
            <a:pPr marL="792900" lvl="1" indent="-342900">
              <a:buFont typeface="+mj-lt"/>
              <a:buAutoNum type="arabicPeriod"/>
            </a:pPr>
            <a:r>
              <a:rPr lang="en-US" sz="1600" dirty="0">
                <a:effectLst/>
              </a:rPr>
              <a:t>HTML stands for Hypertext Markup Language.</a:t>
            </a:r>
            <a:endParaRPr lang="en-IN" sz="1600" dirty="0">
              <a:effectLst/>
            </a:endParaRPr>
          </a:p>
          <a:p>
            <a:pPr marL="792900" lvl="1" indent="-342900">
              <a:buFont typeface="+mj-lt"/>
              <a:buAutoNum type="arabicPeriod"/>
            </a:pPr>
            <a:r>
              <a:rPr lang="en-US" sz="1600" dirty="0">
                <a:effectLst/>
              </a:rPr>
              <a:t>It is used to design web pages using a markup language. HTML is the combination of Hypertext and Markup language.</a:t>
            </a:r>
            <a:endParaRPr lang="en-IN" sz="1600" dirty="0">
              <a:effectLst/>
            </a:endParaRPr>
          </a:p>
          <a:p>
            <a:pPr marL="792900" lvl="1" indent="-342900">
              <a:buFont typeface="+mj-lt"/>
              <a:buAutoNum type="arabicPeriod"/>
            </a:pPr>
            <a:r>
              <a:rPr lang="en-US" sz="1600" dirty="0">
                <a:effectLst/>
              </a:rPr>
              <a:t>A markup language is used to define the text document within tag which defines the structure of web pages.</a:t>
            </a:r>
            <a:endParaRPr lang="en-IN" sz="1600" dirty="0">
              <a:effectLst/>
            </a:endParaRPr>
          </a:p>
          <a:p>
            <a:pPr marL="450000" lvl="1" indent="0">
              <a:buNone/>
            </a:pPr>
            <a:endParaRPr lang="en-US" dirty="0"/>
          </a:p>
          <a:p>
            <a:r>
              <a:rPr lang="en-US" dirty="0"/>
              <a:t>CSS : </a:t>
            </a:r>
          </a:p>
          <a:p>
            <a:pPr marL="792900" lvl="1" indent="-342900">
              <a:buFont typeface="+mj-lt"/>
              <a:buAutoNum type="arabicPeriod"/>
            </a:pPr>
            <a:r>
              <a:rPr lang="en-US" dirty="0">
                <a:effectLst/>
              </a:rPr>
              <a:t>CSS (Cascading Style Sheets) is the language for describing the presentation of Web pages, including colors, layout, and fonts.</a:t>
            </a:r>
            <a:endParaRPr lang="en-IN" dirty="0">
              <a:effectLst/>
            </a:endParaRPr>
          </a:p>
          <a:p>
            <a:pPr marL="792900" lvl="1" indent="-342900">
              <a:buFont typeface="+mj-lt"/>
              <a:buAutoNum type="arabicPeriod"/>
            </a:pPr>
            <a:r>
              <a:rPr lang="en-US" dirty="0">
                <a:effectLst/>
              </a:rPr>
              <a:t>It allows one to adapt the presentation to different types of devices, such as large screens, small screens, or printers.</a:t>
            </a:r>
            <a:endParaRPr lang="en-IN" dirty="0">
              <a:effectLst/>
            </a:endParaRPr>
          </a:p>
          <a:p>
            <a:pPr marL="36900" indent="0">
              <a:buNone/>
            </a:pPr>
            <a:endParaRPr lang="en-US" dirty="0"/>
          </a:p>
          <a:p>
            <a:r>
              <a:rPr lang="en-US" dirty="0"/>
              <a:t>JavaScript : </a:t>
            </a:r>
          </a:p>
          <a:p>
            <a:pPr marL="792900" lvl="1" indent="-342900">
              <a:buFont typeface="+mj-lt"/>
              <a:buAutoNum type="arabicPeriod"/>
            </a:pPr>
            <a:r>
              <a:rPr lang="en-US" dirty="0">
                <a:effectLst/>
              </a:rPr>
              <a:t>Our JavaScript Tutorial is designed for beginners and professionals both. JavaScript is used to create client-side dynamic pages.</a:t>
            </a:r>
            <a:endParaRPr lang="en-IN" dirty="0">
              <a:effectLst/>
            </a:endParaRPr>
          </a:p>
          <a:p>
            <a:pPr marL="792900" lvl="1" indent="-342900">
              <a:buFont typeface="+mj-lt"/>
              <a:buAutoNum type="arabicPeriod"/>
            </a:pPr>
            <a:r>
              <a:rPr lang="en-US" dirty="0">
                <a:effectLst/>
              </a:rPr>
              <a:t>JavaScript is </a:t>
            </a:r>
            <a:r>
              <a:rPr lang="en-US" i="1" dirty="0">
                <a:effectLst/>
              </a:rPr>
              <a:t>an object-based scripting language</a:t>
            </a:r>
            <a:r>
              <a:rPr lang="en-US" dirty="0">
                <a:effectLst/>
              </a:rPr>
              <a:t> which is lightweight and cross-platform.</a:t>
            </a:r>
            <a:endParaRPr lang="en-US" dirty="0"/>
          </a:p>
        </p:txBody>
      </p:sp>
      <p:pic>
        <p:nvPicPr>
          <p:cNvPr id="4" name="Picture 3" descr="Diagram&#10;&#10;Description automatically generated with medium confidence">
            <a:extLst>
              <a:ext uri="{FF2B5EF4-FFF2-40B4-BE49-F238E27FC236}">
                <a16:creationId xmlns:a16="http://schemas.microsoft.com/office/drawing/2014/main" id="{958A9F90-8C9F-9F29-29D3-9132995A5434}"/>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642B9284-C903-88AC-B235-96D5A34233B1}"/>
              </a:ext>
            </a:extLst>
          </p:cNvPr>
          <p:cNvCxnSpPr>
            <a:cxnSpLocks/>
          </p:cNvCxnSpPr>
          <p:nvPr/>
        </p:nvCxnSpPr>
        <p:spPr>
          <a:xfrm>
            <a:off x="0" y="1180318"/>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681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1000"/>
                                        <p:tgtEl>
                                          <p:spTgt spid="3">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1000"/>
                                        <p:tgtEl>
                                          <p:spTgt spid="3">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up)">
                                      <p:cBhvr>
                                        <p:cTn id="24" dur="1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up)">
                                      <p:cBhvr>
                                        <p:cTn id="29" dur="1000"/>
                                        <p:tgtEl>
                                          <p:spTgt spid="3">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1000"/>
                                        <p:tgtEl>
                                          <p:spTgt spid="3">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10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up)">
                                      <p:cBhvr>
                                        <p:cTn id="40" dur="1000"/>
                                        <p:tgtEl>
                                          <p:spTgt spid="3">
                                            <p:txEl>
                                              <p:pRg st="9" end="9"/>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up)">
                                      <p:cBhvr>
                                        <p:cTn id="43" dur="1000"/>
                                        <p:tgtEl>
                                          <p:spTgt spid="3">
                                            <p:txEl>
                                              <p:pRg st="10" end="10"/>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up)">
                                      <p:cBhvr>
                                        <p:cTn id="46"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23CA-7B25-BBAD-45A0-252A23422003}"/>
              </a:ext>
            </a:extLst>
          </p:cNvPr>
          <p:cNvSpPr>
            <a:spLocks noGrp="1"/>
          </p:cNvSpPr>
          <p:nvPr>
            <p:ph type="title"/>
          </p:nvPr>
        </p:nvSpPr>
        <p:spPr>
          <a:xfrm>
            <a:off x="1030073" y="214605"/>
            <a:ext cx="10353762" cy="970450"/>
          </a:xfrm>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A72E8D02-D2D9-B2A9-5BD2-C69EEB2E316B}"/>
              </a:ext>
            </a:extLst>
          </p:cNvPr>
          <p:cNvSpPr>
            <a:spLocks noGrp="1"/>
          </p:cNvSpPr>
          <p:nvPr>
            <p:ph idx="1"/>
          </p:nvPr>
        </p:nvSpPr>
        <p:spPr>
          <a:xfrm>
            <a:off x="913795" y="1732449"/>
            <a:ext cx="10353762" cy="4542844"/>
          </a:xfrm>
        </p:spPr>
        <p:txBody>
          <a:bodyPr>
            <a:normAutofit lnSpcReduction="10000"/>
          </a:bodyPr>
          <a:lstStyle/>
          <a:p>
            <a:r>
              <a:rPr lang="en-US" dirty="0"/>
              <a:t>MySQL : </a:t>
            </a:r>
          </a:p>
          <a:p>
            <a:pPr marL="792900" lvl="1" indent="-342900">
              <a:buFont typeface="+mj-lt"/>
              <a:buAutoNum type="arabicPeriod"/>
            </a:pPr>
            <a:r>
              <a:rPr lang="en-US" dirty="0">
                <a:effectLst/>
              </a:rPr>
              <a:t>SQL stands for Structured Query Language.</a:t>
            </a:r>
            <a:endParaRPr lang="en-IN" sz="1400" dirty="0">
              <a:effectLst/>
            </a:endParaRPr>
          </a:p>
          <a:p>
            <a:pPr marL="792900" lvl="1" indent="-342900">
              <a:buFont typeface="+mj-lt"/>
              <a:buAutoNum type="arabicPeriod"/>
            </a:pPr>
            <a:r>
              <a:rPr lang="en-US" dirty="0">
                <a:effectLst/>
              </a:rPr>
              <a:t>SQL lets you access and manipulate databases.</a:t>
            </a:r>
            <a:endParaRPr lang="en-IN" sz="1400" dirty="0">
              <a:effectLst/>
            </a:endParaRPr>
          </a:p>
          <a:p>
            <a:pPr marL="450000" lvl="1" indent="0">
              <a:buNone/>
            </a:pPr>
            <a:endParaRPr lang="en-US" dirty="0"/>
          </a:p>
          <a:p>
            <a:r>
              <a:rPr lang="en-US" dirty="0"/>
              <a:t>NodeJS : </a:t>
            </a:r>
          </a:p>
          <a:p>
            <a:pPr marL="792900" lvl="1" indent="-342900">
              <a:buFont typeface="+mj-lt"/>
              <a:buAutoNum type="arabicPeriod"/>
            </a:pPr>
            <a:r>
              <a:rPr lang="en-US" dirty="0">
                <a:effectLst/>
              </a:rPr>
              <a:t>Node.js is an open-source and cross-platform JavaScript runtime environment. It is a popular tool for almost any kind of project!</a:t>
            </a:r>
            <a:endParaRPr lang="en-IN" sz="1400" dirty="0">
              <a:effectLst/>
            </a:endParaRPr>
          </a:p>
          <a:p>
            <a:pPr marL="792900" lvl="1" indent="-342900">
              <a:buFont typeface="+mj-lt"/>
              <a:buAutoNum type="arabicPeriod"/>
            </a:pPr>
            <a:r>
              <a:rPr lang="en-US" dirty="0">
                <a:effectLst/>
              </a:rPr>
              <a:t>Node.js runs the V8 JavaScript engine, the core of Google Chrome, outside of the browser. This allows Node.js to be very performant.</a:t>
            </a:r>
            <a:endParaRPr lang="en-IN" sz="1400" dirty="0">
              <a:effectLst/>
            </a:endParaRPr>
          </a:p>
          <a:p>
            <a:pPr marL="792900" lvl="1" indent="-342900">
              <a:buFont typeface="+mj-lt"/>
              <a:buAutoNum type="arabicPeriod"/>
            </a:pPr>
            <a:r>
              <a:rPr lang="en-US" dirty="0">
                <a:effectLst/>
              </a:rPr>
              <a:t>A Node.js app runs in a single process, without creating a new thread for every request. Node.js provides a set of asynchronous I/O primitives in its standard library that prevent JavaScript code from blocking and generally, libraries in Node.js are written using non-blocking paradigms, making blocking behavior the exception rather than the norm.</a:t>
            </a:r>
            <a:endParaRPr lang="en-IN" sz="1400" dirty="0">
              <a:effectLst/>
            </a:endParaRPr>
          </a:p>
        </p:txBody>
      </p:sp>
      <p:pic>
        <p:nvPicPr>
          <p:cNvPr id="4" name="Picture 3" descr="Diagram&#10;&#10;Description automatically generated with medium confidence">
            <a:extLst>
              <a:ext uri="{FF2B5EF4-FFF2-40B4-BE49-F238E27FC236}">
                <a16:creationId xmlns:a16="http://schemas.microsoft.com/office/drawing/2014/main" id="{958A9F90-8C9F-9F29-29D3-9132995A5434}"/>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642B9284-C903-88AC-B235-96D5A34233B1}"/>
              </a:ext>
            </a:extLst>
          </p:cNvPr>
          <p:cNvCxnSpPr>
            <a:cxnSpLocks/>
          </p:cNvCxnSpPr>
          <p:nvPr/>
        </p:nvCxnSpPr>
        <p:spPr>
          <a:xfrm>
            <a:off x="0" y="1180318"/>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2978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7F55-4E28-7BA4-3915-8575C8163988}"/>
              </a:ext>
            </a:extLst>
          </p:cNvPr>
          <p:cNvSpPr>
            <a:spLocks noGrp="1"/>
          </p:cNvSpPr>
          <p:nvPr>
            <p:ph type="title"/>
          </p:nvPr>
        </p:nvSpPr>
        <p:spPr>
          <a:xfrm>
            <a:off x="0" y="0"/>
            <a:ext cx="3245224" cy="970450"/>
          </a:xfrm>
        </p:spPr>
        <p:txBody>
          <a:bodyPr>
            <a:normAutofit/>
          </a:bodyPr>
          <a:lstStyle/>
          <a:p>
            <a:r>
              <a:rPr lang="en-US" sz="3200" dirty="0"/>
              <a:t>Data Dictionary</a:t>
            </a:r>
            <a:endParaRPr lang="en-IN" sz="3200" dirty="0"/>
          </a:p>
        </p:txBody>
      </p:sp>
      <p:pic>
        <p:nvPicPr>
          <p:cNvPr id="5" name="Picture 4">
            <a:extLst>
              <a:ext uri="{FF2B5EF4-FFF2-40B4-BE49-F238E27FC236}">
                <a16:creationId xmlns:a16="http://schemas.microsoft.com/office/drawing/2014/main" id="{6E6661D1-5653-52FA-05E4-73D796355720}"/>
              </a:ext>
            </a:extLst>
          </p:cNvPr>
          <p:cNvPicPr>
            <a:picLocks noChangeAspect="1"/>
          </p:cNvPicPr>
          <p:nvPr/>
        </p:nvPicPr>
        <p:blipFill rotWithShape="1">
          <a:blip r:embed="rId2">
            <a:extLst>
              <a:ext uri="{28A0092B-C50C-407E-A947-70E740481C1C}">
                <a14:useLocalDpi xmlns:a14="http://schemas.microsoft.com/office/drawing/2010/main" val="0"/>
              </a:ext>
            </a:extLst>
          </a:blip>
          <a:srcRect t="5828" b="8161"/>
          <a:stretch/>
        </p:blipFill>
        <p:spPr>
          <a:xfrm>
            <a:off x="3526999" y="170330"/>
            <a:ext cx="5832153" cy="6491624"/>
          </a:xfrm>
          <a:prstGeom prst="rect">
            <a:avLst/>
          </a:prstGeom>
        </p:spPr>
      </p:pic>
    </p:spTree>
    <p:extLst>
      <p:ext uri="{BB962C8B-B14F-4D97-AF65-F5344CB8AC3E}">
        <p14:creationId xmlns:p14="http://schemas.microsoft.com/office/powerpoint/2010/main" val="246970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7F55-4E28-7BA4-3915-8575C8163988}"/>
              </a:ext>
            </a:extLst>
          </p:cNvPr>
          <p:cNvSpPr>
            <a:spLocks noGrp="1"/>
          </p:cNvSpPr>
          <p:nvPr>
            <p:ph type="title"/>
          </p:nvPr>
        </p:nvSpPr>
        <p:spPr>
          <a:xfrm>
            <a:off x="0" y="0"/>
            <a:ext cx="3245224" cy="970450"/>
          </a:xfrm>
        </p:spPr>
        <p:txBody>
          <a:bodyPr>
            <a:normAutofit/>
          </a:bodyPr>
          <a:lstStyle/>
          <a:p>
            <a:r>
              <a:rPr lang="en-US" sz="3200" dirty="0"/>
              <a:t>Data Dictionary</a:t>
            </a:r>
            <a:endParaRPr lang="en-IN" sz="3200" dirty="0"/>
          </a:p>
        </p:txBody>
      </p:sp>
      <p:pic>
        <p:nvPicPr>
          <p:cNvPr id="4" name="Picture 3">
            <a:extLst>
              <a:ext uri="{FF2B5EF4-FFF2-40B4-BE49-F238E27FC236}">
                <a16:creationId xmlns:a16="http://schemas.microsoft.com/office/drawing/2014/main" id="{B7AD93AE-D41A-1DFD-9262-B5A34C0E3080}"/>
              </a:ext>
            </a:extLst>
          </p:cNvPr>
          <p:cNvPicPr>
            <a:picLocks noChangeAspect="1"/>
          </p:cNvPicPr>
          <p:nvPr/>
        </p:nvPicPr>
        <p:blipFill rotWithShape="1">
          <a:blip r:embed="rId2">
            <a:extLst>
              <a:ext uri="{28A0092B-C50C-407E-A947-70E740481C1C}">
                <a14:useLocalDpi xmlns:a14="http://schemas.microsoft.com/office/drawing/2010/main" val="0"/>
              </a:ext>
            </a:extLst>
          </a:blip>
          <a:srcRect b="48889"/>
          <a:stretch/>
        </p:blipFill>
        <p:spPr>
          <a:xfrm>
            <a:off x="2827752" y="1281953"/>
            <a:ext cx="7105141" cy="4699609"/>
          </a:xfrm>
          <a:prstGeom prst="rect">
            <a:avLst/>
          </a:prstGeom>
        </p:spPr>
      </p:pic>
    </p:spTree>
    <p:extLst>
      <p:ext uri="{BB962C8B-B14F-4D97-AF65-F5344CB8AC3E}">
        <p14:creationId xmlns:p14="http://schemas.microsoft.com/office/powerpoint/2010/main" val="110477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13CA-7096-53E4-12E1-1D0C42151353}"/>
              </a:ext>
            </a:extLst>
          </p:cNvPr>
          <p:cNvSpPr>
            <a:spLocks noGrp="1"/>
          </p:cNvSpPr>
          <p:nvPr>
            <p:ph type="title"/>
          </p:nvPr>
        </p:nvSpPr>
        <p:spPr>
          <a:xfrm>
            <a:off x="-215153" y="-152400"/>
            <a:ext cx="3028992" cy="970450"/>
          </a:xfrm>
        </p:spPr>
        <p:txBody>
          <a:bodyPr>
            <a:normAutofit/>
          </a:bodyPr>
          <a:lstStyle/>
          <a:p>
            <a:r>
              <a:rPr lang="en-US" sz="3200" dirty="0"/>
              <a:t>ER Diagram</a:t>
            </a:r>
            <a:endParaRPr lang="en-IN" sz="3200" dirty="0"/>
          </a:p>
        </p:txBody>
      </p:sp>
      <p:pic>
        <p:nvPicPr>
          <p:cNvPr id="5" name="Picture 4">
            <a:extLst>
              <a:ext uri="{FF2B5EF4-FFF2-40B4-BE49-F238E27FC236}">
                <a16:creationId xmlns:a16="http://schemas.microsoft.com/office/drawing/2014/main" id="{16129F55-A481-F02F-D617-E985DCD75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602" y="197223"/>
            <a:ext cx="5178796" cy="6463553"/>
          </a:xfrm>
          <a:prstGeom prst="rect">
            <a:avLst/>
          </a:prstGeom>
        </p:spPr>
      </p:pic>
    </p:spTree>
    <p:extLst>
      <p:ext uri="{BB962C8B-B14F-4D97-AF65-F5344CB8AC3E}">
        <p14:creationId xmlns:p14="http://schemas.microsoft.com/office/powerpoint/2010/main" val="349331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20E3F4A-3971-AB1A-2933-412155A5A331}"/>
              </a:ext>
            </a:extLst>
          </p:cNvPr>
          <p:cNvGrpSpPr/>
          <p:nvPr/>
        </p:nvGrpSpPr>
        <p:grpSpPr>
          <a:xfrm>
            <a:off x="590551" y="1167094"/>
            <a:ext cx="723900" cy="742950"/>
            <a:chOff x="3305175" y="1647825"/>
            <a:chExt cx="1019175" cy="1019175"/>
          </a:xfrm>
        </p:grpSpPr>
        <p:sp>
          <p:nvSpPr>
            <p:cNvPr id="6" name="Oval 5">
              <a:extLst>
                <a:ext uri="{FF2B5EF4-FFF2-40B4-BE49-F238E27FC236}">
                  <a16:creationId xmlns:a16="http://schemas.microsoft.com/office/drawing/2014/main" id="{8738FD51-1A8E-33FF-F331-4F2AD01BF926}"/>
                </a:ext>
              </a:extLst>
            </p:cNvPr>
            <p:cNvSpPr/>
            <p:nvPr/>
          </p:nvSpPr>
          <p:spPr>
            <a:xfrm>
              <a:off x="3305175" y="1647825"/>
              <a:ext cx="1019175" cy="1019175"/>
            </a:xfrm>
            <a:prstGeom prst="ellipse">
              <a:avLst/>
            </a:prstGeom>
            <a:solidFill>
              <a:schemeClr val="tx1"/>
            </a:solidFill>
            <a:ln>
              <a:solidFill>
                <a:schemeClr val="bg2"/>
              </a:solidFill>
            </a:ln>
            <a:scene3d>
              <a:camera prst="orthographicFront">
                <a:rot lat="0" lon="0" rev="0"/>
              </a:camera>
              <a:lightRig rig="threePt" dir="t"/>
            </a:scene3d>
            <a:sp3d extrusionH="127000">
              <a:bevelT w="114300" h="88900" prst="slope"/>
              <a:bevelB w="127000" h="203200"/>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pic>
          <p:nvPicPr>
            <p:cNvPr id="5" name="Graphic 4" descr="Male profile outline">
              <a:extLst>
                <a:ext uri="{FF2B5EF4-FFF2-40B4-BE49-F238E27FC236}">
                  <a16:creationId xmlns:a16="http://schemas.microsoft.com/office/drawing/2014/main" id="{F1628B0C-FF9F-768A-A5AE-575BE04F02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868" y="1864518"/>
              <a:ext cx="573882" cy="573882"/>
            </a:xfrm>
            <a:prstGeom prst="rect">
              <a:avLst/>
            </a:prstGeom>
          </p:spPr>
        </p:pic>
      </p:grpSp>
      <p:grpSp>
        <p:nvGrpSpPr>
          <p:cNvPr id="8" name="Group 7">
            <a:extLst>
              <a:ext uri="{FF2B5EF4-FFF2-40B4-BE49-F238E27FC236}">
                <a16:creationId xmlns:a16="http://schemas.microsoft.com/office/drawing/2014/main" id="{4A81BDC4-7CD3-41C7-CE0F-CA0522274DCB}"/>
              </a:ext>
            </a:extLst>
          </p:cNvPr>
          <p:cNvGrpSpPr/>
          <p:nvPr/>
        </p:nvGrpSpPr>
        <p:grpSpPr>
          <a:xfrm>
            <a:off x="586322" y="2068007"/>
            <a:ext cx="723900" cy="742950"/>
            <a:chOff x="3305175" y="1647825"/>
            <a:chExt cx="1019175" cy="1019175"/>
          </a:xfrm>
        </p:grpSpPr>
        <p:sp>
          <p:nvSpPr>
            <p:cNvPr id="9" name="Oval 8">
              <a:extLst>
                <a:ext uri="{FF2B5EF4-FFF2-40B4-BE49-F238E27FC236}">
                  <a16:creationId xmlns:a16="http://schemas.microsoft.com/office/drawing/2014/main" id="{CBED196D-B13C-9518-27C7-D393BD855E0C}"/>
                </a:ext>
              </a:extLst>
            </p:cNvPr>
            <p:cNvSpPr/>
            <p:nvPr/>
          </p:nvSpPr>
          <p:spPr>
            <a:xfrm>
              <a:off x="3305175" y="1647825"/>
              <a:ext cx="1019175" cy="1019175"/>
            </a:xfrm>
            <a:prstGeom prst="ellipse">
              <a:avLst/>
            </a:prstGeom>
            <a:solidFill>
              <a:schemeClr val="tx1"/>
            </a:solidFill>
            <a:ln>
              <a:solidFill>
                <a:schemeClr val="bg2"/>
              </a:solidFill>
            </a:ln>
            <a:scene3d>
              <a:camera prst="orthographicFront">
                <a:rot lat="0" lon="0" rev="0"/>
              </a:camera>
              <a:lightRig rig="threePt" dir="t"/>
            </a:scene3d>
            <a:sp3d extrusionH="127000">
              <a:bevelT w="114300" h="88900" prst="slope"/>
              <a:bevelB w="127000" h="203200"/>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pic>
          <p:nvPicPr>
            <p:cNvPr id="10" name="Graphic 9" descr="Male profile outline">
              <a:extLst>
                <a:ext uri="{FF2B5EF4-FFF2-40B4-BE49-F238E27FC236}">
                  <a16:creationId xmlns:a16="http://schemas.microsoft.com/office/drawing/2014/main" id="{E7AEC7CF-71DF-F02F-8201-A8B8D187C7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868" y="1864518"/>
              <a:ext cx="573882" cy="573882"/>
            </a:xfrm>
            <a:prstGeom prst="rect">
              <a:avLst/>
            </a:prstGeom>
          </p:spPr>
        </p:pic>
      </p:grpSp>
      <p:grpSp>
        <p:nvGrpSpPr>
          <p:cNvPr id="11" name="Group 10">
            <a:extLst>
              <a:ext uri="{FF2B5EF4-FFF2-40B4-BE49-F238E27FC236}">
                <a16:creationId xmlns:a16="http://schemas.microsoft.com/office/drawing/2014/main" id="{C7012874-A7A5-1D91-866F-D53C3D4FC6C7}"/>
              </a:ext>
            </a:extLst>
          </p:cNvPr>
          <p:cNvGrpSpPr/>
          <p:nvPr/>
        </p:nvGrpSpPr>
        <p:grpSpPr>
          <a:xfrm>
            <a:off x="582093" y="2968920"/>
            <a:ext cx="723900" cy="742950"/>
            <a:chOff x="3305175" y="1647825"/>
            <a:chExt cx="1019175" cy="1019175"/>
          </a:xfrm>
        </p:grpSpPr>
        <p:sp>
          <p:nvSpPr>
            <p:cNvPr id="12" name="Oval 11">
              <a:extLst>
                <a:ext uri="{FF2B5EF4-FFF2-40B4-BE49-F238E27FC236}">
                  <a16:creationId xmlns:a16="http://schemas.microsoft.com/office/drawing/2014/main" id="{D62DF8B0-BEA3-1A24-C0F2-CE901CB7678F}"/>
                </a:ext>
              </a:extLst>
            </p:cNvPr>
            <p:cNvSpPr/>
            <p:nvPr/>
          </p:nvSpPr>
          <p:spPr>
            <a:xfrm>
              <a:off x="3305175" y="1647825"/>
              <a:ext cx="1019175" cy="1019175"/>
            </a:xfrm>
            <a:prstGeom prst="ellipse">
              <a:avLst/>
            </a:prstGeom>
            <a:solidFill>
              <a:schemeClr val="tx1"/>
            </a:solidFill>
            <a:ln>
              <a:solidFill>
                <a:schemeClr val="bg2"/>
              </a:solidFill>
            </a:ln>
            <a:scene3d>
              <a:camera prst="orthographicFront">
                <a:rot lat="0" lon="0" rev="0"/>
              </a:camera>
              <a:lightRig rig="threePt" dir="t"/>
            </a:scene3d>
            <a:sp3d extrusionH="127000">
              <a:bevelT w="114300" h="88900" prst="slope"/>
              <a:bevelB w="127000" h="203200"/>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pic>
          <p:nvPicPr>
            <p:cNvPr id="13" name="Graphic 12" descr="Male profile outline">
              <a:extLst>
                <a:ext uri="{FF2B5EF4-FFF2-40B4-BE49-F238E27FC236}">
                  <a16:creationId xmlns:a16="http://schemas.microsoft.com/office/drawing/2014/main" id="{0B551ADE-2DA8-0910-10F0-8C495AF6D4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868" y="1864518"/>
              <a:ext cx="573882" cy="573882"/>
            </a:xfrm>
            <a:prstGeom prst="rect">
              <a:avLst/>
            </a:prstGeom>
          </p:spPr>
        </p:pic>
      </p:grpSp>
      <p:grpSp>
        <p:nvGrpSpPr>
          <p:cNvPr id="14" name="Group 13">
            <a:extLst>
              <a:ext uri="{FF2B5EF4-FFF2-40B4-BE49-F238E27FC236}">
                <a16:creationId xmlns:a16="http://schemas.microsoft.com/office/drawing/2014/main" id="{72AACF9C-970C-0F6C-22F7-ECF5D4707AC6}"/>
              </a:ext>
            </a:extLst>
          </p:cNvPr>
          <p:cNvGrpSpPr/>
          <p:nvPr/>
        </p:nvGrpSpPr>
        <p:grpSpPr>
          <a:xfrm>
            <a:off x="590551" y="3869833"/>
            <a:ext cx="723900" cy="742950"/>
            <a:chOff x="3305175" y="1647825"/>
            <a:chExt cx="1019175" cy="1019175"/>
          </a:xfrm>
        </p:grpSpPr>
        <p:sp>
          <p:nvSpPr>
            <p:cNvPr id="15" name="Oval 14">
              <a:extLst>
                <a:ext uri="{FF2B5EF4-FFF2-40B4-BE49-F238E27FC236}">
                  <a16:creationId xmlns:a16="http://schemas.microsoft.com/office/drawing/2014/main" id="{350D1BA0-144A-0319-7ADA-D904A3CA3DCA}"/>
                </a:ext>
              </a:extLst>
            </p:cNvPr>
            <p:cNvSpPr/>
            <p:nvPr/>
          </p:nvSpPr>
          <p:spPr>
            <a:xfrm>
              <a:off x="3305175" y="1647825"/>
              <a:ext cx="1019175" cy="1019175"/>
            </a:xfrm>
            <a:prstGeom prst="ellipse">
              <a:avLst/>
            </a:prstGeom>
            <a:solidFill>
              <a:schemeClr val="tx1"/>
            </a:solidFill>
            <a:ln>
              <a:solidFill>
                <a:schemeClr val="bg2"/>
              </a:solidFill>
            </a:ln>
            <a:scene3d>
              <a:camera prst="orthographicFront">
                <a:rot lat="0" lon="0" rev="0"/>
              </a:camera>
              <a:lightRig rig="threePt" dir="t"/>
            </a:scene3d>
            <a:sp3d extrusionH="127000">
              <a:bevelT w="114300" h="88900" prst="slope"/>
              <a:bevelB w="127000" h="203200"/>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pic>
          <p:nvPicPr>
            <p:cNvPr id="16" name="Graphic 15" descr="Male profile outline">
              <a:extLst>
                <a:ext uri="{FF2B5EF4-FFF2-40B4-BE49-F238E27FC236}">
                  <a16:creationId xmlns:a16="http://schemas.microsoft.com/office/drawing/2014/main" id="{36F394E6-1852-E499-FE3E-7F013BAAD3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868" y="1864518"/>
              <a:ext cx="573882" cy="573882"/>
            </a:xfrm>
            <a:prstGeom prst="rect">
              <a:avLst/>
            </a:prstGeom>
          </p:spPr>
        </p:pic>
      </p:grpSp>
      <p:sp>
        <p:nvSpPr>
          <p:cNvPr id="17" name="Rectangle 16">
            <a:extLst>
              <a:ext uri="{FF2B5EF4-FFF2-40B4-BE49-F238E27FC236}">
                <a16:creationId xmlns:a16="http://schemas.microsoft.com/office/drawing/2014/main" id="{D018404A-0C1F-77BC-D792-7E6E0D3AAF6B}"/>
              </a:ext>
            </a:extLst>
          </p:cNvPr>
          <p:cNvSpPr/>
          <p:nvPr/>
        </p:nvSpPr>
        <p:spPr>
          <a:xfrm>
            <a:off x="4683594" y="-38100"/>
            <a:ext cx="28248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Group : 1</a:t>
            </a:r>
          </a:p>
        </p:txBody>
      </p:sp>
      <p:sp>
        <p:nvSpPr>
          <p:cNvPr id="18" name="Rectangle 17">
            <a:extLst>
              <a:ext uri="{FF2B5EF4-FFF2-40B4-BE49-F238E27FC236}">
                <a16:creationId xmlns:a16="http://schemas.microsoft.com/office/drawing/2014/main" id="{4EF431A9-7B7F-8F69-9A2E-3F06D970EA54}"/>
              </a:ext>
            </a:extLst>
          </p:cNvPr>
          <p:cNvSpPr/>
          <p:nvPr/>
        </p:nvSpPr>
        <p:spPr>
          <a:xfrm>
            <a:off x="1494698" y="1257230"/>
            <a:ext cx="6542176" cy="553998"/>
          </a:xfrm>
          <a:prstGeom prst="rect">
            <a:avLst/>
          </a:prstGeom>
          <a:noFill/>
        </p:spPr>
        <p:txBody>
          <a:bodyPr wrap="none" lIns="91440" tIns="45720" rIns="91440" bIns="45720">
            <a:spAutoFit/>
          </a:bodyPr>
          <a:lstStyle/>
          <a:p>
            <a:pPr algn="ctr"/>
            <a:r>
              <a:rPr lang="en-US" sz="3000" b="0" cap="none" spc="0" dirty="0">
                <a:ln w="0"/>
                <a:solidFill>
                  <a:schemeClr val="tx1">
                    <a:lumMod val="75000"/>
                  </a:schemeClr>
                </a:solidFill>
                <a:effectLst>
                  <a:outerShdw blurRad="38100" dist="19050" dir="2700000" algn="tl" rotWithShape="0">
                    <a:schemeClr val="dk1">
                      <a:alpha val="40000"/>
                    </a:schemeClr>
                  </a:outerShdw>
                </a:effectLst>
              </a:rPr>
              <a:t>Sonani Jemish			:- 206230307012</a:t>
            </a:r>
          </a:p>
        </p:txBody>
      </p:sp>
      <p:sp>
        <p:nvSpPr>
          <p:cNvPr id="19" name="Rectangle 18">
            <a:extLst>
              <a:ext uri="{FF2B5EF4-FFF2-40B4-BE49-F238E27FC236}">
                <a16:creationId xmlns:a16="http://schemas.microsoft.com/office/drawing/2014/main" id="{CF4F2894-73FD-22B8-9691-C625C7D73E8E}"/>
              </a:ext>
            </a:extLst>
          </p:cNvPr>
          <p:cNvSpPr/>
          <p:nvPr/>
        </p:nvSpPr>
        <p:spPr>
          <a:xfrm>
            <a:off x="1494698" y="2158143"/>
            <a:ext cx="6542176" cy="553998"/>
          </a:xfrm>
          <a:prstGeom prst="rect">
            <a:avLst/>
          </a:prstGeom>
          <a:noFill/>
        </p:spPr>
        <p:txBody>
          <a:bodyPr wrap="none" lIns="91440" tIns="45720" rIns="91440" bIns="45720">
            <a:spAutoFit/>
          </a:bodyPr>
          <a:lstStyle/>
          <a:p>
            <a:pPr algn="ctr"/>
            <a:r>
              <a:rPr lang="en-US" sz="3000" dirty="0">
                <a:ln w="0"/>
                <a:solidFill>
                  <a:schemeClr val="tx1">
                    <a:lumMod val="75000"/>
                  </a:schemeClr>
                </a:solidFill>
                <a:effectLst>
                  <a:outerShdw blurRad="38100" dist="19050" dir="2700000" algn="tl" rotWithShape="0">
                    <a:schemeClr val="dk1">
                      <a:alpha val="40000"/>
                    </a:schemeClr>
                  </a:outerShdw>
                </a:effectLst>
              </a:rPr>
              <a:t>Vaghasiya Dhrudeep </a:t>
            </a:r>
            <a:r>
              <a:rPr lang="en-US" sz="3000" b="0" cap="none" spc="0" dirty="0">
                <a:ln w="0"/>
                <a:solidFill>
                  <a:schemeClr val="tx1">
                    <a:lumMod val="75000"/>
                  </a:schemeClr>
                </a:solidFill>
                <a:effectLst>
                  <a:outerShdw blurRad="38100" dist="19050" dir="2700000" algn="tl" rotWithShape="0">
                    <a:schemeClr val="dk1">
                      <a:alpha val="40000"/>
                    </a:schemeClr>
                  </a:outerShdw>
                </a:effectLst>
              </a:rPr>
              <a:t>	:- 206230307008</a:t>
            </a:r>
          </a:p>
        </p:txBody>
      </p:sp>
      <p:sp>
        <p:nvSpPr>
          <p:cNvPr id="20" name="Rectangle 19">
            <a:extLst>
              <a:ext uri="{FF2B5EF4-FFF2-40B4-BE49-F238E27FC236}">
                <a16:creationId xmlns:a16="http://schemas.microsoft.com/office/drawing/2014/main" id="{8FA491E9-3E26-70B7-7B96-0859D17896A4}"/>
              </a:ext>
            </a:extLst>
          </p:cNvPr>
          <p:cNvSpPr/>
          <p:nvPr/>
        </p:nvSpPr>
        <p:spPr>
          <a:xfrm>
            <a:off x="1494698" y="3056281"/>
            <a:ext cx="6542176" cy="553998"/>
          </a:xfrm>
          <a:prstGeom prst="rect">
            <a:avLst/>
          </a:prstGeom>
          <a:noFill/>
        </p:spPr>
        <p:txBody>
          <a:bodyPr wrap="none" lIns="91440" tIns="45720" rIns="91440" bIns="45720">
            <a:spAutoFit/>
          </a:bodyPr>
          <a:lstStyle/>
          <a:p>
            <a:pPr algn="ctr"/>
            <a:r>
              <a:rPr lang="en-US" sz="3000" dirty="0">
                <a:ln w="0"/>
                <a:solidFill>
                  <a:schemeClr val="tx1">
                    <a:lumMod val="75000"/>
                  </a:schemeClr>
                </a:solidFill>
                <a:effectLst>
                  <a:outerShdw blurRad="38100" dist="19050" dir="2700000" algn="tl" rotWithShape="0">
                    <a:schemeClr val="dk1">
                      <a:alpha val="40000"/>
                    </a:schemeClr>
                  </a:outerShdw>
                </a:effectLst>
              </a:rPr>
              <a:t>Shah Manthan </a:t>
            </a:r>
            <a:r>
              <a:rPr lang="en-US" sz="3000" b="0" cap="none" spc="0" dirty="0">
                <a:ln w="0"/>
                <a:solidFill>
                  <a:schemeClr val="tx1">
                    <a:lumMod val="75000"/>
                  </a:schemeClr>
                </a:solidFill>
                <a:effectLst>
                  <a:outerShdw blurRad="38100" dist="19050" dir="2700000" algn="tl" rotWithShape="0">
                    <a:schemeClr val="dk1">
                      <a:alpha val="40000"/>
                    </a:schemeClr>
                  </a:outerShdw>
                </a:effectLst>
              </a:rPr>
              <a:t>			:- 206230307019</a:t>
            </a:r>
          </a:p>
        </p:txBody>
      </p:sp>
      <p:sp>
        <p:nvSpPr>
          <p:cNvPr id="21" name="Rectangle 20">
            <a:extLst>
              <a:ext uri="{FF2B5EF4-FFF2-40B4-BE49-F238E27FC236}">
                <a16:creationId xmlns:a16="http://schemas.microsoft.com/office/drawing/2014/main" id="{C406E54A-18A9-19E4-28F3-A11279CBF2AB}"/>
              </a:ext>
            </a:extLst>
          </p:cNvPr>
          <p:cNvSpPr/>
          <p:nvPr/>
        </p:nvSpPr>
        <p:spPr>
          <a:xfrm>
            <a:off x="1494698" y="3967943"/>
            <a:ext cx="6542176" cy="553998"/>
          </a:xfrm>
          <a:prstGeom prst="rect">
            <a:avLst/>
          </a:prstGeom>
          <a:noFill/>
        </p:spPr>
        <p:txBody>
          <a:bodyPr wrap="none" lIns="91440" tIns="45720" rIns="91440" bIns="45720">
            <a:spAutoFit/>
          </a:bodyPr>
          <a:lstStyle/>
          <a:p>
            <a:pPr algn="ctr"/>
            <a:r>
              <a:rPr lang="en-US" sz="3000" dirty="0">
                <a:ln w="0"/>
                <a:solidFill>
                  <a:schemeClr val="tx1">
                    <a:lumMod val="75000"/>
                  </a:schemeClr>
                </a:solidFill>
                <a:effectLst>
                  <a:outerShdw blurRad="38100" dist="19050" dir="2700000" algn="tl" rotWithShape="0">
                    <a:schemeClr val="dk1">
                      <a:alpha val="40000"/>
                    </a:schemeClr>
                  </a:outerShdw>
                </a:effectLst>
              </a:rPr>
              <a:t>Gadhiya Yash			</a:t>
            </a:r>
            <a:r>
              <a:rPr lang="en-US" sz="3000" b="0" cap="none" spc="0" dirty="0">
                <a:ln w="0"/>
                <a:solidFill>
                  <a:schemeClr val="tx1">
                    <a:lumMod val="75000"/>
                  </a:schemeClr>
                </a:solidFill>
                <a:effectLst>
                  <a:outerShdw blurRad="38100" dist="19050" dir="2700000" algn="tl" rotWithShape="0">
                    <a:schemeClr val="dk1">
                      <a:alpha val="40000"/>
                    </a:schemeClr>
                  </a:outerShdw>
                </a:effectLst>
              </a:rPr>
              <a:t>:- 206230307007</a:t>
            </a:r>
          </a:p>
        </p:txBody>
      </p:sp>
      <p:grpSp>
        <p:nvGrpSpPr>
          <p:cNvPr id="36" name="Group 35">
            <a:extLst>
              <a:ext uri="{FF2B5EF4-FFF2-40B4-BE49-F238E27FC236}">
                <a16:creationId xmlns:a16="http://schemas.microsoft.com/office/drawing/2014/main" id="{2636947D-BEA6-A643-6BAA-848B48BBC201}"/>
              </a:ext>
            </a:extLst>
          </p:cNvPr>
          <p:cNvGrpSpPr/>
          <p:nvPr/>
        </p:nvGrpSpPr>
        <p:grpSpPr>
          <a:xfrm>
            <a:off x="309284" y="5464536"/>
            <a:ext cx="1005167" cy="957503"/>
            <a:chOff x="590550" y="5532942"/>
            <a:chExt cx="1005167" cy="957503"/>
          </a:xfrm>
        </p:grpSpPr>
        <p:sp>
          <p:nvSpPr>
            <p:cNvPr id="23" name="Oval 22">
              <a:extLst>
                <a:ext uri="{FF2B5EF4-FFF2-40B4-BE49-F238E27FC236}">
                  <a16:creationId xmlns:a16="http://schemas.microsoft.com/office/drawing/2014/main" id="{3549A636-886B-30FC-C47D-5E557547C500}"/>
                </a:ext>
              </a:extLst>
            </p:cNvPr>
            <p:cNvSpPr/>
            <p:nvPr/>
          </p:nvSpPr>
          <p:spPr>
            <a:xfrm>
              <a:off x="590550" y="5532942"/>
              <a:ext cx="1005167" cy="957503"/>
            </a:xfrm>
            <a:prstGeom prst="ellipse">
              <a:avLst/>
            </a:prstGeom>
            <a:solidFill>
              <a:schemeClr val="tx1"/>
            </a:solidFill>
            <a:ln>
              <a:solidFill>
                <a:schemeClr val="bg2"/>
              </a:solidFill>
            </a:ln>
            <a:scene3d>
              <a:camera prst="orthographicFront">
                <a:rot lat="0" lon="0" rev="0"/>
              </a:camera>
              <a:lightRig rig="threePt" dir="t"/>
            </a:scene3d>
            <a:sp3d extrusionH="127000">
              <a:bevelT w="114300" h="88900" prst="slope"/>
              <a:bevelB w="127000" h="203200"/>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pic>
          <p:nvPicPr>
            <p:cNvPr id="31" name="Graphic 30" descr="Female Profile outline">
              <a:extLst>
                <a:ext uri="{FF2B5EF4-FFF2-40B4-BE49-F238E27FC236}">
                  <a16:creationId xmlns:a16="http://schemas.microsoft.com/office/drawing/2014/main" id="{71E03FCF-00EF-97F9-561E-B4170ED5CA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797" y="5700014"/>
              <a:ext cx="634842" cy="634842"/>
            </a:xfrm>
            <a:prstGeom prst="rect">
              <a:avLst/>
            </a:prstGeom>
          </p:spPr>
        </p:pic>
      </p:grpSp>
      <p:sp>
        <p:nvSpPr>
          <p:cNvPr id="33" name="Rectangle 32">
            <a:extLst>
              <a:ext uri="{FF2B5EF4-FFF2-40B4-BE49-F238E27FC236}">
                <a16:creationId xmlns:a16="http://schemas.microsoft.com/office/drawing/2014/main" id="{72F79DD7-F88A-AFF3-5BBA-8B699A1A1581}"/>
              </a:ext>
            </a:extLst>
          </p:cNvPr>
          <p:cNvSpPr/>
          <p:nvPr/>
        </p:nvSpPr>
        <p:spPr>
          <a:xfrm>
            <a:off x="1494698" y="5868041"/>
            <a:ext cx="3682418" cy="553998"/>
          </a:xfrm>
          <a:prstGeom prst="rect">
            <a:avLst/>
          </a:prstGeom>
          <a:noFill/>
        </p:spPr>
        <p:txBody>
          <a:bodyPr wrap="none" lIns="91440" tIns="45720" rIns="91440" bIns="45720">
            <a:spAutoFit/>
          </a:bodyPr>
          <a:lstStyle/>
          <a:p>
            <a:pPr algn="ctr"/>
            <a:r>
              <a:rPr lang="en-US" sz="3000" b="0" cap="none" spc="0" dirty="0">
                <a:ln w="0"/>
                <a:solidFill>
                  <a:schemeClr val="tx1">
                    <a:lumMod val="75000"/>
                  </a:schemeClr>
                </a:solidFill>
                <a:effectLst>
                  <a:outerShdw blurRad="38100" dist="19050" dir="2700000" algn="tl" rotWithShape="0">
                    <a:schemeClr val="dk1">
                      <a:alpha val="40000"/>
                    </a:schemeClr>
                  </a:outerShdw>
                </a:effectLst>
              </a:rPr>
              <a:t>Prof. Meeta Prajapati</a:t>
            </a:r>
          </a:p>
        </p:txBody>
      </p:sp>
      <p:grpSp>
        <p:nvGrpSpPr>
          <p:cNvPr id="41" name="Group 40">
            <a:extLst>
              <a:ext uri="{FF2B5EF4-FFF2-40B4-BE49-F238E27FC236}">
                <a16:creationId xmlns:a16="http://schemas.microsoft.com/office/drawing/2014/main" id="{818D2B62-6781-1192-CB09-7D9516DE8629}"/>
              </a:ext>
            </a:extLst>
          </p:cNvPr>
          <p:cNvGrpSpPr/>
          <p:nvPr/>
        </p:nvGrpSpPr>
        <p:grpSpPr>
          <a:xfrm>
            <a:off x="6503238" y="5389289"/>
            <a:ext cx="1005167" cy="957503"/>
            <a:chOff x="6503238" y="5389289"/>
            <a:chExt cx="1005167" cy="957503"/>
          </a:xfrm>
        </p:grpSpPr>
        <p:sp>
          <p:nvSpPr>
            <p:cNvPr id="34" name="Oval 33">
              <a:extLst>
                <a:ext uri="{FF2B5EF4-FFF2-40B4-BE49-F238E27FC236}">
                  <a16:creationId xmlns:a16="http://schemas.microsoft.com/office/drawing/2014/main" id="{465D2278-08E3-4505-799F-BC80ED47D515}"/>
                </a:ext>
              </a:extLst>
            </p:cNvPr>
            <p:cNvSpPr/>
            <p:nvPr/>
          </p:nvSpPr>
          <p:spPr>
            <a:xfrm>
              <a:off x="6503238" y="5389289"/>
              <a:ext cx="1005167" cy="957503"/>
            </a:xfrm>
            <a:prstGeom prst="ellipse">
              <a:avLst/>
            </a:prstGeom>
            <a:solidFill>
              <a:schemeClr val="tx1"/>
            </a:solidFill>
            <a:ln>
              <a:solidFill>
                <a:schemeClr val="bg2"/>
              </a:solidFill>
            </a:ln>
            <a:scene3d>
              <a:camera prst="orthographicFront">
                <a:rot lat="0" lon="0" rev="0"/>
              </a:camera>
              <a:lightRig rig="threePt" dir="t"/>
            </a:scene3d>
            <a:sp3d extrusionH="127000">
              <a:bevelT w="114300" h="88900" prst="slope"/>
              <a:bevelB w="127000" h="203200"/>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pic>
          <p:nvPicPr>
            <p:cNvPr id="35" name="Graphic 34" descr="Female Profile outline">
              <a:extLst>
                <a:ext uri="{FF2B5EF4-FFF2-40B4-BE49-F238E27FC236}">
                  <a16:creationId xmlns:a16="http://schemas.microsoft.com/office/drawing/2014/main" id="{A0EC7426-8AAA-C3C0-70A6-EFD4115227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88400" y="5550619"/>
              <a:ext cx="634842" cy="634842"/>
            </a:xfrm>
            <a:prstGeom prst="rect">
              <a:avLst/>
            </a:prstGeom>
          </p:spPr>
        </p:pic>
      </p:grpSp>
      <p:sp>
        <p:nvSpPr>
          <p:cNvPr id="37" name="Rectangle 36">
            <a:extLst>
              <a:ext uri="{FF2B5EF4-FFF2-40B4-BE49-F238E27FC236}">
                <a16:creationId xmlns:a16="http://schemas.microsoft.com/office/drawing/2014/main" id="{078F3E6D-97F9-9FBC-729D-3A4A7ADA5BE2}"/>
              </a:ext>
            </a:extLst>
          </p:cNvPr>
          <p:cNvSpPr/>
          <p:nvPr/>
        </p:nvSpPr>
        <p:spPr>
          <a:xfrm>
            <a:off x="1494698" y="5464536"/>
            <a:ext cx="2326278" cy="492443"/>
          </a:xfrm>
          <a:prstGeom prst="rect">
            <a:avLst/>
          </a:prstGeom>
          <a:noFill/>
        </p:spPr>
        <p:txBody>
          <a:bodyPr wrap="none" lIns="91440" tIns="45720" rIns="91440" bIns="45720">
            <a:spAutoFit/>
          </a:bodyPr>
          <a:lstStyle/>
          <a:p>
            <a:pPr algn="ctr"/>
            <a:r>
              <a:rPr lang="en-US" sz="2600" b="0" cap="none" spc="0" dirty="0">
                <a:ln w="0"/>
                <a:solidFill>
                  <a:schemeClr val="tx1">
                    <a:lumMod val="75000"/>
                  </a:schemeClr>
                </a:solidFill>
                <a:effectLst>
                  <a:outerShdw blurRad="38100" dist="19050" dir="2700000" algn="tl" rotWithShape="0">
                    <a:schemeClr val="dk1">
                      <a:alpha val="40000"/>
                    </a:schemeClr>
                  </a:outerShdw>
                </a:effectLst>
              </a:rPr>
              <a:t>Project Guide :</a:t>
            </a:r>
          </a:p>
        </p:txBody>
      </p:sp>
      <p:sp>
        <p:nvSpPr>
          <p:cNvPr id="38" name="Rectangle 37">
            <a:extLst>
              <a:ext uri="{FF2B5EF4-FFF2-40B4-BE49-F238E27FC236}">
                <a16:creationId xmlns:a16="http://schemas.microsoft.com/office/drawing/2014/main" id="{9688B0B6-F25D-1AD1-5B55-FFC90C6F48A7}"/>
              </a:ext>
            </a:extLst>
          </p:cNvPr>
          <p:cNvSpPr/>
          <p:nvPr/>
        </p:nvSpPr>
        <p:spPr>
          <a:xfrm>
            <a:off x="7693567" y="5487496"/>
            <a:ext cx="3329053" cy="492443"/>
          </a:xfrm>
          <a:prstGeom prst="rect">
            <a:avLst/>
          </a:prstGeom>
          <a:noFill/>
        </p:spPr>
        <p:txBody>
          <a:bodyPr wrap="none" lIns="91440" tIns="45720" rIns="91440" bIns="45720">
            <a:spAutoFit/>
          </a:bodyPr>
          <a:lstStyle/>
          <a:p>
            <a:pPr algn="ctr"/>
            <a:r>
              <a:rPr lang="en-US" sz="2600" b="0" cap="none" spc="0" dirty="0">
                <a:ln w="0"/>
                <a:solidFill>
                  <a:schemeClr val="tx1">
                    <a:lumMod val="75000"/>
                  </a:schemeClr>
                </a:solidFill>
                <a:effectLst>
                  <a:outerShdw blurRad="38100" dist="19050" dir="2700000" algn="tl" rotWithShape="0">
                    <a:schemeClr val="dk1">
                      <a:alpha val="40000"/>
                    </a:schemeClr>
                  </a:outerShdw>
                </a:effectLst>
              </a:rPr>
              <a:t>Head of Department :</a:t>
            </a:r>
          </a:p>
        </p:txBody>
      </p:sp>
      <p:pic>
        <p:nvPicPr>
          <p:cNvPr id="39" name="Picture 38" descr="Diagram&#10;&#10;Description automatically generated with medium confidence">
            <a:extLst>
              <a:ext uri="{FF2B5EF4-FFF2-40B4-BE49-F238E27FC236}">
                <a16:creationId xmlns:a16="http://schemas.microsoft.com/office/drawing/2014/main" id="{23638EC5-44E8-E808-03D1-894F5B2BE211}"/>
              </a:ext>
            </a:extLst>
          </p:cNvPr>
          <p:cNvPicPr>
            <a:picLocks noChangeAspect="1"/>
          </p:cNvPicPr>
          <p:nvPr/>
        </p:nvPicPr>
        <p:blipFill>
          <a:blip r:embed="rId6">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2" name="Straight Connector 1">
            <a:extLst>
              <a:ext uri="{FF2B5EF4-FFF2-40B4-BE49-F238E27FC236}">
                <a16:creationId xmlns:a16="http://schemas.microsoft.com/office/drawing/2014/main" id="{B75202A6-DB86-CE11-26F4-6149A8463BFF}"/>
              </a:ext>
            </a:extLst>
          </p:cNvPr>
          <p:cNvCxnSpPr>
            <a:cxnSpLocks/>
          </p:cNvCxnSpPr>
          <p:nvPr/>
        </p:nvCxnSpPr>
        <p:spPr>
          <a:xfrm>
            <a:off x="0" y="993709"/>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0F3CFF59-785B-B8A8-5DC7-5B5C9894CDB2}"/>
              </a:ext>
            </a:extLst>
          </p:cNvPr>
          <p:cNvSpPr/>
          <p:nvPr/>
        </p:nvSpPr>
        <p:spPr>
          <a:xfrm>
            <a:off x="7693567" y="5868041"/>
            <a:ext cx="2939203" cy="553998"/>
          </a:xfrm>
          <a:prstGeom prst="rect">
            <a:avLst/>
          </a:prstGeom>
          <a:noFill/>
        </p:spPr>
        <p:txBody>
          <a:bodyPr wrap="none" lIns="91440" tIns="45720" rIns="91440" bIns="45720">
            <a:spAutoFit/>
          </a:bodyPr>
          <a:lstStyle/>
          <a:p>
            <a:pPr algn="ctr"/>
            <a:r>
              <a:rPr lang="en-US" sz="3000" b="0" cap="none" spc="0" dirty="0">
                <a:ln w="0"/>
                <a:solidFill>
                  <a:schemeClr val="tx1">
                    <a:lumMod val="75000"/>
                  </a:schemeClr>
                </a:solidFill>
                <a:effectLst>
                  <a:outerShdw blurRad="38100" dist="19050" dir="2700000" algn="tl" rotWithShape="0">
                    <a:schemeClr val="dk1">
                      <a:alpha val="40000"/>
                    </a:schemeClr>
                  </a:outerShdw>
                </a:effectLst>
              </a:rPr>
              <a:t>Prof. M. J. Desai</a:t>
            </a:r>
          </a:p>
        </p:txBody>
      </p:sp>
    </p:spTree>
    <p:extLst>
      <p:ext uri="{BB962C8B-B14F-4D97-AF65-F5344CB8AC3E}">
        <p14:creationId xmlns:p14="http://schemas.microsoft.com/office/powerpoint/2010/main" val="377443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750"/>
                                        <p:tgtEl>
                                          <p:spTgt spid="7"/>
                                        </p:tgtEl>
                                      </p:cBhvr>
                                    </p:animEffect>
                                  </p:childTnLst>
                                </p:cTn>
                              </p:par>
                            </p:childTnLst>
                          </p:cTn>
                        </p:par>
                        <p:par>
                          <p:cTn id="16" fill="hold">
                            <p:stCondLst>
                              <p:cond delay="275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750"/>
                                        <p:tgtEl>
                                          <p:spTgt spid="8"/>
                                        </p:tgtEl>
                                      </p:cBhvr>
                                    </p:animEffect>
                                  </p:childTnLst>
                                </p:cTn>
                              </p:par>
                            </p:childTnLst>
                          </p:cTn>
                        </p:par>
                        <p:par>
                          <p:cTn id="20" fill="hold">
                            <p:stCondLst>
                              <p:cond delay="3500"/>
                            </p:stCondLst>
                            <p:childTnLst>
                              <p:par>
                                <p:cTn id="21" presetID="22" presetClass="entr" presetSubtype="1"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750"/>
                                        <p:tgtEl>
                                          <p:spTgt spid="11"/>
                                        </p:tgtEl>
                                      </p:cBhvr>
                                    </p:animEffect>
                                  </p:childTnLst>
                                </p:cTn>
                              </p:par>
                            </p:childTnLst>
                          </p:cTn>
                        </p:par>
                        <p:par>
                          <p:cTn id="24" fill="hold">
                            <p:stCondLst>
                              <p:cond delay="425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750"/>
                                        <p:tgtEl>
                                          <p:spTgt spid="14"/>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750"/>
                                        <p:tgtEl>
                                          <p:spTgt spid="18"/>
                                        </p:tgtEl>
                                      </p:cBhvr>
                                    </p:animEffect>
                                  </p:childTnLst>
                                </p:cTn>
                              </p:par>
                            </p:childTnLst>
                          </p:cTn>
                        </p:par>
                        <p:par>
                          <p:cTn id="32" fill="hold">
                            <p:stCondLst>
                              <p:cond delay="575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750"/>
                                        <p:tgtEl>
                                          <p:spTgt spid="19"/>
                                        </p:tgtEl>
                                      </p:cBhvr>
                                    </p:animEffect>
                                  </p:childTnLst>
                                </p:cTn>
                              </p:par>
                            </p:childTnLst>
                          </p:cTn>
                        </p:par>
                        <p:par>
                          <p:cTn id="36" fill="hold">
                            <p:stCondLst>
                              <p:cond delay="6500"/>
                            </p:stCondLst>
                            <p:childTnLst>
                              <p:par>
                                <p:cTn id="37" presetID="2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750"/>
                                        <p:tgtEl>
                                          <p:spTgt spid="20"/>
                                        </p:tgtEl>
                                      </p:cBhvr>
                                    </p:animEffect>
                                  </p:childTnLst>
                                </p:cTn>
                              </p:par>
                            </p:childTnLst>
                          </p:cTn>
                        </p:par>
                        <p:par>
                          <p:cTn id="40" fill="hold">
                            <p:stCondLst>
                              <p:cond delay="725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750"/>
                                        <p:tgtEl>
                                          <p:spTgt spid="21"/>
                                        </p:tgtEl>
                                      </p:cBhvr>
                                    </p:animEffect>
                                  </p:childTnLst>
                                </p:cTn>
                              </p:par>
                            </p:childTnLst>
                          </p:cTn>
                        </p:par>
                        <p:par>
                          <p:cTn id="44" fill="hold">
                            <p:stCondLst>
                              <p:cond delay="8000"/>
                            </p:stCondLst>
                            <p:childTnLst>
                              <p:par>
                                <p:cTn id="45" presetID="10" presetClass="entr" presetSubtype="0"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750"/>
                                        <p:tgtEl>
                                          <p:spTgt spid="36"/>
                                        </p:tgtEl>
                                      </p:cBhvr>
                                    </p:animEffect>
                                  </p:childTnLst>
                                </p:cTn>
                              </p:par>
                            </p:childTnLst>
                          </p:cTn>
                        </p:par>
                        <p:par>
                          <p:cTn id="48" fill="hold">
                            <p:stCondLst>
                              <p:cond delay="8750"/>
                            </p:stCondLst>
                            <p:childTnLst>
                              <p:par>
                                <p:cTn id="49" presetID="10" presetClass="entr" presetSubtype="0" fill="hold"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750"/>
                                        <p:tgtEl>
                                          <p:spTgt spid="41"/>
                                        </p:tgtEl>
                                      </p:cBhvr>
                                    </p:animEffect>
                                  </p:childTnLst>
                                </p:cTn>
                              </p:par>
                            </p:childTnLst>
                          </p:cTn>
                        </p:par>
                        <p:par>
                          <p:cTn id="52" fill="hold">
                            <p:stCondLst>
                              <p:cond delay="9500"/>
                            </p:stCondLst>
                            <p:childTnLst>
                              <p:par>
                                <p:cTn id="53" presetID="22" presetClass="entr" presetSubtype="8"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childTnLst>
                          </p:cTn>
                        </p:par>
                        <p:par>
                          <p:cTn id="56" fill="hold">
                            <p:stCondLst>
                              <p:cond delay="10000"/>
                            </p:stCondLst>
                            <p:childTnLst>
                              <p:par>
                                <p:cTn id="57" presetID="22" presetClass="entr" presetSubtype="8"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par>
                          <p:cTn id="60" fill="hold">
                            <p:stCondLst>
                              <p:cond delay="10500"/>
                            </p:stCondLst>
                            <p:childTnLst>
                              <p:par>
                                <p:cTn id="61" presetID="22" presetClass="entr" presetSubtype="8"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1000"/>
                                        <p:tgtEl>
                                          <p:spTgt spid="38"/>
                                        </p:tgtEl>
                                      </p:cBhvr>
                                    </p:animEffect>
                                  </p:childTnLst>
                                </p:cTn>
                              </p:par>
                            </p:childTnLst>
                          </p:cTn>
                        </p:par>
                        <p:par>
                          <p:cTn id="64" fill="hold">
                            <p:stCondLst>
                              <p:cond delay="11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33" grpId="0"/>
      <p:bldP spid="37" grpId="0"/>
      <p:bldP spid="38"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AE6D-3271-BFDB-94C8-B05C68ED0FE6}"/>
              </a:ext>
            </a:extLst>
          </p:cNvPr>
          <p:cNvSpPr>
            <a:spLocks noGrp="1"/>
          </p:cNvSpPr>
          <p:nvPr>
            <p:ph type="title"/>
          </p:nvPr>
        </p:nvSpPr>
        <p:spPr>
          <a:xfrm>
            <a:off x="-332299" y="0"/>
            <a:ext cx="4240911" cy="970450"/>
          </a:xfrm>
        </p:spPr>
        <p:txBody>
          <a:bodyPr>
            <a:noAutofit/>
          </a:bodyPr>
          <a:lstStyle/>
          <a:p>
            <a:r>
              <a:rPr lang="en-US" sz="3200" dirty="0"/>
              <a:t>Data Flow Diagram</a:t>
            </a:r>
            <a:br>
              <a:rPr lang="en-US" sz="3200" dirty="0"/>
            </a:br>
            <a:r>
              <a:rPr lang="en-US" sz="3200" dirty="0"/>
              <a:t>Level - 0</a:t>
            </a:r>
            <a:endParaRPr lang="en-IN" sz="3200" dirty="0"/>
          </a:p>
        </p:txBody>
      </p:sp>
      <p:pic>
        <p:nvPicPr>
          <p:cNvPr id="5" name="Picture 4">
            <a:extLst>
              <a:ext uri="{FF2B5EF4-FFF2-40B4-BE49-F238E27FC236}">
                <a16:creationId xmlns:a16="http://schemas.microsoft.com/office/drawing/2014/main" id="{62DEB061-C67A-A579-1FE0-639CF1EEB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762" y="1767447"/>
            <a:ext cx="7915275" cy="4219575"/>
          </a:xfrm>
          <a:prstGeom prst="rect">
            <a:avLst/>
          </a:prstGeom>
        </p:spPr>
      </p:pic>
    </p:spTree>
    <p:extLst>
      <p:ext uri="{BB962C8B-B14F-4D97-AF65-F5344CB8AC3E}">
        <p14:creationId xmlns:p14="http://schemas.microsoft.com/office/powerpoint/2010/main" val="715022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AE6D-3271-BFDB-94C8-B05C68ED0FE6}"/>
              </a:ext>
            </a:extLst>
          </p:cNvPr>
          <p:cNvSpPr>
            <a:spLocks noGrp="1"/>
          </p:cNvSpPr>
          <p:nvPr>
            <p:ph type="title"/>
          </p:nvPr>
        </p:nvSpPr>
        <p:spPr>
          <a:xfrm>
            <a:off x="-332299" y="0"/>
            <a:ext cx="4240911" cy="970450"/>
          </a:xfrm>
        </p:spPr>
        <p:txBody>
          <a:bodyPr>
            <a:noAutofit/>
          </a:bodyPr>
          <a:lstStyle/>
          <a:p>
            <a:r>
              <a:rPr lang="en-US" sz="3200" dirty="0"/>
              <a:t>Data Flow Diagram</a:t>
            </a:r>
            <a:br>
              <a:rPr lang="en-US" sz="3200" dirty="0"/>
            </a:br>
            <a:r>
              <a:rPr lang="en-US" sz="3200" dirty="0"/>
              <a:t>Level - 1</a:t>
            </a:r>
            <a:endParaRPr lang="en-IN" sz="3200" dirty="0"/>
          </a:p>
        </p:txBody>
      </p:sp>
      <p:pic>
        <p:nvPicPr>
          <p:cNvPr id="4" name="Picture 3">
            <a:extLst>
              <a:ext uri="{FF2B5EF4-FFF2-40B4-BE49-F238E27FC236}">
                <a16:creationId xmlns:a16="http://schemas.microsoft.com/office/drawing/2014/main" id="{4E1B014E-80A4-C538-BF90-66CD4F789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592" y="165847"/>
            <a:ext cx="5059104" cy="6526306"/>
          </a:xfrm>
          <a:prstGeom prst="rect">
            <a:avLst/>
          </a:prstGeom>
        </p:spPr>
      </p:pic>
    </p:spTree>
    <p:extLst>
      <p:ext uri="{BB962C8B-B14F-4D97-AF65-F5344CB8AC3E}">
        <p14:creationId xmlns:p14="http://schemas.microsoft.com/office/powerpoint/2010/main" val="335034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AE6D-3271-BFDB-94C8-B05C68ED0FE6}"/>
              </a:ext>
            </a:extLst>
          </p:cNvPr>
          <p:cNvSpPr>
            <a:spLocks noGrp="1"/>
          </p:cNvSpPr>
          <p:nvPr>
            <p:ph type="title"/>
          </p:nvPr>
        </p:nvSpPr>
        <p:spPr>
          <a:xfrm>
            <a:off x="-332299" y="0"/>
            <a:ext cx="4240911" cy="970450"/>
          </a:xfrm>
        </p:spPr>
        <p:txBody>
          <a:bodyPr>
            <a:noAutofit/>
          </a:bodyPr>
          <a:lstStyle/>
          <a:p>
            <a:r>
              <a:rPr lang="en-US" sz="3200" dirty="0"/>
              <a:t>Data Flow Diagram</a:t>
            </a:r>
            <a:br>
              <a:rPr lang="en-US" sz="3200" dirty="0"/>
            </a:br>
            <a:r>
              <a:rPr lang="en-US" sz="3200" dirty="0"/>
              <a:t>Level - 2</a:t>
            </a:r>
            <a:endParaRPr lang="en-IN" sz="3200" dirty="0"/>
          </a:p>
        </p:txBody>
      </p:sp>
      <p:pic>
        <p:nvPicPr>
          <p:cNvPr id="4" name="Picture 3">
            <a:extLst>
              <a:ext uri="{FF2B5EF4-FFF2-40B4-BE49-F238E27FC236}">
                <a16:creationId xmlns:a16="http://schemas.microsoft.com/office/drawing/2014/main" id="{78562C81-C304-423D-0F29-385B1F57B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267" y="708212"/>
            <a:ext cx="8315152" cy="5818094"/>
          </a:xfrm>
          <a:prstGeom prst="rect">
            <a:avLst/>
          </a:prstGeom>
        </p:spPr>
      </p:pic>
    </p:spTree>
    <p:extLst>
      <p:ext uri="{BB962C8B-B14F-4D97-AF65-F5344CB8AC3E}">
        <p14:creationId xmlns:p14="http://schemas.microsoft.com/office/powerpoint/2010/main" val="245343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7A91-E7F4-3917-B2F0-BE50022256E8}"/>
              </a:ext>
            </a:extLst>
          </p:cNvPr>
          <p:cNvSpPr>
            <a:spLocks noGrp="1"/>
          </p:cNvSpPr>
          <p:nvPr>
            <p:ph type="title"/>
          </p:nvPr>
        </p:nvSpPr>
        <p:spPr>
          <a:xfrm>
            <a:off x="0" y="116541"/>
            <a:ext cx="2376252" cy="970450"/>
          </a:xfrm>
        </p:spPr>
        <p:txBody>
          <a:bodyPr>
            <a:normAutofit fontScale="90000"/>
          </a:bodyPr>
          <a:lstStyle/>
          <a:p>
            <a:r>
              <a:rPr lang="en-US" dirty="0"/>
              <a:t>Use Case</a:t>
            </a:r>
            <a:br>
              <a:rPr lang="en-US" dirty="0"/>
            </a:br>
            <a:r>
              <a:rPr lang="en-US" dirty="0"/>
              <a:t>Diagram</a:t>
            </a:r>
            <a:endParaRPr lang="en-IN" dirty="0"/>
          </a:p>
        </p:txBody>
      </p:sp>
      <p:pic>
        <p:nvPicPr>
          <p:cNvPr id="5" name="Picture 4">
            <a:extLst>
              <a:ext uri="{FF2B5EF4-FFF2-40B4-BE49-F238E27FC236}">
                <a16:creationId xmlns:a16="http://schemas.microsoft.com/office/drawing/2014/main" id="{9734B228-CA31-AFEA-3D5C-B06C0E66A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874" y="116541"/>
            <a:ext cx="5479128" cy="6553200"/>
          </a:xfrm>
          <a:prstGeom prst="rect">
            <a:avLst/>
          </a:prstGeom>
        </p:spPr>
      </p:pic>
    </p:spTree>
    <p:extLst>
      <p:ext uri="{BB962C8B-B14F-4D97-AF65-F5344CB8AC3E}">
        <p14:creationId xmlns:p14="http://schemas.microsoft.com/office/powerpoint/2010/main" val="1122213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D2FC-106A-2771-C151-B0CC6AC46F91}"/>
              </a:ext>
            </a:extLst>
          </p:cNvPr>
          <p:cNvSpPr>
            <a:spLocks noGrp="1"/>
          </p:cNvSpPr>
          <p:nvPr>
            <p:ph type="title"/>
          </p:nvPr>
        </p:nvSpPr>
        <p:spPr>
          <a:xfrm>
            <a:off x="0" y="0"/>
            <a:ext cx="2456934" cy="970450"/>
          </a:xfrm>
        </p:spPr>
        <p:txBody>
          <a:bodyPr>
            <a:normAutofit fontScale="90000"/>
          </a:bodyPr>
          <a:lstStyle/>
          <a:p>
            <a:r>
              <a:rPr lang="en-US" dirty="0"/>
              <a:t>Sequence</a:t>
            </a:r>
            <a:br>
              <a:rPr lang="en-US" dirty="0"/>
            </a:br>
            <a:r>
              <a:rPr lang="en-US" dirty="0"/>
              <a:t>Diagram</a:t>
            </a:r>
            <a:endParaRPr lang="en-IN" dirty="0"/>
          </a:p>
        </p:txBody>
      </p:sp>
      <p:pic>
        <p:nvPicPr>
          <p:cNvPr id="5" name="Picture 4">
            <a:extLst>
              <a:ext uri="{FF2B5EF4-FFF2-40B4-BE49-F238E27FC236}">
                <a16:creationId xmlns:a16="http://schemas.microsoft.com/office/drawing/2014/main" id="{C9BE21FB-8121-9301-CD31-28FA0577C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264153"/>
            <a:ext cx="8274797" cy="6329693"/>
          </a:xfrm>
          <a:prstGeom prst="rect">
            <a:avLst/>
          </a:prstGeom>
        </p:spPr>
      </p:pic>
    </p:spTree>
    <p:extLst>
      <p:ext uri="{BB962C8B-B14F-4D97-AF65-F5344CB8AC3E}">
        <p14:creationId xmlns:p14="http://schemas.microsoft.com/office/powerpoint/2010/main" val="97710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4CBB-4CAA-8737-CF34-D394AB0FFD27}"/>
              </a:ext>
            </a:extLst>
          </p:cNvPr>
          <p:cNvSpPr>
            <a:spLocks noGrp="1"/>
          </p:cNvSpPr>
          <p:nvPr>
            <p:ph type="title"/>
          </p:nvPr>
        </p:nvSpPr>
        <p:spPr>
          <a:xfrm>
            <a:off x="0" y="0"/>
            <a:ext cx="2024945" cy="970450"/>
          </a:xfrm>
        </p:spPr>
        <p:txBody>
          <a:bodyPr>
            <a:normAutofit fontScale="90000"/>
          </a:bodyPr>
          <a:lstStyle/>
          <a:p>
            <a:r>
              <a:rPr lang="en-US" dirty="0"/>
              <a:t>Activity</a:t>
            </a:r>
            <a:br>
              <a:rPr lang="en-US" dirty="0"/>
            </a:br>
            <a:r>
              <a:rPr lang="en-US" dirty="0"/>
              <a:t>Diagram</a:t>
            </a:r>
            <a:endParaRPr lang="en-IN" dirty="0"/>
          </a:p>
        </p:txBody>
      </p:sp>
      <p:pic>
        <p:nvPicPr>
          <p:cNvPr id="5" name="Picture 4">
            <a:extLst>
              <a:ext uri="{FF2B5EF4-FFF2-40B4-BE49-F238E27FC236}">
                <a16:creationId xmlns:a16="http://schemas.microsoft.com/office/drawing/2014/main" id="{B79A1FC7-2F1A-C4E2-CDD5-A7171AEDF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3466" y="215153"/>
            <a:ext cx="4509395" cy="6427694"/>
          </a:xfrm>
          <a:prstGeom prst="rect">
            <a:avLst/>
          </a:prstGeom>
        </p:spPr>
      </p:pic>
    </p:spTree>
    <p:extLst>
      <p:ext uri="{BB962C8B-B14F-4D97-AF65-F5344CB8AC3E}">
        <p14:creationId xmlns:p14="http://schemas.microsoft.com/office/powerpoint/2010/main" val="3734916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4CBB-4CAA-8737-CF34-D394AB0FFD27}"/>
              </a:ext>
            </a:extLst>
          </p:cNvPr>
          <p:cNvSpPr>
            <a:spLocks noGrp="1"/>
          </p:cNvSpPr>
          <p:nvPr>
            <p:ph type="title"/>
          </p:nvPr>
        </p:nvSpPr>
        <p:spPr>
          <a:xfrm>
            <a:off x="0" y="0"/>
            <a:ext cx="2024945" cy="970450"/>
          </a:xfrm>
        </p:spPr>
        <p:txBody>
          <a:bodyPr>
            <a:normAutofit fontScale="90000"/>
          </a:bodyPr>
          <a:lstStyle/>
          <a:p>
            <a:r>
              <a:rPr lang="en-US" dirty="0"/>
              <a:t>Activity</a:t>
            </a:r>
            <a:br>
              <a:rPr lang="en-US" dirty="0"/>
            </a:br>
            <a:r>
              <a:rPr lang="en-US" dirty="0"/>
              <a:t>Diagram</a:t>
            </a:r>
            <a:endParaRPr lang="en-IN" dirty="0"/>
          </a:p>
        </p:txBody>
      </p:sp>
      <p:pic>
        <p:nvPicPr>
          <p:cNvPr id="4" name="Picture 3">
            <a:extLst>
              <a:ext uri="{FF2B5EF4-FFF2-40B4-BE49-F238E27FC236}">
                <a16:creationId xmlns:a16="http://schemas.microsoft.com/office/drawing/2014/main" id="{BE2A1A95-0CBB-C513-6EB0-4E6D9D7A1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760" y="228600"/>
            <a:ext cx="2904452" cy="6400800"/>
          </a:xfrm>
          <a:prstGeom prst="rect">
            <a:avLst/>
          </a:prstGeom>
        </p:spPr>
      </p:pic>
    </p:spTree>
    <p:extLst>
      <p:ext uri="{BB962C8B-B14F-4D97-AF65-F5344CB8AC3E}">
        <p14:creationId xmlns:p14="http://schemas.microsoft.com/office/powerpoint/2010/main" val="3003077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23CA-7B25-BBAD-45A0-252A23422003}"/>
              </a:ext>
            </a:extLst>
          </p:cNvPr>
          <p:cNvSpPr>
            <a:spLocks noGrp="1"/>
          </p:cNvSpPr>
          <p:nvPr>
            <p:ph type="title"/>
          </p:nvPr>
        </p:nvSpPr>
        <p:spPr>
          <a:xfrm>
            <a:off x="1030073" y="214605"/>
            <a:ext cx="10353762" cy="970450"/>
          </a:xfrm>
        </p:spPr>
        <p:txBody>
          <a:bodyPr/>
          <a:lstStyle/>
          <a:p>
            <a:r>
              <a:rPr lang="en-US" dirty="0"/>
              <a:t>Implementation </a:t>
            </a:r>
            <a:endParaRPr lang="en-IN" dirty="0"/>
          </a:p>
        </p:txBody>
      </p:sp>
      <p:sp>
        <p:nvSpPr>
          <p:cNvPr id="3" name="Content Placeholder 2">
            <a:extLst>
              <a:ext uri="{FF2B5EF4-FFF2-40B4-BE49-F238E27FC236}">
                <a16:creationId xmlns:a16="http://schemas.microsoft.com/office/drawing/2014/main" id="{A72E8D02-D2D9-B2A9-5BD2-C69EEB2E316B}"/>
              </a:ext>
            </a:extLst>
          </p:cNvPr>
          <p:cNvSpPr>
            <a:spLocks noGrp="1"/>
          </p:cNvSpPr>
          <p:nvPr>
            <p:ph idx="1"/>
          </p:nvPr>
        </p:nvSpPr>
        <p:spPr>
          <a:xfrm>
            <a:off x="913795" y="1732449"/>
            <a:ext cx="10353762" cy="4542844"/>
          </a:xfrm>
        </p:spPr>
        <p:txBody>
          <a:bodyPr>
            <a:normAutofit/>
          </a:bodyPr>
          <a:lstStyle/>
          <a:p>
            <a:r>
              <a:rPr lang="en-US" dirty="0">
                <a:effectLst/>
              </a:rPr>
              <a:t>This project is designed to meet the requirements of Online Hotel &amp; Restaurant Management. It has been developed in NodeJS &amp; MySQL keeping in mind the specifications of the system.</a:t>
            </a:r>
            <a:endParaRPr lang="en-IN" dirty="0">
              <a:effectLst/>
            </a:endParaRPr>
          </a:p>
          <a:p>
            <a:pPr marL="36900" indent="0">
              <a:buNone/>
            </a:pPr>
            <a:endParaRPr lang="en-IN" dirty="0">
              <a:effectLst/>
            </a:endParaRPr>
          </a:p>
          <a:p>
            <a:pPr lvl="0"/>
            <a:r>
              <a:rPr lang="en-IN" dirty="0">
                <a:effectLst/>
              </a:rPr>
              <a:t>We will optimize the web-site more and more as time passes so its performance is best. </a:t>
            </a:r>
          </a:p>
          <a:p>
            <a:pPr lvl="0"/>
            <a:r>
              <a:rPr lang="en-IN" dirty="0">
                <a:effectLst/>
              </a:rPr>
              <a:t>Security updates will be given for some time. </a:t>
            </a:r>
          </a:p>
          <a:p>
            <a:pPr lvl="0"/>
            <a:r>
              <a:rPr lang="en-IN" dirty="0">
                <a:effectLst/>
              </a:rPr>
              <a:t>Optimize the code of web application will be increase for increase the performance. </a:t>
            </a:r>
          </a:p>
          <a:p>
            <a:pPr lvl="0"/>
            <a:r>
              <a:rPr lang="en-IN" dirty="0">
                <a:effectLst/>
              </a:rPr>
              <a:t>We will optimize images, videos, icons, etc. for more performance </a:t>
            </a:r>
          </a:p>
        </p:txBody>
      </p:sp>
      <p:pic>
        <p:nvPicPr>
          <p:cNvPr id="4" name="Picture 3" descr="Diagram&#10;&#10;Description automatically generated with medium confidence">
            <a:extLst>
              <a:ext uri="{FF2B5EF4-FFF2-40B4-BE49-F238E27FC236}">
                <a16:creationId xmlns:a16="http://schemas.microsoft.com/office/drawing/2014/main" id="{958A9F90-8C9F-9F29-29D3-9132995A5434}"/>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642B9284-C903-88AC-B235-96D5A34233B1}"/>
              </a:ext>
            </a:extLst>
          </p:cNvPr>
          <p:cNvCxnSpPr>
            <a:cxnSpLocks/>
          </p:cNvCxnSpPr>
          <p:nvPr/>
        </p:nvCxnSpPr>
        <p:spPr>
          <a:xfrm>
            <a:off x="0" y="1180318"/>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724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up)">
                                      <p:cBhvr>
                                        <p:cTn id="19" dur="1000"/>
                                        <p:tgtEl>
                                          <p:spTgt spid="3">
                                            <p:txEl>
                                              <p:pRg st="2" end="2"/>
                                            </p:txEl>
                                          </p:spTgt>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up)">
                                      <p:cBhvr>
                                        <p:cTn id="23" dur="1000"/>
                                        <p:tgtEl>
                                          <p:spTgt spid="3">
                                            <p:txEl>
                                              <p:pRg st="3" end="3"/>
                                            </p:txEl>
                                          </p:spTgt>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1000"/>
                                        <p:tgtEl>
                                          <p:spTgt spid="3">
                                            <p:txEl>
                                              <p:pRg st="4" end="4"/>
                                            </p:txEl>
                                          </p:spTgt>
                                        </p:tgtEl>
                                      </p:cBhvr>
                                    </p:animEffect>
                                  </p:childTnLst>
                                </p:cTn>
                              </p:par>
                            </p:childTnLst>
                          </p:cTn>
                        </p:par>
                        <p:par>
                          <p:cTn id="28" fill="hold">
                            <p:stCondLst>
                              <p:cond delay="6000"/>
                            </p:stCondLst>
                            <p:childTnLst>
                              <p:par>
                                <p:cTn id="29" presetID="22" presetClass="entr" presetSubtype="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up)">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23CA-7B25-BBAD-45A0-252A23422003}"/>
              </a:ext>
            </a:extLst>
          </p:cNvPr>
          <p:cNvSpPr>
            <a:spLocks noGrp="1"/>
          </p:cNvSpPr>
          <p:nvPr>
            <p:ph type="title"/>
          </p:nvPr>
        </p:nvSpPr>
        <p:spPr>
          <a:xfrm>
            <a:off x="1030073" y="214605"/>
            <a:ext cx="10353762" cy="970450"/>
          </a:xfrm>
        </p:spPr>
        <p:txBody>
          <a:bodyPr/>
          <a:lstStyle/>
          <a:p>
            <a:r>
              <a:rPr lang="en-US" dirty="0"/>
              <a:t>Snapshot</a:t>
            </a:r>
            <a:endParaRPr lang="en-IN" dirty="0"/>
          </a:p>
        </p:txBody>
      </p:sp>
      <p:pic>
        <p:nvPicPr>
          <p:cNvPr id="4" name="Picture 3" descr="Diagram&#10;&#10;Description automatically generated with medium confidence">
            <a:extLst>
              <a:ext uri="{FF2B5EF4-FFF2-40B4-BE49-F238E27FC236}">
                <a16:creationId xmlns:a16="http://schemas.microsoft.com/office/drawing/2014/main" id="{958A9F90-8C9F-9F29-29D3-9132995A5434}"/>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642B9284-C903-88AC-B235-96D5A34233B1}"/>
              </a:ext>
            </a:extLst>
          </p:cNvPr>
          <p:cNvCxnSpPr>
            <a:cxnSpLocks/>
          </p:cNvCxnSpPr>
          <p:nvPr/>
        </p:nvCxnSpPr>
        <p:spPr>
          <a:xfrm>
            <a:off x="0" y="1180318"/>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pic>
        <p:nvPicPr>
          <p:cNvPr id="6" name="Content Placeholder 5">
            <a:extLst>
              <a:ext uri="{FF2B5EF4-FFF2-40B4-BE49-F238E27FC236}">
                <a16:creationId xmlns:a16="http://schemas.microsoft.com/office/drawing/2014/main" id="{2C170B4C-0312-6B0D-D65A-CBD71C48BEC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49236" y="2146032"/>
            <a:ext cx="8493528" cy="3412843"/>
          </a:xfrm>
          <a:prstGeom prst="rect">
            <a:avLst/>
          </a:prstGeom>
          <a:noFill/>
          <a:ln>
            <a:noFill/>
          </a:ln>
        </p:spPr>
      </p:pic>
    </p:spTree>
    <p:extLst>
      <p:ext uri="{BB962C8B-B14F-4D97-AF65-F5344CB8AC3E}">
        <p14:creationId xmlns:p14="http://schemas.microsoft.com/office/powerpoint/2010/main" val="251196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23CA-7B25-BBAD-45A0-252A23422003}"/>
              </a:ext>
            </a:extLst>
          </p:cNvPr>
          <p:cNvSpPr>
            <a:spLocks noGrp="1"/>
          </p:cNvSpPr>
          <p:nvPr>
            <p:ph type="title"/>
          </p:nvPr>
        </p:nvSpPr>
        <p:spPr>
          <a:xfrm>
            <a:off x="1030073" y="214605"/>
            <a:ext cx="10353762" cy="970450"/>
          </a:xfrm>
        </p:spPr>
        <p:txBody>
          <a:bodyPr/>
          <a:lstStyle/>
          <a:p>
            <a:r>
              <a:rPr lang="en-US" dirty="0"/>
              <a:t>Snapshot</a:t>
            </a:r>
            <a:endParaRPr lang="en-IN" dirty="0"/>
          </a:p>
        </p:txBody>
      </p:sp>
      <p:pic>
        <p:nvPicPr>
          <p:cNvPr id="4" name="Picture 3" descr="Diagram&#10;&#10;Description automatically generated with medium confidence">
            <a:extLst>
              <a:ext uri="{FF2B5EF4-FFF2-40B4-BE49-F238E27FC236}">
                <a16:creationId xmlns:a16="http://schemas.microsoft.com/office/drawing/2014/main" id="{958A9F90-8C9F-9F29-29D3-9132995A5434}"/>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642B9284-C903-88AC-B235-96D5A34233B1}"/>
              </a:ext>
            </a:extLst>
          </p:cNvPr>
          <p:cNvCxnSpPr>
            <a:cxnSpLocks/>
          </p:cNvCxnSpPr>
          <p:nvPr/>
        </p:nvCxnSpPr>
        <p:spPr>
          <a:xfrm>
            <a:off x="0" y="1180318"/>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pic>
        <p:nvPicPr>
          <p:cNvPr id="11" name="Content Placeholder 10">
            <a:extLst>
              <a:ext uri="{FF2B5EF4-FFF2-40B4-BE49-F238E27FC236}">
                <a16:creationId xmlns:a16="http://schemas.microsoft.com/office/drawing/2014/main" id="{E5093180-2742-CD23-E11A-166DB3CA540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643912" y="2146032"/>
            <a:ext cx="9126083" cy="3708072"/>
          </a:xfrm>
          <a:prstGeom prst="rect">
            <a:avLst/>
          </a:prstGeom>
          <a:noFill/>
          <a:ln>
            <a:noFill/>
          </a:ln>
        </p:spPr>
      </p:pic>
    </p:spTree>
    <p:extLst>
      <p:ext uri="{BB962C8B-B14F-4D97-AF65-F5344CB8AC3E}">
        <p14:creationId xmlns:p14="http://schemas.microsoft.com/office/powerpoint/2010/main" val="394870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DD90-C9C3-7EB2-C3F0-1839E9DA2B42}"/>
              </a:ext>
            </a:extLst>
          </p:cNvPr>
          <p:cNvSpPr>
            <a:spLocks noGrp="1"/>
          </p:cNvSpPr>
          <p:nvPr>
            <p:ph type="title"/>
          </p:nvPr>
        </p:nvSpPr>
        <p:spPr>
          <a:xfrm>
            <a:off x="913795" y="21704"/>
            <a:ext cx="10353762" cy="970450"/>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D82CF25-252D-3E45-39C9-239CA4EA00BA}"/>
              </a:ext>
            </a:extLst>
          </p:cNvPr>
          <p:cNvSpPr>
            <a:spLocks noGrp="1"/>
          </p:cNvSpPr>
          <p:nvPr>
            <p:ph idx="1"/>
          </p:nvPr>
        </p:nvSpPr>
        <p:spPr/>
        <p:txBody>
          <a:bodyPr/>
          <a:lstStyle/>
          <a:p>
            <a:pPr marL="36900" indent="0" algn="just">
              <a:buNone/>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chemeClr val="tx1">
                    <a:lumMod val="75000"/>
                  </a:schemeClr>
                </a:solidFill>
                <a:effectLst/>
                <a:latin typeface="Times New Roman" panose="02020603050405020304" pitchFamily="18" charset="0"/>
                <a:ea typeface="Times New Roman" panose="02020603050405020304" pitchFamily="18" charset="0"/>
              </a:rPr>
              <a:t>Hotel &amp; Restaurant Management is Web-Development based application that allows the Hotel &amp; Restaurant to handle all activities online. Interactive GUI and the ability to manage various Hotel &amp; Restaurant booking make this system very flexible and convenient. We have tried our best to make the complicated process of Hotel &amp; Restaurant Management System as simple as possible using user friendly GUI and menu-oriented interface and simple database programming. Our project is designed like that users do not have to try like other web applications. The system provides information regarding the different Hotels that are available and their status specific to availability.</a:t>
            </a:r>
            <a:r>
              <a:rPr lang="en-US" sz="1800" dirty="0">
                <a:solidFill>
                  <a:schemeClr val="tx1">
                    <a:lumMod val="75000"/>
                  </a:schemeClr>
                </a:solidFill>
                <a:effectLst/>
                <a:latin typeface="Calibri" panose="020F0502020204030204" pitchFamily="34" charset="0"/>
                <a:ea typeface="Calibri" panose="020F0502020204030204" pitchFamily="34" charset="0"/>
              </a:rPr>
              <a:t> </a:t>
            </a:r>
            <a:r>
              <a:rPr lang="en-US" sz="1800" dirty="0">
                <a:solidFill>
                  <a:schemeClr val="tx1">
                    <a:lumMod val="75000"/>
                  </a:schemeClr>
                </a:solidFill>
                <a:effectLst/>
                <a:latin typeface="Times New Roman" panose="02020603050405020304" pitchFamily="18" charset="0"/>
                <a:ea typeface="Times New Roman" panose="02020603050405020304" pitchFamily="18" charset="0"/>
              </a:rPr>
              <a:t>The project is made in such a way that the user does not have to consume more time on hotel room booking and restaurant table booking, it means all progress is computerized.</a:t>
            </a:r>
          </a:p>
          <a:p>
            <a:pPr marL="36900" indent="0" algn="just">
              <a:buNone/>
            </a:pPr>
            <a:r>
              <a:rPr lang="en-US" sz="1800" dirty="0">
                <a:solidFill>
                  <a:schemeClr val="tx1">
                    <a:lumMod val="75000"/>
                  </a:schemeClr>
                </a:solidFill>
                <a:effectLst/>
                <a:latin typeface="Times New Roman" panose="02020603050405020304" pitchFamily="18" charset="0"/>
                <a:ea typeface="Calibri" panose="020F0502020204030204" pitchFamily="34" charset="0"/>
              </a:rPr>
              <a:t>	</a:t>
            </a:r>
            <a:r>
              <a:rPr lang="en-US" sz="1800" dirty="0">
                <a:solidFill>
                  <a:schemeClr val="tx1">
                    <a:lumMod val="75000"/>
                  </a:schemeClr>
                </a:solidFill>
                <a:effectLst/>
                <a:latin typeface="Times New Roman" panose="02020603050405020304" pitchFamily="18" charset="0"/>
                <a:ea typeface="Times New Roman" panose="02020603050405020304" pitchFamily="18" charset="0"/>
              </a:rPr>
              <a:t>Hotel &amp; Restaurant management project also provide staff management and other necessary services. Customers can check available rooms &amp; restaurant tables and book online. Admin has the power to either approve or disapprove the customer’s booking request. The users can use the system to advertise available rooms.</a:t>
            </a:r>
            <a:endParaRPr lang="en-IN" sz="1800" dirty="0">
              <a:solidFill>
                <a:schemeClr val="tx1">
                  <a:lumMod val="75000"/>
                </a:schemeClr>
              </a:solidFill>
              <a:effectLst/>
              <a:latin typeface="Calibri" panose="020F0502020204030204" pitchFamily="34" charset="0"/>
              <a:ea typeface="Calibri" panose="020F0502020204030204" pitchFamily="34" charset="0"/>
            </a:endParaRPr>
          </a:p>
          <a:p>
            <a:pPr marL="36900" indent="0" algn="just">
              <a:buNone/>
            </a:pPr>
            <a:endParaRPr lang="en-IN" sz="1800" dirty="0">
              <a:solidFill>
                <a:schemeClr val="tx1">
                  <a:lumMod val="75000"/>
                </a:schemeClr>
              </a:solidFill>
              <a:effectLst/>
              <a:latin typeface="Calibri" panose="020F0502020204030204" pitchFamily="34" charset="0"/>
              <a:ea typeface="Calibri" panose="020F0502020204030204" pitchFamily="34" charset="0"/>
            </a:endParaRPr>
          </a:p>
          <a:p>
            <a:pPr marL="36900" indent="0" algn="just">
              <a:buNone/>
            </a:pPr>
            <a:endParaRPr lang="en-IN" dirty="0"/>
          </a:p>
        </p:txBody>
      </p:sp>
      <p:pic>
        <p:nvPicPr>
          <p:cNvPr id="4" name="Picture 3" descr="Diagram&#10;&#10;Description automatically generated with medium confidence">
            <a:extLst>
              <a:ext uri="{FF2B5EF4-FFF2-40B4-BE49-F238E27FC236}">
                <a16:creationId xmlns:a16="http://schemas.microsoft.com/office/drawing/2014/main" id="{C4EB9A70-CC44-B921-CF39-29BF0A3295C8}"/>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D0B6C6EF-947F-CC17-412F-CA014465F784}"/>
              </a:ext>
            </a:extLst>
          </p:cNvPr>
          <p:cNvCxnSpPr>
            <a:cxnSpLocks/>
          </p:cNvCxnSpPr>
          <p:nvPr/>
        </p:nvCxnSpPr>
        <p:spPr>
          <a:xfrm>
            <a:off x="0" y="1068350"/>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9932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1000"/>
                                        <p:tgtEl>
                                          <p:spTgt spid="5"/>
                                        </p:tgtEl>
                                      </p:cBhvr>
                                    </p:animEffec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500"/>
                                        <p:tgtEl>
                                          <p:spTgt spid="3">
                                            <p:txEl>
                                              <p:pRg st="0" end="0"/>
                                            </p:txEl>
                                          </p:spTgt>
                                        </p:tgtEl>
                                      </p:cBhvr>
                                    </p:animEffect>
                                  </p:childTnLst>
                                </p:cTn>
                              </p:par>
                            </p:childTnLst>
                          </p:cTn>
                        </p:par>
                        <p:par>
                          <p:cTn id="18" fill="hold">
                            <p:stCondLst>
                              <p:cond delay="3500"/>
                            </p:stCondLst>
                            <p:childTnLst>
                              <p:par>
                                <p:cTn id="19" presetID="10"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23CA-7B25-BBAD-45A0-252A23422003}"/>
              </a:ext>
            </a:extLst>
          </p:cNvPr>
          <p:cNvSpPr>
            <a:spLocks noGrp="1"/>
          </p:cNvSpPr>
          <p:nvPr>
            <p:ph type="title"/>
          </p:nvPr>
        </p:nvSpPr>
        <p:spPr>
          <a:xfrm>
            <a:off x="1030073" y="214605"/>
            <a:ext cx="10353762" cy="97045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72E8D02-D2D9-B2A9-5BD2-C69EEB2E316B}"/>
              </a:ext>
            </a:extLst>
          </p:cNvPr>
          <p:cNvSpPr>
            <a:spLocks noGrp="1"/>
          </p:cNvSpPr>
          <p:nvPr>
            <p:ph idx="1"/>
          </p:nvPr>
        </p:nvSpPr>
        <p:spPr>
          <a:xfrm>
            <a:off x="913795" y="1732449"/>
            <a:ext cx="10353762" cy="4542844"/>
          </a:xfrm>
        </p:spPr>
        <p:txBody>
          <a:bodyPr>
            <a:normAutofit/>
          </a:bodyPr>
          <a:lstStyle/>
          <a:p>
            <a:pPr marL="36900" indent="0">
              <a:buNone/>
            </a:pPr>
            <a:r>
              <a:rPr lang="en-IN" sz="2400" b="1" dirty="0">
                <a:effectLst/>
              </a:rPr>
              <a:t>	HOTEL &amp; RESTAURANT MANAGENMENT SYSTEM </a:t>
            </a:r>
            <a:r>
              <a:rPr lang="en-IN" sz="2400" dirty="0">
                <a:effectLst/>
              </a:rPr>
              <a:t>is a Web-portal Development Company specializing in providing custom solutions for small businesses. We strive to build solutions to your specific needs to get the job done right the first time. We pay special attention to the ease of use and utilize the latest in technology.</a:t>
            </a:r>
          </a:p>
          <a:p>
            <a:pPr marL="36900" indent="0">
              <a:buNone/>
            </a:pPr>
            <a:r>
              <a:rPr lang="en-IN" sz="2400" dirty="0">
                <a:effectLst/>
              </a:rPr>
              <a:t>	This system is developed for the exclusively for the people . It provides facilities to the user with user friendly modules with sub modules. This system is developed in understandable approach which can be easier to the layman of the computers. This system is developed totally GUI based and with smart links.</a:t>
            </a:r>
          </a:p>
        </p:txBody>
      </p:sp>
      <p:pic>
        <p:nvPicPr>
          <p:cNvPr id="4" name="Picture 3" descr="Diagram&#10;&#10;Description automatically generated with medium confidence">
            <a:extLst>
              <a:ext uri="{FF2B5EF4-FFF2-40B4-BE49-F238E27FC236}">
                <a16:creationId xmlns:a16="http://schemas.microsoft.com/office/drawing/2014/main" id="{958A9F90-8C9F-9F29-29D3-9132995A5434}"/>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642B9284-C903-88AC-B235-96D5A34233B1}"/>
              </a:ext>
            </a:extLst>
          </p:cNvPr>
          <p:cNvCxnSpPr>
            <a:cxnSpLocks/>
          </p:cNvCxnSpPr>
          <p:nvPr/>
        </p:nvCxnSpPr>
        <p:spPr>
          <a:xfrm>
            <a:off x="0" y="1180318"/>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3055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7ACB-B17A-CFE4-D4F0-85C041C52338}"/>
              </a:ext>
            </a:extLst>
          </p:cNvPr>
          <p:cNvSpPr>
            <a:spLocks noGrp="1"/>
          </p:cNvSpPr>
          <p:nvPr>
            <p:ph type="title"/>
          </p:nvPr>
        </p:nvSpPr>
        <p:spPr>
          <a:xfrm>
            <a:off x="913795" y="206015"/>
            <a:ext cx="10353762" cy="970450"/>
          </a:xfrm>
        </p:spPr>
        <p:txBody>
          <a:bodyPr>
            <a:normAutofit/>
          </a:bodyPr>
          <a:lstStyle/>
          <a:p>
            <a:r>
              <a:rPr lang="en-IN" dirty="0"/>
              <a:t>References</a:t>
            </a:r>
          </a:p>
        </p:txBody>
      </p:sp>
      <p:sp>
        <p:nvSpPr>
          <p:cNvPr id="3" name="Content Placeholder 2">
            <a:extLst>
              <a:ext uri="{FF2B5EF4-FFF2-40B4-BE49-F238E27FC236}">
                <a16:creationId xmlns:a16="http://schemas.microsoft.com/office/drawing/2014/main" id="{97304836-9DCF-F9A2-C34F-51D4FE3ECA2A}"/>
              </a:ext>
            </a:extLst>
          </p:cNvPr>
          <p:cNvSpPr>
            <a:spLocks noGrp="1"/>
          </p:cNvSpPr>
          <p:nvPr>
            <p:ph idx="1"/>
          </p:nvPr>
        </p:nvSpPr>
        <p:spPr/>
        <p:txBody>
          <a:bodyPr>
            <a:normAutofit/>
          </a:bodyPr>
          <a:lstStyle/>
          <a:p>
            <a:pPr lvl="1"/>
            <a:r>
              <a:rPr lang="en-IN" dirty="0">
                <a:solidFill>
                  <a:srgbClr val="E98052"/>
                </a:solidFill>
                <a:hlinkClick r:id="rId2">
                  <a:extLst>
                    <a:ext uri="{A12FA001-AC4F-418D-AE19-62706E023703}">
                      <ahyp:hlinkClr xmlns:ahyp="http://schemas.microsoft.com/office/drawing/2018/hyperlinkcolor" val="tx"/>
                    </a:ext>
                  </a:extLst>
                </a:hlinkClick>
              </a:rPr>
              <a:t>https://www.w3schools.com/tags/default.asp </a:t>
            </a:r>
            <a:r>
              <a:rPr lang="en-IN" dirty="0">
                <a:solidFill>
                  <a:schemeClr val="tx1">
                    <a:lumMod val="85000"/>
                  </a:schemeClr>
                </a:solidFill>
                <a:hlinkClick r:id="rId2">
                  <a:extLst>
                    <a:ext uri="{A12FA001-AC4F-418D-AE19-62706E023703}">
                      <ahyp:hlinkClr xmlns:ahyp="http://schemas.microsoft.com/office/drawing/2018/hyperlinkcolor" val="tx"/>
                    </a:ext>
                  </a:extLst>
                </a:hlinkClick>
              </a:rPr>
              <a:t>(HTML)</a:t>
            </a:r>
          </a:p>
          <a:p>
            <a:pPr lvl="1"/>
            <a:r>
              <a:rPr lang="en-IN" dirty="0">
                <a:solidFill>
                  <a:srgbClr val="E98052"/>
                </a:solidFill>
                <a:hlinkClick r:id="rId2">
                  <a:extLst>
                    <a:ext uri="{A12FA001-AC4F-418D-AE19-62706E023703}">
                      <ahyp:hlinkClr xmlns:ahyp="http://schemas.microsoft.com/office/drawing/2018/hyperlinkcolor" val="tx"/>
                    </a:ext>
                  </a:extLst>
                </a:hlinkClick>
              </a:rPr>
              <a:t>https://www.w3schools.com/cssref/default.asp</a:t>
            </a:r>
            <a:r>
              <a:rPr lang="en-IN" dirty="0"/>
              <a:t> (CSS)</a:t>
            </a:r>
          </a:p>
          <a:p>
            <a:pPr lvl="1"/>
            <a:r>
              <a:rPr lang="en-IN" dirty="0">
                <a:hlinkClick r:id="rId3"/>
              </a:rPr>
              <a:t>https://www.w3schools.com/jsref/default.asp</a:t>
            </a:r>
            <a:r>
              <a:rPr lang="en-IN" dirty="0"/>
              <a:t> (JS)</a:t>
            </a:r>
          </a:p>
          <a:p>
            <a:pPr lvl="1"/>
            <a:r>
              <a:rPr lang="en-IN" dirty="0">
                <a:hlinkClick r:id="rId4"/>
              </a:rPr>
              <a:t>https://www.w3schools.com/sql/sql_ref_keywords.asp</a:t>
            </a:r>
            <a:r>
              <a:rPr lang="en-IN" dirty="0"/>
              <a:t> (SQL)</a:t>
            </a:r>
          </a:p>
          <a:p>
            <a:pPr lvl="1"/>
            <a:endParaRPr lang="en-IN" dirty="0"/>
          </a:p>
          <a:p>
            <a:pPr marL="450000" lvl="1" indent="0">
              <a:buNone/>
            </a:pPr>
            <a:endParaRPr lang="en-IN" dirty="0"/>
          </a:p>
          <a:p>
            <a:pPr algn="l" fontAlgn="base"/>
            <a:r>
              <a:rPr lang="en-IN" b="1" i="0" dirty="0">
                <a:solidFill>
                  <a:schemeClr val="tx1">
                    <a:lumMod val="65000"/>
                  </a:schemeClr>
                </a:solidFill>
                <a:effectLst/>
                <a:latin typeface="+mj-lt"/>
                <a:cs typeface="Times New Roman" panose="02020603050405020304" pitchFamily="18" charset="0"/>
                <a:hlinkClick r:id="rId5">
                  <a:extLst>
                    <a:ext uri="{A12FA001-AC4F-418D-AE19-62706E023703}">
                      <ahyp:hlinkClr xmlns:ahyp="http://schemas.microsoft.com/office/drawing/2018/hyperlinkcolor" val="tx"/>
                    </a:ext>
                  </a:extLst>
                </a:hlinkClick>
              </a:rPr>
              <a:t>Node.JS Web Development</a:t>
            </a:r>
            <a:r>
              <a:rPr lang="en-IN" b="1" i="0" dirty="0">
                <a:solidFill>
                  <a:schemeClr val="tx1">
                    <a:lumMod val="65000"/>
                  </a:schemeClr>
                </a:solidFill>
                <a:effectLst/>
                <a:latin typeface="+mj-lt"/>
                <a:cs typeface="Times New Roman" panose="02020603050405020304" pitchFamily="18" charset="0"/>
              </a:rPr>
              <a:t> : </a:t>
            </a:r>
            <a:r>
              <a:rPr lang="en-IN" b="1" i="0" dirty="0">
                <a:solidFill>
                  <a:schemeClr val="tx1">
                    <a:lumMod val="65000"/>
                  </a:schemeClr>
                </a:solidFill>
                <a:effectLst/>
                <a:latin typeface="+mj-lt"/>
                <a:cs typeface="Times New Roman" panose="02020603050405020304" pitchFamily="18" charset="0"/>
                <a:hlinkClick r:id="rId6">
                  <a:extLst>
                    <a:ext uri="{A12FA001-AC4F-418D-AE19-62706E023703}">
                      <ahyp:hlinkClr xmlns:ahyp="http://schemas.microsoft.com/office/drawing/2018/hyperlinkcolor" val="tx"/>
                    </a:ext>
                  </a:extLst>
                </a:hlinkClick>
              </a:rPr>
              <a:t>David Herron</a:t>
            </a:r>
            <a:endParaRPr lang="en-IN" b="1" i="0" dirty="0">
              <a:solidFill>
                <a:schemeClr val="tx1">
                  <a:lumMod val="65000"/>
                </a:schemeClr>
              </a:solidFill>
              <a:effectLst/>
              <a:latin typeface="+mj-lt"/>
              <a:cs typeface="Times New Roman" panose="02020603050405020304" pitchFamily="18" charset="0"/>
            </a:endParaRPr>
          </a:p>
          <a:p>
            <a:r>
              <a:rPr lang="en-IN" b="1" i="0" u="none" strike="noStrike" dirty="0">
                <a:solidFill>
                  <a:schemeClr val="tx1">
                    <a:lumMod val="65000"/>
                  </a:schemeClr>
                </a:solidFill>
                <a:effectLst/>
                <a:latin typeface="+mj-lt"/>
                <a:cs typeface="Times New Roman" panose="02020603050405020304" pitchFamily="18" charset="0"/>
                <a:hlinkClick r:id="rId7">
                  <a:extLst>
                    <a:ext uri="{A12FA001-AC4F-418D-AE19-62706E023703}">
                      <ahyp:hlinkClr xmlns:ahyp="http://schemas.microsoft.com/office/drawing/2018/hyperlinkcolor" val="tx"/>
                    </a:ext>
                  </a:extLst>
                </a:hlinkClick>
              </a:rPr>
              <a:t>Murach’s MySQL 3rd Edition</a:t>
            </a:r>
            <a:r>
              <a:rPr lang="en-IN" b="1" i="0" u="none" strike="noStrike" dirty="0">
                <a:solidFill>
                  <a:schemeClr val="tx1">
                    <a:lumMod val="65000"/>
                  </a:schemeClr>
                </a:solidFill>
                <a:effectLst/>
                <a:latin typeface="+mj-lt"/>
                <a:cs typeface="Times New Roman" panose="02020603050405020304" pitchFamily="18" charset="0"/>
              </a:rPr>
              <a:t> : </a:t>
            </a:r>
            <a:r>
              <a:rPr lang="en-IN" b="1" i="0" u="none" strike="noStrike" dirty="0" err="1">
                <a:solidFill>
                  <a:schemeClr val="tx1">
                    <a:lumMod val="65000"/>
                  </a:schemeClr>
                </a:solidFill>
                <a:effectLst/>
                <a:latin typeface="+mj-lt"/>
                <a:cs typeface="Times New Roman" panose="02020603050405020304" pitchFamily="18" charset="0"/>
              </a:rPr>
              <a:t>Murach</a:t>
            </a:r>
            <a:br>
              <a:rPr lang="en-IN" b="0" i="0" dirty="0">
                <a:solidFill>
                  <a:schemeClr val="tx1">
                    <a:lumMod val="65000"/>
                  </a:schemeClr>
                </a:solidFill>
                <a:effectLst/>
                <a:latin typeface="AvertaStd"/>
              </a:rPr>
            </a:br>
            <a:endParaRPr lang="en-IN" b="1" i="0" dirty="0">
              <a:solidFill>
                <a:schemeClr val="tx1">
                  <a:lumMod val="65000"/>
                </a:schemeClr>
              </a:solidFill>
              <a:effectLst/>
              <a:latin typeface="AvertaStd"/>
            </a:endParaRPr>
          </a:p>
          <a:p>
            <a:endParaRPr lang="en-IN" dirty="0"/>
          </a:p>
          <a:p>
            <a:endParaRPr lang="en-IN" dirty="0"/>
          </a:p>
        </p:txBody>
      </p:sp>
      <p:pic>
        <p:nvPicPr>
          <p:cNvPr id="4" name="Picture 3" descr="Diagram&#10;&#10;Description automatically generated with medium confidence">
            <a:extLst>
              <a:ext uri="{FF2B5EF4-FFF2-40B4-BE49-F238E27FC236}">
                <a16:creationId xmlns:a16="http://schemas.microsoft.com/office/drawing/2014/main" id="{17963683-9A8D-EBCC-4769-E4E7208CAE10}"/>
              </a:ext>
            </a:extLst>
          </p:cNvPr>
          <p:cNvPicPr>
            <a:picLocks noChangeAspect="1"/>
          </p:cNvPicPr>
          <p:nvPr/>
        </p:nvPicPr>
        <p:blipFill>
          <a:blip r:embed="rId8">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13DE71EC-B72C-83B9-9C66-15FB4E2980F2}"/>
              </a:ext>
            </a:extLst>
          </p:cNvPr>
          <p:cNvCxnSpPr>
            <a:cxnSpLocks/>
          </p:cNvCxnSpPr>
          <p:nvPr/>
        </p:nvCxnSpPr>
        <p:spPr>
          <a:xfrm>
            <a:off x="0" y="1180318"/>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783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0315-23C1-B62A-EF0E-81CFF3709F96}"/>
              </a:ext>
            </a:extLst>
          </p:cNvPr>
          <p:cNvSpPr>
            <a:spLocks noGrp="1"/>
          </p:cNvSpPr>
          <p:nvPr>
            <p:ph type="title"/>
          </p:nvPr>
        </p:nvSpPr>
        <p:spPr>
          <a:xfrm>
            <a:off x="913795" y="21794"/>
            <a:ext cx="10353762" cy="970450"/>
          </a:xfrm>
        </p:spPr>
        <p:txBody>
          <a:bodyPr/>
          <a:lstStyle/>
          <a:p>
            <a:r>
              <a:rPr lang="en-US" dirty="0"/>
              <a:t>Topic to be covered</a:t>
            </a:r>
            <a:endParaRPr lang="en-IN" dirty="0"/>
          </a:p>
        </p:txBody>
      </p:sp>
      <p:sp>
        <p:nvSpPr>
          <p:cNvPr id="3" name="Content Placeholder 2">
            <a:extLst>
              <a:ext uri="{FF2B5EF4-FFF2-40B4-BE49-F238E27FC236}">
                <a16:creationId xmlns:a16="http://schemas.microsoft.com/office/drawing/2014/main" id="{213BFC00-7510-7B53-72EE-5B98E7ECDC6F}"/>
              </a:ext>
            </a:extLst>
          </p:cNvPr>
          <p:cNvSpPr>
            <a:spLocks noGrp="1"/>
          </p:cNvSpPr>
          <p:nvPr>
            <p:ph idx="1"/>
          </p:nvPr>
        </p:nvSpPr>
        <p:spPr>
          <a:xfrm>
            <a:off x="913795" y="1732449"/>
            <a:ext cx="10353762" cy="4883503"/>
          </a:xfrm>
        </p:spPr>
        <p:txBody>
          <a:bodyPr>
            <a:normAutofit/>
          </a:bodyPr>
          <a:lstStyle/>
          <a:p>
            <a:r>
              <a:rPr lang="en-US" dirty="0"/>
              <a:t>Project Process</a:t>
            </a:r>
          </a:p>
          <a:p>
            <a:r>
              <a:rPr lang="en-US" dirty="0"/>
              <a:t>Project Purpose</a:t>
            </a:r>
          </a:p>
          <a:p>
            <a:r>
              <a:rPr lang="en-US" dirty="0"/>
              <a:t>Project Scope</a:t>
            </a:r>
          </a:p>
          <a:p>
            <a:r>
              <a:rPr lang="en-US" dirty="0"/>
              <a:t>Hardware &amp; Software Requirement</a:t>
            </a:r>
          </a:p>
          <a:p>
            <a:r>
              <a:rPr lang="en-US" dirty="0"/>
              <a:t>Requirement Analysis</a:t>
            </a:r>
          </a:p>
          <a:p>
            <a:r>
              <a:rPr lang="en-US" dirty="0"/>
              <a:t>Technology</a:t>
            </a:r>
          </a:p>
          <a:p>
            <a:r>
              <a:rPr lang="en-US" dirty="0"/>
              <a:t>Diagrams</a:t>
            </a:r>
          </a:p>
          <a:p>
            <a:r>
              <a:rPr lang="en-US" dirty="0"/>
              <a:t>Database</a:t>
            </a:r>
          </a:p>
          <a:p>
            <a:r>
              <a:rPr lang="en-US" dirty="0"/>
              <a:t>Implementation &amp; Planning</a:t>
            </a:r>
            <a:endParaRPr lang="en-IN" dirty="0"/>
          </a:p>
          <a:p>
            <a:r>
              <a:rPr lang="en-IN" dirty="0"/>
              <a:t>Conclusion</a:t>
            </a:r>
            <a:endParaRPr lang="en-US" dirty="0"/>
          </a:p>
        </p:txBody>
      </p:sp>
      <p:pic>
        <p:nvPicPr>
          <p:cNvPr id="4" name="Picture 3" descr="Diagram&#10;&#10;Description automatically generated with medium confidence">
            <a:extLst>
              <a:ext uri="{FF2B5EF4-FFF2-40B4-BE49-F238E27FC236}">
                <a16:creationId xmlns:a16="http://schemas.microsoft.com/office/drawing/2014/main" id="{D244D32A-DB1C-5B0C-9A38-E5008E671B95}"/>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9F24B2D7-5210-00A9-1C27-5194E112FC19}"/>
              </a:ext>
            </a:extLst>
          </p:cNvPr>
          <p:cNvCxnSpPr>
            <a:cxnSpLocks/>
          </p:cNvCxnSpPr>
          <p:nvPr/>
        </p:nvCxnSpPr>
        <p:spPr>
          <a:xfrm>
            <a:off x="0" y="1059021"/>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967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up)">
                                      <p:cBhvr>
                                        <p:cTn id="20" dur="1000"/>
                                        <p:tgtEl>
                                          <p:spTgt spid="3">
                                            <p:txEl>
                                              <p:pRg st="1" end="1"/>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up)">
                                      <p:cBhvr>
                                        <p:cTn id="24" dur="1000"/>
                                        <p:tgtEl>
                                          <p:spTgt spid="3">
                                            <p:txEl>
                                              <p:pRg st="2" end="2"/>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up)">
                                      <p:cBhvr>
                                        <p:cTn id="28" dur="1000"/>
                                        <p:tgtEl>
                                          <p:spTgt spid="3">
                                            <p:txEl>
                                              <p:pRg st="3" end="3"/>
                                            </p:txEl>
                                          </p:spTgt>
                                        </p:tgtEl>
                                      </p:cBhvr>
                                    </p:animEffect>
                                  </p:childTnLst>
                                </p:cTn>
                              </p:par>
                            </p:childTnLst>
                          </p:cTn>
                        </p:par>
                        <p:par>
                          <p:cTn id="29" fill="hold">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1000"/>
                                        <p:tgtEl>
                                          <p:spTgt spid="3">
                                            <p:txEl>
                                              <p:pRg st="4" end="4"/>
                                            </p:txEl>
                                          </p:spTgt>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up)">
                                      <p:cBhvr>
                                        <p:cTn id="36" dur="1000"/>
                                        <p:tgtEl>
                                          <p:spTgt spid="3">
                                            <p:txEl>
                                              <p:pRg st="5" end="5"/>
                                            </p:txEl>
                                          </p:spTgt>
                                        </p:tgtEl>
                                      </p:cBhvr>
                                    </p:animEffect>
                                  </p:childTnLst>
                                </p:cTn>
                              </p:par>
                            </p:childTnLst>
                          </p:cTn>
                        </p:par>
                        <p:par>
                          <p:cTn id="37" fill="hold">
                            <p:stCondLst>
                              <p:cond delay="5000"/>
                            </p:stCondLst>
                            <p:childTnLst>
                              <p:par>
                                <p:cTn id="38" presetID="22" presetClass="entr" presetSubtype="1" fill="hold" grpId="0" nodeType="after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up)">
                                      <p:cBhvr>
                                        <p:cTn id="40" dur="1000"/>
                                        <p:tgtEl>
                                          <p:spTgt spid="3">
                                            <p:txEl>
                                              <p:pRg st="6" end="6"/>
                                            </p:txEl>
                                          </p:spTgt>
                                        </p:tgtEl>
                                      </p:cBhvr>
                                    </p:animEffect>
                                  </p:childTnLst>
                                </p:cTn>
                              </p:par>
                            </p:childTnLst>
                          </p:cTn>
                        </p:par>
                        <p:par>
                          <p:cTn id="41" fill="hold">
                            <p:stCondLst>
                              <p:cond delay="6000"/>
                            </p:stCondLst>
                            <p:childTnLst>
                              <p:par>
                                <p:cTn id="42" presetID="22" presetClass="entr" presetSubtype="1" fill="hold" grpId="0" nodeType="after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up)">
                                      <p:cBhvr>
                                        <p:cTn id="44" dur="1000"/>
                                        <p:tgtEl>
                                          <p:spTgt spid="3">
                                            <p:txEl>
                                              <p:pRg st="7" end="7"/>
                                            </p:txEl>
                                          </p:spTgt>
                                        </p:tgtEl>
                                      </p:cBhvr>
                                    </p:animEffect>
                                  </p:childTnLst>
                                </p:cTn>
                              </p:par>
                            </p:childTnLst>
                          </p:cTn>
                        </p:par>
                        <p:par>
                          <p:cTn id="45" fill="hold">
                            <p:stCondLst>
                              <p:cond delay="7000"/>
                            </p:stCondLst>
                            <p:childTnLst>
                              <p:par>
                                <p:cTn id="46" presetID="22" presetClass="entr" presetSubtype="1" fill="hold" grpId="0" nodeType="after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wipe(up)">
                                      <p:cBhvr>
                                        <p:cTn id="48" dur="1000"/>
                                        <p:tgtEl>
                                          <p:spTgt spid="3">
                                            <p:txEl>
                                              <p:pRg st="8" end="8"/>
                                            </p:txEl>
                                          </p:spTgt>
                                        </p:tgtEl>
                                      </p:cBhvr>
                                    </p:animEffect>
                                  </p:childTnLst>
                                </p:cTn>
                              </p:par>
                            </p:childTnLst>
                          </p:cTn>
                        </p:par>
                        <p:par>
                          <p:cTn id="49" fill="hold">
                            <p:stCondLst>
                              <p:cond delay="8000"/>
                            </p:stCondLst>
                            <p:childTnLst>
                              <p:par>
                                <p:cTn id="50" presetID="22" presetClass="entr" presetSubtype="1"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up)">
                                      <p:cBhvr>
                                        <p:cTn id="5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E166-C7FF-AC88-2E05-5D17516E5BE5}"/>
              </a:ext>
            </a:extLst>
          </p:cNvPr>
          <p:cNvSpPr>
            <a:spLocks noGrp="1"/>
          </p:cNvSpPr>
          <p:nvPr>
            <p:ph type="title"/>
          </p:nvPr>
        </p:nvSpPr>
        <p:spPr>
          <a:xfrm>
            <a:off x="913795" y="-25098"/>
            <a:ext cx="10353762" cy="970450"/>
          </a:xfrm>
        </p:spPr>
        <p:txBody>
          <a:bodyPr/>
          <a:lstStyle/>
          <a:p>
            <a:r>
              <a:rPr lang="en-US" dirty="0"/>
              <a:t>Project Purpose</a:t>
            </a:r>
            <a:endParaRPr lang="en-IN" dirty="0"/>
          </a:p>
        </p:txBody>
      </p:sp>
      <p:sp>
        <p:nvSpPr>
          <p:cNvPr id="3" name="Content Placeholder 2">
            <a:extLst>
              <a:ext uri="{FF2B5EF4-FFF2-40B4-BE49-F238E27FC236}">
                <a16:creationId xmlns:a16="http://schemas.microsoft.com/office/drawing/2014/main" id="{5E0354E7-05EA-32D2-9019-B2D300DCED04}"/>
              </a:ext>
            </a:extLst>
          </p:cNvPr>
          <p:cNvSpPr>
            <a:spLocks noGrp="1"/>
          </p:cNvSpPr>
          <p:nvPr>
            <p:ph idx="1"/>
          </p:nvPr>
        </p:nvSpPr>
        <p:spPr/>
        <p:txBody>
          <a:bodyPr/>
          <a:lstStyle/>
          <a:p>
            <a:pPr marL="285750" indent="-285750" algn="just">
              <a:lnSpc>
                <a:spcPct val="107000"/>
              </a:lnSpc>
              <a:spcAft>
                <a:spcPts val="800"/>
              </a:spcAft>
            </a:pPr>
            <a:r>
              <a:rPr lang="en-US" sz="18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The purpose of the hotel &amp; restaurant booking system is to automate the existing manual system with the help of computerized equipment so that their valuable information can be stored for a longer period with easy accessing and manipulation of the same.</a:t>
            </a:r>
            <a:endParaRPr lang="en-IN" sz="1800" dirty="0">
              <a:solidFill>
                <a:schemeClr val="tx1">
                  <a:lumMod val="65000"/>
                </a:schemeClr>
              </a:solidFill>
              <a:effectLst/>
              <a:latin typeface="Calibri" panose="020F0502020204030204" pitchFamily="34" charset="0"/>
              <a:ea typeface="Calibri" panose="020F0502020204030204" pitchFamily="34" charset="0"/>
            </a:endParaRPr>
          </a:p>
          <a:p>
            <a:pPr marL="285750" indent="-285750" algn="just">
              <a:lnSpc>
                <a:spcPct val="107000"/>
              </a:lnSpc>
              <a:spcAft>
                <a:spcPts val="800"/>
              </a:spcAft>
            </a:pPr>
            <a:r>
              <a:rPr lang="en-US" sz="18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This System is beneficial to all business people because if they do not have sufficient time to book that time they can use an online Hotel &amp; Restaurant.</a:t>
            </a:r>
            <a:endParaRPr lang="en-IN" sz="1800" dirty="0">
              <a:solidFill>
                <a:schemeClr val="tx1">
                  <a:lumMod val="65000"/>
                </a:schemeClr>
              </a:solidFill>
              <a:effectLst/>
              <a:latin typeface="Calibri" panose="020F0502020204030204" pitchFamily="34" charset="0"/>
              <a:ea typeface="Calibri" panose="020F0502020204030204" pitchFamily="34" charset="0"/>
            </a:endParaRPr>
          </a:p>
          <a:p>
            <a:pPr marL="285750" indent="-285750" algn="just">
              <a:lnSpc>
                <a:spcPct val="107000"/>
              </a:lnSpc>
              <a:spcAft>
                <a:spcPts val="800"/>
              </a:spcAft>
            </a:pPr>
            <a:r>
              <a:rPr lang="en-US" sz="18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Hotel and restaurant management web application allows people to book rooms in hotels and book tables in restaurants easily from one place.</a:t>
            </a:r>
            <a:endParaRPr lang="en-IN" sz="1800" dirty="0">
              <a:solidFill>
                <a:schemeClr val="tx1">
                  <a:lumMod val="65000"/>
                </a:schemeClr>
              </a:solidFill>
              <a:effectLst/>
              <a:latin typeface="Calibri" panose="020F0502020204030204" pitchFamily="34" charset="0"/>
              <a:ea typeface="Calibri" panose="020F0502020204030204" pitchFamily="34" charset="0"/>
            </a:endParaRPr>
          </a:p>
        </p:txBody>
      </p:sp>
      <p:pic>
        <p:nvPicPr>
          <p:cNvPr id="4" name="Picture 3" descr="Diagram&#10;&#10;Description automatically generated with medium confidence">
            <a:extLst>
              <a:ext uri="{FF2B5EF4-FFF2-40B4-BE49-F238E27FC236}">
                <a16:creationId xmlns:a16="http://schemas.microsoft.com/office/drawing/2014/main" id="{C95A9B74-D11C-813E-D8AC-4F667A907B8C}"/>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555F0035-AFAC-9042-E6E2-F3FCDA85D7A3}"/>
              </a:ext>
            </a:extLst>
          </p:cNvPr>
          <p:cNvCxnSpPr>
            <a:cxnSpLocks/>
          </p:cNvCxnSpPr>
          <p:nvPr/>
        </p:nvCxnSpPr>
        <p:spPr>
          <a:xfrm>
            <a:off x="0" y="993706"/>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5911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1000"/>
                                        <p:tgtEl>
                                          <p:spTgt spid="3">
                                            <p:txEl>
                                              <p:pRg st="1" end="1"/>
                                            </p:txEl>
                                          </p:spTgt>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637F-B09F-89A4-32FF-C304313E5CA4}"/>
              </a:ext>
            </a:extLst>
          </p:cNvPr>
          <p:cNvSpPr>
            <a:spLocks noGrp="1"/>
          </p:cNvSpPr>
          <p:nvPr>
            <p:ph type="title"/>
          </p:nvPr>
        </p:nvSpPr>
        <p:spPr>
          <a:xfrm>
            <a:off x="913795" y="12990"/>
            <a:ext cx="10353762" cy="970450"/>
          </a:xfrm>
        </p:spPr>
        <p:txBody>
          <a:bodyPr/>
          <a:lstStyle/>
          <a:p>
            <a:r>
              <a:rPr lang="en-US" dirty="0"/>
              <a:t>Project Scope</a:t>
            </a:r>
            <a:endParaRPr lang="en-IN" dirty="0"/>
          </a:p>
        </p:txBody>
      </p:sp>
      <p:sp>
        <p:nvSpPr>
          <p:cNvPr id="3" name="Content Placeholder 2">
            <a:extLst>
              <a:ext uri="{FF2B5EF4-FFF2-40B4-BE49-F238E27FC236}">
                <a16:creationId xmlns:a16="http://schemas.microsoft.com/office/drawing/2014/main" id="{8BEE9BDF-E57B-179C-F855-2701F427C99E}"/>
              </a:ext>
            </a:extLst>
          </p:cNvPr>
          <p:cNvSpPr>
            <a:spLocks noGrp="1"/>
          </p:cNvSpPr>
          <p:nvPr>
            <p:ph idx="1"/>
          </p:nvPr>
        </p:nvSpPr>
        <p:spPr/>
        <p:txBody>
          <a:bodyPr/>
          <a:lstStyle/>
          <a:p>
            <a:r>
              <a:rPr lang="en-US" sz="18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Searching of Hotels &amp; Restaurant Will be Easier. We will provide hotel &amp; restaurant details and contact number.</a:t>
            </a:r>
            <a:endParaRPr lang="en-IN" sz="1800" dirty="0">
              <a:solidFill>
                <a:schemeClr val="tx1">
                  <a:lumMod val="65000"/>
                </a:schemeClr>
              </a:solidFill>
              <a:effectLst/>
              <a:latin typeface="Calibri" panose="020F0502020204030204" pitchFamily="34" charset="0"/>
              <a:ea typeface="Calibri" panose="020F0502020204030204" pitchFamily="34" charset="0"/>
            </a:endParaRPr>
          </a:p>
          <a:p>
            <a:r>
              <a:rPr lang="en-US" sz="18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We will provide hotels Details &amp; food reviews etc.</a:t>
            </a:r>
            <a:endParaRPr lang="en-IN" sz="1800" dirty="0">
              <a:solidFill>
                <a:schemeClr val="tx1">
                  <a:lumMod val="65000"/>
                </a:schemeClr>
              </a:solidFill>
              <a:effectLst/>
              <a:latin typeface="Calibri" panose="020F0502020204030204" pitchFamily="34" charset="0"/>
              <a:ea typeface="Calibri" panose="020F0502020204030204" pitchFamily="34" charset="0"/>
            </a:endParaRPr>
          </a:p>
          <a:p>
            <a:r>
              <a:rPr lang="en-US" sz="18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We will provide feedback section in that user can give feedback about that hotels &amp; Restaurant.</a:t>
            </a:r>
            <a:endParaRPr lang="en-IN" sz="1800" dirty="0">
              <a:solidFill>
                <a:schemeClr val="tx1">
                  <a:lumMod val="65000"/>
                </a:schemeClr>
              </a:solidFill>
              <a:effectLst/>
              <a:latin typeface="Calibri" panose="020F0502020204030204" pitchFamily="34" charset="0"/>
              <a:ea typeface="Calibri" panose="020F0502020204030204" pitchFamily="34" charset="0"/>
            </a:endParaRPr>
          </a:p>
          <a:p>
            <a:pPr marL="36900" indent="0">
              <a:buNone/>
            </a:pPr>
            <a:endParaRPr lang="en-IN" dirty="0">
              <a:solidFill>
                <a:schemeClr val="tx1">
                  <a:lumMod val="65000"/>
                </a:schemeClr>
              </a:solidFill>
            </a:endParaRPr>
          </a:p>
        </p:txBody>
      </p:sp>
      <p:pic>
        <p:nvPicPr>
          <p:cNvPr id="4" name="Picture 3" descr="Diagram&#10;&#10;Description automatically generated with medium confidence">
            <a:extLst>
              <a:ext uri="{FF2B5EF4-FFF2-40B4-BE49-F238E27FC236}">
                <a16:creationId xmlns:a16="http://schemas.microsoft.com/office/drawing/2014/main" id="{E5D1FDC5-9393-9DBA-694B-36ACC80DAB64}"/>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88DDC3F6-7EEE-050B-75C3-F9D05CD541E9}"/>
              </a:ext>
            </a:extLst>
          </p:cNvPr>
          <p:cNvCxnSpPr>
            <a:cxnSpLocks/>
          </p:cNvCxnSpPr>
          <p:nvPr/>
        </p:nvCxnSpPr>
        <p:spPr>
          <a:xfrm>
            <a:off x="0" y="1077683"/>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546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1000"/>
                                        <p:tgtEl>
                                          <p:spTgt spid="3">
                                            <p:txEl>
                                              <p:pRg st="1" end="1"/>
                                            </p:txEl>
                                          </p:spTgt>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E97A-3BB8-C9AC-D6A9-827FAA0E88C9}"/>
              </a:ext>
            </a:extLst>
          </p:cNvPr>
          <p:cNvSpPr>
            <a:spLocks noGrp="1"/>
          </p:cNvSpPr>
          <p:nvPr>
            <p:ph type="title"/>
          </p:nvPr>
        </p:nvSpPr>
        <p:spPr>
          <a:xfrm>
            <a:off x="913795" y="81595"/>
            <a:ext cx="10353762" cy="970450"/>
          </a:xfrm>
        </p:spPr>
        <p:txBody>
          <a:bodyPr>
            <a:normAutofit/>
          </a:bodyPr>
          <a:lstStyle/>
          <a:p>
            <a:r>
              <a:rPr lang="en-US" dirty="0"/>
              <a:t>Hardware &amp; Software Requirement</a:t>
            </a:r>
            <a:endParaRPr lang="en-IN" dirty="0"/>
          </a:p>
        </p:txBody>
      </p:sp>
      <p:sp>
        <p:nvSpPr>
          <p:cNvPr id="3" name="Content Placeholder 2">
            <a:extLst>
              <a:ext uri="{FF2B5EF4-FFF2-40B4-BE49-F238E27FC236}">
                <a16:creationId xmlns:a16="http://schemas.microsoft.com/office/drawing/2014/main" id="{6B109366-0AED-508F-57BA-48C81FCA57F5}"/>
              </a:ext>
            </a:extLst>
          </p:cNvPr>
          <p:cNvSpPr>
            <a:spLocks noGrp="1"/>
          </p:cNvSpPr>
          <p:nvPr>
            <p:ph idx="1"/>
          </p:nvPr>
        </p:nvSpPr>
        <p:spPr>
          <a:xfrm>
            <a:off x="913795" y="1732449"/>
            <a:ext cx="10353762" cy="4757997"/>
          </a:xfrm>
        </p:spPr>
        <p:txBody>
          <a:bodyPr>
            <a:normAutofit/>
          </a:bodyPr>
          <a:lstStyle/>
          <a:p>
            <a:r>
              <a:rPr lang="en-US" b="1" u="sng" dirty="0">
                <a:solidFill>
                  <a:schemeClr val="tx1">
                    <a:lumMod val="65000"/>
                  </a:schemeClr>
                </a:solidFill>
              </a:rPr>
              <a:t>Hardware Requirement</a:t>
            </a:r>
          </a:p>
          <a:p>
            <a:pPr lvl="1" indent="-216000" algn="just">
              <a:spcBef>
                <a:spcPts val="0"/>
              </a:spcBef>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RAM - 2 GB</a:t>
            </a:r>
            <a:endParaRPr lang="en-IN" sz="1600" dirty="0">
              <a:solidFill>
                <a:schemeClr val="tx1">
                  <a:lumMod val="65000"/>
                </a:schemeClr>
              </a:solidFill>
              <a:effectLst/>
              <a:latin typeface="Calibri" panose="020F0502020204030204" pitchFamily="34" charset="0"/>
              <a:ea typeface="Calibri" panose="020F0502020204030204" pitchFamily="34" charset="0"/>
            </a:endParaRPr>
          </a:p>
          <a:p>
            <a:pPr lvl="1" indent="-216000" algn="just">
              <a:spcBef>
                <a:spcPts val="0"/>
              </a:spcBef>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Hard Disk Space – 1 GB free</a:t>
            </a:r>
            <a:endParaRPr lang="en-IN" sz="1600" dirty="0">
              <a:solidFill>
                <a:schemeClr val="tx1">
                  <a:lumMod val="65000"/>
                </a:schemeClr>
              </a:solidFill>
              <a:effectLst/>
              <a:latin typeface="Calibri" panose="020F0502020204030204" pitchFamily="34" charset="0"/>
              <a:ea typeface="Calibri" panose="020F0502020204030204" pitchFamily="34" charset="0"/>
            </a:endParaRPr>
          </a:p>
          <a:p>
            <a:pPr lvl="1" indent="-216000" algn="just">
              <a:spcBef>
                <a:spcPts val="0"/>
              </a:spcBef>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Processor: Intel Platinum Quad core or more</a:t>
            </a:r>
            <a:endParaRPr lang="en-IN" sz="1600" dirty="0">
              <a:solidFill>
                <a:schemeClr val="tx1">
                  <a:lumMod val="65000"/>
                </a:schemeClr>
              </a:solidFill>
              <a:effectLst/>
              <a:latin typeface="Calibri" panose="020F0502020204030204" pitchFamily="34" charset="0"/>
              <a:ea typeface="Calibri" panose="020F0502020204030204" pitchFamily="34" charset="0"/>
            </a:endParaRPr>
          </a:p>
          <a:p>
            <a:pPr lvl="1" indent="-216000" algn="just">
              <a:spcBef>
                <a:spcPts val="0"/>
              </a:spcBef>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Internet: Required</a:t>
            </a:r>
            <a:endParaRPr lang="en-IN" sz="1600" dirty="0">
              <a:solidFill>
                <a:schemeClr val="tx1">
                  <a:lumMod val="65000"/>
                </a:schemeClr>
              </a:solidFill>
              <a:effectLst/>
              <a:latin typeface="Calibri" panose="020F0502020204030204" pitchFamily="34" charset="0"/>
              <a:ea typeface="Calibri" panose="020F0502020204030204" pitchFamily="34" charset="0"/>
            </a:endParaRPr>
          </a:p>
          <a:p>
            <a:pPr lvl="1" indent="-216000" algn="just">
              <a:spcBef>
                <a:spcPts val="0"/>
              </a:spcBef>
              <a:spcAft>
                <a:spcPts val="800"/>
              </a:spcAft>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Screen-resolution: 1280×1024</a:t>
            </a:r>
            <a:endParaRPr lang="en-US" sz="12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endParaRPr>
          </a:p>
          <a:p>
            <a:r>
              <a:rPr lang="en-US" b="1" u="sng"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Software Requirement</a:t>
            </a:r>
          </a:p>
          <a:p>
            <a:pPr lvl="1" indent="-216000">
              <a:spcBef>
                <a:spcPts val="0"/>
              </a:spcBef>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OS: windows 7 or more</a:t>
            </a:r>
            <a:endParaRPr lang="en-IN" sz="1600" dirty="0">
              <a:solidFill>
                <a:schemeClr val="tx1">
                  <a:lumMod val="65000"/>
                </a:schemeClr>
              </a:solidFill>
              <a:effectLst/>
              <a:latin typeface="Calibri" panose="020F0502020204030204" pitchFamily="34" charset="0"/>
              <a:ea typeface="Calibri" panose="020F0502020204030204" pitchFamily="34" charset="0"/>
            </a:endParaRPr>
          </a:p>
          <a:p>
            <a:pPr lvl="1" indent="-216000">
              <a:spcBef>
                <a:spcPts val="0"/>
              </a:spcBef>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Frontend: HTML, CSS, JAVA Script</a:t>
            </a:r>
            <a:endParaRPr lang="en-IN" sz="1600" dirty="0">
              <a:solidFill>
                <a:schemeClr val="tx1">
                  <a:lumMod val="65000"/>
                </a:schemeClr>
              </a:solidFill>
              <a:effectLst/>
              <a:latin typeface="Calibri" panose="020F0502020204030204" pitchFamily="34" charset="0"/>
              <a:ea typeface="Calibri" panose="020F0502020204030204" pitchFamily="34" charset="0"/>
            </a:endParaRPr>
          </a:p>
          <a:p>
            <a:pPr lvl="1" indent="-216000">
              <a:spcBef>
                <a:spcPts val="0"/>
              </a:spcBef>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Backend: MySQL, NodeJS</a:t>
            </a:r>
            <a:endParaRPr lang="en-IN" sz="1600" dirty="0">
              <a:solidFill>
                <a:schemeClr val="tx1">
                  <a:lumMod val="65000"/>
                </a:schemeClr>
              </a:solidFill>
              <a:effectLst/>
              <a:latin typeface="Calibri" panose="020F0502020204030204" pitchFamily="34" charset="0"/>
              <a:ea typeface="Calibri" panose="020F0502020204030204" pitchFamily="34" charset="0"/>
            </a:endParaRPr>
          </a:p>
          <a:p>
            <a:pPr lvl="1" indent="-216000">
              <a:spcBef>
                <a:spcPts val="0"/>
              </a:spcBef>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Programming Tools: VS Code</a:t>
            </a:r>
            <a:endParaRPr lang="en-IN" sz="1600" dirty="0">
              <a:solidFill>
                <a:schemeClr val="tx1">
                  <a:lumMod val="65000"/>
                </a:schemeClr>
              </a:solidFill>
              <a:effectLst/>
              <a:latin typeface="Calibri" panose="020F0502020204030204" pitchFamily="34" charset="0"/>
              <a:ea typeface="Calibri" panose="020F0502020204030204" pitchFamily="34" charset="0"/>
            </a:endParaRPr>
          </a:p>
          <a:p>
            <a:pPr lvl="1" indent="-216000">
              <a:spcBef>
                <a:spcPts val="0"/>
              </a:spcBef>
              <a:buFont typeface="+mj-lt"/>
              <a:buAutoNum type="arabicParenR"/>
            </a:pPr>
            <a:r>
              <a:rPr lang="en-US" sz="1600" dirty="0">
                <a:solidFill>
                  <a:schemeClr val="tx1">
                    <a:lumMod val="65000"/>
                  </a:schemeClr>
                </a:solidFill>
                <a:effectLst/>
                <a:latin typeface="Bahnschrift Light" panose="020B0502040204020203" pitchFamily="34" charset="0"/>
                <a:ea typeface="Calibri" panose="020F0502020204030204" pitchFamily="34" charset="0"/>
                <a:cs typeface="Times New Roman" panose="02020603050405020304" pitchFamily="18" charset="0"/>
              </a:rPr>
              <a:t>Documentation Tools: Microsoft Word, Microsoft PowerPoint</a:t>
            </a:r>
          </a:p>
        </p:txBody>
      </p:sp>
      <p:pic>
        <p:nvPicPr>
          <p:cNvPr id="4" name="Picture 3" descr="Diagram&#10;&#10;Description automatically generated with medium confidence">
            <a:extLst>
              <a:ext uri="{FF2B5EF4-FFF2-40B4-BE49-F238E27FC236}">
                <a16:creationId xmlns:a16="http://schemas.microsoft.com/office/drawing/2014/main" id="{DE2AE78A-95E1-29A0-3CBB-D3ED5C95F0AB}"/>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C5F6EDC7-8BF8-29E8-1CEC-5BC127551EA4}"/>
              </a:ext>
            </a:extLst>
          </p:cNvPr>
          <p:cNvCxnSpPr>
            <a:cxnSpLocks/>
          </p:cNvCxnSpPr>
          <p:nvPr/>
        </p:nvCxnSpPr>
        <p:spPr>
          <a:xfrm>
            <a:off x="0" y="1115005"/>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3949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500"/>
                                        <p:tgtEl>
                                          <p:spTgt spid="3">
                                            <p:txEl>
                                              <p:pRg st="1" end="1"/>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childTnLst>
                          </p:cTn>
                        </p:par>
                        <p:par>
                          <p:cTn id="24" fill="hold">
                            <p:stCondLst>
                              <p:cond delay="3500"/>
                            </p:stCondLst>
                            <p:childTnLst>
                              <p:par>
                                <p:cTn id="25" presetID="22" presetClass="entr" presetSubtype="1" fill="hold"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par>
                          <p:cTn id="28" fill="hold">
                            <p:stCondLst>
                              <p:cond delay="4000"/>
                            </p:stCondLst>
                            <p:childTnLst>
                              <p:par>
                                <p:cTn id="29" presetID="22" presetClass="entr" presetSubtype="1"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500"/>
                                        <p:tgtEl>
                                          <p:spTgt spid="3">
                                            <p:txEl>
                                              <p:pRg st="4" end="4"/>
                                            </p:txEl>
                                          </p:spTgt>
                                        </p:tgtEl>
                                      </p:cBhvr>
                                    </p:animEffect>
                                  </p:childTnLst>
                                </p:cTn>
                              </p:par>
                            </p:childTnLst>
                          </p:cTn>
                        </p:par>
                        <p:par>
                          <p:cTn id="32" fill="hold">
                            <p:stCondLst>
                              <p:cond delay="4500"/>
                            </p:stCondLst>
                            <p:childTnLst>
                              <p:par>
                                <p:cTn id="33" presetID="22" presetClass="entr" presetSubtype="1" fill="hold"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childTnLst>
                          </p:cTn>
                        </p:par>
                        <p:par>
                          <p:cTn id="36" fill="hold">
                            <p:stCondLst>
                              <p:cond delay="5000"/>
                            </p:stCondLst>
                            <p:childTnLst>
                              <p:par>
                                <p:cTn id="37" presetID="22" presetClass="entr" presetSubtype="1" fill="hold"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up)">
                                      <p:cBhvr>
                                        <p:cTn id="39" dur="500"/>
                                        <p:tgtEl>
                                          <p:spTgt spid="3">
                                            <p:txEl>
                                              <p:pRg st="6" end="6"/>
                                            </p:txEl>
                                          </p:spTgt>
                                        </p:tgtEl>
                                      </p:cBhvr>
                                    </p:animEffect>
                                  </p:childTnLst>
                                </p:cTn>
                              </p:par>
                            </p:childTnLst>
                          </p:cTn>
                        </p:par>
                        <p:par>
                          <p:cTn id="40" fill="hold">
                            <p:stCondLst>
                              <p:cond delay="5500"/>
                            </p:stCondLst>
                            <p:childTnLst>
                              <p:par>
                                <p:cTn id="41" presetID="22" presetClass="entr" presetSubtype="1" fill="hold"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up)">
                                      <p:cBhvr>
                                        <p:cTn id="43" dur="500"/>
                                        <p:tgtEl>
                                          <p:spTgt spid="3">
                                            <p:txEl>
                                              <p:pRg st="7" end="7"/>
                                            </p:txEl>
                                          </p:spTgt>
                                        </p:tgtEl>
                                      </p:cBhvr>
                                    </p:animEffect>
                                  </p:childTnLst>
                                </p:cTn>
                              </p:par>
                            </p:childTnLst>
                          </p:cTn>
                        </p:par>
                        <p:par>
                          <p:cTn id="44" fill="hold">
                            <p:stCondLst>
                              <p:cond delay="6000"/>
                            </p:stCondLst>
                            <p:childTnLst>
                              <p:par>
                                <p:cTn id="45" presetID="22" presetClass="entr" presetSubtype="1" fill="hold"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up)">
                                      <p:cBhvr>
                                        <p:cTn id="47" dur="500"/>
                                        <p:tgtEl>
                                          <p:spTgt spid="3">
                                            <p:txEl>
                                              <p:pRg st="8" end="8"/>
                                            </p:txEl>
                                          </p:spTgt>
                                        </p:tgtEl>
                                      </p:cBhvr>
                                    </p:animEffect>
                                  </p:childTnLst>
                                </p:cTn>
                              </p:par>
                            </p:childTnLst>
                          </p:cTn>
                        </p:par>
                        <p:par>
                          <p:cTn id="48" fill="hold">
                            <p:stCondLst>
                              <p:cond delay="6500"/>
                            </p:stCondLst>
                            <p:childTnLst>
                              <p:par>
                                <p:cTn id="49" presetID="22" presetClass="entr" presetSubtype="1" fill="hold" nodeType="after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wipe(up)">
                                      <p:cBhvr>
                                        <p:cTn id="51" dur="500"/>
                                        <p:tgtEl>
                                          <p:spTgt spid="3">
                                            <p:txEl>
                                              <p:pRg st="9" end="9"/>
                                            </p:txEl>
                                          </p:spTgt>
                                        </p:tgtEl>
                                      </p:cBhvr>
                                    </p:animEffect>
                                  </p:childTnLst>
                                </p:cTn>
                              </p:par>
                            </p:childTnLst>
                          </p:cTn>
                        </p:par>
                        <p:par>
                          <p:cTn id="52" fill="hold">
                            <p:stCondLst>
                              <p:cond delay="7000"/>
                            </p:stCondLst>
                            <p:childTnLst>
                              <p:par>
                                <p:cTn id="53" presetID="22" presetClass="entr" presetSubtype="1" fill="hold" nodeType="after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ipe(up)">
                                      <p:cBhvr>
                                        <p:cTn id="55" dur="500"/>
                                        <p:tgtEl>
                                          <p:spTgt spid="3">
                                            <p:txEl>
                                              <p:pRg st="10" end="10"/>
                                            </p:txEl>
                                          </p:spTgt>
                                        </p:tgtEl>
                                      </p:cBhvr>
                                    </p:animEffect>
                                  </p:childTnLst>
                                </p:cTn>
                              </p:par>
                            </p:childTnLst>
                          </p:cTn>
                        </p:par>
                        <p:par>
                          <p:cTn id="56" fill="hold">
                            <p:stCondLst>
                              <p:cond delay="7500"/>
                            </p:stCondLst>
                            <p:childTnLst>
                              <p:par>
                                <p:cTn id="57" presetID="22" presetClass="entr" presetSubtype="1" fill="hold" nodeType="after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wipe(up)">
                                      <p:cBhvr>
                                        <p:cTn id="5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43C7-4715-5FC3-91DD-6A743BB4BD52}"/>
              </a:ext>
            </a:extLst>
          </p:cNvPr>
          <p:cNvSpPr>
            <a:spLocks noGrp="1"/>
          </p:cNvSpPr>
          <p:nvPr>
            <p:ph type="title"/>
          </p:nvPr>
        </p:nvSpPr>
        <p:spPr>
          <a:xfrm>
            <a:off x="913795" y="41160"/>
            <a:ext cx="10353762" cy="970450"/>
          </a:xfrm>
        </p:spPr>
        <p:txBody>
          <a:bodyPr>
            <a:normAutofit/>
          </a:bodyPr>
          <a:lstStyle/>
          <a:p>
            <a:r>
              <a:rPr lang="en-US" dirty="0"/>
              <a:t>Requirement Analysis : Users</a:t>
            </a:r>
            <a:endParaRPr lang="en-IN" dirty="0"/>
          </a:p>
        </p:txBody>
      </p:sp>
      <p:sp>
        <p:nvSpPr>
          <p:cNvPr id="3" name="Content Placeholder 2">
            <a:extLst>
              <a:ext uri="{FF2B5EF4-FFF2-40B4-BE49-F238E27FC236}">
                <a16:creationId xmlns:a16="http://schemas.microsoft.com/office/drawing/2014/main" id="{35388E7F-D76B-C06D-0F09-49EC72CC413E}"/>
              </a:ext>
            </a:extLst>
          </p:cNvPr>
          <p:cNvSpPr>
            <a:spLocks noGrp="1"/>
          </p:cNvSpPr>
          <p:nvPr>
            <p:ph idx="1"/>
          </p:nvPr>
        </p:nvSpPr>
        <p:spPr/>
        <p:txBody>
          <a:bodyPr/>
          <a:lstStyle/>
          <a:p>
            <a:r>
              <a:rPr lang="en-US" dirty="0"/>
              <a:t>Registration.</a:t>
            </a:r>
          </a:p>
          <a:p>
            <a:r>
              <a:rPr lang="en-US" dirty="0"/>
              <a:t>Login.</a:t>
            </a:r>
          </a:p>
          <a:p>
            <a:r>
              <a:rPr lang="en-US" dirty="0"/>
              <a:t>Email address.</a:t>
            </a:r>
          </a:p>
          <a:p>
            <a:r>
              <a:rPr lang="en-US" dirty="0"/>
              <a:t>Book Rooms and Hotel.</a:t>
            </a:r>
          </a:p>
          <a:p>
            <a:r>
              <a:rPr lang="en-US" dirty="0"/>
              <a:t>Check in and Check out time.</a:t>
            </a:r>
          </a:p>
          <a:p>
            <a:r>
              <a:rPr lang="en-US" dirty="0"/>
              <a:t>Payment.</a:t>
            </a:r>
          </a:p>
          <a:p>
            <a:r>
              <a:rPr lang="en-US" dirty="0"/>
              <a:t>Feedback.</a:t>
            </a:r>
          </a:p>
          <a:p>
            <a:endParaRPr lang="en-IN" dirty="0"/>
          </a:p>
        </p:txBody>
      </p:sp>
      <p:pic>
        <p:nvPicPr>
          <p:cNvPr id="4" name="Picture 3" descr="Diagram&#10;&#10;Description automatically generated with medium confidence">
            <a:extLst>
              <a:ext uri="{FF2B5EF4-FFF2-40B4-BE49-F238E27FC236}">
                <a16:creationId xmlns:a16="http://schemas.microsoft.com/office/drawing/2014/main" id="{6DEF42C2-06B1-9CF8-5BF3-A4C810C44A8D}"/>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7434F5AB-2AD6-E00E-6898-50D20268A8EF}"/>
              </a:ext>
            </a:extLst>
          </p:cNvPr>
          <p:cNvCxnSpPr>
            <a:cxnSpLocks/>
          </p:cNvCxnSpPr>
          <p:nvPr/>
        </p:nvCxnSpPr>
        <p:spPr>
          <a:xfrm>
            <a:off x="0" y="1087014"/>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5350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500"/>
                                        <p:tgtEl>
                                          <p:spTgt spid="3">
                                            <p:txEl>
                                              <p:pRg st="1" end="1"/>
                                            </p:txEl>
                                          </p:spTgt>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500"/>
                                        <p:tgtEl>
                                          <p:spTgt spid="3">
                                            <p:txEl>
                                              <p:pRg st="4" end="4"/>
                                            </p:txEl>
                                          </p:spTgt>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childTnLst>
                          </p:cTn>
                        </p:par>
                        <p:par>
                          <p:cTn id="36" fill="hold">
                            <p:stCondLst>
                              <p:cond delay="4500"/>
                            </p:stCondLst>
                            <p:childTnLst>
                              <p:par>
                                <p:cTn id="37" presetID="22" presetClass="entr" presetSubtype="1" fill="hold" grpId="0"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up)">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43C7-4715-5FC3-91DD-6A743BB4BD52}"/>
              </a:ext>
            </a:extLst>
          </p:cNvPr>
          <p:cNvSpPr>
            <a:spLocks noGrp="1"/>
          </p:cNvSpPr>
          <p:nvPr>
            <p:ph type="title"/>
          </p:nvPr>
        </p:nvSpPr>
        <p:spPr>
          <a:xfrm>
            <a:off x="913795" y="47021"/>
            <a:ext cx="10353762" cy="970450"/>
          </a:xfrm>
        </p:spPr>
        <p:txBody>
          <a:bodyPr>
            <a:normAutofit/>
          </a:bodyPr>
          <a:lstStyle/>
          <a:p>
            <a:r>
              <a:rPr lang="en-US" dirty="0"/>
              <a:t>Requirement Analysis : Admin</a:t>
            </a:r>
            <a:endParaRPr lang="en-IN" dirty="0"/>
          </a:p>
        </p:txBody>
      </p:sp>
      <p:sp>
        <p:nvSpPr>
          <p:cNvPr id="3" name="Content Placeholder 2">
            <a:extLst>
              <a:ext uri="{FF2B5EF4-FFF2-40B4-BE49-F238E27FC236}">
                <a16:creationId xmlns:a16="http://schemas.microsoft.com/office/drawing/2014/main" id="{35388E7F-D76B-C06D-0F09-49EC72CC413E}"/>
              </a:ext>
            </a:extLst>
          </p:cNvPr>
          <p:cNvSpPr>
            <a:spLocks noGrp="1"/>
          </p:cNvSpPr>
          <p:nvPr>
            <p:ph idx="1"/>
          </p:nvPr>
        </p:nvSpPr>
        <p:spPr/>
        <p:txBody>
          <a:bodyPr/>
          <a:lstStyle/>
          <a:p>
            <a:r>
              <a:rPr lang="en-US" dirty="0"/>
              <a:t>Registration.</a:t>
            </a:r>
          </a:p>
          <a:p>
            <a:r>
              <a:rPr lang="en-US" dirty="0"/>
              <a:t>Login.</a:t>
            </a:r>
          </a:p>
          <a:p>
            <a:r>
              <a:rPr lang="en-US" dirty="0"/>
              <a:t>Email address.</a:t>
            </a:r>
          </a:p>
          <a:p>
            <a:r>
              <a:rPr lang="en-IN" dirty="0"/>
              <a:t>Add offers.</a:t>
            </a:r>
          </a:p>
          <a:p>
            <a:r>
              <a:rPr lang="en-IN" dirty="0"/>
              <a:t>Add Hotels and Restaurant.</a:t>
            </a:r>
          </a:p>
          <a:p>
            <a:r>
              <a:rPr lang="en-IN" dirty="0"/>
              <a:t>Changes some minimal functions.</a:t>
            </a:r>
          </a:p>
        </p:txBody>
      </p:sp>
      <p:pic>
        <p:nvPicPr>
          <p:cNvPr id="4" name="Picture 3" descr="Diagram&#10;&#10;Description automatically generated with medium confidence">
            <a:extLst>
              <a:ext uri="{FF2B5EF4-FFF2-40B4-BE49-F238E27FC236}">
                <a16:creationId xmlns:a16="http://schemas.microsoft.com/office/drawing/2014/main" id="{6DEF42C2-06B1-9CF8-5BF3-A4C810C44A8D}"/>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a:off x="54000" y="56190"/>
            <a:ext cx="922073" cy="844210"/>
          </a:xfrm>
          <a:prstGeom prst="rect">
            <a:avLst/>
          </a:prstGeom>
        </p:spPr>
      </p:pic>
      <p:cxnSp>
        <p:nvCxnSpPr>
          <p:cNvPr id="5" name="Straight Connector 4">
            <a:extLst>
              <a:ext uri="{FF2B5EF4-FFF2-40B4-BE49-F238E27FC236}">
                <a16:creationId xmlns:a16="http://schemas.microsoft.com/office/drawing/2014/main" id="{715D6D8D-03DE-4AFE-9E83-6B0B165AC0F8}"/>
              </a:ext>
            </a:extLst>
          </p:cNvPr>
          <p:cNvCxnSpPr>
            <a:cxnSpLocks/>
          </p:cNvCxnSpPr>
          <p:nvPr/>
        </p:nvCxnSpPr>
        <p:spPr>
          <a:xfrm>
            <a:off x="0" y="1077684"/>
            <a:ext cx="12192000" cy="0"/>
          </a:xfrm>
          <a:prstGeom prst="line">
            <a:avLst/>
          </a:prstGeom>
          <a:ln>
            <a:solidFill>
              <a:srgbClr val="008BBC"/>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474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1000"/>
                                        <p:tgtEl>
                                          <p:spTgt spid="3">
                                            <p:txEl>
                                              <p:pRg st="0" end="0"/>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1000"/>
                                        <p:tgtEl>
                                          <p:spTgt spid="3">
                                            <p:txEl>
                                              <p:pRg st="1" end="1"/>
                                            </p:txEl>
                                          </p:spTgt>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1000"/>
                                        <p:tgtEl>
                                          <p:spTgt spid="3">
                                            <p:txEl>
                                              <p:pRg st="2" end="2"/>
                                            </p:txEl>
                                          </p:spTgt>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1000"/>
                                        <p:tgtEl>
                                          <p:spTgt spid="3">
                                            <p:txEl>
                                              <p:pRg st="3" end="3"/>
                                            </p:txEl>
                                          </p:spTgt>
                                        </p:tgtEl>
                                      </p:cBhvr>
                                    </p:animEffect>
                                  </p:childTnLst>
                                </p:cTn>
                              </p:par>
                            </p:childTnLst>
                          </p:cTn>
                        </p:par>
                        <p:par>
                          <p:cTn id="28" fill="hold">
                            <p:stCondLst>
                              <p:cond delay="6000"/>
                            </p:stCondLst>
                            <p:childTnLst>
                              <p:par>
                                <p:cTn id="29" presetID="22" presetClass="entr" presetSubtype="1"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1000"/>
                                        <p:tgtEl>
                                          <p:spTgt spid="3">
                                            <p:txEl>
                                              <p:pRg st="4" end="4"/>
                                            </p:txEl>
                                          </p:spTgt>
                                        </p:tgtEl>
                                      </p:cBhvr>
                                    </p:animEffect>
                                  </p:childTnLst>
                                </p:cTn>
                              </p:par>
                            </p:childTnLst>
                          </p:cTn>
                        </p:par>
                        <p:par>
                          <p:cTn id="32" fill="hold">
                            <p:stCondLst>
                              <p:cond delay="7000"/>
                            </p:stCondLst>
                            <p:childTnLst>
                              <p:par>
                                <p:cTn id="33" presetID="22" presetClass="entr" presetSubtype="1"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307</TotalTime>
  <Words>1388</Words>
  <Application>Microsoft Office PowerPoint</Application>
  <PresentationFormat>Widescreen</PresentationFormat>
  <Paragraphs>156</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AvertaStd</vt:lpstr>
      <vt:lpstr>Bahnschrift</vt:lpstr>
      <vt:lpstr>Bahnschrift Light</vt:lpstr>
      <vt:lpstr>Calibri</vt:lpstr>
      <vt:lpstr>Calisto MT</vt:lpstr>
      <vt:lpstr>Times New Roman</vt:lpstr>
      <vt:lpstr>Wingdings 2</vt:lpstr>
      <vt:lpstr>Slate</vt:lpstr>
      <vt:lpstr>PowerPoint Presentation</vt:lpstr>
      <vt:lpstr>PowerPoint Presentation</vt:lpstr>
      <vt:lpstr>Abstract</vt:lpstr>
      <vt:lpstr>Topic to be covered</vt:lpstr>
      <vt:lpstr>Project Purpose</vt:lpstr>
      <vt:lpstr>Project Scope</vt:lpstr>
      <vt:lpstr>Hardware &amp; Software Requirement</vt:lpstr>
      <vt:lpstr>Requirement Analysis : Users</vt:lpstr>
      <vt:lpstr>Requirement Analysis : Admin</vt:lpstr>
      <vt:lpstr>Project Process : User</vt:lpstr>
      <vt:lpstr>Project Process : User</vt:lpstr>
      <vt:lpstr>Project Process : Admin</vt:lpstr>
      <vt:lpstr>Project Process : Admin</vt:lpstr>
      <vt:lpstr>Non Functional Requirement</vt:lpstr>
      <vt:lpstr>Technology</vt:lpstr>
      <vt:lpstr>Technology</vt:lpstr>
      <vt:lpstr>Data Dictionary</vt:lpstr>
      <vt:lpstr>Data Dictionary</vt:lpstr>
      <vt:lpstr>ER Diagram</vt:lpstr>
      <vt:lpstr>Data Flow Diagram Level - 0</vt:lpstr>
      <vt:lpstr>Data Flow Diagram Level - 1</vt:lpstr>
      <vt:lpstr>Data Flow Diagram Level - 2</vt:lpstr>
      <vt:lpstr>Use Case Diagram</vt:lpstr>
      <vt:lpstr>Sequence Diagram</vt:lpstr>
      <vt:lpstr>Activity Diagram</vt:lpstr>
      <vt:lpstr>Activity Diagram</vt:lpstr>
      <vt:lpstr>Implementation </vt:lpstr>
      <vt:lpstr>Snapshot</vt:lpstr>
      <vt:lpstr>Snapshot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Jemish Sonani</dc:creator>
  <cp:lastModifiedBy>Jemish Sonani</cp:lastModifiedBy>
  <cp:revision>25</cp:revision>
  <dcterms:created xsi:type="dcterms:W3CDTF">2022-09-26T06:27:31Z</dcterms:created>
  <dcterms:modified xsi:type="dcterms:W3CDTF">2023-02-24T09:18:46Z</dcterms:modified>
</cp:coreProperties>
</file>