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Arial Black"/>
      <p:regular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A27616-A432-41A9-86BD-54AEDAE21969}">
  <a:tblStyle styleId="{C2A27616-A432-41A9-86BD-54AEDAE2196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rialBlack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32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ae5a19608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15ae5a19608_2_1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ae5a19608_2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5ae5a19608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ae5a19608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5ae5a19608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ae5a19608_2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5ae5a19608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ae5a19608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5ae5a19608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ae5a19608_2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5ae5a19608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ae5a19608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5ae5a19608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ae5a19608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5ae5a19608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ae5a19608_2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5ae5a19608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ae5a19608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5ae5a19608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ae5a19608_2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5ae5a19608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ae5a19608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15ae5a19608_2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ae5a19608_2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5ae5a19608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8" name="Google Shape;58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0" name="Google Shape;80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19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88" name="Google Shape;88;p1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7" name="Google Shape;97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5" name="Google Shape;105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1" name="Google Shape;111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8" name="Google Shape;118;p2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40" name="Google Shape;140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8" name="Google Shape;148;p2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4" name="Google Shape;154;p2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2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2000"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870855" y="2883807"/>
            <a:ext cx="7540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" sz="2400">
                <a:solidFill>
                  <a:srgbClr val="2B3446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" sz="2400" u="none" cap="none" strike="noStrike">
                <a:solidFill>
                  <a:srgbClr val="2B3446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</a:t>
            </a:r>
            <a:r>
              <a:rPr b="1" lang="en" sz="2400">
                <a:solidFill>
                  <a:srgbClr val="2B3446"/>
                </a:solidFill>
                <a:latin typeface="Arial Black"/>
                <a:ea typeface="Arial Black"/>
                <a:cs typeface="Arial Black"/>
                <a:sym typeface="Arial Black"/>
              </a:rPr>
              <a:t>LOAN</a:t>
            </a:r>
            <a:r>
              <a:rPr b="1" i="0" lang="en" sz="2400" u="none" cap="none" strike="noStrike">
                <a:solidFill>
                  <a:srgbClr val="2B3446"/>
                </a:solidFill>
                <a:latin typeface="Arial Black"/>
                <a:ea typeface="Arial Black"/>
                <a:cs typeface="Arial Black"/>
                <a:sym typeface="Arial Black"/>
              </a:rPr>
              <a:t> MANAGEMENT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800" u="none" cap="none" strike="noStrike">
                <a:solidFill>
                  <a:srgbClr val="2B3446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</a:t>
            </a:r>
            <a:r>
              <a:rPr b="0" i="0" lang="en" sz="1400" u="none" cap="none" strike="noStrike">
                <a:solidFill>
                  <a:srgbClr val="2B34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600" u="none" cap="none" strike="noStrike">
                <a:solidFill>
                  <a:srgbClr val="2B3446"/>
                </a:solidFill>
                <a:latin typeface="Open Sans"/>
                <a:ea typeface="Open Sans"/>
                <a:cs typeface="Open Sans"/>
                <a:sym typeface="Open Sans"/>
              </a:rPr>
              <a:t>MINI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1600" u="none" cap="none" strike="noStrike">
                <a:solidFill>
                  <a:srgbClr val="2B3446"/>
                </a:solidFill>
                <a:latin typeface="Open Sans"/>
                <a:ea typeface="Open Sans"/>
                <a:cs typeface="Open Sans"/>
                <a:sym typeface="Open Sans"/>
              </a:rPr>
              <a:t>                 Department of MCA, MES College of Engineering, Kuttipuram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1600" u="none" cap="none" strike="noStrike">
                <a:solidFill>
                  <a:srgbClr val="2B3446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 15th September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462100" y="50225"/>
            <a:ext cx="8370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0"/>
              <a:buFont typeface="Arial"/>
              <a:buNone/>
            </a:pPr>
            <a:r>
              <a:rPr b="0" i="0" lang="en" sz="20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:1 PLAN</a:t>
            </a:r>
            <a:endParaRPr b="0" i="0" sz="20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p34"/>
          <p:cNvGraphicFramePr/>
          <p:nvPr/>
        </p:nvGraphicFramePr>
        <p:xfrm>
          <a:off x="160800" y="55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{C2A27616-A432-41A9-86BD-54AEDAE21969}</a:tableStyleId>
              </a:tblPr>
              <a:tblGrid>
                <a:gridCol w="991475"/>
                <a:gridCol w="546800"/>
                <a:gridCol w="567075"/>
                <a:gridCol w="606900"/>
                <a:gridCol w="576950"/>
                <a:gridCol w="566875"/>
                <a:gridCol w="605250"/>
                <a:gridCol w="588675"/>
                <a:gridCol w="597025"/>
                <a:gridCol w="576800"/>
                <a:gridCol w="586950"/>
                <a:gridCol w="607000"/>
                <a:gridCol w="897875"/>
              </a:tblGrid>
              <a:tr h="68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Backlog item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Completion Date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Original estimate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16/08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 2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17/08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 3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18/08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19/08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20/08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6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21/08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22/08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8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23/08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24/08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10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25/08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</a:tr>
              <a:tr h="52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User Story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#1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HRS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52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Form Design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16/08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52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Table Design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16/08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52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Coding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16/08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52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Testing and Validation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16/08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/>
        </p:nvSpPr>
        <p:spPr>
          <a:xfrm>
            <a:off x="462100" y="50225"/>
            <a:ext cx="8370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0"/>
              <a:buFont typeface="Arial"/>
              <a:buNone/>
            </a:pPr>
            <a:r>
              <a:rPr b="0" i="0" lang="en" sz="20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:1 PLAN</a:t>
            </a:r>
            <a:endParaRPr b="0" i="0" sz="20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0" name="Google Shape;240;p35"/>
          <p:cNvGraphicFramePr/>
          <p:nvPr/>
        </p:nvGraphicFramePr>
        <p:xfrm>
          <a:off x="221000" y="47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{C2A27616-A432-41A9-86BD-54AEDAE21969}</a:tableStyleId>
              </a:tblPr>
              <a:tblGrid>
                <a:gridCol w="700500"/>
                <a:gridCol w="546800"/>
                <a:gridCol w="587125"/>
                <a:gridCol w="586850"/>
                <a:gridCol w="576950"/>
                <a:gridCol w="566875"/>
                <a:gridCol w="576900"/>
                <a:gridCol w="576925"/>
                <a:gridCol w="586975"/>
                <a:gridCol w="566800"/>
                <a:gridCol w="566900"/>
                <a:gridCol w="677200"/>
                <a:gridCol w="647400"/>
              </a:tblGrid>
              <a:tr h="68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Backlog item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Completion Date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Original estimate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26/08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 2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27/08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 3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28/08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 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29/08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 5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30/08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6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31/08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 7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01/09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 8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02/09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9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03/09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Day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04/09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</a:tr>
              <a:tr h="52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User Story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#2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HRS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HRS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52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Form Design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27/08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52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Table Design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29/08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52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Coding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03/09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52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Testing and Validation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04/09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42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Total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20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12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/>
        </p:nvSpPr>
        <p:spPr>
          <a:xfrm>
            <a:off x="442025" y="351600"/>
            <a:ext cx="813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DEVELOPING ENVIRONMENT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241100" y="1135175"/>
            <a:ext cx="66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HARDWARE  SPECIFICATION</a:t>
            </a:r>
            <a:endParaRPr b="0" i="0" sz="1400" u="sng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411875" y="1619600"/>
            <a:ext cx="429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Processor             :    Intel Pentium IV or above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Hard Disk             :    80 GB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RAM                        :    4 GB or above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241100" y="2577350"/>
            <a:ext cx="37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SOFTWARE SPECIFICATION</a:t>
            </a:r>
            <a:endParaRPr b="0" i="0" sz="1400" u="sng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341550" y="3104000"/>
            <a:ext cx="6700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Operating System   :   Windows 7 or above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Front End                     :    HTML,CSS,BOOTSTRAP,JAVASCRIPT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Coding Language     :      Python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FrameWork                 :      Django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BackEnd                        :      Mysql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                                   :      Visual Studio Code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Browser                        :        Internet Explorer/Google chrome/Firefox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/>
        </p:nvSpPr>
        <p:spPr>
          <a:xfrm flipH="1" rot="10800000">
            <a:off x="2843000" y="1920400"/>
            <a:ext cx="27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2672200" y="1747975"/>
            <a:ext cx="40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25" y="924225"/>
            <a:ext cx="5414725" cy="26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2250275" y="683125"/>
            <a:ext cx="53946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u="sng">
                <a:solidFill>
                  <a:schemeClr val="lt1"/>
                </a:solidFill>
              </a:rPr>
              <a:t>PREPARED BY</a:t>
            </a:r>
            <a:endParaRPr sz="1200" u="sng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solidFill>
                  <a:schemeClr val="lt1"/>
                </a:solidFill>
              </a:rPr>
              <a:t>SONA P SABU (MES21MCA-2051)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u="sng">
                <a:solidFill>
                  <a:schemeClr val="lt1"/>
                </a:solidFill>
              </a:rPr>
              <a:t>GUIDED BY</a:t>
            </a:r>
            <a:endParaRPr sz="1400" u="sng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lt1"/>
                </a:solidFill>
              </a:rPr>
              <a:t>MS. PRIYA JD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lt1"/>
                </a:solidFill>
              </a:rPr>
              <a:t>ASSISTANT PROFESSOR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lt1"/>
                </a:solidFill>
              </a:rPr>
              <a:t>MASTER OF COMPUTER APPLICATIONS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lt1"/>
                </a:solidFill>
              </a:rPr>
              <a:t>MES COLLEGE OF ENGINEERING,KUTTIPPURAM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66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>
                <a:solidFill>
                  <a:schemeClr val="lt1"/>
                </a:solidFill>
              </a:rPr>
              <a:t>TABLE OF CONTENTS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819150" y="1426525"/>
            <a:ext cx="75057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466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7423"/>
              <a:t>Introduction</a:t>
            </a:r>
            <a:endParaRPr sz="7423"/>
          </a:p>
          <a:p>
            <a:pPr indent="-3466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7423"/>
              <a:t>Modules</a:t>
            </a:r>
            <a:endParaRPr sz="7423"/>
          </a:p>
          <a:p>
            <a:pPr indent="-3466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7423"/>
              <a:t>Product Backlog</a:t>
            </a:r>
            <a:endParaRPr sz="7423"/>
          </a:p>
          <a:p>
            <a:pPr indent="-3466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7423"/>
              <a:t>User Stories</a:t>
            </a:r>
            <a:endParaRPr sz="7423"/>
          </a:p>
          <a:p>
            <a:pPr indent="-346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7423"/>
              <a:t>Project Plan</a:t>
            </a:r>
            <a:endParaRPr sz="7423"/>
          </a:p>
          <a:p>
            <a:pPr indent="-346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7423"/>
              <a:t>Sprint Plans</a:t>
            </a:r>
            <a:endParaRPr sz="7423"/>
          </a:p>
          <a:p>
            <a:pPr indent="-3466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7423"/>
              <a:t>Developing Environment</a:t>
            </a:r>
            <a:endParaRPr sz="7423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25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325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325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250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819150" y="343300"/>
            <a:ext cx="7505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819150" y="1034725"/>
            <a:ext cx="75057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A loan management system is a digital platform that helps automate every stages of a loan lifecycle.This project is developed to handle all the details of loans in Financial enterprises.It smoothens processing of loans in Financial enterprises.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Our proposed project automates loan process from both respective authority, as well as customer’s side.Customer can apply for a loan and after approved it they can track their details from online.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Loan management system is very efficient process to handle all related transactions in a very accurate and convenient way.Financial Enterprise loan management system is an interface which facilitates a customer to apply for loan online and to track status from time-to-time.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The proposed system is a web based automated system and maintains a centralized repository of all related information.The system maintains records of loan details for every user.The customer can directly apply for a loan by application and loan type from list available.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The application is received by loan agency who will have admin to approval.The loan management system help to simplify loan system along with making the work easy.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1166900" y="3535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MODULES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819150" y="1486800"/>
            <a:ext cx="7505700" cy="29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/>
              <a:t>ADMIN</a:t>
            </a:r>
            <a:endParaRPr sz="1500" u="sng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Login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Manage loan scheme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Verify application process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Manage loan application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Manage EMI history details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View registered users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819150" y="845600"/>
            <a:ext cx="7505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  </a:t>
            </a:r>
            <a:r>
              <a:rPr lang="en" sz="15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5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Apply for loan schemes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Upload 3 documents (Aadhaar card,Pan card,Salary slip)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Check status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View EMI history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 profile 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819150" y="1858500"/>
            <a:ext cx="7505700" cy="25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 u="sng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819150" y="401825"/>
            <a:ext cx="7505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PRODUCT BACKLOG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14" name="Google Shape;214;p31"/>
          <p:cNvGraphicFramePr/>
          <p:nvPr/>
        </p:nvGraphicFramePr>
        <p:xfrm>
          <a:off x="819150" y="108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{C2A27616-A432-41A9-86BD-54AEDAE21969}</a:tableStyleId>
              </a:tblPr>
              <a:tblGrid>
                <a:gridCol w="1206500"/>
                <a:gridCol w="1206500"/>
                <a:gridCol w="1186400"/>
                <a:gridCol w="1226600"/>
                <a:gridCol w="1206500"/>
                <a:gridCol w="1206500"/>
              </a:tblGrid>
              <a:tr h="62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PRIORITY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SIZE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(HRS)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SPRINT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STATUS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Medium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 In progress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Registration Form Design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Medium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 progress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Login Form Design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High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9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Planned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Table Design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High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Planned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Coding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7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Medium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Planned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Testing Data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High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Planned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Output Generation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" type="subTitle"/>
          </p:nvPr>
        </p:nvSpPr>
        <p:spPr>
          <a:xfrm>
            <a:off x="344357" y="0"/>
            <a:ext cx="8520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4705"/>
              <a:buNone/>
            </a:pPr>
            <a:r>
              <a:rPr lang="en" sz="2000">
                <a:solidFill>
                  <a:schemeClr val="lt1"/>
                </a:solidFill>
              </a:rPr>
              <a:t>USER STORIES</a:t>
            </a:r>
            <a:endParaRPr sz="2000">
              <a:solidFill>
                <a:schemeClr val="lt1"/>
              </a:solidFill>
            </a:endParaRPr>
          </a:p>
        </p:txBody>
      </p:sp>
      <p:graphicFrame>
        <p:nvGraphicFramePr>
          <p:cNvPr id="220" name="Google Shape;220;p32"/>
          <p:cNvGraphicFramePr/>
          <p:nvPr/>
        </p:nvGraphicFramePr>
        <p:xfrm>
          <a:off x="191763" y="3274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{C2A27616-A432-41A9-86BD-54AEDAE21969}</a:tableStyleId>
              </a:tblPr>
              <a:tblGrid>
                <a:gridCol w="1632550"/>
                <a:gridCol w="1733050"/>
                <a:gridCol w="1773275"/>
                <a:gridCol w="3671875"/>
              </a:tblGrid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STORY ID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A &lt;type of user&gt;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WANT TO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 THAT I CAN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8E6FC"/>
                    </a:solidFill>
                  </a:tcPr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Login successful with correct username and password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</a:tr>
              <a:tr h="28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Manage loan scheme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Add,view,edit,delete loan scheme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</a:tr>
              <a:tr h="42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Verify application process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View loan application and approve or reject the application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Manage loan application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or delete loan application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</a:tr>
              <a:tr h="27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Manage EMI details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Add,view or delete EMI of users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</a:tr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View users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View all registered users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</a:tr>
              <a:tr h="23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Access the profile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Google Shape;221;p32"/>
          <p:cNvGraphicFramePr/>
          <p:nvPr/>
        </p:nvGraphicFramePr>
        <p:xfrm>
          <a:off x="191787" y="29805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{C2A27616-A432-41A9-86BD-54AEDAE21969}</a:tableStyleId>
              </a:tblPr>
              <a:tblGrid>
                <a:gridCol w="1632550"/>
                <a:gridCol w="1733050"/>
                <a:gridCol w="1773275"/>
                <a:gridCol w="3671850"/>
              </a:tblGrid>
              <a:tr h="57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8 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Login successful with correct username and password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</a:tr>
              <a:tr h="29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Apply loan scheme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View and apply for a loanscheme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</a:tr>
              <a:tr h="29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Upload documents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Upload required documents 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</a:tr>
              <a:tr h="29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Check status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Check the status of their loan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</a:tr>
              <a:tr h="36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View EMI History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View their EMI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191779" y="4822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{C2A27616-A432-41A9-86BD-54AEDAE21969}</a:tableStyleId>
              </a:tblPr>
              <a:tblGrid>
                <a:gridCol w="1632550"/>
                <a:gridCol w="1733050"/>
                <a:gridCol w="1773275"/>
                <a:gridCol w="3682700"/>
              </a:tblGrid>
              <a:tr h="32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Manage profile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View and update the profile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311700" y="90400"/>
            <a:ext cx="852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304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PLAN</a:t>
            </a:r>
            <a:endParaRPr b="0" i="0" sz="304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33"/>
          <p:cNvGraphicFramePr/>
          <p:nvPr/>
        </p:nvGraphicFramePr>
        <p:xfrm>
          <a:off x="952500" y="82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{C2A27616-A432-41A9-86BD-54AEDAE21969}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61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USER STORY 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SPRINT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START DATE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END DATE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STATUS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8E6F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Sprint 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16/08/2022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25/08/2022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 progress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26/08/2022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04/09/2022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 progress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Sprint 2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05/09/2022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14/09/2022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Planned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15/09/2022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14/10/2022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30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Planned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Sprint 3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15/10/2022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31/10/2022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17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Planned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01/11/2022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18/11/2022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cap="none" strike="noStrike"/>
                        <a:t>18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</a:rPr>
                        <a:t>Planned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