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8" r:id="rId2"/>
    <p:sldId id="333" r:id="rId3"/>
    <p:sldId id="265" r:id="rId4"/>
    <p:sldId id="349" r:id="rId5"/>
    <p:sldId id="354" r:id="rId6"/>
    <p:sldId id="350" r:id="rId7"/>
    <p:sldId id="263" r:id="rId8"/>
    <p:sldId id="353" r:id="rId9"/>
    <p:sldId id="344" r:id="rId10"/>
    <p:sldId id="268" r:id="rId11"/>
    <p:sldId id="346" r:id="rId12"/>
    <p:sldId id="351" r:id="rId13"/>
    <p:sldId id="35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1" Type="http://schemas.openxmlformats.org/officeDocument/2006/relationships/hyperlink" Target="https://github.com/gieseke/woody"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github.com/gieseke/woody"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0B14E-AEA6-48D3-A387-ED4A3A3BF840}" type="doc">
      <dgm:prSet loTypeId="urn:microsoft.com/office/officeart/2005/8/layout/hProcess11" loCatId="icon" qsTypeId="urn:microsoft.com/office/officeart/2005/8/quickstyle/simple1" qsCatId="simple" csTypeId="urn:microsoft.com/office/officeart/2005/8/colors/colorful1" csCatId="colorful" phldr="1"/>
      <dgm:spPr/>
      <dgm:t>
        <a:bodyPr/>
        <a:lstStyle/>
        <a:p>
          <a:endParaRPr lang="en-US"/>
        </a:p>
      </dgm:t>
    </dgm:pt>
    <dgm:pt modelId="{494C4123-37A4-402C-89C6-A98BC7BB4A8C}">
      <dgm:prSet/>
      <dgm:spPr/>
      <dgm:t>
        <a:bodyPr/>
        <a:lstStyle/>
        <a:p>
          <a:endParaRPr lang="en-IN"/>
        </a:p>
      </dgm:t>
    </dgm:pt>
    <dgm:pt modelId="{DE0B76B3-0051-458C-A0C9-13B4A46D0F8D}" type="parTrans" cxnId="{FA63935A-8967-4CEC-A815-C9568A71FC26}">
      <dgm:prSet/>
      <dgm:spPr/>
      <dgm:t>
        <a:bodyPr/>
        <a:lstStyle/>
        <a:p>
          <a:endParaRPr lang="en-IN"/>
        </a:p>
      </dgm:t>
    </dgm:pt>
    <dgm:pt modelId="{75F7DEC4-E7ED-4769-AC05-3E6D43EE0471}" type="sibTrans" cxnId="{FA63935A-8967-4CEC-A815-C9568A71FC26}">
      <dgm:prSet/>
      <dgm:spPr/>
      <dgm:t>
        <a:bodyPr/>
        <a:lstStyle/>
        <a:p>
          <a:endParaRPr lang="en-IN"/>
        </a:p>
      </dgm:t>
    </dgm:pt>
    <dgm:pt modelId="{6AE4EC85-E26F-4102-BF7B-566F5BC02001}">
      <dgm:prSet custT="1"/>
      <dgm:spPr/>
      <dgm:t>
        <a:bodyPr/>
        <a:lstStyle/>
        <a:p>
          <a:r>
            <a:rPr lang="en-IN" sz="1800" dirty="0"/>
            <a:t>Here are some ideas of future work to improve the performance of the data model further:</a:t>
          </a:r>
        </a:p>
      </dgm:t>
    </dgm:pt>
    <dgm:pt modelId="{99DC60C8-A00B-4D89-B9FC-7CA978820B3B}" type="parTrans" cxnId="{DA76D4C0-88D2-432A-92A0-6AF111F852E3}">
      <dgm:prSet/>
      <dgm:spPr/>
      <dgm:t>
        <a:bodyPr/>
        <a:lstStyle/>
        <a:p>
          <a:endParaRPr lang="en-IN"/>
        </a:p>
      </dgm:t>
    </dgm:pt>
    <dgm:pt modelId="{528333A1-761E-4186-B332-E2E8DD70AF8F}" type="sibTrans" cxnId="{DA76D4C0-88D2-432A-92A0-6AF111F852E3}">
      <dgm:prSet/>
      <dgm:spPr/>
      <dgm:t>
        <a:bodyPr/>
        <a:lstStyle/>
        <a:p>
          <a:endParaRPr lang="en-IN"/>
        </a:p>
      </dgm:t>
    </dgm:pt>
    <dgm:pt modelId="{AE4A5BF8-6606-4CA1-8A91-A621B00A51ED}">
      <dgm:prSet custT="1"/>
      <dgm:spPr/>
      <dgm:t>
        <a:bodyPr/>
        <a:lstStyle/>
        <a:p>
          <a:pPr>
            <a:buSzPts val="1000"/>
            <a:buFont typeface="Symbol" panose="05050102010706020507" pitchFamily="18" charset="2"/>
            <a:buChar char=""/>
          </a:pPr>
          <a:r>
            <a:rPr lang="en-IN" sz="1800"/>
            <a:t>Distribution adjustment of the target variable: Some predictive models assume a normal distribution of the target variable - a transformation in the data preprocessing could improve the performance of such methods.</a:t>
          </a:r>
        </a:p>
      </dgm:t>
    </dgm:pt>
    <dgm:pt modelId="{17F3C846-2DD7-45FF-BC8F-639959B7BC3B}" type="parTrans" cxnId="{57049E78-2ED9-442B-AFB1-26916F2509C8}">
      <dgm:prSet/>
      <dgm:spPr/>
      <dgm:t>
        <a:bodyPr/>
        <a:lstStyle/>
        <a:p>
          <a:endParaRPr lang="en-IN"/>
        </a:p>
      </dgm:t>
    </dgm:pt>
    <dgm:pt modelId="{C6ABA302-F40B-4B41-A50E-E7E7BE210DEA}" type="sibTrans" cxnId="{57049E78-2ED9-442B-AFB1-26916F2509C8}">
      <dgm:prSet/>
      <dgm:spPr/>
      <dgm:t>
        <a:bodyPr/>
        <a:lstStyle/>
        <a:p>
          <a:endParaRPr lang="en-IN"/>
        </a:p>
      </dgm:t>
    </dgm:pt>
    <dgm:pt modelId="{115D6D0E-D6F9-4F0F-8E2F-61F2DF56602D}">
      <dgm:prSet custT="1"/>
      <dgm:spPr/>
      <dgm:t>
        <a:bodyPr/>
        <a:lstStyle/>
        <a:p>
          <a:pPr>
            <a:buSzPts val="1000"/>
            <a:buFont typeface="Symbol" panose="05050102010706020507" pitchFamily="18" charset="2"/>
            <a:buChar char=""/>
          </a:pPr>
          <a:r>
            <a:rPr lang="en-IN" sz="1800" dirty="0"/>
            <a:t>Large scale dataset implementation of random forests. For large scale datasets (&gt; 10 Mio. samples) the used </a:t>
          </a:r>
          <a:r>
            <a:rPr lang="en-IN" sz="1800" dirty="0" err="1"/>
            <a:t>sklearn</a:t>
          </a:r>
          <a:r>
            <a:rPr lang="en-IN" sz="1800" dirty="0"/>
            <a:t> python implementation of random forests will extremely slow down if it is unable to hold all samples in the working memory or can run into serious memory problems. A solution could be the </a:t>
          </a:r>
          <a:r>
            <a:rPr lang="en-IN" sz="1800" dirty="0">
              <a:hlinkClick xmlns:r="http://schemas.openxmlformats.org/officeDocument/2006/relationships" r:id="rId1"/>
            </a:rPr>
            <a:t>woody</a:t>
          </a:r>
          <a:r>
            <a:rPr lang="en-IN" sz="1800" dirty="0"/>
            <a:t> implementation with top trees for pre-classification and flat random forests implemented in C at the leaves of the top trees.</a:t>
          </a:r>
        </a:p>
      </dgm:t>
    </dgm:pt>
    <dgm:pt modelId="{8C94AB77-BE65-4CD8-A47D-37F2827C912B}" type="parTrans" cxnId="{B80A6A74-52EF-4555-916D-FBF756478F72}">
      <dgm:prSet/>
      <dgm:spPr/>
      <dgm:t>
        <a:bodyPr/>
        <a:lstStyle/>
        <a:p>
          <a:endParaRPr lang="en-IN"/>
        </a:p>
      </dgm:t>
    </dgm:pt>
    <dgm:pt modelId="{2ABF005F-02D5-44F2-BDF2-52B5C774DFF5}" type="sibTrans" cxnId="{B80A6A74-52EF-4555-916D-FBF756478F72}">
      <dgm:prSet/>
      <dgm:spPr/>
      <dgm:t>
        <a:bodyPr/>
        <a:lstStyle/>
        <a:p>
          <a:endParaRPr lang="en-IN"/>
        </a:p>
      </dgm:t>
    </dgm:pt>
    <dgm:pt modelId="{979E43FF-12CB-ED49-8959-325E1A9E21E8}" type="pres">
      <dgm:prSet presAssocID="{55C0B14E-AEA6-48D3-A387-ED4A3A3BF840}" presName="Name0" presStyleCnt="0">
        <dgm:presLayoutVars>
          <dgm:dir/>
          <dgm:resizeHandles val="exact"/>
        </dgm:presLayoutVars>
      </dgm:prSet>
      <dgm:spPr/>
    </dgm:pt>
    <dgm:pt modelId="{3754F309-1559-6442-8699-F936A65F97CA}" type="pres">
      <dgm:prSet presAssocID="{55C0B14E-AEA6-48D3-A387-ED4A3A3BF840}" presName="arrow" presStyleLbl="bgShp" presStyleIdx="0" presStyleCnt="1" custScaleY="45311"/>
      <dgm:spPr>
        <a:solidFill>
          <a:schemeClr val="bg1">
            <a:lumMod val="95000"/>
          </a:schemeClr>
        </a:solidFill>
      </dgm:spPr>
    </dgm:pt>
    <dgm:pt modelId="{312902CF-7F5D-0B49-B3FE-568A87BF4EE4}" type="pres">
      <dgm:prSet presAssocID="{55C0B14E-AEA6-48D3-A387-ED4A3A3BF840}" presName="points" presStyleCnt="0"/>
      <dgm:spPr/>
    </dgm:pt>
    <dgm:pt modelId="{4A5C77A1-09DE-4BD3-B150-59E8CFAC3916}" type="pres">
      <dgm:prSet presAssocID="{494C4123-37A4-402C-89C6-A98BC7BB4A8C}" presName="compositeA" presStyleCnt="0"/>
      <dgm:spPr/>
    </dgm:pt>
    <dgm:pt modelId="{2BD325E7-0DE9-477A-81CD-AB9DC6FEDD31}" type="pres">
      <dgm:prSet presAssocID="{494C4123-37A4-402C-89C6-A98BC7BB4A8C}" presName="textA" presStyleLbl="revTx" presStyleIdx="0" presStyleCnt="2">
        <dgm:presLayoutVars>
          <dgm:bulletEnabled val="1"/>
        </dgm:presLayoutVars>
      </dgm:prSet>
      <dgm:spPr/>
    </dgm:pt>
    <dgm:pt modelId="{EA04EBA5-7784-41AB-9EF3-332A084F52F7}" type="pres">
      <dgm:prSet presAssocID="{494C4123-37A4-402C-89C6-A98BC7BB4A8C}" presName="circleA" presStyleLbl="node1" presStyleIdx="0" presStyleCnt="2" custLinFactY="-173698" custLinFactNeighborX="89272" custLinFactNeighborY="-200000"/>
      <dgm:spPr/>
    </dgm:pt>
    <dgm:pt modelId="{84AD08B9-C847-489C-90B7-D4A2A9F579F8}" type="pres">
      <dgm:prSet presAssocID="{494C4123-37A4-402C-89C6-A98BC7BB4A8C}" presName="spaceA" presStyleCnt="0"/>
      <dgm:spPr/>
    </dgm:pt>
    <dgm:pt modelId="{400B4494-36D1-42B3-8827-A360F4031E64}" type="pres">
      <dgm:prSet presAssocID="{75F7DEC4-E7ED-4769-AC05-3E6D43EE0471}" presName="space" presStyleCnt="0"/>
      <dgm:spPr/>
    </dgm:pt>
    <dgm:pt modelId="{9511F7A2-52EE-4306-B26D-17277D566779}" type="pres">
      <dgm:prSet presAssocID="{6AE4EC85-E26F-4102-BF7B-566F5BC02001}" presName="compositeB" presStyleCnt="0"/>
      <dgm:spPr/>
    </dgm:pt>
    <dgm:pt modelId="{EDF0BA95-25E0-4952-B2B9-55E4E18B133A}" type="pres">
      <dgm:prSet presAssocID="{6AE4EC85-E26F-4102-BF7B-566F5BC02001}" presName="textB" presStyleLbl="revTx" presStyleIdx="1" presStyleCnt="2" custScaleX="2000000" custScaleY="250000">
        <dgm:presLayoutVars>
          <dgm:bulletEnabled val="1"/>
        </dgm:presLayoutVars>
      </dgm:prSet>
      <dgm:spPr/>
    </dgm:pt>
    <dgm:pt modelId="{0C0BCF52-615D-4280-A123-981ACE3CF56B}" type="pres">
      <dgm:prSet presAssocID="{6AE4EC85-E26F-4102-BF7B-566F5BC02001}" presName="circleB" presStyleLbl="node1" presStyleIdx="1" presStyleCnt="2" custFlipHor="1" custScaleX="130543" custLinFactX="191722" custLinFactY="-200000" custLinFactNeighborX="200000" custLinFactNeighborY="-231010"/>
      <dgm:spPr/>
    </dgm:pt>
    <dgm:pt modelId="{C4F6BD29-D60C-4D93-A677-9A2C6BDB4B73}" type="pres">
      <dgm:prSet presAssocID="{6AE4EC85-E26F-4102-BF7B-566F5BC02001}" presName="spaceB" presStyleCnt="0"/>
      <dgm:spPr/>
    </dgm:pt>
  </dgm:ptLst>
  <dgm:cxnLst>
    <dgm:cxn modelId="{03515511-0F5F-4193-A7A3-087E8FB4D92C}" type="presOf" srcId="{115D6D0E-D6F9-4F0F-8E2F-61F2DF56602D}" destId="{EDF0BA95-25E0-4952-B2B9-55E4E18B133A}" srcOrd="0" destOrd="2" presId="urn:microsoft.com/office/officeart/2005/8/layout/hProcess11"/>
    <dgm:cxn modelId="{FE21FD36-8E70-4A06-867F-7F4A59258322}" type="presOf" srcId="{AE4A5BF8-6606-4CA1-8A91-A621B00A51ED}" destId="{EDF0BA95-25E0-4952-B2B9-55E4E18B133A}" srcOrd="0" destOrd="1" presId="urn:microsoft.com/office/officeart/2005/8/layout/hProcess11"/>
    <dgm:cxn modelId="{79EE8438-CB18-4623-8D04-D00C774967A2}" type="presOf" srcId="{6AE4EC85-E26F-4102-BF7B-566F5BC02001}" destId="{EDF0BA95-25E0-4952-B2B9-55E4E18B133A}" srcOrd="0" destOrd="0" presId="urn:microsoft.com/office/officeart/2005/8/layout/hProcess11"/>
    <dgm:cxn modelId="{B80A6A74-52EF-4555-916D-FBF756478F72}" srcId="{6AE4EC85-E26F-4102-BF7B-566F5BC02001}" destId="{115D6D0E-D6F9-4F0F-8E2F-61F2DF56602D}" srcOrd="1" destOrd="0" parTransId="{8C94AB77-BE65-4CD8-A47D-37F2827C912B}" sibTransId="{2ABF005F-02D5-44F2-BDF2-52B5C774DFF5}"/>
    <dgm:cxn modelId="{57049E78-2ED9-442B-AFB1-26916F2509C8}" srcId="{6AE4EC85-E26F-4102-BF7B-566F5BC02001}" destId="{AE4A5BF8-6606-4CA1-8A91-A621B00A51ED}" srcOrd="0" destOrd="0" parTransId="{17F3C846-2DD7-45FF-BC8F-639959B7BC3B}" sibTransId="{C6ABA302-F40B-4B41-A50E-E7E7BE210DEA}"/>
    <dgm:cxn modelId="{FA63935A-8967-4CEC-A815-C9568A71FC26}" srcId="{55C0B14E-AEA6-48D3-A387-ED4A3A3BF840}" destId="{494C4123-37A4-402C-89C6-A98BC7BB4A8C}" srcOrd="0" destOrd="0" parTransId="{DE0B76B3-0051-458C-A0C9-13B4A46D0F8D}" sibTransId="{75F7DEC4-E7ED-4769-AC05-3E6D43EE0471}"/>
    <dgm:cxn modelId="{7243AEC0-4A7E-4BE4-9B18-B055112F10DB}" type="presOf" srcId="{494C4123-37A4-402C-89C6-A98BC7BB4A8C}" destId="{2BD325E7-0DE9-477A-81CD-AB9DC6FEDD31}" srcOrd="0" destOrd="0" presId="urn:microsoft.com/office/officeart/2005/8/layout/hProcess11"/>
    <dgm:cxn modelId="{DA76D4C0-88D2-432A-92A0-6AF111F852E3}" srcId="{55C0B14E-AEA6-48D3-A387-ED4A3A3BF840}" destId="{6AE4EC85-E26F-4102-BF7B-566F5BC02001}" srcOrd="1" destOrd="0" parTransId="{99DC60C8-A00B-4D89-B9FC-7CA978820B3B}" sibTransId="{528333A1-761E-4186-B332-E2E8DD70AF8F}"/>
    <dgm:cxn modelId="{3099B7C2-7E56-9C44-9F22-55A437E5E1DF}" type="presOf" srcId="{55C0B14E-AEA6-48D3-A387-ED4A3A3BF840}" destId="{979E43FF-12CB-ED49-8959-325E1A9E21E8}" srcOrd="0" destOrd="0" presId="urn:microsoft.com/office/officeart/2005/8/layout/hProcess11"/>
    <dgm:cxn modelId="{8DB1E629-70B5-F14A-8934-559A2686B302}" type="presParOf" srcId="{979E43FF-12CB-ED49-8959-325E1A9E21E8}" destId="{3754F309-1559-6442-8699-F936A65F97CA}" srcOrd="0" destOrd="0" presId="urn:microsoft.com/office/officeart/2005/8/layout/hProcess11"/>
    <dgm:cxn modelId="{8B438C6A-ACA1-B94F-8C5F-1C14FA63B9F7}" type="presParOf" srcId="{979E43FF-12CB-ED49-8959-325E1A9E21E8}" destId="{312902CF-7F5D-0B49-B3FE-568A87BF4EE4}" srcOrd="1" destOrd="0" presId="urn:microsoft.com/office/officeart/2005/8/layout/hProcess11"/>
    <dgm:cxn modelId="{3DC69184-45F9-4CB8-AB07-B5102C76674F}" type="presParOf" srcId="{312902CF-7F5D-0B49-B3FE-568A87BF4EE4}" destId="{4A5C77A1-09DE-4BD3-B150-59E8CFAC3916}" srcOrd="0" destOrd="0" presId="urn:microsoft.com/office/officeart/2005/8/layout/hProcess11"/>
    <dgm:cxn modelId="{0D7E616D-BBEE-4CD8-89CE-EA93CC7DF569}" type="presParOf" srcId="{4A5C77A1-09DE-4BD3-B150-59E8CFAC3916}" destId="{2BD325E7-0DE9-477A-81CD-AB9DC6FEDD31}" srcOrd="0" destOrd="0" presId="urn:microsoft.com/office/officeart/2005/8/layout/hProcess11"/>
    <dgm:cxn modelId="{5019C6D4-160D-4A38-B1B5-318B41A8B8D4}" type="presParOf" srcId="{4A5C77A1-09DE-4BD3-B150-59E8CFAC3916}" destId="{EA04EBA5-7784-41AB-9EF3-332A084F52F7}" srcOrd="1" destOrd="0" presId="urn:microsoft.com/office/officeart/2005/8/layout/hProcess11"/>
    <dgm:cxn modelId="{E36B3376-F179-42C0-A761-F6FD6FA95839}" type="presParOf" srcId="{4A5C77A1-09DE-4BD3-B150-59E8CFAC3916}" destId="{84AD08B9-C847-489C-90B7-D4A2A9F579F8}" srcOrd="2" destOrd="0" presId="urn:microsoft.com/office/officeart/2005/8/layout/hProcess11"/>
    <dgm:cxn modelId="{028AE4E4-F014-4C35-81B6-3DC1FF0D9F0E}" type="presParOf" srcId="{312902CF-7F5D-0B49-B3FE-568A87BF4EE4}" destId="{400B4494-36D1-42B3-8827-A360F4031E64}" srcOrd="1" destOrd="0" presId="urn:microsoft.com/office/officeart/2005/8/layout/hProcess11"/>
    <dgm:cxn modelId="{F9435D86-3350-46D6-89A9-4C907687FEDD}" type="presParOf" srcId="{312902CF-7F5D-0B49-B3FE-568A87BF4EE4}" destId="{9511F7A2-52EE-4306-B26D-17277D566779}" srcOrd="2" destOrd="0" presId="urn:microsoft.com/office/officeart/2005/8/layout/hProcess11"/>
    <dgm:cxn modelId="{54813DD0-0F91-4E99-B74B-651F77EA317E}" type="presParOf" srcId="{9511F7A2-52EE-4306-B26D-17277D566779}" destId="{EDF0BA95-25E0-4952-B2B9-55E4E18B133A}" srcOrd="0" destOrd="0" presId="urn:microsoft.com/office/officeart/2005/8/layout/hProcess11"/>
    <dgm:cxn modelId="{BDBCE099-B635-42DC-823F-E7AF0FD052DA}" type="presParOf" srcId="{9511F7A2-52EE-4306-B26D-17277D566779}" destId="{0C0BCF52-615D-4280-A123-981ACE3CF56B}" srcOrd="1" destOrd="0" presId="urn:microsoft.com/office/officeart/2005/8/layout/hProcess11"/>
    <dgm:cxn modelId="{6FE314F8-8A78-4FEC-B728-5F49D067EE06}" type="presParOf" srcId="{9511F7A2-52EE-4306-B26D-17277D566779}" destId="{C4F6BD29-D60C-4D93-A677-9A2C6BDB4B73}"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54F309-1559-6442-8699-F936A65F97CA}">
      <dsp:nvSpPr>
        <dsp:cNvPr id="0" name=""/>
        <dsp:cNvSpPr/>
      </dsp:nvSpPr>
      <dsp:spPr>
        <a:xfrm>
          <a:off x="0" y="1781342"/>
          <a:ext cx="10515600" cy="788653"/>
        </a:xfrm>
        <a:prstGeom prst="notchedRightArrow">
          <a:avLst/>
        </a:prstGeom>
        <a:solidFill>
          <a:schemeClr val="bg1">
            <a:lumMod val="95000"/>
          </a:schemeClr>
        </a:solidFill>
        <a:ln>
          <a:noFill/>
        </a:ln>
        <a:effectLst/>
      </dsp:spPr>
      <dsp:style>
        <a:lnRef idx="0">
          <a:scrgbClr r="0" g="0" b="0"/>
        </a:lnRef>
        <a:fillRef idx="1">
          <a:scrgbClr r="0" g="0" b="0"/>
        </a:fillRef>
        <a:effectRef idx="0">
          <a:scrgbClr r="0" g="0" b="0"/>
        </a:effectRef>
        <a:fontRef idx="minor"/>
      </dsp:style>
    </dsp:sp>
    <dsp:sp modelId="{2BD325E7-0DE9-477A-81CD-AB9DC6FEDD31}">
      <dsp:nvSpPr>
        <dsp:cNvPr id="0" name=""/>
        <dsp:cNvSpPr/>
      </dsp:nvSpPr>
      <dsp:spPr>
        <a:xfrm>
          <a:off x="6669" y="0"/>
          <a:ext cx="448964"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3832" tIns="433832" rIns="433832" bIns="433832" numCol="1" spcCol="1270" anchor="b" anchorCtr="0">
          <a:noAutofit/>
        </a:bodyPr>
        <a:lstStyle/>
        <a:p>
          <a:pPr marL="0" lvl="0" indent="0" algn="ctr" defTabSz="2711450">
            <a:lnSpc>
              <a:spcPct val="90000"/>
            </a:lnSpc>
            <a:spcBef>
              <a:spcPct val="0"/>
            </a:spcBef>
            <a:spcAft>
              <a:spcPct val="35000"/>
            </a:spcAft>
            <a:buNone/>
          </a:pPr>
          <a:endParaRPr lang="en-IN" sz="6100" kern="1200"/>
        </a:p>
      </dsp:txBody>
      <dsp:txXfrm>
        <a:off x="6669" y="0"/>
        <a:ext cx="448964" cy="1740535"/>
      </dsp:txXfrm>
    </dsp:sp>
    <dsp:sp modelId="{EA04EBA5-7784-41AB-9EF3-332A084F52F7}">
      <dsp:nvSpPr>
        <dsp:cNvPr id="0" name=""/>
        <dsp:cNvSpPr/>
      </dsp:nvSpPr>
      <dsp:spPr>
        <a:xfrm>
          <a:off x="402037" y="332015"/>
          <a:ext cx="435133" cy="435133"/>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F0BA95-25E0-4952-B2B9-55E4E18B133A}">
      <dsp:nvSpPr>
        <dsp:cNvPr id="0" name=""/>
        <dsp:cNvSpPr/>
      </dsp:nvSpPr>
      <dsp:spPr>
        <a:xfrm>
          <a:off x="478082" y="652700"/>
          <a:ext cx="8979287" cy="4351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1">
          <a:noAutofit/>
        </a:bodyPr>
        <a:lstStyle/>
        <a:p>
          <a:pPr marL="0" lvl="0" indent="0" algn="l" defTabSz="800100">
            <a:lnSpc>
              <a:spcPct val="90000"/>
            </a:lnSpc>
            <a:spcBef>
              <a:spcPct val="0"/>
            </a:spcBef>
            <a:spcAft>
              <a:spcPct val="35000"/>
            </a:spcAft>
            <a:buNone/>
          </a:pPr>
          <a:r>
            <a:rPr lang="en-IN" sz="1800" kern="1200" dirty="0"/>
            <a:t>Here are some ideas of future work to improve the performance of the data model further:</a:t>
          </a:r>
        </a:p>
        <a:p>
          <a:pPr marL="171450" lvl="1" indent="-171450" algn="l" defTabSz="800100">
            <a:lnSpc>
              <a:spcPct val="90000"/>
            </a:lnSpc>
            <a:spcBef>
              <a:spcPct val="0"/>
            </a:spcBef>
            <a:spcAft>
              <a:spcPct val="15000"/>
            </a:spcAft>
            <a:buSzPts val="1000"/>
            <a:buFont typeface="Symbol" panose="05050102010706020507" pitchFamily="18" charset="2"/>
            <a:buChar char=""/>
          </a:pPr>
          <a:r>
            <a:rPr lang="en-IN" sz="1800" kern="1200"/>
            <a:t>Distribution adjustment of the target variable: Some predictive models assume a normal distribution of the target variable - a transformation in the data preprocessing could improve the performance of such methods.</a:t>
          </a:r>
        </a:p>
        <a:p>
          <a:pPr marL="171450" lvl="1" indent="-171450" algn="l" defTabSz="800100">
            <a:lnSpc>
              <a:spcPct val="90000"/>
            </a:lnSpc>
            <a:spcBef>
              <a:spcPct val="0"/>
            </a:spcBef>
            <a:spcAft>
              <a:spcPct val="15000"/>
            </a:spcAft>
            <a:buSzPts val="1000"/>
            <a:buFont typeface="Symbol" panose="05050102010706020507" pitchFamily="18" charset="2"/>
            <a:buChar char=""/>
          </a:pPr>
          <a:r>
            <a:rPr lang="en-IN" sz="1800" kern="1200" dirty="0"/>
            <a:t>Large scale dataset implementation of random forests. For large scale datasets (&gt; 10 Mio. samples) the used </a:t>
          </a:r>
          <a:r>
            <a:rPr lang="en-IN" sz="1800" kern="1200" dirty="0" err="1"/>
            <a:t>sklearn</a:t>
          </a:r>
          <a:r>
            <a:rPr lang="en-IN" sz="1800" kern="1200" dirty="0"/>
            <a:t> python implementation of random forests will extremely slow down if it is unable to hold all samples in the working memory or can run into serious memory problems. A solution could be the </a:t>
          </a:r>
          <a:r>
            <a:rPr lang="en-IN" sz="1800" kern="1200" dirty="0">
              <a:hlinkClick xmlns:r="http://schemas.openxmlformats.org/officeDocument/2006/relationships" r:id="rId1"/>
            </a:rPr>
            <a:t>woody</a:t>
          </a:r>
          <a:r>
            <a:rPr lang="en-IN" sz="1800" kern="1200" dirty="0"/>
            <a:t> implementation with top trees for pre-classification and flat random forests implemented in C at the leaves of the top trees.</a:t>
          </a:r>
        </a:p>
      </dsp:txBody>
      <dsp:txXfrm>
        <a:off x="478082" y="652700"/>
        <a:ext cx="8979287" cy="4351338"/>
      </dsp:txXfrm>
    </dsp:sp>
    <dsp:sp modelId="{0C0BCF52-615D-4280-A123-981ACE3CF56B}">
      <dsp:nvSpPr>
        <dsp:cNvPr id="0" name=""/>
        <dsp:cNvSpPr/>
      </dsp:nvSpPr>
      <dsp:spPr>
        <a:xfrm flipH="1">
          <a:off x="6388222" y="0"/>
          <a:ext cx="568036" cy="435133"/>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85807-9CDC-46B1-B4E5-EE60607118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BE6C72F-A2BA-4EB1-811D-C32312954A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0A27EF1-BD60-4DD6-A933-79FE559F2B47}"/>
              </a:ext>
            </a:extLst>
          </p:cNvPr>
          <p:cNvSpPr>
            <a:spLocks noGrp="1"/>
          </p:cNvSpPr>
          <p:nvPr>
            <p:ph type="dt" sz="half" idx="10"/>
          </p:nvPr>
        </p:nvSpPr>
        <p:spPr/>
        <p:txBody>
          <a:bodyPr/>
          <a:lstStyle/>
          <a:p>
            <a:fld id="{DF3D2327-7F11-464A-A192-B3E780C880F9}" type="datetimeFigureOut">
              <a:rPr lang="en-IN" smtClean="0"/>
              <a:t>02-09-2021</a:t>
            </a:fld>
            <a:endParaRPr lang="en-IN"/>
          </a:p>
        </p:txBody>
      </p:sp>
      <p:sp>
        <p:nvSpPr>
          <p:cNvPr id="5" name="Footer Placeholder 4">
            <a:extLst>
              <a:ext uri="{FF2B5EF4-FFF2-40B4-BE49-F238E27FC236}">
                <a16:creationId xmlns:a16="http://schemas.microsoft.com/office/drawing/2014/main" id="{E6FAFDE7-8DB3-4321-8B17-939FED2587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ED85E1-0E59-48A8-BC51-B28FB310C210}"/>
              </a:ext>
            </a:extLst>
          </p:cNvPr>
          <p:cNvSpPr>
            <a:spLocks noGrp="1"/>
          </p:cNvSpPr>
          <p:nvPr>
            <p:ph type="sldNum" sz="quarter" idx="12"/>
          </p:nvPr>
        </p:nvSpPr>
        <p:spPr/>
        <p:txBody>
          <a:bodyPr/>
          <a:lstStyle/>
          <a:p>
            <a:fld id="{0CCD84FD-3FD8-4CE1-A070-C9613F2F341B}" type="slidenum">
              <a:rPr lang="en-IN" smtClean="0"/>
              <a:t>‹#›</a:t>
            </a:fld>
            <a:endParaRPr lang="en-IN"/>
          </a:p>
        </p:txBody>
      </p:sp>
    </p:spTree>
    <p:extLst>
      <p:ext uri="{BB962C8B-B14F-4D97-AF65-F5344CB8AC3E}">
        <p14:creationId xmlns:p14="http://schemas.microsoft.com/office/powerpoint/2010/main" val="1221284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4AF22-37D6-4BC5-9F65-6D43F7633FA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FBBD5C-9DC6-43BF-9C47-9080EBC065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8F3B73-F1A1-4856-BC76-A598603D5178}"/>
              </a:ext>
            </a:extLst>
          </p:cNvPr>
          <p:cNvSpPr>
            <a:spLocks noGrp="1"/>
          </p:cNvSpPr>
          <p:nvPr>
            <p:ph type="dt" sz="half" idx="10"/>
          </p:nvPr>
        </p:nvSpPr>
        <p:spPr/>
        <p:txBody>
          <a:bodyPr/>
          <a:lstStyle/>
          <a:p>
            <a:fld id="{DF3D2327-7F11-464A-A192-B3E780C880F9}" type="datetimeFigureOut">
              <a:rPr lang="en-IN" smtClean="0"/>
              <a:t>02-09-2021</a:t>
            </a:fld>
            <a:endParaRPr lang="en-IN"/>
          </a:p>
        </p:txBody>
      </p:sp>
      <p:sp>
        <p:nvSpPr>
          <p:cNvPr id="5" name="Footer Placeholder 4">
            <a:extLst>
              <a:ext uri="{FF2B5EF4-FFF2-40B4-BE49-F238E27FC236}">
                <a16:creationId xmlns:a16="http://schemas.microsoft.com/office/drawing/2014/main" id="{7CDC053F-BEC8-454F-B1B5-F3DAA5AD39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DB9A1C-1D01-40BD-81B2-959487ACE88D}"/>
              </a:ext>
            </a:extLst>
          </p:cNvPr>
          <p:cNvSpPr>
            <a:spLocks noGrp="1"/>
          </p:cNvSpPr>
          <p:nvPr>
            <p:ph type="sldNum" sz="quarter" idx="12"/>
          </p:nvPr>
        </p:nvSpPr>
        <p:spPr/>
        <p:txBody>
          <a:bodyPr/>
          <a:lstStyle/>
          <a:p>
            <a:fld id="{0CCD84FD-3FD8-4CE1-A070-C9613F2F341B}" type="slidenum">
              <a:rPr lang="en-IN" smtClean="0"/>
              <a:t>‹#›</a:t>
            </a:fld>
            <a:endParaRPr lang="en-IN"/>
          </a:p>
        </p:txBody>
      </p:sp>
    </p:spTree>
    <p:extLst>
      <p:ext uri="{BB962C8B-B14F-4D97-AF65-F5344CB8AC3E}">
        <p14:creationId xmlns:p14="http://schemas.microsoft.com/office/powerpoint/2010/main" val="1060013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58771D-CA1D-4210-98E9-1F35CE45F7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D5507-2FBA-49A8-9913-FC0FEC4691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268168-39EE-497F-9207-864A1F58C7BE}"/>
              </a:ext>
            </a:extLst>
          </p:cNvPr>
          <p:cNvSpPr>
            <a:spLocks noGrp="1"/>
          </p:cNvSpPr>
          <p:nvPr>
            <p:ph type="dt" sz="half" idx="10"/>
          </p:nvPr>
        </p:nvSpPr>
        <p:spPr/>
        <p:txBody>
          <a:bodyPr/>
          <a:lstStyle/>
          <a:p>
            <a:fld id="{DF3D2327-7F11-464A-A192-B3E780C880F9}" type="datetimeFigureOut">
              <a:rPr lang="en-IN" smtClean="0"/>
              <a:t>02-09-2021</a:t>
            </a:fld>
            <a:endParaRPr lang="en-IN"/>
          </a:p>
        </p:txBody>
      </p:sp>
      <p:sp>
        <p:nvSpPr>
          <p:cNvPr id="5" name="Footer Placeholder 4">
            <a:extLst>
              <a:ext uri="{FF2B5EF4-FFF2-40B4-BE49-F238E27FC236}">
                <a16:creationId xmlns:a16="http://schemas.microsoft.com/office/drawing/2014/main" id="{9C502535-ECFE-4FA9-897F-BA6DFD7796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9F37EE-DB9F-4517-870B-067890C9B503}"/>
              </a:ext>
            </a:extLst>
          </p:cNvPr>
          <p:cNvSpPr>
            <a:spLocks noGrp="1"/>
          </p:cNvSpPr>
          <p:nvPr>
            <p:ph type="sldNum" sz="quarter" idx="12"/>
          </p:nvPr>
        </p:nvSpPr>
        <p:spPr/>
        <p:txBody>
          <a:bodyPr/>
          <a:lstStyle/>
          <a:p>
            <a:fld id="{0CCD84FD-3FD8-4CE1-A070-C9613F2F341B}" type="slidenum">
              <a:rPr lang="en-IN" smtClean="0"/>
              <a:t>‹#›</a:t>
            </a:fld>
            <a:endParaRPr lang="en-IN"/>
          </a:p>
        </p:txBody>
      </p:sp>
    </p:spTree>
    <p:extLst>
      <p:ext uri="{BB962C8B-B14F-4D97-AF65-F5344CB8AC3E}">
        <p14:creationId xmlns:p14="http://schemas.microsoft.com/office/powerpoint/2010/main" val="2146952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71DAD948-6707-714E-9E8F-26A36F4AE20E}"/>
              </a:ext>
            </a:extLst>
          </p:cNvPr>
          <p:cNvSpPr/>
          <p:nvPr userDrawn="1"/>
        </p:nvSpPr>
        <p:spPr>
          <a:xfrm>
            <a:off x="10429390" y="360726"/>
            <a:ext cx="1035859" cy="1035859"/>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5F81511-AC79-6748-869A-9982CD568B16}"/>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5">
            <a:extLst>
              <a:ext uri="{FF2B5EF4-FFF2-40B4-BE49-F238E27FC236}">
                <a16:creationId xmlns:a16="http://schemas.microsoft.com/office/drawing/2014/main" id="{A6F72D4E-9F4D-6341-9F9E-63E01AF59B47}"/>
              </a:ext>
            </a:extLst>
          </p:cNvPr>
          <p:cNvSpPr>
            <a:spLocks noGrp="1"/>
          </p:cNvSpPr>
          <p:nvPr>
            <p:ph type="pic" sz="quarter" idx="13"/>
          </p:nvPr>
        </p:nvSpPr>
        <p:spPr>
          <a:xfrm>
            <a:off x="5654414" y="265113"/>
            <a:ext cx="6089650" cy="6089650"/>
          </a:xfrm>
          <a:prstGeom prst="ellipse">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txBody>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9/2/2021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18" name="Content Placeholder 2">
            <a:extLst>
              <a:ext uri="{FF2B5EF4-FFF2-40B4-BE49-F238E27FC236}">
                <a16:creationId xmlns:a16="http://schemas.microsoft.com/office/drawing/2014/main" id="{A2F758DC-4792-1D42-83A8-ED4E6CD5F7E3}"/>
              </a:ext>
            </a:extLst>
          </p:cNvPr>
          <p:cNvSpPr>
            <a:spLocks noGrp="1"/>
          </p:cNvSpPr>
          <p:nvPr>
            <p:ph sz="half" idx="1"/>
          </p:nvPr>
        </p:nvSpPr>
        <p:spPr>
          <a:xfrm>
            <a:off x="1097279" y="2322728"/>
            <a:ext cx="4144096" cy="4032225"/>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Oval 10">
            <a:extLst>
              <a:ext uri="{FF2B5EF4-FFF2-40B4-BE49-F238E27FC236}">
                <a16:creationId xmlns:a16="http://schemas.microsoft.com/office/drawing/2014/main" id="{2CB8633A-7C70-3C48-8FEE-69941AF2B466}"/>
              </a:ext>
            </a:extLst>
          </p:cNvPr>
          <p:cNvSpPr/>
          <p:nvPr userDrawn="1"/>
        </p:nvSpPr>
        <p:spPr>
          <a:xfrm>
            <a:off x="5535466" y="5600935"/>
            <a:ext cx="643415" cy="643415"/>
          </a:xfrm>
          <a:prstGeom prst="ellipse">
            <a:avLst/>
          </a:prstGeom>
          <a:noFill/>
          <a:ln w="381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23B967D9-597D-E14A-AE80-4C3877655FB2}"/>
              </a:ext>
            </a:extLst>
          </p:cNvPr>
          <p:cNvSpPr/>
          <p:nvPr userDrawn="1"/>
        </p:nvSpPr>
        <p:spPr>
          <a:xfrm>
            <a:off x="5664569" y="541205"/>
            <a:ext cx="283407" cy="283407"/>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B7114435-8CC0-E744-B541-8EF28B774ECF}"/>
              </a:ext>
            </a:extLst>
          </p:cNvPr>
          <p:cNvSpPr/>
          <p:nvPr userDrawn="1"/>
        </p:nvSpPr>
        <p:spPr>
          <a:xfrm flipV="1">
            <a:off x="11885583" y="3453319"/>
            <a:ext cx="167338" cy="167338"/>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BB844B6D-9772-1D4A-A22A-19F6A1250CD6}"/>
              </a:ext>
            </a:extLst>
          </p:cNvPr>
          <p:cNvGrpSpPr/>
          <p:nvPr userDrawn="1"/>
        </p:nvGrpSpPr>
        <p:grpSpPr>
          <a:xfrm rot="5400000">
            <a:off x="-21619" y="1088453"/>
            <a:ext cx="910099" cy="99010"/>
            <a:chOff x="622418" y="280927"/>
            <a:chExt cx="2335705" cy="254101"/>
          </a:xfrm>
        </p:grpSpPr>
        <p:sp>
          <p:nvSpPr>
            <p:cNvPr id="31" name="Oval 30">
              <a:extLst>
                <a:ext uri="{FF2B5EF4-FFF2-40B4-BE49-F238E27FC236}">
                  <a16:creationId xmlns:a16="http://schemas.microsoft.com/office/drawing/2014/main" id="{4834FA13-7139-8546-99A9-CF39B5EDFDF5}"/>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746C656-7A16-8445-80B5-88C23703E694}"/>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E0A223A-22AD-6D40-9B6F-62F488036D58}"/>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1DB8FD84-D022-E842-9B56-88F0574EBD30}"/>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42F4DC0E-4CC4-374D-BE14-132577B95A70}"/>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A4E00522-1D16-F244-89FE-668EEBD08F2B}"/>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itle 1">
            <a:extLst>
              <a:ext uri="{FF2B5EF4-FFF2-40B4-BE49-F238E27FC236}">
                <a16:creationId xmlns:a16="http://schemas.microsoft.com/office/drawing/2014/main" id="{C4C5AC59-B537-D54C-9B5C-55B75E9117A7}"/>
              </a:ext>
            </a:extLst>
          </p:cNvPr>
          <p:cNvSpPr>
            <a:spLocks noGrp="1"/>
          </p:cNvSpPr>
          <p:nvPr>
            <p:ph type="title" hasCustomPrompt="1"/>
          </p:nvPr>
        </p:nvSpPr>
        <p:spPr>
          <a:xfrm>
            <a:off x="1097280" y="421817"/>
            <a:ext cx="4144095" cy="1369074"/>
          </a:xfrm>
          <a:prstGeom prst="rect">
            <a:avLst/>
          </a:prstGeom>
        </p:spPr>
        <p:txBody>
          <a:bodyPr lIns="0" rIns="0" anchor="ctr">
            <a:normAutofit/>
          </a:bodyPr>
          <a:lstStyle>
            <a:lvl1pPr>
              <a:defRPr sz="4000" cap="all" baseline="0"/>
            </a:lvl1pPr>
          </a:lstStyle>
          <a:p>
            <a:r>
              <a:rPr lang="en-US" dirty="0"/>
              <a:t>Title Goes Here</a:t>
            </a:r>
          </a:p>
        </p:txBody>
      </p:sp>
    </p:spTree>
    <p:extLst>
      <p:ext uri="{BB962C8B-B14F-4D97-AF65-F5344CB8AC3E}">
        <p14:creationId xmlns:p14="http://schemas.microsoft.com/office/powerpoint/2010/main" val="200118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FFD82-B51E-446D-897D-82D7AB5D76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DFEFA3-1614-499C-8C7D-40AEB9FC16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A690EB-B387-4749-8BF0-932F4BCA838C}"/>
              </a:ext>
            </a:extLst>
          </p:cNvPr>
          <p:cNvSpPr>
            <a:spLocks noGrp="1"/>
          </p:cNvSpPr>
          <p:nvPr>
            <p:ph type="dt" sz="half" idx="10"/>
          </p:nvPr>
        </p:nvSpPr>
        <p:spPr/>
        <p:txBody>
          <a:bodyPr/>
          <a:lstStyle/>
          <a:p>
            <a:fld id="{DF3D2327-7F11-464A-A192-B3E780C880F9}" type="datetimeFigureOut">
              <a:rPr lang="en-IN" smtClean="0"/>
              <a:t>02-09-2021</a:t>
            </a:fld>
            <a:endParaRPr lang="en-IN"/>
          </a:p>
        </p:txBody>
      </p:sp>
      <p:sp>
        <p:nvSpPr>
          <p:cNvPr id="5" name="Footer Placeholder 4">
            <a:extLst>
              <a:ext uri="{FF2B5EF4-FFF2-40B4-BE49-F238E27FC236}">
                <a16:creationId xmlns:a16="http://schemas.microsoft.com/office/drawing/2014/main" id="{947DEA49-F112-494C-8A3A-78DDBC49D1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C22B1B-A43C-4889-B31F-BD2B5546E284}"/>
              </a:ext>
            </a:extLst>
          </p:cNvPr>
          <p:cNvSpPr>
            <a:spLocks noGrp="1"/>
          </p:cNvSpPr>
          <p:nvPr>
            <p:ph type="sldNum" sz="quarter" idx="12"/>
          </p:nvPr>
        </p:nvSpPr>
        <p:spPr/>
        <p:txBody>
          <a:bodyPr/>
          <a:lstStyle/>
          <a:p>
            <a:fld id="{0CCD84FD-3FD8-4CE1-A070-C9613F2F341B}" type="slidenum">
              <a:rPr lang="en-IN" smtClean="0"/>
              <a:t>‹#›</a:t>
            </a:fld>
            <a:endParaRPr lang="en-IN"/>
          </a:p>
        </p:txBody>
      </p:sp>
    </p:spTree>
    <p:extLst>
      <p:ext uri="{BB962C8B-B14F-4D97-AF65-F5344CB8AC3E}">
        <p14:creationId xmlns:p14="http://schemas.microsoft.com/office/powerpoint/2010/main" val="2919180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C53A-BB1D-42CC-9923-C37A143DAC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48A976B-883F-4C25-99F2-414FB996CD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F349B6-B9BF-4D34-87D7-0875C9A08DFE}"/>
              </a:ext>
            </a:extLst>
          </p:cNvPr>
          <p:cNvSpPr>
            <a:spLocks noGrp="1"/>
          </p:cNvSpPr>
          <p:nvPr>
            <p:ph type="dt" sz="half" idx="10"/>
          </p:nvPr>
        </p:nvSpPr>
        <p:spPr/>
        <p:txBody>
          <a:bodyPr/>
          <a:lstStyle/>
          <a:p>
            <a:fld id="{DF3D2327-7F11-464A-A192-B3E780C880F9}" type="datetimeFigureOut">
              <a:rPr lang="en-IN" smtClean="0"/>
              <a:t>02-09-2021</a:t>
            </a:fld>
            <a:endParaRPr lang="en-IN"/>
          </a:p>
        </p:txBody>
      </p:sp>
      <p:sp>
        <p:nvSpPr>
          <p:cNvPr id="5" name="Footer Placeholder 4">
            <a:extLst>
              <a:ext uri="{FF2B5EF4-FFF2-40B4-BE49-F238E27FC236}">
                <a16:creationId xmlns:a16="http://schemas.microsoft.com/office/drawing/2014/main" id="{84384ECF-45BC-45E3-B6E8-E07F55F003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98D5B6-6C3A-412C-8743-3B11AED52728}"/>
              </a:ext>
            </a:extLst>
          </p:cNvPr>
          <p:cNvSpPr>
            <a:spLocks noGrp="1"/>
          </p:cNvSpPr>
          <p:nvPr>
            <p:ph type="sldNum" sz="quarter" idx="12"/>
          </p:nvPr>
        </p:nvSpPr>
        <p:spPr/>
        <p:txBody>
          <a:bodyPr/>
          <a:lstStyle/>
          <a:p>
            <a:fld id="{0CCD84FD-3FD8-4CE1-A070-C9613F2F341B}" type="slidenum">
              <a:rPr lang="en-IN" smtClean="0"/>
              <a:t>‹#›</a:t>
            </a:fld>
            <a:endParaRPr lang="en-IN"/>
          </a:p>
        </p:txBody>
      </p:sp>
    </p:spTree>
    <p:extLst>
      <p:ext uri="{BB962C8B-B14F-4D97-AF65-F5344CB8AC3E}">
        <p14:creationId xmlns:p14="http://schemas.microsoft.com/office/powerpoint/2010/main" val="262552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5CA76-2119-47F0-BB1A-EDFD7EF978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4D995B-143F-4B84-981B-7B7EFE0942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8E9CBED-8C39-47FD-AAAD-A508936DC4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2928B38-AC2F-4D93-8167-9285722F887E}"/>
              </a:ext>
            </a:extLst>
          </p:cNvPr>
          <p:cNvSpPr>
            <a:spLocks noGrp="1"/>
          </p:cNvSpPr>
          <p:nvPr>
            <p:ph type="dt" sz="half" idx="10"/>
          </p:nvPr>
        </p:nvSpPr>
        <p:spPr/>
        <p:txBody>
          <a:bodyPr/>
          <a:lstStyle/>
          <a:p>
            <a:fld id="{DF3D2327-7F11-464A-A192-B3E780C880F9}" type="datetimeFigureOut">
              <a:rPr lang="en-IN" smtClean="0"/>
              <a:t>02-09-2021</a:t>
            </a:fld>
            <a:endParaRPr lang="en-IN"/>
          </a:p>
        </p:txBody>
      </p:sp>
      <p:sp>
        <p:nvSpPr>
          <p:cNvPr id="6" name="Footer Placeholder 5">
            <a:extLst>
              <a:ext uri="{FF2B5EF4-FFF2-40B4-BE49-F238E27FC236}">
                <a16:creationId xmlns:a16="http://schemas.microsoft.com/office/drawing/2014/main" id="{F86B123E-12AE-4AEA-B495-DAADC8E4D2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85F46D-4604-44B5-B6ED-3B80C57CA83F}"/>
              </a:ext>
            </a:extLst>
          </p:cNvPr>
          <p:cNvSpPr>
            <a:spLocks noGrp="1"/>
          </p:cNvSpPr>
          <p:nvPr>
            <p:ph type="sldNum" sz="quarter" idx="12"/>
          </p:nvPr>
        </p:nvSpPr>
        <p:spPr/>
        <p:txBody>
          <a:bodyPr/>
          <a:lstStyle/>
          <a:p>
            <a:fld id="{0CCD84FD-3FD8-4CE1-A070-C9613F2F341B}" type="slidenum">
              <a:rPr lang="en-IN" smtClean="0"/>
              <a:t>‹#›</a:t>
            </a:fld>
            <a:endParaRPr lang="en-IN"/>
          </a:p>
        </p:txBody>
      </p:sp>
    </p:spTree>
    <p:extLst>
      <p:ext uri="{BB962C8B-B14F-4D97-AF65-F5344CB8AC3E}">
        <p14:creationId xmlns:p14="http://schemas.microsoft.com/office/powerpoint/2010/main" val="4129002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E1CCA-D99C-424E-8A08-E4808A2B27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D0D82E-4060-4980-BCE9-5752E24C10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46610A-256D-4716-AF34-375CD1EBD4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C853881-C777-4F4F-A244-4CA5954D59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9F322C-0F4F-4DD8-897E-77F41DFD8B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352542-D19B-4A75-9888-DA70B1AF3984}"/>
              </a:ext>
            </a:extLst>
          </p:cNvPr>
          <p:cNvSpPr>
            <a:spLocks noGrp="1"/>
          </p:cNvSpPr>
          <p:nvPr>
            <p:ph type="dt" sz="half" idx="10"/>
          </p:nvPr>
        </p:nvSpPr>
        <p:spPr/>
        <p:txBody>
          <a:bodyPr/>
          <a:lstStyle/>
          <a:p>
            <a:fld id="{DF3D2327-7F11-464A-A192-B3E780C880F9}" type="datetimeFigureOut">
              <a:rPr lang="en-IN" smtClean="0"/>
              <a:t>02-09-2021</a:t>
            </a:fld>
            <a:endParaRPr lang="en-IN"/>
          </a:p>
        </p:txBody>
      </p:sp>
      <p:sp>
        <p:nvSpPr>
          <p:cNvPr id="8" name="Footer Placeholder 7">
            <a:extLst>
              <a:ext uri="{FF2B5EF4-FFF2-40B4-BE49-F238E27FC236}">
                <a16:creationId xmlns:a16="http://schemas.microsoft.com/office/drawing/2014/main" id="{D9F66308-1E40-4839-B82E-CDA45A35ABE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20513EB-3D62-4D14-9622-5279811B99A6}"/>
              </a:ext>
            </a:extLst>
          </p:cNvPr>
          <p:cNvSpPr>
            <a:spLocks noGrp="1"/>
          </p:cNvSpPr>
          <p:nvPr>
            <p:ph type="sldNum" sz="quarter" idx="12"/>
          </p:nvPr>
        </p:nvSpPr>
        <p:spPr/>
        <p:txBody>
          <a:bodyPr/>
          <a:lstStyle/>
          <a:p>
            <a:fld id="{0CCD84FD-3FD8-4CE1-A070-C9613F2F341B}" type="slidenum">
              <a:rPr lang="en-IN" smtClean="0"/>
              <a:t>‹#›</a:t>
            </a:fld>
            <a:endParaRPr lang="en-IN"/>
          </a:p>
        </p:txBody>
      </p:sp>
    </p:spTree>
    <p:extLst>
      <p:ext uri="{BB962C8B-B14F-4D97-AF65-F5344CB8AC3E}">
        <p14:creationId xmlns:p14="http://schemas.microsoft.com/office/powerpoint/2010/main" val="19930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E5402-6229-47CB-A698-1B4F0E79FAE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EB4A447-0D21-41B6-B3E1-3CF5393B99DA}"/>
              </a:ext>
            </a:extLst>
          </p:cNvPr>
          <p:cNvSpPr>
            <a:spLocks noGrp="1"/>
          </p:cNvSpPr>
          <p:nvPr>
            <p:ph type="dt" sz="half" idx="10"/>
          </p:nvPr>
        </p:nvSpPr>
        <p:spPr/>
        <p:txBody>
          <a:bodyPr/>
          <a:lstStyle/>
          <a:p>
            <a:fld id="{DF3D2327-7F11-464A-A192-B3E780C880F9}" type="datetimeFigureOut">
              <a:rPr lang="en-IN" smtClean="0"/>
              <a:t>02-09-2021</a:t>
            </a:fld>
            <a:endParaRPr lang="en-IN"/>
          </a:p>
        </p:txBody>
      </p:sp>
      <p:sp>
        <p:nvSpPr>
          <p:cNvPr id="4" name="Footer Placeholder 3">
            <a:extLst>
              <a:ext uri="{FF2B5EF4-FFF2-40B4-BE49-F238E27FC236}">
                <a16:creationId xmlns:a16="http://schemas.microsoft.com/office/drawing/2014/main" id="{58743D70-71D5-4BAD-ABF7-975D9D61BE0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8F98FEE-EA22-41AB-9B8F-E7FA5738C2A2}"/>
              </a:ext>
            </a:extLst>
          </p:cNvPr>
          <p:cNvSpPr>
            <a:spLocks noGrp="1"/>
          </p:cNvSpPr>
          <p:nvPr>
            <p:ph type="sldNum" sz="quarter" idx="12"/>
          </p:nvPr>
        </p:nvSpPr>
        <p:spPr/>
        <p:txBody>
          <a:bodyPr/>
          <a:lstStyle/>
          <a:p>
            <a:fld id="{0CCD84FD-3FD8-4CE1-A070-C9613F2F341B}" type="slidenum">
              <a:rPr lang="en-IN" smtClean="0"/>
              <a:t>‹#›</a:t>
            </a:fld>
            <a:endParaRPr lang="en-IN"/>
          </a:p>
        </p:txBody>
      </p:sp>
    </p:spTree>
    <p:extLst>
      <p:ext uri="{BB962C8B-B14F-4D97-AF65-F5344CB8AC3E}">
        <p14:creationId xmlns:p14="http://schemas.microsoft.com/office/powerpoint/2010/main" val="2753260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438486-5140-4B7F-812C-EADB214EA08B}"/>
              </a:ext>
            </a:extLst>
          </p:cNvPr>
          <p:cNvSpPr>
            <a:spLocks noGrp="1"/>
          </p:cNvSpPr>
          <p:nvPr>
            <p:ph type="dt" sz="half" idx="10"/>
          </p:nvPr>
        </p:nvSpPr>
        <p:spPr/>
        <p:txBody>
          <a:bodyPr/>
          <a:lstStyle/>
          <a:p>
            <a:fld id="{DF3D2327-7F11-464A-A192-B3E780C880F9}" type="datetimeFigureOut">
              <a:rPr lang="en-IN" smtClean="0"/>
              <a:t>02-09-2021</a:t>
            </a:fld>
            <a:endParaRPr lang="en-IN"/>
          </a:p>
        </p:txBody>
      </p:sp>
      <p:sp>
        <p:nvSpPr>
          <p:cNvPr id="3" name="Footer Placeholder 2">
            <a:extLst>
              <a:ext uri="{FF2B5EF4-FFF2-40B4-BE49-F238E27FC236}">
                <a16:creationId xmlns:a16="http://schemas.microsoft.com/office/drawing/2014/main" id="{059B6ABA-4149-4F63-A992-E7E2D57D245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232F787-FE04-4652-B12A-ADABDB6F58A5}"/>
              </a:ext>
            </a:extLst>
          </p:cNvPr>
          <p:cNvSpPr>
            <a:spLocks noGrp="1"/>
          </p:cNvSpPr>
          <p:nvPr>
            <p:ph type="sldNum" sz="quarter" idx="12"/>
          </p:nvPr>
        </p:nvSpPr>
        <p:spPr/>
        <p:txBody>
          <a:bodyPr/>
          <a:lstStyle/>
          <a:p>
            <a:fld id="{0CCD84FD-3FD8-4CE1-A070-C9613F2F341B}" type="slidenum">
              <a:rPr lang="en-IN" smtClean="0"/>
              <a:t>‹#›</a:t>
            </a:fld>
            <a:endParaRPr lang="en-IN"/>
          </a:p>
        </p:txBody>
      </p:sp>
    </p:spTree>
    <p:extLst>
      <p:ext uri="{BB962C8B-B14F-4D97-AF65-F5344CB8AC3E}">
        <p14:creationId xmlns:p14="http://schemas.microsoft.com/office/powerpoint/2010/main" val="3844689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E0AA7-360E-4FF5-AE48-5EC8940959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25D3FEC-61F1-4760-94D0-B00B582264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BD533F4-56B9-467F-B763-8EE21FFEC8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8911EB-DA8D-4D31-86EA-6351A518D5F1}"/>
              </a:ext>
            </a:extLst>
          </p:cNvPr>
          <p:cNvSpPr>
            <a:spLocks noGrp="1"/>
          </p:cNvSpPr>
          <p:nvPr>
            <p:ph type="dt" sz="half" idx="10"/>
          </p:nvPr>
        </p:nvSpPr>
        <p:spPr/>
        <p:txBody>
          <a:bodyPr/>
          <a:lstStyle/>
          <a:p>
            <a:fld id="{DF3D2327-7F11-464A-A192-B3E780C880F9}" type="datetimeFigureOut">
              <a:rPr lang="en-IN" smtClean="0"/>
              <a:t>02-09-2021</a:t>
            </a:fld>
            <a:endParaRPr lang="en-IN"/>
          </a:p>
        </p:txBody>
      </p:sp>
      <p:sp>
        <p:nvSpPr>
          <p:cNvPr id="6" name="Footer Placeholder 5">
            <a:extLst>
              <a:ext uri="{FF2B5EF4-FFF2-40B4-BE49-F238E27FC236}">
                <a16:creationId xmlns:a16="http://schemas.microsoft.com/office/drawing/2014/main" id="{60F623C8-EC59-4F1B-A7FB-24BD7169FB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3EAD0E-64F2-4114-9DE9-646F727C8548}"/>
              </a:ext>
            </a:extLst>
          </p:cNvPr>
          <p:cNvSpPr>
            <a:spLocks noGrp="1"/>
          </p:cNvSpPr>
          <p:nvPr>
            <p:ph type="sldNum" sz="quarter" idx="12"/>
          </p:nvPr>
        </p:nvSpPr>
        <p:spPr/>
        <p:txBody>
          <a:bodyPr/>
          <a:lstStyle/>
          <a:p>
            <a:fld id="{0CCD84FD-3FD8-4CE1-A070-C9613F2F341B}" type="slidenum">
              <a:rPr lang="en-IN" smtClean="0"/>
              <a:t>‹#›</a:t>
            </a:fld>
            <a:endParaRPr lang="en-IN"/>
          </a:p>
        </p:txBody>
      </p:sp>
    </p:spTree>
    <p:extLst>
      <p:ext uri="{BB962C8B-B14F-4D97-AF65-F5344CB8AC3E}">
        <p14:creationId xmlns:p14="http://schemas.microsoft.com/office/powerpoint/2010/main" val="4181999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68F22-D65D-4597-93B4-4FCC8966F4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992F445-89F1-4C6C-986C-851F4B84DE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165E295-49CE-4F7A-869D-17EDDB228A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C43D06-C46D-45BA-8FAE-CC3B82670E32}"/>
              </a:ext>
            </a:extLst>
          </p:cNvPr>
          <p:cNvSpPr>
            <a:spLocks noGrp="1"/>
          </p:cNvSpPr>
          <p:nvPr>
            <p:ph type="dt" sz="half" idx="10"/>
          </p:nvPr>
        </p:nvSpPr>
        <p:spPr/>
        <p:txBody>
          <a:bodyPr/>
          <a:lstStyle/>
          <a:p>
            <a:fld id="{DF3D2327-7F11-464A-A192-B3E780C880F9}" type="datetimeFigureOut">
              <a:rPr lang="en-IN" smtClean="0"/>
              <a:t>02-09-2021</a:t>
            </a:fld>
            <a:endParaRPr lang="en-IN"/>
          </a:p>
        </p:txBody>
      </p:sp>
      <p:sp>
        <p:nvSpPr>
          <p:cNvPr id="6" name="Footer Placeholder 5">
            <a:extLst>
              <a:ext uri="{FF2B5EF4-FFF2-40B4-BE49-F238E27FC236}">
                <a16:creationId xmlns:a16="http://schemas.microsoft.com/office/drawing/2014/main" id="{87FF4583-8761-4ABA-9DC2-624C06158B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D748BE-009A-43EA-9389-9DB8A860F520}"/>
              </a:ext>
            </a:extLst>
          </p:cNvPr>
          <p:cNvSpPr>
            <a:spLocks noGrp="1"/>
          </p:cNvSpPr>
          <p:nvPr>
            <p:ph type="sldNum" sz="quarter" idx="12"/>
          </p:nvPr>
        </p:nvSpPr>
        <p:spPr/>
        <p:txBody>
          <a:bodyPr/>
          <a:lstStyle/>
          <a:p>
            <a:fld id="{0CCD84FD-3FD8-4CE1-A070-C9613F2F341B}" type="slidenum">
              <a:rPr lang="en-IN" smtClean="0"/>
              <a:t>‹#›</a:t>
            </a:fld>
            <a:endParaRPr lang="en-IN"/>
          </a:p>
        </p:txBody>
      </p:sp>
    </p:spTree>
    <p:extLst>
      <p:ext uri="{BB962C8B-B14F-4D97-AF65-F5344CB8AC3E}">
        <p14:creationId xmlns:p14="http://schemas.microsoft.com/office/powerpoint/2010/main" val="856615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89EDA3-D93A-45B3-B6E5-BEAE1350C2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8A6442-A4C8-46CE-9049-07329365E4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7B3D7C-C3B6-4A44-8C6E-EDDAABBCC4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3D2327-7F11-464A-A192-B3E780C880F9}" type="datetimeFigureOut">
              <a:rPr lang="en-IN" smtClean="0"/>
              <a:t>02-09-2021</a:t>
            </a:fld>
            <a:endParaRPr lang="en-IN"/>
          </a:p>
        </p:txBody>
      </p:sp>
      <p:sp>
        <p:nvSpPr>
          <p:cNvPr id="5" name="Footer Placeholder 4">
            <a:extLst>
              <a:ext uri="{FF2B5EF4-FFF2-40B4-BE49-F238E27FC236}">
                <a16:creationId xmlns:a16="http://schemas.microsoft.com/office/drawing/2014/main" id="{B89BED60-ECC0-4EB2-9723-9E58C20739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E7A5217-24BF-4FE8-993C-FC3EEA4B06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CD84FD-3FD8-4CE1-A070-C9613F2F341B}" type="slidenum">
              <a:rPr lang="en-IN" smtClean="0"/>
              <a:t>‹#›</a:t>
            </a:fld>
            <a:endParaRPr lang="en-IN"/>
          </a:p>
        </p:txBody>
      </p:sp>
    </p:spTree>
    <p:extLst>
      <p:ext uri="{BB962C8B-B14F-4D97-AF65-F5344CB8AC3E}">
        <p14:creationId xmlns:p14="http://schemas.microsoft.com/office/powerpoint/2010/main" val="3840849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50278-9A9A-0F4E-BDCF-6351BE173254}"/>
              </a:ext>
            </a:extLst>
          </p:cNvPr>
          <p:cNvSpPr>
            <a:spLocks noGrp="1"/>
          </p:cNvSpPr>
          <p:nvPr>
            <p:ph type="ctrTitle"/>
          </p:nvPr>
        </p:nvSpPr>
        <p:spPr/>
        <p:txBody>
          <a:bodyPr/>
          <a:lstStyle/>
          <a:p>
            <a:r>
              <a:rPr lang="en-US" dirty="0"/>
              <a:t>Bike-sharing rental process Project(PRCP-1018)</a:t>
            </a:r>
          </a:p>
        </p:txBody>
      </p:sp>
      <p:sp>
        <p:nvSpPr>
          <p:cNvPr id="3" name="Subtitle 2">
            <a:extLst>
              <a:ext uri="{FF2B5EF4-FFF2-40B4-BE49-F238E27FC236}">
                <a16:creationId xmlns:a16="http://schemas.microsoft.com/office/drawing/2014/main" id="{117F481B-9C2C-084A-8DF1-0582D2DA4B0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827693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31FB3-8761-4C62-A879-97C144611878}"/>
              </a:ext>
            </a:extLst>
          </p:cNvPr>
          <p:cNvSpPr>
            <a:spLocks noGrp="1"/>
          </p:cNvSpPr>
          <p:nvPr>
            <p:ph type="title"/>
          </p:nvPr>
        </p:nvSpPr>
        <p:spPr/>
        <p:txBody>
          <a:bodyPr/>
          <a:lstStyle/>
          <a:p>
            <a:r>
              <a:rPr lang="en-US" dirty="0"/>
              <a:t>RECOMMENDATIONS</a:t>
            </a:r>
          </a:p>
        </p:txBody>
      </p:sp>
      <p:graphicFrame>
        <p:nvGraphicFramePr>
          <p:cNvPr id="6" name="Content Placeholder 6" descr="SmartArt Process diagram">
            <a:extLst>
              <a:ext uri="{FF2B5EF4-FFF2-40B4-BE49-F238E27FC236}">
                <a16:creationId xmlns:a16="http://schemas.microsoft.com/office/drawing/2014/main" id="{5555710A-D1B6-4C52-BAC6-F0C0EB83A848}"/>
              </a:ext>
            </a:extLst>
          </p:cNvPr>
          <p:cNvGraphicFramePr>
            <a:graphicFrameLocks noGrp="1"/>
          </p:cNvGraphicFramePr>
          <p:nvPr>
            <p:ph idx="1"/>
            <p:extLst>
              <p:ext uri="{D42A27DB-BD31-4B8C-83A1-F6EECF244321}">
                <p14:modId xmlns:p14="http://schemas.microsoft.com/office/powerpoint/2010/main" val="38163428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86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Placeholder 32" descr="A view of a city and buildings ">
            <a:extLst>
              <a:ext uri="{FF2B5EF4-FFF2-40B4-BE49-F238E27FC236}">
                <a16:creationId xmlns:a16="http://schemas.microsoft.com/office/drawing/2014/main" id="{E70F7F78-29FD-3E49-BEFD-E20A8C71DD55}"/>
              </a:ext>
            </a:extLst>
          </p:cNvPr>
          <p:cNvPicPr>
            <a:picLocks noGrp="1" noChangeAspect="1"/>
          </p:cNvPicPr>
          <p:nvPr>
            <p:ph idx="1"/>
          </p:nvPr>
        </p:nvPicPr>
        <p:blipFill rotWithShape="1">
          <a:blip r:embed="rId2" cstate="email">
            <a:duotone>
              <a:prstClr val="black"/>
              <a:schemeClr val="accent1">
                <a:tint val="45000"/>
                <a:satMod val="400000"/>
              </a:schemeClr>
            </a:duotone>
            <a:extLst>
              <a:ext uri="{28A0092B-C50C-407E-A947-70E740481C1C}">
                <a14:useLocalDpi xmlns:a14="http://schemas.microsoft.com/office/drawing/2010/main"/>
              </a:ext>
            </a:extLst>
          </a:blip>
          <a:srcRect/>
          <a:stretch/>
        </p:blipFill>
        <p:spPr>
          <a:xfrm>
            <a:off x="1097279" y="2108200"/>
            <a:ext cx="10058399" cy="3760788"/>
          </a:xfrm>
        </p:spPr>
      </p:pic>
      <p:sp>
        <p:nvSpPr>
          <p:cNvPr id="12" name="Title 11">
            <a:extLst>
              <a:ext uri="{FF2B5EF4-FFF2-40B4-BE49-F238E27FC236}">
                <a16:creationId xmlns:a16="http://schemas.microsoft.com/office/drawing/2014/main" id="{8BB1D2D3-565B-8645-85F7-41F999D96B52}"/>
              </a:ext>
            </a:extLst>
          </p:cNvPr>
          <p:cNvSpPr>
            <a:spLocks noGrp="1"/>
          </p:cNvSpPr>
          <p:nvPr>
            <p:ph type="title"/>
          </p:nvPr>
        </p:nvSpPr>
        <p:spPr/>
        <p:txBody>
          <a:bodyPr/>
          <a:lstStyle/>
          <a:p>
            <a:r>
              <a:rPr lang="en-US" dirty="0">
                <a:sym typeface="Bodoni SvtyTwo ITC TT-Book"/>
              </a:rPr>
              <a:t>QUESTIONS</a:t>
            </a:r>
          </a:p>
        </p:txBody>
      </p:sp>
    </p:spTree>
    <p:extLst>
      <p:ext uri="{BB962C8B-B14F-4D97-AF65-F5344CB8AC3E}">
        <p14:creationId xmlns:p14="http://schemas.microsoft.com/office/powerpoint/2010/main" val="446868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9484B5-8131-4E87-A9FA-9F422966F8A7}"/>
              </a:ext>
            </a:extLst>
          </p:cNvPr>
          <p:cNvSpPr>
            <a:spLocks noGrp="1"/>
          </p:cNvSpPr>
          <p:nvPr>
            <p:ph idx="1"/>
          </p:nvPr>
        </p:nvSpPr>
        <p:spPr/>
        <p:txBody>
          <a:bodyPr/>
          <a:lstStyle/>
          <a:p>
            <a:pPr algn="just">
              <a:buFont typeface="Wingdings" panose="05000000000000000000" pitchFamily="2" charset="2"/>
              <a:buChar char="Ø"/>
            </a:pPr>
            <a:r>
              <a:rPr lang="en-GB" dirty="0"/>
              <a:t>MOHAMED SHAFEEQ VP</a:t>
            </a:r>
          </a:p>
          <a:p>
            <a:pPr algn="just">
              <a:buFont typeface="Wingdings" panose="05000000000000000000" pitchFamily="2" charset="2"/>
              <a:buChar char="Ø"/>
            </a:pPr>
            <a:r>
              <a:rPr lang="en-GB" dirty="0"/>
              <a:t>SONALI KUNDU</a:t>
            </a:r>
          </a:p>
          <a:p>
            <a:pPr algn="just">
              <a:buFont typeface="Wingdings" panose="05000000000000000000" pitchFamily="2" charset="2"/>
              <a:buChar char="Ø"/>
            </a:pPr>
            <a:r>
              <a:rPr lang="en-GB" dirty="0"/>
              <a:t>LOH XIAO TONG</a:t>
            </a:r>
          </a:p>
        </p:txBody>
      </p:sp>
      <p:sp>
        <p:nvSpPr>
          <p:cNvPr id="3" name="Title 2">
            <a:extLst>
              <a:ext uri="{FF2B5EF4-FFF2-40B4-BE49-F238E27FC236}">
                <a16:creationId xmlns:a16="http://schemas.microsoft.com/office/drawing/2014/main" id="{AAFA3535-DC73-485D-84E2-72BE08080BF3}"/>
              </a:ext>
            </a:extLst>
          </p:cNvPr>
          <p:cNvSpPr>
            <a:spLocks noGrp="1"/>
          </p:cNvSpPr>
          <p:nvPr>
            <p:ph type="title"/>
          </p:nvPr>
        </p:nvSpPr>
        <p:spPr/>
        <p:txBody>
          <a:bodyPr/>
          <a:lstStyle/>
          <a:p>
            <a:r>
              <a:rPr lang="en-GB" dirty="0"/>
              <a:t>OUR TEAM</a:t>
            </a:r>
          </a:p>
        </p:txBody>
      </p:sp>
    </p:spTree>
    <p:extLst>
      <p:ext uri="{BB962C8B-B14F-4D97-AF65-F5344CB8AC3E}">
        <p14:creationId xmlns:p14="http://schemas.microsoft.com/office/powerpoint/2010/main" val="3731839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CCFF73B-89B8-433E-A438-4371AD91CB21}"/>
              </a:ext>
            </a:extLst>
          </p:cNvPr>
          <p:cNvSpPr>
            <a:spLocks noGrp="1"/>
          </p:cNvSpPr>
          <p:nvPr>
            <p:ph type="title"/>
          </p:nvPr>
        </p:nvSpPr>
        <p:spPr>
          <a:xfrm>
            <a:off x="1097280" y="421816"/>
            <a:ext cx="10058400" cy="5213173"/>
          </a:xfrm>
        </p:spPr>
        <p:txBody>
          <a:bodyPr>
            <a:normAutofit/>
          </a:bodyPr>
          <a:lstStyle/>
          <a:p>
            <a:pPr algn="ctr"/>
            <a:r>
              <a:rPr lang="en-US" sz="9600" i="1" u="sng" dirty="0"/>
              <a:t>THANK YOU</a:t>
            </a:r>
          </a:p>
        </p:txBody>
      </p:sp>
    </p:spTree>
    <p:extLst>
      <p:ext uri="{BB962C8B-B14F-4D97-AF65-F5344CB8AC3E}">
        <p14:creationId xmlns:p14="http://schemas.microsoft.com/office/powerpoint/2010/main" val="2033058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F06A708-C428-8443-AB48-F60A95FF71FE}"/>
              </a:ext>
            </a:extLst>
          </p:cNvPr>
          <p:cNvSpPr>
            <a:spLocks noGrp="1"/>
          </p:cNvSpPr>
          <p:nvPr>
            <p:ph sz="half" idx="1"/>
          </p:nvPr>
        </p:nvSpPr>
        <p:spPr>
          <a:xfrm>
            <a:off x="901969" y="1648025"/>
            <a:ext cx="9618070" cy="5391967"/>
          </a:xfrm>
        </p:spPr>
        <p:txBody>
          <a:bodyPr>
            <a:normAutofit fontScale="47500" lnSpcReduction="20000"/>
          </a:bodyPr>
          <a:lstStyle/>
          <a:p>
            <a:pPr algn="just"/>
            <a:r>
              <a:rPr lang="en-MY" sz="5500" b="1" dirty="0">
                <a:effectLst/>
                <a:latin typeface="Calibri" panose="020F0502020204030204" pitchFamily="34" charset="0"/>
                <a:ea typeface="DengXian" panose="020B0503020204020204" pitchFamily="2" charset="-122"/>
                <a:cs typeface="Times New Roman" panose="02020603050405020304" pitchFamily="18" charset="0"/>
              </a:rPr>
              <a:t>Background</a:t>
            </a:r>
            <a:r>
              <a:rPr lang="en-MY" sz="5500" b="1" u="sng" dirty="0">
                <a:effectLst/>
                <a:latin typeface="Calibri" panose="020F0502020204030204" pitchFamily="34" charset="0"/>
                <a:ea typeface="DengXian" panose="020B0503020204020204" pitchFamily="2" charset="-122"/>
                <a:cs typeface="Times New Roman" panose="02020603050405020304" pitchFamily="18" charset="0"/>
              </a:rPr>
              <a:t>:</a:t>
            </a:r>
          </a:p>
          <a:p>
            <a:pPr algn="just"/>
            <a:r>
              <a:rPr lang="en-US" sz="3500" dirty="0">
                <a:effectLst/>
                <a:latin typeface="Calibri" panose="020F0502020204030204" pitchFamily="34" charset="0"/>
                <a:ea typeface="DengXian" panose="020B0503020204020204" pitchFamily="2" charset="-122"/>
                <a:cs typeface="Times New Roman" panose="02020603050405020304" pitchFamily="18" charset="0"/>
              </a:rPr>
              <a:t>Bike sharing systems are new generation of traditional bike rentals where whole process from membership, rental and return </a:t>
            </a:r>
          </a:p>
          <a:p>
            <a:pPr algn="just"/>
            <a:r>
              <a:rPr lang="en-US" sz="3500" dirty="0">
                <a:effectLst/>
                <a:latin typeface="Calibri" panose="020F0502020204030204" pitchFamily="34" charset="0"/>
                <a:ea typeface="DengXian" panose="020B0503020204020204" pitchFamily="2" charset="-122"/>
                <a:cs typeface="Times New Roman" panose="02020603050405020304" pitchFamily="18" charset="0"/>
              </a:rPr>
              <a:t>back has become automatic. Through these systems, user is able to easily rent a bike from a particular position and return </a:t>
            </a:r>
          </a:p>
          <a:p>
            <a:pPr algn="just"/>
            <a:r>
              <a:rPr lang="en-US" sz="3500" dirty="0">
                <a:effectLst/>
                <a:latin typeface="Calibri" panose="020F0502020204030204" pitchFamily="34" charset="0"/>
                <a:ea typeface="DengXian" panose="020B0503020204020204" pitchFamily="2" charset="-122"/>
                <a:cs typeface="Times New Roman" panose="02020603050405020304" pitchFamily="18" charset="0"/>
              </a:rPr>
              <a:t>back at another position. Currently, there are about over 500 bike-sharing programs around the world which is composed of </a:t>
            </a:r>
          </a:p>
          <a:p>
            <a:pPr algn="just"/>
            <a:r>
              <a:rPr lang="en-US" sz="3500" dirty="0">
                <a:effectLst/>
                <a:latin typeface="Calibri" panose="020F0502020204030204" pitchFamily="34" charset="0"/>
                <a:ea typeface="DengXian" panose="020B0503020204020204" pitchFamily="2" charset="-122"/>
                <a:cs typeface="Times New Roman" panose="02020603050405020304" pitchFamily="18" charset="0"/>
              </a:rPr>
              <a:t>over 500 thousands bicycles. Today, there exists great interest in these systems due to their important role in traffic, </a:t>
            </a:r>
          </a:p>
          <a:p>
            <a:pPr algn="just"/>
            <a:r>
              <a:rPr lang="en-US" sz="3500" dirty="0">
                <a:effectLst/>
                <a:latin typeface="Calibri" panose="020F0502020204030204" pitchFamily="34" charset="0"/>
                <a:ea typeface="DengXian" panose="020B0503020204020204" pitchFamily="2" charset="-122"/>
                <a:cs typeface="Times New Roman" panose="02020603050405020304" pitchFamily="18" charset="0"/>
              </a:rPr>
              <a:t>environmental and health issues. </a:t>
            </a:r>
          </a:p>
          <a:p>
            <a:pPr algn="just"/>
            <a:endParaRPr lang="en-US" sz="3500" dirty="0">
              <a:effectLst/>
              <a:latin typeface="Calibri" panose="020F0502020204030204" pitchFamily="34" charset="0"/>
              <a:ea typeface="DengXian" panose="020B0503020204020204" pitchFamily="2" charset="-122"/>
              <a:cs typeface="Times New Roman" panose="02020603050405020304" pitchFamily="18" charset="0"/>
            </a:endParaRPr>
          </a:p>
          <a:p>
            <a:pPr algn="just"/>
            <a:r>
              <a:rPr lang="en-US" sz="3500" dirty="0">
                <a:effectLst/>
                <a:latin typeface="Calibri" panose="020F0502020204030204" pitchFamily="34" charset="0"/>
                <a:ea typeface="DengXian" panose="020B0503020204020204" pitchFamily="2" charset="-122"/>
                <a:cs typeface="Times New Roman" panose="02020603050405020304" pitchFamily="18" charset="0"/>
              </a:rPr>
              <a:t>Apart from interesting real world applications of bike sharing systems, the characteristics of data being generated by</a:t>
            </a:r>
          </a:p>
          <a:p>
            <a:pPr algn="just"/>
            <a:r>
              <a:rPr lang="en-US" sz="3500" dirty="0">
                <a:effectLst/>
                <a:latin typeface="Calibri" panose="020F0502020204030204" pitchFamily="34" charset="0"/>
                <a:ea typeface="DengXian" panose="020B0503020204020204" pitchFamily="2" charset="-122"/>
                <a:cs typeface="Times New Roman" panose="02020603050405020304" pitchFamily="18" charset="0"/>
              </a:rPr>
              <a:t>these systems make them attractive for the research. Opposed to other transport services such as bus or subway, the duration</a:t>
            </a:r>
          </a:p>
          <a:p>
            <a:pPr algn="just"/>
            <a:r>
              <a:rPr lang="en-US" sz="3500" dirty="0">
                <a:effectLst/>
                <a:latin typeface="Calibri" panose="020F0502020204030204" pitchFamily="34" charset="0"/>
                <a:ea typeface="DengXian" panose="020B0503020204020204" pitchFamily="2" charset="-122"/>
                <a:cs typeface="Times New Roman" panose="02020603050405020304" pitchFamily="18" charset="0"/>
              </a:rPr>
              <a:t>of travel, departure and arrival position is explicitly recorded in these systems. This feature turns bike sharing system into</a:t>
            </a:r>
          </a:p>
          <a:p>
            <a:pPr algn="just"/>
            <a:r>
              <a:rPr lang="en-US" sz="3500" dirty="0">
                <a:effectLst/>
                <a:latin typeface="Calibri" panose="020F0502020204030204" pitchFamily="34" charset="0"/>
                <a:ea typeface="DengXian" panose="020B0503020204020204" pitchFamily="2" charset="-122"/>
                <a:cs typeface="Times New Roman" panose="02020603050405020304" pitchFamily="18" charset="0"/>
              </a:rPr>
              <a:t>a virtual sensor network that can be used for sensing mobility in the city. Hence, it is expected that most of important</a:t>
            </a:r>
          </a:p>
          <a:p>
            <a:pPr algn="just"/>
            <a:r>
              <a:rPr lang="en-US" sz="3500" dirty="0">
                <a:effectLst/>
                <a:latin typeface="Calibri" panose="020F0502020204030204" pitchFamily="34" charset="0"/>
                <a:ea typeface="DengXian" panose="020B0503020204020204" pitchFamily="2" charset="-122"/>
                <a:cs typeface="Times New Roman" panose="02020603050405020304" pitchFamily="18" charset="0"/>
              </a:rPr>
              <a:t>events in the city could be detected via monitoring these data.</a:t>
            </a:r>
          </a:p>
        </p:txBody>
      </p:sp>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a:xfrm>
            <a:off x="901969" y="164365"/>
            <a:ext cx="4144095" cy="1369074"/>
          </a:xfrm>
        </p:spPr>
        <p:txBody>
          <a:bodyPr/>
          <a:lstStyle/>
          <a:p>
            <a:r>
              <a:rPr lang="en-US" dirty="0">
                <a:sym typeface="Bodoni SvtyTwo ITC TT-Book"/>
              </a:rPr>
              <a:t>CUSTOMER </a:t>
            </a:r>
            <a:br>
              <a:rPr lang="en-US" dirty="0">
                <a:sym typeface="Bodoni SvtyTwo ITC TT-Book"/>
              </a:rPr>
            </a:br>
            <a:r>
              <a:rPr lang="en-US" dirty="0">
                <a:sym typeface="Bodoni SvtyTwo ITC TT-Book"/>
              </a:rPr>
              <a:t>CASE STUDY</a:t>
            </a:r>
          </a:p>
        </p:txBody>
      </p:sp>
    </p:spTree>
    <p:extLst>
      <p:ext uri="{BB962C8B-B14F-4D97-AF65-F5344CB8AC3E}">
        <p14:creationId xmlns:p14="http://schemas.microsoft.com/office/powerpoint/2010/main" val="398011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49585F0-5BBD-485D-904D-CB7C1EEB50A6}"/>
              </a:ext>
            </a:extLst>
          </p:cNvPr>
          <p:cNvSpPr>
            <a:spLocks noGrp="1"/>
          </p:cNvSpPr>
          <p:nvPr>
            <p:ph sz="half" idx="1"/>
          </p:nvPr>
        </p:nvSpPr>
        <p:spPr>
          <a:xfrm>
            <a:off x="1097280" y="2120900"/>
            <a:ext cx="4639736" cy="3748193"/>
          </a:xfrm>
        </p:spPr>
        <p:txBody>
          <a:bodyPr>
            <a:normAutofit/>
          </a:bodyPr>
          <a:lstStyle/>
          <a:p>
            <a:pPr marL="342900" lvl="0" indent="-342900">
              <a:lnSpc>
                <a:spcPct val="107000"/>
              </a:lnSpc>
              <a:buFont typeface="Symbol" panose="05050102010706020507" pitchFamily="18" charset="2"/>
              <a:buChar char=""/>
            </a:pPr>
            <a:r>
              <a:rPr lang="en-MY" sz="1800" dirty="0">
                <a:effectLst/>
                <a:latin typeface="Calibri" panose="020F0502020204030204" pitchFamily="34" charset="0"/>
                <a:ea typeface="DengXian" panose="02010600030101010101" pitchFamily="2" charset="-122"/>
                <a:cs typeface="Times New Roman" panose="02020603050405020304" pitchFamily="18" charset="0"/>
              </a:rPr>
              <a:t>All coding done in Python 3</a:t>
            </a: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nSpc>
                <a:spcPct val="107000"/>
              </a:lnSpc>
              <a:buFont typeface="Symbol" panose="05050102010706020507" pitchFamily="18" charset="2"/>
              <a:buChar char=""/>
            </a:pPr>
            <a:r>
              <a:rPr lang="en-MY" sz="1800" dirty="0">
                <a:effectLst/>
                <a:latin typeface="Calibri" panose="020F0502020204030204" pitchFamily="34" charset="0"/>
                <a:ea typeface="DengXian" panose="02010600030101010101" pitchFamily="2" charset="-122"/>
                <a:cs typeface="Times New Roman" panose="02020603050405020304" pitchFamily="18" charset="0"/>
              </a:rPr>
              <a:t>Extensive use of pandas , </a:t>
            </a:r>
            <a:r>
              <a:rPr lang="en-MY" sz="1800" dirty="0" err="1">
                <a:effectLst/>
                <a:latin typeface="Calibri" panose="020F0502020204030204" pitchFamily="34" charset="0"/>
                <a:ea typeface="DengXian" panose="02010600030101010101" pitchFamily="2" charset="-122"/>
                <a:cs typeface="Times New Roman" panose="02020603050405020304" pitchFamily="18" charset="0"/>
              </a:rPr>
              <a:t>numpy</a:t>
            </a:r>
            <a:r>
              <a:rPr lang="en-MY" sz="1800" dirty="0">
                <a:effectLst/>
                <a:latin typeface="Calibri" panose="020F0502020204030204" pitchFamily="34" charset="0"/>
                <a:ea typeface="DengXian" panose="02010600030101010101" pitchFamily="2" charset="-122"/>
                <a:cs typeface="Times New Roman" panose="02020603050405020304" pitchFamily="18" charset="0"/>
              </a:rPr>
              <a:t> , matplotlib , seaborn, </a:t>
            </a:r>
            <a:r>
              <a:rPr lang="en-MY" sz="1800" dirty="0" err="1">
                <a:effectLst/>
                <a:latin typeface="Calibri" panose="020F0502020204030204" pitchFamily="34" charset="0"/>
                <a:ea typeface="DengXian" panose="02010600030101010101" pitchFamily="2" charset="-122"/>
                <a:cs typeface="Times New Roman" panose="02020603050405020304" pitchFamily="18" charset="0"/>
              </a:rPr>
              <a:t>sweetviz</a:t>
            </a:r>
            <a:r>
              <a:rPr lang="en-MY" sz="1800" dirty="0">
                <a:effectLst/>
                <a:latin typeface="Calibri" panose="020F0502020204030204" pitchFamily="34" charset="0"/>
                <a:ea typeface="DengXian" panose="02010600030101010101" pitchFamily="2" charset="-122"/>
                <a:cs typeface="Times New Roman" panose="02020603050405020304" pitchFamily="18" charset="0"/>
              </a:rPr>
              <a:t> and </a:t>
            </a:r>
            <a:r>
              <a:rPr lang="en-MY" sz="1800" dirty="0" err="1">
                <a:effectLst/>
                <a:latin typeface="Calibri" panose="020F0502020204030204" pitchFamily="34" charset="0"/>
                <a:ea typeface="DengXian" panose="02010600030101010101" pitchFamily="2" charset="-122"/>
                <a:cs typeface="Times New Roman" panose="02020603050405020304" pitchFamily="18" charset="0"/>
              </a:rPr>
              <a:t>sklearn</a:t>
            </a:r>
            <a:r>
              <a:rPr lang="en-MY" sz="1800" dirty="0">
                <a:effectLst/>
                <a:latin typeface="Calibri" panose="020F0502020204030204" pitchFamily="34" charset="0"/>
                <a:ea typeface="DengXian" panose="02010600030101010101" pitchFamily="2" charset="-122"/>
                <a:cs typeface="Times New Roman" panose="02020603050405020304" pitchFamily="18" charset="0"/>
              </a:rPr>
              <a:t> packages.</a:t>
            </a: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nSpc>
                <a:spcPct val="107000"/>
              </a:lnSpc>
              <a:buFont typeface="Symbol" panose="05050102010706020507" pitchFamily="18" charset="2"/>
              <a:buChar char=""/>
            </a:pPr>
            <a:r>
              <a:rPr lang="en-MY" sz="1800" dirty="0">
                <a:effectLst/>
                <a:latin typeface="Calibri" panose="020F0502020204030204" pitchFamily="34" charset="0"/>
                <a:ea typeface="DengXian" panose="02010600030101010101" pitchFamily="2" charset="-122"/>
                <a:cs typeface="Times New Roman" panose="02020603050405020304" pitchFamily="18" charset="0"/>
              </a:rPr>
              <a:t>This dataset contains 17 different features on 17379 observation.</a:t>
            </a: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nSpc>
                <a:spcPct val="107000"/>
              </a:lnSpc>
              <a:buFont typeface="Symbol" panose="05050102010706020507" pitchFamily="18" charset="2"/>
              <a:buChar char=""/>
            </a:pPr>
            <a:r>
              <a:rPr lang="en-MY" sz="1800" dirty="0">
                <a:effectLst/>
                <a:latin typeface="Calibri" panose="020F0502020204030204" pitchFamily="34" charset="0"/>
                <a:ea typeface="DengXian" panose="02010600030101010101" pitchFamily="2" charset="-122"/>
                <a:cs typeface="Times New Roman" panose="02020603050405020304" pitchFamily="18" charset="0"/>
              </a:rPr>
              <a:t>There have categorical and numerical features.</a:t>
            </a: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MY" sz="1800" dirty="0">
                <a:effectLst/>
                <a:latin typeface="Calibri" panose="020F0502020204030204" pitchFamily="34" charset="0"/>
                <a:ea typeface="DengXian" panose="02010600030101010101" pitchFamily="2" charset="-122"/>
                <a:cs typeface="Times New Roman" panose="02020603050405020304" pitchFamily="18" charset="0"/>
              </a:rPr>
              <a:t>Target variables was ‘</a:t>
            </a:r>
            <a:r>
              <a:rPr lang="en-MY" sz="1800" dirty="0" err="1">
                <a:effectLst/>
                <a:latin typeface="Calibri" panose="020F0502020204030204" pitchFamily="34" charset="0"/>
                <a:ea typeface="DengXian" panose="02010600030101010101" pitchFamily="2" charset="-122"/>
                <a:cs typeface="Times New Roman" panose="02020603050405020304" pitchFamily="18" charset="0"/>
              </a:rPr>
              <a:t>cnt</a:t>
            </a:r>
            <a:r>
              <a:rPr lang="en-MY" sz="1800" dirty="0">
                <a:effectLst/>
                <a:latin typeface="Calibri" panose="020F0502020204030204" pitchFamily="34" charset="0"/>
                <a:ea typeface="DengXian" panose="02010600030101010101" pitchFamily="2" charset="-122"/>
                <a:cs typeface="Times New Roman" panose="02020603050405020304" pitchFamily="18" charset="0"/>
              </a:rPr>
              <a:t>’,which was count of total rental bikes including both casual and registered.</a:t>
            </a: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buNone/>
            </a:pPr>
            <a:endParaRPr lang="en-GB" dirty="0"/>
          </a:p>
        </p:txBody>
      </p:sp>
      <p:pic>
        <p:nvPicPr>
          <p:cNvPr id="6" name="Picture 5">
            <a:extLst>
              <a:ext uri="{FF2B5EF4-FFF2-40B4-BE49-F238E27FC236}">
                <a16:creationId xmlns:a16="http://schemas.microsoft.com/office/drawing/2014/main" id="{9B54F691-349C-4EE1-96D6-A61F10C6EBE2}"/>
              </a:ext>
            </a:extLst>
          </p:cNvPr>
          <p:cNvPicPr/>
          <p:nvPr/>
        </p:nvPicPr>
        <p:blipFill>
          <a:blip r:embed="rId2">
            <a:extLst>
              <a:ext uri="{28A0092B-C50C-407E-A947-70E740481C1C}">
                <a14:useLocalDpi xmlns:a14="http://schemas.microsoft.com/office/drawing/2010/main" val="0"/>
              </a:ext>
            </a:extLst>
          </a:blip>
          <a:srcRect/>
          <a:stretch/>
        </p:blipFill>
        <p:spPr bwMode="auto">
          <a:xfrm>
            <a:off x="6454985" y="1367161"/>
            <a:ext cx="4970576" cy="4811697"/>
          </a:xfrm>
          <a:prstGeom prst="rect">
            <a:avLst/>
          </a:prstGeom>
          <a:noFill/>
        </p:spPr>
      </p:pic>
      <p:sp>
        <p:nvSpPr>
          <p:cNvPr id="2" name="Title 1">
            <a:extLst>
              <a:ext uri="{FF2B5EF4-FFF2-40B4-BE49-F238E27FC236}">
                <a16:creationId xmlns:a16="http://schemas.microsoft.com/office/drawing/2014/main" id="{1DEF41F9-7D13-4D21-A010-46E29F1F62EF}"/>
              </a:ext>
            </a:extLst>
          </p:cNvPr>
          <p:cNvSpPr>
            <a:spLocks noGrp="1"/>
          </p:cNvSpPr>
          <p:nvPr>
            <p:ph type="title"/>
          </p:nvPr>
        </p:nvSpPr>
        <p:spPr>
          <a:xfrm>
            <a:off x="1097280" y="421817"/>
            <a:ext cx="10058400" cy="1369074"/>
          </a:xfrm>
        </p:spPr>
        <p:txBody>
          <a:bodyPr anchor="ctr">
            <a:normAutofit/>
          </a:bodyPr>
          <a:lstStyle/>
          <a:p>
            <a:r>
              <a:rPr lang="en-US" dirty="0"/>
              <a:t>DATA EXPLORATION</a:t>
            </a:r>
            <a:br>
              <a:rPr lang="en-US" dirty="0"/>
            </a:br>
            <a:r>
              <a:rPr lang="en-US" sz="2800" dirty="0"/>
              <a:t>(</a:t>
            </a:r>
            <a:r>
              <a:rPr lang="en-US" sz="2400" dirty="0"/>
              <a:t>Hour.csv)</a:t>
            </a:r>
            <a:endParaRPr lang="en-US" dirty="0"/>
          </a:p>
        </p:txBody>
      </p:sp>
    </p:spTree>
    <p:extLst>
      <p:ext uri="{BB962C8B-B14F-4D97-AF65-F5344CB8AC3E}">
        <p14:creationId xmlns:p14="http://schemas.microsoft.com/office/powerpoint/2010/main" val="2904357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597A8F-62E5-4A3D-879A-8CE7191E00C4}"/>
              </a:ext>
            </a:extLst>
          </p:cNvPr>
          <p:cNvSpPr>
            <a:spLocks noGrp="1"/>
          </p:cNvSpPr>
          <p:nvPr>
            <p:ph type="title"/>
          </p:nvPr>
        </p:nvSpPr>
        <p:spPr>
          <a:xfrm>
            <a:off x="838200" y="365125"/>
            <a:ext cx="10515600" cy="1325563"/>
          </a:xfrm>
        </p:spPr>
        <p:txBody>
          <a:bodyPr anchor="ctr">
            <a:normAutofit/>
          </a:bodyPr>
          <a:lstStyle/>
          <a:p>
            <a:r>
              <a:rPr lang="en-GB" dirty="0"/>
              <a:t>DATA EXPLORATION CONT...</a:t>
            </a:r>
          </a:p>
        </p:txBody>
      </p:sp>
      <p:sp>
        <p:nvSpPr>
          <p:cNvPr id="2" name="Content Placeholder 1">
            <a:extLst>
              <a:ext uri="{FF2B5EF4-FFF2-40B4-BE49-F238E27FC236}">
                <a16:creationId xmlns:a16="http://schemas.microsoft.com/office/drawing/2014/main" id="{E613C4C9-DFDE-4D8E-BC41-587EBF588871}"/>
              </a:ext>
            </a:extLst>
          </p:cNvPr>
          <p:cNvSpPr>
            <a:spLocks noGrp="1"/>
          </p:cNvSpPr>
          <p:nvPr>
            <p:ph sz="half" idx="1"/>
          </p:nvPr>
        </p:nvSpPr>
        <p:spPr>
          <a:xfrm>
            <a:off x="838199" y="1825625"/>
            <a:ext cx="10515599" cy="4351338"/>
          </a:xfrm>
        </p:spPr>
        <p:txBody>
          <a:bodyPr>
            <a:normAutofit fontScale="25000" lnSpcReduction="20000"/>
          </a:bodyPr>
          <a:lstStyle/>
          <a:p>
            <a:pPr lvl="0"/>
            <a:r>
              <a:rPr lang="en-MY" sz="7200" dirty="0"/>
              <a:t>Pandas package was imported and a </a:t>
            </a:r>
            <a:r>
              <a:rPr lang="en-MY" sz="7200" dirty="0" err="1"/>
              <a:t>dataframe</a:t>
            </a:r>
            <a:r>
              <a:rPr lang="en-MY" sz="7200" dirty="0"/>
              <a:t> was created.</a:t>
            </a:r>
            <a:endParaRPr lang="en-IN" sz="7200" dirty="0"/>
          </a:p>
          <a:p>
            <a:pPr lvl="0"/>
            <a:r>
              <a:rPr lang="en-MY" sz="7200" dirty="0"/>
              <a:t>Numerical variables were visualized by </a:t>
            </a:r>
            <a:r>
              <a:rPr lang="en-MY" sz="7200" dirty="0" err="1"/>
              <a:t>matplotlib,seaborn</a:t>
            </a:r>
            <a:r>
              <a:rPr lang="en-MY" sz="7200" dirty="0"/>
              <a:t> and </a:t>
            </a:r>
            <a:r>
              <a:rPr lang="en-MY" sz="7200" dirty="0" err="1"/>
              <a:t>sweetviz</a:t>
            </a:r>
            <a:r>
              <a:rPr lang="en-MY" sz="7200" dirty="0"/>
              <a:t> package to analyse its distribution and its relation with the total rental bikes including both casual and registered.</a:t>
            </a:r>
            <a:endParaRPr lang="en-IN" sz="7200" dirty="0"/>
          </a:p>
          <a:p>
            <a:pPr lvl="0"/>
            <a:r>
              <a:rPr lang="en-MY" sz="7200" dirty="0" err="1"/>
              <a:t>Sweetviz</a:t>
            </a:r>
            <a:r>
              <a:rPr lang="en-MY" sz="7200" dirty="0"/>
              <a:t> package also used to check kurtosis and skewness of each features. The data is asymmetric.</a:t>
            </a:r>
            <a:endParaRPr lang="en-IN" sz="7200" dirty="0"/>
          </a:p>
          <a:p>
            <a:pPr lvl="0"/>
            <a:r>
              <a:rPr lang="en-MY" sz="7200" dirty="0"/>
              <a:t>The relationship between the dependent and independent variables look fairly linear. Thus, our linearity assumption is satisfied</a:t>
            </a:r>
            <a:endParaRPr lang="en-IN" sz="7200" dirty="0"/>
          </a:p>
          <a:p>
            <a:pPr lvl="0"/>
            <a:r>
              <a:rPr lang="en-MY" sz="7200" dirty="0"/>
              <a:t>Categorical variables have been converted into numerical variables and visualized by matplotlib and seaborn package to analyse its distribution. </a:t>
            </a:r>
            <a:endParaRPr lang="en-GB" sz="8000" dirty="0"/>
          </a:p>
          <a:p>
            <a:r>
              <a:rPr lang="en-MY" sz="8000" dirty="0">
                <a:effectLst/>
                <a:latin typeface="Calibri" panose="020F0502020204030204" pitchFamily="34" charset="0"/>
                <a:ea typeface="DengXian" panose="02010600030101010101" pitchFamily="2" charset="-122"/>
                <a:cs typeface="Times New Roman" panose="02020603050405020304" pitchFamily="18" charset="0"/>
              </a:rPr>
              <a:t>The relation between bike users and season across a </a:t>
            </a:r>
            <a:r>
              <a:rPr lang="en-MY" sz="8000" dirty="0" err="1">
                <a:effectLst/>
                <a:latin typeface="Calibri" panose="020F0502020204030204" pitchFamily="34" charset="0"/>
                <a:ea typeface="DengXian" panose="02010600030101010101" pitchFamily="2" charset="-122"/>
                <a:cs typeface="Times New Roman" panose="02020603050405020304" pitchFamily="18" charset="0"/>
              </a:rPr>
              <a:t>year.Season</a:t>
            </a:r>
            <a:r>
              <a:rPr lang="en-MY" sz="8000" dirty="0">
                <a:effectLst/>
                <a:latin typeface="Calibri" panose="020F0502020204030204" pitchFamily="34" charset="0"/>
                <a:ea typeface="DengXian" panose="02010600030101010101" pitchFamily="2" charset="-122"/>
                <a:cs typeface="Times New Roman" panose="02020603050405020304" pitchFamily="18" charset="0"/>
              </a:rPr>
              <a:t> 1,2,3,4 represents springer, </a:t>
            </a:r>
            <a:r>
              <a:rPr lang="en-MY" sz="7200" dirty="0">
                <a:effectLst/>
                <a:latin typeface="Calibri" panose="020F0502020204030204" pitchFamily="34" charset="0"/>
                <a:ea typeface="DengXian" panose="02010600030101010101" pitchFamily="2" charset="-122"/>
                <a:cs typeface="Times New Roman" panose="02020603050405020304" pitchFamily="18" charset="0"/>
              </a:rPr>
              <a:t>summer</a:t>
            </a:r>
            <a:r>
              <a:rPr lang="en-MY" sz="8000" dirty="0">
                <a:effectLst/>
                <a:latin typeface="Calibri" panose="020F0502020204030204" pitchFamily="34" charset="0"/>
                <a:ea typeface="DengXian" panose="02010600030101010101" pitchFamily="2" charset="-122"/>
                <a:cs typeface="Times New Roman" panose="02020603050405020304" pitchFamily="18" charset="0"/>
              </a:rPr>
              <a:t>, fall, winter respectively.</a:t>
            </a:r>
          </a:p>
          <a:p>
            <a:pPr marL="342900" lvl="0" indent="-342900">
              <a:lnSpc>
                <a:spcPct val="107000"/>
              </a:lnSpc>
              <a:buFont typeface="Symbol" panose="05050102010706020507" pitchFamily="18" charset="2"/>
              <a:buChar char=""/>
            </a:pPr>
            <a:r>
              <a:rPr lang="en-MY" sz="7200" dirty="0">
                <a:effectLst/>
                <a:latin typeface="Calibri" panose="020F0502020204030204" pitchFamily="34" charset="0"/>
                <a:ea typeface="DengXian" panose="02010600030101010101" pitchFamily="2" charset="-122"/>
                <a:cs typeface="Times New Roman" panose="02020603050405020304" pitchFamily="18" charset="0"/>
              </a:rPr>
              <a:t>There have not missing values in categorical and numerical attributes.</a:t>
            </a:r>
            <a:endParaRPr lang="en-IN" sz="72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MY" sz="7200" dirty="0">
                <a:effectLst/>
                <a:latin typeface="Calibri" panose="020F0502020204030204" pitchFamily="34" charset="0"/>
                <a:ea typeface="DengXian" panose="02010600030101010101" pitchFamily="2" charset="-122"/>
                <a:cs typeface="Times New Roman" panose="02020603050405020304" pitchFamily="18" charset="0"/>
              </a:rPr>
              <a:t>From the box plot, we can observed that few outliers are present in ‘holiday’,’</a:t>
            </a:r>
            <a:r>
              <a:rPr lang="en-MY" sz="7200" dirty="0" err="1">
                <a:effectLst/>
                <a:latin typeface="Calibri" panose="020F0502020204030204" pitchFamily="34" charset="0"/>
                <a:ea typeface="DengXian" panose="02010600030101010101" pitchFamily="2" charset="-122"/>
                <a:cs typeface="Times New Roman" panose="02020603050405020304" pitchFamily="18" charset="0"/>
              </a:rPr>
              <a:t>weathersit</a:t>
            </a:r>
            <a:r>
              <a:rPr lang="en-MY" sz="7200" dirty="0">
                <a:effectLst/>
                <a:latin typeface="Calibri" panose="020F0502020204030204" pitchFamily="34" charset="0"/>
                <a:ea typeface="DengXian" panose="02010600030101010101" pitchFamily="2" charset="-122"/>
                <a:cs typeface="Times New Roman" panose="02020603050405020304" pitchFamily="18" charset="0"/>
              </a:rPr>
              <a:t>’ and ‘</a:t>
            </a:r>
            <a:r>
              <a:rPr lang="en-MY" sz="7200" dirty="0" err="1">
                <a:effectLst/>
                <a:latin typeface="Calibri" panose="020F0502020204030204" pitchFamily="34" charset="0"/>
                <a:ea typeface="DengXian" panose="02010600030101010101" pitchFamily="2" charset="-122"/>
                <a:cs typeface="Times New Roman" panose="02020603050405020304" pitchFamily="18" charset="0"/>
              </a:rPr>
              <a:t>hum’.Heavy</a:t>
            </a:r>
            <a:r>
              <a:rPr lang="en-MY" sz="7200" dirty="0">
                <a:effectLst/>
                <a:latin typeface="Calibri" panose="020F0502020204030204" pitchFamily="34" charset="0"/>
                <a:ea typeface="DengXian" panose="02010600030101010101" pitchFamily="2" charset="-122"/>
                <a:cs typeface="Times New Roman" panose="02020603050405020304" pitchFamily="18" charset="0"/>
              </a:rPr>
              <a:t>  outliers are presented in the ‘</a:t>
            </a:r>
            <a:r>
              <a:rPr lang="en-MY" sz="7200" dirty="0" err="1">
                <a:effectLst/>
                <a:latin typeface="Calibri" panose="020F0502020204030204" pitchFamily="34" charset="0"/>
                <a:ea typeface="DengXian" panose="02010600030101010101" pitchFamily="2" charset="-122"/>
                <a:cs typeface="Times New Roman" panose="02020603050405020304" pitchFamily="18" charset="0"/>
              </a:rPr>
              <a:t>windspeed’,’’casual’,’registered</a:t>
            </a:r>
            <a:r>
              <a:rPr lang="en-MY" sz="7200" dirty="0">
                <a:effectLst/>
                <a:latin typeface="Calibri" panose="020F0502020204030204" pitchFamily="34" charset="0"/>
                <a:ea typeface="DengXian" panose="02010600030101010101" pitchFamily="2" charset="-122"/>
                <a:cs typeface="Times New Roman" panose="02020603050405020304" pitchFamily="18" charset="0"/>
              </a:rPr>
              <a:t>’ and ’</a:t>
            </a:r>
            <a:r>
              <a:rPr lang="en-MY" sz="7200" dirty="0" err="1">
                <a:effectLst/>
                <a:latin typeface="Calibri" panose="020F0502020204030204" pitchFamily="34" charset="0"/>
                <a:ea typeface="DengXian" panose="02010600030101010101" pitchFamily="2" charset="-122"/>
                <a:cs typeface="Times New Roman" panose="02020603050405020304" pitchFamily="18" charset="0"/>
              </a:rPr>
              <a:t>cnt</a:t>
            </a:r>
            <a:r>
              <a:rPr lang="en-MY" sz="7200" dirty="0">
                <a:effectLst/>
                <a:latin typeface="Calibri" panose="020F0502020204030204" pitchFamily="34" charset="0"/>
                <a:ea typeface="DengXian" panose="02010600030101010101" pitchFamily="2" charset="-122"/>
                <a:cs typeface="Times New Roman" panose="02020603050405020304" pitchFamily="18" charset="0"/>
              </a:rPr>
              <a:t>’.</a:t>
            </a:r>
            <a:endParaRPr lang="en-IN" sz="72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IN" sz="72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GB" sz="8000" dirty="0"/>
          </a:p>
        </p:txBody>
      </p:sp>
      <p:sp>
        <p:nvSpPr>
          <p:cNvPr id="16" name="Content Placeholder 15">
            <a:extLst>
              <a:ext uri="{FF2B5EF4-FFF2-40B4-BE49-F238E27FC236}">
                <a16:creationId xmlns:a16="http://schemas.microsoft.com/office/drawing/2014/main" id="{DD1E3C80-82D1-481B-B5EC-7FD4B9D46A2E}"/>
              </a:ext>
            </a:extLst>
          </p:cNvPr>
          <p:cNvSpPr>
            <a:spLocks noGrp="1"/>
          </p:cNvSpPr>
          <p:nvPr>
            <p:ph sz="half" idx="2"/>
          </p:nvPr>
        </p:nvSpPr>
        <p:spPr>
          <a:xfrm>
            <a:off x="11487703" y="6045692"/>
            <a:ext cx="45719" cy="45719"/>
          </a:xfrm>
        </p:spPr>
        <p:txBody>
          <a:bodyPr>
            <a:normAutofit fontScale="25000" lnSpcReduction="20000"/>
          </a:bodyPr>
          <a:lstStyle/>
          <a:p>
            <a:endParaRPr lang="en-IN" dirty="0"/>
          </a:p>
        </p:txBody>
      </p:sp>
    </p:spTree>
    <p:extLst>
      <p:ext uri="{BB962C8B-B14F-4D97-AF65-F5344CB8AC3E}">
        <p14:creationId xmlns:p14="http://schemas.microsoft.com/office/powerpoint/2010/main" val="3331344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1C5D1-A402-4048-AAE7-40D0CD1A9FE1}"/>
              </a:ext>
            </a:extLst>
          </p:cNvPr>
          <p:cNvSpPr>
            <a:spLocks noGrp="1"/>
          </p:cNvSpPr>
          <p:nvPr>
            <p:ph type="title"/>
          </p:nvPr>
        </p:nvSpPr>
        <p:spPr/>
        <p:txBody>
          <a:bodyPr/>
          <a:lstStyle/>
          <a:p>
            <a:r>
              <a:rPr lang="en-US" dirty="0"/>
              <a:t>DATA EXPLORATION CONT…</a:t>
            </a:r>
            <a:endParaRPr lang="en-IN" dirty="0"/>
          </a:p>
        </p:txBody>
      </p:sp>
      <p:sp>
        <p:nvSpPr>
          <p:cNvPr id="3" name="Content Placeholder 2">
            <a:extLst>
              <a:ext uri="{FF2B5EF4-FFF2-40B4-BE49-F238E27FC236}">
                <a16:creationId xmlns:a16="http://schemas.microsoft.com/office/drawing/2014/main" id="{65DBC318-C457-4CE0-B9D2-856D198E80B1}"/>
              </a:ext>
            </a:extLst>
          </p:cNvPr>
          <p:cNvSpPr>
            <a:spLocks noGrp="1"/>
          </p:cNvSpPr>
          <p:nvPr>
            <p:ph sz="half" idx="1"/>
          </p:nvPr>
        </p:nvSpPr>
        <p:spPr/>
        <p:txBody>
          <a:bodyPr/>
          <a:lstStyle/>
          <a:p>
            <a:pPr marL="342900" lvl="0" indent="-342900">
              <a:lnSpc>
                <a:spcPct val="107000"/>
              </a:lnSpc>
              <a:buFont typeface="Symbol" panose="05050102010706020507" pitchFamily="18" charset="2"/>
              <a:buChar char=""/>
            </a:pPr>
            <a:r>
              <a:rPr lang="en-MY" sz="1800" dirty="0">
                <a:effectLst/>
                <a:latin typeface="Calibri" panose="020F0502020204030204" pitchFamily="34" charset="0"/>
                <a:ea typeface="DengXian" panose="02010600030101010101" pitchFamily="2" charset="-122"/>
                <a:cs typeface="Times New Roman" panose="02020603050405020304" pitchFamily="18" charset="0"/>
              </a:rPr>
              <a:t>Heatmap using seaborn package was created to show us correlations between the independent variables and the target variable outcome.</a:t>
            </a: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nSpc>
                <a:spcPct val="107000"/>
              </a:lnSpc>
              <a:buFont typeface="Symbol" panose="05050102010706020507" pitchFamily="18" charset="2"/>
              <a:buChar char=""/>
            </a:pPr>
            <a:r>
              <a:rPr lang="en-MY" sz="1800" dirty="0">
                <a:effectLst/>
                <a:latin typeface="Calibri" panose="020F0502020204030204" pitchFamily="34" charset="0"/>
                <a:ea typeface="DengXian" panose="02010600030101010101" pitchFamily="2" charset="-122"/>
                <a:cs typeface="Times New Roman" panose="02020603050405020304" pitchFamily="18" charset="0"/>
              </a:rPr>
              <a:t>'temp' is  highly correlated with '</a:t>
            </a:r>
            <a:r>
              <a:rPr lang="en-MY" sz="1800" dirty="0" err="1">
                <a:effectLst/>
                <a:latin typeface="Calibri" panose="020F0502020204030204" pitchFamily="34" charset="0"/>
                <a:ea typeface="DengXian" panose="02010600030101010101" pitchFamily="2" charset="-122"/>
                <a:cs typeface="Times New Roman" panose="02020603050405020304" pitchFamily="18" charset="0"/>
              </a:rPr>
              <a:t>atemp</a:t>
            </a:r>
            <a:r>
              <a:rPr lang="en-MY" sz="1800" dirty="0">
                <a:effectLst/>
                <a:latin typeface="Calibri" panose="020F0502020204030204" pitchFamily="34" charset="0"/>
                <a:ea typeface="DengXian" panose="02010600030101010101" pitchFamily="2" charset="-122"/>
                <a:cs typeface="Times New Roman" panose="02020603050405020304" pitchFamily="18" charset="0"/>
              </a:rPr>
              <a:t>',whereas  '</a:t>
            </a:r>
            <a:r>
              <a:rPr lang="en-MY" sz="1800" dirty="0" err="1">
                <a:effectLst/>
                <a:latin typeface="Calibri" panose="020F0502020204030204" pitchFamily="34" charset="0"/>
                <a:ea typeface="DengXian" panose="02010600030101010101" pitchFamily="2" charset="-122"/>
                <a:cs typeface="Times New Roman" panose="02020603050405020304" pitchFamily="18" charset="0"/>
              </a:rPr>
              <a:t>cnt</a:t>
            </a:r>
            <a:r>
              <a:rPr lang="en-MY" sz="1800" dirty="0">
                <a:effectLst/>
                <a:latin typeface="Calibri" panose="020F0502020204030204" pitchFamily="34" charset="0"/>
                <a:ea typeface="DengXian" panose="02010600030101010101" pitchFamily="2" charset="-122"/>
                <a:cs typeface="Times New Roman" panose="02020603050405020304" pitchFamily="18" charset="0"/>
              </a:rPr>
              <a:t>' and 'registered' also. '</a:t>
            </a:r>
            <a:r>
              <a:rPr lang="en-MY" sz="1800" dirty="0" err="1">
                <a:effectLst/>
                <a:latin typeface="Calibri" panose="020F0502020204030204" pitchFamily="34" charset="0"/>
                <a:ea typeface="DengXian" panose="02010600030101010101" pitchFamily="2" charset="-122"/>
                <a:cs typeface="Times New Roman" panose="02020603050405020304" pitchFamily="18" charset="0"/>
              </a:rPr>
              <a:t>atemp</a:t>
            </a:r>
            <a:r>
              <a:rPr lang="en-MY" sz="1800" dirty="0">
                <a:effectLst/>
                <a:latin typeface="Calibri" panose="020F0502020204030204" pitchFamily="34" charset="0"/>
                <a:ea typeface="DengXian" panose="02010600030101010101" pitchFamily="2" charset="-122"/>
                <a:cs typeface="Times New Roman" panose="02020603050405020304" pitchFamily="18" charset="0"/>
              </a:rPr>
              <a:t>',’casual’ and  ‘registered’ will be dropped as they might have carried same information.</a:t>
            </a: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MY" sz="1800" dirty="0">
                <a:effectLst/>
                <a:latin typeface="Calibri" panose="020F0502020204030204" pitchFamily="34" charset="0"/>
                <a:ea typeface="DengXian" panose="02010600030101010101" pitchFamily="2" charset="-122"/>
                <a:cs typeface="Times New Roman" panose="02020603050405020304" pitchFamily="18" charset="0"/>
              </a:rPr>
              <a:t>‘</a:t>
            </a:r>
            <a:r>
              <a:rPr lang="en-MY" sz="1800" dirty="0" err="1">
                <a:effectLst/>
                <a:latin typeface="Calibri" panose="020F0502020204030204" pitchFamily="34" charset="0"/>
                <a:ea typeface="DengXian" panose="02010600030101010101" pitchFamily="2" charset="-122"/>
                <a:cs typeface="Times New Roman" panose="02020603050405020304" pitchFamily="18" charset="0"/>
              </a:rPr>
              <a:t>mnth</a:t>
            </a:r>
            <a:r>
              <a:rPr lang="en-MY" sz="1800" dirty="0">
                <a:effectLst/>
                <a:latin typeface="Calibri" panose="020F0502020204030204" pitchFamily="34" charset="0"/>
                <a:ea typeface="DengXian" panose="02010600030101010101" pitchFamily="2" charset="-122"/>
                <a:cs typeface="Times New Roman" panose="02020603050405020304" pitchFamily="18" charset="0"/>
              </a:rPr>
              <a:t>’ and ‘season’ have correlated with each other.’</a:t>
            </a:r>
            <a:r>
              <a:rPr lang="en-MY" sz="1800" dirty="0" err="1">
                <a:effectLst/>
                <a:latin typeface="Calibri" panose="020F0502020204030204" pitchFamily="34" charset="0"/>
                <a:ea typeface="DengXian" panose="02010600030101010101" pitchFamily="2" charset="-122"/>
                <a:cs typeface="Times New Roman" panose="02020603050405020304" pitchFamily="18" charset="0"/>
              </a:rPr>
              <a:t>yr</a:t>
            </a:r>
            <a:r>
              <a:rPr lang="en-MY" sz="1800" dirty="0">
                <a:effectLst/>
                <a:latin typeface="Calibri" panose="020F0502020204030204" pitchFamily="34" charset="0"/>
                <a:ea typeface="DengXian" panose="02010600030101010101" pitchFamily="2" charset="-122"/>
                <a:cs typeface="Times New Roman" panose="02020603050405020304" pitchFamily="18" charset="0"/>
              </a:rPr>
              <a:t>’ and ‘instant’ same as them.</a:t>
            </a: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IN" dirty="0"/>
          </a:p>
        </p:txBody>
      </p:sp>
      <p:pic>
        <p:nvPicPr>
          <p:cNvPr id="5" name="Content Placeholder 4" descr="A screenshot of a computer&#10;&#10;Description automatically generated with medium confidence">
            <a:extLst>
              <a:ext uri="{FF2B5EF4-FFF2-40B4-BE49-F238E27FC236}">
                <a16:creationId xmlns:a16="http://schemas.microsoft.com/office/drawing/2014/main" id="{CC4AF55C-14CA-48B2-B941-EE543059192B}"/>
              </a:ext>
            </a:extLst>
          </p:cNvPr>
          <p:cNvPicPr>
            <a:picLocks noGrp="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6631620" y="1690688"/>
            <a:ext cx="4980372" cy="4212962"/>
          </a:xfrm>
          <a:prstGeom prst="rect">
            <a:avLst/>
          </a:prstGeom>
          <a:noFill/>
          <a:ln>
            <a:noFill/>
          </a:ln>
        </p:spPr>
      </p:pic>
    </p:spTree>
    <p:extLst>
      <p:ext uri="{BB962C8B-B14F-4D97-AF65-F5344CB8AC3E}">
        <p14:creationId xmlns:p14="http://schemas.microsoft.com/office/powerpoint/2010/main" val="307755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ECB37793-FDB9-4454-8526-F0FDF0C7B412}"/>
              </a:ext>
            </a:extLst>
          </p:cNvPr>
          <p:cNvSpPr>
            <a:spLocks noGrp="1"/>
          </p:cNvSpPr>
          <p:nvPr>
            <p:ph sz="half" idx="1"/>
          </p:nvPr>
        </p:nvSpPr>
        <p:spPr>
          <a:xfrm>
            <a:off x="1097279" y="2322728"/>
            <a:ext cx="4144096" cy="4032225"/>
          </a:xfrm>
        </p:spPr>
        <p:txBody>
          <a:bodyPr>
            <a:normAutofit fontScale="92500" lnSpcReduction="20000"/>
          </a:bodyPr>
          <a:lstStyle/>
          <a:p>
            <a:pPr marL="342900" lvl="0" indent="-342900">
              <a:lnSpc>
                <a:spcPct val="107000"/>
              </a:lnSpc>
              <a:buFont typeface="Symbol" panose="05050102010706020507" pitchFamily="18" charset="2"/>
              <a:buChar char=""/>
            </a:pPr>
            <a:r>
              <a:rPr lang="en-MY" sz="1800" dirty="0">
                <a:effectLst/>
                <a:latin typeface="Calibri" panose="020F0502020204030204" pitchFamily="34" charset="0"/>
                <a:ea typeface="DengXian" panose="02010600030101010101" pitchFamily="2" charset="-122"/>
                <a:cs typeface="Times New Roman" panose="02020603050405020304" pitchFamily="18" charset="0"/>
              </a:rPr>
              <a:t>In this pipeline at first we check for highly correlated feature using heatmap</a:t>
            </a: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nSpc>
                <a:spcPct val="107000"/>
              </a:lnSpc>
              <a:buFont typeface="Symbol" panose="05050102010706020507" pitchFamily="18" charset="2"/>
              <a:buChar char=""/>
            </a:pPr>
            <a:r>
              <a:rPr lang="en-MY" sz="1800" dirty="0">
                <a:effectLst/>
                <a:latin typeface="Calibri" panose="020F0502020204030204" pitchFamily="34" charset="0"/>
                <a:ea typeface="DengXian" panose="02010600030101010101" pitchFamily="2" charset="-122"/>
                <a:cs typeface="Times New Roman" panose="02020603050405020304" pitchFamily="18" charset="0"/>
              </a:rPr>
              <a:t>From the heatmap we can see that ‘instant’ and ‘</a:t>
            </a:r>
            <a:r>
              <a:rPr lang="en-MY" sz="1800" dirty="0" err="1">
                <a:effectLst/>
                <a:latin typeface="Calibri" panose="020F0502020204030204" pitchFamily="34" charset="0"/>
                <a:ea typeface="DengXian" panose="02010600030101010101" pitchFamily="2" charset="-122"/>
                <a:cs typeface="Times New Roman" panose="02020603050405020304" pitchFamily="18" charset="0"/>
              </a:rPr>
              <a:t>dteday</a:t>
            </a:r>
            <a:r>
              <a:rPr lang="en-MY" sz="1800" dirty="0">
                <a:effectLst/>
                <a:latin typeface="Calibri" panose="020F0502020204030204" pitchFamily="34" charset="0"/>
                <a:ea typeface="DengXian" panose="02010600030101010101" pitchFamily="2" charset="-122"/>
                <a:cs typeface="Times New Roman" panose="02020603050405020304" pitchFamily="18" charset="0"/>
              </a:rPr>
              <a:t>’ , ‘Temp’ and ‘</a:t>
            </a:r>
            <a:r>
              <a:rPr lang="en-MY" sz="1800" dirty="0" err="1">
                <a:effectLst/>
                <a:latin typeface="Calibri" panose="020F0502020204030204" pitchFamily="34" charset="0"/>
                <a:ea typeface="DengXian" panose="02010600030101010101" pitchFamily="2" charset="-122"/>
                <a:cs typeface="Times New Roman" panose="02020603050405020304" pitchFamily="18" charset="0"/>
              </a:rPr>
              <a:t>atemp</a:t>
            </a:r>
            <a:r>
              <a:rPr lang="en-MY" sz="1800" dirty="0">
                <a:effectLst/>
                <a:latin typeface="Calibri" panose="020F0502020204030204" pitchFamily="34" charset="0"/>
                <a:ea typeface="DengXian" panose="02010600030101010101" pitchFamily="2" charset="-122"/>
                <a:cs typeface="Times New Roman" panose="02020603050405020304" pitchFamily="18" charset="0"/>
              </a:rPr>
              <a:t>’, ‘registered’ and ‘</a:t>
            </a:r>
            <a:r>
              <a:rPr lang="en-MY" sz="1800" dirty="0" err="1">
                <a:effectLst/>
                <a:latin typeface="Calibri" panose="020F0502020204030204" pitchFamily="34" charset="0"/>
                <a:ea typeface="DengXian" panose="02010600030101010101" pitchFamily="2" charset="-122"/>
                <a:cs typeface="Times New Roman" panose="02020603050405020304" pitchFamily="18" charset="0"/>
              </a:rPr>
              <a:t>cnt</a:t>
            </a:r>
            <a:r>
              <a:rPr lang="en-MY" sz="1800" dirty="0">
                <a:effectLst/>
                <a:latin typeface="Calibri" panose="020F0502020204030204" pitchFamily="34" charset="0"/>
                <a:ea typeface="DengXian" panose="02010600030101010101" pitchFamily="2" charset="-122"/>
                <a:cs typeface="Times New Roman" panose="02020603050405020304" pitchFamily="18" charset="0"/>
              </a:rPr>
              <a:t>’ are highly correlated to each other, we need to drop one of them.</a:t>
            </a: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nSpc>
                <a:spcPct val="107000"/>
              </a:lnSpc>
              <a:buFont typeface="Symbol" panose="05050102010706020507" pitchFamily="18" charset="2"/>
              <a:buChar char=""/>
            </a:pPr>
            <a:r>
              <a:rPr lang="en-MY" sz="1800" dirty="0">
                <a:effectLst/>
                <a:latin typeface="Calibri" panose="020F0502020204030204" pitchFamily="34" charset="0"/>
                <a:ea typeface="DengXian" panose="02010600030101010101" pitchFamily="2" charset="-122"/>
                <a:cs typeface="Times New Roman" panose="02020603050405020304" pitchFamily="18" charset="0"/>
              </a:rPr>
              <a:t>Then we need to remove constant features, that means those features with standard deviation=0, in this dataset we do not have any constant feature to drop off.</a:t>
            </a: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MY" sz="1800" dirty="0">
                <a:effectLst/>
                <a:latin typeface="Calibri" panose="020F0502020204030204" pitchFamily="34" charset="0"/>
                <a:ea typeface="DengXian" panose="02010600030101010101" pitchFamily="2" charset="-122"/>
                <a:cs typeface="Times New Roman" panose="02020603050405020304" pitchFamily="18" charset="0"/>
              </a:rPr>
              <a:t>In this dataset we have one unique ID feature that is ‘instant’, we need to drop that one.</a:t>
            </a: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
        <p:nvSpPr>
          <p:cNvPr id="12" name="Title 3">
            <a:extLst>
              <a:ext uri="{FF2B5EF4-FFF2-40B4-BE49-F238E27FC236}">
                <a16:creationId xmlns:a16="http://schemas.microsoft.com/office/drawing/2014/main" id="{A58A3E2E-3601-449F-BEDB-563D01E1DEE4}"/>
              </a:ext>
            </a:extLst>
          </p:cNvPr>
          <p:cNvSpPr>
            <a:spLocks noGrp="1"/>
          </p:cNvSpPr>
          <p:nvPr>
            <p:ph type="title"/>
          </p:nvPr>
        </p:nvSpPr>
        <p:spPr>
          <a:xfrm>
            <a:off x="1097280" y="421817"/>
            <a:ext cx="4144095" cy="1369074"/>
          </a:xfrm>
        </p:spPr>
        <p:txBody>
          <a:bodyPr/>
          <a:lstStyle/>
          <a:p>
            <a:r>
              <a:rPr lang="en-US" dirty="0" err="1"/>
              <a:t>FeATURE</a:t>
            </a:r>
            <a:r>
              <a:rPr lang="en-US" dirty="0"/>
              <a:t> SELECTION</a:t>
            </a:r>
          </a:p>
        </p:txBody>
      </p:sp>
      <p:pic>
        <p:nvPicPr>
          <p:cNvPr id="4" name="Picture Placeholder 3">
            <a:extLst>
              <a:ext uri="{FF2B5EF4-FFF2-40B4-BE49-F238E27FC236}">
                <a16:creationId xmlns:a16="http://schemas.microsoft.com/office/drawing/2014/main" id="{93D263CE-E9D9-4EE2-BAEA-78D9855095A3}"/>
              </a:ext>
            </a:extLst>
          </p:cNvPr>
          <p:cNvPicPr>
            <a:picLocks noGrp="1" noChangeAspect="1"/>
          </p:cNvPicPr>
          <p:nvPr>
            <p:ph type="pic" sz="quarter" idx="13"/>
          </p:nvPr>
        </p:nvPicPr>
        <p:blipFill>
          <a:blip r:embed="rId2"/>
          <a:srcRect t="3710" b="3710"/>
          <a:stretch>
            <a:fillRect/>
          </a:stretch>
        </p:blipFill>
        <p:spPr>
          <a:xfrm>
            <a:off x="5397623" y="8322"/>
            <a:ext cx="6346441" cy="6346441"/>
          </a:xfrm>
          <a:prstGeom prst="rect">
            <a:avLst/>
          </a:prstGeom>
        </p:spPr>
      </p:pic>
    </p:spTree>
    <p:extLst>
      <p:ext uri="{BB962C8B-B14F-4D97-AF65-F5344CB8AC3E}">
        <p14:creationId xmlns:p14="http://schemas.microsoft.com/office/powerpoint/2010/main" val="2844252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25">
            <a:extLst>
              <a:ext uri="{FF2B5EF4-FFF2-40B4-BE49-F238E27FC236}">
                <a16:creationId xmlns:a16="http://schemas.microsoft.com/office/drawing/2014/main" id="{E01CCBC3-476F-DA4C-A883-93E600ECAC2E}"/>
              </a:ext>
            </a:extLst>
          </p:cNvPr>
          <p:cNvSpPr>
            <a:spLocks noGrp="1"/>
          </p:cNvSpPr>
          <p:nvPr>
            <p:ph sz="half" idx="1"/>
          </p:nvPr>
        </p:nvSpPr>
        <p:spPr>
          <a:xfrm>
            <a:off x="838200" y="1376039"/>
            <a:ext cx="4898816" cy="5348611"/>
          </a:xfrm>
        </p:spPr>
        <p:txBody>
          <a:bodyPr>
            <a:normAutofit fontScale="77500" lnSpcReduction="20000"/>
          </a:bodyPr>
          <a:lstStyle/>
          <a:p>
            <a:pPr algn="just">
              <a:lnSpc>
                <a:spcPct val="107000"/>
              </a:lnSpc>
              <a:spcAft>
                <a:spcPts val="800"/>
              </a:spcAft>
            </a:pPr>
            <a:r>
              <a:rPr lang="en-MY" sz="1800" dirty="0">
                <a:effectLst/>
                <a:latin typeface="Calibri" panose="020F0502020204030204" pitchFamily="34" charset="0"/>
                <a:ea typeface="DengXian" panose="02010600030101010101" pitchFamily="2" charset="-122"/>
                <a:cs typeface="Times New Roman" panose="02020603050405020304" pitchFamily="18" charset="0"/>
              </a:rPr>
              <a:t>The Bike Rental Program is a regressive problem involves the prediction of count of total rental bikes including both casual and registered users.</a:t>
            </a: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a:p>
            <a:pPr algn="just">
              <a:lnSpc>
                <a:spcPct val="107000"/>
              </a:lnSpc>
              <a:spcAft>
                <a:spcPts val="800"/>
              </a:spcAft>
            </a:pPr>
            <a:r>
              <a:rPr lang="en-MY" sz="1800" dirty="0">
                <a:effectLst/>
                <a:latin typeface="Calibri" panose="020F0502020204030204" pitchFamily="34" charset="0"/>
                <a:ea typeface="DengXian" panose="02010600030101010101" pitchFamily="2" charset="-122"/>
                <a:cs typeface="Times New Roman" panose="02020603050405020304" pitchFamily="18" charset="0"/>
              </a:rPr>
              <a:t>The data is observed to be much neater this time. There seems to be no missing entries and other unknown values are found. The data is standardised to remove the skewness, kurtosis and to improve the performance of the model.</a:t>
            </a: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a:p>
            <a:pPr algn="just">
              <a:lnSpc>
                <a:spcPct val="107000"/>
              </a:lnSpc>
              <a:spcAft>
                <a:spcPts val="800"/>
              </a:spcAft>
            </a:pPr>
            <a:r>
              <a:rPr lang="en-MY" sz="1800" dirty="0">
                <a:effectLst/>
                <a:latin typeface="Calibri" panose="020F0502020204030204" pitchFamily="34" charset="0"/>
                <a:ea typeface="DengXian" panose="02010600030101010101" pitchFamily="2" charset="-122"/>
                <a:cs typeface="Times New Roman" panose="02020603050405020304" pitchFamily="18" charset="0"/>
              </a:rPr>
              <a:t>The Regression models used here are the following.</a:t>
            </a: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a:p>
            <a:pPr algn="just">
              <a:lnSpc>
                <a:spcPct val="107000"/>
              </a:lnSpc>
              <a:spcAft>
                <a:spcPts val="800"/>
              </a:spcAft>
            </a:pPr>
            <a:r>
              <a:rPr lang="en-MY" sz="1800" b="1" dirty="0">
                <a:effectLst/>
                <a:latin typeface="Calibri" panose="020F0502020204030204" pitchFamily="34" charset="0"/>
                <a:ea typeface="DengXian" panose="02010600030101010101" pitchFamily="2" charset="-122"/>
                <a:cs typeface="Times New Roman" panose="02020603050405020304" pitchFamily="18" charset="0"/>
              </a:rPr>
              <a:t>1) Linear Regression2) Decision Tree Regressor3) Random Forest Regressor4) KNN Regressor5) Gradient Boosting Regressor6) XG Boost Regressor7) Bagging Regressor</a:t>
            </a:r>
            <a:endParaRPr lang="en-IN" sz="1800" b="1" dirty="0">
              <a:effectLst/>
              <a:latin typeface="Calibri" panose="020F0502020204030204" pitchFamily="34" charset="0"/>
              <a:ea typeface="DengXian" panose="02010600030101010101" pitchFamily="2" charset="-122"/>
              <a:cs typeface="Times New Roman" panose="02020603050405020304" pitchFamily="18" charset="0"/>
            </a:endParaRPr>
          </a:p>
          <a:p>
            <a:pPr algn="just">
              <a:lnSpc>
                <a:spcPct val="107000"/>
              </a:lnSpc>
              <a:spcAft>
                <a:spcPts val="800"/>
              </a:spcAft>
            </a:pPr>
            <a:r>
              <a:rPr lang="en-MY" sz="1800" dirty="0">
                <a:effectLst/>
                <a:latin typeface="Calibri" panose="020F0502020204030204" pitchFamily="34" charset="0"/>
                <a:ea typeface="DengXian" panose="02010600030101010101" pitchFamily="2" charset="-122"/>
                <a:cs typeface="Times New Roman" panose="02020603050405020304" pitchFamily="18" charset="0"/>
              </a:rPr>
              <a:t>The major parameter used for evaluating the model are r2 score and adjusted r2score. </a:t>
            </a:r>
            <a:r>
              <a:rPr lang="en-MY" sz="1800" dirty="0">
                <a:solidFill>
                  <a:srgbClr val="202124"/>
                </a:solidFill>
                <a:effectLst/>
                <a:latin typeface="Arial" panose="020B0604020202020204" pitchFamily="34" charset="0"/>
                <a:ea typeface="DengXian" panose="02010600030101010101" pitchFamily="2" charset="-122"/>
                <a:cs typeface="Times New Roman" panose="02020603050405020304" pitchFamily="18" charset="0"/>
              </a:rPr>
              <a:t>R</a:t>
            </a:r>
            <a:r>
              <a:rPr lang="en-MY" sz="1800" baseline="30000" dirty="0">
                <a:solidFill>
                  <a:srgbClr val="202124"/>
                </a:solidFill>
                <a:effectLst/>
                <a:latin typeface="Arial" panose="020B0604020202020204" pitchFamily="34" charset="0"/>
                <a:ea typeface="DengXian" panose="02010600030101010101" pitchFamily="2" charset="-122"/>
                <a:cs typeface="Times New Roman" panose="02020603050405020304" pitchFamily="18" charset="0"/>
              </a:rPr>
              <a:t>2</a:t>
            </a:r>
            <a:r>
              <a:rPr lang="en-MY" sz="1800" dirty="0">
                <a:solidFill>
                  <a:srgbClr val="202124"/>
                </a:solidFill>
                <a:effectLst/>
                <a:latin typeface="Arial" panose="020B0604020202020204" pitchFamily="34" charset="0"/>
                <a:ea typeface="DengXian" panose="02010600030101010101" pitchFamily="2" charset="-122"/>
                <a:cs typeface="Times New Roman" panose="02020603050405020304" pitchFamily="18" charset="0"/>
              </a:rPr>
              <a:t> </a:t>
            </a:r>
            <a:r>
              <a:rPr lang="en-MY" sz="1800" b="1" dirty="0">
                <a:solidFill>
                  <a:srgbClr val="202124"/>
                </a:solidFill>
                <a:effectLst/>
                <a:latin typeface="Arial" panose="020B0604020202020204" pitchFamily="34" charset="0"/>
                <a:ea typeface="DengXian" panose="02010600030101010101" pitchFamily="2" charset="-122"/>
                <a:cs typeface="Times New Roman" panose="02020603050405020304" pitchFamily="18" charset="0"/>
              </a:rPr>
              <a:t>shows how well terms</a:t>
            </a:r>
            <a:r>
              <a:rPr lang="en-MY" sz="1800" dirty="0">
                <a:solidFill>
                  <a:srgbClr val="202124"/>
                </a:solidFill>
                <a:effectLst/>
                <a:latin typeface="Arial" panose="020B0604020202020204" pitchFamily="34" charset="0"/>
                <a:ea typeface="DengXian" panose="02010600030101010101" pitchFamily="2" charset="-122"/>
                <a:cs typeface="Times New Roman" panose="02020603050405020304" pitchFamily="18" charset="0"/>
              </a:rPr>
              <a:t> (data points) fit a curve or line. Adjusted R</a:t>
            </a:r>
            <a:r>
              <a:rPr lang="en-MY" sz="1800" baseline="30000" dirty="0">
                <a:solidFill>
                  <a:srgbClr val="202124"/>
                </a:solidFill>
                <a:effectLst/>
                <a:latin typeface="Arial" panose="020B0604020202020204" pitchFamily="34" charset="0"/>
                <a:ea typeface="DengXian" panose="02010600030101010101" pitchFamily="2" charset="-122"/>
                <a:cs typeface="Times New Roman" panose="02020603050405020304" pitchFamily="18" charset="0"/>
              </a:rPr>
              <a:t>2</a:t>
            </a:r>
            <a:r>
              <a:rPr lang="en-MY" sz="1800" dirty="0">
                <a:solidFill>
                  <a:srgbClr val="202124"/>
                </a:solidFill>
                <a:effectLst/>
                <a:latin typeface="Arial" panose="020B0604020202020204" pitchFamily="34" charset="0"/>
                <a:ea typeface="DengXian" panose="02010600030101010101" pitchFamily="2" charset="-122"/>
                <a:cs typeface="Times New Roman" panose="02020603050405020304" pitchFamily="18" charset="0"/>
              </a:rPr>
              <a:t> also indicates how well terms fit a curve or line, but adjusts for the number of terms in a model.</a:t>
            </a:r>
            <a:r>
              <a:rPr lang="en-MY" sz="1800" dirty="0">
                <a:solidFill>
                  <a:srgbClr val="202124"/>
                </a:solidFill>
                <a:effectLst/>
                <a:latin typeface="Calibri" panose="020F0502020204030204" pitchFamily="34" charset="0"/>
                <a:ea typeface="DengXian" panose="02010600030101010101" pitchFamily="2" charset="-122"/>
                <a:cs typeface="Calibri" panose="020F0502020204030204" pitchFamily="34" charset="0"/>
              </a:rPr>
              <a:t> R2 score is taken on both training and testing data. For a good model adjusted r2 score is less than r2 score. Different models and their performance are tabulated below.</a:t>
            </a: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a:p>
            <a:pPr algn="just">
              <a:lnSpc>
                <a:spcPct val="107000"/>
              </a:lnSpc>
              <a:spcAft>
                <a:spcPts val="800"/>
              </a:spcAft>
            </a:pPr>
            <a:endParaRPr lang="en-GB"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MY" sz="1800" dirty="0">
              <a:effectLst/>
              <a:latin typeface="Calibri" panose="020F0502020204030204" pitchFamily="34" charset="0"/>
              <a:ea typeface="DengXian" panose="02010600030101010101" pitchFamily="2" charset="-122"/>
              <a:cs typeface="Times New Roman" panose="02020603050405020304" pitchFamily="18" charset="0"/>
            </a:endParaRPr>
          </a:p>
        </p:txBody>
      </p:sp>
      <p:graphicFrame>
        <p:nvGraphicFramePr>
          <p:cNvPr id="21" name="Table 4">
            <a:extLst>
              <a:ext uri="{FF2B5EF4-FFF2-40B4-BE49-F238E27FC236}">
                <a16:creationId xmlns:a16="http://schemas.microsoft.com/office/drawing/2014/main" id="{4E2A0199-4670-2940-AB7E-F5CEB06DD52C}"/>
              </a:ext>
            </a:extLst>
          </p:cNvPr>
          <p:cNvGraphicFramePr>
            <a:graphicFrameLocks noGrp="1"/>
          </p:cNvGraphicFramePr>
          <p:nvPr>
            <p:ph sz="half" idx="2"/>
            <p:extLst>
              <p:ext uri="{D42A27DB-BD31-4B8C-83A1-F6EECF244321}">
                <p14:modId xmlns:p14="http://schemas.microsoft.com/office/powerpoint/2010/main" val="2362425366"/>
              </p:ext>
            </p:extLst>
          </p:nvPr>
        </p:nvGraphicFramePr>
        <p:xfrm>
          <a:off x="6096000" y="783773"/>
          <a:ext cx="4998718" cy="6328686"/>
        </p:xfrm>
        <a:graphic>
          <a:graphicData uri="http://schemas.openxmlformats.org/drawingml/2006/table">
            <a:tbl>
              <a:tblPr firstRow="1" bandRow="1">
                <a:tableStyleId>{9D7B26C5-4107-4FEC-AEDC-1716B250A1EF}</a:tableStyleId>
              </a:tblPr>
              <a:tblGrid>
                <a:gridCol w="1256443">
                  <a:extLst>
                    <a:ext uri="{9D8B030D-6E8A-4147-A177-3AD203B41FA5}">
                      <a16:colId xmlns:a16="http://schemas.microsoft.com/office/drawing/2014/main" val="2735970128"/>
                    </a:ext>
                  </a:extLst>
                </a:gridCol>
                <a:gridCol w="1256443">
                  <a:extLst>
                    <a:ext uri="{9D8B030D-6E8A-4147-A177-3AD203B41FA5}">
                      <a16:colId xmlns:a16="http://schemas.microsoft.com/office/drawing/2014/main" val="2321077816"/>
                    </a:ext>
                  </a:extLst>
                </a:gridCol>
                <a:gridCol w="1256443">
                  <a:extLst>
                    <a:ext uri="{9D8B030D-6E8A-4147-A177-3AD203B41FA5}">
                      <a16:colId xmlns:a16="http://schemas.microsoft.com/office/drawing/2014/main" val="2171277595"/>
                    </a:ext>
                  </a:extLst>
                </a:gridCol>
                <a:gridCol w="1229389">
                  <a:extLst>
                    <a:ext uri="{9D8B030D-6E8A-4147-A177-3AD203B41FA5}">
                      <a16:colId xmlns:a16="http://schemas.microsoft.com/office/drawing/2014/main" val="569116242"/>
                    </a:ext>
                  </a:extLst>
                </a:gridCol>
              </a:tblGrid>
              <a:tr h="481294">
                <a:tc>
                  <a:txBody>
                    <a:bodyPr/>
                    <a:lstStyle/>
                    <a:p>
                      <a:pPr algn="ctr"/>
                      <a:r>
                        <a:rPr lang="en-US" sz="1400" b="0" cap="none" spc="0" dirty="0">
                          <a:solidFill>
                            <a:schemeClr val="tx1">
                              <a:lumMod val="75000"/>
                              <a:lumOff val="25000"/>
                            </a:schemeClr>
                          </a:solidFill>
                        </a:rPr>
                        <a:t>MODEL</a:t>
                      </a:r>
                      <a:endParaRPr lang="en-US" sz="1400" b="0" dirty="0">
                        <a:solidFill>
                          <a:schemeClr val="tx1">
                            <a:lumMod val="75000"/>
                            <a:lumOff val="25000"/>
                          </a:schemeClr>
                        </a:solidFill>
                      </a:endParaRPr>
                    </a:p>
                  </a:txBody>
                  <a:tcPr marT="91440" marB="9144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sz="1400" b="0" dirty="0">
                          <a:solidFill>
                            <a:schemeClr val="tx1">
                              <a:lumMod val="75000"/>
                              <a:lumOff val="25000"/>
                            </a:schemeClr>
                          </a:solidFill>
                        </a:rPr>
                        <a:t>R2 SCORE</a:t>
                      </a:r>
                    </a:p>
                  </a:txBody>
                  <a:tcPr marT="91440" marB="91440" anchor="ctr">
                    <a:lnL>
                      <a:noFill/>
                    </a:lnL>
                    <a:lnR>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cap="none" spc="0" dirty="0">
                          <a:solidFill>
                            <a:schemeClr val="tx1">
                              <a:lumMod val="75000"/>
                              <a:lumOff val="25000"/>
                            </a:schemeClr>
                          </a:solidFill>
                        </a:rPr>
                        <a:t>TRAIN ADJUSTED R2 SCORE</a:t>
                      </a:r>
                      <a:endParaRPr lang="en-US" sz="1400" b="0" dirty="0">
                        <a:solidFill>
                          <a:schemeClr val="tx1">
                            <a:lumMod val="75000"/>
                            <a:lumOff val="25000"/>
                          </a:schemeClr>
                        </a:solidFill>
                      </a:endParaRPr>
                    </a:p>
                    <a:p>
                      <a:pPr algn="ctr"/>
                      <a:endParaRPr lang="en-US" sz="1400" b="0" dirty="0">
                        <a:solidFill>
                          <a:schemeClr val="tx1">
                            <a:lumMod val="75000"/>
                            <a:lumOff val="25000"/>
                          </a:schemeClr>
                        </a:solidFill>
                      </a:endParaRPr>
                    </a:p>
                  </a:txBody>
                  <a:tcPr marT="91440" marB="91440" anchor="ctr">
                    <a:lnL>
                      <a:noFill/>
                    </a:lnL>
                    <a:lnR>
                      <a:noFill/>
                    </a:lnR>
                    <a:lnT w="12700" cmpd="sng">
                      <a:noFill/>
                    </a:lnT>
                    <a:lnB w="12700" cmpd="sng">
                      <a:noFill/>
                    </a:lnB>
                    <a:lnTlToBr w="12700" cmpd="sng">
                      <a:noFill/>
                      <a:prstDash val="solid"/>
                    </a:lnTlToBr>
                    <a:lnBlToTr w="12700" cmpd="sng">
                      <a:noFill/>
                      <a:prstDash val="solid"/>
                    </a:lnBlToTr>
                    <a:solidFill>
                      <a:schemeClr val="accent4"/>
                    </a:solidFill>
                  </a:tcPr>
                </a:tc>
                <a:tc>
                  <a:txBody>
                    <a:bodyPr/>
                    <a:lstStyle/>
                    <a:p>
                      <a:pPr algn="ctr"/>
                      <a:r>
                        <a:rPr lang="en-US" sz="1400" b="0" cap="none" spc="0" dirty="0">
                          <a:solidFill>
                            <a:schemeClr val="tx1">
                              <a:lumMod val="75000"/>
                              <a:lumOff val="25000"/>
                            </a:schemeClr>
                          </a:solidFill>
                        </a:rPr>
                        <a:t>TEST ADJUSTED R2 SCORE</a:t>
                      </a:r>
                      <a:endParaRPr lang="en-US" sz="1400" b="0" dirty="0">
                        <a:solidFill>
                          <a:schemeClr val="tx1">
                            <a:lumMod val="75000"/>
                            <a:lumOff val="25000"/>
                          </a:schemeClr>
                        </a:solidFill>
                      </a:endParaRPr>
                    </a:p>
                  </a:txBody>
                  <a:tcPr marT="91440" marB="91440" anchor="ctr">
                    <a:lnL>
                      <a:noFill/>
                    </a:lnL>
                    <a:lnR>
                      <a:noFill/>
                    </a:lnR>
                    <a:lnT w="12700" cmpd="sng">
                      <a:noFill/>
                    </a:lnT>
                    <a:lnB w="12700" cmpd="sng">
                      <a:noFill/>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15124067"/>
                  </a:ext>
                </a:extLst>
              </a:tr>
              <a:tr h="744901">
                <a:tc>
                  <a:txBody>
                    <a:bodyPr/>
                    <a:lstStyle/>
                    <a:p>
                      <a:pPr algn="ctr"/>
                      <a:r>
                        <a:rPr lang="en-US" sz="1400" b="0" cap="none" spc="0" dirty="0">
                          <a:solidFill>
                            <a:schemeClr val="tx1">
                              <a:lumMod val="75000"/>
                              <a:lumOff val="25000"/>
                            </a:schemeClr>
                          </a:solidFill>
                        </a:rPr>
                        <a:t>Linear Regression</a:t>
                      </a:r>
                      <a:endParaRPr lang="en-US" sz="1400" b="0" dirty="0">
                        <a:solidFill>
                          <a:schemeClr val="tx1">
                            <a:lumMod val="75000"/>
                            <a:lumOff val="25000"/>
                          </a:schemeClr>
                        </a:solidFill>
                      </a:endParaRPr>
                    </a:p>
                  </a:txBody>
                  <a:tcPr marT="91440" marB="91440" anchor="ctr">
                    <a:lnL>
                      <a:noFill/>
                    </a:lnL>
                    <a:lnR>
                      <a:noFill/>
                    </a:lnR>
                    <a:lnT w="12700" cmpd="sng">
                      <a:noFill/>
                    </a:lnT>
                    <a:lnB>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400" b="0" cap="none" spc="0" dirty="0">
                          <a:solidFill>
                            <a:schemeClr val="tx1">
                              <a:lumMod val="75000"/>
                              <a:lumOff val="25000"/>
                            </a:schemeClr>
                          </a:solidFill>
                        </a:rPr>
                        <a:t>0.61</a:t>
                      </a:r>
                      <a:endParaRPr lang="en-US" sz="1400" b="0" dirty="0">
                        <a:solidFill>
                          <a:schemeClr val="tx1">
                            <a:lumMod val="75000"/>
                            <a:lumOff val="25000"/>
                          </a:schemeClr>
                        </a:solidFill>
                      </a:endParaRPr>
                    </a:p>
                  </a:txBody>
                  <a:tcPr marT="91440" marB="91440" anchor="ctr">
                    <a:lnL>
                      <a:noFill/>
                    </a:lnL>
                    <a:lnR>
                      <a:noFill/>
                    </a:lnR>
                    <a:lnT w="12700" cmpd="sng">
                      <a:noFill/>
                    </a:lnT>
                    <a:lnB>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400" b="0" cap="none" spc="0" dirty="0">
                          <a:solidFill>
                            <a:schemeClr val="tx1">
                              <a:lumMod val="75000"/>
                              <a:lumOff val="25000"/>
                            </a:schemeClr>
                          </a:solidFill>
                        </a:rPr>
                        <a:t>0.60</a:t>
                      </a:r>
                      <a:endParaRPr lang="en-US" sz="1400" b="0" dirty="0">
                        <a:solidFill>
                          <a:schemeClr val="tx1">
                            <a:lumMod val="75000"/>
                            <a:lumOff val="25000"/>
                          </a:schemeClr>
                        </a:solidFill>
                      </a:endParaRPr>
                    </a:p>
                  </a:txBody>
                  <a:tcPr marT="91440" marB="91440" anchor="ctr">
                    <a:lnL>
                      <a:noFill/>
                    </a:lnL>
                    <a:lnR>
                      <a:noFill/>
                    </a:lnR>
                    <a:lnT w="12700" cmpd="sng">
                      <a:noFill/>
                    </a:lnT>
                    <a:lnB>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400" b="0" cap="none" spc="0" dirty="0">
                          <a:solidFill>
                            <a:schemeClr val="tx1">
                              <a:lumMod val="75000"/>
                              <a:lumOff val="25000"/>
                            </a:schemeClr>
                          </a:solidFill>
                        </a:rPr>
                        <a:t>0.59</a:t>
                      </a:r>
                      <a:endParaRPr lang="en-US" sz="1400" b="0" dirty="0">
                        <a:solidFill>
                          <a:schemeClr val="tx1">
                            <a:lumMod val="75000"/>
                            <a:lumOff val="25000"/>
                          </a:schemeClr>
                        </a:solidFill>
                      </a:endParaRPr>
                    </a:p>
                  </a:txBody>
                  <a:tcPr marT="91440" marB="91440" anchor="ctr">
                    <a:lnL>
                      <a:noFill/>
                    </a:lnL>
                    <a:lnR>
                      <a:noFill/>
                    </a:lnR>
                    <a:lnT w="12700" cmpd="sng">
                      <a:noFill/>
                    </a:lnT>
                    <a:lnB>
                      <a:noFill/>
                    </a:lnB>
                    <a:lnTlToBr w="12700" cmpd="sng">
                      <a:noFill/>
                      <a:prstDash val="solid"/>
                    </a:lnTlToBr>
                    <a:lnBlToTr w="12700" cmpd="sng">
                      <a:noFill/>
                      <a:prstDash val="solid"/>
                    </a:lnBlToTr>
                    <a:solidFill>
                      <a:schemeClr val="tx2">
                        <a:lumMod val="20000"/>
                        <a:lumOff val="80000"/>
                        <a:alpha val="20000"/>
                      </a:schemeClr>
                    </a:solidFill>
                  </a:tcPr>
                </a:tc>
                <a:extLst>
                  <a:ext uri="{0D108BD9-81ED-4DB2-BD59-A6C34878D82A}">
                    <a16:rowId xmlns:a16="http://schemas.microsoft.com/office/drawing/2014/main" val="2489144560"/>
                  </a:ext>
                </a:extLst>
              </a:tr>
              <a:tr h="744901">
                <a:tc>
                  <a:txBody>
                    <a:bodyPr/>
                    <a:lstStyle/>
                    <a:p>
                      <a:pPr algn="ctr"/>
                      <a:r>
                        <a:rPr lang="en-US" sz="1400" b="0" cap="none" spc="0" dirty="0">
                          <a:solidFill>
                            <a:schemeClr val="tx1">
                              <a:lumMod val="75000"/>
                              <a:lumOff val="25000"/>
                            </a:schemeClr>
                          </a:solidFill>
                        </a:rPr>
                        <a:t>KNN</a:t>
                      </a:r>
                      <a:endParaRPr lang="en-US" sz="1400" b="0" dirty="0">
                        <a:solidFill>
                          <a:schemeClr val="tx1">
                            <a:lumMod val="75000"/>
                            <a:lumOff val="25000"/>
                          </a:schemeClr>
                        </a:solidFill>
                      </a:endParaRPr>
                    </a:p>
                  </a:txBody>
                  <a:tcPr marT="91440" marB="91440"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1400" b="0" cap="none" spc="0" dirty="0">
                          <a:solidFill>
                            <a:schemeClr val="tx1">
                              <a:lumMod val="75000"/>
                              <a:lumOff val="25000"/>
                            </a:schemeClr>
                          </a:solidFill>
                        </a:rPr>
                        <a:t>0.74</a:t>
                      </a:r>
                      <a:endParaRPr lang="en-US" sz="1400" b="0" dirty="0">
                        <a:solidFill>
                          <a:schemeClr val="tx1">
                            <a:lumMod val="75000"/>
                            <a:lumOff val="25000"/>
                          </a:schemeClr>
                        </a:solidFill>
                      </a:endParaRPr>
                    </a:p>
                  </a:txBody>
                  <a:tcPr marT="91440" marB="91440"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1400" b="0" cap="none" spc="0" dirty="0">
                          <a:solidFill>
                            <a:schemeClr val="tx1">
                              <a:lumMod val="75000"/>
                              <a:lumOff val="25000"/>
                            </a:schemeClr>
                          </a:solidFill>
                        </a:rPr>
                        <a:t>0.73</a:t>
                      </a:r>
                      <a:endParaRPr lang="en-US" sz="1400" b="0" dirty="0">
                        <a:solidFill>
                          <a:schemeClr val="tx1">
                            <a:lumMod val="75000"/>
                            <a:lumOff val="25000"/>
                          </a:schemeClr>
                        </a:solidFill>
                      </a:endParaRPr>
                    </a:p>
                  </a:txBody>
                  <a:tcPr marT="91440" marB="91440"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1400" b="0" cap="none" spc="0" dirty="0">
                          <a:solidFill>
                            <a:schemeClr val="tx1">
                              <a:lumMod val="75000"/>
                              <a:lumOff val="25000"/>
                            </a:schemeClr>
                          </a:solidFill>
                        </a:rPr>
                        <a:t>0.73</a:t>
                      </a:r>
                      <a:endParaRPr lang="en-US" sz="1400" b="0" dirty="0">
                        <a:solidFill>
                          <a:schemeClr val="tx1">
                            <a:lumMod val="75000"/>
                            <a:lumOff val="25000"/>
                          </a:schemeClr>
                        </a:solidFill>
                      </a:endParaRPr>
                    </a:p>
                  </a:txBody>
                  <a:tcPr marT="91440" marB="9144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547803828"/>
                  </a:ext>
                </a:extLst>
              </a:tr>
              <a:tr h="744901">
                <a:tc>
                  <a:txBody>
                    <a:bodyPr/>
                    <a:lstStyle/>
                    <a:p>
                      <a:pPr algn="ctr"/>
                      <a:r>
                        <a:rPr lang="en-US" sz="1400" b="0" cap="none" spc="0" dirty="0">
                          <a:solidFill>
                            <a:schemeClr val="tx1">
                              <a:lumMod val="75000"/>
                              <a:lumOff val="25000"/>
                            </a:schemeClr>
                          </a:solidFill>
                        </a:rPr>
                        <a:t>Bagging Regression</a:t>
                      </a: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400" b="0" cap="none" spc="0" dirty="0">
                          <a:solidFill>
                            <a:schemeClr val="tx1">
                              <a:lumMod val="75000"/>
                              <a:lumOff val="25000"/>
                            </a:schemeClr>
                          </a:solidFill>
                        </a:rPr>
                        <a:t>0.97</a:t>
                      </a:r>
                      <a:endParaRPr lang="en-US" sz="1400" b="0" dirty="0">
                        <a:solidFill>
                          <a:schemeClr val="tx1">
                            <a:lumMod val="75000"/>
                            <a:lumOff val="25000"/>
                          </a:schemeClr>
                        </a:solidFill>
                      </a:endParaRP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400" b="0" cap="none" spc="0" dirty="0">
                          <a:solidFill>
                            <a:schemeClr val="tx1">
                              <a:lumMod val="75000"/>
                              <a:lumOff val="25000"/>
                            </a:schemeClr>
                          </a:solidFill>
                        </a:rPr>
                        <a:t>0.96</a:t>
                      </a:r>
                      <a:endParaRPr lang="en-US" sz="1400" b="0" dirty="0">
                        <a:solidFill>
                          <a:schemeClr val="tx1">
                            <a:lumMod val="75000"/>
                            <a:lumOff val="25000"/>
                          </a:schemeClr>
                        </a:solidFill>
                      </a:endParaRP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400" b="0" cap="none" spc="0" dirty="0">
                          <a:solidFill>
                            <a:schemeClr val="tx1">
                              <a:lumMod val="75000"/>
                              <a:lumOff val="25000"/>
                            </a:schemeClr>
                          </a:solidFill>
                        </a:rPr>
                        <a:t>0.96</a:t>
                      </a:r>
                      <a:endParaRPr lang="en-US" sz="1400" b="0" dirty="0">
                        <a:solidFill>
                          <a:schemeClr val="tx1">
                            <a:lumMod val="75000"/>
                            <a:lumOff val="25000"/>
                          </a:schemeClr>
                        </a:solidFill>
                      </a:endParaRP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extLst>
                  <a:ext uri="{0D108BD9-81ED-4DB2-BD59-A6C34878D82A}">
                    <a16:rowId xmlns:a16="http://schemas.microsoft.com/office/drawing/2014/main" val="2830089437"/>
                  </a:ext>
                </a:extLst>
              </a:tr>
              <a:tr h="771101">
                <a:tc>
                  <a:txBody>
                    <a:bodyPr/>
                    <a:lstStyle/>
                    <a:p>
                      <a:pPr algn="ctr"/>
                      <a:r>
                        <a:rPr lang="en-US" sz="1400" b="0" dirty="0">
                          <a:solidFill>
                            <a:schemeClr val="tx1">
                              <a:lumMod val="75000"/>
                              <a:lumOff val="25000"/>
                            </a:schemeClr>
                          </a:solidFill>
                        </a:rPr>
                        <a:t>Random Forest Regression</a:t>
                      </a: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400" b="0" dirty="0">
                          <a:solidFill>
                            <a:schemeClr val="tx1">
                              <a:lumMod val="75000"/>
                              <a:lumOff val="25000"/>
                            </a:schemeClr>
                          </a:solidFill>
                        </a:rPr>
                        <a:t>0.96</a:t>
                      </a: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400" b="0" dirty="0">
                          <a:solidFill>
                            <a:schemeClr val="tx1">
                              <a:lumMod val="75000"/>
                              <a:lumOff val="25000"/>
                            </a:schemeClr>
                          </a:solidFill>
                        </a:rPr>
                        <a:t>0.98</a:t>
                      </a: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400" b="0" dirty="0">
                          <a:solidFill>
                            <a:schemeClr val="tx1">
                              <a:lumMod val="75000"/>
                              <a:lumOff val="25000"/>
                            </a:schemeClr>
                          </a:solidFill>
                        </a:rPr>
                        <a:t>0.95</a:t>
                      </a: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extLst>
                  <a:ext uri="{0D108BD9-81ED-4DB2-BD59-A6C34878D82A}">
                    <a16:rowId xmlns:a16="http://schemas.microsoft.com/office/drawing/2014/main" val="2396065454"/>
                  </a:ext>
                </a:extLst>
              </a:tr>
              <a:tr h="744901">
                <a:tc>
                  <a:txBody>
                    <a:bodyPr/>
                    <a:lstStyle/>
                    <a:p>
                      <a:pPr algn="ctr"/>
                      <a:r>
                        <a:rPr lang="en-US" sz="1400" b="0" dirty="0">
                          <a:solidFill>
                            <a:schemeClr val="tx1">
                              <a:lumMod val="75000"/>
                              <a:lumOff val="25000"/>
                            </a:schemeClr>
                          </a:solidFill>
                        </a:rPr>
                        <a:t>Decision Tree</a:t>
                      </a: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400" b="0" dirty="0">
                          <a:solidFill>
                            <a:schemeClr val="tx1">
                              <a:lumMod val="75000"/>
                              <a:lumOff val="25000"/>
                            </a:schemeClr>
                          </a:solidFill>
                        </a:rPr>
                        <a:t>0.92</a:t>
                      </a: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400" b="0" dirty="0">
                          <a:solidFill>
                            <a:schemeClr val="tx1">
                              <a:lumMod val="75000"/>
                              <a:lumOff val="25000"/>
                            </a:schemeClr>
                          </a:solidFill>
                        </a:rPr>
                        <a:t>1.0</a:t>
                      </a: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400" b="0" dirty="0">
                          <a:solidFill>
                            <a:schemeClr val="tx1">
                              <a:lumMod val="75000"/>
                              <a:lumOff val="25000"/>
                            </a:schemeClr>
                          </a:solidFill>
                        </a:rPr>
                        <a:t>0.91</a:t>
                      </a: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extLst>
                  <a:ext uri="{0D108BD9-81ED-4DB2-BD59-A6C34878D82A}">
                    <a16:rowId xmlns:a16="http://schemas.microsoft.com/office/drawing/2014/main" val="998634182"/>
                  </a:ext>
                </a:extLst>
              </a:tr>
              <a:tr h="744901">
                <a:tc>
                  <a:txBody>
                    <a:bodyPr/>
                    <a:lstStyle/>
                    <a:p>
                      <a:pPr algn="ctr"/>
                      <a:r>
                        <a:rPr lang="en-US" sz="1400" b="0" dirty="0">
                          <a:solidFill>
                            <a:schemeClr val="tx1">
                              <a:lumMod val="75000"/>
                              <a:lumOff val="25000"/>
                            </a:schemeClr>
                          </a:solidFill>
                        </a:rPr>
                        <a:t>GBDT</a:t>
                      </a: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400" b="0" dirty="0">
                          <a:solidFill>
                            <a:schemeClr val="tx1">
                              <a:lumMod val="75000"/>
                              <a:lumOff val="25000"/>
                            </a:schemeClr>
                          </a:solidFill>
                        </a:rPr>
                        <a:t>0.91</a:t>
                      </a: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400" b="0" dirty="0">
                          <a:solidFill>
                            <a:schemeClr val="tx1">
                              <a:lumMod val="75000"/>
                              <a:lumOff val="25000"/>
                            </a:schemeClr>
                          </a:solidFill>
                        </a:rPr>
                        <a:t>0.90</a:t>
                      </a: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400" b="0" dirty="0">
                          <a:solidFill>
                            <a:schemeClr val="tx1">
                              <a:lumMod val="75000"/>
                              <a:lumOff val="25000"/>
                            </a:schemeClr>
                          </a:solidFill>
                        </a:rPr>
                        <a:t>0.90</a:t>
                      </a: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extLst>
                  <a:ext uri="{0D108BD9-81ED-4DB2-BD59-A6C34878D82A}">
                    <a16:rowId xmlns:a16="http://schemas.microsoft.com/office/drawing/2014/main" val="1939953672"/>
                  </a:ext>
                </a:extLst>
              </a:tr>
              <a:tr h="744901">
                <a:tc>
                  <a:txBody>
                    <a:bodyPr/>
                    <a:lstStyle/>
                    <a:p>
                      <a:pPr algn="ctr"/>
                      <a:r>
                        <a:rPr lang="en-US" sz="1400" b="0" dirty="0">
                          <a:solidFill>
                            <a:schemeClr val="tx1">
                              <a:lumMod val="75000"/>
                              <a:lumOff val="25000"/>
                            </a:schemeClr>
                          </a:solidFill>
                        </a:rPr>
                        <a:t>XGBDT</a:t>
                      </a: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400" b="0" dirty="0">
                          <a:solidFill>
                            <a:schemeClr val="tx1">
                              <a:lumMod val="75000"/>
                              <a:lumOff val="25000"/>
                            </a:schemeClr>
                          </a:solidFill>
                        </a:rPr>
                        <a:t>0.96</a:t>
                      </a: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400" b="0" dirty="0">
                          <a:solidFill>
                            <a:schemeClr val="tx1">
                              <a:lumMod val="75000"/>
                              <a:lumOff val="25000"/>
                            </a:schemeClr>
                          </a:solidFill>
                        </a:rPr>
                        <a:t>0.96</a:t>
                      </a: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400" b="0" dirty="0">
                          <a:solidFill>
                            <a:schemeClr val="tx1">
                              <a:lumMod val="75000"/>
                              <a:lumOff val="25000"/>
                            </a:schemeClr>
                          </a:solidFill>
                        </a:rPr>
                        <a:t>0.96</a:t>
                      </a: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extLst>
                  <a:ext uri="{0D108BD9-81ED-4DB2-BD59-A6C34878D82A}">
                    <a16:rowId xmlns:a16="http://schemas.microsoft.com/office/drawing/2014/main" val="2236294334"/>
                  </a:ext>
                </a:extLst>
              </a:tr>
            </a:tbl>
          </a:graphicData>
        </a:graphic>
      </p:graphicFrame>
      <p:sp>
        <p:nvSpPr>
          <p:cNvPr id="2" name="Title 1">
            <a:extLst>
              <a:ext uri="{FF2B5EF4-FFF2-40B4-BE49-F238E27FC236}">
                <a16:creationId xmlns:a16="http://schemas.microsoft.com/office/drawing/2014/main" id="{6F204F3F-D196-428C-AE74-238938FD8008}"/>
              </a:ext>
            </a:extLst>
          </p:cNvPr>
          <p:cNvSpPr>
            <a:spLocks noGrp="1"/>
          </p:cNvSpPr>
          <p:nvPr>
            <p:ph type="title"/>
          </p:nvPr>
        </p:nvSpPr>
        <p:spPr/>
        <p:txBody>
          <a:bodyPr/>
          <a:lstStyle/>
          <a:p>
            <a:r>
              <a:rPr lang="en-US" dirty="0"/>
              <a:t>Model building(hour)</a:t>
            </a:r>
          </a:p>
        </p:txBody>
      </p:sp>
    </p:spTree>
    <p:extLst>
      <p:ext uri="{BB962C8B-B14F-4D97-AF65-F5344CB8AC3E}">
        <p14:creationId xmlns:p14="http://schemas.microsoft.com/office/powerpoint/2010/main" val="390208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321E73-0BD9-495F-A71D-91D8C1293558}"/>
              </a:ext>
            </a:extLst>
          </p:cNvPr>
          <p:cNvSpPr>
            <a:spLocks noGrp="1"/>
          </p:cNvSpPr>
          <p:nvPr>
            <p:ph type="title"/>
          </p:nvPr>
        </p:nvSpPr>
        <p:spPr/>
        <p:txBody>
          <a:bodyPr/>
          <a:lstStyle/>
          <a:p>
            <a:r>
              <a:rPr lang="en-US" dirty="0"/>
              <a:t>Model building(day)</a:t>
            </a:r>
            <a:endParaRPr lang="en-IN" dirty="0"/>
          </a:p>
        </p:txBody>
      </p:sp>
      <p:sp>
        <p:nvSpPr>
          <p:cNvPr id="5" name="Content Placeholder 4">
            <a:extLst>
              <a:ext uri="{FF2B5EF4-FFF2-40B4-BE49-F238E27FC236}">
                <a16:creationId xmlns:a16="http://schemas.microsoft.com/office/drawing/2014/main" id="{7380BDAF-D5C0-484B-A8BC-2DE150B13A8E}"/>
              </a:ext>
            </a:extLst>
          </p:cNvPr>
          <p:cNvSpPr>
            <a:spLocks noGrp="1"/>
          </p:cNvSpPr>
          <p:nvPr>
            <p:ph idx="1"/>
          </p:nvPr>
        </p:nvSpPr>
        <p:spPr>
          <a:xfrm>
            <a:off x="838200" y="1402672"/>
            <a:ext cx="5686887" cy="4774291"/>
          </a:xfrm>
        </p:spPr>
        <p:txBody>
          <a:bodyPr>
            <a:normAutofit/>
          </a:bodyPr>
          <a:lstStyle/>
          <a:p>
            <a:pPr marL="342900" lvl="0" indent="-342900" algn="just">
              <a:lnSpc>
                <a:spcPct val="107000"/>
              </a:lnSpc>
              <a:buFont typeface="Symbol" panose="05050102010706020507" pitchFamily="18" charset="2"/>
              <a:buChar char=""/>
            </a:pPr>
            <a:r>
              <a:rPr lang="en-MY" sz="1800" dirty="0">
                <a:effectLst/>
                <a:latin typeface="Calibri" panose="020F0502020204030204" pitchFamily="34" charset="0"/>
                <a:ea typeface="DengXian" panose="02010600030101010101" pitchFamily="2" charset="-122"/>
                <a:cs typeface="Times New Roman" panose="02020603050405020304" pitchFamily="18" charset="0"/>
              </a:rPr>
              <a:t>The Bike Rental Program is a regressive problem involves the prediction of count of total rental bikes including both casual and registered users.</a:t>
            </a: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gn="just">
              <a:lnSpc>
                <a:spcPct val="107000"/>
              </a:lnSpc>
              <a:buFont typeface="Symbol" panose="05050102010706020507" pitchFamily="18" charset="2"/>
              <a:buChar char=""/>
            </a:pPr>
            <a:r>
              <a:rPr lang="en-MY" sz="1800" dirty="0">
                <a:effectLst/>
                <a:latin typeface="Calibri" panose="020F0502020204030204" pitchFamily="34" charset="0"/>
                <a:ea typeface="DengXian" panose="02010600030101010101" pitchFamily="2" charset="-122"/>
                <a:cs typeface="Times New Roman" panose="02020603050405020304" pitchFamily="18" charset="0"/>
              </a:rPr>
              <a:t>The data is observed to be much neater this time. There seems to be no missing entries and other unknown values are found. The data is standardised to remove the skewness, kurtosis and to improve the performance of the model.</a:t>
            </a:r>
          </a:p>
          <a:p>
            <a:pPr marL="342900" lvl="0" indent="-342900" algn="just">
              <a:lnSpc>
                <a:spcPct val="107000"/>
              </a:lnSpc>
              <a:buFont typeface="Symbol" panose="05050102010706020507" pitchFamily="18" charset="2"/>
              <a:buChar char=""/>
            </a:pPr>
            <a:r>
              <a:rPr lang="en-MY"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DAY</a:t>
            </a:r>
          </a:p>
          <a:p>
            <a:pPr marL="342900" lvl="0" indent="-342900" algn="just">
              <a:lnSpc>
                <a:spcPct val="107000"/>
              </a:lnSpc>
              <a:buFont typeface="Symbol" panose="05050102010706020507" pitchFamily="18" charset="2"/>
              <a:buChar char=""/>
            </a:pPr>
            <a:r>
              <a:rPr lang="en-MY" sz="1800" dirty="0">
                <a:effectLst/>
                <a:latin typeface="Calibri" panose="020F0502020204030204" pitchFamily="34" charset="0"/>
                <a:ea typeface="DengXian" panose="02010600030101010101" pitchFamily="2" charset="-122"/>
                <a:cs typeface="Times New Roman" panose="02020603050405020304" pitchFamily="18" charset="0"/>
              </a:rPr>
              <a:t>The Regression models used here are the following.</a:t>
            </a: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gn="just">
              <a:lnSpc>
                <a:spcPct val="107000"/>
              </a:lnSpc>
              <a:buFont typeface="Symbol" panose="05050102010706020507" pitchFamily="18" charset="2"/>
              <a:buChar char=""/>
            </a:pPr>
            <a:r>
              <a:rPr lang="en-MY" sz="1800" b="1" dirty="0">
                <a:effectLst/>
                <a:latin typeface="Calibri" panose="020F0502020204030204" pitchFamily="34" charset="0"/>
                <a:ea typeface="DengXian" panose="02010600030101010101" pitchFamily="2" charset="-122"/>
                <a:cs typeface="Times New Roman" panose="02020603050405020304" pitchFamily="18" charset="0"/>
              </a:rPr>
              <a:t>1)LinearRegression2)</a:t>
            </a:r>
            <a:r>
              <a:rPr lang="en-MY" sz="1800" b="1" dirty="0" err="1">
                <a:effectLst/>
                <a:latin typeface="Calibri" panose="020F0502020204030204" pitchFamily="34" charset="0"/>
                <a:ea typeface="DengXian" panose="02010600030101010101" pitchFamily="2" charset="-122"/>
                <a:cs typeface="Times New Roman" panose="02020603050405020304" pitchFamily="18" charset="0"/>
              </a:rPr>
              <a:t>DecisionTree</a:t>
            </a:r>
            <a:r>
              <a:rPr lang="en-MY" sz="1800" b="1" dirty="0">
                <a:effectLst/>
                <a:latin typeface="Calibri" panose="020F0502020204030204" pitchFamily="34" charset="0"/>
                <a:ea typeface="DengXian" panose="02010600030101010101" pitchFamily="2" charset="-122"/>
                <a:cs typeface="Times New Roman" panose="02020603050405020304" pitchFamily="18" charset="0"/>
              </a:rPr>
              <a:t> Regressor3)Random ForestRegressor4)XGBoostRegressor5)</a:t>
            </a:r>
            <a:r>
              <a:rPr lang="en-MY" sz="1800" b="1" dirty="0" err="1">
                <a:effectLst/>
                <a:latin typeface="Calibri" panose="020F0502020204030204" pitchFamily="34" charset="0"/>
                <a:ea typeface="DengXian" panose="02010600030101010101" pitchFamily="2" charset="-122"/>
                <a:cs typeface="Times New Roman" panose="02020603050405020304" pitchFamily="18" charset="0"/>
              </a:rPr>
              <a:t>KNeighbors</a:t>
            </a:r>
            <a:r>
              <a:rPr lang="en-MY" sz="1800" b="1" dirty="0">
                <a:effectLst/>
                <a:latin typeface="Calibri" panose="020F0502020204030204" pitchFamily="34" charset="0"/>
                <a:ea typeface="DengXian" panose="02010600030101010101" pitchFamily="2" charset="-122"/>
                <a:cs typeface="Times New Roman" panose="02020603050405020304" pitchFamily="18" charset="0"/>
              </a:rPr>
              <a:t> Regressor6) </a:t>
            </a:r>
            <a:r>
              <a:rPr lang="en-MY" sz="1800" b="1" dirty="0" err="1">
                <a:effectLst/>
                <a:latin typeface="Calibri" panose="020F0502020204030204" pitchFamily="34" charset="0"/>
                <a:ea typeface="DengXian" panose="02010600030101010101" pitchFamily="2" charset="-122"/>
                <a:cs typeface="Times New Roman" panose="02020603050405020304" pitchFamily="18" charset="0"/>
              </a:rPr>
              <a:t>GBoost</a:t>
            </a:r>
            <a:r>
              <a:rPr lang="en-MY" sz="1800" b="1" dirty="0">
                <a:effectLst/>
                <a:latin typeface="Calibri" panose="020F0502020204030204" pitchFamily="34" charset="0"/>
                <a:ea typeface="DengXian" panose="02010600030101010101" pitchFamily="2" charset="-122"/>
                <a:cs typeface="Times New Roman" panose="02020603050405020304" pitchFamily="18" charset="0"/>
              </a:rPr>
              <a:t> Regressor7)Bagging Regressor</a:t>
            </a:r>
            <a:endParaRPr lang="en-IN" sz="1800" b="1" dirty="0">
              <a:effectLst/>
              <a:latin typeface="Calibri" panose="020F0502020204030204" pitchFamily="34" charset="0"/>
              <a:ea typeface="DengXian" panose="02010600030101010101" pitchFamily="2" charset="-122"/>
              <a:cs typeface="Times New Roman" panose="02020603050405020304" pitchFamily="18" charset="0"/>
            </a:endParaRPr>
          </a:p>
          <a:p>
            <a:endParaRPr lang="en-IN" dirty="0"/>
          </a:p>
        </p:txBody>
      </p:sp>
      <p:graphicFrame>
        <p:nvGraphicFramePr>
          <p:cNvPr id="8" name="Table 8">
            <a:extLst>
              <a:ext uri="{FF2B5EF4-FFF2-40B4-BE49-F238E27FC236}">
                <a16:creationId xmlns:a16="http://schemas.microsoft.com/office/drawing/2014/main" id="{7C20FBD5-7648-4931-9E49-9C5C6E014116}"/>
              </a:ext>
            </a:extLst>
          </p:cNvPr>
          <p:cNvGraphicFramePr>
            <a:graphicFrameLocks noGrp="1"/>
          </p:cNvGraphicFramePr>
          <p:nvPr>
            <p:extLst>
              <p:ext uri="{D42A27DB-BD31-4B8C-83A1-F6EECF244321}">
                <p14:modId xmlns:p14="http://schemas.microsoft.com/office/powerpoint/2010/main" val="2442674726"/>
              </p:ext>
            </p:extLst>
          </p:nvPr>
        </p:nvGraphicFramePr>
        <p:xfrm>
          <a:off x="7013359" y="365125"/>
          <a:ext cx="4873844" cy="6351680"/>
        </p:xfrm>
        <a:graphic>
          <a:graphicData uri="http://schemas.openxmlformats.org/drawingml/2006/table">
            <a:tbl>
              <a:tblPr firstRow="1" bandRow="1">
                <a:tableStyleId>{5C22544A-7EE6-4342-B048-85BDC9FD1C3A}</a:tableStyleId>
              </a:tblPr>
              <a:tblGrid>
                <a:gridCol w="1218461">
                  <a:extLst>
                    <a:ext uri="{9D8B030D-6E8A-4147-A177-3AD203B41FA5}">
                      <a16:colId xmlns:a16="http://schemas.microsoft.com/office/drawing/2014/main" val="3020702564"/>
                    </a:ext>
                  </a:extLst>
                </a:gridCol>
                <a:gridCol w="1218461">
                  <a:extLst>
                    <a:ext uri="{9D8B030D-6E8A-4147-A177-3AD203B41FA5}">
                      <a16:colId xmlns:a16="http://schemas.microsoft.com/office/drawing/2014/main" val="4159676339"/>
                    </a:ext>
                  </a:extLst>
                </a:gridCol>
                <a:gridCol w="1218461">
                  <a:extLst>
                    <a:ext uri="{9D8B030D-6E8A-4147-A177-3AD203B41FA5}">
                      <a16:colId xmlns:a16="http://schemas.microsoft.com/office/drawing/2014/main" val="2089179498"/>
                    </a:ext>
                  </a:extLst>
                </a:gridCol>
                <a:gridCol w="1218461">
                  <a:extLst>
                    <a:ext uri="{9D8B030D-6E8A-4147-A177-3AD203B41FA5}">
                      <a16:colId xmlns:a16="http://schemas.microsoft.com/office/drawing/2014/main" val="4213060039"/>
                    </a:ext>
                  </a:extLst>
                </a:gridCol>
              </a:tblGrid>
              <a:tr h="673520">
                <a:tc>
                  <a:txBody>
                    <a:bodyPr/>
                    <a:lstStyle/>
                    <a:p>
                      <a:r>
                        <a:rPr lang="en-US" dirty="0"/>
                        <a:t>MODEL</a:t>
                      </a:r>
                      <a:endParaRPr lang="en-IN" dirty="0"/>
                    </a:p>
                  </a:txBody>
                  <a:tcPr/>
                </a:tc>
                <a:tc>
                  <a:txBody>
                    <a:bodyPr/>
                    <a:lstStyle/>
                    <a:p>
                      <a:r>
                        <a:rPr lang="en-US" sz="1800" dirty="0">
                          <a:solidFill>
                            <a:srgbClr val="FF0000"/>
                          </a:solidFill>
                        </a:rPr>
                        <a:t>R2 SCORE</a:t>
                      </a:r>
                      <a:endParaRPr lang="en-IN" sz="1800" dirty="0">
                        <a:solidFill>
                          <a:srgbClr val="FF0000"/>
                        </a:solidFill>
                      </a:endParaRPr>
                    </a:p>
                  </a:txBody>
                  <a:tcPr>
                    <a:solidFill>
                      <a:schemeClr val="bg1">
                        <a:lumMod val="95000"/>
                      </a:schemeClr>
                    </a:solidFill>
                  </a:tcPr>
                </a:tc>
                <a:tc>
                  <a:txBody>
                    <a:bodyPr/>
                    <a:lstStyle/>
                    <a:p>
                      <a:r>
                        <a:rPr lang="en-US" dirty="0">
                          <a:solidFill>
                            <a:srgbClr val="FF0000"/>
                          </a:solidFill>
                        </a:rPr>
                        <a:t>TRAIN R2 SCORE</a:t>
                      </a:r>
                      <a:endParaRPr lang="en-IN" dirty="0">
                        <a:solidFill>
                          <a:srgbClr val="FF0000"/>
                        </a:solidFill>
                      </a:endParaRPr>
                    </a:p>
                  </a:txBody>
                  <a:tcPr>
                    <a:solidFill>
                      <a:srgbClr val="FFFF00"/>
                    </a:solidFill>
                  </a:tcPr>
                </a:tc>
                <a:tc>
                  <a:txBody>
                    <a:bodyPr/>
                    <a:lstStyle/>
                    <a:p>
                      <a:r>
                        <a:rPr lang="en-US" dirty="0"/>
                        <a:t>TEST R2 SCORE</a:t>
                      </a:r>
                      <a:endParaRPr lang="en-IN" dirty="0"/>
                    </a:p>
                  </a:txBody>
                  <a:tcPr>
                    <a:solidFill>
                      <a:srgbClr val="92D050"/>
                    </a:solidFill>
                  </a:tcPr>
                </a:tc>
                <a:extLst>
                  <a:ext uri="{0D108BD9-81ED-4DB2-BD59-A6C34878D82A}">
                    <a16:rowId xmlns:a16="http://schemas.microsoft.com/office/drawing/2014/main" val="725722259"/>
                  </a:ext>
                </a:extLst>
              </a:tr>
              <a:tr h="673520">
                <a:tc>
                  <a:txBody>
                    <a:bodyPr/>
                    <a:lstStyle/>
                    <a:p>
                      <a:r>
                        <a:rPr lang="en-MY" sz="1800" b="1" dirty="0">
                          <a:effectLst/>
                          <a:latin typeface="Calibri" panose="020F0502020204030204" pitchFamily="34" charset="0"/>
                          <a:ea typeface="DengXian" panose="02010600030101010101" pitchFamily="2" charset="-122"/>
                          <a:cs typeface="Times New Roman" panose="02020603050405020304" pitchFamily="18" charset="0"/>
                        </a:rPr>
                        <a:t>Linear</a:t>
                      </a:r>
                    </a:p>
                    <a:p>
                      <a:r>
                        <a:rPr lang="en-MY" sz="1800" b="1" dirty="0">
                          <a:effectLst/>
                          <a:latin typeface="Calibri" panose="020F0502020204030204" pitchFamily="34" charset="0"/>
                          <a:ea typeface="DengXian" panose="02010600030101010101" pitchFamily="2" charset="-122"/>
                          <a:cs typeface="Times New Roman" panose="02020603050405020304" pitchFamily="18" charset="0"/>
                        </a:rPr>
                        <a:t>Regression</a:t>
                      </a:r>
                      <a:endParaRPr lang="en-IN" dirty="0"/>
                    </a:p>
                  </a:txBody>
                  <a:tcPr/>
                </a:tc>
                <a:tc>
                  <a:txBody>
                    <a:bodyPr/>
                    <a:lstStyle/>
                    <a:p>
                      <a:r>
                        <a:rPr lang="en-US" dirty="0"/>
                        <a:t>0.88</a:t>
                      </a:r>
                      <a:endParaRPr lang="en-IN" dirty="0"/>
                    </a:p>
                  </a:txBody>
                  <a:tcPr/>
                </a:tc>
                <a:tc>
                  <a:txBody>
                    <a:bodyPr/>
                    <a:lstStyle/>
                    <a:p>
                      <a:r>
                        <a:rPr lang="en-US" dirty="0"/>
                        <a:t>0.88</a:t>
                      </a:r>
                      <a:endParaRPr lang="en-IN" dirty="0"/>
                    </a:p>
                  </a:txBody>
                  <a:tcPr/>
                </a:tc>
                <a:tc>
                  <a:txBody>
                    <a:bodyPr/>
                    <a:lstStyle/>
                    <a:p>
                      <a:r>
                        <a:rPr lang="en-US" dirty="0"/>
                        <a:t>0.87</a:t>
                      </a:r>
                      <a:endParaRPr lang="en-IN" dirty="0"/>
                    </a:p>
                  </a:txBody>
                  <a:tcPr/>
                </a:tc>
                <a:extLst>
                  <a:ext uri="{0D108BD9-81ED-4DB2-BD59-A6C34878D82A}">
                    <a16:rowId xmlns:a16="http://schemas.microsoft.com/office/drawing/2014/main" val="2532229725"/>
                  </a:ext>
                </a:extLst>
              </a:tr>
              <a:tr h="913078">
                <a:tc>
                  <a:txBody>
                    <a:bodyPr/>
                    <a:lstStyle/>
                    <a:p>
                      <a:r>
                        <a:rPr lang="en-MY" sz="1800" b="1" dirty="0">
                          <a:effectLst/>
                          <a:latin typeface="Calibri" panose="020F0502020204030204" pitchFamily="34" charset="0"/>
                          <a:ea typeface="DengXian" panose="02010600030101010101" pitchFamily="2" charset="-122"/>
                          <a:cs typeface="Times New Roman" panose="02020603050405020304" pitchFamily="18" charset="0"/>
                        </a:rPr>
                        <a:t>Decision Tree</a:t>
                      </a:r>
                    </a:p>
                    <a:p>
                      <a:r>
                        <a:rPr lang="en-MY" sz="1800" b="1" dirty="0">
                          <a:effectLst/>
                          <a:latin typeface="Calibri" panose="020F0502020204030204" pitchFamily="34" charset="0"/>
                          <a:ea typeface="DengXian" panose="02010600030101010101" pitchFamily="2" charset="-122"/>
                          <a:cs typeface="Times New Roman" panose="02020603050405020304" pitchFamily="18" charset="0"/>
                        </a:rPr>
                        <a:t>Regressor</a:t>
                      </a:r>
                      <a:endParaRPr lang="en-IN" dirty="0"/>
                    </a:p>
                  </a:txBody>
                  <a:tcPr/>
                </a:tc>
                <a:tc>
                  <a:txBody>
                    <a:bodyPr/>
                    <a:lstStyle/>
                    <a:p>
                      <a:r>
                        <a:rPr lang="en-US" dirty="0"/>
                        <a:t>0.88</a:t>
                      </a:r>
                      <a:endParaRPr lang="en-IN" dirty="0"/>
                    </a:p>
                  </a:txBody>
                  <a:tcPr/>
                </a:tc>
                <a:tc>
                  <a:txBody>
                    <a:bodyPr/>
                    <a:lstStyle/>
                    <a:p>
                      <a:r>
                        <a:rPr lang="en-US" dirty="0"/>
                        <a:t>1.0</a:t>
                      </a:r>
                      <a:endParaRPr lang="en-IN" dirty="0"/>
                    </a:p>
                  </a:txBody>
                  <a:tcPr/>
                </a:tc>
                <a:tc>
                  <a:txBody>
                    <a:bodyPr/>
                    <a:lstStyle/>
                    <a:p>
                      <a:r>
                        <a:rPr lang="en-US" dirty="0"/>
                        <a:t>0.83</a:t>
                      </a:r>
                      <a:endParaRPr lang="en-IN" dirty="0"/>
                    </a:p>
                  </a:txBody>
                  <a:tcPr/>
                </a:tc>
                <a:extLst>
                  <a:ext uri="{0D108BD9-81ED-4DB2-BD59-A6C34878D82A}">
                    <a16:rowId xmlns:a16="http://schemas.microsoft.com/office/drawing/2014/main" val="1550025109"/>
                  </a:ext>
                </a:extLst>
              </a:tr>
              <a:tr h="913078">
                <a:tc>
                  <a:txBody>
                    <a:bodyPr/>
                    <a:lstStyle/>
                    <a:p>
                      <a:r>
                        <a:rPr lang="en-MY" sz="1800" b="1" dirty="0">
                          <a:effectLst/>
                          <a:latin typeface="Calibri" panose="020F0502020204030204" pitchFamily="34" charset="0"/>
                          <a:ea typeface="DengXian" panose="02010600030101010101" pitchFamily="2" charset="-122"/>
                          <a:cs typeface="Times New Roman" panose="02020603050405020304" pitchFamily="18" charset="0"/>
                        </a:rPr>
                        <a:t>Random Forest Regressor</a:t>
                      </a:r>
                      <a:endParaRPr lang="en-IN" dirty="0"/>
                    </a:p>
                  </a:txBody>
                  <a:tcPr/>
                </a:tc>
                <a:tc>
                  <a:txBody>
                    <a:bodyPr/>
                    <a:lstStyle/>
                    <a:p>
                      <a:r>
                        <a:rPr lang="en-US" dirty="0"/>
                        <a:t>0.93</a:t>
                      </a:r>
                      <a:endParaRPr lang="en-IN" dirty="0"/>
                    </a:p>
                  </a:txBody>
                  <a:tcPr/>
                </a:tc>
                <a:tc>
                  <a:txBody>
                    <a:bodyPr/>
                    <a:lstStyle/>
                    <a:p>
                      <a:r>
                        <a:rPr lang="en-US" dirty="0"/>
                        <a:t>0.97</a:t>
                      </a:r>
                      <a:endParaRPr lang="en-IN" dirty="0"/>
                    </a:p>
                  </a:txBody>
                  <a:tcPr/>
                </a:tc>
                <a:tc>
                  <a:txBody>
                    <a:bodyPr/>
                    <a:lstStyle/>
                    <a:p>
                      <a:r>
                        <a:rPr lang="en-US" dirty="0"/>
                        <a:t>0.92</a:t>
                      </a:r>
                      <a:endParaRPr lang="en-IN" dirty="0"/>
                    </a:p>
                  </a:txBody>
                  <a:tcPr/>
                </a:tc>
                <a:extLst>
                  <a:ext uri="{0D108BD9-81ED-4DB2-BD59-A6C34878D82A}">
                    <a16:rowId xmlns:a16="http://schemas.microsoft.com/office/drawing/2014/main" val="2870202335"/>
                  </a:ext>
                </a:extLst>
              </a:tr>
              <a:tr h="673520">
                <a:tc>
                  <a:txBody>
                    <a:bodyPr/>
                    <a:lstStyle/>
                    <a:p>
                      <a:r>
                        <a:rPr lang="en-MY" sz="1800" b="1" dirty="0" err="1">
                          <a:effectLst/>
                          <a:latin typeface="Calibri" panose="020F0502020204030204" pitchFamily="34" charset="0"/>
                          <a:ea typeface="DengXian" panose="02010600030101010101" pitchFamily="2" charset="-122"/>
                          <a:cs typeface="Times New Roman" panose="02020603050405020304" pitchFamily="18" charset="0"/>
                        </a:rPr>
                        <a:t>XGBoost</a:t>
                      </a:r>
                      <a:r>
                        <a:rPr lang="en-MY" sz="1800" b="1" dirty="0">
                          <a:effectLst/>
                          <a:latin typeface="Calibri" panose="020F0502020204030204" pitchFamily="34" charset="0"/>
                          <a:ea typeface="DengXian" panose="02010600030101010101" pitchFamily="2" charset="-122"/>
                          <a:cs typeface="Times New Roman" panose="02020603050405020304" pitchFamily="18" charset="0"/>
                        </a:rPr>
                        <a:t> Regressor</a:t>
                      </a:r>
                      <a:endParaRPr lang="en-IN" dirty="0"/>
                    </a:p>
                  </a:txBody>
                  <a:tcPr/>
                </a:tc>
                <a:tc>
                  <a:txBody>
                    <a:bodyPr/>
                    <a:lstStyle/>
                    <a:p>
                      <a:r>
                        <a:rPr lang="en-US" dirty="0"/>
                        <a:t>0.93</a:t>
                      </a:r>
                      <a:endParaRPr lang="en-IN" dirty="0"/>
                    </a:p>
                  </a:txBody>
                  <a:tcPr/>
                </a:tc>
                <a:tc>
                  <a:txBody>
                    <a:bodyPr/>
                    <a:lstStyle/>
                    <a:p>
                      <a:r>
                        <a:rPr lang="en-US" dirty="0"/>
                        <a:t>0.93</a:t>
                      </a:r>
                      <a:endParaRPr lang="en-IN" dirty="0"/>
                    </a:p>
                  </a:txBody>
                  <a:tcPr/>
                </a:tc>
                <a:tc>
                  <a:txBody>
                    <a:bodyPr/>
                    <a:lstStyle/>
                    <a:p>
                      <a:r>
                        <a:rPr lang="en-US" dirty="0"/>
                        <a:t>0.92</a:t>
                      </a:r>
                      <a:endParaRPr lang="en-IN" dirty="0"/>
                    </a:p>
                  </a:txBody>
                  <a:tcPr/>
                </a:tc>
                <a:extLst>
                  <a:ext uri="{0D108BD9-81ED-4DB2-BD59-A6C34878D82A}">
                    <a16:rowId xmlns:a16="http://schemas.microsoft.com/office/drawing/2014/main" val="96702535"/>
                  </a:ext>
                </a:extLst>
              </a:tr>
              <a:tr h="913078">
                <a:tc>
                  <a:txBody>
                    <a:bodyPr/>
                    <a:lstStyle/>
                    <a:p>
                      <a:r>
                        <a:rPr lang="en-MY" sz="1800" b="1" dirty="0">
                          <a:effectLst/>
                          <a:latin typeface="Calibri" panose="020F0502020204030204" pitchFamily="34" charset="0"/>
                          <a:ea typeface="DengXian" panose="02010600030101010101" pitchFamily="2" charset="-122"/>
                          <a:cs typeface="Times New Roman" panose="02020603050405020304" pitchFamily="18" charset="0"/>
                        </a:rPr>
                        <a:t>K </a:t>
                      </a:r>
                      <a:r>
                        <a:rPr lang="en-MY" sz="1800" b="1" dirty="0" err="1">
                          <a:effectLst/>
                          <a:latin typeface="Calibri" panose="020F0502020204030204" pitchFamily="34" charset="0"/>
                          <a:ea typeface="DengXian" panose="02010600030101010101" pitchFamily="2" charset="-122"/>
                          <a:cs typeface="Times New Roman" panose="02020603050405020304" pitchFamily="18" charset="0"/>
                        </a:rPr>
                        <a:t>neighbors</a:t>
                      </a:r>
                      <a:endParaRPr lang="en-MY" sz="1800" b="1" dirty="0">
                        <a:effectLst/>
                        <a:latin typeface="Calibri" panose="020F0502020204030204" pitchFamily="34" charset="0"/>
                        <a:ea typeface="DengXian" panose="02010600030101010101" pitchFamily="2" charset="-122"/>
                        <a:cs typeface="Times New Roman" panose="02020603050405020304" pitchFamily="18" charset="0"/>
                      </a:endParaRPr>
                    </a:p>
                    <a:p>
                      <a:r>
                        <a:rPr lang="en-MY" sz="1800" b="1" dirty="0">
                          <a:effectLst/>
                          <a:latin typeface="Calibri" panose="020F0502020204030204" pitchFamily="34" charset="0"/>
                          <a:ea typeface="DengXian" panose="02010600030101010101" pitchFamily="2" charset="-122"/>
                          <a:cs typeface="Times New Roman" panose="02020603050405020304" pitchFamily="18" charset="0"/>
                        </a:rPr>
                        <a:t>Regressor</a:t>
                      </a:r>
                      <a:endParaRPr lang="en-IN" dirty="0"/>
                    </a:p>
                  </a:txBody>
                  <a:tcPr/>
                </a:tc>
                <a:tc>
                  <a:txBody>
                    <a:bodyPr/>
                    <a:lstStyle/>
                    <a:p>
                      <a:r>
                        <a:rPr lang="en-US" dirty="0"/>
                        <a:t>0.86</a:t>
                      </a:r>
                      <a:endParaRPr lang="en-IN" dirty="0"/>
                    </a:p>
                  </a:txBody>
                  <a:tcPr/>
                </a:tc>
                <a:tc>
                  <a:txBody>
                    <a:bodyPr/>
                    <a:lstStyle/>
                    <a:p>
                      <a:r>
                        <a:rPr lang="en-US" dirty="0"/>
                        <a:t>0.85</a:t>
                      </a:r>
                      <a:endParaRPr lang="en-IN" dirty="0"/>
                    </a:p>
                  </a:txBody>
                  <a:tcPr/>
                </a:tc>
                <a:tc>
                  <a:txBody>
                    <a:bodyPr/>
                    <a:lstStyle/>
                    <a:p>
                      <a:r>
                        <a:rPr lang="en-US" dirty="0"/>
                        <a:t>0.84</a:t>
                      </a:r>
                      <a:endParaRPr lang="en-IN" dirty="0"/>
                    </a:p>
                  </a:txBody>
                  <a:tcPr/>
                </a:tc>
                <a:extLst>
                  <a:ext uri="{0D108BD9-81ED-4DB2-BD59-A6C34878D82A}">
                    <a16:rowId xmlns:a16="http://schemas.microsoft.com/office/drawing/2014/main" val="3705775158"/>
                  </a:ext>
                </a:extLst>
              </a:tr>
              <a:tr h="673520">
                <a:tc>
                  <a:txBody>
                    <a:bodyPr/>
                    <a:lstStyle/>
                    <a:p>
                      <a:r>
                        <a:rPr lang="en-MY" sz="1800" b="1" dirty="0" err="1">
                          <a:effectLst/>
                          <a:latin typeface="Calibri" panose="020F0502020204030204" pitchFamily="34" charset="0"/>
                          <a:ea typeface="DengXian" panose="02010600030101010101" pitchFamily="2" charset="-122"/>
                          <a:cs typeface="Times New Roman" panose="02020603050405020304" pitchFamily="18" charset="0"/>
                        </a:rPr>
                        <a:t>GBoost</a:t>
                      </a:r>
                      <a:r>
                        <a:rPr lang="en-MY" sz="1800" b="1" dirty="0">
                          <a:effectLst/>
                          <a:latin typeface="Calibri" panose="020F0502020204030204" pitchFamily="34" charset="0"/>
                          <a:ea typeface="DengXian" panose="02010600030101010101" pitchFamily="2" charset="-122"/>
                          <a:cs typeface="Times New Roman" panose="02020603050405020304" pitchFamily="18" charset="0"/>
                        </a:rPr>
                        <a:t> Regressor</a:t>
                      </a:r>
                      <a:endParaRPr lang="en-IN" dirty="0"/>
                    </a:p>
                  </a:txBody>
                  <a:tcPr/>
                </a:tc>
                <a:tc>
                  <a:txBody>
                    <a:bodyPr/>
                    <a:lstStyle/>
                    <a:p>
                      <a:r>
                        <a:rPr lang="en-US" dirty="0"/>
                        <a:t>0.92</a:t>
                      </a:r>
                      <a:endParaRPr lang="en-IN" dirty="0"/>
                    </a:p>
                  </a:txBody>
                  <a:tcPr/>
                </a:tc>
                <a:tc>
                  <a:txBody>
                    <a:bodyPr/>
                    <a:lstStyle/>
                    <a:p>
                      <a:r>
                        <a:rPr lang="en-US" dirty="0"/>
                        <a:t>0.91</a:t>
                      </a:r>
                      <a:endParaRPr lang="en-IN" dirty="0"/>
                    </a:p>
                  </a:txBody>
                  <a:tcPr/>
                </a:tc>
                <a:tc>
                  <a:txBody>
                    <a:bodyPr/>
                    <a:lstStyle/>
                    <a:p>
                      <a:r>
                        <a:rPr lang="en-US" dirty="0"/>
                        <a:t>0.91</a:t>
                      </a:r>
                      <a:endParaRPr lang="en-IN" dirty="0"/>
                    </a:p>
                  </a:txBody>
                  <a:tcPr/>
                </a:tc>
                <a:extLst>
                  <a:ext uri="{0D108BD9-81ED-4DB2-BD59-A6C34878D82A}">
                    <a16:rowId xmlns:a16="http://schemas.microsoft.com/office/drawing/2014/main" val="3084461949"/>
                  </a:ext>
                </a:extLst>
              </a:tr>
              <a:tr h="9130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sz="1800" b="1" dirty="0">
                          <a:effectLst/>
                          <a:latin typeface="Calibri" panose="020F0502020204030204" pitchFamily="34" charset="0"/>
                          <a:ea typeface="DengXian" panose="02010600030101010101" pitchFamily="2" charset="-122"/>
                          <a:cs typeface="Times New Roman" panose="02020603050405020304" pitchFamily="18" charset="0"/>
                        </a:rPr>
                        <a:t>Bagging Regressor</a:t>
                      </a:r>
                      <a:endParaRPr lang="en-IN" sz="1800" b="1" dirty="0">
                        <a:effectLst/>
                        <a:latin typeface="Calibri" panose="020F0502020204030204" pitchFamily="34" charset="0"/>
                        <a:ea typeface="DengXian" panose="02010600030101010101" pitchFamily="2" charset="-122"/>
                        <a:cs typeface="Times New Roman" panose="02020603050405020304" pitchFamily="18" charset="0"/>
                      </a:endParaRPr>
                    </a:p>
                    <a:p>
                      <a:endParaRPr lang="en-IN" dirty="0"/>
                    </a:p>
                  </a:txBody>
                  <a:tcPr/>
                </a:tc>
                <a:tc>
                  <a:txBody>
                    <a:bodyPr/>
                    <a:lstStyle/>
                    <a:p>
                      <a:r>
                        <a:rPr lang="en-US" dirty="0"/>
                        <a:t>0.94</a:t>
                      </a:r>
                      <a:endParaRPr lang="en-IN" dirty="0"/>
                    </a:p>
                  </a:txBody>
                  <a:tcPr/>
                </a:tc>
                <a:tc>
                  <a:txBody>
                    <a:bodyPr/>
                    <a:lstStyle/>
                    <a:p>
                      <a:r>
                        <a:rPr lang="en-US" dirty="0"/>
                        <a:t>0.93</a:t>
                      </a:r>
                      <a:endParaRPr lang="en-IN" dirty="0"/>
                    </a:p>
                  </a:txBody>
                  <a:tcPr/>
                </a:tc>
                <a:tc>
                  <a:txBody>
                    <a:bodyPr/>
                    <a:lstStyle/>
                    <a:p>
                      <a:r>
                        <a:rPr lang="en-US" dirty="0"/>
                        <a:t>0.93</a:t>
                      </a:r>
                      <a:endParaRPr lang="en-IN" dirty="0"/>
                    </a:p>
                  </a:txBody>
                  <a:tcPr/>
                </a:tc>
                <a:extLst>
                  <a:ext uri="{0D108BD9-81ED-4DB2-BD59-A6C34878D82A}">
                    <a16:rowId xmlns:a16="http://schemas.microsoft.com/office/drawing/2014/main" val="451657044"/>
                  </a:ext>
                </a:extLst>
              </a:tr>
            </a:tbl>
          </a:graphicData>
        </a:graphic>
      </p:graphicFrame>
    </p:spTree>
    <p:extLst>
      <p:ext uri="{BB962C8B-B14F-4D97-AF65-F5344CB8AC3E}">
        <p14:creationId xmlns:p14="http://schemas.microsoft.com/office/powerpoint/2010/main" val="2489750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CE8BE5-EAF0-6845-ACA0-E500306A1107}"/>
              </a:ext>
            </a:extLst>
          </p:cNvPr>
          <p:cNvSpPr>
            <a:spLocks noGrp="1"/>
          </p:cNvSpPr>
          <p:nvPr>
            <p:ph type="title"/>
          </p:nvPr>
        </p:nvSpPr>
        <p:spPr/>
        <p:txBody>
          <a:bodyPr/>
          <a:lstStyle/>
          <a:p>
            <a:r>
              <a:rPr lang="en-US" dirty="0">
                <a:sym typeface="Bodoni SvtyTwo ITC TT-Book"/>
              </a:rPr>
              <a:t>Result</a:t>
            </a:r>
          </a:p>
        </p:txBody>
      </p:sp>
      <p:sp>
        <p:nvSpPr>
          <p:cNvPr id="4" name="Content Placeholder 3">
            <a:extLst>
              <a:ext uri="{FF2B5EF4-FFF2-40B4-BE49-F238E27FC236}">
                <a16:creationId xmlns:a16="http://schemas.microsoft.com/office/drawing/2014/main" id="{D98B5D23-DCE8-4622-8A58-C237DA85D4A7}"/>
              </a:ext>
            </a:extLst>
          </p:cNvPr>
          <p:cNvSpPr>
            <a:spLocks noGrp="1"/>
          </p:cNvSpPr>
          <p:nvPr>
            <p:ph idx="1"/>
          </p:nvPr>
        </p:nvSpPr>
        <p:spPr/>
        <p:txBody>
          <a:bodyPr/>
          <a:lstStyle/>
          <a:p>
            <a:pPr>
              <a:buFont typeface="Wingdings" panose="05000000000000000000" pitchFamily="2" charset="2"/>
              <a:buChar char="Ø"/>
            </a:pPr>
            <a:r>
              <a:rPr lang="en-MY"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final model chosen is Bagging Regressor using best estimator as random forest as it shows the best performance of test adjusted r2 score above 96% for hourly bike rental dataset and for daily bike rental dataset test adjusted r2 score above 93%.</a:t>
            </a:r>
          </a:p>
          <a:p>
            <a:pPr marL="0" indent="0">
              <a:buNone/>
            </a:pPr>
            <a:endParaRPr lang="en-GB" dirty="0"/>
          </a:p>
        </p:txBody>
      </p:sp>
    </p:spTree>
    <p:extLst>
      <p:ext uri="{BB962C8B-B14F-4D97-AF65-F5344CB8AC3E}">
        <p14:creationId xmlns:p14="http://schemas.microsoft.com/office/powerpoint/2010/main" val="1939238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1209</Words>
  <Application>Microsoft Office PowerPoint</Application>
  <PresentationFormat>Widescreen</PresentationFormat>
  <Paragraphs>129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Symbol</vt:lpstr>
      <vt:lpstr>Wingdings</vt:lpstr>
      <vt:lpstr>Office Theme</vt:lpstr>
      <vt:lpstr>Bike-sharing rental process Project(PRCP-1018)</vt:lpstr>
      <vt:lpstr>CUSTOMER  CASE STUDY</vt:lpstr>
      <vt:lpstr>DATA EXPLORATION (Hour.csv)</vt:lpstr>
      <vt:lpstr>DATA EXPLORATION CONT...</vt:lpstr>
      <vt:lpstr>DATA EXPLORATION CONT…</vt:lpstr>
      <vt:lpstr>FeATURE SELECTION</vt:lpstr>
      <vt:lpstr>Model building(hour)</vt:lpstr>
      <vt:lpstr>Model building(day)</vt:lpstr>
      <vt:lpstr>Result</vt:lpstr>
      <vt:lpstr>RECOMMENDATIONS</vt:lpstr>
      <vt:lpstr>QUESTIONS</vt:lpstr>
      <vt:lpstr>OUR TEAM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Sonali Kundu</dc:creator>
  <cp:lastModifiedBy>Sonali Kundu</cp:lastModifiedBy>
  <cp:revision>7</cp:revision>
  <dcterms:created xsi:type="dcterms:W3CDTF">2021-09-01T10:59:08Z</dcterms:created>
  <dcterms:modified xsi:type="dcterms:W3CDTF">2021-09-02T09:52:04Z</dcterms:modified>
</cp:coreProperties>
</file>