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33" r:id="rId6"/>
    <p:sldId id="265" r:id="rId7"/>
    <p:sldId id="349" r:id="rId8"/>
    <p:sldId id="350" r:id="rId9"/>
    <p:sldId id="263" r:id="rId10"/>
    <p:sldId id="344" r:id="rId11"/>
    <p:sldId id="268" r:id="rId12"/>
    <p:sldId id="346" r:id="rId13"/>
    <p:sldId id="351" r:id="rId14"/>
    <p:sldId id="35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34" autoAdjust="0"/>
  </p:normalViewPr>
  <p:slideViewPr>
    <p:cSldViewPr snapToGrid="0">
      <p:cViewPr varScale="1">
        <p:scale>
          <a:sx n="67" d="100"/>
          <a:sy n="67" d="100"/>
        </p:scale>
        <p:origin x="6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gn="just">
            <a:lnSpc>
              <a:spcPct val="100000"/>
            </a:lnSpc>
          </a:pPr>
          <a:r>
            <a:rPr lang="en-US" sz="1200" b="1" dirty="0">
              <a:solidFill>
                <a:schemeClr val="tx1">
                  <a:lumMod val="75000"/>
                  <a:lumOff val="25000"/>
                </a:schemeClr>
              </a:solidFill>
              <a:effectLst/>
              <a:latin typeface="+mj-lt"/>
            </a:rPr>
            <a:t>Collaborate with economic experts.</a:t>
          </a:r>
        </a:p>
        <a:p>
          <a:pPr algn="just">
            <a:lnSpc>
              <a:spcPct val="100000"/>
            </a:lnSpc>
          </a:pPr>
          <a:r>
            <a:rPr lang="en-US" sz="1200" b="1" dirty="0">
              <a:solidFill>
                <a:schemeClr val="tx1">
                  <a:lumMod val="75000"/>
                  <a:lumOff val="25000"/>
                </a:schemeClr>
              </a:solidFill>
              <a:effectLst/>
              <a:latin typeface="+mj-lt"/>
            </a:rPr>
            <a:t>Be a fast mover, capture customers before competitors</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gn="just">
            <a:lnSpc>
              <a:spcPct val="100000"/>
            </a:lnSpc>
            <a:buNone/>
            <a:tabLst/>
          </a:pPr>
          <a:r>
            <a:rPr lang="en-US" sz="1200" b="1" dirty="0">
              <a:solidFill>
                <a:schemeClr val="tx1">
                  <a:lumMod val="75000"/>
                  <a:lumOff val="25000"/>
                </a:schemeClr>
              </a:solidFill>
              <a:effectLst/>
              <a:latin typeface="+mj-lt"/>
            </a:rPr>
            <a:t>Try to engage customers and have longer calls</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gn="just">
            <a:lnSpc>
              <a:spcPct val="100000"/>
            </a:lnSpc>
            <a:buNone/>
            <a:tabLst/>
          </a:pPr>
          <a:r>
            <a:rPr lang="en-US" sz="1200" b="1" dirty="0">
              <a:solidFill>
                <a:schemeClr val="tx1">
                  <a:lumMod val="75000"/>
                  <a:lumOff val="25000"/>
                </a:schemeClr>
              </a:solidFill>
              <a:effectLst/>
              <a:latin typeface="+mj-lt"/>
            </a:rPr>
            <a:t>Target relatively old age people. Convey peace of mind, safe investment, steady income source</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gn="just">
            <a:lnSpc>
              <a:spcPct val="100000"/>
            </a:lnSpc>
          </a:pPr>
          <a:r>
            <a:rPr lang="en-GB" sz="1200" b="1" dirty="0">
              <a:solidFill>
                <a:schemeClr val="tx1">
                  <a:lumMod val="75000"/>
                  <a:lumOff val="25000"/>
                </a:schemeClr>
              </a:solidFill>
              <a:effectLst/>
              <a:latin typeface="+mj-lt"/>
            </a:rPr>
            <a:t>Preferably use telephone as the mode of contact</a:t>
          </a:r>
          <a:endParaRPr lang="ru-RU" sz="12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GB" sz="1200" b="1" dirty="0" err="1">
              <a:solidFill>
                <a:schemeClr val="tx1">
                  <a:lumMod val="75000"/>
                  <a:lumOff val="25000"/>
                </a:schemeClr>
              </a:solidFill>
              <a:effectLst/>
              <a:latin typeface="+mj-lt"/>
            </a:rPr>
            <a:t>Priorotize</a:t>
          </a:r>
          <a:r>
            <a:rPr lang="en-GB" sz="1200" b="1" dirty="0">
              <a:solidFill>
                <a:schemeClr val="tx1">
                  <a:lumMod val="75000"/>
                  <a:lumOff val="25000"/>
                </a:schemeClr>
              </a:solidFill>
              <a:effectLst/>
              <a:latin typeface="+mj-lt"/>
            </a:rPr>
            <a:t> those customers who were part of the previous campaigns</a:t>
          </a:r>
          <a:endParaRPr lang="ru-RU" sz="12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55492768-9A5E-4F74-AC7C-959C5C24EFD3}" srcId="{55C0B14E-AEA6-48D3-A387-ED4A3A3BF840}" destId="{D07AD3FD-84FF-467E-9693-752776549C61}" srcOrd="1" destOrd="0" parTransId="{7B691773-F524-4FAD-A272-BDF0B0C4370A}" sibTransId="{A8C9B7A9-BC2A-4753-B7F0-F2E361D9552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3978"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just" defTabSz="533400">
            <a:lnSpc>
              <a:spcPct val="100000"/>
            </a:lnSpc>
            <a:spcBef>
              <a:spcPct val="0"/>
            </a:spcBef>
            <a:spcAft>
              <a:spcPct val="35000"/>
            </a:spcAft>
            <a:buNone/>
          </a:pPr>
          <a:r>
            <a:rPr lang="en-US" sz="1200" b="1" kern="1200" dirty="0">
              <a:solidFill>
                <a:schemeClr val="tx1">
                  <a:lumMod val="75000"/>
                  <a:lumOff val="25000"/>
                </a:schemeClr>
              </a:solidFill>
              <a:effectLst/>
              <a:latin typeface="+mj-lt"/>
            </a:rPr>
            <a:t>Collaborate with economic experts.</a:t>
          </a:r>
        </a:p>
        <a:p>
          <a:pPr marL="0" lvl="0" indent="0" algn="just" defTabSz="533400">
            <a:lnSpc>
              <a:spcPct val="100000"/>
            </a:lnSpc>
            <a:spcBef>
              <a:spcPct val="0"/>
            </a:spcBef>
            <a:spcAft>
              <a:spcPct val="35000"/>
            </a:spcAft>
            <a:buNone/>
          </a:pPr>
          <a:r>
            <a:rPr lang="en-US" sz="1200" b="1" kern="1200" dirty="0">
              <a:solidFill>
                <a:schemeClr val="tx1">
                  <a:lumMod val="75000"/>
                  <a:lumOff val="25000"/>
                </a:schemeClr>
              </a:solidFill>
              <a:effectLst/>
              <a:latin typeface="+mj-lt"/>
            </a:rPr>
            <a:t>Be a fast mover, capture customers before competitors</a:t>
          </a:r>
        </a:p>
      </dsp:txBody>
      <dsp:txXfrm>
        <a:off x="3978" y="0"/>
        <a:ext cx="1739346" cy="1504315"/>
      </dsp:txXfrm>
    </dsp:sp>
    <dsp:sp modelId="{A238071D-27EE-944C-AC00-AA0D602D331A}">
      <dsp:nvSpPr>
        <dsp:cNvPr id="0" name=""/>
        <dsp:cNvSpPr/>
      </dsp:nvSpPr>
      <dsp:spPr>
        <a:xfrm>
          <a:off x="685612"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30292"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17463" lvl="0" indent="-17463" algn="just" defTabSz="533400">
            <a:lnSpc>
              <a:spcPct val="100000"/>
            </a:lnSpc>
            <a:spcBef>
              <a:spcPct val="0"/>
            </a:spcBef>
            <a:spcAft>
              <a:spcPct val="35000"/>
            </a:spcAft>
            <a:buNone/>
            <a:tabLst/>
          </a:pPr>
          <a:r>
            <a:rPr lang="en-US" sz="1200" b="1" kern="1200" dirty="0">
              <a:solidFill>
                <a:schemeClr val="tx1">
                  <a:lumMod val="75000"/>
                  <a:lumOff val="25000"/>
                </a:schemeClr>
              </a:solidFill>
              <a:effectLst/>
              <a:latin typeface="+mj-lt"/>
            </a:rPr>
            <a:t>Target relatively old age people. Convey peace of mind, safe investment, steady income source</a:t>
          </a:r>
        </a:p>
      </dsp:txBody>
      <dsp:txXfrm>
        <a:off x="1830292" y="2256472"/>
        <a:ext cx="1739346" cy="1504315"/>
      </dsp:txXfrm>
    </dsp:sp>
    <dsp:sp modelId="{E003598C-A77C-E647-AC67-202397C7C2C6}">
      <dsp:nvSpPr>
        <dsp:cNvPr id="0" name=""/>
        <dsp:cNvSpPr/>
      </dsp:nvSpPr>
      <dsp:spPr>
        <a:xfrm>
          <a:off x="2511926" y="1692354"/>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56606"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17463" lvl="0" indent="0" algn="just" defTabSz="533400">
            <a:lnSpc>
              <a:spcPct val="100000"/>
            </a:lnSpc>
            <a:spcBef>
              <a:spcPct val="0"/>
            </a:spcBef>
            <a:spcAft>
              <a:spcPct val="35000"/>
            </a:spcAft>
            <a:buNone/>
            <a:tabLst/>
          </a:pPr>
          <a:r>
            <a:rPr lang="en-US" sz="1200" b="1" kern="1200" dirty="0">
              <a:solidFill>
                <a:schemeClr val="tx1">
                  <a:lumMod val="75000"/>
                  <a:lumOff val="25000"/>
                </a:schemeClr>
              </a:solidFill>
              <a:effectLst/>
              <a:latin typeface="+mj-lt"/>
            </a:rPr>
            <a:t>Try to engage customers and have longer calls</a:t>
          </a:r>
        </a:p>
      </dsp:txBody>
      <dsp:txXfrm>
        <a:off x="3656606" y="0"/>
        <a:ext cx="1739346"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82920"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just" defTabSz="533400">
            <a:lnSpc>
              <a:spcPct val="100000"/>
            </a:lnSpc>
            <a:spcBef>
              <a:spcPct val="0"/>
            </a:spcBef>
            <a:spcAft>
              <a:spcPct val="35000"/>
            </a:spcAft>
            <a:buNone/>
          </a:pPr>
          <a:r>
            <a:rPr lang="en-GB" sz="1200" b="1" kern="1200" dirty="0">
              <a:solidFill>
                <a:schemeClr val="tx1">
                  <a:lumMod val="75000"/>
                  <a:lumOff val="25000"/>
                </a:schemeClr>
              </a:solidFill>
              <a:effectLst/>
              <a:latin typeface="+mj-lt"/>
            </a:rPr>
            <a:t>Preferably use telephone as the mode of contact</a:t>
          </a:r>
          <a:endParaRPr lang="ru-RU" sz="1200" b="1" kern="1200" dirty="0">
            <a:solidFill>
              <a:schemeClr val="tx1">
                <a:lumMod val="75000"/>
                <a:lumOff val="25000"/>
              </a:schemeClr>
            </a:solidFill>
            <a:effectLst/>
            <a:latin typeface="+mj-lt"/>
          </a:endParaRPr>
        </a:p>
      </dsp:txBody>
      <dsp:txXfrm>
        <a:off x="5482920" y="2256472"/>
        <a:ext cx="1739346" cy="1504315"/>
      </dsp:txXfrm>
    </dsp:sp>
    <dsp:sp modelId="{1501A02B-D4EF-144E-9CF0-602A004680BE}">
      <dsp:nvSpPr>
        <dsp:cNvPr id="0" name=""/>
        <dsp:cNvSpPr/>
      </dsp:nvSpPr>
      <dsp:spPr>
        <a:xfrm>
          <a:off x="6164554"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09234"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100000"/>
            </a:lnSpc>
            <a:spcBef>
              <a:spcPct val="0"/>
            </a:spcBef>
            <a:spcAft>
              <a:spcPct val="35000"/>
            </a:spcAft>
            <a:buNone/>
          </a:pPr>
          <a:r>
            <a:rPr lang="en-GB" sz="1200" b="1" kern="1200" dirty="0" err="1">
              <a:solidFill>
                <a:schemeClr val="tx1">
                  <a:lumMod val="75000"/>
                  <a:lumOff val="25000"/>
                </a:schemeClr>
              </a:solidFill>
              <a:effectLst/>
              <a:latin typeface="+mj-lt"/>
            </a:rPr>
            <a:t>Priorotize</a:t>
          </a:r>
          <a:r>
            <a:rPr lang="en-GB" sz="1200" b="1" kern="1200" dirty="0">
              <a:solidFill>
                <a:schemeClr val="tx1">
                  <a:lumMod val="75000"/>
                  <a:lumOff val="25000"/>
                </a:schemeClr>
              </a:solidFill>
              <a:effectLst/>
              <a:latin typeface="+mj-lt"/>
            </a:rPr>
            <a:t> those customers who were part of the previous campaigns</a:t>
          </a:r>
          <a:endParaRPr lang="ru-RU" sz="1200" b="1" kern="1200" dirty="0">
            <a:solidFill>
              <a:schemeClr val="tx1">
                <a:lumMod val="75000"/>
                <a:lumOff val="25000"/>
              </a:schemeClr>
            </a:solidFill>
            <a:effectLst/>
            <a:latin typeface="+mj-lt"/>
          </a:endParaRPr>
        </a:p>
      </dsp:txBody>
      <dsp:txXfrm>
        <a:off x="7309234" y="0"/>
        <a:ext cx="1739346" cy="1504315"/>
      </dsp:txXfrm>
    </dsp:sp>
    <dsp:sp modelId="{C7D1C7BE-CF8B-A24E-8F4A-58F4F4E6CD28}">
      <dsp:nvSpPr>
        <dsp:cNvPr id="0" name=""/>
        <dsp:cNvSpPr/>
      </dsp:nvSpPr>
      <dsp:spPr>
        <a:xfrm>
          <a:off x="7990868"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PORTUGESE BANK MARKETING CAMPAIGN</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484B5-8131-4E87-A9FA-9F422966F8A7}"/>
              </a:ext>
            </a:extLst>
          </p:cNvPr>
          <p:cNvSpPr>
            <a:spLocks noGrp="1"/>
          </p:cNvSpPr>
          <p:nvPr>
            <p:ph idx="1"/>
          </p:nvPr>
        </p:nvSpPr>
        <p:spPr/>
        <p:txBody>
          <a:bodyPr/>
          <a:lstStyle/>
          <a:p>
            <a:pPr algn="just">
              <a:buFont typeface="Wingdings" panose="05000000000000000000" pitchFamily="2" charset="2"/>
              <a:buChar char="Ø"/>
            </a:pPr>
            <a:r>
              <a:rPr lang="en-GB" dirty="0"/>
              <a:t>MOHAMED SHAFEEQ VP</a:t>
            </a:r>
          </a:p>
          <a:p>
            <a:pPr algn="just">
              <a:buFont typeface="Wingdings" panose="05000000000000000000" pitchFamily="2" charset="2"/>
              <a:buChar char="Ø"/>
            </a:pPr>
            <a:r>
              <a:rPr lang="en-GB" dirty="0"/>
              <a:t>SONALI KUNDU</a:t>
            </a:r>
          </a:p>
          <a:p>
            <a:pPr algn="just">
              <a:buFont typeface="Wingdings" panose="05000000000000000000" pitchFamily="2" charset="2"/>
              <a:buChar char="Ø"/>
            </a:pPr>
            <a:r>
              <a:rPr lang="en-GB" dirty="0"/>
              <a:t>XIAO TONG</a:t>
            </a:r>
          </a:p>
          <a:p>
            <a:pPr algn="just">
              <a:buFont typeface="Wingdings" panose="05000000000000000000" pitchFamily="2" charset="2"/>
              <a:buChar char="Ø"/>
            </a:pPr>
            <a:r>
              <a:rPr lang="en-GB" dirty="0"/>
              <a:t>SUJWAL</a:t>
            </a:r>
          </a:p>
        </p:txBody>
      </p:sp>
      <p:sp>
        <p:nvSpPr>
          <p:cNvPr id="3" name="Title 2">
            <a:extLst>
              <a:ext uri="{FF2B5EF4-FFF2-40B4-BE49-F238E27FC236}">
                <a16:creationId xmlns:a16="http://schemas.microsoft.com/office/drawing/2014/main" id="{AAFA3535-DC73-485D-84E2-72BE08080BF3}"/>
              </a:ext>
            </a:extLst>
          </p:cNvPr>
          <p:cNvSpPr>
            <a:spLocks noGrp="1"/>
          </p:cNvSpPr>
          <p:nvPr>
            <p:ph type="title"/>
          </p:nvPr>
        </p:nvSpPr>
        <p:spPr/>
        <p:txBody>
          <a:bodyPr/>
          <a:lstStyle/>
          <a:p>
            <a:r>
              <a:rPr lang="en-GB" dirty="0"/>
              <a:t>OUR TEAM</a:t>
            </a:r>
          </a:p>
        </p:txBody>
      </p:sp>
    </p:spTree>
    <p:extLst>
      <p:ext uri="{BB962C8B-B14F-4D97-AF65-F5344CB8AC3E}">
        <p14:creationId xmlns:p14="http://schemas.microsoft.com/office/powerpoint/2010/main" val="373183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CCFF73B-89B8-433E-A438-4371AD91CB21}"/>
              </a:ext>
            </a:extLst>
          </p:cNvPr>
          <p:cNvSpPr>
            <a:spLocks noGrp="1"/>
          </p:cNvSpPr>
          <p:nvPr>
            <p:ph type="title"/>
          </p:nvPr>
        </p:nvSpPr>
        <p:spPr>
          <a:xfrm>
            <a:off x="1097280" y="421816"/>
            <a:ext cx="10058400" cy="5213173"/>
          </a:xfrm>
        </p:spPr>
        <p:txBody>
          <a:bodyPr>
            <a:normAutofit/>
          </a:bodyPr>
          <a:lstStyle/>
          <a:p>
            <a:pPr algn="ctr"/>
            <a:r>
              <a:rPr lang="en-US" sz="9600" i="1" u="sng" dirty="0"/>
              <a:t>THANK YOU</a:t>
            </a:r>
          </a:p>
        </p:txBody>
      </p:sp>
    </p:spTree>
    <p:extLst>
      <p:ext uri="{BB962C8B-B14F-4D97-AF65-F5344CB8AC3E}">
        <p14:creationId xmlns:p14="http://schemas.microsoft.com/office/powerpoint/2010/main" val="203305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78" y="2322728"/>
            <a:ext cx="9265922" cy="3173197"/>
          </a:xfrm>
        </p:spPr>
        <p:txBody>
          <a:bodyPr>
            <a:normAutofit/>
          </a:bodyPr>
          <a:lstStyle/>
          <a:p>
            <a:pPr algn="just"/>
            <a:r>
              <a:rPr lang="en-MY" sz="1800" b="1" u="sng" dirty="0">
                <a:effectLst/>
                <a:latin typeface="Calibri" panose="020F0502020204030204" pitchFamily="34" charset="0"/>
                <a:ea typeface="DengXian" panose="020B0503020204020204" pitchFamily="2" charset="-122"/>
                <a:cs typeface="Times New Roman" panose="02020603050405020304" pitchFamily="18" charset="0"/>
              </a:rPr>
              <a:t>Problem Statement:</a:t>
            </a:r>
            <a:r>
              <a:rPr lang="en-MY" sz="1800" dirty="0">
                <a:effectLst/>
                <a:latin typeface="Calibri" panose="020F0502020204030204" pitchFamily="34" charset="0"/>
                <a:ea typeface="DengXian" panose="020B0503020204020204" pitchFamily="2" charset="-122"/>
                <a:cs typeface="Times New Roman" panose="02020603050405020304" pitchFamily="18" charset="0"/>
              </a:rPr>
              <a:t> Improve the effectiveness of the bank's telemarketing campaign by understanding its client base.</a:t>
            </a:r>
            <a:endParaRPr lang="en-US" sz="1800" dirty="0">
              <a:effectLst/>
              <a:latin typeface="Calibri" panose="020F0502020204030204" pitchFamily="34" charset="0"/>
              <a:ea typeface="DengXian" panose="020B0503020204020204" pitchFamily="2" charset="-122"/>
              <a:cs typeface="Times New Roman" panose="02020603050405020304" pitchFamily="18" charset="0"/>
            </a:endParaRPr>
          </a:p>
          <a:p>
            <a:pPr algn="just"/>
            <a:r>
              <a:rPr lang="en-MY" sz="1800" b="1" u="sng" dirty="0">
                <a:effectLst/>
                <a:latin typeface="Calibri" panose="020F0502020204030204" pitchFamily="34" charset="0"/>
                <a:ea typeface="DengXian" panose="02010600030101010101" pitchFamily="2" charset="-122"/>
                <a:cs typeface="Times New Roman" panose="02020603050405020304" pitchFamily="18" charset="0"/>
              </a:rPr>
              <a:t>Problem Motivation</a:t>
            </a:r>
            <a:r>
              <a:rPr lang="en-MY" sz="1800" b="1" dirty="0">
                <a:effectLst/>
                <a:latin typeface="Calibri" panose="020F0502020204030204" pitchFamily="34" charset="0"/>
                <a:ea typeface="DengXian" panose="02010600030101010101" pitchFamily="2" charset="-122"/>
                <a:cs typeface="Times New Roman" panose="02020603050405020304" pitchFamily="18" charset="0"/>
              </a:rPr>
              <a:t>:</a:t>
            </a:r>
            <a:r>
              <a:rPr lang="en-MY" sz="1800" dirty="0">
                <a:effectLst/>
                <a:latin typeface="Calibri" panose="020F0502020204030204" pitchFamily="34" charset="0"/>
                <a:ea typeface="DengXian" panose="02010600030101010101" pitchFamily="2" charset="-122"/>
                <a:cs typeface="Times New Roman" panose="02020603050405020304" pitchFamily="18" charset="0"/>
              </a:rPr>
              <a:t> By analysing clients features, the bank will be able to predict customer saving behaviours and identify which type of customers is more likely to make term deposits.</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MY" sz="1800" dirty="0">
                <a:effectLst/>
                <a:latin typeface="Calibri" panose="020F0502020204030204" pitchFamily="34" charset="0"/>
                <a:ea typeface="DengXian" panose="02010600030101010101" pitchFamily="2" charset="-122"/>
                <a:cs typeface="Times New Roman" panose="02020603050405020304" pitchFamily="18" charset="0"/>
              </a:rPr>
              <a:t>This dataset was collected from each client about their basic information, financial status , the  frequency of contact with last campaign and social and economic context.</a:t>
            </a:r>
            <a:endParaRPr lang="en-GB" sz="1800" dirty="0">
              <a:effectLst/>
              <a:latin typeface="Calibri" panose="020F0502020204030204" pitchFamily="34" charset="0"/>
              <a:ea typeface="DengXian" panose="020B0503020204020204" pitchFamily="2" charset="-122"/>
              <a:cs typeface="Times New Roman" panose="02020603050405020304" pitchFamily="18" charset="0"/>
            </a:endParaRP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CUSTOMER </a:t>
            </a:r>
            <a:br>
              <a:rPr lang="en-US" dirty="0">
                <a:sym typeface="Bodoni SvtyTwo ITC TT-Book"/>
              </a:rPr>
            </a:br>
            <a:r>
              <a:rPr lang="en-US" dirty="0">
                <a:sym typeface="Bodoni SvtyTwo ITC TT-Book"/>
              </a:rPr>
              <a:t>CASE STUDY</a:t>
            </a:r>
          </a:p>
        </p:txBody>
      </p:sp>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9585F0-5BBD-485D-904D-CB7C1EEB50A6}"/>
              </a:ext>
            </a:extLst>
          </p:cNvPr>
          <p:cNvSpPr>
            <a:spLocks noGrp="1"/>
          </p:cNvSpPr>
          <p:nvPr>
            <p:ph sz="half" idx="1"/>
          </p:nvPr>
        </p:nvSpPr>
        <p:spPr>
          <a:xfrm>
            <a:off x="1097280" y="2120900"/>
            <a:ext cx="4639736" cy="3748193"/>
          </a:xfrm>
        </p:spPr>
        <p:txBody>
          <a:bodyPr>
            <a:normAutofit/>
          </a:bodyPr>
          <a:lstStyle/>
          <a:p>
            <a:pPr>
              <a:buFont typeface="Wingdings" panose="05000000000000000000" pitchFamily="2" charset="2"/>
              <a:buChar char="Ø"/>
            </a:pPr>
            <a:r>
              <a:rPr lang="en-MY" dirty="0">
                <a:effectLst/>
              </a:rPr>
              <a:t>This dataset contains 21 different features on 41188 observation. There have categorical and numerical features. Target variables was binary (‘</a:t>
            </a:r>
            <a:r>
              <a:rPr lang="en-MY" dirty="0" err="1">
                <a:effectLst/>
              </a:rPr>
              <a:t>Yes’or</a:t>
            </a:r>
            <a:r>
              <a:rPr lang="en-MY" dirty="0">
                <a:effectLst/>
              </a:rPr>
              <a:t> ‘No’)</a:t>
            </a:r>
          </a:p>
          <a:p>
            <a:pPr>
              <a:buFont typeface="Wingdings" panose="05000000000000000000" pitchFamily="2" charset="2"/>
              <a:buChar char="Ø"/>
            </a:pPr>
            <a:r>
              <a:rPr lang="en-MY" dirty="0"/>
              <a:t>Univariate Analysis of numerical features is shown here.</a:t>
            </a:r>
          </a:p>
          <a:p>
            <a:pPr marL="0" indent="0">
              <a:buNone/>
            </a:pPr>
            <a:endParaRPr lang="en-GB" dirty="0"/>
          </a:p>
        </p:txBody>
      </p:sp>
      <p:pic>
        <p:nvPicPr>
          <p:cNvPr id="6" name="Picture 5">
            <a:extLst>
              <a:ext uri="{FF2B5EF4-FFF2-40B4-BE49-F238E27FC236}">
                <a16:creationId xmlns:a16="http://schemas.microsoft.com/office/drawing/2014/main" id="{9B54F691-349C-4EE1-96D6-A61F10C6EBE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764986" y="2120900"/>
            <a:ext cx="4141652" cy="3748194"/>
          </a:xfrm>
          <a:prstGeom prst="rect">
            <a:avLst/>
          </a:prstGeom>
          <a:noFill/>
        </p:spPr>
      </p:pic>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1097280" y="421817"/>
            <a:ext cx="10058400" cy="1369074"/>
          </a:xfrm>
        </p:spPr>
        <p:txBody>
          <a:bodyPr anchor="ctr">
            <a:normAutofit/>
          </a:bodyPr>
          <a:lstStyle/>
          <a:p>
            <a:r>
              <a:rPr lang="en-US" dirty="0"/>
              <a:t>DATA EXPLORATION</a:t>
            </a:r>
          </a:p>
        </p:txBody>
      </p:sp>
    </p:spTree>
    <p:extLst>
      <p:ext uri="{BB962C8B-B14F-4D97-AF65-F5344CB8AC3E}">
        <p14:creationId xmlns:p14="http://schemas.microsoft.com/office/powerpoint/2010/main" val="29043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3C4C9-DFDE-4D8E-BC41-587EBF588871}"/>
              </a:ext>
            </a:extLst>
          </p:cNvPr>
          <p:cNvSpPr>
            <a:spLocks noGrp="1"/>
          </p:cNvSpPr>
          <p:nvPr>
            <p:ph sz="half" idx="1"/>
          </p:nvPr>
        </p:nvSpPr>
        <p:spPr>
          <a:xfrm>
            <a:off x="1097280" y="2120900"/>
            <a:ext cx="4639736" cy="3748193"/>
          </a:xfrm>
        </p:spPr>
        <p:txBody>
          <a:bodyPr>
            <a:normAutofit fontScale="85000" lnSpcReduction="10000"/>
          </a:bodyPr>
          <a:lstStyle/>
          <a:p>
            <a:pPr>
              <a:buFont typeface="Wingdings" panose="05000000000000000000" pitchFamily="2" charset="2"/>
              <a:buChar char="Ø"/>
            </a:pPr>
            <a:r>
              <a:rPr lang="en-MY" sz="1900" dirty="0">
                <a:effectLst/>
              </a:rPr>
              <a:t>Categorical variables  were visualized by matplotlib and seaborn package to analyse the distribution.</a:t>
            </a:r>
          </a:p>
          <a:p>
            <a:pPr>
              <a:buFont typeface="Wingdings" panose="05000000000000000000" pitchFamily="2" charset="2"/>
              <a:buChar char="Ø"/>
            </a:pPr>
            <a:r>
              <a:rPr lang="en-MY" sz="1900" dirty="0">
                <a:effectLst/>
                <a:ea typeface="DengXian" panose="02010600030101010101" pitchFamily="2" charset="-122"/>
                <a:cs typeface="Times New Roman" panose="02020603050405020304" pitchFamily="18" charset="0"/>
              </a:rPr>
              <a:t>There are several missing values in some categorical attributes, all coded with the "unknown" label. These missing values are treated as imputation techniques by replace with the label which has highest density.</a:t>
            </a:r>
          </a:p>
          <a:p>
            <a:pPr>
              <a:buFont typeface="Wingdings" panose="05000000000000000000" pitchFamily="2" charset="2"/>
              <a:buChar char="Ø"/>
            </a:pPr>
            <a:r>
              <a:rPr lang="en-MY" sz="1900" dirty="0">
                <a:ea typeface="DengXian" panose="02010600030101010101" pitchFamily="2" charset="-122"/>
                <a:cs typeface="Times New Roman" panose="02020603050405020304" pitchFamily="18" charset="0"/>
              </a:rPr>
              <a:t>In this data set </a:t>
            </a:r>
            <a:r>
              <a:rPr lang="en-MY" sz="1900" dirty="0">
                <a:effectLst/>
                <a:ea typeface="DengXian" panose="02010600030101010101" pitchFamily="2" charset="-122"/>
                <a:cs typeface="Times New Roman" panose="02020603050405020304" pitchFamily="18" charset="0"/>
              </a:rPr>
              <a:t>we can see that most of the features having outliers more than 5%, so we need not to apply any outlier treatment here. If we go to treat these outliers we may loose information.</a:t>
            </a:r>
            <a:endParaRPr lang="en-GB" sz="1900" dirty="0">
              <a:effectLst/>
              <a:ea typeface="DengXian" panose="02010600030101010101" pitchFamily="2" charset="-122"/>
              <a:cs typeface="Times New Roman" panose="02020603050405020304" pitchFamily="18" charset="0"/>
            </a:endParaRPr>
          </a:p>
          <a:p>
            <a:pPr>
              <a:buFont typeface="Wingdings" panose="05000000000000000000" pitchFamily="2" charset="2"/>
              <a:buChar char="Ø"/>
            </a:pPr>
            <a:endParaRPr lang="en-GB" sz="1800" dirty="0">
              <a:effectLst/>
            </a:endParaRPr>
          </a:p>
          <a:p>
            <a:endParaRPr lang="en-GB" dirty="0"/>
          </a:p>
        </p:txBody>
      </p:sp>
      <p:pic>
        <p:nvPicPr>
          <p:cNvPr id="5" name="Content Placeholder 4">
            <a:extLst>
              <a:ext uri="{FF2B5EF4-FFF2-40B4-BE49-F238E27FC236}">
                <a16:creationId xmlns:a16="http://schemas.microsoft.com/office/drawing/2014/main" id="{09DA3A30-E026-4F0A-B1E1-9EF858A50AD9}"/>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515944" y="2301493"/>
            <a:ext cx="4639736" cy="3387007"/>
          </a:xfrm>
          <a:prstGeom prst="rect">
            <a:avLst/>
          </a:prstGeom>
          <a:noFill/>
        </p:spPr>
      </p:pic>
      <p:sp>
        <p:nvSpPr>
          <p:cNvPr id="4" name="Title 3">
            <a:extLst>
              <a:ext uri="{FF2B5EF4-FFF2-40B4-BE49-F238E27FC236}">
                <a16:creationId xmlns:a16="http://schemas.microsoft.com/office/drawing/2014/main" id="{32597A8F-62E5-4A3D-879A-8CE7191E00C4}"/>
              </a:ext>
            </a:extLst>
          </p:cNvPr>
          <p:cNvSpPr>
            <a:spLocks noGrp="1"/>
          </p:cNvSpPr>
          <p:nvPr>
            <p:ph type="title"/>
          </p:nvPr>
        </p:nvSpPr>
        <p:spPr>
          <a:xfrm>
            <a:off x="1097280" y="421817"/>
            <a:ext cx="10058400" cy="1369074"/>
          </a:xfrm>
        </p:spPr>
        <p:txBody>
          <a:bodyPr anchor="ctr">
            <a:normAutofit/>
          </a:bodyPr>
          <a:lstStyle/>
          <a:p>
            <a:r>
              <a:rPr lang="en-GB" dirty="0"/>
              <a:t>DATA EXPLORATION CONT...</a:t>
            </a:r>
          </a:p>
        </p:txBody>
      </p:sp>
    </p:spTree>
    <p:extLst>
      <p:ext uri="{BB962C8B-B14F-4D97-AF65-F5344CB8AC3E}">
        <p14:creationId xmlns:p14="http://schemas.microsoft.com/office/powerpoint/2010/main" val="333134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AAD72D-6A81-44E7-A213-20588FCD067F}"/>
              </a:ext>
            </a:extLst>
          </p:cNvPr>
          <p:cNvPicPr>
            <a:picLocks noGrp="1"/>
          </p:cNvPicPr>
          <p:nvPr>
            <p:ph type="pic" sz="quarter" idx="13"/>
          </p:nvPr>
        </p:nvPicPr>
        <p:blipFill rotWithShape="1">
          <a:blip r:embed="rId2" cstate="print">
            <a:extLst>
              <a:ext uri="{28A0092B-C50C-407E-A947-70E740481C1C}">
                <a14:useLocalDpi xmlns:a14="http://schemas.microsoft.com/office/drawing/2010/main" val="0"/>
              </a:ext>
            </a:extLst>
          </a:blip>
          <a:srcRect r="1251" b="1"/>
          <a:stretch/>
        </p:blipFill>
        <p:spPr bwMode="auto">
          <a:xfrm>
            <a:off x="5654414" y="265113"/>
            <a:ext cx="6089650" cy="6089650"/>
          </a:xfrm>
          <a:prstGeom prst="rect">
            <a:avLst/>
          </a:prstGeom>
          <a:noFill/>
        </p:spPr>
      </p:pic>
      <p:sp>
        <p:nvSpPr>
          <p:cNvPr id="10" name="Content Placeholder 2">
            <a:extLst>
              <a:ext uri="{FF2B5EF4-FFF2-40B4-BE49-F238E27FC236}">
                <a16:creationId xmlns:a16="http://schemas.microsoft.com/office/drawing/2014/main" id="{ECB37793-FDB9-4454-8526-F0FDF0C7B412}"/>
              </a:ext>
            </a:extLst>
          </p:cNvPr>
          <p:cNvSpPr>
            <a:spLocks noGrp="1"/>
          </p:cNvSpPr>
          <p:nvPr>
            <p:ph sz="half" idx="1"/>
          </p:nvPr>
        </p:nvSpPr>
        <p:spPr>
          <a:xfrm>
            <a:off x="1097279" y="2322728"/>
            <a:ext cx="4144096" cy="4032225"/>
          </a:xfrm>
        </p:spPr>
        <p:txBody>
          <a:bodyPr>
            <a:normAutofit fontScale="92500" lnSpcReduction="20000"/>
          </a:bodyPr>
          <a:lstStyle/>
          <a:p>
            <a:pPr>
              <a:buFont typeface="Wingdings" panose="05000000000000000000" pitchFamily="2" charset="2"/>
              <a:buChar char="Ø"/>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There is highly correlative columns like.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emp_var_rate</a:t>
            </a:r>
            <a:r>
              <a:rPr lang="en-MY" sz="1800" dirty="0">
                <a:effectLst/>
                <a:latin typeface="Calibri" panose="020F0502020204030204" pitchFamily="34" charset="0"/>
                <a:ea typeface="DengXian" panose="02010600030101010101" pitchFamily="2" charset="-122"/>
                <a:cs typeface="Times New Roman" panose="02020603050405020304" pitchFamily="18" charset="0"/>
              </a:rPr>
              <a:t>, euribor3m are highly correlated to each other, so we will drop one of them.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emp_var_rate</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nr_employed</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are highly correlated to each other, so we will drop one of them. euribor3m, </a:t>
            </a:r>
            <a:r>
              <a:rPr lang="en-MY" sz="1800" dirty="0" err="1">
                <a:effectLst/>
                <a:latin typeface="Calibri" panose="020F0502020204030204" pitchFamily="34" charset="0"/>
                <a:ea typeface="DengXian" panose="02010600030101010101" pitchFamily="2" charset="-122"/>
                <a:cs typeface="Times New Roman" panose="02020603050405020304" pitchFamily="18" charset="0"/>
              </a:rPr>
              <a:t>nr_employed</a:t>
            </a:r>
            <a:r>
              <a:rPr lang="en-MY" sz="1800" dirty="0">
                <a:effectLst/>
                <a:latin typeface="Calibri" panose="020F0502020204030204" pitchFamily="34" charset="0"/>
                <a:ea typeface="DengXian" panose="02010600030101010101" pitchFamily="2" charset="-122"/>
                <a:cs typeface="Times New Roman" panose="02020603050405020304" pitchFamily="18" charset="0"/>
              </a:rPr>
              <a:t> are highly correlated to each other, so we will drop one of them. </a:t>
            </a:r>
          </a:p>
          <a:p>
            <a:pPr>
              <a:buFont typeface="Wingdings" panose="05000000000000000000" pitchFamily="2" charset="2"/>
              <a:buChar char="Ø"/>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Then we need to check if there are any duplicated rows exist or not. In this dataset there are 12 duplicated rows, we have drop those rows to increase model performances. We have checked if there was any constant features(Standard deviation is 0 of any feature to check) or unique features are there, if there are then we needed to drop them, in this dataset we do not have any type of them.</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12" name="Title 3">
            <a:extLst>
              <a:ext uri="{FF2B5EF4-FFF2-40B4-BE49-F238E27FC236}">
                <a16:creationId xmlns:a16="http://schemas.microsoft.com/office/drawing/2014/main" id="{A58A3E2E-3601-449F-BEDB-563D01E1DEE4}"/>
              </a:ext>
            </a:extLst>
          </p:cNvPr>
          <p:cNvSpPr>
            <a:spLocks noGrp="1"/>
          </p:cNvSpPr>
          <p:nvPr>
            <p:ph type="title"/>
          </p:nvPr>
        </p:nvSpPr>
        <p:spPr>
          <a:xfrm>
            <a:off x="1097280" y="421817"/>
            <a:ext cx="4144095" cy="1369074"/>
          </a:xfrm>
        </p:spPr>
        <p:txBody>
          <a:bodyPr/>
          <a:lstStyle/>
          <a:p>
            <a:r>
              <a:rPr lang="en-US" dirty="0" err="1"/>
              <a:t>FeATURE</a:t>
            </a:r>
            <a:r>
              <a:rPr lang="en-US" dirty="0"/>
              <a:t> SELECTION</a:t>
            </a:r>
          </a:p>
        </p:txBody>
      </p:sp>
    </p:spTree>
    <p:extLst>
      <p:ext uri="{BB962C8B-B14F-4D97-AF65-F5344CB8AC3E}">
        <p14:creationId xmlns:p14="http://schemas.microsoft.com/office/powerpoint/2010/main" val="284425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7280" y="2120900"/>
            <a:ext cx="4639736" cy="4603750"/>
          </a:xfrm>
        </p:spPr>
        <p:txBody>
          <a:bodyPr>
            <a:normAutofit/>
          </a:bodyPr>
          <a:lstStyle/>
          <a:p>
            <a:pPr>
              <a:buFont typeface="Wingdings" panose="05000000000000000000" pitchFamily="2" charset="2"/>
              <a:buChar char="Ø"/>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Portuguese Bank marketing problem involves a classification challenge that whether a customer will subscribe to a fixed deposit scheme in response to a telemarketing campaign. It is a binary classification problem with YES or NO.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MY" sz="1800" dirty="0">
                <a:effectLst/>
                <a:latin typeface="Calibri" panose="020F0502020204030204" pitchFamily="34" charset="0"/>
                <a:ea typeface="DengXian" panose="02010600030101010101" pitchFamily="2" charset="-122"/>
                <a:cs typeface="Times New Roman" panose="02020603050405020304" pitchFamily="18" charset="0"/>
              </a:rPr>
              <a:t>The classification models used here are the following.</a:t>
            </a:r>
          </a:p>
          <a:p>
            <a:pPr marL="0" indent="0" algn="just">
              <a:lnSpc>
                <a:spcPct val="107000"/>
              </a:lnSpc>
              <a:spcAft>
                <a:spcPts val="800"/>
              </a:spcAft>
              <a:buNone/>
            </a:pPr>
            <a:r>
              <a:rPr lang="en-GB" sz="1800" dirty="0"/>
              <a:t>1)Logistic Regression 2)KNN 3)Bagging Classifier 4)Random Forest Classifier 5)SVM 6)Decision Tree 7)Gradient Boosting 8)XGB </a:t>
            </a:r>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875950510"/>
              </p:ext>
            </p:extLst>
          </p:nvPr>
        </p:nvGraphicFramePr>
        <p:xfrm>
          <a:off x="6096000" y="783773"/>
          <a:ext cx="4998718" cy="5773660"/>
        </p:xfrm>
        <a:graphic>
          <a:graphicData uri="http://schemas.openxmlformats.org/drawingml/2006/table">
            <a:tbl>
              <a:tblPr firstRow="1" bandRow="1">
                <a:tableStyleId>{9D7B26C5-4107-4FEC-AEDC-1716B250A1EF}</a:tableStyleId>
              </a:tblPr>
              <a:tblGrid>
                <a:gridCol w="1256443">
                  <a:extLst>
                    <a:ext uri="{9D8B030D-6E8A-4147-A177-3AD203B41FA5}">
                      <a16:colId xmlns:a16="http://schemas.microsoft.com/office/drawing/2014/main" val="2735970128"/>
                    </a:ext>
                  </a:extLst>
                </a:gridCol>
                <a:gridCol w="1256443">
                  <a:extLst>
                    <a:ext uri="{9D8B030D-6E8A-4147-A177-3AD203B41FA5}">
                      <a16:colId xmlns:a16="http://schemas.microsoft.com/office/drawing/2014/main" val="2321077816"/>
                    </a:ext>
                  </a:extLst>
                </a:gridCol>
                <a:gridCol w="1256443">
                  <a:extLst>
                    <a:ext uri="{9D8B030D-6E8A-4147-A177-3AD203B41FA5}">
                      <a16:colId xmlns:a16="http://schemas.microsoft.com/office/drawing/2014/main" val="2171277595"/>
                    </a:ext>
                  </a:extLst>
                </a:gridCol>
                <a:gridCol w="1229389">
                  <a:extLst>
                    <a:ext uri="{9D8B030D-6E8A-4147-A177-3AD203B41FA5}">
                      <a16:colId xmlns:a16="http://schemas.microsoft.com/office/drawing/2014/main" val="569116242"/>
                    </a:ext>
                  </a:extLst>
                </a:gridCol>
              </a:tblGrid>
              <a:tr h="481294">
                <a:tc>
                  <a:txBody>
                    <a:bodyPr/>
                    <a:lstStyle/>
                    <a:p>
                      <a:pPr algn="ctr"/>
                      <a:r>
                        <a:rPr lang="en-US" sz="1400" b="0" cap="none" spc="0" dirty="0">
                          <a:solidFill>
                            <a:schemeClr val="tx1">
                              <a:lumMod val="75000"/>
                              <a:lumOff val="25000"/>
                            </a:schemeClr>
                          </a:solidFill>
                        </a:rPr>
                        <a:t>MODEL</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1400" b="0" cap="none" spc="0" dirty="0">
                          <a:solidFill>
                            <a:schemeClr val="tx1">
                              <a:lumMod val="75000"/>
                              <a:lumOff val="25000"/>
                            </a:schemeClr>
                          </a:solidFill>
                        </a:rPr>
                        <a:t>PRECISION</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400" b="0" cap="none" spc="0" dirty="0">
                          <a:solidFill>
                            <a:schemeClr val="tx1">
                              <a:lumMod val="75000"/>
                              <a:lumOff val="25000"/>
                            </a:schemeClr>
                          </a:solidFill>
                        </a:rPr>
                        <a:t>RECALL</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a:r>
                        <a:rPr lang="en-US" sz="1400" b="0" cap="none" spc="0" dirty="0">
                          <a:solidFill>
                            <a:schemeClr val="tx1">
                              <a:lumMod val="75000"/>
                              <a:lumOff val="25000"/>
                            </a:schemeClr>
                          </a:solidFill>
                        </a:rPr>
                        <a:t>F1_SCORE</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744901">
                <a:tc>
                  <a:txBody>
                    <a:bodyPr/>
                    <a:lstStyle/>
                    <a:p>
                      <a:pPr algn="ctr"/>
                      <a:r>
                        <a:rPr lang="en-US" sz="1400" b="0" cap="none" spc="0" dirty="0">
                          <a:solidFill>
                            <a:schemeClr val="tx1">
                              <a:lumMod val="75000"/>
                              <a:lumOff val="25000"/>
                            </a:schemeClr>
                          </a:solidFill>
                        </a:rPr>
                        <a:t>Logistic Regression</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744901">
                <a:tc>
                  <a:txBody>
                    <a:bodyPr/>
                    <a:lstStyle/>
                    <a:p>
                      <a:pPr algn="ctr"/>
                      <a:r>
                        <a:rPr lang="en-US" sz="1400" b="0" cap="none" spc="0" dirty="0">
                          <a:solidFill>
                            <a:schemeClr val="tx1">
                              <a:lumMod val="75000"/>
                              <a:lumOff val="25000"/>
                            </a:schemeClr>
                          </a:solidFill>
                        </a:rPr>
                        <a:t>KNN</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0.86</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744901">
                <a:tc>
                  <a:txBody>
                    <a:bodyPr/>
                    <a:lstStyle/>
                    <a:p>
                      <a:pPr algn="ctr"/>
                      <a:r>
                        <a:rPr lang="en-US" sz="1400" b="0" cap="none" spc="0" dirty="0">
                          <a:solidFill>
                            <a:schemeClr val="tx1">
                              <a:lumMod val="75000"/>
                              <a:lumOff val="25000"/>
                            </a:schemeClr>
                          </a:solidFill>
                        </a:rPr>
                        <a:t>Bagging Classifier</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0.94</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0.93</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0.93</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r h="771101">
                <a:tc>
                  <a:txBody>
                    <a:bodyPr/>
                    <a:lstStyle/>
                    <a:p>
                      <a:pPr algn="ctr"/>
                      <a:r>
                        <a:rPr lang="en-US" sz="1400" b="0" dirty="0">
                          <a:solidFill>
                            <a:schemeClr val="tx1">
                              <a:lumMod val="75000"/>
                              <a:lumOff val="25000"/>
                            </a:schemeClr>
                          </a:solidFill>
                        </a:rPr>
                        <a:t>Random Forest Classifier</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396065454"/>
                  </a:ext>
                </a:extLst>
              </a:tr>
              <a:tr h="744901">
                <a:tc>
                  <a:txBody>
                    <a:bodyPr/>
                    <a:lstStyle/>
                    <a:p>
                      <a:pPr algn="ctr"/>
                      <a:r>
                        <a:rPr lang="en-US" sz="1400" b="0" dirty="0">
                          <a:solidFill>
                            <a:schemeClr val="tx1">
                              <a:lumMod val="75000"/>
                              <a:lumOff val="25000"/>
                            </a:schemeClr>
                          </a:solidFill>
                        </a:rPr>
                        <a:t>Naïve Bayes</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0.74</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0.73</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0.73</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998634182"/>
                  </a:ext>
                </a:extLst>
              </a:tr>
              <a:tr h="744901">
                <a:tc>
                  <a:txBody>
                    <a:bodyPr/>
                    <a:lstStyle/>
                    <a:p>
                      <a:pPr algn="ctr"/>
                      <a:r>
                        <a:rPr lang="en-US" sz="1400" b="0" dirty="0">
                          <a:solidFill>
                            <a:schemeClr val="tx1">
                              <a:lumMod val="75000"/>
                              <a:lumOff val="25000"/>
                            </a:schemeClr>
                          </a:solidFill>
                        </a:rPr>
                        <a:t>GB &amp; XGB</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0.95</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1939953672"/>
                  </a:ext>
                </a:extLst>
              </a:tr>
              <a:tr h="744901">
                <a:tc>
                  <a:txBody>
                    <a:bodyPr/>
                    <a:lstStyle/>
                    <a:p>
                      <a:pPr algn="ctr"/>
                      <a:r>
                        <a:rPr lang="en-US" sz="1400" b="0" dirty="0">
                          <a:solidFill>
                            <a:schemeClr val="tx1">
                              <a:lumMod val="75000"/>
                              <a:lumOff val="25000"/>
                            </a:schemeClr>
                          </a:solidFill>
                        </a:rPr>
                        <a:t>SVM</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dirty="0">
                          <a:solidFill>
                            <a:schemeClr val="tx1">
                              <a:lumMod val="75000"/>
                              <a:lumOff val="25000"/>
                            </a:schemeClr>
                          </a:solidFill>
                        </a:rPr>
                        <a:t>0.90</a:t>
                      </a: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236294334"/>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Model building</a:t>
            </a:r>
          </a:p>
        </p:txBody>
      </p:sp>
    </p:spTree>
    <p:extLst>
      <p:ext uri="{BB962C8B-B14F-4D97-AF65-F5344CB8AC3E}">
        <p14:creationId xmlns:p14="http://schemas.microsoft.com/office/powerpoint/2010/main" val="39020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r>
              <a:rPr lang="en-US" dirty="0">
                <a:sym typeface="Bodoni SvtyTwo ITC TT-Book"/>
              </a:rPr>
              <a:t>Result</a:t>
            </a:r>
          </a:p>
        </p:txBody>
      </p:sp>
      <p:sp>
        <p:nvSpPr>
          <p:cNvPr id="4" name="Content Placeholder 3">
            <a:extLst>
              <a:ext uri="{FF2B5EF4-FFF2-40B4-BE49-F238E27FC236}">
                <a16:creationId xmlns:a16="http://schemas.microsoft.com/office/drawing/2014/main" id="{D98B5D23-DCE8-4622-8A58-C237DA85D4A7}"/>
              </a:ext>
            </a:extLst>
          </p:cNvPr>
          <p:cNvSpPr>
            <a:spLocks noGrp="1"/>
          </p:cNvSpPr>
          <p:nvPr>
            <p:ph idx="1"/>
          </p:nvPr>
        </p:nvSpPr>
        <p:spPr/>
        <p:txBody>
          <a:bodyPr/>
          <a:lstStyle/>
          <a:p>
            <a:pPr>
              <a:buFont typeface="Wingdings" panose="05000000000000000000" pitchFamily="2" charset="2"/>
              <a:buChar char="Ø"/>
            </a:pPr>
            <a:r>
              <a:rPr lang="en-MY"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final model chosen is Random Forest Classifier as it shows the best performance of f1 score above 95%. </a:t>
            </a:r>
          </a:p>
          <a:p>
            <a:pPr>
              <a:buFont typeface="Wingdings" panose="05000000000000000000" pitchFamily="2" charset="2"/>
              <a:buChar char="Ø"/>
            </a:pPr>
            <a:r>
              <a:rPr lang="en-MY"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Hyper parameter tuning will be performed on this model. </a:t>
            </a:r>
          </a:p>
          <a:p>
            <a:pPr>
              <a:buFont typeface="Wingdings" panose="05000000000000000000" pitchFamily="2" charset="2"/>
              <a:buChar char="Ø"/>
            </a:pPr>
            <a:r>
              <a:rPr lang="en-MY"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However due to limited computation capabilities the hyper parameter tuning takes marginally higher times including hours and was unable to process it.</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193923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279101623"/>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1888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620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Consolas</vt:lpstr>
      <vt:lpstr>Verdana</vt:lpstr>
      <vt:lpstr>Wingdings</vt:lpstr>
      <vt:lpstr>RetrospectVTI</vt:lpstr>
      <vt:lpstr>PORTUGESE BANK MARKETING CAMPAIGN</vt:lpstr>
      <vt:lpstr>CUSTOMER  CASE STUDY</vt:lpstr>
      <vt:lpstr>DATA EXPLORATION</vt:lpstr>
      <vt:lpstr>DATA EXPLORATION CONT...</vt:lpstr>
      <vt:lpstr>FeATURE SELECTION</vt:lpstr>
      <vt:lpstr>Model building</vt:lpstr>
      <vt:lpstr>Result</vt:lpstr>
      <vt:lpstr>RECOMMENDATIONS</vt:lpstr>
      <vt:lpstr>QUESTIONS</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PORTUGESE BANK MARKETING CAMPAIGN</dc:title>
  <dc:creator>Mohamed Shafeeq VP</dc:creator>
  <cp:lastModifiedBy>Mohamed Shafeeq VP</cp:lastModifiedBy>
  <cp:revision>2</cp:revision>
  <dcterms:created xsi:type="dcterms:W3CDTF">2021-08-23T11:09:34Z</dcterms:created>
  <dcterms:modified xsi:type="dcterms:W3CDTF">2021-08-23T15:56:40Z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