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8" r:id="rId2"/>
    <p:sldId id="275" r:id="rId3"/>
    <p:sldId id="277" r:id="rId4"/>
    <p:sldId id="276" r:id="rId5"/>
    <p:sldId id="279" r:id="rId6"/>
    <p:sldId id="256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7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80" r:id="rId2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81933" autoAdjust="0"/>
  </p:normalViewPr>
  <p:slideViewPr>
    <p:cSldViewPr snapToGrid="0">
      <p:cViewPr varScale="1">
        <p:scale>
          <a:sx n="93" d="100"/>
          <a:sy n="93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56D22-4CF1-4FB7-ADAA-93A011485EEB}" type="datetimeFigureOut">
              <a:rPr lang="nb-NO" smtClean="0"/>
              <a:t>25.02.2016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B3E16-4FD6-4D05-BF61-9D5522FF82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760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Når vi etter lunsj</a:t>
            </a:r>
            <a:r>
              <a:rPr lang="nb-NO" baseline="0" dirty="0" smtClean="0"/>
              <a:t> skal i gang med litt praktiske oppgaver, skal vi leke litt med…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3924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Oversatt</a:t>
            </a:r>
            <a:r>
              <a:rPr lang="nb-NO" baseline="0" dirty="0" smtClean="0"/>
              <a:t> til vanntankanalogien vår. TEGNE: 1V </a:t>
            </a:r>
            <a:r>
              <a:rPr lang="nb-NO" baseline="0" dirty="0" smtClean="0"/>
              <a:t>= </a:t>
            </a:r>
            <a:r>
              <a:rPr lang="nb-NO" baseline="0" dirty="0" err="1" smtClean="0"/>
              <a:t>xA</a:t>
            </a:r>
            <a:r>
              <a:rPr lang="nb-NO" baseline="0" dirty="0" smtClean="0"/>
              <a:t> * 2Ω </a:t>
            </a:r>
            <a:r>
              <a:rPr lang="nb-NO" baseline="0" dirty="0" smtClean="0">
                <a:sym typeface="Wingdings" panose="05000000000000000000" pitchFamily="2" charset="2"/>
              </a:rPr>
              <a:t> </a:t>
            </a:r>
            <a:r>
              <a:rPr lang="nb-NO" baseline="0" dirty="0" err="1" smtClean="0">
                <a:sym typeface="Wingdings" panose="05000000000000000000" pitchFamily="2" charset="2"/>
              </a:rPr>
              <a:t>xA</a:t>
            </a:r>
            <a:r>
              <a:rPr lang="nb-NO" baseline="0" dirty="0" smtClean="0">
                <a:sym typeface="Wingdings" panose="05000000000000000000" pitchFamily="2" charset="2"/>
              </a:rPr>
              <a:t> = 1V / 2Ω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0682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En </a:t>
            </a:r>
            <a:r>
              <a:rPr lang="nb-NO" dirty="0" err="1" smtClean="0"/>
              <a:t>resistor</a:t>
            </a:r>
            <a:r>
              <a:rPr lang="nb-NO" dirty="0" smtClean="0"/>
              <a:t> som dette er en liten </a:t>
            </a:r>
            <a:r>
              <a:rPr lang="nb-NO" dirty="0" err="1" smtClean="0"/>
              <a:t>porselensdings</a:t>
            </a:r>
            <a:r>
              <a:rPr lang="nb-NO" dirty="0" smtClean="0"/>
              <a:t> som kan motstå</a:t>
            </a:r>
            <a:r>
              <a:rPr lang="nb-NO" baseline="0" dirty="0" smtClean="0"/>
              <a:t> strøm. Størrelsen på motstanden er dokumentert med fargekoder. Selv om fargene leses fra venstre mot høyre, har ikke en </a:t>
            </a:r>
            <a:r>
              <a:rPr lang="nb-NO" baseline="0" dirty="0" err="1" smtClean="0"/>
              <a:t>resistor</a:t>
            </a:r>
            <a:r>
              <a:rPr lang="nb-NO" baseline="0" dirty="0" smtClean="0"/>
              <a:t> noen retning. Motstanden er helt lik begge veier.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1334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Få</a:t>
            </a:r>
            <a:r>
              <a:rPr lang="nb-NO" baseline="0" dirty="0" smtClean="0"/>
              <a:t> en LED til å lyse ved å koble den til en </a:t>
            </a:r>
            <a:r>
              <a:rPr lang="nb-NO" baseline="0" dirty="0" err="1" smtClean="0"/>
              <a:t>Arduino</a:t>
            </a:r>
            <a:r>
              <a:rPr lang="nb-NO" baseline="0" dirty="0" smtClean="0"/>
              <a:t>. Bare vise ligningen. Spenning = Motstand * Strøm </a:t>
            </a:r>
            <a:r>
              <a:rPr lang="nb-NO" baseline="0" dirty="0" smtClean="0">
                <a:sym typeface="Wingdings" panose="05000000000000000000" pitchFamily="2" charset="2"/>
              </a:rPr>
              <a:t> Motstand = Spenning / Strøm  5V / </a:t>
            </a:r>
            <a:r>
              <a:rPr lang="nb-NO" baseline="0" dirty="0" smtClean="0">
                <a:sym typeface="Wingdings" panose="05000000000000000000" pitchFamily="2" charset="2"/>
              </a:rPr>
              <a:t>0,01A </a:t>
            </a:r>
            <a:r>
              <a:rPr lang="nb-NO" baseline="0" dirty="0" smtClean="0">
                <a:sym typeface="Wingdings" panose="05000000000000000000" pitchFamily="2" charset="2"/>
              </a:rPr>
              <a:t>= </a:t>
            </a:r>
            <a:r>
              <a:rPr lang="nb-NO" baseline="0" dirty="0" smtClean="0">
                <a:sym typeface="Wingdings" panose="05000000000000000000" pitchFamily="2" charset="2"/>
              </a:rPr>
              <a:t>500Ω. Bytter vi til 3,3V, som er den andre spenningen vi har på et </a:t>
            </a:r>
            <a:r>
              <a:rPr lang="nb-NO" baseline="0" dirty="0" err="1" smtClean="0">
                <a:sym typeface="Wingdings" panose="05000000000000000000" pitchFamily="2" charset="2"/>
              </a:rPr>
              <a:t>Arduino</a:t>
            </a:r>
            <a:r>
              <a:rPr lang="nb-NO" baseline="0" dirty="0" smtClean="0">
                <a:sym typeface="Wingdings" panose="05000000000000000000" pitchFamily="2" charset="2"/>
              </a:rPr>
              <a:t>-brett, får vi da 3,3/0,001A = 330Ω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803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Tegne kobling til LED Strøm -&gt; </a:t>
            </a:r>
            <a:r>
              <a:rPr lang="nb-NO" dirty="0" err="1" smtClean="0"/>
              <a:t>resistor</a:t>
            </a:r>
            <a:r>
              <a:rPr lang="nb-NO" baseline="0" dirty="0" smtClean="0"/>
              <a:t> -&gt; LED -&gt; jord / minus. I vårt tilfelle, vil typisk strøm være 5V på </a:t>
            </a:r>
            <a:r>
              <a:rPr lang="nb-NO" baseline="0" dirty="0" err="1" smtClean="0"/>
              <a:t>Arduino</a:t>
            </a:r>
            <a:r>
              <a:rPr lang="nb-NO" baseline="0" dirty="0" smtClean="0"/>
              <a:t>-en og jord GND, men det kan også være pluss og minus på et batteri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7208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For</a:t>
            </a:r>
            <a:r>
              <a:rPr lang="nb-NO" baseline="0" dirty="0" smtClean="0"/>
              <a:t> at vi skal kunne benytte oss av strøm, trenger den et sted å gå. Ta vanntanken, for eksempel. Hvis ikke vannet har noe sted å renne, beveger det seg ikke. Slik er det også med strøm. For at spenningen i plusspunktet i et batteri skal kunne gå noe sted, må det kobles til minuspunktet.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448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Ingentin</a:t>
            </a:r>
            <a:r>
              <a:rPr lang="nb-NO" baseline="0" dirty="0" smtClean="0"/>
              <a:t>g skjer. Strømmen går ikke noe sted. Men den potensielle spenningen vil være lik i alt som er koblet til pluss.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3244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Ingen motstand, strømforsyningen forsøker å levere</a:t>
            </a:r>
            <a:r>
              <a:rPr lang="nb-NO" baseline="0" dirty="0" smtClean="0"/>
              <a:t> uendelig med strøm, ting kan svis osv.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5770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Tegne</a:t>
            </a:r>
            <a:r>
              <a:rPr lang="nb-NO" baseline="0" dirty="0" smtClean="0"/>
              <a:t> serie- og parallellkobling. </a:t>
            </a:r>
          </a:p>
          <a:p>
            <a:r>
              <a:rPr lang="nb-NO" baseline="0" dirty="0" smtClean="0"/>
              <a:t>Serie – samme strøm over hele kretsen, parallell – samme spenning</a:t>
            </a:r>
          </a:p>
          <a:p>
            <a:r>
              <a:rPr lang="nb-NO" baseline="0" dirty="0" smtClean="0"/>
              <a:t>Ta med </a:t>
            </a:r>
            <a:r>
              <a:rPr lang="nb-NO" baseline="0" dirty="0" err="1" smtClean="0"/>
              <a:t>resistor</a:t>
            </a:r>
            <a:r>
              <a:rPr lang="nb-NO" baseline="0" dirty="0" smtClean="0"/>
              <a:t> og LED</a:t>
            </a:r>
          </a:p>
          <a:p>
            <a:r>
              <a:rPr lang="nb-NO" baseline="0" dirty="0" smtClean="0"/>
              <a:t>Quiz, bytte plass på </a:t>
            </a:r>
            <a:r>
              <a:rPr lang="nb-NO" baseline="0" dirty="0" err="1" smtClean="0"/>
              <a:t>resistor</a:t>
            </a:r>
            <a:r>
              <a:rPr lang="nb-NO" baseline="0" dirty="0" smtClean="0"/>
              <a:t> og 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7673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Vise og tegne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5964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nb-NO" baseline="0" dirty="0" smtClean="0"/>
              <a:t>USB</a:t>
            </a:r>
          </a:p>
          <a:p>
            <a:pPr marL="228600" indent="-228600">
              <a:buAutoNum type="arabicPeriod"/>
            </a:pPr>
            <a:r>
              <a:rPr lang="nb-NO" baseline="0" dirty="0" smtClean="0"/>
              <a:t>Strøminngang for adapter/batteri</a:t>
            </a:r>
          </a:p>
          <a:p>
            <a:pPr marL="228600" indent="-228600">
              <a:buAutoNum type="arabicPeriod"/>
            </a:pPr>
            <a:r>
              <a:rPr lang="nb-NO" baseline="0" dirty="0" smtClean="0"/>
              <a:t>Jord / minus</a:t>
            </a:r>
          </a:p>
          <a:p>
            <a:pPr marL="228600" indent="-228600">
              <a:buAutoNum type="arabicPeriod"/>
            </a:pPr>
            <a:r>
              <a:rPr lang="nb-NO" baseline="0" dirty="0" smtClean="0"/>
              <a:t>+ 5. 3,3 og 5V utgang</a:t>
            </a:r>
          </a:p>
          <a:p>
            <a:pPr marL="228600" indent="-228600">
              <a:buAutoNum type="arabicPeriod" startAt="6"/>
            </a:pPr>
            <a:r>
              <a:rPr lang="nb-NO" baseline="0" dirty="0" smtClean="0"/>
              <a:t>Analog input</a:t>
            </a:r>
          </a:p>
          <a:p>
            <a:pPr marL="228600" indent="-228600">
              <a:buAutoNum type="arabicPeriod" startAt="6"/>
            </a:pPr>
            <a:r>
              <a:rPr lang="nb-NO" baseline="0" dirty="0" smtClean="0"/>
              <a:t>Digital input/output</a:t>
            </a:r>
          </a:p>
          <a:p>
            <a:pPr marL="228600" indent="-228600">
              <a:buAutoNum type="arabicPeriod" startAt="6"/>
            </a:pPr>
            <a:r>
              <a:rPr lang="nb-NO" baseline="0" dirty="0" smtClean="0"/>
              <a:t>De med ~ -&gt; PWM, for vårt bruk, kan simulere analog output</a:t>
            </a:r>
          </a:p>
          <a:p>
            <a:pPr marL="228600" indent="-228600">
              <a:buAutoNum type="arabicPeriod" startAt="6"/>
            </a:pPr>
            <a:r>
              <a:rPr lang="nb-NO" baseline="0" dirty="0" smtClean="0"/>
              <a:t>Analog </a:t>
            </a:r>
            <a:r>
              <a:rPr lang="nb-NO" baseline="0" dirty="0" err="1" smtClean="0"/>
              <a:t>reference</a:t>
            </a:r>
            <a:r>
              <a:rPr lang="nb-NO" baseline="0" dirty="0" smtClean="0"/>
              <a:t> –&gt; </a:t>
            </a:r>
            <a:r>
              <a:rPr lang="nb-NO" baseline="0" dirty="0" err="1" smtClean="0"/>
              <a:t>vetsje</a:t>
            </a:r>
            <a:endParaRPr lang="nb-NO" baseline="0" dirty="0" smtClean="0"/>
          </a:p>
          <a:p>
            <a:pPr marL="228600" indent="-228600">
              <a:buAutoNum type="arabicPeriod" startAt="6"/>
            </a:pPr>
            <a:r>
              <a:rPr lang="nb-NO" baseline="0" dirty="0" smtClean="0"/>
              <a:t>Reset </a:t>
            </a:r>
            <a:r>
              <a:rPr lang="nb-NO" baseline="0" dirty="0" err="1" smtClean="0"/>
              <a:t>button</a:t>
            </a:r>
            <a:r>
              <a:rPr lang="nb-NO" baseline="0" dirty="0" smtClean="0"/>
              <a:t> -&gt; kan f.eks. starte kode på nytt</a:t>
            </a:r>
          </a:p>
          <a:p>
            <a:pPr marL="228600" indent="-228600">
              <a:buAutoNum type="arabicPeriod" startAt="6"/>
            </a:pPr>
            <a:r>
              <a:rPr lang="nb-NO" baseline="0" dirty="0" smtClean="0"/>
              <a:t>Power LED indikator</a:t>
            </a:r>
          </a:p>
          <a:p>
            <a:pPr marL="228600" indent="-228600">
              <a:buAutoNum type="arabicPeriod" startAt="6"/>
            </a:pPr>
            <a:r>
              <a:rPr lang="nb-NO" baseline="0" dirty="0" smtClean="0"/>
              <a:t>TX/RX -&gt; transfer and </a:t>
            </a:r>
            <a:r>
              <a:rPr lang="nb-NO" baseline="0" dirty="0" err="1" smtClean="0"/>
              <a:t>receive</a:t>
            </a:r>
            <a:r>
              <a:rPr lang="nb-NO" baseline="0" dirty="0" smtClean="0"/>
              <a:t>-indikatorer</a:t>
            </a:r>
          </a:p>
          <a:p>
            <a:pPr marL="228600" indent="-228600">
              <a:buAutoNum type="arabicPeriod" startAt="6"/>
            </a:pPr>
            <a:r>
              <a:rPr lang="nb-NO" baseline="0" dirty="0" smtClean="0"/>
              <a:t>Integrated Circuit -&gt; systembrikken/CPU-en</a:t>
            </a:r>
          </a:p>
          <a:p>
            <a:pPr marL="228600" indent="-228600">
              <a:buAutoNum type="arabicPeriod" startAt="6"/>
            </a:pPr>
            <a:r>
              <a:rPr lang="nb-NO" baseline="0" dirty="0" smtClean="0"/>
              <a:t>Spenningsregulator / overspenningsvern. Takler opp til 20 Volt.</a:t>
            </a:r>
          </a:p>
          <a:p>
            <a:pPr marL="228600" indent="-228600">
              <a:buAutoNum type="arabicPeriod" startAt="6"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26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Så skal vi koble</a:t>
            </a:r>
            <a:r>
              <a:rPr lang="nb-NO" baseline="0" dirty="0" smtClean="0"/>
              <a:t> disse tingene sammen og ved hjelp av strøm og kode forsøke å få ting til å skje eller hente inn informasjon fra omgivelsene…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4536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Så skal vi forsøke å koble</a:t>
            </a:r>
            <a:r>
              <a:rPr lang="nb-NO" baseline="0" dirty="0" smtClean="0"/>
              <a:t> disse tingene sammen og ved hjelp av strøm og kode få ting til å skje eller hente informasjon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730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…eller lage noe annet moro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1968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Innføring </a:t>
            </a:r>
            <a:r>
              <a:rPr lang="nb-N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strøm og slikt -&gt; gå gjennom ting som strøm, spenning og motstand, inkl. ohms lov og hvordan man kan regne seg frem til de forskjellige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Kretser -&gt; Hva er en elektrisk krets, forskjellige typer kretser, hvordan man tegner en krets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Breadboard</a:t>
            </a:r>
            <a:r>
              <a:rPr lang="nb-N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Hva er et </a:t>
            </a:r>
            <a:r>
              <a:rPr lang="nb-NO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breadboard</a:t>
            </a:r>
            <a:r>
              <a:rPr lang="nb-N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Hvordan bruker vi det?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nb-N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Kort om komponentene vår </a:t>
            </a:r>
            <a:r>
              <a:rPr lang="nb-NO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nb-N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Uno består av, input og output og slikt</a:t>
            </a:r>
            <a:endParaRPr lang="nb-NO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4841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Volt -&gt; Potensialet</a:t>
            </a:r>
            <a:r>
              <a:rPr lang="nb-NO" baseline="0" dirty="0" smtClean="0"/>
              <a:t> en elektrisk ladning / forsyning har til å skape energi i et elektrisk felt. F.eks. 9 </a:t>
            </a:r>
            <a:r>
              <a:rPr lang="nb-NO" baseline="0" dirty="0" err="1" smtClean="0"/>
              <a:t>voltsbatteri</a:t>
            </a:r>
            <a:r>
              <a:rPr lang="nb-NO" baseline="0" dirty="0" smtClean="0"/>
              <a:t>, 220V i veggen. Disse verdiene blir oppgitt med et negativt ladet punkt / jording som referanse. Altså forskjellen i spenning mellom to punkter.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Ampere -&gt; Mengden strøm i et visst punkt i en elektrisk krets. Definert som 6,241*10</a:t>
            </a:r>
            <a:r>
              <a:rPr lang="nb-NO" baseline="30000" dirty="0" smtClean="0"/>
              <a:t>18</a:t>
            </a:r>
            <a:r>
              <a:rPr lang="nb-NO" baseline="0" dirty="0" smtClean="0"/>
              <a:t> elektroner per sekund</a:t>
            </a:r>
            <a:r>
              <a:rPr lang="nb-NO" baseline="0" dirty="0" smtClean="0"/>
              <a:t>.</a:t>
            </a:r>
          </a:p>
          <a:p>
            <a:pPr marL="628650" lvl="1" indent="-171450">
              <a:buFontTx/>
              <a:buChar char="-"/>
            </a:pPr>
            <a:r>
              <a:rPr lang="nb-NO" baseline="0" dirty="0" smtClean="0"/>
              <a:t>Amperetimer (energimengde), oppladbare batterier blir ofte oppgitt i </a:t>
            </a:r>
            <a:r>
              <a:rPr lang="nb-NO" baseline="0" dirty="0" err="1" smtClean="0"/>
              <a:t>milliamperetimer</a:t>
            </a:r>
            <a:endParaRPr lang="nb-NO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 smtClean="0"/>
              <a:t>Watt -&gt; </a:t>
            </a:r>
            <a:r>
              <a:rPr lang="nb-NO" dirty="0" smtClean="0"/>
              <a:t>Måleenhet</a:t>
            </a:r>
            <a:r>
              <a:rPr lang="nb-NO" baseline="0" dirty="0" smtClean="0"/>
              <a:t> for energimengde (volt </a:t>
            </a:r>
            <a:r>
              <a:rPr lang="nb-NO" baseline="0" dirty="0" smtClean="0"/>
              <a:t>* ampere</a:t>
            </a:r>
            <a:r>
              <a:rPr lang="nb-NO" baseline="0" dirty="0" smtClean="0"/>
              <a:t>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baseline="0" dirty="0" smtClean="0"/>
              <a:t>Leaf har batteri på 24kwh.</a:t>
            </a:r>
            <a:endParaRPr lang="nb-NO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baseline="0" dirty="0" smtClean="0"/>
              <a:t>Jeg meldte f.eks. inn målerstanden hjemme i går, og hadde da brukt 1027kwh de siste tolv dager.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Ohm -&gt; et stoffs evne til å motstå strøm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615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Som</a:t>
            </a:r>
            <a:r>
              <a:rPr lang="nb-NO" baseline="0" dirty="0" smtClean="0"/>
              <a:t> et batteri. Jo mer vann, jo høyere trykk i slangen i bunnen, tilsvarende høyere spenning, og jo høyere trykk, jo mer vann kommer ut av slangen, tilsvarende strøm (ampere)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1391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Samme mengde vann</a:t>
            </a:r>
            <a:r>
              <a:rPr lang="nb-NO" baseline="0" dirty="0" smtClean="0"/>
              <a:t> gir samme trykk i slangen nederst, altså spenning, men med en større åpning, kommer mer strøm ut av tanken til venstre.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9777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For å da</a:t>
            </a:r>
            <a:r>
              <a:rPr lang="nb-NO" baseline="0" dirty="0" smtClean="0"/>
              <a:t> få lik mengde strøm ut av disse to tankene, må vi ha mer vann, altså høyere trykk i tanken med smalere slange.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6010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Jo smalere slange,</a:t>
            </a:r>
            <a:r>
              <a:rPr lang="nb-NO" baseline="0" dirty="0" smtClean="0"/>
              <a:t> jo høyere motstand, jo mindre vann kommer gjennom. Høyer trykk, dvs. spenning, motvirker.</a:t>
            </a:r>
          </a:p>
          <a:p>
            <a:r>
              <a:rPr lang="nb-NO" baseline="0" dirty="0" smtClean="0"/>
              <a:t>Georg Ohm var en tysk matematiker og fysiker som definerte det som ble kjent som Ohms lov (TEGNE!) = V = I * R </a:t>
            </a:r>
            <a:r>
              <a:rPr lang="nb-NO" baseline="0" dirty="0" smtClean="0">
                <a:sym typeface="Wingdings" panose="05000000000000000000" pitchFamily="2" charset="2"/>
              </a:rPr>
              <a:t> I = V/R  R = V/I. 1V = 1A * 1Ω</a:t>
            </a:r>
          </a:p>
          <a:p>
            <a:r>
              <a:rPr lang="nb-NO" baseline="0" dirty="0" smtClean="0">
                <a:sym typeface="Wingdings" panose="05000000000000000000" pitchFamily="2" charset="2"/>
              </a:rPr>
              <a:t>Altså Volt = Ampere * Ohm spenning = strøm * motstand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078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25.02.2016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650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25.02.2016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84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25.02.2016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784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25.02.2016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534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25.02.2016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764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25.02.2016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489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25.02.2016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64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25.02.2016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306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25.02.2016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029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25.02.2016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900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25.02.2016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896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49A8-3045-41A6-8CC2-689B62FE881E}" type="datetimeFigureOut">
              <a:rPr lang="nb-NO" smtClean="0"/>
              <a:t>25.02.2016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104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3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pic>
        <p:nvPicPr>
          <p:cNvPr id="2050" name="Picture 2" descr="These two tanks create different pressures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02" y="1590204"/>
            <a:ext cx="43404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35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pic>
        <p:nvPicPr>
          <p:cNvPr id="3074" name="Picture 2" descr="These two tanks create the same pressure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01" y="1574415"/>
            <a:ext cx="43404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4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3872143" y="1511620"/>
            <a:ext cx="2813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Ohms lov</a:t>
            </a:r>
            <a:endParaRPr lang="nb-NO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111761" y="3604214"/>
            <a:ext cx="3857024" cy="2723131"/>
            <a:chOff x="739906" y="2994383"/>
            <a:chExt cx="3857024" cy="2723131"/>
          </a:xfrm>
        </p:grpSpPr>
        <p:sp>
          <p:nvSpPr>
            <p:cNvPr id="6" name="TextBox 5"/>
            <p:cNvSpPr txBox="1"/>
            <p:nvPr/>
          </p:nvSpPr>
          <p:spPr>
            <a:xfrm>
              <a:off x="1858945" y="2994383"/>
              <a:ext cx="1989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200" dirty="0" smtClean="0"/>
                <a:t>Lavere motstand</a:t>
              </a:r>
              <a:endParaRPr lang="nb-NO" sz="12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39906" y="4286699"/>
              <a:ext cx="3856574" cy="1430815"/>
              <a:chOff x="739906" y="4286699"/>
              <a:chExt cx="3856574" cy="1430815"/>
            </a:xfrm>
          </p:grpSpPr>
          <p:pic>
            <p:nvPicPr>
              <p:cNvPr id="4102" name="Picture 6" descr="The narrow pipe resists the flow.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2" t="69803" r="-782" b="-63"/>
              <a:stretch/>
            </p:blipFill>
            <p:spPr bwMode="auto">
              <a:xfrm>
                <a:off x="739906" y="4554470"/>
                <a:ext cx="3856574" cy="1163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858945" y="4286699"/>
                <a:ext cx="19895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200" dirty="0" smtClean="0"/>
                  <a:t>Høyere motstand</a:t>
                </a:r>
                <a:endParaRPr lang="nb-NO" sz="1200" dirty="0"/>
              </a:p>
            </p:txBody>
          </p:sp>
        </p:grpSp>
        <p:pic>
          <p:nvPicPr>
            <p:cNvPr id="12" name="Picture 2" descr="The narrow pipe resists the flow.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559" b="43617"/>
            <a:stretch/>
          </p:blipFill>
          <p:spPr bwMode="auto">
            <a:xfrm>
              <a:off x="739906" y="3247027"/>
              <a:ext cx="3857024" cy="1031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573865" y="2031888"/>
            <a:ext cx="3475621" cy="4295457"/>
            <a:chOff x="573865" y="2031888"/>
            <a:chExt cx="3475621" cy="4295457"/>
          </a:xfrm>
        </p:grpSpPr>
        <p:pic>
          <p:nvPicPr>
            <p:cNvPr id="4104" name="Picture 8" descr="alt tex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65" y="2031888"/>
              <a:ext cx="3209925" cy="4076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73865" y="6019568"/>
              <a:ext cx="3475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 smtClean="0"/>
                <a:t>Georg Ohm (16.03.1789 – 06.07.1854</a:t>
              </a:r>
              <a:endParaRPr lang="nb-NO" sz="14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4177587" y="23121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 smtClean="0"/>
              <a:t>Strømmen </a:t>
            </a:r>
            <a:r>
              <a:rPr lang="nb-NO" dirty="0"/>
              <a:t>gjennom en metallisk leder med konstant temperatur er proporsjonal med den elektriske potensialforskjellen (spenningen) over </a:t>
            </a:r>
            <a:r>
              <a:rPr lang="nb-NO" dirty="0" smtClean="0"/>
              <a:t>den (wikipedia)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2156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pic>
        <p:nvPicPr>
          <p:cNvPr id="5122" name="Picture 2" descr="Tanks with their equivalent electrical meaning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35" y="193580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3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363"/>
            <a:ext cx="7723909" cy="917575"/>
          </a:xfrm>
        </p:spPr>
        <p:txBody>
          <a:bodyPr>
            <a:normAutofit/>
          </a:bodyPr>
          <a:lstStyle/>
          <a:p>
            <a:r>
              <a:rPr lang="nb-NO" dirty="0" err="1" smtClean="0"/>
              <a:t>Resistorverdier</a:t>
            </a:r>
            <a:r>
              <a:rPr lang="nb-NO" dirty="0"/>
              <a:t> - </a:t>
            </a:r>
            <a:r>
              <a:rPr lang="nb-NO" sz="2000" dirty="0"/>
              <a:t>http://www.ladyada.net/images/metertutorial/rescolorcode.jpg</a:t>
            </a:r>
            <a:endParaRPr lang="nb-NO" sz="2400" dirty="0"/>
          </a:p>
        </p:txBody>
      </p:sp>
      <p:pic>
        <p:nvPicPr>
          <p:cNvPr id="6146" name="Picture 2" descr="http://www.ladyada.net/images/metertutorial/rescolorco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759" y="773890"/>
            <a:ext cx="3795821" cy="594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s-media-cache-ak0.pinimg.com/736x/bf/97/84/bf9784c8faf8693a35b4034d94c2af9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11" y="2592062"/>
            <a:ext cx="335662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iamtechnical.com/sites/default/files/1k-ohm-resistor-color-cod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51" y="2581176"/>
            <a:ext cx="331149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iamtechnical.com/sites/default/files/10k-ohm-resistor-color-cod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338" y="4882712"/>
            <a:ext cx="332193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7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Eksempel: LED-pære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93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1789889" y="18579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040859" y="1469196"/>
            <a:ext cx="300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Elektriske skjemas</a:t>
            </a:r>
            <a:endParaRPr lang="nb-NO" dirty="0"/>
          </a:p>
        </p:txBody>
      </p:sp>
      <p:pic>
        <p:nvPicPr>
          <p:cNvPr id="6148" name="Picture 4" descr="Resistor schematic symbo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2" y="2348933"/>
            <a:ext cx="38100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ladyada.net/images/arduino/powergndsy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79" y="4343095"/>
            <a:ext cx="132397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ladyada.net/images/arduino/ledsymbo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28" y="4272493"/>
            <a:ext cx="206692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www.ladyada.net/images/arduino/lesson3sch4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94" b="69186"/>
          <a:stretch/>
        </p:blipFill>
        <p:spPr bwMode="auto">
          <a:xfrm>
            <a:off x="5236927" y="4057446"/>
            <a:ext cx="788008" cy="82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29634" y="1979601"/>
            <a:ext cx="23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Resistor</a:t>
            </a:r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930679" y="3973763"/>
            <a:ext cx="16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Strøm og jord</a:t>
            </a:r>
            <a:endParaRPr lang="nb-NO" dirty="0"/>
          </a:p>
        </p:txBody>
      </p:sp>
      <p:sp>
        <p:nvSpPr>
          <p:cNvPr id="8" name="TextBox 7"/>
          <p:cNvSpPr txBox="1"/>
          <p:nvPr/>
        </p:nvSpPr>
        <p:spPr>
          <a:xfrm>
            <a:off x="3282848" y="3973763"/>
            <a:ext cx="16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LED</a:t>
            </a:r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5083750" y="3973763"/>
            <a:ext cx="138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Arduino</a:t>
            </a:r>
            <a:r>
              <a:rPr lang="nb-NO" dirty="0" smtClean="0"/>
              <a:t>-pin</a:t>
            </a:r>
            <a:endParaRPr lang="nb-NO" dirty="0"/>
          </a:p>
        </p:txBody>
      </p:sp>
      <p:pic>
        <p:nvPicPr>
          <p:cNvPr id="1026" name="Picture 2" descr="http://www.ladyada.net/images/arduino/switch1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7" t="27293" r="3252" b="61248"/>
          <a:stretch/>
        </p:blipFill>
        <p:spPr bwMode="auto">
          <a:xfrm>
            <a:off x="5356645" y="2553781"/>
            <a:ext cx="839354" cy="5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36927" y="2136938"/>
            <a:ext cx="85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Bryter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440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Kretser</a:t>
            </a:r>
            <a:endParaRPr lang="nb-NO" dirty="0"/>
          </a:p>
        </p:txBody>
      </p:sp>
      <p:pic>
        <p:nvPicPr>
          <p:cNvPr id="2050" name="Picture 2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230" y="2791899"/>
            <a:ext cx="659613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17829" y="2327564"/>
            <a:ext cx="312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Lukket krets – slik skal det være</a:t>
            </a:r>
          </a:p>
        </p:txBody>
      </p:sp>
    </p:spTree>
    <p:extLst>
      <p:ext uri="{BB962C8B-B14F-4D97-AF65-F5344CB8AC3E}">
        <p14:creationId xmlns:p14="http://schemas.microsoft.com/office/powerpoint/2010/main" val="2922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Kretser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17829" y="2327564"/>
            <a:ext cx="234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Åpen krets – hva skjer?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68657" y="2696896"/>
            <a:ext cx="5845203" cy="2880000"/>
            <a:chOff x="1668657" y="2696896"/>
            <a:chExt cx="5845203" cy="2880000"/>
          </a:xfrm>
        </p:grpSpPr>
        <p:pic>
          <p:nvPicPr>
            <p:cNvPr id="3074" name="Picture 2" descr="alt tex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657" y="2696896"/>
              <a:ext cx="5845203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006921" y="3616503"/>
              <a:ext cx="1428108" cy="14486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85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Kretser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7829" y="2327564"/>
            <a:ext cx="248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Kortslutning – hva skjer?</a:t>
            </a:r>
          </a:p>
        </p:txBody>
      </p:sp>
      <p:pic>
        <p:nvPicPr>
          <p:cNvPr id="4098" name="Picture 2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408" y="2809482"/>
            <a:ext cx="6328417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8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akerstudio.cc/images/products/IMG_7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47" y="1541820"/>
            <a:ext cx="7620000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9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Kretser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8241" y="2007898"/>
            <a:ext cx="4707578" cy="747177"/>
          </a:xfrm>
        </p:spPr>
        <p:txBody>
          <a:bodyPr/>
          <a:lstStyle/>
          <a:p>
            <a:pPr marL="0" indent="0">
              <a:buNone/>
            </a:pPr>
            <a:r>
              <a:rPr lang="nb-NO" dirty="0" smtClean="0"/>
              <a:t>Parallellkobling </a:t>
            </a:r>
            <a:r>
              <a:rPr lang="nb-NO" dirty="0" err="1" smtClean="0"/>
              <a:t>vs</a:t>
            </a:r>
            <a:r>
              <a:rPr lang="nb-NO" dirty="0" smtClean="0"/>
              <a:t> seriekobling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415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Breadboard</a:t>
            </a:r>
            <a:endParaRPr lang="nb-NO" dirty="0"/>
          </a:p>
        </p:txBody>
      </p:sp>
      <p:pic>
        <p:nvPicPr>
          <p:cNvPr id="1026" name="Picture 2" descr="https://www.pjrc.com/store/bread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114052" cy="426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6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Arduino</a:t>
            </a:r>
            <a:endParaRPr lang="nb-NO" dirty="0"/>
          </a:p>
        </p:txBody>
      </p:sp>
      <p:pic>
        <p:nvPicPr>
          <p:cNvPr id="2050" name="Picture 2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349" y="462336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0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://cdn.instructables.com/FGF/QB07/HX7P7I3J/FGFQB07HX7P7I3J.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" y="1222052"/>
            <a:ext cx="4702680" cy="340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a.pragprog.com/magazines/2010-07/images/leds__4z1zpv_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549" y="287676"/>
            <a:ext cx="4007850" cy="278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arduino buzz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7" y="412850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lucadentella.it/blog/wp-content/uploads/2012/02/28j60_modul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612" y="3277456"/>
            <a:ext cx="36957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s://cdn.sparkfun.com/assets/c/4/a/9/d/515c7a2bce395f653d0000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239" y="3554376"/>
            <a:ext cx="3198149" cy="247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://skpang.co.uk/catalog/images/component/semi/10988-0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063" y="436918"/>
            <a:ext cx="2071325" cy="207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media.apcmag.com/wp-content/uploads/sites/20/2013/03/apcnews2012arduino_logo_mainImage10.jpg1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29" y="3803018"/>
            <a:ext cx="1883827" cy="188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573" y="147018"/>
            <a:ext cx="10515600" cy="1325563"/>
          </a:xfrm>
        </p:spPr>
        <p:txBody>
          <a:bodyPr/>
          <a:lstStyle/>
          <a:p>
            <a:r>
              <a:rPr lang="nb-NO" dirty="0" smtClean="0"/>
              <a:t>Demo</a:t>
            </a:r>
            <a:endParaRPr lang="nb-NO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23215" y="524183"/>
            <a:ext cx="2244047" cy="948397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Lys i LED</a:t>
            </a:r>
          </a:p>
          <a:p>
            <a:r>
              <a:rPr lang="nb-NO" dirty="0" err="1" smtClean="0"/>
              <a:t>Hello</a:t>
            </a:r>
            <a:r>
              <a:rPr lang="nb-NO" dirty="0" smtClean="0"/>
              <a:t> World!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108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pjrc.com/store/bread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712" y="2403563"/>
            <a:ext cx="6096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2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://cdn.instructables.com/FGF/QB07/HX7P7I3J/FGFQB07HX7P7I3J.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7" y="467707"/>
            <a:ext cx="4702680" cy="340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a.pragprog.com/magazines/2010-07/images/leds__4z1zpv_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549" y="287676"/>
            <a:ext cx="4007850" cy="278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arduino buzz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7" y="412850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lucadentella.it/blog/wp-content/uploads/2012/02/28j60_modul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612" y="3277456"/>
            <a:ext cx="36957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s://cdn.sparkfun.com/assets/c/4/a/9/d/515c7a2bce395f653d0000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400" y="3435641"/>
            <a:ext cx="3198149" cy="247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://skpang.co.uk/catalog/images/component/semi/10988-0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735" y="946834"/>
            <a:ext cx="2071325" cy="207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media.apcmag.com/wp-content/uploads/sites/20/2013/03/apcnews2012arduino_logo_mainImage10.jpg1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29" y="3803018"/>
            <a:ext cx="1883827" cy="188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19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edia.apcmag.com/wp-content/uploads/sites/20/2013/09/apcnews2012stompy-project8-sml_mainImage1.jpg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77" y="532726"/>
            <a:ext cx="2392416" cy="193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062d3943d52752284f55-250c061318aedd629e64a503cb52758e.r6.cf1.rackcdn.com/images/-8kPTKf4TY4j.840x0.Vdef9Kk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999" y="4040545"/>
            <a:ext cx="5003515" cy="281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nudatech.com/blog/wp-content/uploads/2013/07/tow_vehicle-800x4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133" y="2744931"/>
            <a:ext cx="4079744" cy="229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nudatech.com/blog/wp-content/uploads/2013/01/inebriato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14" y="178122"/>
            <a:ext cx="3253584" cy="228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cdn.instructables.com/FPL/W46N/GTIEWU6A/FPLW46NGTIEWU6A.RECT21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64" y="157574"/>
            <a:ext cx="3810979" cy="317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a5.files.readwrite.com/image/upload/c_fit,cs_srgb,dpr_1.0,q_80,w_460/MTIyMzAxOTkxOTI1MDgzNDE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54" y="3331691"/>
            <a:ext cx="3106151" cy="262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Grunnkurs elektro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599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Oversikt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</a:p>
          <a:p>
            <a:r>
              <a:rPr lang="nb-NO" dirty="0" smtClean="0"/>
              <a:t>Kretser</a:t>
            </a:r>
          </a:p>
          <a:p>
            <a:r>
              <a:rPr lang="nb-NO" dirty="0" err="1" smtClean="0"/>
              <a:t>Breadboard</a:t>
            </a:r>
            <a:endParaRPr lang="nb-NO" dirty="0" smtClean="0"/>
          </a:p>
          <a:p>
            <a:r>
              <a:rPr lang="nb-NO" dirty="0" err="1" smtClean="0"/>
              <a:t>Arduino</a:t>
            </a:r>
            <a:endParaRPr lang="nb-NO" dirty="0" smtClean="0"/>
          </a:p>
          <a:p>
            <a:r>
              <a:rPr lang="nb-NO" dirty="0" smtClean="0"/>
              <a:t>Demo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042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353"/>
            <a:ext cx="10515600" cy="4351338"/>
          </a:xfrm>
        </p:spPr>
        <p:txBody>
          <a:bodyPr/>
          <a:lstStyle/>
          <a:p>
            <a:r>
              <a:rPr lang="nb-NO" dirty="0" smtClean="0"/>
              <a:t>Elektrisitet</a:t>
            </a:r>
          </a:p>
          <a:p>
            <a:pPr lvl="1"/>
            <a:r>
              <a:rPr lang="nb-NO" dirty="0" smtClean="0"/>
              <a:t>Elektrisitet er fysiske fenomener knyttet til negativt eller positivt ladde partikler i ro eller i bevegelse (Wikipedia)</a:t>
            </a:r>
          </a:p>
          <a:p>
            <a:pPr lvl="2"/>
            <a:r>
              <a:rPr lang="nb-NO" dirty="0" smtClean="0"/>
              <a:t>Volt (spenning)</a:t>
            </a:r>
          </a:p>
          <a:p>
            <a:pPr lvl="2"/>
            <a:r>
              <a:rPr lang="nb-NO" dirty="0" smtClean="0"/>
              <a:t>Ampere</a:t>
            </a:r>
          </a:p>
          <a:p>
            <a:pPr lvl="3"/>
            <a:r>
              <a:rPr lang="nb-NO" dirty="0" smtClean="0"/>
              <a:t>6,241*10</a:t>
            </a:r>
            <a:r>
              <a:rPr lang="nb-NO" sz="1600" baseline="30000" dirty="0" smtClean="0"/>
              <a:t>18</a:t>
            </a:r>
            <a:r>
              <a:rPr lang="nb-NO" sz="1600" dirty="0" smtClean="0"/>
              <a:t> elektroner per sekund</a:t>
            </a:r>
            <a:endParaRPr lang="nb-NO" dirty="0" smtClean="0"/>
          </a:p>
          <a:p>
            <a:pPr lvl="3"/>
            <a:r>
              <a:rPr lang="nb-NO" dirty="0" smtClean="0"/>
              <a:t>Amperetimer</a:t>
            </a:r>
            <a:endParaRPr lang="nb-NO" dirty="0" smtClean="0"/>
          </a:p>
          <a:p>
            <a:pPr lvl="2"/>
            <a:r>
              <a:rPr lang="nb-NO" dirty="0" smtClean="0"/>
              <a:t>Watt</a:t>
            </a:r>
          </a:p>
          <a:p>
            <a:pPr lvl="3"/>
            <a:r>
              <a:rPr lang="nb-NO" dirty="0" smtClean="0"/>
              <a:t>(Kilo)Watt-timer</a:t>
            </a:r>
          </a:p>
          <a:p>
            <a:pPr lvl="2"/>
            <a:r>
              <a:rPr lang="nb-NO" dirty="0" smtClean="0"/>
              <a:t>Ohm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65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pic>
        <p:nvPicPr>
          <p:cNvPr id="1026" name="Picture 2" descr="Voltage is like the pressure created by the water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4417"/>
            <a:ext cx="43404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19081" y="2642716"/>
            <a:ext cx="4953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Vann = ladning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Trykk = Volt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Vannstrøm = elektrisk strøm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2023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1015</Words>
  <Application>Microsoft Office PowerPoint</Application>
  <PresentationFormat>Widescreen</PresentationFormat>
  <Paragraphs>120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Grunnkurs elektro</vt:lpstr>
      <vt:lpstr>Oversikt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Kretser</vt:lpstr>
      <vt:lpstr>Kretser</vt:lpstr>
      <vt:lpstr>Kretser</vt:lpstr>
      <vt:lpstr>Kretser</vt:lpstr>
      <vt:lpstr>Breadboard</vt:lpstr>
      <vt:lpstr>Arduino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Grunnkurs elektro</dc:title>
  <dc:creator>Arild Johan .</dc:creator>
  <cp:lastModifiedBy>Arild Johan .</cp:lastModifiedBy>
  <cp:revision>40</cp:revision>
  <dcterms:created xsi:type="dcterms:W3CDTF">2016-02-21T10:53:57Z</dcterms:created>
  <dcterms:modified xsi:type="dcterms:W3CDTF">2016-02-25T22:08:52Z</dcterms:modified>
</cp:coreProperties>
</file>