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7" autoAdjust="0"/>
    <p:restoredTop sz="81933" autoAdjust="0"/>
  </p:normalViewPr>
  <p:slideViewPr>
    <p:cSldViewPr snapToGrid="0">
      <p:cViewPr varScale="1">
        <p:scale>
          <a:sx n="93" d="100"/>
          <a:sy n="93" d="100"/>
        </p:scale>
        <p:origin x="7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56D22-4CF1-4FB7-ADAA-93A011485EEB}" type="datetimeFigureOut">
              <a:rPr lang="nb-NO" smtClean="0"/>
              <a:t>23.02.2016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B3E16-4FD6-4D05-BF61-9D5522FF823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3760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Jeg skal gå gjennom en del konsepter som kan være greit å ha en oversikt over når man skal koble litt sensorer og annen elektronikk sammen, for f.eks. å få lys i en LED-pære eller andre, litt mer spennende, ting. </a:t>
            </a:r>
            <a:endParaRPr lang="nb-NO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Innføring i strøm og slikt -&gt; gå gjennom ting som strøm, spenning og motstand, inkl. ohms lov og hvordan man kan regne seg frem til de forskjellige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Kretser -&gt; Hva er en elektrisk krets, forskjellige typer kretser, hvordan man tegner en krets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Breadboard</a:t>
            </a:r>
            <a:r>
              <a:rPr lang="nb-NO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Hva er et </a:t>
            </a:r>
            <a:r>
              <a:rPr lang="nb-NO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breadboard</a:t>
            </a:r>
            <a:r>
              <a:rPr lang="nb-NO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Hvordan bruker vi det?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nb-NO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Kort om komponentene vår </a:t>
            </a:r>
            <a:r>
              <a:rPr lang="nb-NO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nb-NO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Uno består av, input og output og slikt</a:t>
            </a:r>
            <a:endParaRPr lang="nb-NO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4841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Tegne kobling til LED Strøm -&gt; </a:t>
            </a:r>
            <a:r>
              <a:rPr lang="nb-NO" dirty="0" err="1" smtClean="0"/>
              <a:t>resistor</a:t>
            </a:r>
            <a:r>
              <a:rPr lang="nb-NO" baseline="0" dirty="0" smtClean="0"/>
              <a:t> -&gt; LED -&gt; jord / minus. I vårt tilfelle, vil typisk strøm være 5V på </a:t>
            </a:r>
            <a:r>
              <a:rPr lang="nb-NO" baseline="0" dirty="0" err="1" smtClean="0"/>
              <a:t>Arduino</a:t>
            </a:r>
            <a:r>
              <a:rPr lang="nb-NO" baseline="0" dirty="0" smtClean="0"/>
              <a:t>-en og jord GND, men det kan også være pluss og minus på et batteri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7208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For</a:t>
            </a:r>
            <a:r>
              <a:rPr lang="nb-NO" baseline="0" dirty="0" smtClean="0"/>
              <a:t> at vi skal kunne benytte oss av strøm, trenger den et sted å gå. Ta vanntanken, for eksempel. Hvis ikke vannet har noe sted å renne, beveger det seg ikke. Slik er det også med strøm. For at spenningen i plusspunktet i et batteri skal kunne gå noe sted, må det kobles til minuspunktet. 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448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Ingentin</a:t>
            </a:r>
            <a:r>
              <a:rPr lang="nb-NO" baseline="0" dirty="0" smtClean="0"/>
              <a:t>g skjer. Strømmen går ikke noe sted. Men den potensielle spenningen vil være lik i alt som er koblet til pluss.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43244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Ingen motstand, strømforsyningen forsøker å levere</a:t>
            </a:r>
            <a:r>
              <a:rPr lang="nb-NO" baseline="0" dirty="0" smtClean="0"/>
              <a:t> uendelig med strøm, ting kan svis osv.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5770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Tegne</a:t>
            </a:r>
            <a:r>
              <a:rPr lang="nb-NO" baseline="0" dirty="0" smtClean="0"/>
              <a:t> serie- og parallellkobling. </a:t>
            </a:r>
          </a:p>
          <a:p>
            <a:r>
              <a:rPr lang="nb-NO" baseline="0" dirty="0" smtClean="0"/>
              <a:t>Serie – samme strøm over hele kretsen, parallell – samme spenning</a:t>
            </a:r>
          </a:p>
          <a:p>
            <a:r>
              <a:rPr lang="nb-NO" baseline="0" dirty="0" smtClean="0"/>
              <a:t>Ta med </a:t>
            </a:r>
            <a:r>
              <a:rPr lang="nb-NO" baseline="0" dirty="0" err="1" smtClean="0"/>
              <a:t>resistor</a:t>
            </a:r>
            <a:r>
              <a:rPr lang="nb-NO" baseline="0" dirty="0" smtClean="0"/>
              <a:t> og LED</a:t>
            </a:r>
          </a:p>
          <a:p>
            <a:r>
              <a:rPr lang="nb-NO" baseline="0" dirty="0" smtClean="0"/>
              <a:t>Quiz, bytte plass på </a:t>
            </a:r>
            <a:r>
              <a:rPr lang="nb-NO" baseline="0" dirty="0" err="1" smtClean="0"/>
              <a:t>resistor</a:t>
            </a:r>
            <a:r>
              <a:rPr lang="nb-NO" baseline="0" dirty="0" smtClean="0"/>
              <a:t> og 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37673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Vise og tegne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5964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nb-NO" baseline="0" dirty="0" smtClean="0"/>
              <a:t>USB</a:t>
            </a:r>
          </a:p>
          <a:p>
            <a:pPr marL="228600" indent="-228600">
              <a:buAutoNum type="arabicPeriod"/>
            </a:pPr>
            <a:r>
              <a:rPr lang="nb-NO" baseline="0" dirty="0" smtClean="0"/>
              <a:t>Strøminngang for adapter/batteri</a:t>
            </a:r>
          </a:p>
          <a:p>
            <a:pPr marL="228600" indent="-228600">
              <a:buAutoNum type="arabicPeriod"/>
            </a:pPr>
            <a:r>
              <a:rPr lang="nb-NO" baseline="0" dirty="0" smtClean="0"/>
              <a:t>Jord / minus</a:t>
            </a:r>
          </a:p>
          <a:p>
            <a:pPr marL="228600" indent="-228600">
              <a:buAutoNum type="arabicPeriod"/>
            </a:pPr>
            <a:r>
              <a:rPr lang="nb-NO" baseline="0" dirty="0" smtClean="0"/>
              <a:t>+ 5. 3,3 og 5V utgang</a:t>
            </a:r>
          </a:p>
          <a:p>
            <a:pPr marL="228600" indent="-228600">
              <a:buAutoNum type="arabicPeriod" startAt="6"/>
            </a:pPr>
            <a:r>
              <a:rPr lang="nb-NO" baseline="0" dirty="0" smtClean="0"/>
              <a:t>Analog input</a:t>
            </a:r>
          </a:p>
          <a:p>
            <a:pPr marL="228600" indent="-228600">
              <a:buAutoNum type="arabicPeriod" startAt="6"/>
            </a:pPr>
            <a:r>
              <a:rPr lang="nb-NO" baseline="0" dirty="0" smtClean="0"/>
              <a:t>Digital input/output</a:t>
            </a:r>
          </a:p>
          <a:p>
            <a:pPr marL="228600" indent="-228600">
              <a:buAutoNum type="arabicPeriod" startAt="6"/>
            </a:pPr>
            <a:r>
              <a:rPr lang="nb-NO" baseline="0" dirty="0" smtClean="0"/>
              <a:t>De med ~ -&gt; PWM, for vårt bruk, kan simulere analog output</a:t>
            </a:r>
          </a:p>
          <a:p>
            <a:pPr marL="228600" indent="-228600">
              <a:buAutoNum type="arabicPeriod" startAt="6"/>
            </a:pPr>
            <a:r>
              <a:rPr lang="nb-NO" baseline="0" dirty="0" smtClean="0"/>
              <a:t>Analog </a:t>
            </a:r>
            <a:r>
              <a:rPr lang="nb-NO" baseline="0" dirty="0" err="1" smtClean="0"/>
              <a:t>reference</a:t>
            </a:r>
            <a:r>
              <a:rPr lang="nb-NO" baseline="0" dirty="0" smtClean="0"/>
              <a:t> –&gt; </a:t>
            </a:r>
            <a:r>
              <a:rPr lang="nb-NO" baseline="0" dirty="0" err="1" smtClean="0"/>
              <a:t>vetsje</a:t>
            </a:r>
            <a:endParaRPr lang="nb-NO" baseline="0" dirty="0" smtClean="0"/>
          </a:p>
          <a:p>
            <a:pPr marL="228600" indent="-228600">
              <a:buAutoNum type="arabicPeriod" startAt="6"/>
            </a:pPr>
            <a:r>
              <a:rPr lang="nb-NO" baseline="0" dirty="0" smtClean="0"/>
              <a:t>Reset </a:t>
            </a:r>
            <a:r>
              <a:rPr lang="nb-NO" baseline="0" dirty="0" err="1" smtClean="0"/>
              <a:t>button</a:t>
            </a:r>
            <a:r>
              <a:rPr lang="nb-NO" baseline="0" dirty="0" smtClean="0"/>
              <a:t> -&gt; kan f.eks. starte kode på nytt</a:t>
            </a:r>
          </a:p>
          <a:p>
            <a:pPr marL="228600" indent="-228600">
              <a:buAutoNum type="arabicPeriod" startAt="6"/>
            </a:pPr>
            <a:r>
              <a:rPr lang="nb-NO" baseline="0" dirty="0" smtClean="0"/>
              <a:t>Power LED indikator</a:t>
            </a:r>
          </a:p>
          <a:p>
            <a:pPr marL="228600" indent="-228600">
              <a:buAutoNum type="arabicPeriod" startAt="6"/>
            </a:pPr>
            <a:r>
              <a:rPr lang="nb-NO" baseline="0" dirty="0" smtClean="0"/>
              <a:t>TX/RX -&gt; transfer and </a:t>
            </a:r>
            <a:r>
              <a:rPr lang="nb-NO" baseline="0" dirty="0" err="1" smtClean="0"/>
              <a:t>receive</a:t>
            </a:r>
            <a:r>
              <a:rPr lang="nb-NO" baseline="0" dirty="0" smtClean="0"/>
              <a:t>-indikatorer</a:t>
            </a:r>
          </a:p>
          <a:p>
            <a:pPr marL="228600" indent="-228600">
              <a:buAutoNum type="arabicPeriod" startAt="6"/>
            </a:pPr>
            <a:r>
              <a:rPr lang="nb-NO" baseline="0" dirty="0" smtClean="0"/>
              <a:t>Integrated Circuit -&gt; systembrikken/CPU-en</a:t>
            </a:r>
          </a:p>
          <a:p>
            <a:pPr marL="228600" indent="-228600">
              <a:buAutoNum type="arabicPeriod" startAt="6"/>
            </a:pPr>
            <a:r>
              <a:rPr lang="nb-NO" baseline="0" dirty="0" smtClean="0"/>
              <a:t>Spenningsregulator / overspenningsvern. Takler opp til 20 Volt.</a:t>
            </a:r>
          </a:p>
          <a:p>
            <a:pPr marL="228600" indent="-228600">
              <a:buAutoNum type="arabicPeriod" startAt="6"/>
            </a:pP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7263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 smtClean="0"/>
              <a:t>Volt -&gt; Potensialet</a:t>
            </a:r>
            <a:r>
              <a:rPr lang="nb-NO" baseline="0" dirty="0" smtClean="0"/>
              <a:t> en elektrisk ladning / forsyning har til å skape energi i et elektrisk felt. F.eks. 9 </a:t>
            </a:r>
            <a:r>
              <a:rPr lang="nb-NO" baseline="0" dirty="0" err="1" smtClean="0"/>
              <a:t>voltsbatteri</a:t>
            </a:r>
            <a:r>
              <a:rPr lang="nb-NO" baseline="0" dirty="0" smtClean="0"/>
              <a:t>, 220V i veggen. Disse verdiene blir oppgitt med et negativt ladet punkt / jording som referanse. Altså forskjellen i spenning mellom to punkter.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Ampere -&gt; Mengden strøm i et visst punkt i en elektrisk krets. Definert som 6.241*10</a:t>
            </a:r>
            <a:r>
              <a:rPr lang="nb-NO" baseline="30000" dirty="0" smtClean="0"/>
              <a:t>18</a:t>
            </a:r>
            <a:r>
              <a:rPr lang="nb-NO" baseline="0" dirty="0" smtClean="0"/>
              <a:t> elektroner per sekund.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dirty="0" smtClean="0"/>
              <a:t>Watt -&gt; Energi</a:t>
            </a:r>
            <a:r>
              <a:rPr lang="nb-NO" baseline="0" dirty="0" smtClean="0"/>
              <a:t> (volt * ampere)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Ohm -&gt; et stoffs evne til å motstå strøm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96154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Som</a:t>
            </a:r>
            <a:r>
              <a:rPr lang="nb-NO" baseline="0" dirty="0" smtClean="0"/>
              <a:t> et batteri. Jo mer vann, jo høyere trykk i slangen i bunnen, tilsvarende høyere spenning, og jo høyere trykk, jo mer vann kommer ut av slangen, tilsvarende strøm (ampere)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1391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Samme mengde vann</a:t>
            </a:r>
            <a:r>
              <a:rPr lang="nb-NO" baseline="0" dirty="0" smtClean="0"/>
              <a:t> gir samme trykk i slangen nederst, altså spenning, men med en større åpning, kommer mer strøm ut av tanken til venstre.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9777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For å da</a:t>
            </a:r>
            <a:r>
              <a:rPr lang="nb-NO" baseline="0" dirty="0" smtClean="0"/>
              <a:t> få lik mengde strøm ut av disse to tankene, må vi ha mer vann, altså høyere trykk i tanken med smalere slange.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6010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Jo smalere slange,</a:t>
            </a:r>
            <a:r>
              <a:rPr lang="nb-NO" baseline="0" dirty="0" smtClean="0"/>
              <a:t> jo høyere motstand, jo mindre vann kommer gjennom. Høyer trykk, dvs. spenning, motvirker.</a:t>
            </a:r>
          </a:p>
          <a:p>
            <a:r>
              <a:rPr lang="nb-NO" baseline="0" dirty="0" smtClean="0"/>
              <a:t>Georg Ohm var en tysk matematiker og fysiker som definerte det som ble kjent som Ohms lov (TEGNE!) = V = I * R </a:t>
            </a:r>
            <a:r>
              <a:rPr lang="nb-NO" baseline="0" dirty="0" smtClean="0">
                <a:sym typeface="Wingdings" panose="05000000000000000000" pitchFamily="2" charset="2"/>
              </a:rPr>
              <a:t> I = V/R  R = V/I. 1V = 1A * 1Ω</a:t>
            </a:r>
          </a:p>
          <a:p>
            <a:r>
              <a:rPr lang="nb-NO" baseline="0" dirty="0" smtClean="0">
                <a:sym typeface="Wingdings" panose="05000000000000000000" pitchFamily="2" charset="2"/>
              </a:rPr>
              <a:t>Altså Volt = Ampere * Ohm spenning = strøm * motstand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078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Oversatt</a:t>
            </a:r>
            <a:r>
              <a:rPr lang="nb-NO" baseline="0" dirty="0" smtClean="0"/>
              <a:t> til vanntankanalogien vår. TEGNE: 1V * </a:t>
            </a:r>
            <a:r>
              <a:rPr lang="nb-NO" baseline="0" dirty="0" err="1" smtClean="0"/>
              <a:t>xA</a:t>
            </a:r>
            <a:r>
              <a:rPr lang="nb-NO" baseline="0" dirty="0" smtClean="0"/>
              <a:t> * 2Ω </a:t>
            </a:r>
            <a:r>
              <a:rPr lang="nb-NO" baseline="0" dirty="0" smtClean="0">
                <a:sym typeface="Wingdings" panose="05000000000000000000" pitchFamily="2" charset="2"/>
              </a:rPr>
              <a:t> </a:t>
            </a:r>
            <a:r>
              <a:rPr lang="nb-NO" baseline="0" dirty="0" err="1" smtClean="0">
                <a:sym typeface="Wingdings" panose="05000000000000000000" pitchFamily="2" charset="2"/>
              </a:rPr>
              <a:t>xA</a:t>
            </a:r>
            <a:r>
              <a:rPr lang="nb-NO" baseline="0" dirty="0" smtClean="0">
                <a:sym typeface="Wingdings" panose="05000000000000000000" pitchFamily="2" charset="2"/>
              </a:rPr>
              <a:t> = 1V / 2Ω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80682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Få</a:t>
            </a:r>
            <a:r>
              <a:rPr lang="nb-NO" baseline="0" dirty="0" smtClean="0"/>
              <a:t> en LED til å lyse ved å koble den til en </a:t>
            </a:r>
            <a:r>
              <a:rPr lang="nb-NO" baseline="0" dirty="0" err="1" smtClean="0"/>
              <a:t>Arduino</a:t>
            </a:r>
            <a:r>
              <a:rPr lang="nb-NO" baseline="0" dirty="0" smtClean="0"/>
              <a:t>. Bare vise ligningen. Spenning = Motstand * Strøm </a:t>
            </a:r>
            <a:r>
              <a:rPr lang="nb-NO" baseline="0" dirty="0" smtClean="0">
                <a:sym typeface="Wingdings" panose="05000000000000000000" pitchFamily="2" charset="2"/>
              </a:rPr>
              <a:t> Motstand = Spenning / Strøm  5V / 0.018A = 277,8Ω. Må altså bruke 1k Ω, ev, 2x 220Ω seriekoblet. Bytte til 3V-utgang, 166,7Ω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8038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1334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49A8-3045-41A6-8CC2-689B62FE881E}" type="datetimeFigureOut">
              <a:rPr lang="nb-NO" smtClean="0"/>
              <a:t>23.02.2016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E002-FD2C-4D3E-9B93-C8775C53C0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1650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49A8-3045-41A6-8CC2-689B62FE881E}" type="datetimeFigureOut">
              <a:rPr lang="nb-NO" smtClean="0"/>
              <a:t>23.02.2016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E002-FD2C-4D3E-9B93-C8775C53C0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184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49A8-3045-41A6-8CC2-689B62FE881E}" type="datetimeFigureOut">
              <a:rPr lang="nb-NO" smtClean="0"/>
              <a:t>23.02.2016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E002-FD2C-4D3E-9B93-C8775C53C0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784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49A8-3045-41A6-8CC2-689B62FE881E}" type="datetimeFigureOut">
              <a:rPr lang="nb-NO" smtClean="0"/>
              <a:t>23.02.2016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E002-FD2C-4D3E-9B93-C8775C53C0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534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49A8-3045-41A6-8CC2-689B62FE881E}" type="datetimeFigureOut">
              <a:rPr lang="nb-NO" smtClean="0"/>
              <a:t>23.02.2016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E002-FD2C-4D3E-9B93-C8775C53C0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764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49A8-3045-41A6-8CC2-689B62FE881E}" type="datetimeFigureOut">
              <a:rPr lang="nb-NO" smtClean="0"/>
              <a:t>23.02.2016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E002-FD2C-4D3E-9B93-C8775C53C0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3489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49A8-3045-41A6-8CC2-689B62FE881E}" type="datetimeFigureOut">
              <a:rPr lang="nb-NO" smtClean="0"/>
              <a:t>23.02.2016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E002-FD2C-4D3E-9B93-C8775C53C0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641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49A8-3045-41A6-8CC2-689B62FE881E}" type="datetimeFigureOut">
              <a:rPr lang="nb-NO" smtClean="0"/>
              <a:t>23.02.2016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E002-FD2C-4D3E-9B93-C8775C53C0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306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49A8-3045-41A6-8CC2-689B62FE881E}" type="datetimeFigureOut">
              <a:rPr lang="nb-NO" smtClean="0"/>
              <a:t>23.02.2016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E002-FD2C-4D3E-9B93-C8775C53C0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3029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49A8-3045-41A6-8CC2-689B62FE881E}" type="datetimeFigureOut">
              <a:rPr lang="nb-NO" smtClean="0"/>
              <a:t>23.02.2016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E002-FD2C-4D3E-9B93-C8775C53C0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900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49A8-3045-41A6-8CC2-689B62FE881E}" type="datetimeFigureOut">
              <a:rPr lang="nb-NO" smtClean="0"/>
              <a:t>23.02.2016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E002-FD2C-4D3E-9B93-C8775C53C0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896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E49A8-3045-41A6-8CC2-689B62FE881E}" type="datetimeFigureOut">
              <a:rPr lang="nb-NO" smtClean="0"/>
              <a:t>23.02.2016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9E002-FD2C-4D3E-9B93-C8775C53C0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1104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Grunnkurs elektro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9985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Innføring i strøm og slikt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Eksempel: LED-pære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19356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Innføring i strøm og slikt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4363"/>
            <a:ext cx="7723909" cy="917575"/>
          </a:xfrm>
        </p:spPr>
        <p:txBody>
          <a:bodyPr>
            <a:normAutofit/>
          </a:bodyPr>
          <a:lstStyle/>
          <a:p>
            <a:r>
              <a:rPr lang="nb-NO" dirty="0" err="1" smtClean="0"/>
              <a:t>Resistorverdier</a:t>
            </a:r>
            <a:r>
              <a:rPr lang="nb-NO" dirty="0"/>
              <a:t> - </a:t>
            </a:r>
            <a:r>
              <a:rPr lang="nb-NO" sz="2000" dirty="0"/>
              <a:t>http://www.ladyada.net/images/metertutorial/rescolorcode.jpg</a:t>
            </a:r>
            <a:endParaRPr lang="nb-NO" sz="2400" dirty="0"/>
          </a:p>
        </p:txBody>
      </p:sp>
      <p:pic>
        <p:nvPicPr>
          <p:cNvPr id="6146" name="Picture 2" descr="http://www.ladyada.net/images/metertutorial/rescolorcod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759" y="773890"/>
            <a:ext cx="3795821" cy="594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s-media-cache-ak0.pinimg.com/736x/bf/97/84/bf9784c8faf8693a35b4034d94c2af9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11" y="2592062"/>
            <a:ext cx="335662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iamtechnical.com/sites/default/files/1k-ohm-resistor-color-cod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51" y="2581176"/>
            <a:ext cx="3311497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://iamtechnical.com/sites/default/files/10k-ohm-resistor-color-cod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338" y="4882712"/>
            <a:ext cx="332193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75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Innføring i strøm og slikt</a:t>
            </a:r>
            <a:endParaRPr lang="nb-NO" dirty="0"/>
          </a:p>
        </p:txBody>
      </p:sp>
      <p:sp>
        <p:nvSpPr>
          <p:cNvPr id="4" name="TextBox 3"/>
          <p:cNvSpPr txBox="1"/>
          <p:nvPr/>
        </p:nvSpPr>
        <p:spPr>
          <a:xfrm>
            <a:off x="1789889" y="18579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b-NO" dirty="0"/>
          </a:p>
        </p:txBody>
      </p:sp>
      <p:sp>
        <p:nvSpPr>
          <p:cNvPr id="5" name="TextBox 4"/>
          <p:cNvSpPr txBox="1"/>
          <p:nvPr/>
        </p:nvSpPr>
        <p:spPr>
          <a:xfrm>
            <a:off x="1040859" y="1469196"/>
            <a:ext cx="3005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Elektriske skjemas</a:t>
            </a:r>
            <a:endParaRPr lang="nb-NO" dirty="0"/>
          </a:p>
        </p:txBody>
      </p:sp>
      <p:pic>
        <p:nvPicPr>
          <p:cNvPr id="6148" name="Picture 4" descr="Resistor schematic symbo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62" y="2348933"/>
            <a:ext cx="38100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ladyada.net/images/arduino/powergndsy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79" y="4343095"/>
            <a:ext cx="1323975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www.ladyada.net/images/arduino/ledsymbo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328" y="4272493"/>
            <a:ext cx="2066925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://www.ladyada.net/images/arduino/lesson3sch4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94" b="69186"/>
          <a:stretch/>
        </p:blipFill>
        <p:spPr bwMode="auto">
          <a:xfrm>
            <a:off x="5236927" y="4057446"/>
            <a:ext cx="788008" cy="82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29634" y="1979601"/>
            <a:ext cx="233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Resistor</a:t>
            </a:r>
            <a:endParaRPr lang="nb-NO" dirty="0"/>
          </a:p>
        </p:txBody>
      </p:sp>
      <p:sp>
        <p:nvSpPr>
          <p:cNvPr id="7" name="TextBox 6"/>
          <p:cNvSpPr txBox="1"/>
          <p:nvPr/>
        </p:nvSpPr>
        <p:spPr>
          <a:xfrm>
            <a:off x="930679" y="3973763"/>
            <a:ext cx="161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Strøm og jord</a:t>
            </a:r>
            <a:endParaRPr lang="nb-NO" dirty="0"/>
          </a:p>
        </p:txBody>
      </p:sp>
      <p:sp>
        <p:nvSpPr>
          <p:cNvPr id="8" name="TextBox 7"/>
          <p:cNvSpPr txBox="1"/>
          <p:nvPr/>
        </p:nvSpPr>
        <p:spPr>
          <a:xfrm>
            <a:off x="3282848" y="3973763"/>
            <a:ext cx="166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LED</a:t>
            </a:r>
            <a:endParaRPr lang="nb-NO" dirty="0"/>
          </a:p>
        </p:txBody>
      </p:sp>
      <p:sp>
        <p:nvSpPr>
          <p:cNvPr id="9" name="TextBox 8"/>
          <p:cNvSpPr txBox="1"/>
          <p:nvPr/>
        </p:nvSpPr>
        <p:spPr>
          <a:xfrm>
            <a:off x="5083750" y="3973763"/>
            <a:ext cx="138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Arduino</a:t>
            </a:r>
            <a:r>
              <a:rPr lang="nb-NO" dirty="0" smtClean="0"/>
              <a:t>-pin</a:t>
            </a:r>
            <a:endParaRPr lang="nb-NO" dirty="0"/>
          </a:p>
        </p:txBody>
      </p:sp>
      <p:pic>
        <p:nvPicPr>
          <p:cNvPr id="1026" name="Picture 2" descr="http://www.ladyada.net/images/arduino/switch1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97" t="27293" r="3252" b="61248"/>
          <a:stretch/>
        </p:blipFill>
        <p:spPr bwMode="auto">
          <a:xfrm>
            <a:off x="5356645" y="2553781"/>
            <a:ext cx="839354" cy="5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36927" y="2136938"/>
            <a:ext cx="85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Bryter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44012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Kretser</a:t>
            </a:r>
            <a:endParaRPr lang="nb-NO" dirty="0"/>
          </a:p>
        </p:txBody>
      </p:sp>
      <p:pic>
        <p:nvPicPr>
          <p:cNvPr id="2050" name="Picture 2" descr="alt 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230" y="2791899"/>
            <a:ext cx="659613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17829" y="2327564"/>
            <a:ext cx="3128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Lukket krets – slik skal det være</a:t>
            </a:r>
          </a:p>
        </p:txBody>
      </p:sp>
    </p:spTree>
    <p:extLst>
      <p:ext uri="{BB962C8B-B14F-4D97-AF65-F5344CB8AC3E}">
        <p14:creationId xmlns:p14="http://schemas.microsoft.com/office/powerpoint/2010/main" val="292277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Kretser</a:t>
            </a:r>
          </a:p>
        </p:txBody>
      </p:sp>
      <p:pic>
        <p:nvPicPr>
          <p:cNvPr id="3074" name="Picture 2" descr="alt 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657" y="2696896"/>
            <a:ext cx="5845203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17829" y="2327564"/>
            <a:ext cx="2346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Åpen krets – hva skjer?</a:t>
            </a:r>
          </a:p>
        </p:txBody>
      </p:sp>
    </p:spTree>
    <p:extLst>
      <p:ext uri="{BB962C8B-B14F-4D97-AF65-F5344CB8AC3E}">
        <p14:creationId xmlns:p14="http://schemas.microsoft.com/office/powerpoint/2010/main" val="2584857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Kretser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17829" y="2327564"/>
            <a:ext cx="2481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Kortslutning – hva skjer?</a:t>
            </a:r>
          </a:p>
        </p:txBody>
      </p:sp>
      <p:pic>
        <p:nvPicPr>
          <p:cNvPr id="4098" name="Picture 2" descr="alt 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408" y="2809482"/>
            <a:ext cx="6328417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808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Kretser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8241" y="2007898"/>
            <a:ext cx="4707578" cy="747177"/>
          </a:xfrm>
        </p:spPr>
        <p:txBody>
          <a:bodyPr/>
          <a:lstStyle/>
          <a:p>
            <a:pPr marL="0" indent="0">
              <a:buNone/>
            </a:pPr>
            <a:r>
              <a:rPr lang="nb-NO" dirty="0" smtClean="0"/>
              <a:t>Parallellkobling </a:t>
            </a:r>
            <a:r>
              <a:rPr lang="nb-NO" dirty="0" err="1" smtClean="0"/>
              <a:t>vs</a:t>
            </a:r>
            <a:r>
              <a:rPr lang="nb-NO" dirty="0" smtClean="0"/>
              <a:t> seriekobling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41544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Breadboard</a:t>
            </a:r>
            <a:endParaRPr lang="nb-NO" dirty="0"/>
          </a:p>
        </p:txBody>
      </p:sp>
      <p:pic>
        <p:nvPicPr>
          <p:cNvPr id="1026" name="Picture 2" descr="https://www.pjrc.com/store/breadbo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114052" cy="426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697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Arduino</a:t>
            </a:r>
            <a:endParaRPr lang="nb-NO" dirty="0"/>
          </a:p>
        </p:txBody>
      </p:sp>
      <p:pic>
        <p:nvPicPr>
          <p:cNvPr id="2050" name="Picture 2" descr="alt 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349" y="462336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03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Oversikt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Innføring i strøm og </a:t>
            </a:r>
            <a:r>
              <a:rPr lang="nb-NO" dirty="0" smtClean="0"/>
              <a:t>slikt</a:t>
            </a:r>
          </a:p>
          <a:p>
            <a:r>
              <a:rPr lang="nb-NO" dirty="0" smtClean="0"/>
              <a:t>Kretser</a:t>
            </a:r>
            <a:endParaRPr lang="nb-NO" dirty="0" smtClean="0"/>
          </a:p>
          <a:p>
            <a:r>
              <a:rPr lang="nb-NO" dirty="0" err="1" smtClean="0"/>
              <a:t>Breadboard</a:t>
            </a:r>
            <a:endParaRPr lang="nb-NO" dirty="0" smtClean="0"/>
          </a:p>
          <a:p>
            <a:r>
              <a:rPr lang="nb-NO" dirty="0" err="1" smtClean="0"/>
              <a:t>Arduino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0423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Innføring i strøm og slikt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Elektrisitet</a:t>
            </a:r>
          </a:p>
          <a:p>
            <a:r>
              <a:rPr lang="nb-NO" dirty="0" smtClean="0"/>
              <a:t>Spenning, strøm og motstand</a:t>
            </a:r>
          </a:p>
          <a:p>
            <a:r>
              <a:rPr lang="nb-NO" dirty="0" smtClean="0"/>
              <a:t>Ohms lov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0171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Innføring i strøm og slikt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5353"/>
            <a:ext cx="10515600" cy="4351338"/>
          </a:xfrm>
        </p:spPr>
        <p:txBody>
          <a:bodyPr/>
          <a:lstStyle/>
          <a:p>
            <a:r>
              <a:rPr lang="nb-NO" dirty="0" smtClean="0"/>
              <a:t>Elektrisitet</a:t>
            </a:r>
          </a:p>
          <a:p>
            <a:pPr lvl="1"/>
            <a:r>
              <a:rPr lang="nb-NO" dirty="0" smtClean="0"/>
              <a:t>Elektrisitet er fysiske fenomener knyttet til negativt eller positivt ladde partikler i ro eller i bevegelse (Wikipedia)</a:t>
            </a:r>
          </a:p>
          <a:p>
            <a:pPr lvl="2"/>
            <a:r>
              <a:rPr lang="nb-NO" dirty="0" smtClean="0"/>
              <a:t>Volt (spenning)</a:t>
            </a:r>
          </a:p>
          <a:p>
            <a:pPr lvl="2"/>
            <a:r>
              <a:rPr lang="nb-NO" dirty="0" smtClean="0"/>
              <a:t>Ampere</a:t>
            </a:r>
          </a:p>
          <a:p>
            <a:pPr lvl="3"/>
            <a:r>
              <a:rPr lang="nb-NO" dirty="0" smtClean="0"/>
              <a:t>6.241*10</a:t>
            </a:r>
            <a:r>
              <a:rPr lang="nb-NO" sz="1600" baseline="30000" dirty="0" smtClean="0"/>
              <a:t>18</a:t>
            </a:r>
            <a:r>
              <a:rPr lang="nb-NO" sz="1600" dirty="0" smtClean="0"/>
              <a:t> elektroner per sekund</a:t>
            </a:r>
            <a:endParaRPr lang="nb-NO" dirty="0" smtClean="0"/>
          </a:p>
          <a:p>
            <a:pPr lvl="3"/>
            <a:r>
              <a:rPr lang="nb-NO" dirty="0" smtClean="0"/>
              <a:t>Amperesekunder</a:t>
            </a:r>
          </a:p>
          <a:p>
            <a:pPr lvl="2"/>
            <a:r>
              <a:rPr lang="nb-NO" dirty="0" smtClean="0"/>
              <a:t>Watt</a:t>
            </a:r>
          </a:p>
          <a:p>
            <a:pPr lvl="3"/>
            <a:r>
              <a:rPr lang="nb-NO" dirty="0" smtClean="0"/>
              <a:t>(Kilo)Watt-timer</a:t>
            </a:r>
          </a:p>
          <a:p>
            <a:pPr lvl="2"/>
            <a:r>
              <a:rPr lang="nb-NO" dirty="0" smtClean="0"/>
              <a:t>Ohm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5650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Innføring i strøm og slikt</a:t>
            </a:r>
            <a:endParaRPr lang="nb-NO" dirty="0"/>
          </a:p>
        </p:txBody>
      </p:sp>
      <p:pic>
        <p:nvPicPr>
          <p:cNvPr id="1026" name="Picture 2" descr="Voltage is like the pressure created by the water.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4417"/>
            <a:ext cx="434048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19081" y="2642716"/>
            <a:ext cx="4953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Vann = ladning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Trykk = Volt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Vannstrøm = elektrisk strøm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20236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Innføring i strøm og slikt</a:t>
            </a:r>
            <a:endParaRPr lang="nb-NO" dirty="0"/>
          </a:p>
        </p:txBody>
      </p:sp>
      <p:pic>
        <p:nvPicPr>
          <p:cNvPr id="2050" name="Picture 2" descr="These two tanks create different pressures.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02" y="1590204"/>
            <a:ext cx="434048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35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Innføring i strøm og slikt</a:t>
            </a:r>
            <a:endParaRPr lang="nb-NO" dirty="0"/>
          </a:p>
        </p:txBody>
      </p:sp>
      <p:pic>
        <p:nvPicPr>
          <p:cNvPr id="3074" name="Picture 2" descr="These two tanks create the same pressure.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01" y="1574415"/>
            <a:ext cx="434048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410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Innføring i strøm og slikt</a:t>
            </a:r>
            <a:endParaRPr lang="nb-NO" dirty="0"/>
          </a:p>
        </p:txBody>
      </p:sp>
      <p:sp>
        <p:nvSpPr>
          <p:cNvPr id="5" name="TextBox 4"/>
          <p:cNvSpPr txBox="1"/>
          <p:nvPr/>
        </p:nvSpPr>
        <p:spPr>
          <a:xfrm>
            <a:off x="3872143" y="1511620"/>
            <a:ext cx="2813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smtClean="0"/>
              <a:t>Ohms lov</a:t>
            </a:r>
            <a:endParaRPr lang="nb-NO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4916552" y="2614576"/>
            <a:ext cx="3857024" cy="2723131"/>
            <a:chOff x="739906" y="2994383"/>
            <a:chExt cx="3857024" cy="2723131"/>
          </a:xfrm>
        </p:grpSpPr>
        <p:sp>
          <p:nvSpPr>
            <p:cNvPr id="6" name="TextBox 5"/>
            <p:cNvSpPr txBox="1"/>
            <p:nvPr/>
          </p:nvSpPr>
          <p:spPr>
            <a:xfrm>
              <a:off x="1858945" y="2994383"/>
              <a:ext cx="19895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200" dirty="0" smtClean="0"/>
                <a:t>Lavere motstand</a:t>
              </a:r>
              <a:endParaRPr lang="nb-NO" sz="12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39906" y="4286699"/>
              <a:ext cx="3856574" cy="1430815"/>
              <a:chOff x="739906" y="4286699"/>
              <a:chExt cx="3856574" cy="1430815"/>
            </a:xfrm>
          </p:grpSpPr>
          <p:pic>
            <p:nvPicPr>
              <p:cNvPr id="4102" name="Picture 6" descr="The narrow pipe resists the flow.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2" t="69803" r="-782" b="-63"/>
              <a:stretch/>
            </p:blipFill>
            <p:spPr bwMode="auto">
              <a:xfrm>
                <a:off x="739906" y="4554470"/>
                <a:ext cx="3856574" cy="11630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1858945" y="4286699"/>
                <a:ext cx="19895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1200" dirty="0" smtClean="0"/>
                  <a:t>Høyere motstand</a:t>
                </a:r>
                <a:endParaRPr lang="nb-NO" sz="1200" dirty="0"/>
              </a:p>
            </p:txBody>
          </p:sp>
        </p:grpSp>
        <p:pic>
          <p:nvPicPr>
            <p:cNvPr id="12" name="Picture 2" descr="The narrow pipe resists the flow.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559" b="43617"/>
            <a:stretch/>
          </p:blipFill>
          <p:spPr bwMode="auto">
            <a:xfrm>
              <a:off x="739906" y="3247027"/>
              <a:ext cx="3857024" cy="1031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573865" y="2031888"/>
            <a:ext cx="3475621" cy="4295457"/>
            <a:chOff x="573865" y="2031888"/>
            <a:chExt cx="3475621" cy="4295457"/>
          </a:xfrm>
        </p:grpSpPr>
        <p:pic>
          <p:nvPicPr>
            <p:cNvPr id="4104" name="Picture 8" descr="alt tex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865" y="2031888"/>
              <a:ext cx="3209925" cy="4076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573865" y="6019568"/>
              <a:ext cx="3475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dirty="0" smtClean="0"/>
                <a:t>Georg Ohm (16.03.1789 – 06.07.1854</a:t>
              </a:r>
              <a:endParaRPr lang="nb-N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1565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Innføring i strøm og slikt</a:t>
            </a:r>
            <a:endParaRPr lang="nb-NO" dirty="0"/>
          </a:p>
        </p:txBody>
      </p:sp>
      <p:pic>
        <p:nvPicPr>
          <p:cNvPr id="5122" name="Picture 2" descr="Tanks with their equivalent electrical meaning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35" y="193580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351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875</Words>
  <Application>Microsoft Office PowerPoint</Application>
  <PresentationFormat>Widescreen</PresentationFormat>
  <Paragraphs>108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Grunnkurs elektro</vt:lpstr>
      <vt:lpstr>Oversikt</vt:lpstr>
      <vt:lpstr>Innføring i strøm og slikt</vt:lpstr>
      <vt:lpstr>Innføring i strøm og slikt</vt:lpstr>
      <vt:lpstr>Innføring i strøm og slikt</vt:lpstr>
      <vt:lpstr>Innføring i strøm og slikt</vt:lpstr>
      <vt:lpstr>Innføring i strøm og slikt</vt:lpstr>
      <vt:lpstr>Innføring i strøm og slikt</vt:lpstr>
      <vt:lpstr>Innføring i strøm og slikt</vt:lpstr>
      <vt:lpstr>Innføring i strøm og slikt</vt:lpstr>
      <vt:lpstr>Innføring i strøm og slikt</vt:lpstr>
      <vt:lpstr>Innføring i strøm og slikt</vt:lpstr>
      <vt:lpstr>Kretser</vt:lpstr>
      <vt:lpstr>Kretser</vt:lpstr>
      <vt:lpstr>Kretser</vt:lpstr>
      <vt:lpstr>Kretser</vt:lpstr>
      <vt:lpstr>Breadboard</vt:lpstr>
      <vt:lpstr>Arduino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Grunnkurs elektro</dc:title>
  <dc:creator>Arild Johan .</dc:creator>
  <cp:lastModifiedBy>Arild Johan .</cp:lastModifiedBy>
  <cp:revision>26</cp:revision>
  <dcterms:created xsi:type="dcterms:W3CDTF">2016-02-21T10:53:57Z</dcterms:created>
  <dcterms:modified xsi:type="dcterms:W3CDTF">2016-02-23T21:48:42Z</dcterms:modified>
</cp:coreProperties>
</file>