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48" r:id="rId2"/>
  </p:sldMasterIdLst>
  <p:notesMasterIdLst>
    <p:notesMasterId r:id="rId43"/>
  </p:notesMasterIdLst>
  <p:sldIdLst>
    <p:sldId id="256" r:id="rId3"/>
    <p:sldId id="633" r:id="rId4"/>
    <p:sldId id="662" r:id="rId5"/>
    <p:sldId id="664" r:id="rId6"/>
    <p:sldId id="661" r:id="rId7"/>
    <p:sldId id="663" r:id="rId8"/>
    <p:sldId id="648" r:id="rId9"/>
    <p:sldId id="665" r:id="rId10"/>
    <p:sldId id="666" r:id="rId11"/>
    <p:sldId id="668" r:id="rId12"/>
    <p:sldId id="669" r:id="rId13"/>
    <p:sldId id="667" r:id="rId14"/>
    <p:sldId id="678" r:id="rId15"/>
    <p:sldId id="670" r:id="rId16"/>
    <p:sldId id="679" r:id="rId17"/>
    <p:sldId id="699" r:id="rId18"/>
    <p:sldId id="674" r:id="rId19"/>
    <p:sldId id="687" r:id="rId20"/>
    <p:sldId id="675" r:id="rId21"/>
    <p:sldId id="677" r:id="rId22"/>
    <p:sldId id="680" r:id="rId23"/>
    <p:sldId id="682" r:id="rId24"/>
    <p:sldId id="685" r:id="rId25"/>
    <p:sldId id="686" r:id="rId26"/>
    <p:sldId id="696" r:id="rId27"/>
    <p:sldId id="697" r:id="rId28"/>
    <p:sldId id="700" r:id="rId29"/>
    <p:sldId id="701" r:id="rId30"/>
    <p:sldId id="671" r:id="rId31"/>
    <p:sldId id="672" r:id="rId32"/>
    <p:sldId id="673" r:id="rId33"/>
    <p:sldId id="702" r:id="rId34"/>
    <p:sldId id="688" r:id="rId35"/>
    <p:sldId id="690" r:id="rId36"/>
    <p:sldId id="689" r:id="rId37"/>
    <p:sldId id="691" r:id="rId38"/>
    <p:sldId id="693" r:id="rId39"/>
    <p:sldId id="692" r:id="rId40"/>
    <p:sldId id="694" r:id="rId41"/>
    <p:sldId id="698" r:id="rId42"/>
  </p:sldIdLst>
  <p:sldSz cx="9144000" cy="56880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BF8A76-205A-41E8-9C6C-218ADCE5E81F}">
  <a:tblStyle styleId="{EABF8A76-205A-41E8-9C6C-218ADCE5E81F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DE7E8"/>
          </a:solidFill>
        </a:fill>
      </a:tcStyle>
    </a:wholeTbl>
    <a:band1H>
      <a:tcStyle>
        <a:tcBdr/>
        <a:fill>
          <a:solidFill>
            <a:srgbClr val="D9CCCD"/>
          </a:solidFill>
        </a:fill>
      </a:tcStyle>
    </a:band1H>
    <a:band1V>
      <a:tcStyle>
        <a:tcBdr/>
        <a:fill>
          <a:solidFill>
            <a:srgbClr val="D9CCCD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6" autoAdjust="0"/>
    <p:restoredTop sz="76383" autoAdjust="0"/>
  </p:normalViewPr>
  <p:slideViewPr>
    <p:cSldViewPr snapToGrid="0">
      <p:cViewPr varScale="1">
        <p:scale>
          <a:sx n="195" d="100"/>
          <a:sy n="195" d="100"/>
        </p:scale>
        <p:origin x="2292" y="144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47737" y="1143000"/>
            <a:ext cx="4962525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1143000"/>
            <a:ext cx="49625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942770" cy="5687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546652" y="2488594"/>
            <a:ext cx="6480809" cy="982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546652" y="3829728"/>
            <a:ext cx="3508512" cy="245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"/>
              </a:spcBef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91" y="900112"/>
            <a:ext cx="2102400" cy="32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737520" y="540068"/>
            <a:ext cx="7668957" cy="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38091" y="1422178"/>
            <a:ext cx="7668957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innholdsdel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737520" y="540068"/>
            <a:ext cx="7668957" cy="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20091" y="1422178"/>
            <a:ext cx="3690461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716017" y="1422178"/>
            <a:ext cx="3690461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37520" y="1422178"/>
            <a:ext cx="3690461" cy="540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737520" y="1962246"/>
            <a:ext cx="3690461" cy="2880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3"/>
          </p:nvPr>
        </p:nvSpPr>
        <p:spPr>
          <a:xfrm>
            <a:off x="4716017" y="1422178"/>
            <a:ext cx="3690461" cy="5400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4"/>
          </p:nvPr>
        </p:nvSpPr>
        <p:spPr>
          <a:xfrm>
            <a:off x="4716017" y="1962246"/>
            <a:ext cx="3690461" cy="2880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737520" y="540068"/>
            <a:ext cx="7668957" cy="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Bare tittel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737520" y="540068"/>
            <a:ext cx="7668957" cy="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om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C938-3EFA-4046-A07A-038D1C003A50}" type="datetime1">
              <a:rPr lang="nb-NO" smtClean="0"/>
              <a:t>18.02.2022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Titteltekst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37520" y="540068"/>
            <a:ext cx="7668957" cy="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38091" y="1422178"/>
            <a:ext cx="7668957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150432" y="258609"/>
            <a:ext cx="634665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60045" y="258609"/>
            <a:ext cx="4212526" cy="15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5930" marR="0" lvl="1" indent="-32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860" marR="0" lvl="2" indent="-659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67791" marR="0" lvl="3" indent="-99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423721" marR="0" lvl="4" indent="-132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79651" marR="0" lvl="5" indent="-165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5581" marR="0" lvl="6" indent="-1981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91511" marR="0" lvl="7" indent="-2310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847442" marR="0" lvl="8" indent="-2642" algn="l" rtl="0">
              <a:spcBef>
                <a:spcPts val="0"/>
              </a:spcBef>
              <a:buNone/>
              <a:defRPr sz="1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3489" y="5326280"/>
            <a:ext cx="231608" cy="1531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0044" y="5242255"/>
            <a:ext cx="1155524" cy="1787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737521" y="540068"/>
            <a:ext cx="7668958" cy="6031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38092" y="1422178"/>
            <a:ext cx="7668958" cy="34204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150432" y="258609"/>
            <a:ext cx="634666" cy="153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5A05FD58-B383-4F16-8D10-516F0F421A1D}" type="datetime1">
              <a:rPr lang="nb-NO" smtClean="0"/>
              <a:t>18.02.2022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60046" y="258609"/>
            <a:ext cx="4212527" cy="153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nb-NO"/>
              <a:t>Titteltekst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53490" y="5326281"/>
            <a:ext cx="231608" cy="153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2" name="Bild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" y="5242256"/>
            <a:ext cx="1155525" cy="1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432000" indent="-216000" algn="l" defTabSz="6858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216000" algn="l" defTabSz="6858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2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16000" algn="l" defTabSz="6858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1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1080000" indent="-216000" algn="l" defTabSz="6858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1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at-Consulting/fagdag-db-basic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at-Consulting/fagdag-db-bas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546652" y="2488594"/>
            <a:ext cx="6480809" cy="982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nb-NO" noProof="0" dirty="0"/>
              <a:t>DB, </a:t>
            </a:r>
            <a:r>
              <a:rPr lang="nb-NO" noProof="0" dirty="0" err="1"/>
              <a:t>the</a:t>
            </a:r>
            <a:r>
              <a:rPr lang="nb-NO" noProof="0" dirty="0"/>
              <a:t> </a:t>
            </a:r>
            <a:r>
              <a:rPr lang="nb-NO" u="sng" noProof="0" dirty="0" err="1"/>
              <a:t>basics</a:t>
            </a:r>
            <a:endParaRPr lang="en-US" sz="3300" b="1" i="0" u="sng" strike="noStrike" cap="none" noProof="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623926" y="3758894"/>
            <a:ext cx="3508512" cy="2453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 i="0" u="none" strike="noStrike" cap="none" noProof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Jonas </a:t>
            </a:r>
            <a:r>
              <a:rPr lang="en-US" sz="1400" b="1" i="0" u="none" strike="noStrike" cap="none" noProof="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Waage</a:t>
            </a:r>
            <a:r>
              <a:rPr lang="en-US" sz="1400" b="1" i="0" u="none" strike="noStrike" cap="none" noProof="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&amp; Christian Sloper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16452-F2A2-4812-9E44-1433D6AEF01B}"/>
              </a:ext>
            </a:extLst>
          </p:cNvPr>
          <p:cNvSpPr txBox="1"/>
          <p:nvPr/>
        </p:nvSpPr>
        <p:spPr>
          <a:xfrm>
            <a:off x="4191001" y="280988"/>
            <a:ext cx="4710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2000" b="0" i="1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“An investment in knowledge pays the best interest” – Benjamin Franklin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19B48C-28AA-4F2F-9345-44F6D6F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RDBMS - egenskaper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A9F93B7-A322-44E1-B997-1DCB9B4A2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Mye struktur, data er typet i databasen.</a:t>
            </a:r>
          </a:p>
          <a:p>
            <a:endParaRPr lang="nb-NO" dirty="0"/>
          </a:p>
          <a:p>
            <a:r>
              <a:rPr lang="nb-NO" dirty="0"/>
              <a:t>Struktur er både positivt og negativt.  Koster tid å tilpasse seg, men man vet mer om dataene sine etterpå.</a:t>
            </a:r>
          </a:p>
          <a:p>
            <a:pPr marL="101601" indent="0">
              <a:buNone/>
            </a:pPr>
            <a:endParaRPr lang="nb-NO" dirty="0"/>
          </a:p>
          <a:p>
            <a:r>
              <a:rPr lang="nb-NO" dirty="0"/>
              <a:t>Muligheter for å sette begrensinger på data er godt støttet.</a:t>
            </a:r>
          </a:p>
          <a:p>
            <a:endParaRPr lang="nb-NO" dirty="0"/>
          </a:p>
          <a:p>
            <a:r>
              <a:rPr lang="nb-NO" dirty="0"/>
              <a:t>Lite dobbellagring av data (hvis gjort riktig)</a:t>
            </a:r>
          </a:p>
          <a:p>
            <a:endParaRPr lang="en-US" dirty="0"/>
          </a:p>
          <a:p>
            <a:r>
              <a:rPr lang="en-US" dirty="0" err="1"/>
              <a:t>Veldig</a:t>
            </a:r>
            <a:r>
              <a:rPr lang="en-US" dirty="0"/>
              <a:t> god </a:t>
            </a:r>
            <a:r>
              <a:rPr lang="en-US" dirty="0" err="1"/>
              <a:t>støtte</a:t>
            </a:r>
            <a:r>
              <a:rPr lang="en-US" dirty="0"/>
              <a:t> for å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spørringer</a:t>
            </a:r>
            <a:r>
              <a:rPr lang="en-US" dirty="0"/>
              <a:t> </a:t>
            </a:r>
            <a:r>
              <a:rPr lang="en-US" dirty="0" err="1"/>
              <a:t>mellom</a:t>
            </a:r>
            <a:r>
              <a:rPr lang="en-US" dirty="0"/>
              <a:t> </a:t>
            </a:r>
            <a:r>
              <a:rPr lang="en-US" dirty="0" err="1"/>
              <a:t>entiteter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C02832C-56BF-4A40-BD91-ED268E629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67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CF7873-6439-4517-A1BA-1EB348F4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NoSQL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D61E30C-03E5-4CF8-A05E-B06912E2F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Alternativene til RDBMS går ofte under samlebegrepet «</a:t>
            </a:r>
            <a:r>
              <a:rPr lang="nb-NO" dirty="0" err="1"/>
              <a:t>NoSQL</a:t>
            </a:r>
            <a:r>
              <a:rPr lang="nb-NO" dirty="0"/>
              <a:t>»</a:t>
            </a:r>
          </a:p>
          <a:p>
            <a:pPr lvl="1"/>
            <a:r>
              <a:rPr lang="en-GB" b="0" dirty="0" err="1">
                <a:solidFill>
                  <a:srgbClr val="202122"/>
                </a:solidFill>
                <a:latin typeface="Arial" panose="020B0604020202020204" pitchFamily="34" charset="0"/>
              </a:rPr>
              <a:t>opprinnelig</a:t>
            </a:r>
            <a:r>
              <a:rPr lang="en-GB" b="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b="0" dirty="0" err="1">
                <a:solidFill>
                  <a:srgbClr val="202122"/>
                </a:solidFill>
                <a:latin typeface="Arial" panose="020B0604020202020204" pitchFamily="34" charset="0"/>
              </a:rPr>
              <a:t>stod</a:t>
            </a:r>
            <a:r>
              <a:rPr lang="en-GB" b="0" dirty="0">
                <a:solidFill>
                  <a:srgbClr val="202122"/>
                </a:solidFill>
                <a:latin typeface="Arial" panose="020B0604020202020204" pitchFamily="34" charset="0"/>
              </a:rPr>
              <a:t> det for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"non-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QL"/>
              </a:rPr>
              <a:t>SQL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or "non-relational“,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nå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man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gjerne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at det star for “Not only SQL”</a:t>
            </a:r>
          </a:p>
          <a:p>
            <a:endParaRPr lang="en-GB" b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/>
              <a:t>Databasetypen</a:t>
            </a:r>
            <a:r>
              <a:rPr lang="en-US" dirty="0"/>
              <a:t> er </a:t>
            </a:r>
            <a:r>
              <a:rPr lang="en-US" dirty="0" err="1"/>
              <a:t>gammel</a:t>
            </a:r>
            <a:r>
              <a:rPr lang="en-US" dirty="0"/>
              <a:t> (1960-ish), men </a:t>
            </a:r>
            <a:r>
              <a:rPr lang="en-US" dirty="0" err="1"/>
              <a:t>begrepet</a:t>
            </a:r>
            <a:r>
              <a:rPr lang="en-US" dirty="0"/>
              <a:t> er </a:t>
            </a:r>
            <a:r>
              <a:rPr lang="en-US" dirty="0" err="1"/>
              <a:t>nytt</a:t>
            </a:r>
            <a:r>
              <a:rPr lang="en-US" dirty="0"/>
              <a:t> (ca 2000+)</a:t>
            </a:r>
          </a:p>
          <a:p>
            <a:endParaRPr lang="en-US" dirty="0"/>
          </a:p>
          <a:p>
            <a:r>
              <a:rPr lang="en-US" dirty="0" err="1"/>
              <a:t>Enklere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sin </a:t>
            </a:r>
            <a:r>
              <a:rPr lang="en-US" dirty="0" err="1"/>
              <a:t>oppbygning</a:t>
            </a:r>
            <a:r>
              <a:rPr lang="en-US" dirty="0"/>
              <a:t> </a:t>
            </a:r>
            <a:r>
              <a:rPr lang="en-US" dirty="0" err="1"/>
              <a:t>enn</a:t>
            </a:r>
            <a:r>
              <a:rPr lang="en-US" dirty="0"/>
              <a:t> RDBMS.  </a:t>
            </a:r>
            <a:r>
              <a:rPr lang="en-US" dirty="0" err="1"/>
              <a:t>Noen</a:t>
            </a:r>
            <a:r>
              <a:rPr lang="en-US" dirty="0"/>
              <a:t> </a:t>
            </a:r>
            <a:r>
              <a:rPr lang="en-US" dirty="0" err="1"/>
              <a:t>varianter</a:t>
            </a:r>
            <a:r>
              <a:rPr lang="en-US" dirty="0"/>
              <a:t> er bare </a:t>
            </a:r>
            <a:r>
              <a:rPr lang="en-US" dirty="0" err="1"/>
              <a:t>en</a:t>
            </a:r>
            <a:r>
              <a:rPr lang="en-US" dirty="0"/>
              <a:t> key-value store,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basen</a:t>
            </a:r>
            <a:r>
              <a:rPr lang="en-US" dirty="0"/>
              <a:t> er </a:t>
            </a:r>
            <a:r>
              <a:rPr lang="en-US" dirty="0" err="1"/>
              <a:t>optimalisert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å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et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gitt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nøkkel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Objektene</a:t>
            </a:r>
            <a:r>
              <a:rPr lang="en-US" dirty="0"/>
              <a:t>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å ha </a:t>
            </a:r>
            <a:r>
              <a:rPr lang="en-US" dirty="0" err="1"/>
              <a:t>lik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.  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263AD6C-0A3C-490B-B831-206AEC96C5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B749ED3-2EF8-47D5-8C35-1C16F23D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3" y="3369099"/>
            <a:ext cx="2676922" cy="21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43D470-AEE3-41AC-95A5-D028747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NoSql</a:t>
            </a:r>
            <a:r>
              <a:rPr lang="nb-NO" dirty="0"/>
              <a:t> - egenskaper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202018-0D1E-4D26-B70C-F33D301B8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Veldig gode på å hente ut data gitt nøkkel.</a:t>
            </a:r>
          </a:p>
          <a:p>
            <a:endParaRPr lang="nb-NO" dirty="0"/>
          </a:p>
          <a:p>
            <a:r>
              <a:rPr lang="nb-NO" dirty="0"/>
              <a:t>Noen </a:t>
            </a:r>
            <a:r>
              <a:rPr lang="nb-NO" dirty="0" err="1"/>
              <a:t>NoSql</a:t>
            </a:r>
            <a:r>
              <a:rPr lang="nb-NO" dirty="0"/>
              <a:t>-varianter (e.g. </a:t>
            </a:r>
            <a:r>
              <a:rPr lang="nb-NO" dirty="0" err="1"/>
              <a:t>documentstores</a:t>
            </a:r>
            <a:r>
              <a:rPr lang="nb-NO" dirty="0"/>
              <a:t> ) støtter spørringer mot elementer i </a:t>
            </a:r>
            <a:r>
              <a:rPr lang="nb-NO" dirty="0" err="1"/>
              <a:t>value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Støtte for spørringer mellom </a:t>
            </a:r>
            <a:r>
              <a:rPr lang="nb-NO" dirty="0" err="1"/>
              <a:t>documentene</a:t>
            </a:r>
            <a:r>
              <a:rPr lang="nb-NO" dirty="0"/>
              <a:t> er dårligere =&gt; Mer ting må gjøres i </a:t>
            </a:r>
            <a:r>
              <a:rPr lang="nb-NO" dirty="0" err="1"/>
              <a:t>backend</a:t>
            </a:r>
            <a:r>
              <a:rPr lang="nb-NO" dirty="0"/>
              <a:t>/</a:t>
            </a:r>
            <a:r>
              <a:rPr lang="nb-NO" dirty="0" err="1"/>
              <a:t>frontend</a:t>
            </a:r>
            <a:r>
              <a:rPr lang="nb-NO" dirty="0"/>
              <a:t>-kode</a:t>
            </a:r>
          </a:p>
          <a:p>
            <a:endParaRPr lang="nb-NO" dirty="0"/>
          </a:p>
          <a:p>
            <a:r>
              <a:rPr lang="nb-NO" dirty="0"/>
              <a:t>Lite struktur på objektene gjør det enkelt å legge inn nye (litt forskjellige) objekter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9B62BD1-ABBA-4323-8655-DB421D24F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4798F-8635-4762-848C-B068DF53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 en verden under endring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BD8CBC8-CEF0-4275-B3DA-D8F31E86C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Applikasjonen din kommer til å endre seg, produkteier kommer til å introdusere behov.  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RDBMS – Vokser veldig bra i bredde (flere entiteter) , ikke så bra i høyde (flere rader)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- Vokser veldig bra i høyde (flere rader), vokser dårlig i bredde (flere entiteter).</a:t>
            </a:r>
          </a:p>
          <a:p>
            <a:endParaRPr lang="nb-NO" dirty="0"/>
          </a:p>
          <a:p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0926A97-E814-4667-A603-79057D932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11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5982E2-CA25-4943-8139-B0A5D249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Når skal du velge hva?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EA8655D-58E7-42EA-9531-7BD60C6C7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Har du kun en type entitet?</a:t>
            </a:r>
          </a:p>
          <a:p>
            <a:endParaRPr lang="nb-NO" dirty="0"/>
          </a:p>
          <a:p>
            <a:r>
              <a:rPr lang="nb-NO" dirty="0"/>
              <a:t>Er du helt sikker?</a:t>
            </a:r>
          </a:p>
          <a:p>
            <a:endParaRPr lang="nb-NO" dirty="0"/>
          </a:p>
          <a:p>
            <a:r>
              <a:rPr lang="nb-NO" dirty="0"/>
              <a:t>Er du helt, helt sikker?</a:t>
            </a:r>
          </a:p>
          <a:p>
            <a:endParaRPr lang="nb-NO" dirty="0"/>
          </a:p>
          <a:p>
            <a:r>
              <a:rPr lang="nb-NO" dirty="0"/>
              <a:t>Og det kommer ikke flere siden?</a:t>
            </a:r>
          </a:p>
          <a:p>
            <a:endParaRPr lang="nb-NO" dirty="0"/>
          </a:p>
          <a:p>
            <a:r>
              <a:rPr lang="nb-NO" dirty="0"/>
              <a:t>Sikker?</a:t>
            </a:r>
          </a:p>
          <a:p>
            <a:endParaRPr lang="nb-NO" dirty="0"/>
          </a:p>
          <a:p>
            <a:r>
              <a:rPr lang="en-US" dirty="0" err="1"/>
              <a:t>Vurder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document-store.</a:t>
            </a:r>
          </a:p>
          <a:p>
            <a:endParaRPr lang="en-US" dirty="0"/>
          </a:p>
          <a:p>
            <a:r>
              <a:rPr lang="en-US" dirty="0"/>
              <a:t>I alle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tilfeller</a:t>
            </a:r>
            <a:r>
              <a:rPr lang="en-US" dirty="0"/>
              <a:t>, </a:t>
            </a:r>
            <a:r>
              <a:rPr lang="en-US" dirty="0" err="1"/>
              <a:t>vurder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RDBMS </a:t>
            </a:r>
            <a:r>
              <a:rPr lang="en-US" dirty="0" err="1"/>
              <a:t>først</a:t>
            </a:r>
            <a:r>
              <a:rPr lang="en-US" dirty="0"/>
              <a:t>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6F49BC8-78C4-494C-A236-DA8FFF54D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7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124753-9B7B-455D-99A6-6488FDF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19" y="799229"/>
            <a:ext cx="7668957" cy="603100"/>
          </a:xfrm>
        </p:spPr>
        <p:txBody>
          <a:bodyPr/>
          <a:lstStyle/>
          <a:p>
            <a:r>
              <a:rPr lang="nb-NO" dirty="0"/>
              <a:t>En kort praktisk sesjon (Så pause)</a:t>
            </a:r>
            <a:br>
              <a:rPr lang="nb-NO" dirty="0"/>
            </a:br>
            <a:r>
              <a:rPr lang="nb-NO" dirty="0"/>
              <a:t> </a:t>
            </a:r>
            <a:br>
              <a:rPr lang="nb-NO" dirty="0"/>
            </a:b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96839BF-D084-41DD-9685-2F2C952B8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Plassholder for tekst 2">
            <a:extLst>
              <a:ext uri="{FF2B5EF4-FFF2-40B4-BE49-F238E27FC236}">
                <a16:creationId xmlns:a16="http://schemas.microsoft.com/office/drawing/2014/main" id="{5ACCCD00-3099-43FB-B6DE-1556D919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520" y="1201846"/>
            <a:ext cx="7668957" cy="3420428"/>
          </a:xfrm>
        </p:spPr>
        <p:txBody>
          <a:bodyPr/>
          <a:lstStyle/>
          <a:p>
            <a:r>
              <a:rPr lang="nb-NO" dirty="0"/>
              <a:t>Klon </a:t>
            </a:r>
            <a:r>
              <a:rPr lang="nb-NO" dirty="0" err="1"/>
              <a:t>repoet</a:t>
            </a:r>
            <a:r>
              <a:rPr lang="nb-NO" dirty="0"/>
              <a:t>, </a:t>
            </a:r>
            <a:r>
              <a:rPr lang="nb-NO" dirty="0" err="1"/>
              <a:t>checkout</a:t>
            </a:r>
            <a:r>
              <a:rPr lang="nb-NO" dirty="0"/>
              <a:t> siste versjon av </a:t>
            </a:r>
            <a:r>
              <a:rPr lang="nb-NO" dirty="0" err="1"/>
              <a:t>main</a:t>
            </a:r>
            <a:r>
              <a:rPr lang="nb-NO" dirty="0"/>
              <a:t>.</a:t>
            </a:r>
          </a:p>
          <a:p>
            <a:pPr lvl="1"/>
            <a:r>
              <a:rPr lang="nb-NO" b="0" dirty="0" err="1"/>
              <a:t>git</a:t>
            </a:r>
            <a:r>
              <a:rPr lang="nb-NO" b="0" dirty="0"/>
              <a:t> </a:t>
            </a:r>
            <a:r>
              <a:rPr lang="nb-NO" b="0" dirty="0" err="1"/>
              <a:t>clone</a:t>
            </a:r>
            <a:r>
              <a:rPr lang="nb-NO" b="0" dirty="0"/>
              <a:t> </a:t>
            </a:r>
            <a:r>
              <a:rPr lang="nb-NO" b="0" dirty="0">
                <a:hlinkClick r:id="rId2"/>
              </a:rPr>
              <a:t>https://github.com/Sonat-Consulting/fagdag-db-basics.git</a:t>
            </a:r>
            <a:endParaRPr lang="nb-NO" b="0" dirty="0"/>
          </a:p>
          <a:p>
            <a:r>
              <a:rPr lang="nb-NO" dirty="0"/>
              <a:t>Bygg </a:t>
            </a:r>
            <a:r>
              <a:rPr lang="nb-NO" dirty="0" err="1"/>
              <a:t>docker</a:t>
            </a:r>
            <a:r>
              <a:rPr lang="nb-NO" dirty="0"/>
              <a:t> image: </a:t>
            </a:r>
          </a:p>
          <a:p>
            <a:pPr lvl="1"/>
            <a:r>
              <a:rPr lang="nb-NO" b="0" dirty="0" err="1"/>
              <a:t>docker</a:t>
            </a:r>
            <a:r>
              <a:rPr lang="nb-NO" b="0" dirty="0"/>
              <a:t> </a:t>
            </a:r>
            <a:r>
              <a:rPr lang="nb-NO" b="0" dirty="0" err="1"/>
              <a:t>build</a:t>
            </a:r>
            <a:r>
              <a:rPr lang="nb-NO" b="0" dirty="0"/>
              <a:t> --pull --</a:t>
            </a:r>
            <a:r>
              <a:rPr lang="nb-NO" b="0" dirty="0" err="1"/>
              <a:t>rm</a:t>
            </a:r>
            <a:r>
              <a:rPr lang="nb-NO" b="0" dirty="0"/>
              <a:t> -f "</a:t>
            </a:r>
            <a:r>
              <a:rPr lang="nb-NO" b="0" dirty="0" err="1"/>
              <a:t>Dockerfile</a:t>
            </a:r>
            <a:r>
              <a:rPr lang="nb-NO" b="0" dirty="0"/>
              <a:t>" -t </a:t>
            </a:r>
            <a:r>
              <a:rPr lang="nb-NO" b="0" dirty="0" err="1"/>
              <a:t>fagdagdbbasics:latest</a:t>
            </a:r>
            <a:r>
              <a:rPr lang="nb-NO" b="0" dirty="0"/>
              <a:t> "." &lt;</a:t>
            </a:r>
          </a:p>
          <a:p>
            <a:r>
              <a:rPr lang="nb-NO" dirty="0"/>
              <a:t>Start basene (denne kan kjøres repetitivt om du vil resette):</a:t>
            </a:r>
          </a:p>
          <a:p>
            <a:pPr lvl="1"/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docker-compose up -d --force-recreate -V</a:t>
            </a:r>
            <a:endParaRPr lang="nb-NO" dirty="0"/>
          </a:p>
          <a:p>
            <a:r>
              <a:rPr lang="nb-NO" dirty="0"/>
              <a:t>Start IDE (</a:t>
            </a:r>
            <a:r>
              <a:rPr lang="nb-NO" dirty="0" err="1"/>
              <a:t>datagrip</a:t>
            </a:r>
            <a:r>
              <a:rPr lang="nb-NO" dirty="0"/>
              <a:t> </a:t>
            </a:r>
            <a:r>
              <a:rPr lang="nb-NO" dirty="0" err="1"/>
              <a:t>jetbrains</a:t>
            </a:r>
            <a:r>
              <a:rPr lang="nb-NO" dirty="0"/>
              <a:t>)</a:t>
            </a:r>
          </a:p>
          <a:p>
            <a:pPr lvl="1"/>
            <a:r>
              <a:rPr lang="nb-NO" b="0" dirty="0"/>
              <a:t>I menyen: «File-&gt;New-&gt;Data Source-&gt;</a:t>
            </a:r>
            <a:r>
              <a:rPr lang="nb-NO" b="0" dirty="0" err="1"/>
              <a:t>PostgresSql</a:t>
            </a:r>
            <a:r>
              <a:rPr lang="nb-NO" b="0" dirty="0"/>
              <a:t>»</a:t>
            </a:r>
          </a:p>
          <a:p>
            <a:pPr lvl="2"/>
            <a:r>
              <a:rPr lang="nb-NO" b="0" dirty="0"/>
              <a:t>Host: </a:t>
            </a:r>
            <a:r>
              <a:rPr lang="nb-NO" b="0" dirty="0" err="1"/>
              <a:t>localhost</a:t>
            </a:r>
            <a:endParaRPr lang="nb-NO" b="0" dirty="0"/>
          </a:p>
          <a:p>
            <a:pPr lvl="2"/>
            <a:r>
              <a:rPr lang="nb-NO" b="0" dirty="0"/>
              <a:t>User: test</a:t>
            </a:r>
          </a:p>
          <a:p>
            <a:pPr lvl="2"/>
            <a:r>
              <a:rPr lang="nb-NO" b="0" dirty="0"/>
              <a:t>Passord: test</a:t>
            </a:r>
          </a:p>
          <a:p>
            <a:pPr lvl="2"/>
            <a:r>
              <a:rPr lang="nb-NO" b="0" dirty="0"/>
              <a:t>Database: </a:t>
            </a:r>
            <a:r>
              <a:rPr lang="nb-NO" b="0" dirty="0" err="1"/>
              <a:t>world</a:t>
            </a:r>
            <a:endParaRPr lang="nb-NO" b="0" dirty="0"/>
          </a:p>
        </p:txBody>
      </p:sp>
    </p:spTree>
    <p:extLst>
      <p:ext uri="{BB962C8B-B14F-4D97-AF65-F5344CB8AC3E}">
        <p14:creationId xmlns:p14="http://schemas.microsoft.com/office/powerpoint/2010/main" val="123505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2E829F-7608-4B0F-B765-1079A9A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 2 – Filosofi	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62D506-FC12-4676-B643-852E5EF92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Livet mitt er en kamp mot 2 mennesker.</a:t>
            </a:r>
          </a:p>
          <a:p>
            <a:endParaRPr lang="nb-NO" dirty="0"/>
          </a:p>
          <a:p>
            <a:r>
              <a:rPr lang="nb-NO" dirty="0" err="1"/>
              <a:t>Past</a:t>
            </a:r>
            <a:r>
              <a:rPr lang="nb-NO" dirty="0"/>
              <a:t>-Christian – </a:t>
            </a:r>
          </a:p>
          <a:p>
            <a:pPr lvl="1"/>
            <a:r>
              <a:rPr lang="nb-NO" dirty="0"/>
              <a:t>Lever i fortiden, er veldig lat.   </a:t>
            </a:r>
          </a:p>
          <a:p>
            <a:pPr lvl="1"/>
            <a:r>
              <a:rPr lang="nb-NO" dirty="0"/>
              <a:t>Har ofte gjort dårlige arkitektur- og implementasjonsvalg</a:t>
            </a:r>
          </a:p>
          <a:p>
            <a:pPr lvl="1"/>
            <a:r>
              <a:rPr lang="nb-NO" dirty="0"/>
              <a:t>Har sjelden gjort alt han burde gjøre</a:t>
            </a:r>
          </a:p>
          <a:p>
            <a:endParaRPr lang="nb-NO" dirty="0"/>
          </a:p>
          <a:p>
            <a:r>
              <a:rPr lang="nb-NO" dirty="0" err="1"/>
              <a:t>Future</a:t>
            </a:r>
            <a:r>
              <a:rPr lang="nb-NO" dirty="0"/>
              <a:t>-Christian – </a:t>
            </a:r>
          </a:p>
          <a:p>
            <a:pPr lvl="1"/>
            <a:r>
              <a:rPr lang="nb-NO" dirty="0"/>
              <a:t>Lever i fremtiden.</a:t>
            </a:r>
          </a:p>
          <a:p>
            <a:pPr lvl="1"/>
            <a:r>
              <a:rPr lang="nb-NO" dirty="0"/>
              <a:t>Glemsk</a:t>
            </a:r>
          </a:p>
          <a:p>
            <a:pPr lvl="1"/>
            <a:r>
              <a:rPr lang="nb-NO" dirty="0"/>
              <a:t>Veldig uberegnelig</a:t>
            </a:r>
          </a:p>
          <a:p>
            <a:pPr lvl="1"/>
            <a:r>
              <a:rPr lang="nb-NO" dirty="0"/>
              <a:t>Ikke til å stole på</a:t>
            </a:r>
          </a:p>
          <a:p>
            <a:pPr lvl="2"/>
            <a:endParaRPr lang="en-US" dirty="0"/>
          </a:p>
          <a:p>
            <a:r>
              <a:rPr lang="en-US" dirty="0"/>
              <a:t>Med god bruk av </a:t>
            </a:r>
            <a:r>
              <a:rPr lang="en-US" dirty="0" err="1"/>
              <a:t>databasedesign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begrense</a:t>
            </a:r>
            <a:r>
              <a:rPr lang="en-US" dirty="0"/>
              <a:t> </a:t>
            </a:r>
            <a:r>
              <a:rPr lang="en-US" dirty="0" err="1"/>
              <a:t>skadene</a:t>
            </a:r>
            <a:r>
              <a:rPr lang="en-US" dirty="0"/>
              <a:t> Future-Christian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5C6CD95-562F-45B3-AB76-F32B4D780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1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2C8107-2895-4FCE-B7E5-43BCB5A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5F23D07-56EB-41E4-8481-ED1E98E26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Her følger en ikke uttømmende liste over </a:t>
            </a:r>
            <a:r>
              <a:rPr lang="nb-NO" dirty="0" err="1"/>
              <a:t>do’s</a:t>
            </a:r>
            <a:r>
              <a:rPr lang="nb-NO" dirty="0"/>
              <a:t> and </a:t>
            </a:r>
            <a:r>
              <a:rPr lang="nb-NO" dirty="0" err="1"/>
              <a:t>don’t</a:t>
            </a:r>
            <a:r>
              <a:rPr lang="nb-NO" dirty="0"/>
              <a:t> </a:t>
            </a:r>
          </a:p>
          <a:p>
            <a:pPr marL="101601" indent="0">
              <a:buNone/>
            </a:pPr>
            <a:endParaRPr lang="nb-NO" dirty="0"/>
          </a:p>
          <a:p>
            <a:r>
              <a:rPr lang="nb-NO" dirty="0"/>
              <a:t>Generell motivasjon:</a:t>
            </a:r>
          </a:p>
          <a:p>
            <a:pPr marL="304801" lvl="1" indent="0">
              <a:buNone/>
            </a:pPr>
            <a:endParaRPr lang="nb-NO" sz="2400" dirty="0"/>
          </a:p>
          <a:p>
            <a:pPr marL="304801" lvl="1" indent="0">
              <a:buNone/>
            </a:pPr>
            <a:r>
              <a:rPr lang="nb-NO" sz="2400" dirty="0"/>
              <a:t>«Stol ikke på at basen din vil bli brukt fornuftig.  </a:t>
            </a:r>
          </a:p>
          <a:p>
            <a:pPr marL="304801" lvl="1" indent="0">
              <a:buNone/>
            </a:pPr>
            <a:r>
              <a:rPr lang="nb-NO" sz="2400" dirty="0"/>
              <a:t>	Tving dem til å bruke den fornuftig»</a:t>
            </a:r>
          </a:p>
          <a:p>
            <a:pPr marL="304801" lvl="1" indent="0">
              <a:buNone/>
            </a:pPr>
            <a:endParaRPr lang="nb-NO" sz="2400" dirty="0"/>
          </a:p>
          <a:p>
            <a:pPr marL="304801" lvl="1" indent="0">
              <a:buNone/>
            </a:pPr>
            <a:r>
              <a:rPr lang="nb-NO" sz="2400" dirty="0"/>
              <a:t>«An ounce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prevention</a:t>
            </a:r>
            <a:r>
              <a:rPr lang="nb-NO" sz="2400" dirty="0"/>
              <a:t>, is </a:t>
            </a:r>
            <a:r>
              <a:rPr lang="nb-NO" sz="2400" dirty="0" err="1"/>
              <a:t>worth</a:t>
            </a:r>
            <a:r>
              <a:rPr lang="nb-NO" sz="2400" dirty="0"/>
              <a:t> a </a:t>
            </a:r>
            <a:r>
              <a:rPr lang="nb-NO" sz="2400" dirty="0" err="1"/>
              <a:t>pound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cure</a:t>
            </a:r>
            <a:r>
              <a:rPr lang="nb-NO" sz="2400" dirty="0"/>
              <a:t>.»</a:t>
            </a:r>
          </a:p>
          <a:p>
            <a:pPr marL="304801" lvl="1" indent="0">
              <a:buNone/>
            </a:pPr>
            <a:endParaRPr lang="nb-NO" sz="240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E6BE6DB-63E3-4FCA-9780-397CC92E0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2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Lag et databasediagram.   </a:t>
            </a:r>
          </a:p>
          <a:p>
            <a:pPr lvl="1"/>
            <a:r>
              <a:rPr lang="nb-NO" b="0" dirty="0"/>
              <a:t>Trenger ikke være mer enn:</a:t>
            </a:r>
          </a:p>
          <a:p>
            <a:pPr lvl="2"/>
            <a:r>
              <a:rPr lang="nb-NO" b="0" dirty="0"/>
              <a:t>hva tabellene heter.</a:t>
            </a:r>
          </a:p>
          <a:p>
            <a:pPr lvl="2"/>
            <a:r>
              <a:rPr lang="nb-NO" b="0" dirty="0"/>
              <a:t>Hvilke relasjoner finnes mellom dem </a:t>
            </a:r>
          </a:p>
          <a:p>
            <a:pPr lvl="1"/>
            <a:r>
              <a:rPr lang="nb-NO" b="0" dirty="0"/>
              <a:t>Bonus: Hvilke andre kolonner er i tabellene</a:t>
            </a:r>
          </a:p>
          <a:p>
            <a:pPr lvl="2"/>
            <a:endParaRPr lang="nb-NO" b="0" dirty="0"/>
          </a:p>
          <a:p>
            <a:r>
              <a:rPr lang="nb-NO" b="0" dirty="0"/>
              <a:t>Visio funker helt fint</a:t>
            </a:r>
          </a:p>
          <a:p>
            <a:pPr lvl="2"/>
            <a:endParaRPr lang="nb-NO" b="0" dirty="0"/>
          </a:p>
          <a:p>
            <a:pPr lvl="2"/>
            <a:endParaRPr lang="nb-NO" b="0" dirty="0"/>
          </a:p>
          <a:p>
            <a:r>
              <a:rPr lang="nb-NO" b="0" dirty="0"/>
              <a:t>Bedre oversikt  =&gt; Bedre utviklerliv.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0C151E5-BCAE-4A20-A46A-E5A88885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816534"/>
            <a:ext cx="4470400" cy="31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Ha </a:t>
            </a:r>
            <a:r>
              <a:rPr lang="nb-NO" dirty="0"/>
              <a:t>alltid</a:t>
            </a:r>
            <a:r>
              <a:rPr lang="nb-NO" b="0" dirty="0"/>
              <a:t> en </a:t>
            </a:r>
            <a:r>
              <a:rPr lang="nb-NO" b="0" dirty="0" err="1"/>
              <a:t>primary</a:t>
            </a:r>
            <a:r>
              <a:rPr lang="nb-NO" b="0" dirty="0"/>
              <a:t> </a:t>
            </a:r>
            <a:r>
              <a:rPr lang="nb-NO" b="0" dirty="0" err="1"/>
              <a:t>key</a:t>
            </a:r>
            <a:r>
              <a:rPr lang="nb-NO" b="0" dirty="0"/>
              <a:t>, på </a:t>
            </a:r>
            <a:r>
              <a:rPr lang="nb-NO" dirty="0"/>
              <a:t>alle</a:t>
            </a:r>
            <a:r>
              <a:rPr lang="nb-NO" b="0" dirty="0"/>
              <a:t> tabeller.</a:t>
            </a:r>
          </a:p>
          <a:p>
            <a:endParaRPr lang="nb-NO" b="0" dirty="0"/>
          </a:p>
          <a:p>
            <a:r>
              <a:rPr lang="nb-NO" b="0" dirty="0" err="1"/>
              <a:t>Primary</a:t>
            </a:r>
            <a:r>
              <a:rPr lang="nb-NO" b="0" dirty="0"/>
              <a:t> </a:t>
            </a:r>
            <a:r>
              <a:rPr lang="nb-NO" b="0" dirty="0" err="1"/>
              <a:t>key</a:t>
            </a:r>
            <a:r>
              <a:rPr lang="nb-NO" b="0" dirty="0"/>
              <a:t> lar deg unikt identifisere en rad =&gt; Bedre utviklerliv</a:t>
            </a:r>
          </a:p>
          <a:p>
            <a:pPr marL="101601" indent="0">
              <a:buNone/>
            </a:pPr>
            <a:endParaRPr lang="nb-NO" b="0" dirty="0"/>
          </a:p>
          <a:p>
            <a:r>
              <a:rPr lang="nb-NO" b="0" dirty="0"/>
              <a:t>Teknisk sett trenger man ikke å ha en </a:t>
            </a:r>
            <a:r>
              <a:rPr lang="nb-NO" b="0" dirty="0" err="1"/>
              <a:t>primary</a:t>
            </a:r>
            <a:r>
              <a:rPr lang="nb-NO" b="0" dirty="0"/>
              <a:t> </a:t>
            </a:r>
            <a:r>
              <a:rPr lang="nb-NO" b="0" dirty="0" err="1"/>
              <a:t>key</a:t>
            </a:r>
            <a:r>
              <a:rPr lang="nb-NO" b="0" dirty="0"/>
              <a:t>, men ha </a:t>
            </a:r>
            <a:r>
              <a:rPr lang="nb-NO" i="1" dirty="0"/>
              <a:t>alltid</a:t>
            </a:r>
            <a:r>
              <a:rPr lang="nb-NO" b="0" dirty="0"/>
              <a:t> en </a:t>
            </a:r>
            <a:r>
              <a:rPr lang="nb-NO" b="0" dirty="0" err="1"/>
              <a:t>primary</a:t>
            </a:r>
            <a:r>
              <a:rPr lang="nb-NO" b="0" dirty="0"/>
              <a:t> </a:t>
            </a:r>
            <a:r>
              <a:rPr lang="nb-NO" b="0" dirty="0" err="1"/>
              <a:t>key</a:t>
            </a:r>
            <a:r>
              <a:rPr lang="nb-NO" b="0" dirty="0"/>
              <a:t>.</a:t>
            </a:r>
          </a:p>
          <a:p>
            <a:endParaRPr lang="nb-NO" b="0" dirty="0"/>
          </a:p>
          <a:p>
            <a:r>
              <a:rPr lang="nb-NO" b="0" dirty="0"/>
              <a:t>Bruk en syntetisk nøkkel (en som ikke finnes ute i verden) 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1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64BBEC-7C67-44B1-B29B-D2D2DF8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Målsetning for dagen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359BF-EAF3-4EFC-B3EF-31F107A53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1" indent="0">
              <a:buNone/>
            </a:pPr>
            <a:endParaRPr lang="nb-NO" dirty="0"/>
          </a:p>
          <a:p>
            <a:r>
              <a:rPr lang="nb-NO" dirty="0"/>
              <a:t>Snakke om </a:t>
            </a:r>
            <a:r>
              <a:rPr lang="nb-NO" dirty="0" err="1"/>
              <a:t>Do’s</a:t>
            </a:r>
            <a:r>
              <a:rPr lang="nb-NO" dirty="0"/>
              <a:t> and </a:t>
            </a:r>
            <a:r>
              <a:rPr lang="nb-NO" dirty="0" err="1"/>
              <a:t>Don’ts</a:t>
            </a:r>
            <a:r>
              <a:rPr lang="nb-NO" dirty="0"/>
              <a:t> for databaser </a:t>
            </a:r>
          </a:p>
          <a:p>
            <a:endParaRPr lang="nb-NO" dirty="0"/>
          </a:p>
          <a:p>
            <a:r>
              <a:rPr lang="nb-NO" dirty="0"/>
              <a:t>Målgruppe:  </a:t>
            </a:r>
            <a:r>
              <a:rPr lang="nb-NO" dirty="0" err="1"/>
              <a:t>Backend</a:t>
            </a:r>
            <a:r>
              <a:rPr lang="nb-NO" dirty="0"/>
              <a:t>-utviklere, de som må designe en database og noen ganger bruke den.</a:t>
            </a:r>
          </a:p>
          <a:p>
            <a:endParaRPr lang="nb-NO" dirty="0"/>
          </a:p>
          <a:p>
            <a:r>
              <a:rPr lang="nb-NO" dirty="0"/>
              <a:t>Basics!  Ingen store hemmeligheter her, men kanskje noen gode påminnelser.</a:t>
            </a:r>
          </a:p>
          <a:p>
            <a:endParaRPr lang="nb-NO" dirty="0"/>
          </a:p>
          <a:p>
            <a:r>
              <a:rPr lang="nb-NO" dirty="0"/>
              <a:t>Mange tema – lite tid.   </a:t>
            </a:r>
          </a:p>
          <a:p>
            <a:endParaRPr lang="nb-NO" dirty="0"/>
          </a:p>
          <a:p>
            <a:r>
              <a:rPr lang="nb-NO" dirty="0"/>
              <a:t>I alle tilfeller, det er vanskelig å gi definitive, kategoriske råd.  Det er alltid unntak. 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E0AB8CB-2A22-4A0A-BB0A-647694E45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3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DON’T</a:t>
            </a:r>
          </a:p>
          <a:p>
            <a:endParaRPr lang="nb-NO" dirty="0"/>
          </a:p>
          <a:p>
            <a:pPr algn="just"/>
            <a:r>
              <a:rPr lang="nb-NO" b="0" dirty="0"/>
              <a:t>Bruk </a:t>
            </a:r>
            <a:r>
              <a:rPr lang="nb-NO" dirty="0"/>
              <a:t>aldri </a:t>
            </a:r>
            <a:r>
              <a:rPr lang="nb-NO" b="0" dirty="0"/>
              <a:t>GUID som </a:t>
            </a:r>
            <a:r>
              <a:rPr lang="nb-NO" b="0" dirty="0" err="1"/>
              <a:t>primary</a:t>
            </a:r>
            <a:r>
              <a:rPr lang="nb-NO" b="0" dirty="0"/>
              <a:t> </a:t>
            </a:r>
            <a:r>
              <a:rPr lang="nb-NO" b="0" dirty="0" err="1"/>
              <a:t>key</a:t>
            </a:r>
            <a:r>
              <a:rPr lang="nb-NO" b="0" dirty="0"/>
              <a:t>.     (</a:t>
            </a:r>
            <a:r>
              <a:rPr lang="nb-NO" b="0" dirty="0" err="1"/>
              <a:t>jada</a:t>
            </a:r>
            <a:r>
              <a:rPr lang="nb-NO" b="0" dirty="0"/>
              <a:t>, vi vet det er unntak, men </a:t>
            </a:r>
            <a:r>
              <a:rPr lang="nb-NO" i="1" dirty="0"/>
              <a:t>aldri! </a:t>
            </a:r>
            <a:r>
              <a:rPr lang="nb-NO" b="0" dirty="0"/>
              <a:t>)</a:t>
            </a:r>
          </a:p>
          <a:p>
            <a:endParaRPr lang="nb-NO" b="0" dirty="0"/>
          </a:p>
          <a:p>
            <a:r>
              <a:rPr lang="nb-NO" b="0" dirty="0"/>
              <a:t>GUID bør ikke være på </a:t>
            </a:r>
            <a:r>
              <a:rPr lang="nb-NO" b="0" i="1" dirty="0" err="1"/>
              <a:t>clustered</a:t>
            </a:r>
            <a:r>
              <a:rPr lang="nb-NO" b="0" i="1" dirty="0"/>
              <a:t> </a:t>
            </a:r>
            <a:r>
              <a:rPr lang="nb-NO" b="0" i="1" dirty="0" err="1"/>
              <a:t>index</a:t>
            </a:r>
            <a:r>
              <a:rPr lang="nb-NO" b="0" i="1" dirty="0"/>
              <a:t> </a:t>
            </a:r>
          </a:p>
          <a:p>
            <a:pPr marL="101601" indent="0">
              <a:buNone/>
            </a:pPr>
            <a:endParaRPr lang="nb-NO" b="0" dirty="0"/>
          </a:p>
          <a:p>
            <a:r>
              <a:rPr lang="nb-NO" b="0" dirty="0" err="1"/>
              <a:t>Clustered</a:t>
            </a:r>
            <a:r>
              <a:rPr lang="nb-NO" b="0" dirty="0"/>
              <a:t> </a:t>
            </a:r>
            <a:r>
              <a:rPr lang="nb-NO" b="0" dirty="0" err="1"/>
              <a:t>index</a:t>
            </a:r>
            <a:r>
              <a:rPr lang="nb-NO" b="0" dirty="0"/>
              <a:t> er den rekkefølgen radene blir lagret på disk.  Ved </a:t>
            </a:r>
            <a:r>
              <a:rPr lang="nb-NO" b="0" dirty="0" err="1"/>
              <a:t>default</a:t>
            </a:r>
            <a:r>
              <a:rPr lang="nb-NO" b="0" dirty="0"/>
              <a:t> er det </a:t>
            </a:r>
            <a:r>
              <a:rPr lang="nb-NO" b="0" dirty="0" err="1"/>
              <a:t>Primary</a:t>
            </a:r>
            <a:r>
              <a:rPr lang="nb-NO" b="0" dirty="0"/>
              <a:t> Key.  Med en nøkkel som ikke er inkrementell =&gt; masse I/O.</a:t>
            </a:r>
            <a:endParaRPr lang="en-US" b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21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Bruk Foreign Keys på relasjoner.</a:t>
            </a:r>
          </a:p>
          <a:p>
            <a:pPr marL="101601" indent="0">
              <a:buNone/>
            </a:pPr>
            <a:endParaRPr lang="nb-NO" b="0" dirty="0"/>
          </a:p>
          <a:p>
            <a:r>
              <a:rPr lang="nb-NO" b="0" dirty="0"/>
              <a:t>Gjør databasen mer konsistent, oppdager feil bruk tidligere.</a:t>
            </a:r>
          </a:p>
          <a:p>
            <a:endParaRPr lang="nb-NO" b="0" dirty="0"/>
          </a:p>
          <a:p>
            <a:r>
              <a:rPr lang="nb-NO" b="0" dirty="0"/>
              <a:t>Bedre for IDE-en, mer fornuftig </a:t>
            </a:r>
            <a:r>
              <a:rPr lang="nb-NO" b="0" dirty="0" err="1"/>
              <a:t>intellisense</a:t>
            </a:r>
            <a:r>
              <a:rPr lang="nb-NO" b="0" dirty="0"/>
              <a:t> =&gt; Bedre utviklerliv.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80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Vær konsistent i navnebruk mellom tabellene:</a:t>
            </a:r>
          </a:p>
          <a:p>
            <a:endParaRPr lang="nb-NO" b="0" dirty="0"/>
          </a:p>
          <a:p>
            <a:pPr lvl="1"/>
            <a:r>
              <a:rPr lang="nb-NO" b="0" dirty="0"/>
              <a:t>Skrekkeksempel : Et bankdatavarehus ikke langt unna</a:t>
            </a:r>
          </a:p>
          <a:p>
            <a:pPr lvl="2"/>
            <a:r>
              <a:rPr lang="nb-NO" b="0" dirty="0" err="1"/>
              <a:t>Customer_nr</a:t>
            </a:r>
            <a:endParaRPr lang="nb-NO" b="0" dirty="0"/>
          </a:p>
          <a:p>
            <a:pPr lvl="2"/>
            <a:r>
              <a:rPr lang="nb-NO" b="0" dirty="0" err="1"/>
              <a:t>Customer_id</a:t>
            </a:r>
            <a:endParaRPr lang="nb-NO" b="0" dirty="0"/>
          </a:p>
          <a:p>
            <a:pPr lvl="2"/>
            <a:r>
              <a:rPr lang="nb-NO" b="0" dirty="0" err="1"/>
              <a:t>Cnr</a:t>
            </a:r>
            <a:endParaRPr lang="nb-NO" b="0" dirty="0"/>
          </a:p>
          <a:p>
            <a:pPr lvl="2"/>
            <a:r>
              <a:rPr lang="nb-NO" b="0" dirty="0" err="1"/>
              <a:t>Knr</a:t>
            </a:r>
            <a:endParaRPr lang="nb-NO" b="0" dirty="0"/>
          </a:p>
          <a:p>
            <a:pPr lvl="2"/>
            <a:r>
              <a:rPr lang="nb-NO" b="0" dirty="0"/>
              <a:t>Kundenummer</a:t>
            </a:r>
          </a:p>
          <a:p>
            <a:pPr lvl="2"/>
            <a:endParaRPr lang="nb-NO" b="0" dirty="0"/>
          </a:p>
          <a:p>
            <a:r>
              <a:rPr lang="nb-NO" b="0" dirty="0"/>
              <a:t>Velg en, og tving alle til være enig med deg.  =&gt; Bedre utviklerliv.</a:t>
            </a:r>
          </a:p>
          <a:p>
            <a:endParaRPr lang="nb-NO" b="0" dirty="0"/>
          </a:p>
          <a:p>
            <a:r>
              <a:rPr lang="nb-NO" b="0" dirty="0"/>
              <a:t>Velg kolonnenavn som er gyldige i </a:t>
            </a:r>
            <a:r>
              <a:rPr lang="nb-NO" b="0" dirty="0" err="1"/>
              <a:t>backendspråket</a:t>
            </a:r>
            <a:r>
              <a:rPr lang="nb-NO" b="0" dirty="0"/>
              <a:t> ditt.  (unngå «</a:t>
            </a:r>
            <a:r>
              <a:rPr lang="nb-NO" b="0" dirty="0" err="1"/>
              <a:t>customer</a:t>
            </a:r>
            <a:r>
              <a:rPr lang="nb-NO" b="0" dirty="0"/>
              <a:t>-id» som er gyldig </a:t>
            </a:r>
            <a:r>
              <a:rPr lang="nb-NO" b="0" dirty="0" err="1"/>
              <a:t>sql</a:t>
            </a:r>
            <a:r>
              <a:rPr lang="nb-NO" b="0" dirty="0"/>
              <a:t>, men ikke i </a:t>
            </a:r>
            <a:r>
              <a:rPr lang="nb-NO" b="0" dirty="0" err="1"/>
              <a:t>f.eks</a:t>
            </a:r>
            <a:r>
              <a:rPr lang="nb-NO" b="0" dirty="0"/>
              <a:t> c#, </a:t>
            </a:r>
            <a:r>
              <a:rPr lang="nb-NO" b="0" dirty="0" err="1"/>
              <a:t>python</a:t>
            </a:r>
            <a:r>
              <a:rPr lang="nb-NO" b="0" dirty="0"/>
              <a:t> )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34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Tenk over datatypen, bruk det som nærmest representerer virkeligheten.  Ikke det som er lettest å velge der og da.</a:t>
            </a:r>
          </a:p>
          <a:p>
            <a:endParaRPr lang="nb-NO" b="0" dirty="0"/>
          </a:p>
          <a:p>
            <a:pPr lvl="1"/>
            <a:r>
              <a:rPr lang="nb-NO" b="0" dirty="0"/>
              <a:t>Eksempel:  Målerverdier hos </a:t>
            </a:r>
            <a:r>
              <a:rPr lang="nb-NO" b="0" dirty="0" err="1"/>
              <a:t>Eviny</a:t>
            </a:r>
            <a:r>
              <a:rPr lang="nb-NO" b="0" dirty="0"/>
              <a:t> er lagret som float.</a:t>
            </a:r>
          </a:p>
          <a:p>
            <a:pPr lvl="1"/>
            <a:endParaRPr lang="nb-NO" b="0" dirty="0"/>
          </a:p>
          <a:p>
            <a:pPr lvl="1"/>
            <a:r>
              <a:rPr lang="nb-NO" b="0" dirty="0" err="1"/>
              <a:t>Spm</a:t>
            </a:r>
            <a:r>
              <a:rPr lang="nb-NO" b="0" dirty="0"/>
              <a:t>:    Gitt en målerverdi  x, hvilken verdi må du trekke fra x for å få 0?</a:t>
            </a:r>
          </a:p>
          <a:p>
            <a:pPr lvl="1"/>
            <a:endParaRPr lang="nb-NO" b="0" dirty="0"/>
          </a:p>
          <a:p>
            <a:pPr lvl="1"/>
            <a:r>
              <a:rPr lang="nb-NO" b="0" dirty="0"/>
              <a:t>Riktig svar, endre datatype til desimal med presisjon.</a:t>
            </a:r>
          </a:p>
          <a:p>
            <a:pPr lvl="2"/>
            <a:endParaRPr lang="nb-NO" b="0" dirty="0"/>
          </a:p>
          <a:p>
            <a:r>
              <a:rPr lang="nb-NO" b="0" dirty="0"/>
              <a:t>Riktig datatype  =&gt; Bedre utviklerliv.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0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DON’T</a:t>
            </a:r>
          </a:p>
          <a:p>
            <a:endParaRPr lang="nb-NO" dirty="0"/>
          </a:p>
          <a:p>
            <a:r>
              <a:rPr lang="nb-NO" b="0" dirty="0"/>
              <a:t>Lagre </a:t>
            </a:r>
            <a:r>
              <a:rPr lang="nb-NO" b="0" dirty="0" err="1"/>
              <a:t>datetime</a:t>
            </a:r>
            <a:r>
              <a:rPr lang="nb-NO" b="0" dirty="0"/>
              <a:t> i norsk tid</a:t>
            </a:r>
          </a:p>
          <a:p>
            <a:endParaRPr lang="nb-NO" b="0" dirty="0"/>
          </a:p>
          <a:p>
            <a:r>
              <a:rPr lang="nb-NO" b="0" dirty="0"/>
              <a:t>Bruk noe uten vintertid.</a:t>
            </a:r>
          </a:p>
          <a:p>
            <a:endParaRPr lang="nb-NO" b="0" dirty="0"/>
          </a:p>
          <a:p>
            <a:r>
              <a:rPr lang="nb-NO" b="0" dirty="0"/>
              <a:t>Lagrer du i UTC vil du ikke takke meg senere.  </a:t>
            </a:r>
          </a:p>
          <a:p>
            <a:endParaRPr lang="nb-NO" b="0" dirty="0"/>
          </a:p>
          <a:p>
            <a:r>
              <a:rPr lang="nb-NO" b="0" dirty="0"/>
              <a:t>(Fordi du ikke vil forstå smerten du unnslapp)</a:t>
            </a:r>
          </a:p>
          <a:p>
            <a:pPr lvl="2"/>
            <a:endParaRPr lang="nb-NO" b="0" dirty="0"/>
          </a:p>
          <a:p>
            <a:r>
              <a:rPr lang="nb-NO" b="0" dirty="0"/>
              <a:t>Ingen vintertid  =&gt; Bedre utviklerliv.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3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Bruk </a:t>
            </a:r>
            <a:r>
              <a:rPr lang="nb-NO" b="0" dirty="0" err="1"/>
              <a:t>constraints</a:t>
            </a:r>
            <a:r>
              <a:rPr lang="nb-NO" b="0" dirty="0"/>
              <a:t>.</a:t>
            </a:r>
          </a:p>
          <a:p>
            <a:r>
              <a:rPr lang="nb-NO" b="0" dirty="0"/>
              <a:t>Hvis en verdiene i en kolonne skal være unike (logisk nøkkel), tving det igjennom med </a:t>
            </a:r>
            <a:r>
              <a:rPr lang="nb-NO" b="0" dirty="0" err="1"/>
              <a:t>constraint</a:t>
            </a:r>
            <a:r>
              <a:rPr lang="nb-NO" b="0" dirty="0"/>
              <a:t>.</a:t>
            </a:r>
          </a:p>
          <a:p>
            <a:r>
              <a:rPr lang="nb-NO" b="0" dirty="0"/>
              <a:t>Hvis verdiene kan kun være av noen få typer, tving det igjennom med </a:t>
            </a:r>
            <a:r>
              <a:rPr lang="nb-NO" b="0" dirty="0" err="1"/>
              <a:t>constraint</a:t>
            </a:r>
            <a:r>
              <a:rPr lang="nb-NO" b="0" dirty="0"/>
              <a:t>.</a:t>
            </a:r>
          </a:p>
          <a:p>
            <a:pPr lvl="2"/>
            <a:endParaRPr lang="nb-NO" b="0" dirty="0"/>
          </a:p>
          <a:p>
            <a:r>
              <a:rPr lang="nb-NO" b="0" dirty="0" err="1"/>
              <a:t>Fail</a:t>
            </a:r>
            <a:r>
              <a:rPr lang="nb-NO" b="0" dirty="0"/>
              <a:t> </a:t>
            </a:r>
            <a:r>
              <a:rPr lang="nb-NO" b="0" dirty="0" err="1"/>
              <a:t>early</a:t>
            </a:r>
            <a:r>
              <a:rPr lang="nb-NO" b="0" dirty="0"/>
              <a:t>  =&gt; Bedre utviklerliv.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631D180-F4F7-4183-967B-F475E3C6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03" y="3372297"/>
            <a:ext cx="2872315" cy="22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5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72D4E6-BC75-4E5D-A825-57E29907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databasearkitektur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0CB71B3-1EE3-454C-8905-45EACCA35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80D339EE-3851-4DAE-AFC4-8A49A435C094}"/>
              </a:ext>
            </a:extLst>
          </p:cNvPr>
          <p:cNvSpPr txBox="1">
            <a:spLocks/>
          </p:cNvSpPr>
          <p:nvPr/>
        </p:nvSpPr>
        <p:spPr>
          <a:xfrm>
            <a:off x="890491" y="1574578"/>
            <a:ext cx="7668957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nb-NO" sz="3600" dirty="0"/>
              <a:t>DO</a:t>
            </a:r>
            <a:endParaRPr lang="nb-NO" dirty="0"/>
          </a:p>
          <a:p>
            <a:r>
              <a:rPr lang="nb-NO" b="0" dirty="0"/>
              <a:t>Normaliser data</a:t>
            </a:r>
          </a:p>
          <a:p>
            <a:r>
              <a:rPr lang="nb-NO" b="0" dirty="0"/>
              <a:t>Forsøk å ha entiteter som reflekterer virkeligheten rundt database din.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2166218-8700-4AF3-A1BB-57CB72B2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08" y="2679520"/>
            <a:ext cx="1453396" cy="2315486"/>
          </a:xfrm>
          <a:prstGeom prst="rect">
            <a:avLst/>
          </a:prstGeom>
        </p:spPr>
      </p:pic>
      <p:sp>
        <p:nvSpPr>
          <p:cNvPr id="10" name="Pil: høyre 9">
            <a:extLst>
              <a:ext uri="{FF2B5EF4-FFF2-40B4-BE49-F238E27FC236}">
                <a16:creationId xmlns:a16="http://schemas.microsoft.com/office/drawing/2014/main" id="{F2B5EC0E-167B-44BF-8BFC-CDB00A412FF5}"/>
              </a:ext>
            </a:extLst>
          </p:cNvPr>
          <p:cNvSpPr/>
          <p:nvPr/>
        </p:nvSpPr>
        <p:spPr>
          <a:xfrm>
            <a:off x="2977912" y="3237074"/>
            <a:ext cx="1398494" cy="76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874ED700-E40C-4FEF-B73D-DE43B354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33" y="2679520"/>
            <a:ext cx="4411732" cy="18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72D4E6-BC75-4E5D-A825-57E29907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0CB71B3-1EE3-454C-8905-45EACCA35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80D339EE-3851-4DAE-AFC4-8A49A435C094}"/>
              </a:ext>
            </a:extLst>
          </p:cNvPr>
          <p:cNvSpPr txBox="1">
            <a:spLocks/>
          </p:cNvSpPr>
          <p:nvPr/>
        </p:nvSpPr>
        <p:spPr>
          <a:xfrm>
            <a:off x="884532" y="1574578"/>
            <a:ext cx="7668957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nb-NO" sz="3600" dirty="0"/>
              <a:t>Kampen mot </a:t>
            </a:r>
            <a:r>
              <a:rPr lang="nb-NO" sz="3600" dirty="0" err="1"/>
              <a:t>Future</a:t>
            </a:r>
            <a:r>
              <a:rPr lang="nb-NO" sz="3600" dirty="0"/>
              <a:t>-Christian</a:t>
            </a:r>
          </a:p>
          <a:p>
            <a:r>
              <a:rPr lang="nb-NO" sz="2000" b="0" dirty="0" err="1"/>
              <a:t>Past</a:t>
            </a:r>
            <a:r>
              <a:rPr lang="nb-NO" sz="2000" b="0" dirty="0"/>
              <a:t>-Christian har vært lat når han designet basen og latt døren stå åpen for </a:t>
            </a:r>
            <a:r>
              <a:rPr lang="nb-NO" sz="2000" b="0" dirty="0" err="1"/>
              <a:t>Future</a:t>
            </a:r>
            <a:r>
              <a:rPr lang="nb-NO" sz="2000" b="0" dirty="0"/>
              <a:t>-Christian.  Stopp ham før han kan gjøre skade!</a:t>
            </a:r>
          </a:p>
          <a:p>
            <a:endParaRPr lang="nb-NO" sz="1800" b="0" dirty="0"/>
          </a:p>
          <a:p>
            <a:r>
              <a:rPr lang="nb-NO" sz="1800" b="0" dirty="0"/>
              <a:t>Lag et konsollvindu i </a:t>
            </a:r>
            <a:r>
              <a:rPr lang="nb-NO" sz="1800" b="0" dirty="0" err="1"/>
              <a:t>Datagrip</a:t>
            </a:r>
            <a:r>
              <a:rPr lang="nb-NO" sz="1800" b="0" dirty="0"/>
              <a:t> mot </a:t>
            </a:r>
            <a:r>
              <a:rPr lang="nb-NO" sz="1800" b="0" dirty="0" err="1"/>
              <a:t>world</a:t>
            </a:r>
            <a:r>
              <a:rPr lang="nb-NO" sz="1800" b="0" dirty="0"/>
              <a:t>-basen og utfør kommandoen:</a:t>
            </a:r>
          </a:p>
          <a:p>
            <a:pPr marL="647701" lvl="1" indent="-342900">
              <a:buFont typeface="+mj-lt"/>
              <a:buAutoNum type="arabicPeriod"/>
            </a:pPr>
            <a:r>
              <a:rPr lang="nb-NO" sz="1800" b="0" dirty="0" err="1"/>
              <a:t>call</a:t>
            </a:r>
            <a:r>
              <a:rPr lang="nb-NO" sz="1800" b="0" dirty="0"/>
              <a:t> </a:t>
            </a:r>
            <a:r>
              <a:rPr lang="nb-NO" sz="1800" b="0" dirty="0" err="1"/>
              <a:t>usp_Battle</a:t>
            </a:r>
            <a:r>
              <a:rPr lang="nb-NO" sz="1800" b="0" dirty="0"/>
              <a:t>()</a:t>
            </a:r>
          </a:p>
          <a:p>
            <a:pPr marL="647701" lvl="1" indent="-342900">
              <a:buFont typeface="+mj-lt"/>
              <a:buAutoNum type="arabicPeriod"/>
            </a:pPr>
            <a:r>
              <a:rPr lang="nb-NO" sz="1800" b="0" dirty="0"/>
              <a:t>Gjør endringer på tabellene etter behov, (bruk IDE hvis du vil).</a:t>
            </a:r>
          </a:p>
          <a:p>
            <a:pPr marL="647701" lvl="1" indent="-342900">
              <a:buFont typeface="+mj-lt"/>
              <a:buAutoNum type="arabicPeriod"/>
            </a:pPr>
            <a:r>
              <a:rPr lang="nb-NO" sz="1800" b="0" dirty="0" err="1"/>
              <a:t>Goto</a:t>
            </a:r>
            <a:r>
              <a:rPr lang="nb-NO" sz="1800" b="0" dirty="0"/>
              <a:t> 1</a:t>
            </a:r>
          </a:p>
          <a:p>
            <a:pPr lvl="1"/>
            <a:endParaRPr lang="nb-NO" sz="1800" b="0" dirty="0"/>
          </a:p>
          <a:p>
            <a:pPr lvl="1"/>
            <a:endParaRPr lang="nb-NO" sz="1800" b="0" dirty="0"/>
          </a:p>
          <a:p>
            <a:r>
              <a:rPr lang="nb-NO" sz="2000" b="0" dirty="0"/>
              <a:t>Fasit finnes i </a:t>
            </a:r>
            <a:r>
              <a:rPr lang="nb-NO" sz="2000" b="0" dirty="0" err="1"/>
              <a:t>repoet</a:t>
            </a:r>
            <a:endParaRPr lang="nb-NO" sz="2000" b="0" dirty="0"/>
          </a:p>
        </p:txBody>
      </p:sp>
    </p:spTree>
    <p:extLst>
      <p:ext uri="{BB962C8B-B14F-4D97-AF65-F5344CB8AC3E}">
        <p14:creationId xmlns:p14="http://schemas.microsoft.com/office/powerpoint/2010/main" val="157852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7B4EAE-F2EB-4A99-8015-993C8E1B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Pause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972286-5252-4A6B-9D27-301189019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C1DA4F-47EA-4564-AD52-64A2E676A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60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6B137C-E26E-4FB5-A67F-92BDC76B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(planer)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4CD9B9-6FF0-4AFE-8C65-CD66DEB23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Når man spør mot databasen, kompilerer basen spørringen.</a:t>
            </a:r>
          </a:p>
          <a:p>
            <a:endParaRPr lang="nb-NO" dirty="0"/>
          </a:p>
          <a:p>
            <a:r>
              <a:rPr lang="nb-NO" dirty="0"/>
              <a:t>Den generer en plan over hvordan den raskest skal finne svaret.    </a:t>
            </a:r>
          </a:p>
          <a:p>
            <a:endParaRPr lang="nb-NO" dirty="0"/>
          </a:p>
          <a:p>
            <a:r>
              <a:rPr lang="nb-NO" dirty="0"/>
              <a:t>For enkle spørringer som «</a:t>
            </a:r>
            <a:r>
              <a:rPr lang="nb-NO" dirty="0" err="1"/>
              <a:t>select</a:t>
            </a:r>
            <a:r>
              <a:rPr lang="nb-NO" dirty="0"/>
              <a:t> * from city»  må databasen lese hele tabellen.    </a:t>
            </a:r>
          </a:p>
          <a:p>
            <a:pPr lvl="1"/>
            <a:r>
              <a:rPr lang="nb-NO" dirty="0"/>
              <a:t>Dette kalles en «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scan</a:t>
            </a:r>
            <a:r>
              <a:rPr lang="nb-NO" dirty="0"/>
              <a:t>»</a:t>
            </a:r>
          </a:p>
          <a:p>
            <a:pPr lvl="1"/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scans</a:t>
            </a:r>
            <a:r>
              <a:rPr lang="nb-NO" dirty="0"/>
              <a:t> er dyre</a:t>
            </a:r>
          </a:p>
          <a:p>
            <a:pPr lvl="1"/>
            <a:endParaRPr lang="nb-NO" dirty="0"/>
          </a:p>
          <a:p>
            <a:r>
              <a:rPr lang="nb-NO" dirty="0"/>
              <a:t>Vi kan se denne planen i vår IDE:</a:t>
            </a:r>
          </a:p>
          <a:p>
            <a:pPr marL="10160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61E9F4B-791D-4992-AEAB-D27C48B66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0823371-23B0-41C6-9F95-561DAA77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41" y="3582112"/>
            <a:ext cx="5121768" cy="20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1825-4608-4F67-8354-60486864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CE68-A118-4520-A1D4-24D4C0ABF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09:00 - Outline, </a:t>
            </a:r>
            <a:r>
              <a:rPr lang="en-US" dirty="0" err="1"/>
              <a:t>Historie</a:t>
            </a:r>
            <a:r>
              <a:rPr lang="en-US" dirty="0"/>
              <a:t>, Tools </a:t>
            </a:r>
          </a:p>
          <a:p>
            <a:r>
              <a:rPr lang="en-US" dirty="0"/>
              <a:t>09:05 - Database-</a:t>
            </a:r>
            <a:r>
              <a:rPr lang="en-US" dirty="0" err="1"/>
              <a:t>paradigmer</a:t>
            </a:r>
            <a:endParaRPr lang="en-US" dirty="0"/>
          </a:p>
          <a:p>
            <a:r>
              <a:rPr lang="en-US" dirty="0"/>
              <a:t>09:20 - </a:t>
            </a:r>
            <a:r>
              <a:rPr lang="en-US" dirty="0" err="1"/>
              <a:t>Databasedesign</a:t>
            </a:r>
            <a:r>
              <a:rPr lang="en-US" dirty="0"/>
              <a:t> Do’s and Don’ts </a:t>
            </a:r>
          </a:p>
          <a:p>
            <a:r>
              <a:rPr lang="en-US" dirty="0"/>
              <a:t>09:45 - Pause</a:t>
            </a:r>
          </a:p>
          <a:p>
            <a:r>
              <a:rPr lang="en-US" dirty="0"/>
              <a:t>10:00 -  </a:t>
            </a:r>
            <a:r>
              <a:rPr lang="en-US" dirty="0" err="1"/>
              <a:t>Spørringer</a:t>
            </a:r>
            <a:r>
              <a:rPr lang="en-US" dirty="0"/>
              <a:t> Do’s and Don’ts</a:t>
            </a:r>
          </a:p>
          <a:p>
            <a:endParaRPr lang="en-US" dirty="0"/>
          </a:p>
          <a:p>
            <a:r>
              <a:rPr lang="en-US" dirty="0"/>
              <a:t>10:30 - Pause</a:t>
            </a:r>
          </a:p>
          <a:p>
            <a:endParaRPr lang="en-US" dirty="0"/>
          </a:p>
          <a:p>
            <a:r>
              <a:rPr lang="nb-NO" i="0" dirty="0">
                <a:solidFill>
                  <a:srgbClr val="1D1C1D"/>
                </a:solidFill>
                <a:effectLst/>
                <a:latin typeface="Slack-Lato"/>
              </a:rPr>
              <a:t>10:45 - Transaksjoner motivasjon og teori</a:t>
            </a:r>
          </a:p>
          <a:p>
            <a:r>
              <a:rPr lang="nb-NO" i="0" dirty="0">
                <a:solidFill>
                  <a:srgbClr val="1D1C1D"/>
                </a:solidFill>
                <a:effectLst/>
                <a:latin typeface="Slack-Lato"/>
              </a:rPr>
              <a:t>10:55 - Praktisk Test/Debugging</a:t>
            </a:r>
          </a:p>
          <a:p>
            <a:r>
              <a:rPr lang="nb-NO" i="0" dirty="0">
                <a:solidFill>
                  <a:srgbClr val="1D1C1D"/>
                </a:solidFill>
                <a:effectLst/>
                <a:latin typeface="Slack-Lato"/>
              </a:rPr>
              <a:t>11:05 - Oppgaver</a:t>
            </a:r>
          </a:p>
          <a:p>
            <a:r>
              <a:rPr lang="nb-NO" i="0" dirty="0">
                <a:solidFill>
                  <a:srgbClr val="1D1C1D"/>
                </a:solidFill>
                <a:effectLst/>
                <a:latin typeface="Slack-Lato"/>
              </a:rPr>
              <a:t>11:45 - Råd fra mye smerte</a:t>
            </a:r>
          </a:p>
          <a:p>
            <a:r>
              <a:rPr lang="nb-NO" i="0" dirty="0">
                <a:solidFill>
                  <a:srgbClr val="1D1C1D"/>
                </a:solidFill>
                <a:effectLst/>
                <a:latin typeface="Slack-Lato"/>
              </a:rPr>
              <a:t>12:00 - </a:t>
            </a:r>
            <a:r>
              <a:rPr lang="nb-NO" i="0" dirty="0" err="1">
                <a:solidFill>
                  <a:srgbClr val="1D1C1D"/>
                </a:solidFill>
                <a:effectLst/>
                <a:latin typeface="Slack-Lato"/>
              </a:rPr>
              <a:t>Finito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CD81-87B9-4E9A-AC39-AC07B809C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695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E33D90-6936-45F3-A0A3-5A349FF7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(indeks)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EE8095-23E4-4DE1-8F3B-CDFC23D11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Selv om vi bare skal ha ut en rad må vi lese hele tabellen: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For store tabeller med millioner av rader tar dette svært lang tid.</a:t>
            </a:r>
          </a:p>
          <a:p>
            <a:endParaRPr lang="nb-NO" dirty="0"/>
          </a:p>
          <a:p>
            <a:r>
              <a:rPr lang="nb-NO" dirty="0"/>
              <a:t>Det viktigste hjelpemiddelet for å hjelpe på søket er indekser.   Indekser implementeres på ulike måter, men har til felles at vi velger ut et sett med kolonner som vi kan slå opp fort mot.</a:t>
            </a:r>
          </a:p>
          <a:p>
            <a:pPr lvl="1"/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6320F08-44A9-40C8-844B-84C05B000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0E6255A6-940C-4FEA-A065-25FBE058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65" y="1832020"/>
            <a:ext cx="4880722" cy="17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0F71F7-5148-4762-8A17-DACAC40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(indeks)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B13F3F74-BC44-4B9E-90CD-296E7CD70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BABE81C8-C9D6-4530-8097-5B8481C0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52" y="1422178"/>
            <a:ext cx="5020376" cy="504895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80A9A97-6C9C-427F-9BEE-A0512C70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2" y="2627509"/>
            <a:ext cx="709711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962CB3-7D05-48C4-B782-B9C9AB44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(</a:t>
            </a:r>
            <a:r>
              <a:rPr lang="nb-NO" dirty="0" err="1"/>
              <a:t>basic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C599CA-D290-4166-A5E7-AA8C66D89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Huske denne rekkefølgen</a:t>
            </a:r>
          </a:p>
          <a:p>
            <a:endParaRPr lang="nb-NO" dirty="0"/>
          </a:p>
          <a:p>
            <a:r>
              <a:rPr lang="nb-NO" dirty="0" err="1"/>
              <a:t>Table</a:t>
            </a:r>
            <a:r>
              <a:rPr lang="nb-NO" dirty="0"/>
              <a:t>/Full </a:t>
            </a:r>
            <a:r>
              <a:rPr lang="nb-NO" dirty="0" err="1"/>
              <a:t>Scan</a:t>
            </a:r>
            <a:r>
              <a:rPr lang="nb-NO" dirty="0"/>
              <a:t> -&gt; Index </a:t>
            </a:r>
            <a:r>
              <a:rPr lang="nb-NO" dirty="0" err="1"/>
              <a:t>Scan</a:t>
            </a:r>
            <a:r>
              <a:rPr lang="nb-NO" dirty="0"/>
              <a:t> -&gt; Index </a:t>
            </a:r>
            <a:r>
              <a:rPr lang="nb-NO" dirty="0" err="1"/>
              <a:t>Seek</a:t>
            </a:r>
            <a:endParaRPr lang="nb-NO" dirty="0"/>
          </a:p>
          <a:p>
            <a:endParaRPr lang="nb-NO" dirty="0"/>
          </a:p>
          <a:p>
            <a:r>
              <a:rPr lang="nb-NO" dirty="0"/>
              <a:t>Bad -&gt; Good -&gt; </a:t>
            </a:r>
            <a:r>
              <a:rPr lang="nb-NO" dirty="0" err="1"/>
              <a:t>Very</a:t>
            </a:r>
            <a:r>
              <a:rPr lang="nb-NO" dirty="0"/>
              <a:t> Good</a:t>
            </a:r>
          </a:p>
          <a:p>
            <a:endParaRPr lang="nb-NO" dirty="0"/>
          </a:p>
          <a:p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C99C7F5-4080-42BF-A4BB-3A42A82D1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16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DD8DE4-38C6-4346-A2F8-9EA72E3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(strenginterpolering)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DEEBA1-2F71-40A7-A730-2EBAB2BB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520" y="1218978"/>
            <a:ext cx="7668957" cy="3420428"/>
          </a:xfrm>
        </p:spPr>
        <p:txBody>
          <a:bodyPr/>
          <a:lstStyle/>
          <a:p>
            <a:r>
              <a:rPr lang="nb-NO" sz="3600" dirty="0"/>
              <a:t>DON’T</a:t>
            </a:r>
            <a:endParaRPr lang="nb-NO" dirty="0"/>
          </a:p>
          <a:p>
            <a:r>
              <a:rPr lang="nb-NO" dirty="0"/>
              <a:t>Ikke bygg opp </a:t>
            </a:r>
            <a:r>
              <a:rPr lang="nb-NO" dirty="0" err="1"/>
              <a:t>sql</a:t>
            </a:r>
            <a:r>
              <a:rPr lang="nb-NO" dirty="0"/>
              <a:t>-spørringer dynamisk i kode.</a:t>
            </a:r>
          </a:p>
          <a:p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 err="1"/>
              <a:t>Grunn</a:t>
            </a:r>
            <a:r>
              <a:rPr lang="en-US" dirty="0"/>
              <a:t> 1:  “Bobby tables” </a:t>
            </a:r>
          </a:p>
          <a:p>
            <a:pPr marL="101601" indent="0">
              <a:buNone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id_var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ekstern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/</a:t>
            </a:r>
            <a:r>
              <a:rPr lang="en-US" dirty="0" err="1"/>
              <a:t>applikasjon</a:t>
            </a:r>
            <a:r>
              <a:rPr lang="en-US" dirty="0"/>
              <a:t> er du </a:t>
            </a:r>
            <a:r>
              <a:rPr lang="en-US" dirty="0" err="1"/>
              <a:t>sårbar</a:t>
            </a:r>
            <a:r>
              <a:rPr lang="en-US" dirty="0"/>
              <a:t> for </a:t>
            </a:r>
            <a:r>
              <a:rPr lang="en-US" dirty="0" err="1"/>
              <a:t>sql</a:t>
            </a:r>
            <a:r>
              <a:rPr lang="en-US" dirty="0"/>
              <a:t> injection.</a:t>
            </a:r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skjer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:</a:t>
            </a:r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/>
              <a:t> </a:t>
            </a:r>
          </a:p>
          <a:p>
            <a:pPr marL="101601" indent="0">
              <a:buNone/>
            </a:pP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38F34EC-D21F-4094-9CD9-225DBAD1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4F630D70-B261-4C95-AB7C-3EACB00E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1" y="2095645"/>
            <a:ext cx="5937281" cy="105645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CD0BCFCD-4752-4400-9E60-94DA48D8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2" y="4348853"/>
            <a:ext cx="5302856" cy="4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DD8DE4-38C6-4346-A2F8-9EA72E3E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(strenginterpolering)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DEEBA1-2F71-40A7-A730-2EBAB2BB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520" y="1218978"/>
            <a:ext cx="7668957" cy="3420428"/>
          </a:xfrm>
        </p:spPr>
        <p:txBody>
          <a:bodyPr/>
          <a:lstStyle/>
          <a:p>
            <a:r>
              <a:rPr lang="nb-NO" sz="3600" dirty="0"/>
              <a:t>DON’T</a:t>
            </a:r>
            <a:endParaRPr lang="nb-NO" dirty="0"/>
          </a:p>
          <a:p>
            <a:r>
              <a:rPr lang="nb-NO" dirty="0"/>
              <a:t>Ikke bygg opp </a:t>
            </a:r>
            <a:r>
              <a:rPr lang="nb-NO" dirty="0" err="1"/>
              <a:t>sql</a:t>
            </a:r>
            <a:r>
              <a:rPr lang="nb-NO" dirty="0"/>
              <a:t>-spørringer dynamisk i kode.</a:t>
            </a:r>
          </a:p>
          <a:p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 err="1"/>
              <a:t>Grunn</a:t>
            </a:r>
            <a:r>
              <a:rPr lang="en-US" dirty="0"/>
              <a:t> 1:  “Bobby tables” </a:t>
            </a:r>
          </a:p>
          <a:p>
            <a:pPr marL="101601" indent="0">
              <a:buNone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id_var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ekstern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/</a:t>
            </a:r>
            <a:r>
              <a:rPr lang="en-US" dirty="0" err="1"/>
              <a:t>applikasjon</a:t>
            </a:r>
            <a:r>
              <a:rPr lang="en-US" dirty="0"/>
              <a:t> er du </a:t>
            </a:r>
            <a:r>
              <a:rPr lang="en-US" dirty="0" err="1"/>
              <a:t>sårbar</a:t>
            </a:r>
            <a:r>
              <a:rPr lang="en-US" dirty="0"/>
              <a:t> for </a:t>
            </a:r>
            <a:r>
              <a:rPr lang="en-US" dirty="0" err="1"/>
              <a:t>sql</a:t>
            </a:r>
            <a:r>
              <a:rPr lang="en-US" dirty="0"/>
              <a:t> injection.</a:t>
            </a:r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skjer</a:t>
            </a:r>
            <a:r>
              <a:rPr lang="en-US" dirty="0"/>
              <a:t> </a:t>
            </a:r>
            <a:r>
              <a:rPr lang="en-US" dirty="0" err="1"/>
              <a:t>hvis</a:t>
            </a:r>
            <a:r>
              <a:rPr lang="en-US" dirty="0"/>
              <a:t>:</a:t>
            </a:r>
          </a:p>
          <a:p>
            <a:pPr marL="101601" indent="0">
              <a:buNone/>
            </a:pPr>
            <a:endParaRPr lang="en-US" dirty="0"/>
          </a:p>
          <a:p>
            <a:pPr marL="101601" indent="0">
              <a:buNone/>
            </a:pPr>
            <a:r>
              <a:rPr lang="en-US" dirty="0"/>
              <a:t> </a:t>
            </a:r>
          </a:p>
          <a:p>
            <a:pPr marL="101601" indent="0">
              <a:buNone/>
            </a:pP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38F34EC-D21F-4094-9CD9-225DBAD1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4F630D70-B261-4C95-AB7C-3EACB00E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1" y="2095645"/>
            <a:ext cx="5937281" cy="1056455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CD0BCFCD-4752-4400-9E60-94DA48D8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2" y="4348853"/>
            <a:ext cx="5302856" cy="4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5A7D0D-8F58-4E04-B469-CC5EF41D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(strenginterpolering)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357934-A4F4-438F-B4CC-654A5A5F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521" y="1829934"/>
            <a:ext cx="7669528" cy="3012671"/>
          </a:xfrm>
        </p:spPr>
        <p:txBody>
          <a:bodyPr/>
          <a:lstStyle/>
          <a:p>
            <a:r>
              <a:rPr lang="nb-NO" dirty="0"/>
              <a:t>Grunn 2:  Plan-cacher</a:t>
            </a:r>
          </a:p>
          <a:p>
            <a:endParaRPr lang="nb-NO" dirty="0"/>
          </a:p>
          <a:p>
            <a:r>
              <a:rPr lang="nb-NO" dirty="0"/>
              <a:t>Når en spørring kjøres, kompilerer databasen en plan.  Denne planen </a:t>
            </a:r>
            <a:r>
              <a:rPr lang="nb-NO" dirty="0" err="1"/>
              <a:t>caches</a:t>
            </a:r>
            <a:r>
              <a:rPr lang="nb-NO" dirty="0"/>
              <a:t>.  Hvis spørringen kjøres på nytt har databasen planen klar.</a:t>
            </a:r>
          </a:p>
          <a:p>
            <a:endParaRPr lang="nb-NO" dirty="0"/>
          </a:p>
          <a:p>
            <a:r>
              <a:rPr lang="nb-NO" dirty="0"/>
              <a:t>Med strenginterpolering er nesten alle spørringer forskjellige =&gt; veldig mye kompilering, veldig mye </a:t>
            </a:r>
            <a:r>
              <a:rPr lang="nb-NO" dirty="0" err="1"/>
              <a:t>caching</a:t>
            </a:r>
            <a:r>
              <a:rPr lang="nb-NO" dirty="0"/>
              <a:t>, veldig lite gjenbruk.</a:t>
            </a:r>
          </a:p>
          <a:p>
            <a:pPr marL="101601" indent="0">
              <a:buNone/>
            </a:pP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5F745A4-786C-4541-8676-F76C5FA7F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C6874E4D-47AA-4985-80DF-C08C1751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444"/>
            <a:ext cx="9144000" cy="5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4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</a:t>
            </a:r>
            <a:r>
              <a:rPr lang="nb-NO" dirty="0" err="1"/>
              <a:t>parametre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</a:t>
            </a:r>
          </a:p>
          <a:p>
            <a:endParaRPr lang="nb-NO" dirty="0"/>
          </a:p>
          <a:p>
            <a:r>
              <a:rPr lang="nb-NO" b="0" dirty="0"/>
              <a:t>I stedet for strenginterpolering, benytt parametere.</a:t>
            </a:r>
          </a:p>
          <a:p>
            <a:endParaRPr lang="nb-NO" b="0" dirty="0"/>
          </a:p>
          <a:p>
            <a:endParaRPr lang="nb-NO" b="0" dirty="0"/>
          </a:p>
          <a:p>
            <a:pPr lvl="2"/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r>
              <a:rPr lang="nb-NO" b="0" dirty="0"/>
              <a:t>Databasen lager en plan for alle disse spørringene =&gt; mindre kompilering, mindre plass i </a:t>
            </a:r>
            <a:r>
              <a:rPr lang="nb-NO" b="0" dirty="0" err="1"/>
              <a:t>cachen</a:t>
            </a:r>
            <a:r>
              <a:rPr lang="nb-NO" b="0" dirty="0"/>
              <a:t>, mer gjenbruk.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EF03220-05F3-4E29-9B6D-1F741410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51" y="2668766"/>
            <a:ext cx="4355516" cy="8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5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1C2D0E-AAB3-4316-BB10-C714188D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Databasen din endrer seg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13CD9F-9EDC-4B91-9D0D-0DE2487D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Husk at basen din kommer til å endre seg.</a:t>
            </a:r>
          </a:p>
          <a:p>
            <a:endParaRPr lang="nb-NO" dirty="0"/>
          </a:p>
          <a:p>
            <a:r>
              <a:rPr lang="nb-NO" dirty="0"/>
              <a:t>Enten av deg, eller av andre.</a:t>
            </a:r>
          </a:p>
          <a:p>
            <a:endParaRPr lang="nb-NO" dirty="0"/>
          </a:p>
          <a:p>
            <a:r>
              <a:rPr lang="nb-NO" dirty="0"/>
              <a:t>Eller av en fremtidig klone av deg.  </a:t>
            </a:r>
          </a:p>
          <a:p>
            <a:endParaRPr lang="nb-NO" dirty="0"/>
          </a:p>
          <a:p>
            <a:r>
              <a:rPr lang="nb-NO" dirty="0" err="1"/>
              <a:t>Future</a:t>
            </a:r>
            <a:r>
              <a:rPr lang="nb-NO" dirty="0"/>
              <a:t>-Christian er uberegnelig.</a:t>
            </a:r>
          </a:p>
          <a:p>
            <a:endParaRPr lang="nb-NO" dirty="0"/>
          </a:p>
          <a:p>
            <a:r>
              <a:rPr lang="nb-NO" dirty="0"/>
              <a:t>Med dette i tankene, skriv alltid spørringer som er minst mulig sårbar for endringer i basen.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E6D939F-58EA-4BAA-8459-07AEB4623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4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(*)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DON’T</a:t>
            </a:r>
            <a:endParaRPr lang="nb-NO" dirty="0"/>
          </a:p>
          <a:p>
            <a:r>
              <a:rPr lang="nb-NO" b="0" dirty="0"/>
              <a:t>I kode, ikke bruk «</a:t>
            </a:r>
            <a:r>
              <a:rPr lang="nb-NO" b="0" dirty="0" err="1"/>
              <a:t>select</a:t>
            </a:r>
            <a:r>
              <a:rPr lang="nb-NO" b="0" dirty="0"/>
              <a:t> *».</a:t>
            </a:r>
          </a:p>
          <a:p>
            <a:endParaRPr lang="nb-NO" b="0" dirty="0"/>
          </a:p>
          <a:p>
            <a:endParaRPr lang="nb-NO" b="0" dirty="0"/>
          </a:p>
          <a:p>
            <a:pPr marL="101601" indent="0">
              <a:buNone/>
            </a:pPr>
            <a:endParaRPr lang="nb-NO" b="0" dirty="0"/>
          </a:p>
          <a:p>
            <a:pPr marL="101601" indent="0">
              <a:buNone/>
            </a:pPr>
            <a:endParaRPr lang="nb-NO" b="0" dirty="0"/>
          </a:p>
          <a:p>
            <a:r>
              <a:rPr lang="nb-NO" sz="3600" dirty="0"/>
              <a:t>DO</a:t>
            </a:r>
          </a:p>
          <a:p>
            <a:r>
              <a:rPr lang="nb-NO" b="0" dirty="0"/>
              <a:t>Bruk feltnavnene du trenger</a:t>
            </a:r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pPr lvl="2"/>
            <a:endParaRPr lang="nb-NO" b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B457516-5163-42AC-A6A8-68B309EB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2420086"/>
            <a:ext cx="5083679" cy="596896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601328F4-816E-4D73-986B-8601228C7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21" y="4120821"/>
            <a:ext cx="7754240" cy="5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0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91D455-0B21-4B7A-845B-B28F74A7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(order by </a:t>
            </a:r>
            <a:r>
              <a:rPr lang="nb-NO" dirty="0" err="1"/>
              <a:t>int</a:t>
            </a:r>
            <a:r>
              <a:rPr lang="nb-NO" dirty="0"/>
              <a:t>)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D77888-38C1-46E0-8083-0243DCBE1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600" dirty="0"/>
              <a:t>DON’T</a:t>
            </a:r>
            <a:endParaRPr lang="nb-NO" dirty="0"/>
          </a:p>
          <a:p>
            <a:r>
              <a:rPr lang="nb-NO" b="0" dirty="0"/>
              <a:t>I kode, ikke bruk «order by 1,2 *».</a:t>
            </a:r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pPr lvl="2"/>
            <a:endParaRPr lang="nb-NO" b="0" dirty="0"/>
          </a:p>
          <a:p>
            <a:pPr marL="101601" indent="0">
              <a:buNone/>
            </a:pPr>
            <a:endParaRPr lang="nb-NO" b="0" dirty="0"/>
          </a:p>
          <a:p>
            <a:r>
              <a:rPr lang="nb-NO" sz="3600" dirty="0"/>
              <a:t>DO</a:t>
            </a:r>
          </a:p>
          <a:p>
            <a:r>
              <a:rPr lang="nb-NO" b="0" dirty="0"/>
              <a:t>Bruk feltnavnene</a:t>
            </a:r>
          </a:p>
          <a:p>
            <a:endParaRPr lang="nb-NO" b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4E9ED41-0862-4306-9736-155C25048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36C85BC-5FD4-4B5C-8F12-F166DAB4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13" y="2328211"/>
            <a:ext cx="4152477" cy="103159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F58FBE3-6862-4251-8FE5-DE81A49E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13" y="4188055"/>
            <a:ext cx="3835403" cy="7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D6957-C8E5-48BF-9BFE-B1BF9B13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Verktøy for dagen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29FF8F-8211-437D-8153-7A0D6E366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Datagrip</a:t>
            </a:r>
            <a:r>
              <a:rPr lang="nb-NO" dirty="0"/>
              <a:t> – </a:t>
            </a:r>
            <a:r>
              <a:rPr lang="nb-NO" dirty="0" err="1"/>
              <a:t>Jetbrains</a:t>
            </a:r>
            <a:r>
              <a:rPr lang="nb-NO" dirty="0"/>
              <a:t>  (https://www.jetbrains.com/datagrip/)</a:t>
            </a:r>
          </a:p>
          <a:p>
            <a:pPr lvl="1"/>
            <a:r>
              <a:rPr lang="nb-NO" dirty="0"/>
              <a:t>Cross </a:t>
            </a:r>
            <a:r>
              <a:rPr lang="nb-NO" dirty="0" err="1"/>
              <a:t>platform</a:t>
            </a:r>
            <a:endParaRPr lang="nb-NO" dirty="0"/>
          </a:p>
          <a:p>
            <a:pPr lvl="1"/>
            <a:r>
              <a:rPr lang="nb-NO" dirty="0"/>
              <a:t>IDE for databaser</a:t>
            </a:r>
          </a:p>
          <a:p>
            <a:pPr lvl="1"/>
            <a:r>
              <a:rPr lang="nb-NO" dirty="0"/>
              <a:t>Gratis i 30 dager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Hvis du ikke har installert den før nå, begynn nå</a:t>
            </a:r>
          </a:p>
          <a:p>
            <a:pPr lvl="1"/>
            <a:endParaRPr lang="nb-NO" dirty="0"/>
          </a:p>
          <a:p>
            <a:r>
              <a:rPr lang="nb-NO" dirty="0" err="1"/>
              <a:t>Repo</a:t>
            </a:r>
            <a:r>
              <a:rPr lang="nb-NO" dirty="0"/>
              <a:t>: </a:t>
            </a:r>
          </a:p>
          <a:p>
            <a:pPr lvl="1"/>
            <a:r>
              <a:rPr lang="nb-NO" dirty="0">
                <a:hlinkClick r:id="rId2"/>
              </a:rPr>
              <a:t>https://github.com/Sonat-Consulting/fagdag-db-basics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/>
              <a:t>Hvis du ikke har klonet det før nå. Klon det nå</a:t>
            </a:r>
          </a:p>
          <a:p>
            <a:endParaRPr lang="nb-NO" dirty="0"/>
          </a:p>
          <a:p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18AA30F-1A3F-43BC-A6E6-DBEBA6338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82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EFFF7-42EF-43B1-BB91-0A860AF5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Spørringer (alias)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CBA9BAA-9FDD-49DC-AD6D-0DBF0D716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5691010F-1560-45BC-A82C-D319BBA5D378}"/>
              </a:ext>
            </a:extLst>
          </p:cNvPr>
          <p:cNvSpPr txBox="1">
            <a:spLocks/>
          </p:cNvSpPr>
          <p:nvPr/>
        </p:nvSpPr>
        <p:spPr>
          <a:xfrm>
            <a:off x="884532" y="1460877"/>
            <a:ext cx="7668957" cy="3420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16000" marR="0" lvl="0" indent="-1143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32000" marR="0" lvl="1" indent="-1271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8000" marR="0" lvl="2" indent="-13999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64000" marR="0" lvl="3" indent="-1464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80000" marR="0" lvl="4" indent="-14654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nb-NO" sz="3600" dirty="0"/>
              <a:t>DON’T</a:t>
            </a:r>
          </a:p>
          <a:p>
            <a:r>
              <a:rPr lang="nb-NO" b="0" dirty="0"/>
              <a:t>Ikke bruk ukvalifiserte navn</a:t>
            </a:r>
          </a:p>
          <a:p>
            <a:endParaRPr lang="nb-NO" b="0" dirty="0"/>
          </a:p>
          <a:p>
            <a:endParaRPr lang="nb-NO" b="0" dirty="0"/>
          </a:p>
          <a:p>
            <a:pPr marL="101601" indent="0">
              <a:buFont typeface="Arial"/>
              <a:buNone/>
            </a:pPr>
            <a:endParaRPr lang="nb-NO" b="0" dirty="0"/>
          </a:p>
          <a:p>
            <a:pPr marL="101601" indent="0">
              <a:buFont typeface="Arial"/>
              <a:buNone/>
            </a:pPr>
            <a:endParaRPr lang="nb-NO" b="0" dirty="0"/>
          </a:p>
          <a:p>
            <a:r>
              <a:rPr lang="nb-NO" sz="3600" dirty="0"/>
              <a:t>DO</a:t>
            </a:r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endParaRPr lang="nb-NO" b="0" dirty="0"/>
          </a:p>
          <a:p>
            <a:pPr lvl="2"/>
            <a:endParaRPr lang="nb-NO" b="0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17FF3F31-AD97-4056-83F5-F7C13EC4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6" y="2380839"/>
            <a:ext cx="3096057" cy="83831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EE4FABC7-A8EA-4383-9B8B-584E2F98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6" y="3812930"/>
            <a:ext cx="311511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A8AC-7C62-4E34-912E-7E4867B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E110-5233-4629-BE01-88E6E2545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er det?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database is an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organized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structured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data can then be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easily accessed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managed,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modified,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updated,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controlled,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organized.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databases use structured query language (SQL) for writing and querying data.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F71C-7310-4C3A-A6E5-E258936120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97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FBBD0D-BCCB-4894-8BD7-9A99C849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SQL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0E1073F-1CB7-43E4-A94E-6F205441B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SQL = </a:t>
            </a:r>
            <a:r>
              <a:rPr lang="nb-NO" dirty="0" err="1"/>
              <a:t>Structured</a:t>
            </a:r>
            <a:r>
              <a:rPr lang="nb-NO" dirty="0"/>
              <a:t> Query Language </a:t>
            </a:r>
          </a:p>
          <a:p>
            <a:endParaRPr lang="nb-NO" dirty="0"/>
          </a:p>
          <a:p>
            <a:r>
              <a:rPr lang="nb-NO" dirty="0"/>
              <a:t>Utviklet i 1970-årene av IBM</a:t>
            </a:r>
          </a:p>
          <a:p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Default</a:t>
            </a:r>
            <a:r>
              <a:rPr lang="nb-NO" dirty="0"/>
              <a:t>» spørrespråk for alskens databaser/lagringsmetoder siden den gang.</a:t>
            </a:r>
          </a:p>
          <a:p>
            <a:pPr marL="101601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GB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Beware of an </a:t>
            </a:r>
            <a:r>
              <a:rPr lang="en-GB" sz="1800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old man</a:t>
            </a:r>
            <a:r>
              <a:rPr lang="en-GB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lang="en-GB" sz="1800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profession</a:t>
            </a:r>
            <a:r>
              <a:rPr lang="en-GB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where </a:t>
            </a:r>
            <a:r>
              <a:rPr lang="en-GB" sz="1800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men usually die young</a:t>
            </a:r>
            <a:r>
              <a:rPr lang="en-GB" sz="1800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.”</a:t>
            </a:r>
            <a:endParaRPr lang="en-GB" b="0" dirty="0">
              <a:effectLst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E64A2F5-EAC1-4199-B749-4C68B388D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C6098F-2E07-4C9F-B998-2ABF8CA9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486" y="2394833"/>
            <a:ext cx="7668957" cy="603100"/>
          </a:xfrm>
        </p:spPr>
        <p:txBody>
          <a:bodyPr/>
          <a:lstStyle/>
          <a:p>
            <a:r>
              <a:rPr lang="nb-NO" dirty="0"/>
              <a:t>Databaseparadigmer</a:t>
            </a:r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9AB68DA-AAD2-4A59-AD3D-64323A645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08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D632B8-D924-46C5-B3AA-D8227A48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Databaseparadigmer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E1488A-03DB-425B-B04C-172EBC86C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kan skille databaser i grove paradigmer etter hvordan de lagrer og henter ut data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9E243DF-2624-4814-9398-5826493FA8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Magnetplate 4">
            <a:extLst>
              <a:ext uri="{FF2B5EF4-FFF2-40B4-BE49-F238E27FC236}">
                <a16:creationId xmlns:a16="http://schemas.microsoft.com/office/drawing/2014/main" id="{C46C225B-9611-4452-BF75-BD0A79821CDC}"/>
              </a:ext>
            </a:extLst>
          </p:cNvPr>
          <p:cNvSpPr/>
          <p:nvPr/>
        </p:nvSpPr>
        <p:spPr>
          <a:xfrm>
            <a:off x="1281411" y="2596505"/>
            <a:ext cx="1887479" cy="16527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RDBMS</a:t>
            </a:r>
            <a:endParaRPr lang="en-US" dirty="0"/>
          </a:p>
        </p:txBody>
      </p:sp>
      <p:sp>
        <p:nvSpPr>
          <p:cNvPr id="6" name="Magnetplate 5">
            <a:extLst>
              <a:ext uri="{FF2B5EF4-FFF2-40B4-BE49-F238E27FC236}">
                <a16:creationId xmlns:a16="http://schemas.microsoft.com/office/drawing/2014/main" id="{5ABBF946-0A80-4514-9FC8-E0B5127BEB44}"/>
              </a:ext>
            </a:extLst>
          </p:cNvPr>
          <p:cNvSpPr/>
          <p:nvPr/>
        </p:nvSpPr>
        <p:spPr>
          <a:xfrm>
            <a:off x="5580395" y="2655998"/>
            <a:ext cx="1887479" cy="16527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0FC014-A2CA-48BA-83D8-441A36DB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RDBMS</a:t>
            </a:r>
            <a:endParaRPr lang="en-US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AA89B5-CD60-4A78-86E0-120C8228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520" y="1431958"/>
            <a:ext cx="7668957" cy="3420428"/>
          </a:xfrm>
        </p:spPr>
        <p:txBody>
          <a:bodyPr/>
          <a:lstStyle/>
          <a:p>
            <a:r>
              <a:rPr lang="nb-NO" dirty="0" err="1"/>
              <a:t>Relational</a:t>
            </a:r>
            <a:r>
              <a:rPr lang="nb-NO" dirty="0"/>
              <a:t> Database Management System – </a:t>
            </a:r>
            <a:r>
              <a:rPr lang="nb-NO" dirty="0" err="1"/>
              <a:t>aka</a:t>
            </a:r>
            <a:r>
              <a:rPr lang="nb-NO" dirty="0"/>
              <a:t>. RDBMS</a:t>
            </a:r>
          </a:p>
          <a:p>
            <a:pPr lvl="1"/>
            <a:r>
              <a:rPr lang="nb-NO" dirty="0"/>
              <a:t>En samling av en eller flere «tabeller» (</a:t>
            </a:r>
            <a:r>
              <a:rPr lang="nb-NO" dirty="0" err="1"/>
              <a:t>tables</a:t>
            </a:r>
            <a:r>
              <a:rPr lang="nb-NO" dirty="0"/>
              <a:t>) med kolonner og rader.</a:t>
            </a:r>
          </a:p>
          <a:p>
            <a:pPr lvl="1"/>
            <a:r>
              <a:rPr lang="nb-NO" dirty="0"/>
              <a:t>Alle kolonnene er typet (typen er definert på forhånd, og er tvunget)</a:t>
            </a:r>
          </a:p>
          <a:p>
            <a:pPr lvl="1"/>
            <a:r>
              <a:rPr lang="nb-NO" dirty="0"/>
              <a:t>Alle radene har det samme settet med kolonner.</a:t>
            </a:r>
          </a:p>
          <a:p>
            <a:pPr marL="304801" lvl="1" indent="0">
              <a:buNone/>
            </a:pPr>
            <a:endParaRPr lang="nb-NO" dirty="0"/>
          </a:p>
          <a:p>
            <a:pPr lvl="1"/>
            <a:r>
              <a:rPr lang="nb-NO" dirty="0"/>
              <a:t>Hver tabell representerer typisk et sett med «entiteter» i verden rundt applikasjonen din:</a:t>
            </a:r>
          </a:p>
          <a:p>
            <a:pPr lvl="2"/>
            <a:r>
              <a:rPr lang="nb-NO" dirty="0"/>
              <a:t>«</a:t>
            </a:r>
            <a:r>
              <a:rPr lang="nb-NO" dirty="0" err="1"/>
              <a:t>customer</a:t>
            </a:r>
            <a:r>
              <a:rPr lang="nb-NO" dirty="0"/>
              <a:t>» -&gt; informasjon om kunder</a:t>
            </a:r>
          </a:p>
          <a:p>
            <a:pPr lvl="2"/>
            <a:r>
              <a:rPr lang="nb-NO" dirty="0"/>
              <a:t>«ordrer» -&gt; ordrer kunder har gjort</a:t>
            </a:r>
          </a:p>
          <a:p>
            <a:pPr lvl="2"/>
            <a:r>
              <a:rPr lang="nb-NO" dirty="0"/>
              <a:t>«location» -&gt; butikker</a:t>
            </a:r>
          </a:p>
          <a:p>
            <a:pPr lvl="2"/>
            <a:r>
              <a:rPr lang="nb-NO" dirty="0"/>
              <a:t>«ordrestatus» -&gt; er ordren behandlet, betalt, sendt, etc.</a:t>
            </a:r>
          </a:p>
          <a:p>
            <a:pPr marL="304801" lvl="1" indent="0">
              <a:buNone/>
            </a:pPr>
            <a:endParaRPr lang="nb-NO" dirty="0"/>
          </a:p>
          <a:p>
            <a:pPr lvl="1"/>
            <a:r>
              <a:rPr lang="nb-NO" dirty="0"/>
              <a:t>Mellom tabellene kan man definere relasjoner </a:t>
            </a:r>
          </a:p>
          <a:p>
            <a:pPr lvl="2"/>
            <a:r>
              <a:rPr lang="nb-NO" dirty="0"/>
              <a:t>En kunde kan ha en eller flere ordre, men en ordre kan kun tilhøre en kunde (en-til-mange)</a:t>
            </a:r>
          </a:p>
          <a:p>
            <a:pPr lvl="2"/>
            <a:r>
              <a:rPr lang="nb-NO" dirty="0"/>
              <a:t>En ordre kan ha en eller flere statuser, en status kan brukes på mange ordrer (mange-til-mange)</a:t>
            </a:r>
          </a:p>
          <a:p>
            <a:pPr lvl="2"/>
            <a:endParaRPr lang="nb-NO" dirty="0"/>
          </a:p>
          <a:p>
            <a:pPr lvl="1"/>
            <a:r>
              <a:rPr lang="nb-NO" dirty="0"/>
              <a:t>Man kan definere begrensninger på kolonner (</a:t>
            </a:r>
            <a:r>
              <a:rPr lang="nb-NO" dirty="0" err="1"/>
              <a:t>aka</a:t>
            </a:r>
            <a:r>
              <a:rPr lang="nb-NO" dirty="0"/>
              <a:t>. </a:t>
            </a:r>
            <a:r>
              <a:rPr lang="nb-NO" dirty="0" err="1"/>
              <a:t>Constraints</a:t>
            </a:r>
            <a:r>
              <a:rPr lang="nb-NO" dirty="0"/>
              <a:t>)</a:t>
            </a:r>
          </a:p>
          <a:p>
            <a:endParaRPr lang="en-US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93FA75-D626-49F2-A9B9-A909223F4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o-NO" sz="900" b="0" i="0" u="none" strike="noStrike" cap="none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no-NO" sz="9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2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onat">
      <a:dk1>
        <a:srgbClr val="000000"/>
      </a:dk1>
      <a:lt1>
        <a:srgbClr val="FFFFFF"/>
      </a:lt1>
      <a:dk2>
        <a:srgbClr val="3C3C3B"/>
      </a:dk2>
      <a:lt2>
        <a:srgbClr val="C6C6C6"/>
      </a:lt2>
      <a:accent1>
        <a:srgbClr val="88373D"/>
      </a:accent1>
      <a:accent2>
        <a:srgbClr val="E14C4D"/>
      </a:accent2>
      <a:accent3>
        <a:srgbClr val="B2B2B2"/>
      </a:accent3>
      <a:accent4>
        <a:srgbClr val="5A5A5C"/>
      </a:accent4>
      <a:accent5>
        <a:srgbClr val="A8D4B5"/>
      </a:accent5>
      <a:accent6>
        <a:srgbClr val="EE9A92"/>
      </a:accent6>
      <a:hlink>
        <a:srgbClr val="88373D"/>
      </a:hlink>
      <a:folHlink>
        <a:srgbClr val="6629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Sonat">
      <a:dk1>
        <a:sysClr val="windowText" lastClr="000000"/>
      </a:dk1>
      <a:lt1>
        <a:sysClr val="window" lastClr="FFFFFF"/>
      </a:lt1>
      <a:dk2>
        <a:srgbClr val="3C3C3B"/>
      </a:dk2>
      <a:lt2>
        <a:srgbClr val="C6C6C6"/>
      </a:lt2>
      <a:accent1>
        <a:srgbClr val="88373D"/>
      </a:accent1>
      <a:accent2>
        <a:srgbClr val="E14C4D"/>
      </a:accent2>
      <a:accent3>
        <a:srgbClr val="B2B2B2"/>
      </a:accent3>
      <a:accent4>
        <a:srgbClr val="5A5A5C"/>
      </a:accent4>
      <a:accent5>
        <a:srgbClr val="A8D4B5"/>
      </a:accent5>
      <a:accent6>
        <a:srgbClr val="EE9A92"/>
      </a:accent6>
      <a:hlink>
        <a:srgbClr val="88373D"/>
      </a:hlink>
      <a:folHlink>
        <a:srgbClr val="66292D"/>
      </a:folHlink>
    </a:clrScheme>
    <a:fontScheme name="Sona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Sonat.potx" id="{D3468BAE-CF61-4E32-83D2-09F2D2122DE3}" vid="{36582364-9640-4080-AAE5-3D03D6C1326B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53383</TotalTime>
  <Words>1961</Words>
  <Application>Microsoft Office PowerPoint</Application>
  <PresentationFormat>Egendefinert</PresentationFormat>
  <Paragraphs>437</Paragraphs>
  <Slides>40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40</vt:i4>
      </vt:variant>
    </vt:vector>
  </HeadingPairs>
  <TitlesOfParts>
    <vt:vector size="49" baseType="lpstr">
      <vt:lpstr>Arial</vt:lpstr>
      <vt:lpstr>Arial</vt:lpstr>
      <vt:lpstr>Calibri</vt:lpstr>
      <vt:lpstr>Corbel</vt:lpstr>
      <vt:lpstr>Georgia</vt:lpstr>
      <vt:lpstr>Slack-Lato</vt:lpstr>
      <vt:lpstr>ui-monospace</vt:lpstr>
      <vt:lpstr>Office-tema</vt:lpstr>
      <vt:lpstr>Office-tema</vt:lpstr>
      <vt:lpstr>DB, the basics</vt:lpstr>
      <vt:lpstr>Målsetning for dagen</vt:lpstr>
      <vt:lpstr>Timeplan</vt:lpstr>
      <vt:lpstr>Verktøy for dagen</vt:lpstr>
      <vt:lpstr>Database</vt:lpstr>
      <vt:lpstr>SQL</vt:lpstr>
      <vt:lpstr>Databaseparadigmer</vt:lpstr>
      <vt:lpstr>Databaseparadigmer</vt:lpstr>
      <vt:lpstr>RDBMS</vt:lpstr>
      <vt:lpstr>RDBMS - egenskaper</vt:lpstr>
      <vt:lpstr>NoSQL</vt:lpstr>
      <vt:lpstr>NoSql - egenskaper</vt:lpstr>
      <vt:lpstr>I en verden under endring</vt:lpstr>
      <vt:lpstr>Når skal du velge hva?</vt:lpstr>
      <vt:lpstr>En kort praktisk sesjon (Så pause)   </vt:lpstr>
      <vt:lpstr>Del 2 – Filosofi 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Basic databasearkitektur</vt:lpstr>
      <vt:lpstr>Oppgave</vt:lpstr>
      <vt:lpstr>Pause</vt:lpstr>
      <vt:lpstr>Spørringer (planer)</vt:lpstr>
      <vt:lpstr>Spørringer (indeks)</vt:lpstr>
      <vt:lpstr>Spørringer (indeks)</vt:lpstr>
      <vt:lpstr>Planer (basic)</vt:lpstr>
      <vt:lpstr>Spørringer (strenginterpolering)</vt:lpstr>
      <vt:lpstr>Spørringer (strenginterpolering)</vt:lpstr>
      <vt:lpstr>Spørringer (strenginterpolering)</vt:lpstr>
      <vt:lpstr>Spørringer (parametre)</vt:lpstr>
      <vt:lpstr>Databasen din endrer seg</vt:lpstr>
      <vt:lpstr>Spørringer (*)</vt:lpstr>
      <vt:lpstr>Spørringer (order by int)</vt:lpstr>
      <vt:lpstr>Spørringer (alias)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Sloper</dc:creator>
  <cp:lastModifiedBy>Christian Sloper</cp:lastModifiedBy>
  <cp:revision>280</cp:revision>
  <dcterms:modified xsi:type="dcterms:W3CDTF">2022-02-24T21:58:13Z</dcterms:modified>
</cp:coreProperties>
</file>