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747" r:id="rId2"/>
    <p:sldId id="802" r:id="rId3"/>
    <p:sldId id="918" r:id="rId4"/>
    <p:sldId id="905" r:id="rId5"/>
    <p:sldId id="806" r:id="rId6"/>
    <p:sldId id="906" r:id="rId7"/>
    <p:sldId id="896" r:id="rId8"/>
    <p:sldId id="887" r:id="rId9"/>
    <p:sldId id="888" r:id="rId10"/>
    <p:sldId id="890" r:id="rId11"/>
    <p:sldId id="816" r:id="rId12"/>
    <p:sldId id="919" r:id="rId13"/>
    <p:sldId id="894" r:id="rId14"/>
    <p:sldId id="916" r:id="rId15"/>
    <p:sldId id="897" r:id="rId16"/>
    <p:sldId id="917" r:id="rId17"/>
    <p:sldId id="8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pit Gupt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3D709C"/>
    <a:srgbClr val="FF40FF"/>
    <a:srgbClr val="00FDFF"/>
    <a:srgbClr val="F5B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 autoAdjust="0"/>
    <p:restoredTop sz="80456" autoAdjust="0"/>
  </p:normalViewPr>
  <p:slideViewPr>
    <p:cSldViewPr snapToGrid="0" snapToObjects="1">
      <p:cViewPr>
        <p:scale>
          <a:sx n="112" d="100"/>
          <a:sy n="112" d="100"/>
        </p:scale>
        <p:origin x="1168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1688"/>
    </p:cViewPr>
  </p:sorterViewPr>
  <p:notesViewPr>
    <p:cSldViewPr snapToGrid="0" snapToObjects="1">
      <p:cViewPr varScale="1">
        <p:scale>
          <a:sx n="79" d="100"/>
          <a:sy n="79" d="100"/>
        </p:scale>
        <p:origin x="-31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6A4B-E7A7-8142-8CB1-B441A6F163BD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0285-E1AE-EB42-87BC-128C9880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A0B6-B635-6E4E-A0BD-AF165E473B62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901C-08B4-6F48-8C7E-553DA0B0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0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6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E98A-7617-944E-8DFB-8CB72C1C0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20-7C34-EC4D-B2EC-8A5176876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F11E-9C30-FB49-AA82-45B2A5600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DB0F-E9F2-1D42-9E15-ECDE97EFB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1394-FAD8-EE4B-8333-A4B9D281C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B203-ED2B-C44F-9466-CA8C73E5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A6FA-913C-904B-9D29-0CCC6C538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1C28-92B6-8B47-9073-75D5621F4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02B4-4575-7243-9D87-AD52F727B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7139-9D75-A746-A991-127502DC7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A5DD-A5D5-4646-A80B-179105F9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C8C012-C1F6-184D-9B14-785771820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688" y="930476"/>
            <a:ext cx="8310623" cy="1900237"/>
          </a:xfrm>
        </p:spPr>
        <p:txBody>
          <a:bodyPr/>
          <a:lstStyle/>
          <a:p>
            <a:pPr algn="ctr"/>
            <a:r>
              <a:rPr lang="en-US" dirty="0" smtClean="0"/>
              <a:t>SONATA: Scalable Streaming </a:t>
            </a:r>
            <a:r>
              <a:rPr lang="en-US" dirty="0"/>
              <a:t>Analytics </a:t>
            </a:r>
            <a:r>
              <a:rPr lang="en-US" smtClean="0"/>
              <a:t>for Network 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3462866"/>
            <a:ext cx="8839200" cy="3242734"/>
          </a:xfrm>
        </p:spPr>
        <p:txBody>
          <a:bodyPr>
            <a:normAutofit fontScale="92500"/>
          </a:bodyPr>
          <a:lstStyle/>
          <a:p>
            <a:r>
              <a:rPr lang="en-US" sz="4800" b="1" dirty="0">
                <a:solidFill>
                  <a:srgbClr val="FF8000"/>
                </a:solidFill>
              </a:rPr>
              <a:t>Arpit Gupta</a:t>
            </a:r>
          </a:p>
          <a:p>
            <a:r>
              <a:rPr lang="en-US" sz="4000" b="1" dirty="0"/>
              <a:t>Princeton University</a:t>
            </a:r>
          </a:p>
          <a:p>
            <a:pPr>
              <a:lnSpc>
                <a:spcPct val="120000"/>
              </a:lnSpc>
            </a:pPr>
            <a:endParaRPr lang="en-US" sz="2600" i="1" dirty="0"/>
          </a:p>
          <a:p>
            <a:pPr>
              <a:lnSpc>
                <a:spcPct val="120000"/>
              </a:lnSpc>
            </a:pPr>
            <a:r>
              <a:rPr lang="en-US" sz="2600" i="1" dirty="0" err="1" smtClean="0"/>
              <a:t>Ankita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Pawar</a:t>
            </a:r>
            <a:r>
              <a:rPr lang="en-US" sz="2600" i="1" dirty="0" smtClean="0"/>
              <a:t>, Rob Harrison, </a:t>
            </a:r>
            <a:r>
              <a:rPr lang="en-US" sz="2600" i="1" dirty="0" err="1" smtClean="0"/>
              <a:t>Rüdiger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Birkner</a:t>
            </a:r>
            <a:r>
              <a:rPr lang="en-US" sz="2600" i="1" dirty="0" smtClean="0"/>
              <a:t>,</a:t>
            </a:r>
            <a:r>
              <a:rPr lang="en-US" sz="26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sz="2600" i="1" dirty="0" smtClean="0"/>
              <a:t>Marco </a:t>
            </a:r>
            <a:r>
              <a:rPr lang="en-US" sz="2600" i="1" dirty="0" err="1" smtClean="0"/>
              <a:t>Canini</a:t>
            </a:r>
            <a:r>
              <a:rPr lang="en-US" sz="2600" i="1" dirty="0" smtClean="0"/>
              <a:t>, Nick </a:t>
            </a:r>
            <a:r>
              <a:rPr lang="en-US" sz="2600" i="1" dirty="0" err="1" smtClean="0"/>
              <a:t>Feamster</a:t>
            </a:r>
            <a:r>
              <a:rPr lang="en-US" sz="2600" i="1" dirty="0" smtClean="0"/>
              <a:t>, Jennifer Rexford, Walter </a:t>
            </a:r>
            <a:r>
              <a:rPr lang="en-US" sz="2600" i="1" dirty="0" err="1" smtClean="0"/>
              <a:t>Willinger</a:t>
            </a:r>
            <a:endParaRPr lang="en-US" sz="2600" i="1" dirty="0" smtClean="0"/>
          </a:p>
          <a:p>
            <a:pPr>
              <a:lnSpc>
                <a:spcPct val="120000"/>
              </a:lnSpc>
            </a:pP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63100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5"/>
    </mc:Choice>
    <mc:Fallback xmlns="">
      <p:transition spd="slow" advTm="81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defTabSz="914400"/>
            <a:r>
              <a:rPr lang="en-US" dirty="0" smtClean="0"/>
              <a:t>Is it Scalable?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Use Case: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Attack Monitoring Query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Detect hosts for which # of unique source IPs sending UDP response messages exceeds threshold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two hour IPFIX data trace from a large IXP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Costs:</a:t>
            </a:r>
          </a:p>
          <a:p>
            <a:pPr lvl="1"/>
            <a:r>
              <a:rPr lang="en-US" dirty="0"/>
              <a:t>Packet </a:t>
            </a:r>
            <a:r>
              <a:rPr lang="en-US" dirty="0" smtClean="0"/>
              <a:t>Processing: </a:t>
            </a:r>
            <a:r>
              <a:rPr lang="en-US" b="1" dirty="0" smtClean="0">
                <a:solidFill>
                  <a:srgbClr val="FF0000"/>
                </a:solidFill>
              </a:rPr>
              <a:t>220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00B050"/>
                </a:solidFill>
                <a:sym typeface="Wingdings"/>
              </a:rPr>
              <a:t>~10</a:t>
            </a:r>
            <a:r>
              <a:rPr lang="en-US" dirty="0" smtClean="0">
                <a:sym typeface="Wingdings"/>
              </a:rPr>
              <a:t> tuples per second</a:t>
            </a:r>
            <a:endParaRPr lang="en-US" dirty="0" smtClean="0"/>
          </a:p>
          <a:p>
            <a:pPr lvl="1"/>
            <a:r>
              <a:rPr lang="en-US" dirty="0" smtClean="0"/>
              <a:t>Data Plane State: requires maintaining ~</a:t>
            </a:r>
            <a:r>
              <a:rPr lang="en-US" b="1" dirty="0" smtClean="0">
                <a:solidFill>
                  <a:srgbClr val="FF0000"/>
                </a:solidFill>
              </a:rPr>
              <a:t>1 B </a:t>
            </a:r>
            <a:r>
              <a:rPr lang="en-US" dirty="0" smtClean="0"/>
              <a:t>entries </a:t>
            </a:r>
            <a:r>
              <a:rPr lang="en-US" dirty="0" smtClean="0">
                <a:sym typeface="Wingdings"/>
              </a:rPr>
              <a:t>in the data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212569"/>
            <a:ext cx="89154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How can we strike a balance between the two costs?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Idea 2: Iterative Refinement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Observation</a:t>
            </a:r>
            <a:r>
              <a:rPr lang="en-US" b="1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Small fraction of traffic satisfies monitoring queries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 smtClean="0"/>
              <a:t>How it works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Augment operators’ query to observe at coarser level</a:t>
            </a:r>
          </a:p>
          <a:p>
            <a:pPr lvl="1"/>
            <a:r>
              <a:rPr lang="en-US" dirty="0" smtClean="0"/>
              <a:t>Iteratively (over successive window intervals) zoom-in to filter out uninteresting traffic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Trade-off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Reduces packet processing &amp; data plane state cost</a:t>
            </a:r>
          </a:p>
          <a:p>
            <a:pPr lvl="1"/>
            <a:r>
              <a:rPr lang="en-US" dirty="0" smtClean="0"/>
              <a:t>Introduces additional detection delay cost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/>
              <a:t>Iterative Refinement in Action</a:t>
            </a:r>
            <a:endParaRPr lang="en-US" sz="9600" kern="0" dirty="0"/>
          </a:p>
        </p:txBody>
      </p:sp>
      <p:sp>
        <p:nvSpPr>
          <p:cNvPr id="65" name="Cloud 64"/>
          <p:cNvSpPr/>
          <p:nvPr/>
        </p:nvSpPr>
        <p:spPr>
          <a:xfrm>
            <a:off x="1605946" y="3379770"/>
            <a:ext cx="5567082" cy="2266982"/>
          </a:xfrm>
          <a:prstGeom prst="cloud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/>
          <p:cNvCxnSpPr>
            <a:stCxn id="308" idx="2"/>
            <a:endCxn id="259" idx="0"/>
          </p:cNvCxnSpPr>
          <p:nvPr/>
        </p:nvCxnSpPr>
        <p:spPr>
          <a:xfrm flipH="1">
            <a:off x="2228872" y="2759419"/>
            <a:ext cx="3076688" cy="148659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308" idx="2"/>
            <a:endCxn id="260" idx="0"/>
          </p:cNvCxnSpPr>
          <p:nvPr/>
        </p:nvCxnSpPr>
        <p:spPr>
          <a:xfrm flipH="1">
            <a:off x="4760323" y="2759419"/>
            <a:ext cx="545237" cy="205293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07" idx="2"/>
            <a:endCxn id="264" idx="0"/>
          </p:cNvCxnSpPr>
          <p:nvPr/>
        </p:nvCxnSpPr>
        <p:spPr>
          <a:xfrm>
            <a:off x="5304691" y="2715867"/>
            <a:ext cx="1191899" cy="159022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588922" y="4774799"/>
            <a:ext cx="380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Programmable Data Plane</a:t>
            </a:r>
          </a:p>
        </p:txBody>
      </p:sp>
      <p:pic>
        <p:nvPicPr>
          <p:cNvPr id="25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420" y="4246012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871" y="4812349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3138" y="4306093"/>
            <a:ext cx="1346903" cy="5535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67" name="Straight Arrow Connector 266"/>
          <p:cNvCxnSpPr>
            <a:stCxn id="259" idx="0"/>
            <a:endCxn id="309" idx="2"/>
          </p:cNvCxnSpPr>
          <p:nvPr/>
        </p:nvCxnSpPr>
        <p:spPr>
          <a:xfrm flipV="1">
            <a:off x="2228872" y="2731817"/>
            <a:ext cx="642710" cy="151419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0" idx="0"/>
            <a:endCxn id="309" idx="2"/>
          </p:cNvCxnSpPr>
          <p:nvPr/>
        </p:nvCxnSpPr>
        <p:spPr>
          <a:xfrm flipH="1" flipV="1">
            <a:off x="2871582" y="2731817"/>
            <a:ext cx="1888741" cy="2080532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1"/>
            <a:endCxn id="312" idx="2"/>
          </p:cNvCxnSpPr>
          <p:nvPr/>
        </p:nvCxnSpPr>
        <p:spPr>
          <a:xfrm flipH="1" flipV="1">
            <a:off x="2885498" y="2770987"/>
            <a:ext cx="2937640" cy="1811876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929009" y="3065830"/>
            <a:ext cx="1798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Data Plane </a:t>
            </a:r>
          </a:p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Configurations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071459" y="2346535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Stream Processor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305577" y="2308044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349644" y="2362485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Runtime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0" name="Straight Arrow Connector 309"/>
          <p:cNvCxnSpPr/>
          <p:nvPr/>
        </p:nvCxnSpPr>
        <p:spPr>
          <a:xfrm flipH="1">
            <a:off x="3496588" y="2533732"/>
            <a:ext cx="808989" cy="134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136138" y="2223972"/>
            <a:ext cx="4353731" cy="64265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300623" y="2319612"/>
            <a:ext cx="1169749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flipH="1" flipV="1">
            <a:off x="1970244" y="2544294"/>
            <a:ext cx="330379" cy="100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708360" y="2221128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3151" y="2829248"/>
            <a:ext cx="16339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Tuples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5136341"/>
            <a:ext cx="87630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Stream Processor’s output used by 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Runtime to refine queries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4081632" y="1123477"/>
            <a:ext cx="26923" cy="2419193"/>
          </a:xfrm>
          <a:prstGeom prst="bentConnector3">
            <a:avLst>
              <a:gd name="adj1" fmla="val -1398499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9893" y="1485208"/>
            <a:ext cx="23903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Iterative Refinement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13" b="-9731"/>
          <a:stretch/>
        </p:blipFill>
        <p:spPr>
          <a:xfrm>
            <a:off x="7267163" y="4264954"/>
            <a:ext cx="524558" cy="5473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0" t="-8727" r="-2176" b="17018"/>
          <a:stretch/>
        </p:blipFill>
        <p:spPr>
          <a:xfrm>
            <a:off x="7891602" y="4254045"/>
            <a:ext cx="670560" cy="5143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42" y="1818705"/>
            <a:ext cx="992321" cy="5278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075" y="2346535"/>
            <a:ext cx="992320" cy="5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smtClean="0"/>
              <a:t>Scalable?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Use Case: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Attack Monitoring Query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Detect hosts for which # of unique source IPs sending UDP response messages exceeds threshold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two hour IPFIX data trace from a large IXP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Costs:</a:t>
            </a:r>
          </a:p>
          <a:p>
            <a:pPr lvl="1"/>
            <a:r>
              <a:rPr lang="en-US" dirty="0" smtClean="0"/>
              <a:t>Packet Processing: ~</a:t>
            </a:r>
            <a:r>
              <a:rPr lang="en-US" b="1" dirty="0" smtClean="0">
                <a:solidFill>
                  <a:srgbClr val="FF0000"/>
                </a:solidFill>
              </a:rPr>
              <a:t>220 M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00B050"/>
                </a:solidFill>
                <a:sym typeface="Wingdings"/>
              </a:rPr>
              <a:t>~</a:t>
            </a:r>
            <a:r>
              <a:rPr lang="en-US" b="1" dirty="0">
                <a:solidFill>
                  <a:srgbClr val="00B050"/>
                </a:solidFill>
                <a:sym typeface="Wingdings"/>
              </a:rPr>
              <a:t>5</a:t>
            </a:r>
            <a:r>
              <a:rPr lang="en-US" b="1" dirty="0" smtClean="0">
                <a:solidFill>
                  <a:srgbClr val="00B050"/>
                </a:solidFill>
                <a:sym typeface="Wingdings"/>
              </a:rPr>
              <a:t> </a:t>
            </a:r>
            <a:r>
              <a:rPr lang="en-US" b="1" dirty="0">
                <a:solidFill>
                  <a:srgbClr val="00B050"/>
                </a:solidFill>
                <a:sym typeface="Wingdings"/>
              </a:rPr>
              <a:t>K </a:t>
            </a:r>
            <a:r>
              <a:rPr lang="en-US" dirty="0" smtClean="0">
                <a:sym typeface="Wingdings"/>
              </a:rPr>
              <a:t>tuples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per second</a:t>
            </a:r>
            <a:endParaRPr lang="en-US" dirty="0" smtClean="0"/>
          </a:p>
          <a:p>
            <a:pPr lvl="1"/>
            <a:r>
              <a:rPr lang="en-US" dirty="0" smtClean="0"/>
              <a:t>Data Plane State: ~</a:t>
            </a:r>
            <a:r>
              <a:rPr lang="en-US" b="1" dirty="0" smtClean="0">
                <a:solidFill>
                  <a:srgbClr val="FF0000"/>
                </a:solidFill>
              </a:rPr>
              <a:t>1 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00B050"/>
                </a:solidFill>
                <a:sym typeface="Wingdings"/>
              </a:rPr>
              <a:t>~12 K </a:t>
            </a:r>
            <a:r>
              <a:rPr lang="en-US" dirty="0" smtClean="0">
                <a:sym typeface="Wingdings"/>
              </a:rPr>
              <a:t>entries</a:t>
            </a:r>
          </a:p>
          <a:p>
            <a:pPr lvl="1"/>
            <a:r>
              <a:rPr lang="en-US" dirty="0" smtClean="0">
                <a:sym typeface="Wingdings"/>
              </a:rPr>
              <a:t>Detection Delay: </a:t>
            </a:r>
            <a:r>
              <a:rPr lang="en-US" b="1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additional window intervals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280782"/>
            <a:ext cx="89154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Trades </a:t>
            </a:r>
            <a:r>
              <a:rPr lang="en-US" sz="3600" dirty="0" err="1" smtClean="0">
                <a:solidFill>
                  <a:srgbClr val="C00000"/>
                </a:solidFill>
              </a:rPr>
              <a:t>pkt</a:t>
            </a:r>
            <a:r>
              <a:rPr lang="en-US" sz="3600" dirty="0" smtClean="0">
                <a:solidFill>
                  <a:srgbClr val="C00000"/>
                </a:solidFill>
              </a:rPr>
              <a:t> processing &amp; data plane state costs for additional detection delay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229600" cy="504348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Scalable Streaming </a:t>
            </a:r>
            <a:r>
              <a:rPr lang="en-US" i="1" dirty="0"/>
              <a:t>Analytics Platform for </a:t>
            </a:r>
            <a:r>
              <a:rPr lang="en-US" i="1" dirty="0" smtClean="0"/>
              <a:t>         Network Monitoring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smtClean="0"/>
              <a:t>Application Interface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xpress queries w/o worrying about </a:t>
            </a:r>
            <a:r>
              <a:rPr lang="en-US" b="1" dirty="0" smtClean="0"/>
              <a:t>where</a:t>
            </a:r>
            <a:r>
              <a:rPr lang="en-US" dirty="0" smtClean="0"/>
              <a:t> and </a:t>
            </a:r>
            <a:r>
              <a:rPr lang="en-US" b="1" dirty="0" smtClean="0"/>
              <a:t>how</a:t>
            </a:r>
            <a:r>
              <a:rPr lang="en-US" dirty="0" smtClean="0"/>
              <a:t> it will be executed</a:t>
            </a:r>
          </a:p>
          <a:p>
            <a:r>
              <a:rPr lang="en-US" b="1" i="1" dirty="0" smtClean="0"/>
              <a:t>Runtime</a:t>
            </a:r>
          </a:p>
          <a:p>
            <a:pPr marL="457200" lvl="1" indent="0">
              <a:buNone/>
            </a:pPr>
            <a:r>
              <a:rPr lang="en-US" dirty="0" smtClean="0"/>
              <a:t>Iteratively refines and partitions each input query</a:t>
            </a:r>
          </a:p>
          <a:p>
            <a:r>
              <a:rPr lang="en-US" b="1" i="1" dirty="0" smtClean="0"/>
              <a:t>Data Plane &amp; Streaming Managers</a:t>
            </a:r>
          </a:p>
          <a:p>
            <a:pPr marL="457200" lvl="1" indent="0">
              <a:buNone/>
            </a:pPr>
            <a:r>
              <a:rPr lang="en-US" dirty="0" smtClean="0"/>
              <a:t>Compile SONATA queries to target-specific configurations/queries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SONATA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542702" y="4346397"/>
            <a:ext cx="2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Streaming Manager</a:t>
            </a:r>
          </a:p>
        </p:txBody>
      </p:sp>
      <p:pic>
        <p:nvPicPr>
          <p:cNvPr id="6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232" y="5287773"/>
            <a:ext cx="1346903" cy="5535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1" name="Straight Arrow Connector 70"/>
          <p:cNvCxnSpPr/>
          <p:nvPr/>
        </p:nvCxnSpPr>
        <p:spPr>
          <a:xfrm>
            <a:off x="697183" y="5558416"/>
            <a:ext cx="9182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884" y="5850735"/>
            <a:ext cx="3311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Programmable Data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Plane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1335" y="5081432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2532" y="5241539"/>
            <a:ext cx="2902772" cy="6426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7632" y="5382007"/>
            <a:ext cx="2572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Stream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Processor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00395" y="2618564"/>
            <a:ext cx="1999966" cy="10905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83858" y="1738253"/>
            <a:ext cx="745649" cy="656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9978" y="1738253"/>
            <a:ext cx="745649" cy="6569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19205" y="1738252"/>
            <a:ext cx="745649" cy="656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565626" y="2066703"/>
            <a:ext cx="553578" cy="1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5281" y="1884054"/>
            <a:ext cx="2467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Application Interface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2270244" y="3709156"/>
            <a:ext cx="1930135" cy="61506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200379" y="3709157"/>
            <a:ext cx="2456431" cy="6316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63125" y="3707765"/>
            <a:ext cx="13694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31135" y="1897425"/>
            <a:ext cx="6439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82933" y="2759200"/>
            <a:ext cx="18353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Output Tuples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2855" y="5192052"/>
            <a:ext cx="14415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Input Tuples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76454" y="1893191"/>
            <a:ext cx="6439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70536" y="1893191"/>
            <a:ext cx="6439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4200379" y="2395153"/>
            <a:ext cx="1291651" cy="223411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192802" y="2395153"/>
            <a:ext cx="7576" cy="22341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69170" y="3705352"/>
            <a:ext cx="14383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74742" y="1690445"/>
            <a:ext cx="3478870" cy="74760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78155" y="2989911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Runtime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344104" y="2734376"/>
            <a:ext cx="1772128" cy="3268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82689" y="2710438"/>
            <a:ext cx="18353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Refinement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12481" y="3257272"/>
            <a:ext cx="18353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Partition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344104" y="3286236"/>
            <a:ext cx="1772128" cy="3268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77000" y="4333640"/>
            <a:ext cx="2514347" cy="3533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 Plane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Manager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542702" y="4340846"/>
            <a:ext cx="2458465" cy="3533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257683" y="4677577"/>
            <a:ext cx="12560" cy="61019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653918" y="4689338"/>
            <a:ext cx="1250" cy="552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9" idx="3"/>
          </p:cNvCxnSpPr>
          <p:nvPr/>
        </p:nvCxnSpPr>
        <p:spPr>
          <a:xfrm flipV="1">
            <a:off x="2931135" y="5562869"/>
            <a:ext cx="2271398" cy="1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>
            <a:off x="5200362" y="3163861"/>
            <a:ext cx="2904943" cy="2399007"/>
          </a:xfrm>
          <a:prstGeom prst="bentConnector3">
            <a:avLst>
              <a:gd name="adj1" fmla="val 107869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230168" y="3061187"/>
            <a:ext cx="1" cy="19608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256683" y="2395154"/>
            <a:ext cx="943695" cy="22341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13" b="-9731"/>
          <a:stretch/>
        </p:blipFill>
        <p:spPr>
          <a:xfrm>
            <a:off x="1584232" y="6158205"/>
            <a:ext cx="524558" cy="547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0" t="-8727" r="-2176" b="17018"/>
          <a:stretch/>
        </p:blipFill>
        <p:spPr>
          <a:xfrm>
            <a:off x="2208671" y="6147296"/>
            <a:ext cx="670560" cy="5143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432" y="5882176"/>
            <a:ext cx="992321" cy="5278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531" y="5882176"/>
            <a:ext cx="992320" cy="5110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232855" y="1298632"/>
            <a:ext cx="20320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SONATA 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47817" y="4786195"/>
            <a:ext cx="991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Config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64791" y="4786195"/>
            <a:ext cx="13694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3" grpId="0"/>
      <p:bldP spid="74" grpId="0" animBg="1"/>
      <p:bldP spid="75" grpId="0"/>
      <p:bldP spid="76" grpId="0" animBg="1"/>
      <p:bldP spid="84" grpId="0"/>
      <p:bldP spid="86" grpId="0"/>
      <p:bldP spid="87" grpId="0"/>
      <p:bldP spid="92" grpId="0"/>
      <p:bldP spid="94" grpId="0"/>
      <p:bldP spid="95" grpId="0" animBg="1"/>
      <p:bldP spid="96" grpId="0"/>
      <p:bldP spid="97" grpId="0"/>
      <p:bldP spid="98" grpId="0" animBg="1"/>
      <p:bldP spid="99" grpId="0" animBg="1"/>
      <p:bldP spid="99" grpId="1" animBg="1"/>
      <p:bldP spid="100" grpId="0" animBg="1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Changing Status Quo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Flexibility:</a:t>
            </a:r>
          </a:p>
          <a:p>
            <a:pPr lvl="1"/>
            <a:r>
              <a:rPr lang="en-US" dirty="0"/>
              <a:t>Express </a:t>
            </a:r>
            <a:r>
              <a:rPr lang="en-US" dirty="0" smtClean="0"/>
              <a:t>Map/Reduce </a:t>
            </a:r>
            <a:r>
              <a:rPr lang="en-US" dirty="0"/>
              <a:t>queries over packet </a:t>
            </a:r>
            <a:r>
              <a:rPr lang="en-US" dirty="0" smtClean="0"/>
              <a:t>tuples</a:t>
            </a:r>
            <a:endParaRPr lang="en-US" dirty="0"/>
          </a:p>
          <a:p>
            <a:pPr lvl="1"/>
            <a:r>
              <a:rPr lang="en-US" dirty="0" smtClean="0"/>
              <a:t>Don’t worry how or where the query is executed</a:t>
            </a:r>
          </a:p>
          <a:p>
            <a:pPr lvl="1"/>
            <a:r>
              <a:rPr lang="en-US" dirty="0" smtClean="0"/>
              <a:t>Adding new queries and platforms is trivial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i="1" dirty="0" smtClean="0"/>
              <a:t>Scalability:</a:t>
            </a:r>
            <a:endParaRPr lang="en-US" b="1" i="1" dirty="0"/>
          </a:p>
          <a:p>
            <a:pPr lvl="1"/>
            <a:r>
              <a:rPr lang="en-US" dirty="0" smtClean="0"/>
              <a:t>Answers hundreds of queries in real-time for traffic volume as high as few Tb/s</a:t>
            </a:r>
          </a:p>
          <a:p>
            <a:pPr lvl="1"/>
            <a:r>
              <a:rPr lang="en-US" dirty="0" smtClean="0"/>
              <a:t>Strikes a balance between available resources, i.e. </a:t>
            </a:r>
          </a:p>
          <a:p>
            <a:pPr lvl="2"/>
            <a:r>
              <a:rPr lang="en-US" dirty="0" smtClean="0"/>
              <a:t>packets processed by the stream processor </a:t>
            </a:r>
          </a:p>
          <a:p>
            <a:pPr lvl="2"/>
            <a:r>
              <a:rPr lang="en-US" dirty="0" smtClean="0"/>
              <a:t>state required in the data plane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SONATA makes it easier to </a:t>
            </a:r>
            <a:r>
              <a:rPr lang="en-US" b="1" dirty="0" smtClean="0"/>
              <a:t>express</a:t>
            </a:r>
            <a:r>
              <a:rPr lang="en-US" dirty="0" smtClean="0"/>
              <a:t> and </a:t>
            </a:r>
            <a:r>
              <a:rPr lang="en-US" b="1" dirty="0" smtClean="0"/>
              <a:t>scale</a:t>
            </a:r>
            <a:r>
              <a:rPr lang="en-US" dirty="0" smtClean="0"/>
              <a:t> network monitoring queries using</a:t>
            </a:r>
          </a:p>
          <a:p>
            <a:pPr lvl="1"/>
            <a:r>
              <a:rPr lang="en-US" dirty="0"/>
              <a:t>Programmable Data </a:t>
            </a:r>
            <a:r>
              <a:rPr lang="en-US" dirty="0" smtClean="0"/>
              <a:t>Plane</a:t>
            </a:r>
          </a:p>
          <a:p>
            <a:pPr lvl="1"/>
            <a:r>
              <a:rPr lang="en-US" dirty="0" smtClean="0"/>
              <a:t>Scalable Stream Processor</a:t>
            </a:r>
          </a:p>
          <a:p>
            <a:endParaRPr lang="en-US" dirty="0" smtClean="0"/>
          </a:p>
          <a:p>
            <a:r>
              <a:rPr lang="en-US" dirty="0" smtClean="0"/>
              <a:t>Running Code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 err="1" smtClean="0">
                <a:solidFill>
                  <a:srgbClr val="00B0F0"/>
                </a:solidFill>
              </a:rPr>
              <a:t>github.com</a:t>
            </a:r>
            <a:r>
              <a:rPr lang="en-US" dirty="0" smtClean="0">
                <a:solidFill>
                  <a:srgbClr val="00B0F0"/>
                </a:solidFill>
              </a:rPr>
              <a:t>/Sonata-Princeton/SONATA-DEV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Run test queries or express new ones</a:t>
            </a:r>
          </a:p>
          <a:p>
            <a:pPr lvl="1"/>
            <a:endParaRPr lang="en-US" dirty="0"/>
          </a:p>
          <a:p>
            <a:r>
              <a:rPr lang="en-US" dirty="0" smtClean="0"/>
              <a:t>Your Network Monitoring Queries?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Conventional Network Monitoring</a:t>
            </a:r>
            <a:endParaRPr lang="en-US" sz="3200" kern="0" dirty="0"/>
          </a:p>
        </p:txBody>
      </p:sp>
      <p:pic>
        <p:nvPicPr>
          <p:cNvPr id="512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1708600" y="4153674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145383" y="5057525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loud 64"/>
          <p:cNvSpPr/>
          <p:nvPr/>
        </p:nvSpPr>
        <p:spPr>
          <a:xfrm>
            <a:off x="1605946" y="3379770"/>
            <a:ext cx="5567082" cy="2266982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298527" y="4181815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1901543" y="3885968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4313004" y="4790985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6476413" y="3945667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AutoShape 31"/>
          <p:cNvSpPr>
            <a:spLocks noChangeArrowheads="1"/>
          </p:cNvSpPr>
          <p:nvPr/>
        </p:nvSpPr>
        <p:spPr bwMode="auto">
          <a:xfrm>
            <a:off x="4224094" y="2236191"/>
            <a:ext cx="554087" cy="623217"/>
          </a:xfrm>
          <a:prstGeom prst="can">
            <a:avLst>
              <a:gd name="adj" fmla="val 29167"/>
            </a:avLst>
          </a:prstGeom>
          <a:solidFill>
            <a:schemeClr val="bg1">
              <a:lumMod val="85000"/>
              <a:lumOff val="15000"/>
            </a:schemeClr>
          </a:solidFill>
          <a:ln w="19050" cmpd="sng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55" name="Straight Arrow Connector 254"/>
          <p:cNvCxnSpPr>
            <a:stCxn id="254" idx="3"/>
            <a:endCxn id="5" idx="0"/>
          </p:cNvCxnSpPr>
          <p:nvPr/>
        </p:nvCxnSpPr>
        <p:spPr>
          <a:xfrm flipH="1">
            <a:off x="2120926" y="2859408"/>
            <a:ext cx="2380212" cy="102656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endCxn id="252" idx="0"/>
          </p:cNvCxnSpPr>
          <p:nvPr/>
        </p:nvCxnSpPr>
        <p:spPr>
          <a:xfrm>
            <a:off x="4501138" y="2859408"/>
            <a:ext cx="31249" cy="193157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4" idx="3"/>
            <a:endCxn id="253" idx="0"/>
          </p:cNvCxnSpPr>
          <p:nvPr/>
        </p:nvCxnSpPr>
        <p:spPr>
          <a:xfrm>
            <a:off x="4501138" y="2859408"/>
            <a:ext cx="2194658" cy="108625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4" name="Picture 263" descr="serv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6" b="-2246"/>
          <a:stretch/>
        </p:blipFill>
        <p:spPr>
          <a:xfrm>
            <a:off x="3095181" y="2102695"/>
            <a:ext cx="883119" cy="922785"/>
          </a:xfrm>
          <a:prstGeom prst="rect">
            <a:avLst/>
          </a:prstGeom>
        </p:spPr>
      </p:pic>
      <p:cxnSp>
        <p:nvCxnSpPr>
          <p:cNvPr id="265" name="Straight Arrow Connector 264"/>
          <p:cNvCxnSpPr/>
          <p:nvPr/>
        </p:nvCxnSpPr>
        <p:spPr>
          <a:xfrm flipV="1">
            <a:off x="3765280" y="2561128"/>
            <a:ext cx="462769" cy="97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540341" y="3829272"/>
            <a:ext cx="13260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 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Sensor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886034" y="1733045"/>
            <a:ext cx="11208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Compute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104523" y="1737067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329041" y="2247754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8" name="Straight Arrow Connector 277"/>
          <p:cNvCxnSpPr>
            <a:endCxn id="277" idx="3"/>
          </p:cNvCxnSpPr>
          <p:nvPr/>
        </p:nvCxnSpPr>
        <p:spPr>
          <a:xfrm flipH="1">
            <a:off x="2590925" y="2568824"/>
            <a:ext cx="594519" cy="20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2695126" y="1682053"/>
            <a:ext cx="2597897" cy="139683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214607" y="2675224"/>
            <a:ext cx="204036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NetFlow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algn="ctr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sFlow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SNMP,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Problems with Status Quo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Flexibility:</a:t>
            </a:r>
          </a:p>
          <a:p>
            <a:pPr lvl="1"/>
            <a:r>
              <a:rPr lang="en-US" dirty="0" smtClean="0"/>
              <a:t>Low-level (3</a:t>
            </a:r>
            <a:r>
              <a:rPr lang="en-US" baseline="30000" dirty="0" smtClean="0"/>
              <a:t>rd</a:t>
            </a:r>
            <a:r>
              <a:rPr lang="en-US" dirty="0" smtClean="0"/>
              <a:t> party/platform-specific) APIs for monitoring queries</a:t>
            </a:r>
          </a:p>
          <a:p>
            <a:pPr lvl="1"/>
            <a:r>
              <a:rPr lang="en-US" dirty="0" smtClean="0"/>
              <a:t>Brittle setup---hard to maintain existing queries or add new ones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Problems with Status Quo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Flexibility: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Low-level (3rd party/platform-specific) APIs for monitoring queries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Brittle setup---hard to maintain existing queries or add new ones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Scalability: </a:t>
            </a:r>
          </a:p>
          <a:p>
            <a:pPr marL="457200" lvl="1" indent="0">
              <a:buNone/>
            </a:pPr>
            <a:r>
              <a:rPr lang="en-US" dirty="0" smtClean="0"/>
              <a:t>As Traffic Volume or # Monitoring Queries increases</a:t>
            </a:r>
          </a:p>
          <a:p>
            <a:pPr lvl="2"/>
            <a:r>
              <a:rPr lang="en-US" dirty="0" smtClean="0"/>
              <a:t>Hard to answer queries in real-time </a:t>
            </a:r>
          </a:p>
          <a:p>
            <a:pPr lvl="2"/>
            <a:r>
              <a:rPr lang="en-US" dirty="0" smtClean="0"/>
              <a:t>Hard </a:t>
            </a:r>
            <a:r>
              <a:rPr lang="en-US" dirty="0"/>
              <a:t>to transport data from monitoring </a:t>
            </a:r>
            <a:r>
              <a:rPr lang="en-US" dirty="0" smtClean="0"/>
              <a:t>sensor</a:t>
            </a:r>
          </a:p>
          <a:p>
            <a:pPr lvl="1"/>
            <a:endParaRPr lang="en-US" dirty="0" smtClean="0"/>
          </a:p>
          <a:p>
            <a:pPr lvl="1"/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145217"/>
            <a:ext cx="89154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Not suited for large networks running 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real-time monitoring queries</a:t>
            </a:r>
          </a:p>
        </p:txBody>
      </p:sp>
    </p:spTree>
    <p:extLst>
      <p:ext uri="{BB962C8B-B14F-4D97-AF65-F5344CB8AC3E}">
        <p14:creationId xmlns:p14="http://schemas.microsoft.com/office/powerpoint/2010/main" val="16621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Stream Processors to the Rescue!</a:t>
            </a:r>
            <a:endParaRPr lang="en-US" sz="3200" kern="0" dirty="0"/>
          </a:p>
        </p:txBody>
      </p:sp>
      <p:pic>
        <p:nvPicPr>
          <p:cNvPr id="512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1708600" y="4153674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145383" y="5057525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loud 64"/>
          <p:cNvSpPr/>
          <p:nvPr/>
        </p:nvSpPr>
        <p:spPr>
          <a:xfrm>
            <a:off x="1605946" y="3379770"/>
            <a:ext cx="5567082" cy="2266982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298527" y="4181815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1901543" y="3885968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4313004" y="4790985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6476413" y="3945667"/>
            <a:ext cx="438765" cy="2851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/>
          <p:cNvCxnSpPr>
            <a:stCxn id="277" idx="2"/>
            <a:endCxn id="5" idx="0"/>
          </p:cNvCxnSpPr>
          <p:nvPr/>
        </p:nvCxnSpPr>
        <p:spPr>
          <a:xfrm flipH="1">
            <a:off x="2120926" y="2759419"/>
            <a:ext cx="3184634" cy="112654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77" idx="2"/>
            <a:endCxn id="252" idx="0"/>
          </p:cNvCxnSpPr>
          <p:nvPr/>
        </p:nvCxnSpPr>
        <p:spPr>
          <a:xfrm flipH="1">
            <a:off x="4532387" y="2759419"/>
            <a:ext cx="773173" cy="20315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77" idx="2"/>
            <a:endCxn id="253" idx="0"/>
          </p:cNvCxnSpPr>
          <p:nvPr/>
        </p:nvCxnSpPr>
        <p:spPr>
          <a:xfrm>
            <a:off x="5305560" y="2759419"/>
            <a:ext cx="1390236" cy="118624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540341" y="3829272"/>
            <a:ext cx="13260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 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Sensor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071459" y="2346535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Stream Processor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305577" y="2308044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317584" y="236248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Runtime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3496588" y="2533732"/>
            <a:ext cx="808989" cy="134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2136138" y="2223972"/>
            <a:ext cx="4353731" cy="64265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300623" y="2319612"/>
            <a:ext cx="1169749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4" name="Straight Arrow Connector 283"/>
          <p:cNvCxnSpPr>
            <a:stCxn id="283" idx="1"/>
            <a:endCxn id="285" idx="3"/>
          </p:cNvCxnSpPr>
          <p:nvPr/>
        </p:nvCxnSpPr>
        <p:spPr>
          <a:xfrm flipH="1" flipV="1">
            <a:off x="1970244" y="2544294"/>
            <a:ext cx="330379" cy="100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708360" y="2221128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630210" y="2840105"/>
            <a:ext cx="17193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Packet Tuples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42" y="1818705"/>
            <a:ext cx="992321" cy="52783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75" y="2346535"/>
            <a:ext cx="992320" cy="5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Changing Status Quo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Flexibility:</a:t>
            </a:r>
          </a:p>
          <a:p>
            <a:pPr lvl="1"/>
            <a:r>
              <a:rPr lang="en-US" dirty="0" smtClean="0"/>
              <a:t>Express Map/Reduce queries for packet tuples</a:t>
            </a:r>
          </a:p>
          <a:p>
            <a:pPr lvl="1"/>
            <a:r>
              <a:rPr lang="en-US" dirty="0" smtClean="0"/>
              <a:t>Not tied to low-level (3</a:t>
            </a:r>
            <a:r>
              <a:rPr lang="en-US" baseline="30000" dirty="0" smtClean="0"/>
              <a:t>rd</a:t>
            </a:r>
            <a:r>
              <a:rPr lang="en-US" dirty="0" smtClean="0"/>
              <a:t> party/platform-specific) APIs</a:t>
            </a:r>
          </a:p>
          <a:p>
            <a:pPr lvl="1"/>
            <a:r>
              <a:rPr lang="en-US" dirty="0" smtClean="0"/>
              <a:t>Adding new queries is straightforward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" y="4038600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Empower Network Operators!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991600" cy="1143000"/>
          </a:xfrm>
        </p:spPr>
        <p:txBody>
          <a:bodyPr/>
          <a:lstStyle/>
          <a:p>
            <a:pPr defTabSz="914400"/>
            <a:r>
              <a:rPr lang="en-US" dirty="0" smtClean="0"/>
              <a:t>Is it Scalable?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624" cy="4876800"/>
          </a:xfrm>
        </p:spPr>
        <p:txBody>
          <a:bodyPr/>
          <a:lstStyle/>
          <a:p>
            <a:r>
              <a:rPr lang="en-US" b="1" dirty="0" smtClean="0"/>
              <a:t>Use Case:</a:t>
            </a:r>
          </a:p>
          <a:p>
            <a:pPr lvl="1"/>
            <a:r>
              <a:rPr lang="en-US" dirty="0" smtClean="0"/>
              <a:t>Reflection Attack Monitoring Query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Detect hosts for which # of unique source IPs sending UDP response messages exceeds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threshold</a:t>
            </a:r>
          </a:p>
          <a:p>
            <a:pPr lvl="1"/>
            <a:r>
              <a:rPr lang="en-US" dirty="0" smtClean="0"/>
              <a:t>Use two hour IPFIX data trace from a large IXP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Cost:</a:t>
            </a:r>
          </a:p>
          <a:p>
            <a:pPr marL="457200" lvl="1" indent="0">
              <a:buNone/>
            </a:pPr>
            <a:r>
              <a:rPr lang="en-US" dirty="0" smtClean="0"/>
              <a:t>Packet Processing: </a:t>
            </a:r>
            <a:r>
              <a:rPr lang="en-US" dirty="0"/>
              <a:t>r</a:t>
            </a:r>
            <a:r>
              <a:rPr lang="en-US" dirty="0" smtClean="0"/>
              <a:t>equires processing </a:t>
            </a:r>
            <a:r>
              <a:rPr lang="en-US" b="1" dirty="0" smtClean="0">
                <a:solidFill>
                  <a:srgbClr val="FF0000"/>
                </a:solidFill>
              </a:rPr>
              <a:t>220 M</a:t>
            </a:r>
            <a:r>
              <a:rPr lang="en-US" b="1" dirty="0" smtClean="0"/>
              <a:t> </a:t>
            </a:r>
            <a:r>
              <a:rPr lang="en-US" dirty="0" smtClean="0"/>
              <a:t>tuples per second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212569"/>
            <a:ext cx="8915400" cy="1200329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Provides flexibility, but scalability is still a challenge for just one query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Idea 1: Query Partitioning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i="1" dirty="0" smtClean="0"/>
              <a:t>Observation:</a:t>
            </a:r>
          </a:p>
          <a:p>
            <a:pPr marL="457200" lvl="1" indent="0">
              <a:buNone/>
            </a:pPr>
            <a:r>
              <a:rPr lang="en-US" dirty="0" smtClean="0"/>
              <a:t>Data Plane can process packets at line rate</a:t>
            </a:r>
          </a:p>
          <a:p>
            <a:endParaRPr lang="en-US" dirty="0" smtClean="0"/>
          </a:p>
          <a:p>
            <a:r>
              <a:rPr lang="en-US" b="1" dirty="0" smtClean="0"/>
              <a:t>How it works?</a:t>
            </a:r>
            <a:r>
              <a:rPr lang="en-US" b="1" dirty="0"/>
              <a:t> </a:t>
            </a:r>
            <a:r>
              <a:rPr lang="en-US" sz="2400" dirty="0" smtClean="0"/>
              <a:t>Map/reduce operations in data plane,</a:t>
            </a:r>
          </a:p>
          <a:p>
            <a:pPr lvl="1"/>
            <a:r>
              <a:rPr lang="en-US" dirty="0" smtClean="0"/>
              <a:t>filter, sample operations for OF-based data plane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ap, reduce, filter, join, sample operations for P4-based data plane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Trade-off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Trades packet processing cost with additional state in the data plane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 bwMode="auto">
          <a:xfrm>
            <a:off x="304800" y="4429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Query Partitioning in Action</a:t>
            </a:r>
            <a:endParaRPr lang="en-US" sz="3200" kern="0" dirty="0"/>
          </a:p>
        </p:txBody>
      </p:sp>
      <p:sp>
        <p:nvSpPr>
          <p:cNvPr id="65" name="Cloud 64"/>
          <p:cNvSpPr/>
          <p:nvPr/>
        </p:nvSpPr>
        <p:spPr>
          <a:xfrm>
            <a:off x="1605946" y="3379770"/>
            <a:ext cx="5567082" cy="2266982"/>
          </a:xfrm>
          <a:prstGeom prst="cloud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/>
          <p:cNvCxnSpPr>
            <a:stCxn id="308" idx="2"/>
            <a:endCxn id="259" idx="0"/>
          </p:cNvCxnSpPr>
          <p:nvPr/>
        </p:nvCxnSpPr>
        <p:spPr>
          <a:xfrm flipH="1">
            <a:off x="2228872" y="2759419"/>
            <a:ext cx="3076688" cy="148659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308" idx="2"/>
            <a:endCxn id="260" idx="0"/>
          </p:cNvCxnSpPr>
          <p:nvPr/>
        </p:nvCxnSpPr>
        <p:spPr>
          <a:xfrm flipH="1">
            <a:off x="4760323" y="2759419"/>
            <a:ext cx="545237" cy="205293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07" idx="2"/>
            <a:endCxn id="264" idx="0"/>
          </p:cNvCxnSpPr>
          <p:nvPr/>
        </p:nvCxnSpPr>
        <p:spPr>
          <a:xfrm>
            <a:off x="5304691" y="2715867"/>
            <a:ext cx="1191899" cy="159022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588922" y="4774799"/>
            <a:ext cx="380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Programmable Data Plane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420" y="4246012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871" y="4812349"/>
            <a:ext cx="1346903" cy="55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3138" y="4306093"/>
            <a:ext cx="1346903" cy="55354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67" name="Straight Arrow Connector 266"/>
          <p:cNvCxnSpPr>
            <a:stCxn id="259" idx="0"/>
            <a:endCxn id="309" idx="2"/>
          </p:cNvCxnSpPr>
          <p:nvPr/>
        </p:nvCxnSpPr>
        <p:spPr>
          <a:xfrm flipV="1">
            <a:off x="2228872" y="2731817"/>
            <a:ext cx="642710" cy="1514195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0" idx="0"/>
            <a:endCxn id="309" idx="2"/>
          </p:cNvCxnSpPr>
          <p:nvPr/>
        </p:nvCxnSpPr>
        <p:spPr>
          <a:xfrm flipH="1" flipV="1">
            <a:off x="2871582" y="2731817"/>
            <a:ext cx="1888741" cy="2080532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1"/>
            <a:endCxn id="312" idx="2"/>
          </p:cNvCxnSpPr>
          <p:nvPr/>
        </p:nvCxnSpPr>
        <p:spPr>
          <a:xfrm flipH="1" flipV="1">
            <a:off x="2885498" y="2770987"/>
            <a:ext cx="2937640" cy="1811876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929009" y="3065830"/>
            <a:ext cx="1798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Data Plane </a:t>
            </a:r>
          </a:p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Configurations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071459" y="2346535"/>
            <a:ext cx="2466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Stream Processor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305577" y="2308044"/>
            <a:ext cx="1999966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349644" y="2362485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Runtime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0" name="Straight Arrow Connector 309"/>
          <p:cNvCxnSpPr/>
          <p:nvPr/>
        </p:nvCxnSpPr>
        <p:spPr>
          <a:xfrm flipH="1">
            <a:off x="3496588" y="2533732"/>
            <a:ext cx="808989" cy="134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136138" y="2223972"/>
            <a:ext cx="4353731" cy="64265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300623" y="2319612"/>
            <a:ext cx="1169749" cy="451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flipH="1" flipV="1">
            <a:off x="1970244" y="2544294"/>
            <a:ext cx="330379" cy="100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708360" y="2221128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5740123"/>
            <a:ext cx="8915400" cy="646331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Runtime Partitions Monitoring Queries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3151" y="2829248"/>
            <a:ext cx="16339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Tuples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13" b="-9731"/>
          <a:stretch/>
        </p:blipFill>
        <p:spPr>
          <a:xfrm>
            <a:off x="7267163" y="4264954"/>
            <a:ext cx="524558" cy="5473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0" t="-8727" r="-2176" b="17018"/>
          <a:stretch/>
        </p:blipFill>
        <p:spPr>
          <a:xfrm>
            <a:off x="7891602" y="4254045"/>
            <a:ext cx="670560" cy="5143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42" y="1818705"/>
            <a:ext cx="992321" cy="52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075" y="2346535"/>
            <a:ext cx="992320" cy="5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  <p:bldP spid="27" grpId="0" animBg="1"/>
      <p:bldP spid="26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71749</TotalTime>
  <Words>767</Words>
  <Application>Microsoft Macintosh PowerPoint</Application>
  <PresentationFormat>On-screen Show (4:3)</PresentationFormat>
  <Paragraphs>220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ＭＳ Ｐゴシック</vt:lpstr>
      <vt:lpstr>Wingdings</vt:lpstr>
      <vt:lpstr>Arial</vt:lpstr>
      <vt:lpstr>1_Default Design</vt:lpstr>
      <vt:lpstr>SONATA: Scalable Streaming Analytics for Network Monitoring</vt:lpstr>
      <vt:lpstr> </vt:lpstr>
      <vt:lpstr>Problems with Status Quo</vt:lpstr>
      <vt:lpstr>Problems with Status Quo</vt:lpstr>
      <vt:lpstr> </vt:lpstr>
      <vt:lpstr>Changing Status Quo</vt:lpstr>
      <vt:lpstr>Is it Scalable?</vt:lpstr>
      <vt:lpstr>Idea 1: Query Partitioning</vt:lpstr>
      <vt:lpstr> </vt:lpstr>
      <vt:lpstr>Is it Scalable?</vt:lpstr>
      <vt:lpstr>Idea 2: Iterative Refinement</vt:lpstr>
      <vt:lpstr> </vt:lpstr>
      <vt:lpstr>Is it Scalable?</vt:lpstr>
      <vt:lpstr>SONATA</vt:lpstr>
      <vt:lpstr>SONATA Architecture</vt:lpstr>
      <vt:lpstr>Changing Status Quo</vt:lpstr>
      <vt:lpstr>Summary</vt:lpstr>
    </vt:vector>
  </TitlesOfParts>
  <Manager/>
  <Company>Princeton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SDX</dc:title>
  <dc:subject/>
  <dc:creator>Arpit Gupta</dc:creator>
  <cp:keywords/>
  <dc:description/>
  <cp:lastModifiedBy>Arpit Gupta</cp:lastModifiedBy>
  <cp:revision>5249</cp:revision>
  <cp:lastPrinted>2016-03-07T21:19:57Z</cp:lastPrinted>
  <dcterms:created xsi:type="dcterms:W3CDTF">2013-11-06T15:33:08Z</dcterms:created>
  <dcterms:modified xsi:type="dcterms:W3CDTF">2017-02-03T18:43:01Z</dcterms:modified>
  <cp:category/>
</cp:coreProperties>
</file>