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39"/>
  </p:notesMasterIdLst>
  <p:handoutMasterIdLst>
    <p:handoutMasterId r:id="rId40"/>
  </p:handoutMasterIdLst>
  <p:sldIdLst>
    <p:sldId id="982" r:id="rId2"/>
    <p:sldId id="978" r:id="rId3"/>
    <p:sldId id="925" r:id="rId4"/>
    <p:sldId id="927" r:id="rId5"/>
    <p:sldId id="928" r:id="rId6"/>
    <p:sldId id="965" r:id="rId7"/>
    <p:sldId id="929" r:id="rId8"/>
    <p:sldId id="951" r:id="rId9"/>
    <p:sldId id="930" r:id="rId10"/>
    <p:sldId id="931" r:id="rId11"/>
    <p:sldId id="887" r:id="rId12"/>
    <p:sldId id="995" r:id="rId13"/>
    <p:sldId id="968" r:id="rId14"/>
    <p:sldId id="991" r:id="rId15"/>
    <p:sldId id="992" r:id="rId16"/>
    <p:sldId id="993" r:id="rId17"/>
    <p:sldId id="994" r:id="rId18"/>
    <p:sldId id="984" r:id="rId19"/>
    <p:sldId id="816" r:id="rId20"/>
    <p:sldId id="996" r:id="rId21"/>
    <p:sldId id="954" r:id="rId22"/>
    <p:sldId id="985" r:id="rId23"/>
    <p:sldId id="990" r:id="rId24"/>
    <p:sldId id="989" r:id="rId25"/>
    <p:sldId id="1012" r:id="rId26"/>
    <p:sldId id="964" r:id="rId27"/>
    <p:sldId id="1002" r:id="rId28"/>
    <p:sldId id="1009" r:id="rId29"/>
    <p:sldId id="1000" r:id="rId30"/>
    <p:sldId id="1001" r:id="rId31"/>
    <p:sldId id="997" r:id="rId32"/>
    <p:sldId id="998" r:id="rId33"/>
    <p:sldId id="1006" r:id="rId34"/>
    <p:sldId id="1003" r:id="rId35"/>
    <p:sldId id="1004" r:id="rId36"/>
    <p:sldId id="1007" r:id="rId37"/>
    <p:sldId id="100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pit Gupt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DFF"/>
    <a:srgbClr val="F5B184"/>
    <a:srgbClr val="00B0F0"/>
    <a:srgbClr val="3D709C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 autoAdjust="0"/>
    <p:restoredTop sz="90213" autoAdjust="0"/>
  </p:normalViewPr>
  <p:slideViewPr>
    <p:cSldViewPr snapToGrid="0" snapToObjects="1">
      <p:cViewPr varScale="1">
        <p:scale>
          <a:sx n="117" d="100"/>
          <a:sy n="117" d="100"/>
        </p:scale>
        <p:origin x="1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11688"/>
    </p:cViewPr>
  </p:sorterViewPr>
  <p:notesViewPr>
    <p:cSldViewPr snapToGrid="0" snapToObjects="1">
      <p:cViewPr varScale="1">
        <p:scale>
          <a:sx n="79" d="100"/>
          <a:sy n="79" d="100"/>
        </p:scale>
        <p:origin x="-31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6A4B-E7A7-8142-8CB1-B441A6F163BD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0285-E1AE-EB42-87BC-128C9880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EA0B6-B635-6E4E-A0BD-AF165E473B6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901C-08B4-6F48-8C7E-553DA0B0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0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7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8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6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9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1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9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3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2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83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7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1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0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switch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1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8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94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9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8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4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76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8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7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, e.g., timestamp, queue length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5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E98A-7617-944E-8DFB-8CB72C1C0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20-7C34-EC4D-B2EC-8A5176876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F11E-9C30-FB49-AA82-45B2A5600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27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ADB0F-E9F2-1D42-9E15-ECDE97EFB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11394-FAD8-EE4B-8333-A4B9D281C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4B203-ED2B-C44F-9466-CA8C73E5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8A6FA-913C-904B-9D29-0CCC6C538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1C28-92B6-8B47-9073-75D5621F4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C02B4-4575-7243-9D87-AD52F727B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7139-9D75-A746-A991-127502DC7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A5DD-A5D5-4646-A80B-179105F9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Helvetica Neue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Helvetica Neue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Helvetica Neue Regular" charset="0"/>
              </a:defRPr>
            </a:lvl1pPr>
          </a:lstStyle>
          <a:p>
            <a:pPr>
              <a:defRPr/>
            </a:pPr>
            <a:fld id="{6BC8C012-C1F6-184D-9B14-7857718203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5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>
          <a:solidFill>
            <a:srgbClr val="800000"/>
          </a:solidFill>
          <a:latin typeface="Helvetica Neue Regular" charset="0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Helvetica Neue Regular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Helvetica Neue Regular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Helvetica Neue Regular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Helvetica Neue Regular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Helvetica Neue Regular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ata-Princeton/SONATA-DEV" TargetMode="External"/><Relationship Id="rId4" Type="http://schemas.openxmlformats.org/officeDocument/2006/relationships/hyperlink" Target="http://sonata.cs.princeton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688" y="930476"/>
            <a:ext cx="8310623" cy="1900237"/>
          </a:xfrm>
        </p:spPr>
        <p:txBody>
          <a:bodyPr/>
          <a:lstStyle/>
          <a:p>
            <a:pPr algn="ctr"/>
            <a:r>
              <a:rPr lang="en-US" b="1" dirty="0" smtClean="0"/>
              <a:t>SONATA: </a:t>
            </a:r>
            <a:br>
              <a:rPr lang="en-US" b="1" dirty="0" smtClean="0"/>
            </a:br>
            <a:r>
              <a:rPr lang="en-US" b="1" dirty="0" smtClean="0"/>
              <a:t>Query-Driven Network Telemetry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" y="3462866"/>
            <a:ext cx="8839200" cy="324273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8000"/>
                </a:solidFill>
              </a:rPr>
              <a:t>Arpit Gupta</a:t>
            </a:r>
          </a:p>
          <a:p>
            <a:r>
              <a:rPr lang="en-US" altLang="en-US" sz="3600" b="1" dirty="0" smtClean="0"/>
              <a:t>Princeton University</a:t>
            </a:r>
            <a:endParaRPr lang="en-US" altLang="en-US" sz="3600" b="1" dirty="0"/>
          </a:p>
          <a:p>
            <a:pPr>
              <a:lnSpc>
                <a:spcPct val="90000"/>
              </a:lnSpc>
            </a:pPr>
            <a:endParaRPr lang="en-US" altLang="en-US" sz="3600" dirty="0" smtClean="0"/>
          </a:p>
          <a:p>
            <a:pPr>
              <a:lnSpc>
                <a:spcPct val="120000"/>
              </a:lnSpc>
            </a:pPr>
            <a:r>
              <a:rPr lang="en-US" sz="2600" b="1" i="1" dirty="0" smtClean="0"/>
              <a:t>Rob </a:t>
            </a:r>
            <a:r>
              <a:rPr lang="en-US" sz="2600" b="1" i="1" dirty="0"/>
              <a:t>Harrison</a:t>
            </a:r>
            <a:r>
              <a:rPr lang="en-US" sz="2600" i="1" dirty="0"/>
              <a:t>, </a:t>
            </a:r>
            <a:r>
              <a:rPr lang="en-US" sz="2600" i="1" dirty="0" err="1"/>
              <a:t>Ankita</a:t>
            </a:r>
            <a:r>
              <a:rPr lang="en-US" sz="2600" i="1" dirty="0"/>
              <a:t> </a:t>
            </a:r>
            <a:r>
              <a:rPr lang="en-US" sz="2600" i="1" dirty="0" err="1"/>
              <a:t>Pawar</a:t>
            </a:r>
            <a:r>
              <a:rPr lang="en-US" sz="2600" i="1" dirty="0"/>
              <a:t>, </a:t>
            </a:r>
            <a:r>
              <a:rPr lang="en-US" sz="2600" i="1" dirty="0" smtClean="0"/>
              <a:t>Marco </a:t>
            </a:r>
            <a:r>
              <a:rPr lang="en-US" sz="2600" i="1" dirty="0" err="1"/>
              <a:t>Canini</a:t>
            </a:r>
            <a:r>
              <a:rPr lang="en-US" sz="2600" i="1" dirty="0"/>
              <a:t>, </a:t>
            </a:r>
            <a:endParaRPr lang="en-US" sz="2600" i="1" dirty="0" smtClean="0"/>
          </a:p>
          <a:p>
            <a:pPr>
              <a:lnSpc>
                <a:spcPct val="120000"/>
              </a:lnSpc>
            </a:pPr>
            <a:r>
              <a:rPr lang="en-US" sz="2600" i="1" dirty="0" smtClean="0"/>
              <a:t>Nick </a:t>
            </a:r>
            <a:r>
              <a:rPr lang="en-US" sz="2600" i="1" dirty="0" err="1"/>
              <a:t>Feamster</a:t>
            </a:r>
            <a:r>
              <a:rPr lang="en-US" sz="2600" i="1" dirty="0"/>
              <a:t>, Jennifer Rexford, Walter </a:t>
            </a:r>
            <a:r>
              <a:rPr lang="en-US" sz="2600" i="1" dirty="0" err="1"/>
              <a:t>Willinger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0258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5"/>
    </mc:Choice>
    <mc:Fallback xmlns="">
      <p:transition spd="slow" advTm="81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304800" y="4429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>
                <a:latin typeface="Helvetica Neue Regular" charset="0"/>
              </a:rPr>
              <a:t>Query Execution</a:t>
            </a:r>
          </a:p>
          <a:p>
            <a:pPr defTabSz="914400"/>
            <a:r>
              <a:rPr lang="en-US" sz="2800" b="0" kern="0" dirty="0" smtClean="0">
                <a:latin typeface="Helvetica Neue Regular" charset="0"/>
              </a:rPr>
              <a:t>Use Scalable Stream Processors</a:t>
            </a:r>
            <a:endParaRPr lang="en-US" sz="2800" b="0" kern="0" dirty="0">
              <a:latin typeface="Helvetica Neue Regular" charset="0"/>
            </a:endParaRPr>
          </a:p>
        </p:txBody>
      </p:sp>
      <p:pic>
        <p:nvPicPr>
          <p:cNvPr id="512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2229131" y="4694358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4665914" y="5598209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loud 64"/>
          <p:cNvSpPr/>
          <p:nvPr/>
        </p:nvSpPr>
        <p:spPr>
          <a:xfrm>
            <a:off x="2126477" y="3920454"/>
            <a:ext cx="5567082" cy="2266982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pic>
        <p:nvPicPr>
          <p:cNvPr id="514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819058" y="4722499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2422074" y="4426652"/>
            <a:ext cx="438765" cy="2851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4833535" y="5331669"/>
            <a:ext cx="438765" cy="2851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6996944" y="4486351"/>
            <a:ext cx="438765" cy="2851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cxnSp>
        <p:nvCxnSpPr>
          <p:cNvPr id="255" name="Straight Arrow Connector 254"/>
          <p:cNvCxnSpPr>
            <a:stCxn id="277" idx="2"/>
            <a:endCxn id="5" idx="0"/>
          </p:cNvCxnSpPr>
          <p:nvPr/>
        </p:nvCxnSpPr>
        <p:spPr>
          <a:xfrm flipH="1">
            <a:off x="2641457" y="3300103"/>
            <a:ext cx="3184634" cy="112654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77" idx="2"/>
            <a:endCxn id="252" idx="0"/>
          </p:cNvCxnSpPr>
          <p:nvPr/>
        </p:nvCxnSpPr>
        <p:spPr>
          <a:xfrm flipH="1">
            <a:off x="5052918" y="3300103"/>
            <a:ext cx="773173" cy="203156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77" idx="2"/>
            <a:endCxn id="253" idx="0"/>
          </p:cNvCxnSpPr>
          <p:nvPr/>
        </p:nvCxnSpPr>
        <p:spPr>
          <a:xfrm>
            <a:off x="5826091" y="3300103"/>
            <a:ext cx="1390236" cy="118624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299212" y="4444058"/>
            <a:ext cx="17835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Packet Capture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91990" y="2887219"/>
            <a:ext cx="24664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Stream Processor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826108" y="2848728"/>
            <a:ext cx="1999966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281" name="Straight Arrow Connector 280"/>
          <p:cNvCxnSpPr>
            <a:endCxn id="285" idx="3"/>
          </p:cNvCxnSpPr>
          <p:nvPr/>
        </p:nvCxnSpPr>
        <p:spPr>
          <a:xfrm flipH="1" flipV="1">
            <a:off x="4119886" y="3105588"/>
            <a:ext cx="713649" cy="260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591990" y="2764656"/>
            <a:ext cx="2418409" cy="64265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3141734" y="2920922"/>
            <a:ext cx="9781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Queries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196908" y="3380789"/>
            <a:ext cx="16269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Packet Tuples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350624" cy="88763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Process all (or subset of) captured packet tuples using state-of-the-art </a:t>
            </a:r>
            <a:r>
              <a:rPr lang="en-US" sz="2400" b="1" dirty="0" smtClean="0"/>
              <a:t>Stream Processor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9452" y="5212715"/>
            <a:ext cx="7168896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Expressive but not Scalable!</a:t>
            </a:r>
            <a:endParaRPr lang="en-US" sz="3600" dirty="0">
              <a:solidFill>
                <a:srgbClr val="C00000"/>
              </a:solidFill>
              <a:latin typeface="Helvetica Neue Regular" charset="0"/>
            </a:endParaRPr>
          </a:p>
        </p:txBody>
      </p:sp>
      <p:sp>
        <p:nvSpPr>
          <p:cNvPr id="28" name="Explosion 1 27"/>
          <p:cNvSpPr/>
          <p:nvPr/>
        </p:nvSpPr>
        <p:spPr>
          <a:xfrm>
            <a:off x="4466199" y="2254565"/>
            <a:ext cx="2714993" cy="1695737"/>
          </a:xfrm>
          <a:prstGeom prst="irregularSeal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0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b="1" dirty="0" smtClean="0"/>
              <a:t>Idea 2: Query Partitioning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Observation</a:t>
            </a:r>
          </a:p>
          <a:p>
            <a:pPr marL="457200" lvl="1" indent="0">
              <a:buNone/>
            </a:pPr>
            <a:r>
              <a:rPr lang="en-US" dirty="0" smtClean="0"/>
              <a:t>Data plane can process packets at line rate</a:t>
            </a:r>
          </a:p>
          <a:p>
            <a:endParaRPr lang="en-US" dirty="0" smtClean="0"/>
          </a:p>
          <a:p>
            <a:r>
              <a:rPr lang="en-US" b="1" i="1" dirty="0" smtClean="0"/>
              <a:t>How it works?</a:t>
            </a:r>
            <a:r>
              <a:rPr lang="en-US" b="1" i="1" dirty="0"/>
              <a:t> </a:t>
            </a:r>
            <a:endParaRPr lang="en-US" b="1" i="1" dirty="0" smtClean="0"/>
          </a:p>
          <a:p>
            <a:pPr marL="457200" lvl="1" indent="0">
              <a:buNone/>
            </a:pPr>
            <a:r>
              <a:rPr lang="en-US" dirty="0" smtClean="0"/>
              <a:t>Execute subset of dataflow operators in the data plane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 smtClean="0"/>
              <a:t>Trade-off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Trades workload at stream processor at the cost of additional resource usage in the data plane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304800" y="4429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>
                <a:latin typeface="Helvetica Neue Regular" charset="0"/>
              </a:rPr>
              <a:t>Query Partitioning in Action</a:t>
            </a:r>
            <a:endParaRPr lang="en-US" sz="3200" kern="0" dirty="0">
              <a:latin typeface="Helvetica Neue Regular" charset="0"/>
            </a:endParaRPr>
          </a:p>
        </p:txBody>
      </p:sp>
      <p:sp>
        <p:nvSpPr>
          <p:cNvPr id="65" name="Cloud 64"/>
          <p:cNvSpPr/>
          <p:nvPr/>
        </p:nvSpPr>
        <p:spPr>
          <a:xfrm>
            <a:off x="1605946" y="3379770"/>
            <a:ext cx="5567082" cy="2266982"/>
          </a:xfrm>
          <a:prstGeom prst="cloud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cxnSp>
        <p:nvCxnSpPr>
          <p:cNvPr id="255" name="Straight Arrow Connector 254"/>
          <p:cNvCxnSpPr>
            <a:stCxn id="308" idx="2"/>
            <a:endCxn id="259" idx="0"/>
          </p:cNvCxnSpPr>
          <p:nvPr/>
        </p:nvCxnSpPr>
        <p:spPr>
          <a:xfrm flipH="1">
            <a:off x="2228872" y="2759419"/>
            <a:ext cx="3076688" cy="148659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308" idx="2"/>
            <a:endCxn id="260" idx="0"/>
          </p:cNvCxnSpPr>
          <p:nvPr/>
        </p:nvCxnSpPr>
        <p:spPr>
          <a:xfrm flipH="1">
            <a:off x="4760323" y="2759419"/>
            <a:ext cx="545237" cy="205293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307" idx="2"/>
            <a:endCxn id="264" idx="0"/>
          </p:cNvCxnSpPr>
          <p:nvPr/>
        </p:nvCxnSpPr>
        <p:spPr>
          <a:xfrm>
            <a:off x="5304691" y="2715867"/>
            <a:ext cx="1191899" cy="159022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588922" y="4774799"/>
            <a:ext cx="3809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Programmable Data Plane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pic>
        <p:nvPicPr>
          <p:cNvPr id="259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5420" y="4246012"/>
            <a:ext cx="1346903" cy="55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6871" y="4812349"/>
            <a:ext cx="1346903" cy="55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3138" y="4306093"/>
            <a:ext cx="1346903" cy="55354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67" name="Straight Arrow Connector 266"/>
          <p:cNvCxnSpPr>
            <a:stCxn id="259" idx="0"/>
            <a:endCxn id="309" idx="2"/>
          </p:cNvCxnSpPr>
          <p:nvPr/>
        </p:nvCxnSpPr>
        <p:spPr>
          <a:xfrm flipV="1">
            <a:off x="2228872" y="2731817"/>
            <a:ext cx="642710" cy="151419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0" idx="0"/>
          </p:cNvCxnSpPr>
          <p:nvPr/>
        </p:nvCxnSpPr>
        <p:spPr>
          <a:xfrm flipH="1" flipV="1">
            <a:off x="2885498" y="2829248"/>
            <a:ext cx="1874825" cy="1983101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1"/>
            <a:endCxn id="312" idx="2"/>
          </p:cNvCxnSpPr>
          <p:nvPr/>
        </p:nvCxnSpPr>
        <p:spPr>
          <a:xfrm flipH="1" flipV="1">
            <a:off x="2885498" y="2770987"/>
            <a:ext cx="2937640" cy="1811876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929009" y="3065830"/>
            <a:ext cx="17987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Data Plane </a:t>
            </a:r>
          </a:p>
          <a:p>
            <a:pPr algn="ctr"/>
            <a:r>
              <a:rPr lang="en-US" sz="1600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Configurations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071459" y="2346535"/>
            <a:ext cx="24664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Stream Processor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305577" y="2308044"/>
            <a:ext cx="1999966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349644" y="2362485"/>
            <a:ext cx="1043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Runtime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310" name="Straight Arrow Connector 309"/>
          <p:cNvCxnSpPr/>
          <p:nvPr/>
        </p:nvCxnSpPr>
        <p:spPr>
          <a:xfrm flipH="1">
            <a:off x="3496588" y="2533732"/>
            <a:ext cx="808989" cy="1341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2136138" y="2223972"/>
            <a:ext cx="4353731" cy="64265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300623" y="2319612"/>
            <a:ext cx="1169749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flipH="1" flipV="1">
            <a:off x="1970244" y="2544294"/>
            <a:ext cx="330379" cy="100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850225" y="2359627"/>
            <a:ext cx="9781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Queries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5118577"/>
            <a:ext cx="8915400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Partition Queries b/w </a:t>
            </a:r>
          </a:p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Switches and </a:t>
            </a:r>
            <a:r>
              <a:rPr lang="en-US" sz="3600" dirty="0">
                <a:solidFill>
                  <a:srgbClr val="C00000"/>
                </a:solidFill>
                <a:latin typeface="Helvetica Neue Regular" charset="0"/>
              </a:rPr>
              <a:t>S</a:t>
            </a:r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tream </a:t>
            </a:r>
            <a:r>
              <a:rPr lang="en-US" sz="3600" dirty="0">
                <a:solidFill>
                  <a:srgbClr val="C00000"/>
                </a:solidFill>
                <a:latin typeface="Helvetica Neue Regular" charset="0"/>
              </a:rPr>
              <a:t>P</a:t>
            </a:r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rocessor</a:t>
            </a:r>
            <a:endParaRPr lang="en-US" sz="3600" dirty="0">
              <a:solidFill>
                <a:srgbClr val="C00000"/>
              </a:solidFill>
              <a:latin typeface="Helvetica Neue Regula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6614" y="2829248"/>
            <a:ext cx="16269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Packet Tuples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  <p:bldP spid="27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b="1" dirty="0" smtClean="0"/>
              <a:t>Query Partitioning in Action</a:t>
            </a:r>
            <a:endParaRPr lang="en-US" sz="6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4163534"/>
            <a:ext cx="43815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(p=&gt;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p.srcPort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==53)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(p=&gt;(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p.dstIP,p.srcIP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distinct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7718" y="4175842"/>
            <a:ext cx="466628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srcIP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)=&gt;(dstIP,1))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(keys=(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,), sum)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dstIP,count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)=&gt;count&gt;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count) =&gt;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pic>
        <p:nvPicPr>
          <p:cNvPr id="9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0841" y="5701685"/>
            <a:ext cx="1346903" cy="55354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/>
          <p:cNvSpPr txBox="1"/>
          <p:nvPr/>
        </p:nvSpPr>
        <p:spPr>
          <a:xfrm>
            <a:off x="6056698" y="5779633"/>
            <a:ext cx="24664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Stream Processor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9947" y="5738612"/>
            <a:ext cx="1999966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12" name="Straight Arrow Connector 11"/>
          <p:cNvCxnSpPr>
            <a:stCxn id="11" idx="1"/>
            <a:endCxn id="9" idx="3"/>
          </p:cNvCxnSpPr>
          <p:nvPr/>
        </p:nvCxnSpPr>
        <p:spPr>
          <a:xfrm flipH="1">
            <a:off x="3017744" y="5964300"/>
            <a:ext cx="3272203" cy="141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65265" y="5971377"/>
            <a:ext cx="1005576" cy="332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2"/>
            <a:endCxn id="7" idx="0"/>
          </p:cNvCxnSpPr>
          <p:nvPr/>
        </p:nvCxnSpPr>
        <p:spPr>
          <a:xfrm flipH="1">
            <a:off x="2343150" y="2640673"/>
            <a:ext cx="2310695" cy="15228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0" idx="2"/>
            <a:endCxn id="8" idx="0"/>
          </p:cNvCxnSpPr>
          <p:nvPr/>
        </p:nvCxnSpPr>
        <p:spPr>
          <a:xfrm>
            <a:off x="4653845" y="2640673"/>
            <a:ext cx="2157014" cy="15351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20321" y="2179008"/>
            <a:ext cx="3267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elvetica Neue Regular" charset="0"/>
              </a:rPr>
              <a:t>Traffic Anomaly </a:t>
            </a:r>
            <a:r>
              <a:rPr lang="en-US" sz="2400" dirty="0" smtClean="0">
                <a:latin typeface="Helvetica Neue Regular" charset="0"/>
              </a:rPr>
              <a:t>Query</a:t>
            </a:r>
            <a:endParaRPr lang="en-US" sz="2400" dirty="0">
              <a:latin typeface="Helvetica Neue Regular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465" y="6255226"/>
            <a:ext cx="3809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Programmable Data Plane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9909" y="1733589"/>
            <a:ext cx="30315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(p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p.udp.sport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53)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(p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=&gt; 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p.dstIP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p.srcIP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distinct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srcIP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) =&gt; 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, 1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(keys=(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,), sum)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, count) =&gt; count &gt; 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, count) =&gt; 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4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2436868" y="3784916"/>
            <a:ext cx="3677363" cy="1299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11" idx="1"/>
          </p:cNvCxnSpPr>
          <p:nvPr/>
        </p:nvCxnSpPr>
        <p:spPr>
          <a:xfrm>
            <a:off x="1978448" y="4395405"/>
            <a:ext cx="5525834" cy="12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9" idx="0"/>
          </p:cNvCxnSpPr>
          <p:nvPr/>
        </p:nvCxnSpPr>
        <p:spPr>
          <a:xfrm>
            <a:off x="2891389" y="2583910"/>
            <a:ext cx="1413" cy="147621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653328" y="4285654"/>
            <a:ext cx="325120" cy="2195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504282" y="4298632"/>
            <a:ext cx="325120" cy="219502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19" name="Straight Arrow Connector 118"/>
          <p:cNvCxnSpPr>
            <a:endCxn id="85" idx="0"/>
          </p:cNvCxnSpPr>
          <p:nvPr/>
        </p:nvCxnSpPr>
        <p:spPr>
          <a:xfrm flipH="1">
            <a:off x="4723779" y="3249171"/>
            <a:ext cx="560707" cy="81863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89" idx="0"/>
          </p:cNvCxnSpPr>
          <p:nvPr/>
        </p:nvCxnSpPr>
        <p:spPr>
          <a:xfrm>
            <a:off x="5284486" y="3249171"/>
            <a:ext cx="387414" cy="81662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540418" y="4520385"/>
            <a:ext cx="6717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1600" baseline="-25000" dirty="0" err="1" smtClean="0">
                <a:latin typeface="Helvetica" charset="0"/>
                <a:ea typeface="Helvetica" charset="0"/>
                <a:cs typeface="Helvetica" charset="0"/>
              </a:rPr>
              <a:t>in</a:t>
            </a:r>
            <a:endParaRPr lang="en-US" sz="1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43011" y="4505478"/>
            <a:ext cx="7564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1600" baseline="-25000" dirty="0" err="1" smtClean="0">
                <a:latin typeface="Helvetica" charset="0"/>
                <a:ea typeface="Helvetica" charset="0"/>
                <a:cs typeface="Helvetica" charset="0"/>
              </a:rPr>
              <a:t>out</a:t>
            </a:r>
            <a:endParaRPr lang="en-US" sz="1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518082" y="4749123"/>
            <a:ext cx="10266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Register</a:t>
            </a:r>
            <a:endParaRPr lang="en-US" sz="14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2585184" y="4060125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24588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8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>
            <a:stCxn id="69" idx="3"/>
            <a:endCxn id="78" idx="1"/>
          </p:cNvCxnSpPr>
          <p:nvPr/>
        </p:nvCxnSpPr>
        <p:spPr>
          <a:xfrm>
            <a:off x="3200420" y="4395405"/>
            <a:ext cx="293397" cy="5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3493817" y="4065792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0" name="Straight Arrow Connector 79"/>
          <p:cNvCxnSpPr>
            <a:stCxn id="78" idx="3"/>
            <a:endCxn id="85" idx="1"/>
          </p:cNvCxnSpPr>
          <p:nvPr/>
        </p:nvCxnSpPr>
        <p:spPr>
          <a:xfrm>
            <a:off x="4109053" y="4401072"/>
            <a:ext cx="307108" cy="2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4416161" y="4067805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85" idx="3"/>
            <a:endCxn id="89" idx="1"/>
          </p:cNvCxnSpPr>
          <p:nvPr/>
        </p:nvCxnSpPr>
        <p:spPr>
          <a:xfrm flipV="1">
            <a:off x="5031397" y="4402427"/>
            <a:ext cx="332885" cy="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5364282" y="4065792"/>
          <a:ext cx="615236" cy="6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9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1" name="Straight Arrow Connector 160"/>
          <p:cNvCxnSpPr>
            <a:endCxn id="78" idx="0"/>
          </p:cNvCxnSpPr>
          <p:nvPr/>
        </p:nvCxnSpPr>
        <p:spPr>
          <a:xfrm flipH="1">
            <a:off x="3801435" y="2959901"/>
            <a:ext cx="13711" cy="110589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85184" y="4505575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83771" y="4604728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482685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481272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17574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416161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365695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364282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67683" y="4791436"/>
            <a:ext cx="470820" cy="224103"/>
            <a:chOff x="4888130" y="1033615"/>
            <a:chExt cx="470820" cy="303682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4888130" y="1033615"/>
              <a:ext cx="470820" cy="3036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4888130" y="1185112"/>
              <a:ext cx="470820" cy="1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5003042" y="1038174"/>
              <a:ext cx="1137" cy="299123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5249839" y="1033616"/>
              <a:ext cx="0" cy="303681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31" idx="0"/>
            </p:cNvCxnSpPr>
            <p:nvPr/>
          </p:nvCxnSpPr>
          <p:spPr>
            <a:xfrm flipV="1">
              <a:off x="5122460" y="1033615"/>
              <a:ext cx="1080" cy="303682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248495" y="1948488"/>
            <a:ext cx="8915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			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(p=&gt;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p.udp.sport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53)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					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(p=&gt;(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p.dstIP,p.srcIP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								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distinct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2399" y="290513"/>
            <a:ext cx="8842131" cy="1143000"/>
          </a:xfrm>
        </p:spPr>
        <p:txBody>
          <a:bodyPr/>
          <a:lstStyle/>
          <a:p>
            <a:pPr defTabSz="914400"/>
            <a:r>
              <a:rPr lang="en-US" b="1" smtClean="0"/>
              <a:t>Compiling Queries for PISA Targets</a:t>
            </a:r>
            <a:endParaRPr lang="en-US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376818" y="5085100"/>
            <a:ext cx="38096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PISA Target</a:t>
            </a:r>
            <a:endParaRPr lang="en-US" sz="2400" b="1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135" name="Straight Arrow Connector 134"/>
          <p:cNvCxnSpPr>
            <a:stCxn id="103" idx="3"/>
            <a:endCxn id="69" idx="1"/>
          </p:cNvCxnSpPr>
          <p:nvPr/>
        </p:nvCxnSpPr>
        <p:spPr>
          <a:xfrm>
            <a:off x="1978448" y="4395405"/>
            <a:ext cx="6067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083281" y="4391106"/>
            <a:ext cx="114141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Monitoring Port</a:t>
            </a:r>
            <a:endParaRPr lang="en-US" sz="1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200" y="5118577"/>
            <a:ext cx="8915400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See Tutorial 2 for details</a:t>
            </a:r>
            <a:endParaRPr lang="en-US" sz="3600" dirty="0">
              <a:solidFill>
                <a:srgbClr val="C00000"/>
              </a:solidFill>
              <a:latin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2436868" y="3784916"/>
            <a:ext cx="3677363" cy="1299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11" idx="1"/>
          </p:cNvCxnSpPr>
          <p:nvPr/>
        </p:nvCxnSpPr>
        <p:spPr>
          <a:xfrm>
            <a:off x="1978448" y="4395405"/>
            <a:ext cx="5525834" cy="12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653328" y="4285654"/>
            <a:ext cx="325120" cy="2195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504282" y="4298632"/>
            <a:ext cx="325120" cy="219502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40418" y="4520385"/>
            <a:ext cx="6717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1600" baseline="-25000" dirty="0" err="1" smtClean="0">
                <a:latin typeface="Helvetica" charset="0"/>
                <a:ea typeface="Helvetica" charset="0"/>
                <a:cs typeface="Helvetica" charset="0"/>
              </a:rPr>
              <a:t>in</a:t>
            </a:r>
            <a:endParaRPr lang="en-US" sz="1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43011" y="4505478"/>
            <a:ext cx="7564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1600" baseline="-25000" dirty="0" err="1" smtClean="0">
                <a:latin typeface="Helvetica" charset="0"/>
                <a:ea typeface="Helvetica" charset="0"/>
                <a:cs typeface="Helvetica" charset="0"/>
              </a:rPr>
              <a:t>out</a:t>
            </a:r>
            <a:endParaRPr lang="en-US" sz="1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518082" y="4749123"/>
            <a:ext cx="10266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Register</a:t>
            </a:r>
            <a:endParaRPr lang="en-US" sz="1400" baseline="-250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2585184" y="4060125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24588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8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>
            <a:stCxn id="69" idx="3"/>
            <a:endCxn id="78" idx="1"/>
          </p:cNvCxnSpPr>
          <p:nvPr/>
        </p:nvCxnSpPr>
        <p:spPr>
          <a:xfrm>
            <a:off x="3200420" y="4395405"/>
            <a:ext cx="293397" cy="5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3493817" y="4065792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0" name="Straight Arrow Connector 79"/>
          <p:cNvCxnSpPr>
            <a:stCxn id="78" idx="3"/>
            <a:endCxn id="85" idx="1"/>
          </p:cNvCxnSpPr>
          <p:nvPr/>
        </p:nvCxnSpPr>
        <p:spPr>
          <a:xfrm>
            <a:off x="4109053" y="4401072"/>
            <a:ext cx="307108" cy="2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4416161" y="4067805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85" idx="3"/>
            <a:endCxn id="89" idx="1"/>
          </p:cNvCxnSpPr>
          <p:nvPr/>
        </p:nvCxnSpPr>
        <p:spPr>
          <a:xfrm flipV="1">
            <a:off x="5031397" y="4402427"/>
            <a:ext cx="332885" cy="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5364282" y="4065792"/>
          <a:ext cx="615236" cy="6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9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2585184" y="4505575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83771" y="4604728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482685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481272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17574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416161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365695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364282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67683" y="4791436"/>
            <a:ext cx="470820" cy="224103"/>
            <a:chOff x="4888130" y="1033615"/>
            <a:chExt cx="470820" cy="303682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4888130" y="1033615"/>
              <a:ext cx="470820" cy="303682"/>
            </a:xfrm>
            <a:prstGeom prst="rect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4888130" y="1185112"/>
              <a:ext cx="470820" cy="1"/>
            </a:xfrm>
            <a:prstGeom prst="straightConnector1">
              <a:avLst/>
            </a:prstGeom>
            <a:grpFill/>
            <a:ln w="6350">
              <a:solidFill>
                <a:schemeClr val="bg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5003042" y="1038174"/>
              <a:ext cx="1137" cy="299123"/>
            </a:xfrm>
            <a:prstGeom prst="straightConnector1">
              <a:avLst/>
            </a:prstGeom>
            <a:grpFill/>
            <a:ln w="6350">
              <a:solidFill>
                <a:schemeClr val="bg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5249839" y="1033616"/>
              <a:ext cx="0" cy="303681"/>
            </a:xfrm>
            <a:prstGeom prst="straightConnector1">
              <a:avLst/>
            </a:prstGeom>
            <a:grpFill/>
            <a:ln w="6350">
              <a:solidFill>
                <a:schemeClr val="bg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31" idx="0"/>
            </p:cNvCxnSpPr>
            <p:nvPr/>
          </p:nvCxnSpPr>
          <p:spPr>
            <a:xfrm flipV="1">
              <a:off x="5122460" y="1033615"/>
              <a:ext cx="1080" cy="303682"/>
            </a:xfrm>
            <a:prstGeom prst="straightConnector1">
              <a:avLst/>
            </a:prstGeom>
            <a:grpFill/>
            <a:ln w="6350">
              <a:solidFill>
                <a:schemeClr val="bg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2399" y="290513"/>
            <a:ext cx="8842131" cy="1143000"/>
          </a:xfrm>
        </p:spPr>
        <p:txBody>
          <a:bodyPr/>
          <a:lstStyle/>
          <a:p>
            <a:pPr defTabSz="914400"/>
            <a:r>
              <a:rPr lang="en-US" b="1" dirty="0" smtClean="0"/>
              <a:t>Limited Data-Plane Resources</a:t>
            </a:r>
            <a:endParaRPr lang="en-US" sz="6000" b="1" dirty="0"/>
          </a:p>
        </p:txBody>
      </p:sp>
      <p:cxnSp>
        <p:nvCxnSpPr>
          <p:cNvPr id="135" name="Straight Arrow Connector 134"/>
          <p:cNvCxnSpPr>
            <a:stCxn id="103" idx="3"/>
            <a:endCxn id="69" idx="1"/>
          </p:cNvCxnSpPr>
          <p:nvPr/>
        </p:nvCxnSpPr>
        <p:spPr>
          <a:xfrm>
            <a:off x="1978448" y="4395405"/>
            <a:ext cx="6067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506704" y="3956776"/>
            <a:ext cx="1674047" cy="8686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05274" y="3960271"/>
            <a:ext cx="844334" cy="8686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4370" y="3963908"/>
            <a:ext cx="789890" cy="8686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6593" y="5523022"/>
            <a:ext cx="3209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Physical Stages </a:t>
            </a:r>
          </a:p>
        </p:txBody>
      </p:sp>
      <p:cxnSp>
        <p:nvCxnSpPr>
          <p:cNvPr id="44" name="Straight Arrow Connector 43"/>
          <p:cNvCxnSpPr>
            <a:stCxn id="43" idx="0"/>
            <a:endCxn id="39" idx="2"/>
          </p:cNvCxnSpPr>
          <p:nvPr/>
        </p:nvCxnSpPr>
        <p:spPr>
          <a:xfrm flipH="1" flipV="1">
            <a:off x="3343728" y="4825436"/>
            <a:ext cx="1397637" cy="69758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0" idx="2"/>
          </p:cNvCxnSpPr>
          <p:nvPr/>
        </p:nvCxnSpPr>
        <p:spPr>
          <a:xfrm flipH="1" flipV="1">
            <a:off x="4727441" y="4828931"/>
            <a:ext cx="13924" cy="69409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0"/>
            <a:endCxn id="41" idx="2"/>
          </p:cNvCxnSpPr>
          <p:nvPr/>
        </p:nvCxnSpPr>
        <p:spPr>
          <a:xfrm flipV="1">
            <a:off x="4741365" y="4832568"/>
            <a:ext cx="907950" cy="69045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0077"/>
          </a:xfrm>
        </p:spPr>
        <p:txBody>
          <a:bodyPr/>
          <a:lstStyle/>
          <a:p>
            <a:r>
              <a:rPr lang="en-US" i="1" dirty="0" smtClean="0"/>
              <a:t>Number of Physical Stages</a:t>
            </a:r>
          </a:p>
          <a:p>
            <a:r>
              <a:rPr lang="en-US" i="1" dirty="0" smtClean="0"/>
              <a:t>Number of Actions per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2436868" y="3784916"/>
            <a:ext cx="3677363" cy="1299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11" idx="1"/>
          </p:cNvCxnSpPr>
          <p:nvPr/>
        </p:nvCxnSpPr>
        <p:spPr>
          <a:xfrm>
            <a:off x="1978448" y="4395405"/>
            <a:ext cx="5525834" cy="12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653328" y="4285654"/>
            <a:ext cx="325120" cy="2195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504282" y="4298632"/>
            <a:ext cx="325120" cy="219502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40418" y="4520385"/>
            <a:ext cx="6717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1600" baseline="-25000" dirty="0" err="1" smtClean="0">
                <a:latin typeface="Helvetica" charset="0"/>
                <a:ea typeface="Helvetica" charset="0"/>
                <a:cs typeface="Helvetica" charset="0"/>
              </a:rPr>
              <a:t>in</a:t>
            </a:r>
            <a:endParaRPr lang="en-US" sz="1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43011" y="4505478"/>
            <a:ext cx="7564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1600" baseline="-25000" dirty="0" err="1" smtClean="0">
                <a:latin typeface="Helvetica" charset="0"/>
                <a:ea typeface="Helvetica" charset="0"/>
                <a:cs typeface="Helvetica" charset="0"/>
              </a:rPr>
              <a:t>out</a:t>
            </a:r>
            <a:endParaRPr lang="en-US" sz="1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518082" y="4749123"/>
            <a:ext cx="10266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Register</a:t>
            </a:r>
            <a:endParaRPr lang="en-US" sz="1400" b="1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2585184" y="4060125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24588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8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>
            <a:stCxn id="69" idx="3"/>
            <a:endCxn id="78" idx="1"/>
          </p:cNvCxnSpPr>
          <p:nvPr/>
        </p:nvCxnSpPr>
        <p:spPr>
          <a:xfrm>
            <a:off x="3200420" y="4395405"/>
            <a:ext cx="293397" cy="5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3493817" y="4065792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0" name="Straight Arrow Connector 79"/>
          <p:cNvCxnSpPr>
            <a:stCxn id="78" idx="3"/>
            <a:endCxn id="85" idx="1"/>
          </p:cNvCxnSpPr>
          <p:nvPr/>
        </p:nvCxnSpPr>
        <p:spPr>
          <a:xfrm>
            <a:off x="4109053" y="4401072"/>
            <a:ext cx="307108" cy="2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4416161" y="4067805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85" idx="3"/>
            <a:endCxn id="89" idx="1"/>
          </p:cNvCxnSpPr>
          <p:nvPr/>
        </p:nvCxnSpPr>
        <p:spPr>
          <a:xfrm flipV="1">
            <a:off x="5031397" y="4402427"/>
            <a:ext cx="332885" cy="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5364282" y="4065792"/>
          <a:ext cx="615236" cy="6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9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2585184" y="4505575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83771" y="4604728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482685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481272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17574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416161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365695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364282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67683" y="4791436"/>
            <a:ext cx="470820" cy="224103"/>
            <a:chOff x="4888130" y="1033615"/>
            <a:chExt cx="470820" cy="303682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4888130" y="1033615"/>
              <a:ext cx="470820" cy="303682"/>
            </a:xfrm>
            <a:prstGeom prst="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4888130" y="1185112"/>
              <a:ext cx="470820" cy="1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5003042" y="1038174"/>
              <a:ext cx="1137" cy="299123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5249839" y="1033616"/>
              <a:ext cx="0" cy="303681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31" idx="0"/>
            </p:cNvCxnSpPr>
            <p:nvPr/>
          </p:nvCxnSpPr>
          <p:spPr>
            <a:xfrm flipV="1">
              <a:off x="5122460" y="1033615"/>
              <a:ext cx="1080" cy="303682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2399" y="290513"/>
            <a:ext cx="8842131" cy="1143000"/>
          </a:xfrm>
        </p:spPr>
        <p:txBody>
          <a:bodyPr/>
          <a:lstStyle/>
          <a:p>
            <a:pPr defTabSz="914400"/>
            <a:r>
              <a:rPr lang="en-US" b="1" dirty="0" smtClean="0"/>
              <a:t>Limited Data-Plane Resources</a:t>
            </a:r>
            <a:endParaRPr lang="en-US" sz="6000" b="1" dirty="0"/>
          </a:p>
        </p:txBody>
      </p:sp>
      <p:cxnSp>
        <p:nvCxnSpPr>
          <p:cNvPr id="135" name="Straight Arrow Connector 134"/>
          <p:cNvCxnSpPr>
            <a:stCxn id="103" idx="3"/>
            <a:endCxn id="69" idx="1"/>
          </p:cNvCxnSpPr>
          <p:nvPr/>
        </p:nvCxnSpPr>
        <p:spPr>
          <a:xfrm>
            <a:off x="1978448" y="4395405"/>
            <a:ext cx="6067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264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Available Memory per Stage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15392" y="5694882"/>
            <a:ext cx="43732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SRAM for </a:t>
            </a:r>
            <a:r>
              <a:rPr lang="en-US" sz="2400" dirty="0" err="1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400" dirty="0" err="1" smtClean="0">
                <a:latin typeface="Helvetica Neue" charset="0"/>
                <a:ea typeface="Helvetica Neue" charset="0"/>
                <a:cs typeface="Helvetica Neue" charset="0"/>
              </a:rPr>
              <a:t>tateful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 Operations</a:t>
            </a:r>
          </a:p>
        </p:txBody>
      </p:sp>
      <p:cxnSp>
        <p:nvCxnSpPr>
          <p:cNvPr id="37" name="Straight Arrow Connector 36"/>
          <p:cNvCxnSpPr>
            <a:stCxn id="36" idx="0"/>
            <a:endCxn id="31" idx="2"/>
          </p:cNvCxnSpPr>
          <p:nvPr/>
        </p:nvCxnSpPr>
        <p:spPr>
          <a:xfrm flipV="1">
            <a:off x="5702013" y="5015539"/>
            <a:ext cx="1080" cy="6793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2212128" y="3784916"/>
            <a:ext cx="4142590" cy="1299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11" idx="1"/>
          </p:cNvCxnSpPr>
          <p:nvPr/>
        </p:nvCxnSpPr>
        <p:spPr>
          <a:xfrm>
            <a:off x="1978448" y="4395405"/>
            <a:ext cx="5525834" cy="12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653328" y="4285654"/>
            <a:ext cx="325120" cy="2195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504282" y="4298632"/>
            <a:ext cx="325120" cy="219502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40418" y="4520385"/>
            <a:ext cx="6717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1600" baseline="-25000" dirty="0" err="1" smtClean="0">
                <a:latin typeface="Helvetica" charset="0"/>
                <a:ea typeface="Helvetica" charset="0"/>
                <a:cs typeface="Helvetica" charset="0"/>
              </a:rPr>
              <a:t>in</a:t>
            </a:r>
            <a:endParaRPr lang="en-US" sz="1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43011" y="4505478"/>
            <a:ext cx="7564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1600" baseline="-25000" dirty="0" err="1" smtClean="0">
                <a:latin typeface="Helvetica" charset="0"/>
                <a:ea typeface="Helvetica" charset="0"/>
                <a:cs typeface="Helvetica" charset="0"/>
              </a:rPr>
              <a:t>out</a:t>
            </a:r>
            <a:endParaRPr lang="en-US" sz="1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518082" y="4749123"/>
            <a:ext cx="10266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Register</a:t>
            </a:r>
            <a:endParaRPr lang="en-US" sz="14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2585184" y="4060125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24588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8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>
            <a:stCxn id="69" idx="3"/>
            <a:endCxn id="78" idx="1"/>
          </p:cNvCxnSpPr>
          <p:nvPr/>
        </p:nvCxnSpPr>
        <p:spPr>
          <a:xfrm>
            <a:off x="3200420" y="4395405"/>
            <a:ext cx="293397" cy="5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3493817" y="4065792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0" name="Straight Arrow Connector 79"/>
          <p:cNvCxnSpPr>
            <a:stCxn id="78" idx="3"/>
            <a:endCxn id="85" idx="1"/>
          </p:cNvCxnSpPr>
          <p:nvPr/>
        </p:nvCxnSpPr>
        <p:spPr>
          <a:xfrm>
            <a:off x="4109053" y="4401072"/>
            <a:ext cx="307108" cy="2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4416161" y="4067805"/>
          <a:ext cx="61523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85" idx="3"/>
            <a:endCxn id="89" idx="1"/>
          </p:cNvCxnSpPr>
          <p:nvPr/>
        </p:nvCxnSpPr>
        <p:spPr>
          <a:xfrm flipV="1">
            <a:off x="5031397" y="4402427"/>
            <a:ext cx="332885" cy="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5364282" y="4065792"/>
          <a:ext cx="615236" cy="6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3"/>
                <a:gridCol w="302893"/>
              </a:tblGrid>
              <a:tr h="321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9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2585184" y="4505575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83771" y="4604728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482685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481272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17574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416161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365695" y="4518134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364282" y="4617287"/>
            <a:ext cx="615236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67683" y="4791436"/>
            <a:ext cx="470820" cy="224103"/>
            <a:chOff x="4888130" y="1033615"/>
            <a:chExt cx="470820" cy="303682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4888130" y="1033615"/>
              <a:ext cx="470820" cy="3036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4888130" y="1185112"/>
              <a:ext cx="470820" cy="1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5003042" y="1038174"/>
              <a:ext cx="1137" cy="299123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5249839" y="1033616"/>
              <a:ext cx="0" cy="303681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31" idx="0"/>
            </p:cNvCxnSpPr>
            <p:nvPr/>
          </p:nvCxnSpPr>
          <p:spPr>
            <a:xfrm flipV="1">
              <a:off x="5122460" y="1033615"/>
              <a:ext cx="1080" cy="303682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2399" y="290513"/>
            <a:ext cx="8842131" cy="1143000"/>
          </a:xfrm>
        </p:spPr>
        <p:txBody>
          <a:bodyPr/>
          <a:lstStyle/>
          <a:p>
            <a:pPr defTabSz="914400"/>
            <a:r>
              <a:rPr lang="en-US" b="1" dirty="0" smtClean="0"/>
              <a:t>Limited Data-Plane Resources</a:t>
            </a:r>
            <a:endParaRPr lang="en-US" sz="6000" b="1" dirty="0"/>
          </a:p>
        </p:txBody>
      </p:sp>
      <p:cxnSp>
        <p:nvCxnSpPr>
          <p:cNvPr id="135" name="Straight Arrow Connector 134"/>
          <p:cNvCxnSpPr>
            <a:stCxn id="103" idx="3"/>
            <a:endCxn id="69" idx="1"/>
          </p:cNvCxnSpPr>
          <p:nvPr/>
        </p:nvCxnSpPr>
        <p:spPr>
          <a:xfrm>
            <a:off x="1978448" y="4395405"/>
            <a:ext cx="6067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302919" y="3871878"/>
            <a:ext cx="110845" cy="43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0116" y="3871879"/>
            <a:ext cx="110845" cy="43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264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Available State for Metadata fields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186508" y="2633883"/>
            <a:ext cx="41902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Packet Header Vector</a:t>
            </a:r>
          </a:p>
        </p:txBody>
      </p:sp>
      <p:cxnSp>
        <p:nvCxnSpPr>
          <p:cNvPr id="38" name="Straight Arrow Connector 37"/>
          <p:cNvCxnSpPr>
            <a:stCxn id="37" idx="2"/>
            <a:endCxn id="34" idx="0"/>
          </p:cNvCxnSpPr>
          <p:nvPr/>
        </p:nvCxnSpPr>
        <p:spPr>
          <a:xfrm flipH="1">
            <a:off x="2358342" y="3095548"/>
            <a:ext cx="1923302" cy="77633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35" idx="0"/>
          </p:cNvCxnSpPr>
          <p:nvPr/>
        </p:nvCxnSpPr>
        <p:spPr>
          <a:xfrm>
            <a:off x="4281644" y="3095548"/>
            <a:ext cx="1843895" cy="77633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90432" cy="1143000"/>
          </a:xfrm>
        </p:spPr>
        <p:txBody>
          <a:bodyPr/>
          <a:lstStyle/>
          <a:p>
            <a:pPr defTabSz="914400"/>
            <a:r>
              <a:rPr lang="en-US" b="1" dirty="0" smtClean="0"/>
              <a:t>Selecting Query </a:t>
            </a:r>
            <a:r>
              <a:rPr lang="en-US" b="1" smtClean="0"/>
              <a:t>(Partitioning) Plans</a:t>
            </a:r>
            <a:endParaRPr lang="en-US" sz="6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16" y="1433513"/>
            <a:ext cx="8229600" cy="5105400"/>
          </a:xfrm>
        </p:spPr>
        <p:txBody>
          <a:bodyPr/>
          <a:lstStyle/>
          <a:p>
            <a:r>
              <a:rPr lang="en-US" b="1" i="1" dirty="0" smtClean="0"/>
              <a:t>Given: </a:t>
            </a:r>
          </a:p>
          <a:p>
            <a:pPr marL="457200" lvl="1" indent="0">
              <a:buNone/>
            </a:pPr>
            <a:r>
              <a:rPr lang="en-US" dirty="0" smtClean="0"/>
              <a:t>Queries &amp; </a:t>
            </a:r>
            <a:r>
              <a:rPr lang="en-US" dirty="0"/>
              <a:t>T</a:t>
            </a:r>
            <a:r>
              <a:rPr lang="en-US" dirty="0" smtClean="0"/>
              <a:t>raining Data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 smtClean="0"/>
              <a:t>Objective: </a:t>
            </a:r>
          </a:p>
          <a:p>
            <a:pPr marL="457200" lvl="1" indent="0">
              <a:buNone/>
            </a:pPr>
            <a:r>
              <a:rPr lang="en-US" dirty="0" smtClean="0"/>
              <a:t>Minimize the workload at Stream Processor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 smtClean="0"/>
              <a:t>Constraints:</a:t>
            </a:r>
          </a:p>
          <a:p>
            <a:pPr lvl="1"/>
            <a:r>
              <a:rPr lang="en-US" dirty="0" smtClean="0"/>
              <a:t>Available memory per stage</a:t>
            </a:r>
          </a:p>
          <a:p>
            <a:pPr lvl="1"/>
            <a:r>
              <a:rPr lang="en-US" dirty="0" smtClean="0"/>
              <a:t>Available space for metadata fields</a:t>
            </a:r>
          </a:p>
          <a:p>
            <a:pPr lvl="1"/>
            <a:r>
              <a:rPr lang="en-US" dirty="0" smtClean="0"/>
              <a:t>Number of actions per stage</a:t>
            </a:r>
          </a:p>
          <a:p>
            <a:pPr lvl="1"/>
            <a:r>
              <a:rPr lang="en-US" dirty="0" smtClean="0"/>
              <a:t>Total number of stages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118577"/>
            <a:ext cx="8915400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Solve Query Planning Problem as an ILP</a:t>
            </a:r>
            <a:endParaRPr lang="en-US" sz="3600" dirty="0">
              <a:solidFill>
                <a:srgbClr val="C00000"/>
              </a:solidFill>
              <a:latin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b="1" dirty="0" smtClean="0"/>
              <a:t>Idea 3: Iterative Refinement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Observation</a:t>
            </a:r>
            <a:r>
              <a:rPr lang="en-US" b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Tiny fraction of traffic or flows satisfy telemetry queries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 smtClean="0"/>
              <a:t>How it works?</a:t>
            </a:r>
            <a:endParaRPr lang="en-US" b="1" dirty="0" smtClean="0"/>
          </a:p>
          <a:p>
            <a:pPr lvl="1"/>
            <a:r>
              <a:rPr lang="en-US" dirty="0" smtClean="0"/>
              <a:t>Execute queries at coarser levels</a:t>
            </a:r>
          </a:p>
          <a:p>
            <a:pPr lvl="1"/>
            <a:r>
              <a:rPr lang="en-US" dirty="0" smtClean="0"/>
              <a:t>Iteratively zoom-in on interesting traffic over time</a:t>
            </a:r>
          </a:p>
          <a:p>
            <a:pPr lvl="1"/>
            <a:endParaRPr lang="en-US" dirty="0" smtClean="0"/>
          </a:p>
          <a:p>
            <a:r>
              <a:rPr lang="en-US" b="1" i="1" dirty="0" smtClean="0"/>
              <a:t>Trade-off</a:t>
            </a:r>
            <a:r>
              <a:rPr lang="en-US" b="1" dirty="0"/>
              <a:t>s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Trades workload at stream processor at the cost of</a:t>
            </a:r>
            <a:r>
              <a:rPr lang="en-US" dirty="0"/>
              <a:t> </a:t>
            </a:r>
            <a:r>
              <a:rPr lang="en-US" dirty="0" smtClean="0"/>
              <a:t>additional detection delay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304800" y="4429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>
                <a:latin typeface="Helvetica Neue Regular" charset="0"/>
              </a:rPr>
              <a:t>Existing Telemetry Systems</a:t>
            </a:r>
            <a:endParaRPr lang="en-US" sz="3200" kern="0" dirty="0">
              <a:latin typeface="Helvetica Neue Regular" charset="0"/>
            </a:endParaRPr>
          </a:p>
        </p:txBody>
      </p:sp>
      <p:pic>
        <p:nvPicPr>
          <p:cNvPr id="512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84359" y="4057534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3121142" y="4961385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loud 64"/>
          <p:cNvSpPr/>
          <p:nvPr/>
        </p:nvSpPr>
        <p:spPr>
          <a:xfrm>
            <a:off x="581705" y="3283630"/>
            <a:ext cx="5669626" cy="2292352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pic>
        <p:nvPicPr>
          <p:cNvPr id="514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5274286" y="4085675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877302" y="3789828"/>
            <a:ext cx="438765" cy="2851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288763" y="4694845"/>
            <a:ext cx="438765" cy="285164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452172" y="3849527"/>
            <a:ext cx="438765" cy="285164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sp>
        <p:nvSpPr>
          <p:cNvPr id="254" name="AutoShape 31"/>
          <p:cNvSpPr>
            <a:spLocks noChangeArrowheads="1"/>
          </p:cNvSpPr>
          <p:nvPr/>
        </p:nvSpPr>
        <p:spPr bwMode="auto">
          <a:xfrm>
            <a:off x="3199853" y="2140051"/>
            <a:ext cx="554087" cy="623217"/>
          </a:xfrm>
          <a:prstGeom prst="can">
            <a:avLst>
              <a:gd name="adj" fmla="val 29167"/>
            </a:avLst>
          </a:prstGeom>
          <a:solidFill>
            <a:schemeClr val="bg1">
              <a:lumMod val="85000"/>
              <a:lumOff val="15000"/>
            </a:schemeClr>
          </a:solidFill>
          <a:ln w="19050" cmpd="sng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Helvetica Neue Regular" charset="0"/>
            </a:endParaRPr>
          </a:p>
        </p:txBody>
      </p:sp>
      <p:cxnSp>
        <p:nvCxnSpPr>
          <p:cNvPr id="255" name="Straight Arrow Connector 254"/>
          <p:cNvCxnSpPr>
            <a:stCxn id="254" idx="3"/>
            <a:endCxn id="5" idx="0"/>
          </p:cNvCxnSpPr>
          <p:nvPr/>
        </p:nvCxnSpPr>
        <p:spPr>
          <a:xfrm flipH="1">
            <a:off x="1096685" y="2763268"/>
            <a:ext cx="2380212" cy="102656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endCxn id="252" idx="0"/>
          </p:cNvCxnSpPr>
          <p:nvPr/>
        </p:nvCxnSpPr>
        <p:spPr>
          <a:xfrm>
            <a:off x="3476897" y="2763268"/>
            <a:ext cx="31249" cy="193157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4" idx="3"/>
            <a:endCxn id="253" idx="0"/>
          </p:cNvCxnSpPr>
          <p:nvPr/>
        </p:nvCxnSpPr>
        <p:spPr>
          <a:xfrm>
            <a:off x="3476897" y="2763268"/>
            <a:ext cx="2194658" cy="108625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4" name="Picture 263" descr="serv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46" b="-2246"/>
          <a:stretch/>
        </p:blipFill>
        <p:spPr>
          <a:xfrm>
            <a:off x="2070940" y="2006555"/>
            <a:ext cx="883119" cy="922785"/>
          </a:xfrm>
          <a:prstGeom prst="rect">
            <a:avLst/>
          </a:prstGeom>
        </p:spPr>
      </p:pic>
      <p:cxnSp>
        <p:nvCxnSpPr>
          <p:cNvPr id="265" name="Straight Arrow Connector 264"/>
          <p:cNvCxnSpPr/>
          <p:nvPr/>
        </p:nvCxnSpPr>
        <p:spPr>
          <a:xfrm flipV="1">
            <a:off x="2741039" y="2464988"/>
            <a:ext cx="462769" cy="97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851374" y="1636905"/>
            <a:ext cx="11416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Compute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128073" y="1650809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Store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46665" y="2290113"/>
            <a:ext cx="9781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Queries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278" name="Straight Arrow Connector 277"/>
          <p:cNvCxnSpPr>
            <a:endCxn id="277" idx="3"/>
          </p:cNvCxnSpPr>
          <p:nvPr/>
        </p:nvCxnSpPr>
        <p:spPr>
          <a:xfrm flipH="1">
            <a:off x="1424817" y="2472684"/>
            <a:ext cx="736389" cy="209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298705" y="3747744"/>
            <a:ext cx="17835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Helvetica Neue Regular" charset="0"/>
                <a:ea typeface="Helvetica Neue Regular" charset="0"/>
                <a:cs typeface="Helvetica Neue Regular" charset="0"/>
              </a:rPr>
              <a:t>Packet Capture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5605" y="4162142"/>
            <a:ext cx="16722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Collection</a:t>
            </a:r>
            <a:endParaRPr lang="en-US" sz="2400" b="1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8655" y="2247889"/>
            <a:ext cx="14061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Analysis</a:t>
            </a:r>
            <a:endParaRPr lang="en-US" sz="2400" b="1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38828" y="4651752"/>
            <a:ext cx="10390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Helvetica Neue Regular" charset="0"/>
                <a:ea typeface="Helvetica Neue Regular" charset="0"/>
                <a:cs typeface="Helvetica Neue Regular" charset="0"/>
              </a:rPr>
              <a:t>NetFlow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06377" y="3807443"/>
            <a:ext cx="8499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Helvetica Neue Regular" charset="0"/>
                <a:ea typeface="Helvetica Neue Regular" charset="0"/>
                <a:cs typeface="Helvetica Neue Regular" charset="0"/>
              </a:rPr>
              <a:t>SNMP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2" grpId="0" animBg="1"/>
      <p:bldP spid="253" grpId="0" animBg="1"/>
      <p:bldP spid="254" grpId="0" animBg="1"/>
      <p:bldP spid="274" grpId="0"/>
      <p:bldP spid="275" grpId="0"/>
      <p:bldP spid="277" grpId="0"/>
      <p:bldP spid="28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304800" y="4429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>
                <a:latin typeface="Helvetica Neue Regular" charset="0"/>
              </a:rPr>
              <a:t>Iterative Refinement in Action</a:t>
            </a:r>
            <a:endParaRPr lang="en-US" sz="9600" kern="0" dirty="0">
              <a:latin typeface="Helvetica Neue Regular" charset="0"/>
            </a:endParaRPr>
          </a:p>
        </p:txBody>
      </p:sp>
      <p:sp>
        <p:nvSpPr>
          <p:cNvPr id="65" name="Cloud 64"/>
          <p:cNvSpPr/>
          <p:nvPr/>
        </p:nvSpPr>
        <p:spPr>
          <a:xfrm>
            <a:off x="1605946" y="3379770"/>
            <a:ext cx="5567082" cy="2266982"/>
          </a:xfrm>
          <a:prstGeom prst="cloud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cxnSp>
        <p:nvCxnSpPr>
          <p:cNvPr id="255" name="Straight Arrow Connector 254"/>
          <p:cNvCxnSpPr>
            <a:stCxn id="308" idx="2"/>
            <a:endCxn id="259" idx="0"/>
          </p:cNvCxnSpPr>
          <p:nvPr/>
        </p:nvCxnSpPr>
        <p:spPr>
          <a:xfrm flipH="1">
            <a:off x="2228872" y="2759419"/>
            <a:ext cx="3076688" cy="148659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308" idx="2"/>
            <a:endCxn id="260" idx="0"/>
          </p:cNvCxnSpPr>
          <p:nvPr/>
        </p:nvCxnSpPr>
        <p:spPr>
          <a:xfrm flipH="1">
            <a:off x="4760323" y="2759419"/>
            <a:ext cx="545237" cy="205293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307" idx="2"/>
            <a:endCxn id="264" idx="0"/>
          </p:cNvCxnSpPr>
          <p:nvPr/>
        </p:nvCxnSpPr>
        <p:spPr>
          <a:xfrm>
            <a:off x="5304691" y="2715867"/>
            <a:ext cx="1191899" cy="159022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588922" y="4774799"/>
            <a:ext cx="3809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Programmable Data Plane</a:t>
            </a:r>
          </a:p>
        </p:txBody>
      </p:sp>
      <p:pic>
        <p:nvPicPr>
          <p:cNvPr id="259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5420" y="4246012"/>
            <a:ext cx="1346903" cy="55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6871" y="4812349"/>
            <a:ext cx="1346903" cy="55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3138" y="4306093"/>
            <a:ext cx="1346903" cy="55354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67" name="Straight Arrow Connector 266"/>
          <p:cNvCxnSpPr>
            <a:stCxn id="259" idx="0"/>
            <a:endCxn id="309" idx="2"/>
          </p:cNvCxnSpPr>
          <p:nvPr/>
        </p:nvCxnSpPr>
        <p:spPr>
          <a:xfrm flipV="1">
            <a:off x="2228872" y="2731817"/>
            <a:ext cx="642710" cy="151419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0" idx="0"/>
          </p:cNvCxnSpPr>
          <p:nvPr/>
        </p:nvCxnSpPr>
        <p:spPr>
          <a:xfrm flipH="1" flipV="1">
            <a:off x="2902323" y="2829248"/>
            <a:ext cx="1858000" cy="1983101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1"/>
            <a:endCxn id="312" idx="2"/>
          </p:cNvCxnSpPr>
          <p:nvPr/>
        </p:nvCxnSpPr>
        <p:spPr>
          <a:xfrm flipH="1" flipV="1">
            <a:off x="2885498" y="2770987"/>
            <a:ext cx="2937640" cy="1811876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929009" y="3065830"/>
            <a:ext cx="17987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Data Plane </a:t>
            </a:r>
          </a:p>
          <a:p>
            <a:pPr algn="ctr"/>
            <a:r>
              <a:rPr lang="en-US" sz="1600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Configurations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071459" y="2346535"/>
            <a:ext cx="24664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Stream Processor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305577" y="2308044"/>
            <a:ext cx="1999966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349644" y="2362485"/>
            <a:ext cx="1043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Runtime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310" name="Straight Arrow Connector 309"/>
          <p:cNvCxnSpPr/>
          <p:nvPr/>
        </p:nvCxnSpPr>
        <p:spPr>
          <a:xfrm flipH="1">
            <a:off x="3496588" y="2533732"/>
            <a:ext cx="808989" cy="1341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2136138" y="2223972"/>
            <a:ext cx="4353731" cy="64265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300623" y="2319612"/>
            <a:ext cx="1169749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flipH="1" flipV="1">
            <a:off x="1970244" y="2544294"/>
            <a:ext cx="330379" cy="100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96614" y="2829248"/>
            <a:ext cx="16269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Packet Tuples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4081632" y="1123477"/>
            <a:ext cx="26923" cy="2419193"/>
          </a:xfrm>
          <a:prstGeom prst="bentConnector3">
            <a:avLst>
              <a:gd name="adj1" fmla="val -1398499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74434" y="1485208"/>
            <a:ext cx="2241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Iterative Refinement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26" y="5588253"/>
            <a:ext cx="8915400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Queries’ Output </a:t>
            </a:r>
            <a:r>
              <a:rPr lang="en-US" sz="3600" dirty="0">
                <a:solidFill>
                  <a:srgbClr val="C00000"/>
                </a:solidFill>
                <a:latin typeface="Helvetica Neue Regular" charset="0"/>
              </a:rPr>
              <a:t>D</a:t>
            </a:r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rives further Processing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0225" y="2359627"/>
            <a:ext cx="9781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Queries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5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b="1" dirty="0" smtClean="0"/>
              <a:t>Iterative Refinement in Action</a:t>
            </a:r>
            <a:endParaRPr lang="en-US" sz="6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3688778"/>
            <a:ext cx="44719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2000" baseline="-25000" dirty="0" smtClean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(W) 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(p=&gt;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p.udp.sport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==53)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/8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b="1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(p=&gt;(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p.dstIP,p.srcIP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0425" y="3688778"/>
            <a:ext cx="461737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2000" baseline="-25000" dirty="0" smtClean="0"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(W+1)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(p=&gt;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p.udp.sport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==53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.filter(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p=&gt;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p.dstIP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/8 in Q</a:t>
            </a:r>
            <a:r>
              <a:rPr lang="en-US" sz="2000" baseline="-25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(W)</a:t>
            </a:r>
            <a:r>
              <a:rPr lang="en-US" sz="20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/16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.</a:t>
            </a:r>
            <a:r>
              <a:rPr lang="en-US" sz="20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(p=&gt;(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p.dstIP,p.srcIP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8330" y="5987143"/>
            <a:ext cx="8589470" cy="3265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2"/>
            <a:endCxn id="7" idx="0"/>
          </p:cNvCxnSpPr>
          <p:nvPr/>
        </p:nvCxnSpPr>
        <p:spPr>
          <a:xfrm flipH="1">
            <a:off x="2388375" y="2562327"/>
            <a:ext cx="2145524" cy="11264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2"/>
            <a:endCxn id="8" idx="0"/>
          </p:cNvCxnSpPr>
          <p:nvPr/>
        </p:nvCxnSpPr>
        <p:spPr>
          <a:xfrm>
            <a:off x="4533899" y="2562327"/>
            <a:ext cx="2225214" cy="11264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5482" y="612963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Regular" charset="0"/>
              </a:rPr>
              <a:t>Time</a:t>
            </a:r>
            <a:endParaRPr lang="en-US" sz="2400" dirty="0">
              <a:latin typeface="Helvetica Neue Regular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0970" y="555813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 Regular" charset="0"/>
              </a:rPr>
              <a:t>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6392" y="553092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Regular" charset="0"/>
              </a:rPr>
              <a:t>W + 1</a:t>
            </a:r>
            <a:endParaRPr lang="en-US" sz="2400" dirty="0">
              <a:latin typeface="Helvetica Neue Regular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375" y="2100662"/>
            <a:ext cx="3267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elvetica Neue Regular" charset="0"/>
              </a:rPr>
              <a:t>Traffic Anomaly </a:t>
            </a:r>
            <a:r>
              <a:rPr lang="en-US" sz="2400" dirty="0" smtClean="0">
                <a:latin typeface="Helvetica Neue Regular" charset="0"/>
              </a:rPr>
              <a:t>Query</a:t>
            </a:r>
            <a:endParaRPr lang="en-US" sz="2400" dirty="0">
              <a:latin typeface="Helvetica Neue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0558" y="2893538"/>
            <a:ext cx="649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Helvetica Neue Regular" charset="0"/>
                <a:ea typeface="Helvetica Neue Regular" charset="0"/>
                <a:cs typeface="Helvetica Neue Regular" charset="0"/>
              </a:rPr>
              <a:t>/8</a:t>
            </a:r>
            <a:endParaRPr lang="en-US" sz="2400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5683027"/>
            <a:ext cx="8915400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Query-Driven Network Telemetry!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9909" y="1733589"/>
            <a:ext cx="30315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(p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p.udp.sport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53)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(p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=&gt; 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p.</a:t>
            </a:r>
            <a:r>
              <a:rPr lang="en-US" sz="1100" b="1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p.srcIP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distinct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srcIP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) =&gt; 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, 1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(keys=(</a:t>
            </a:r>
            <a:r>
              <a:rPr lang="en-US" sz="1100" b="1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,), sum)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, count) =&gt; count &gt; 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1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, count) =&gt; 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5482" y="2893538"/>
            <a:ext cx="10717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 Neue Regular" charset="0"/>
                <a:ea typeface="Helvetica Neue Regular" charset="0"/>
                <a:cs typeface="Helvetica Neue Regular" charset="0"/>
                <a:sym typeface="Wingdings"/>
              </a:rPr>
              <a:t> /16</a:t>
            </a:r>
            <a:endParaRPr lang="en-US" sz="2400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52" y="1440092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 Regular" charset="0"/>
              </a:rPr>
              <a:t>Refinement Key =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b="1" dirty="0" smtClean="0">
                <a:latin typeface="Helvetica Neue Regular" charset="0"/>
              </a:rPr>
              <a:t> </a:t>
            </a:r>
            <a:endParaRPr lang="en-US" sz="2400" b="1" dirty="0">
              <a:latin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b="1" dirty="0" smtClean="0"/>
              <a:t>Quantify Performance Gains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Realistic Workload</a:t>
            </a:r>
          </a:p>
          <a:p>
            <a:pPr lvl="1"/>
            <a:r>
              <a:rPr lang="en-US" dirty="0" smtClean="0"/>
              <a:t>Anonymized packet traces from a large ISP </a:t>
            </a:r>
          </a:p>
          <a:p>
            <a:pPr lvl="1"/>
            <a:r>
              <a:rPr lang="en-US" dirty="0" smtClean="0"/>
              <a:t>Processing </a:t>
            </a:r>
            <a:r>
              <a:rPr lang="en-US" dirty="0"/>
              <a:t>2</a:t>
            </a:r>
            <a:r>
              <a:rPr lang="en-US" dirty="0" smtClean="0"/>
              <a:t>0 M packets per second (~100 </a:t>
            </a:r>
            <a:r>
              <a:rPr lang="en-US" dirty="0" err="1" smtClean="0"/>
              <a:t>Gbps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 smtClean="0"/>
              <a:t>Typical Telemetry Tasks</a:t>
            </a:r>
            <a:endParaRPr lang="en-US" sz="2400" b="1" i="1" dirty="0"/>
          </a:p>
          <a:p>
            <a:pPr marL="457200" lvl="1" indent="0">
              <a:buNone/>
            </a:pPr>
            <a:r>
              <a:rPr lang="en-US" dirty="0" smtClean="0"/>
              <a:t>New TCP, SSH Brute, Super Spreader, Port Scan, DDoS, SYN Flood, Completed Flows, Slow Loris, </a:t>
            </a:r>
            <a:r>
              <a:rPr lang="mr-IN" dirty="0" smtClean="0"/>
              <a:t>…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 smtClean="0"/>
              <a:t>Comparisons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All-SP, Filter-DP, Max-DP, Fix-REF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Single-Query Performance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" y="1836588"/>
            <a:ext cx="8186928" cy="35276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4873596"/>
            <a:ext cx="8677656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Reduces workload at stream processor by up to </a:t>
            </a:r>
            <a:r>
              <a:rPr lang="en-US" sz="3600" b="1" dirty="0" smtClean="0">
                <a:solidFill>
                  <a:srgbClr val="C00000"/>
                </a:solidFill>
                <a:latin typeface="Helvetica Neue Regular" charset="0"/>
              </a:rPr>
              <a:t>seven</a:t>
            </a:r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 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17231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Multi-Query Performance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72" y="1433513"/>
            <a:ext cx="7077428" cy="4363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4873596"/>
            <a:ext cx="8677656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 Neue Regular" charset="0"/>
              </a:rPr>
              <a:t>Reduces workload at </a:t>
            </a:r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stream processor by up to </a:t>
            </a:r>
            <a:r>
              <a:rPr lang="en-US" sz="3600" b="1" dirty="0" smtClean="0">
                <a:solidFill>
                  <a:srgbClr val="C00000"/>
                </a:solidFill>
                <a:latin typeface="Helvetica Neue Regular" charset="0"/>
              </a:rPr>
              <a:t>three</a:t>
            </a:r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 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5672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Sensitivity Analysis</a:t>
            </a:r>
            <a:br>
              <a:rPr lang="en-US" b="1" dirty="0" smtClean="0"/>
            </a:br>
            <a:r>
              <a:rPr lang="en-US" sz="2800" dirty="0" smtClean="0"/>
              <a:t>Data-Plane Resources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05523"/>
            <a:ext cx="4154424" cy="2400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t="8647" b="7985"/>
          <a:stretch/>
        </p:blipFill>
        <p:spPr>
          <a:xfrm>
            <a:off x="4849368" y="2011681"/>
            <a:ext cx="3758184" cy="2002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t="8385" r="5096" b="9009"/>
          <a:stretch/>
        </p:blipFill>
        <p:spPr>
          <a:xfrm>
            <a:off x="4849368" y="4407408"/>
            <a:ext cx="3538728" cy="1984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8" t="8385" r="4401" b="9009"/>
          <a:stretch/>
        </p:blipFill>
        <p:spPr>
          <a:xfrm>
            <a:off x="694944" y="4407408"/>
            <a:ext cx="3429000" cy="1984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4873596"/>
            <a:ext cx="8677656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Sonata makes the best use of available limited data-plane resources</a:t>
            </a:r>
          </a:p>
        </p:txBody>
      </p:sp>
    </p:spTree>
    <p:extLst>
      <p:ext uri="{BB962C8B-B14F-4D97-AF65-F5344CB8AC3E}">
        <p14:creationId xmlns:p14="http://schemas.microsoft.com/office/powerpoint/2010/main" val="4446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b="1" dirty="0" smtClean="0"/>
              <a:t>Changing Status Quo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0"/>
            <a:r>
              <a:rPr lang="en-US" i="1" dirty="0" smtClean="0">
                <a:solidFill>
                  <a:schemeClr val="bg2"/>
                </a:solidFill>
              </a:rPr>
              <a:t>Expressiveness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Express </a:t>
            </a:r>
            <a:r>
              <a:rPr lang="en-US" dirty="0" smtClean="0">
                <a:solidFill>
                  <a:schemeClr val="bg2"/>
                </a:solidFill>
              </a:rPr>
              <a:t>Dataflow </a:t>
            </a:r>
            <a:r>
              <a:rPr lang="en-US" dirty="0">
                <a:solidFill>
                  <a:schemeClr val="bg2"/>
                </a:solidFill>
              </a:rPr>
              <a:t>queries over packet </a:t>
            </a:r>
            <a:r>
              <a:rPr lang="en-US" dirty="0" smtClean="0">
                <a:solidFill>
                  <a:schemeClr val="bg2"/>
                </a:solidFill>
              </a:rPr>
              <a:t>tuples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Not worry about how and where the query is executed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Adding new queries and collection </a:t>
            </a:r>
            <a:r>
              <a:rPr lang="en-US" dirty="0">
                <a:solidFill>
                  <a:schemeClr val="bg2"/>
                </a:solidFill>
              </a:rPr>
              <a:t>t</a:t>
            </a:r>
            <a:r>
              <a:rPr lang="en-US" dirty="0" smtClean="0">
                <a:solidFill>
                  <a:schemeClr val="bg2"/>
                </a:solidFill>
              </a:rPr>
              <a:t>ools is trivial</a:t>
            </a:r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 smtClean="0"/>
          </a:p>
          <a:p>
            <a:r>
              <a:rPr lang="en-US" b="1" i="1" dirty="0" smtClean="0"/>
              <a:t>Scalability</a:t>
            </a:r>
            <a:endParaRPr lang="en-US" b="1" i="1" dirty="0"/>
          </a:p>
          <a:p>
            <a:pPr marL="457200" lvl="1" indent="0">
              <a:buNone/>
            </a:pPr>
            <a:r>
              <a:rPr lang="en-US" dirty="0" smtClean="0"/>
              <a:t>Answers multiple queries for traffic volume as high as 100 </a:t>
            </a:r>
            <a:r>
              <a:rPr lang="en-US" dirty="0"/>
              <a:t>G</a:t>
            </a:r>
            <a:r>
              <a:rPr lang="en-US" dirty="0" smtClean="0"/>
              <a:t>b/s </a:t>
            </a:r>
            <a:r>
              <a:rPr lang="en-US" dirty="0"/>
              <a:t>in </a:t>
            </a:r>
            <a:r>
              <a:rPr lang="en-US" dirty="0" smtClean="0"/>
              <a:t>real-time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5663982"/>
            <a:ext cx="8915400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Sonata is </a:t>
            </a:r>
            <a:r>
              <a:rPr lang="en-US" sz="3600" b="1" dirty="0" smtClean="0">
                <a:solidFill>
                  <a:srgbClr val="C00000"/>
                </a:solidFill>
                <a:latin typeface="Helvetica Neue Regular" charset="0"/>
              </a:rPr>
              <a:t>Expressive</a:t>
            </a:r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 &amp; </a:t>
            </a:r>
            <a:r>
              <a:rPr lang="en-US" sz="3600" b="1" dirty="0" smtClean="0">
                <a:solidFill>
                  <a:srgbClr val="C00000"/>
                </a:solidFill>
                <a:latin typeface="Helvetica Neue Regular" charset="0"/>
              </a:rPr>
              <a:t>Scalable</a:t>
            </a:r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!</a:t>
            </a:r>
            <a:endParaRPr lang="en-US" sz="3600" dirty="0">
              <a:solidFill>
                <a:srgbClr val="C00000"/>
              </a:solidFill>
              <a:latin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Sonata Implementation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656780" y="4206981"/>
            <a:ext cx="19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Regular" charset="0"/>
                <a:ea typeface="Helvetica Neue Regular" charset="0"/>
                <a:cs typeface="Helvetica Neue Regular" charset="0"/>
              </a:rPr>
              <a:t>Streaming </a:t>
            </a:r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Driver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pic>
        <p:nvPicPr>
          <p:cNvPr id="121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4231" y="5804552"/>
            <a:ext cx="1346903" cy="55354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3" name="Straight Arrow Connector 122"/>
          <p:cNvCxnSpPr/>
          <p:nvPr/>
        </p:nvCxnSpPr>
        <p:spPr>
          <a:xfrm>
            <a:off x="727182" y="6075195"/>
            <a:ext cx="9182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0411" y="6408039"/>
            <a:ext cx="33115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Programmable Data Plane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7799" y="5680890"/>
            <a:ext cx="13083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Packets In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232531" y="5115660"/>
            <a:ext cx="2902772" cy="6426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453773" y="5247871"/>
            <a:ext cx="24664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Regular" charset="0"/>
                <a:ea typeface="Helvetica Neue Regular" charset="0"/>
                <a:cs typeface="Helvetica Neue Regular" charset="0"/>
              </a:rPr>
              <a:t>Stream Processor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853187" y="1979679"/>
            <a:ext cx="745649" cy="6569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89307" y="1979679"/>
            <a:ext cx="745649" cy="6569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088534" y="1979678"/>
            <a:ext cx="745649" cy="656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4534955" y="2308129"/>
            <a:ext cx="553578" cy="1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77104" y="2084396"/>
            <a:ext cx="2266967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Query Interface</a:t>
            </a:r>
            <a:endParaRPr lang="en-US" sz="2200" b="1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93318" y="3641254"/>
            <a:ext cx="13694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Queries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00464" y="2138851"/>
            <a:ext cx="6439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Regular" charset="0"/>
                <a:ea typeface="Helvetica Neue Regular" charset="0"/>
                <a:cs typeface="Helvetica Neue Regular" charset="0"/>
              </a:rPr>
              <a:t>Q</a:t>
            </a:r>
            <a:r>
              <a:rPr lang="en-US" sz="1600" baseline="-25000" dirty="0">
                <a:latin typeface="Helvetica Neue Regular" charset="0"/>
                <a:ea typeface="Helvetica Neue Regular" charset="0"/>
                <a:cs typeface="Helvetica Neue Regular" charset="0"/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39058" y="2774072"/>
            <a:ext cx="18353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Output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750529" y="5247871"/>
            <a:ext cx="8511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Tuples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45783" y="2134617"/>
            <a:ext cx="6439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Regular" charset="0"/>
                <a:ea typeface="Helvetica Neue Regular" charset="0"/>
                <a:cs typeface="Helvetica Neue Regular" charset="0"/>
              </a:rPr>
              <a:t>Q</a:t>
            </a:r>
            <a:r>
              <a:rPr lang="en-US" sz="1600" baseline="-25000" dirty="0">
                <a:latin typeface="Helvetica Neue Regular" charset="0"/>
                <a:ea typeface="Helvetica Neue Regular" charset="0"/>
                <a:cs typeface="Helvetica Neue Regular" charset="0"/>
              </a:rPr>
              <a:t>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39865" y="2134617"/>
            <a:ext cx="6439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Regular" charset="0"/>
                <a:ea typeface="Helvetica Neue Regular" charset="0"/>
                <a:cs typeface="Helvetica Neue Regular" charset="0"/>
              </a:rPr>
              <a:t>Q</a:t>
            </a:r>
            <a:r>
              <a:rPr lang="en-US" sz="1600" baseline="-25000" dirty="0">
                <a:latin typeface="Helvetica Neue Regular" charset="0"/>
                <a:ea typeface="Helvetica Neue Regular" charset="0"/>
                <a:cs typeface="Helvetica Neue Regular" charset="0"/>
              </a:rPr>
              <a:t>N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4169708" y="2636579"/>
            <a:ext cx="1291651" cy="223411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62131" y="2636579"/>
            <a:ext cx="7576" cy="22341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435332" y="3637543"/>
            <a:ext cx="14383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Queries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644071" y="1931871"/>
            <a:ext cx="3478870" cy="74760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826918" y="2979816"/>
            <a:ext cx="6806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Core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53297" y="4229017"/>
            <a:ext cx="2093890" cy="3533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 Regular" charset="0"/>
                <a:ea typeface="Helvetica Neue Regular" charset="0"/>
                <a:cs typeface="Helvetica Neue Regular" charset="0"/>
              </a:rPr>
              <a:t>Data Plane Driver</a:t>
            </a:r>
            <a:endParaRPr lang="en-US" dirty="0">
              <a:solidFill>
                <a:schemeClr val="tx1"/>
              </a:solidFill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572701" y="4214967"/>
            <a:ext cx="2228215" cy="3533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146" name="Straight Arrow Connector 145"/>
          <p:cNvCxnSpPr>
            <a:stCxn id="144" idx="2"/>
            <a:endCxn id="121" idx="0"/>
          </p:cNvCxnSpPr>
          <p:nvPr/>
        </p:nvCxnSpPr>
        <p:spPr>
          <a:xfrm flipH="1">
            <a:off x="2287683" y="4582376"/>
            <a:ext cx="12559" cy="12221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6683917" y="4563459"/>
            <a:ext cx="1250" cy="552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26" idx="1"/>
          </p:cNvCxnSpPr>
          <p:nvPr/>
        </p:nvCxnSpPr>
        <p:spPr>
          <a:xfrm flipV="1">
            <a:off x="2961134" y="5436989"/>
            <a:ext cx="2271397" cy="400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55" idx="3"/>
            <a:endCxn id="126" idx="3"/>
          </p:cNvCxnSpPr>
          <p:nvPr/>
        </p:nvCxnSpPr>
        <p:spPr>
          <a:xfrm>
            <a:off x="5169690" y="3164589"/>
            <a:ext cx="2965613" cy="2272400"/>
          </a:xfrm>
          <a:prstGeom prst="bentConnector3">
            <a:avLst>
              <a:gd name="adj1" fmla="val 107708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31166" y="4427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Regular" charset="0"/>
            </a:endParaRPr>
          </a:p>
        </p:txBody>
      </p:sp>
      <p:cxnSp>
        <p:nvCxnSpPr>
          <p:cNvPr id="153" name="Straight Arrow Connector 152"/>
          <p:cNvCxnSpPr>
            <a:stCxn id="128" idx="2"/>
          </p:cNvCxnSpPr>
          <p:nvPr/>
        </p:nvCxnSpPr>
        <p:spPr>
          <a:xfrm>
            <a:off x="3226012" y="2636580"/>
            <a:ext cx="943695" cy="22341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169724" y="2859991"/>
            <a:ext cx="1999966" cy="6091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156" name="Straight Arrow Connector 155"/>
          <p:cNvCxnSpPr>
            <a:stCxn id="155" idx="2"/>
            <a:endCxn id="144" idx="0"/>
          </p:cNvCxnSpPr>
          <p:nvPr/>
        </p:nvCxnSpPr>
        <p:spPr>
          <a:xfrm flipH="1">
            <a:off x="2300242" y="3469186"/>
            <a:ext cx="1869465" cy="759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5" idx="2"/>
            <a:endCxn id="120" idx="0"/>
          </p:cNvCxnSpPr>
          <p:nvPr/>
        </p:nvCxnSpPr>
        <p:spPr>
          <a:xfrm>
            <a:off x="4169707" y="3469186"/>
            <a:ext cx="2475805" cy="73779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Arrow Connector 1387"/>
          <p:cNvCxnSpPr/>
          <p:nvPr/>
        </p:nvCxnSpPr>
        <p:spPr>
          <a:xfrm>
            <a:off x="2927905" y="6059708"/>
            <a:ext cx="9182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9" name="TextBox 1388"/>
          <p:cNvSpPr txBox="1"/>
          <p:nvPr/>
        </p:nvSpPr>
        <p:spPr>
          <a:xfrm>
            <a:off x="3779527" y="5881068"/>
            <a:ext cx="1508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Packets Out</a:t>
            </a:r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37165" y="3798011"/>
            <a:ext cx="28809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Query Partitioning</a:t>
            </a:r>
            <a:endParaRPr lang="en-US" sz="2200" b="1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03615" y="2423957"/>
            <a:ext cx="28809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Iterative Refinement</a:t>
            </a:r>
            <a:endParaRPr lang="en-US" sz="2200" b="1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4" grpId="0"/>
      <p:bldP spid="125" grpId="0"/>
      <p:bldP spid="126" grpId="0" animBg="1"/>
      <p:bldP spid="127" grpId="0"/>
      <p:bldP spid="128" grpId="0" animBg="1"/>
      <p:bldP spid="129" grpId="0" animBg="1"/>
      <p:bldP spid="130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1" grpId="0"/>
      <p:bldP spid="142" grpId="0" animBg="1"/>
      <p:bldP spid="143" grpId="0"/>
      <p:bldP spid="144" grpId="0" animBg="1"/>
      <p:bldP spid="145" grpId="0" animBg="1"/>
      <p:bldP spid="155" grpId="0" animBg="1"/>
      <p:bldP spid="1389" grpId="0"/>
      <p:bldP spid="43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06750"/>
            <a:ext cx="8763000" cy="1143000"/>
          </a:xfrm>
        </p:spPr>
        <p:txBody>
          <a:bodyPr/>
          <a:lstStyle/>
          <a:p>
            <a:pPr algn="ctr"/>
            <a:r>
              <a:rPr lang="en-US" b="1" dirty="0" smtClean="0"/>
              <a:t>AT&amp;T </a:t>
            </a:r>
            <a:r>
              <a:rPr lang="en-US" b="1" dirty="0"/>
              <a:t>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9916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Performance </a:t>
            </a:r>
            <a:r>
              <a:rPr lang="en-US" b="1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624" cy="48768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Monitor various performance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089" y="3263325"/>
            <a:ext cx="6131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TCP-Monitoring = 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(p =&gt; (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perf-metric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964" y="4979692"/>
            <a:ext cx="12509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Helvetica Neue" charset="0"/>
                <a:ea typeface="Helvetica Neue" charset="0"/>
                <a:cs typeface="Helvetica Neue" charset="0"/>
              </a:rPr>
              <a:t>nBytes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</a:p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loss, </a:t>
            </a:r>
          </a:p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latency, </a:t>
            </a:r>
          </a:p>
          <a:p>
            <a:r>
              <a:rPr lang="mr-IN" sz="2400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5697440" y="4463654"/>
            <a:ext cx="643002" cy="51603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6388" y="4976126"/>
            <a:ext cx="307238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5-tuples, </a:t>
            </a:r>
          </a:p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ingress-egress pairs, </a:t>
            </a:r>
          </a:p>
          <a:p>
            <a:r>
              <a:rPr lang="en-US" sz="2400" dirty="0" err="1" smtClean="0">
                <a:latin typeface="Helvetica Neue" charset="0"/>
                <a:ea typeface="Helvetica Neue" charset="0"/>
                <a:cs typeface="Helvetica Neue" charset="0"/>
              </a:rPr>
              <a:t>src-dst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 pairs,</a:t>
            </a:r>
          </a:p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.. </a:t>
            </a:r>
          </a:p>
        </p:txBody>
      </p:sp>
      <p:cxnSp>
        <p:nvCxnSpPr>
          <p:cNvPr id="12" name="Straight Arrow Connector 11"/>
          <p:cNvCxnSpPr>
            <a:stCxn id="5" idx="2"/>
            <a:endCxn id="11" idx="0"/>
          </p:cNvCxnSpPr>
          <p:nvPr/>
        </p:nvCxnSpPr>
        <p:spPr>
          <a:xfrm flipH="1">
            <a:off x="2642580" y="4463654"/>
            <a:ext cx="827413" cy="51247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304800" y="4429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>
                <a:latin typeface="Helvetica Neue Regular" charset="0"/>
              </a:rPr>
              <a:t>Existing Telemetry </a:t>
            </a:r>
            <a:r>
              <a:rPr lang="en-US" kern="0" dirty="0" smtClean="0">
                <a:latin typeface="Helvetica Neue Regular" charset="0"/>
              </a:rPr>
              <a:t>Systems</a:t>
            </a:r>
            <a:endParaRPr lang="en-US" sz="6000" kern="0" dirty="0">
              <a:latin typeface="Helvetica Neue Regular" charset="0"/>
            </a:endParaRPr>
          </a:p>
        </p:txBody>
      </p:sp>
      <p:pic>
        <p:nvPicPr>
          <p:cNvPr id="512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84359" y="4057534"/>
            <a:ext cx="778811" cy="614597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</p:spPr>
      </p:pic>
      <p:pic>
        <p:nvPicPr>
          <p:cNvPr id="513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3121142" y="4961385"/>
            <a:ext cx="778811" cy="614597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</p:spPr>
      </p:pic>
      <p:sp>
        <p:nvSpPr>
          <p:cNvPr id="65" name="Cloud 64"/>
          <p:cNvSpPr/>
          <p:nvPr/>
        </p:nvSpPr>
        <p:spPr>
          <a:xfrm>
            <a:off x="581704" y="3283630"/>
            <a:ext cx="5713587" cy="2299196"/>
          </a:xfrm>
          <a:prstGeom prst="cloud">
            <a:avLst/>
          </a:prstGeom>
          <a:noFill/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latin typeface="Helvetica Neue Regular" charset="0"/>
            </a:endParaRPr>
          </a:p>
        </p:txBody>
      </p:sp>
      <p:pic>
        <p:nvPicPr>
          <p:cNvPr id="514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5274286" y="4085675"/>
            <a:ext cx="778811" cy="614597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877302" y="3789828"/>
            <a:ext cx="438765" cy="285164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latin typeface="Helvetica Neue Regular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288763" y="4694845"/>
            <a:ext cx="438765" cy="285164"/>
          </a:xfrm>
          <a:prstGeom prst="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latin typeface="Helvetica Neue Regular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452172" y="3849527"/>
            <a:ext cx="438765" cy="285164"/>
          </a:xfrm>
          <a:prstGeom prst="rect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latin typeface="Helvetica Neue Regular" charset="0"/>
            </a:endParaRPr>
          </a:p>
        </p:txBody>
      </p:sp>
      <p:sp>
        <p:nvSpPr>
          <p:cNvPr id="254" name="AutoShape 31"/>
          <p:cNvSpPr>
            <a:spLocks noChangeArrowheads="1"/>
          </p:cNvSpPr>
          <p:nvPr/>
        </p:nvSpPr>
        <p:spPr bwMode="auto">
          <a:xfrm>
            <a:off x="3199853" y="2140051"/>
            <a:ext cx="554087" cy="623217"/>
          </a:xfrm>
          <a:prstGeom prst="can">
            <a:avLst>
              <a:gd name="adj" fmla="val 29167"/>
            </a:avLst>
          </a:prstGeom>
          <a:solidFill>
            <a:schemeClr val="bg1">
              <a:lumMod val="85000"/>
              <a:lumOff val="15000"/>
            </a:schemeClr>
          </a:solidFill>
          <a:ln w="19050" cmpd="sng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/>
              </a:solidFill>
              <a:latin typeface="Helvetica Neue Regular" charset="0"/>
            </a:endParaRPr>
          </a:p>
        </p:txBody>
      </p:sp>
      <p:cxnSp>
        <p:nvCxnSpPr>
          <p:cNvPr id="255" name="Straight Arrow Connector 254"/>
          <p:cNvCxnSpPr>
            <a:stCxn id="254" idx="3"/>
            <a:endCxn id="5" idx="0"/>
          </p:cNvCxnSpPr>
          <p:nvPr/>
        </p:nvCxnSpPr>
        <p:spPr>
          <a:xfrm flipH="1">
            <a:off x="1096685" y="2763268"/>
            <a:ext cx="2380212" cy="1026560"/>
          </a:xfrm>
          <a:prstGeom prst="straightConnector1">
            <a:avLst/>
          </a:prstGeom>
          <a:ln w="25400">
            <a:solidFill>
              <a:schemeClr val="bg2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endCxn id="252" idx="0"/>
          </p:cNvCxnSpPr>
          <p:nvPr/>
        </p:nvCxnSpPr>
        <p:spPr>
          <a:xfrm>
            <a:off x="3476897" y="2763268"/>
            <a:ext cx="31249" cy="1931577"/>
          </a:xfrm>
          <a:prstGeom prst="straightConnector1">
            <a:avLst/>
          </a:prstGeom>
          <a:ln w="25400">
            <a:solidFill>
              <a:schemeClr val="bg2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4" idx="3"/>
            <a:endCxn id="253" idx="0"/>
          </p:cNvCxnSpPr>
          <p:nvPr/>
        </p:nvCxnSpPr>
        <p:spPr>
          <a:xfrm>
            <a:off x="3476897" y="2763268"/>
            <a:ext cx="2194658" cy="1086259"/>
          </a:xfrm>
          <a:prstGeom prst="straightConnector1">
            <a:avLst/>
          </a:prstGeom>
          <a:ln w="25400">
            <a:solidFill>
              <a:schemeClr val="bg2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4" name="Picture 263" descr="serv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46" b="-2246"/>
          <a:stretch/>
        </p:blipFill>
        <p:spPr>
          <a:xfrm>
            <a:off x="2070940" y="2006555"/>
            <a:ext cx="883119" cy="922785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265" name="Straight Arrow Connector 264"/>
          <p:cNvCxnSpPr/>
          <p:nvPr/>
        </p:nvCxnSpPr>
        <p:spPr>
          <a:xfrm flipV="1">
            <a:off x="2741039" y="2464988"/>
            <a:ext cx="462769" cy="9792"/>
          </a:xfrm>
          <a:prstGeom prst="straightConnector1">
            <a:avLst/>
          </a:prstGeom>
          <a:ln w="25400">
            <a:solidFill>
              <a:schemeClr val="bg2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851374" y="1636905"/>
            <a:ext cx="114165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Helvetica Neue Regular" charset="0"/>
                <a:ea typeface="Helvetica Neue Regular" charset="0"/>
                <a:cs typeface="Helvetica Neue Regular" charset="0"/>
              </a:rPr>
              <a:t>Compute</a:t>
            </a:r>
            <a:endParaRPr lang="en-US" dirty="0">
              <a:solidFill>
                <a:schemeClr val="bg2"/>
              </a:solidFill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068260" y="1640927"/>
            <a:ext cx="76014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Helvetica Neue Regular" charset="0"/>
                <a:ea typeface="Helvetica Neue Regular" charset="0"/>
                <a:cs typeface="Helvetica Neue Regular" charset="0"/>
              </a:rPr>
              <a:t>Store</a:t>
            </a:r>
            <a:endParaRPr lang="en-US" dirty="0">
              <a:solidFill>
                <a:schemeClr val="bg2"/>
              </a:solidFill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278" name="Straight Arrow Connector 277"/>
          <p:cNvCxnSpPr>
            <a:endCxn id="32" idx="3"/>
          </p:cNvCxnSpPr>
          <p:nvPr/>
        </p:nvCxnSpPr>
        <p:spPr>
          <a:xfrm flipH="1">
            <a:off x="1424817" y="2472684"/>
            <a:ext cx="736389" cy="2095"/>
          </a:xfrm>
          <a:prstGeom prst="straightConnector1">
            <a:avLst/>
          </a:prstGeom>
          <a:ln w="25400">
            <a:solidFill>
              <a:schemeClr val="bg2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670885" y="1585913"/>
            <a:ext cx="2597897" cy="1396833"/>
          </a:xfrm>
          <a:prstGeom prst="rect">
            <a:avLst/>
          </a:prstGeom>
          <a:noFill/>
          <a:ln w="254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5605" y="4162142"/>
            <a:ext cx="16722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Collection</a:t>
            </a:r>
            <a:endParaRPr lang="en-US" sz="2400" b="1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8655" y="2247889"/>
            <a:ext cx="14061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 Regular" charset="0"/>
                <a:ea typeface="Helvetica Neue Regular" charset="0"/>
                <a:cs typeface="Helvetica Neue Regular" charset="0"/>
              </a:rPr>
              <a:t>Analysis</a:t>
            </a:r>
            <a:endParaRPr lang="en-US" sz="2400" b="1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68170" y="4085675"/>
            <a:ext cx="2067123" cy="614597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72449" y="2171422"/>
            <a:ext cx="2067123" cy="614597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cxnSp>
        <p:nvCxnSpPr>
          <p:cNvPr id="29" name="Straight Arrow Connector 28"/>
          <p:cNvCxnSpPr>
            <a:stCxn id="28" idx="2"/>
            <a:endCxn id="27" idx="0"/>
          </p:cNvCxnSpPr>
          <p:nvPr/>
        </p:nvCxnSpPr>
        <p:spPr>
          <a:xfrm flipH="1">
            <a:off x="7401732" y="2786019"/>
            <a:ext cx="4279" cy="12996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8127251" y="2496879"/>
            <a:ext cx="608686" cy="1877935"/>
          </a:xfrm>
          <a:prstGeom prst="arc">
            <a:avLst>
              <a:gd name="adj1" fmla="val 16301527"/>
              <a:gd name="adj2" fmla="val 5282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sp>
        <p:nvSpPr>
          <p:cNvPr id="9" name="Cross 8"/>
          <p:cNvSpPr/>
          <p:nvPr/>
        </p:nvSpPr>
        <p:spPr>
          <a:xfrm rot="2942498">
            <a:off x="8572736" y="3284476"/>
            <a:ext cx="326402" cy="297899"/>
          </a:xfrm>
          <a:prstGeom prst="pl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Regular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26" y="5588253"/>
            <a:ext cx="8915400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Existing Systems are Query-Agnostic!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6665" y="2290113"/>
            <a:ext cx="9781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Helvetica Neue Regular" charset="0"/>
                <a:ea typeface="Helvetica Neue Regular" charset="0"/>
                <a:cs typeface="Helvetica Neue Regular" charset="0"/>
              </a:rPr>
              <a:t>Queries</a:t>
            </a:r>
            <a:endParaRPr lang="en-US" dirty="0">
              <a:solidFill>
                <a:schemeClr val="bg2"/>
              </a:solidFill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9916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Performance </a:t>
            </a:r>
            <a:r>
              <a:rPr lang="en-US" b="1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624" cy="48768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Identify flows for which the traffic volume exceeds threshold (T)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089" y="3263325"/>
            <a:ext cx="73212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Heavy-Hitters = 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(p =&gt; (p.5-tuple,p.nBytes))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(keys=(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5-tuple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,), sum)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5-tuple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,bytes) =&gt; bytes &gt; T)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5-tuple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,bytes)=&gt;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5-tuple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344" y="5663982"/>
            <a:ext cx="8663711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Use Sonata for Collection &amp; Analysis</a:t>
            </a:r>
            <a:endParaRPr lang="en-US" sz="3600" dirty="0">
              <a:solidFill>
                <a:srgbClr val="C00000"/>
              </a:solidFill>
              <a:latin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9916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Detecting Microbursts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624" cy="48768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Detect ports for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total traffic volume exceeds a threshold (T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089" y="3263325"/>
            <a:ext cx="81387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mBursts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(p =&gt; 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p.port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p.nBytes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(keys=(port,), sum)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((port, bytes)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bytes &gt; T</a:t>
            </a:r>
            <a:r>
              <a:rPr lang="en-US" sz="2400" baseline="-250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((port, bytes) =&gt; port)</a:t>
            </a:r>
          </a:p>
        </p:txBody>
      </p:sp>
    </p:spTree>
    <p:extLst>
      <p:ext uri="{BB962C8B-B14F-4D97-AF65-F5344CB8AC3E}">
        <p14:creationId xmlns:p14="http://schemas.microsoft.com/office/powerpoint/2010/main" val="8142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9916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Analyzing Microbursts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624" cy="48768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Analyze which flows contribute to microbursts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352" y="3263325"/>
            <a:ext cx="87543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Top-Contributors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	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(p =&gt; (p.port,p.5-tuple,p.nBytes))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mBursts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=‘port’)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r>
              <a:rPr lang="en-US" sz="2400" dirty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port,5-tuple,nBytes)=&gt;(5-tuple,nBytes))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r>
              <a:rPr lang="en-US" sz="2400" dirty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(keys=(5-tuples,),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sum)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((5-tuples,bytes) =&gt; bytes &gt; T</a:t>
            </a:r>
            <a:r>
              <a:rPr lang="en-US" sz="2400" baseline="-25000" dirty="0" smtClean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((5-tuples,bytes) =&gt; 5-tuples)</a:t>
            </a:r>
          </a:p>
          <a:p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06750"/>
            <a:ext cx="8763000" cy="1143000"/>
          </a:xfrm>
        </p:spPr>
        <p:txBody>
          <a:bodyPr/>
          <a:lstStyle/>
          <a:p>
            <a:pPr algn="ctr"/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Extend Packet Tuples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41" y="3392658"/>
            <a:ext cx="8229600" cy="3084342"/>
          </a:xfrm>
        </p:spPr>
        <p:txBody>
          <a:bodyPr/>
          <a:lstStyle/>
          <a:p>
            <a:r>
              <a:rPr lang="en-US" dirty="0" smtClean="0"/>
              <a:t>Currently, 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dns.rr.type</a:t>
            </a:r>
            <a:r>
              <a:rPr lang="en-US" dirty="0">
                <a:ea typeface="Consolas" charset="0"/>
                <a:cs typeface="Consolas" charset="0"/>
              </a:rPr>
              <a:t> </a:t>
            </a:r>
            <a:r>
              <a:rPr lang="en-US" dirty="0" smtClean="0">
                <a:ea typeface="Consolas" charset="0"/>
                <a:cs typeface="Consolas" charset="0"/>
              </a:rPr>
              <a:t>is parsed </a:t>
            </a:r>
            <a:r>
              <a:rPr lang="en-US" dirty="0">
                <a:ea typeface="Consolas" charset="0"/>
                <a:cs typeface="Consolas" charset="0"/>
              </a:rPr>
              <a:t>in </a:t>
            </a:r>
            <a:r>
              <a:rPr lang="en-US" dirty="0" smtClean="0">
                <a:ea typeface="Consolas" charset="0"/>
                <a:cs typeface="Consolas" charset="0"/>
              </a:rPr>
              <a:t>user-space </a:t>
            </a:r>
            <a:endParaRPr lang="en-US" dirty="0" smtClean="0"/>
          </a:p>
          <a:p>
            <a:r>
              <a:rPr lang="en-US" dirty="0" smtClean="0"/>
              <a:t>Possible to parse it in the data plane itself</a:t>
            </a:r>
          </a:p>
          <a:p>
            <a:r>
              <a:rPr lang="en-US" dirty="0" smtClean="0"/>
              <a:t>Layers of Interest: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SMTP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6577" y="1433513"/>
            <a:ext cx="79047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victimIPs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(t)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(W)</a:t>
            </a:r>
          </a:p>
          <a:p>
            <a:pPr lvl="2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24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(p =&gt;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p.dns.rr.type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en-US" sz="2400" i="1" dirty="0" smtClean="0">
                <a:latin typeface="Consolas" charset="0"/>
                <a:ea typeface="Consolas" charset="0"/>
                <a:cs typeface="Consolas" charset="0"/>
              </a:rPr>
              <a:t>RRSIG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24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Extend Dataflow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Extend existing Operators</a:t>
            </a:r>
          </a:p>
          <a:p>
            <a:pPr lvl="1"/>
            <a:r>
              <a:rPr lang="en-US" dirty="0" smtClean="0"/>
              <a:t>Reduce</a:t>
            </a:r>
          </a:p>
          <a:p>
            <a:pPr lvl="2"/>
            <a:r>
              <a:rPr lang="en-US" dirty="0" smtClean="0"/>
              <a:t>Currently, only </a:t>
            </a:r>
            <a:r>
              <a:rPr lang="en-US" i="1" dirty="0" smtClean="0"/>
              <a:t>sum</a:t>
            </a:r>
            <a:r>
              <a:rPr lang="en-US" dirty="0" smtClean="0"/>
              <a:t> function is supported</a:t>
            </a:r>
          </a:p>
          <a:p>
            <a:pPr lvl="2"/>
            <a:r>
              <a:rPr lang="en-US" dirty="0" smtClean="0"/>
              <a:t>Implement more complex aggregation functions </a:t>
            </a:r>
          </a:p>
          <a:p>
            <a:pPr lvl="1"/>
            <a:r>
              <a:rPr lang="en-US" dirty="0" smtClean="0"/>
              <a:t>Join</a:t>
            </a:r>
          </a:p>
          <a:p>
            <a:pPr lvl="2"/>
            <a:r>
              <a:rPr lang="en-US" dirty="0" smtClean="0"/>
              <a:t>Currently, only </a:t>
            </a:r>
            <a:r>
              <a:rPr lang="en-US" i="1" dirty="0" smtClean="0"/>
              <a:t>inner join</a:t>
            </a:r>
            <a:r>
              <a:rPr lang="en-US" dirty="0" smtClean="0"/>
              <a:t> is supported</a:t>
            </a:r>
          </a:p>
          <a:p>
            <a:pPr lvl="2"/>
            <a:r>
              <a:rPr lang="en-US" dirty="0" smtClean="0"/>
              <a:t>Implement full outer, Cartesian, left/right inner/outer joins</a:t>
            </a:r>
            <a:endParaRPr lang="en-US" dirty="0"/>
          </a:p>
          <a:p>
            <a:r>
              <a:rPr lang="en-US" b="1" i="1" dirty="0" smtClean="0"/>
              <a:t>Add </a:t>
            </a:r>
            <a:r>
              <a:rPr lang="en-US" b="1" i="1" dirty="0"/>
              <a:t>n</a:t>
            </a:r>
            <a:r>
              <a:rPr lang="en-US" b="1" i="1" dirty="0" smtClean="0"/>
              <a:t>ew Operators</a:t>
            </a:r>
          </a:p>
          <a:p>
            <a:pPr lvl="1"/>
            <a:r>
              <a:rPr lang="en-US" dirty="0" smtClean="0"/>
              <a:t>Flat Map</a:t>
            </a:r>
          </a:p>
          <a:p>
            <a:pPr lvl="1"/>
            <a:r>
              <a:rPr lang="en-US" dirty="0" smtClean="0"/>
              <a:t>Sample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Network-Wide Queries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Extend Query Interface</a:t>
            </a:r>
          </a:p>
          <a:p>
            <a:pPr lvl="1"/>
            <a:r>
              <a:rPr lang="en-US" dirty="0" smtClean="0"/>
              <a:t>Support dataflow queries over </a:t>
            </a:r>
            <a:r>
              <a:rPr lang="en-US" b="1" dirty="0" smtClean="0"/>
              <a:t>all</a:t>
            </a:r>
            <a:r>
              <a:rPr lang="en-US" dirty="0" smtClean="0"/>
              <a:t> packets tuples at </a:t>
            </a:r>
            <a:r>
              <a:rPr lang="en-US" b="1" dirty="0" smtClean="0"/>
              <a:t>any</a:t>
            </a:r>
            <a:r>
              <a:rPr lang="en-US" dirty="0" smtClean="0"/>
              <a:t> location</a:t>
            </a:r>
          </a:p>
          <a:p>
            <a:pPr lvl="1"/>
            <a:r>
              <a:rPr lang="en-US" dirty="0" smtClean="0"/>
              <a:t>Extract path-related fields, e.g. traversed hops, queue lengths per hop, path latency etc.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/>
              <a:t>S</a:t>
            </a:r>
            <a:r>
              <a:rPr lang="en-US" b="1" i="1" dirty="0" smtClean="0"/>
              <a:t>cale Query Execution</a:t>
            </a:r>
          </a:p>
          <a:p>
            <a:pPr lvl="1"/>
            <a:r>
              <a:rPr lang="en-US" dirty="0" smtClean="0"/>
              <a:t>Distribute aggregation operations and thresholds along the path</a:t>
            </a:r>
          </a:p>
          <a:p>
            <a:pPr lvl="1"/>
            <a:r>
              <a:rPr lang="en-US" dirty="0"/>
              <a:t>Use topological hierarchy for iterative </a:t>
            </a:r>
            <a:r>
              <a:rPr lang="en-US" dirty="0" smtClean="0"/>
              <a:t>refinement</a:t>
            </a:r>
          </a:p>
          <a:p>
            <a:pPr lvl="1"/>
            <a:r>
              <a:rPr lang="en-US" dirty="0" smtClean="0"/>
              <a:t>Dynamically route packets for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SONATA enables </a:t>
            </a:r>
            <a:r>
              <a:rPr lang="en-US" b="1" dirty="0" smtClean="0"/>
              <a:t>expressive</a:t>
            </a:r>
            <a:r>
              <a:rPr lang="en-US" dirty="0" smtClean="0"/>
              <a:t> and </a:t>
            </a:r>
            <a:r>
              <a:rPr lang="en-US" b="1" dirty="0" smtClean="0"/>
              <a:t>scalable</a:t>
            </a:r>
            <a:r>
              <a:rPr lang="en-US" dirty="0" smtClean="0"/>
              <a:t> network telemetry using</a:t>
            </a:r>
          </a:p>
          <a:p>
            <a:pPr lvl="1"/>
            <a:r>
              <a:rPr lang="en-US" dirty="0" smtClean="0"/>
              <a:t>Declarative Query Interface</a:t>
            </a:r>
          </a:p>
          <a:p>
            <a:pPr lvl="1"/>
            <a:r>
              <a:rPr lang="en-US" dirty="0" smtClean="0"/>
              <a:t>Query Partitioning</a:t>
            </a:r>
          </a:p>
          <a:p>
            <a:pPr lvl="1"/>
            <a:r>
              <a:rPr lang="en-US" dirty="0" smtClean="0"/>
              <a:t>Iterative Refinement</a:t>
            </a:r>
          </a:p>
          <a:p>
            <a:endParaRPr lang="en-US" dirty="0" smtClean="0"/>
          </a:p>
          <a:p>
            <a:r>
              <a:rPr lang="en-US" dirty="0" smtClean="0"/>
              <a:t>Contribute to Sonata Project</a:t>
            </a:r>
            <a:endParaRPr lang="en-US" b="1" dirty="0" smtClean="0"/>
          </a:p>
          <a:p>
            <a:pPr lvl="1"/>
            <a:r>
              <a:rPr lang="en-US" dirty="0" smtClean="0"/>
              <a:t>10+ active members and growing</a:t>
            </a:r>
          </a:p>
          <a:p>
            <a:pPr lvl="1"/>
            <a:r>
              <a:rPr lang="en-US" dirty="0" smtClean="0"/>
              <a:t>GitHub: </a:t>
            </a:r>
            <a:r>
              <a:rPr lang="en-US" dirty="0" smtClean="0">
                <a:solidFill>
                  <a:srgbClr val="00B0F0"/>
                </a:solidFill>
                <a:hlinkClick r:id="rId3"/>
              </a:rPr>
              <a:t>github.com/Sonata-Princeton/SONATA-DEV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3614" y="5769114"/>
            <a:ext cx="573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elvetica Neue Regular" charset="0"/>
                <a:hlinkClick r:id="rId4"/>
              </a:rPr>
              <a:t>sonata.cs.princeton.edu</a:t>
            </a:r>
            <a:endParaRPr lang="en-US" sz="4000" dirty="0">
              <a:latin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b="1" dirty="0" smtClean="0"/>
              <a:t>Problems with Status Quo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0"/>
            <a:r>
              <a:rPr lang="en-US" b="1" i="1" dirty="0" smtClean="0"/>
              <a:t>Expressiveness</a:t>
            </a:r>
          </a:p>
          <a:p>
            <a:pPr lvl="1"/>
            <a:r>
              <a:rPr lang="en-US" dirty="0" smtClean="0"/>
              <a:t>Configure collection &amp; analysis stages separately 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(and often coarse) data collection</a:t>
            </a:r>
          </a:p>
          <a:p>
            <a:pPr lvl="1"/>
            <a:r>
              <a:rPr lang="en-US" dirty="0"/>
              <a:t>Brittle analysis setup---specific to collection </a:t>
            </a:r>
            <a:r>
              <a:rPr lang="en-US" dirty="0" smtClean="0"/>
              <a:t>tools</a:t>
            </a:r>
          </a:p>
          <a:p>
            <a:pPr lvl="1"/>
            <a:endParaRPr lang="en-US" dirty="0" smtClean="0"/>
          </a:p>
          <a:p>
            <a:r>
              <a:rPr lang="en-US" b="1" i="1" dirty="0" smtClean="0"/>
              <a:t>Scalability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Hard to scale query execution as:</a:t>
            </a:r>
          </a:p>
          <a:p>
            <a:pPr lvl="2"/>
            <a:r>
              <a:rPr lang="en-US" dirty="0" smtClean="0"/>
              <a:t>Traffic Volume increases and/or </a:t>
            </a:r>
          </a:p>
          <a:p>
            <a:pPr lvl="2"/>
            <a:r>
              <a:rPr lang="en-US" dirty="0" smtClean="0"/>
              <a:t>Number of Queries increases</a:t>
            </a:r>
          </a:p>
          <a:p>
            <a:pPr lvl="1"/>
            <a:endParaRPr lang="en-US" sz="3200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109984"/>
            <a:ext cx="8915400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Network Telemetry Systems should be </a:t>
            </a:r>
            <a:r>
              <a:rPr lang="en-US" sz="3600" b="1" dirty="0" smtClean="0">
                <a:solidFill>
                  <a:srgbClr val="C00000"/>
                </a:solidFill>
                <a:latin typeface="Helvetica Neue Regular" charset="0"/>
              </a:rPr>
              <a:t>Expressive</a:t>
            </a:r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 &amp; </a:t>
            </a:r>
            <a:r>
              <a:rPr lang="en-US" sz="3600" b="1" dirty="0" smtClean="0">
                <a:solidFill>
                  <a:srgbClr val="C00000"/>
                </a:solidFill>
                <a:latin typeface="Helvetica Neue Regular" charset="0"/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68926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Idea 1: Declarative Query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Extensible Packet-As-Tuple Abstraction</a:t>
            </a:r>
          </a:p>
          <a:p>
            <a:pPr marL="457200" lvl="1" indent="0">
              <a:buNone/>
            </a:pPr>
            <a:r>
              <a:rPr lang="en-US" dirty="0" smtClean="0"/>
              <a:t>Treat packets as tuples carrying header, payload, and meta fields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 smtClean="0"/>
              <a:t>Expressive Dataflow Operators</a:t>
            </a:r>
          </a:p>
          <a:p>
            <a:pPr lvl="1"/>
            <a:r>
              <a:rPr lang="en-US" dirty="0" smtClean="0"/>
              <a:t>Most telemetry applications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ollect </a:t>
            </a:r>
            <a:r>
              <a:rPr lang="en-US" dirty="0" err="1" smtClean="0"/>
              <a:t>aggr</a:t>
            </a:r>
            <a:r>
              <a:rPr lang="en-US" dirty="0" smtClean="0"/>
              <a:t>. statistics over subset of traffic</a:t>
            </a:r>
          </a:p>
          <a:p>
            <a:pPr lvl="2"/>
            <a:r>
              <a:rPr lang="en-US" dirty="0"/>
              <a:t>J</a:t>
            </a:r>
            <a:r>
              <a:rPr lang="en-US" dirty="0" smtClean="0"/>
              <a:t>oin results of one analysis with the other</a:t>
            </a:r>
            <a:endParaRPr lang="en-US" dirty="0"/>
          </a:p>
          <a:p>
            <a:pPr lvl="1"/>
            <a:r>
              <a:rPr lang="en-US" dirty="0" smtClean="0"/>
              <a:t>Express them as declarative queries composed of dataflow operators, e.g. </a:t>
            </a:r>
            <a:r>
              <a:rPr lang="en-US" b="1" dirty="0" smtClean="0"/>
              <a:t>map</a:t>
            </a:r>
            <a:r>
              <a:rPr lang="en-US" dirty="0" smtClean="0"/>
              <a:t>, </a:t>
            </a:r>
            <a:r>
              <a:rPr lang="en-US" b="1" dirty="0" smtClean="0"/>
              <a:t>reduce</a:t>
            </a:r>
            <a:r>
              <a:rPr lang="en-US" dirty="0" smtClean="0"/>
              <a:t>, </a:t>
            </a:r>
            <a:r>
              <a:rPr lang="en-US" b="1" dirty="0" smtClean="0"/>
              <a:t>filter</a:t>
            </a:r>
            <a:r>
              <a:rPr lang="en-US" dirty="0" smtClean="0"/>
              <a:t>, </a:t>
            </a:r>
            <a:r>
              <a:rPr lang="en-US" b="1" dirty="0" smtClean="0"/>
              <a:t>join</a:t>
            </a:r>
            <a:r>
              <a:rPr lang="en-US" dirty="0" smtClean="0"/>
              <a:t> etc.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991600" cy="1143000"/>
          </a:xfrm>
        </p:spPr>
        <p:txBody>
          <a:bodyPr/>
          <a:lstStyle/>
          <a:p>
            <a:pPr defTabSz="914400"/>
            <a:r>
              <a:rPr lang="en-US" b="1" dirty="0" smtClean="0"/>
              <a:t>Example Queries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624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Detecting Newly Opened TCP Connections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Detect hosts for which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number of newly opened TCP connections exceeds threshold 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089" y="3263325"/>
            <a:ext cx="8536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victimIPs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lvl="3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(p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p.tcp.flag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SYN)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(p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=&gt; 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p.dstIP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1))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(keys=(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,), sum)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count) =&gt; count &gt;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count) =&gt;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261" y="5701159"/>
            <a:ext cx="8217877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Collect </a:t>
            </a:r>
            <a:r>
              <a:rPr lang="en-US" sz="3600" dirty="0" err="1" smtClean="0">
                <a:solidFill>
                  <a:srgbClr val="C00000"/>
                </a:solidFill>
                <a:latin typeface="Helvetica Neue Regular" charset="0"/>
              </a:rPr>
              <a:t>aggr</a:t>
            </a:r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. stats over subset of traffic</a:t>
            </a:r>
          </a:p>
        </p:txBody>
      </p:sp>
    </p:spTree>
    <p:extLst>
      <p:ext uri="{BB962C8B-B14F-4D97-AF65-F5344CB8AC3E}">
        <p14:creationId xmlns:p14="http://schemas.microsoft.com/office/powerpoint/2010/main" val="7697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991600" cy="1143000"/>
          </a:xfrm>
        </p:spPr>
        <p:txBody>
          <a:bodyPr/>
          <a:lstStyle/>
          <a:p>
            <a:pPr defTabSz="914400"/>
            <a:r>
              <a:rPr lang="en-US" b="1" dirty="0" smtClean="0"/>
              <a:t>Example Queries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624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Detecting Traffic Anomalies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Detect hosts for which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number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unique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source IPs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sending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DNS response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messages exceeds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threshold 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089" y="3263325"/>
            <a:ext cx="85363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pvictimIPs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lvl="3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(p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p.udp.sport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53)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(p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=&gt; 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p.dstIP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p.srcIP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lvl="3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.</a:t>
            </a:r>
            <a:r>
              <a:rPr lang="en-US" sz="2400" b="1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distinct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srcIP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=&gt; 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1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b="1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(keys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,), sum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count) =&gt; count &gt;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count) =&gt;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755" y="5109984"/>
            <a:ext cx="8167514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Apply multiple aggregations over the packet tuple streams</a:t>
            </a:r>
          </a:p>
        </p:txBody>
      </p:sp>
    </p:spTree>
    <p:extLst>
      <p:ext uri="{BB962C8B-B14F-4D97-AF65-F5344CB8AC3E}">
        <p14:creationId xmlns:p14="http://schemas.microsoft.com/office/powerpoint/2010/main" val="7569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991600" cy="1143000"/>
          </a:xfrm>
        </p:spPr>
        <p:txBody>
          <a:bodyPr/>
          <a:lstStyle/>
          <a:p>
            <a:pPr defTabSz="914400"/>
            <a:r>
              <a:rPr lang="en-US" b="1" dirty="0"/>
              <a:t>Example Queries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624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Confirming Reflection Attacks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Detect hosts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traffic anomalies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that are of type RRSIG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1770"/>
            <a:ext cx="80746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victimIPs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pktStream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(p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p.udp.sport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53)</a:t>
            </a:r>
          </a:p>
          <a:p>
            <a:pPr lvl="2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b="1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pVictimIPs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 key=‘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’)</a:t>
            </a:r>
          </a:p>
          <a:p>
            <a:pPr lvl="2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(p =&gt;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p.dns.rr.type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en-US" sz="2400" i="1" dirty="0" smtClean="0">
                <a:latin typeface="Consolas" charset="0"/>
                <a:ea typeface="Consolas" charset="0"/>
                <a:cs typeface="Consolas" charset="0"/>
              </a:rPr>
              <a:t>RRSIG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(p =&gt; 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p.dstIP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1))</a:t>
            </a:r>
          </a:p>
          <a:p>
            <a:pPr lvl="2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2400" dirty="0" smtClean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(keys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,), sum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400" dirty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count) =&gt; count &gt;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T2)</a:t>
            </a:r>
          </a:p>
          <a:p>
            <a:pPr lvl="2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400" dirty="0">
                <a:solidFill>
                  <a:srgbClr val="3D709C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count) =&gt;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dstIP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694" y="5664340"/>
            <a:ext cx="8633012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Join results of one analysis with the other</a:t>
            </a:r>
          </a:p>
        </p:txBody>
      </p:sp>
    </p:spTree>
    <p:extLst>
      <p:ext uri="{BB962C8B-B14F-4D97-AF65-F5344CB8AC3E}">
        <p14:creationId xmlns:p14="http://schemas.microsoft.com/office/powerpoint/2010/main" val="12191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b="1" dirty="0" smtClean="0"/>
              <a:t>Changing Status Quo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/>
              <a:t>Expressiveness</a:t>
            </a:r>
          </a:p>
          <a:p>
            <a:pPr lvl="1"/>
            <a:r>
              <a:rPr lang="en-US" dirty="0" smtClean="0"/>
              <a:t>Express dataflow queries over packet tuples</a:t>
            </a:r>
          </a:p>
          <a:p>
            <a:pPr lvl="1"/>
            <a:r>
              <a:rPr lang="en-US" dirty="0" smtClean="0"/>
              <a:t>Not tied to low-level (3</a:t>
            </a:r>
            <a:r>
              <a:rPr lang="en-US" baseline="30000" dirty="0" smtClean="0"/>
              <a:t>rd</a:t>
            </a:r>
            <a:r>
              <a:rPr lang="en-US" dirty="0" smtClean="0"/>
              <a:t> party/platform-specific) APIs</a:t>
            </a:r>
          </a:p>
          <a:p>
            <a:pPr lvl="1"/>
            <a:r>
              <a:rPr lang="en-US" dirty="0" smtClean="0"/>
              <a:t>Trivial to add new </a:t>
            </a:r>
            <a:r>
              <a:rPr lang="en-US" dirty="0"/>
              <a:t>queries and </a:t>
            </a:r>
            <a:r>
              <a:rPr lang="en-US" dirty="0" smtClean="0"/>
              <a:t>change collection tools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" y="4038600"/>
            <a:ext cx="8915400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Helvetica Neue Regular" charset="0"/>
              </a:rPr>
              <a:t>Easier to express network telemetry tasks! </a:t>
            </a:r>
            <a:endParaRPr lang="en-US" sz="3600" dirty="0">
              <a:solidFill>
                <a:srgbClr val="C00000"/>
              </a:solidFill>
              <a:latin typeface="Helvetica Neu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90013</TotalTime>
  <Words>1538</Words>
  <Application>Microsoft Macintosh PowerPoint</Application>
  <PresentationFormat>On-screen Show (4:3)</PresentationFormat>
  <Paragraphs>472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Consolas</vt:lpstr>
      <vt:lpstr>Helvetica</vt:lpstr>
      <vt:lpstr>Helvetica Neue</vt:lpstr>
      <vt:lpstr>Helvetica Neue Regular</vt:lpstr>
      <vt:lpstr>ＭＳ Ｐゴシック</vt:lpstr>
      <vt:lpstr>Wingdings</vt:lpstr>
      <vt:lpstr>1_Default Design</vt:lpstr>
      <vt:lpstr>SONATA:  Query-Driven Network Telemetry</vt:lpstr>
      <vt:lpstr> </vt:lpstr>
      <vt:lpstr> </vt:lpstr>
      <vt:lpstr>Problems with Status Quo</vt:lpstr>
      <vt:lpstr>Idea 1: Declarative Query Interface</vt:lpstr>
      <vt:lpstr>Example Queries</vt:lpstr>
      <vt:lpstr>Example Queries</vt:lpstr>
      <vt:lpstr>Example Queries</vt:lpstr>
      <vt:lpstr>Changing Status Quo</vt:lpstr>
      <vt:lpstr> </vt:lpstr>
      <vt:lpstr>Idea 2: Query Partitioning</vt:lpstr>
      <vt:lpstr> </vt:lpstr>
      <vt:lpstr>Query Partitioning in Action</vt:lpstr>
      <vt:lpstr>Compiling Queries for PISA Targets</vt:lpstr>
      <vt:lpstr>Limited Data-Plane Resources</vt:lpstr>
      <vt:lpstr>Limited Data-Plane Resources</vt:lpstr>
      <vt:lpstr>Limited Data-Plane Resources</vt:lpstr>
      <vt:lpstr>Selecting Query (Partitioning) Plans</vt:lpstr>
      <vt:lpstr>Idea 3: Iterative Refinement</vt:lpstr>
      <vt:lpstr> </vt:lpstr>
      <vt:lpstr>Iterative Refinement in Action</vt:lpstr>
      <vt:lpstr>Quantify Performance Gains</vt:lpstr>
      <vt:lpstr>Single-Query Performance</vt:lpstr>
      <vt:lpstr>Multi-Query Performance</vt:lpstr>
      <vt:lpstr>Sensitivity Analysis Data-Plane Resources</vt:lpstr>
      <vt:lpstr>Changing Status Quo</vt:lpstr>
      <vt:lpstr>Sonata Implementation</vt:lpstr>
      <vt:lpstr>AT&amp;T Use Cases</vt:lpstr>
      <vt:lpstr>Performance Monitoring</vt:lpstr>
      <vt:lpstr>Performance Monitoring</vt:lpstr>
      <vt:lpstr>Detecting Microbursts</vt:lpstr>
      <vt:lpstr>Analyzing Microbursts</vt:lpstr>
      <vt:lpstr>Future Work</vt:lpstr>
      <vt:lpstr>Extend Packet Tuples</vt:lpstr>
      <vt:lpstr>Extend Dataflow Operators</vt:lpstr>
      <vt:lpstr>Support Network-Wide Queries</vt:lpstr>
      <vt:lpstr>Summary</vt:lpstr>
    </vt:vector>
  </TitlesOfParts>
  <Manager/>
  <Company>Princeton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SDX</dc:title>
  <dc:subject/>
  <dc:creator>Arpit Gupta</dc:creator>
  <cp:keywords/>
  <dc:description/>
  <cp:lastModifiedBy>Arpit Gupta</cp:lastModifiedBy>
  <cp:revision>5900</cp:revision>
  <cp:lastPrinted>2016-03-07T21:19:57Z</cp:lastPrinted>
  <dcterms:created xsi:type="dcterms:W3CDTF">2013-11-06T15:33:08Z</dcterms:created>
  <dcterms:modified xsi:type="dcterms:W3CDTF">2019-10-08T02:02:21Z</dcterms:modified>
  <cp:category/>
</cp:coreProperties>
</file>