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8" r:id="rId3"/>
    <p:sldId id="259" r:id="rId4"/>
    <p:sldId id="263" r:id="rId5"/>
    <p:sldId id="260" r:id="rId6"/>
    <p:sldId id="261" r:id="rId7"/>
    <p:sldId id="264"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53321" autoAdjust="0"/>
  </p:normalViewPr>
  <p:slideViewPr>
    <p:cSldViewPr snapToGrid="0">
      <p:cViewPr varScale="1">
        <p:scale>
          <a:sx n="39" d="100"/>
          <a:sy n="39" d="100"/>
        </p:scale>
        <p:origin x="17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FFDDA-9288-476F-854F-033C1C13ECF3}" type="datetimeFigureOut">
              <a:rPr lang="en-US"/>
              <a:t>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8A6FA-B0AE-452A-9396-056BB1EF753F}" type="slidenum">
              <a:rPr lang="en-US"/>
              <a:t>‹#›</a:t>
            </a:fld>
            <a:endParaRPr lang="en-US"/>
          </a:p>
        </p:txBody>
      </p:sp>
    </p:spTree>
    <p:extLst>
      <p:ext uri="{BB962C8B-B14F-4D97-AF65-F5344CB8AC3E}">
        <p14:creationId xmlns:p14="http://schemas.microsoft.com/office/powerpoint/2010/main" val="561656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F8A6FA-B0AE-452A-9396-056BB1EF753F}" type="slidenum">
              <a:rPr lang="en-US"/>
              <a:t>1</a:t>
            </a:fld>
            <a:endParaRPr lang="en-US"/>
          </a:p>
        </p:txBody>
      </p:sp>
    </p:spTree>
    <p:extLst>
      <p:ext uri="{BB962C8B-B14F-4D97-AF65-F5344CB8AC3E}">
        <p14:creationId xmlns:p14="http://schemas.microsoft.com/office/powerpoint/2010/main" val="105498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Statement</a:t>
            </a:r>
            <a:r>
              <a:rPr lang="en-US" dirty="0"/>
              <a:t> - In the public places like public parks, gardens or farms, we have to supply water according to need of the plants. So each time we have to manually check water percentage in soil, water purity and water requirement for plant. Also sometimes there will be unnecessary supply of water from water resources to farms and parks which is not required. This is the wastage of water so we cannot manage the water</a:t>
            </a:r>
            <a:r>
              <a:rPr lang="en-US" dirty="0" smtClean="0"/>
              <a:t>.</a:t>
            </a:r>
          </a:p>
          <a:p>
            <a:endParaRPr lang="en-US" dirty="0" smtClean="0"/>
          </a:p>
          <a:p>
            <a:r>
              <a:rPr lang="en-US" sz="1200" b="0" i="0" kern="1200" dirty="0" smtClean="0">
                <a:solidFill>
                  <a:schemeClr val="tx1"/>
                </a:solidFill>
                <a:effectLst/>
                <a:latin typeface="+mn-lt"/>
                <a:ea typeface="+mn-ea"/>
                <a:cs typeface="+mn-cs"/>
              </a:rPr>
              <a:t>Residential outdoor water use in the United States accounts for more than 9 billion gallons of water each day, mainly for landscape irrigation. Experts estimate that as much as 50 percent of this water is wasted due to overwatering caused by inefficiencies in irrigation methods and systems. Irrigation control technologies can significantly reduce overwatering by applying water only when plants need it.</a:t>
            </a:r>
            <a:endParaRPr lang="en-US" dirty="0"/>
          </a:p>
        </p:txBody>
      </p:sp>
      <p:sp>
        <p:nvSpPr>
          <p:cNvPr id="4" name="Slide Number Placeholder 3"/>
          <p:cNvSpPr>
            <a:spLocks noGrp="1"/>
          </p:cNvSpPr>
          <p:nvPr>
            <p:ph type="sldNum" sz="quarter" idx="10"/>
          </p:nvPr>
        </p:nvSpPr>
        <p:spPr/>
        <p:txBody>
          <a:bodyPr/>
          <a:lstStyle/>
          <a:p>
            <a:fld id="{9CF8A6FA-B0AE-452A-9396-056BB1EF753F}" type="slidenum">
              <a:rPr lang="en-US"/>
              <a:t>2</a:t>
            </a:fld>
            <a:endParaRPr lang="en-US"/>
          </a:p>
        </p:txBody>
      </p:sp>
    </p:spTree>
    <p:extLst>
      <p:ext uri="{BB962C8B-B14F-4D97-AF65-F5344CB8AC3E}">
        <p14:creationId xmlns:p14="http://schemas.microsoft.com/office/powerpoint/2010/main" val="242416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0" u="none" strike="noStrike" kern="1200" dirty="0" smtClean="0">
                <a:solidFill>
                  <a:schemeClr val="tx1"/>
                </a:solidFill>
                <a:effectLst/>
                <a:latin typeface="+mn-lt"/>
                <a:ea typeface="+mn-ea"/>
                <a:cs typeface="+mn-cs"/>
              </a:rPr>
              <a:t>In the public places like amusement  parks, gardens or farms, we have to supply water according to needs of the plant. So each time we have to manually check water percentage in soil, water purity and water requirement for plant.</a:t>
            </a:r>
            <a:endParaRPr lang="en-US" b="0" dirty="0" smtClean="0">
              <a:effectLst/>
            </a:endParaRPr>
          </a:p>
          <a:p>
            <a:pPr rtl="0"/>
            <a:r>
              <a:rPr lang="en-US" sz="1200" b="1" i="0" u="none" strike="noStrike" kern="1200" dirty="0" smtClean="0">
                <a:solidFill>
                  <a:schemeClr val="tx1"/>
                </a:solidFill>
                <a:effectLst/>
                <a:latin typeface="+mn-lt"/>
                <a:ea typeface="+mn-ea"/>
                <a:cs typeface="+mn-cs"/>
              </a:rPr>
              <a:t>Also sometimes there will be unnecessary supply of water from water resources to farms and parks which is not required. This is the wastage of water.</a:t>
            </a:r>
            <a:endParaRPr lang="en-US" b="0" dirty="0" smtClean="0">
              <a:effectLst/>
            </a:endParaRPr>
          </a:p>
          <a:p>
            <a:pPr rtl="0"/>
            <a:r>
              <a:rPr lang="en-US" b="0" dirty="0" smtClean="0">
                <a:effectLst/>
              </a:rPr>
              <a:t/>
            </a:r>
            <a:br>
              <a:rPr lang="en-US" b="0" dirty="0" smtClean="0">
                <a:effectLst/>
              </a:rPr>
            </a:br>
            <a:r>
              <a:rPr lang="en-US" sz="1200" b="1" i="0" u="none" strike="noStrike" kern="1200" dirty="0" smtClean="0">
                <a:solidFill>
                  <a:schemeClr val="tx1"/>
                </a:solidFill>
                <a:effectLst/>
                <a:latin typeface="+mn-lt"/>
                <a:ea typeface="+mn-ea"/>
                <a:cs typeface="+mn-cs"/>
              </a:rPr>
              <a:t>An IOT based solution can be devised for this problem wherein Sensors will give the reading of the quantity and quality of water(such as PH).Based on the sensor output software application will send the alerts to Supervisor of the farm or garden so that they can take appropriate actions.</a:t>
            </a:r>
            <a:endParaRPr lang="en-US" b="0" dirty="0" smtClean="0">
              <a:effectLst/>
            </a:endParaRPr>
          </a:p>
          <a:p>
            <a:pPr rtl="0"/>
            <a:r>
              <a:rPr lang="en-US" sz="1200" b="1" i="0" u="none" strike="noStrike" kern="1200" dirty="0" smtClean="0">
                <a:solidFill>
                  <a:schemeClr val="tx1"/>
                </a:solidFill>
                <a:effectLst/>
                <a:latin typeface="+mn-lt"/>
                <a:ea typeface="+mn-ea"/>
                <a:cs typeface="+mn-cs"/>
              </a:rPr>
              <a:t>In case of special weather conditions and water scarcity, application will inform to higher authorities. In turn higher authorities will be able to get the weather updates and accordingly they can take required action regarding water supply.</a:t>
            </a:r>
            <a:endParaRPr lang="en-US" b="0" dirty="0" smtClean="0">
              <a:effectLst/>
            </a:endParaRPr>
          </a:p>
          <a:p>
            <a:pPr rtl="0"/>
            <a:r>
              <a:rPr lang="en-US" sz="1200" b="1" i="0" u="none" strike="noStrike" kern="1200" dirty="0" smtClean="0">
                <a:solidFill>
                  <a:schemeClr val="tx1"/>
                </a:solidFill>
                <a:effectLst/>
                <a:latin typeface="+mn-lt"/>
                <a:ea typeface="+mn-ea"/>
                <a:cs typeface="+mn-cs"/>
              </a:rPr>
              <a:t>Reports can also be generated by the application so as to give details of the water used for particular </a:t>
            </a:r>
            <a:r>
              <a:rPr lang="en-US" sz="1200" b="1" i="0" u="none" strike="noStrike" kern="1200" dirty="0" err="1" smtClean="0">
                <a:solidFill>
                  <a:schemeClr val="tx1"/>
                </a:solidFill>
                <a:effectLst/>
                <a:latin typeface="+mn-lt"/>
                <a:ea typeface="+mn-ea"/>
                <a:cs typeface="+mn-cs"/>
              </a:rPr>
              <a:t>farm,garden</a:t>
            </a:r>
            <a:r>
              <a:rPr lang="en-US" sz="1200" b="1" i="0" u="none" strike="noStrike" kern="1200" dirty="0" smtClean="0">
                <a:solidFill>
                  <a:schemeClr val="tx1"/>
                </a:solidFill>
                <a:effectLst/>
                <a:latin typeface="+mn-lt"/>
                <a:ea typeface="+mn-ea"/>
                <a:cs typeface="+mn-cs"/>
              </a:rPr>
              <a:t> or plant and their future requirements can also be predicted.</a:t>
            </a:r>
            <a:endParaRPr lang="en-US" b="0" dirty="0" smtClean="0">
              <a:effectLst/>
            </a:endParaRPr>
          </a:p>
          <a:p>
            <a:r>
              <a:rPr lang="en-US" b="0" smtClean="0">
                <a:effectLst/>
              </a:rPr>
              <a:t/>
            </a:r>
            <a:br>
              <a:rPr lang="en-US" b="0" smtClean="0">
                <a:effectLst/>
              </a:rPr>
            </a:br>
            <a:endParaRPr lang="en-US"/>
          </a:p>
        </p:txBody>
      </p:sp>
      <p:sp>
        <p:nvSpPr>
          <p:cNvPr id="4" name="Slide Number Placeholder 3"/>
          <p:cNvSpPr>
            <a:spLocks noGrp="1"/>
          </p:cNvSpPr>
          <p:nvPr>
            <p:ph type="sldNum" sz="quarter" idx="10"/>
          </p:nvPr>
        </p:nvSpPr>
        <p:spPr/>
        <p:txBody>
          <a:bodyPr/>
          <a:lstStyle/>
          <a:p>
            <a:fld id="{9CF8A6FA-B0AE-452A-9396-056BB1EF753F}" type="slidenum">
              <a:rPr lang="en-US"/>
              <a:t>3</a:t>
            </a:fld>
            <a:endParaRPr lang="en-US"/>
          </a:p>
        </p:txBody>
      </p:sp>
    </p:spTree>
    <p:extLst>
      <p:ext uri="{BB962C8B-B14F-4D97-AF65-F5344CB8AC3E}">
        <p14:creationId xmlns:p14="http://schemas.microsoft.com/office/powerpoint/2010/main" val="416508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F8A6FA-B0AE-452A-9396-056BB1EF753F}" type="slidenum">
              <a:rPr lang="en-US"/>
              <a:t>4</a:t>
            </a:fld>
            <a:endParaRPr lang="en-US"/>
          </a:p>
        </p:txBody>
      </p:sp>
    </p:spTree>
    <p:extLst>
      <p:ext uri="{BB962C8B-B14F-4D97-AF65-F5344CB8AC3E}">
        <p14:creationId xmlns:p14="http://schemas.microsoft.com/office/powerpoint/2010/main" val="411164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F8A6FA-B0AE-452A-9396-056BB1EF753F}" type="slidenum">
              <a:rPr lang="en-US"/>
              <a:t>5</a:t>
            </a:fld>
            <a:endParaRPr lang="en-US"/>
          </a:p>
        </p:txBody>
      </p:sp>
    </p:spTree>
    <p:extLst>
      <p:ext uri="{BB962C8B-B14F-4D97-AF65-F5344CB8AC3E}">
        <p14:creationId xmlns:p14="http://schemas.microsoft.com/office/powerpoint/2010/main" val="260887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F8A6FA-B0AE-452A-9396-056BB1EF753F}" type="slidenum">
              <a:rPr lang="en-US"/>
              <a:t>6</a:t>
            </a:fld>
            <a:endParaRPr lang="en-US"/>
          </a:p>
        </p:txBody>
      </p:sp>
    </p:spTree>
    <p:extLst>
      <p:ext uri="{BB962C8B-B14F-4D97-AF65-F5344CB8AC3E}">
        <p14:creationId xmlns:p14="http://schemas.microsoft.com/office/powerpoint/2010/main" val="2282940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smtClean="0"/>
              <a:t>Unique Employee ID generated </a:t>
            </a:r>
          </a:p>
          <a:p>
            <a:pPr marL="342900" indent="-342900">
              <a:buFontTx/>
              <a:buChar char="-"/>
            </a:pPr>
            <a:r>
              <a:rPr lang="en-US" dirty="0" smtClean="0"/>
              <a:t>Unique </a:t>
            </a:r>
            <a:r>
              <a:rPr lang="en-US" dirty="0" err="1" smtClean="0"/>
              <a:t>UserAccount</a:t>
            </a:r>
            <a:r>
              <a:rPr lang="en-US" dirty="0" smtClean="0"/>
              <a:t> generated</a:t>
            </a:r>
          </a:p>
          <a:p>
            <a:pPr marL="342900" indent="-342900">
              <a:buFontTx/>
              <a:buChar char="-"/>
            </a:pPr>
            <a:r>
              <a:rPr lang="en-US" dirty="0" smtClean="0"/>
              <a:t>Supervisor can not access others request if already assigned it</a:t>
            </a:r>
          </a:p>
          <a:p>
            <a:pPr marL="342900" indent="-34290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9CF8A6FA-B0AE-452A-9396-056BB1EF753F}" type="slidenum">
              <a:rPr lang="en-US" smtClean="0"/>
              <a:t>7</a:t>
            </a:fld>
            <a:endParaRPr lang="en-US"/>
          </a:p>
        </p:txBody>
      </p:sp>
    </p:spTree>
    <p:extLst>
      <p:ext uri="{BB962C8B-B14F-4D97-AF65-F5344CB8AC3E}">
        <p14:creationId xmlns:p14="http://schemas.microsoft.com/office/powerpoint/2010/main" val="991008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endParaRPr lang="en-US" dirty="0" smtClean="0"/>
          </a:p>
        </p:txBody>
      </p:sp>
      <p:sp>
        <p:nvSpPr>
          <p:cNvPr id="4" name="Slide Number Placeholder 3"/>
          <p:cNvSpPr>
            <a:spLocks noGrp="1"/>
          </p:cNvSpPr>
          <p:nvPr>
            <p:ph type="sldNum" sz="quarter" idx="10"/>
          </p:nvPr>
        </p:nvSpPr>
        <p:spPr/>
        <p:txBody>
          <a:bodyPr/>
          <a:lstStyle/>
          <a:p>
            <a:fld id="{9CF8A6FA-B0AE-452A-9396-056BB1EF753F}" type="slidenum">
              <a:rPr lang="en-US"/>
              <a:t>8</a:t>
            </a:fld>
            <a:endParaRPr lang="en-US"/>
          </a:p>
        </p:txBody>
      </p:sp>
    </p:spTree>
    <p:extLst>
      <p:ext uri="{BB962C8B-B14F-4D97-AF65-F5344CB8AC3E}">
        <p14:creationId xmlns:p14="http://schemas.microsoft.com/office/powerpoint/2010/main" val="3658448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1/4/2016</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portolavalley.net/sustainability/water-conservation/smart-irrigati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water.usgs.gov/wrri/AnnualReports/2005/FY2005_AL_Annual_Report.pdf" TargetMode="External"/><Relationship Id="rId4" Type="http://schemas.openxmlformats.org/officeDocument/2006/relationships/hyperlink" Target="https://en.wikipedia.org/wiki/Water_resource_management#Managing_water_in_urban_setting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8"/>
            <a:ext cx="8001000" cy="3804315"/>
          </a:xfrm>
        </p:spPr>
        <p:txBody>
          <a:bodyPr/>
          <a:lstStyle/>
          <a:p>
            <a:r>
              <a:rPr lang="en-US" dirty="0"/>
              <a:t>SMART WATER IRRIGATION </a:t>
            </a:r>
            <a:r>
              <a:rPr lang="en-US" dirty="0" smtClean="0"/>
              <a:t>&amp; Management USING </a:t>
            </a:r>
            <a:r>
              <a:rPr lang="en-US" dirty="0"/>
              <a:t>iot</a:t>
            </a:r>
          </a:p>
        </p:txBody>
      </p:sp>
      <p:sp>
        <p:nvSpPr>
          <p:cNvPr id="3" name="Subtitle 2"/>
          <p:cNvSpPr>
            <a:spLocks noGrp="1"/>
          </p:cNvSpPr>
          <p:nvPr>
            <p:ph type="subTitle" idx="1"/>
          </p:nvPr>
        </p:nvSpPr>
        <p:spPr>
          <a:xfrm>
            <a:off x="684212" y="5390866"/>
            <a:ext cx="6400800" cy="400334"/>
          </a:xfrm>
        </p:spPr>
        <p:txBody>
          <a:bodyPr>
            <a:normAutofit lnSpcReduction="10000"/>
          </a:bodyPr>
          <a:lstStyle/>
          <a:p>
            <a:r>
              <a:rPr lang="en-US" dirty="0"/>
              <a:t>By Mayur Sonawane</a:t>
            </a:r>
          </a:p>
        </p:txBody>
      </p:sp>
    </p:spTree>
    <p:extLst>
      <p:ext uri="{BB962C8B-B14F-4D97-AF65-F5344CB8AC3E}">
        <p14:creationId xmlns:p14="http://schemas.microsoft.com/office/powerpoint/2010/main" val="229284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85800"/>
            <a:ext cx="8001000" cy="808265"/>
          </a:xfrm>
        </p:spPr>
        <p:txBody>
          <a:bodyPr>
            <a:normAutofit fontScale="90000"/>
          </a:bodyPr>
          <a:lstStyle/>
          <a:p>
            <a:r>
              <a:rPr lang="en-US" dirty="0"/>
              <a:t>Problem statement-</a:t>
            </a:r>
          </a:p>
        </p:txBody>
      </p:sp>
      <p:sp>
        <p:nvSpPr>
          <p:cNvPr id="3" name="Subtitle 2"/>
          <p:cNvSpPr>
            <a:spLocks noGrp="1"/>
          </p:cNvSpPr>
          <p:nvPr>
            <p:ph type="subTitle" idx="1"/>
          </p:nvPr>
        </p:nvSpPr>
        <p:spPr>
          <a:xfrm>
            <a:off x="745445" y="1537380"/>
            <a:ext cx="10768693" cy="4233183"/>
          </a:xfrm>
        </p:spPr>
        <p:txBody>
          <a:bodyPr/>
          <a:lstStyle/>
          <a:p>
            <a:endParaRPr lang="en-US" dirty="0"/>
          </a:p>
          <a:p>
            <a:r>
              <a:rPr lang="en-US" dirty="0"/>
              <a:t>For Farms and parks, we need to check the water level  and Water PH manually  </a:t>
            </a:r>
          </a:p>
          <a:p>
            <a:endParaRPr lang="en-US" dirty="0"/>
          </a:p>
          <a:p>
            <a:r>
              <a:rPr lang="en-US" dirty="0"/>
              <a:t>Unnecessary supply of </a:t>
            </a:r>
            <a:r>
              <a:rPr lang="en-US" dirty="0" smtClean="0"/>
              <a:t>water</a:t>
            </a:r>
            <a:endParaRPr lang="en-US" dirty="0"/>
          </a:p>
          <a:p>
            <a:endParaRPr lang="en-US" dirty="0">
              <a:latin typeface="Century Gothic" charset="0"/>
            </a:endParaRPr>
          </a:p>
          <a:p>
            <a:r>
              <a:rPr lang="en-US" dirty="0">
                <a:latin typeface="Century Gothic" charset="0"/>
              </a:rPr>
              <a:t>Improper management of water</a:t>
            </a:r>
          </a:p>
          <a:p>
            <a:endParaRPr lang="en-US" dirty="0" smtClean="0"/>
          </a:p>
          <a:p>
            <a:r>
              <a:rPr lang="en-US" dirty="0" smtClean="0"/>
              <a:t>Not able to analyze data regarding water issues</a:t>
            </a:r>
            <a:endParaRPr lang="en-US" dirty="0"/>
          </a:p>
        </p:txBody>
      </p:sp>
    </p:spTree>
    <p:extLst>
      <p:ext uri="{BB962C8B-B14F-4D97-AF65-F5344CB8AC3E}">
        <p14:creationId xmlns:p14="http://schemas.microsoft.com/office/powerpoint/2010/main" val="4244065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85800"/>
            <a:ext cx="8001000" cy="950226"/>
          </a:xfrm>
        </p:spPr>
        <p:txBody>
          <a:bodyPr/>
          <a:lstStyle/>
          <a:p>
            <a:r>
              <a:rPr lang="en-US" dirty="0"/>
              <a:t>Solution-</a:t>
            </a:r>
          </a:p>
        </p:txBody>
      </p:sp>
      <p:sp>
        <p:nvSpPr>
          <p:cNvPr id="3" name="Subtitle 2"/>
          <p:cNvSpPr>
            <a:spLocks noGrp="1"/>
          </p:cNvSpPr>
          <p:nvPr>
            <p:ph type="subTitle" idx="1"/>
          </p:nvPr>
        </p:nvSpPr>
        <p:spPr>
          <a:xfrm>
            <a:off x="684213" y="1668463"/>
            <a:ext cx="10699844" cy="4122737"/>
          </a:xfrm>
        </p:spPr>
        <p:txBody>
          <a:bodyPr>
            <a:normAutofit fontScale="92500" lnSpcReduction="20000"/>
          </a:bodyPr>
          <a:lstStyle/>
          <a:p>
            <a:endParaRPr lang="en-US" dirty="0"/>
          </a:p>
          <a:p>
            <a:r>
              <a:rPr lang="en-US" dirty="0"/>
              <a:t>Use of Sensors to check water level, water PH</a:t>
            </a:r>
          </a:p>
          <a:p>
            <a:r>
              <a:rPr lang="en-US" dirty="0"/>
              <a:t>- Water level</a:t>
            </a:r>
          </a:p>
          <a:p>
            <a:r>
              <a:rPr lang="en-US" dirty="0"/>
              <a:t>        (If Water level is below the Water Threshold, then send request to Supervisor and he will request to Labor)</a:t>
            </a:r>
          </a:p>
          <a:p>
            <a:endParaRPr lang="en-US" dirty="0"/>
          </a:p>
          <a:p>
            <a:r>
              <a:rPr lang="en-US" dirty="0"/>
              <a:t>-Water PH</a:t>
            </a:r>
          </a:p>
          <a:p>
            <a:r>
              <a:rPr lang="en-US" dirty="0"/>
              <a:t>        (For Farm or Park, water PH falls in between  6 to 9)</a:t>
            </a:r>
          </a:p>
          <a:p>
            <a:endParaRPr lang="en-US" dirty="0"/>
          </a:p>
          <a:p>
            <a:r>
              <a:rPr lang="en-US" dirty="0"/>
              <a:t>-Sensor Status</a:t>
            </a:r>
          </a:p>
          <a:p>
            <a:r>
              <a:rPr lang="en-US" dirty="0"/>
              <a:t>          (this checks the status of sensor whether it is working fine or not)</a:t>
            </a:r>
          </a:p>
          <a:p>
            <a:endParaRPr lang="en-US" dirty="0"/>
          </a:p>
        </p:txBody>
      </p:sp>
    </p:spTree>
    <p:extLst>
      <p:ext uri="{BB962C8B-B14F-4D97-AF65-F5344CB8AC3E}">
        <p14:creationId xmlns:p14="http://schemas.microsoft.com/office/powerpoint/2010/main" val="232198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360608"/>
            <a:ext cx="8001000" cy="360609"/>
          </a:xfrm>
        </p:spPr>
        <p:txBody>
          <a:bodyPr>
            <a:normAutofit fontScale="90000"/>
          </a:bodyPr>
          <a:lstStyle/>
          <a:p>
            <a:r>
              <a:rPr lang="en-US" dirty="0"/>
              <a:t>Object model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921" y="721217"/>
            <a:ext cx="7444659" cy="5997187"/>
          </a:xfrm>
          <a:prstGeom prst="rect">
            <a:avLst/>
          </a:prstGeom>
        </p:spPr>
      </p:pic>
    </p:spTree>
    <p:extLst>
      <p:ext uri="{BB962C8B-B14F-4D97-AF65-F5344CB8AC3E}">
        <p14:creationId xmlns:p14="http://schemas.microsoft.com/office/powerpoint/2010/main" val="1073441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85800"/>
            <a:ext cx="8001000" cy="726622"/>
          </a:xfrm>
        </p:spPr>
        <p:txBody>
          <a:bodyPr>
            <a:normAutofit fontScale="90000"/>
          </a:bodyPr>
          <a:lstStyle/>
          <a:p>
            <a:r>
              <a:rPr lang="en-US" dirty="0"/>
              <a:t>Key roles</a:t>
            </a:r>
          </a:p>
        </p:txBody>
      </p:sp>
      <p:sp>
        <p:nvSpPr>
          <p:cNvPr id="3" name="Subtitle 2"/>
          <p:cNvSpPr>
            <a:spLocks noGrp="1"/>
          </p:cNvSpPr>
          <p:nvPr>
            <p:ph type="subTitle" idx="1"/>
          </p:nvPr>
        </p:nvSpPr>
        <p:spPr>
          <a:xfrm>
            <a:off x="684213" y="1415143"/>
            <a:ext cx="10768012" cy="5028520"/>
          </a:xfrm>
        </p:spPr>
        <p:txBody>
          <a:bodyPr>
            <a:normAutofit fontScale="92500" lnSpcReduction="20000"/>
          </a:bodyPr>
          <a:lstStyle/>
          <a:p>
            <a:r>
              <a:rPr lang="en-US" b="1" dirty="0"/>
              <a:t>Supervisor </a:t>
            </a:r>
            <a:r>
              <a:rPr lang="en-US" dirty="0"/>
              <a:t>:- Manage and send request to particular role as per sensor data.</a:t>
            </a:r>
          </a:p>
          <a:p>
            <a:r>
              <a:rPr lang="en-US" dirty="0"/>
              <a:t>Manage Reports and send it to Higher management.</a:t>
            </a:r>
          </a:p>
          <a:p>
            <a:endParaRPr lang="en-US" dirty="0"/>
          </a:p>
          <a:p>
            <a:r>
              <a:rPr lang="en-US" b="1" dirty="0"/>
              <a:t>Labor</a:t>
            </a:r>
            <a:r>
              <a:rPr lang="en-US" dirty="0"/>
              <a:t> :- Release the water to Sensor which one provided in Request as per requirement.</a:t>
            </a:r>
          </a:p>
          <a:p>
            <a:endParaRPr lang="en-US" dirty="0"/>
          </a:p>
          <a:p>
            <a:r>
              <a:rPr lang="en-US" b="1" dirty="0"/>
              <a:t>Hydrologist</a:t>
            </a:r>
            <a:r>
              <a:rPr lang="en-US" dirty="0"/>
              <a:t> : - If PH is not in range of 6 to 9 then, it will work on it and set it to Normal PH 7.</a:t>
            </a:r>
          </a:p>
          <a:p>
            <a:endParaRPr lang="en-US" dirty="0"/>
          </a:p>
          <a:p>
            <a:r>
              <a:rPr lang="en-US" b="1" dirty="0"/>
              <a:t>Technician </a:t>
            </a:r>
            <a:r>
              <a:rPr lang="en-US" dirty="0"/>
              <a:t>: - If there is any technical problem in Sensors, then work on it make them workable</a:t>
            </a:r>
          </a:p>
          <a:p>
            <a:endParaRPr lang="en-US" dirty="0"/>
          </a:p>
          <a:p>
            <a:r>
              <a:rPr lang="en-US" b="1" dirty="0"/>
              <a:t>Network Admin</a:t>
            </a:r>
            <a:r>
              <a:rPr lang="en-US" dirty="0"/>
              <a:t> :- Process the request and release water for Enterprises which is under that Network. </a:t>
            </a:r>
            <a:endParaRPr lang="en-US" dirty="0" smtClean="0"/>
          </a:p>
          <a:p>
            <a:endParaRPr lang="en-US" dirty="0"/>
          </a:p>
          <a:p>
            <a:r>
              <a:rPr lang="en-US" b="1" dirty="0"/>
              <a:t>Enterprise Admin</a:t>
            </a:r>
            <a:r>
              <a:rPr lang="en-US" dirty="0"/>
              <a:t> :-  He will set the Enterprise Water measures and creates the Employees.</a:t>
            </a:r>
          </a:p>
        </p:txBody>
      </p:sp>
    </p:spTree>
    <p:extLst>
      <p:ext uri="{BB962C8B-B14F-4D97-AF65-F5344CB8AC3E}">
        <p14:creationId xmlns:p14="http://schemas.microsoft.com/office/powerpoint/2010/main" val="337760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85800"/>
            <a:ext cx="8001000" cy="665390"/>
          </a:xfrm>
        </p:spPr>
        <p:txBody>
          <a:bodyPr>
            <a:normAutofit fontScale="90000"/>
          </a:bodyPr>
          <a:lstStyle/>
          <a:p>
            <a:r>
              <a:rPr lang="en-US" dirty="0"/>
              <a:t>Key features</a:t>
            </a:r>
          </a:p>
        </p:txBody>
      </p:sp>
      <p:sp>
        <p:nvSpPr>
          <p:cNvPr id="3" name="Subtitle 2"/>
          <p:cNvSpPr>
            <a:spLocks noGrp="1"/>
          </p:cNvSpPr>
          <p:nvPr>
            <p:ph type="subTitle" idx="1"/>
          </p:nvPr>
        </p:nvSpPr>
        <p:spPr>
          <a:xfrm>
            <a:off x="684213" y="1271588"/>
            <a:ext cx="10850335" cy="4519612"/>
          </a:xfrm>
        </p:spPr>
        <p:txBody>
          <a:bodyPr>
            <a:normAutofit fontScale="85000" lnSpcReduction="10000"/>
          </a:bodyPr>
          <a:lstStyle/>
          <a:p>
            <a:r>
              <a:rPr lang="en-US" b="1" dirty="0">
                <a:latin typeface="Century Gothic" charset="0"/>
              </a:rPr>
              <a:t>Supervisor </a:t>
            </a:r>
            <a:r>
              <a:rPr lang="en-US" dirty="0">
                <a:latin typeface="Century Gothic" charset="0"/>
              </a:rPr>
              <a:t>:-   </a:t>
            </a:r>
          </a:p>
          <a:p>
            <a:r>
              <a:rPr lang="en-US" dirty="0">
                <a:latin typeface="Century Gothic" charset="0"/>
              </a:rPr>
              <a:t>Sensors data will get displayed in the table automatically </a:t>
            </a:r>
          </a:p>
          <a:p>
            <a:r>
              <a:rPr lang="en-US" dirty="0">
                <a:latin typeface="Century Gothic" charset="0"/>
              </a:rPr>
              <a:t>Generate and print Reports. </a:t>
            </a:r>
          </a:p>
          <a:p>
            <a:r>
              <a:rPr lang="en-US" dirty="0">
                <a:latin typeface="Century Gothic" charset="0"/>
              </a:rPr>
              <a:t>Send Reports to Higher management through Email</a:t>
            </a:r>
          </a:p>
          <a:p>
            <a:endParaRPr lang="en-US" dirty="0">
              <a:latin typeface="Century Gothic" charset="0"/>
            </a:endParaRPr>
          </a:p>
          <a:p>
            <a:endParaRPr lang="en-US" dirty="0">
              <a:latin typeface="Century Gothic" charset="0"/>
            </a:endParaRPr>
          </a:p>
          <a:p>
            <a:r>
              <a:rPr lang="en-US" b="1" dirty="0">
                <a:latin typeface="Century Gothic" charset="0"/>
              </a:rPr>
              <a:t>Network Admin</a:t>
            </a:r>
            <a:r>
              <a:rPr lang="en-US" dirty="0">
                <a:latin typeface="Century Gothic" charset="0"/>
              </a:rPr>
              <a:t>:- </a:t>
            </a:r>
            <a:endParaRPr lang="en-US" dirty="0" smtClean="0">
              <a:latin typeface="Century Gothic" charset="0"/>
            </a:endParaRPr>
          </a:p>
          <a:p>
            <a:r>
              <a:rPr lang="en-US" dirty="0" smtClean="0">
                <a:latin typeface="Century Gothic" charset="0"/>
              </a:rPr>
              <a:t>Water getting released after checking the amount of water available and required to Enterprise </a:t>
            </a:r>
            <a:endParaRPr lang="en-US" dirty="0">
              <a:latin typeface="Century Gothic" charset="0"/>
            </a:endParaRPr>
          </a:p>
          <a:p>
            <a:r>
              <a:rPr lang="en-US" dirty="0">
                <a:latin typeface="Century Gothic" charset="0"/>
              </a:rPr>
              <a:t>C</a:t>
            </a:r>
            <a:r>
              <a:rPr lang="en-US" dirty="0" smtClean="0">
                <a:latin typeface="Century Gothic" charset="0"/>
              </a:rPr>
              <a:t>heck </a:t>
            </a:r>
            <a:r>
              <a:rPr lang="en-US" dirty="0">
                <a:latin typeface="Century Gothic" charset="0"/>
              </a:rPr>
              <a:t>all </a:t>
            </a:r>
            <a:r>
              <a:rPr lang="en-US" dirty="0" smtClean="0">
                <a:latin typeface="Century Gothic" charset="0"/>
              </a:rPr>
              <a:t>measures of </a:t>
            </a:r>
            <a:r>
              <a:rPr lang="en-US" dirty="0">
                <a:latin typeface="Century Gothic" charset="0"/>
              </a:rPr>
              <a:t>Enterprise </a:t>
            </a:r>
            <a:r>
              <a:rPr lang="en-US" dirty="0" smtClean="0">
                <a:latin typeface="Century Gothic" charset="0"/>
              </a:rPr>
              <a:t>Water and </a:t>
            </a:r>
            <a:r>
              <a:rPr lang="en-US" dirty="0">
                <a:latin typeface="Century Gothic" charset="0"/>
              </a:rPr>
              <a:t>release the water after analyzing the measures. </a:t>
            </a:r>
          </a:p>
          <a:p>
            <a:r>
              <a:rPr lang="en-US" dirty="0">
                <a:latin typeface="Century Gothic" charset="0"/>
              </a:rPr>
              <a:t>Check the Reports </a:t>
            </a:r>
            <a:endParaRPr lang="en-US" dirty="0" smtClean="0">
              <a:latin typeface="Century Gothic" charset="0"/>
            </a:endParaRPr>
          </a:p>
          <a:p>
            <a:r>
              <a:rPr lang="en-US" dirty="0" smtClean="0">
                <a:latin typeface="Century Gothic" charset="0"/>
              </a:rPr>
              <a:t>Checking </a:t>
            </a:r>
            <a:r>
              <a:rPr lang="en-US" dirty="0">
                <a:latin typeface="Century Gothic" charset="0"/>
              </a:rPr>
              <a:t>the forecast, which will help him to analyze the weather and release the water according to it   </a:t>
            </a:r>
          </a:p>
          <a:p>
            <a:endParaRPr lang="en-US" dirty="0">
              <a:latin typeface="Century Gothic" charset="0"/>
            </a:endParaRPr>
          </a:p>
          <a:p>
            <a:endParaRPr lang="en-US" dirty="0">
              <a:latin typeface="Century Gothic" charset="0"/>
            </a:endParaRPr>
          </a:p>
          <a:p>
            <a:endParaRPr lang="en-US" dirty="0">
              <a:latin typeface="Century Gothic" charset="0"/>
            </a:endParaRPr>
          </a:p>
          <a:p>
            <a:endParaRPr lang="en-US" dirty="0">
              <a:latin typeface="Century Gothic" charset="0"/>
            </a:endParaRPr>
          </a:p>
        </p:txBody>
      </p:sp>
    </p:spTree>
    <p:extLst>
      <p:ext uri="{BB962C8B-B14F-4D97-AF65-F5344CB8AC3E}">
        <p14:creationId xmlns:p14="http://schemas.microsoft.com/office/powerpoint/2010/main" val="363285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842750"/>
          </a:xfrm>
        </p:spPr>
        <p:txBody>
          <a:bodyPr/>
          <a:lstStyle/>
          <a:p>
            <a:r>
              <a:rPr lang="en-US" dirty="0" smtClean="0"/>
              <a:t>Extra Features </a:t>
            </a:r>
            <a:endParaRPr lang="en-US" dirty="0"/>
          </a:p>
        </p:txBody>
      </p:sp>
      <p:sp>
        <p:nvSpPr>
          <p:cNvPr id="6" name="Subtitle 5"/>
          <p:cNvSpPr>
            <a:spLocks noGrp="1"/>
          </p:cNvSpPr>
          <p:nvPr>
            <p:ph type="subTitle" idx="1"/>
          </p:nvPr>
        </p:nvSpPr>
        <p:spPr>
          <a:xfrm>
            <a:off x="684211" y="1528551"/>
            <a:ext cx="10193055" cy="4694828"/>
          </a:xfrm>
        </p:spPr>
        <p:txBody>
          <a:bodyPr>
            <a:normAutofit/>
          </a:bodyPr>
          <a:lstStyle/>
          <a:p>
            <a:pPr marL="342900" indent="-342900">
              <a:buFontTx/>
              <a:buChar char="-"/>
            </a:pPr>
            <a:r>
              <a:rPr lang="en-US" dirty="0" smtClean="0"/>
              <a:t>Random value generator after specific time.</a:t>
            </a:r>
          </a:p>
          <a:p>
            <a:pPr marL="342900" indent="-342900">
              <a:buFontTx/>
              <a:buChar char="-"/>
            </a:pPr>
            <a:endParaRPr lang="en-US" dirty="0" smtClean="0"/>
          </a:p>
          <a:p>
            <a:pPr marL="342900" indent="-342900">
              <a:buFontTx/>
              <a:buChar char="-"/>
            </a:pPr>
            <a:r>
              <a:rPr lang="en-US" dirty="0" smtClean="0"/>
              <a:t>Pie chart showing measures of Enterprise Water</a:t>
            </a:r>
          </a:p>
          <a:p>
            <a:pPr marL="342900" indent="-342900">
              <a:buFontTx/>
              <a:buChar char="-"/>
            </a:pPr>
            <a:endParaRPr lang="en-US" dirty="0" smtClean="0"/>
          </a:p>
          <a:p>
            <a:pPr marL="342900" indent="-342900">
              <a:buFontTx/>
              <a:buChar char="-"/>
            </a:pPr>
            <a:r>
              <a:rPr lang="en-US" dirty="0" smtClean="0"/>
              <a:t>Generate Reports and print it.</a:t>
            </a:r>
          </a:p>
          <a:p>
            <a:pPr marL="342900" indent="-342900">
              <a:buFontTx/>
              <a:buChar char="-"/>
            </a:pPr>
            <a:endParaRPr lang="en-US" dirty="0" smtClean="0"/>
          </a:p>
          <a:p>
            <a:pPr marL="342900" indent="-342900">
              <a:buFontTx/>
              <a:buChar char="-"/>
            </a:pPr>
            <a:r>
              <a:rPr lang="en-US" dirty="0" smtClean="0"/>
              <a:t>Report attachments to emails</a:t>
            </a:r>
          </a:p>
          <a:p>
            <a:pPr marL="342900" indent="-342900">
              <a:buFontTx/>
              <a:buChar char="-"/>
            </a:pPr>
            <a:endParaRPr lang="en-US" dirty="0" smtClean="0"/>
          </a:p>
          <a:p>
            <a:pPr marL="342900" indent="-342900">
              <a:buFontTx/>
              <a:buChar char="-"/>
            </a:pPr>
            <a:r>
              <a:rPr lang="en-US" dirty="0" smtClean="0"/>
              <a:t>Accessing Gmail and forecast through application </a:t>
            </a:r>
            <a:endParaRPr lang="en-US" dirty="0"/>
          </a:p>
        </p:txBody>
      </p:sp>
    </p:spTree>
    <p:extLst>
      <p:ext uri="{BB962C8B-B14F-4D97-AF65-F5344CB8AC3E}">
        <p14:creationId xmlns:p14="http://schemas.microsoft.com/office/powerpoint/2010/main" val="270495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3" y="685800"/>
            <a:ext cx="8001000" cy="685800"/>
          </a:xfrm>
        </p:spPr>
        <p:txBody>
          <a:bodyPr>
            <a:normAutofit fontScale="90000"/>
          </a:bodyPr>
          <a:lstStyle/>
          <a:p>
            <a:r>
              <a:rPr lang="en-US" dirty="0" err="1"/>
              <a:t>Refrences</a:t>
            </a:r>
          </a:p>
        </p:txBody>
      </p:sp>
      <p:sp>
        <p:nvSpPr>
          <p:cNvPr id="3" name="Subtitle 2"/>
          <p:cNvSpPr>
            <a:spLocks noGrp="1"/>
          </p:cNvSpPr>
          <p:nvPr>
            <p:ph type="subTitle" idx="1"/>
          </p:nvPr>
        </p:nvSpPr>
        <p:spPr>
          <a:xfrm>
            <a:off x="684213" y="1333500"/>
            <a:ext cx="10646228" cy="4457700"/>
          </a:xfrm>
        </p:spPr>
        <p:txBody>
          <a:bodyPr/>
          <a:lstStyle/>
          <a:p>
            <a:r>
              <a:rPr lang="en-US" dirty="0">
                <a:latin typeface="Century Gothic" charset="0"/>
                <a:hlinkClick r:id="rId3"/>
              </a:rPr>
              <a:t>http://www.portolavalley.net/sustainability/water-conservation/smart-irrigation</a:t>
            </a:r>
          </a:p>
          <a:p>
            <a:endParaRPr lang="en-US" dirty="0">
              <a:latin typeface="Century Gothic" charset="0"/>
            </a:endParaRPr>
          </a:p>
          <a:p>
            <a:r>
              <a:rPr lang="en-US" dirty="0">
                <a:latin typeface="Century Gothic" charset="0"/>
                <a:hlinkClick r:id="rId4"/>
              </a:rPr>
              <a:t>https://en.wikipedia.org/wiki/Water_resource_management#Managing_water_in_urban_settings</a:t>
            </a:r>
            <a:endParaRPr lang="en-US" dirty="0">
              <a:latin typeface="Century Gothic" charset="0"/>
            </a:endParaRPr>
          </a:p>
          <a:p>
            <a:endParaRPr lang="en-US" dirty="0">
              <a:latin typeface="Century Gothic" charset="0"/>
            </a:endParaRPr>
          </a:p>
          <a:p>
            <a:r>
              <a:rPr lang="en-US" dirty="0">
                <a:latin typeface="Century Gothic" charset="0"/>
                <a:hlinkClick r:id="rId5"/>
              </a:rPr>
              <a:t>http://</a:t>
            </a:r>
            <a:r>
              <a:rPr lang="en-US" dirty="0" smtClean="0">
                <a:latin typeface="Century Gothic" charset="0"/>
                <a:hlinkClick r:id="rId5"/>
              </a:rPr>
              <a:t>water.usgs.gov/wrri/AnnualReports/2005/FY2005_AL_Annual_Report.pdf</a:t>
            </a:r>
            <a:endParaRPr lang="en-US" dirty="0" smtClean="0">
              <a:latin typeface="Century Gothic" charset="0"/>
            </a:endParaRPr>
          </a:p>
          <a:p>
            <a:endParaRPr lang="en-US" dirty="0">
              <a:latin typeface="Century Gothic" charset="0"/>
            </a:endParaRPr>
          </a:p>
        </p:txBody>
      </p:sp>
    </p:spTree>
    <p:extLst>
      <p:ext uri="{BB962C8B-B14F-4D97-AF65-F5344CB8AC3E}">
        <p14:creationId xmlns:p14="http://schemas.microsoft.com/office/powerpoint/2010/main" val="365065907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9000</TotalTime>
  <Words>541</Words>
  <Application>Microsoft Office PowerPoint</Application>
  <PresentationFormat>Widescreen</PresentationFormat>
  <Paragraphs>86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3</vt:lpstr>
      <vt:lpstr>Slice</vt:lpstr>
      <vt:lpstr>SMART WATER IRRIGATION &amp; Management USING iot</vt:lpstr>
      <vt:lpstr>Problem statement-</vt:lpstr>
      <vt:lpstr>Solution-</vt:lpstr>
      <vt:lpstr>Object model</vt:lpstr>
      <vt:lpstr>Key roles</vt:lpstr>
      <vt:lpstr>Key features</vt:lpstr>
      <vt:lpstr>Extra Features </vt:lpstr>
      <vt:lpstr>Refrences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Mayur Sonawane</dc:creator>
  <cp:lastModifiedBy>Mayur Sonawane</cp:lastModifiedBy>
  <cp:revision>14</cp:revision>
  <dcterms:created xsi:type="dcterms:W3CDTF">2014-09-12T02:12:56Z</dcterms:created>
  <dcterms:modified xsi:type="dcterms:W3CDTF">2016-01-11T03:22:03Z</dcterms:modified>
</cp:coreProperties>
</file>