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Lexend Medium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LexendMedium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exend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4ecb409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4ecb409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0a0c3e2b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0a0c3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0a0c3e2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0a0c3e2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0a0c3e2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0a0c3e2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4ecb409eb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4ecb409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4ecb409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4ecb409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0a0c3e2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0a0c3e2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are animated to come in and out so that they are big enough to see and we can fit them on the same slide.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0a0c3e2b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0a0c3e2b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RMSE value was low, thought that the model might be overfitting due to presence of any outliers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4ecb409eb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4ecb409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4ecb409e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4ecb40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resale price is not only per litre, but also per cubic meters and </a:t>
            </a:r>
            <a:r>
              <a:rPr lang="en"/>
              <a:t>per 13 kilograms</a:t>
            </a:r>
            <a:r>
              <a:rPr lang="en"/>
              <a:t>, that’s why we have to perform normalization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4ecb409eb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4ecb409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4ecb409e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4ecb409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4ecb409e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4ecb409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4ecb409e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4ecb409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price/liter, price/13 kilograms, or price/cubic meter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Basically z-score calculation to normalize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E3A45"/>
                </a:solidFill>
                <a:highlight>
                  <a:srgbClr val="FCFCFC"/>
                </a:highlight>
              </a:rPr>
              <a:t>&gt; Centering data means that the average of a variable is subtracted from the data. </a:t>
            </a:r>
            <a:endParaRPr sz="950">
              <a:solidFill>
                <a:srgbClr val="2E3A45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E3A45"/>
                </a:solidFill>
                <a:highlight>
                  <a:srgbClr val="FCFCFC"/>
                </a:highlight>
              </a:rPr>
              <a:t>&gt; Scaling data means that the standard deviation of a variable is divided out of the data. </a:t>
            </a:r>
            <a:endParaRPr sz="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4ecb409eb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4ecb409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1048500"/>
            <a:ext cx="8222100" cy="30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Gas Prices in Brazil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900"/>
              <a:t>Analysis &amp; Forecasting</a:t>
            </a:r>
            <a:endParaRPr i="1"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900">
                <a:latin typeface="Lexend Medium"/>
                <a:ea typeface="Lexend Medium"/>
                <a:cs typeface="Lexend Medium"/>
                <a:sym typeface="Lexend Medium"/>
              </a:rPr>
              <a:t>ENERGY ANALYTICS FINAL PROJECT</a:t>
            </a:r>
            <a:endParaRPr sz="29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edium"/>
                <a:ea typeface="Roboto Medium"/>
                <a:cs typeface="Roboto Medium"/>
                <a:sym typeface="Roboto Medium"/>
              </a:rPr>
              <a:t>Anna Christensen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edium"/>
                <a:ea typeface="Roboto Medium"/>
                <a:cs typeface="Roboto Medium"/>
                <a:sym typeface="Roboto Medium"/>
              </a:rPr>
              <a:t>Sonaxy Mohanty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486650"/>
            <a:ext cx="82221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&amp; Exponential Smoothing (ETS)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divided into training &amp; test set for model validation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Training: May 2004 - Dec 2018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Test: Jan - Dec 2019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benchmark methods fitted to data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Mean, Naive, Seasonal Naive, Drift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Default exponential smoothing (ETS) model fitted to data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Forecast generated for test set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37700" y="1163375"/>
            <a:ext cx="8222100" cy="19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ARIMA Modeling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26075" y="13112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Based on (KPSS) test, p-value = 0.01, rejecting the null hypothesis of data being stationary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seasonal differencing required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Order differences implemented for different regions: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 and Differencing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6541" l="9494" r="18852" t="4212"/>
          <a:stretch/>
        </p:blipFill>
        <p:spPr>
          <a:xfrm>
            <a:off x="755113" y="3844900"/>
            <a:ext cx="1749925" cy="10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025" y="273275"/>
            <a:ext cx="5769224" cy="456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26075" y="1391875"/>
            <a:ext cx="28080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Focusing on one region - </a:t>
            </a:r>
            <a:r>
              <a:rPr i="1" lang="en" sz="1500"/>
              <a:t>Centro Oeste</a:t>
            </a:r>
            <a:r>
              <a:rPr lang="en" sz="1500"/>
              <a:t> -</a:t>
            </a:r>
            <a:r>
              <a:rPr i="1" lang="en" sz="1500"/>
              <a:t> </a:t>
            </a:r>
            <a:r>
              <a:rPr lang="en" sz="1500"/>
              <a:t>for ARIMA modelling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ACF plot shows a single spike at lag 1 and PA</a:t>
            </a:r>
            <a:r>
              <a:rPr lang="en" sz="1500"/>
              <a:t>CF exponentially decreases , i.e., MA(1) term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Best ARIMA model  based on AICc value is ARIMA (0,2,1)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and PACF plots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546075"/>
            <a:ext cx="5805124" cy="312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887" y="4038275"/>
            <a:ext cx="5523100" cy="3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37700" y="1163375"/>
            <a:ext cx="8222100" cy="19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Evaluation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26075" y="505675"/>
            <a:ext cx="2808000" cy="16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Plots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Measures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4780" r="2394" t="0"/>
          <a:stretch/>
        </p:blipFill>
        <p:spPr>
          <a:xfrm>
            <a:off x="80107" y="3229425"/>
            <a:ext cx="3099918" cy="1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84213" y="2269338"/>
            <a:ext cx="28917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Accuracy measures for the benchmark, ETS, &amp; ARIMA model forecasts:</a:t>
            </a:r>
            <a:endParaRPr sz="14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275" y="237487"/>
            <a:ext cx="5818725" cy="470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Diagnostics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5275" y="1311200"/>
            <a:ext cx="29988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histograms appear to be normally distributed and centered around zero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Variations in time series plots increase towards </a:t>
            </a:r>
            <a:r>
              <a:rPr lang="en" sz="1300"/>
              <a:t>the end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ACF plot shows no significant autocorrelation in residuals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Ljung-Box test confirms residuals resemble white noise: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7" name="Google Shape;167;p28"/>
          <p:cNvGrpSpPr/>
          <p:nvPr/>
        </p:nvGrpSpPr>
        <p:grpSpPr>
          <a:xfrm>
            <a:off x="4171525" y="91481"/>
            <a:ext cx="4352625" cy="4900169"/>
            <a:chOff x="4171525" y="91481"/>
            <a:chExt cx="4352625" cy="4900169"/>
          </a:xfrm>
        </p:grpSpPr>
        <p:pic>
          <p:nvPicPr>
            <p:cNvPr id="168" name="Google Shape;16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1525" y="91481"/>
              <a:ext cx="4352625" cy="2566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71525" y="2760675"/>
              <a:ext cx="4352624" cy="223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075" y="3816300"/>
            <a:ext cx="2808000" cy="10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8413" y="1375225"/>
            <a:ext cx="4698846" cy="2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71900" y="2231475"/>
            <a:ext cx="39999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simpler Naive model performed better than ARIMA and ETS models, with a  RMSE value of 0.0198 and a MAPE  value of 5.26%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possible explanation is that the trend component plays a significant role in this time series data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 removed any existing outliers and re-tested all the models, but Naive model again outperformed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analysis: Neural Network model was developed to compare to Naive model</a:t>
            </a:r>
            <a:endParaRPr/>
          </a:p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4694100" y="2249575"/>
            <a:ext cx="3999900" cy="26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Forecasting for other regions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Forecasting </a:t>
            </a:r>
            <a:r>
              <a:rPr lang="en"/>
              <a:t>hierarchical time series data - bottom up approach, beginning at product level and aggregating to region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and Prophet models - gained popularity in forecasting energy data </a:t>
            </a:r>
            <a:r>
              <a:rPr lang="en"/>
              <a:t>which are considered as non-stationary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 model - random forest has shown great success in forecasting energy data (Ceylan et al., 2022)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4694100" y="1834075"/>
            <a:ext cx="315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Further research &amp; analysis: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71900" y="1834075"/>
            <a:ext cx="315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 Results: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71900" y="1857450"/>
            <a:ext cx="8222100" cy="30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Ceylan, Z., Akbulut, D., &amp; Baytürk, E. (2022). Forecasting gasoline consumption using machine learning algorithms during COVID-19 </a:t>
            </a:r>
            <a:endParaRPr sz="1000"/>
          </a:p>
          <a:p>
            <a:pPr indent="40005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pandemic. Energy Sources, Part A: Recovery, Utilization, and Environmental  Effects, 1–19. </a:t>
            </a:r>
            <a:endParaRPr sz="1000"/>
          </a:p>
          <a:p>
            <a:pPr indent="40005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https://doi.org/10.1080/15567036.2021.2024919</a:t>
            </a:r>
            <a:endParaRPr sz="1000"/>
          </a:p>
          <a:p>
            <a:pPr indent="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Samuelson, R. J. (2014, December 3). Key facts about the Great Oil Crash of 2014. The Washington Post. Retrieved December 8, 2022, </a:t>
            </a:r>
            <a:endParaRPr sz="1000"/>
          </a:p>
          <a:p>
            <a:pPr indent="40005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 https://www.washingtonpost.com/opinions/robert-samuelson-key-facts-about-the-great-oil-crash-of-2014/2014/12/03/a1e</a:t>
            </a:r>
            <a:endParaRPr sz="1000"/>
          </a:p>
          <a:p>
            <a:pPr indent="40005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2fd94-7b0f-11e4-b821-503cc7efed9e_story.html</a:t>
            </a:r>
            <a:endParaRPr sz="1000"/>
          </a:p>
          <a:p>
            <a:pPr indent="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Stecker, T. (2013, October 17). How the oil embargo sparked energy independence - in Brazil. Scientific American. Retrieved December </a:t>
            </a:r>
            <a:endParaRPr sz="1000"/>
          </a:p>
          <a:p>
            <a:pPr indent="40005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8, 2022, from https://www.scientificamerican.com/article/how-the-oil-embargo-sparked-energy-independence-in-brazil/</a:t>
            </a:r>
            <a:endParaRPr sz="1000"/>
          </a:p>
          <a:p>
            <a:pPr indent="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Zhang, J., &amp; Zhao, J. (2022). Trend- and periodicity-trait-driven gasoline demand forecasting. Energies, </a:t>
            </a:r>
            <a:endParaRPr sz="1000"/>
          </a:p>
          <a:p>
            <a:pPr indent="400050" lvl="0" marL="571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15(10).https://doi.org/10.3390/en15103553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cxnSp>
        <p:nvCxnSpPr>
          <p:cNvPr id="192" name="Google Shape;192;p31"/>
          <p:cNvCxnSpPr/>
          <p:nvPr/>
        </p:nvCxnSpPr>
        <p:spPr>
          <a:xfrm>
            <a:off x="490250" y="2571750"/>
            <a:ext cx="7944300" cy="14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9322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06700" y="1843850"/>
            <a:ext cx="87525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Energy data: complex, uncertain, many factors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Forecasting necessary for companies/entities  to strategize production &amp; logistics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Project focus: gasoline price data in Brazil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Brazil uses more ethanol (95 % flex fuel), increases uncertainty for gasoline (Stecker, 2013)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Global drop in oil price from 2014-2016 affects prices of petroleum products (Samuelson, 2014)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ARIMA models are common methods used to forecast energy data (Zhang and Zhao, 2022)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 More advanced methods include machine learning models </a:t>
            </a:r>
            <a:r>
              <a:rPr lang="en" sz="1550"/>
              <a:t>(Ceylan et al., 2022)</a:t>
            </a:r>
            <a:endParaRPr sz="1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8438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Weekly reports of prices for gasoline &amp; other fuels in Brazil by state &amp; region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Published by </a:t>
            </a:r>
            <a:r>
              <a:rPr lang="en" sz="1600"/>
              <a:t>National Agency of Petroleum, Natural Gas, and Biofuels (ANP)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Observations from 2004 - May 2021, 120,823 observations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Focused on mean resale price and grouped by region and month</a:t>
            </a:r>
            <a:endParaRPr sz="16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Approach: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100" y="3839100"/>
            <a:ext cx="4523799" cy="107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37700" y="1163375"/>
            <a:ext cx="8222100" cy="19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Overview &amp; Preparation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Autoplot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Upward trend in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Unusual observations in 2014-2016 (oil price drop)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strong seasonality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Trend is increasing (with exception of outlier period)</a:t>
            </a:r>
            <a:endParaRPr sz="1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675" y="729150"/>
            <a:ext cx="5187050" cy="3685201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Plot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Confirms no strong seasonality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Yearly trend of prices increasing at end of year, beginning around Aug.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Trend causes data series values to increase every year (with exception of outliers)</a:t>
            </a:r>
            <a:endParaRPr sz="15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900" y="596949"/>
            <a:ext cx="4972924" cy="3949625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Subseries Plot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Again see increasing trend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Rate of trend increasing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Consistent outlier period from 2014-2016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Flat seasonal pattern</a:t>
            </a:r>
            <a:endParaRPr sz="1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00" y="455976"/>
            <a:ext cx="5288402" cy="4368125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</a:t>
            </a:r>
            <a:r>
              <a:rPr lang="en"/>
              <a:t> Values &amp; Transformation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77875" y="1806225"/>
            <a:ext cx="39768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few gaps in the time series were imputed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Imputed mean of average resale price for that region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was centered and scaled when creating the tsibble object as prices are based on various different </a:t>
            </a:r>
            <a:r>
              <a:rPr lang="en" sz="1600"/>
              <a:t>measurement</a:t>
            </a:r>
            <a:r>
              <a:rPr lang="en" sz="1600"/>
              <a:t> units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box-cox transformation was tested, but didn’t have a significant effect on the data</a:t>
            </a:r>
            <a:endParaRPr sz="16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00" y="1919075"/>
            <a:ext cx="4584794" cy="27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26075" y="536600"/>
            <a:ext cx="2808000" cy="5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26075" y="1108400"/>
            <a:ext cx="28080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Trend is the largest component by far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a seasonal pattern but the scale is very small so it is insignificant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regions have more outliers/uncertainty than others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regions share a common outlier of the 2014 price drop and 2016 price increase</a:t>
            </a:r>
            <a:endParaRPr sz="15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161" y="357800"/>
            <a:ext cx="5549440" cy="44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