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08"/>
  </p:notesMasterIdLst>
  <p:sldIdLst>
    <p:sldId id="256" r:id="rId3"/>
    <p:sldId id="1072" r:id="rId4"/>
    <p:sldId id="875" r:id="rId5"/>
    <p:sldId id="978" r:id="rId6"/>
    <p:sldId id="967" r:id="rId7"/>
    <p:sldId id="1073" r:id="rId8"/>
    <p:sldId id="1074" r:id="rId9"/>
    <p:sldId id="1075" r:id="rId10"/>
    <p:sldId id="1076" r:id="rId11"/>
    <p:sldId id="1024" r:id="rId12"/>
    <p:sldId id="1025" r:id="rId13"/>
    <p:sldId id="920" r:id="rId14"/>
    <p:sldId id="918" r:id="rId15"/>
    <p:sldId id="919" r:id="rId16"/>
    <p:sldId id="992" r:id="rId17"/>
    <p:sldId id="1031" r:id="rId18"/>
    <p:sldId id="1030" r:id="rId19"/>
    <p:sldId id="1029" r:id="rId20"/>
    <p:sldId id="922" r:id="rId21"/>
    <p:sldId id="924" r:id="rId22"/>
    <p:sldId id="1071" r:id="rId23"/>
    <p:sldId id="1172" r:id="rId24"/>
    <p:sldId id="925" r:id="rId25"/>
    <p:sldId id="1046" r:id="rId26"/>
    <p:sldId id="1171" r:id="rId27"/>
    <p:sldId id="1170" r:id="rId28"/>
    <p:sldId id="1044" r:id="rId29"/>
    <p:sldId id="1048" r:id="rId30"/>
    <p:sldId id="1049" r:id="rId31"/>
    <p:sldId id="1050" r:id="rId32"/>
    <p:sldId id="1051" r:id="rId33"/>
    <p:sldId id="1052" r:id="rId34"/>
    <p:sldId id="1047" r:id="rId35"/>
    <p:sldId id="1053" r:id="rId36"/>
    <p:sldId id="1054" r:id="rId37"/>
    <p:sldId id="1055" r:id="rId38"/>
    <p:sldId id="1056" r:id="rId39"/>
    <p:sldId id="1057" r:id="rId40"/>
    <p:sldId id="1058" r:id="rId41"/>
    <p:sldId id="1016" r:id="rId42"/>
    <p:sldId id="1173" r:id="rId43"/>
    <p:sldId id="1174" r:id="rId44"/>
    <p:sldId id="928" r:id="rId45"/>
    <p:sldId id="929" r:id="rId46"/>
    <p:sldId id="968" r:id="rId47"/>
    <p:sldId id="1175" r:id="rId48"/>
    <p:sldId id="974" r:id="rId49"/>
    <p:sldId id="986" r:id="rId50"/>
    <p:sldId id="987" r:id="rId51"/>
    <p:sldId id="988" r:id="rId52"/>
    <p:sldId id="938" r:id="rId53"/>
    <p:sldId id="989" r:id="rId54"/>
    <p:sldId id="991" r:id="rId55"/>
    <p:sldId id="990" r:id="rId56"/>
    <p:sldId id="1020" r:id="rId57"/>
    <p:sldId id="943" r:id="rId58"/>
    <p:sldId id="944" r:id="rId59"/>
    <p:sldId id="945" r:id="rId60"/>
    <p:sldId id="946" r:id="rId61"/>
    <p:sldId id="1042" r:id="rId62"/>
    <p:sldId id="971" r:id="rId63"/>
    <p:sldId id="996" r:id="rId64"/>
    <p:sldId id="1032" r:id="rId65"/>
    <p:sldId id="995" r:id="rId66"/>
    <p:sldId id="1033" r:id="rId67"/>
    <p:sldId id="1043" r:id="rId68"/>
    <p:sldId id="997" r:id="rId69"/>
    <p:sldId id="1176" r:id="rId70"/>
    <p:sldId id="972" r:id="rId71"/>
    <p:sldId id="973" r:id="rId72"/>
    <p:sldId id="1036" r:id="rId73"/>
    <p:sldId id="1037" r:id="rId74"/>
    <p:sldId id="1035" r:id="rId75"/>
    <p:sldId id="931" r:id="rId76"/>
    <p:sldId id="1003" r:id="rId77"/>
    <p:sldId id="1001" r:id="rId78"/>
    <p:sldId id="1038" r:id="rId79"/>
    <p:sldId id="1002" r:id="rId80"/>
    <p:sldId id="1004" r:id="rId81"/>
    <p:sldId id="1005" r:id="rId82"/>
    <p:sldId id="977" r:id="rId83"/>
    <p:sldId id="1007" r:id="rId84"/>
    <p:sldId id="1008" r:id="rId85"/>
    <p:sldId id="1177" r:id="rId86"/>
    <p:sldId id="1040" r:id="rId87"/>
    <p:sldId id="975" r:id="rId88"/>
    <p:sldId id="976" r:id="rId89"/>
    <p:sldId id="1041" r:id="rId90"/>
    <p:sldId id="1134" r:id="rId91"/>
    <p:sldId id="1178" r:id="rId92"/>
    <p:sldId id="1017" r:id="rId93"/>
    <p:sldId id="1059" r:id="rId94"/>
    <p:sldId id="1060" r:id="rId95"/>
    <p:sldId id="1061" r:id="rId96"/>
    <p:sldId id="1062" r:id="rId97"/>
    <p:sldId id="1063" r:id="rId98"/>
    <p:sldId id="1064" r:id="rId99"/>
    <p:sldId id="1065" r:id="rId100"/>
    <p:sldId id="1066" r:id="rId101"/>
    <p:sldId id="1067" r:id="rId102"/>
    <p:sldId id="1068" r:id="rId103"/>
    <p:sldId id="1069" r:id="rId104"/>
    <p:sldId id="1070" r:id="rId105"/>
    <p:sldId id="1018" r:id="rId106"/>
    <p:sldId id="1019" r:id="rId107"/>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0066FF"/>
    <a:srgbClr val="0A6A0A"/>
    <a:srgbClr val="3366FF"/>
    <a:srgbClr val="CC3300"/>
    <a:srgbClr val="0066CC"/>
    <a:srgbClr val="009242"/>
    <a:srgbClr val="FF0000"/>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2"/>
    <p:restoredTop sz="94198" autoAdjust="0"/>
  </p:normalViewPr>
  <p:slideViewPr>
    <p:cSldViewPr snapToGrid="0" showGuides="1">
      <p:cViewPr varScale="1">
        <p:scale>
          <a:sx n="125" d="100"/>
          <a:sy n="125" d="100"/>
        </p:scale>
        <p:origin x="484" y="120"/>
      </p:cViewPr>
      <p:guideLst>
        <p:guide orient="horz" pos="2160"/>
        <p:guide pos="2880"/>
      </p:guideLst>
    </p:cSldViewPr>
  </p:slideViewPr>
  <p:notesTextViewPr>
    <p:cViewPr>
      <p:scale>
        <a:sx n="100" d="100"/>
        <a:sy n="100" d="100"/>
      </p:scale>
      <p:origin x="0" y="0"/>
    </p:cViewPr>
  </p:notesTextViewPr>
  <p:sorterViewPr showFormatting="0">
    <p:cViewPr varScale="1">
      <p:scale>
        <a:sx n="100" d="100"/>
        <a:sy n="100" d="100"/>
      </p:scale>
      <p:origin x="0" y="0"/>
    </p:cViewPr>
  </p:sorterViewPr>
  <p:gridSpacing cx="45003" cy="45003"/>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tableStyles" Target="tableStyle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notesMaster" Target="notesMasters/notesMaster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presProps" Target="pres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fontAlgn="base" hangingPunct="1">
              <a:buNone/>
            </a:pPr>
            <a:fld id="{9A0DB2DC-4C9A-4742-B13C-FB6460FD3503}" type="slidenum">
              <a:rPr lang="en-US" altLang="zh-CN" sz="1200" strike="noStrike" noProof="1" dirty="0">
                <a:latin typeface="Arial" panose="020B0604020202020204" pitchFamily="34" charset="0"/>
                <a:ea typeface="宋体" panose="02010600030101010101" pitchFamily="2" charset="-122"/>
                <a:cs typeface="+mn-cs"/>
              </a:rPr>
              <a:t>‹#›</a:t>
            </a:fld>
            <a:endParaRPr lang="en-US" altLang="zh-CN" sz="1200" strike="noStrike" noProof="1"/>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幻灯片图像占位符 1"/>
          <p:cNvSpPr>
            <a:spLocks noGrp="1" noRot="1" noChangeAspect="1" noTextEdit="1"/>
          </p:cNvSpPr>
          <p:nvPr>
            <p:ph type="sldImg"/>
          </p:nvPr>
        </p:nvSpPr>
        <p:spPr>
          <a:ln/>
        </p:spPr>
      </p:sp>
      <p:sp>
        <p:nvSpPr>
          <p:cNvPr id="5122" name="备注占位符 2"/>
          <p:cNvSpPr>
            <a:spLocks noGrp="1"/>
          </p:cNvSpPr>
          <p:nvPr>
            <p:ph type="body"/>
          </p:nvPr>
        </p:nvSpPr>
        <p:spPr>
          <a:ln/>
        </p:spPr>
        <p:txBody>
          <a:bodyPr wrap="square" lIns="91440" tIns="45720" rIns="91440" bIns="45720" anchor="t" anchorCtr="0"/>
          <a:lstStyle/>
          <a:p>
            <a:pPr lvl="0"/>
            <a:endParaRPr lang="zh-CN" altLang="en-US" dirty="0"/>
          </a:p>
        </p:txBody>
      </p:sp>
      <p:sp>
        <p:nvSpPr>
          <p:cNvPr id="5123"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sz="1200" dirty="0"/>
              <a:t>2</a:t>
            </a:fld>
            <a:endParaRPr lang="en-US" altLang="zh-CN"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noTextEdit="1"/>
          </p:cNvSpPr>
          <p:nvPr>
            <p:ph type="sldImg"/>
          </p:nvPr>
        </p:nvSpPr>
        <p:spPr>
          <a:xfrm>
            <a:off x="1152525" y="692150"/>
            <a:ext cx="4554538" cy="3416300"/>
          </a:xfrm>
          <a:ln/>
        </p:spPr>
      </p:sp>
      <p:sp>
        <p:nvSpPr>
          <p:cNvPr id="26626" name="Rectangle 3"/>
          <p:cNvSpPr>
            <a:spLocks noGrp="1"/>
          </p:cNvSpPr>
          <p:nvPr>
            <p:ph type="body"/>
          </p:nvPr>
        </p:nvSpPr>
        <p:spPr>
          <a:xfrm>
            <a:off x="930275" y="4360863"/>
            <a:ext cx="5008563" cy="4070350"/>
          </a:xfrm>
          <a:ln/>
        </p:spPr>
        <p:txBody>
          <a:bodyPr wrap="square" lIns="86630" tIns="43315" rIns="86630" bIns="43315" anchor="t" anchorCtr="0"/>
          <a:lstStyle/>
          <a:p>
            <a:pPr lvl="0"/>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Text Box 1"/>
          <p:cNvSpPr txBox="1"/>
          <p:nvPr/>
        </p:nvSpPr>
        <p:spPr>
          <a:xfrm>
            <a:off x="2127250" y="692150"/>
            <a:ext cx="2603500" cy="3416300"/>
          </a:xfrm>
          <a:prstGeom prst="rect">
            <a:avLst/>
          </a:prstGeom>
          <a:solidFill>
            <a:srgbClr val="FFFFFF"/>
          </a:solidFill>
          <a:ln w="9525" cap="flat" cmpd="sng">
            <a:solidFill>
              <a:srgbClr val="000000"/>
            </a:solidFill>
            <a:prstDash val="solid"/>
            <a:miter/>
            <a:headEnd type="none" w="med" len="med"/>
            <a:tailEnd type="none" w="med" len="med"/>
          </a:ln>
        </p:spPr>
        <p:txBody>
          <a:bodyPr wrap="none" lIns="86630" tIns="43315" rIns="86630" bIns="43315" anchor="ctr" anchorCtr="0"/>
          <a:lstStyle/>
          <a:p>
            <a:pPr lvl="0" defTabSz="866775"/>
            <a:endParaRPr lang="en-US" altLang="zh-CN" sz="2300" b="1" dirty="0">
              <a:latin typeface="Arial Narrow" panose="020B0606020202030204" pitchFamily="34" charset="0"/>
            </a:endParaRPr>
          </a:p>
        </p:txBody>
      </p:sp>
      <p:sp>
        <p:nvSpPr>
          <p:cNvPr id="28675" name="Rectangle 2"/>
          <p:cNvSpPr>
            <a:spLocks noGrp="1"/>
          </p:cNvSpPr>
          <p:nvPr>
            <p:ph type="body"/>
          </p:nvPr>
        </p:nvSpPr>
        <p:spPr>
          <a:xfrm>
            <a:off x="914400" y="4343400"/>
            <a:ext cx="5029200" cy="4116388"/>
          </a:xfrm>
          <a:ln/>
        </p:spPr>
        <p:txBody>
          <a:bodyPr wrap="none" lIns="86630" tIns="43315" rIns="86630" bIns="43315" anchor="ctr" anchorCtr="0"/>
          <a:lstStyle/>
          <a:p>
            <a:pPr lvl="0"/>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Text Box 1"/>
          <p:cNvSpPr txBox="1"/>
          <p:nvPr/>
        </p:nvSpPr>
        <p:spPr>
          <a:xfrm>
            <a:off x="2127250" y="692150"/>
            <a:ext cx="2603500" cy="3416300"/>
          </a:xfrm>
          <a:prstGeom prst="rect">
            <a:avLst/>
          </a:prstGeom>
          <a:solidFill>
            <a:srgbClr val="FFFFFF"/>
          </a:solidFill>
          <a:ln w="9525" cap="flat" cmpd="sng">
            <a:solidFill>
              <a:srgbClr val="000000"/>
            </a:solidFill>
            <a:prstDash val="solid"/>
            <a:miter/>
            <a:headEnd type="none" w="med" len="med"/>
            <a:tailEnd type="none" w="med" len="med"/>
          </a:ln>
        </p:spPr>
        <p:txBody>
          <a:bodyPr wrap="none" lIns="86630" tIns="43315" rIns="86630" bIns="43315" anchor="ctr" anchorCtr="0"/>
          <a:lstStyle/>
          <a:p>
            <a:pPr lvl="0" defTabSz="866775"/>
            <a:endParaRPr lang="en-US" altLang="zh-CN" sz="2300" b="1" dirty="0">
              <a:latin typeface="Arial Narrow" panose="020B0606020202030204" pitchFamily="34" charset="0"/>
            </a:endParaRPr>
          </a:p>
        </p:txBody>
      </p:sp>
      <p:sp>
        <p:nvSpPr>
          <p:cNvPr id="31747" name="Rectangle 2"/>
          <p:cNvSpPr>
            <a:spLocks noGrp="1"/>
          </p:cNvSpPr>
          <p:nvPr>
            <p:ph type="body"/>
          </p:nvPr>
        </p:nvSpPr>
        <p:spPr>
          <a:xfrm>
            <a:off x="914400" y="4343400"/>
            <a:ext cx="5029200" cy="4116388"/>
          </a:xfrm>
          <a:ln/>
        </p:spPr>
        <p:txBody>
          <a:bodyPr wrap="none" lIns="86630" tIns="43315" rIns="86630" bIns="43315" anchor="ctr" anchorCtr="0"/>
          <a:lstStyle/>
          <a:p>
            <a:pPr lvl="0"/>
            <a:endParaRPr lang="en-US"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Rot="1" noChangeAspect="1" noTextEdit="1"/>
          </p:cNvSpPr>
          <p:nvPr>
            <p:ph type="sldImg"/>
          </p:nvPr>
        </p:nvSpPr>
        <p:spPr>
          <a:xfrm>
            <a:off x="1152525" y="692150"/>
            <a:ext cx="4554538" cy="3416300"/>
          </a:xfrm>
          <a:ln/>
        </p:spPr>
      </p:sp>
      <p:sp>
        <p:nvSpPr>
          <p:cNvPr id="34818" name="Rectangle 3"/>
          <p:cNvSpPr>
            <a:spLocks noGrp="1"/>
          </p:cNvSpPr>
          <p:nvPr>
            <p:ph type="body"/>
          </p:nvPr>
        </p:nvSpPr>
        <p:spPr>
          <a:xfrm>
            <a:off x="930275" y="4360863"/>
            <a:ext cx="5008563" cy="4070350"/>
          </a:xfrm>
          <a:ln/>
        </p:spPr>
        <p:txBody>
          <a:bodyPr wrap="square" lIns="86630" tIns="43315" rIns="86630" bIns="43315" anchor="t" anchorCtr="0"/>
          <a:lstStyle/>
          <a:p>
            <a:pPr lvl="0"/>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TextEdit="1"/>
          </p:cNvSpPr>
          <p:nvPr>
            <p:ph type="sldImg"/>
          </p:nvPr>
        </p:nvSpPr>
        <p:spPr>
          <a:xfrm>
            <a:off x="1152525" y="692150"/>
            <a:ext cx="4554538" cy="3416300"/>
          </a:xfrm>
          <a:ln/>
        </p:spPr>
      </p:sp>
      <p:sp>
        <p:nvSpPr>
          <p:cNvPr id="36866" name="Rectangle 3"/>
          <p:cNvSpPr>
            <a:spLocks noGrp="1"/>
          </p:cNvSpPr>
          <p:nvPr>
            <p:ph type="body"/>
          </p:nvPr>
        </p:nvSpPr>
        <p:spPr>
          <a:xfrm>
            <a:off x="930275" y="4360863"/>
            <a:ext cx="5008563" cy="4070350"/>
          </a:xfrm>
          <a:ln/>
        </p:spPr>
        <p:txBody>
          <a:bodyPr wrap="square" lIns="86630" tIns="43315" rIns="86630" bIns="43315" anchor="t" anchorCtr="0"/>
          <a:lstStyle/>
          <a:p>
            <a:pPr lvl="0"/>
            <a:endParaRPr lang="en-US"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noTextEdit="1"/>
          </p:cNvSpPr>
          <p:nvPr>
            <p:ph type="sldImg"/>
          </p:nvPr>
        </p:nvSpPr>
        <p:spPr>
          <a:ln/>
        </p:spPr>
      </p:sp>
      <p:sp>
        <p:nvSpPr>
          <p:cNvPr id="38914" name="备注占位符 2"/>
          <p:cNvSpPr>
            <a:spLocks noGrp="1"/>
          </p:cNvSpPr>
          <p:nvPr>
            <p:ph type="body"/>
          </p:nvPr>
        </p:nvSpPr>
        <p:spPr>
          <a:ln/>
        </p:spPr>
        <p:txBody>
          <a:bodyPr wrap="square" lIns="91440" tIns="45720" rIns="91440" bIns="45720" anchor="t" anchorCtr="0"/>
          <a:lstStyle/>
          <a:p>
            <a:pPr lvl="0"/>
            <a:r>
              <a:rPr lang="zh-CN" altLang="en-US" dirty="0"/>
              <a:t>存放机器代码的文件</a:t>
            </a:r>
          </a:p>
        </p:txBody>
      </p:sp>
      <p:sp>
        <p:nvSpPr>
          <p:cNvPr id="38915"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sz="1200" dirty="0"/>
              <a:t>21</a:t>
            </a:fld>
            <a:endParaRPr lang="en-US" altLang="zh-CN"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noTextEdit="1"/>
          </p:cNvSpPr>
          <p:nvPr>
            <p:ph type="sldImg"/>
          </p:nvPr>
        </p:nvSpPr>
        <p:spPr/>
      </p:sp>
      <p:sp>
        <p:nvSpPr>
          <p:cNvPr id="38914" name="备注占位符 2"/>
          <p:cNvSpPr>
            <a:spLocks noGrp="1"/>
          </p:cNvSpPr>
          <p:nvPr>
            <p:ph type="body"/>
          </p:nvPr>
        </p:nvSpPr>
        <p:spPr/>
        <p:txBody>
          <a:bodyPr wrap="square" lIns="91440" tIns="45720" rIns="91440" bIns="45720" anchor="t" anchorCtr="0"/>
          <a:lstStyle/>
          <a:p>
            <a:pPr lvl="0"/>
            <a:r>
              <a:rPr lang="zh-CN" altLang="en-US" dirty="0"/>
              <a:t>存放机器代码的文件</a:t>
            </a:r>
          </a:p>
        </p:txBody>
      </p:sp>
      <p:sp>
        <p:nvSpPr>
          <p:cNvPr id="38915"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sz="1200" dirty="0"/>
              <a:t>22</a:t>
            </a:fld>
            <a:endParaRPr lang="en-US" altLang="zh-CN"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Rot="1" noChangeAspect="1" noTextEdit="1"/>
          </p:cNvSpPr>
          <p:nvPr>
            <p:ph type="sldImg"/>
          </p:nvPr>
        </p:nvSpPr>
        <p:spPr>
          <a:xfrm>
            <a:off x="1152525" y="692150"/>
            <a:ext cx="4554538" cy="3416300"/>
          </a:xfrm>
          <a:ln/>
        </p:spPr>
      </p:sp>
      <p:sp>
        <p:nvSpPr>
          <p:cNvPr id="40962" name="Rectangle 3"/>
          <p:cNvSpPr>
            <a:spLocks noGrp="1"/>
          </p:cNvSpPr>
          <p:nvPr>
            <p:ph type="body"/>
          </p:nvPr>
        </p:nvSpPr>
        <p:spPr>
          <a:xfrm>
            <a:off x="930275" y="4360863"/>
            <a:ext cx="5008563" cy="4070350"/>
          </a:xfrm>
          <a:ln/>
        </p:spPr>
        <p:txBody>
          <a:bodyPr wrap="square" lIns="86630" tIns="43315" rIns="86630" bIns="43315" anchor="t" anchorCtr="0"/>
          <a:lstStyle/>
          <a:p>
            <a:pPr lvl="0"/>
            <a:endParaRPr lang="en-US"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Text Box 1"/>
          <p:cNvSpPr txBox="1"/>
          <p:nvPr/>
        </p:nvSpPr>
        <p:spPr>
          <a:xfrm>
            <a:off x="2127250" y="692150"/>
            <a:ext cx="2603500" cy="3416300"/>
          </a:xfrm>
          <a:prstGeom prst="rect">
            <a:avLst/>
          </a:prstGeom>
          <a:solidFill>
            <a:srgbClr val="FFFFFF"/>
          </a:solidFill>
          <a:ln w="9525" cap="flat" cmpd="sng">
            <a:solidFill>
              <a:srgbClr val="000000"/>
            </a:solidFill>
            <a:prstDash val="solid"/>
            <a:miter/>
            <a:headEnd type="none" w="med" len="med"/>
            <a:tailEnd type="none" w="med" len="med"/>
          </a:ln>
        </p:spPr>
        <p:txBody>
          <a:bodyPr wrap="none" lIns="86630" tIns="43315" rIns="86630" bIns="43315" anchor="ctr" anchorCtr="0"/>
          <a:lstStyle/>
          <a:p>
            <a:pPr lvl="0" defTabSz="866775">
              <a:spcBef>
                <a:spcPct val="0"/>
              </a:spcBef>
            </a:pPr>
            <a:endParaRPr lang="en-US" altLang="zh-CN" sz="2300" b="1" dirty="0">
              <a:latin typeface="Arial Narrow" panose="020B0606020202030204" pitchFamily="34" charset="0"/>
            </a:endParaRPr>
          </a:p>
        </p:txBody>
      </p:sp>
      <p:sp>
        <p:nvSpPr>
          <p:cNvPr id="37891" name="Rectangle 2"/>
          <p:cNvSpPr>
            <a:spLocks noGrp="1"/>
          </p:cNvSpPr>
          <p:nvPr>
            <p:ph type="body"/>
          </p:nvPr>
        </p:nvSpPr>
        <p:spPr>
          <a:xfrm>
            <a:off x="914400" y="4343400"/>
            <a:ext cx="5029200" cy="4116388"/>
          </a:xfrm>
        </p:spPr>
        <p:txBody>
          <a:bodyPr wrap="none" lIns="86630" tIns="43315" rIns="86630" bIns="43315" anchor="ctr" anchorCtr="0"/>
          <a:lstStyle/>
          <a:p>
            <a:pPr lvl="0"/>
            <a:endParaRPr lang="en-US"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Text Box 1"/>
          <p:cNvSpPr txBox="1"/>
          <p:nvPr/>
        </p:nvSpPr>
        <p:spPr>
          <a:xfrm>
            <a:off x="2127250" y="692150"/>
            <a:ext cx="2603500" cy="3416300"/>
          </a:xfrm>
          <a:prstGeom prst="rect">
            <a:avLst/>
          </a:prstGeom>
          <a:solidFill>
            <a:srgbClr val="FFFFFF"/>
          </a:solidFill>
          <a:ln w="9525" cap="flat" cmpd="sng">
            <a:solidFill>
              <a:srgbClr val="000000"/>
            </a:solidFill>
            <a:prstDash val="solid"/>
            <a:miter/>
            <a:headEnd type="none" w="med" len="med"/>
            <a:tailEnd type="none" w="med" len="med"/>
          </a:ln>
        </p:spPr>
        <p:txBody>
          <a:bodyPr wrap="none" lIns="86630" tIns="43315" rIns="86630" bIns="43315" anchor="ctr" anchorCtr="0"/>
          <a:lstStyle/>
          <a:p>
            <a:pPr lvl="0" defTabSz="866775"/>
            <a:endParaRPr lang="en-US" altLang="zh-CN" sz="2300" b="1" dirty="0">
              <a:latin typeface="Arial Narrow" panose="020B0606020202030204" pitchFamily="34" charset="0"/>
            </a:endParaRPr>
          </a:p>
        </p:txBody>
      </p:sp>
      <p:sp>
        <p:nvSpPr>
          <p:cNvPr id="44035" name="Rectangle 2"/>
          <p:cNvSpPr>
            <a:spLocks noGrp="1"/>
          </p:cNvSpPr>
          <p:nvPr>
            <p:ph type="body"/>
          </p:nvPr>
        </p:nvSpPr>
        <p:spPr>
          <a:xfrm>
            <a:off x="914400" y="4343400"/>
            <a:ext cx="5029200" cy="4116388"/>
          </a:xfrm>
        </p:spPr>
        <p:txBody>
          <a:bodyPr wrap="none" lIns="86630" tIns="43315" rIns="86630" bIns="43315" anchor="ctr" anchorCtr="0"/>
          <a:lstStyle/>
          <a:p>
            <a:pPr lvl="0"/>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noTextEdit="1"/>
          </p:cNvSpPr>
          <p:nvPr>
            <p:ph type="sldImg"/>
          </p:nvPr>
        </p:nvSpPr>
        <p:spPr>
          <a:ln/>
        </p:spPr>
      </p:sp>
      <p:sp>
        <p:nvSpPr>
          <p:cNvPr id="9218" name="备注占位符 2"/>
          <p:cNvSpPr>
            <a:spLocks noGrp="1"/>
          </p:cNvSpPr>
          <p:nvPr>
            <p:ph type="body"/>
          </p:nvPr>
        </p:nvSpPr>
        <p:spPr>
          <a:ln/>
        </p:spPr>
        <p:txBody>
          <a:bodyPr wrap="square" lIns="91440" tIns="45720" rIns="91440" bIns="45720" anchor="t" anchorCtr="0"/>
          <a:lstStyle/>
          <a:p>
            <a:pPr lvl="0"/>
            <a:endParaRPr lang="zh-CN" altLang="en-US" dirty="0"/>
          </a:p>
        </p:txBody>
      </p:sp>
      <p:sp>
        <p:nvSpPr>
          <p:cNvPr id="9219"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sz="1200" dirty="0"/>
              <a:t>5</a:t>
            </a:fld>
            <a:endParaRPr lang="en-US" altLang="zh-CN" sz="12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Text Box 1"/>
          <p:cNvSpPr txBox="1"/>
          <p:nvPr/>
        </p:nvSpPr>
        <p:spPr>
          <a:xfrm>
            <a:off x="2127250" y="692150"/>
            <a:ext cx="2603500" cy="3416300"/>
          </a:xfrm>
          <a:prstGeom prst="rect">
            <a:avLst/>
          </a:prstGeom>
          <a:solidFill>
            <a:srgbClr val="FFFFFF"/>
          </a:solidFill>
          <a:ln w="9525" cap="flat" cmpd="sng">
            <a:solidFill>
              <a:srgbClr val="000000"/>
            </a:solidFill>
            <a:prstDash val="solid"/>
            <a:miter/>
            <a:headEnd type="none" w="med" len="med"/>
            <a:tailEnd type="none" w="med" len="med"/>
          </a:ln>
        </p:spPr>
        <p:txBody>
          <a:bodyPr wrap="none" lIns="86630" tIns="43315" rIns="86630" bIns="43315" anchor="ctr" anchorCtr="0"/>
          <a:lstStyle/>
          <a:p>
            <a:pPr lvl="0" defTabSz="866775"/>
            <a:endParaRPr lang="en-US" altLang="zh-CN" sz="2300" b="1" dirty="0">
              <a:latin typeface="Arial Narrow" panose="020B0606020202030204" pitchFamily="34" charset="0"/>
            </a:endParaRPr>
          </a:p>
        </p:txBody>
      </p:sp>
      <p:sp>
        <p:nvSpPr>
          <p:cNvPr id="55299" name="Rectangle 2"/>
          <p:cNvSpPr>
            <a:spLocks noGrp="1"/>
          </p:cNvSpPr>
          <p:nvPr>
            <p:ph type="body"/>
          </p:nvPr>
        </p:nvSpPr>
        <p:spPr>
          <a:xfrm>
            <a:off x="914400" y="4343400"/>
            <a:ext cx="5029200" cy="4116388"/>
          </a:xfrm>
          <a:ln/>
        </p:spPr>
        <p:txBody>
          <a:bodyPr wrap="none" lIns="86630" tIns="43315" rIns="86630" bIns="43315" anchor="ctr" anchorCtr="0"/>
          <a:lstStyle/>
          <a:p>
            <a:pPr lvl="0"/>
            <a:endParaRPr lang="en-US"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Text Box 1"/>
          <p:cNvSpPr txBox="1"/>
          <p:nvPr/>
        </p:nvSpPr>
        <p:spPr>
          <a:xfrm>
            <a:off x="2127250" y="692150"/>
            <a:ext cx="2603500" cy="3416300"/>
          </a:xfrm>
          <a:prstGeom prst="rect">
            <a:avLst/>
          </a:prstGeom>
          <a:solidFill>
            <a:srgbClr val="FFFFFF"/>
          </a:solidFill>
          <a:ln w="9525" cap="flat" cmpd="sng">
            <a:solidFill>
              <a:srgbClr val="000000"/>
            </a:solidFill>
            <a:prstDash val="solid"/>
            <a:miter/>
            <a:headEnd type="none" w="med" len="med"/>
            <a:tailEnd type="none" w="med" len="med"/>
          </a:ln>
        </p:spPr>
        <p:txBody>
          <a:bodyPr wrap="none" lIns="86630" tIns="43315" rIns="86630" bIns="43315" anchor="ctr" anchorCtr="0"/>
          <a:lstStyle/>
          <a:p>
            <a:pPr lvl="0" defTabSz="866775"/>
            <a:endParaRPr lang="en-US" altLang="zh-CN" sz="2300" b="1" dirty="0">
              <a:latin typeface="Arial Narrow" panose="020B0606020202030204" pitchFamily="34" charset="0"/>
            </a:endParaRPr>
          </a:p>
        </p:txBody>
      </p:sp>
      <p:sp>
        <p:nvSpPr>
          <p:cNvPr id="59395" name="Rectangle 2"/>
          <p:cNvSpPr>
            <a:spLocks noGrp="1"/>
          </p:cNvSpPr>
          <p:nvPr>
            <p:ph type="body"/>
          </p:nvPr>
        </p:nvSpPr>
        <p:spPr>
          <a:xfrm>
            <a:off x="914400" y="4343400"/>
            <a:ext cx="5029200" cy="4116388"/>
          </a:xfrm>
          <a:ln/>
        </p:spPr>
        <p:txBody>
          <a:bodyPr wrap="none" lIns="86630" tIns="43315" rIns="86630" bIns="43315" anchor="ctr" anchorCtr="0"/>
          <a:lstStyle/>
          <a:p>
            <a:pPr lvl="0"/>
            <a:endParaRPr lang="en-US"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2F491D-FEC2-3B67-C009-8F453C33A109}"/>
            </a:ext>
          </a:extLst>
        </p:cNvPr>
        <p:cNvGrpSpPr/>
        <p:nvPr/>
      </p:nvGrpSpPr>
      <p:grpSpPr>
        <a:xfrm>
          <a:off x="0" y="0"/>
          <a:ext cx="0" cy="0"/>
          <a:chOff x="0" y="0"/>
          <a:chExt cx="0" cy="0"/>
        </a:xfrm>
      </p:grpSpPr>
      <p:sp>
        <p:nvSpPr>
          <p:cNvPr id="34817" name="Rectangle 2">
            <a:extLst>
              <a:ext uri="{FF2B5EF4-FFF2-40B4-BE49-F238E27FC236}">
                <a16:creationId xmlns:a16="http://schemas.microsoft.com/office/drawing/2014/main" id="{F5373461-711E-C757-B865-D87AEFAF3D4F}"/>
              </a:ext>
            </a:extLst>
          </p:cNvPr>
          <p:cNvSpPr>
            <a:spLocks noGrp="1" noRot="1" noChangeAspect="1" noTextEdit="1"/>
          </p:cNvSpPr>
          <p:nvPr>
            <p:ph type="sldImg"/>
          </p:nvPr>
        </p:nvSpPr>
        <p:spPr>
          <a:xfrm>
            <a:off x="1152525" y="692150"/>
            <a:ext cx="4554538" cy="3416300"/>
          </a:xfrm>
          <a:ln/>
        </p:spPr>
      </p:sp>
      <p:sp>
        <p:nvSpPr>
          <p:cNvPr id="34818" name="Rectangle 3">
            <a:extLst>
              <a:ext uri="{FF2B5EF4-FFF2-40B4-BE49-F238E27FC236}">
                <a16:creationId xmlns:a16="http://schemas.microsoft.com/office/drawing/2014/main" id="{0E1B25A3-37DF-03A3-F162-E1577FC18954}"/>
              </a:ext>
            </a:extLst>
          </p:cNvPr>
          <p:cNvSpPr>
            <a:spLocks noGrp="1"/>
          </p:cNvSpPr>
          <p:nvPr>
            <p:ph type="body"/>
          </p:nvPr>
        </p:nvSpPr>
        <p:spPr>
          <a:xfrm>
            <a:off x="930275" y="4360863"/>
            <a:ext cx="5008563" cy="4070350"/>
          </a:xfrm>
          <a:ln/>
        </p:spPr>
        <p:txBody>
          <a:bodyPr wrap="square" lIns="86630" tIns="43315" rIns="86630" bIns="43315" anchor="t" anchorCtr="0"/>
          <a:lstStyle/>
          <a:p>
            <a:pPr lvl="0"/>
            <a:endParaRPr lang="en-US" altLang="zh-CN" dirty="0"/>
          </a:p>
        </p:txBody>
      </p:sp>
    </p:spTree>
    <p:extLst>
      <p:ext uri="{BB962C8B-B14F-4D97-AF65-F5344CB8AC3E}">
        <p14:creationId xmlns:p14="http://schemas.microsoft.com/office/powerpoint/2010/main" val="22726599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Text Box 1"/>
          <p:cNvSpPr txBox="1"/>
          <p:nvPr/>
        </p:nvSpPr>
        <p:spPr>
          <a:xfrm>
            <a:off x="2127250" y="692150"/>
            <a:ext cx="2603500" cy="3416300"/>
          </a:xfrm>
          <a:prstGeom prst="rect">
            <a:avLst/>
          </a:prstGeom>
          <a:solidFill>
            <a:srgbClr val="FFFFFF"/>
          </a:solidFill>
          <a:ln w="9525" cap="flat" cmpd="sng">
            <a:solidFill>
              <a:srgbClr val="000000"/>
            </a:solidFill>
            <a:prstDash val="solid"/>
            <a:miter/>
            <a:headEnd type="none" w="med" len="med"/>
            <a:tailEnd type="none" w="med" len="med"/>
          </a:ln>
        </p:spPr>
        <p:txBody>
          <a:bodyPr wrap="none" lIns="86630" tIns="43315" rIns="86630" bIns="43315" anchor="ctr" anchorCtr="0"/>
          <a:lstStyle/>
          <a:p>
            <a:pPr lvl="0" defTabSz="866775"/>
            <a:endParaRPr lang="en-US" altLang="zh-CN" sz="2300" b="1" dirty="0">
              <a:latin typeface="Arial Narrow" panose="020B0606020202030204" pitchFamily="34" charset="0"/>
            </a:endParaRPr>
          </a:p>
        </p:txBody>
      </p:sp>
      <p:sp>
        <p:nvSpPr>
          <p:cNvPr id="62467" name="Rectangle 2"/>
          <p:cNvSpPr>
            <a:spLocks noGrp="1"/>
          </p:cNvSpPr>
          <p:nvPr>
            <p:ph type="body"/>
          </p:nvPr>
        </p:nvSpPr>
        <p:spPr>
          <a:xfrm>
            <a:off x="914400" y="4343400"/>
            <a:ext cx="5029200" cy="4116388"/>
          </a:xfrm>
          <a:ln/>
        </p:spPr>
        <p:txBody>
          <a:bodyPr wrap="none" lIns="86630" tIns="43315" rIns="86630" bIns="43315" anchor="ctr" anchorCtr="0"/>
          <a:lstStyle/>
          <a:p>
            <a:pPr lvl="0"/>
            <a:endParaRPr lang="en-US"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Text Box 1"/>
          <p:cNvSpPr txBox="1"/>
          <p:nvPr/>
        </p:nvSpPr>
        <p:spPr>
          <a:xfrm>
            <a:off x="2127250" y="692150"/>
            <a:ext cx="2603500" cy="3416300"/>
          </a:xfrm>
          <a:prstGeom prst="rect">
            <a:avLst/>
          </a:prstGeom>
          <a:solidFill>
            <a:srgbClr val="FFFFFF"/>
          </a:solidFill>
          <a:ln w="9525" cap="flat" cmpd="sng">
            <a:solidFill>
              <a:srgbClr val="000000"/>
            </a:solidFill>
            <a:prstDash val="solid"/>
            <a:miter/>
            <a:headEnd type="none" w="med" len="med"/>
            <a:tailEnd type="none" w="med" len="med"/>
          </a:ln>
        </p:spPr>
        <p:txBody>
          <a:bodyPr wrap="none" lIns="86630" tIns="43315" rIns="86630" bIns="43315" anchor="ctr" anchorCtr="0"/>
          <a:lstStyle/>
          <a:p>
            <a:pPr lvl="0" defTabSz="866775"/>
            <a:endParaRPr lang="en-US" altLang="zh-CN" sz="2300" b="1" dirty="0">
              <a:latin typeface="Arial Narrow" panose="020B0606020202030204" pitchFamily="34" charset="0"/>
            </a:endParaRPr>
          </a:p>
        </p:txBody>
      </p:sp>
      <p:sp>
        <p:nvSpPr>
          <p:cNvPr id="64515" name="Rectangle 2"/>
          <p:cNvSpPr>
            <a:spLocks noGrp="1"/>
          </p:cNvSpPr>
          <p:nvPr>
            <p:ph type="body"/>
          </p:nvPr>
        </p:nvSpPr>
        <p:spPr>
          <a:xfrm>
            <a:off x="914400" y="4343400"/>
            <a:ext cx="5029200" cy="4116388"/>
          </a:xfrm>
          <a:ln/>
        </p:spPr>
        <p:txBody>
          <a:bodyPr wrap="none" lIns="86630" tIns="43315" rIns="86630" bIns="43315" anchor="ctr" anchorCtr="0"/>
          <a:lstStyle/>
          <a:p>
            <a:pPr lvl="0"/>
            <a:endParaRPr lang="en-US"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18B4B5-9348-2797-29AD-B7B80C2DEBEF}"/>
            </a:ext>
          </a:extLst>
        </p:cNvPr>
        <p:cNvGrpSpPr/>
        <p:nvPr/>
      </p:nvGrpSpPr>
      <p:grpSpPr>
        <a:xfrm>
          <a:off x="0" y="0"/>
          <a:ext cx="0" cy="0"/>
          <a:chOff x="0" y="0"/>
          <a:chExt cx="0" cy="0"/>
        </a:xfrm>
      </p:grpSpPr>
      <p:sp>
        <p:nvSpPr>
          <p:cNvPr id="24577" name="Rectangle 2">
            <a:extLst>
              <a:ext uri="{FF2B5EF4-FFF2-40B4-BE49-F238E27FC236}">
                <a16:creationId xmlns:a16="http://schemas.microsoft.com/office/drawing/2014/main" id="{4B7914DD-64CB-78DF-4B12-65B6B1782B15}"/>
              </a:ext>
            </a:extLst>
          </p:cNvPr>
          <p:cNvSpPr>
            <a:spLocks noGrp="1" noRot="1" noChangeAspect="1" noTextEdit="1"/>
          </p:cNvSpPr>
          <p:nvPr>
            <p:ph type="sldImg"/>
          </p:nvPr>
        </p:nvSpPr>
        <p:spPr>
          <a:xfrm>
            <a:off x="1152525" y="692150"/>
            <a:ext cx="4554538" cy="3416300"/>
          </a:xfrm>
          <a:ln/>
        </p:spPr>
      </p:sp>
      <p:sp>
        <p:nvSpPr>
          <p:cNvPr id="24578" name="Rectangle 3">
            <a:extLst>
              <a:ext uri="{FF2B5EF4-FFF2-40B4-BE49-F238E27FC236}">
                <a16:creationId xmlns:a16="http://schemas.microsoft.com/office/drawing/2014/main" id="{BBC474DD-7AC9-3915-228C-390FDA8034A4}"/>
              </a:ext>
            </a:extLst>
          </p:cNvPr>
          <p:cNvSpPr>
            <a:spLocks noGrp="1"/>
          </p:cNvSpPr>
          <p:nvPr>
            <p:ph type="body"/>
          </p:nvPr>
        </p:nvSpPr>
        <p:spPr>
          <a:xfrm>
            <a:off x="930275" y="4360863"/>
            <a:ext cx="5008563" cy="4070350"/>
          </a:xfrm>
          <a:ln/>
        </p:spPr>
        <p:txBody>
          <a:bodyPr wrap="square" lIns="86630" tIns="43315" rIns="86630" bIns="43315" anchor="t" anchorCtr="0"/>
          <a:lstStyle/>
          <a:p>
            <a:pPr lvl="0"/>
            <a:endParaRPr lang="en-US" altLang="zh-CN" dirty="0"/>
          </a:p>
        </p:txBody>
      </p:sp>
    </p:spTree>
    <p:extLst>
      <p:ext uri="{BB962C8B-B14F-4D97-AF65-F5344CB8AC3E}">
        <p14:creationId xmlns:p14="http://schemas.microsoft.com/office/powerpoint/2010/main" val="36122062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Text Box 1"/>
          <p:cNvSpPr txBox="1"/>
          <p:nvPr/>
        </p:nvSpPr>
        <p:spPr>
          <a:xfrm>
            <a:off x="2127250" y="692150"/>
            <a:ext cx="2603500" cy="3416300"/>
          </a:xfrm>
          <a:prstGeom prst="rect">
            <a:avLst/>
          </a:prstGeom>
          <a:solidFill>
            <a:srgbClr val="FFFFFF"/>
          </a:solidFill>
          <a:ln w="9525" cap="flat" cmpd="sng">
            <a:solidFill>
              <a:srgbClr val="000000"/>
            </a:solidFill>
            <a:prstDash val="solid"/>
            <a:miter/>
            <a:headEnd type="none" w="med" len="med"/>
            <a:tailEnd type="none" w="med" len="med"/>
          </a:ln>
        </p:spPr>
        <p:txBody>
          <a:bodyPr wrap="none" lIns="86630" tIns="43315" rIns="86630" bIns="43315" anchor="ctr" anchorCtr="0"/>
          <a:lstStyle/>
          <a:p>
            <a:pPr lvl="0" defTabSz="866775"/>
            <a:endParaRPr lang="en-US" altLang="zh-CN" sz="2300" b="1" dirty="0">
              <a:latin typeface="Arial Narrow" panose="020B0606020202030204" pitchFamily="34" charset="0"/>
            </a:endParaRPr>
          </a:p>
        </p:txBody>
      </p:sp>
      <p:sp>
        <p:nvSpPr>
          <p:cNvPr id="71683" name="Rectangle 2"/>
          <p:cNvSpPr>
            <a:spLocks noGrp="1"/>
          </p:cNvSpPr>
          <p:nvPr>
            <p:ph type="body"/>
          </p:nvPr>
        </p:nvSpPr>
        <p:spPr>
          <a:xfrm>
            <a:off x="914400" y="4343400"/>
            <a:ext cx="5029200" cy="4116388"/>
          </a:xfrm>
          <a:ln/>
        </p:spPr>
        <p:txBody>
          <a:bodyPr wrap="none" lIns="86630" tIns="43315" rIns="86630" bIns="43315" anchor="ctr" anchorCtr="0"/>
          <a:lstStyle/>
          <a:p>
            <a:pPr lvl="0"/>
            <a:endParaRPr lang="en-US"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Text Box 1"/>
          <p:cNvSpPr txBox="1"/>
          <p:nvPr/>
        </p:nvSpPr>
        <p:spPr>
          <a:xfrm>
            <a:off x="2127250" y="692150"/>
            <a:ext cx="2603500" cy="3416300"/>
          </a:xfrm>
          <a:prstGeom prst="rect">
            <a:avLst/>
          </a:prstGeom>
          <a:solidFill>
            <a:srgbClr val="FFFFFF"/>
          </a:solidFill>
          <a:ln w="9525" cap="flat" cmpd="sng">
            <a:solidFill>
              <a:srgbClr val="000000"/>
            </a:solidFill>
            <a:prstDash val="solid"/>
            <a:miter/>
            <a:headEnd type="none" w="med" len="med"/>
            <a:tailEnd type="none" w="med" len="med"/>
          </a:ln>
        </p:spPr>
        <p:txBody>
          <a:bodyPr wrap="none" lIns="86630" tIns="43315" rIns="86630" bIns="43315" anchor="ctr" anchorCtr="0"/>
          <a:lstStyle/>
          <a:p>
            <a:pPr lvl="0" defTabSz="866775"/>
            <a:endParaRPr lang="en-US" altLang="zh-CN" sz="2300" b="1" dirty="0">
              <a:latin typeface="Arial Narrow" panose="020B0606020202030204" pitchFamily="34" charset="0"/>
            </a:endParaRPr>
          </a:p>
        </p:txBody>
      </p:sp>
      <p:sp>
        <p:nvSpPr>
          <p:cNvPr id="78851" name="Rectangle 2"/>
          <p:cNvSpPr>
            <a:spLocks noGrp="1"/>
          </p:cNvSpPr>
          <p:nvPr>
            <p:ph type="body"/>
          </p:nvPr>
        </p:nvSpPr>
        <p:spPr>
          <a:xfrm>
            <a:off x="914400" y="4343400"/>
            <a:ext cx="5029200" cy="4116388"/>
          </a:xfrm>
          <a:ln/>
        </p:spPr>
        <p:txBody>
          <a:bodyPr wrap="none" lIns="86630" tIns="43315" rIns="86630" bIns="43315" anchor="ctr" anchorCtr="0"/>
          <a:lstStyle/>
          <a:p>
            <a:pPr lvl="0"/>
            <a:endParaRPr lang="en-US"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Text Box 1"/>
          <p:cNvSpPr txBox="1"/>
          <p:nvPr/>
        </p:nvSpPr>
        <p:spPr>
          <a:xfrm>
            <a:off x="2127250" y="692150"/>
            <a:ext cx="2603500" cy="3416300"/>
          </a:xfrm>
          <a:prstGeom prst="rect">
            <a:avLst/>
          </a:prstGeom>
          <a:solidFill>
            <a:srgbClr val="FFFFFF"/>
          </a:solidFill>
          <a:ln w="9525" cap="flat" cmpd="sng">
            <a:solidFill>
              <a:srgbClr val="000000"/>
            </a:solidFill>
            <a:prstDash val="solid"/>
            <a:miter/>
            <a:headEnd type="none" w="med" len="med"/>
            <a:tailEnd type="none" w="med" len="med"/>
          </a:ln>
        </p:spPr>
        <p:txBody>
          <a:bodyPr wrap="none" lIns="86630" tIns="43315" rIns="86630" bIns="43315" anchor="ctr" anchorCtr="0"/>
          <a:lstStyle/>
          <a:p>
            <a:pPr lvl="0" defTabSz="866775"/>
            <a:endParaRPr lang="en-US" altLang="zh-CN" sz="2300" b="1" dirty="0">
              <a:latin typeface="Arial Narrow" panose="020B0606020202030204" pitchFamily="34" charset="0"/>
            </a:endParaRPr>
          </a:p>
        </p:txBody>
      </p:sp>
      <p:sp>
        <p:nvSpPr>
          <p:cNvPr id="80899" name="Rectangle 2"/>
          <p:cNvSpPr>
            <a:spLocks noGrp="1"/>
          </p:cNvSpPr>
          <p:nvPr>
            <p:ph type="body"/>
          </p:nvPr>
        </p:nvSpPr>
        <p:spPr>
          <a:xfrm>
            <a:off x="914400" y="4343400"/>
            <a:ext cx="5029200" cy="4116388"/>
          </a:xfrm>
          <a:ln/>
        </p:spPr>
        <p:txBody>
          <a:bodyPr wrap="none" lIns="86630" tIns="43315" rIns="86630" bIns="43315" anchor="ctr" anchorCtr="0"/>
          <a:lstStyle/>
          <a:p>
            <a:pPr lvl="0"/>
            <a:endParaRPr lang="en-US"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Text Box 1"/>
          <p:cNvSpPr txBox="1"/>
          <p:nvPr/>
        </p:nvSpPr>
        <p:spPr>
          <a:xfrm>
            <a:off x="2127250" y="692150"/>
            <a:ext cx="2603500" cy="3416300"/>
          </a:xfrm>
          <a:prstGeom prst="rect">
            <a:avLst/>
          </a:prstGeom>
          <a:solidFill>
            <a:srgbClr val="FFFFFF"/>
          </a:solidFill>
          <a:ln w="9525" cap="flat" cmpd="sng">
            <a:solidFill>
              <a:srgbClr val="000000"/>
            </a:solidFill>
            <a:prstDash val="solid"/>
            <a:miter/>
            <a:headEnd type="none" w="med" len="med"/>
            <a:tailEnd type="none" w="med" len="med"/>
          </a:ln>
        </p:spPr>
        <p:txBody>
          <a:bodyPr wrap="none" lIns="86630" tIns="43315" rIns="86630" bIns="43315" anchor="ctr" anchorCtr="0"/>
          <a:lstStyle/>
          <a:p>
            <a:pPr lvl="0" defTabSz="866775"/>
            <a:endParaRPr lang="en-US" altLang="zh-CN" sz="2300" b="1" dirty="0">
              <a:latin typeface="Arial Narrow" panose="020B0606020202030204" pitchFamily="34" charset="0"/>
            </a:endParaRPr>
          </a:p>
        </p:txBody>
      </p:sp>
      <p:sp>
        <p:nvSpPr>
          <p:cNvPr id="82947" name="Rectangle 2"/>
          <p:cNvSpPr>
            <a:spLocks noGrp="1"/>
          </p:cNvSpPr>
          <p:nvPr>
            <p:ph type="body"/>
          </p:nvPr>
        </p:nvSpPr>
        <p:spPr>
          <a:xfrm>
            <a:off x="914400" y="4343400"/>
            <a:ext cx="5029200" cy="4116388"/>
          </a:xfrm>
          <a:ln/>
        </p:spPr>
        <p:txBody>
          <a:bodyPr wrap="none" lIns="86630" tIns="43315" rIns="86630" bIns="43315" anchor="ctr" anchorCtr="0"/>
          <a:lstStyle/>
          <a:p>
            <a:pPr lvl="0"/>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TextEdit="1"/>
          </p:cNvSpPr>
          <p:nvPr>
            <p:ph type="sldImg"/>
          </p:nvPr>
        </p:nvSpPr>
        <p:spPr>
          <a:ln/>
        </p:spPr>
      </p:sp>
      <p:sp>
        <p:nvSpPr>
          <p:cNvPr id="11266" name="备注占位符 2"/>
          <p:cNvSpPr>
            <a:spLocks noGrp="1"/>
          </p:cNvSpPr>
          <p:nvPr>
            <p:ph type="body"/>
          </p:nvPr>
        </p:nvSpPr>
        <p:spPr>
          <a:ln/>
        </p:spPr>
        <p:txBody>
          <a:bodyPr wrap="square" lIns="91440" tIns="45720" rIns="91440" bIns="45720" anchor="t" anchorCtr="0"/>
          <a:lstStyle/>
          <a:p>
            <a:pPr lvl="0"/>
            <a:endParaRPr lang="zh-CN" altLang="en-US" dirty="0"/>
          </a:p>
        </p:txBody>
      </p:sp>
      <p:sp>
        <p:nvSpPr>
          <p:cNvPr id="11267"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sz="1200" dirty="0"/>
              <a:t>6</a:t>
            </a:fld>
            <a:endParaRPr lang="en-US" altLang="zh-CN" sz="120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Text Box 1"/>
          <p:cNvSpPr txBox="1"/>
          <p:nvPr/>
        </p:nvSpPr>
        <p:spPr>
          <a:xfrm>
            <a:off x="2127250" y="692150"/>
            <a:ext cx="2603500" cy="3416300"/>
          </a:xfrm>
          <a:prstGeom prst="rect">
            <a:avLst/>
          </a:prstGeom>
          <a:solidFill>
            <a:srgbClr val="FFFFFF"/>
          </a:solidFill>
          <a:ln w="9525" cap="flat" cmpd="sng">
            <a:solidFill>
              <a:srgbClr val="000000"/>
            </a:solidFill>
            <a:prstDash val="solid"/>
            <a:miter/>
            <a:headEnd type="none" w="med" len="med"/>
            <a:tailEnd type="none" w="med" len="med"/>
          </a:ln>
        </p:spPr>
        <p:txBody>
          <a:bodyPr wrap="none" lIns="86630" tIns="43315" rIns="86630" bIns="43315" anchor="ctr" anchorCtr="0"/>
          <a:lstStyle/>
          <a:p>
            <a:pPr lvl="0" defTabSz="866775"/>
            <a:endParaRPr lang="en-US" altLang="zh-CN" sz="2300" b="1" dirty="0">
              <a:latin typeface="Arial Narrow" panose="020B0606020202030204" pitchFamily="34" charset="0"/>
            </a:endParaRPr>
          </a:p>
        </p:txBody>
      </p:sp>
      <p:sp>
        <p:nvSpPr>
          <p:cNvPr id="84995" name="Rectangle 2"/>
          <p:cNvSpPr>
            <a:spLocks noGrp="1"/>
          </p:cNvSpPr>
          <p:nvPr>
            <p:ph type="body"/>
          </p:nvPr>
        </p:nvSpPr>
        <p:spPr>
          <a:xfrm>
            <a:off x="914400" y="4343400"/>
            <a:ext cx="5029200" cy="4116388"/>
          </a:xfrm>
          <a:ln/>
        </p:spPr>
        <p:txBody>
          <a:bodyPr wrap="none" lIns="86630" tIns="43315" rIns="86630" bIns="43315" anchor="ctr" anchorCtr="0"/>
          <a:lstStyle/>
          <a:p>
            <a:pPr lvl="0"/>
            <a:endParaRPr lang="en-US"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669408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Text Box 1"/>
          <p:cNvSpPr txBox="1"/>
          <p:nvPr/>
        </p:nvSpPr>
        <p:spPr>
          <a:xfrm>
            <a:off x="2127250" y="692150"/>
            <a:ext cx="2603500" cy="3416300"/>
          </a:xfrm>
          <a:prstGeom prst="rect">
            <a:avLst/>
          </a:prstGeom>
          <a:solidFill>
            <a:srgbClr val="FFFFFF"/>
          </a:solidFill>
          <a:ln w="9525" cap="flat" cmpd="sng">
            <a:solidFill>
              <a:srgbClr val="000000"/>
            </a:solidFill>
            <a:prstDash val="solid"/>
            <a:miter/>
            <a:headEnd type="none" w="med" len="med"/>
            <a:tailEnd type="none" w="med" len="med"/>
          </a:ln>
        </p:spPr>
        <p:txBody>
          <a:bodyPr wrap="none" lIns="86630" tIns="43315" rIns="86630" bIns="43315" anchor="ctr" anchorCtr="0"/>
          <a:lstStyle/>
          <a:p>
            <a:pPr lvl="0" defTabSz="866775"/>
            <a:endParaRPr lang="en-US" altLang="zh-CN" sz="2300" b="1" dirty="0">
              <a:latin typeface="Arial Narrow" panose="020B0606020202030204" pitchFamily="34" charset="0"/>
            </a:endParaRPr>
          </a:p>
        </p:txBody>
      </p:sp>
      <p:sp>
        <p:nvSpPr>
          <p:cNvPr id="91139" name="Rectangle 2"/>
          <p:cNvSpPr>
            <a:spLocks noGrp="1"/>
          </p:cNvSpPr>
          <p:nvPr>
            <p:ph type="body"/>
          </p:nvPr>
        </p:nvSpPr>
        <p:spPr>
          <a:xfrm>
            <a:off x="914400" y="4343400"/>
            <a:ext cx="5029200" cy="4116388"/>
          </a:xfrm>
          <a:ln/>
        </p:spPr>
        <p:txBody>
          <a:bodyPr wrap="none" lIns="86630" tIns="43315" rIns="86630" bIns="43315" anchor="ctr" anchorCtr="0"/>
          <a:lstStyle/>
          <a:p>
            <a:pPr lvl="0"/>
            <a:endParaRPr lang="en-US"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674C1E-E7C4-4C5C-DE0B-1798F3490EB8}"/>
            </a:ext>
          </a:extLst>
        </p:cNvPr>
        <p:cNvGrpSpPr/>
        <p:nvPr/>
      </p:nvGrpSpPr>
      <p:grpSpPr>
        <a:xfrm>
          <a:off x="0" y="0"/>
          <a:ext cx="0" cy="0"/>
          <a:chOff x="0" y="0"/>
          <a:chExt cx="0" cy="0"/>
        </a:xfrm>
      </p:grpSpPr>
      <p:sp>
        <p:nvSpPr>
          <p:cNvPr id="34817" name="Rectangle 2">
            <a:extLst>
              <a:ext uri="{FF2B5EF4-FFF2-40B4-BE49-F238E27FC236}">
                <a16:creationId xmlns:a16="http://schemas.microsoft.com/office/drawing/2014/main" id="{3012FC5C-5429-26F1-C55F-B75F3FCD06FB}"/>
              </a:ext>
            </a:extLst>
          </p:cNvPr>
          <p:cNvSpPr>
            <a:spLocks noGrp="1" noRot="1" noChangeAspect="1" noTextEdit="1"/>
          </p:cNvSpPr>
          <p:nvPr>
            <p:ph type="sldImg"/>
          </p:nvPr>
        </p:nvSpPr>
        <p:spPr>
          <a:xfrm>
            <a:off x="1152525" y="692150"/>
            <a:ext cx="4554538" cy="3416300"/>
          </a:xfrm>
          <a:ln/>
        </p:spPr>
      </p:sp>
      <p:sp>
        <p:nvSpPr>
          <p:cNvPr id="34818" name="Rectangle 3">
            <a:extLst>
              <a:ext uri="{FF2B5EF4-FFF2-40B4-BE49-F238E27FC236}">
                <a16:creationId xmlns:a16="http://schemas.microsoft.com/office/drawing/2014/main" id="{7873EF4C-BD11-ACE3-7150-DDBADD2B9C44}"/>
              </a:ext>
            </a:extLst>
          </p:cNvPr>
          <p:cNvSpPr>
            <a:spLocks noGrp="1"/>
          </p:cNvSpPr>
          <p:nvPr>
            <p:ph type="body"/>
          </p:nvPr>
        </p:nvSpPr>
        <p:spPr>
          <a:xfrm>
            <a:off x="930275" y="4360863"/>
            <a:ext cx="5008563" cy="4070350"/>
          </a:xfrm>
          <a:ln/>
        </p:spPr>
        <p:txBody>
          <a:bodyPr wrap="square" lIns="86630" tIns="43315" rIns="86630" bIns="43315" anchor="t" anchorCtr="0"/>
          <a:lstStyle/>
          <a:p>
            <a:pPr lvl="0"/>
            <a:endParaRPr lang="en-US" altLang="zh-CN" dirty="0"/>
          </a:p>
        </p:txBody>
      </p:sp>
    </p:spTree>
    <p:extLst>
      <p:ext uri="{BB962C8B-B14F-4D97-AF65-F5344CB8AC3E}">
        <p14:creationId xmlns:p14="http://schemas.microsoft.com/office/powerpoint/2010/main" val="23815237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Rot="1" noChangeAspect="1" noTextEdit="1"/>
          </p:cNvSpPr>
          <p:nvPr>
            <p:ph type="sldImg"/>
          </p:nvPr>
        </p:nvSpPr>
        <p:spPr>
          <a:xfrm>
            <a:off x="1152525" y="692150"/>
            <a:ext cx="4554538" cy="3416300"/>
          </a:xfrm>
          <a:ln/>
        </p:spPr>
      </p:sp>
      <p:sp>
        <p:nvSpPr>
          <p:cNvPr id="98306" name="Rectangle 3"/>
          <p:cNvSpPr>
            <a:spLocks noGrp="1"/>
          </p:cNvSpPr>
          <p:nvPr>
            <p:ph type="body"/>
          </p:nvPr>
        </p:nvSpPr>
        <p:spPr>
          <a:xfrm>
            <a:off x="930275" y="4360863"/>
            <a:ext cx="5008563" cy="4070350"/>
          </a:xfrm>
          <a:ln/>
        </p:spPr>
        <p:txBody>
          <a:bodyPr wrap="square" lIns="86630" tIns="43315" rIns="86630" bIns="43315" anchor="t" anchorCtr="0"/>
          <a:lstStyle/>
          <a:p>
            <a:pPr lvl="0"/>
            <a:endParaRPr lang="en-US"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Rot="1" noChangeAspect="1" noTextEdit="1"/>
          </p:cNvSpPr>
          <p:nvPr>
            <p:ph type="sldImg"/>
          </p:nvPr>
        </p:nvSpPr>
        <p:spPr>
          <a:xfrm>
            <a:off x="1152525" y="692150"/>
            <a:ext cx="4554538" cy="3416300"/>
          </a:xfrm>
          <a:ln/>
        </p:spPr>
      </p:sp>
      <p:sp>
        <p:nvSpPr>
          <p:cNvPr id="100354" name="Rectangle 3"/>
          <p:cNvSpPr>
            <a:spLocks noGrp="1"/>
          </p:cNvSpPr>
          <p:nvPr>
            <p:ph type="body"/>
          </p:nvPr>
        </p:nvSpPr>
        <p:spPr>
          <a:xfrm>
            <a:off x="930275" y="4360863"/>
            <a:ext cx="5008563" cy="4070350"/>
          </a:xfrm>
          <a:ln/>
        </p:spPr>
        <p:txBody>
          <a:bodyPr wrap="square" lIns="86630" tIns="43315" rIns="86630" bIns="43315" anchor="t" anchorCtr="0"/>
          <a:lstStyle/>
          <a:p>
            <a:pPr lvl="0"/>
            <a:endParaRPr lang="en-US"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Text Box 1"/>
          <p:cNvSpPr txBox="1"/>
          <p:nvPr/>
        </p:nvSpPr>
        <p:spPr>
          <a:xfrm>
            <a:off x="2127250" y="692150"/>
            <a:ext cx="2603500" cy="3416300"/>
          </a:xfrm>
          <a:prstGeom prst="rect">
            <a:avLst/>
          </a:prstGeom>
          <a:solidFill>
            <a:srgbClr val="FFFFFF"/>
          </a:solidFill>
          <a:ln w="9525" cap="flat" cmpd="sng">
            <a:solidFill>
              <a:srgbClr val="000000"/>
            </a:solidFill>
            <a:prstDash val="solid"/>
            <a:miter/>
            <a:headEnd type="none" w="med" len="med"/>
            <a:tailEnd type="none" w="med" len="med"/>
          </a:ln>
        </p:spPr>
        <p:txBody>
          <a:bodyPr wrap="none" lIns="86630" tIns="43315" rIns="86630" bIns="43315" anchor="ctr" anchorCtr="0"/>
          <a:lstStyle/>
          <a:p>
            <a:pPr lvl="0" defTabSz="866775"/>
            <a:endParaRPr lang="en-US" altLang="zh-CN" sz="2300" b="1" dirty="0">
              <a:latin typeface="Arial Narrow" panose="020B0606020202030204" pitchFamily="34" charset="0"/>
            </a:endParaRPr>
          </a:p>
        </p:txBody>
      </p:sp>
      <p:sp>
        <p:nvSpPr>
          <p:cNvPr id="102403" name="Rectangle 2"/>
          <p:cNvSpPr>
            <a:spLocks noGrp="1"/>
          </p:cNvSpPr>
          <p:nvPr>
            <p:ph type="body"/>
          </p:nvPr>
        </p:nvSpPr>
        <p:spPr>
          <a:xfrm>
            <a:off x="914400" y="4343400"/>
            <a:ext cx="5029200" cy="4116388"/>
          </a:xfrm>
          <a:ln/>
        </p:spPr>
        <p:txBody>
          <a:bodyPr wrap="none" lIns="86630" tIns="43315" rIns="86630" bIns="43315" anchor="ctr" anchorCtr="0"/>
          <a:lstStyle/>
          <a:p>
            <a:pPr lvl="0"/>
            <a:endParaRPr lang="en-US"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Text Box 1"/>
          <p:cNvSpPr txBox="1"/>
          <p:nvPr/>
        </p:nvSpPr>
        <p:spPr>
          <a:xfrm>
            <a:off x="2127250" y="692150"/>
            <a:ext cx="2603500" cy="3416300"/>
          </a:xfrm>
          <a:prstGeom prst="rect">
            <a:avLst/>
          </a:prstGeom>
          <a:solidFill>
            <a:srgbClr val="FFFFFF"/>
          </a:solidFill>
          <a:ln w="9525" cap="flat" cmpd="sng">
            <a:solidFill>
              <a:srgbClr val="000000"/>
            </a:solidFill>
            <a:prstDash val="solid"/>
            <a:miter/>
            <a:headEnd type="none" w="med" len="med"/>
            <a:tailEnd type="none" w="med" len="med"/>
          </a:ln>
        </p:spPr>
        <p:txBody>
          <a:bodyPr wrap="none" lIns="86630" tIns="43315" rIns="86630" bIns="43315" anchor="ctr" anchorCtr="0"/>
          <a:lstStyle/>
          <a:p>
            <a:pPr lvl="0" defTabSz="866775"/>
            <a:endParaRPr lang="en-US" altLang="zh-CN" sz="2300" b="1" dirty="0">
              <a:latin typeface="Arial Narrow" panose="020B0606020202030204" pitchFamily="34" charset="0"/>
            </a:endParaRPr>
          </a:p>
        </p:txBody>
      </p:sp>
      <p:sp>
        <p:nvSpPr>
          <p:cNvPr id="104451" name="Rectangle 2"/>
          <p:cNvSpPr>
            <a:spLocks noGrp="1"/>
          </p:cNvSpPr>
          <p:nvPr>
            <p:ph type="body"/>
          </p:nvPr>
        </p:nvSpPr>
        <p:spPr>
          <a:xfrm>
            <a:off x="914400" y="4343400"/>
            <a:ext cx="5029200" cy="4116388"/>
          </a:xfrm>
          <a:ln/>
        </p:spPr>
        <p:txBody>
          <a:bodyPr wrap="none" lIns="86630" tIns="43315" rIns="86630" bIns="43315" anchor="ctr" anchorCtr="0"/>
          <a:lstStyle/>
          <a:p>
            <a:pPr lvl="0"/>
            <a:endParaRPr lang="en-US"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Text Box 1"/>
          <p:cNvSpPr txBox="1"/>
          <p:nvPr/>
        </p:nvSpPr>
        <p:spPr>
          <a:xfrm>
            <a:off x="2127250" y="692150"/>
            <a:ext cx="2603500" cy="3416300"/>
          </a:xfrm>
          <a:prstGeom prst="rect">
            <a:avLst/>
          </a:prstGeom>
          <a:solidFill>
            <a:srgbClr val="FFFFFF"/>
          </a:solidFill>
          <a:ln w="9525" cap="flat" cmpd="sng">
            <a:solidFill>
              <a:srgbClr val="000000"/>
            </a:solidFill>
            <a:prstDash val="solid"/>
            <a:miter/>
            <a:headEnd type="none" w="med" len="med"/>
            <a:tailEnd type="none" w="med" len="med"/>
          </a:ln>
        </p:spPr>
        <p:txBody>
          <a:bodyPr wrap="none" lIns="86630" tIns="43315" rIns="86630" bIns="43315" anchor="ctr" anchorCtr="0"/>
          <a:lstStyle/>
          <a:p>
            <a:pPr lvl="0" defTabSz="866775"/>
            <a:endParaRPr lang="en-US" altLang="zh-CN" sz="2300" b="1" dirty="0">
              <a:latin typeface="Arial Narrow" panose="020B0606020202030204" pitchFamily="34" charset="0"/>
            </a:endParaRPr>
          </a:p>
        </p:txBody>
      </p:sp>
      <p:sp>
        <p:nvSpPr>
          <p:cNvPr id="112643" name="Rectangle 2"/>
          <p:cNvSpPr>
            <a:spLocks noGrp="1"/>
          </p:cNvSpPr>
          <p:nvPr>
            <p:ph type="body"/>
          </p:nvPr>
        </p:nvSpPr>
        <p:spPr>
          <a:xfrm>
            <a:off x="914400" y="4343400"/>
            <a:ext cx="5029200" cy="4116388"/>
          </a:xfrm>
          <a:ln/>
        </p:spPr>
        <p:txBody>
          <a:bodyPr wrap="none" lIns="86630" tIns="43315" rIns="86630" bIns="43315" anchor="ctr" anchorCtr="0"/>
          <a:lstStyle/>
          <a:p>
            <a:pPr lvl="0"/>
            <a:endParaRPr lang="en-US"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90" name="Text Box 1"/>
          <p:cNvSpPr txBox="1"/>
          <p:nvPr/>
        </p:nvSpPr>
        <p:spPr>
          <a:xfrm>
            <a:off x="2127250" y="692150"/>
            <a:ext cx="2603500" cy="3416300"/>
          </a:xfrm>
          <a:prstGeom prst="rect">
            <a:avLst/>
          </a:prstGeom>
          <a:solidFill>
            <a:srgbClr val="FFFFFF"/>
          </a:solidFill>
          <a:ln w="9525" cap="flat" cmpd="sng">
            <a:solidFill>
              <a:srgbClr val="000000"/>
            </a:solidFill>
            <a:prstDash val="solid"/>
            <a:miter/>
            <a:headEnd type="none" w="med" len="med"/>
            <a:tailEnd type="none" w="med" len="med"/>
          </a:ln>
        </p:spPr>
        <p:txBody>
          <a:bodyPr wrap="none" lIns="86630" tIns="43315" rIns="86630" bIns="43315" anchor="ctr" anchorCtr="0"/>
          <a:lstStyle/>
          <a:p>
            <a:pPr lvl="0" defTabSz="866775"/>
            <a:endParaRPr lang="en-US" altLang="zh-CN" sz="2300" b="1" dirty="0">
              <a:latin typeface="Arial Narrow" panose="020B0606020202030204" pitchFamily="34" charset="0"/>
            </a:endParaRPr>
          </a:p>
        </p:txBody>
      </p:sp>
      <p:sp>
        <p:nvSpPr>
          <p:cNvPr id="114691" name="Rectangle 2"/>
          <p:cNvSpPr>
            <a:spLocks noGrp="1"/>
          </p:cNvSpPr>
          <p:nvPr>
            <p:ph type="body"/>
          </p:nvPr>
        </p:nvSpPr>
        <p:spPr>
          <a:xfrm>
            <a:off x="914400" y="4343400"/>
            <a:ext cx="5029200" cy="4116388"/>
          </a:xfrm>
          <a:ln/>
        </p:spPr>
        <p:txBody>
          <a:bodyPr wrap="none" lIns="86630" tIns="43315" rIns="86630" bIns="43315" anchor="ctr" anchorCtr="0"/>
          <a:lstStyle/>
          <a:p>
            <a:pPr lvl="0"/>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a:ln/>
        </p:spPr>
      </p:sp>
      <p:sp>
        <p:nvSpPr>
          <p:cNvPr id="13314" name="备注占位符 2"/>
          <p:cNvSpPr>
            <a:spLocks noGrp="1"/>
          </p:cNvSpPr>
          <p:nvPr>
            <p:ph type="body"/>
          </p:nvPr>
        </p:nvSpPr>
        <p:spPr>
          <a:ln/>
        </p:spPr>
        <p:txBody>
          <a:bodyPr wrap="square" lIns="91440" tIns="45720" rIns="91440" bIns="45720" anchor="t" anchorCtr="0"/>
          <a:lstStyle/>
          <a:p>
            <a:pPr lvl="0"/>
            <a:endParaRPr lang="zh-CN" altLang="en-US" dirty="0"/>
          </a:p>
        </p:txBody>
      </p:sp>
      <p:sp>
        <p:nvSpPr>
          <p:cNvPr id="13315"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sz="1200" dirty="0"/>
              <a:t>7</a:t>
            </a:fld>
            <a:endParaRPr lang="en-US" altLang="zh-CN" sz="1200"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TextEdit="1"/>
          </p:cNvSpPr>
          <p:nvPr>
            <p:ph type="sldImg"/>
          </p:nvPr>
        </p:nvSpPr>
        <p:spPr>
          <a:ln/>
        </p:spPr>
      </p:sp>
      <p:sp>
        <p:nvSpPr>
          <p:cNvPr id="117763" name="Rectangle 3"/>
          <p:cNvSpPr>
            <a:spLocks noGrp="1"/>
          </p:cNvSpPr>
          <p:nvPr>
            <p:ph type="body" idx="1"/>
          </p:nvPr>
        </p:nvSpPr>
        <p:spPr>
          <a:ln/>
        </p:spPr>
        <p:txBody>
          <a:bodyPr wrap="square" lIns="91440" tIns="45720" rIns="91440" bIns="45720" anchor="t" anchorCtr="0"/>
          <a:lstStyle/>
          <a:p>
            <a:pPr lvl="0"/>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AAD69-9468-B143-3092-048F37B1C544}"/>
            </a:ext>
          </a:extLst>
        </p:cNvPr>
        <p:cNvGrpSpPr/>
        <p:nvPr/>
      </p:nvGrpSpPr>
      <p:grpSpPr>
        <a:xfrm>
          <a:off x="0" y="0"/>
          <a:ext cx="0" cy="0"/>
          <a:chOff x="0" y="0"/>
          <a:chExt cx="0" cy="0"/>
        </a:xfrm>
      </p:grpSpPr>
      <p:sp>
        <p:nvSpPr>
          <p:cNvPr id="117762" name="Rectangle 2">
            <a:extLst>
              <a:ext uri="{FF2B5EF4-FFF2-40B4-BE49-F238E27FC236}">
                <a16:creationId xmlns:a16="http://schemas.microsoft.com/office/drawing/2014/main" id="{8BF3C56A-F22E-A7B8-FC95-08BEEE423260}"/>
              </a:ext>
            </a:extLst>
          </p:cNvPr>
          <p:cNvSpPr>
            <a:spLocks noGrp="1" noRot="1" noChangeAspect="1" noTextEdit="1"/>
          </p:cNvSpPr>
          <p:nvPr>
            <p:ph type="sldImg"/>
          </p:nvPr>
        </p:nvSpPr>
        <p:spPr>
          <a:ln/>
        </p:spPr>
      </p:sp>
      <p:sp>
        <p:nvSpPr>
          <p:cNvPr id="117763" name="Rectangle 3">
            <a:extLst>
              <a:ext uri="{FF2B5EF4-FFF2-40B4-BE49-F238E27FC236}">
                <a16:creationId xmlns:a16="http://schemas.microsoft.com/office/drawing/2014/main" id="{010B8D53-7236-9912-3ECB-9790E806BAC4}"/>
              </a:ext>
            </a:extLst>
          </p:cNvPr>
          <p:cNvSpPr>
            <a:spLocks noGrp="1"/>
          </p:cNvSpPr>
          <p:nvPr>
            <p:ph type="body" idx="1"/>
          </p:nvPr>
        </p:nvSpPr>
        <p:spPr>
          <a:ln/>
        </p:spPr>
        <p:txBody>
          <a:bodyPr wrap="square" lIns="91440" tIns="45720" rIns="91440" bIns="45720" anchor="t" anchorCtr="0"/>
          <a:lstStyle/>
          <a:p>
            <a:pPr lvl="0"/>
            <a:endParaRPr lang="zh-CN" altLang="en-US" dirty="0"/>
          </a:p>
        </p:txBody>
      </p:sp>
    </p:spTree>
    <p:extLst>
      <p:ext uri="{BB962C8B-B14F-4D97-AF65-F5344CB8AC3E}">
        <p14:creationId xmlns:p14="http://schemas.microsoft.com/office/powerpoint/2010/main" val="2215207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Text Box 1"/>
          <p:cNvSpPr txBox="1"/>
          <p:nvPr/>
        </p:nvSpPr>
        <p:spPr>
          <a:xfrm>
            <a:off x="2127250" y="692150"/>
            <a:ext cx="2603500" cy="3416300"/>
          </a:xfrm>
          <a:prstGeom prst="rect">
            <a:avLst/>
          </a:prstGeom>
          <a:solidFill>
            <a:srgbClr val="FFFFFF"/>
          </a:solidFill>
          <a:ln w="9525" cap="flat" cmpd="sng">
            <a:solidFill>
              <a:srgbClr val="000000"/>
            </a:solidFill>
            <a:prstDash val="solid"/>
            <a:miter/>
            <a:headEnd type="none" w="med" len="med"/>
            <a:tailEnd type="none" w="med" len="med"/>
          </a:ln>
        </p:spPr>
        <p:txBody>
          <a:bodyPr wrap="none" lIns="86630" tIns="43315" rIns="86630" bIns="43315" anchor="ctr" anchorCtr="0"/>
          <a:lstStyle/>
          <a:p>
            <a:pPr lvl="0" defTabSz="866775"/>
            <a:endParaRPr lang="en-US" altLang="zh-CN" sz="2300" b="1" dirty="0">
              <a:latin typeface="Arial Narrow" panose="020B0606020202030204" pitchFamily="34" charset="0"/>
            </a:endParaRPr>
          </a:p>
        </p:txBody>
      </p:sp>
      <p:sp>
        <p:nvSpPr>
          <p:cNvPr id="123907" name="Rectangle 2"/>
          <p:cNvSpPr>
            <a:spLocks noGrp="1"/>
          </p:cNvSpPr>
          <p:nvPr>
            <p:ph type="body"/>
          </p:nvPr>
        </p:nvSpPr>
        <p:spPr>
          <a:xfrm>
            <a:off x="914400" y="4343400"/>
            <a:ext cx="5029200" cy="4116388"/>
          </a:xfrm>
          <a:ln/>
        </p:spPr>
        <p:txBody>
          <a:bodyPr wrap="none" lIns="86630" tIns="43315" rIns="86630" bIns="43315" anchor="ctr" anchorCtr="0"/>
          <a:lstStyle/>
          <a:p>
            <a:pPr lvl="0"/>
            <a:endParaRPr lang="en-US" alt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Text Box 1"/>
          <p:cNvSpPr txBox="1"/>
          <p:nvPr/>
        </p:nvSpPr>
        <p:spPr>
          <a:xfrm>
            <a:off x="2127250" y="692150"/>
            <a:ext cx="2603500" cy="3416300"/>
          </a:xfrm>
          <a:prstGeom prst="rect">
            <a:avLst/>
          </a:prstGeom>
          <a:solidFill>
            <a:srgbClr val="FFFFFF"/>
          </a:solidFill>
          <a:ln w="9525" cap="flat" cmpd="sng">
            <a:solidFill>
              <a:srgbClr val="000000"/>
            </a:solidFill>
            <a:prstDash val="solid"/>
            <a:miter/>
            <a:headEnd type="none" w="med" len="med"/>
            <a:tailEnd type="none" w="med" len="med"/>
          </a:ln>
        </p:spPr>
        <p:txBody>
          <a:bodyPr wrap="none" lIns="86630" tIns="43315" rIns="86630" bIns="43315" anchor="ctr" anchorCtr="0"/>
          <a:lstStyle/>
          <a:p>
            <a:pPr lvl="0" defTabSz="866775"/>
            <a:endParaRPr lang="en-US" altLang="zh-CN" sz="2300" b="1" dirty="0">
              <a:latin typeface="Arial Narrow" panose="020B0606020202030204" pitchFamily="34" charset="0"/>
            </a:endParaRPr>
          </a:p>
        </p:txBody>
      </p:sp>
      <p:sp>
        <p:nvSpPr>
          <p:cNvPr id="125955" name="Rectangle 2"/>
          <p:cNvSpPr>
            <a:spLocks noGrp="1"/>
          </p:cNvSpPr>
          <p:nvPr>
            <p:ph type="body"/>
          </p:nvPr>
        </p:nvSpPr>
        <p:spPr>
          <a:xfrm>
            <a:off x="914400" y="4343400"/>
            <a:ext cx="5029200" cy="4116388"/>
          </a:xfrm>
          <a:ln/>
        </p:spPr>
        <p:txBody>
          <a:bodyPr wrap="none" lIns="86630" tIns="43315" rIns="86630" bIns="43315" anchor="ctr" anchorCtr="0"/>
          <a:lstStyle/>
          <a:p>
            <a:pPr lvl="0"/>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a:ln/>
        </p:spPr>
      </p:sp>
      <p:sp>
        <p:nvSpPr>
          <p:cNvPr id="15362" name="备注占位符 2"/>
          <p:cNvSpPr>
            <a:spLocks noGrp="1"/>
          </p:cNvSpPr>
          <p:nvPr>
            <p:ph type="body"/>
          </p:nvPr>
        </p:nvSpPr>
        <p:spPr>
          <a:ln/>
        </p:spPr>
        <p:txBody>
          <a:bodyPr wrap="square" lIns="91440" tIns="45720" rIns="91440" bIns="45720" anchor="t" anchorCtr="0"/>
          <a:lstStyle/>
          <a:p>
            <a:pPr lvl="0"/>
            <a:endParaRPr lang="zh-CN" altLang="en-US" dirty="0"/>
          </a:p>
        </p:txBody>
      </p:sp>
      <p:sp>
        <p:nvSpPr>
          <p:cNvPr id="15363"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sz="1200" dirty="0"/>
              <a:t>8</a:t>
            </a:fld>
            <a:endParaRPr lang="en-US" altLang="zh-CN"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noTextEdit="1"/>
          </p:cNvSpPr>
          <p:nvPr>
            <p:ph type="sldImg"/>
          </p:nvPr>
        </p:nvSpPr>
        <p:spPr>
          <a:ln/>
        </p:spPr>
      </p:sp>
      <p:sp>
        <p:nvSpPr>
          <p:cNvPr id="17410" name="备注占位符 2"/>
          <p:cNvSpPr>
            <a:spLocks noGrp="1"/>
          </p:cNvSpPr>
          <p:nvPr>
            <p:ph type="body"/>
          </p:nvPr>
        </p:nvSpPr>
        <p:spPr>
          <a:ln/>
        </p:spPr>
        <p:txBody>
          <a:bodyPr wrap="square" lIns="91440" tIns="45720" rIns="91440" bIns="45720" anchor="t" anchorCtr="0"/>
          <a:lstStyle/>
          <a:p>
            <a:pPr lvl="0"/>
            <a:endParaRPr lang="zh-CN" altLang="en-US" dirty="0"/>
          </a:p>
        </p:txBody>
      </p:sp>
      <p:sp>
        <p:nvSpPr>
          <p:cNvPr id="17411"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sz="1200" dirty="0"/>
              <a:t>9</a:t>
            </a:fld>
            <a:endParaRPr lang="en-US" altLang="zh-CN"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TextEdit="1"/>
          </p:cNvSpPr>
          <p:nvPr>
            <p:ph type="sldImg"/>
          </p:nvPr>
        </p:nvSpPr>
        <p:spPr>
          <a:ln/>
        </p:spPr>
      </p:sp>
      <p:sp>
        <p:nvSpPr>
          <p:cNvPr id="20482" name="备注占位符 2"/>
          <p:cNvSpPr>
            <a:spLocks noGrp="1"/>
          </p:cNvSpPr>
          <p:nvPr>
            <p:ph type="body"/>
          </p:nvPr>
        </p:nvSpPr>
        <p:spPr>
          <a:ln/>
        </p:spPr>
        <p:txBody>
          <a:bodyPr wrap="square" lIns="91440" tIns="45720" rIns="91440" bIns="45720" anchor="t" anchorCtr="0"/>
          <a:lstStyle/>
          <a:p>
            <a:pPr lvl="0"/>
            <a:r>
              <a:rPr lang="zh-CN" altLang="en-US" dirty="0"/>
              <a:t>非静态局部变量名不是符号名</a:t>
            </a:r>
          </a:p>
        </p:txBody>
      </p:sp>
      <p:sp>
        <p:nvSpPr>
          <p:cNvPr id="20483"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sz="1200" dirty="0"/>
              <a:t>11</a:t>
            </a:fld>
            <a:endParaRPr lang="en-US" altLang="zh-CN"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TextEdit="1"/>
          </p:cNvSpPr>
          <p:nvPr>
            <p:ph type="sldImg"/>
          </p:nvPr>
        </p:nvSpPr>
        <p:spPr>
          <a:xfrm>
            <a:off x="1152525" y="692150"/>
            <a:ext cx="4554538" cy="3416300"/>
          </a:xfrm>
          <a:ln/>
        </p:spPr>
      </p:sp>
      <p:sp>
        <p:nvSpPr>
          <p:cNvPr id="22530" name="Rectangle 3"/>
          <p:cNvSpPr>
            <a:spLocks noGrp="1"/>
          </p:cNvSpPr>
          <p:nvPr>
            <p:ph type="body"/>
          </p:nvPr>
        </p:nvSpPr>
        <p:spPr>
          <a:xfrm>
            <a:off x="930275" y="4360863"/>
            <a:ext cx="5008563" cy="4070350"/>
          </a:xfrm>
          <a:ln/>
        </p:spPr>
        <p:txBody>
          <a:bodyPr wrap="square" lIns="86630" tIns="43315" rIns="86630" bIns="43315" anchor="t" anchorCtr="0"/>
          <a:lstStyle/>
          <a:p>
            <a:pPr lvl="0"/>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a:xfrm>
            <a:off x="1152525" y="692150"/>
            <a:ext cx="4554538" cy="3416300"/>
          </a:xfrm>
          <a:ln/>
        </p:spPr>
      </p:sp>
      <p:sp>
        <p:nvSpPr>
          <p:cNvPr id="24578" name="Rectangle 3"/>
          <p:cNvSpPr>
            <a:spLocks noGrp="1"/>
          </p:cNvSpPr>
          <p:nvPr>
            <p:ph type="body"/>
          </p:nvPr>
        </p:nvSpPr>
        <p:spPr>
          <a:xfrm>
            <a:off x="930275" y="4360863"/>
            <a:ext cx="5008563" cy="4070350"/>
          </a:xfrm>
          <a:ln/>
        </p:spPr>
        <p:txBody>
          <a:bodyPr wrap="square" lIns="86630" tIns="43315" rIns="86630" bIns="43315" anchor="t" anchorCtr="0"/>
          <a:lstStyle/>
          <a:p>
            <a:pPr lvl="0"/>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15000"/>
              </a:lnSpc>
              <a:spcBef>
                <a:spcPct val="20000"/>
              </a:spcBef>
              <a:spcAft>
                <a:spcPct val="0"/>
              </a:spcAft>
              <a:buClrTx/>
              <a:buSzTx/>
              <a:buFontTx/>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15000"/>
              </a:lnSpc>
              <a:spcBef>
                <a:spcPct val="20000"/>
              </a:spcBef>
              <a:spcAft>
                <a:spcPct val="0"/>
              </a:spcAft>
              <a:buClrTx/>
              <a:buSzTx/>
              <a:buFontTx/>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53975"/>
            <a:ext cx="8229600" cy="561975"/>
          </a:xfrm>
          <a:prstGeom prst="rect">
            <a:avLst/>
          </a:prstGeom>
          <a:noFill/>
          <a:ln w="9525">
            <a:noFill/>
          </a:ln>
        </p:spPr>
        <p:txBody>
          <a:bodyPr anchor="ctr" anchorCtr="0"/>
          <a:lstStyle/>
          <a:p>
            <a:pPr lvl="0"/>
            <a:r>
              <a:rPr lang="zh-CN" altLang="en-US" dirty="0"/>
              <a:t>单击此处编辑母版标题样式</a:t>
            </a:r>
          </a:p>
        </p:txBody>
      </p:sp>
      <p:sp>
        <p:nvSpPr>
          <p:cNvPr id="1027" name="Rectangle 3"/>
          <p:cNvSpPr>
            <a:spLocks noGrp="1"/>
          </p:cNvSpPr>
          <p:nvPr>
            <p:ph type="body"/>
          </p:nvPr>
        </p:nvSpPr>
        <p:spPr>
          <a:xfrm>
            <a:off x="468313" y="836613"/>
            <a:ext cx="8229600" cy="5218112"/>
          </a:xfrm>
          <a:prstGeom prst="rect">
            <a:avLst/>
          </a:prstGeom>
          <a:noFill/>
          <a:ln w="9525">
            <a:noFill/>
          </a:ln>
        </p:spPr>
        <p:txBody>
          <a:bodyPr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
        <p:nvSpPr>
          <p:cNvPr id="1031" name="Line 7"/>
          <p:cNvSpPr/>
          <p:nvPr userDrawn="1"/>
        </p:nvSpPr>
        <p:spPr>
          <a:xfrm>
            <a:off x="323850" y="692150"/>
            <a:ext cx="8496300" cy="0"/>
          </a:xfrm>
          <a:prstGeom prst="line">
            <a:avLst/>
          </a:prstGeom>
          <a:ln w="9525" cap="flat" cmpd="sng">
            <a:solidFill>
              <a:schemeClr val="tx1"/>
            </a:solidFill>
            <a:prstDash val="solid"/>
            <a:roun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36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53975"/>
            <a:ext cx="8229600" cy="561975"/>
          </a:xfrm>
          <a:prstGeom prst="rect">
            <a:avLst/>
          </a:prstGeom>
          <a:noFill/>
          <a:ln w="9525">
            <a:noFill/>
          </a:ln>
        </p:spPr>
        <p:txBody>
          <a:bodyPr anchor="ctr" anchorCtr="0"/>
          <a:lstStyle/>
          <a:p>
            <a:pPr lvl="0"/>
            <a:r>
              <a:rPr lang="zh-CN" altLang="en-US" dirty="0"/>
              <a:t>单击此处编辑母版标题样式</a:t>
            </a:r>
          </a:p>
        </p:txBody>
      </p:sp>
      <p:sp>
        <p:nvSpPr>
          <p:cNvPr id="1027" name="Rectangle 3"/>
          <p:cNvSpPr>
            <a:spLocks noGrp="1"/>
          </p:cNvSpPr>
          <p:nvPr>
            <p:ph type="body"/>
          </p:nvPr>
        </p:nvSpPr>
        <p:spPr>
          <a:xfrm>
            <a:off x="468313" y="836613"/>
            <a:ext cx="8229600" cy="5218112"/>
          </a:xfrm>
          <a:prstGeom prst="rect">
            <a:avLst/>
          </a:prstGeom>
          <a:noFill/>
          <a:ln w="9525">
            <a:noFill/>
          </a:ln>
        </p:spPr>
        <p:txBody>
          <a:bodyPr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
        <p:nvSpPr>
          <p:cNvPr id="1031" name="Line 7"/>
          <p:cNvSpPr/>
          <p:nvPr userDrawn="1"/>
        </p:nvSpPr>
        <p:spPr>
          <a:xfrm>
            <a:off x="323850" y="692150"/>
            <a:ext cx="8496300" cy="0"/>
          </a:xfrm>
          <a:prstGeom prst="line">
            <a:avLst/>
          </a:prstGeom>
          <a:ln w="9525" cap="flat" cmpd="sng">
            <a:solidFill>
              <a:schemeClr val="tx1"/>
            </a:solidFill>
            <a:prstDash val="solid"/>
            <a:roun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36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36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 Target="slide7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slide" Target="slide97.xm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3" name="Rectangle 2"/>
          <p:cNvSpPr>
            <a:spLocks noGrp="1"/>
          </p:cNvSpPr>
          <p:nvPr>
            <p:ph type="ctrTitle"/>
          </p:nvPr>
        </p:nvSpPr>
        <p:spPr>
          <a:xfrm>
            <a:off x="476250" y="204788"/>
            <a:ext cx="8145463" cy="5969000"/>
          </a:xfrm>
          <a:ln/>
        </p:spPr>
        <p:txBody>
          <a:bodyPr vert="horz" wrap="square" lIns="91440" tIns="45720" rIns="91440" bIns="45720" anchor="ctr" anchorCtr="0"/>
          <a:lstStyle/>
          <a:p>
            <a:pPr eaLnBrk="1" hangingPunct="1">
              <a:lnSpc>
                <a:spcPct val="145000"/>
              </a:lnSpc>
              <a:buClrTx/>
              <a:buSzTx/>
              <a:buFontTx/>
            </a:pPr>
            <a:r>
              <a:rPr lang="zh-CN" altLang="en-US" sz="4000" dirty="0">
                <a:solidFill>
                  <a:srgbClr val="FF0000"/>
                </a:solidFill>
              </a:rPr>
              <a:t>第四章 程序的链接</a:t>
            </a:r>
            <a:br>
              <a:rPr lang="zh-CN" altLang="en-US" sz="4000" dirty="0">
                <a:solidFill>
                  <a:srgbClr val="FF0000"/>
                </a:solidFill>
              </a:rPr>
            </a:br>
            <a:br>
              <a:rPr lang="zh-CN" altLang="en-US" sz="1600" dirty="0">
                <a:solidFill>
                  <a:srgbClr val="FF0000"/>
                </a:solidFill>
              </a:rPr>
            </a:br>
            <a:r>
              <a:rPr lang="zh-CN" altLang="en-US" sz="2800" dirty="0">
                <a:solidFill>
                  <a:srgbClr val="3333CC"/>
                </a:solidFill>
                <a:latin typeface="微软雅黑" panose="020B0503020204020204" pitchFamily="34" charset="-122"/>
                <a:ea typeface="微软雅黑" panose="020B0503020204020204" pitchFamily="34" charset="-122"/>
              </a:rPr>
              <a:t>目标文件格式</a:t>
            </a:r>
            <a:br>
              <a:rPr lang="zh-CN" altLang="en-US" sz="2800" dirty="0">
                <a:solidFill>
                  <a:srgbClr val="3333CC"/>
                </a:solidFill>
                <a:latin typeface="微软雅黑" panose="020B0503020204020204" pitchFamily="34" charset="-122"/>
                <a:ea typeface="微软雅黑" panose="020B0503020204020204" pitchFamily="34" charset="-122"/>
              </a:rPr>
            </a:br>
            <a:r>
              <a:rPr lang="zh-CN" altLang="en-US" sz="2800" dirty="0">
                <a:solidFill>
                  <a:srgbClr val="3333CC"/>
                </a:solidFill>
                <a:latin typeface="微软雅黑" panose="020B0503020204020204" pitchFamily="34" charset="-122"/>
                <a:ea typeface="微软雅黑" panose="020B0503020204020204" pitchFamily="34" charset="-122"/>
              </a:rPr>
              <a:t>符号解析与重定位</a:t>
            </a:r>
            <a:br>
              <a:rPr lang="zh-CN" altLang="en-US" sz="2800" dirty="0">
                <a:solidFill>
                  <a:srgbClr val="3333CC"/>
                </a:solidFill>
                <a:latin typeface="微软雅黑" panose="020B0503020204020204" pitchFamily="34" charset="-122"/>
                <a:ea typeface="微软雅黑" panose="020B0503020204020204" pitchFamily="34" charset="-122"/>
              </a:rPr>
            </a:br>
            <a:r>
              <a:rPr lang="zh-CN" altLang="en-US" sz="2800" dirty="0">
                <a:solidFill>
                  <a:srgbClr val="3333CC"/>
                </a:solidFill>
                <a:latin typeface="微软雅黑" panose="020B0503020204020204" pitchFamily="34" charset="-122"/>
                <a:ea typeface="微软雅黑" panose="020B0503020204020204" pitchFamily="34" charset="-122"/>
              </a:rPr>
              <a:t>共享库与动态链接</a:t>
            </a:r>
            <a:endParaRPr lang="en-US" altLang="zh-CN" sz="2800" dirty="0">
              <a:solidFill>
                <a:srgbClr val="3333CC"/>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3"/>
          <p:cNvSpPr>
            <a:spLocks noGrp="1"/>
          </p:cNvSpPr>
          <p:nvPr>
            <p:ph idx="1"/>
          </p:nvPr>
        </p:nvSpPr>
        <p:spPr>
          <a:xfrm>
            <a:off x="396875" y="777875"/>
            <a:ext cx="8229600" cy="5218113"/>
          </a:xfrm>
          <a:ln/>
        </p:spPr>
        <p:txBody>
          <a:bodyPr vert="horz" wrap="square" lIns="91440" tIns="45720" rIns="91440" bIns="45720" anchor="t" anchorCtr="0"/>
          <a:lstStyle/>
          <a:p>
            <a:r>
              <a:rPr lang="zh-CN" altLang="en-US" sz="2200" dirty="0">
                <a:ea typeface="微软雅黑" panose="020B0503020204020204" pitchFamily="34" charset="-122"/>
              </a:rPr>
              <a:t>原始的链接概念早在高级编程语言出现之前就已存在</a:t>
            </a:r>
          </a:p>
          <a:p>
            <a:r>
              <a:rPr lang="zh-CN" altLang="en-US" sz="2200" dirty="0">
                <a:ea typeface="微软雅黑" panose="020B0503020204020204" pitchFamily="34" charset="-122"/>
              </a:rPr>
              <a:t>最早程序员</a:t>
            </a:r>
            <a:r>
              <a:rPr lang="zh-CN" altLang="en-US" sz="2200" dirty="0">
                <a:solidFill>
                  <a:srgbClr val="FF0000"/>
                </a:solidFill>
                <a:ea typeface="微软雅黑" panose="020B0503020204020204" pitchFamily="34" charset="-122"/>
              </a:rPr>
              <a:t>用机器语言编写程序</a:t>
            </a:r>
            <a:r>
              <a:rPr lang="zh-CN" altLang="en-US" sz="2200" dirty="0">
                <a:ea typeface="微软雅黑" panose="020B0503020204020204" pitchFamily="34" charset="-122"/>
              </a:rPr>
              <a:t>，并记录在纸带或卡片上</a:t>
            </a:r>
            <a:endParaRPr lang="en-US" altLang="zh-CN" sz="2200" dirty="0">
              <a:ea typeface="微软雅黑" panose="020B0503020204020204" pitchFamily="34" charset="-122"/>
            </a:endParaRPr>
          </a:p>
          <a:p>
            <a:endParaRPr lang="zh-CN" altLang="en-US" sz="2200" dirty="0">
              <a:ea typeface="微软雅黑" panose="020B0503020204020204" pitchFamily="34" charset="-122"/>
            </a:endParaRPr>
          </a:p>
        </p:txBody>
      </p:sp>
      <p:pic>
        <p:nvPicPr>
          <p:cNvPr id="761861" name="Picture 5"/>
          <p:cNvPicPr>
            <a:picLocks noChangeAspect="1"/>
          </p:cNvPicPr>
          <p:nvPr/>
        </p:nvPicPr>
        <p:blipFill>
          <a:blip r:embed="rId2"/>
          <a:stretch>
            <a:fillRect/>
          </a:stretch>
        </p:blipFill>
        <p:spPr>
          <a:xfrm>
            <a:off x="0" y="1697038"/>
            <a:ext cx="5054600" cy="3068637"/>
          </a:xfrm>
          <a:prstGeom prst="rect">
            <a:avLst/>
          </a:prstGeom>
          <a:noFill/>
          <a:ln w="9525">
            <a:noFill/>
          </a:ln>
        </p:spPr>
      </p:pic>
      <p:pic>
        <p:nvPicPr>
          <p:cNvPr id="761862" name="Picture 6"/>
          <p:cNvPicPr>
            <a:picLocks noChangeAspect="1"/>
          </p:cNvPicPr>
          <p:nvPr/>
        </p:nvPicPr>
        <p:blipFill>
          <a:blip r:embed="rId3"/>
          <a:stretch>
            <a:fillRect/>
          </a:stretch>
        </p:blipFill>
        <p:spPr>
          <a:xfrm>
            <a:off x="0" y="3479800"/>
            <a:ext cx="5853113" cy="3378200"/>
          </a:xfrm>
          <a:prstGeom prst="rect">
            <a:avLst/>
          </a:prstGeom>
          <a:noFill/>
          <a:ln w="9525">
            <a:noFill/>
          </a:ln>
        </p:spPr>
      </p:pic>
      <p:sp>
        <p:nvSpPr>
          <p:cNvPr id="761863" name="Text Box 7"/>
          <p:cNvSpPr txBox="1"/>
          <p:nvPr/>
        </p:nvSpPr>
        <p:spPr>
          <a:xfrm>
            <a:off x="5472113" y="1714500"/>
            <a:ext cx="3222625" cy="427038"/>
          </a:xfrm>
          <a:prstGeom prst="rect">
            <a:avLst/>
          </a:prstGeom>
          <a:noFill/>
          <a:ln w="9525">
            <a:noFill/>
          </a:ln>
        </p:spPr>
        <p:txBody>
          <a:bodyPr anchor="t" anchorCtr="0">
            <a:spAutoFit/>
          </a:bodyPr>
          <a:lstStyle/>
          <a:p>
            <a:pPr>
              <a:spcBef>
                <a:spcPct val="50000"/>
              </a:spcBef>
            </a:pPr>
            <a:r>
              <a:rPr lang="zh-CN" altLang="en-US" sz="2200" b="1" dirty="0">
                <a:solidFill>
                  <a:srgbClr val="FF0000"/>
                </a:solidFill>
                <a:latin typeface="微软雅黑" panose="020B0503020204020204" pitchFamily="34" charset="-122"/>
                <a:ea typeface="微软雅黑" panose="020B0503020204020204" pitchFamily="34" charset="-122"/>
              </a:rPr>
              <a:t>穿孔表示</a:t>
            </a:r>
            <a:r>
              <a:rPr lang="en-US" altLang="zh-CN" sz="2200" b="1" dirty="0">
                <a:solidFill>
                  <a:srgbClr val="FF0000"/>
                </a:solidFill>
                <a:latin typeface="微软雅黑" panose="020B0503020204020204" pitchFamily="34" charset="-122"/>
                <a:ea typeface="微软雅黑" panose="020B0503020204020204" pitchFamily="34" charset="-122"/>
              </a:rPr>
              <a:t>0</a:t>
            </a:r>
            <a:r>
              <a:rPr lang="zh-CN" altLang="en-US" sz="2200" b="1" dirty="0">
                <a:solidFill>
                  <a:srgbClr val="FF0000"/>
                </a:solidFill>
                <a:latin typeface="微软雅黑" panose="020B0503020204020204" pitchFamily="34" charset="-122"/>
                <a:ea typeface="微软雅黑" panose="020B0503020204020204" pitchFamily="34" charset="-122"/>
              </a:rPr>
              <a:t>，未穿孔为</a:t>
            </a:r>
            <a:r>
              <a:rPr lang="en-US" altLang="zh-CN" sz="2200" b="1" dirty="0">
                <a:solidFill>
                  <a:srgbClr val="FF0000"/>
                </a:solidFill>
                <a:latin typeface="微软雅黑" panose="020B0503020204020204" pitchFamily="34" charset="-122"/>
                <a:ea typeface="微软雅黑" panose="020B0503020204020204" pitchFamily="34" charset="-122"/>
              </a:rPr>
              <a:t>1</a:t>
            </a:r>
          </a:p>
        </p:txBody>
      </p:sp>
      <p:sp>
        <p:nvSpPr>
          <p:cNvPr id="761864" name="Text Box 8"/>
          <p:cNvSpPr txBox="1"/>
          <p:nvPr/>
        </p:nvSpPr>
        <p:spPr>
          <a:xfrm>
            <a:off x="6096000" y="2540000"/>
            <a:ext cx="2424113" cy="3441700"/>
          </a:xfrm>
          <a:prstGeom prst="rect">
            <a:avLst/>
          </a:prstGeom>
          <a:noFill/>
          <a:ln w="9525">
            <a:noFill/>
          </a:ln>
        </p:spPr>
        <p:txBody>
          <a:bodyPr anchor="t" anchorCtr="0">
            <a:spAutoFit/>
          </a:bodyPr>
          <a:lstStyle/>
          <a:p>
            <a:r>
              <a:rPr lang="en-US" altLang="zh-CN" sz="2200" b="1" dirty="0">
                <a:latin typeface="微软雅黑" panose="020B0503020204020204" pitchFamily="34" charset="-122"/>
                <a:ea typeface="微软雅黑" panose="020B0503020204020204" pitchFamily="34" charset="-122"/>
              </a:rPr>
              <a:t>0</a:t>
            </a:r>
            <a:r>
              <a:rPr lang="zh-CN" altLang="en-US" sz="2200" b="1" dirty="0">
                <a:latin typeface="微软雅黑" panose="020B0503020204020204" pitchFamily="34" charset="-122"/>
                <a:ea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rPr>
              <a:t>0101 0110</a:t>
            </a:r>
          </a:p>
          <a:p>
            <a:r>
              <a:rPr lang="en-US" altLang="zh-CN" sz="2200" b="1" dirty="0">
                <a:latin typeface="微软雅黑" panose="020B0503020204020204" pitchFamily="34" charset="-122"/>
                <a:ea typeface="微软雅黑" panose="020B0503020204020204" pitchFamily="34" charset="-122"/>
              </a:rPr>
              <a:t>1</a:t>
            </a:r>
            <a:r>
              <a:rPr lang="zh-CN" altLang="en-US" sz="2200" b="1" dirty="0">
                <a:latin typeface="微软雅黑" panose="020B0503020204020204" pitchFamily="34" charset="-122"/>
                <a:ea typeface="微软雅黑" panose="020B0503020204020204" pitchFamily="34" charset="-122"/>
              </a:rPr>
              <a:t>：</a:t>
            </a:r>
            <a:r>
              <a:rPr lang="en-US" altLang="zh-CN" sz="2200" b="1" dirty="0">
                <a:solidFill>
                  <a:srgbClr val="009242"/>
                </a:solidFill>
                <a:latin typeface="微软雅黑" panose="020B0503020204020204" pitchFamily="34" charset="-122"/>
                <a:ea typeface="微软雅黑" panose="020B0503020204020204" pitchFamily="34" charset="-122"/>
              </a:rPr>
              <a:t>0010</a:t>
            </a:r>
            <a:r>
              <a:rPr lang="en-US" altLang="zh-CN" sz="2200" b="1" dirty="0">
                <a:latin typeface="微软雅黑" panose="020B0503020204020204" pitchFamily="34" charset="-122"/>
                <a:ea typeface="微软雅黑" panose="020B0503020204020204" pitchFamily="34" charset="-122"/>
              </a:rPr>
              <a:t> 0101</a:t>
            </a:r>
          </a:p>
          <a:p>
            <a:r>
              <a:rPr lang="en-US" altLang="zh-CN" sz="2200" b="1" dirty="0">
                <a:latin typeface="微软雅黑" panose="020B0503020204020204" pitchFamily="34" charset="-122"/>
                <a:ea typeface="微软雅黑" panose="020B0503020204020204" pitchFamily="34" charset="-122"/>
              </a:rPr>
              <a:t>2</a:t>
            </a: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p>
          <a:p>
            <a:r>
              <a:rPr lang="en-US" altLang="zh-CN" sz="2200" b="1" dirty="0">
                <a:latin typeface="微软雅黑" panose="020B0503020204020204" pitchFamily="34" charset="-122"/>
                <a:ea typeface="微软雅黑" panose="020B0503020204020204" pitchFamily="34" charset="-122"/>
              </a:rPr>
              <a:t>3</a:t>
            </a: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p>
          <a:p>
            <a:r>
              <a:rPr lang="en-US" altLang="zh-CN" sz="2200" b="1" dirty="0">
                <a:latin typeface="微软雅黑" panose="020B0503020204020204" pitchFamily="34" charset="-122"/>
                <a:ea typeface="微软雅黑" panose="020B0503020204020204" pitchFamily="34" charset="-122"/>
              </a:rPr>
              <a:t>4</a:t>
            </a: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p>
          <a:p>
            <a:r>
              <a:rPr lang="en-US" altLang="zh-CN" sz="2200" b="1" dirty="0">
                <a:latin typeface="微软雅黑" panose="020B0503020204020204" pitchFamily="34" charset="-122"/>
                <a:ea typeface="微软雅黑" panose="020B0503020204020204" pitchFamily="34" charset="-122"/>
              </a:rPr>
              <a:t>5</a:t>
            </a:r>
            <a:r>
              <a:rPr lang="zh-CN" altLang="en-US" sz="2200" b="1" dirty="0">
                <a:latin typeface="微软雅黑" panose="020B0503020204020204" pitchFamily="34" charset="-122"/>
                <a:ea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rPr>
              <a:t>0110 0111</a:t>
            </a:r>
          </a:p>
          <a:p>
            <a:r>
              <a:rPr lang="en-US" altLang="zh-CN" sz="2200" b="1" dirty="0">
                <a:latin typeface="微软雅黑" panose="020B0503020204020204" pitchFamily="34" charset="-122"/>
                <a:ea typeface="微软雅黑" panose="020B0503020204020204" pitchFamily="34" charset="-122"/>
              </a:rPr>
              <a:t>6</a:t>
            </a: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p>
          <a:p>
            <a:endParaRPr lang="en-US" altLang="zh-CN" sz="2200" b="1" dirty="0">
              <a:latin typeface="微软雅黑" panose="020B0503020204020204" pitchFamily="34" charset="-122"/>
              <a:ea typeface="微软雅黑" panose="020B0503020204020204" pitchFamily="34" charset="-122"/>
            </a:endParaRPr>
          </a:p>
          <a:p>
            <a:endParaRPr lang="en-US" altLang="zh-CN" sz="2200" b="1" dirty="0">
              <a:latin typeface="微软雅黑" panose="020B0503020204020204" pitchFamily="34" charset="-122"/>
              <a:ea typeface="微软雅黑" panose="020B0503020204020204" pitchFamily="34" charset="-122"/>
            </a:endParaRPr>
          </a:p>
          <a:p>
            <a:endParaRPr lang="en-US" altLang="zh-CN" sz="2200" b="1" dirty="0">
              <a:latin typeface="微软雅黑" panose="020B0503020204020204" pitchFamily="34" charset="-122"/>
              <a:ea typeface="微软雅黑" panose="020B0503020204020204" pitchFamily="34" charset="-122"/>
            </a:endParaRPr>
          </a:p>
        </p:txBody>
      </p:sp>
      <p:sp>
        <p:nvSpPr>
          <p:cNvPr id="761867" name="Text Box 11"/>
          <p:cNvSpPr txBox="1"/>
          <p:nvPr/>
        </p:nvSpPr>
        <p:spPr>
          <a:xfrm>
            <a:off x="5441950" y="2079625"/>
            <a:ext cx="3411538" cy="427038"/>
          </a:xfrm>
          <a:prstGeom prst="rect">
            <a:avLst/>
          </a:prstGeom>
          <a:noFill/>
          <a:ln w="9525">
            <a:noFill/>
          </a:ln>
        </p:spPr>
        <p:txBody>
          <a:bodyPr anchor="t" anchorCtr="0">
            <a:spAutoFit/>
          </a:bodyPr>
          <a:lstStyle/>
          <a:p>
            <a:r>
              <a:rPr lang="zh-CN" altLang="en-US" sz="2200" b="1" dirty="0">
                <a:solidFill>
                  <a:srgbClr val="009242"/>
                </a:solidFill>
                <a:latin typeface="微软雅黑" panose="020B0503020204020204" pitchFamily="34" charset="-122"/>
                <a:ea typeface="微软雅黑" panose="020B0503020204020204" pitchFamily="34" charset="-122"/>
              </a:rPr>
              <a:t>假设：</a:t>
            </a:r>
            <a:r>
              <a:rPr lang="en-US" altLang="zh-CN" sz="2200" b="1" dirty="0">
                <a:solidFill>
                  <a:srgbClr val="009242"/>
                </a:solidFill>
                <a:latin typeface="微软雅黑" panose="020B0503020204020204" pitchFamily="34" charset="-122"/>
                <a:ea typeface="微软雅黑" panose="020B0503020204020204" pitchFamily="34" charset="-122"/>
              </a:rPr>
              <a:t>0010-jmp</a:t>
            </a:r>
          </a:p>
        </p:txBody>
      </p:sp>
      <p:grpSp>
        <p:nvGrpSpPr>
          <p:cNvPr id="761869" name="Group 13"/>
          <p:cNvGrpSpPr/>
          <p:nvPr/>
        </p:nvGrpSpPr>
        <p:grpSpPr>
          <a:xfrm>
            <a:off x="8142288" y="3022600"/>
            <a:ext cx="392112" cy="1425575"/>
            <a:chOff x="5331" y="2259"/>
            <a:chExt cx="237" cy="641"/>
          </a:xfrm>
        </p:grpSpPr>
        <p:sp>
          <p:nvSpPr>
            <p:cNvPr id="18440" name="Line 9"/>
            <p:cNvSpPr/>
            <p:nvPr/>
          </p:nvSpPr>
          <p:spPr>
            <a:xfrm>
              <a:off x="5331" y="2267"/>
              <a:ext cx="237" cy="0"/>
            </a:xfrm>
            <a:prstGeom prst="line">
              <a:avLst/>
            </a:prstGeom>
            <a:ln w="57150" cap="flat" cmpd="sng">
              <a:solidFill>
                <a:srgbClr val="CC0066"/>
              </a:solidFill>
              <a:prstDash val="solid"/>
              <a:round/>
              <a:headEnd type="none" w="med" len="med"/>
              <a:tailEnd type="none" w="med" len="med"/>
            </a:ln>
          </p:spPr>
        </p:sp>
        <p:sp>
          <p:nvSpPr>
            <p:cNvPr id="18441" name="Line 10"/>
            <p:cNvSpPr/>
            <p:nvPr/>
          </p:nvSpPr>
          <p:spPr>
            <a:xfrm>
              <a:off x="5550" y="2259"/>
              <a:ext cx="0" cy="641"/>
            </a:xfrm>
            <a:prstGeom prst="line">
              <a:avLst/>
            </a:prstGeom>
            <a:ln w="57150" cap="flat" cmpd="sng">
              <a:solidFill>
                <a:srgbClr val="CC0066"/>
              </a:solidFill>
              <a:prstDash val="solid"/>
              <a:round/>
              <a:headEnd type="none" w="med" len="med"/>
              <a:tailEnd type="none" w="med" len="med"/>
            </a:ln>
          </p:spPr>
        </p:sp>
        <p:sp>
          <p:nvSpPr>
            <p:cNvPr id="18442" name="Line 12"/>
            <p:cNvSpPr/>
            <p:nvPr/>
          </p:nvSpPr>
          <p:spPr>
            <a:xfrm flipH="1">
              <a:off x="5367" y="2889"/>
              <a:ext cx="164" cy="9"/>
            </a:xfrm>
            <a:prstGeom prst="line">
              <a:avLst/>
            </a:prstGeom>
            <a:ln w="57150" cap="flat" cmpd="sng">
              <a:solidFill>
                <a:srgbClr val="CC0066"/>
              </a:solidFill>
              <a:prstDash val="solid"/>
              <a:round/>
              <a:headEnd type="none" w="med" len="med"/>
              <a:tailEnd type="triangle" w="med" len="med"/>
            </a:ln>
          </p:spPr>
        </p:sp>
      </p:grpSp>
      <p:sp>
        <p:nvSpPr>
          <p:cNvPr id="761870" name="Text Box 14"/>
          <p:cNvSpPr txBox="1"/>
          <p:nvPr/>
        </p:nvSpPr>
        <p:spPr>
          <a:xfrm>
            <a:off x="6092825" y="5051425"/>
            <a:ext cx="2860675" cy="1616075"/>
          </a:xfrm>
          <a:prstGeom prst="rect">
            <a:avLst/>
          </a:prstGeom>
          <a:noFill/>
          <a:ln w="9525">
            <a:noFill/>
          </a:ln>
        </p:spPr>
        <p:txBody>
          <a:bodyPr anchor="t" anchorCtr="0">
            <a:spAutoFit/>
          </a:bodyPr>
          <a:lstStyle/>
          <a:p>
            <a:pPr>
              <a:spcBef>
                <a:spcPct val="50000"/>
              </a:spcBef>
            </a:pPr>
            <a:r>
              <a:rPr lang="zh-CN" altLang="en-US" sz="2000" b="1" dirty="0">
                <a:solidFill>
                  <a:srgbClr val="0066CC"/>
                </a:solidFill>
                <a:latin typeface="微软雅黑" panose="020B0503020204020204" pitchFamily="34" charset="-122"/>
                <a:ea typeface="微软雅黑" panose="020B0503020204020204" pitchFamily="34" charset="-122"/>
              </a:rPr>
              <a:t>若在第</a:t>
            </a:r>
            <a:r>
              <a:rPr lang="en-US" altLang="zh-CN" sz="2000" b="1" dirty="0">
                <a:solidFill>
                  <a:srgbClr val="0066CC"/>
                </a:solidFill>
                <a:latin typeface="微软雅黑" panose="020B0503020204020204" pitchFamily="34" charset="-122"/>
                <a:ea typeface="微软雅黑" panose="020B0503020204020204" pitchFamily="34" charset="-122"/>
              </a:rPr>
              <a:t>5</a:t>
            </a:r>
            <a:r>
              <a:rPr lang="zh-CN" altLang="en-US" sz="2000" b="1" dirty="0">
                <a:solidFill>
                  <a:srgbClr val="0066CC"/>
                </a:solidFill>
                <a:latin typeface="微软雅黑" panose="020B0503020204020204" pitchFamily="34" charset="-122"/>
                <a:ea typeface="微软雅黑" panose="020B0503020204020204" pitchFamily="34" charset="-122"/>
              </a:rPr>
              <a:t>条指令前加入指令，则程序员需重新计算</a:t>
            </a:r>
            <a:r>
              <a:rPr lang="en-US" altLang="zh-CN" sz="2000" b="1" dirty="0">
                <a:solidFill>
                  <a:srgbClr val="0066CC"/>
                </a:solidFill>
                <a:latin typeface="微软雅黑" panose="020B0503020204020204" pitchFamily="34" charset="-122"/>
                <a:ea typeface="微软雅黑" panose="020B0503020204020204" pitchFamily="34" charset="-122"/>
              </a:rPr>
              <a:t>jmp</a:t>
            </a:r>
            <a:r>
              <a:rPr lang="zh-CN" altLang="en-US" sz="2000" b="1" dirty="0">
                <a:solidFill>
                  <a:srgbClr val="0066CC"/>
                </a:solidFill>
                <a:latin typeface="微软雅黑" panose="020B0503020204020204" pitchFamily="34" charset="-122"/>
                <a:ea typeface="微软雅黑" panose="020B0503020204020204" pitchFamily="34" charset="-122"/>
              </a:rPr>
              <a:t>指令的目标地址</a:t>
            </a:r>
            <a:r>
              <a:rPr lang="zh-CN" altLang="en-US" sz="2000" b="1" dirty="0">
                <a:solidFill>
                  <a:srgbClr val="FF0000"/>
                </a:solidFill>
                <a:latin typeface="微软雅黑" panose="020B0503020204020204" pitchFamily="34" charset="-122"/>
                <a:ea typeface="微软雅黑" panose="020B0503020204020204" pitchFamily="34" charset="-122"/>
              </a:rPr>
              <a:t>（重定位）</a:t>
            </a:r>
            <a:r>
              <a:rPr lang="zh-CN" altLang="en-US" sz="2000" b="1" dirty="0">
                <a:solidFill>
                  <a:srgbClr val="0066CC"/>
                </a:solidFill>
                <a:latin typeface="微软雅黑" panose="020B0503020204020204" pitchFamily="34" charset="-122"/>
                <a:ea typeface="微软雅黑" panose="020B0503020204020204" pitchFamily="34" charset="-122"/>
              </a:rPr>
              <a:t>，然后重新打孔。</a:t>
            </a:r>
          </a:p>
        </p:txBody>
      </p:sp>
      <p:sp>
        <p:nvSpPr>
          <p:cNvPr id="761871" name="Text Box 15"/>
          <p:cNvSpPr txBox="1"/>
          <p:nvPr/>
        </p:nvSpPr>
        <p:spPr>
          <a:xfrm>
            <a:off x="958850" y="4121150"/>
            <a:ext cx="4165600" cy="1004888"/>
          </a:xfrm>
          <a:prstGeom prst="rect">
            <a:avLst/>
          </a:prstGeom>
          <a:solidFill>
            <a:schemeClr val="bg1"/>
          </a:solidFill>
          <a:ln w="9525">
            <a:noFill/>
          </a:ln>
        </p:spPr>
        <p:txBody>
          <a:bodyPr anchor="t" anchorCtr="0">
            <a:spAutoFit/>
          </a:bodyPr>
          <a:lstStyle/>
          <a:p>
            <a:pPr>
              <a:spcBef>
                <a:spcPct val="50000"/>
              </a:spcBef>
            </a:pPr>
            <a:r>
              <a:rPr lang="zh-CN" altLang="en-US" sz="2400" b="1" dirty="0">
                <a:solidFill>
                  <a:srgbClr val="FF0000"/>
                </a:solidFill>
                <a:latin typeface="Arial" panose="020B0604020202020204" pitchFamily="34" charset="0"/>
                <a:ea typeface="微软雅黑" panose="020B0503020204020204" pitchFamily="34" charset="-122"/>
              </a:rPr>
              <a:t>太原始了，无法忍受，咋办？</a:t>
            </a:r>
          </a:p>
          <a:p>
            <a:pPr>
              <a:spcBef>
                <a:spcPct val="50000"/>
              </a:spcBef>
            </a:pPr>
            <a:r>
              <a:rPr lang="zh-CN" altLang="en-US" sz="2400" b="1" dirty="0">
                <a:solidFill>
                  <a:srgbClr val="FF0000"/>
                </a:solidFill>
                <a:latin typeface="Arial" panose="020B0604020202020204" pitchFamily="34" charset="0"/>
                <a:ea typeface="微软雅黑" panose="020B0503020204020204" pitchFamily="34" charset="-122"/>
              </a:rPr>
              <a:t>用符号表示而不用</a:t>
            </a:r>
            <a:r>
              <a:rPr lang="en-US" altLang="zh-CN" sz="2400" b="1" dirty="0">
                <a:solidFill>
                  <a:srgbClr val="FF0000"/>
                </a:solidFill>
                <a:latin typeface="Arial" panose="020B0604020202020204" pitchFamily="34" charset="0"/>
                <a:ea typeface="微软雅黑" panose="020B0503020204020204" pitchFamily="34" charset="-122"/>
              </a:rPr>
              <a:t>0/1</a:t>
            </a:r>
            <a:r>
              <a:rPr lang="zh-CN" altLang="en-US" sz="2400" b="1" dirty="0">
                <a:solidFill>
                  <a:srgbClr val="FF0000"/>
                </a:solidFill>
                <a:latin typeface="Arial" panose="020B0604020202020204" pitchFamily="34" charset="0"/>
                <a:ea typeface="微软雅黑" panose="020B0503020204020204" pitchFamily="34" charset="-122"/>
              </a:rPr>
              <a:t>表示！</a:t>
            </a:r>
          </a:p>
        </p:txBody>
      </p:sp>
      <p:sp>
        <p:nvSpPr>
          <p:cNvPr id="18445" name="Rectangle 1"/>
          <p:cNvSpPr/>
          <p:nvPr/>
        </p:nvSpPr>
        <p:spPr>
          <a:xfrm>
            <a:off x="455613" y="130175"/>
            <a:ext cx="8232775" cy="422275"/>
          </a:xfrm>
          <a:prstGeom prst="rect">
            <a:avLst/>
          </a:prstGeom>
          <a:noFill/>
          <a:ln w="9525">
            <a:noFill/>
          </a:ln>
        </p:spPr>
        <p:txBody>
          <a:bodyPr anchor="ctr" anchorCtr="0"/>
          <a:lstStyle/>
          <a:p>
            <a:pPr marL="119380" indent="-119380" algn="ctr" defTabSz="9144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3600" b="1" dirty="0">
                <a:solidFill>
                  <a:srgbClr val="CC3300"/>
                </a:solidFill>
                <a:latin typeface="Arial" panose="020B0604020202020204" pitchFamily="34" charset="0"/>
                <a:ea typeface="黑体" panose="02010609060101010101" pitchFamily="49" charset="-122"/>
              </a:rPr>
              <a:t>链接器的由来</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1861"/>
                                        </p:tgtEl>
                                        <p:attrNameLst>
                                          <p:attrName>style.visibility</p:attrName>
                                        </p:attrNameLst>
                                      </p:cBhvr>
                                      <p:to>
                                        <p:strVal val="visible"/>
                                      </p:to>
                                    </p:set>
                                    <p:animEffect transition="in" filter="blinds(horizontal)">
                                      <p:cBhvr>
                                        <p:cTn id="7" dur="500"/>
                                        <p:tgtEl>
                                          <p:spTgt spid="76186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61862"/>
                                        </p:tgtEl>
                                        <p:attrNameLst>
                                          <p:attrName>style.visibility</p:attrName>
                                        </p:attrNameLst>
                                      </p:cBhvr>
                                      <p:to>
                                        <p:strVal val="visible"/>
                                      </p:to>
                                    </p:set>
                                    <p:animEffect transition="in" filter="blinds(horizontal)">
                                      <p:cBhvr>
                                        <p:cTn id="12" dur="500"/>
                                        <p:tgtEl>
                                          <p:spTgt spid="76186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61863"/>
                                        </p:tgtEl>
                                        <p:attrNameLst>
                                          <p:attrName>style.visibility</p:attrName>
                                        </p:attrNameLst>
                                      </p:cBhvr>
                                      <p:to>
                                        <p:strVal val="visible"/>
                                      </p:to>
                                    </p:set>
                                    <p:animEffect transition="in" filter="blinds(horizontal)">
                                      <p:cBhvr>
                                        <p:cTn id="17" dur="500"/>
                                        <p:tgtEl>
                                          <p:spTgt spid="76186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61867"/>
                                        </p:tgtEl>
                                        <p:attrNameLst>
                                          <p:attrName>style.visibility</p:attrName>
                                        </p:attrNameLst>
                                      </p:cBhvr>
                                      <p:to>
                                        <p:strVal val="visible"/>
                                      </p:to>
                                    </p:set>
                                    <p:animEffect transition="in" filter="blinds(horizontal)">
                                      <p:cBhvr>
                                        <p:cTn id="22" dur="500"/>
                                        <p:tgtEl>
                                          <p:spTgt spid="76186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61864"/>
                                        </p:tgtEl>
                                        <p:attrNameLst>
                                          <p:attrName>style.visibility</p:attrName>
                                        </p:attrNameLst>
                                      </p:cBhvr>
                                      <p:to>
                                        <p:strVal val="visible"/>
                                      </p:to>
                                    </p:set>
                                    <p:animEffect transition="in" filter="blinds(horizontal)">
                                      <p:cBhvr>
                                        <p:cTn id="27" dur="500"/>
                                        <p:tgtEl>
                                          <p:spTgt spid="76186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61869"/>
                                        </p:tgtEl>
                                        <p:attrNameLst>
                                          <p:attrName>style.visibility</p:attrName>
                                        </p:attrNameLst>
                                      </p:cBhvr>
                                      <p:to>
                                        <p:strVal val="visible"/>
                                      </p:to>
                                    </p:set>
                                    <p:animEffect transition="in" filter="blinds(horizontal)">
                                      <p:cBhvr>
                                        <p:cTn id="32" dur="500"/>
                                        <p:tgtEl>
                                          <p:spTgt spid="76186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61870"/>
                                        </p:tgtEl>
                                        <p:attrNameLst>
                                          <p:attrName>style.visibility</p:attrName>
                                        </p:attrNameLst>
                                      </p:cBhvr>
                                      <p:to>
                                        <p:strVal val="visible"/>
                                      </p:to>
                                    </p:set>
                                    <p:animEffect transition="in" filter="blinds(horizontal)">
                                      <p:cBhvr>
                                        <p:cTn id="37" dur="500"/>
                                        <p:tgtEl>
                                          <p:spTgt spid="76187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61871"/>
                                        </p:tgtEl>
                                        <p:attrNameLst>
                                          <p:attrName>style.visibility</p:attrName>
                                        </p:attrNameLst>
                                      </p:cBhvr>
                                      <p:to>
                                        <p:strVal val="visible"/>
                                      </p:to>
                                    </p:set>
                                    <p:animEffect transition="in" filter="blinds(horizontal)">
                                      <p:cBhvr>
                                        <p:cTn id="42" dur="500"/>
                                        <p:tgtEl>
                                          <p:spTgt spid="761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863" grpId="0"/>
      <p:bldP spid="761864" grpId="0"/>
      <p:bldP spid="761867" grpId="0"/>
      <p:bldP spid="761870" grpId="0"/>
      <p:bldP spid="761871"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标题 1"/>
          <p:cNvSpPr>
            <a:spLocks noGrp="1"/>
          </p:cNvSpPr>
          <p:nvPr>
            <p:ph type="title"/>
          </p:nvPr>
        </p:nvSpPr>
        <p:spPr>
          <a:xfrm>
            <a:off x="457200" y="82550"/>
            <a:ext cx="8229600" cy="561975"/>
          </a:xfrm>
          <a:ln/>
        </p:spPr>
        <p:txBody>
          <a:bodyPr vert="horz" wrap="square" lIns="91440" tIns="45720" rIns="91440" bIns="45720" anchor="ctr" anchorCtr="0"/>
          <a:lstStyle/>
          <a:p>
            <a:pPr algn="l"/>
            <a:r>
              <a:rPr lang="en-US" altLang="zh-CN" dirty="0"/>
              <a:t>(2) </a:t>
            </a:r>
            <a:r>
              <a:rPr lang="zh-CN" altLang="en-US" dirty="0"/>
              <a:t>模块内部数据引用</a:t>
            </a:r>
          </a:p>
        </p:txBody>
      </p:sp>
      <p:sp>
        <p:nvSpPr>
          <p:cNvPr id="3" name="内容占位符 2"/>
          <p:cNvSpPr/>
          <p:nvPr/>
        </p:nvSpPr>
        <p:spPr>
          <a:xfrm>
            <a:off x="141288" y="784225"/>
            <a:ext cx="6486525" cy="1109663"/>
          </a:xfrm>
          <a:prstGeom prst="rect">
            <a:avLst/>
          </a:prstGeom>
          <a:noFill/>
          <a:ln w="9525">
            <a:noFill/>
          </a:ln>
        </p:spPr>
        <p:txBody>
          <a:bodyPr anchor="t" anchorCtr="0"/>
          <a:lstStyle/>
          <a:p>
            <a:pPr marL="342900" indent="-342900" eaLnBrk="0" hangingPunct="0">
              <a:lnSpc>
                <a:spcPct val="120000"/>
              </a:lnSpc>
              <a:buChar char="•"/>
            </a:pPr>
            <a:r>
              <a:rPr lang="en-US" altLang="zh-CN" sz="20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rPr>
              <a:t>.data</a:t>
            </a:r>
            <a:r>
              <a:rPr lang="zh-CN" altLang="en-US" sz="20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rPr>
              <a:t>节与</a:t>
            </a:r>
            <a:r>
              <a:rPr lang="en-US" altLang="zh-CN" sz="20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rPr>
              <a:t>.text</a:t>
            </a:r>
            <a:r>
              <a:rPr lang="zh-CN" altLang="en-US" sz="20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rPr>
              <a:t>节之间的相对位置确定，任何引用局部符号的指令与该符号之间的距离是一个常数</a:t>
            </a:r>
            <a:endParaRPr lang="en-US" altLang="zh-CN" sz="2000" b="1" dirty="0">
              <a:solidFill>
                <a:srgbClr val="3333CC"/>
              </a:solidFill>
              <a:latin typeface="微软雅黑" panose="020B0503020204020204" pitchFamily="34" charset="-122"/>
              <a:ea typeface="微软雅黑" panose="020B0503020204020204" pitchFamily="34" charset="-122"/>
            </a:endParaRPr>
          </a:p>
        </p:txBody>
      </p:sp>
      <p:sp>
        <p:nvSpPr>
          <p:cNvPr id="133123" name="Text Box 4"/>
          <p:cNvSpPr txBox="1"/>
          <p:nvPr/>
        </p:nvSpPr>
        <p:spPr>
          <a:xfrm>
            <a:off x="6765925" y="171450"/>
            <a:ext cx="2249488" cy="2520950"/>
          </a:xfrm>
          <a:prstGeom prst="rect">
            <a:avLst/>
          </a:prstGeom>
          <a:solidFill>
            <a:schemeClr val="bg1"/>
          </a:solidFill>
          <a:ln w="9525" cap="flat" cmpd="sng">
            <a:solidFill>
              <a:schemeClr val="tx1"/>
            </a:solidFill>
            <a:prstDash val="solid"/>
            <a:miter/>
            <a:headEnd type="none" w="med" len="med"/>
            <a:tailEnd type="none" w="med" len="med"/>
          </a:ln>
        </p:spPr>
        <p:txBody>
          <a:bodyPr anchor="t" anchorCtr="0">
            <a:spAutoFit/>
          </a:bodyPr>
          <a:lstStyle/>
          <a:p>
            <a:pPr>
              <a:lnSpc>
                <a:spcPct val="90000"/>
              </a:lnSpc>
            </a:pPr>
            <a:r>
              <a:rPr lang="en-US" altLang="zh-CN" b="1" dirty="0">
                <a:solidFill>
                  <a:srgbClr val="FF0000"/>
                </a:solidFill>
                <a:latin typeface="微软雅黑" panose="020B0503020204020204" pitchFamily="34" charset="-122"/>
                <a:ea typeface="微软雅黑" panose="020B0503020204020204" pitchFamily="34" charset="-122"/>
              </a:rPr>
              <a:t>static   int a;</a:t>
            </a:r>
          </a:p>
          <a:p>
            <a:pPr>
              <a:lnSpc>
                <a:spcPct val="90000"/>
              </a:lnSpc>
            </a:pPr>
            <a:r>
              <a:rPr lang="en-US" altLang="zh-CN" b="1" dirty="0">
                <a:latin typeface="微软雅黑" panose="020B0503020204020204" pitchFamily="34" charset="-122"/>
                <a:ea typeface="微软雅黑" panose="020B0503020204020204" pitchFamily="34" charset="-122"/>
              </a:rPr>
              <a:t>extern int b;</a:t>
            </a:r>
          </a:p>
          <a:p>
            <a:pPr>
              <a:lnSpc>
                <a:spcPct val="90000"/>
              </a:lnSpc>
            </a:pPr>
            <a:r>
              <a:rPr lang="en-US" altLang="zh-CN" b="1" dirty="0">
                <a:latin typeface="微软雅黑" panose="020B0503020204020204" pitchFamily="34" charset="-122"/>
                <a:ea typeface="微软雅黑" panose="020B0503020204020204" pitchFamily="34" charset="-122"/>
              </a:rPr>
              <a:t>extern  void ext();</a:t>
            </a:r>
          </a:p>
          <a:p>
            <a:pPr>
              <a:lnSpc>
                <a:spcPct val="90000"/>
              </a:lnSpc>
            </a:pPr>
            <a:endParaRPr lang="en-US" altLang="zh-CN" sz="1000" b="1" dirty="0">
              <a:latin typeface="微软雅黑" panose="020B0503020204020204" pitchFamily="34" charset="-122"/>
              <a:ea typeface="微软雅黑" panose="020B0503020204020204" pitchFamily="34" charset="-122"/>
            </a:endParaRPr>
          </a:p>
          <a:p>
            <a:pPr>
              <a:lnSpc>
                <a:spcPct val="90000"/>
              </a:lnSpc>
            </a:pPr>
            <a:r>
              <a:rPr lang="en-US" altLang="zh-CN" b="1" dirty="0">
                <a:latin typeface="微软雅黑" panose="020B0503020204020204" pitchFamily="34" charset="-122"/>
                <a:ea typeface="微软雅黑" panose="020B0503020204020204" pitchFamily="34" charset="-122"/>
              </a:rPr>
              <a:t>void bar() </a:t>
            </a:r>
          </a:p>
          <a:p>
            <a:pPr>
              <a:lnSpc>
                <a:spcPct val="90000"/>
              </a:lnSpc>
            </a:pPr>
            <a:r>
              <a:rPr lang="en-US" altLang="zh-CN" b="1" dirty="0">
                <a:latin typeface="微软雅黑" panose="020B0503020204020204" pitchFamily="34" charset="-122"/>
                <a:ea typeface="微软雅黑" panose="020B0503020204020204" pitchFamily="34" charset="-122"/>
              </a:rPr>
              <a:t>{</a:t>
            </a:r>
          </a:p>
          <a:p>
            <a:r>
              <a:rPr lang="en-US" altLang="zh-CN" b="1" dirty="0">
                <a:latin typeface="Arial" panose="020B0604020202020204" pitchFamily="34" charset="0"/>
                <a:ea typeface="宋体" panose="02010600030101010101" pitchFamily="2" charset="-122"/>
              </a:rPr>
              <a:t>     </a:t>
            </a:r>
            <a:r>
              <a:rPr lang="en-US" altLang="zh-CN" b="1" dirty="0">
                <a:solidFill>
                  <a:srgbClr val="FF0000"/>
                </a:solidFill>
                <a:latin typeface="Arial" panose="020B0604020202020204" pitchFamily="34" charset="0"/>
                <a:ea typeface="宋体" panose="02010600030101010101" pitchFamily="2" charset="-122"/>
              </a:rPr>
              <a:t>a=1;</a:t>
            </a:r>
          </a:p>
          <a:p>
            <a:r>
              <a:rPr lang="en-US" altLang="zh-CN" b="1" dirty="0">
                <a:latin typeface="Arial" panose="020B0604020202020204" pitchFamily="34" charset="0"/>
                <a:ea typeface="宋体" panose="02010600030101010101" pitchFamily="2" charset="-122"/>
              </a:rPr>
              <a:t>     b=2;</a:t>
            </a:r>
          </a:p>
          <a:p>
            <a:pPr>
              <a:lnSpc>
                <a:spcPct val="90000"/>
              </a:lnSpc>
            </a:pPr>
            <a:r>
              <a:rPr lang="en-US" altLang="zh-CN" b="1" dirty="0">
                <a:latin typeface="微软雅黑" panose="020B0503020204020204" pitchFamily="34" charset="-122"/>
                <a:ea typeface="微软雅黑" panose="020B0503020204020204" pitchFamily="34" charset="-122"/>
              </a:rPr>
              <a:t>}</a:t>
            </a:r>
          </a:p>
          <a:p>
            <a:pPr>
              <a:lnSpc>
                <a:spcPct val="90000"/>
              </a:lnSpc>
            </a:pPr>
            <a:r>
              <a:rPr lang="en-US" altLang="zh-CN" b="1" dirty="0">
                <a:latin typeface="微软雅黑" panose="020B0503020204020204" pitchFamily="34" charset="-122"/>
                <a:ea typeface="微软雅黑" panose="020B0503020204020204" pitchFamily="34" charset="-122"/>
              </a:rPr>
              <a:t>…….</a:t>
            </a:r>
          </a:p>
        </p:txBody>
      </p:sp>
      <p:sp>
        <p:nvSpPr>
          <p:cNvPr id="133124" name="Text Box 5"/>
          <p:cNvSpPr txBox="1"/>
          <p:nvPr/>
        </p:nvSpPr>
        <p:spPr>
          <a:xfrm>
            <a:off x="5441950" y="6024563"/>
            <a:ext cx="2932113" cy="366712"/>
          </a:xfrm>
          <a:prstGeom prst="rect">
            <a:avLst/>
          </a:prstGeom>
          <a:noFill/>
          <a:ln w="9525">
            <a:noFill/>
          </a:ln>
        </p:spPr>
        <p:txBody>
          <a:bodyPr anchor="t" anchorCtr="0">
            <a:spAutoFit/>
          </a:bodyPr>
          <a:lstStyle/>
          <a:p>
            <a:pPr>
              <a:spcBef>
                <a:spcPct val="50000"/>
              </a:spcBef>
            </a:pPr>
            <a:endParaRPr lang="zh-CN" altLang="en-US" dirty="0">
              <a:latin typeface="Arial" panose="020B0604020202020204" pitchFamily="34" charset="0"/>
              <a:ea typeface="宋体" panose="02010600030101010101" pitchFamily="2" charset="-122"/>
            </a:endParaRPr>
          </a:p>
        </p:txBody>
      </p:sp>
      <p:sp>
        <p:nvSpPr>
          <p:cNvPr id="821254" name="Text Box 6"/>
          <p:cNvSpPr txBox="1"/>
          <p:nvPr/>
        </p:nvSpPr>
        <p:spPr>
          <a:xfrm>
            <a:off x="142875" y="2032000"/>
            <a:ext cx="6503988" cy="3397250"/>
          </a:xfrm>
          <a:prstGeom prst="rect">
            <a:avLst/>
          </a:prstGeom>
          <a:noFill/>
          <a:ln w="9525" cap="flat" cmpd="sng">
            <a:solidFill>
              <a:schemeClr val="tx1"/>
            </a:solidFill>
            <a:prstDash val="solid"/>
            <a:miter/>
            <a:headEnd type="none" w="med" len="med"/>
            <a:tailEnd type="none" w="med" len="med"/>
          </a:ln>
        </p:spPr>
        <p:txBody>
          <a:bodyPr anchor="t" anchorCtr="0">
            <a:spAutoFit/>
          </a:bodyPr>
          <a:lstStyle/>
          <a:p>
            <a:r>
              <a:rPr lang="en-US" altLang="zh-CN" b="1" dirty="0">
                <a:latin typeface="微软雅黑" panose="020B0503020204020204" pitchFamily="34" charset="-122"/>
                <a:ea typeface="微软雅黑" panose="020B0503020204020204" pitchFamily="34" charset="-122"/>
              </a:rPr>
              <a:t>0000344 &lt;bar&gt;:</a:t>
            </a:r>
          </a:p>
          <a:p>
            <a:r>
              <a:rPr lang="en-US" altLang="zh-CN" b="1" dirty="0">
                <a:latin typeface="微软雅黑" panose="020B0503020204020204" pitchFamily="34" charset="-122"/>
                <a:ea typeface="微软雅黑" panose="020B0503020204020204" pitchFamily="34" charset="-122"/>
              </a:rPr>
              <a:t>  0000344:    55	    	           pushl  %ebp</a:t>
            </a:r>
          </a:p>
          <a:p>
            <a:r>
              <a:rPr lang="en-US" altLang="zh-CN" b="1" dirty="0">
                <a:latin typeface="微软雅黑" panose="020B0503020204020204" pitchFamily="34" charset="-122"/>
                <a:ea typeface="微软雅黑" panose="020B0503020204020204" pitchFamily="34" charset="-122"/>
              </a:rPr>
              <a:t>  0000345:    89 e5                     movl   %esp, %ebp</a:t>
            </a:r>
          </a:p>
          <a:p>
            <a:r>
              <a:rPr lang="en-US" altLang="zh-CN" b="1" dirty="0">
                <a:latin typeface="微软雅黑" panose="020B0503020204020204" pitchFamily="34" charset="-122"/>
                <a:ea typeface="微软雅黑" panose="020B0503020204020204" pitchFamily="34" charset="-122"/>
              </a:rPr>
              <a:t>  </a:t>
            </a:r>
            <a:r>
              <a:rPr lang="en-US" altLang="zh-CN" b="1" dirty="0">
                <a:solidFill>
                  <a:srgbClr val="FF0000"/>
                </a:solidFill>
                <a:latin typeface="微软雅黑" panose="020B0503020204020204" pitchFamily="34" charset="-122"/>
                <a:ea typeface="微软雅黑" panose="020B0503020204020204" pitchFamily="34" charset="-122"/>
              </a:rPr>
              <a:t>0000347:    e8 </a:t>
            </a:r>
            <a:r>
              <a:rPr lang="en-US" altLang="zh-CN" b="1" dirty="0">
                <a:solidFill>
                  <a:srgbClr val="3333CC"/>
                </a:solidFill>
                <a:latin typeface="微软雅黑" panose="020B0503020204020204" pitchFamily="34" charset="-122"/>
                <a:ea typeface="微软雅黑" panose="020B0503020204020204" pitchFamily="34" charset="-122"/>
              </a:rPr>
              <a:t>50 00 00 00 </a:t>
            </a:r>
            <a:r>
              <a:rPr lang="en-US" altLang="zh-CN" b="1" dirty="0">
                <a:solidFill>
                  <a:srgbClr val="FF0000"/>
                </a:solidFill>
                <a:latin typeface="微软雅黑" panose="020B0503020204020204" pitchFamily="34" charset="-122"/>
                <a:ea typeface="微软雅黑" panose="020B0503020204020204" pitchFamily="34" charset="-122"/>
              </a:rPr>
              <a:t>    call    39c &lt;__get_pc&gt;</a:t>
            </a:r>
            <a:r>
              <a:rPr lang="en-US" altLang="zh-CN" b="1" dirty="0">
                <a:latin typeface="微软雅黑" panose="020B0503020204020204" pitchFamily="34" charset="-122"/>
                <a:ea typeface="微软雅黑" panose="020B0503020204020204" pitchFamily="34" charset="-122"/>
              </a:rPr>
              <a:t>       </a:t>
            </a:r>
          </a:p>
          <a:p>
            <a:r>
              <a:rPr lang="en-US" altLang="zh-CN" b="1" dirty="0">
                <a:latin typeface="微软雅黑" panose="020B0503020204020204" pitchFamily="34" charset="-122"/>
                <a:ea typeface="微软雅黑" panose="020B0503020204020204" pitchFamily="34" charset="-122"/>
              </a:rPr>
              <a:t>  </a:t>
            </a:r>
            <a:r>
              <a:rPr lang="en-US" altLang="zh-CN" b="1" dirty="0">
                <a:solidFill>
                  <a:srgbClr val="FF0000"/>
                </a:solidFill>
                <a:latin typeface="微软雅黑" panose="020B0503020204020204" pitchFamily="34" charset="-122"/>
                <a:ea typeface="微软雅黑" panose="020B0503020204020204" pitchFamily="34" charset="-122"/>
              </a:rPr>
              <a:t>000034c:    81 c1 8c 11 00 00 addl  $0x118c, %ecx</a:t>
            </a:r>
            <a:endParaRPr lang="zh-CN" altLang="en-US" b="1" dirty="0">
              <a:solidFill>
                <a:srgbClr val="FF0000"/>
              </a:solidFill>
              <a:latin typeface="微软雅黑" panose="020B0503020204020204" pitchFamily="34" charset="-122"/>
              <a:ea typeface="微软雅黑" panose="020B0503020204020204" pitchFamily="34" charset="-122"/>
            </a:endParaRPr>
          </a:p>
          <a:p>
            <a:r>
              <a:rPr lang="en-US" altLang="zh-CN" b="1" dirty="0">
                <a:solidFill>
                  <a:srgbClr val="FF0000"/>
                </a:solidFill>
                <a:latin typeface="微软雅黑" panose="020B0503020204020204" pitchFamily="34" charset="-122"/>
                <a:ea typeface="微软雅黑" panose="020B0503020204020204" pitchFamily="34" charset="-122"/>
              </a:rPr>
              <a:t>  0000352:   c7 81 28 00 00 00 movl $0x1, 0x28(%ecx)</a:t>
            </a:r>
          </a:p>
          <a:p>
            <a:r>
              <a:rPr lang="en-US" altLang="zh-CN" b="1" dirty="0">
                <a:latin typeface="微软雅黑" panose="020B0503020204020204" pitchFamily="34" charset="-122"/>
                <a:ea typeface="微软雅黑" panose="020B0503020204020204" pitchFamily="34" charset="-122"/>
              </a:rPr>
              <a:t>  ……</a:t>
            </a:r>
            <a:endParaRPr lang="zh-CN" altLang="en-US" b="1"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  0000362:    c3		           ret</a:t>
            </a:r>
          </a:p>
          <a:p>
            <a:r>
              <a:rPr lang="en-US" altLang="zh-CN" b="1" dirty="0">
                <a:latin typeface="微软雅黑" panose="020B0503020204020204" pitchFamily="34" charset="-122"/>
                <a:ea typeface="微软雅黑" panose="020B0503020204020204" pitchFamily="34" charset="-122"/>
              </a:rPr>
              <a:t>    </a:t>
            </a:r>
          </a:p>
          <a:p>
            <a:r>
              <a:rPr lang="en-US" altLang="zh-CN" b="1" dirty="0">
                <a:latin typeface="微软雅黑" panose="020B0503020204020204" pitchFamily="34" charset="-122"/>
                <a:ea typeface="微软雅黑" panose="020B0503020204020204" pitchFamily="34" charset="-122"/>
              </a:rPr>
              <a:t>000039c &lt;__get_pc&gt;:</a:t>
            </a:r>
          </a:p>
          <a:p>
            <a:r>
              <a:rPr lang="en-US" altLang="zh-CN" b="1" dirty="0">
                <a:latin typeface="微软雅黑" panose="020B0503020204020204" pitchFamily="34" charset="-122"/>
                <a:ea typeface="微软雅黑" panose="020B0503020204020204" pitchFamily="34" charset="-122"/>
              </a:rPr>
              <a:t>  </a:t>
            </a:r>
            <a:r>
              <a:rPr lang="en-US" altLang="zh-CN" b="1" dirty="0">
                <a:solidFill>
                  <a:srgbClr val="FF0000"/>
                </a:solidFill>
                <a:latin typeface="微软雅黑" panose="020B0503020204020204" pitchFamily="34" charset="-122"/>
                <a:ea typeface="微软雅黑" panose="020B0503020204020204" pitchFamily="34" charset="-122"/>
              </a:rPr>
              <a:t>000039c:     8b 0c 24 	           movl  (%esp), %ecx</a:t>
            </a:r>
          </a:p>
          <a:p>
            <a:r>
              <a:rPr lang="en-US" altLang="zh-CN" b="1" dirty="0">
                <a:solidFill>
                  <a:srgbClr val="FF0000"/>
                </a:solidFill>
                <a:latin typeface="微软雅黑" panose="020B0503020204020204" pitchFamily="34" charset="-122"/>
                <a:ea typeface="微软雅黑" panose="020B0503020204020204" pitchFamily="34" charset="-122"/>
              </a:rPr>
              <a:t>  000039f:     c3                         ret</a:t>
            </a:r>
          </a:p>
        </p:txBody>
      </p:sp>
      <p:sp>
        <p:nvSpPr>
          <p:cNvPr id="821255" name="Text Box 7"/>
          <p:cNvSpPr txBox="1"/>
          <p:nvPr/>
        </p:nvSpPr>
        <p:spPr>
          <a:xfrm>
            <a:off x="211138" y="5632450"/>
            <a:ext cx="8693150" cy="1019175"/>
          </a:xfrm>
          <a:prstGeom prst="rect">
            <a:avLst/>
          </a:prstGeom>
          <a:noFill/>
          <a:ln w="9525">
            <a:noFill/>
          </a:ln>
        </p:spPr>
        <p:txBody>
          <a:bodyPr lIns="0" rIns="0" anchor="t" anchorCtr="0">
            <a:spAutoFit/>
          </a:bodyPr>
          <a:lstStyle/>
          <a:p>
            <a:pPr>
              <a:spcBef>
                <a:spcPct val="10000"/>
              </a:spcBef>
            </a:pPr>
            <a:r>
              <a:rPr lang="zh-CN" altLang="en-US" sz="2000" b="1" dirty="0">
                <a:solidFill>
                  <a:srgbClr val="0A6A0A"/>
                </a:solidFill>
                <a:latin typeface="微软雅黑" panose="020B0503020204020204" pitchFamily="34" charset="-122"/>
                <a:ea typeface="微软雅黑" panose="020B0503020204020204" pitchFamily="34" charset="-122"/>
              </a:rPr>
              <a:t>变量</a:t>
            </a:r>
            <a:r>
              <a:rPr lang="en-US" altLang="zh-CN" sz="2000" b="1" dirty="0">
                <a:solidFill>
                  <a:srgbClr val="0A6A0A"/>
                </a:solidFill>
                <a:latin typeface="微软雅黑" panose="020B0503020204020204" pitchFamily="34" charset="-122"/>
                <a:ea typeface="微软雅黑" panose="020B0503020204020204" pitchFamily="34" charset="-122"/>
              </a:rPr>
              <a:t>a</a:t>
            </a:r>
            <a:r>
              <a:rPr lang="zh-CN" altLang="en-US" sz="2000" b="1" dirty="0">
                <a:solidFill>
                  <a:srgbClr val="0A6A0A"/>
                </a:solidFill>
                <a:latin typeface="微软雅黑" panose="020B0503020204020204" pitchFamily="34" charset="-122"/>
                <a:ea typeface="微软雅黑" panose="020B0503020204020204" pitchFamily="34" charset="-122"/>
              </a:rPr>
              <a:t>与引用</a:t>
            </a:r>
            <a:r>
              <a:rPr lang="en-US" altLang="zh-CN" sz="2000" b="1" dirty="0">
                <a:solidFill>
                  <a:srgbClr val="0A6A0A"/>
                </a:solidFill>
                <a:latin typeface="微软雅黑" panose="020B0503020204020204" pitchFamily="34" charset="-122"/>
                <a:ea typeface="微软雅黑" panose="020B0503020204020204" pitchFamily="34" charset="-122"/>
              </a:rPr>
              <a:t>a</a:t>
            </a:r>
            <a:r>
              <a:rPr lang="zh-CN" altLang="en-US" sz="2000" b="1" dirty="0">
                <a:solidFill>
                  <a:srgbClr val="0A6A0A"/>
                </a:solidFill>
                <a:latin typeface="微软雅黑" panose="020B0503020204020204" pitchFamily="34" charset="-122"/>
                <a:ea typeface="微软雅黑" panose="020B0503020204020204" pitchFamily="34" charset="-122"/>
              </a:rPr>
              <a:t>的指令之间的距离为常数，调用</a:t>
            </a:r>
            <a:r>
              <a:rPr lang="en-US" altLang="zh-CN" sz="2000" b="1" dirty="0">
                <a:solidFill>
                  <a:srgbClr val="0A6A0A"/>
                </a:solidFill>
                <a:latin typeface="微软雅黑" panose="020B0503020204020204" pitchFamily="34" charset="-122"/>
                <a:ea typeface="微软雅黑" panose="020B0503020204020204" pitchFamily="34" charset="-122"/>
              </a:rPr>
              <a:t>__get_pc</a:t>
            </a:r>
            <a:r>
              <a:rPr lang="zh-CN" altLang="en-US" sz="2000" b="1" dirty="0">
                <a:solidFill>
                  <a:srgbClr val="0A6A0A"/>
                </a:solidFill>
                <a:latin typeface="微软雅黑" panose="020B0503020204020204" pitchFamily="34" charset="-122"/>
                <a:ea typeface="微软雅黑" panose="020B0503020204020204" pitchFamily="34" charset="-122"/>
              </a:rPr>
              <a:t>后，</a:t>
            </a:r>
            <a:r>
              <a:rPr lang="en-US" altLang="zh-CN" sz="2000" b="1" dirty="0">
                <a:solidFill>
                  <a:srgbClr val="0A6A0A"/>
                </a:solidFill>
                <a:latin typeface="微软雅黑" panose="020B0503020204020204" pitchFamily="34" charset="-122"/>
                <a:ea typeface="微软雅黑" panose="020B0503020204020204" pitchFamily="34" charset="-122"/>
              </a:rPr>
              <a:t>call</a:t>
            </a:r>
            <a:r>
              <a:rPr lang="zh-CN" altLang="en-US" sz="2000" b="1" dirty="0">
                <a:solidFill>
                  <a:srgbClr val="0A6A0A"/>
                </a:solidFill>
                <a:latin typeface="微软雅黑" panose="020B0503020204020204" pitchFamily="34" charset="-122"/>
                <a:ea typeface="微软雅黑" panose="020B0503020204020204" pitchFamily="34" charset="-122"/>
              </a:rPr>
              <a:t>指令的返回地址被置</a:t>
            </a:r>
            <a:r>
              <a:rPr lang="en-US" altLang="zh-CN" sz="2000" b="1" dirty="0">
                <a:solidFill>
                  <a:srgbClr val="0A6A0A"/>
                </a:solidFill>
                <a:latin typeface="微软雅黑" panose="020B0503020204020204" pitchFamily="34" charset="-122"/>
                <a:ea typeface="微软雅黑" panose="020B0503020204020204" pitchFamily="34" charset="-122"/>
              </a:rPr>
              <a:t>ECX</a:t>
            </a:r>
            <a:r>
              <a:rPr lang="zh-CN" altLang="en-US" sz="2000" b="1" dirty="0">
                <a:solidFill>
                  <a:srgbClr val="0A6A0A"/>
                </a:solidFill>
                <a:latin typeface="微软雅黑" panose="020B0503020204020204" pitchFamily="34" charset="-122"/>
                <a:ea typeface="微软雅黑" panose="020B0503020204020204" pitchFamily="34" charset="-122"/>
              </a:rPr>
              <a:t>。若模块被加载到</a:t>
            </a:r>
            <a:r>
              <a:rPr lang="en-US" altLang="zh-CN" sz="2000" b="1" dirty="0">
                <a:solidFill>
                  <a:srgbClr val="0A6A0A"/>
                </a:solidFill>
                <a:latin typeface="微软雅黑" panose="020B0503020204020204" pitchFamily="34" charset="-122"/>
                <a:ea typeface="微软雅黑" panose="020B0503020204020204" pitchFamily="34" charset="-122"/>
              </a:rPr>
              <a:t>0x9000000</a:t>
            </a:r>
            <a:r>
              <a:rPr lang="zh-CN" altLang="en-US" sz="2000" b="1" dirty="0">
                <a:solidFill>
                  <a:srgbClr val="0A6A0A"/>
                </a:solidFill>
                <a:latin typeface="微软雅黑" panose="020B0503020204020204" pitchFamily="34" charset="-122"/>
                <a:ea typeface="微软雅黑" panose="020B0503020204020204" pitchFamily="34" charset="-122"/>
              </a:rPr>
              <a:t>，则</a:t>
            </a:r>
            <a:r>
              <a:rPr lang="en-US" altLang="zh-CN" sz="2000" b="1" dirty="0">
                <a:solidFill>
                  <a:srgbClr val="0A6A0A"/>
                </a:solidFill>
                <a:latin typeface="微软雅黑" panose="020B0503020204020204" pitchFamily="34" charset="-122"/>
                <a:ea typeface="微软雅黑" panose="020B0503020204020204" pitchFamily="34" charset="-122"/>
              </a:rPr>
              <a:t>a</a:t>
            </a:r>
            <a:r>
              <a:rPr lang="zh-CN" altLang="en-US" sz="2000" b="1" dirty="0">
                <a:solidFill>
                  <a:srgbClr val="0A6A0A"/>
                </a:solidFill>
                <a:latin typeface="微软雅黑" panose="020B0503020204020204" pitchFamily="34" charset="-122"/>
                <a:ea typeface="微软雅黑" panose="020B0503020204020204" pitchFamily="34" charset="-122"/>
              </a:rPr>
              <a:t>的访问地址为：</a:t>
            </a:r>
          </a:p>
          <a:p>
            <a:pPr>
              <a:spcBef>
                <a:spcPct val="10000"/>
              </a:spcBef>
            </a:pPr>
            <a:r>
              <a:rPr lang="en-US" altLang="zh-CN" sz="1900" b="1" dirty="0">
                <a:solidFill>
                  <a:srgbClr val="0A6A0A"/>
                </a:solidFill>
                <a:latin typeface="微软雅黑" panose="020B0503020204020204" pitchFamily="34" charset="-122"/>
                <a:ea typeface="微软雅黑" panose="020B0503020204020204" pitchFamily="34" charset="-122"/>
              </a:rPr>
              <a:t>0x9000000+0x34c+0x118c</a:t>
            </a:r>
            <a:r>
              <a:rPr lang="en-US" altLang="zh-CN" sz="1900" b="1" dirty="0">
                <a:solidFill>
                  <a:srgbClr val="FF0000"/>
                </a:solidFill>
                <a:latin typeface="微软雅黑" panose="020B0503020204020204" pitchFamily="34" charset="-122"/>
                <a:ea typeface="微软雅黑" panose="020B0503020204020204" pitchFamily="34" charset="-122"/>
              </a:rPr>
              <a:t>(</a:t>
            </a:r>
            <a:r>
              <a:rPr lang="zh-CN" altLang="en-US" sz="1900" b="1" dirty="0">
                <a:solidFill>
                  <a:srgbClr val="FF0000"/>
                </a:solidFill>
                <a:latin typeface="微软雅黑" panose="020B0503020204020204" pitchFamily="34" charset="-122"/>
                <a:ea typeface="微软雅黑" panose="020B0503020204020204" pitchFamily="34" charset="-122"/>
              </a:rPr>
              <a:t>指令与</a:t>
            </a:r>
            <a:r>
              <a:rPr lang="en-US" altLang="zh-CN" sz="1900" b="1" dirty="0">
                <a:solidFill>
                  <a:srgbClr val="FF0000"/>
                </a:solidFill>
                <a:latin typeface="微软雅黑" panose="020B0503020204020204" pitchFamily="34" charset="-122"/>
                <a:ea typeface="微软雅黑" panose="020B0503020204020204" pitchFamily="34" charset="-122"/>
              </a:rPr>
              <a:t>.data</a:t>
            </a:r>
            <a:r>
              <a:rPr lang="zh-CN" altLang="en-US" sz="1900" b="1" dirty="0">
                <a:solidFill>
                  <a:srgbClr val="FF0000"/>
                </a:solidFill>
                <a:latin typeface="微软雅黑" panose="020B0503020204020204" pitchFamily="34" charset="-122"/>
                <a:ea typeface="微软雅黑" panose="020B0503020204020204" pitchFamily="34" charset="-122"/>
              </a:rPr>
              <a:t>间距离</a:t>
            </a:r>
            <a:r>
              <a:rPr lang="en-US" altLang="zh-CN" sz="1900" b="1" dirty="0">
                <a:solidFill>
                  <a:srgbClr val="FF0000"/>
                </a:solidFill>
                <a:latin typeface="微软雅黑" panose="020B0503020204020204" pitchFamily="34" charset="-122"/>
                <a:ea typeface="微软雅黑" panose="020B0503020204020204" pitchFamily="34" charset="-122"/>
              </a:rPr>
              <a:t>)</a:t>
            </a:r>
            <a:r>
              <a:rPr lang="en-US" altLang="zh-CN" sz="1900" b="1" dirty="0">
                <a:solidFill>
                  <a:srgbClr val="0A6A0A"/>
                </a:solidFill>
                <a:latin typeface="微软雅黑" panose="020B0503020204020204" pitchFamily="34" charset="-122"/>
                <a:ea typeface="微软雅黑" panose="020B0503020204020204" pitchFamily="34" charset="-122"/>
              </a:rPr>
              <a:t>+0x28</a:t>
            </a:r>
            <a:r>
              <a:rPr lang="en-US" altLang="zh-CN" sz="1900" b="1" dirty="0">
                <a:solidFill>
                  <a:srgbClr val="FF0000"/>
                </a:solidFill>
                <a:latin typeface="微软雅黑" panose="020B0503020204020204" pitchFamily="34" charset="-122"/>
                <a:ea typeface="微软雅黑" panose="020B0503020204020204" pitchFamily="34" charset="-122"/>
              </a:rPr>
              <a:t>(a</a:t>
            </a:r>
            <a:r>
              <a:rPr lang="zh-CN" altLang="en-US" sz="1900" b="1" dirty="0">
                <a:solidFill>
                  <a:srgbClr val="FF0000"/>
                </a:solidFill>
                <a:latin typeface="微软雅黑" panose="020B0503020204020204" pitchFamily="34" charset="-122"/>
                <a:ea typeface="微软雅黑" panose="020B0503020204020204" pitchFamily="34" charset="-122"/>
              </a:rPr>
              <a:t>在</a:t>
            </a:r>
            <a:r>
              <a:rPr lang="en-US" altLang="zh-CN" sz="1900" b="1" dirty="0">
                <a:solidFill>
                  <a:srgbClr val="FF0000"/>
                </a:solidFill>
                <a:latin typeface="微软雅黑" panose="020B0503020204020204" pitchFamily="34" charset="-122"/>
                <a:ea typeface="微软雅黑" panose="020B0503020204020204" pitchFamily="34" charset="-122"/>
              </a:rPr>
              <a:t>.data</a:t>
            </a:r>
            <a:r>
              <a:rPr lang="zh-CN" altLang="en-US" sz="1900" b="1" dirty="0">
                <a:solidFill>
                  <a:srgbClr val="FF0000"/>
                </a:solidFill>
                <a:latin typeface="微软雅黑" panose="020B0503020204020204" pitchFamily="34" charset="-122"/>
                <a:ea typeface="微软雅黑" panose="020B0503020204020204" pitchFamily="34" charset="-122"/>
              </a:rPr>
              <a:t>节中偏移</a:t>
            </a:r>
            <a:r>
              <a:rPr lang="en-US" altLang="zh-CN" sz="1900" b="1" dirty="0">
                <a:solidFill>
                  <a:srgbClr val="FF0000"/>
                </a:solidFill>
                <a:latin typeface="微软雅黑" panose="020B0503020204020204" pitchFamily="34" charset="-122"/>
                <a:ea typeface="微软雅黑" panose="020B0503020204020204" pitchFamily="34" charset="-122"/>
              </a:rPr>
              <a:t>)</a:t>
            </a:r>
          </a:p>
        </p:txBody>
      </p:sp>
      <p:grpSp>
        <p:nvGrpSpPr>
          <p:cNvPr id="821256" name="Group 8"/>
          <p:cNvGrpSpPr/>
          <p:nvPr/>
        </p:nvGrpSpPr>
        <p:grpSpPr>
          <a:xfrm>
            <a:off x="6764338" y="3551238"/>
            <a:ext cx="2205037" cy="1935162"/>
            <a:chOff x="4288" y="1902"/>
            <a:chExt cx="1389" cy="1329"/>
          </a:xfrm>
        </p:grpSpPr>
        <p:grpSp>
          <p:nvGrpSpPr>
            <p:cNvPr id="133128" name="Group 9"/>
            <p:cNvGrpSpPr/>
            <p:nvPr/>
          </p:nvGrpSpPr>
          <p:grpSpPr>
            <a:xfrm>
              <a:off x="4918" y="1902"/>
              <a:ext cx="759" cy="1329"/>
              <a:chOff x="4918" y="1902"/>
              <a:chExt cx="759" cy="1329"/>
            </a:xfrm>
          </p:grpSpPr>
          <p:sp>
            <p:nvSpPr>
              <p:cNvPr id="133129" name="Rectangle 10"/>
              <p:cNvSpPr/>
              <p:nvPr/>
            </p:nvSpPr>
            <p:spPr>
              <a:xfrm>
                <a:off x="4918" y="1902"/>
                <a:ext cx="759" cy="68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133130" name="Text Box 11"/>
              <p:cNvSpPr txBox="1"/>
              <p:nvPr/>
            </p:nvSpPr>
            <p:spPr>
              <a:xfrm>
                <a:off x="5112" y="1966"/>
                <a:ext cx="523" cy="273"/>
              </a:xfrm>
              <a:prstGeom prst="rect">
                <a:avLst/>
              </a:prstGeom>
              <a:noFill/>
              <a:ln w="9525">
                <a:noFill/>
              </a:ln>
            </p:spPr>
            <p:txBody>
              <a:bodyPr anchor="t" anchorCtr="0">
                <a:spAutoFit/>
              </a:bodyPr>
              <a:lstStyle/>
              <a:p>
                <a:pPr>
                  <a:spcBef>
                    <a:spcPct val="50000"/>
                  </a:spcBef>
                </a:pPr>
                <a:r>
                  <a:rPr lang="en-US" altLang="zh-CN" sz="2000" b="1" dirty="0">
                    <a:latin typeface="微软雅黑" panose="020B0503020204020204" pitchFamily="34" charset="-122"/>
                    <a:ea typeface="微软雅黑" panose="020B0503020204020204" pitchFamily="34" charset="-122"/>
                  </a:rPr>
                  <a:t>.text</a:t>
                </a:r>
              </a:p>
            </p:txBody>
          </p:sp>
          <p:sp>
            <p:nvSpPr>
              <p:cNvPr id="133131" name="Rectangle 12"/>
              <p:cNvSpPr/>
              <p:nvPr/>
            </p:nvSpPr>
            <p:spPr>
              <a:xfrm>
                <a:off x="4918" y="2582"/>
                <a:ext cx="751" cy="64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133132" name="Text Box 13"/>
              <p:cNvSpPr txBox="1"/>
              <p:nvPr/>
            </p:nvSpPr>
            <p:spPr>
              <a:xfrm>
                <a:off x="5142" y="2572"/>
                <a:ext cx="523" cy="273"/>
              </a:xfrm>
              <a:prstGeom prst="rect">
                <a:avLst/>
              </a:prstGeom>
              <a:noFill/>
              <a:ln w="9525">
                <a:noFill/>
              </a:ln>
            </p:spPr>
            <p:txBody>
              <a:bodyPr anchor="t" anchorCtr="0">
                <a:spAutoFit/>
              </a:bodyPr>
              <a:lstStyle/>
              <a:p>
                <a:pPr>
                  <a:spcBef>
                    <a:spcPct val="50000"/>
                  </a:spcBef>
                </a:pPr>
                <a:r>
                  <a:rPr lang="en-US" altLang="zh-CN" sz="2000" b="1" dirty="0">
                    <a:latin typeface="微软雅黑" panose="020B0503020204020204" pitchFamily="34" charset="-122"/>
                    <a:ea typeface="微软雅黑" panose="020B0503020204020204" pitchFamily="34" charset="-122"/>
                  </a:rPr>
                  <a:t>.data</a:t>
                </a:r>
              </a:p>
            </p:txBody>
          </p:sp>
          <p:sp>
            <p:nvSpPr>
              <p:cNvPr id="133133" name="Text Box 14"/>
              <p:cNvSpPr txBox="1"/>
              <p:nvPr/>
            </p:nvSpPr>
            <p:spPr>
              <a:xfrm>
                <a:off x="4973" y="2709"/>
                <a:ext cx="341" cy="272"/>
              </a:xfrm>
              <a:prstGeom prst="rect">
                <a:avLst/>
              </a:prstGeom>
              <a:noFill/>
              <a:ln w="9525">
                <a:noFill/>
              </a:ln>
            </p:spPr>
            <p:txBody>
              <a:bodyPr anchor="t" anchorCtr="0">
                <a:spAutoFit/>
              </a:bodyPr>
              <a:lstStyle/>
              <a:p>
                <a:pPr>
                  <a:spcBef>
                    <a:spcPct val="50000"/>
                  </a:spcBef>
                </a:pPr>
                <a:r>
                  <a:rPr lang="en-US" altLang="zh-CN" sz="2000" b="1" dirty="0">
                    <a:solidFill>
                      <a:srgbClr val="FF0000"/>
                    </a:solidFill>
                    <a:latin typeface="微软雅黑" panose="020B0503020204020204" pitchFamily="34" charset="-122"/>
                    <a:ea typeface="微软雅黑" panose="020B0503020204020204" pitchFamily="34" charset="-122"/>
                  </a:rPr>
                  <a:t>a</a:t>
                </a:r>
              </a:p>
            </p:txBody>
          </p:sp>
        </p:grpSp>
        <p:sp>
          <p:nvSpPr>
            <p:cNvPr id="133134" name="Line 15"/>
            <p:cNvSpPr/>
            <p:nvPr/>
          </p:nvSpPr>
          <p:spPr>
            <a:xfrm>
              <a:off x="4507" y="2149"/>
              <a:ext cx="467" cy="0"/>
            </a:xfrm>
            <a:prstGeom prst="line">
              <a:avLst/>
            </a:prstGeom>
            <a:ln w="9525" cap="flat" cmpd="sng">
              <a:solidFill>
                <a:schemeClr val="tx1"/>
              </a:solidFill>
              <a:prstDash val="solid"/>
              <a:round/>
              <a:headEnd type="none" w="med" len="med"/>
              <a:tailEnd type="none" w="med" len="med"/>
            </a:ln>
          </p:spPr>
        </p:sp>
        <p:sp>
          <p:nvSpPr>
            <p:cNvPr id="133135" name="Line 16"/>
            <p:cNvSpPr/>
            <p:nvPr/>
          </p:nvSpPr>
          <p:spPr>
            <a:xfrm>
              <a:off x="4517" y="2854"/>
              <a:ext cx="448" cy="0"/>
            </a:xfrm>
            <a:prstGeom prst="line">
              <a:avLst/>
            </a:prstGeom>
            <a:ln w="9525" cap="flat" cmpd="sng">
              <a:solidFill>
                <a:schemeClr val="tx1"/>
              </a:solidFill>
              <a:prstDash val="solid"/>
              <a:round/>
              <a:headEnd type="none" w="med" len="med"/>
              <a:tailEnd type="none" w="med" len="med"/>
            </a:ln>
          </p:spPr>
        </p:sp>
        <p:sp>
          <p:nvSpPr>
            <p:cNvPr id="133136" name="Line 17"/>
            <p:cNvSpPr/>
            <p:nvPr/>
          </p:nvSpPr>
          <p:spPr>
            <a:xfrm flipV="1">
              <a:off x="4617" y="2149"/>
              <a:ext cx="0" cy="192"/>
            </a:xfrm>
            <a:prstGeom prst="line">
              <a:avLst/>
            </a:prstGeom>
            <a:ln w="9525" cap="flat" cmpd="sng">
              <a:solidFill>
                <a:schemeClr val="tx1"/>
              </a:solidFill>
              <a:prstDash val="solid"/>
              <a:round/>
              <a:headEnd type="none" w="med" len="med"/>
              <a:tailEnd type="triangle" w="med" len="med"/>
            </a:ln>
          </p:spPr>
        </p:sp>
        <p:sp>
          <p:nvSpPr>
            <p:cNvPr id="133137" name="Line 18"/>
            <p:cNvSpPr/>
            <p:nvPr/>
          </p:nvSpPr>
          <p:spPr>
            <a:xfrm>
              <a:off x="4617" y="2642"/>
              <a:ext cx="0" cy="211"/>
            </a:xfrm>
            <a:prstGeom prst="line">
              <a:avLst/>
            </a:prstGeom>
            <a:ln w="9525" cap="flat" cmpd="sng">
              <a:solidFill>
                <a:schemeClr val="tx1"/>
              </a:solidFill>
              <a:prstDash val="solid"/>
              <a:round/>
              <a:headEnd type="none" w="med" len="med"/>
              <a:tailEnd type="triangle" w="med" len="med"/>
            </a:ln>
          </p:spPr>
        </p:sp>
        <p:sp>
          <p:nvSpPr>
            <p:cNvPr id="133138" name="Text Box 19"/>
            <p:cNvSpPr txBox="1"/>
            <p:nvPr/>
          </p:nvSpPr>
          <p:spPr>
            <a:xfrm>
              <a:off x="4288" y="2296"/>
              <a:ext cx="695" cy="440"/>
            </a:xfrm>
            <a:prstGeom prst="rect">
              <a:avLst/>
            </a:prstGeom>
            <a:noFill/>
            <a:ln w="9525">
              <a:noFill/>
            </a:ln>
          </p:spPr>
          <p:txBody>
            <a:bodyPr anchor="t" anchorCtr="0">
              <a:spAutoFit/>
            </a:bodyPr>
            <a:lstStyle/>
            <a:p>
              <a:r>
                <a:rPr lang="en-US" altLang="zh-CN" b="1" dirty="0">
                  <a:solidFill>
                    <a:srgbClr val="3333CC"/>
                  </a:solidFill>
                  <a:latin typeface="微软雅黑" panose="020B0503020204020204" pitchFamily="34" charset="-122"/>
                  <a:ea typeface="微软雅黑" panose="020B0503020204020204" pitchFamily="34" charset="-122"/>
                </a:rPr>
                <a:t>0x118c</a:t>
              </a:r>
            </a:p>
            <a:p>
              <a:r>
                <a:rPr lang="en-US" altLang="zh-CN" b="1" dirty="0">
                  <a:solidFill>
                    <a:srgbClr val="3333CC"/>
                  </a:solidFill>
                  <a:latin typeface="微软雅黑" panose="020B0503020204020204" pitchFamily="34" charset="-122"/>
                  <a:ea typeface="微软雅黑" panose="020B0503020204020204" pitchFamily="34" charset="-122"/>
                </a:rPr>
                <a:t>+0x28</a:t>
              </a:r>
            </a:p>
          </p:txBody>
        </p:sp>
      </p:grpSp>
      <p:sp>
        <p:nvSpPr>
          <p:cNvPr id="821268" name="Line 20"/>
          <p:cNvSpPr/>
          <p:nvPr/>
        </p:nvSpPr>
        <p:spPr>
          <a:xfrm flipV="1">
            <a:off x="6081713" y="1741488"/>
            <a:ext cx="1058862" cy="1190625"/>
          </a:xfrm>
          <a:prstGeom prst="line">
            <a:avLst/>
          </a:prstGeom>
          <a:ln w="38100" cap="flat" cmpd="sng">
            <a:solidFill>
              <a:srgbClr val="FF0000"/>
            </a:solidFill>
            <a:prstDash val="solid"/>
            <a:round/>
            <a:headEnd type="none" w="med" len="med"/>
            <a:tailEnd type="triangle" w="med" len="med"/>
          </a:ln>
        </p:spPr>
      </p:sp>
      <p:sp>
        <p:nvSpPr>
          <p:cNvPr id="821269" name="Text Box 21"/>
          <p:cNvSpPr txBox="1"/>
          <p:nvPr/>
        </p:nvSpPr>
        <p:spPr>
          <a:xfrm>
            <a:off x="6748463" y="2800350"/>
            <a:ext cx="1914525" cy="396875"/>
          </a:xfrm>
          <a:prstGeom prst="rect">
            <a:avLst/>
          </a:prstGeom>
          <a:noFill/>
          <a:ln w="9525">
            <a:noFill/>
          </a:ln>
        </p:spPr>
        <p:txBody>
          <a:bodyPr anchor="t" anchorCtr="0">
            <a:spAutoFit/>
          </a:bodyPr>
          <a:lstStyle/>
          <a:p>
            <a:pPr>
              <a:spcBef>
                <a:spcPct val="50000"/>
              </a:spcBef>
            </a:pPr>
            <a:r>
              <a:rPr lang="zh-CN" altLang="en-US" sz="2000" b="1" dirty="0">
                <a:solidFill>
                  <a:srgbClr val="0A6A0A"/>
                </a:solidFill>
                <a:latin typeface="微软雅黑" panose="020B0503020204020204" pitchFamily="34" charset="-122"/>
                <a:ea typeface="微软雅黑" panose="020B0503020204020204" pitchFamily="34" charset="-122"/>
              </a:rPr>
              <a:t>多用了</a:t>
            </a:r>
            <a:r>
              <a:rPr lang="en-US" altLang="zh-CN" sz="2000" b="1" dirty="0">
                <a:solidFill>
                  <a:srgbClr val="0A6A0A"/>
                </a:solidFill>
                <a:latin typeface="微软雅黑" panose="020B0503020204020204" pitchFamily="34" charset="-122"/>
                <a:ea typeface="微软雅黑" panose="020B0503020204020204" pitchFamily="34" charset="-122"/>
              </a:rPr>
              <a:t>4</a:t>
            </a:r>
            <a:r>
              <a:rPr lang="zh-CN" altLang="en-US" sz="2000" b="1" dirty="0">
                <a:solidFill>
                  <a:srgbClr val="0A6A0A"/>
                </a:solidFill>
                <a:latin typeface="微软雅黑" panose="020B0503020204020204" pitchFamily="34" charset="-122"/>
                <a:ea typeface="微软雅黑" panose="020B0503020204020204" pitchFamily="34" charset="-122"/>
              </a:rPr>
              <a:t>条指令</a:t>
            </a:r>
          </a:p>
        </p:txBody>
      </p:sp>
      <p:sp>
        <p:nvSpPr>
          <p:cNvPr id="2" name="Line 20">
            <a:extLst>
              <a:ext uri="{FF2B5EF4-FFF2-40B4-BE49-F238E27FC236}">
                <a16:creationId xmlns:a16="http://schemas.microsoft.com/office/drawing/2014/main" id="{FD6B509A-C50A-F4AD-D46E-752A3857EFF5}"/>
              </a:ext>
            </a:extLst>
          </p:cNvPr>
          <p:cNvSpPr/>
          <p:nvPr/>
        </p:nvSpPr>
        <p:spPr>
          <a:xfrm>
            <a:off x="1412240" y="3344855"/>
            <a:ext cx="6352223" cy="544520"/>
          </a:xfrm>
          <a:prstGeom prst="line">
            <a:avLst/>
          </a:prstGeom>
          <a:ln w="38100" cap="flat" cmpd="sng">
            <a:solidFill>
              <a:srgbClr val="FF0000"/>
            </a:solidFill>
            <a:prstDash val="solid"/>
            <a:roun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21256"/>
                                        </p:tgtEl>
                                        <p:attrNameLst>
                                          <p:attrName>style.visibility</p:attrName>
                                        </p:attrNameLst>
                                      </p:cBhvr>
                                      <p:to>
                                        <p:strVal val="visible"/>
                                      </p:to>
                                    </p:set>
                                    <p:animEffect transition="in" filter="blinds(horizontal)">
                                      <p:cBhvr>
                                        <p:cTn id="12" dur="500"/>
                                        <p:tgtEl>
                                          <p:spTgt spid="82125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21254"/>
                                        </p:tgtEl>
                                        <p:attrNameLst>
                                          <p:attrName>style.visibility</p:attrName>
                                        </p:attrNameLst>
                                      </p:cBhvr>
                                      <p:to>
                                        <p:strVal val="visible"/>
                                      </p:to>
                                    </p:set>
                                    <p:animEffect transition="in" filter="blinds(horizontal)">
                                      <p:cBhvr>
                                        <p:cTn id="17" dur="500"/>
                                        <p:tgtEl>
                                          <p:spTgt spid="82125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21255"/>
                                        </p:tgtEl>
                                        <p:attrNameLst>
                                          <p:attrName>style.visibility</p:attrName>
                                        </p:attrNameLst>
                                      </p:cBhvr>
                                      <p:to>
                                        <p:strVal val="visible"/>
                                      </p:to>
                                    </p:set>
                                    <p:animEffect transition="in" filter="blinds(horizontal)">
                                      <p:cBhvr>
                                        <p:cTn id="22" dur="500"/>
                                        <p:tgtEl>
                                          <p:spTgt spid="82125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21268"/>
                                        </p:tgtEl>
                                        <p:attrNameLst>
                                          <p:attrName>style.visibility</p:attrName>
                                        </p:attrNameLst>
                                      </p:cBhvr>
                                      <p:to>
                                        <p:strVal val="visible"/>
                                      </p:to>
                                    </p:set>
                                    <p:animEffect transition="in" filter="blinds(horizontal)">
                                      <p:cBhvr>
                                        <p:cTn id="27" dur="500"/>
                                        <p:tgtEl>
                                          <p:spTgt spid="82126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21269"/>
                                        </p:tgtEl>
                                        <p:attrNameLst>
                                          <p:attrName>style.visibility</p:attrName>
                                        </p:attrNameLst>
                                      </p:cBhvr>
                                      <p:to>
                                        <p:strVal val="visible"/>
                                      </p:to>
                                    </p:set>
                                    <p:animEffect transition="in" filter="blinds(horizontal)">
                                      <p:cBhvr>
                                        <p:cTn id="37" dur="500"/>
                                        <p:tgtEl>
                                          <p:spTgt spid="821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254" grpId="0" animBg="1"/>
      <p:bldP spid="821255" grpId="0"/>
      <p:bldP spid="821269"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标题 1"/>
          <p:cNvSpPr>
            <a:spLocks noGrp="1"/>
          </p:cNvSpPr>
          <p:nvPr>
            <p:ph type="title"/>
          </p:nvPr>
        </p:nvSpPr>
        <p:spPr>
          <a:xfrm>
            <a:off x="457200" y="82550"/>
            <a:ext cx="8229600" cy="561975"/>
          </a:xfrm>
          <a:ln/>
        </p:spPr>
        <p:txBody>
          <a:bodyPr vert="horz" wrap="square" lIns="91440" tIns="45720" rIns="91440" bIns="45720" anchor="ctr" anchorCtr="0"/>
          <a:lstStyle/>
          <a:p>
            <a:pPr algn="l"/>
            <a:r>
              <a:rPr lang="en-US" altLang="zh-CN" dirty="0"/>
              <a:t>(3) </a:t>
            </a:r>
            <a:r>
              <a:rPr lang="zh-CN" altLang="en-US" dirty="0"/>
              <a:t>模块外数据的引用</a:t>
            </a:r>
          </a:p>
        </p:txBody>
      </p:sp>
      <p:sp>
        <p:nvSpPr>
          <p:cNvPr id="3" name="内容占位符 2"/>
          <p:cNvSpPr/>
          <p:nvPr/>
        </p:nvSpPr>
        <p:spPr>
          <a:xfrm>
            <a:off x="215900" y="682625"/>
            <a:ext cx="6291263" cy="1514475"/>
          </a:xfrm>
          <a:prstGeom prst="rect">
            <a:avLst/>
          </a:prstGeom>
          <a:noFill/>
          <a:ln w="9525">
            <a:noFill/>
          </a:ln>
        </p:spPr>
        <p:txBody>
          <a:bodyPr anchor="t" anchorCtr="0"/>
          <a:lstStyle/>
          <a:p>
            <a:pPr marL="342900" indent="-342900" eaLnBrk="0" hangingPunct="0">
              <a:lnSpc>
                <a:spcPct val="120000"/>
              </a:lnSpc>
              <a:buChar char="•"/>
            </a:pPr>
            <a:r>
              <a:rPr lang="zh-CN" altLang="en-US" sz="19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rPr>
              <a:t>引用其他模块的全局变量，无法确定相对距离</a:t>
            </a:r>
          </a:p>
          <a:p>
            <a:pPr marL="342900" indent="-342900" eaLnBrk="0" hangingPunct="0">
              <a:lnSpc>
                <a:spcPct val="120000"/>
              </a:lnSpc>
              <a:buChar char="•"/>
            </a:pPr>
            <a:r>
              <a:rPr lang="zh-CN" altLang="en-US" sz="19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rPr>
              <a:t>在</a:t>
            </a:r>
            <a:r>
              <a:rPr lang="en-US" altLang="zh-CN" sz="19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rPr>
              <a:t>.data</a:t>
            </a:r>
            <a:r>
              <a:rPr lang="zh-CN" altLang="en-US" sz="19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rPr>
              <a:t>节开始处设置一个指针数组（全局偏移表，</a:t>
            </a:r>
            <a:r>
              <a:rPr lang="en-US" altLang="zh-CN" sz="19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rPr>
              <a:t>GOT</a:t>
            </a:r>
            <a:r>
              <a:rPr lang="zh-CN" altLang="en-US" sz="19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rPr>
              <a:t>），指针可指向一个全局变量</a:t>
            </a:r>
          </a:p>
          <a:p>
            <a:pPr marL="342900" indent="-342900" eaLnBrk="0" hangingPunct="0">
              <a:lnSpc>
                <a:spcPct val="120000"/>
              </a:lnSpc>
              <a:buChar char="•"/>
            </a:pPr>
            <a:r>
              <a:rPr lang="en-US" altLang="zh-CN" sz="19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rPr>
              <a:t>GOT</a:t>
            </a:r>
            <a:r>
              <a:rPr lang="zh-CN" altLang="en-US" sz="19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rPr>
              <a:t>与引用数据的指令之间相对距离固定</a:t>
            </a:r>
          </a:p>
          <a:p>
            <a:pPr marL="342900" indent="-342900" eaLnBrk="0" hangingPunct="0">
              <a:lnSpc>
                <a:spcPct val="120000"/>
              </a:lnSpc>
            </a:pPr>
            <a:endParaRPr lang="zh-CN" altLang="en-US" sz="21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endParaRPr>
          </a:p>
        </p:txBody>
      </p:sp>
      <p:sp>
        <p:nvSpPr>
          <p:cNvPr id="134147" name="Text Box 4"/>
          <p:cNvSpPr txBox="1"/>
          <p:nvPr/>
        </p:nvSpPr>
        <p:spPr>
          <a:xfrm>
            <a:off x="6765925" y="171450"/>
            <a:ext cx="2249488" cy="2466975"/>
          </a:xfrm>
          <a:prstGeom prst="rect">
            <a:avLst/>
          </a:prstGeom>
          <a:solidFill>
            <a:schemeClr val="bg1"/>
          </a:solidFill>
          <a:ln w="9525" cap="flat" cmpd="sng">
            <a:solidFill>
              <a:schemeClr val="tx1"/>
            </a:solidFill>
            <a:prstDash val="solid"/>
            <a:miter/>
            <a:headEnd type="none" w="med" len="med"/>
            <a:tailEnd type="none" w="med" len="med"/>
          </a:ln>
        </p:spPr>
        <p:txBody>
          <a:bodyPr anchor="t" anchorCtr="0">
            <a:spAutoFit/>
          </a:bodyPr>
          <a:lstStyle/>
          <a:p>
            <a:pPr>
              <a:lnSpc>
                <a:spcPct val="90000"/>
              </a:lnSpc>
            </a:pPr>
            <a:r>
              <a:rPr lang="en-US" altLang="zh-CN" b="1" dirty="0">
                <a:latin typeface="微软雅黑" panose="020B0503020204020204" pitchFamily="34" charset="-122"/>
                <a:ea typeface="微软雅黑" panose="020B0503020204020204" pitchFamily="34" charset="-122"/>
              </a:rPr>
              <a:t>static   int a;</a:t>
            </a:r>
          </a:p>
          <a:p>
            <a:pPr>
              <a:lnSpc>
                <a:spcPct val="90000"/>
              </a:lnSpc>
            </a:pPr>
            <a:r>
              <a:rPr lang="en-US" altLang="zh-CN" b="1" dirty="0">
                <a:solidFill>
                  <a:srgbClr val="FF0000"/>
                </a:solidFill>
                <a:latin typeface="微软雅黑" panose="020B0503020204020204" pitchFamily="34" charset="-122"/>
                <a:ea typeface="微软雅黑" panose="020B0503020204020204" pitchFamily="34" charset="-122"/>
              </a:rPr>
              <a:t>extern int b;</a:t>
            </a:r>
          </a:p>
          <a:p>
            <a:pPr>
              <a:lnSpc>
                <a:spcPct val="90000"/>
              </a:lnSpc>
            </a:pPr>
            <a:r>
              <a:rPr lang="en-US" altLang="zh-CN" b="1" dirty="0">
                <a:latin typeface="微软雅黑" panose="020B0503020204020204" pitchFamily="34" charset="-122"/>
                <a:ea typeface="微软雅黑" panose="020B0503020204020204" pitchFamily="34" charset="-122"/>
              </a:rPr>
              <a:t>extern  void ext();</a:t>
            </a:r>
          </a:p>
          <a:p>
            <a:pPr>
              <a:lnSpc>
                <a:spcPct val="90000"/>
              </a:lnSpc>
            </a:pPr>
            <a:endParaRPr lang="en-US" altLang="zh-CN" sz="1000" b="1" dirty="0">
              <a:latin typeface="微软雅黑" panose="020B0503020204020204" pitchFamily="34" charset="-122"/>
              <a:ea typeface="微软雅黑" panose="020B0503020204020204" pitchFamily="34" charset="-122"/>
            </a:endParaRPr>
          </a:p>
          <a:p>
            <a:pPr>
              <a:lnSpc>
                <a:spcPct val="90000"/>
              </a:lnSpc>
            </a:pPr>
            <a:r>
              <a:rPr lang="en-US" altLang="zh-CN" b="1" dirty="0">
                <a:latin typeface="微软雅黑" panose="020B0503020204020204" pitchFamily="34" charset="-122"/>
                <a:ea typeface="微软雅黑" panose="020B0503020204020204" pitchFamily="34" charset="-122"/>
              </a:rPr>
              <a:t>void bar() </a:t>
            </a:r>
          </a:p>
          <a:p>
            <a:pPr>
              <a:lnSpc>
                <a:spcPct val="90000"/>
              </a:lnSpc>
            </a:pPr>
            <a:r>
              <a:rPr lang="en-US" altLang="zh-CN" b="1" dirty="0">
                <a:latin typeface="微软雅黑" panose="020B0503020204020204" pitchFamily="34" charset="-122"/>
                <a:ea typeface="微软雅黑" panose="020B0503020204020204" pitchFamily="34" charset="-122"/>
              </a:rPr>
              <a:t>{</a:t>
            </a:r>
          </a:p>
          <a:p>
            <a:pPr>
              <a:lnSpc>
                <a:spcPct val="90000"/>
              </a:lnSpc>
            </a:pPr>
            <a:r>
              <a:rPr lang="en-US" altLang="zh-CN" b="1" dirty="0">
                <a:latin typeface="微软雅黑" panose="020B0503020204020204" pitchFamily="34" charset="-122"/>
                <a:ea typeface="微软雅黑" panose="020B0503020204020204" pitchFamily="34" charset="-122"/>
              </a:rPr>
              <a:t>     a=1;</a:t>
            </a:r>
          </a:p>
          <a:p>
            <a:pPr>
              <a:lnSpc>
                <a:spcPct val="90000"/>
              </a:lnSpc>
            </a:pPr>
            <a:r>
              <a:rPr lang="en-US" altLang="zh-CN" b="1" dirty="0">
                <a:latin typeface="微软雅黑" panose="020B0503020204020204" pitchFamily="34" charset="-122"/>
                <a:ea typeface="微软雅黑" panose="020B0503020204020204" pitchFamily="34" charset="-122"/>
              </a:rPr>
              <a:t>     </a:t>
            </a:r>
            <a:r>
              <a:rPr lang="en-US" altLang="zh-CN" b="1" dirty="0">
                <a:solidFill>
                  <a:srgbClr val="FF0000"/>
                </a:solidFill>
                <a:latin typeface="微软雅黑" panose="020B0503020204020204" pitchFamily="34" charset="-122"/>
                <a:ea typeface="微软雅黑" panose="020B0503020204020204" pitchFamily="34" charset="-122"/>
              </a:rPr>
              <a:t>b=2;</a:t>
            </a:r>
          </a:p>
          <a:p>
            <a:pPr>
              <a:lnSpc>
                <a:spcPct val="90000"/>
              </a:lnSpc>
            </a:pPr>
            <a:r>
              <a:rPr lang="en-US" altLang="zh-CN" b="1" dirty="0">
                <a:latin typeface="微软雅黑" panose="020B0503020204020204" pitchFamily="34" charset="-122"/>
                <a:ea typeface="微软雅黑" panose="020B0503020204020204" pitchFamily="34" charset="-122"/>
              </a:rPr>
              <a:t>}</a:t>
            </a:r>
          </a:p>
          <a:p>
            <a:pPr>
              <a:lnSpc>
                <a:spcPct val="90000"/>
              </a:lnSpc>
            </a:pPr>
            <a:r>
              <a:rPr lang="en-US" altLang="zh-CN" b="1" dirty="0">
                <a:latin typeface="微软雅黑" panose="020B0503020204020204" pitchFamily="34" charset="-122"/>
                <a:ea typeface="微软雅黑" panose="020B0503020204020204" pitchFamily="34" charset="-122"/>
              </a:rPr>
              <a:t>……</a:t>
            </a:r>
            <a:endParaRPr lang="en-US" altLang="zh-CN" sz="1000" b="1" dirty="0">
              <a:latin typeface="微软雅黑" panose="020B0503020204020204" pitchFamily="34" charset="-122"/>
              <a:ea typeface="微软雅黑" panose="020B0503020204020204" pitchFamily="34" charset="-122"/>
            </a:endParaRPr>
          </a:p>
        </p:txBody>
      </p:sp>
      <p:sp>
        <p:nvSpPr>
          <p:cNvPr id="134148" name="Text Box 5"/>
          <p:cNvSpPr txBox="1"/>
          <p:nvPr/>
        </p:nvSpPr>
        <p:spPr>
          <a:xfrm>
            <a:off x="5441950" y="6024563"/>
            <a:ext cx="2932113" cy="366712"/>
          </a:xfrm>
          <a:prstGeom prst="rect">
            <a:avLst/>
          </a:prstGeom>
          <a:noFill/>
          <a:ln w="9525">
            <a:noFill/>
          </a:ln>
        </p:spPr>
        <p:txBody>
          <a:bodyPr anchor="t" anchorCtr="0">
            <a:spAutoFit/>
          </a:bodyPr>
          <a:lstStyle/>
          <a:p>
            <a:pPr>
              <a:spcBef>
                <a:spcPct val="50000"/>
              </a:spcBef>
            </a:pPr>
            <a:endParaRPr lang="zh-CN" altLang="en-US" dirty="0">
              <a:latin typeface="Arial" panose="020B0604020202020204" pitchFamily="34" charset="0"/>
              <a:ea typeface="宋体" panose="02010600030101010101" pitchFamily="2" charset="-122"/>
            </a:endParaRPr>
          </a:p>
        </p:txBody>
      </p:sp>
      <p:sp>
        <p:nvSpPr>
          <p:cNvPr id="822278" name="Text Box 6"/>
          <p:cNvSpPr txBox="1"/>
          <p:nvPr/>
        </p:nvSpPr>
        <p:spPr>
          <a:xfrm>
            <a:off x="144463" y="2276475"/>
            <a:ext cx="6503987" cy="2573338"/>
          </a:xfrm>
          <a:prstGeom prst="rect">
            <a:avLst/>
          </a:prstGeom>
          <a:noFill/>
          <a:ln w="9525" cap="flat" cmpd="sng">
            <a:solidFill>
              <a:schemeClr val="tx1"/>
            </a:solidFill>
            <a:prstDash val="solid"/>
            <a:miter/>
            <a:headEnd type="none" w="med" len="med"/>
            <a:tailEnd type="none" w="med" len="med"/>
          </a:ln>
        </p:spPr>
        <p:txBody>
          <a:bodyPr anchor="t" anchorCtr="0">
            <a:spAutoFit/>
          </a:bodyPr>
          <a:lstStyle/>
          <a:p>
            <a:r>
              <a:rPr lang="en-US" altLang="zh-CN" b="1" dirty="0">
                <a:latin typeface="微软雅黑" panose="020B0503020204020204" pitchFamily="34" charset="-122"/>
                <a:ea typeface="微软雅黑" panose="020B0503020204020204" pitchFamily="34" charset="-122"/>
              </a:rPr>
              <a:t>00000344 &lt;bar&gt;:</a:t>
            </a:r>
          </a:p>
          <a:p>
            <a:r>
              <a:rPr lang="en-US" altLang="zh-CN" b="1" dirty="0">
                <a:latin typeface="微软雅黑" panose="020B0503020204020204" pitchFamily="34" charset="-122"/>
                <a:ea typeface="微软雅黑" panose="020B0503020204020204" pitchFamily="34" charset="-122"/>
              </a:rPr>
              <a:t>  00000344:    55	             pushl  %ebp</a:t>
            </a:r>
          </a:p>
          <a:p>
            <a:r>
              <a:rPr lang="en-US" altLang="zh-CN" b="1" dirty="0">
                <a:latin typeface="微软雅黑" panose="020B0503020204020204" pitchFamily="34" charset="-122"/>
                <a:ea typeface="微软雅黑" panose="020B0503020204020204" pitchFamily="34" charset="-122"/>
              </a:rPr>
              <a:t>  ……</a:t>
            </a:r>
          </a:p>
          <a:p>
            <a:r>
              <a:rPr lang="en-US" altLang="zh-CN" b="1" dirty="0">
                <a:latin typeface="微软雅黑" panose="020B0503020204020204" pitchFamily="34" charset="-122"/>
                <a:ea typeface="微软雅黑" panose="020B0503020204020204" pitchFamily="34" charset="-122"/>
              </a:rPr>
              <a:t>  </a:t>
            </a:r>
            <a:r>
              <a:rPr lang="en-US" altLang="zh-CN" b="1" dirty="0">
                <a:solidFill>
                  <a:srgbClr val="FF0000"/>
                </a:solidFill>
                <a:latin typeface="微软雅黑" panose="020B0503020204020204" pitchFamily="34" charset="-122"/>
                <a:ea typeface="微软雅黑" panose="020B0503020204020204" pitchFamily="34" charset="-122"/>
              </a:rPr>
              <a:t>00000357:    e8 00 00 00 00     call   0000035c </a:t>
            </a:r>
            <a:r>
              <a:rPr lang="en-US" altLang="zh-CN" b="1" dirty="0">
                <a:latin typeface="微软雅黑" panose="020B0503020204020204" pitchFamily="34" charset="-122"/>
                <a:ea typeface="微软雅黑" panose="020B0503020204020204" pitchFamily="34" charset="-122"/>
              </a:rPr>
              <a:t>      </a:t>
            </a:r>
          </a:p>
          <a:p>
            <a:r>
              <a:rPr lang="en-US" altLang="zh-CN" b="1" dirty="0">
                <a:latin typeface="微软雅黑" panose="020B0503020204020204" pitchFamily="34" charset="-122"/>
                <a:ea typeface="微软雅黑" panose="020B0503020204020204" pitchFamily="34" charset="-122"/>
              </a:rPr>
              <a:t>  </a:t>
            </a:r>
            <a:r>
              <a:rPr lang="en-US" altLang="zh-CN" b="1" dirty="0">
                <a:solidFill>
                  <a:srgbClr val="FF0000"/>
                </a:solidFill>
                <a:latin typeface="微软雅黑" panose="020B0503020204020204" pitchFamily="34" charset="-122"/>
                <a:ea typeface="微软雅黑" panose="020B0503020204020204" pitchFamily="34" charset="-122"/>
              </a:rPr>
              <a:t>0000035c:    5b		popl  %ebx</a:t>
            </a:r>
            <a:endParaRPr lang="zh-CN" altLang="en-US" b="1" dirty="0">
              <a:solidFill>
                <a:srgbClr val="FF0000"/>
              </a:solidFill>
              <a:latin typeface="微软雅黑" panose="020B0503020204020204" pitchFamily="34" charset="-122"/>
              <a:ea typeface="微软雅黑" panose="020B0503020204020204" pitchFamily="34" charset="-122"/>
            </a:endParaRPr>
          </a:p>
          <a:p>
            <a:r>
              <a:rPr lang="en-US" altLang="zh-CN" b="1" dirty="0">
                <a:solidFill>
                  <a:srgbClr val="FF0000"/>
                </a:solidFill>
                <a:latin typeface="微软雅黑" panose="020B0503020204020204" pitchFamily="34" charset="-122"/>
                <a:ea typeface="微软雅黑" panose="020B0503020204020204" pitchFamily="34" charset="-122"/>
              </a:rPr>
              <a:t>  000035d:   			addl  $1180, %ebx</a:t>
            </a:r>
          </a:p>
          <a:p>
            <a:r>
              <a:rPr lang="en-US" altLang="zh-CN" b="1" dirty="0">
                <a:solidFill>
                  <a:srgbClr val="FF0000"/>
                </a:solidFill>
                <a:latin typeface="微软雅黑" panose="020B0503020204020204" pitchFamily="34" charset="-122"/>
                <a:ea typeface="微软雅黑" panose="020B0503020204020204" pitchFamily="34" charset="-122"/>
              </a:rPr>
              <a:t>  ……      </a:t>
            </a:r>
            <a:r>
              <a:rPr lang="zh-CN" altLang="en-US" b="1" dirty="0">
                <a:solidFill>
                  <a:srgbClr val="FF0000"/>
                </a:solidFill>
                <a:latin typeface="微软雅黑" panose="020B0503020204020204" pitchFamily="34" charset="-122"/>
                <a:ea typeface="微软雅黑" panose="020B0503020204020204" pitchFamily="34" charset="-122"/>
              </a:rPr>
              <a:t>			</a:t>
            </a:r>
            <a:r>
              <a:rPr lang="en-US" altLang="zh-CN" b="1" dirty="0">
                <a:solidFill>
                  <a:srgbClr val="FF0000"/>
                </a:solidFill>
                <a:latin typeface="微软雅黑" panose="020B0503020204020204" pitchFamily="34" charset="-122"/>
                <a:ea typeface="微软雅黑" panose="020B0503020204020204" pitchFamily="34" charset="-122"/>
              </a:rPr>
              <a:t>movl  (%ebx), %eax</a:t>
            </a:r>
          </a:p>
          <a:p>
            <a:r>
              <a:rPr lang="en-US" altLang="zh-CN" b="1" dirty="0">
                <a:solidFill>
                  <a:srgbClr val="FF0000"/>
                </a:solidFill>
                <a:latin typeface="微软雅黑" panose="020B0503020204020204" pitchFamily="34" charset="-122"/>
                <a:ea typeface="微软雅黑" panose="020B0503020204020204" pitchFamily="34" charset="-122"/>
              </a:rPr>
              <a:t>  ……                                             movl  $2, (%eax) </a:t>
            </a:r>
          </a:p>
          <a:p>
            <a:r>
              <a:rPr lang="en-US" altLang="zh-CN" b="1" dirty="0">
                <a:latin typeface="Arial" panose="020B0604020202020204" pitchFamily="34" charset="0"/>
                <a:ea typeface="宋体" panose="02010600030101010101" pitchFamily="2" charset="-122"/>
              </a:rPr>
              <a:t> </a:t>
            </a:r>
            <a:r>
              <a:rPr lang="en-US" altLang="zh-CN" b="1" dirty="0">
                <a:latin typeface="微软雅黑" panose="020B0503020204020204" pitchFamily="34" charset="-122"/>
                <a:ea typeface="微软雅黑" panose="020B0503020204020204" pitchFamily="34" charset="-122"/>
              </a:rPr>
              <a:t> ……                     </a:t>
            </a:r>
          </a:p>
        </p:txBody>
      </p:sp>
      <p:sp>
        <p:nvSpPr>
          <p:cNvPr id="822279" name="Line 7"/>
          <p:cNvSpPr/>
          <p:nvPr/>
        </p:nvSpPr>
        <p:spPr>
          <a:xfrm flipV="1">
            <a:off x="5530850" y="2103438"/>
            <a:ext cx="1697038" cy="1046162"/>
          </a:xfrm>
          <a:prstGeom prst="line">
            <a:avLst/>
          </a:prstGeom>
          <a:ln w="28575" cap="flat" cmpd="sng">
            <a:solidFill>
              <a:srgbClr val="FF0000"/>
            </a:solidFill>
            <a:prstDash val="solid"/>
            <a:round/>
            <a:headEnd type="none" w="med" len="med"/>
            <a:tailEnd type="triangle" w="med" len="med"/>
          </a:ln>
        </p:spPr>
      </p:sp>
      <p:sp>
        <p:nvSpPr>
          <p:cNvPr id="822280" name="Line 8"/>
          <p:cNvSpPr/>
          <p:nvPr/>
        </p:nvSpPr>
        <p:spPr>
          <a:xfrm>
            <a:off x="6078538" y="3860800"/>
            <a:ext cx="1062037" cy="71438"/>
          </a:xfrm>
          <a:prstGeom prst="line">
            <a:avLst/>
          </a:prstGeom>
          <a:ln w="38100" cap="flat" cmpd="sng">
            <a:solidFill>
              <a:srgbClr val="3333CC"/>
            </a:solidFill>
            <a:prstDash val="solid"/>
            <a:round/>
            <a:headEnd type="none" w="med" len="med"/>
            <a:tailEnd type="triangle" w="med" len="med"/>
          </a:ln>
        </p:spPr>
      </p:sp>
      <p:sp>
        <p:nvSpPr>
          <p:cNvPr id="822281" name="Line 9"/>
          <p:cNvSpPr/>
          <p:nvPr/>
        </p:nvSpPr>
        <p:spPr>
          <a:xfrm>
            <a:off x="5848350" y="4427538"/>
            <a:ext cx="1423988" cy="1595437"/>
          </a:xfrm>
          <a:prstGeom prst="line">
            <a:avLst/>
          </a:prstGeom>
          <a:ln w="38100" cap="flat" cmpd="sng">
            <a:solidFill>
              <a:srgbClr val="3333CC"/>
            </a:solidFill>
            <a:prstDash val="solid"/>
            <a:round/>
            <a:headEnd type="none" w="med" len="med"/>
            <a:tailEnd type="triangle" w="med" len="med"/>
          </a:ln>
        </p:spPr>
      </p:sp>
      <p:sp>
        <p:nvSpPr>
          <p:cNvPr id="822282" name="Text Box 10"/>
          <p:cNvSpPr txBox="1"/>
          <p:nvPr/>
        </p:nvSpPr>
        <p:spPr>
          <a:xfrm>
            <a:off x="204788" y="5994400"/>
            <a:ext cx="6881812" cy="669925"/>
          </a:xfrm>
          <a:prstGeom prst="rect">
            <a:avLst/>
          </a:prstGeom>
          <a:noFill/>
          <a:ln w="9525">
            <a:noFill/>
          </a:ln>
        </p:spPr>
        <p:txBody>
          <a:bodyPr anchor="t" anchorCtr="0">
            <a:spAutoFit/>
          </a:bodyPr>
          <a:lstStyle/>
          <a:p>
            <a:pPr>
              <a:spcBef>
                <a:spcPct val="50000"/>
              </a:spcBef>
            </a:pPr>
            <a:r>
              <a:rPr lang="en-US" altLang="zh-CN" sz="1900" b="1" dirty="0">
                <a:latin typeface="微软雅黑" panose="020B0503020204020204" pitchFamily="34" charset="-122"/>
                <a:ea typeface="微软雅黑" panose="020B0503020204020204" pitchFamily="34" charset="-122"/>
              </a:rPr>
              <a:t>PIC</a:t>
            </a:r>
            <a:r>
              <a:rPr lang="zh-CN" altLang="en-US" sz="1900" b="1" dirty="0">
                <a:latin typeface="微软雅黑" panose="020B0503020204020204" pitchFamily="34" charset="-122"/>
                <a:ea typeface="微软雅黑" panose="020B0503020204020204" pitchFamily="34" charset="-122"/>
              </a:rPr>
              <a:t>有两个缺陷：</a:t>
            </a:r>
            <a:r>
              <a:rPr lang="zh-CN" altLang="en-US" sz="1900" b="1" dirty="0">
                <a:solidFill>
                  <a:srgbClr val="0A6A0A"/>
                </a:solidFill>
                <a:latin typeface="微软雅黑" panose="020B0503020204020204" pitchFamily="34" charset="-122"/>
                <a:ea typeface="微软雅黑" panose="020B0503020204020204" pitchFamily="34" charset="-122"/>
              </a:rPr>
              <a:t>多用</a:t>
            </a:r>
            <a:r>
              <a:rPr lang="en-US" altLang="zh-CN" sz="1900" b="1" dirty="0">
                <a:solidFill>
                  <a:srgbClr val="0A6A0A"/>
                </a:solidFill>
                <a:latin typeface="微软雅黑" panose="020B0503020204020204" pitchFamily="34" charset="-122"/>
                <a:ea typeface="微软雅黑" panose="020B0503020204020204" pitchFamily="34" charset="-122"/>
              </a:rPr>
              <a:t>4</a:t>
            </a:r>
            <a:r>
              <a:rPr lang="zh-CN" altLang="en-US" sz="1900" b="1" dirty="0">
                <a:solidFill>
                  <a:srgbClr val="0A6A0A"/>
                </a:solidFill>
                <a:latin typeface="微软雅黑" panose="020B0503020204020204" pitchFamily="34" charset="-122"/>
                <a:ea typeface="微软雅黑" panose="020B0503020204020204" pitchFamily="34" charset="-122"/>
              </a:rPr>
              <a:t>条指令；多了</a:t>
            </a:r>
            <a:r>
              <a:rPr lang="en-US" altLang="zh-CN" sz="1900" b="1" dirty="0">
                <a:solidFill>
                  <a:srgbClr val="0A6A0A"/>
                </a:solidFill>
                <a:latin typeface="微软雅黑" panose="020B0503020204020204" pitchFamily="34" charset="-122"/>
                <a:ea typeface="微软雅黑" panose="020B0503020204020204" pitchFamily="34" charset="-122"/>
              </a:rPr>
              <a:t>GOT</a:t>
            </a:r>
            <a:r>
              <a:rPr lang="zh-CN" altLang="en-US" sz="1900" b="1" dirty="0">
                <a:solidFill>
                  <a:srgbClr val="0A6A0A"/>
                </a:solidFill>
                <a:latin typeface="微软雅黑" panose="020B0503020204020204" pitchFamily="34" charset="-122"/>
                <a:ea typeface="微软雅黑" panose="020B0503020204020204" pitchFamily="34" charset="-122"/>
              </a:rPr>
              <a:t>（</a:t>
            </a:r>
            <a:r>
              <a:rPr lang="en-US" altLang="zh-CN" sz="1900" b="1" dirty="0">
                <a:solidFill>
                  <a:srgbClr val="0A6A0A"/>
                </a:solidFill>
                <a:latin typeface="微软雅黑" panose="020B0503020204020204" pitchFamily="34" charset="-122"/>
                <a:ea typeface="微软雅黑" panose="020B0503020204020204" pitchFamily="34" charset="-122"/>
              </a:rPr>
              <a:t>Global Offset Table</a:t>
            </a:r>
            <a:r>
              <a:rPr lang="zh-CN" altLang="en-US" sz="1900" b="1" dirty="0">
                <a:solidFill>
                  <a:srgbClr val="0A6A0A"/>
                </a:solidFill>
                <a:latin typeface="微软雅黑" panose="020B0503020204020204" pitchFamily="34" charset="-122"/>
                <a:ea typeface="微软雅黑" panose="020B0503020204020204" pitchFamily="34" charset="-122"/>
              </a:rPr>
              <a:t>），并需多用一个寄存器（如</a:t>
            </a:r>
            <a:r>
              <a:rPr lang="en-US" altLang="zh-CN" sz="1900" b="1" dirty="0">
                <a:solidFill>
                  <a:srgbClr val="0A6A0A"/>
                </a:solidFill>
                <a:latin typeface="微软雅黑" panose="020B0503020204020204" pitchFamily="34" charset="-122"/>
                <a:ea typeface="微软雅黑" panose="020B0503020204020204" pitchFamily="34" charset="-122"/>
              </a:rPr>
              <a:t>EBX</a:t>
            </a:r>
            <a:r>
              <a:rPr lang="zh-CN" altLang="en-US" sz="1900" b="1" dirty="0">
                <a:solidFill>
                  <a:srgbClr val="0A6A0A"/>
                </a:solidFill>
                <a:latin typeface="微软雅黑" panose="020B0503020204020204" pitchFamily="34" charset="-122"/>
                <a:ea typeface="微软雅黑" panose="020B0503020204020204" pitchFamily="34" charset="-122"/>
              </a:rPr>
              <a:t>），易造成寄存器溢出</a:t>
            </a:r>
            <a:endParaRPr lang="en-US" altLang="zh-CN" sz="1900" b="1" dirty="0">
              <a:solidFill>
                <a:srgbClr val="0A6A0A"/>
              </a:solidFill>
              <a:latin typeface="微软雅黑" panose="020B0503020204020204" pitchFamily="34" charset="-122"/>
              <a:ea typeface="微软雅黑" panose="020B0503020204020204" pitchFamily="34" charset="-122"/>
            </a:endParaRPr>
          </a:p>
        </p:txBody>
      </p:sp>
      <p:sp>
        <p:nvSpPr>
          <p:cNvPr id="2" name="内容占位符 2"/>
          <p:cNvSpPr/>
          <p:nvPr/>
        </p:nvSpPr>
        <p:spPr>
          <a:xfrm>
            <a:off x="201613" y="4862513"/>
            <a:ext cx="6291262" cy="1195387"/>
          </a:xfrm>
          <a:prstGeom prst="rect">
            <a:avLst/>
          </a:prstGeom>
          <a:noFill/>
          <a:ln w="9525">
            <a:noFill/>
          </a:ln>
        </p:spPr>
        <p:txBody>
          <a:bodyPr anchor="t" anchorCtr="0"/>
          <a:lstStyle/>
          <a:p>
            <a:pPr marL="342900" indent="-342900" eaLnBrk="0" hangingPunct="0">
              <a:lnSpc>
                <a:spcPct val="120000"/>
              </a:lnSpc>
              <a:buChar char="•"/>
            </a:pPr>
            <a:r>
              <a:rPr lang="zh-CN" altLang="en-US" sz="19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rPr>
              <a:t>编译器为</a:t>
            </a:r>
            <a:r>
              <a:rPr lang="en-US" altLang="zh-CN" sz="19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rPr>
              <a:t>GOT</a:t>
            </a:r>
            <a:r>
              <a:rPr lang="zh-CN" altLang="en-US" sz="19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rPr>
              <a:t>每一项生成一个</a:t>
            </a:r>
            <a:r>
              <a:rPr lang="zh-CN" altLang="en-US" sz="1900"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重定位项</a:t>
            </a:r>
            <a:r>
              <a:rPr lang="zh-CN" altLang="en-US" sz="19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rPr>
              <a:t>（如</a:t>
            </a:r>
            <a:r>
              <a:rPr lang="en-US" altLang="zh-CN" sz="19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rPr>
              <a:t>.rel</a:t>
            </a:r>
            <a:r>
              <a:rPr lang="zh-CN" altLang="en-US" sz="19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rPr>
              <a:t>节</a:t>
            </a:r>
            <a:r>
              <a:rPr lang="en-US" altLang="zh-CN" sz="19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19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rPr>
              <a:t>）</a:t>
            </a:r>
          </a:p>
          <a:p>
            <a:pPr marL="342900" indent="-342900" eaLnBrk="0" hangingPunct="0">
              <a:lnSpc>
                <a:spcPct val="120000"/>
              </a:lnSpc>
              <a:buChar char="•"/>
            </a:pPr>
            <a:r>
              <a:rPr lang="zh-CN" altLang="en-US" sz="19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rPr>
              <a:t>加载时，动态链接器对</a:t>
            </a:r>
            <a:r>
              <a:rPr lang="en-US" altLang="zh-CN" sz="19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rPr>
              <a:t>GOT</a:t>
            </a:r>
            <a:r>
              <a:rPr lang="zh-CN" altLang="en-US" sz="19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rPr>
              <a:t>中各项进行重定位，填入所引用的地址</a:t>
            </a:r>
            <a:r>
              <a:rPr lang="zh-CN" altLang="en-US" sz="1900"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（如</a:t>
            </a:r>
            <a:r>
              <a:rPr lang="en-US" altLang="zh-CN" sz="1900"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&amp;b</a:t>
            </a:r>
            <a:r>
              <a:rPr lang="zh-CN" altLang="en-US" sz="1900"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a:t>
            </a:r>
            <a:endParaRPr lang="zh-CN" altLang="en-US" sz="2100"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endParaRPr>
          </a:p>
        </p:txBody>
      </p:sp>
      <p:grpSp>
        <p:nvGrpSpPr>
          <p:cNvPr id="822284" name="Group 12"/>
          <p:cNvGrpSpPr/>
          <p:nvPr/>
        </p:nvGrpSpPr>
        <p:grpSpPr>
          <a:xfrm>
            <a:off x="6750050" y="2840038"/>
            <a:ext cx="2308225" cy="3875087"/>
            <a:chOff x="4252" y="1789"/>
            <a:chExt cx="1454" cy="2441"/>
          </a:xfrm>
        </p:grpSpPr>
        <p:grpSp>
          <p:nvGrpSpPr>
            <p:cNvPr id="134156" name="Group 13"/>
            <p:cNvGrpSpPr/>
            <p:nvPr/>
          </p:nvGrpSpPr>
          <p:grpSpPr>
            <a:xfrm>
              <a:off x="4252" y="1789"/>
              <a:ext cx="1381" cy="2176"/>
              <a:chOff x="4252" y="1807"/>
              <a:chExt cx="1381" cy="2176"/>
            </a:xfrm>
          </p:grpSpPr>
          <p:sp>
            <p:nvSpPr>
              <p:cNvPr id="134157" name="Line 14"/>
              <p:cNvSpPr/>
              <p:nvPr/>
            </p:nvSpPr>
            <p:spPr>
              <a:xfrm>
                <a:off x="4453" y="1950"/>
                <a:ext cx="467" cy="0"/>
              </a:xfrm>
              <a:prstGeom prst="line">
                <a:avLst/>
              </a:prstGeom>
              <a:ln w="9525" cap="flat" cmpd="sng">
                <a:solidFill>
                  <a:schemeClr val="tx1"/>
                </a:solidFill>
                <a:prstDash val="solid"/>
                <a:round/>
                <a:headEnd type="none" w="med" len="med"/>
                <a:tailEnd type="none" w="med" len="med"/>
              </a:ln>
            </p:spPr>
          </p:sp>
          <p:sp>
            <p:nvSpPr>
              <p:cNvPr id="134158" name="Line 15"/>
              <p:cNvSpPr/>
              <p:nvPr/>
            </p:nvSpPr>
            <p:spPr>
              <a:xfrm>
                <a:off x="4437" y="2498"/>
                <a:ext cx="448" cy="0"/>
              </a:xfrm>
              <a:prstGeom prst="line">
                <a:avLst/>
              </a:prstGeom>
              <a:ln w="9525" cap="flat" cmpd="sng">
                <a:solidFill>
                  <a:schemeClr val="tx1"/>
                </a:solidFill>
                <a:prstDash val="solid"/>
                <a:round/>
                <a:headEnd type="none" w="med" len="med"/>
                <a:tailEnd type="none" w="med" len="med"/>
              </a:ln>
            </p:spPr>
          </p:sp>
          <p:sp>
            <p:nvSpPr>
              <p:cNvPr id="134159" name="Line 16"/>
              <p:cNvSpPr/>
              <p:nvPr/>
            </p:nvSpPr>
            <p:spPr>
              <a:xfrm flipV="1">
                <a:off x="4599" y="1958"/>
                <a:ext cx="1" cy="157"/>
              </a:xfrm>
              <a:prstGeom prst="line">
                <a:avLst/>
              </a:prstGeom>
              <a:ln w="9525" cap="flat" cmpd="sng">
                <a:solidFill>
                  <a:schemeClr val="tx1"/>
                </a:solidFill>
                <a:prstDash val="solid"/>
                <a:round/>
                <a:headEnd type="none" w="med" len="med"/>
                <a:tailEnd type="triangle" w="med" len="med"/>
              </a:ln>
            </p:spPr>
          </p:sp>
          <p:sp>
            <p:nvSpPr>
              <p:cNvPr id="134160" name="Line 17"/>
              <p:cNvSpPr/>
              <p:nvPr/>
            </p:nvSpPr>
            <p:spPr>
              <a:xfrm>
                <a:off x="4590" y="2258"/>
                <a:ext cx="0" cy="211"/>
              </a:xfrm>
              <a:prstGeom prst="line">
                <a:avLst/>
              </a:prstGeom>
              <a:ln w="9525" cap="flat" cmpd="sng">
                <a:solidFill>
                  <a:schemeClr val="tx1"/>
                </a:solidFill>
                <a:prstDash val="solid"/>
                <a:round/>
                <a:headEnd type="none" w="med" len="med"/>
                <a:tailEnd type="triangle" w="med" len="med"/>
              </a:ln>
            </p:spPr>
          </p:sp>
          <p:sp>
            <p:nvSpPr>
              <p:cNvPr id="134161" name="Text Box 18"/>
              <p:cNvSpPr txBox="1"/>
              <p:nvPr/>
            </p:nvSpPr>
            <p:spPr>
              <a:xfrm>
                <a:off x="4252" y="2095"/>
                <a:ext cx="695" cy="231"/>
              </a:xfrm>
              <a:prstGeom prst="rect">
                <a:avLst/>
              </a:prstGeom>
              <a:noFill/>
              <a:ln w="9525">
                <a:noFill/>
              </a:ln>
            </p:spPr>
            <p:txBody>
              <a:bodyPr anchor="t" anchorCtr="0">
                <a:spAutoFit/>
              </a:bodyPr>
              <a:lstStyle/>
              <a:p>
                <a:r>
                  <a:rPr lang="en-US" altLang="zh-CN" b="1" dirty="0">
                    <a:solidFill>
                      <a:srgbClr val="3333CC"/>
                    </a:solidFill>
                    <a:latin typeface="微软雅黑" panose="020B0503020204020204" pitchFamily="34" charset="-122"/>
                    <a:ea typeface="微软雅黑" panose="020B0503020204020204" pitchFamily="34" charset="-122"/>
                  </a:rPr>
                  <a:t>0x1180</a:t>
                </a:r>
              </a:p>
            </p:txBody>
          </p:sp>
          <p:grpSp>
            <p:nvGrpSpPr>
              <p:cNvPr id="134162" name="Group 19"/>
              <p:cNvGrpSpPr/>
              <p:nvPr/>
            </p:nvGrpSpPr>
            <p:grpSpPr>
              <a:xfrm>
                <a:off x="4846" y="1807"/>
                <a:ext cx="787" cy="1155"/>
                <a:chOff x="4846" y="1807"/>
                <a:chExt cx="787" cy="1155"/>
              </a:xfrm>
            </p:grpSpPr>
            <p:sp>
              <p:nvSpPr>
                <p:cNvPr id="134163" name="Rectangle 20"/>
                <p:cNvSpPr/>
                <p:nvPr/>
              </p:nvSpPr>
              <p:spPr>
                <a:xfrm>
                  <a:off x="4873" y="1807"/>
                  <a:ext cx="759" cy="59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134164" name="Text Box 21"/>
                <p:cNvSpPr txBox="1"/>
                <p:nvPr/>
              </p:nvSpPr>
              <p:spPr>
                <a:xfrm>
                  <a:off x="5067" y="1836"/>
                  <a:ext cx="523" cy="250"/>
                </a:xfrm>
                <a:prstGeom prst="rect">
                  <a:avLst/>
                </a:prstGeom>
                <a:noFill/>
                <a:ln w="9525">
                  <a:noFill/>
                </a:ln>
              </p:spPr>
              <p:txBody>
                <a:bodyPr anchor="t" anchorCtr="0">
                  <a:spAutoFit/>
                </a:bodyPr>
                <a:lstStyle/>
                <a:p>
                  <a:pPr>
                    <a:spcBef>
                      <a:spcPct val="50000"/>
                    </a:spcBef>
                  </a:pPr>
                  <a:r>
                    <a:rPr lang="en-US" altLang="zh-CN" sz="2000" b="1" dirty="0">
                      <a:latin typeface="微软雅黑" panose="020B0503020204020204" pitchFamily="34" charset="-122"/>
                      <a:ea typeface="微软雅黑" panose="020B0503020204020204" pitchFamily="34" charset="-122"/>
                    </a:rPr>
                    <a:t>.text</a:t>
                  </a:r>
                </a:p>
              </p:txBody>
            </p:sp>
            <p:sp>
              <p:nvSpPr>
                <p:cNvPr id="134165" name="Rectangle 22"/>
                <p:cNvSpPr/>
                <p:nvPr/>
              </p:nvSpPr>
              <p:spPr>
                <a:xfrm>
                  <a:off x="4873" y="2398"/>
                  <a:ext cx="760" cy="564"/>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134166" name="Text Box 23"/>
                <p:cNvSpPr txBox="1"/>
                <p:nvPr/>
              </p:nvSpPr>
              <p:spPr>
                <a:xfrm>
                  <a:off x="5097" y="2363"/>
                  <a:ext cx="523" cy="250"/>
                </a:xfrm>
                <a:prstGeom prst="rect">
                  <a:avLst/>
                </a:prstGeom>
                <a:noFill/>
                <a:ln w="9525">
                  <a:noFill/>
                </a:ln>
              </p:spPr>
              <p:txBody>
                <a:bodyPr anchor="t" anchorCtr="0">
                  <a:spAutoFit/>
                </a:bodyPr>
                <a:lstStyle/>
                <a:p>
                  <a:pPr>
                    <a:spcBef>
                      <a:spcPct val="50000"/>
                    </a:spcBef>
                  </a:pPr>
                  <a:r>
                    <a:rPr lang="en-US" altLang="zh-CN" sz="2000" b="1" dirty="0">
                      <a:latin typeface="微软雅黑" panose="020B0503020204020204" pitchFamily="34" charset="-122"/>
                      <a:ea typeface="微软雅黑" panose="020B0503020204020204" pitchFamily="34" charset="-122"/>
                    </a:rPr>
                    <a:t>GOT</a:t>
                  </a:r>
                </a:p>
              </p:txBody>
            </p:sp>
            <p:sp>
              <p:nvSpPr>
                <p:cNvPr id="134167" name="Text Box 24"/>
                <p:cNvSpPr txBox="1"/>
                <p:nvPr/>
              </p:nvSpPr>
              <p:spPr>
                <a:xfrm>
                  <a:off x="4846" y="2389"/>
                  <a:ext cx="460" cy="250"/>
                </a:xfrm>
                <a:prstGeom prst="rect">
                  <a:avLst/>
                </a:prstGeom>
                <a:noFill/>
                <a:ln w="9525">
                  <a:noFill/>
                </a:ln>
              </p:spPr>
              <p:txBody>
                <a:bodyPr anchor="t" anchorCtr="0">
                  <a:spAutoFit/>
                </a:bodyPr>
                <a:lstStyle/>
                <a:p>
                  <a:pPr>
                    <a:spcBef>
                      <a:spcPct val="50000"/>
                    </a:spcBef>
                  </a:pPr>
                  <a:r>
                    <a:rPr lang="en-US" altLang="zh-CN" sz="2000" b="1" dirty="0">
                      <a:solidFill>
                        <a:srgbClr val="FF0000"/>
                      </a:solidFill>
                      <a:latin typeface="微软雅黑" panose="020B0503020204020204" pitchFamily="34" charset="-122"/>
                      <a:ea typeface="微软雅黑" panose="020B0503020204020204" pitchFamily="34" charset="-122"/>
                    </a:rPr>
                    <a:t>&amp;b</a:t>
                  </a:r>
                </a:p>
              </p:txBody>
            </p:sp>
            <p:sp>
              <p:nvSpPr>
                <p:cNvPr id="134168" name="Text Box 25"/>
                <p:cNvSpPr txBox="1"/>
                <p:nvPr/>
              </p:nvSpPr>
              <p:spPr>
                <a:xfrm>
                  <a:off x="5046" y="2659"/>
                  <a:ext cx="523" cy="250"/>
                </a:xfrm>
                <a:prstGeom prst="rect">
                  <a:avLst/>
                </a:prstGeom>
                <a:noFill/>
                <a:ln w="9525">
                  <a:noFill/>
                </a:ln>
              </p:spPr>
              <p:txBody>
                <a:bodyPr anchor="t" anchorCtr="0">
                  <a:spAutoFit/>
                </a:bodyPr>
                <a:lstStyle/>
                <a:p>
                  <a:pPr>
                    <a:spcBef>
                      <a:spcPct val="50000"/>
                    </a:spcBef>
                  </a:pPr>
                  <a:r>
                    <a:rPr lang="en-US" altLang="zh-CN" sz="2000" b="1" dirty="0">
                      <a:latin typeface="微软雅黑" panose="020B0503020204020204" pitchFamily="34" charset="-122"/>
                      <a:ea typeface="微软雅黑" panose="020B0503020204020204" pitchFamily="34" charset="-122"/>
                    </a:rPr>
                    <a:t>.data</a:t>
                  </a:r>
                </a:p>
              </p:txBody>
            </p:sp>
          </p:grpSp>
          <p:sp>
            <p:nvSpPr>
              <p:cNvPr id="134169" name="Rectangle 26"/>
              <p:cNvSpPr/>
              <p:nvPr/>
            </p:nvSpPr>
            <p:spPr>
              <a:xfrm>
                <a:off x="4858" y="3140"/>
                <a:ext cx="759" cy="414"/>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134170" name="Text Box 27"/>
              <p:cNvSpPr txBox="1"/>
              <p:nvPr/>
            </p:nvSpPr>
            <p:spPr>
              <a:xfrm>
                <a:off x="5052" y="3247"/>
                <a:ext cx="523" cy="250"/>
              </a:xfrm>
              <a:prstGeom prst="rect">
                <a:avLst/>
              </a:prstGeom>
              <a:noFill/>
              <a:ln w="9525">
                <a:noFill/>
              </a:ln>
            </p:spPr>
            <p:txBody>
              <a:bodyPr anchor="t" anchorCtr="0">
                <a:spAutoFit/>
              </a:bodyPr>
              <a:lstStyle/>
              <a:p>
                <a:pPr>
                  <a:spcBef>
                    <a:spcPct val="50000"/>
                  </a:spcBef>
                </a:pPr>
                <a:r>
                  <a:rPr lang="en-US" altLang="zh-CN" sz="2000" b="1" dirty="0">
                    <a:latin typeface="微软雅黑" panose="020B0503020204020204" pitchFamily="34" charset="-122"/>
                    <a:ea typeface="微软雅黑" panose="020B0503020204020204" pitchFamily="34" charset="-122"/>
                  </a:rPr>
                  <a:t>.text</a:t>
                </a:r>
              </a:p>
            </p:txBody>
          </p:sp>
          <p:sp>
            <p:nvSpPr>
              <p:cNvPr id="134171" name="Rectangle 28"/>
              <p:cNvSpPr/>
              <p:nvPr/>
            </p:nvSpPr>
            <p:spPr>
              <a:xfrm>
                <a:off x="4858" y="3550"/>
                <a:ext cx="760" cy="433"/>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134172" name="Text Box 29"/>
              <p:cNvSpPr txBox="1"/>
              <p:nvPr/>
            </p:nvSpPr>
            <p:spPr>
              <a:xfrm>
                <a:off x="4886" y="3680"/>
                <a:ext cx="460" cy="250"/>
              </a:xfrm>
              <a:prstGeom prst="rect">
                <a:avLst/>
              </a:prstGeom>
              <a:noFill/>
              <a:ln w="9525">
                <a:noFill/>
              </a:ln>
            </p:spPr>
            <p:txBody>
              <a:bodyPr anchor="t" anchorCtr="0">
                <a:spAutoFit/>
              </a:bodyPr>
              <a:lstStyle/>
              <a:p>
                <a:pPr>
                  <a:spcBef>
                    <a:spcPct val="50000"/>
                  </a:spcBef>
                </a:pPr>
                <a:r>
                  <a:rPr lang="en-US" altLang="zh-CN" sz="2000" b="1" dirty="0">
                    <a:solidFill>
                      <a:srgbClr val="FF0000"/>
                    </a:solidFill>
                    <a:latin typeface="微软雅黑" panose="020B0503020204020204" pitchFamily="34" charset="-122"/>
                    <a:ea typeface="微软雅黑" panose="020B0503020204020204" pitchFamily="34" charset="-122"/>
                  </a:rPr>
                  <a:t>b</a:t>
                </a:r>
              </a:p>
            </p:txBody>
          </p:sp>
          <p:sp>
            <p:nvSpPr>
              <p:cNvPr id="134173" name="Text Box 30"/>
              <p:cNvSpPr txBox="1"/>
              <p:nvPr/>
            </p:nvSpPr>
            <p:spPr>
              <a:xfrm>
                <a:off x="5058" y="3610"/>
                <a:ext cx="523" cy="250"/>
              </a:xfrm>
              <a:prstGeom prst="rect">
                <a:avLst/>
              </a:prstGeom>
              <a:noFill/>
              <a:ln w="9525">
                <a:noFill/>
              </a:ln>
            </p:spPr>
            <p:txBody>
              <a:bodyPr anchor="t" anchorCtr="0">
                <a:spAutoFit/>
              </a:bodyPr>
              <a:lstStyle/>
              <a:p>
                <a:pPr>
                  <a:spcBef>
                    <a:spcPct val="50000"/>
                  </a:spcBef>
                </a:pPr>
                <a:r>
                  <a:rPr lang="en-US" altLang="zh-CN" sz="2000" b="1" dirty="0">
                    <a:latin typeface="微软雅黑" panose="020B0503020204020204" pitchFamily="34" charset="-122"/>
                    <a:ea typeface="微软雅黑" panose="020B0503020204020204" pitchFamily="34" charset="-122"/>
                  </a:rPr>
                  <a:t>.data</a:t>
                </a:r>
              </a:p>
            </p:txBody>
          </p:sp>
          <p:sp>
            <p:nvSpPr>
              <p:cNvPr id="134174" name="Line 31"/>
              <p:cNvSpPr/>
              <p:nvPr/>
            </p:nvSpPr>
            <p:spPr>
              <a:xfrm flipH="1">
                <a:off x="4581" y="2505"/>
                <a:ext cx="320" cy="0"/>
              </a:xfrm>
              <a:prstGeom prst="line">
                <a:avLst/>
              </a:prstGeom>
              <a:ln w="38100" cap="flat" cmpd="sng">
                <a:solidFill>
                  <a:schemeClr val="tx1"/>
                </a:solidFill>
                <a:prstDash val="solid"/>
                <a:round/>
                <a:headEnd type="none" w="med" len="med"/>
                <a:tailEnd type="none" w="med" len="med"/>
              </a:ln>
            </p:spPr>
          </p:sp>
          <p:sp>
            <p:nvSpPr>
              <p:cNvPr id="134175" name="Line 32"/>
              <p:cNvSpPr/>
              <p:nvPr/>
            </p:nvSpPr>
            <p:spPr>
              <a:xfrm>
                <a:off x="4581" y="2514"/>
                <a:ext cx="0" cy="1317"/>
              </a:xfrm>
              <a:prstGeom prst="line">
                <a:avLst/>
              </a:prstGeom>
              <a:ln w="38100" cap="flat" cmpd="sng">
                <a:solidFill>
                  <a:schemeClr val="tx1"/>
                </a:solidFill>
                <a:prstDash val="solid"/>
                <a:round/>
                <a:headEnd type="none" w="med" len="med"/>
                <a:tailEnd type="none" w="med" len="med"/>
              </a:ln>
            </p:spPr>
          </p:sp>
          <p:sp>
            <p:nvSpPr>
              <p:cNvPr id="134176" name="Line 33"/>
              <p:cNvSpPr/>
              <p:nvPr/>
            </p:nvSpPr>
            <p:spPr>
              <a:xfrm>
                <a:off x="4581" y="3813"/>
                <a:ext cx="274" cy="0"/>
              </a:xfrm>
              <a:prstGeom prst="line">
                <a:avLst/>
              </a:prstGeom>
              <a:ln w="38100" cap="flat" cmpd="sng">
                <a:solidFill>
                  <a:schemeClr val="tx1"/>
                </a:solidFill>
                <a:prstDash val="solid"/>
                <a:round/>
                <a:headEnd type="none" w="med" len="med"/>
                <a:tailEnd type="triangle" w="med" len="med"/>
              </a:ln>
            </p:spPr>
          </p:sp>
        </p:grpSp>
        <p:sp>
          <p:nvSpPr>
            <p:cNvPr id="134177" name="Rectangle 34"/>
            <p:cNvSpPr/>
            <p:nvPr/>
          </p:nvSpPr>
          <p:spPr>
            <a:xfrm>
              <a:off x="4830" y="3990"/>
              <a:ext cx="876" cy="240"/>
            </a:xfrm>
            <a:prstGeom prst="rect">
              <a:avLst/>
            </a:prstGeom>
            <a:noFill/>
            <a:ln w="9525">
              <a:noFill/>
            </a:ln>
          </p:spPr>
          <p:txBody>
            <a:bodyPr wrap="none" anchor="t" anchorCtr="0">
              <a:spAutoFit/>
            </a:bodyPr>
            <a:lstStyle/>
            <a:p>
              <a:r>
                <a:rPr lang="zh-CN" altLang="en-US" sz="1900" b="1" dirty="0">
                  <a:solidFill>
                    <a:srgbClr val="3333CC"/>
                  </a:solidFill>
                  <a:latin typeface="Arial" panose="020B0604020202020204" pitchFamily="34" charset="0"/>
                  <a:ea typeface="微软雅黑" panose="020B0503020204020204" pitchFamily="34" charset="-122"/>
                </a:rPr>
                <a:t>共享库模块</a:t>
              </a:r>
            </a:p>
          </p:txBody>
        </p:sp>
      </p:grpSp>
      <p:sp>
        <p:nvSpPr>
          <p:cNvPr id="4" name="Line 7">
            <a:extLst>
              <a:ext uri="{FF2B5EF4-FFF2-40B4-BE49-F238E27FC236}">
                <a16:creationId xmlns:a16="http://schemas.microsoft.com/office/drawing/2014/main" id="{4C8EE5E5-DAD1-158B-7CBF-5B300FEAB0F4}"/>
              </a:ext>
            </a:extLst>
          </p:cNvPr>
          <p:cNvSpPr/>
          <p:nvPr/>
        </p:nvSpPr>
        <p:spPr>
          <a:xfrm flipV="1">
            <a:off x="1523999" y="3065464"/>
            <a:ext cx="6169025" cy="501647"/>
          </a:xfrm>
          <a:prstGeom prst="line">
            <a:avLst/>
          </a:prstGeom>
          <a:ln w="28575" cap="flat" cmpd="sng">
            <a:solidFill>
              <a:srgbClr val="FF0000"/>
            </a:solidFill>
            <a:prstDash val="solid"/>
            <a:roun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22284"/>
                                        </p:tgtEl>
                                        <p:attrNameLst>
                                          <p:attrName>style.visibility</p:attrName>
                                        </p:attrNameLst>
                                      </p:cBhvr>
                                      <p:to>
                                        <p:strVal val="visible"/>
                                      </p:to>
                                    </p:set>
                                    <p:animEffect transition="in" filter="blinds(horizontal)">
                                      <p:cBhvr>
                                        <p:cTn id="22" dur="500"/>
                                        <p:tgtEl>
                                          <p:spTgt spid="82228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Effect transition="in" filter="blinds(horizontal)">
                                      <p:cBhvr>
                                        <p:cTn id="27" dur="500"/>
                                        <p:tgtEl>
                                          <p:spTgt spid="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1" end="1"/>
                                            </p:txEl>
                                          </p:spTgt>
                                        </p:tgtEl>
                                        <p:attrNameLst>
                                          <p:attrName>style.visibility</p:attrName>
                                        </p:attrNameLst>
                                      </p:cBhvr>
                                      <p:to>
                                        <p:strVal val="visible"/>
                                      </p:to>
                                    </p:set>
                                    <p:animEffect transition="in" filter="blinds(horizontal)">
                                      <p:cBhvr>
                                        <p:cTn id="32" dur="500"/>
                                        <p:tgtEl>
                                          <p:spTgt spid="2">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22278"/>
                                        </p:tgtEl>
                                        <p:attrNameLst>
                                          <p:attrName>style.visibility</p:attrName>
                                        </p:attrNameLst>
                                      </p:cBhvr>
                                      <p:to>
                                        <p:strVal val="visible"/>
                                      </p:to>
                                    </p:set>
                                    <p:animEffect transition="in" filter="blinds(horizontal)">
                                      <p:cBhvr>
                                        <p:cTn id="37" dur="500"/>
                                        <p:tgtEl>
                                          <p:spTgt spid="82227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22279"/>
                                        </p:tgtEl>
                                        <p:attrNameLst>
                                          <p:attrName>style.visibility</p:attrName>
                                        </p:attrNameLst>
                                      </p:cBhvr>
                                      <p:to>
                                        <p:strVal val="visible"/>
                                      </p:to>
                                    </p:set>
                                    <p:animEffect transition="in" filter="blinds(horizontal)">
                                      <p:cBhvr>
                                        <p:cTn id="42" dur="500"/>
                                        <p:tgtEl>
                                          <p:spTgt spid="82227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blinds(horizontal)">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822280"/>
                                        </p:tgtEl>
                                        <p:attrNameLst>
                                          <p:attrName>style.visibility</p:attrName>
                                        </p:attrNameLst>
                                      </p:cBhvr>
                                      <p:to>
                                        <p:strVal val="visible"/>
                                      </p:to>
                                    </p:set>
                                    <p:animEffect transition="in" filter="blinds(horizontal)">
                                      <p:cBhvr>
                                        <p:cTn id="52" dur="500"/>
                                        <p:tgtEl>
                                          <p:spTgt spid="822280"/>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822281"/>
                                        </p:tgtEl>
                                        <p:attrNameLst>
                                          <p:attrName>style.visibility</p:attrName>
                                        </p:attrNameLst>
                                      </p:cBhvr>
                                      <p:to>
                                        <p:strVal val="visible"/>
                                      </p:to>
                                    </p:set>
                                    <p:animEffect transition="in" filter="blinds(horizontal)">
                                      <p:cBhvr>
                                        <p:cTn id="57" dur="500"/>
                                        <p:tgtEl>
                                          <p:spTgt spid="822281"/>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822282"/>
                                        </p:tgtEl>
                                        <p:attrNameLst>
                                          <p:attrName>style.visibility</p:attrName>
                                        </p:attrNameLst>
                                      </p:cBhvr>
                                      <p:to>
                                        <p:strVal val="visible"/>
                                      </p:to>
                                    </p:set>
                                    <p:animEffect transition="in" filter="blinds(horizontal)">
                                      <p:cBhvr>
                                        <p:cTn id="62" dur="500"/>
                                        <p:tgtEl>
                                          <p:spTgt spid="822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278" grpId="0" animBg="1"/>
      <p:bldP spid="822282"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标题 1"/>
          <p:cNvSpPr>
            <a:spLocks noGrp="1"/>
          </p:cNvSpPr>
          <p:nvPr>
            <p:ph type="title"/>
          </p:nvPr>
        </p:nvSpPr>
        <p:spPr>
          <a:xfrm>
            <a:off x="457200" y="82550"/>
            <a:ext cx="8229600" cy="561975"/>
          </a:xfrm>
          <a:ln/>
        </p:spPr>
        <p:txBody>
          <a:bodyPr vert="horz" wrap="square" lIns="91440" tIns="45720" rIns="91440" bIns="45720" anchor="ctr" anchorCtr="0"/>
          <a:lstStyle/>
          <a:p>
            <a:pPr algn="l"/>
            <a:r>
              <a:rPr lang="en-US" altLang="zh-CN" dirty="0"/>
              <a:t>(4) </a:t>
            </a:r>
            <a:r>
              <a:rPr lang="zh-CN" altLang="en-US" dirty="0"/>
              <a:t>模块间调用、跳转</a:t>
            </a:r>
          </a:p>
        </p:txBody>
      </p:sp>
      <p:sp>
        <p:nvSpPr>
          <p:cNvPr id="3" name="内容占位符 2"/>
          <p:cNvSpPr/>
          <p:nvPr/>
        </p:nvSpPr>
        <p:spPr>
          <a:xfrm>
            <a:off x="228600" y="712788"/>
            <a:ext cx="6119813" cy="1154112"/>
          </a:xfrm>
          <a:prstGeom prst="rect">
            <a:avLst/>
          </a:prstGeom>
          <a:noFill/>
          <a:ln w="9525">
            <a:noFill/>
          </a:ln>
        </p:spPr>
        <p:txBody>
          <a:bodyPr anchor="t" anchorCtr="0"/>
          <a:lstStyle/>
          <a:p>
            <a:pPr marL="342900" indent="-342900" eaLnBrk="0" hangingPunct="0">
              <a:lnSpc>
                <a:spcPct val="125000"/>
              </a:lnSpc>
              <a:buChar char="•"/>
            </a:pPr>
            <a:r>
              <a:rPr lang="zh-CN" altLang="en-US" sz="1900"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方法一：</a:t>
            </a:r>
            <a:r>
              <a:rPr lang="zh-CN" altLang="en-US" sz="19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rPr>
              <a:t>类似于</a:t>
            </a:r>
            <a:r>
              <a:rPr lang="en-US" altLang="zh-CN" sz="19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rPr>
              <a:t>(3)</a:t>
            </a:r>
            <a:r>
              <a:rPr lang="zh-CN" altLang="en-US" sz="19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rPr>
              <a:t>，在</a:t>
            </a:r>
            <a:r>
              <a:rPr lang="en-US" altLang="zh-CN" sz="19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rPr>
              <a:t>GOT</a:t>
            </a:r>
            <a:r>
              <a:rPr lang="zh-CN" altLang="en-US" sz="19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rPr>
              <a:t>中加一个项</a:t>
            </a:r>
            <a:r>
              <a:rPr lang="en-US" altLang="zh-CN" sz="19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19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rPr>
              <a:t>指针</a:t>
            </a:r>
            <a:r>
              <a:rPr lang="en-US" altLang="zh-CN" sz="19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19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rPr>
              <a:t>，用于指向目标函数的首地址（如</a:t>
            </a:r>
            <a:r>
              <a:rPr lang="en-US" altLang="zh-CN" sz="19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rPr>
              <a:t>&amp;ext</a:t>
            </a:r>
            <a:r>
              <a:rPr lang="zh-CN" altLang="en-US" sz="19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rPr>
              <a:t>）</a:t>
            </a:r>
          </a:p>
          <a:p>
            <a:pPr marL="342900" indent="-342900" eaLnBrk="0" hangingPunct="0">
              <a:lnSpc>
                <a:spcPct val="125000"/>
              </a:lnSpc>
              <a:buChar char="•"/>
            </a:pPr>
            <a:r>
              <a:rPr lang="zh-CN" altLang="en-US" sz="1900" b="1" dirty="0">
                <a:solidFill>
                  <a:srgbClr val="0A6A0A"/>
                </a:solidFill>
                <a:latin typeface="微软雅黑" panose="020B0503020204020204" pitchFamily="34" charset="-122"/>
                <a:ea typeface="微软雅黑" panose="020B0503020204020204" pitchFamily="34" charset="-122"/>
                <a:sym typeface="Wingdings" panose="05000000000000000000" pitchFamily="2" charset="2"/>
              </a:rPr>
              <a:t>动态加载</a:t>
            </a:r>
            <a:r>
              <a:rPr lang="zh-CN" altLang="en-US" sz="19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rPr>
              <a:t>时，填入目标函数的首地址</a:t>
            </a:r>
          </a:p>
        </p:txBody>
      </p:sp>
      <p:sp>
        <p:nvSpPr>
          <p:cNvPr id="135171" name="Text Box 4"/>
          <p:cNvSpPr txBox="1"/>
          <p:nvPr/>
        </p:nvSpPr>
        <p:spPr>
          <a:xfrm>
            <a:off x="6765925" y="171450"/>
            <a:ext cx="2249488" cy="2466975"/>
          </a:xfrm>
          <a:prstGeom prst="rect">
            <a:avLst/>
          </a:prstGeom>
          <a:solidFill>
            <a:schemeClr val="bg1"/>
          </a:solidFill>
          <a:ln w="9525" cap="flat" cmpd="sng">
            <a:solidFill>
              <a:schemeClr val="tx1"/>
            </a:solidFill>
            <a:prstDash val="solid"/>
            <a:miter/>
            <a:headEnd type="none" w="med" len="med"/>
            <a:tailEnd type="none" w="med" len="med"/>
          </a:ln>
        </p:spPr>
        <p:txBody>
          <a:bodyPr anchor="t" anchorCtr="0">
            <a:spAutoFit/>
          </a:bodyPr>
          <a:lstStyle/>
          <a:p>
            <a:pPr>
              <a:lnSpc>
                <a:spcPct val="90000"/>
              </a:lnSpc>
            </a:pPr>
            <a:r>
              <a:rPr lang="en-US" altLang="zh-CN" b="1" dirty="0">
                <a:latin typeface="微软雅黑" panose="020B0503020204020204" pitchFamily="34" charset="-122"/>
                <a:ea typeface="微软雅黑" panose="020B0503020204020204" pitchFamily="34" charset="-122"/>
              </a:rPr>
              <a:t>static   int a;</a:t>
            </a:r>
          </a:p>
          <a:p>
            <a:pPr>
              <a:lnSpc>
                <a:spcPct val="90000"/>
              </a:lnSpc>
            </a:pPr>
            <a:r>
              <a:rPr lang="en-US" altLang="zh-CN" b="1" dirty="0">
                <a:latin typeface="微软雅黑" panose="020B0503020204020204" pitchFamily="34" charset="-122"/>
                <a:ea typeface="微软雅黑" panose="020B0503020204020204" pitchFamily="34" charset="-122"/>
              </a:rPr>
              <a:t>extern int b;</a:t>
            </a:r>
          </a:p>
          <a:p>
            <a:pPr>
              <a:lnSpc>
                <a:spcPct val="90000"/>
              </a:lnSpc>
            </a:pPr>
            <a:r>
              <a:rPr lang="en-US" altLang="zh-CN" b="1" dirty="0">
                <a:solidFill>
                  <a:srgbClr val="FF0000"/>
                </a:solidFill>
                <a:latin typeface="微软雅黑" panose="020B0503020204020204" pitchFamily="34" charset="-122"/>
                <a:ea typeface="微软雅黑" panose="020B0503020204020204" pitchFamily="34" charset="-122"/>
              </a:rPr>
              <a:t>extern  void ext();</a:t>
            </a:r>
          </a:p>
          <a:p>
            <a:pPr>
              <a:lnSpc>
                <a:spcPct val="90000"/>
              </a:lnSpc>
            </a:pPr>
            <a:endParaRPr lang="en-US" altLang="zh-CN" sz="1000" b="1" dirty="0">
              <a:solidFill>
                <a:srgbClr val="FF0000"/>
              </a:solidFill>
              <a:latin typeface="微软雅黑" panose="020B0503020204020204" pitchFamily="34" charset="-122"/>
              <a:ea typeface="微软雅黑" panose="020B0503020204020204" pitchFamily="34" charset="-122"/>
            </a:endParaRPr>
          </a:p>
          <a:p>
            <a:pPr>
              <a:lnSpc>
                <a:spcPct val="90000"/>
              </a:lnSpc>
            </a:pPr>
            <a:r>
              <a:rPr lang="en-US" altLang="zh-CN" b="1" dirty="0">
                <a:latin typeface="微软雅黑" panose="020B0503020204020204" pitchFamily="34" charset="-122"/>
                <a:ea typeface="微软雅黑" panose="020B0503020204020204" pitchFamily="34" charset="-122"/>
              </a:rPr>
              <a:t>void foo() </a:t>
            </a:r>
          </a:p>
          <a:p>
            <a:pPr>
              <a:lnSpc>
                <a:spcPct val="90000"/>
              </a:lnSpc>
            </a:pPr>
            <a:r>
              <a:rPr lang="en-US" altLang="zh-CN" b="1" dirty="0">
                <a:latin typeface="微软雅黑" panose="020B0503020204020204" pitchFamily="34" charset="-122"/>
                <a:ea typeface="微软雅黑" panose="020B0503020204020204" pitchFamily="34" charset="-122"/>
              </a:rPr>
              <a:t>{</a:t>
            </a:r>
          </a:p>
          <a:p>
            <a:pPr>
              <a:lnSpc>
                <a:spcPct val="90000"/>
              </a:lnSpc>
            </a:pPr>
            <a:r>
              <a:rPr lang="en-US" altLang="zh-CN" b="1" dirty="0">
                <a:latin typeface="微软雅黑" panose="020B0503020204020204" pitchFamily="34" charset="-122"/>
                <a:ea typeface="微软雅黑" panose="020B0503020204020204" pitchFamily="34" charset="-122"/>
              </a:rPr>
              <a:t>     bar();</a:t>
            </a:r>
          </a:p>
          <a:p>
            <a:pPr>
              <a:lnSpc>
                <a:spcPct val="90000"/>
              </a:lnSpc>
            </a:pPr>
            <a:r>
              <a:rPr lang="en-US" altLang="zh-CN" b="1" dirty="0">
                <a:latin typeface="微软雅黑" panose="020B0503020204020204" pitchFamily="34" charset="-122"/>
                <a:ea typeface="微软雅黑" panose="020B0503020204020204" pitchFamily="34" charset="-122"/>
              </a:rPr>
              <a:t>     </a:t>
            </a:r>
            <a:r>
              <a:rPr lang="en-US" altLang="zh-CN" b="1" dirty="0">
                <a:solidFill>
                  <a:srgbClr val="FF0000"/>
                </a:solidFill>
                <a:latin typeface="微软雅黑" panose="020B0503020204020204" pitchFamily="34" charset="-122"/>
                <a:ea typeface="微软雅黑" panose="020B0503020204020204" pitchFamily="34" charset="-122"/>
              </a:rPr>
              <a:t>ext();</a:t>
            </a:r>
          </a:p>
          <a:p>
            <a:pPr>
              <a:lnSpc>
                <a:spcPct val="90000"/>
              </a:lnSpc>
            </a:pPr>
            <a:r>
              <a:rPr lang="en-US" altLang="zh-CN" b="1" dirty="0">
                <a:latin typeface="微软雅黑" panose="020B0503020204020204" pitchFamily="34" charset="-122"/>
                <a:ea typeface="微软雅黑" panose="020B0503020204020204" pitchFamily="34" charset="-122"/>
              </a:rPr>
              <a:t>}</a:t>
            </a:r>
          </a:p>
          <a:p>
            <a:pPr>
              <a:lnSpc>
                <a:spcPct val="90000"/>
              </a:lnSpc>
            </a:pPr>
            <a:r>
              <a:rPr lang="en-US" altLang="zh-CN" b="1" dirty="0">
                <a:latin typeface="微软雅黑" panose="020B0503020204020204" pitchFamily="34" charset="-122"/>
                <a:ea typeface="微软雅黑" panose="020B0503020204020204" pitchFamily="34" charset="-122"/>
              </a:rPr>
              <a:t>……</a:t>
            </a:r>
            <a:endParaRPr lang="en-US" altLang="zh-CN" sz="1000" b="1" dirty="0">
              <a:latin typeface="微软雅黑" panose="020B0503020204020204" pitchFamily="34" charset="-122"/>
              <a:ea typeface="微软雅黑" panose="020B0503020204020204" pitchFamily="34" charset="-122"/>
            </a:endParaRPr>
          </a:p>
        </p:txBody>
      </p:sp>
      <p:sp>
        <p:nvSpPr>
          <p:cNvPr id="823301" name="Text Box 5"/>
          <p:cNvSpPr txBox="1"/>
          <p:nvPr/>
        </p:nvSpPr>
        <p:spPr>
          <a:xfrm>
            <a:off x="247650" y="2132013"/>
            <a:ext cx="6199188" cy="2944812"/>
          </a:xfrm>
          <a:prstGeom prst="rect">
            <a:avLst/>
          </a:prstGeom>
          <a:noFill/>
          <a:ln w="9525" cap="flat" cmpd="sng">
            <a:solidFill>
              <a:schemeClr val="tx1"/>
            </a:solidFill>
            <a:prstDash val="solid"/>
            <a:miter/>
            <a:headEnd type="none" w="med" len="med"/>
            <a:tailEnd type="none" w="med" len="med"/>
          </a:ln>
        </p:spPr>
        <p:txBody>
          <a:bodyPr anchor="t" anchorCtr="0">
            <a:spAutoFit/>
          </a:bodyPr>
          <a:lstStyle/>
          <a:p>
            <a:pPr>
              <a:lnSpc>
                <a:spcPct val="115000"/>
              </a:lnSpc>
            </a:pPr>
            <a:r>
              <a:rPr lang="en-US" altLang="zh-CN" b="1" dirty="0">
                <a:latin typeface="微软雅黑" panose="020B0503020204020204" pitchFamily="34" charset="-122"/>
                <a:ea typeface="微软雅黑" panose="020B0503020204020204" pitchFamily="34" charset="-122"/>
              </a:rPr>
              <a:t>0000050c &lt;foo&gt;:</a:t>
            </a:r>
          </a:p>
          <a:p>
            <a:pPr>
              <a:lnSpc>
                <a:spcPct val="115000"/>
              </a:lnSpc>
            </a:pPr>
            <a:r>
              <a:rPr lang="en-US" altLang="zh-CN" b="1" dirty="0">
                <a:latin typeface="微软雅黑" panose="020B0503020204020204" pitchFamily="34" charset="-122"/>
                <a:ea typeface="微软雅黑" panose="020B0503020204020204" pitchFamily="34" charset="-122"/>
              </a:rPr>
              <a:t>  0000050c:    55	             pushl  %ebp</a:t>
            </a:r>
          </a:p>
          <a:p>
            <a:pPr>
              <a:lnSpc>
                <a:spcPct val="115000"/>
              </a:lnSpc>
            </a:pPr>
            <a:r>
              <a:rPr lang="en-US" altLang="zh-CN" b="1" dirty="0">
                <a:latin typeface="微软雅黑" panose="020B0503020204020204" pitchFamily="34" charset="-122"/>
                <a:ea typeface="微软雅黑" panose="020B0503020204020204" pitchFamily="34" charset="-122"/>
              </a:rPr>
              <a:t>  ……</a:t>
            </a:r>
          </a:p>
          <a:p>
            <a:pPr>
              <a:lnSpc>
                <a:spcPct val="115000"/>
              </a:lnSpc>
            </a:pPr>
            <a:r>
              <a:rPr lang="en-US" altLang="zh-CN" b="1" dirty="0">
                <a:latin typeface="微软雅黑" panose="020B0503020204020204" pitchFamily="34" charset="-122"/>
                <a:ea typeface="微软雅黑" panose="020B0503020204020204" pitchFamily="34" charset="-122"/>
              </a:rPr>
              <a:t>  </a:t>
            </a:r>
            <a:r>
              <a:rPr lang="en-US" altLang="zh-CN" b="1" dirty="0">
                <a:solidFill>
                  <a:srgbClr val="FF0000"/>
                </a:solidFill>
                <a:latin typeface="微软雅黑" panose="020B0503020204020204" pitchFamily="34" charset="-122"/>
                <a:ea typeface="微软雅黑" panose="020B0503020204020204" pitchFamily="34" charset="-122"/>
              </a:rPr>
              <a:t>00000557:    e8 00 00 00 00     call   0000055c </a:t>
            </a:r>
            <a:r>
              <a:rPr lang="en-US" altLang="zh-CN" b="1" dirty="0">
                <a:latin typeface="微软雅黑" panose="020B0503020204020204" pitchFamily="34" charset="-122"/>
                <a:ea typeface="微软雅黑" panose="020B0503020204020204" pitchFamily="34" charset="-122"/>
              </a:rPr>
              <a:t>      </a:t>
            </a:r>
          </a:p>
          <a:p>
            <a:pPr>
              <a:lnSpc>
                <a:spcPct val="115000"/>
              </a:lnSpc>
            </a:pPr>
            <a:r>
              <a:rPr lang="en-US" altLang="zh-CN" b="1" dirty="0">
                <a:latin typeface="微软雅黑" panose="020B0503020204020204" pitchFamily="34" charset="-122"/>
                <a:ea typeface="微软雅黑" panose="020B0503020204020204" pitchFamily="34" charset="-122"/>
              </a:rPr>
              <a:t>  </a:t>
            </a:r>
            <a:r>
              <a:rPr lang="en-US" altLang="zh-CN" b="1" dirty="0">
                <a:solidFill>
                  <a:srgbClr val="FF0000"/>
                </a:solidFill>
                <a:latin typeface="微软雅黑" panose="020B0503020204020204" pitchFamily="34" charset="-122"/>
                <a:ea typeface="微软雅黑" panose="020B0503020204020204" pitchFamily="34" charset="-122"/>
              </a:rPr>
              <a:t>0000055c:    5b		popl  %ebx</a:t>
            </a:r>
            <a:endParaRPr lang="zh-CN" altLang="en-US" b="1" dirty="0">
              <a:solidFill>
                <a:srgbClr val="FF0000"/>
              </a:solidFill>
              <a:latin typeface="微软雅黑" panose="020B0503020204020204" pitchFamily="34" charset="-122"/>
              <a:ea typeface="微软雅黑" panose="020B0503020204020204" pitchFamily="34" charset="-122"/>
            </a:endParaRPr>
          </a:p>
          <a:p>
            <a:pPr>
              <a:lnSpc>
                <a:spcPct val="115000"/>
              </a:lnSpc>
            </a:pPr>
            <a:r>
              <a:rPr lang="en-US" altLang="zh-CN" b="1" dirty="0">
                <a:solidFill>
                  <a:srgbClr val="FF0000"/>
                </a:solidFill>
                <a:latin typeface="微软雅黑" panose="020B0503020204020204" pitchFamily="34" charset="-122"/>
                <a:ea typeface="微软雅黑" panose="020B0503020204020204" pitchFamily="34" charset="-122"/>
              </a:rPr>
              <a:t>  0000055d:   			addl  $1204, %ebx</a:t>
            </a:r>
          </a:p>
          <a:p>
            <a:pPr>
              <a:lnSpc>
                <a:spcPct val="115000"/>
              </a:lnSpc>
            </a:pPr>
            <a:r>
              <a:rPr lang="en-US" altLang="zh-CN" b="1" dirty="0">
                <a:solidFill>
                  <a:srgbClr val="FF0000"/>
                </a:solidFill>
                <a:latin typeface="微软雅黑" panose="020B0503020204020204" pitchFamily="34" charset="-122"/>
                <a:ea typeface="微软雅黑" panose="020B0503020204020204" pitchFamily="34" charset="-122"/>
              </a:rPr>
              <a:t>  ……      </a:t>
            </a:r>
            <a:r>
              <a:rPr lang="zh-CN" altLang="en-US" b="1" dirty="0">
                <a:solidFill>
                  <a:srgbClr val="FF0000"/>
                </a:solidFill>
                <a:latin typeface="微软雅黑" panose="020B0503020204020204" pitchFamily="34" charset="-122"/>
                <a:ea typeface="微软雅黑" panose="020B0503020204020204" pitchFamily="34" charset="-122"/>
              </a:rPr>
              <a:t>			</a:t>
            </a:r>
            <a:r>
              <a:rPr lang="en-US" altLang="zh-CN" b="1" dirty="0">
                <a:solidFill>
                  <a:srgbClr val="FF0000"/>
                </a:solidFill>
                <a:latin typeface="微软雅黑" panose="020B0503020204020204" pitchFamily="34" charset="-122"/>
                <a:ea typeface="微软雅黑" panose="020B0503020204020204" pitchFamily="34" charset="-122"/>
              </a:rPr>
              <a:t>call   *(%ebx)</a:t>
            </a:r>
          </a:p>
          <a:p>
            <a:pPr>
              <a:lnSpc>
                <a:spcPct val="115000"/>
              </a:lnSpc>
            </a:pPr>
            <a:r>
              <a:rPr lang="en-US" altLang="zh-CN" b="1" dirty="0">
                <a:latin typeface="Arial" panose="020B0604020202020204" pitchFamily="34" charset="0"/>
                <a:ea typeface="宋体" panose="02010600030101010101" pitchFamily="2" charset="-122"/>
              </a:rPr>
              <a:t> </a:t>
            </a:r>
            <a:r>
              <a:rPr lang="en-US" altLang="zh-CN" b="1" dirty="0">
                <a:latin typeface="微软雅黑" panose="020B0503020204020204" pitchFamily="34" charset="-122"/>
                <a:ea typeface="微软雅黑" panose="020B0503020204020204" pitchFamily="34" charset="-122"/>
              </a:rPr>
              <a:t> …… </a:t>
            </a:r>
          </a:p>
          <a:p>
            <a:pPr>
              <a:lnSpc>
                <a:spcPct val="115000"/>
              </a:lnSpc>
            </a:pPr>
            <a:r>
              <a:rPr lang="en-US" altLang="zh-CN" b="1" dirty="0">
                <a:latin typeface="微软雅黑" panose="020B0503020204020204" pitchFamily="34" charset="-122"/>
                <a:ea typeface="微软雅黑" panose="020B0503020204020204" pitchFamily="34" charset="-122"/>
              </a:rPr>
              <a:t>                    </a:t>
            </a:r>
          </a:p>
        </p:txBody>
      </p:sp>
      <p:sp>
        <p:nvSpPr>
          <p:cNvPr id="823302" name="Line 6"/>
          <p:cNvSpPr/>
          <p:nvPr/>
        </p:nvSpPr>
        <p:spPr>
          <a:xfrm flipV="1">
            <a:off x="5502275" y="2060575"/>
            <a:ext cx="1754188" cy="1031875"/>
          </a:xfrm>
          <a:prstGeom prst="line">
            <a:avLst/>
          </a:prstGeom>
          <a:ln w="28575" cap="flat" cmpd="sng">
            <a:solidFill>
              <a:srgbClr val="FF0000"/>
            </a:solidFill>
            <a:prstDash val="solid"/>
            <a:round/>
            <a:headEnd type="none" w="med" len="med"/>
            <a:tailEnd type="triangle" w="med" len="med"/>
          </a:ln>
        </p:spPr>
      </p:sp>
      <p:sp>
        <p:nvSpPr>
          <p:cNvPr id="823303" name="Line 7"/>
          <p:cNvSpPr/>
          <p:nvPr/>
        </p:nvSpPr>
        <p:spPr>
          <a:xfrm>
            <a:off x="6148388" y="3994150"/>
            <a:ext cx="935037" cy="415925"/>
          </a:xfrm>
          <a:prstGeom prst="line">
            <a:avLst/>
          </a:prstGeom>
          <a:ln w="38100" cap="flat" cmpd="sng">
            <a:solidFill>
              <a:srgbClr val="3333CC"/>
            </a:solidFill>
            <a:prstDash val="solid"/>
            <a:round/>
            <a:headEnd type="none" w="med" len="med"/>
            <a:tailEnd type="triangle" w="med" len="med"/>
          </a:ln>
        </p:spPr>
      </p:sp>
      <p:sp>
        <p:nvSpPr>
          <p:cNvPr id="823304" name="Line 8"/>
          <p:cNvSpPr/>
          <p:nvPr/>
        </p:nvSpPr>
        <p:spPr>
          <a:xfrm>
            <a:off x="5526088" y="4325938"/>
            <a:ext cx="1701800" cy="884237"/>
          </a:xfrm>
          <a:prstGeom prst="line">
            <a:avLst/>
          </a:prstGeom>
          <a:ln w="38100" cap="flat" cmpd="sng">
            <a:solidFill>
              <a:srgbClr val="3333CC"/>
            </a:solidFill>
            <a:prstDash val="solid"/>
            <a:round/>
            <a:headEnd type="none" w="med" len="med"/>
            <a:tailEnd type="triangle" w="med" len="med"/>
          </a:ln>
        </p:spPr>
      </p:sp>
      <p:sp>
        <p:nvSpPr>
          <p:cNvPr id="823305" name="Text Box 9"/>
          <p:cNvSpPr txBox="1"/>
          <p:nvPr/>
        </p:nvSpPr>
        <p:spPr>
          <a:xfrm>
            <a:off x="373063" y="5665788"/>
            <a:ext cx="6456362" cy="958850"/>
          </a:xfrm>
          <a:prstGeom prst="rect">
            <a:avLst/>
          </a:prstGeom>
          <a:noFill/>
          <a:ln w="9525">
            <a:noFill/>
          </a:ln>
        </p:spPr>
        <p:txBody>
          <a:bodyPr anchor="t" anchorCtr="0">
            <a:spAutoFit/>
          </a:bodyPr>
          <a:lstStyle/>
          <a:p>
            <a:pPr>
              <a:spcBef>
                <a:spcPct val="50000"/>
              </a:spcBef>
            </a:pPr>
            <a:r>
              <a:rPr lang="zh-CN" altLang="en-US" sz="1900" b="1" dirty="0">
                <a:latin typeface="微软雅黑" panose="020B0503020204020204" pitchFamily="34" charset="-122"/>
                <a:ea typeface="微软雅黑" panose="020B0503020204020204" pitchFamily="34" charset="-122"/>
                <a:sym typeface="Wingdings" panose="05000000000000000000" pitchFamily="2" charset="2"/>
              </a:rPr>
              <a:t>可用</a:t>
            </a:r>
            <a:r>
              <a:rPr lang="zh-CN" altLang="en-US" sz="1900"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“延迟绑定（</a:t>
            </a:r>
            <a:r>
              <a:rPr lang="en-US" altLang="zh-CN" sz="1900"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lazy binding</a:t>
            </a:r>
            <a:r>
              <a:rPr lang="zh-CN" altLang="en-US" sz="1900"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1900" b="1" dirty="0">
                <a:latin typeface="微软雅黑" panose="020B0503020204020204" pitchFamily="34" charset="-122"/>
                <a:ea typeface="微软雅黑" panose="020B0503020204020204" pitchFamily="34" charset="-122"/>
                <a:sym typeface="Wingdings" panose="05000000000000000000" pitchFamily="2" charset="2"/>
              </a:rPr>
              <a:t>技术减少指令条数：</a:t>
            </a:r>
            <a:r>
              <a:rPr lang="zh-CN" altLang="en-US" sz="1900" b="1" dirty="0">
                <a:solidFill>
                  <a:srgbClr val="CC3300"/>
                </a:solidFill>
                <a:latin typeface="微软雅黑" panose="020B0503020204020204" pitchFamily="34" charset="-122"/>
                <a:ea typeface="微软雅黑" panose="020B0503020204020204" pitchFamily="34" charset="-122"/>
                <a:sym typeface="Wingdings" panose="05000000000000000000" pitchFamily="2" charset="2"/>
              </a:rPr>
              <a:t>不在加载时重定位，而是延迟到第一次函数调用时。需要用</a:t>
            </a:r>
            <a:r>
              <a:rPr lang="en-US" altLang="zh-CN" sz="1900" b="1" dirty="0">
                <a:solidFill>
                  <a:srgbClr val="CC3300"/>
                </a:solidFill>
                <a:latin typeface="微软雅黑" panose="020B0503020204020204" pitchFamily="34" charset="-122"/>
                <a:ea typeface="微软雅黑" panose="020B0503020204020204" pitchFamily="34" charset="-122"/>
                <a:sym typeface="Wingdings" panose="05000000000000000000" pitchFamily="2" charset="2"/>
              </a:rPr>
              <a:t>GOT</a:t>
            </a:r>
            <a:r>
              <a:rPr lang="zh-CN" altLang="en-US" sz="1900" b="1" dirty="0">
                <a:solidFill>
                  <a:srgbClr val="CC3300"/>
                </a:solidFill>
                <a:latin typeface="微软雅黑" panose="020B0503020204020204" pitchFamily="34" charset="-122"/>
                <a:ea typeface="微软雅黑" panose="020B0503020204020204" pitchFamily="34" charset="-122"/>
                <a:sym typeface="Wingdings" panose="05000000000000000000" pitchFamily="2" charset="2"/>
              </a:rPr>
              <a:t>和</a:t>
            </a:r>
            <a:r>
              <a:rPr lang="en-US" altLang="zh-CN" sz="1900" b="1" dirty="0">
                <a:solidFill>
                  <a:srgbClr val="CC3300"/>
                </a:solidFill>
                <a:latin typeface="微软雅黑" panose="020B0503020204020204" pitchFamily="34" charset="-122"/>
                <a:ea typeface="微软雅黑" panose="020B0503020204020204" pitchFamily="34" charset="-122"/>
                <a:sym typeface="Wingdings" panose="05000000000000000000" pitchFamily="2" charset="2"/>
              </a:rPr>
              <a:t>PLT</a:t>
            </a:r>
            <a:r>
              <a:rPr lang="zh-CN" altLang="en-US" sz="1900" b="1" dirty="0">
                <a:solidFill>
                  <a:srgbClr val="CC3300"/>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1900" b="1" dirty="0">
                <a:solidFill>
                  <a:srgbClr val="CC3300"/>
                </a:solidFill>
                <a:latin typeface="微软雅黑" panose="020B0503020204020204" pitchFamily="34" charset="-122"/>
                <a:ea typeface="微软雅黑" panose="020B0503020204020204" pitchFamily="34" charset="-122"/>
                <a:sym typeface="Wingdings" panose="05000000000000000000" pitchFamily="2" charset="2"/>
              </a:rPr>
              <a:t>Procedure linkage Table, </a:t>
            </a:r>
            <a:r>
              <a:rPr lang="zh-CN" altLang="en-US" sz="1900" b="1" dirty="0">
                <a:solidFill>
                  <a:srgbClr val="CC3300"/>
                </a:solidFill>
                <a:latin typeface="微软雅黑" panose="020B0503020204020204" pitchFamily="34" charset="-122"/>
                <a:ea typeface="微软雅黑" panose="020B0503020204020204" pitchFamily="34" charset="-122"/>
                <a:sym typeface="Wingdings" panose="05000000000000000000" pitchFamily="2" charset="2"/>
              </a:rPr>
              <a:t>过程链接表）</a:t>
            </a:r>
            <a:endParaRPr lang="en-US" altLang="zh-CN" sz="1900" b="1" dirty="0">
              <a:solidFill>
                <a:srgbClr val="CC3300"/>
              </a:solidFill>
              <a:latin typeface="微软雅黑" panose="020B0503020204020204" pitchFamily="34" charset="-122"/>
              <a:ea typeface="微软雅黑" panose="020B0503020204020204" pitchFamily="34" charset="-122"/>
              <a:sym typeface="Wingdings" panose="05000000000000000000" pitchFamily="2" charset="2"/>
            </a:endParaRPr>
          </a:p>
        </p:txBody>
      </p:sp>
      <p:sp>
        <p:nvSpPr>
          <p:cNvPr id="823306" name="Rectangle 10"/>
          <p:cNvSpPr/>
          <p:nvPr/>
        </p:nvSpPr>
        <p:spPr>
          <a:xfrm>
            <a:off x="334963" y="5141913"/>
            <a:ext cx="5834062" cy="454025"/>
          </a:xfrm>
          <a:prstGeom prst="rect">
            <a:avLst/>
          </a:prstGeom>
          <a:noFill/>
          <a:ln w="9525">
            <a:noFill/>
          </a:ln>
        </p:spPr>
        <p:txBody>
          <a:bodyPr anchor="t" anchorCtr="0">
            <a:spAutoFit/>
          </a:bodyPr>
          <a:lstStyle/>
          <a:p>
            <a:pPr eaLnBrk="0" hangingPunct="0">
              <a:lnSpc>
                <a:spcPct val="125000"/>
              </a:lnSpc>
              <a:buChar char="•"/>
            </a:pPr>
            <a:r>
              <a:rPr lang="zh-CN" altLang="en-US" sz="19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rPr>
              <a:t> 多用三条指令并额外多用一个寄存器（如</a:t>
            </a:r>
            <a:r>
              <a:rPr lang="en-US" altLang="zh-CN" sz="19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rPr>
              <a:t>EBX</a:t>
            </a:r>
            <a:r>
              <a:rPr lang="zh-CN" altLang="en-US" sz="19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rPr>
              <a:t>）</a:t>
            </a:r>
          </a:p>
        </p:txBody>
      </p:sp>
      <p:sp>
        <p:nvSpPr>
          <p:cNvPr id="823307" name="Text Box 11"/>
          <p:cNvSpPr txBox="1"/>
          <p:nvPr/>
        </p:nvSpPr>
        <p:spPr>
          <a:xfrm>
            <a:off x="1104900" y="4587875"/>
            <a:ext cx="5006975" cy="396875"/>
          </a:xfrm>
          <a:prstGeom prst="rect">
            <a:avLst/>
          </a:prstGeom>
          <a:noFill/>
          <a:ln w="9525">
            <a:noFill/>
          </a:ln>
        </p:spPr>
        <p:txBody>
          <a:bodyPr anchor="t" anchorCtr="0">
            <a:spAutoFit/>
          </a:bodyPr>
          <a:lstStyle/>
          <a:p>
            <a:pPr>
              <a:spcBef>
                <a:spcPct val="50000"/>
              </a:spcBef>
            </a:pPr>
            <a:r>
              <a:rPr lang="zh-CN" altLang="en-US" sz="2000" b="1" dirty="0">
                <a:solidFill>
                  <a:srgbClr val="0A6A0A"/>
                </a:solidFill>
                <a:latin typeface="微软雅黑" panose="020B0503020204020204" pitchFamily="34" charset="-122"/>
                <a:ea typeface="微软雅黑" panose="020B0503020204020204" pitchFamily="34" charset="-122"/>
              </a:rPr>
              <a:t>*</a:t>
            </a:r>
            <a:r>
              <a:rPr lang="en-US" altLang="zh-CN" sz="2000" b="1" dirty="0">
                <a:solidFill>
                  <a:srgbClr val="0A6A0A"/>
                </a:solidFill>
                <a:latin typeface="微软雅黑" panose="020B0503020204020204" pitchFamily="34" charset="-122"/>
                <a:ea typeface="微软雅黑" panose="020B0503020204020204" pitchFamily="34" charset="-122"/>
              </a:rPr>
              <a:t>(%ebx)</a:t>
            </a:r>
            <a:r>
              <a:rPr lang="zh-CN" altLang="en-US" sz="2000" b="1" dirty="0">
                <a:solidFill>
                  <a:srgbClr val="0A6A0A"/>
                </a:solidFill>
                <a:latin typeface="微软雅黑" panose="020B0503020204020204" pitchFamily="34" charset="-122"/>
                <a:ea typeface="微软雅黑" panose="020B0503020204020204" pitchFamily="34" charset="-122"/>
              </a:rPr>
              <a:t>为间接地址：</a:t>
            </a:r>
            <a:r>
              <a:rPr lang="en-US" altLang="zh-CN" sz="2000" b="1" dirty="0">
                <a:solidFill>
                  <a:srgbClr val="0A6A0A"/>
                </a:solidFill>
                <a:latin typeface="微软雅黑" panose="020B0503020204020204" pitchFamily="34" charset="-122"/>
                <a:ea typeface="微软雅黑" panose="020B0503020204020204" pitchFamily="34" charset="-122"/>
              </a:rPr>
              <a:t>R[eip]←M[R[ebx]]</a:t>
            </a:r>
          </a:p>
        </p:txBody>
      </p:sp>
      <p:grpSp>
        <p:nvGrpSpPr>
          <p:cNvPr id="823308" name="Group 12"/>
          <p:cNvGrpSpPr/>
          <p:nvPr/>
        </p:nvGrpSpPr>
        <p:grpSpPr>
          <a:xfrm>
            <a:off x="6751638" y="2868613"/>
            <a:ext cx="2190750" cy="3846512"/>
            <a:chOff x="4253" y="1807"/>
            <a:chExt cx="1380" cy="2423"/>
          </a:xfrm>
        </p:grpSpPr>
        <p:grpSp>
          <p:nvGrpSpPr>
            <p:cNvPr id="135180" name="Group 13"/>
            <p:cNvGrpSpPr/>
            <p:nvPr/>
          </p:nvGrpSpPr>
          <p:grpSpPr>
            <a:xfrm>
              <a:off x="4253" y="1807"/>
              <a:ext cx="1380" cy="2176"/>
              <a:chOff x="4253" y="1807"/>
              <a:chExt cx="1380" cy="2176"/>
            </a:xfrm>
          </p:grpSpPr>
          <p:sp>
            <p:nvSpPr>
              <p:cNvPr id="135181" name="Line 14"/>
              <p:cNvSpPr/>
              <p:nvPr/>
            </p:nvSpPr>
            <p:spPr>
              <a:xfrm>
                <a:off x="4453" y="1950"/>
                <a:ext cx="467" cy="0"/>
              </a:xfrm>
              <a:prstGeom prst="line">
                <a:avLst/>
              </a:prstGeom>
              <a:ln w="9525" cap="flat" cmpd="sng">
                <a:solidFill>
                  <a:schemeClr val="tx1"/>
                </a:solidFill>
                <a:prstDash val="solid"/>
                <a:round/>
                <a:headEnd type="none" w="med" len="med"/>
                <a:tailEnd type="none" w="med" len="med"/>
              </a:ln>
            </p:spPr>
          </p:sp>
          <p:sp>
            <p:nvSpPr>
              <p:cNvPr id="135182" name="Line 15"/>
              <p:cNvSpPr/>
              <p:nvPr/>
            </p:nvSpPr>
            <p:spPr>
              <a:xfrm>
                <a:off x="4383" y="2772"/>
                <a:ext cx="448" cy="0"/>
              </a:xfrm>
              <a:prstGeom prst="line">
                <a:avLst/>
              </a:prstGeom>
              <a:ln w="9525" cap="flat" cmpd="sng">
                <a:solidFill>
                  <a:schemeClr val="tx1"/>
                </a:solidFill>
                <a:prstDash val="solid"/>
                <a:round/>
                <a:headEnd type="none" w="med" len="med"/>
                <a:tailEnd type="none" w="med" len="med"/>
              </a:ln>
            </p:spPr>
          </p:sp>
          <p:sp>
            <p:nvSpPr>
              <p:cNvPr id="135183" name="Line 16"/>
              <p:cNvSpPr/>
              <p:nvPr/>
            </p:nvSpPr>
            <p:spPr>
              <a:xfrm flipV="1">
                <a:off x="4571" y="1958"/>
                <a:ext cx="1" cy="257"/>
              </a:xfrm>
              <a:prstGeom prst="line">
                <a:avLst/>
              </a:prstGeom>
              <a:ln w="9525" cap="flat" cmpd="sng">
                <a:solidFill>
                  <a:schemeClr val="tx1"/>
                </a:solidFill>
                <a:prstDash val="solid"/>
                <a:round/>
                <a:headEnd type="none" w="med" len="med"/>
                <a:tailEnd type="triangle" w="med" len="med"/>
              </a:ln>
            </p:spPr>
          </p:sp>
          <p:sp>
            <p:nvSpPr>
              <p:cNvPr id="135184" name="Line 17"/>
              <p:cNvSpPr/>
              <p:nvPr/>
            </p:nvSpPr>
            <p:spPr>
              <a:xfrm>
                <a:off x="4572" y="2486"/>
                <a:ext cx="0" cy="266"/>
              </a:xfrm>
              <a:prstGeom prst="line">
                <a:avLst/>
              </a:prstGeom>
              <a:ln w="9525" cap="flat" cmpd="sng">
                <a:solidFill>
                  <a:schemeClr val="tx1"/>
                </a:solidFill>
                <a:prstDash val="solid"/>
                <a:round/>
                <a:headEnd type="none" w="med" len="med"/>
                <a:tailEnd type="triangle" w="med" len="med"/>
              </a:ln>
            </p:spPr>
          </p:sp>
          <p:sp>
            <p:nvSpPr>
              <p:cNvPr id="135185" name="Text Box 18"/>
              <p:cNvSpPr txBox="1"/>
              <p:nvPr/>
            </p:nvSpPr>
            <p:spPr>
              <a:xfrm>
                <a:off x="4253" y="2250"/>
                <a:ext cx="695" cy="231"/>
              </a:xfrm>
              <a:prstGeom prst="rect">
                <a:avLst/>
              </a:prstGeom>
              <a:noFill/>
              <a:ln w="9525">
                <a:noFill/>
              </a:ln>
            </p:spPr>
            <p:txBody>
              <a:bodyPr anchor="t" anchorCtr="0">
                <a:spAutoFit/>
              </a:bodyPr>
              <a:lstStyle/>
              <a:p>
                <a:r>
                  <a:rPr lang="en-US" altLang="zh-CN" b="1" dirty="0">
                    <a:solidFill>
                      <a:srgbClr val="3333CC"/>
                    </a:solidFill>
                    <a:latin typeface="微软雅黑" panose="020B0503020204020204" pitchFamily="34" charset="-122"/>
                    <a:ea typeface="微软雅黑" panose="020B0503020204020204" pitchFamily="34" charset="-122"/>
                  </a:rPr>
                  <a:t>0x1204</a:t>
                </a:r>
              </a:p>
            </p:txBody>
          </p:sp>
          <p:sp>
            <p:nvSpPr>
              <p:cNvPr id="135186" name="Rectangle 19"/>
              <p:cNvSpPr/>
              <p:nvPr/>
            </p:nvSpPr>
            <p:spPr>
              <a:xfrm>
                <a:off x="4873" y="1807"/>
                <a:ext cx="759" cy="61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135187" name="Text Box 20"/>
              <p:cNvSpPr txBox="1"/>
              <p:nvPr/>
            </p:nvSpPr>
            <p:spPr>
              <a:xfrm>
                <a:off x="5067" y="1837"/>
                <a:ext cx="523" cy="250"/>
              </a:xfrm>
              <a:prstGeom prst="rect">
                <a:avLst/>
              </a:prstGeom>
              <a:noFill/>
              <a:ln w="9525">
                <a:noFill/>
              </a:ln>
            </p:spPr>
            <p:txBody>
              <a:bodyPr anchor="t" anchorCtr="0">
                <a:spAutoFit/>
              </a:bodyPr>
              <a:lstStyle/>
              <a:p>
                <a:pPr>
                  <a:spcBef>
                    <a:spcPct val="50000"/>
                  </a:spcBef>
                </a:pPr>
                <a:r>
                  <a:rPr lang="en-US" altLang="zh-CN" sz="2000" b="1" dirty="0">
                    <a:latin typeface="微软雅黑" panose="020B0503020204020204" pitchFamily="34" charset="-122"/>
                    <a:ea typeface="微软雅黑" panose="020B0503020204020204" pitchFamily="34" charset="-122"/>
                  </a:rPr>
                  <a:t>.text</a:t>
                </a:r>
              </a:p>
            </p:txBody>
          </p:sp>
          <p:sp>
            <p:nvSpPr>
              <p:cNvPr id="135188" name="Rectangle 21"/>
              <p:cNvSpPr/>
              <p:nvPr/>
            </p:nvSpPr>
            <p:spPr>
              <a:xfrm>
                <a:off x="4873" y="2421"/>
                <a:ext cx="760" cy="587"/>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135189" name="Text Box 22"/>
              <p:cNvSpPr txBox="1"/>
              <p:nvPr/>
            </p:nvSpPr>
            <p:spPr>
              <a:xfrm>
                <a:off x="5097" y="2385"/>
                <a:ext cx="523" cy="249"/>
              </a:xfrm>
              <a:prstGeom prst="rect">
                <a:avLst/>
              </a:prstGeom>
              <a:noFill/>
              <a:ln w="9525">
                <a:noFill/>
              </a:ln>
            </p:spPr>
            <p:txBody>
              <a:bodyPr anchor="t" anchorCtr="0">
                <a:spAutoFit/>
              </a:bodyPr>
              <a:lstStyle/>
              <a:p>
                <a:pPr>
                  <a:spcBef>
                    <a:spcPct val="50000"/>
                  </a:spcBef>
                </a:pPr>
                <a:r>
                  <a:rPr lang="en-US" altLang="zh-CN" sz="2000" b="1" dirty="0">
                    <a:latin typeface="微软雅黑" panose="020B0503020204020204" pitchFamily="34" charset="-122"/>
                    <a:ea typeface="微软雅黑" panose="020B0503020204020204" pitchFamily="34" charset="-122"/>
                  </a:rPr>
                  <a:t>GOT</a:t>
                </a:r>
              </a:p>
            </p:txBody>
          </p:sp>
          <p:sp>
            <p:nvSpPr>
              <p:cNvPr id="135190" name="Text Box 23"/>
              <p:cNvSpPr txBox="1"/>
              <p:nvPr/>
            </p:nvSpPr>
            <p:spPr>
              <a:xfrm>
                <a:off x="4837" y="2503"/>
                <a:ext cx="543" cy="370"/>
              </a:xfrm>
              <a:prstGeom prst="rect">
                <a:avLst/>
              </a:prstGeom>
              <a:noFill/>
              <a:ln w="9525">
                <a:noFill/>
              </a:ln>
            </p:spPr>
            <p:txBody>
              <a:bodyPr anchor="t" anchorCtr="0">
                <a:spAutoFit/>
              </a:bodyPr>
              <a:lstStyle/>
              <a:p>
                <a:pPr>
                  <a:lnSpc>
                    <a:spcPct val="90000"/>
                  </a:lnSpc>
                </a:pPr>
                <a:r>
                  <a:rPr lang="en-US" altLang="zh-CN" b="1" dirty="0">
                    <a:solidFill>
                      <a:srgbClr val="FF0000"/>
                    </a:solidFill>
                    <a:latin typeface="微软雅黑" panose="020B0503020204020204" pitchFamily="34" charset="-122"/>
                    <a:ea typeface="微软雅黑" panose="020B0503020204020204" pitchFamily="34" charset="-122"/>
                  </a:rPr>
                  <a:t>&amp;b</a:t>
                </a:r>
              </a:p>
              <a:p>
                <a:pPr>
                  <a:lnSpc>
                    <a:spcPct val="90000"/>
                  </a:lnSpc>
                </a:pPr>
                <a:r>
                  <a:rPr lang="en-US" altLang="zh-CN" b="1" dirty="0">
                    <a:solidFill>
                      <a:srgbClr val="FF0000"/>
                    </a:solidFill>
                    <a:latin typeface="微软雅黑" panose="020B0503020204020204" pitchFamily="34" charset="-122"/>
                    <a:ea typeface="微软雅黑" panose="020B0503020204020204" pitchFamily="34" charset="-122"/>
                  </a:rPr>
                  <a:t>&amp;ext</a:t>
                </a:r>
              </a:p>
            </p:txBody>
          </p:sp>
          <p:sp>
            <p:nvSpPr>
              <p:cNvPr id="135191" name="Text Box 24"/>
              <p:cNvSpPr txBox="1"/>
              <p:nvPr/>
            </p:nvSpPr>
            <p:spPr>
              <a:xfrm>
                <a:off x="5064" y="2765"/>
                <a:ext cx="523" cy="249"/>
              </a:xfrm>
              <a:prstGeom prst="rect">
                <a:avLst/>
              </a:prstGeom>
              <a:noFill/>
              <a:ln w="9525">
                <a:noFill/>
              </a:ln>
            </p:spPr>
            <p:txBody>
              <a:bodyPr anchor="t" anchorCtr="0">
                <a:spAutoFit/>
              </a:bodyPr>
              <a:lstStyle/>
              <a:p>
                <a:pPr>
                  <a:spcBef>
                    <a:spcPct val="50000"/>
                  </a:spcBef>
                </a:pPr>
                <a:r>
                  <a:rPr lang="en-US" altLang="zh-CN" sz="2000" b="1" dirty="0">
                    <a:latin typeface="微软雅黑" panose="020B0503020204020204" pitchFamily="34" charset="-122"/>
                    <a:ea typeface="微软雅黑" panose="020B0503020204020204" pitchFamily="34" charset="-122"/>
                  </a:rPr>
                  <a:t>.data</a:t>
                </a:r>
              </a:p>
            </p:txBody>
          </p:sp>
          <p:sp>
            <p:nvSpPr>
              <p:cNvPr id="135192" name="Rectangle 25"/>
              <p:cNvSpPr/>
              <p:nvPr/>
            </p:nvSpPr>
            <p:spPr>
              <a:xfrm>
                <a:off x="4858" y="3140"/>
                <a:ext cx="759" cy="414"/>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135193" name="Text Box 26"/>
              <p:cNvSpPr txBox="1"/>
              <p:nvPr/>
            </p:nvSpPr>
            <p:spPr>
              <a:xfrm>
                <a:off x="5088" y="3274"/>
                <a:ext cx="523" cy="250"/>
              </a:xfrm>
              <a:prstGeom prst="rect">
                <a:avLst/>
              </a:prstGeom>
              <a:noFill/>
              <a:ln w="9525">
                <a:noFill/>
              </a:ln>
            </p:spPr>
            <p:txBody>
              <a:bodyPr anchor="t" anchorCtr="0">
                <a:spAutoFit/>
              </a:bodyPr>
              <a:lstStyle/>
              <a:p>
                <a:pPr>
                  <a:spcBef>
                    <a:spcPct val="50000"/>
                  </a:spcBef>
                </a:pPr>
                <a:r>
                  <a:rPr lang="en-US" altLang="zh-CN" sz="2000" b="1" dirty="0">
                    <a:latin typeface="微软雅黑" panose="020B0503020204020204" pitchFamily="34" charset="-122"/>
                    <a:ea typeface="微软雅黑" panose="020B0503020204020204" pitchFamily="34" charset="-122"/>
                  </a:rPr>
                  <a:t>.text</a:t>
                </a:r>
              </a:p>
            </p:txBody>
          </p:sp>
          <p:sp>
            <p:nvSpPr>
              <p:cNvPr id="135194" name="Rectangle 27"/>
              <p:cNvSpPr/>
              <p:nvPr/>
            </p:nvSpPr>
            <p:spPr>
              <a:xfrm>
                <a:off x="4858" y="3550"/>
                <a:ext cx="760" cy="433"/>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135195" name="Text Box 28"/>
              <p:cNvSpPr txBox="1"/>
              <p:nvPr/>
            </p:nvSpPr>
            <p:spPr>
              <a:xfrm>
                <a:off x="4886" y="3680"/>
                <a:ext cx="460" cy="250"/>
              </a:xfrm>
              <a:prstGeom prst="rect">
                <a:avLst/>
              </a:prstGeom>
              <a:noFill/>
              <a:ln w="9525">
                <a:noFill/>
              </a:ln>
            </p:spPr>
            <p:txBody>
              <a:bodyPr anchor="t" anchorCtr="0">
                <a:spAutoFit/>
              </a:bodyPr>
              <a:lstStyle/>
              <a:p>
                <a:pPr>
                  <a:spcBef>
                    <a:spcPct val="50000"/>
                  </a:spcBef>
                </a:pPr>
                <a:r>
                  <a:rPr lang="en-US" altLang="zh-CN" sz="2000" b="1" dirty="0">
                    <a:solidFill>
                      <a:srgbClr val="FF0000"/>
                    </a:solidFill>
                    <a:latin typeface="微软雅黑" panose="020B0503020204020204" pitchFamily="34" charset="-122"/>
                    <a:ea typeface="微软雅黑" panose="020B0503020204020204" pitchFamily="34" charset="-122"/>
                  </a:rPr>
                  <a:t>b</a:t>
                </a:r>
              </a:p>
            </p:txBody>
          </p:sp>
          <p:sp>
            <p:nvSpPr>
              <p:cNvPr id="135196" name="Text Box 29"/>
              <p:cNvSpPr txBox="1"/>
              <p:nvPr/>
            </p:nvSpPr>
            <p:spPr>
              <a:xfrm>
                <a:off x="5058" y="3610"/>
                <a:ext cx="523" cy="250"/>
              </a:xfrm>
              <a:prstGeom prst="rect">
                <a:avLst/>
              </a:prstGeom>
              <a:noFill/>
              <a:ln w="9525">
                <a:noFill/>
              </a:ln>
            </p:spPr>
            <p:txBody>
              <a:bodyPr anchor="t" anchorCtr="0">
                <a:spAutoFit/>
              </a:bodyPr>
              <a:lstStyle/>
              <a:p>
                <a:pPr>
                  <a:spcBef>
                    <a:spcPct val="50000"/>
                  </a:spcBef>
                </a:pPr>
                <a:r>
                  <a:rPr lang="en-US" altLang="zh-CN" sz="2000" b="1" dirty="0">
                    <a:latin typeface="微软雅黑" panose="020B0503020204020204" pitchFamily="34" charset="-122"/>
                    <a:ea typeface="微软雅黑" panose="020B0503020204020204" pitchFamily="34" charset="-122"/>
                  </a:rPr>
                  <a:t>.data</a:t>
                </a:r>
              </a:p>
            </p:txBody>
          </p:sp>
          <p:sp>
            <p:nvSpPr>
              <p:cNvPr id="135197" name="Line 30"/>
              <p:cNvSpPr/>
              <p:nvPr/>
            </p:nvSpPr>
            <p:spPr>
              <a:xfrm flipH="1">
                <a:off x="4563" y="2775"/>
                <a:ext cx="320" cy="0"/>
              </a:xfrm>
              <a:prstGeom prst="line">
                <a:avLst/>
              </a:prstGeom>
              <a:ln w="38100" cap="flat" cmpd="sng">
                <a:solidFill>
                  <a:schemeClr val="tx1"/>
                </a:solidFill>
                <a:prstDash val="solid"/>
                <a:round/>
                <a:headEnd type="none" w="med" len="med"/>
                <a:tailEnd type="none" w="med" len="med"/>
              </a:ln>
            </p:spPr>
          </p:sp>
          <p:sp>
            <p:nvSpPr>
              <p:cNvPr id="135198" name="Line 31"/>
              <p:cNvSpPr/>
              <p:nvPr/>
            </p:nvSpPr>
            <p:spPr>
              <a:xfrm>
                <a:off x="4572" y="2771"/>
                <a:ext cx="0" cy="520"/>
              </a:xfrm>
              <a:prstGeom prst="line">
                <a:avLst/>
              </a:prstGeom>
              <a:ln w="38100" cap="flat" cmpd="sng">
                <a:solidFill>
                  <a:schemeClr val="tx1"/>
                </a:solidFill>
                <a:prstDash val="solid"/>
                <a:round/>
                <a:headEnd type="none" w="med" len="med"/>
                <a:tailEnd type="none" w="med" len="med"/>
              </a:ln>
            </p:spPr>
          </p:sp>
          <p:sp>
            <p:nvSpPr>
              <p:cNvPr id="135199" name="Line 32"/>
              <p:cNvSpPr/>
              <p:nvPr/>
            </p:nvSpPr>
            <p:spPr>
              <a:xfrm>
                <a:off x="4581" y="3282"/>
                <a:ext cx="274" cy="0"/>
              </a:xfrm>
              <a:prstGeom prst="line">
                <a:avLst/>
              </a:prstGeom>
              <a:ln w="38100" cap="flat" cmpd="sng">
                <a:solidFill>
                  <a:schemeClr val="tx1"/>
                </a:solidFill>
                <a:prstDash val="solid"/>
                <a:round/>
                <a:headEnd type="none" w="med" len="med"/>
                <a:tailEnd type="triangle" w="med" len="med"/>
              </a:ln>
            </p:spPr>
          </p:sp>
          <p:sp>
            <p:nvSpPr>
              <p:cNvPr id="135200" name="Text Box 33"/>
              <p:cNvSpPr txBox="1"/>
              <p:nvPr/>
            </p:nvSpPr>
            <p:spPr>
              <a:xfrm>
                <a:off x="4854" y="3145"/>
                <a:ext cx="460" cy="250"/>
              </a:xfrm>
              <a:prstGeom prst="rect">
                <a:avLst/>
              </a:prstGeom>
              <a:noFill/>
              <a:ln w="9525">
                <a:noFill/>
              </a:ln>
            </p:spPr>
            <p:txBody>
              <a:bodyPr anchor="t" anchorCtr="0">
                <a:spAutoFit/>
              </a:bodyPr>
              <a:lstStyle/>
              <a:p>
                <a:pPr>
                  <a:spcBef>
                    <a:spcPct val="50000"/>
                  </a:spcBef>
                </a:pPr>
                <a:r>
                  <a:rPr lang="en-US" altLang="zh-CN" sz="2000" b="1" dirty="0">
                    <a:solidFill>
                      <a:srgbClr val="FF0000"/>
                    </a:solidFill>
                    <a:latin typeface="微软雅黑" panose="020B0503020204020204" pitchFamily="34" charset="-122"/>
                    <a:ea typeface="微软雅黑" panose="020B0503020204020204" pitchFamily="34" charset="-122"/>
                  </a:rPr>
                  <a:t>ext</a:t>
                </a:r>
              </a:p>
            </p:txBody>
          </p:sp>
        </p:grpSp>
        <p:sp>
          <p:nvSpPr>
            <p:cNvPr id="135201" name="Text Box 34"/>
            <p:cNvSpPr txBox="1"/>
            <p:nvPr/>
          </p:nvSpPr>
          <p:spPr>
            <a:xfrm>
              <a:off x="4835" y="3990"/>
              <a:ext cx="768" cy="240"/>
            </a:xfrm>
            <a:prstGeom prst="rect">
              <a:avLst/>
            </a:prstGeom>
            <a:noFill/>
            <a:ln w="9525">
              <a:noFill/>
            </a:ln>
          </p:spPr>
          <p:txBody>
            <a:bodyPr lIns="0" rIns="0" anchor="t" anchorCtr="0">
              <a:spAutoFit/>
            </a:bodyPr>
            <a:lstStyle/>
            <a:p>
              <a:pPr>
                <a:spcBef>
                  <a:spcPct val="50000"/>
                </a:spcBef>
              </a:pPr>
              <a:r>
                <a:rPr lang="zh-CN" altLang="en-US" sz="1900" b="1" dirty="0">
                  <a:solidFill>
                    <a:srgbClr val="3333CC"/>
                  </a:solidFill>
                  <a:latin typeface="Arial" panose="020B0604020202020204" pitchFamily="34" charset="0"/>
                  <a:ea typeface="微软雅黑" panose="020B0503020204020204" pitchFamily="34" charset="-122"/>
                </a:rPr>
                <a:t>共享库模块</a:t>
              </a:r>
            </a:p>
          </p:txBody>
        </p:sp>
      </p:grpSp>
      <p:sp>
        <p:nvSpPr>
          <p:cNvPr id="2" name="Line 6">
            <a:extLst>
              <a:ext uri="{FF2B5EF4-FFF2-40B4-BE49-F238E27FC236}">
                <a16:creationId xmlns:a16="http://schemas.microsoft.com/office/drawing/2014/main" id="{66530183-BF5D-96C9-8D52-4828042A786D}"/>
              </a:ext>
            </a:extLst>
          </p:cNvPr>
          <p:cNvSpPr/>
          <p:nvPr/>
        </p:nvSpPr>
        <p:spPr>
          <a:xfrm flipV="1">
            <a:off x="1549400" y="3100387"/>
            <a:ext cx="6119813" cy="547051"/>
          </a:xfrm>
          <a:prstGeom prst="line">
            <a:avLst/>
          </a:prstGeom>
          <a:ln w="28575" cap="flat" cmpd="sng">
            <a:solidFill>
              <a:srgbClr val="FF0000"/>
            </a:solidFill>
            <a:prstDash val="solid"/>
            <a:roun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23308"/>
                                        </p:tgtEl>
                                        <p:attrNameLst>
                                          <p:attrName>style.visibility</p:attrName>
                                        </p:attrNameLst>
                                      </p:cBhvr>
                                      <p:to>
                                        <p:strVal val="visible"/>
                                      </p:to>
                                    </p:set>
                                    <p:animEffect transition="in" filter="blinds(horizontal)">
                                      <p:cBhvr>
                                        <p:cTn id="17" dur="500"/>
                                        <p:tgtEl>
                                          <p:spTgt spid="82330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23301"/>
                                        </p:tgtEl>
                                        <p:attrNameLst>
                                          <p:attrName>style.visibility</p:attrName>
                                        </p:attrNameLst>
                                      </p:cBhvr>
                                      <p:to>
                                        <p:strVal val="visible"/>
                                      </p:to>
                                    </p:set>
                                    <p:animEffect transition="in" filter="blinds(horizontal)">
                                      <p:cBhvr>
                                        <p:cTn id="22" dur="500"/>
                                        <p:tgtEl>
                                          <p:spTgt spid="82330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23302"/>
                                        </p:tgtEl>
                                        <p:attrNameLst>
                                          <p:attrName>style.visibility</p:attrName>
                                        </p:attrNameLst>
                                      </p:cBhvr>
                                      <p:to>
                                        <p:strVal val="visible"/>
                                      </p:to>
                                    </p:set>
                                    <p:animEffect transition="in" filter="blinds(horizontal)">
                                      <p:cBhvr>
                                        <p:cTn id="27" dur="500"/>
                                        <p:tgtEl>
                                          <p:spTgt spid="82330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23303"/>
                                        </p:tgtEl>
                                        <p:attrNameLst>
                                          <p:attrName>style.visibility</p:attrName>
                                        </p:attrNameLst>
                                      </p:cBhvr>
                                      <p:to>
                                        <p:strVal val="visible"/>
                                      </p:to>
                                    </p:set>
                                    <p:animEffect transition="in" filter="blinds(horizontal)">
                                      <p:cBhvr>
                                        <p:cTn id="37" dur="500"/>
                                        <p:tgtEl>
                                          <p:spTgt spid="82330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23304"/>
                                        </p:tgtEl>
                                        <p:attrNameLst>
                                          <p:attrName>style.visibility</p:attrName>
                                        </p:attrNameLst>
                                      </p:cBhvr>
                                      <p:to>
                                        <p:strVal val="visible"/>
                                      </p:to>
                                    </p:set>
                                    <p:animEffect transition="in" filter="blinds(horizontal)">
                                      <p:cBhvr>
                                        <p:cTn id="42" dur="500"/>
                                        <p:tgtEl>
                                          <p:spTgt spid="82330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23307"/>
                                        </p:tgtEl>
                                        <p:attrNameLst>
                                          <p:attrName>style.visibility</p:attrName>
                                        </p:attrNameLst>
                                      </p:cBhvr>
                                      <p:to>
                                        <p:strVal val="visible"/>
                                      </p:to>
                                    </p:set>
                                    <p:animEffect transition="in" filter="blinds(horizontal)">
                                      <p:cBhvr>
                                        <p:cTn id="47" dur="500"/>
                                        <p:tgtEl>
                                          <p:spTgt spid="82330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823306"/>
                                        </p:tgtEl>
                                        <p:attrNameLst>
                                          <p:attrName>style.visibility</p:attrName>
                                        </p:attrNameLst>
                                      </p:cBhvr>
                                      <p:to>
                                        <p:strVal val="visible"/>
                                      </p:to>
                                    </p:set>
                                    <p:animEffect transition="in" filter="blinds(horizontal)">
                                      <p:cBhvr>
                                        <p:cTn id="52" dur="500"/>
                                        <p:tgtEl>
                                          <p:spTgt spid="82330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823305"/>
                                        </p:tgtEl>
                                        <p:attrNameLst>
                                          <p:attrName>style.visibility</p:attrName>
                                        </p:attrNameLst>
                                      </p:cBhvr>
                                      <p:to>
                                        <p:strVal val="visible"/>
                                      </p:to>
                                    </p:set>
                                    <p:animEffect transition="in" filter="blinds(horizontal)">
                                      <p:cBhvr>
                                        <p:cTn id="57" dur="500"/>
                                        <p:tgtEl>
                                          <p:spTgt spid="823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301" grpId="0" animBg="1"/>
      <p:bldP spid="823305" grpId="0"/>
      <p:bldP spid="823306" grpId="0"/>
      <p:bldP spid="823307"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p:nvPr/>
        </p:nvSpPr>
        <p:spPr>
          <a:xfrm>
            <a:off x="0" y="708025"/>
            <a:ext cx="6692900" cy="5440363"/>
          </a:xfrm>
          <a:prstGeom prst="rect">
            <a:avLst/>
          </a:prstGeom>
          <a:noFill/>
          <a:ln w="9525">
            <a:noFill/>
          </a:ln>
        </p:spPr>
        <p:txBody>
          <a:bodyPr anchor="t" anchorCtr="0">
            <a:spAutoFit/>
          </a:bodyPr>
          <a:lstStyle/>
          <a:p>
            <a:r>
              <a:rPr lang="zh-CN" altLang="en-US" sz="1900"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方法二：延迟绑定</a:t>
            </a:r>
            <a:endParaRPr lang="en-US" altLang="zh-CN" sz="1900"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endParaRPr>
          </a:p>
          <a:p>
            <a:r>
              <a:rPr lang="en-US" altLang="zh-CN" sz="19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rPr>
              <a:t>GOT</a:t>
            </a:r>
            <a:r>
              <a:rPr lang="zh-CN" altLang="en-US" sz="19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rPr>
              <a:t>是</a:t>
            </a:r>
            <a:r>
              <a:rPr lang="en-US" altLang="zh-CN" sz="19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rPr>
              <a:t>.data</a:t>
            </a:r>
            <a:r>
              <a:rPr lang="zh-CN" altLang="en-US" sz="19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rPr>
              <a:t>节一部分，开始三项固定，含义如下：</a:t>
            </a:r>
          </a:p>
          <a:p>
            <a:r>
              <a:rPr lang="en-US" altLang="zh-CN" sz="1900" b="1" dirty="0">
                <a:solidFill>
                  <a:srgbClr val="CC3300"/>
                </a:solidFill>
                <a:latin typeface="微软雅黑" panose="020B0503020204020204" pitchFamily="34" charset="-122"/>
                <a:ea typeface="微软雅黑" panose="020B0503020204020204" pitchFamily="34" charset="-122"/>
                <a:sym typeface="Wingdings" panose="05000000000000000000" pitchFamily="2" charset="2"/>
              </a:rPr>
              <a:t>GOT[0]</a:t>
            </a:r>
            <a:r>
              <a:rPr lang="zh-CN" altLang="en-US" sz="1900" b="1" dirty="0">
                <a:solidFill>
                  <a:srgbClr val="CC3300"/>
                </a:solidFill>
                <a:latin typeface="微软雅黑" panose="020B0503020204020204" pitchFamily="34" charset="-122"/>
                <a:ea typeface="微软雅黑" panose="020B0503020204020204" pitchFamily="34" charset="-122"/>
                <a:sym typeface="Wingdings" panose="05000000000000000000" pitchFamily="2" charset="2"/>
              </a:rPr>
              <a:t>为</a:t>
            </a:r>
            <a:r>
              <a:rPr lang="en-US" altLang="zh-CN" sz="1900" b="1" dirty="0">
                <a:solidFill>
                  <a:srgbClr val="CC3300"/>
                </a:solidFill>
                <a:latin typeface="微软雅黑" panose="020B0503020204020204" pitchFamily="34" charset="-122"/>
                <a:ea typeface="微软雅黑" panose="020B0503020204020204" pitchFamily="34" charset="-122"/>
                <a:sym typeface="Wingdings" panose="05000000000000000000" pitchFamily="2" charset="2"/>
              </a:rPr>
              <a:t>.dynamic</a:t>
            </a:r>
            <a:r>
              <a:rPr lang="zh-CN" altLang="en-US" sz="1900" b="1" dirty="0">
                <a:solidFill>
                  <a:srgbClr val="CC3300"/>
                </a:solidFill>
                <a:latin typeface="微软雅黑" panose="020B0503020204020204" pitchFamily="34" charset="-122"/>
                <a:ea typeface="微软雅黑" panose="020B0503020204020204" pitchFamily="34" charset="-122"/>
                <a:sym typeface="Wingdings" panose="05000000000000000000" pitchFamily="2" charset="2"/>
              </a:rPr>
              <a:t>节首址，该节中包含动态链接器所需要</a:t>
            </a:r>
          </a:p>
          <a:p>
            <a:r>
              <a:rPr lang="zh-CN" altLang="en-US" sz="1900" b="1" dirty="0">
                <a:solidFill>
                  <a:srgbClr val="CC3300"/>
                </a:solidFill>
                <a:latin typeface="微软雅黑" panose="020B0503020204020204" pitchFamily="34" charset="-122"/>
                <a:ea typeface="微软雅黑" panose="020B0503020204020204" pitchFamily="34" charset="-122"/>
                <a:sym typeface="Wingdings" panose="05000000000000000000" pitchFamily="2" charset="2"/>
              </a:rPr>
              <a:t>  的基本信息，如符号表位置、重定位表位置等；</a:t>
            </a:r>
            <a:r>
              <a:rPr lang="zh-CN" altLang="en-US" sz="19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rPr>
              <a:t> </a:t>
            </a:r>
          </a:p>
          <a:p>
            <a:r>
              <a:rPr lang="en-US" altLang="zh-CN" sz="19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rPr>
              <a:t>GOT[1]</a:t>
            </a:r>
            <a:r>
              <a:rPr lang="zh-CN" altLang="en-US" sz="19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rPr>
              <a:t>为动态链接器的标识信息</a:t>
            </a:r>
          </a:p>
          <a:p>
            <a:r>
              <a:rPr lang="en-US" altLang="zh-CN" sz="1900" b="1" dirty="0">
                <a:solidFill>
                  <a:srgbClr val="CC3300"/>
                </a:solidFill>
                <a:latin typeface="微软雅黑" panose="020B0503020204020204" pitchFamily="34" charset="-122"/>
                <a:ea typeface="微软雅黑" panose="020B0503020204020204" pitchFamily="34" charset="-122"/>
                <a:sym typeface="Wingdings" panose="05000000000000000000" pitchFamily="2" charset="2"/>
              </a:rPr>
              <a:t>GOT[2]</a:t>
            </a:r>
            <a:r>
              <a:rPr lang="zh-CN" altLang="en-US" sz="1900" b="1" dirty="0">
                <a:solidFill>
                  <a:srgbClr val="CC3300"/>
                </a:solidFill>
                <a:latin typeface="微软雅黑" panose="020B0503020204020204" pitchFamily="34" charset="-122"/>
                <a:ea typeface="微软雅黑" panose="020B0503020204020204" pitchFamily="34" charset="-122"/>
                <a:sym typeface="Wingdings" panose="05000000000000000000" pitchFamily="2" charset="2"/>
              </a:rPr>
              <a:t>为动态链接器延迟绑定代码的入口地址</a:t>
            </a:r>
          </a:p>
          <a:p>
            <a:r>
              <a:rPr lang="zh-CN" altLang="en-US" sz="19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rPr>
              <a:t>调用的共享库函数都有</a:t>
            </a:r>
            <a:r>
              <a:rPr lang="en-US" altLang="zh-CN" sz="19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rPr>
              <a:t>GOT</a:t>
            </a:r>
            <a:r>
              <a:rPr lang="zh-CN" altLang="en-US" sz="19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rPr>
              <a:t>项，如</a:t>
            </a:r>
            <a:r>
              <a:rPr lang="en-US" altLang="zh-CN" sz="19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rPr>
              <a:t>GOT[3]</a:t>
            </a:r>
            <a:r>
              <a:rPr lang="zh-CN" altLang="en-US" sz="19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rPr>
              <a:t>对应</a:t>
            </a:r>
            <a:r>
              <a:rPr lang="en-US" altLang="zh-CN" sz="19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rPr>
              <a:t>ext</a:t>
            </a:r>
            <a:endParaRPr lang="zh-CN" altLang="en-US" sz="19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endParaRPr>
          </a:p>
          <a:p>
            <a:endParaRPr lang="zh-CN" altLang="en-US" sz="10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endParaRPr>
          </a:p>
          <a:p>
            <a:r>
              <a:rPr lang="en-US" altLang="zh-CN"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PLT</a:t>
            </a:r>
            <a:r>
              <a:rPr lang="zh-CN" altLang="en-US"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是</a:t>
            </a:r>
            <a:r>
              <a:rPr lang="en-US" altLang="zh-CN"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.text</a:t>
            </a:r>
            <a:r>
              <a:rPr lang="zh-CN" altLang="en-US"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节一部分，结构数组，每项</a:t>
            </a:r>
            <a:r>
              <a:rPr lang="en-US" altLang="zh-CN"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16B</a:t>
            </a:r>
            <a:r>
              <a:rPr lang="zh-CN" altLang="en-US"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，除</a:t>
            </a:r>
            <a:r>
              <a:rPr lang="en-US" altLang="zh-CN"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PLT[0]</a:t>
            </a:r>
          </a:p>
          <a:p>
            <a:r>
              <a:rPr lang="zh-CN" altLang="en-US"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外，其余项各对应一个共享库函数，如</a:t>
            </a:r>
            <a:r>
              <a:rPr lang="en-US" altLang="zh-CN"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PLT[1]</a:t>
            </a:r>
            <a:r>
              <a:rPr lang="zh-CN" altLang="en-US"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对应</a:t>
            </a:r>
            <a:r>
              <a:rPr lang="en-US" altLang="zh-CN"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ext</a:t>
            </a:r>
          </a:p>
          <a:p>
            <a:endParaRPr lang="en-US" altLang="zh-CN" sz="1000" b="1" dirty="0">
              <a:latin typeface="微软雅黑" panose="020B0503020204020204" pitchFamily="34" charset="-122"/>
              <a:ea typeface="微软雅黑" panose="020B0503020204020204" pitchFamily="34" charset="-122"/>
              <a:sym typeface="Wingdings" panose="05000000000000000000" pitchFamily="2" charset="2"/>
            </a:endParaRPr>
          </a:p>
          <a:p>
            <a:r>
              <a:rPr lang="en-US" altLang="zh-CN"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PLT[0]</a:t>
            </a:r>
          </a:p>
          <a:p>
            <a:r>
              <a:rPr lang="en-US" altLang="zh-CN" b="1" dirty="0">
                <a:latin typeface="微软雅黑" panose="020B0503020204020204" pitchFamily="34" charset="-122"/>
                <a:ea typeface="微软雅黑" panose="020B0503020204020204" pitchFamily="34" charset="-122"/>
                <a:sym typeface="Wingdings" panose="05000000000000000000" pitchFamily="2" charset="2"/>
              </a:rPr>
              <a:t>0804833c:  ff 35 88 95 04 08</a:t>
            </a:r>
            <a:r>
              <a:rPr lang="zh-CN" altLang="en-US" b="1" dirty="0">
                <a:latin typeface="微软雅黑" panose="020B0503020204020204" pitchFamily="34" charset="-122"/>
                <a:ea typeface="微软雅黑" panose="020B0503020204020204" pitchFamily="34" charset="-122"/>
                <a:sym typeface="Wingdings" panose="05000000000000000000" pitchFamily="2" charset="2"/>
              </a:rPr>
              <a:t>   </a:t>
            </a:r>
            <a:r>
              <a:rPr lang="en-US" altLang="zh-CN" b="1" dirty="0">
                <a:latin typeface="微软雅黑" panose="020B0503020204020204" pitchFamily="34" charset="-122"/>
                <a:ea typeface="微软雅黑" panose="020B0503020204020204" pitchFamily="34" charset="-122"/>
                <a:sym typeface="Wingdings" panose="05000000000000000000" pitchFamily="2" charset="2"/>
              </a:rPr>
              <a:t>pushl  0x8049588</a:t>
            </a:r>
          </a:p>
          <a:p>
            <a:r>
              <a:rPr lang="en-US" altLang="zh-CN" b="1" dirty="0">
                <a:latin typeface="微软雅黑" panose="020B0503020204020204" pitchFamily="34" charset="-122"/>
                <a:ea typeface="微软雅黑" panose="020B0503020204020204" pitchFamily="34" charset="-122"/>
                <a:sym typeface="Wingdings" panose="05000000000000000000" pitchFamily="2" charset="2"/>
              </a:rPr>
              <a:t>  8048342:  ff 25 8c 95 04 08    jmp   *0x804958c</a:t>
            </a:r>
          </a:p>
          <a:p>
            <a:r>
              <a:rPr lang="en-US" altLang="zh-CN" b="1" dirty="0">
                <a:latin typeface="微软雅黑" panose="020B0503020204020204" pitchFamily="34" charset="-122"/>
                <a:ea typeface="微软雅黑" panose="020B0503020204020204" pitchFamily="34" charset="-122"/>
                <a:sym typeface="Wingdings" panose="05000000000000000000" pitchFamily="2" charset="2"/>
              </a:rPr>
              <a:t>  8048348:  00 00 00 00</a:t>
            </a:r>
          </a:p>
          <a:p>
            <a:r>
              <a:rPr lang="en-US" altLang="zh-CN"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PLT[1] &lt;ext&gt;           </a:t>
            </a:r>
            <a:r>
              <a:rPr lang="zh-CN" altLang="en-US"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用 </a:t>
            </a:r>
            <a:r>
              <a:rPr lang="en-US" altLang="zh-CN"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ID=0 </a:t>
            </a:r>
            <a:r>
              <a:rPr lang="zh-CN" altLang="en-US"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标识</a:t>
            </a:r>
            <a:r>
              <a:rPr lang="en-US" altLang="zh-CN"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ext()</a:t>
            </a:r>
            <a:r>
              <a:rPr lang="zh-CN" altLang="en-US"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函数</a:t>
            </a:r>
          </a:p>
          <a:p>
            <a:r>
              <a:rPr lang="en-US" altLang="zh-CN" b="1" dirty="0">
                <a:latin typeface="微软雅黑" panose="020B0503020204020204" pitchFamily="34" charset="-122"/>
                <a:ea typeface="微软雅黑" panose="020B0503020204020204" pitchFamily="34" charset="-122"/>
                <a:sym typeface="Wingdings" panose="05000000000000000000" pitchFamily="2" charset="2"/>
              </a:rPr>
              <a:t>0804834c:  ff 25 90 95 04 08</a:t>
            </a:r>
            <a:r>
              <a:rPr lang="zh-CN" altLang="en-US" b="1" dirty="0">
                <a:latin typeface="微软雅黑" panose="020B0503020204020204" pitchFamily="34" charset="-122"/>
                <a:ea typeface="微软雅黑" panose="020B0503020204020204" pitchFamily="34" charset="-122"/>
                <a:sym typeface="Wingdings" panose="05000000000000000000" pitchFamily="2" charset="2"/>
              </a:rPr>
              <a:t>    </a:t>
            </a:r>
            <a:r>
              <a:rPr lang="en-US" altLang="zh-CN" b="1" dirty="0">
                <a:latin typeface="微软雅黑" panose="020B0503020204020204" pitchFamily="34" charset="-122"/>
                <a:ea typeface="微软雅黑" panose="020B0503020204020204" pitchFamily="34" charset="-122"/>
                <a:sym typeface="Wingdings" panose="05000000000000000000" pitchFamily="2" charset="2"/>
              </a:rPr>
              <a:t>jmp</a:t>
            </a:r>
            <a:r>
              <a:rPr lang="zh-CN" altLang="en-US" b="1" dirty="0">
                <a:latin typeface="微软雅黑" panose="020B0503020204020204" pitchFamily="34" charset="-122"/>
                <a:ea typeface="微软雅黑" panose="020B0503020204020204" pitchFamily="34" charset="-122"/>
                <a:sym typeface="Wingdings" panose="05000000000000000000" pitchFamily="2" charset="2"/>
              </a:rPr>
              <a:t>  *</a:t>
            </a:r>
            <a:r>
              <a:rPr lang="en-US" altLang="zh-CN" b="1" dirty="0">
                <a:latin typeface="微软雅黑" panose="020B0503020204020204" pitchFamily="34" charset="-122"/>
                <a:ea typeface="微软雅黑" panose="020B0503020204020204" pitchFamily="34" charset="-122"/>
                <a:sym typeface="Wingdings" panose="05000000000000000000" pitchFamily="2" charset="2"/>
              </a:rPr>
              <a:t>0x8049590</a:t>
            </a:r>
          </a:p>
          <a:p>
            <a:r>
              <a:rPr lang="en-US" altLang="zh-CN" b="1" dirty="0">
                <a:latin typeface="微软雅黑" panose="020B0503020204020204" pitchFamily="34" charset="-122"/>
                <a:ea typeface="微软雅黑" panose="020B0503020204020204" pitchFamily="34" charset="-122"/>
                <a:sym typeface="Wingdings" panose="05000000000000000000" pitchFamily="2" charset="2"/>
              </a:rPr>
              <a:t>  8048352:  68 00 00 00 00        pushl  </a:t>
            </a:r>
            <a:r>
              <a:rPr lang="en-US" altLang="zh-CN"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$0x0</a:t>
            </a:r>
          </a:p>
          <a:p>
            <a:r>
              <a:rPr lang="en-US" altLang="zh-CN" b="1" dirty="0">
                <a:latin typeface="微软雅黑" panose="020B0503020204020204" pitchFamily="34" charset="-122"/>
                <a:ea typeface="微软雅黑" panose="020B0503020204020204" pitchFamily="34" charset="-122"/>
                <a:sym typeface="Wingdings" panose="05000000000000000000" pitchFamily="2" charset="2"/>
              </a:rPr>
              <a:t>  8048357:  e9 e0  ff  ff  ff         jmp    804833c</a:t>
            </a:r>
          </a:p>
          <a:p>
            <a:endParaRPr lang="en-US" altLang="zh-CN" b="1" dirty="0">
              <a:latin typeface="微软雅黑" panose="020B0503020204020204" pitchFamily="34" charset="-122"/>
              <a:ea typeface="微软雅黑" panose="020B0503020204020204" pitchFamily="34" charset="-122"/>
              <a:sym typeface="Wingdings" panose="05000000000000000000" pitchFamily="2" charset="2"/>
            </a:endParaRPr>
          </a:p>
        </p:txBody>
      </p:sp>
      <p:sp>
        <p:nvSpPr>
          <p:cNvPr id="824323" name="Line 3"/>
          <p:cNvSpPr/>
          <p:nvPr/>
        </p:nvSpPr>
        <p:spPr>
          <a:xfrm>
            <a:off x="4686300" y="1928813"/>
            <a:ext cx="2468563" cy="2860675"/>
          </a:xfrm>
          <a:prstGeom prst="line">
            <a:avLst/>
          </a:prstGeom>
          <a:ln w="28575" cap="flat" cmpd="sng">
            <a:solidFill>
              <a:schemeClr val="tx1"/>
            </a:solidFill>
            <a:prstDash val="solid"/>
            <a:round/>
            <a:headEnd type="none" w="med" len="med"/>
            <a:tailEnd type="triangle" w="med" len="med"/>
          </a:ln>
        </p:spPr>
      </p:sp>
      <p:sp>
        <p:nvSpPr>
          <p:cNvPr id="136195" name="标题 1"/>
          <p:cNvSpPr>
            <a:spLocks noGrp="1"/>
          </p:cNvSpPr>
          <p:nvPr>
            <p:ph type="title"/>
          </p:nvPr>
        </p:nvSpPr>
        <p:spPr>
          <a:xfrm>
            <a:off x="457200" y="82550"/>
            <a:ext cx="8229600" cy="561975"/>
          </a:xfrm>
          <a:ln/>
        </p:spPr>
        <p:txBody>
          <a:bodyPr vert="horz" wrap="square" lIns="91440" tIns="45720" rIns="91440" bIns="45720" anchor="ctr" anchorCtr="0"/>
          <a:lstStyle/>
          <a:p>
            <a:pPr algn="l"/>
            <a:r>
              <a:rPr lang="en-US" altLang="zh-CN" dirty="0"/>
              <a:t>(4) </a:t>
            </a:r>
            <a:r>
              <a:rPr lang="zh-CN" altLang="en-US" dirty="0"/>
              <a:t>模块间调用、跳转</a:t>
            </a:r>
          </a:p>
        </p:txBody>
      </p:sp>
      <p:sp>
        <p:nvSpPr>
          <p:cNvPr id="136196" name="Text Box 5"/>
          <p:cNvSpPr txBox="1"/>
          <p:nvPr/>
        </p:nvSpPr>
        <p:spPr>
          <a:xfrm>
            <a:off x="6765925" y="71438"/>
            <a:ext cx="2249488" cy="1587500"/>
          </a:xfrm>
          <a:prstGeom prst="rect">
            <a:avLst/>
          </a:prstGeom>
          <a:solidFill>
            <a:schemeClr val="bg1"/>
          </a:solidFill>
          <a:ln w="9525" cap="flat" cmpd="sng">
            <a:solidFill>
              <a:schemeClr val="tx1"/>
            </a:solidFill>
            <a:prstDash val="solid"/>
            <a:miter/>
            <a:headEnd type="none" w="med" len="med"/>
            <a:tailEnd type="none" w="med" len="med"/>
          </a:ln>
        </p:spPr>
        <p:txBody>
          <a:bodyPr anchor="t" anchorCtr="0">
            <a:spAutoFit/>
          </a:bodyPr>
          <a:lstStyle/>
          <a:p>
            <a:pPr>
              <a:lnSpc>
                <a:spcPct val="90000"/>
              </a:lnSpc>
            </a:pPr>
            <a:r>
              <a:rPr lang="en-US" altLang="zh-CN" b="1" dirty="0">
                <a:solidFill>
                  <a:srgbClr val="FF0000"/>
                </a:solidFill>
                <a:latin typeface="微软雅黑" panose="020B0503020204020204" pitchFamily="34" charset="-122"/>
                <a:ea typeface="微软雅黑" panose="020B0503020204020204" pitchFamily="34" charset="-122"/>
              </a:rPr>
              <a:t>extern  void ext();</a:t>
            </a:r>
          </a:p>
          <a:p>
            <a:pPr>
              <a:lnSpc>
                <a:spcPct val="90000"/>
              </a:lnSpc>
            </a:pPr>
            <a:r>
              <a:rPr lang="en-US" altLang="zh-CN" b="1" dirty="0">
                <a:latin typeface="微软雅黑" panose="020B0503020204020204" pitchFamily="34" charset="-122"/>
                <a:ea typeface="微软雅黑" panose="020B0503020204020204" pitchFamily="34" charset="-122"/>
              </a:rPr>
              <a:t>void foo() {</a:t>
            </a:r>
          </a:p>
          <a:p>
            <a:pPr>
              <a:lnSpc>
                <a:spcPct val="90000"/>
              </a:lnSpc>
            </a:pPr>
            <a:r>
              <a:rPr lang="en-US" altLang="zh-CN" b="1" dirty="0">
                <a:latin typeface="微软雅黑" panose="020B0503020204020204" pitchFamily="34" charset="-122"/>
                <a:ea typeface="微软雅黑" panose="020B0503020204020204" pitchFamily="34" charset="-122"/>
              </a:rPr>
              <a:t>     bar();</a:t>
            </a:r>
          </a:p>
          <a:p>
            <a:pPr>
              <a:lnSpc>
                <a:spcPct val="90000"/>
              </a:lnSpc>
            </a:pPr>
            <a:r>
              <a:rPr lang="en-US" altLang="zh-CN" b="1" dirty="0">
                <a:latin typeface="微软雅黑" panose="020B0503020204020204" pitchFamily="34" charset="-122"/>
                <a:ea typeface="微软雅黑" panose="020B0503020204020204" pitchFamily="34" charset="-122"/>
              </a:rPr>
              <a:t>     </a:t>
            </a:r>
            <a:r>
              <a:rPr lang="en-US" altLang="zh-CN" b="1" dirty="0">
                <a:solidFill>
                  <a:srgbClr val="FF0000"/>
                </a:solidFill>
                <a:latin typeface="微软雅黑" panose="020B0503020204020204" pitchFamily="34" charset="-122"/>
                <a:ea typeface="微软雅黑" panose="020B0503020204020204" pitchFamily="34" charset="-122"/>
              </a:rPr>
              <a:t>ext();</a:t>
            </a:r>
          </a:p>
          <a:p>
            <a:pPr>
              <a:lnSpc>
                <a:spcPct val="90000"/>
              </a:lnSpc>
            </a:pPr>
            <a:r>
              <a:rPr lang="en-US" altLang="zh-CN" b="1" dirty="0">
                <a:latin typeface="微软雅黑" panose="020B0503020204020204" pitchFamily="34" charset="-122"/>
                <a:ea typeface="微软雅黑" panose="020B0503020204020204" pitchFamily="34" charset="-122"/>
              </a:rPr>
              <a:t>}</a:t>
            </a:r>
          </a:p>
          <a:p>
            <a:pPr>
              <a:lnSpc>
                <a:spcPct val="90000"/>
              </a:lnSpc>
            </a:pPr>
            <a:r>
              <a:rPr lang="en-US" altLang="zh-CN" b="1" dirty="0">
                <a:latin typeface="微软雅黑" panose="020B0503020204020204" pitchFamily="34" charset="-122"/>
                <a:ea typeface="微软雅黑" panose="020B0503020204020204" pitchFamily="34" charset="-122"/>
              </a:rPr>
              <a:t>……</a:t>
            </a:r>
            <a:endParaRPr lang="en-US" altLang="zh-CN" sz="1000" b="1" dirty="0">
              <a:latin typeface="微软雅黑" panose="020B0503020204020204" pitchFamily="34" charset="-122"/>
              <a:ea typeface="微软雅黑" panose="020B0503020204020204" pitchFamily="34" charset="-122"/>
            </a:endParaRPr>
          </a:p>
        </p:txBody>
      </p:sp>
      <p:sp>
        <p:nvSpPr>
          <p:cNvPr id="824326" name="Line 6"/>
          <p:cNvSpPr/>
          <p:nvPr/>
        </p:nvSpPr>
        <p:spPr>
          <a:xfrm flipV="1">
            <a:off x="1030288" y="3397250"/>
            <a:ext cx="6081712" cy="449263"/>
          </a:xfrm>
          <a:prstGeom prst="line">
            <a:avLst/>
          </a:prstGeom>
          <a:ln w="28575" cap="flat" cmpd="sng">
            <a:solidFill>
              <a:srgbClr val="FF0000"/>
            </a:solidFill>
            <a:prstDash val="solid"/>
            <a:round/>
            <a:headEnd type="none" w="med" len="med"/>
            <a:tailEnd type="triangle" w="med" len="med"/>
          </a:ln>
        </p:spPr>
      </p:sp>
      <p:sp>
        <p:nvSpPr>
          <p:cNvPr id="824327" name="Line 7"/>
          <p:cNvSpPr/>
          <p:nvPr/>
        </p:nvSpPr>
        <p:spPr>
          <a:xfrm flipV="1">
            <a:off x="1698625" y="3817938"/>
            <a:ext cx="5472113" cy="1044575"/>
          </a:xfrm>
          <a:prstGeom prst="line">
            <a:avLst/>
          </a:prstGeom>
          <a:ln w="28575" cap="flat" cmpd="sng">
            <a:solidFill>
              <a:srgbClr val="FF0000"/>
            </a:solidFill>
            <a:prstDash val="solid"/>
            <a:round/>
            <a:headEnd type="none" w="med" len="med"/>
            <a:tailEnd type="triangle" w="med" len="med"/>
          </a:ln>
        </p:spPr>
      </p:sp>
      <p:sp>
        <p:nvSpPr>
          <p:cNvPr id="824328" name="Text Box 8"/>
          <p:cNvSpPr txBox="1"/>
          <p:nvPr/>
        </p:nvSpPr>
        <p:spPr>
          <a:xfrm>
            <a:off x="188913" y="5905500"/>
            <a:ext cx="5645150" cy="669925"/>
          </a:xfrm>
          <a:prstGeom prst="rect">
            <a:avLst/>
          </a:prstGeom>
          <a:noFill/>
          <a:ln w="9525">
            <a:noFill/>
          </a:ln>
        </p:spPr>
        <p:txBody>
          <a:bodyPr anchor="t" anchorCtr="0">
            <a:spAutoFit/>
          </a:bodyPr>
          <a:lstStyle/>
          <a:p>
            <a:r>
              <a:rPr lang="en-US" altLang="zh-CN" sz="1900" b="1" dirty="0">
                <a:solidFill>
                  <a:srgbClr val="3333CC"/>
                </a:solidFill>
                <a:latin typeface="微软雅黑" panose="020B0503020204020204" pitchFamily="34" charset="-122"/>
                <a:ea typeface="微软雅黑" panose="020B0503020204020204" pitchFamily="34" charset="-122"/>
              </a:rPr>
              <a:t>ext()</a:t>
            </a:r>
            <a:r>
              <a:rPr lang="zh-CN" altLang="en-US" sz="1900" b="1" dirty="0">
                <a:solidFill>
                  <a:srgbClr val="3333CC"/>
                </a:solidFill>
                <a:latin typeface="微软雅黑" panose="020B0503020204020204" pitchFamily="34" charset="-122"/>
                <a:ea typeface="微软雅黑" panose="020B0503020204020204" pitchFamily="34" charset="-122"/>
              </a:rPr>
              <a:t>的调用指令：</a:t>
            </a:r>
          </a:p>
          <a:p>
            <a:r>
              <a:rPr lang="en-US" altLang="zh-CN" sz="1900" b="1" dirty="0">
                <a:solidFill>
                  <a:srgbClr val="3333CC"/>
                </a:solidFill>
                <a:latin typeface="微软雅黑" panose="020B0503020204020204" pitchFamily="34" charset="-122"/>
                <a:ea typeface="微软雅黑" panose="020B0503020204020204" pitchFamily="34" charset="-122"/>
              </a:rPr>
              <a:t>804845b:  e8 ec fe ff ff   call  804834c &lt;ext&gt;</a:t>
            </a:r>
          </a:p>
        </p:txBody>
      </p:sp>
      <p:sp>
        <p:nvSpPr>
          <p:cNvPr id="824329" name="Line 9"/>
          <p:cNvSpPr/>
          <p:nvPr/>
        </p:nvSpPr>
        <p:spPr>
          <a:xfrm flipV="1">
            <a:off x="2757488" y="4295775"/>
            <a:ext cx="4397375" cy="1946275"/>
          </a:xfrm>
          <a:prstGeom prst="line">
            <a:avLst/>
          </a:prstGeom>
          <a:ln w="28575" cap="flat" cmpd="sng">
            <a:solidFill>
              <a:srgbClr val="FF0000"/>
            </a:solidFill>
            <a:prstDash val="solid"/>
            <a:round/>
            <a:headEnd type="none" w="med" len="med"/>
            <a:tailEnd type="triangle" w="med" len="med"/>
          </a:ln>
        </p:spPr>
      </p:sp>
      <p:sp>
        <p:nvSpPr>
          <p:cNvPr id="824330" name="Text Box 10"/>
          <p:cNvSpPr txBox="1"/>
          <p:nvPr/>
        </p:nvSpPr>
        <p:spPr>
          <a:xfrm>
            <a:off x="5568950" y="1711325"/>
            <a:ext cx="3468688" cy="1190625"/>
          </a:xfrm>
          <a:prstGeom prst="rect">
            <a:avLst/>
          </a:prstGeom>
          <a:solidFill>
            <a:srgbClr val="99CC00">
              <a:alpha val="16078"/>
            </a:srgbClr>
          </a:solidFill>
          <a:ln w="9525">
            <a:noFill/>
          </a:ln>
        </p:spPr>
        <p:txBody>
          <a:bodyPr lIns="0" rIns="0" anchor="t" anchorCtr="0">
            <a:spAutoFit/>
          </a:bodyPr>
          <a:lstStyle/>
          <a:p>
            <a:pPr>
              <a:spcBef>
                <a:spcPct val="50000"/>
              </a:spcBef>
            </a:pPr>
            <a:r>
              <a:rPr lang="zh-CN" altLang="en-US" b="1" dirty="0">
                <a:latin typeface="微软雅黑" panose="020B0503020204020204" pitchFamily="34" charset="-122"/>
                <a:ea typeface="微软雅黑" panose="020B0503020204020204" pitchFamily="34" charset="-122"/>
              </a:rPr>
              <a:t>延时绑定代码根据</a:t>
            </a:r>
            <a:r>
              <a:rPr lang="en-US" altLang="zh-CN" b="1" dirty="0">
                <a:latin typeface="微软雅黑" panose="020B0503020204020204" pitchFamily="34" charset="-122"/>
                <a:ea typeface="微软雅黑" panose="020B0503020204020204" pitchFamily="34" charset="-122"/>
              </a:rPr>
              <a:t>GOT[1]</a:t>
            </a:r>
            <a:r>
              <a:rPr lang="zh-CN" altLang="en-US" b="1" dirty="0">
                <a:latin typeface="微软雅黑" panose="020B0503020204020204" pitchFamily="34" charset="-122"/>
                <a:ea typeface="微软雅黑" panose="020B0503020204020204" pitchFamily="34" charset="-122"/>
              </a:rPr>
              <a:t>和</a:t>
            </a:r>
            <a:r>
              <a:rPr lang="en-US" altLang="zh-CN" b="1" dirty="0">
                <a:latin typeface="微软雅黑" panose="020B0503020204020204" pitchFamily="34" charset="-122"/>
                <a:ea typeface="微软雅黑" panose="020B0503020204020204" pitchFamily="34" charset="-122"/>
              </a:rPr>
              <a:t>ID</a:t>
            </a:r>
            <a:r>
              <a:rPr lang="zh-CN" altLang="en-US" b="1" dirty="0">
                <a:latin typeface="微软雅黑" panose="020B0503020204020204" pitchFamily="34" charset="-122"/>
                <a:ea typeface="微软雅黑" panose="020B0503020204020204" pitchFamily="34" charset="-122"/>
              </a:rPr>
              <a:t>确定</a:t>
            </a:r>
            <a:r>
              <a:rPr lang="en-US" altLang="zh-CN" b="1" dirty="0">
                <a:latin typeface="微软雅黑" panose="020B0503020204020204" pitchFamily="34" charset="-122"/>
                <a:ea typeface="微软雅黑" panose="020B0503020204020204" pitchFamily="34" charset="-122"/>
              </a:rPr>
              <a:t>ext</a:t>
            </a:r>
            <a:r>
              <a:rPr lang="zh-CN" altLang="en-US" b="1" dirty="0">
                <a:latin typeface="微软雅黑" panose="020B0503020204020204" pitchFamily="34" charset="-122"/>
                <a:ea typeface="微软雅黑" panose="020B0503020204020204" pitchFamily="34" charset="-122"/>
              </a:rPr>
              <a:t>地址填入</a:t>
            </a:r>
            <a:r>
              <a:rPr lang="en-US" altLang="zh-CN" b="1" dirty="0">
                <a:latin typeface="微软雅黑" panose="020B0503020204020204" pitchFamily="34" charset="-122"/>
                <a:ea typeface="微软雅黑" panose="020B0503020204020204" pitchFamily="34" charset="-122"/>
              </a:rPr>
              <a:t>GOT[3]</a:t>
            </a:r>
            <a:r>
              <a:rPr lang="zh-CN" altLang="en-US" b="1" dirty="0">
                <a:latin typeface="微软雅黑" panose="020B0503020204020204" pitchFamily="34" charset="-122"/>
                <a:ea typeface="微软雅黑" panose="020B0503020204020204" pitchFamily="34" charset="-122"/>
              </a:rPr>
              <a:t>，并转</a:t>
            </a:r>
            <a:r>
              <a:rPr lang="en-US" altLang="zh-CN" b="1" dirty="0">
                <a:latin typeface="微软雅黑" panose="020B0503020204020204" pitchFamily="34" charset="-122"/>
                <a:ea typeface="微软雅黑" panose="020B0503020204020204" pitchFamily="34" charset="-122"/>
              </a:rPr>
              <a:t>ext</a:t>
            </a:r>
            <a:r>
              <a:rPr lang="zh-CN" altLang="en-US" b="1" dirty="0">
                <a:latin typeface="微软雅黑" panose="020B0503020204020204" pitchFamily="34" charset="-122"/>
                <a:ea typeface="微软雅黑" panose="020B0503020204020204" pitchFamily="34" charset="-122"/>
              </a:rPr>
              <a:t>执行，以后调用</a:t>
            </a:r>
            <a:r>
              <a:rPr lang="en-US" altLang="zh-CN" b="1" dirty="0">
                <a:latin typeface="微软雅黑" panose="020B0503020204020204" pitchFamily="34" charset="-122"/>
                <a:ea typeface="微软雅黑" panose="020B0503020204020204" pitchFamily="34" charset="-122"/>
              </a:rPr>
              <a:t>ext</a:t>
            </a:r>
            <a:r>
              <a:rPr lang="zh-CN" altLang="en-US" b="1" dirty="0">
                <a:latin typeface="微软雅黑" panose="020B0503020204020204" pitchFamily="34" charset="-122"/>
                <a:ea typeface="微软雅黑" panose="020B0503020204020204" pitchFamily="34" charset="-122"/>
              </a:rPr>
              <a:t>，只要多执行一条</a:t>
            </a:r>
            <a:r>
              <a:rPr lang="en-US" altLang="zh-CN" b="1" dirty="0">
                <a:latin typeface="微软雅黑" panose="020B0503020204020204" pitchFamily="34" charset="-122"/>
                <a:ea typeface="微软雅黑" panose="020B0503020204020204" pitchFamily="34" charset="-122"/>
              </a:rPr>
              <a:t>jmp</a:t>
            </a:r>
            <a:r>
              <a:rPr lang="zh-CN" altLang="en-US" b="1" dirty="0">
                <a:latin typeface="微软雅黑" panose="020B0503020204020204" pitchFamily="34" charset="-122"/>
                <a:ea typeface="微软雅黑" panose="020B0503020204020204" pitchFamily="34" charset="-122"/>
              </a:rPr>
              <a:t>指令而不是多</a:t>
            </a: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条指令。</a:t>
            </a:r>
          </a:p>
        </p:txBody>
      </p:sp>
      <p:sp>
        <p:nvSpPr>
          <p:cNvPr id="824331" name="Line 11"/>
          <p:cNvSpPr/>
          <p:nvPr/>
        </p:nvSpPr>
        <p:spPr>
          <a:xfrm>
            <a:off x="3338513" y="2178050"/>
            <a:ext cx="3802062" cy="2917825"/>
          </a:xfrm>
          <a:prstGeom prst="line">
            <a:avLst/>
          </a:prstGeom>
          <a:ln w="28575" cap="flat" cmpd="sng">
            <a:solidFill>
              <a:schemeClr val="tx1"/>
            </a:solidFill>
            <a:prstDash val="solid"/>
            <a:round/>
            <a:headEnd type="none" w="med" len="med"/>
            <a:tailEnd type="triangle" w="med" len="med"/>
          </a:ln>
        </p:spPr>
      </p:sp>
      <p:sp>
        <p:nvSpPr>
          <p:cNvPr id="824332" name="Line 12"/>
          <p:cNvSpPr/>
          <p:nvPr/>
        </p:nvSpPr>
        <p:spPr>
          <a:xfrm>
            <a:off x="3324225" y="2481263"/>
            <a:ext cx="3816350" cy="2976562"/>
          </a:xfrm>
          <a:prstGeom prst="line">
            <a:avLst/>
          </a:prstGeom>
          <a:ln w="28575" cap="flat" cmpd="sng">
            <a:solidFill>
              <a:schemeClr val="tx1"/>
            </a:solidFill>
            <a:prstDash val="solid"/>
            <a:round/>
            <a:headEnd type="none" w="med" len="med"/>
            <a:tailEnd type="triangle" w="med" len="med"/>
          </a:ln>
        </p:spPr>
      </p:sp>
      <p:sp>
        <p:nvSpPr>
          <p:cNvPr id="824333" name="Line 13"/>
          <p:cNvSpPr/>
          <p:nvPr/>
        </p:nvSpPr>
        <p:spPr>
          <a:xfrm>
            <a:off x="5065713" y="2771775"/>
            <a:ext cx="2074862" cy="3019425"/>
          </a:xfrm>
          <a:prstGeom prst="line">
            <a:avLst/>
          </a:prstGeom>
          <a:ln w="28575" cap="flat" cmpd="sng">
            <a:solidFill>
              <a:schemeClr val="tx1"/>
            </a:solidFill>
            <a:prstDash val="solid"/>
            <a:round/>
            <a:headEnd type="none" w="med" len="med"/>
            <a:tailEnd type="triangle" w="med" len="med"/>
          </a:ln>
        </p:spPr>
      </p:sp>
      <p:grpSp>
        <p:nvGrpSpPr>
          <p:cNvPr id="824334" name="Group 14"/>
          <p:cNvGrpSpPr/>
          <p:nvPr/>
        </p:nvGrpSpPr>
        <p:grpSpPr>
          <a:xfrm>
            <a:off x="6029325" y="3122613"/>
            <a:ext cx="3100388" cy="3706812"/>
            <a:chOff x="3771" y="1824"/>
            <a:chExt cx="1953" cy="2335"/>
          </a:xfrm>
        </p:grpSpPr>
        <p:grpSp>
          <p:nvGrpSpPr>
            <p:cNvPr id="136206" name="Group 15"/>
            <p:cNvGrpSpPr/>
            <p:nvPr/>
          </p:nvGrpSpPr>
          <p:grpSpPr>
            <a:xfrm>
              <a:off x="3771" y="1824"/>
              <a:ext cx="1953" cy="2335"/>
              <a:chOff x="3771" y="1824"/>
              <a:chExt cx="1953" cy="2335"/>
            </a:xfrm>
          </p:grpSpPr>
          <p:pic>
            <p:nvPicPr>
              <p:cNvPr id="136207" name="Picture 16"/>
              <p:cNvPicPr>
                <a:picLocks noChangeAspect="1"/>
              </p:cNvPicPr>
              <p:nvPr/>
            </p:nvPicPr>
            <p:blipFill>
              <a:blip r:embed="rId2"/>
              <a:stretch>
                <a:fillRect/>
              </a:stretch>
            </p:blipFill>
            <p:spPr>
              <a:xfrm>
                <a:off x="4488" y="1835"/>
                <a:ext cx="1236" cy="2324"/>
              </a:xfrm>
              <a:prstGeom prst="rect">
                <a:avLst/>
              </a:prstGeom>
              <a:noFill/>
              <a:ln w="9525">
                <a:noFill/>
              </a:ln>
            </p:spPr>
          </p:pic>
          <p:sp>
            <p:nvSpPr>
              <p:cNvPr id="136208" name="Text Box 17"/>
              <p:cNvSpPr txBox="1"/>
              <p:nvPr/>
            </p:nvSpPr>
            <p:spPr>
              <a:xfrm>
                <a:off x="3784" y="2852"/>
                <a:ext cx="750" cy="231"/>
              </a:xfrm>
              <a:prstGeom prst="rect">
                <a:avLst/>
              </a:prstGeom>
              <a:noFill/>
              <a:ln w="9525">
                <a:noFill/>
              </a:ln>
            </p:spPr>
            <p:txBody>
              <a:bodyPr anchor="t" anchorCtr="0">
                <a:spAutoFit/>
              </a:bodyPr>
              <a:lstStyle/>
              <a:p>
                <a:pPr>
                  <a:spcBef>
                    <a:spcPct val="50000"/>
                  </a:spcBef>
                </a:pPr>
                <a:r>
                  <a:rPr lang="en-US" altLang="zh-CN" b="1" dirty="0">
                    <a:solidFill>
                      <a:srgbClr val="CC3300"/>
                    </a:solidFill>
                    <a:latin typeface="微软雅黑" panose="020B0503020204020204" pitchFamily="34" charset="-122"/>
                    <a:ea typeface="微软雅黑" panose="020B0503020204020204" pitchFamily="34" charset="-122"/>
                  </a:rPr>
                  <a:t>8049584</a:t>
                </a:r>
              </a:p>
            </p:txBody>
          </p:sp>
          <p:sp>
            <p:nvSpPr>
              <p:cNvPr id="136209" name="Text Box 18"/>
              <p:cNvSpPr txBox="1"/>
              <p:nvPr/>
            </p:nvSpPr>
            <p:spPr>
              <a:xfrm>
                <a:off x="3771" y="3037"/>
                <a:ext cx="750" cy="231"/>
              </a:xfrm>
              <a:prstGeom prst="rect">
                <a:avLst/>
              </a:prstGeom>
              <a:noFill/>
              <a:ln w="9525">
                <a:noFill/>
              </a:ln>
            </p:spPr>
            <p:txBody>
              <a:bodyPr anchor="t" anchorCtr="0">
                <a:spAutoFit/>
              </a:bodyPr>
              <a:lstStyle/>
              <a:p>
                <a:pPr>
                  <a:spcBef>
                    <a:spcPct val="50000"/>
                  </a:spcBef>
                </a:pPr>
                <a:r>
                  <a:rPr lang="en-US" altLang="zh-CN" b="1" dirty="0">
                    <a:solidFill>
                      <a:srgbClr val="CC3300"/>
                    </a:solidFill>
                    <a:latin typeface="微软雅黑" panose="020B0503020204020204" pitchFamily="34" charset="-122"/>
                    <a:ea typeface="微软雅黑" panose="020B0503020204020204" pitchFamily="34" charset="-122"/>
                  </a:rPr>
                  <a:t>8049588</a:t>
                </a:r>
              </a:p>
            </p:txBody>
          </p:sp>
          <p:sp>
            <p:nvSpPr>
              <p:cNvPr id="136210" name="Text Box 19"/>
              <p:cNvSpPr txBox="1"/>
              <p:nvPr/>
            </p:nvSpPr>
            <p:spPr>
              <a:xfrm>
                <a:off x="3785" y="3249"/>
                <a:ext cx="750" cy="231"/>
              </a:xfrm>
              <a:prstGeom prst="rect">
                <a:avLst/>
              </a:prstGeom>
              <a:noFill/>
              <a:ln w="9525">
                <a:noFill/>
              </a:ln>
            </p:spPr>
            <p:txBody>
              <a:bodyPr anchor="t" anchorCtr="0">
                <a:spAutoFit/>
              </a:bodyPr>
              <a:lstStyle/>
              <a:p>
                <a:pPr>
                  <a:spcBef>
                    <a:spcPct val="50000"/>
                  </a:spcBef>
                </a:pPr>
                <a:r>
                  <a:rPr lang="en-US" altLang="zh-CN" b="1" dirty="0">
                    <a:solidFill>
                      <a:srgbClr val="CC3300"/>
                    </a:solidFill>
                    <a:latin typeface="微软雅黑" panose="020B0503020204020204" pitchFamily="34" charset="-122"/>
                    <a:ea typeface="微软雅黑" panose="020B0503020204020204" pitchFamily="34" charset="-122"/>
                  </a:rPr>
                  <a:t>804958c</a:t>
                </a:r>
              </a:p>
            </p:txBody>
          </p:sp>
          <p:sp>
            <p:nvSpPr>
              <p:cNvPr id="136211" name="Text Box 20"/>
              <p:cNvSpPr txBox="1"/>
              <p:nvPr/>
            </p:nvSpPr>
            <p:spPr>
              <a:xfrm>
                <a:off x="3790" y="3452"/>
                <a:ext cx="750" cy="231"/>
              </a:xfrm>
              <a:prstGeom prst="rect">
                <a:avLst/>
              </a:prstGeom>
              <a:noFill/>
              <a:ln w="9525">
                <a:noFill/>
              </a:ln>
            </p:spPr>
            <p:txBody>
              <a:bodyPr anchor="t" anchorCtr="0">
                <a:spAutoFit/>
              </a:bodyPr>
              <a:lstStyle/>
              <a:p>
                <a:pPr>
                  <a:spcBef>
                    <a:spcPct val="50000"/>
                  </a:spcBef>
                </a:pPr>
                <a:r>
                  <a:rPr lang="en-US" altLang="zh-CN" b="1" dirty="0">
                    <a:solidFill>
                      <a:srgbClr val="CC3300"/>
                    </a:solidFill>
                    <a:latin typeface="微软雅黑" panose="020B0503020204020204" pitchFamily="34" charset="-122"/>
                    <a:ea typeface="微软雅黑" panose="020B0503020204020204" pitchFamily="34" charset="-122"/>
                  </a:rPr>
                  <a:t>8049590</a:t>
                </a:r>
              </a:p>
            </p:txBody>
          </p:sp>
          <p:sp>
            <p:nvSpPr>
              <p:cNvPr id="136212" name="Text Box 21"/>
              <p:cNvSpPr txBox="1"/>
              <p:nvPr/>
            </p:nvSpPr>
            <p:spPr>
              <a:xfrm>
                <a:off x="3787" y="1824"/>
                <a:ext cx="750" cy="231"/>
              </a:xfrm>
              <a:prstGeom prst="rect">
                <a:avLst/>
              </a:prstGeom>
              <a:noFill/>
              <a:ln w="9525">
                <a:noFill/>
              </a:ln>
            </p:spPr>
            <p:txBody>
              <a:bodyPr anchor="t" anchorCtr="0">
                <a:spAutoFit/>
              </a:bodyPr>
              <a:lstStyle/>
              <a:p>
                <a:pPr>
                  <a:spcBef>
                    <a:spcPct val="50000"/>
                  </a:spcBef>
                </a:pPr>
                <a:r>
                  <a:rPr lang="en-US" altLang="zh-CN" b="1" dirty="0">
                    <a:solidFill>
                      <a:srgbClr val="CC3300"/>
                    </a:solidFill>
                    <a:latin typeface="微软雅黑" panose="020B0503020204020204" pitchFamily="34" charset="-122"/>
                    <a:ea typeface="微软雅黑" panose="020B0503020204020204" pitchFamily="34" charset="-122"/>
                  </a:rPr>
                  <a:t>804833c</a:t>
                </a:r>
              </a:p>
            </p:txBody>
          </p:sp>
          <p:sp>
            <p:nvSpPr>
              <p:cNvPr id="136213" name="Text Box 22"/>
              <p:cNvSpPr txBox="1"/>
              <p:nvPr/>
            </p:nvSpPr>
            <p:spPr>
              <a:xfrm>
                <a:off x="3790" y="2093"/>
                <a:ext cx="750" cy="231"/>
              </a:xfrm>
              <a:prstGeom prst="rect">
                <a:avLst/>
              </a:prstGeom>
              <a:noFill/>
              <a:ln w="9525">
                <a:noFill/>
              </a:ln>
            </p:spPr>
            <p:txBody>
              <a:bodyPr anchor="t" anchorCtr="0">
                <a:spAutoFit/>
              </a:bodyPr>
              <a:lstStyle/>
              <a:p>
                <a:pPr>
                  <a:spcBef>
                    <a:spcPct val="50000"/>
                  </a:spcBef>
                </a:pPr>
                <a:r>
                  <a:rPr lang="en-US" altLang="zh-CN" b="1" dirty="0">
                    <a:solidFill>
                      <a:srgbClr val="CC3300"/>
                    </a:solidFill>
                    <a:latin typeface="微软雅黑" panose="020B0503020204020204" pitchFamily="34" charset="-122"/>
                    <a:ea typeface="微软雅黑" panose="020B0503020204020204" pitchFamily="34" charset="-122"/>
                  </a:rPr>
                  <a:t>804834c</a:t>
                </a:r>
              </a:p>
            </p:txBody>
          </p:sp>
        </p:grpSp>
        <p:sp>
          <p:nvSpPr>
            <p:cNvPr id="136214" name="Rectangle 23"/>
            <p:cNvSpPr/>
            <p:nvPr/>
          </p:nvSpPr>
          <p:spPr>
            <a:xfrm>
              <a:off x="4506" y="1865"/>
              <a:ext cx="715" cy="933"/>
            </a:xfrm>
            <a:prstGeom prst="rect">
              <a:avLst/>
            </a:prstGeom>
            <a:solidFill>
              <a:schemeClr val="accent1">
                <a:alpha val="29019"/>
              </a:schemeClr>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136215" name="Rectangle 24"/>
            <p:cNvSpPr/>
            <p:nvPr/>
          </p:nvSpPr>
          <p:spPr>
            <a:xfrm>
              <a:off x="4500" y="2801"/>
              <a:ext cx="715" cy="1107"/>
            </a:xfrm>
            <a:prstGeom prst="rect">
              <a:avLst/>
            </a:prstGeom>
            <a:solidFill>
              <a:srgbClr val="CC99FF">
                <a:alpha val="32941"/>
              </a:srgbClr>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24334"/>
                                        </p:tgtEl>
                                        <p:attrNameLst>
                                          <p:attrName>style.visibility</p:attrName>
                                        </p:attrNameLst>
                                      </p:cBhvr>
                                      <p:to>
                                        <p:strVal val="visible"/>
                                      </p:to>
                                    </p:set>
                                    <p:animEffect transition="in" filter="blinds(horizontal)">
                                      <p:cBhvr>
                                        <p:cTn id="7" dur="500"/>
                                        <p:tgtEl>
                                          <p:spTgt spid="8243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24322">
                                            <p:txEl>
                                              <p:pRg st="1" end="1"/>
                                            </p:txEl>
                                          </p:spTgt>
                                        </p:tgtEl>
                                        <p:attrNameLst>
                                          <p:attrName>style.visibility</p:attrName>
                                        </p:attrNameLst>
                                      </p:cBhvr>
                                      <p:to>
                                        <p:strVal val="visible"/>
                                      </p:to>
                                    </p:set>
                                    <p:animEffect transition="in" filter="blinds(horizontal)">
                                      <p:cBhvr>
                                        <p:cTn id="12" dur="500"/>
                                        <p:tgtEl>
                                          <p:spTgt spid="8243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24322">
                                            <p:txEl>
                                              <p:pRg st="2" end="2"/>
                                            </p:txEl>
                                          </p:spTgt>
                                        </p:tgtEl>
                                        <p:attrNameLst>
                                          <p:attrName>style.visibility</p:attrName>
                                        </p:attrNameLst>
                                      </p:cBhvr>
                                      <p:to>
                                        <p:strVal val="visible"/>
                                      </p:to>
                                    </p:set>
                                    <p:animEffect transition="in" filter="blinds(horizontal)">
                                      <p:cBhvr>
                                        <p:cTn id="17" dur="500"/>
                                        <p:tgtEl>
                                          <p:spTgt spid="824322">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824322">
                                            <p:txEl>
                                              <p:pRg st="3" end="3"/>
                                            </p:txEl>
                                          </p:spTgt>
                                        </p:tgtEl>
                                        <p:attrNameLst>
                                          <p:attrName>style.visibility</p:attrName>
                                        </p:attrNameLst>
                                      </p:cBhvr>
                                      <p:to>
                                        <p:strVal val="visible"/>
                                      </p:to>
                                    </p:set>
                                    <p:animEffect transition="in" filter="blinds(horizontal)">
                                      <p:cBhvr>
                                        <p:cTn id="20" dur="500"/>
                                        <p:tgtEl>
                                          <p:spTgt spid="82432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824323"/>
                                        </p:tgtEl>
                                        <p:attrNameLst>
                                          <p:attrName>style.visibility</p:attrName>
                                        </p:attrNameLst>
                                      </p:cBhvr>
                                      <p:to>
                                        <p:strVal val="visible"/>
                                      </p:to>
                                    </p:set>
                                    <p:animEffect transition="in" filter="blinds(horizontal)">
                                      <p:cBhvr>
                                        <p:cTn id="25" dur="500"/>
                                        <p:tgtEl>
                                          <p:spTgt spid="824323"/>
                                        </p:tgtEl>
                                      </p:cBhvr>
                                    </p:animEffect>
                                  </p:childTnLst>
                                  <p:subTnLst>
                                    <p:set>
                                      <p:cBhvr override="childStyle">
                                        <p:cTn dur="1" fill="hold" display="0" masterRel="nextClick" afterEffect="1"/>
                                        <p:tgtEl>
                                          <p:spTgt spid="824323"/>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824322">
                                            <p:txEl>
                                              <p:pRg st="4" end="4"/>
                                            </p:txEl>
                                          </p:spTgt>
                                        </p:tgtEl>
                                        <p:attrNameLst>
                                          <p:attrName>style.visibility</p:attrName>
                                        </p:attrNameLst>
                                      </p:cBhvr>
                                      <p:to>
                                        <p:strVal val="visible"/>
                                      </p:to>
                                    </p:set>
                                    <p:animEffect transition="in" filter="blinds(horizontal)">
                                      <p:cBhvr>
                                        <p:cTn id="30" dur="500"/>
                                        <p:tgtEl>
                                          <p:spTgt spid="824322">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824331"/>
                                        </p:tgtEl>
                                        <p:attrNameLst>
                                          <p:attrName>style.visibility</p:attrName>
                                        </p:attrNameLst>
                                      </p:cBhvr>
                                      <p:to>
                                        <p:strVal val="visible"/>
                                      </p:to>
                                    </p:set>
                                    <p:animEffect transition="in" filter="blinds(horizontal)">
                                      <p:cBhvr>
                                        <p:cTn id="35" dur="500"/>
                                        <p:tgtEl>
                                          <p:spTgt spid="824331"/>
                                        </p:tgtEl>
                                      </p:cBhvr>
                                    </p:animEffect>
                                  </p:childTnLst>
                                  <p:subTnLst>
                                    <p:set>
                                      <p:cBhvr override="childStyle">
                                        <p:cTn dur="1" fill="hold" display="0" masterRel="nextClick" afterEffect="1"/>
                                        <p:tgtEl>
                                          <p:spTgt spid="824331"/>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824322">
                                            <p:txEl>
                                              <p:pRg st="5" end="5"/>
                                            </p:txEl>
                                          </p:spTgt>
                                        </p:tgtEl>
                                        <p:attrNameLst>
                                          <p:attrName>style.visibility</p:attrName>
                                        </p:attrNameLst>
                                      </p:cBhvr>
                                      <p:to>
                                        <p:strVal val="visible"/>
                                      </p:to>
                                    </p:set>
                                    <p:animEffect transition="in" filter="blinds(horizontal)">
                                      <p:cBhvr>
                                        <p:cTn id="40" dur="500"/>
                                        <p:tgtEl>
                                          <p:spTgt spid="824322">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824332"/>
                                        </p:tgtEl>
                                        <p:attrNameLst>
                                          <p:attrName>style.visibility</p:attrName>
                                        </p:attrNameLst>
                                      </p:cBhvr>
                                      <p:to>
                                        <p:strVal val="visible"/>
                                      </p:to>
                                    </p:set>
                                    <p:animEffect transition="in" filter="blinds(horizontal)">
                                      <p:cBhvr>
                                        <p:cTn id="45" dur="500"/>
                                        <p:tgtEl>
                                          <p:spTgt spid="824332"/>
                                        </p:tgtEl>
                                      </p:cBhvr>
                                    </p:animEffect>
                                  </p:childTnLst>
                                  <p:subTnLst>
                                    <p:set>
                                      <p:cBhvr override="childStyle">
                                        <p:cTn dur="1" fill="hold" display="0" masterRel="nextClick" afterEffect="1"/>
                                        <p:tgtEl>
                                          <p:spTgt spid="824332"/>
                                        </p:tgtEl>
                                        <p:attrNameLst>
                                          <p:attrName>style.visibility</p:attrName>
                                        </p:attrNameLst>
                                      </p:cBhvr>
                                      <p:to>
                                        <p:strVal val="hidden"/>
                                      </p:to>
                                    </p:set>
                                  </p:sub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824322">
                                            <p:txEl>
                                              <p:pRg st="6" end="6"/>
                                            </p:txEl>
                                          </p:spTgt>
                                        </p:tgtEl>
                                        <p:attrNameLst>
                                          <p:attrName>style.visibility</p:attrName>
                                        </p:attrNameLst>
                                      </p:cBhvr>
                                      <p:to>
                                        <p:strVal val="visible"/>
                                      </p:to>
                                    </p:set>
                                    <p:animEffect transition="in" filter="blinds(horizontal)">
                                      <p:cBhvr>
                                        <p:cTn id="50" dur="500"/>
                                        <p:tgtEl>
                                          <p:spTgt spid="824322">
                                            <p:txEl>
                                              <p:pRg st="6" end="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824333"/>
                                        </p:tgtEl>
                                        <p:attrNameLst>
                                          <p:attrName>style.visibility</p:attrName>
                                        </p:attrNameLst>
                                      </p:cBhvr>
                                      <p:to>
                                        <p:strVal val="visible"/>
                                      </p:to>
                                    </p:set>
                                    <p:animEffect transition="in" filter="blinds(horizontal)">
                                      <p:cBhvr>
                                        <p:cTn id="55" dur="500"/>
                                        <p:tgtEl>
                                          <p:spTgt spid="824333"/>
                                        </p:tgtEl>
                                      </p:cBhvr>
                                    </p:animEffect>
                                  </p:childTnLst>
                                  <p:subTnLst>
                                    <p:set>
                                      <p:cBhvr override="childStyle">
                                        <p:cTn dur="1" fill="hold" display="0" masterRel="nextClick" afterEffect="1"/>
                                        <p:tgtEl>
                                          <p:spTgt spid="824333"/>
                                        </p:tgtEl>
                                        <p:attrNameLst>
                                          <p:attrName>style.visibility</p:attrName>
                                        </p:attrNameLst>
                                      </p:cBhvr>
                                      <p:to>
                                        <p:strVal val="hidden"/>
                                      </p:to>
                                    </p:set>
                                  </p:sub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824322">
                                            <p:txEl>
                                              <p:pRg st="8" end="8"/>
                                            </p:txEl>
                                          </p:spTgt>
                                        </p:tgtEl>
                                        <p:attrNameLst>
                                          <p:attrName>style.visibility</p:attrName>
                                        </p:attrNameLst>
                                      </p:cBhvr>
                                      <p:to>
                                        <p:strVal val="visible"/>
                                      </p:to>
                                    </p:set>
                                    <p:animEffect transition="in" filter="blinds(horizontal)">
                                      <p:cBhvr>
                                        <p:cTn id="60" dur="500"/>
                                        <p:tgtEl>
                                          <p:spTgt spid="824322">
                                            <p:txEl>
                                              <p:pRg st="8" end="8"/>
                                            </p:txEl>
                                          </p:spTgt>
                                        </p:tgtEl>
                                      </p:cBhvr>
                                    </p:animEffect>
                                  </p:childTnLst>
                                </p:cTn>
                              </p:par>
                              <p:par>
                                <p:cTn id="61" presetID="3" presetClass="entr" presetSubtype="10" fill="hold" nodeType="withEffect">
                                  <p:stCondLst>
                                    <p:cond delay="0"/>
                                  </p:stCondLst>
                                  <p:childTnLst>
                                    <p:set>
                                      <p:cBhvr>
                                        <p:cTn id="62" dur="1" fill="hold">
                                          <p:stCondLst>
                                            <p:cond delay="0"/>
                                          </p:stCondLst>
                                        </p:cTn>
                                        <p:tgtEl>
                                          <p:spTgt spid="824322">
                                            <p:txEl>
                                              <p:pRg st="9" end="9"/>
                                            </p:txEl>
                                          </p:spTgt>
                                        </p:tgtEl>
                                        <p:attrNameLst>
                                          <p:attrName>style.visibility</p:attrName>
                                        </p:attrNameLst>
                                      </p:cBhvr>
                                      <p:to>
                                        <p:strVal val="visible"/>
                                      </p:to>
                                    </p:set>
                                    <p:animEffect transition="in" filter="blinds(horizontal)">
                                      <p:cBhvr>
                                        <p:cTn id="63" dur="500"/>
                                        <p:tgtEl>
                                          <p:spTgt spid="824322">
                                            <p:txEl>
                                              <p:pRg st="9" end="9"/>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824322">
                                            <p:txEl>
                                              <p:pRg st="11" end="11"/>
                                            </p:txEl>
                                          </p:spTgt>
                                        </p:tgtEl>
                                        <p:attrNameLst>
                                          <p:attrName>style.visibility</p:attrName>
                                        </p:attrNameLst>
                                      </p:cBhvr>
                                      <p:to>
                                        <p:strVal val="visible"/>
                                      </p:to>
                                    </p:set>
                                    <p:animEffect transition="in" filter="blinds(horizontal)">
                                      <p:cBhvr>
                                        <p:cTn id="68" dur="500"/>
                                        <p:tgtEl>
                                          <p:spTgt spid="824322">
                                            <p:txEl>
                                              <p:pRg st="11" end="11"/>
                                            </p:txEl>
                                          </p:spTgt>
                                        </p:tgtEl>
                                      </p:cBhvr>
                                    </p:animEffect>
                                  </p:childTnLst>
                                </p:cTn>
                              </p:par>
                              <p:par>
                                <p:cTn id="69" presetID="3" presetClass="entr" presetSubtype="10" fill="hold" nodeType="withEffect">
                                  <p:stCondLst>
                                    <p:cond delay="0"/>
                                  </p:stCondLst>
                                  <p:childTnLst>
                                    <p:set>
                                      <p:cBhvr>
                                        <p:cTn id="70" dur="1" fill="hold">
                                          <p:stCondLst>
                                            <p:cond delay="0"/>
                                          </p:stCondLst>
                                        </p:cTn>
                                        <p:tgtEl>
                                          <p:spTgt spid="824322">
                                            <p:txEl>
                                              <p:pRg st="12" end="12"/>
                                            </p:txEl>
                                          </p:spTgt>
                                        </p:tgtEl>
                                        <p:attrNameLst>
                                          <p:attrName>style.visibility</p:attrName>
                                        </p:attrNameLst>
                                      </p:cBhvr>
                                      <p:to>
                                        <p:strVal val="visible"/>
                                      </p:to>
                                    </p:set>
                                    <p:animEffect transition="in" filter="blinds(horizontal)">
                                      <p:cBhvr>
                                        <p:cTn id="71" dur="500"/>
                                        <p:tgtEl>
                                          <p:spTgt spid="824322">
                                            <p:txEl>
                                              <p:pRg st="12" end="12"/>
                                            </p:txEl>
                                          </p:spTgt>
                                        </p:tgtEl>
                                      </p:cBhvr>
                                    </p:animEffect>
                                  </p:childTnLst>
                                </p:cTn>
                              </p:par>
                              <p:par>
                                <p:cTn id="72" presetID="3" presetClass="entr" presetSubtype="10" fill="hold" nodeType="withEffect">
                                  <p:stCondLst>
                                    <p:cond delay="0"/>
                                  </p:stCondLst>
                                  <p:childTnLst>
                                    <p:set>
                                      <p:cBhvr>
                                        <p:cTn id="73" dur="1" fill="hold">
                                          <p:stCondLst>
                                            <p:cond delay="0"/>
                                          </p:stCondLst>
                                        </p:cTn>
                                        <p:tgtEl>
                                          <p:spTgt spid="824322">
                                            <p:txEl>
                                              <p:pRg st="13" end="13"/>
                                            </p:txEl>
                                          </p:spTgt>
                                        </p:tgtEl>
                                        <p:attrNameLst>
                                          <p:attrName>style.visibility</p:attrName>
                                        </p:attrNameLst>
                                      </p:cBhvr>
                                      <p:to>
                                        <p:strVal val="visible"/>
                                      </p:to>
                                    </p:set>
                                    <p:animEffect transition="in" filter="blinds(horizontal)">
                                      <p:cBhvr>
                                        <p:cTn id="74" dur="500"/>
                                        <p:tgtEl>
                                          <p:spTgt spid="824322">
                                            <p:txEl>
                                              <p:pRg st="13" end="13"/>
                                            </p:txEl>
                                          </p:spTgt>
                                        </p:tgtEl>
                                      </p:cBhvr>
                                    </p:animEffect>
                                  </p:childTnLst>
                                </p:cTn>
                              </p:par>
                              <p:par>
                                <p:cTn id="75" presetID="3" presetClass="entr" presetSubtype="10" fill="hold" nodeType="withEffect">
                                  <p:stCondLst>
                                    <p:cond delay="0"/>
                                  </p:stCondLst>
                                  <p:childTnLst>
                                    <p:set>
                                      <p:cBhvr>
                                        <p:cTn id="76" dur="1" fill="hold">
                                          <p:stCondLst>
                                            <p:cond delay="0"/>
                                          </p:stCondLst>
                                        </p:cTn>
                                        <p:tgtEl>
                                          <p:spTgt spid="824322">
                                            <p:txEl>
                                              <p:pRg st="14" end="14"/>
                                            </p:txEl>
                                          </p:spTgt>
                                        </p:tgtEl>
                                        <p:attrNameLst>
                                          <p:attrName>style.visibility</p:attrName>
                                        </p:attrNameLst>
                                      </p:cBhvr>
                                      <p:to>
                                        <p:strVal val="visible"/>
                                      </p:to>
                                    </p:set>
                                    <p:animEffect transition="in" filter="blinds(horizontal)">
                                      <p:cBhvr>
                                        <p:cTn id="77" dur="500"/>
                                        <p:tgtEl>
                                          <p:spTgt spid="824322">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824326"/>
                                        </p:tgtEl>
                                        <p:attrNameLst>
                                          <p:attrName>style.visibility</p:attrName>
                                        </p:attrNameLst>
                                      </p:cBhvr>
                                      <p:to>
                                        <p:strVal val="visible"/>
                                      </p:to>
                                    </p:set>
                                    <p:animEffect transition="in" filter="blinds(horizontal)">
                                      <p:cBhvr>
                                        <p:cTn id="82" dur="500"/>
                                        <p:tgtEl>
                                          <p:spTgt spid="824326"/>
                                        </p:tgtEl>
                                      </p:cBhvr>
                                    </p:animEffect>
                                  </p:childTnLst>
                                  <p:subTnLst>
                                    <p:set>
                                      <p:cBhvr override="childStyle">
                                        <p:cTn dur="1" fill="hold" display="0" masterRel="nextClick" afterEffect="1"/>
                                        <p:tgtEl>
                                          <p:spTgt spid="824326"/>
                                        </p:tgtEl>
                                        <p:attrNameLst>
                                          <p:attrName>style.visibility</p:attrName>
                                        </p:attrNameLst>
                                      </p:cBhvr>
                                      <p:to>
                                        <p:strVal val="hidden"/>
                                      </p:to>
                                    </p:set>
                                  </p:sub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824322">
                                            <p:txEl>
                                              <p:pRg st="15" end="15"/>
                                            </p:txEl>
                                          </p:spTgt>
                                        </p:tgtEl>
                                        <p:attrNameLst>
                                          <p:attrName>style.visibility</p:attrName>
                                        </p:attrNameLst>
                                      </p:cBhvr>
                                      <p:to>
                                        <p:strVal val="visible"/>
                                      </p:to>
                                    </p:set>
                                    <p:animEffect transition="in" filter="blinds(horizontal)">
                                      <p:cBhvr>
                                        <p:cTn id="87" dur="500"/>
                                        <p:tgtEl>
                                          <p:spTgt spid="824322">
                                            <p:txEl>
                                              <p:pRg st="15" end="15"/>
                                            </p:txEl>
                                          </p:spTgt>
                                        </p:tgtEl>
                                      </p:cBhvr>
                                    </p:animEffect>
                                  </p:childTnLst>
                                </p:cTn>
                              </p:par>
                              <p:par>
                                <p:cTn id="88" presetID="3" presetClass="entr" presetSubtype="10" fill="hold" nodeType="withEffect">
                                  <p:stCondLst>
                                    <p:cond delay="0"/>
                                  </p:stCondLst>
                                  <p:childTnLst>
                                    <p:set>
                                      <p:cBhvr>
                                        <p:cTn id="89" dur="1" fill="hold">
                                          <p:stCondLst>
                                            <p:cond delay="0"/>
                                          </p:stCondLst>
                                        </p:cTn>
                                        <p:tgtEl>
                                          <p:spTgt spid="824322">
                                            <p:txEl>
                                              <p:pRg st="16" end="16"/>
                                            </p:txEl>
                                          </p:spTgt>
                                        </p:tgtEl>
                                        <p:attrNameLst>
                                          <p:attrName>style.visibility</p:attrName>
                                        </p:attrNameLst>
                                      </p:cBhvr>
                                      <p:to>
                                        <p:strVal val="visible"/>
                                      </p:to>
                                    </p:set>
                                    <p:animEffect transition="in" filter="blinds(horizontal)">
                                      <p:cBhvr>
                                        <p:cTn id="90" dur="500"/>
                                        <p:tgtEl>
                                          <p:spTgt spid="824322">
                                            <p:txEl>
                                              <p:pRg st="16" end="16"/>
                                            </p:txEl>
                                          </p:spTgt>
                                        </p:tgtEl>
                                      </p:cBhvr>
                                    </p:animEffect>
                                  </p:childTnLst>
                                </p:cTn>
                              </p:par>
                              <p:par>
                                <p:cTn id="91" presetID="3" presetClass="entr" presetSubtype="10" fill="hold" nodeType="withEffect">
                                  <p:stCondLst>
                                    <p:cond delay="0"/>
                                  </p:stCondLst>
                                  <p:childTnLst>
                                    <p:set>
                                      <p:cBhvr>
                                        <p:cTn id="92" dur="1" fill="hold">
                                          <p:stCondLst>
                                            <p:cond delay="0"/>
                                          </p:stCondLst>
                                        </p:cTn>
                                        <p:tgtEl>
                                          <p:spTgt spid="824322">
                                            <p:txEl>
                                              <p:pRg st="17" end="17"/>
                                            </p:txEl>
                                          </p:spTgt>
                                        </p:tgtEl>
                                        <p:attrNameLst>
                                          <p:attrName>style.visibility</p:attrName>
                                        </p:attrNameLst>
                                      </p:cBhvr>
                                      <p:to>
                                        <p:strVal val="visible"/>
                                      </p:to>
                                    </p:set>
                                    <p:animEffect transition="in" filter="blinds(horizontal)">
                                      <p:cBhvr>
                                        <p:cTn id="93" dur="500"/>
                                        <p:tgtEl>
                                          <p:spTgt spid="824322">
                                            <p:txEl>
                                              <p:pRg st="17" end="17"/>
                                            </p:txEl>
                                          </p:spTgt>
                                        </p:tgtEl>
                                      </p:cBhvr>
                                    </p:animEffect>
                                  </p:childTnLst>
                                </p:cTn>
                              </p:par>
                              <p:par>
                                <p:cTn id="94" presetID="3" presetClass="entr" presetSubtype="10" fill="hold" nodeType="withEffect">
                                  <p:stCondLst>
                                    <p:cond delay="0"/>
                                  </p:stCondLst>
                                  <p:childTnLst>
                                    <p:set>
                                      <p:cBhvr>
                                        <p:cTn id="95" dur="1" fill="hold">
                                          <p:stCondLst>
                                            <p:cond delay="0"/>
                                          </p:stCondLst>
                                        </p:cTn>
                                        <p:tgtEl>
                                          <p:spTgt spid="824322">
                                            <p:txEl>
                                              <p:pRg st="18" end="18"/>
                                            </p:txEl>
                                          </p:spTgt>
                                        </p:tgtEl>
                                        <p:attrNameLst>
                                          <p:attrName>style.visibility</p:attrName>
                                        </p:attrNameLst>
                                      </p:cBhvr>
                                      <p:to>
                                        <p:strVal val="visible"/>
                                      </p:to>
                                    </p:set>
                                    <p:animEffect transition="in" filter="blinds(horizontal)">
                                      <p:cBhvr>
                                        <p:cTn id="96" dur="500"/>
                                        <p:tgtEl>
                                          <p:spTgt spid="824322">
                                            <p:txEl>
                                              <p:pRg st="18" end="18"/>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nodeType="clickEffect">
                                  <p:stCondLst>
                                    <p:cond delay="0"/>
                                  </p:stCondLst>
                                  <p:childTnLst>
                                    <p:set>
                                      <p:cBhvr>
                                        <p:cTn id="100" dur="1" fill="hold">
                                          <p:stCondLst>
                                            <p:cond delay="0"/>
                                          </p:stCondLst>
                                        </p:cTn>
                                        <p:tgtEl>
                                          <p:spTgt spid="824327"/>
                                        </p:tgtEl>
                                        <p:attrNameLst>
                                          <p:attrName>style.visibility</p:attrName>
                                        </p:attrNameLst>
                                      </p:cBhvr>
                                      <p:to>
                                        <p:strVal val="visible"/>
                                      </p:to>
                                    </p:set>
                                    <p:animEffect transition="in" filter="blinds(horizontal)">
                                      <p:cBhvr>
                                        <p:cTn id="101" dur="500"/>
                                        <p:tgtEl>
                                          <p:spTgt spid="824327"/>
                                        </p:tgtEl>
                                      </p:cBhvr>
                                    </p:animEffect>
                                  </p:childTnLst>
                                  <p:subTnLst>
                                    <p:set>
                                      <p:cBhvr override="childStyle">
                                        <p:cTn dur="1" fill="hold" display="0" masterRel="nextClick" afterEffect="1"/>
                                        <p:tgtEl>
                                          <p:spTgt spid="824327"/>
                                        </p:tgtEl>
                                        <p:attrNameLst>
                                          <p:attrName>style.visibility</p:attrName>
                                        </p:attrNameLst>
                                      </p:cBhvr>
                                      <p:to>
                                        <p:strVal val="hidden"/>
                                      </p:to>
                                    </p:set>
                                  </p:sub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nodeType="clickEffect">
                                  <p:stCondLst>
                                    <p:cond delay="0"/>
                                  </p:stCondLst>
                                  <p:childTnLst>
                                    <p:set>
                                      <p:cBhvr>
                                        <p:cTn id="105" dur="1" fill="hold">
                                          <p:stCondLst>
                                            <p:cond delay="0"/>
                                          </p:stCondLst>
                                        </p:cTn>
                                        <p:tgtEl>
                                          <p:spTgt spid="824328"/>
                                        </p:tgtEl>
                                        <p:attrNameLst>
                                          <p:attrName>style.visibility</p:attrName>
                                        </p:attrNameLst>
                                      </p:cBhvr>
                                      <p:to>
                                        <p:strVal val="visible"/>
                                      </p:to>
                                    </p:set>
                                    <p:animEffect transition="in" filter="blinds(horizontal)">
                                      <p:cBhvr>
                                        <p:cTn id="106" dur="500"/>
                                        <p:tgtEl>
                                          <p:spTgt spid="824328"/>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nodeType="clickEffect">
                                  <p:stCondLst>
                                    <p:cond delay="0"/>
                                  </p:stCondLst>
                                  <p:childTnLst>
                                    <p:set>
                                      <p:cBhvr>
                                        <p:cTn id="110" dur="1" fill="hold">
                                          <p:stCondLst>
                                            <p:cond delay="0"/>
                                          </p:stCondLst>
                                        </p:cTn>
                                        <p:tgtEl>
                                          <p:spTgt spid="824329"/>
                                        </p:tgtEl>
                                        <p:attrNameLst>
                                          <p:attrName>style.visibility</p:attrName>
                                        </p:attrNameLst>
                                      </p:cBhvr>
                                      <p:to>
                                        <p:strVal val="visible"/>
                                      </p:to>
                                    </p:set>
                                    <p:animEffect transition="in" filter="blinds(horizontal)">
                                      <p:cBhvr>
                                        <p:cTn id="111" dur="500"/>
                                        <p:tgtEl>
                                          <p:spTgt spid="824329"/>
                                        </p:tgtEl>
                                      </p:cBhvr>
                                    </p:animEffect>
                                  </p:childTnLst>
                                  <p:subTnLst>
                                    <p:set>
                                      <p:cBhvr override="childStyle">
                                        <p:cTn dur="1" fill="hold" display="0" masterRel="nextClick" afterEffect="1"/>
                                        <p:tgtEl>
                                          <p:spTgt spid="824329"/>
                                        </p:tgtEl>
                                        <p:attrNameLst>
                                          <p:attrName>style.visibility</p:attrName>
                                        </p:attrNameLst>
                                      </p:cBhvr>
                                      <p:to>
                                        <p:strVal val="hidden"/>
                                      </p:to>
                                    </p:set>
                                  </p:sub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nodeType="clickEffect">
                                  <p:stCondLst>
                                    <p:cond delay="0"/>
                                  </p:stCondLst>
                                  <p:childTnLst>
                                    <p:set>
                                      <p:cBhvr>
                                        <p:cTn id="115" dur="1" fill="hold">
                                          <p:stCondLst>
                                            <p:cond delay="0"/>
                                          </p:stCondLst>
                                        </p:cTn>
                                        <p:tgtEl>
                                          <p:spTgt spid="824330"/>
                                        </p:tgtEl>
                                        <p:attrNameLst>
                                          <p:attrName>style.visibility</p:attrName>
                                        </p:attrNameLst>
                                      </p:cBhvr>
                                      <p:to>
                                        <p:strVal val="visible"/>
                                      </p:to>
                                    </p:set>
                                    <p:animEffect transition="in" filter="blinds(horizontal)">
                                      <p:cBhvr>
                                        <p:cTn id="116" dur="500"/>
                                        <p:tgtEl>
                                          <p:spTgt spid="824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328" grpId="0"/>
      <p:bldP spid="824330"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2"/>
          <p:cNvSpPr>
            <a:spLocks noGrp="1"/>
          </p:cNvSpPr>
          <p:nvPr>
            <p:ph type="title"/>
          </p:nvPr>
        </p:nvSpPr>
        <p:spPr>
          <a:xfrm>
            <a:off x="457200" y="98425"/>
            <a:ext cx="8229600" cy="561975"/>
          </a:xfrm>
          <a:ln/>
        </p:spPr>
        <p:txBody>
          <a:bodyPr vert="horz" wrap="square" lIns="91440" tIns="45720" rIns="91440" bIns="45720" anchor="ctr" anchorCtr="0"/>
          <a:lstStyle/>
          <a:p>
            <a:r>
              <a:rPr lang="zh-CN" altLang="en-US" dirty="0"/>
              <a:t>本章小结</a:t>
            </a:r>
          </a:p>
        </p:txBody>
      </p:sp>
      <p:sp>
        <p:nvSpPr>
          <p:cNvPr id="752643" name="Rectangle 3"/>
          <p:cNvSpPr>
            <a:spLocks noGrp="1"/>
          </p:cNvSpPr>
          <p:nvPr>
            <p:ph idx="1"/>
          </p:nvPr>
        </p:nvSpPr>
        <p:spPr>
          <a:xfrm>
            <a:off x="301625" y="820738"/>
            <a:ext cx="8553450" cy="5838825"/>
          </a:xfrm>
          <a:ln/>
        </p:spPr>
        <p:txBody>
          <a:bodyPr vert="horz" wrap="square" lIns="91440" tIns="45720" rIns="91440" bIns="45720" anchor="t" anchorCtr="0"/>
          <a:lstStyle/>
          <a:p>
            <a:r>
              <a:rPr lang="zh-CN" altLang="en-US" sz="2000" dirty="0">
                <a:latin typeface="微软雅黑" panose="020B0503020204020204" pitchFamily="34" charset="-122"/>
                <a:ea typeface="微软雅黑" panose="020B0503020204020204" pitchFamily="34" charset="-122"/>
              </a:rPr>
              <a:t>链接处理涉及到三种目标文件格式：可重定位目标文件、可执行目标文件和共享目标文件。共享库文件是一种特殊的可重定位目标。</a:t>
            </a:r>
          </a:p>
          <a:p>
            <a:r>
              <a:rPr lang="en-US" altLang="zh-CN" sz="2000" dirty="0">
                <a:latin typeface="微软雅黑" panose="020B0503020204020204" pitchFamily="34" charset="-122"/>
                <a:ea typeface="微软雅黑" panose="020B0503020204020204" pitchFamily="34" charset="-122"/>
              </a:rPr>
              <a:t>ELF</a:t>
            </a:r>
            <a:r>
              <a:rPr lang="zh-CN" altLang="en-US" sz="2000" dirty="0">
                <a:latin typeface="微软雅黑" panose="020B0503020204020204" pitchFamily="34" charset="-122"/>
                <a:ea typeface="微软雅黑" panose="020B0503020204020204" pitchFamily="34" charset="-122"/>
              </a:rPr>
              <a:t>目标文件格式有链接视图和执行视图两种，前者是可重定位目标格式，后者是可执行目标格式。</a:t>
            </a:r>
          </a:p>
          <a:p>
            <a:pPr lvl="1"/>
            <a:r>
              <a:rPr lang="zh-CN" altLang="en-US" dirty="0">
                <a:latin typeface="微软雅黑" panose="020B0503020204020204" pitchFamily="34" charset="-122"/>
                <a:ea typeface="微软雅黑" panose="020B0503020204020204" pitchFamily="34" charset="-122"/>
              </a:rPr>
              <a:t>链接视图中包含</a:t>
            </a:r>
            <a:r>
              <a:rPr lang="en-US" altLang="zh-CN" dirty="0">
                <a:latin typeface="微软雅黑" panose="020B0503020204020204" pitchFamily="34" charset="-122"/>
                <a:ea typeface="微软雅黑" panose="020B0503020204020204" pitchFamily="34" charset="-122"/>
              </a:rPr>
              <a:t>ELF</a:t>
            </a:r>
            <a:r>
              <a:rPr lang="zh-CN" altLang="en-US" dirty="0">
                <a:latin typeface="微软雅黑" panose="020B0503020204020204" pitchFamily="34" charset="-122"/>
                <a:ea typeface="微软雅黑" panose="020B0503020204020204" pitchFamily="34" charset="-122"/>
              </a:rPr>
              <a:t>头、各个节以及节头表</a:t>
            </a:r>
          </a:p>
          <a:p>
            <a:pPr lvl="1"/>
            <a:r>
              <a:rPr lang="zh-CN" altLang="en-US" dirty="0">
                <a:latin typeface="微软雅黑" panose="020B0503020204020204" pitchFamily="34" charset="-122"/>
                <a:ea typeface="微软雅黑" panose="020B0503020204020204" pitchFamily="34" charset="-122"/>
              </a:rPr>
              <a:t>执行视图中包含</a:t>
            </a:r>
            <a:r>
              <a:rPr lang="en-US" altLang="zh-CN" dirty="0">
                <a:latin typeface="微软雅黑" panose="020B0503020204020204" pitchFamily="34" charset="-122"/>
                <a:ea typeface="微软雅黑" panose="020B0503020204020204" pitchFamily="34" charset="-122"/>
              </a:rPr>
              <a:t>ELF</a:t>
            </a:r>
            <a:r>
              <a:rPr lang="zh-CN" altLang="en-US" dirty="0">
                <a:latin typeface="微软雅黑" panose="020B0503020204020204" pitchFamily="34" charset="-122"/>
                <a:ea typeface="微软雅黑" panose="020B0503020204020204" pitchFamily="34" charset="-122"/>
              </a:rPr>
              <a:t>头、程序头表（段头表）以及各种节组成的段</a:t>
            </a:r>
          </a:p>
          <a:p>
            <a:r>
              <a:rPr lang="zh-CN" altLang="en-US" sz="2000" dirty="0">
                <a:latin typeface="微软雅黑" panose="020B0503020204020204" pitchFamily="34" charset="-122"/>
                <a:ea typeface="微软雅黑" panose="020B0503020204020204" pitchFamily="34" charset="-122"/>
              </a:rPr>
              <a:t>链接分为静态链接和动态链接两种</a:t>
            </a:r>
          </a:p>
          <a:p>
            <a:pPr lvl="1"/>
            <a:r>
              <a:rPr lang="zh-CN" altLang="en-US" dirty="0">
                <a:latin typeface="微软雅黑" panose="020B0503020204020204" pitchFamily="34" charset="-122"/>
                <a:ea typeface="微软雅黑" panose="020B0503020204020204" pitchFamily="34" charset="-122"/>
              </a:rPr>
              <a:t>静态链接将多个可重定位目标模块中相同类型的节合并起来，以生成完全链接的可执行目标文件，其中所有符号的引用都是在虚拟地址空间中确定的最终地址，因而可以直接被加载执行。</a:t>
            </a:r>
          </a:p>
          <a:p>
            <a:pPr lvl="1"/>
            <a:r>
              <a:rPr lang="zh-CN" altLang="en-US" dirty="0">
                <a:latin typeface="微软雅黑" panose="020B0503020204020204" pitchFamily="34" charset="-122"/>
                <a:ea typeface="微软雅黑" panose="020B0503020204020204" pitchFamily="34" charset="-122"/>
              </a:rPr>
              <a:t>动态链接的可执行目标文件是部分链接的，还有一部分符号的引用地址没有确定，需要利用共享库中定义的符号进行重定位，因而需要由动态链接器来加载共享库并重定位可执行文件中部分符号的引用。</a:t>
            </a:r>
          </a:p>
          <a:p>
            <a:pPr lvl="2"/>
            <a:r>
              <a:rPr lang="zh-CN" altLang="en-US" sz="2000" dirty="0">
                <a:latin typeface="微软雅黑" panose="020B0503020204020204" pitchFamily="34" charset="-122"/>
                <a:ea typeface="微软雅黑" panose="020B0503020204020204" pitchFamily="34" charset="-122"/>
              </a:rPr>
              <a:t>加载时进行共享库的动态链接</a:t>
            </a:r>
          </a:p>
          <a:p>
            <a:pPr lvl="2"/>
            <a:r>
              <a:rPr lang="zh-CN" altLang="en-US" sz="2000" dirty="0">
                <a:latin typeface="微软雅黑" panose="020B0503020204020204" pitchFamily="34" charset="-122"/>
                <a:ea typeface="微软雅黑" panose="020B0503020204020204" pitchFamily="34" charset="-122"/>
              </a:rPr>
              <a:t>执行时进行共享库的动态链接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2643">
                                            <p:txEl>
                                              <p:pRg st="0" end="0"/>
                                            </p:txEl>
                                          </p:spTgt>
                                        </p:tgtEl>
                                        <p:attrNameLst>
                                          <p:attrName>style.visibility</p:attrName>
                                        </p:attrNameLst>
                                      </p:cBhvr>
                                      <p:to>
                                        <p:strVal val="visible"/>
                                      </p:to>
                                    </p:set>
                                    <p:animEffect transition="in" filter="blinds(horizontal)">
                                      <p:cBhvr>
                                        <p:cTn id="7" dur="500"/>
                                        <p:tgtEl>
                                          <p:spTgt spid="752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2643">
                                            <p:txEl>
                                              <p:pRg st="1" end="1"/>
                                            </p:txEl>
                                          </p:spTgt>
                                        </p:tgtEl>
                                        <p:attrNameLst>
                                          <p:attrName>style.visibility</p:attrName>
                                        </p:attrNameLst>
                                      </p:cBhvr>
                                      <p:to>
                                        <p:strVal val="visible"/>
                                      </p:to>
                                    </p:set>
                                    <p:animEffect transition="in" filter="blinds(horizontal)">
                                      <p:cBhvr>
                                        <p:cTn id="12" dur="500"/>
                                        <p:tgtEl>
                                          <p:spTgt spid="7526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2643">
                                            <p:txEl>
                                              <p:pRg st="2" end="2"/>
                                            </p:txEl>
                                          </p:spTgt>
                                        </p:tgtEl>
                                        <p:attrNameLst>
                                          <p:attrName>style.visibility</p:attrName>
                                        </p:attrNameLst>
                                      </p:cBhvr>
                                      <p:to>
                                        <p:strVal val="visible"/>
                                      </p:to>
                                    </p:set>
                                    <p:animEffect transition="in" filter="blinds(horizontal)">
                                      <p:cBhvr>
                                        <p:cTn id="17" dur="500"/>
                                        <p:tgtEl>
                                          <p:spTgt spid="7526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52643">
                                            <p:txEl>
                                              <p:pRg st="3" end="3"/>
                                            </p:txEl>
                                          </p:spTgt>
                                        </p:tgtEl>
                                        <p:attrNameLst>
                                          <p:attrName>style.visibility</p:attrName>
                                        </p:attrNameLst>
                                      </p:cBhvr>
                                      <p:to>
                                        <p:strVal val="visible"/>
                                      </p:to>
                                    </p:set>
                                    <p:animEffect transition="in" filter="blinds(horizontal)">
                                      <p:cBhvr>
                                        <p:cTn id="22" dur="500"/>
                                        <p:tgtEl>
                                          <p:spTgt spid="7526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52643">
                                            <p:txEl>
                                              <p:pRg st="4" end="4"/>
                                            </p:txEl>
                                          </p:spTgt>
                                        </p:tgtEl>
                                        <p:attrNameLst>
                                          <p:attrName>style.visibility</p:attrName>
                                        </p:attrNameLst>
                                      </p:cBhvr>
                                      <p:to>
                                        <p:strVal val="visible"/>
                                      </p:to>
                                    </p:set>
                                    <p:animEffect transition="in" filter="blinds(horizontal)">
                                      <p:cBhvr>
                                        <p:cTn id="27" dur="500"/>
                                        <p:tgtEl>
                                          <p:spTgt spid="7526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52643">
                                            <p:txEl>
                                              <p:pRg st="5" end="5"/>
                                            </p:txEl>
                                          </p:spTgt>
                                        </p:tgtEl>
                                        <p:attrNameLst>
                                          <p:attrName>style.visibility</p:attrName>
                                        </p:attrNameLst>
                                      </p:cBhvr>
                                      <p:to>
                                        <p:strVal val="visible"/>
                                      </p:to>
                                    </p:set>
                                    <p:animEffect transition="in" filter="blinds(horizontal)">
                                      <p:cBhvr>
                                        <p:cTn id="32" dur="500"/>
                                        <p:tgtEl>
                                          <p:spTgt spid="7526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52643">
                                            <p:txEl>
                                              <p:pRg st="6" end="6"/>
                                            </p:txEl>
                                          </p:spTgt>
                                        </p:tgtEl>
                                        <p:attrNameLst>
                                          <p:attrName>style.visibility</p:attrName>
                                        </p:attrNameLst>
                                      </p:cBhvr>
                                      <p:to>
                                        <p:strVal val="visible"/>
                                      </p:to>
                                    </p:set>
                                    <p:animEffect transition="in" filter="blinds(horizontal)">
                                      <p:cBhvr>
                                        <p:cTn id="37" dur="500"/>
                                        <p:tgtEl>
                                          <p:spTgt spid="75264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52643">
                                            <p:txEl>
                                              <p:pRg st="7" end="7"/>
                                            </p:txEl>
                                          </p:spTgt>
                                        </p:tgtEl>
                                        <p:attrNameLst>
                                          <p:attrName>style.visibility</p:attrName>
                                        </p:attrNameLst>
                                      </p:cBhvr>
                                      <p:to>
                                        <p:strVal val="visible"/>
                                      </p:to>
                                    </p:set>
                                    <p:animEffect transition="in" filter="blinds(horizontal)">
                                      <p:cBhvr>
                                        <p:cTn id="42" dur="500"/>
                                        <p:tgtEl>
                                          <p:spTgt spid="75264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52643">
                                            <p:txEl>
                                              <p:pRg st="8" end="8"/>
                                            </p:txEl>
                                          </p:spTgt>
                                        </p:tgtEl>
                                        <p:attrNameLst>
                                          <p:attrName>style.visibility</p:attrName>
                                        </p:attrNameLst>
                                      </p:cBhvr>
                                      <p:to>
                                        <p:strVal val="visible"/>
                                      </p:to>
                                    </p:set>
                                    <p:animEffect transition="in" filter="blinds(horizontal)">
                                      <p:cBhvr>
                                        <p:cTn id="47" dur="500"/>
                                        <p:tgtEl>
                                          <p:spTgt spid="7526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p:cNvSpPr>
          <p:nvPr>
            <p:ph type="title"/>
          </p:nvPr>
        </p:nvSpPr>
        <p:spPr>
          <a:ln/>
        </p:spPr>
        <p:txBody>
          <a:bodyPr vert="horz" wrap="square" lIns="91440" tIns="45720" rIns="91440" bIns="45720" anchor="ctr" anchorCtr="0"/>
          <a:lstStyle/>
          <a:p>
            <a:r>
              <a:rPr lang="zh-CN" altLang="en-US" sz="3200" dirty="0"/>
              <a:t>本章小结</a:t>
            </a:r>
          </a:p>
        </p:txBody>
      </p:sp>
      <p:sp>
        <p:nvSpPr>
          <p:cNvPr id="753667" name="Rectangle 3"/>
          <p:cNvSpPr>
            <a:spLocks noGrp="1"/>
          </p:cNvSpPr>
          <p:nvPr>
            <p:ph idx="1"/>
          </p:nvPr>
        </p:nvSpPr>
        <p:spPr>
          <a:xfrm>
            <a:off x="468313" y="836613"/>
            <a:ext cx="8229600" cy="5711825"/>
          </a:xfrm>
          <a:ln/>
        </p:spPr>
        <p:txBody>
          <a:bodyPr vert="horz" wrap="square" lIns="91440" tIns="45720" rIns="91440" bIns="45720" anchor="t" anchorCtr="0"/>
          <a:lstStyle/>
          <a:p>
            <a:pPr>
              <a:lnSpc>
                <a:spcPct val="130000"/>
              </a:lnSpc>
            </a:pPr>
            <a:r>
              <a:rPr lang="zh-CN" altLang="en-US" sz="2000" dirty="0">
                <a:ea typeface="微软雅黑" panose="020B0503020204020204" pitchFamily="34" charset="-122"/>
              </a:rPr>
              <a:t>链接过程需要完成符号解析和重定位两方面的工作</a:t>
            </a:r>
          </a:p>
          <a:p>
            <a:pPr lvl="1">
              <a:lnSpc>
                <a:spcPct val="130000"/>
              </a:lnSpc>
            </a:pPr>
            <a:r>
              <a:rPr lang="zh-CN" altLang="en-US" dirty="0">
                <a:ea typeface="微软雅黑" panose="020B0503020204020204" pitchFamily="34" charset="-122"/>
              </a:rPr>
              <a:t>符号解析的目的就是将符号的引用与符号的定义关联起来</a:t>
            </a:r>
          </a:p>
          <a:p>
            <a:pPr lvl="1">
              <a:lnSpc>
                <a:spcPct val="130000"/>
              </a:lnSpc>
            </a:pPr>
            <a:r>
              <a:rPr lang="zh-CN" altLang="en-US" dirty="0">
                <a:ea typeface="微软雅黑" panose="020B0503020204020204" pitchFamily="34" charset="-122"/>
              </a:rPr>
              <a:t>重定位的目的是分别合并代码和数据，并根据代码和数据在虚拟地址空间中的位置，确定每个符号的最终存储地址，然后根据符号的确切地址来修改符号的引用处的地址。</a:t>
            </a:r>
          </a:p>
          <a:p>
            <a:pPr>
              <a:lnSpc>
                <a:spcPct val="130000"/>
              </a:lnSpc>
            </a:pPr>
            <a:r>
              <a:rPr lang="zh-CN" altLang="en-US" sz="2000" dirty="0">
                <a:ea typeface="微软雅黑" panose="020B0503020204020204" pitchFamily="34" charset="-122"/>
              </a:rPr>
              <a:t>在不同目标模块中可能会定义相同符号，因为相同的多个符号只能分配一个地址，因而链接器需要确定以哪个符号为准。</a:t>
            </a:r>
          </a:p>
          <a:p>
            <a:pPr>
              <a:lnSpc>
                <a:spcPct val="130000"/>
              </a:lnSpc>
            </a:pPr>
            <a:r>
              <a:rPr lang="zh-CN" altLang="en-US" sz="2000" dirty="0">
                <a:ea typeface="微软雅黑" panose="020B0503020204020204" pitchFamily="34" charset="-122"/>
              </a:rPr>
              <a:t>编译器通过对定义符号标识其为强符号还是弱符号，由链接器根据一套规则来确定多重定义符号中哪个是唯一的定义符号，如果不了解这些规则，则可能无法理解程序执行的有些结果。</a:t>
            </a:r>
          </a:p>
          <a:p>
            <a:pPr>
              <a:lnSpc>
                <a:spcPct val="130000"/>
              </a:lnSpc>
            </a:pPr>
            <a:r>
              <a:rPr lang="zh-CN" altLang="en-US" sz="2000" dirty="0">
                <a:ea typeface="微软雅黑" panose="020B0503020204020204" pitchFamily="34" charset="-122"/>
              </a:rPr>
              <a:t>加载器在加载可执行目标文件时，实际上只是把可执行目标文件中的只读代码段和可读写数据段通过页表映射到了虚拟地址空间中确定的位置，并没有真正把代码和数据从磁盘装入主存。</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3667">
                                            <p:txEl>
                                              <p:pRg st="0" end="0"/>
                                            </p:txEl>
                                          </p:spTgt>
                                        </p:tgtEl>
                                        <p:attrNameLst>
                                          <p:attrName>style.visibility</p:attrName>
                                        </p:attrNameLst>
                                      </p:cBhvr>
                                      <p:to>
                                        <p:strVal val="visible"/>
                                      </p:to>
                                    </p:set>
                                    <p:animEffect transition="in" filter="blinds(horizontal)">
                                      <p:cBhvr>
                                        <p:cTn id="7" dur="500"/>
                                        <p:tgtEl>
                                          <p:spTgt spid="7536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3667">
                                            <p:txEl>
                                              <p:pRg st="1" end="1"/>
                                            </p:txEl>
                                          </p:spTgt>
                                        </p:tgtEl>
                                        <p:attrNameLst>
                                          <p:attrName>style.visibility</p:attrName>
                                        </p:attrNameLst>
                                      </p:cBhvr>
                                      <p:to>
                                        <p:strVal val="visible"/>
                                      </p:to>
                                    </p:set>
                                    <p:animEffect transition="in" filter="blinds(horizontal)">
                                      <p:cBhvr>
                                        <p:cTn id="12" dur="500"/>
                                        <p:tgtEl>
                                          <p:spTgt spid="7536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3667">
                                            <p:txEl>
                                              <p:pRg st="2" end="2"/>
                                            </p:txEl>
                                          </p:spTgt>
                                        </p:tgtEl>
                                        <p:attrNameLst>
                                          <p:attrName>style.visibility</p:attrName>
                                        </p:attrNameLst>
                                      </p:cBhvr>
                                      <p:to>
                                        <p:strVal val="visible"/>
                                      </p:to>
                                    </p:set>
                                    <p:animEffect transition="in" filter="blinds(horizontal)">
                                      <p:cBhvr>
                                        <p:cTn id="17" dur="500"/>
                                        <p:tgtEl>
                                          <p:spTgt spid="7536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53667">
                                            <p:txEl>
                                              <p:pRg st="3" end="3"/>
                                            </p:txEl>
                                          </p:spTgt>
                                        </p:tgtEl>
                                        <p:attrNameLst>
                                          <p:attrName>style.visibility</p:attrName>
                                        </p:attrNameLst>
                                      </p:cBhvr>
                                      <p:to>
                                        <p:strVal val="visible"/>
                                      </p:to>
                                    </p:set>
                                    <p:animEffect transition="in" filter="blinds(horizontal)">
                                      <p:cBhvr>
                                        <p:cTn id="22" dur="500"/>
                                        <p:tgtEl>
                                          <p:spTgt spid="7536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53667">
                                            <p:txEl>
                                              <p:pRg st="4" end="4"/>
                                            </p:txEl>
                                          </p:spTgt>
                                        </p:tgtEl>
                                        <p:attrNameLst>
                                          <p:attrName>style.visibility</p:attrName>
                                        </p:attrNameLst>
                                      </p:cBhvr>
                                      <p:to>
                                        <p:strVal val="visible"/>
                                      </p:to>
                                    </p:set>
                                    <p:animEffect transition="in" filter="blinds(horizontal)">
                                      <p:cBhvr>
                                        <p:cTn id="27" dur="500"/>
                                        <p:tgtEl>
                                          <p:spTgt spid="7536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53667">
                                            <p:txEl>
                                              <p:pRg st="5" end="5"/>
                                            </p:txEl>
                                          </p:spTgt>
                                        </p:tgtEl>
                                        <p:attrNameLst>
                                          <p:attrName>style.visibility</p:attrName>
                                        </p:attrNameLst>
                                      </p:cBhvr>
                                      <p:to>
                                        <p:strVal val="visible"/>
                                      </p:to>
                                    </p:set>
                                    <p:animEffect transition="in" filter="blinds(horizontal)">
                                      <p:cBhvr>
                                        <p:cTn id="32" dur="500"/>
                                        <p:tgtEl>
                                          <p:spTgt spid="7536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3" name="Rectangle 3"/>
          <p:cNvSpPr>
            <a:spLocks noGrp="1"/>
          </p:cNvSpPr>
          <p:nvPr>
            <p:ph idx="1"/>
          </p:nvPr>
        </p:nvSpPr>
        <p:spPr>
          <a:xfrm>
            <a:off x="150813" y="735013"/>
            <a:ext cx="8964612" cy="5856287"/>
          </a:xfrm>
          <a:ln/>
        </p:spPr>
        <p:txBody>
          <a:bodyPr vert="horz" wrap="square" lIns="91440" tIns="45720" rIns="91440" bIns="45720" anchor="t" anchorCtr="0"/>
          <a:lstStyle/>
          <a:p>
            <a:r>
              <a:rPr lang="zh-CN" altLang="en-US" dirty="0">
                <a:ea typeface="微软雅黑" panose="020B0503020204020204" pitchFamily="34" charset="-122"/>
              </a:rPr>
              <a:t>用</a:t>
            </a:r>
            <a:r>
              <a:rPr lang="zh-CN" altLang="en-US" dirty="0">
                <a:solidFill>
                  <a:srgbClr val="FF0000"/>
                </a:solidFill>
                <a:ea typeface="微软雅黑" panose="020B0503020204020204" pitchFamily="34" charset="-122"/>
              </a:rPr>
              <a:t>符号</a:t>
            </a:r>
            <a:r>
              <a:rPr lang="zh-CN" altLang="en-US" dirty="0">
                <a:ea typeface="微软雅黑" panose="020B0503020204020204" pitchFamily="34" charset="-122"/>
              </a:rPr>
              <a:t>表示跳转位置和变量位置，是否简化了问题？</a:t>
            </a:r>
          </a:p>
          <a:p>
            <a:r>
              <a:rPr lang="zh-CN" altLang="en-US" dirty="0">
                <a:ea typeface="微软雅黑" panose="020B0503020204020204" pitchFamily="34" charset="-122"/>
              </a:rPr>
              <a:t>汇编语言出现</a:t>
            </a:r>
          </a:p>
          <a:p>
            <a:pPr lvl="1"/>
            <a:r>
              <a:rPr lang="zh-CN" altLang="en-US" dirty="0">
                <a:ea typeface="微软雅黑" panose="020B0503020204020204" pitchFamily="34" charset="-122"/>
              </a:rPr>
              <a:t>用助记符表示操作码</a:t>
            </a:r>
          </a:p>
          <a:p>
            <a:pPr lvl="1"/>
            <a:r>
              <a:rPr lang="zh-CN" altLang="en-US" dirty="0">
                <a:ea typeface="微软雅黑" panose="020B0503020204020204" pitchFamily="34" charset="-122"/>
              </a:rPr>
              <a:t>用</a:t>
            </a:r>
            <a:r>
              <a:rPr lang="zh-CN" altLang="en-US" dirty="0">
                <a:solidFill>
                  <a:srgbClr val="FF0000"/>
                </a:solidFill>
                <a:ea typeface="微软雅黑" panose="020B0503020204020204" pitchFamily="34" charset="-122"/>
              </a:rPr>
              <a:t>符号</a:t>
            </a:r>
            <a:r>
              <a:rPr lang="zh-CN" altLang="en-US" dirty="0">
                <a:ea typeface="微软雅黑" panose="020B0503020204020204" pitchFamily="34" charset="-122"/>
              </a:rPr>
              <a:t>表示位置</a:t>
            </a:r>
          </a:p>
          <a:p>
            <a:pPr lvl="1"/>
            <a:r>
              <a:rPr lang="zh-CN" altLang="en-US" dirty="0">
                <a:ea typeface="微软雅黑" panose="020B0503020204020204" pitchFamily="34" charset="-122"/>
              </a:rPr>
              <a:t>用助记符表示寄存器</a:t>
            </a:r>
          </a:p>
          <a:p>
            <a:pPr lvl="1"/>
            <a:r>
              <a:rPr lang="en-US" altLang="zh-CN" dirty="0">
                <a:latin typeface="微软雅黑" panose="020B0503020204020204" pitchFamily="34" charset="-122"/>
                <a:ea typeface="微软雅黑" panose="020B0503020204020204" pitchFamily="34" charset="-122"/>
              </a:rPr>
              <a:t>…</a:t>
            </a:r>
            <a:r>
              <a:rPr lang="en-US" altLang="zh-CN" dirty="0">
                <a:ea typeface="微软雅黑" panose="020B0503020204020204" pitchFamily="34" charset="-122"/>
              </a:rPr>
              <a:t>..</a:t>
            </a:r>
          </a:p>
          <a:p>
            <a:r>
              <a:rPr lang="zh-CN" altLang="en-US" dirty="0">
                <a:ea typeface="微软雅黑" panose="020B0503020204020204" pitchFamily="34" charset="-122"/>
              </a:rPr>
              <a:t>更高级编程语言出现</a:t>
            </a:r>
          </a:p>
          <a:p>
            <a:pPr lvl="1"/>
            <a:r>
              <a:rPr lang="zh-CN" altLang="en-US" dirty="0">
                <a:ea typeface="微软雅黑" panose="020B0503020204020204" pitchFamily="34" charset="-122"/>
              </a:rPr>
              <a:t>程序越来越复杂，需多人开发不同的程序模块</a:t>
            </a:r>
          </a:p>
          <a:p>
            <a:pPr lvl="1"/>
            <a:r>
              <a:rPr lang="zh-CN" altLang="en-US" dirty="0">
                <a:ea typeface="微软雅黑" panose="020B0503020204020204" pitchFamily="34" charset="-122"/>
              </a:rPr>
              <a:t>子程序（函数）起始地址和</a:t>
            </a:r>
            <a:r>
              <a:rPr lang="zh-CN" altLang="en-US" dirty="0">
                <a:solidFill>
                  <a:srgbClr val="FF0000"/>
                </a:solidFill>
                <a:ea typeface="微软雅黑" panose="020B0503020204020204" pitchFamily="34" charset="-122"/>
              </a:rPr>
              <a:t>变量</a:t>
            </a:r>
            <a:r>
              <a:rPr lang="zh-CN" altLang="en-US" dirty="0">
                <a:ea typeface="微软雅黑" panose="020B0503020204020204" pitchFamily="34" charset="-122"/>
              </a:rPr>
              <a:t>起始地址是</a:t>
            </a:r>
            <a:r>
              <a:rPr lang="zh-CN" altLang="en-US" dirty="0">
                <a:solidFill>
                  <a:srgbClr val="FF0000"/>
                </a:solidFill>
                <a:ea typeface="微软雅黑" panose="020B0503020204020204" pitchFamily="34" charset="-122"/>
              </a:rPr>
              <a:t>符号定义（</a:t>
            </a:r>
            <a:r>
              <a:rPr lang="en-US" altLang="zh-CN" dirty="0">
                <a:solidFill>
                  <a:srgbClr val="FF0000"/>
                </a:solidFill>
                <a:ea typeface="微软雅黑" panose="020B0503020204020204" pitchFamily="34" charset="-122"/>
              </a:rPr>
              <a:t>definition</a:t>
            </a:r>
            <a:r>
              <a:rPr lang="zh-CN" altLang="en-US" dirty="0">
                <a:solidFill>
                  <a:srgbClr val="FF0000"/>
                </a:solidFill>
                <a:ea typeface="微软雅黑" panose="020B0503020204020204" pitchFamily="34" charset="-122"/>
              </a:rPr>
              <a:t>）</a:t>
            </a:r>
            <a:endParaRPr lang="en-US" altLang="zh-CN" dirty="0">
              <a:solidFill>
                <a:srgbClr val="FF0000"/>
              </a:solidFill>
              <a:ea typeface="微软雅黑" panose="020B0503020204020204" pitchFamily="34" charset="-122"/>
            </a:endParaRPr>
          </a:p>
          <a:p>
            <a:pPr lvl="1"/>
            <a:r>
              <a:rPr lang="zh-CN" altLang="en-US" dirty="0">
                <a:ea typeface="微软雅黑" panose="020B0503020204020204" pitchFamily="34" charset="-122"/>
              </a:rPr>
              <a:t>调用子程序（函数或过程）和使用变量即是</a:t>
            </a:r>
            <a:r>
              <a:rPr lang="zh-CN" altLang="en-US" dirty="0">
                <a:solidFill>
                  <a:srgbClr val="FF0000"/>
                </a:solidFill>
                <a:ea typeface="微软雅黑" panose="020B0503020204020204" pitchFamily="34" charset="-122"/>
              </a:rPr>
              <a:t>符号的引用（</a:t>
            </a:r>
            <a:r>
              <a:rPr lang="en-US" altLang="zh-CN" dirty="0">
                <a:solidFill>
                  <a:srgbClr val="FF0000"/>
                </a:solidFill>
                <a:ea typeface="微软雅黑" panose="020B0503020204020204" pitchFamily="34" charset="-122"/>
              </a:rPr>
              <a:t>reference</a:t>
            </a:r>
            <a:r>
              <a:rPr lang="zh-CN" altLang="en-US" dirty="0">
                <a:solidFill>
                  <a:srgbClr val="FF0000"/>
                </a:solidFill>
                <a:ea typeface="微软雅黑" panose="020B0503020204020204" pitchFamily="34" charset="-122"/>
              </a:rPr>
              <a:t>）</a:t>
            </a:r>
            <a:endParaRPr lang="en-US" altLang="zh-CN" dirty="0">
              <a:solidFill>
                <a:srgbClr val="FF0000"/>
              </a:solidFill>
              <a:ea typeface="微软雅黑" panose="020B0503020204020204" pitchFamily="34" charset="-122"/>
            </a:endParaRPr>
          </a:p>
          <a:p>
            <a:pPr lvl="1"/>
            <a:r>
              <a:rPr lang="zh-CN" altLang="en-US" dirty="0">
                <a:ea typeface="微软雅黑" panose="020B0503020204020204" pitchFamily="34" charset="-122"/>
              </a:rPr>
              <a:t>一个模块定义的符号可以被另一个模块引用</a:t>
            </a:r>
          </a:p>
          <a:p>
            <a:pPr lvl="1"/>
            <a:r>
              <a:rPr lang="zh-CN" altLang="en-US" dirty="0">
                <a:ea typeface="微软雅黑" panose="020B0503020204020204" pitchFamily="34" charset="-122"/>
              </a:rPr>
              <a:t>最终须链接（即合并），合并时须在符号引用处填入定义处的地址</a:t>
            </a:r>
          </a:p>
          <a:p>
            <a:pPr lvl="1">
              <a:buNone/>
            </a:pPr>
            <a:r>
              <a:rPr lang="zh-CN" altLang="en-US" dirty="0">
                <a:solidFill>
                  <a:srgbClr val="009242"/>
                </a:solidFill>
                <a:ea typeface="微软雅黑" panose="020B0503020204020204" pitchFamily="34" charset="-122"/>
              </a:rPr>
              <a:t>如上例，先确定</a:t>
            </a:r>
            <a:r>
              <a:rPr lang="en-US" altLang="zh-CN" dirty="0">
                <a:solidFill>
                  <a:srgbClr val="009242"/>
                </a:solidFill>
                <a:ea typeface="微软雅黑" panose="020B0503020204020204" pitchFamily="34" charset="-122"/>
              </a:rPr>
              <a:t>L0</a:t>
            </a:r>
            <a:r>
              <a:rPr lang="zh-CN" altLang="en-US" dirty="0">
                <a:solidFill>
                  <a:srgbClr val="009242"/>
                </a:solidFill>
                <a:ea typeface="微软雅黑" panose="020B0503020204020204" pitchFamily="34" charset="-122"/>
              </a:rPr>
              <a:t>的地址，再在</a:t>
            </a:r>
            <a:r>
              <a:rPr lang="en-US" altLang="zh-CN" dirty="0">
                <a:solidFill>
                  <a:srgbClr val="009242"/>
                </a:solidFill>
                <a:ea typeface="微软雅黑" panose="020B0503020204020204" pitchFamily="34" charset="-122"/>
              </a:rPr>
              <a:t>jmp</a:t>
            </a:r>
            <a:r>
              <a:rPr lang="zh-CN" altLang="en-US" dirty="0">
                <a:solidFill>
                  <a:srgbClr val="009242"/>
                </a:solidFill>
                <a:ea typeface="微软雅黑" panose="020B0503020204020204" pitchFamily="34" charset="-122"/>
              </a:rPr>
              <a:t>指令中填入</a:t>
            </a:r>
            <a:r>
              <a:rPr lang="en-US" altLang="zh-CN" dirty="0">
                <a:solidFill>
                  <a:srgbClr val="009242"/>
                </a:solidFill>
                <a:ea typeface="微软雅黑" panose="020B0503020204020204" pitchFamily="34" charset="-122"/>
              </a:rPr>
              <a:t>L0</a:t>
            </a:r>
            <a:r>
              <a:rPr lang="zh-CN" altLang="en-US" dirty="0">
                <a:solidFill>
                  <a:srgbClr val="009242"/>
                </a:solidFill>
                <a:ea typeface="微软雅黑" panose="020B0503020204020204" pitchFamily="34" charset="-122"/>
              </a:rPr>
              <a:t>的地址</a:t>
            </a:r>
          </a:p>
        </p:txBody>
      </p:sp>
      <p:sp>
        <p:nvSpPr>
          <p:cNvPr id="762885" name="Text Box 5"/>
          <p:cNvSpPr txBox="1"/>
          <p:nvPr/>
        </p:nvSpPr>
        <p:spPr>
          <a:xfrm>
            <a:off x="4427538" y="1438275"/>
            <a:ext cx="2424112" cy="3441700"/>
          </a:xfrm>
          <a:prstGeom prst="rect">
            <a:avLst/>
          </a:prstGeom>
          <a:noFill/>
          <a:ln w="9525">
            <a:noFill/>
          </a:ln>
        </p:spPr>
        <p:txBody>
          <a:bodyPr anchor="t" anchorCtr="0">
            <a:spAutoFit/>
          </a:bodyPr>
          <a:lstStyle/>
          <a:p>
            <a:r>
              <a:rPr lang="en-US" altLang="zh-CN" sz="2200" b="1" dirty="0">
                <a:latin typeface="微软雅黑" panose="020B0503020204020204" pitchFamily="34" charset="-122"/>
                <a:ea typeface="微软雅黑" panose="020B0503020204020204" pitchFamily="34" charset="-122"/>
              </a:rPr>
              <a:t>0</a:t>
            </a:r>
            <a:r>
              <a:rPr lang="zh-CN" altLang="en-US" sz="2200" b="1" dirty="0">
                <a:latin typeface="微软雅黑" panose="020B0503020204020204" pitchFamily="34" charset="-122"/>
                <a:ea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rPr>
              <a:t>0101 0110</a:t>
            </a:r>
          </a:p>
          <a:p>
            <a:r>
              <a:rPr lang="en-US" altLang="zh-CN" sz="2200" b="1" dirty="0">
                <a:latin typeface="微软雅黑" panose="020B0503020204020204" pitchFamily="34" charset="-122"/>
                <a:ea typeface="微软雅黑" panose="020B0503020204020204" pitchFamily="34" charset="-122"/>
              </a:rPr>
              <a:t>1</a:t>
            </a:r>
            <a:r>
              <a:rPr lang="zh-CN" altLang="en-US" sz="2200" b="1" dirty="0">
                <a:latin typeface="微软雅黑" panose="020B0503020204020204" pitchFamily="34" charset="-122"/>
                <a:ea typeface="微软雅黑" panose="020B0503020204020204" pitchFamily="34" charset="-122"/>
              </a:rPr>
              <a:t>：</a:t>
            </a:r>
            <a:r>
              <a:rPr lang="en-US" altLang="zh-CN" sz="2200" b="1" dirty="0">
                <a:solidFill>
                  <a:srgbClr val="009242"/>
                </a:solidFill>
                <a:latin typeface="微软雅黑" panose="020B0503020204020204" pitchFamily="34" charset="-122"/>
                <a:ea typeface="微软雅黑" panose="020B0503020204020204" pitchFamily="34" charset="-122"/>
              </a:rPr>
              <a:t>0010</a:t>
            </a:r>
            <a:r>
              <a:rPr lang="en-US" altLang="zh-CN" sz="2200" b="1" dirty="0">
                <a:latin typeface="微软雅黑" panose="020B0503020204020204" pitchFamily="34" charset="-122"/>
                <a:ea typeface="微软雅黑" panose="020B0503020204020204" pitchFamily="34" charset="-122"/>
              </a:rPr>
              <a:t> 0101</a:t>
            </a:r>
          </a:p>
          <a:p>
            <a:r>
              <a:rPr lang="en-US" altLang="zh-CN" sz="2200" b="1" dirty="0">
                <a:latin typeface="微软雅黑" panose="020B0503020204020204" pitchFamily="34" charset="-122"/>
                <a:ea typeface="微软雅黑" panose="020B0503020204020204" pitchFamily="34" charset="-122"/>
              </a:rPr>
              <a:t>2</a:t>
            </a: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p>
          <a:p>
            <a:r>
              <a:rPr lang="en-US" altLang="zh-CN" sz="2200" b="1" dirty="0">
                <a:latin typeface="微软雅黑" panose="020B0503020204020204" pitchFamily="34" charset="-122"/>
                <a:ea typeface="微软雅黑" panose="020B0503020204020204" pitchFamily="34" charset="-122"/>
              </a:rPr>
              <a:t>3</a:t>
            </a: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p>
          <a:p>
            <a:r>
              <a:rPr lang="en-US" altLang="zh-CN" sz="2200" b="1" dirty="0">
                <a:latin typeface="微软雅黑" panose="020B0503020204020204" pitchFamily="34" charset="-122"/>
                <a:ea typeface="微软雅黑" panose="020B0503020204020204" pitchFamily="34" charset="-122"/>
              </a:rPr>
              <a:t>4</a:t>
            </a: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p>
          <a:p>
            <a:r>
              <a:rPr lang="en-US" altLang="zh-CN" sz="2200" b="1" dirty="0">
                <a:latin typeface="微软雅黑" panose="020B0503020204020204" pitchFamily="34" charset="-122"/>
                <a:ea typeface="微软雅黑" panose="020B0503020204020204" pitchFamily="34" charset="-122"/>
              </a:rPr>
              <a:t>5</a:t>
            </a:r>
            <a:r>
              <a:rPr lang="zh-CN" altLang="en-US" sz="2200" b="1" dirty="0">
                <a:latin typeface="微软雅黑" panose="020B0503020204020204" pitchFamily="34" charset="-122"/>
                <a:ea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rPr>
              <a:t>0110 0111</a:t>
            </a:r>
          </a:p>
          <a:p>
            <a:r>
              <a:rPr lang="en-US" altLang="zh-CN" sz="2200" b="1" dirty="0">
                <a:latin typeface="微软雅黑" panose="020B0503020204020204" pitchFamily="34" charset="-122"/>
                <a:ea typeface="微软雅黑" panose="020B0503020204020204" pitchFamily="34" charset="-122"/>
              </a:rPr>
              <a:t>6</a:t>
            </a: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p>
          <a:p>
            <a:endParaRPr lang="en-US" altLang="zh-CN" sz="2200" b="1" dirty="0">
              <a:latin typeface="微软雅黑" panose="020B0503020204020204" pitchFamily="34" charset="-122"/>
              <a:ea typeface="微软雅黑" panose="020B0503020204020204" pitchFamily="34" charset="-122"/>
            </a:endParaRPr>
          </a:p>
          <a:p>
            <a:endParaRPr lang="en-US" altLang="zh-CN" sz="2200" b="1" dirty="0">
              <a:latin typeface="微软雅黑" panose="020B0503020204020204" pitchFamily="34" charset="-122"/>
              <a:ea typeface="微软雅黑" panose="020B0503020204020204" pitchFamily="34" charset="-122"/>
            </a:endParaRPr>
          </a:p>
          <a:p>
            <a:endParaRPr lang="en-US" altLang="zh-CN" sz="2200" b="1" dirty="0">
              <a:latin typeface="微软雅黑" panose="020B0503020204020204" pitchFamily="34" charset="-122"/>
              <a:ea typeface="微软雅黑" panose="020B0503020204020204" pitchFamily="34" charset="-122"/>
            </a:endParaRPr>
          </a:p>
        </p:txBody>
      </p:sp>
      <p:sp>
        <p:nvSpPr>
          <p:cNvPr id="762886" name="Text Box 6"/>
          <p:cNvSpPr txBox="1"/>
          <p:nvPr/>
        </p:nvSpPr>
        <p:spPr>
          <a:xfrm>
            <a:off x="7034213" y="1371600"/>
            <a:ext cx="1873250" cy="2436813"/>
          </a:xfrm>
          <a:prstGeom prst="rect">
            <a:avLst/>
          </a:prstGeom>
          <a:noFill/>
          <a:ln w="9525">
            <a:noFill/>
          </a:ln>
        </p:spPr>
        <p:txBody>
          <a:bodyPr anchor="t" anchorCtr="0">
            <a:spAutoFit/>
          </a:bodyPr>
          <a:lstStyle/>
          <a:p>
            <a:r>
              <a:rPr lang="en-US" altLang="zh-CN" sz="2200" b="1" dirty="0">
                <a:latin typeface="微软雅黑" panose="020B0503020204020204" pitchFamily="34" charset="-122"/>
                <a:ea typeface="微软雅黑" panose="020B0503020204020204" pitchFamily="34" charset="-122"/>
              </a:rPr>
              <a:t>      add </a:t>
            </a:r>
            <a:r>
              <a:rPr lang="en-US" altLang="zh-CN" sz="2200" b="1" dirty="0">
                <a:solidFill>
                  <a:srgbClr val="FF0000"/>
                </a:solidFill>
                <a:latin typeface="微软雅黑" panose="020B0503020204020204" pitchFamily="34" charset="-122"/>
                <a:ea typeface="微软雅黑" panose="020B0503020204020204" pitchFamily="34" charset="-122"/>
              </a:rPr>
              <a:t>B</a:t>
            </a:r>
          </a:p>
          <a:p>
            <a:r>
              <a:rPr lang="en-US" altLang="zh-CN" sz="2200" b="1" dirty="0">
                <a:solidFill>
                  <a:srgbClr val="009242"/>
                </a:solidFill>
                <a:latin typeface="微软雅黑" panose="020B0503020204020204" pitchFamily="34" charset="-122"/>
                <a:ea typeface="微软雅黑" panose="020B0503020204020204" pitchFamily="34" charset="-122"/>
              </a:rPr>
              <a:t>      jmp </a:t>
            </a:r>
            <a:r>
              <a:rPr lang="en-US" altLang="zh-CN" sz="2200" b="1" dirty="0">
                <a:solidFill>
                  <a:srgbClr val="FF0000"/>
                </a:solidFill>
                <a:latin typeface="微软雅黑" panose="020B0503020204020204" pitchFamily="34" charset="-122"/>
                <a:ea typeface="微软雅黑" panose="020B0503020204020204" pitchFamily="34" charset="-122"/>
              </a:rPr>
              <a:t>L0</a:t>
            </a:r>
          </a:p>
          <a:p>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p>
          <a:p>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p>
          <a:p>
            <a:r>
              <a:rPr lang="en-US" altLang="zh-CN" sz="2200" b="1" dirty="0">
                <a:latin typeface="微软雅黑" panose="020B0503020204020204" pitchFamily="34" charset="-122"/>
                <a:ea typeface="微软雅黑" panose="020B0503020204020204" pitchFamily="34" charset="-122"/>
              </a:rPr>
              <a:t>       ……</a:t>
            </a:r>
          </a:p>
          <a:p>
            <a:r>
              <a:rPr lang="en-US" altLang="zh-CN" sz="2200" b="1" dirty="0">
                <a:solidFill>
                  <a:srgbClr val="FF0000"/>
                </a:solidFill>
                <a:latin typeface="微软雅黑" panose="020B0503020204020204" pitchFamily="34" charset="-122"/>
                <a:ea typeface="微软雅黑" panose="020B0503020204020204" pitchFamily="34" charset="-122"/>
              </a:rPr>
              <a:t>L0</a:t>
            </a:r>
            <a:r>
              <a:rPr lang="zh-CN" altLang="en-US" sz="2200" b="1" dirty="0">
                <a:latin typeface="微软雅黑" panose="020B0503020204020204" pitchFamily="34" charset="-122"/>
                <a:ea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rPr>
              <a:t>sub </a:t>
            </a:r>
            <a:r>
              <a:rPr lang="en-US" altLang="zh-CN" sz="2200" b="1" dirty="0">
                <a:solidFill>
                  <a:srgbClr val="FF0000"/>
                </a:solidFill>
                <a:latin typeface="微软雅黑" panose="020B0503020204020204" pitchFamily="34" charset="-122"/>
                <a:ea typeface="微软雅黑" panose="020B0503020204020204" pitchFamily="34" charset="-122"/>
              </a:rPr>
              <a:t>C</a:t>
            </a:r>
          </a:p>
          <a:p>
            <a:r>
              <a:rPr lang="en-US" altLang="zh-CN" sz="2200" b="1" dirty="0">
                <a:latin typeface="微软雅黑" panose="020B0503020204020204" pitchFamily="34" charset="-122"/>
                <a:ea typeface="微软雅黑" panose="020B0503020204020204" pitchFamily="34" charset="-122"/>
              </a:rPr>
              <a:t>       ……</a:t>
            </a:r>
          </a:p>
        </p:txBody>
      </p:sp>
      <p:sp>
        <p:nvSpPr>
          <p:cNvPr id="762887" name="Line 7"/>
          <p:cNvSpPr/>
          <p:nvPr/>
        </p:nvSpPr>
        <p:spPr>
          <a:xfrm flipV="1">
            <a:off x="6400800" y="3397250"/>
            <a:ext cx="741363" cy="942975"/>
          </a:xfrm>
          <a:prstGeom prst="line">
            <a:avLst/>
          </a:prstGeom>
          <a:ln w="28575" cap="flat" cmpd="sng">
            <a:solidFill>
              <a:schemeClr val="tx1"/>
            </a:solidFill>
            <a:prstDash val="solid"/>
            <a:round/>
            <a:headEnd type="none" w="med" len="med"/>
            <a:tailEnd type="triangle" w="med" len="med"/>
          </a:ln>
        </p:spPr>
      </p:sp>
      <p:sp>
        <p:nvSpPr>
          <p:cNvPr id="762888" name="Line 8"/>
          <p:cNvSpPr/>
          <p:nvPr/>
        </p:nvSpPr>
        <p:spPr>
          <a:xfrm flipV="1">
            <a:off x="6792913" y="2017713"/>
            <a:ext cx="1611312" cy="2786062"/>
          </a:xfrm>
          <a:prstGeom prst="line">
            <a:avLst/>
          </a:prstGeom>
          <a:ln w="28575" cap="flat" cmpd="sng">
            <a:solidFill>
              <a:schemeClr val="tx1"/>
            </a:solidFill>
            <a:prstDash val="solid"/>
            <a:round/>
            <a:headEnd type="none" w="med" len="med"/>
            <a:tailEnd type="triangle" w="med" len="med"/>
          </a:ln>
        </p:spPr>
      </p:sp>
      <p:sp>
        <p:nvSpPr>
          <p:cNvPr id="19462" name="Rectangle 1"/>
          <p:cNvSpPr/>
          <p:nvPr/>
        </p:nvSpPr>
        <p:spPr>
          <a:xfrm>
            <a:off x="455613" y="123825"/>
            <a:ext cx="8232775" cy="422275"/>
          </a:xfrm>
          <a:prstGeom prst="rect">
            <a:avLst/>
          </a:prstGeom>
          <a:noFill/>
          <a:ln w="9525">
            <a:noFill/>
          </a:ln>
        </p:spPr>
        <p:txBody>
          <a:bodyPr anchor="ctr" anchorCtr="0"/>
          <a:lstStyle/>
          <a:p>
            <a:pPr marL="119380" indent="-119380" algn="ctr" defTabSz="9144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3600" b="1" dirty="0">
                <a:solidFill>
                  <a:srgbClr val="CC3300"/>
                </a:solidFill>
                <a:latin typeface="Arial" panose="020B0604020202020204" pitchFamily="34" charset="0"/>
                <a:ea typeface="黑体" panose="02010609060101010101" pitchFamily="49" charset="-122"/>
              </a:rPr>
              <a:t>链接器的由来</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2885"/>
                                        </p:tgtEl>
                                        <p:attrNameLst>
                                          <p:attrName>style.visibility</p:attrName>
                                        </p:attrNameLst>
                                      </p:cBhvr>
                                      <p:to>
                                        <p:strVal val="visible"/>
                                      </p:to>
                                    </p:set>
                                    <p:animEffect transition="in" filter="blinds(horizontal)">
                                      <p:cBhvr>
                                        <p:cTn id="7" dur="500"/>
                                        <p:tgtEl>
                                          <p:spTgt spid="76288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62886"/>
                                        </p:tgtEl>
                                        <p:attrNameLst>
                                          <p:attrName>style.visibility</p:attrName>
                                        </p:attrNameLst>
                                      </p:cBhvr>
                                      <p:to>
                                        <p:strVal val="visible"/>
                                      </p:to>
                                    </p:set>
                                    <p:animEffect transition="in" filter="blinds(horizontal)">
                                      <p:cBhvr>
                                        <p:cTn id="12" dur="500"/>
                                        <p:tgtEl>
                                          <p:spTgt spid="76288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62883">
                                            <p:txEl>
                                              <p:pRg st="1" end="1"/>
                                            </p:txEl>
                                          </p:spTgt>
                                        </p:tgtEl>
                                        <p:attrNameLst>
                                          <p:attrName>style.visibility</p:attrName>
                                        </p:attrNameLst>
                                      </p:cBhvr>
                                      <p:to>
                                        <p:strVal val="visible"/>
                                      </p:to>
                                    </p:set>
                                    <p:animEffect transition="in" filter="blinds(horizontal)">
                                      <p:cBhvr>
                                        <p:cTn id="17" dur="500"/>
                                        <p:tgtEl>
                                          <p:spTgt spid="76288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62883">
                                            <p:txEl>
                                              <p:pRg st="2" end="2"/>
                                            </p:txEl>
                                          </p:spTgt>
                                        </p:tgtEl>
                                        <p:attrNameLst>
                                          <p:attrName>style.visibility</p:attrName>
                                        </p:attrNameLst>
                                      </p:cBhvr>
                                      <p:to>
                                        <p:strVal val="visible"/>
                                      </p:to>
                                    </p:set>
                                    <p:animEffect transition="in" filter="blinds(horizontal)">
                                      <p:cBhvr>
                                        <p:cTn id="22" dur="500"/>
                                        <p:tgtEl>
                                          <p:spTgt spid="76288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62883">
                                            <p:txEl>
                                              <p:pRg st="3" end="3"/>
                                            </p:txEl>
                                          </p:spTgt>
                                        </p:tgtEl>
                                        <p:attrNameLst>
                                          <p:attrName>style.visibility</p:attrName>
                                        </p:attrNameLst>
                                      </p:cBhvr>
                                      <p:to>
                                        <p:strVal val="visible"/>
                                      </p:to>
                                    </p:set>
                                    <p:animEffect transition="in" filter="blinds(horizontal)">
                                      <p:cBhvr>
                                        <p:cTn id="27" dur="500"/>
                                        <p:tgtEl>
                                          <p:spTgt spid="76288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62883">
                                            <p:txEl>
                                              <p:pRg st="4" end="4"/>
                                            </p:txEl>
                                          </p:spTgt>
                                        </p:tgtEl>
                                        <p:attrNameLst>
                                          <p:attrName>style.visibility</p:attrName>
                                        </p:attrNameLst>
                                      </p:cBhvr>
                                      <p:to>
                                        <p:strVal val="visible"/>
                                      </p:to>
                                    </p:set>
                                    <p:animEffect transition="in" filter="blinds(horizontal)">
                                      <p:cBhvr>
                                        <p:cTn id="32" dur="500"/>
                                        <p:tgtEl>
                                          <p:spTgt spid="76288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62883">
                                            <p:txEl>
                                              <p:pRg st="5" end="5"/>
                                            </p:txEl>
                                          </p:spTgt>
                                        </p:tgtEl>
                                        <p:attrNameLst>
                                          <p:attrName>style.visibility</p:attrName>
                                        </p:attrNameLst>
                                      </p:cBhvr>
                                      <p:to>
                                        <p:strVal val="visible"/>
                                      </p:to>
                                    </p:set>
                                    <p:animEffect transition="in" filter="blinds(horizontal)">
                                      <p:cBhvr>
                                        <p:cTn id="37" dur="500"/>
                                        <p:tgtEl>
                                          <p:spTgt spid="76288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62883">
                                            <p:txEl>
                                              <p:pRg st="6" end="6"/>
                                            </p:txEl>
                                          </p:spTgt>
                                        </p:tgtEl>
                                        <p:attrNameLst>
                                          <p:attrName>style.visibility</p:attrName>
                                        </p:attrNameLst>
                                      </p:cBhvr>
                                      <p:to>
                                        <p:strVal val="visible"/>
                                      </p:to>
                                    </p:set>
                                    <p:animEffect transition="in" filter="blinds(horizontal)">
                                      <p:cBhvr>
                                        <p:cTn id="42" dur="500"/>
                                        <p:tgtEl>
                                          <p:spTgt spid="76288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62883">
                                            <p:txEl>
                                              <p:pRg st="7" end="7"/>
                                            </p:txEl>
                                          </p:spTgt>
                                        </p:tgtEl>
                                        <p:attrNameLst>
                                          <p:attrName>style.visibility</p:attrName>
                                        </p:attrNameLst>
                                      </p:cBhvr>
                                      <p:to>
                                        <p:strVal val="visible"/>
                                      </p:to>
                                    </p:set>
                                    <p:animEffect transition="in" filter="blinds(horizontal)">
                                      <p:cBhvr>
                                        <p:cTn id="47" dur="500"/>
                                        <p:tgtEl>
                                          <p:spTgt spid="76288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62883">
                                            <p:txEl>
                                              <p:pRg st="8" end="8"/>
                                            </p:txEl>
                                          </p:spTgt>
                                        </p:tgtEl>
                                        <p:attrNameLst>
                                          <p:attrName>style.visibility</p:attrName>
                                        </p:attrNameLst>
                                      </p:cBhvr>
                                      <p:to>
                                        <p:strVal val="visible"/>
                                      </p:to>
                                    </p:set>
                                    <p:animEffect transition="in" filter="blinds(horizontal)">
                                      <p:cBhvr>
                                        <p:cTn id="52" dur="500"/>
                                        <p:tgtEl>
                                          <p:spTgt spid="76288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62887"/>
                                        </p:tgtEl>
                                        <p:attrNameLst>
                                          <p:attrName>style.visibility</p:attrName>
                                        </p:attrNameLst>
                                      </p:cBhvr>
                                      <p:to>
                                        <p:strVal val="visible"/>
                                      </p:to>
                                    </p:set>
                                    <p:animEffect transition="in" filter="blinds(horizontal)">
                                      <p:cBhvr>
                                        <p:cTn id="57" dur="500"/>
                                        <p:tgtEl>
                                          <p:spTgt spid="76288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62883">
                                            <p:txEl>
                                              <p:pRg st="9" end="9"/>
                                            </p:txEl>
                                          </p:spTgt>
                                        </p:tgtEl>
                                        <p:attrNameLst>
                                          <p:attrName>style.visibility</p:attrName>
                                        </p:attrNameLst>
                                      </p:cBhvr>
                                      <p:to>
                                        <p:strVal val="visible"/>
                                      </p:to>
                                    </p:set>
                                    <p:animEffect transition="in" filter="blinds(horizontal)">
                                      <p:cBhvr>
                                        <p:cTn id="62" dur="500"/>
                                        <p:tgtEl>
                                          <p:spTgt spid="762883">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762888"/>
                                        </p:tgtEl>
                                        <p:attrNameLst>
                                          <p:attrName>style.visibility</p:attrName>
                                        </p:attrNameLst>
                                      </p:cBhvr>
                                      <p:to>
                                        <p:strVal val="visible"/>
                                      </p:to>
                                    </p:set>
                                    <p:animEffect transition="in" filter="blinds(horizontal)">
                                      <p:cBhvr>
                                        <p:cTn id="67" dur="500"/>
                                        <p:tgtEl>
                                          <p:spTgt spid="76288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62883">
                                            <p:txEl>
                                              <p:pRg st="10" end="10"/>
                                            </p:txEl>
                                          </p:spTgt>
                                        </p:tgtEl>
                                        <p:attrNameLst>
                                          <p:attrName>style.visibility</p:attrName>
                                        </p:attrNameLst>
                                      </p:cBhvr>
                                      <p:to>
                                        <p:strVal val="visible"/>
                                      </p:to>
                                    </p:set>
                                    <p:animEffect transition="in" filter="blinds(horizontal)">
                                      <p:cBhvr>
                                        <p:cTn id="72" dur="500"/>
                                        <p:tgtEl>
                                          <p:spTgt spid="762883">
                                            <p:txEl>
                                              <p:pRg st="10" end="1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762883">
                                            <p:txEl>
                                              <p:pRg st="11" end="11"/>
                                            </p:txEl>
                                          </p:spTgt>
                                        </p:tgtEl>
                                        <p:attrNameLst>
                                          <p:attrName>style.visibility</p:attrName>
                                        </p:attrNameLst>
                                      </p:cBhvr>
                                      <p:to>
                                        <p:strVal val="visible"/>
                                      </p:to>
                                    </p:set>
                                    <p:animEffect transition="in" filter="blinds(horizontal)">
                                      <p:cBhvr>
                                        <p:cTn id="77" dur="500"/>
                                        <p:tgtEl>
                                          <p:spTgt spid="762883">
                                            <p:txEl>
                                              <p:pRg st="11" end="11"/>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762883">
                                            <p:txEl>
                                              <p:pRg st="12" end="12"/>
                                            </p:txEl>
                                          </p:spTgt>
                                        </p:tgtEl>
                                        <p:attrNameLst>
                                          <p:attrName>style.visibility</p:attrName>
                                        </p:attrNameLst>
                                      </p:cBhvr>
                                      <p:to>
                                        <p:strVal val="visible"/>
                                      </p:to>
                                    </p:set>
                                    <p:animEffect transition="in" filter="blinds(horizontal)">
                                      <p:cBhvr>
                                        <p:cTn id="82" dur="500"/>
                                        <p:tgtEl>
                                          <p:spTgt spid="76288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2885" grpId="0"/>
      <p:bldP spid="76288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4"/>
          <p:cNvSpPr>
            <a:spLocks noGrp="1"/>
          </p:cNvSpPr>
          <p:nvPr>
            <p:ph type="title"/>
          </p:nvPr>
        </p:nvSpPr>
        <p:spPr>
          <a:xfrm>
            <a:off x="474663" y="103188"/>
            <a:ext cx="7591425" cy="544512"/>
          </a:xfrm>
          <a:ln/>
        </p:spPr>
        <p:txBody>
          <a:bodyPr vert="horz" wrap="square" lIns="91440" tIns="0" rIns="91440" bIns="0" anchor="ctr" anchorCtr="0"/>
          <a:lstStyle/>
          <a:p>
            <a:r>
              <a:rPr lang="zh-CN" altLang="en-US" sz="3200" dirty="0"/>
              <a:t>使用链接的好处</a:t>
            </a:r>
          </a:p>
        </p:txBody>
      </p:sp>
      <p:sp>
        <p:nvSpPr>
          <p:cNvPr id="599044" name="Text Box 4"/>
          <p:cNvSpPr txBox="1"/>
          <p:nvPr/>
        </p:nvSpPr>
        <p:spPr>
          <a:xfrm>
            <a:off x="385763" y="1089025"/>
            <a:ext cx="7019925" cy="1497013"/>
          </a:xfrm>
          <a:prstGeom prst="rect">
            <a:avLst/>
          </a:prstGeom>
          <a:noFill/>
          <a:ln w="9525">
            <a:noFill/>
          </a:ln>
        </p:spPr>
        <p:txBody>
          <a:bodyPr anchor="t" anchorCtr="0">
            <a:spAutoFit/>
          </a:bodyPr>
          <a:lstStyle/>
          <a:p>
            <a:pPr>
              <a:spcBef>
                <a:spcPct val="50000"/>
              </a:spcBef>
            </a:pPr>
            <a:r>
              <a:rPr lang="zh-CN" altLang="en-US" sz="2300" b="1" dirty="0">
                <a:latin typeface="微软雅黑" panose="020B0503020204020204" pitchFamily="34" charset="-122"/>
                <a:ea typeface="微软雅黑" panose="020B0503020204020204" pitchFamily="34" charset="-122"/>
              </a:rPr>
              <a:t>链接带来的好处</a:t>
            </a:r>
            <a:r>
              <a:rPr lang="en-US" altLang="zh-CN" sz="2300" b="1" dirty="0">
                <a:latin typeface="微软雅黑" panose="020B0503020204020204" pitchFamily="34" charset="-122"/>
                <a:ea typeface="微软雅黑" panose="020B0503020204020204" pitchFamily="34" charset="-122"/>
              </a:rPr>
              <a:t>1</a:t>
            </a:r>
            <a:r>
              <a:rPr lang="zh-CN" altLang="en-US" sz="2300" b="1" dirty="0">
                <a:latin typeface="微软雅黑" panose="020B0503020204020204" pitchFamily="34" charset="-122"/>
                <a:ea typeface="微软雅黑" panose="020B0503020204020204" pitchFamily="34" charset="-122"/>
              </a:rPr>
              <a:t>：模块化</a:t>
            </a:r>
          </a:p>
          <a:p>
            <a:pPr>
              <a:spcBef>
                <a:spcPct val="50000"/>
              </a:spcBef>
            </a:pPr>
            <a:r>
              <a:rPr lang="zh-CN" altLang="en-US" sz="2300" b="1" dirty="0">
                <a:solidFill>
                  <a:srgbClr val="FF0000"/>
                </a:solidFill>
                <a:latin typeface="微软雅黑" panose="020B0503020204020204" pitchFamily="34" charset="-122"/>
                <a:ea typeface="微软雅黑" panose="020B0503020204020204" pitchFamily="34" charset="-122"/>
              </a:rPr>
              <a:t>（</a:t>
            </a:r>
            <a:r>
              <a:rPr lang="en-US" altLang="zh-CN" sz="2300" b="1" dirty="0">
                <a:solidFill>
                  <a:srgbClr val="FF0000"/>
                </a:solidFill>
                <a:latin typeface="微软雅黑" panose="020B0503020204020204" pitchFamily="34" charset="-122"/>
                <a:ea typeface="微软雅黑" panose="020B0503020204020204" pitchFamily="34" charset="-122"/>
              </a:rPr>
              <a:t>1</a:t>
            </a:r>
            <a:r>
              <a:rPr lang="zh-CN" altLang="en-US" sz="2300" b="1" dirty="0">
                <a:solidFill>
                  <a:srgbClr val="FF0000"/>
                </a:solidFill>
                <a:latin typeface="微软雅黑" panose="020B0503020204020204" pitchFamily="34" charset="-122"/>
                <a:ea typeface="微软雅黑" panose="020B0503020204020204" pitchFamily="34" charset="-122"/>
              </a:rPr>
              <a:t>）一个程序可以分成很多源程序文件</a:t>
            </a:r>
          </a:p>
          <a:p>
            <a:pPr>
              <a:spcBef>
                <a:spcPct val="50000"/>
              </a:spcBef>
            </a:pPr>
            <a:r>
              <a:rPr lang="zh-CN" altLang="en-US" sz="2300" b="1" dirty="0">
                <a:solidFill>
                  <a:srgbClr val="FF0000"/>
                </a:solidFill>
                <a:latin typeface="微软雅黑" panose="020B0503020204020204" pitchFamily="34" charset="-122"/>
                <a:ea typeface="微软雅黑" panose="020B0503020204020204" pitchFamily="34" charset="-122"/>
              </a:rPr>
              <a:t>（</a:t>
            </a:r>
            <a:r>
              <a:rPr lang="en-US" altLang="zh-CN" sz="2300" b="1" dirty="0">
                <a:solidFill>
                  <a:srgbClr val="FF0000"/>
                </a:solidFill>
                <a:latin typeface="微软雅黑" panose="020B0503020204020204" pitchFamily="34" charset="-122"/>
                <a:ea typeface="微软雅黑" panose="020B0503020204020204" pitchFamily="34" charset="-122"/>
              </a:rPr>
              <a:t>2</a:t>
            </a:r>
            <a:r>
              <a:rPr lang="zh-CN" altLang="en-US" sz="2300" b="1" dirty="0">
                <a:solidFill>
                  <a:srgbClr val="FF0000"/>
                </a:solidFill>
                <a:latin typeface="微软雅黑" panose="020B0503020204020204" pitchFamily="34" charset="-122"/>
                <a:ea typeface="微软雅黑" panose="020B0503020204020204" pitchFamily="34" charset="-122"/>
              </a:rPr>
              <a:t>）可构建公共函数库，如数学库，标准</a:t>
            </a:r>
            <a:r>
              <a:rPr lang="en-US" altLang="zh-CN" sz="2300" b="1" dirty="0">
                <a:solidFill>
                  <a:srgbClr val="FF0000"/>
                </a:solidFill>
                <a:latin typeface="微软雅黑" panose="020B0503020204020204" pitchFamily="34" charset="-122"/>
                <a:ea typeface="微软雅黑" panose="020B0503020204020204" pitchFamily="34" charset="-122"/>
              </a:rPr>
              <a:t>C</a:t>
            </a:r>
            <a:r>
              <a:rPr lang="zh-CN" altLang="en-US" sz="2300" b="1" dirty="0">
                <a:solidFill>
                  <a:srgbClr val="FF0000"/>
                </a:solidFill>
                <a:latin typeface="微软雅黑" panose="020B0503020204020204" pitchFamily="34" charset="-122"/>
                <a:ea typeface="微软雅黑" panose="020B0503020204020204" pitchFamily="34" charset="-122"/>
              </a:rPr>
              <a:t>库等</a:t>
            </a:r>
          </a:p>
        </p:txBody>
      </p:sp>
      <p:sp>
        <p:nvSpPr>
          <p:cNvPr id="599045" name="Text Box 5"/>
          <p:cNvSpPr txBox="1"/>
          <p:nvPr/>
        </p:nvSpPr>
        <p:spPr>
          <a:xfrm>
            <a:off x="431800" y="2984500"/>
            <a:ext cx="8461375" cy="3211513"/>
          </a:xfrm>
          <a:prstGeom prst="rect">
            <a:avLst/>
          </a:prstGeom>
          <a:noFill/>
          <a:ln w="9525">
            <a:noFill/>
          </a:ln>
        </p:spPr>
        <p:txBody>
          <a:bodyPr anchor="t" anchorCtr="0">
            <a:spAutoFit/>
          </a:bodyPr>
          <a:lstStyle/>
          <a:p>
            <a:pPr>
              <a:lnSpc>
                <a:spcPct val="110000"/>
              </a:lnSpc>
              <a:spcBef>
                <a:spcPct val="20000"/>
              </a:spcBef>
            </a:pPr>
            <a:r>
              <a:rPr lang="zh-CN" altLang="en-US" sz="2300" b="1" dirty="0">
                <a:latin typeface="微软雅黑" panose="020B0503020204020204" pitchFamily="34" charset="-122"/>
                <a:ea typeface="微软雅黑" panose="020B0503020204020204" pitchFamily="34" charset="-122"/>
              </a:rPr>
              <a:t>链接带来的好处</a:t>
            </a:r>
            <a:r>
              <a:rPr lang="en-US" altLang="zh-CN" sz="2300" b="1" dirty="0">
                <a:latin typeface="微软雅黑" panose="020B0503020204020204" pitchFamily="34" charset="-122"/>
                <a:ea typeface="微软雅黑" panose="020B0503020204020204" pitchFamily="34" charset="-122"/>
              </a:rPr>
              <a:t>2</a:t>
            </a:r>
            <a:r>
              <a:rPr lang="zh-CN" altLang="en-US" sz="2300" b="1" dirty="0">
                <a:latin typeface="微软雅黑" panose="020B0503020204020204" pitchFamily="34" charset="-122"/>
                <a:ea typeface="微软雅黑" panose="020B0503020204020204" pitchFamily="34" charset="-122"/>
              </a:rPr>
              <a:t>：效率高</a:t>
            </a:r>
          </a:p>
          <a:p>
            <a:pPr>
              <a:lnSpc>
                <a:spcPct val="110000"/>
              </a:lnSpc>
              <a:spcBef>
                <a:spcPct val="20000"/>
              </a:spcBef>
            </a:pPr>
            <a:r>
              <a:rPr lang="zh-CN" altLang="en-US" sz="2300" b="1" dirty="0">
                <a:solidFill>
                  <a:srgbClr val="FF0000"/>
                </a:solidFill>
                <a:latin typeface="微软雅黑" panose="020B0503020204020204" pitchFamily="34" charset="-122"/>
                <a:ea typeface="微软雅黑" panose="020B0503020204020204" pitchFamily="34" charset="-122"/>
              </a:rPr>
              <a:t>（</a:t>
            </a:r>
            <a:r>
              <a:rPr lang="en-US" altLang="zh-CN" sz="2300" b="1" dirty="0">
                <a:solidFill>
                  <a:srgbClr val="FF0000"/>
                </a:solidFill>
                <a:latin typeface="微软雅黑" panose="020B0503020204020204" pitchFamily="34" charset="-122"/>
                <a:ea typeface="微软雅黑" panose="020B0503020204020204" pitchFamily="34" charset="-122"/>
              </a:rPr>
              <a:t>1</a:t>
            </a:r>
            <a:r>
              <a:rPr lang="zh-CN" altLang="en-US" sz="2300" b="1" dirty="0">
                <a:solidFill>
                  <a:srgbClr val="FF0000"/>
                </a:solidFill>
                <a:latin typeface="微软雅黑" panose="020B0503020204020204" pitchFamily="34" charset="-122"/>
                <a:ea typeface="微软雅黑" panose="020B0503020204020204" pitchFamily="34" charset="-122"/>
              </a:rPr>
              <a:t>）时间上，可分开编译</a:t>
            </a:r>
          </a:p>
          <a:p>
            <a:pPr lvl="1" indent="0" algn="l" rtl="0" eaLnBrk="1" fontAlgn="base" hangingPunct="1">
              <a:lnSpc>
                <a:spcPct val="110000"/>
              </a:lnSpc>
              <a:spcBef>
                <a:spcPct val="20000"/>
              </a:spcBef>
              <a:spcAft>
                <a:spcPct val="0"/>
              </a:spcAft>
              <a:buNone/>
            </a:pPr>
            <a:r>
              <a:rPr lang="zh-CN" altLang="en-US" sz="2300" b="1" dirty="0">
                <a:solidFill>
                  <a:srgbClr val="0000FF"/>
                </a:solidFill>
                <a:latin typeface="微软雅黑" panose="020B0503020204020204" pitchFamily="34" charset="-122"/>
                <a:ea typeface="微软雅黑" panose="020B0503020204020204" pitchFamily="34" charset="-122"/>
              </a:rPr>
              <a:t>只需</a:t>
            </a:r>
            <a:r>
              <a:rPr lang="zh-CN" altLang="en-US" sz="2300" b="1" dirty="0">
                <a:solidFill>
                  <a:srgbClr val="0A6A0A"/>
                </a:solidFill>
                <a:latin typeface="微软雅黑" panose="020B0503020204020204" pitchFamily="34" charset="-122"/>
                <a:ea typeface="微软雅黑" panose="020B0503020204020204" pitchFamily="34" charset="-122"/>
              </a:rPr>
              <a:t>重新编译被修改的源程序</a:t>
            </a:r>
            <a:r>
              <a:rPr lang="zh-CN" altLang="en-US" sz="2300" b="1" dirty="0">
                <a:solidFill>
                  <a:srgbClr val="0000FF"/>
                </a:solidFill>
                <a:latin typeface="微软雅黑" panose="020B0503020204020204" pitchFamily="34" charset="-122"/>
                <a:ea typeface="微软雅黑" panose="020B0503020204020204" pitchFamily="34" charset="-122"/>
              </a:rPr>
              <a:t>文件，然后重新链接</a:t>
            </a:r>
          </a:p>
          <a:p>
            <a:pPr>
              <a:lnSpc>
                <a:spcPct val="110000"/>
              </a:lnSpc>
              <a:spcBef>
                <a:spcPct val="20000"/>
              </a:spcBef>
            </a:pPr>
            <a:r>
              <a:rPr lang="zh-CN" altLang="en-US" sz="2300" b="1" dirty="0">
                <a:solidFill>
                  <a:srgbClr val="FF0000"/>
                </a:solidFill>
                <a:latin typeface="微软雅黑" panose="020B0503020204020204" pitchFamily="34" charset="-122"/>
                <a:ea typeface="微软雅黑" panose="020B0503020204020204" pitchFamily="34" charset="-122"/>
              </a:rPr>
              <a:t>（</a:t>
            </a:r>
            <a:r>
              <a:rPr lang="en-US" altLang="zh-CN" sz="2300" b="1" dirty="0">
                <a:solidFill>
                  <a:srgbClr val="FF0000"/>
                </a:solidFill>
                <a:latin typeface="微软雅黑" panose="020B0503020204020204" pitchFamily="34" charset="-122"/>
                <a:ea typeface="微软雅黑" panose="020B0503020204020204" pitchFamily="34" charset="-122"/>
              </a:rPr>
              <a:t>2</a:t>
            </a:r>
            <a:r>
              <a:rPr lang="zh-CN" altLang="en-US" sz="2300" b="1" dirty="0">
                <a:solidFill>
                  <a:srgbClr val="FF0000"/>
                </a:solidFill>
                <a:latin typeface="微软雅黑" panose="020B0503020204020204" pitchFamily="34" charset="-122"/>
                <a:ea typeface="微软雅黑" panose="020B0503020204020204" pitchFamily="34" charset="-122"/>
              </a:rPr>
              <a:t>）空间上，无需包含共享库所有代码</a:t>
            </a:r>
          </a:p>
          <a:p>
            <a:pPr>
              <a:lnSpc>
                <a:spcPct val="110000"/>
              </a:lnSpc>
              <a:spcBef>
                <a:spcPct val="20000"/>
              </a:spcBef>
            </a:pPr>
            <a:r>
              <a:rPr lang="zh-CN" altLang="en-US" sz="2300" b="1" dirty="0">
                <a:solidFill>
                  <a:srgbClr val="FF0000"/>
                </a:solidFill>
                <a:latin typeface="微软雅黑" panose="020B0503020204020204" pitchFamily="34" charset="-122"/>
                <a:ea typeface="微软雅黑" panose="020B0503020204020204" pitchFamily="34" charset="-122"/>
              </a:rPr>
              <a:t>      </a:t>
            </a:r>
            <a:r>
              <a:rPr lang="zh-CN" altLang="en-US" sz="2300" b="1" dirty="0">
                <a:solidFill>
                  <a:srgbClr val="0000FF"/>
                </a:solidFill>
                <a:latin typeface="微软雅黑" panose="020B0503020204020204" pitchFamily="34" charset="-122"/>
                <a:ea typeface="微软雅黑" panose="020B0503020204020204" pitchFamily="34" charset="-122"/>
              </a:rPr>
              <a:t>源文件中无需包含共享库函数的源码，只要直接调用即可</a:t>
            </a:r>
          </a:p>
          <a:p>
            <a:pPr>
              <a:lnSpc>
                <a:spcPct val="110000"/>
              </a:lnSpc>
              <a:spcBef>
                <a:spcPct val="20000"/>
              </a:spcBef>
            </a:pPr>
            <a:r>
              <a:rPr lang="zh-CN" altLang="en-US" sz="2300" b="1" dirty="0">
                <a:solidFill>
                  <a:srgbClr val="0000FF"/>
                </a:solidFill>
                <a:latin typeface="微软雅黑" panose="020B0503020204020204" pitchFamily="34" charset="-122"/>
                <a:ea typeface="微软雅黑" panose="020B0503020204020204" pitchFamily="34" charset="-122"/>
              </a:rPr>
              <a:t>      可执行文件和运行时的内存中只需包含所调用函数的代码  </a:t>
            </a:r>
          </a:p>
          <a:p>
            <a:pPr>
              <a:lnSpc>
                <a:spcPct val="110000"/>
              </a:lnSpc>
              <a:spcBef>
                <a:spcPct val="20000"/>
              </a:spcBef>
            </a:pPr>
            <a:r>
              <a:rPr lang="zh-CN" altLang="en-US" sz="2300" b="1" dirty="0">
                <a:solidFill>
                  <a:srgbClr val="0000FF"/>
                </a:solidFill>
                <a:latin typeface="微软雅黑" panose="020B0503020204020204" pitchFamily="34" charset="-122"/>
                <a:ea typeface="微软雅黑" panose="020B0503020204020204" pitchFamily="34" charset="-122"/>
              </a:rPr>
              <a:t>      而不需要包含整个共享库</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9044">
                                            <p:txEl>
                                              <p:pRg st="1" end="1"/>
                                            </p:txEl>
                                          </p:spTgt>
                                        </p:tgtEl>
                                        <p:attrNameLst>
                                          <p:attrName>style.visibility</p:attrName>
                                        </p:attrNameLst>
                                      </p:cBhvr>
                                      <p:to>
                                        <p:strVal val="visible"/>
                                      </p:to>
                                    </p:set>
                                    <p:animEffect transition="in" filter="blinds(horizontal)">
                                      <p:cBhvr>
                                        <p:cTn id="7" dur="500"/>
                                        <p:tgtEl>
                                          <p:spTgt spid="5990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99044">
                                            <p:txEl>
                                              <p:pRg st="2" end="2"/>
                                            </p:txEl>
                                          </p:spTgt>
                                        </p:tgtEl>
                                        <p:attrNameLst>
                                          <p:attrName>style.visibility</p:attrName>
                                        </p:attrNameLst>
                                      </p:cBhvr>
                                      <p:to>
                                        <p:strVal val="visible"/>
                                      </p:to>
                                    </p:set>
                                    <p:animEffect transition="in" filter="blinds(horizontal)">
                                      <p:cBhvr>
                                        <p:cTn id="12" dur="500"/>
                                        <p:tgtEl>
                                          <p:spTgt spid="59904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99045">
                                            <p:txEl>
                                              <p:pRg st="1" end="1"/>
                                            </p:txEl>
                                          </p:spTgt>
                                        </p:tgtEl>
                                        <p:attrNameLst>
                                          <p:attrName>style.visibility</p:attrName>
                                        </p:attrNameLst>
                                      </p:cBhvr>
                                      <p:to>
                                        <p:strVal val="visible"/>
                                      </p:to>
                                    </p:set>
                                    <p:animEffect transition="in" filter="blinds(horizontal)">
                                      <p:cBhvr>
                                        <p:cTn id="17" dur="500"/>
                                        <p:tgtEl>
                                          <p:spTgt spid="59904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99045">
                                            <p:txEl>
                                              <p:pRg st="2" end="2"/>
                                            </p:txEl>
                                          </p:spTgt>
                                        </p:tgtEl>
                                        <p:attrNameLst>
                                          <p:attrName>style.visibility</p:attrName>
                                        </p:attrNameLst>
                                      </p:cBhvr>
                                      <p:to>
                                        <p:strVal val="visible"/>
                                      </p:to>
                                    </p:set>
                                    <p:animEffect transition="in" filter="blinds(horizontal)">
                                      <p:cBhvr>
                                        <p:cTn id="22" dur="500"/>
                                        <p:tgtEl>
                                          <p:spTgt spid="59904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99045">
                                            <p:txEl>
                                              <p:pRg st="3" end="3"/>
                                            </p:txEl>
                                          </p:spTgt>
                                        </p:tgtEl>
                                        <p:attrNameLst>
                                          <p:attrName>style.visibility</p:attrName>
                                        </p:attrNameLst>
                                      </p:cBhvr>
                                      <p:to>
                                        <p:strVal val="visible"/>
                                      </p:to>
                                    </p:set>
                                    <p:animEffect transition="in" filter="blinds(horizontal)">
                                      <p:cBhvr>
                                        <p:cTn id="27" dur="500"/>
                                        <p:tgtEl>
                                          <p:spTgt spid="59904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99045">
                                            <p:txEl>
                                              <p:pRg st="4" end="4"/>
                                            </p:txEl>
                                          </p:spTgt>
                                        </p:tgtEl>
                                        <p:attrNameLst>
                                          <p:attrName>style.visibility</p:attrName>
                                        </p:attrNameLst>
                                      </p:cBhvr>
                                      <p:to>
                                        <p:strVal val="visible"/>
                                      </p:to>
                                    </p:set>
                                    <p:animEffect transition="in" filter="blinds(horizontal)">
                                      <p:cBhvr>
                                        <p:cTn id="32" dur="500"/>
                                        <p:tgtEl>
                                          <p:spTgt spid="59904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99045">
                                            <p:txEl>
                                              <p:pRg st="5" end="5"/>
                                            </p:txEl>
                                          </p:spTgt>
                                        </p:tgtEl>
                                        <p:attrNameLst>
                                          <p:attrName>style.visibility</p:attrName>
                                        </p:attrNameLst>
                                      </p:cBhvr>
                                      <p:to>
                                        <p:strVal val="visible"/>
                                      </p:to>
                                    </p:set>
                                    <p:animEffect transition="in" filter="blinds(horizontal)">
                                      <p:cBhvr>
                                        <p:cTn id="37" dur="500"/>
                                        <p:tgtEl>
                                          <p:spTgt spid="599045">
                                            <p:txEl>
                                              <p:pRg st="5" end="5"/>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599045">
                                            <p:txEl>
                                              <p:pRg st="6" end="6"/>
                                            </p:txEl>
                                          </p:spTgt>
                                        </p:tgtEl>
                                        <p:attrNameLst>
                                          <p:attrName>style.visibility</p:attrName>
                                        </p:attrNameLst>
                                      </p:cBhvr>
                                      <p:to>
                                        <p:strVal val="visible"/>
                                      </p:to>
                                    </p:set>
                                    <p:animEffect transition="in" filter="blinds(horizontal)">
                                      <p:cBhvr>
                                        <p:cTn id="40" dur="500"/>
                                        <p:tgtEl>
                                          <p:spTgt spid="59904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p:cNvSpPr>
          <p:nvPr>
            <p:ph type="title"/>
          </p:nvPr>
        </p:nvSpPr>
        <p:spPr>
          <a:xfrm>
            <a:off x="341313" y="0"/>
            <a:ext cx="7591425" cy="762000"/>
          </a:xfrm>
          <a:ln/>
        </p:spPr>
        <p:txBody>
          <a:bodyPr vert="horz" wrap="square" lIns="91440" tIns="45720" rIns="91440" bIns="45720" anchor="ctr" anchorCtr="0"/>
          <a:lstStyle/>
          <a:p>
            <a:r>
              <a:rPr lang="zh-CN" altLang="en-US" dirty="0"/>
              <a:t>一个</a:t>
            </a:r>
            <a:r>
              <a:rPr lang="en-US" altLang="zh-CN" dirty="0"/>
              <a:t>C</a:t>
            </a:r>
            <a:r>
              <a:rPr lang="zh-CN" altLang="en-US" dirty="0"/>
              <a:t>语言程序举例</a:t>
            </a:r>
          </a:p>
        </p:txBody>
      </p:sp>
      <p:sp>
        <p:nvSpPr>
          <p:cNvPr id="23554" name="Rectangle 3"/>
          <p:cNvSpPr/>
          <p:nvPr/>
        </p:nvSpPr>
        <p:spPr>
          <a:xfrm>
            <a:off x="796925" y="1446213"/>
            <a:ext cx="2740025" cy="2554287"/>
          </a:xfrm>
          <a:prstGeom prst="rect">
            <a:avLst/>
          </a:prstGeom>
          <a:solidFill>
            <a:srgbClr val="F7F5CD"/>
          </a:solidFill>
          <a:ln w="3175" cap="flat" cmpd="sng">
            <a:solidFill>
              <a:schemeClr val="tx1"/>
            </a:solidFill>
            <a:prstDash val="solid"/>
            <a:miter/>
            <a:headEnd type="none" w="med" len="med"/>
            <a:tailEnd type="none" w="med" len="med"/>
          </a:ln>
        </p:spPr>
        <p:txBody>
          <a:bodyPr wrap="none" anchor="t" anchorCtr="0">
            <a:spAutoFit/>
          </a:bodyPr>
          <a:lstStyle/>
          <a:p>
            <a:pPr eaLnBrk="0" hangingPunct="0"/>
            <a:r>
              <a:rPr lang="en-US" altLang="zh-CN" sz="2000" b="1" dirty="0">
                <a:latin typeface="微软雅黑" panose="020B0503020204020204" pitchFamily="34" charset="-122"/>
                <a:ea typeface="微软雅黑" panose="020B0503020204020204" pitchFamily="34" charset="-122"/>
              </a:rPr>
              <a:t>int buf[2] = {1, 2};</a:t>
            </a:r>
          </a:p>
          <a:p>
            <a:pPr eaLnBrk="0" hangingPunct="0"/>
            <a:r>
              <a:rPr lang="en-US" altLang="zh-CN" sz="2000" b="1" dirty="0">
                <a:latin typeface="微软雅黑" panose="020B0503020204020204" pitchFamily="34" charset="-122"/>
                <a:ea typeface="微软雅黑" panose="020B0503020204020204" pitchFamily="34" charset="-122"/>
              </a:rPr>
              <a:t>extern void swap(); </a:t>
            </a:r>
          </a:p>
          <a:p>
            <a:pPr eaLnBrk="0" hangingPunct="0"/>
            <a:endParaRPr lang="en-US" altLang="zh-CN" sz="2000" b="1" dirty="0">
              <a:latin typeface="微软雅黑" panose="020B0503020204020204" pitchFamily="34" charset="-122"/>
              <a:ea typeface="微软雅黑" panose="020B0503020204020204" pitchFamily="34" charset="-122"/>
            </a:endParaRPr>
          </a:p>
          <a:p>
            <a:pPr eaLnBrk="0" hangingPunct="0"/>
            <a:r>
              <a:rPr lang="en-US" altLang="zh-CN" sz="2000" b="1" dirty="0">
                <a:latin typeface="微软雅黑" panose="020B0503020204020204" pitchFamily="34" charset="-122"/>
                <a:ea typeface="微软雅黑" panose="020B0503020204020204" pitchFamily="34" charset="-122"/>
              </a:rPr>
              <a:t>int main() </a:t>
            </a:r>
          </a:p>
          <a:p>
            <a:pPr eaLnBrk="0" hangingPunct="0"/>
            <a:r>
              <a:rPr lang="en-US" altLang="zh-CN" sz="2000" b="1" dirty="0">
                <a:latin typeface="微软雅黑" panose="020B0503020204020204" pitchFamily="34" charset="-122"/>
                <a:ea typeface="微软雅黑" panose="020B0503020204020204" pitchFamily="34" charset="-122"/>
              </a:rPr>
              <a:t>{</a:t>
            </a:r>
          </a:p>
          <a:p>
            <a:pPr eaLnBrk="0" hangingPunct="0"/>
            <a:r>
              <a:rPr lang="en-US" altLang="zh-CN" sz="2000" b="1" dirty="0">
                <a:latin typeface="微软雅黑" panose="020B0503020204020204" pitchFamily="34" charset="-122"/>
                <a:ea typeface="微软雅黑" panose="020B0503020204020204" pitchFamily="34" charset="-122"/>
              </a:rPr>
              <a:t>  swap();</a:t>
            </a:r>
          </a:p>
          <a:p>
            <a:pPr eaLnBrk="0" hangingPunct="0"/>
            <a:r>
              <a:rPr lang="en-US" altLang="zh-CN" sz="2000" b="1" dirty="0">
                <a:latin typeface="微软雅黑" panose="020B0503020204020204" pitchFamily="34" charset="-122"/>
                <a:ea typeface="微软雅黑" panose="020B0503020204020204" pitchFamily="34" charset="-122"/>
              </a:rPr>
              <a:t>  return 0;</a:t>
            </a:r>
          </a:p>
          <a:p>
            <a:pPr eaLnBrk="0" hangingPunct="0"/>
            <a:r>
              <a:rPr lang="en-US" altLang="zh-CN" sz="2000" b="1" dirty="0">
                <a:latin typeface="微软雅黑" panose="020B0503020204020204" pitchFamily="34" charset="-122"/>
                <a:ea typeface="微软雅黑" panose="020B0503020204020204" pitchFamily="34" charset="-122"/>
              </a:rPr>
              <a:t>} </a:t>
            </a:r>
          </a:p>
        </p:txBody>
      </p:sp>
      <p:sp>
        <p:nvSpPr>
          <p:cNvPr id="23555" name="Rectangle 4"/>
          <p:cNvSpPr/>
          <p:nvPr/>
        </p:nvSpPr>
        <p:spPr>
          <a:xfrm>
            <a:off x="762000" y="877888"/>
            <a:ext cx="1195388" cy="460375"/>
          </a:xfrm>
          <a:prstGeom prst="rect">
            <a:avLst/>
          </a:prstGeom>
          <a:noFill/>
          <a:ln w="3175" cap="flat" cmpd="sng">
            <a:solidFill>
              <a:schemeClr val="bg1"/>
            </a:solidFill>
            <a:prstDash val="solid"/>
            <a:miter/>
            <a:headEnd type="none" w="med" len="med"/>
            <a:tailEnd type="none" w="med" len="med"/>
          </a:ln>
        </p:spPr>
        <p:txBody>
          <a:bodyPr wrap="none" anchor="t" anchorCtr="0">
            <a:spAutoFit/>
          </a:bodyPr>
          <a:lstStyle/>
          <a:p>
            <a:pPr eaLnBrk="0" hangingPunct="0"/>
            <a:r>
              <a:rPr lang="en-US" altLang="zh-CN" sz="2400" b="1" dirty="0">
                <a:solidFill>
                  <a:srgbClr val="0066FF"/>
                </a:solidFill>
                <a:latin typeface="微软雅黑" panose="020B0503020204020204" pitchFamily="34" charset="-122"/>
                <a:ea typeface="微软雅黑" panose="020B0503020204020204" pitchFamily="34" charset="-122"/>
              </a:rPr>
              <a:t>main.c</a:t>
            </a:r>
          </a:p>
        </p:txBody>
      </p:sp>
      <p:sp>
        <p:nvSpPr>
          <p:cNvPr id="23556" name="Rectangle 5"/>
          <p:cNvSpPr/>
          <p:nvPr/>
        </p:nvSpPr>
        <p:spPr>
          <a:xfrm>
            <a:off x="4648200" y="792163"/>
            <a:ext cx="1222375" cy="460375"/>
          </a:xfrm>
          <a:prstGeom prst="rect">
            <a:avLst/>
          </a:prstGeom>
          <a:noFill/>
          <a:ln w="3175" cap="flat" cmpd="sng">
            <a:solidFill>
              <a:schemeClr val="bg1"/>
            </a:solidFill>
            <a:prstDash val="solid"/>
            <a:miter/>
            <a:headEnd type="none" w="med" len="med"/>
            <a:tailEnd type="none" w="med" len="med"/>
          </a:ln>
        </p:spPr>
        <p:txBody>
          <a:bodyPr wrap="none" anchor="t" anchorCtr="0">
            <a:spAutoFit/>
          </a:bodyPr>
          <a:lstStyle/>
          <a:p>
            <a:pPr eaLnBrk="0" hangingPunct="0"/>
            <a:r>
              <a:rPr lang="en-US" altLang="zh-CN" sz="2400" b="1" dirty="0">
                <a:solidFill>
                  <a:srgbClr val="0066FF"/>
                </a:solidFill>
                <a:latin typeface="微软雅黑" panose="020B0503020204020204" pitchFamily="34" charset="-122"/>
                <a:ea typeface="微软雅黑" panose="020B0503020204020204" pitchFamily="34" charset="-122"/>
              </a:rPr>
              <a:t>swap.c</a:t>
            </a:r>
          </a:p>
        </p:txBody>
      </p:sp>
      <p:sp>
        <p:nvSpPr>
          <p:cNvPr id="23557" name="Rectangle 6"/>
          <p:cNvSpPr/>
          <p:nvPr/>
        </p:nvSpPr>
        <p:spPr>
          <a:xfrm>
            <a:off x="4535488" y="1289050"/>
            <a:ext cx="3665537" cy="3562350"/>
          </a:xfrm>
          <a:prstGeom prst="rect">
            <a:avLst/>
          </a:prstGeom>
          <a:solidFill>
            <a:srgbClr val="DBF2DA"/>
          </a:solidFill>
          <a:ln w="3175" cap="flat" cmpd="sng">
            <a:solidFill>
              <a:schemeClr val="tx1"/>
            </a:solidFill>
            <a:prstDash val="solid"/>
            <a:miter/>
            <a:headEnd type="none" w="med" len="med"/>
            <a:tailEnd type="none" w="med" len="med"/>
          </a:ln>
        </p:spPr>
        <p:txBody>
          <a:bodyPr anchor="t" anchorCtr="0">
            <a:spAutoFit/>
          </a:bodyPr>
          <a:lstStyle/>
          <a:p>
            <a:pPr eaLnBrk="0" hangingPunct="0">
              <a:lnSpc>
                <a:spcPct val="95000"/>
              </a:lnSpc>
            </a:pPr>
            <a:r>
              <a:rPr lang="en-US" altLang="zh-CN" sz="2000" b="1" dirty="0">
                <a:latin typeface="微软雅黑" panose="020B0503020204020204" pitchFamily="34" charset="-122"/>
                <a:ea typeface="微软雅黑" panose="020B0503020204020204" pitchFamily="34" charset="-122"/>
              </a:rPr>
              <a:t>extern int buf[]; </a:t>
            </a:r>
          </a:p>
          <a:p>
            <a:pPr eaLnBrk="0" hangingPunct="0">
              <a:lnSpc>
                <a:spcPct val="95000"/>
              </a:lnSpc>
            </a:pPr>
            <a:r>
              <a:rPr lang="en-US" altLang="zh-CN" sz="1000" b="1" dirty="0">
                <a:latin typeface="微软雅黑" panose="020B0503020204020204" pitchFamily="34" charset="-122"/>
                <a:ea typeface="微软雅黑" panose="020B0503020204020204" pitchFamily="34" charset="-122"/>
              </a:rPr>
              <a:t> </a:t>
            </a:r>
          </a:p>
          <a:p>
            <a:pPr eaLnBrk="0" hangingPunct="0">
              <a:lnSpc>
                <a:spcPct val="95000"/>
              </a:lnSpc>
            </a:pPr>
            <a:r>
              <a:rPr lang="en-US" altLang="zh-CN" sz="2000" b="1" dirty="0">
                <a:latin typeface="微软雅黑" panose="020B0503020204020204" pitchFamily="34" charset="-122"/>
                <a:ea typeface="微软雅黑" panose="020B0503020204020204" pitchFamily="34" charset="-122"/>
              </a:rPr>
              <a:t>int *bufp0 = &amp;buf[0];</a:t>
            </a:r>
          </a:p>
          <a:p>
            <a:pPr eaLnBrk="0" hangingPunct="0">
              <a:lnSpc>
                <a:spcPct val="95000"/>
              </a:lnSpc>
            </a:pPr>
            <a:r>
              <a:rPr lang="en-US" altLang="zh-CN" sz="2000" b="1" dirty="0">
                <a:latin typeface="微软雅黑" panose="020B0503020204020204" pitchFamily="34" charset="-122"/>
                <a:ea typeface="微软雅黑" panose="020B0503020204020204" pitchFamily="34" charset="-122"/>
              </a:rPr>
              <a:t>static int *bufp1;</a:t>
            </a:r>
          </a:p>
          <a:p>
            <a:pPr eaLnBrk="0" hangingPunct="0">
              <a:lnSpc>
                <a:spcPct val="95000"/>
              </a:lnSpc>
            </a:pPr>
            <a:endParaRPr lang="en-US" altLang="zh-CN" sz="1000" b="1" dirty="0">
              <a:solidFill>
                <a:srgbClr val="F7F5CD"/>
              </a:solidFill>
              <a:latin typeface="微软雅黑" panose="020B0503020204020204" pitchFamily="34" charset="-122"/>
              <a:ea typeface="微软雅黑" panose="020B0503020204020204" pitchFamily="34" charset="-122"/>
            </a:endParaRPr>
          </a:p>
          <a:p>
            <a:pPr eaLnBrk="0" hangingPunct="0">
              <a:lnSpc>
                <a:spcPct val="95000"/>
              </a:lnSpc>
            </a:pPr>
            <a:r>
              <a:rPr lang="en-US" altLang="zh-CN" sz="2000" b="1" dirty="0">
                <a:latin typeface="微软雅黑" panose="020B0503020204020204" pitchFamily="34" charset="-122"/>
                <a:ea typeface="微软雅黑" panose="020B0503020204020204" pitchFamily="34" charset="-122"/>
              </a:rPr>
              <a:t>void swap()</a:t>
            </a:r>
          </a:p>
          <a:p>
            <a:pPr eaLnBrk="0" hangingPunct="0">
              <a:lnSpc>
                <a:spcPct val="95000"/>
              </a:lnSpc>
            </a:pPr>
            <a:r>
              <a:rPr lang="en-US" altLang="zh-CN" sz="2000" b="1" dirty="0">
                <a:latin typeface="微软雅黑" panose="020B0503020204020204" pitchFamily="34" charset="-122"/>
                <a:ea typeface="微软雅黑" panose="020B0503020204020204" pitchFamily="34" charset="-122"/>
              </a:rPr>
              <a:t>{</a:t>
            </a:r>
          </a:p>
          <a:p>
            <a:pPr eaLnBrk="0" hangingPunct="0">
              <a:lnSpc>
                <a:spcPct val="95000"/>
              </a:lnSpc>
            </a:pPr>
            <a:r>
              <a:rPr lang="en-US" altLang="zh-CN" sz="2000" b="1" dirty="0">
                <a:latin typeface="微软雅黑" panose="020B0503020204020204" pitchFamily="34" charset="-122"/>
                <a:ea typeface="微软雅黑" panose="020B0503020204020204" pitchFamily="34" charset="-122"/>
              </a:rPr>
              <a:t>   int temp;</a:t>
            </a:r>
          </a:p>
          <a:p>
            <a:pPr eaLnBrk="0" hangingPunct="0">
              <a:lnSpc>
                <a:spcPct val="95000"/>
              </a:lnSpc>
            </a:pPr>
            <a:r>
              <a:rPr lang="en-US" altLang="zh-CN" sz="2000" b="1" dirty="0">
                <a:latin typeface="微软雅黑" panose="020B0503020204020204" pitchFamily="34" charset="-122"/>
                <a:ea typeface="微软雅黑" panose="020B0503020204020204" pitchFamily="34" charset="-122"/>
              </a:rPr>
              <a:t>   bufp1 = &amp;buf[1];</a:t>
            </a:r>
          </a:p>
          <a:p>
            <a:pPr eaLnBrk="0" hangingPunct="0">
              <a:lnSpc>
                <a:spcPct val="95000"/>
              </a:lnSpc>
            </a:pPr>
            <a:r>
              <a:rPr lang="en-US" altLang="zh-CN" sz="2000" b="1" dirty="0">
                <a:latin typeface="微软雅黑" panose="020B0503020204020204" pitchFamily="34" charset="-122"/>
                <a:ea typeface="微软雅黑" panose="020B0503020204020204" pitchFamily="34" charset="-122"/>
              </a:rPr>
              <a:t>   temp = *bufp0;</a:t>
            </a:r>
          </a:p>
          <a:p>
            <a:pPr eaLnBrk="0" hangingPunct="0">
              <a:lnSpc>
                <a:spcPct val="95000"/>
              </a:lnSpc>
            </a:pPr>
            <a:r>
              <a:rPr lang="en-US" altLang="zh-CN" sz="2000" b="1" dirty="0">
                <a:latin typeface="微软雅黑" panose="020B0503020204020204" pitchFamily="34" charset="-122"/>
                <a:ea typeface="微软雅黑" panose="020B0503020204020204" pitchFamily="34" charset="-122"/>
              </a:rPr>
              <a:t>   *bufp0 = *bufp1;</a:t>
            </a:r>
          </a:p>
          <a:p>
            <a:pPr eaLnBrk="0" hangingPunct="0">
              <a:lnSpc>
                <a:spcPct val="95000"/>
              </a:lnSpc>
            </a:pPr>
            <a:r>
              <a:rPr lang="en-US" altLang="zh-CN" sz="2000" b="1" dirty="0">
                <a:latin typeface="微软雅黑" panose="020B0503020204020204" pitchFamily="34" charset="-122"/>
                <a:ea typeface="微软雅黑" panose="020B0503020204020204" pitchFamily="34" charset="-122"/>
              </a:rPr>
              <a:t>   *bufp1 = temp;</a:t>
            </a:r>
          </a:p>
          <a:p>
            <a:pPr eaLnBrk="0" hangingPunct="0">
              <a:lnSpc>
                <a:spcPct val="95000"/>
              </a:lnSpc>
            </a:pPr>
            <a:r>
              <a:rPr lang="en-US" altLang="zh-CN" sz="2000" b="1" dirty="0">
                <a:latin typeface="微软雅黑" panose="020B0503020204020204" pitchFamily="34" charset="-122"/>
                <a:ea typeface="微软雅黑" panose="020B0503020204020204" pitchFamily="34" charset="-122"/>
              </a:rPr>
              <a:t>}</a:t>
            </a:r>
          </a:p>
        </p:txBody>
      </p:sp>
      <p:sp>
        <p:nvSpPr>
          <p:cNvPr id="594952" name="Text Box 8"/>
          <p:cNvSpPr txBox="1"/>
          <p:nvPr/>
        </p:nvSpPr>
        <p:spPr>
          <a:xfrm>
            <a:off x="217488" y="5403850"/>
            <a:ext cx="7343775" cy="427038"/>
          </a:xfrm>
          <a:prstGeom prst="rect">
            <a:avLst/>
          </a:prstGeom>
          <a:noFill/>
          <a:ln w="9525">
            <a:noFill/>
          </a:ln>
        </p:spPr>
        <p:txBody>
          <a:bodyPr anchor="t" anchorCtr="0">
            <a:spAutoFit/>
          </a:bodyPr>
          <a:lstStyle/>
          <a:p>
            <a:pPr>
              <a:spcBef>
                <a:spcPct val="50000"/>
              </a:spcBef>
            </a:pPr>
            <a:r>
              <a:rPr lang="zh-CN" altLang="en-US" sz="2200" b="1" dirty="0">
                <a:latin typeface="Arial" panose="020B0604020202020204" pitchFamily="34" charset="0"/>
                <a:ea typeface="微软雅黑" panose="020B0503020204020204" pitchFamily="34" charset="-122"/>
              </a:rPr>
              <a:t>你能说出哪些是</a:t>
            </a:r>
            <a:r>
              <a:rPr lang="zh-CN" altLang="en-US" sz="2200" b="1" dirty="0">
                <a:solidFill>
                  <a:srgbClr val="FF0000"/>
                </a:solidFill>
                <a:latin typeface="Arial" panose="020B0604020202020204" pitchFamily="34" charset="0"/>
                <a:ea typeface="微软雅黑" panose="020B0503020204020204" pitchFamily="34" charset="-122"/>
              </a:rPr>
              <a:t>符号定义</a:t>
            </a:r>
            <a:r>
              <a:rPr lang="zh-CN" altLang="en-US" sz="2200" b="1" dirty="0">
                <a:latin typeface="Arial" panose="020B0604020202020204" pitchFamily="34" charset="0"/>
                <a:ea typeface="微软雅黑" panose="020B0503020204020204" pitchFamily="34" charset="-122"/>
              </a:rPr>
              <a:t>？哪些是</a:t>
            </a:r>
            <a:r>
              <a:rPr lang="zh-CN" altLang="en-US" sz="2200" b="1" dirty="0">
                <a:solidFill>
                  <a:srgbClr val="FF0000"/>
                </a:solidFill>
                <a:latin typeface="Arial" panose="020B0604020202020204" pitchFamily="34" charset="0"/>
                <a:ea typeface="微软雅黑" panose="020B0503020204020204" pitchFamily="34" charset="-122"/>
              </a:rPr>
              <a:t>符号的引用</a:t>
            </a:r>
            <a:r>
              <a:rPr lang="zh-CN" altLang="en-US" sz="2200" b="1" dirty="0">
                <a:latin typeface="Arial" panose="020B0604020202020204" pitchFamily="34" charset="0"/>
                <a:ea typeface="微软雅黑" panose="020B0503020204020204" pitchFamily="34" charset="-122"/>
              </a:rPr>
              <a:t>？</a:t>
            </a:r>
          </a:p>
        </p:txBody>
      </p:sp>
      <p:sp>
        <p:nvSpPr>
          <p:cNvPr id="594953" name="Line 9"/>
          <p:cNvSpPr/>
          <p:nvPr/>
        </p:nvSpPr>
        <p:spPr>
          <a:xfrm flipH="1" flipV="1">
            <a:off x="1395413" y="1727200"/>
            <a:ext cx="1609725" cy="3730625"/>
          </a:xfrm>
          <a:prstGeom prst="line">
            <a:avLst/>
          </a:prstGeom>
          <a:ln w="28575" cap="flat" cmpd="sng">
            <a:solidFill>
              <a:srgbClr val="CC0066"/>
            </a:solidFill>
            <a:prstDash val="solid"/>
            <a:round/>
            <a:headEnd type="none" w="med" len="med"/>
            <a:tailEnd type="triangle" w="med" len="med"/>
          </a:ln>
        </p:spPr>
      </p:sp>
      <p:sp>
        <p:nvSpPr>
          <p:cNvPr id="594954" name="Line 10"/>
          <p:cNvSpPr/>
          <p:nvPr/>
        </p:nvSpPr>
        <p:spPr>
          <a:xfrm flipH="1" flipV="1">
            <a:off x="1450975" y="2684463"/>
            <a:ext cx="1452563" cy="2773362"/>
          </a:xfrm>
          <a:prstGeom prst="line">
            <a:avLst/>
          </a:prstGeom>
          <a:ln w="28575" cap="flat" cmpd="sng">
            <a:solidFill>
              <a:srgbClr val="CC0066"/>
            </a:solidFill>
            <a:prstDash val="solid"/>
            <a:round/>
            <a:headEnd type="none" w="med" len="med"/>
            <a:tailEnd type="triangle" w="med" len="med"/>
          </a:ln>
        </p:spPr>
      </p:sp>
      <p:sp>
        <p:nvSpPr>
          <p:cNvPr id="594955" name="Line 11"/>
          <p:cNvSpPr/>
          <p:nvPr/>
        </p:nvSpPr>
        <p:spPr>
          <a:xfrm flipV="1">
            <a:off x="3048000" y="1611313"/>
            <a:ext cx="2959100" cy="3817937"/>
          </a:xfrm>
          <a:prstGeom prst="line">
            <a:avLst/>
          </a:prstGeom>
          <a:ln w="28575" cap="flat" cmpd="sng">
            <a:solidFill>
              <a:srgbClr val="CC0066"/>
            </a:solidFill>
            <a:prstDash val="solid"/>
            <a:round/>
            <a:headEnd type="none" w="med" len="med"/>
            <a:tailEnd type="triangle" w="med" len="med"/>
          </a:ln>
        </p:spPr>
      </p:sp>
      <p:sp>
        <p:nvSpPr>
          <p:cNvPr id="594956" name="Line 12"/>
          <p:cNvSpPr/>
          <p:nvPr/>
        </p:nvSpPr>
        <p:spPr>
          <a:xfrm flipV="1">
            <a:off x="2990850" y="1989138"/>
            <a:ext cx="2306638" cy="3424237"/>
          </a:xfrm>
          <a:prstGeom prst="line">
            <a:avLst/>
          </a:prstGeom>
          <a:ln w="28575" cap="flat" cmpd="sng">
            <a:solidFill>
              <a:srgbClr val="CC0066"/>
            </a:solidFill>
            <a:prstDash val="solid"/>
            <a:round/>
            <a:headEnd type="none" w="med" len="med"/>
            <a:tailEnd type="triangle" w="med" len="med"/>
          </a:ln>
        </p:spPr>
      </p:sp>
      <p:sp>
        <p:nvSpPr>
          <p:cNvPr id="594957" name="Line 13"/>
          <p:cNvSpPr/>
          <p:nvPr/>
        </p:nvSpPr>
        <p:spPr>
          <a:xfrm flipV="1">
            <a:off x="3163888" y="2351088"/>
            <a:ext cx="3208337" cy="3136900"/>
          </a:xfrm>
          <a:prstGeom prst="line">
            <a:avLst/>
          </a:prstGeom>
          <a:ln w="28575" cap="flat" cmpd="sng">
            <a:solidFill>
              <a:srgbClr val="CC0066"/>
            </a:solidFill>
            <a:prstDash val="solid"/>
            <a:round/>
            <a:headEnd type="none" w="med" len="med"/>
            <a:tailEnd type="triangle" w="med" len="med"/>
          </a:ln>
        </p:spPr>
      </p:sp>
      <p:sp>
        <p:nvSpPr>
          <p:cNvPr id="594958" name="Line 14"/>
          <p:cNvSpPr/>
          <p:nvPr/>
        </p:nvSpPr>
        <p:spPr>
          <a:xfrm flipV="1">
            <a:off x="3121025" y="2771775"/>
            <a:ext cx="2424113" cy="2641600"/>
          </a:xfrm>
          <a:prstGeom prst="line">
            <a:avLst/>
          </a:prstGeom>
          <a:ln w="28575" cap="flat" cmpd="sng">
            <a:solidFill>
              <a:srgbClr val="CC0066"/>
            </a:solidFill>
            <a:prstDash val="solid"/>
            <a:round/>
            <a:headEnd type="none" w="med" len="med"/>
            <a:tailEnd type="triangle" w="med" len="med"/>
          </a:ln>
        </p:spPr>
      </p:sp>
      <p:sp>
        <p:nvSpPr>
          <p:cNvPr id="594959" name="Text Box 15"/>
          <p:cNvSpPr txBox="1"/>
          <p:nvPr/>
        </p:nvSpPr>
        <p:spPr>
          <a:xfrm>
            <a:off x="260350" y="6037263"/>
            <a:ext cx="8069263" cy="396875"/>
          </a:xfrm>
          <a:prstGeom prst="rect">
            <a:avLst/>
          </a:prstGeom>
          <a:noFill/>
          <a:ln w="9525">
            <a:noFill/>
          </a:ln>
        </p:spPr>
        <p:txBody>
          <a:bodyPr anchor="t" anchorCtr="0">
            <a:spAutoFit/>
          </a:bodyPr>
          <a:lstStyle/>
          <a:p>
            <a:pPr>
              <a:spcBef>
                <a:spcPct val="50000"/>
              </a:spcBef>
            </a:pPr>
            <a:r>
              <a:rPr lang="zh-CN" altLang="en-US" sz="2000" b="1" dirty="0">
                <a:solidFill>
                  <a:srgbClr val="3366FF"/>
                </a:solidFill>
                <a:latin typeface="Arial" panose="020B0604020202020204" pitchFamily="34" charset="0"/>
                <a:ea typeface="微软雅黑" panose="020B0503020204020204" pitchFamily="34" charset="-122"/>
              </a:rPr>
              <a:t>局部变量</a:t>
            </a:r>
            <a:r>
              <a:rPr lang="en-US" altLang="zh-CN" sz="2000" b="1" dirty="0">
                <a:solidFill>
                  <a:srgbClr val="CC0066"/>
                </a:solidFill>
                <a:latin typeface="Arial" panose="020B0604020202020204" pitchFamily="34" charset="0"/>
                <a:ea typeface="微软雅黑" panose="020B0503020204020204" pitchFamily="34" charset="-122"/>
              </a:rPr>
              <a:t>temp</a:t>
            </a:r>
            <a:r>
              <a:rPr lang="zh-CN" altLang="en-US" sz="2000" b="1" dirty="0">
                <a:solidFill>
                  <a:srgbClr val="3366FF"/>
                </a:solidFill>
                <a:latin typeface="Arial" panose="020B0604020202020204" pitchFamily="34" charset="0"/>
                <a:ea typeface="微软雅黑" panose="020B0503020204020204" pitchFamily="34" charset="-122"/>
              </a:rPr>
              <a:t>分配在栈中，不会在过程外被引用，因此不是符号定义</a:t>
            </a:r>
          </a:p>
        </p:txBody>
      </p:sp>
      <p:sp>
        <p:nvSpPr>
          <p:cNvPr id="594960" name="Line 16"/>
          <p:cNvSpPr/>
          <p:nvPr/>
        </p:nvSpPr>
        <p:spPr>
          <a:xfrm flipH="1" flipV="1">
            <a:off x="1190625" y="3279775"/>
            <a:ext cx="4281488" cy="2220913"/>
          </a:xfrm>
          <a:prstGeom prst="line">
            <a:avLst/>
          </a:prstGeom>
          <a:ln w="28575" cap="flat" cmpd="sng">
            <a:solidFill>
              <a:srgbClr val="0066CC"/>
            </a:solidFill>
            <a:prstDash val="solid"/>
            <a:round/>
            <a:headEnd type="none" w="med" len="med"/>
            <a:tailEnd type="triangle" w="med" len="med"/>
          </a:ln>
        </p:spPr>
      </p:sp>
      <p:sp>
        <p:nvSpPr>
          <p:cNvPr id="594961" name="Line 17"/>
          <p:cNvSpPr/>
          <p:nvPr/>
        </p:nvSpPr>
        <p:spPr>
          <a:xfrm flipV="1">
            <a:off x="5514975" y="2032000"/>
            <a:ext cx="1393825" cy="3395663"/>
          </a:xfrm>
          <a:prstGeom prst="line">
            <a:avLst/>
          </a:prstGeom>
          <a:ln w="28575" cap="flat" cmpd="sng">
            <a:solidFill>
              <a:srgbClr val="0066CC"/>
            </a:solidFill>
            <a:prstDash val="solid"/>
            <a:round/>
            <a:headEnd type="none" w="med" len="med"/>
            <a:tailEnd type="triangle" w="med" len="med"/>
          </a:ln>
        </p:spPr>
      </p:sp>
      <p:sp>
        <p:nvSpPr>
          <p:cNvPr id="594962" name="Line 18"/>
          <p:cNvSpPr/>
          <p:nvPr/>
        </p:nvSpPr>
        <p:spPr>
          <a:xfrm flipV="1">
            <a:off x="5602288" y="3584575"/>
            <a:ext cx="942975" cy="1800225"/>
          </a:xfrm>
          <a:prstGeom prst="line">
            <a:avLst/>
          </a:prstGeom>
          <a:ln w="28575" cap="flat" cmpd="sng">
            <a:solidFill>
              <a:srgbClr val="0066CC"/>
            </a:solidFill>
            <a:prstDash val="solid"/>
            <a:round/>
            <a:headEnd type="none" w="med" len="med"/>
            <a:tailEnd type="triangle" w="med" len="med"/>
          </a:ln>
        </p:spPr>
      </p:sp>
      <p:sp>
        <p:nvSpPr>
          <p:cNvPr id="594963" name="Line 19"/>
          <p:cNvSpPr/>
          <p:nvPr/>
        </p:nvSpPr>
        <p:spPr>
          <a:xfrm flipV="1">
            <a:off x="5695950" y="3894138"/>
            <a:ext cx="941388" cy="1509712"/>
          </a:xfrm>
          <a:prstGeom prst="line">
            <a:avLst/>
          </a:prstGeom>
          <a:ln w="28575" cap="flat" cmpd="sng">
            <a:solidFill>
              <a:srgbClr val="0066CC"/>
            </a:solidFill>
            <a:prstDash val="solid"/>
            <a:round/>
            <a:headEnd type="none" w="med" len="med"/>
            <a:tailEnd type="triangle" w="med" len="med"/>
          </a:ln>
        </p:spPr>
      </p:sp>
      <p:sp>
        <p:nvSpPr>
          <p:cNvPr id="594964" name="Line 20"/>
          <p:cNvSpPr/>
          <p:nvPr/>
        </p:nvSpPr>
        <p:spPr>
          <a:xfrm flipV="1">
            <a:off x="5767388" y="4198938"/>
            <a:ext cx="871537" cy="1265237"/>
          </a:xfrm>
          <a:prstGeom prst="line">
            <a:avLst/>
          </a:prstGeom>
          <a:ln w="28575" cap="flat" cmpd="sng">
            <a:solidFill>
              <a:srgbClr val="0066CC"/>
            </a:solidFill>
            <a:prstDash val="solid"/>
            <a:round/>
            <a:headEnd type="none" w="med" len="med"/>
            <a:tailEnd type="triangle" w="med" len="med"/>
          </a:ln>
        </p:spPr>
      </p:sp>
      <p:sp>
        <p:nvSpPr>
          <p:cNvPr id="594965" name="Line 21"/>
          <p:cNvSpPr/>
          <p:nvPr/>
        </p:nvSpPr>
        <p:spPr>
          <a:xfrm flipV="1">
            <a:off x="5486400" y="3598863"/>
            <a:ext cx="42863" cy="1785937"/>
          </a:xfrm>
          <a:prstGeom prst="line">
            <a:avLst/>
          </a:prstGeom>
          <a:ln w="28575" cap="flat" cmpd="sng">
            <a:solidFill>
              <a:srgbClr val="0066CC"/>
            </a:solidFill>
            <a:prstDash val="solid"/>
            <a:round/>
            <a:headEnd type="none" w="med" len="med"/>
            <a:tailEnd type="triangle" w="med" len="med"/>
          </a:ln>
        </p:spPr>
      </p:sp>
      <p:sp>
        <p:nvSpPr>
          <p:cNvPr id="594966" name="Line 22"/>
          <p:cNvSpPr/>
          <p:nvPr/>
        </p:nvSpPr>
        <p:spPr>
          <a:xfrm flipH="1" flipV="1">
            <a:off x="5113338" y="4170363"/>
            <a:ext cx="349250" cy="1262062"/>
          </a:xfrm>
          <a:prstGeom prst="line">
            <a:avLst/>
          </a:prstGeom>
          <a:ln w="28575" cap="flat" cmpd="sng">
            <a:solidFill>
              <a:srgbClr val="0066CC"/>
            </a:solidFill>
            <a:prstDash val="solid"/>
            <a:round/>
            <a:headEnd type="none" w="med" len="med"/>
            <a:tailEnd type="triangle" w="med" len="med"/>
          </a:ln>
        </p:spPr>
      </p:sp>
      <p:sp>
        <p:nvSpPr>
          <p:cNvPr id="594967" name="Line 23"/>
          <p:cNvSpPr/>
          <p:nvPr/>
        </p:nvSpPr>
        <p:spPr>
          <a:xfrm flipH="1" flipV="1">
            <a:off x="5056188" y="4473575"/>
            <a:ext cx="347662" cy="915988"/>
          </a:xfrm>
          <a:prstGeom prst="line">
            <a:avLst/>
          </a:prstGeom>
          <a:ln w="28575" cap="flat" cmpd="sng">
            <a:solidFill>
              <a:srgbClr val="0066CC"/>
            </a:solidFill>
            <a:prstDash val="solid"/>
            <a:roun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4952"/>
                                        </p:tgtEl>
                                        <p:attrNameLst>
                                          <p:attrName>style.visibility</p:attrName>
                                        </p:attrNameLst>
                                      </p:cBhvr>
                                      <p:to>
                                        <p:strVal val="visible"/>
                                      </p:to>
                                    </p:set>
                                    <p:animEffect transition="in" filter="blinds(horizontal)">
                                      <p:cBhvr>
                                        <p:cTn id="7" dur="500"/>
                                        <p:tgtEl>
                                          <p:spTgt spid="59495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94954"/>
                                        </p:tgtEl>
                                        <p:attrNameLst>
                                          <p:attrName>style.visibility</p:attrName>
                                        </p:attrNameLst>
                                      </p:cBhvr>
                                      <p:to>
                                        <p:strVal val="visible"/>
                                      </p:to>
                                    </p:set>
                                    <p:animEffect transition="in" filter="blinds(horizontal)">
                                      <p:cBhvr>
                                        <p:cTn id="12" dur="500"/>
                                        <p:tgtEl>
                                          <p:spTgt spid="59495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94953"/>
                                        </p:tgtEl>
                                        <p:attrNameLst>
                                          <p:attrName>style.visibility</p:attrName>
                                        </p:attrNameLst>
                                      </p:cBhvr>
                                      <p:to>
                                        <p:strVal val="visible"/>
                                      </p:to>
                                    </p:set>
                                    <p:animEffect transition="in" filter="blinds(horizontal)">
                                      <p:cBhvr>
                                        <p:cTn id="17" dur="500"/>
                                        <p:tgtEl>
                                          <p:spTgt spid="59495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94955"/>
                                        </p:tgtEl>
                                        <p:attrNameLst>
                                          <p:attrName>style.visibility</p:attrName>
                                        </p:attrNameLst>
                                      </p:cBhvr>
                                      <p:to>
                                        <p:strVal val="visible"/>
                                      </p:to>
                                    </p:set>
                                    <p:animEffect transition="in" filter="blinds(horizontal)">
                                      <p:cBhvr>
                                        <p:cTn id="22" dur="500"/>
                                        <p:tgtEl>
                                          <p:spTgt spid="59495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94956"/>
                                        </p:tgtEl>
                                        <p:attrNameLst>
                                          <p:attrName>style.visibility</p:attrName>
                                        </p:attrNameLst>
                                      </p:cBhvr>
                                      <p:to>
                                        <p:strVal val="visible"/>
                                      </p:to>
                                    </p:set>
                                    <p:animEffect transition="in" filter="blinds(horizontal)">
                                      <p:cBhvr>
                                        <p:cTn id="27" dur="500"/>
                                        <p:tgtEl>
                                          <p:spTgt spid="59495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94957"/>
                                        </p:tgtEl>
                                        <p:attrNameLst>
                                          <p:attrName>style.visibility</p:attrName>
                                        </p:attrNameLst>
                                      </p:cBhvr>
                                      <p:to>
                                        <p:strVal val="visible"/>
                                      </p:to>
                                    </p:set>
                                    <p:animEffect transition="in" filter="blinds(horizontal)">
                                      <p:cBhvr>
                                        <p:cTn id="32" dur="500"/>
                                        <p:tgtEl>
                                          <p:spTgt spid="59495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94958"/>
                                        </p:tgtEl>
                                        <p:attrNameLst>
                                          <p:attrName>style.visibility</p:attrName>
                                        </p:attrNameLst>
                                      </p:cBhvr>
                                      <p:to>
                                        <p:strVal val="visible"/>
                                      </p:to>
                                    </p:set>
                                    <p:animEffect transition="in" filter="blinds(horizontal)">
                                      <p:cBhvr>
                                        <p:cTn id="37" dur="500"/>
                                        <p:tgtEl>
                                          <p:spTgt spid="59495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94960"/>
                                        </p:tgtEl>
                                        <p:attrNameLst>
                                          <p:attrName>style.visibility</p:attrName>
                                        </p:attrNameLst>
                                      </p:cBhvr>
                                      <p:to>
                                        <p:strVal val="visible"/>
                                      </p:to>
                                    </p:set>
                                    <p:animEffect transition="in" filter="blinds(horizontal)">
                                      <p:cBhvr>
                                        <p:cTn id="42" dur="500"/>
                                        <p:tgtEl>
                                          <p:spTgt spid="59496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94967"/>
                                        </p:tgtEl>
                                        <p:attrNameLst>
                                          <p:attrName>style.visibility</p:attrName>
                                        </p:attrNameLst>
                                      </p:cBhvr>
                                      <p:to>
                                        <p:strVal val="visible"/>
                                      </p:to>
                                    </p:set>
                                    <p:animEffect transition="in" filter="blinds(horizontal)">
                                      <p:cBhvr>
                                        <p:cTn id="47" dur="500"/>
                                        <p:tgtEl>
                                          <p:spTgt spid="59496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94966"/>
                                        </p:tgtEl>
                                        <p:attrNameLst>
                                          <p:attrName>style.visibility</p:attrName>
                                        </p:attrNameLst>
                                      </p:cBhvr>
                                      <p:to>
                                        <p:strVal val="visible"/>
                                      </p:to>
                                    </p:set>
                                    <p:animEffect transition="in" filter="blinds(horizontal)">
                                      <p:cBhvr>
                                        <p:cTn id="52" dur="500"/>
                                        <p:tgtEl>
                                          <p:spTgt spid="59496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94965"/>
                                        </p:tgtEl>
                                        <p:attrNameLst>
                                          <p:attrName>style.visibility</p:attrName>
                                        </p:attrNameLst>
                                      </p:cBhvr>
                                      <p:to>
                                        <p:strVal val="visible"/>
                                      </p:to>
                                    </p:set>
                                    <p:animEffect transition="in" filter="blinds(horizontal)">
                                      <p:cBhvr>
                                        <p:cTn id="57" dur="500"/>
                                        <p:tgtEl>
                                          <p:spTgt spid="59496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94961"/>
                                        </p:tgtEl>
                                        <p:attrNameLst>
                                          <p:attrName>style.visibility</p:attrName>
                                        </p:attrNameLst>
                                      </p:cBhvr>
                                      <p:to>
                                        <p:strVal val="visible"/>
                                      </p:to>
                                    </p:set>
                                    <p:animEffect transition="in" filter="blinds(horizontal)">
                                      <p:cBhvr>
                                        <p:cTn id="62" dur="500"/>
                                        <p:tgtEl>
                                          <p:spTgt spid="594961"/>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594962"/>
                                        </p:tgtEl>
                                        <p:attrNameLst>
                                          <p:attrName>style.visibility</p:attrName>
                                        </p:attrNameLst>
                                      </p:cBhvr>
                                      <p:to>
                                        <p:strVal val="visible"/>
                                      </p:to>
                                    </p:set>
                                    <p:animEffect transition="in" filter="blinds(horizontal)">
                                      <p:cBhvr>
                                        <p:cTn id="67" dur="500"/>
                                        <p:tgtEl>
                                          <p:spTgt spid="59496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594963"/>
                                        </p:tgtEl>
                                        <p:attrNameLst>
                                          <p:attrName>style.visibility</p:attrName>
                                        </p:attrNameLst>
                                      </p:cBhvr>
                                      <p:to>
                                        <p:strVal val="visible"/>
                                      </p:to>
                                    </p:set>
                                    <p:animEffect transition="in" filter="blinds(horizontal)">
                                      <p:cBhvr>
                                        <p:cTn id="72" dur="500"/>
                                        <p:tgtEl>
                                          <p:spTgt spid="594963"/>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594964"/>
                                        </p:tgtEl>
                                        <p:attrNameLst>
                                          <p:attrName>style.visibility</p:attrName>
                                        </p:attrNameLst>
                                      </p:cBhvr>
                                      <p:to>
                                        <p:strVal val="visible"/>
                                      </p:to>
                                    </p:set>
                                    <p:animEffect transition="in" filter="blinds(horizontal)">
                                      <p:cBhvr>
                                        <p:cTn id="77" dur="500"/>
                                        <p:tgtEl>
                                          <p:spTgt spid="594964"/>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594959"/>
                                        </p:tgtEl>
                                        <p:attrNameLst>
                                          <p:attrName>style.visibility</p:attrName>
                                        </p:attrNameLst>
                                      </p:cBhvr>
                                      <p:to>
                                        <p:strVal val="visible"/>
                                      </p:to>
                                    </p:set>
                                    <p:animEffect transition="in" filter="blinds(horizontal)">
                                      <p:cBhvr>
                                        <p:cTn id="82" dur="500"/>
                                        <p:tgtEl>
                                          <p:spTgt spid="594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52" grpId="0"/>
      <p:bldP spid="59495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p:cNvSpPr>
          <p:nvPr>
            <p:ph type="title"/>
          </p:nvPr>
        </p:nvSpPr>
        <p:spPr>
          <a:xfrm>
            <a:off x="431800" y="11113"/>
            <a:ext cx="8189913" cy="762000"/>
          </a:xfrm>
          <a:ln/>
        </p:spPr>
        <p:txBody>
          <a:bodyPr vert="horz" wrap="square" lIns="91440" tIns="45720" rIns="91440" bIns="45720" anchor="ctr" anchorCtr="0"/>
          <a:lstStyle/>
          <a:p>
            <a:r>
              <a:rPr lang="zh-CN" altLang="en-US" dirty="0"/>
              <a:t>可执行文件的生成</a:t>
            </a:r>
          </a:p>
        </p:txBody>
      </p:sp>
      <p:sp>
        <p:nvSpPr>
          <p:cNvPr id="25602" name="Rectangle 3"/>
          <p:cNvSpPr>
            <a:spLocks noGrp="1"/>
          </p:cNvSpPr>
          <p:nvPr>
            <p:ph type="body"/>
          </p:nvPr>
        </p:nvSpPr>
        <p:spPr>
          <a:xfrm>
            <a:off x="388938" y="942975"/>
            <a:ext cx="5843587" cy="1244600"/>
          </a:xfrm>
          <a:solidFill>
            <a:srgbClr val="E0E0E0"/>
          </a:solidFill>
          <a:ln>
            <a:solidFill>
              <a:srgbClr val="000004"/>
            </a:solidFill>
            <a:miter/>
          </a:ln>
        </p:spPr>
        <p:txBody>
          <a:bodyPr vert="horz" wrap="square" lIns="91440" tIns="45720" rIns="91440" bIns="45720" anchor="t" anchorCtr="0"/>
          <a:lstStyle/>
          <a:p>
            <a:r>
              <a:rPr lang="zh-CN" altLang="en-US" sz="2000" dirty="0">
                <a:latin typeface="微软雅黑" panose="020B0503020204020204" pitchFamily="34" charset="-122"/>
                <a:ea typeface="微软雅黑" panose="020B0503020204020204" pitchFamily="34" charset="-122"/>
              </a:rPr>
              <a:t>使用</a:t>
            </a:r>
            <a:r>
              <a:rPr lang="en-US" altLang="zh-CN" sz="2000" dirty="0">
                <a:latin typeface="微软雅黑" panose="020B0503020204020204" pitchFamily="34" charset="-122"/>
                <a:ea typeface="微软雅黑" panose="020B0503020204020204" pitchFamily="34" charset="-122"/>
              </a:rPr>
              <a:t>GCC</a:t>
            </a:r>
            <a:r>
              <a:rPr lang="zh-CN" altLang="en-US" sz="2000" dirty="0">
                <a:latin typeface="微软雅黑" panose="020B0503020204020204" pitchFamily="34" charset="-122"/>
                <a:ea typeface="微软雅黑" panose="020B0503020204020204" pitchFamily="34" charset="-122"/>
              </a:rPr>
              <a:t>编译器编译并链接生成可执行程序</a:t>
            </a:r>
            <a:r>
              <a:rPr lang="en-US" altLang="zh-CN" sz="2000" dirty="0">
                <a:latin typeface="微软雅黑" panose="020B0503020204020204" pitchFamily="34" charset="-122"/>
                <a:ea typeface="微软雅黑" panose="020B0503020204020204" pitchFamily="34" charset="-122"/>
              </a:rPr>
              <a:t>P:</a:t>
            </a:r>
          </a:p>
          <a:p>
            <a:pPr lvl="1"/>
            <a:r>
              <a:rPr lang="en-US" altLang="zh-CN" dirty="0">
                <a:latin typeface="微软雅黑" panose="020B0503020204020204" pitchFamily="34" charset="-122"/>
                <a:ea typeface="微软雅黑" panose="020B0503020204020204" pitchFamily="34" charset="-122"/>
              </a:rPr>
              <a:t>$ gcc -O2 -g -o p main.c swap.c</a:t>
            </a:r>
          </a:p>
          <a:p>
            <a:pPr lvl="1"/>
            <a:r>
              <a:rPr lang="en-US" altLang="zh-CN" dirty="0">
                <a:latin typeface="微软雅黑" panose="020B0503020204020204" pitchFamily="34" charset="-122"/>
                <a:ea typeface="微软雅黑" panose="020B0503020204020204" pitchFamily="34" charset="-122"/>
              </a:rPr>
              <a:t>$ ./p</a:t>
            </a:r>
          </a:p>
        </p:txBody>
      </p:sp>
      <p:grpSp>
        <p:nvGrpSpPr>
          <p:cNvPr id="597016" name="Group 24"/>
          <p:cNvGrpSpPr/>
          <p:nvPr/>
        </p:nvGrpSpPr>
        <p:grpSpPr>
          <a:xfrm>
            <a:off x="1436688" y="2652713"/>
            <a:ext cx="7607300" cy="3530600"/>
            <a:chOff x="1152" y="1680"/>
            <a:chExt cx="3859" cy="2216"/>
          </a:xfrm>
        </p:grpSpPr>
        <p:sp>
          <p:nvSpPr>
            <p:cNvPr id="25604" name="Line 4"/>
            <p:cNvSpPr/>
            <p:nvPr/>
          </p:nvSpPr>
          <p:spPr>
            <a:xfrm>
              <a:off x="1680" y="1915"/>
              <a:ext cx="0" cy="240"/>
            </a:xfrm>
            <a:prstGeom prst="line">
              <a:avLst/>
            </a:prstGeom>
            <a:ln w="28575" cap="flat" cmpd="sng">
              <a:solidFill>
                <a:schemeClr val="tx1"/>
              </a:solidFill>
              <a:prstDash val="solid"/>
              <a:round/>
              <a:headEnd type="none" w="med" len="med"/>
              <a:tailEnd type="triangle" w="med" len="med"/>
            </a:ln>
          </p:spPr>
        </p:sp>
        <p:sp>
          <p:nvSpPr>
            <p:cNvPr id="25605" name="Rectangle 5"/>
            <p:cNvSpPr/>
            <p:nvPr/>
          </p:nvSpPr>
          <p:spPr>
            <a:xfrm>
              <a:off x="1296" y="3211"/>
              <a:ext cx="1872" cy="256"/>
            </a:xfrm>
            <a:prstGeom prst="rect">
              <a:avLst/>
            </a:prstGeom>
            <a:solidFill>
              <a:srgbClr val="DEDFF5"/>
            </a:solidFill>
            <a:ln w="28575" cap="flat" cmpd="sng">
              <a:solidFill>
                <a:schemeClr val="tx1"/>
              </a:solidFill>
              <a:prstDash val="solid"/>
              <a:miter/>
              <a:headEnd type="none" w="med" len="med"/>
              <a:tailEnd type="none" w="med" len="med"/>
            </a:ln>
          </p:spPr>
          <p:txBody>
            <a:bodyPr lIns="90487" tIns="44450" rIns="90487" bIns="44450" anchor="t" anchorCtr="0">
              <a:spAutoFit/>
            </a:bodyPr>
            <a:lstStyle/>
            <a:p>
              <a:pPr algn="ctr" eaLnBrk="0" hangingPunct="0"/>
              <a:r>
                <a:rPr lang="zh-CN" altLang="en-US" sz="1900" b="1" dirty="0">
                  <a:latin typeface="微软雅黑" panose="020B0503020204020204" pitchFamily="34" charset="-122"/>
                  <a:ea typeface="微软雅黑" panose="020B0503020204020204" pitchFamily="34" charset="-122"/>
                </a:rPr>
                <a:t>链接 </a:t>
              </a:r>
              <a:r>
                <a:rPr lang="en-US" altLang="zh-CN" sz="1900" b="1" dirty="0">
                  <a:latin typeface="微软雅黑" panose="020B0503020204020204" pitchFamily="34" charset="-122"/>
                  <a:ea typeface="微软雅黑" panose="020B0503020204020204" pitchFamily="34" charset="-122"/>
                </a:rPr>
                <a:t>(ld)</a:t>
              </a:r>
            </a:p>
          </p:txBody>
        </p:sp>
        <p:sp>
          <p:nvSpPr>
            <p:cNvPr id="25606" name="Rectangle 6"/>
            <p:cNvSpPr/>
            <p:nvPr/>
          </p:nvSpPr>
          <p:spPr>
            <a:xfrm>
              <a:off x="1152" y="2148"/>
              <a:ext cx="1104" cy="437"/>
            </a:xfrm>
            <a:prstGeom prst="rect">
              <a:avLst/>
            </a:prstGeom>
            <a:solidFill>
              <a:srgbClr val="DEDFF5"/>
            </a:solidFill>
            <a:ln w="28575" cap="flat" cmpd="sng">
              <a:solidFill>
                <a:schemeClr val="tx1"/>
              </a:solidFill>
              <a:prstDash val="solid"/>
              <a:miter/>
              <a:headEnd type="none" w="med" len="med"/>
              <a:tailEnd type="none" w="med" len="med"/>
            </a:ln>
          </p:spPr>
          <p:txBody>
            <a:bodyPr lIns="90487" tIns="44450" rIns="90487" bIns="44450" anchor="t" anchorCtr="0">
              <a:spAutoFit/>
            </a:bodyPr>
            <a:lstStyle/>
            <a:p>
              <a:pPr algn="ctr" eaLnBrk="0" hangingPunct="0"/>
              <a:r>
                <a:rPr lang="zh-CN" altLang="en-US" sz="1900" b="1" dirty="0">
                  <a:latin typeface="微软雅黑" panose="020B0503020204020204" pitchFamily="34" charset="-122"/>
                  <a:ea typeface="微软雅黑" panose="020B0503020204020204" pitchFamily="34" charset="-122"/>
                </a:rPr>
                <a:t>程序转换</a:t>
              </a:r>
            </a:p>
            <a:p>
              <a:pPr algn="ctr" eaLnBrk="0" hangingPunct="0"/>
              <a:r>
                <a:rPr lang="en-US" altLang="zh-CN" sz="1900" b="1" dirty="0">
                  <a:latin typeface="微软雅黑" panose="020B0503020204020204" pitchFamily="34" charset="-122"/>
                  <a:ea typeface="微软雅黑" panose="020B0503020204020204" pitchFamily="34" charset="-122"/>
                </a:rPr>
                <a:t>(cpp, cc1, as)</a:t>
              </a:r>
            </a:p>
          </p:txBody>
        </p:sp>
        <p:sp>
          <p:nvSpPr>
            <p:cNvPr id="25607" name="Text Box 7"/>
            <p:cNvSpPr txBox="1"/>
            <p:nvPr/>
          </p:nvSpPr>
          <p:spPr>
            <a:xfrm>
              <a:off x="1344" y="1680"/>
              <a:ext cx="604" cy="287"/>
            </a:xfrm>
            <a:prstGeom prst="rect">
              <a:avLst/>
            </a:prstGeom>
            <a:noFill/>
            <a:ln w="25400">
              <a:noFill/>
            </a:ln>
          </p:spPr>
          <p:txBody>
            <a:bodyPr wrap="none" anchor="t" anchorCtr="0">
              <a:spAutoFit/>
            </a:bodyPr>
            <a:lstStyle/>
            <a:p>
              <a:pPr eaLnBrk="0" hangingPunct="0"/>
              <a:r>
                <a:rPr lang="en-US" altLang="zh-CN" sz="2400" b="1" dirty="0">
                  <a:solidFill>
                    <a:srgbClr val="0066FF"/>
                  </a:solidFill>
                  <a:latin typeface="微软雅黑" panose="020B0503020204020204" pitchFamily="34" charset="-122"/>
                  <a:ea typeface="微软雅黑" panose="020B0503020204020204" pitchFamily="34" charset="-122"/>
                </a:rPr>
                <a:t>main.c</a:t>
              </a:r>
            </a:p>
          </p:txBody>
        </p:sp>
        <p:sp>
          <p:nvSpPr>
            <p:cNvPr id="25608" name="Text Box 8"/>
            <p:cNvSpPr txBox="1"/>
            <p:nvPr/>
          </p:nvSpPr>
          <p:spPr>
            <a:xfrm>
              <a:off x="1429" y="2736"/>
              <a:ext cx="627" cy="287"/>
            </a:xfrm>
            <a:prstGeom prst="rect">
              <a:avLst/>
            </a:prstGeom>
            <a:noFill/>
            <a:ln w="25400">
              <a:noFill/>
            </a:ln>
          </p:spPr>
          <p:txBody>
            <a:bodyPr wrap="none" anchor="t" anchorCtr="0">
              <a:spAutoFit/>
            </a:bodyPr>
            <a:lstStyle/>
            <a:p>
              <a:pPr eaLnBrk="0" hangingPunct="0"/>
              <a:r>
                <a:rPr lang="en-US" altLang="zh-CN" sz="2400" b="1" dirty="0">
                  <a:latin typeface="微软雅黑" panose="020B0503020204020204" pitchFamily="34" charset="-122"/>
                  <a:ea typeface="微软雅黑" panose="020B0503020204020204" pitchFamily="34" charset="-122"/>
                </a:rPr>
                <a:t>main.o</a:t>
              </a:r>
            </a:p>
          </p:txBody>
        </p:sp>
        <p:sp>
          <p:nvSpPr>
            <p:cNvPr id="25609" name="Rectangle 9"/>
            <p:cNvSpPr/>
            <p:nvPr/>
          </p:nvSpPr>
          <p:spPr>
            <a:xfrm>
              <a:off x="2352" y="2148"/>
              <a:ext cx="1132" cy="437"/>
            </a:xfrm>
            <a:prstGeom prst="rect">
              <a:avLst/>
            </a:prstGeom>
            <a:solidFill>
              <a:srgbClr val="DEDFF5"/>
            </a:solidFill>
            <a:ln w="28575" cap="flat" cmpd="sng">
              <a:solidFill>
                <a:schemeClr val="tx1"/>
              </a:solidFill>
              <a:prstDash val="solid"/>
              <a:miter/>
              <a:headEnd type="none" w="med" len="med"/>
              <a:tailEnd type="none" w="med" len="med"/>
            </a:ln>
          </p:spPr>
          <p:txBody>
            <a:bodyPr lIns="90487" tIns="44450" rIns="90487" bIns="44450" anchor="t" anchorCtr="0">
              <a:spAutoFit/>
            </a:bodyPr>
            <a:lstStyle/>
            <a:p>
              <a:pPr algn="ctr" eaLnBrk="0" hangingPunct="0"/>
              <a:r>
                <a:rPr lang="zh-CN" altLang="en-US" sz="1900" b="1" dirty="0">
                  <a:latin typeface="微软雅黑" panose="020B0503020204020204" pitchFamily="34" charset="-122"/>
                  <a:ea typeface="微软雅黑" panose="020B0503020204020204" pitchFamily="34" charset="-122"/>
                </a:rPr>
                <a:t>程序转换</a:t>
              </a:r>
            </a:p>
            <a:p>
              <a:pPr algn="ctr" eaLnBrk="0" hangingPunct="0"/>
              <a:r>
                <a:rPr lang="en-US" altLang="zh-CN" sz="1900" b="1" dirty="0">
                  <a:latin typeface="微软雅黑" panose="020B0503020204020204" pitchFamily="34" charset="-122"/>
                  <a:ea typeface="微软雅黑" panose="020B0503020204020204" pitchFamily="34" charset="-122"/>
                </a:rPr>
                <a:t>(cpp, cc1, as)</a:t>
              </a:r>
            </a:p>
          </p:txBody>
        </p:sp>
        <p:sp>
          <p:nvSpPr>
            <p:cNvPr id="25610" name="Text Box 10"/>
            <p:cNvSpPr txBox="1"/>
            <p:nvPr/>
          </p:nvSpPr>
          <p:spPr>
            <a:xfrm>
              <a:off x="2640" y="1680"/>
              <a:ext cx="619" cy="287"/>
            </a:xfrm>
            <a:prstGeom prst="rect">
              <a:avLst/>
            </a:prstGeom>
            <a:noFill/>
            <a:ln w="25400">
              <a:noFill/>
            </a:ln>
          </p:spPr>
          <p:txBody>
            <a:bodyPr wrap="none" anchor="t" anchorCtr="0">
              <a:spAutoFit/>
            </a:bodyPr>
            <a:lstStyle/>
            <a:p>
              <a:pPr eaLnBrk="0" hangingPunct="0"/>
              <a:r>
                <a:rPr lang="en-US" altLang="zh-CN" sz="2400" b="1" dirty="0">
                  <a:solidFill>
                    <a:srgbClr val="0066FF"/>
                  </a:solidFill>
                  <a:latin typeface="微软雅黑" panose="020B0503020204020204" pitchFamily="34" charset="-122"/>
                  <a:ea typeface="微软雅黑" panose="020B0503020204020204" pitchFamily="34" charset="-122"/>
                </a:rPr>
                <a:t>swap.c</a:t>
              </a:r>
            </a:p>
          </p:txBody>
        </p:sp>
        <p:sp>
          <p:nvSpPr>
            <p:cNvPr id="25611" name="Text Box 11"/>
            <p:cNvSpPr txBox="1"/>
            <p:nvPr/>
          </p:nvSpPr>
          <p:spPr>
            <a:xfrm>
              <a:off x="2644" y="2736"/>
              <a:ext cx="640" cy="287"/>
            </a:xfrm>
            <a:prstGeom prst="rect">
              <a:avLst/>
            </a:prstGeom>
            <a:noFill/>
            <a:ln w="25400">
              <a:noFill/>
            </a:ln>
          </p:spPr>
          <p:txBody>
            <a:bodyPr wrap="none" anchor="t" anchorCtr="0">
              <a:spAutoFit/>
            </a:bodyPr>
            <a:lstStyle/>
            <a:p>
              <a:pPr algn="ctr" eaLnBrk="0" hangingPunct="0"/>
              <a:r>
                <a:rPr lang="en-US" altLang="zh-CN" sz="2400" b="1" dirty="0">
                  <a:latin typeface="微软雅黑" panose="020B0503020204020204" pitchFamily="34" charset="-122"/>
                  <a:ea typeface="微软雅黑" panose="020B0503020204020204" pitchFamily="34" charset="-122"/>
                </a:rPr>
                <a:t>swap.o</a:t>
              </a:r>
            </a:p>
          </p:txBody>
        </p:sp>
        <p:sp>
          <p:nvSpPr>
            <p:cNvPr id="25612" name="Text Box 12"/>
            <p:cNvSpPr txBox="1"/>
            <p:nvPr/>
          </p:nvSpPr>
          <p:spPr>
            <a:xfrm>
              <a:off x="2150" y="3647"/>
              <a:ext cx="179" cy="249"/>
            </a:xfrm>
            <a:prstGeom prst="rect">
              <a:avLst/>
            </a:prstGeom>
            <a:noFill/>
            <a:ln w="25400">
              <a:noFill/>
            </a:ln>
          </p:spPr>
          <p:txBody>
            <a:bodyPr wrap="none" anchor="t" anchorCtr="0">
              <a:spAutoFit/>
            </a:bodyPr>
            <a:lstStyle/>
            <a:p>
              <a:pPr eaLnBrk="0" hangingPunct="0"/>
              <a:r>
                <a:rPr lang="en-US" altLang="zh-CN" sz="2000" b="1" dirty="0">
                  <a:latin typeface="微软雅黑" panose="020B0503020204020204" pitchFamily="34" charset="-122"/>
                  <a:ea typeface="微软雅黑" panose="020B0503020204020204" pitchFamily="34" charset="-122"/>
                </a:rPr>
                <a:t>p</a:t>
              </a:r>
            </a:p>
          </p:txBody>
        </p:sp>
        <p:sp>
          <p:nvSpPr>
            <p:cNvPr id="25613" name="Line 13"/>
            <p:cNvSpPr/>
            <p:nvPr/>
          </p:nvSpPr>
          <p:spPr>
            <a:xfrm>
              <a:off x="2935" y="1915"/>
              <a:ext cx="0" cy="240"/>
            </a:xfrm>
            <a:prstGeom prst="line">
              <a:avLst/>
            </a:prstGeom>
            <a:ln w="28575" cap="flat" cmpd="sng">
              <a:solidFill>
                <a:schemeClr val="tx1"/>
              </a:solidFill>
              <a:prstDash val="solid"/>
              <a:round/>
              <a:headEnd type="none" w="med" len="med"/>
              <a:tailEnd type="triangle" w="med" len="med"/>
            </a:ln>
          </p:spPr>
        </p:sp>
        <p:sp>
          <p:nvSpPr>
            <p:cNvPr id="25614" name="Line 14"/>
            <p:cNvSpPr/>
            <p:nvPr/>
          </p:nvSpPr>
          <p:spPr>
            <a:xfrm>
              <a:off x="1680" y="2587"/>
              <a:ext cx="0" cy="240"/>
            </a:xfrm>
            <a:prstGeom prst="line">
              <a:avLst/>
            </a:prstGeom>
            <a:ln w="28575" cap="flat" cmpd="sng">
              <a:solidFill>
                <a:schemeClr val="tx1"/>
              </a:solidFill>
              <a:prstDash val="solid"/>
              <a:round/>
              <a:headEnd type="none" w="med" len="med"/>
              <a:tailEnd type="triangle" w="med" len="med"/>
            </a:ln>
          </p:spPr>
        </p:sp>
        <p:sp>
          <p:nvSpPr>
            <p:cNvPr id="25615" name="Line 15"/>
            <p:cNvSpPr/>
            <p:nvPr/>
          </p:nvSpPr>
          <p:spPr>
            <a:xfrm>
              <a:off x="2935" y="2587"/>
              <a:ext cx="0" cy="240"/>
            </a:xfrm>
            <a:prstGeom prst="line">
              <a:avLst/>
            </a:prstGeom>
            <a:ln w="28575" cap="flat" cmpd="sng">
              <a:solidFill>
                <a:schemeClr val="tx1"/>
              </a:solidFill>
              <a:prstDash val="solid"/>
              <a:round/>
              <a:headEnd type="none" w="med" len="med"/>
              <a:tailEnd type="triangle" w="med" len="med"/>
            </a:ln>
          </p:spPr>
        </p:sp>
        <p:sp>
          <p:nvSpPr>
            <p:cNvPr id="25616" name="Line 16"/>
            <p:cNvSpPr/>
            <p:nvPr/>
          </p:nvSpPr>
          <p:spPr>
            <a:xfrm>
              <a:off x="2935" y="2971"/>
              <a:ext cx="0" cy="240"/>
            </a:xfrm>
            <a:prstGeom prst="line">
              <a:avLst/>
            </a:prstGeom>
            <a:ln w="28575" cap="flat" cmpd="sng">
              <a:solidFill>
                <a:schemeClr val="tx1"/>
              </a:solidFill>
              <a:prstDash val="solid"/>
              <a:round/>
              <a:headEnd type="none" w="med" len="med"/>
              <a:tailEnd type="triangle" w="med" len="med"/>
            </a:ln>
          </p:spPr>
        </p:sp>
        <p:sp>
          <p:nvSpPr>
            <p:cNvPr id="25617" name="Line 17"/>
            <p:cNvSpPr/>
            <p:nvPr/>
          </p:nvSpPr>
          <p:spPr>
            <a:xfrm>
              <a:off x="2242" y="3458"/>
              <a:ext cx="0" cy="240"/>
            </a:xfrm>
            <a:prstGeom prst="line">
              <a:avLst/>
            </a:prstGeom>
            <a:ln w="28575" cap="flat" cmpd="sng">
              <a:solidFill>
                <a:schemeClr val="tx1"/>
              </a:solidFill>
              <a:prstDash val="solid"/>
              <a:round/>
              <a:headEnd type="none" w="med" len="med"/>
              <a:tailEnd type="triangle" w="med" len="med"/>
            </a:ln>
          </p:spPr>
        </p:sp>
        <p:sp>
          <p:nvSpPr>
            <p:cNvPr id="25618" name="Line 18"/>
            <p:cNvSpPr/>
            <p:nvPr/>
          </p:nvSpPr>
          <p:spPr>
            <a:xfrm>
              <a:off x="1680" y="2971"/>
              <a:ext cx="0" cy="240"/>
            </a:xfrm>
            <a:prstGeom prst="line">
              <a:avLst/>
            </a:prstGeom>
            <a:ln w="28575" cap="flat" cmpd="sng">
              <a:solidFill>
                <a:schemeClr val="tx1"/>
              </a:solidFill>
              <a:prstDash val="solid"/>
              <a:round/>
              <a:headEnd type="none" w="med" len="med"/>
              <a:tailEnd type="triangle" w="med" len="med"/>
            </a:ln>
          </p:spPr>
        </p:sp>
        <p:sp>
          <p:nvSpPr>
            <p:cNvPr id="25619" name="Text Box 19"/>
            <p:cNvSpPr txBox="1"/>
            <p:nvPr/>
          </p:nvSpPr>
          <p:spPr>
            <a:xfrm>
              <a:off x="3580" y="1713"/>
              <a:ext cx="737" cy="249"/>
            </a:xfrm>
            <a:prstGeom prst="rect">
              <a:avLst/>
            </a:prstGeom>
            <a:noFill/>
            <a:ln w="25400">
              <a:noFill/>
            </a:ln>
          </p:spPr>
          <p:txBody>
            <a:bodyPr wrap="none" anchor="t" anchorCtr="0">
              <a:spAutoFit/>
            </a:bodyPr>
            <a:lstStyle/>
            <a:p>
              <a:pPr eaLnBrk="0" hangingPunct="0"/>
              <a:r>
                <a:rPr lang="zh-CN" altLang="en-US" sz="2000" b="1" dirty="0">
                  <a:solidFill>
                    <a:srgbClr val="C00000"/>
                  </a:solidFill>
                  <a:latin typeface="微软雅黑" panose="020B0503020204020204" pitchFamily="34" charset="-122"/>
                  <a:ea typeface="微软雅黑" panose="020B0503020204020204" pitchFamily="34" charset="-122"/>
                </a:rPr>
                <a:t>源程序文件</a:t>
              </a:r>
            </a:p>
          </p:txBody>
        </p:sp>
        <p:sp>
          <p:nvSpPr>
            <p:cNvPr id="25620" name="Text Box 20"/>
            <p:cNvSpPr txBox="1"/>
            <p:nvPr/>
          </p:nvSpPr>
          <p:spPr>
            <a:xfrm>
              <a:off x="3540" y="2686"/>
              <a:ext cx="1471" cy="632"/>
            </a:xfrm>
            <a:prstGeom prst="rect">
              <a:avLst/>
            </a:prstGeom>
            <a:noFill/>
            <a:ln w="25400">
              <a:noFill/>
            </a:ln>
          </p:spPr>
          <p:txBody>
            <a:bodyPr anchor="t" anchorCtr="0">
              <a:spAutoFit/>
            </a:bodyPr>
            <a:lstStyle/>
            <a:p>
              <a:pPr eaLnBrk="0" hangingPunct="0"/>
              <a:r>
                <a:rPr lang="zh-CN" altLang="en-US" sz="2000" b="1" dirty="0">
                  <a:solidFill>
                    <a:srgbClr val="C00000"/>
                  </a:solidFill>
                  <a:latin typeface="微软雅黑" panose="020B0503020204020204" pitchFamily="34" charset="-122"/>
                  <a:ea typeface="微软雅黑" panose="020B0503020204020204" pitchFamily="34" charset="-122"/>
                </a:rPr>
                <a:t>分别转换</a:t>
              </a:r>
              <a:r>
                <a:rPr lang="zh-CN" altLang="en-US" sz="2000" b="1" dirty="0">
                  <a:solidFill>
                    <a:srgbClr val="FF0000"/>
                  </a:solidFill>
                  <a:latin typeface="微软雅黑" panose="020B0503020204020204" pitchFamily="34" charset="-122"/>
                  <a:ea typeface="微软雅黑" panose="020B0503020204020204" pitchFamily="34" charset="-122"/>
                </a:rPr>
                <a:t>（预处理、编译、汇编）</a:t>
              </a:r>
              <a:r>
                <a:rPr lang="zh-CN" altLang="en-US" sz="2000" b="1" dirty="0">
                  <a:solidFill>
                    <a:srgbClr val="C00000"/>
                  </a:solidFill>
                  <a:latin typeface="微软雅黑" panose="020B0503020204020204" pitchFamily="34" charset="-122"/>
                  <a:ea typeface="微软雅黑" panose="020B0503020204020204" pitchFamily="34" charset="-122"/>
                </a:rPr>
                <a:t>为可重定位目标文件</a:t>
              </a:r>
            </a:p>
          </p:txBody>
        </p:sp>
        <p:sp>
          <p:nvSpPr>
            <p:cNvPr id="25621" name="Text Box 21"/>
            <p:cNvSpPr txBox="1"/>
            <p:nvPr/>
          </p:nvSpPr>
          <p:spPr>
            <a:xfrm>
              <a:off x="2448" y="3533"/>
              <a:ext cx="1382" cy="344"/>
            </a:xfrm>
            <a:prstGeom prst="rect">
              <a:avLst/>
            </a:prstGeom>
            <a:noFill/>
            <a:ln w="25400">
              <a:noFill/>
            </a:ln>
          </p:spPr>
          <p:txBody>
            <a:bodyPr wrap="none" anchor="t" anchorCtr="0">
              <a:spAutoFit/>
            </a:bodyPr>
            <a:lstStyle/>
            <a:p>
              <a:pPr eaLnBrk="0" hangingPunct="0"/>
              <a:endParaRPr lang="zh-CN" altLang="en-US" sz="1000" b="1" dirty="0">
                <a:solidFill>
                  <a:srgbClr val="009242"/>
                </a:solidFill>
                <a:latin typeface="微软雅黑" panose="020B0503020204020204" pitchFamily="34" charset="-122"/>
                <a:ea typeface="微软雅黑" panose="020B0503020204020204" pitchFamily="34" charset="-122"/>
              </a:endParaRPr>
            </a:p>
            <a:p>
              <a:pPr eaLnBrk="0" hangingPunct="0"/>
              <a:r>
                <a:rPr lang="zh-CN" altLang="en-US" sz="2000" b="1" dirty="0">
                  <a:solidFill>
                    <a:srgbClr val="FF0000"/>
                  </a:solidFill>
                  <a:latin typeface="微软雅黑" panose="020B0503020204020204" pitchFamily="34" charset="-122"/>
                  <a:ea typeface="微软雅黑" panose="020B0503020204020204" pitchFamily="34" charset="-122"/>
                </a:rPr>
                <a:t>完全可执行的目标文件</a:t>
              </a:r>
            </a:p>
          </p:txBody>
        </p:sp>
      </p:grpSp>
      <p:sp>
        <p:nvSpPr>
          <p:cNvPr id="597014" name="Text Box 22"/>
          <p:cNvSpPr txBox="1"/>
          <p:nvPr/>
        </p:nvSpPr>
        <p:spPr>
          <a:xfrm>
            <a:off x="139700" y="2760663"/>
            <a:ext cx="904875" cy="2501900"/>
          </a:xfrm>
          <a:prstGeom prst="rect">
            <a:avLst/>
          </a:prstGeom>
          <a:noFill/>
          <a:ln w="9525">
            <a:noFill/>
          </a:ln>
        </p:spPr>
        <p:txBody>
          <a:bodyPr anchor="t" anchorCtr="0">
            <a:spAutoFit/>
          </a:bodyPr>
          <a:lstStyle/>
          <a:p>
            <a:pPr>
              <a:lnSpc>
                <a:spcPct val="120000"/>
              </a:lnSpc>
              <a:spcBef>
                <a:spcPct val="50000"/>
              </a:spcBef>
            </a:pPr>
            <a:r>
              <a:rPr lang="en-US" altLang="zh-CN" sz="2200" b="1" dirty="0">
                <a:latin typeface="微软雅黑" panose="020B0503020204020204" pitchFamily="34" charset="-122"/>
                <a:ea typeface="微软雅黑" panose="020B0503020204020204" pitchFamily="34" charset="-122"/>
              </a:rPr>
              <a:t>GCC</a:t>
            </a:r>
            <a:r>
              <a:rPr lang="zh-CN" altLang="en-US" sz="2200" b="1" dirty="0">
                <a:latin typeface="微软雅黑" panose="020B0503020204020204" pitchFamily="34" charset="-122"/>
                <a:ea typeface="微软雅黑" panose="020B0503020204020204" pitchFamily="34" charset="-122"/>
              </a:rPr>
              <a:t>编译器的</a:t>
            </a:r>
            <a:r>
              <a:rPr lang="zh-CN" altLang="en-US" sz="2200" b="1" dirty="0">
                <a:solidFill>
                  <a:srgbClr val="FF0000"/>
                </a:solidFill>
                <a:latin typeface="微软雅黑" panose="020B0503020204020204" pitchFamily="34" charset="-122"/>
                <a:ea typeface="微软雅黑" panose="020B0503020204020204" pitchFamily="34" charset="-122"/>
              </a:rPr>
              <a:t>静态链接过程</a:t>
            </a:r>
          </a:p>
        </p:txBody>
      </p:sp>
      <p:sp>
        <p:nvSpPr>
          <p:cNvPr id="597017" name="Text Box 25"/>
          <p:cNvSpPr txBox="1"/>
          <p:nvPr/>
        </p:nvSpPr>
        <p:spPr>
          <a:xfrm>
            <a:off x="6473825" y="855663"/>
            <a:ext cx="2147888" cy="1247775"/>
          </a:xfrm>
          <a:prstGeom prst="rect">
            <a:avLst/>
          </a:prstGeom>
          <a:noFill/>
          <a:ln w="9525">
            <a:noFill/>
          </a:ln>
        </p:spPr>
        <p:txBody>
          <a:bodyPr anchor="t" anchorCtr="0">
            <a:spAutoFit/>
          </a:bodyPr>
          <a:lstStyle/>
          <a:p>
            <a:pPr>
              <a:spcBef>
                <a:spcPct val="50000"/>
              </a:spcBef>
            </a:pPr>
            <a:r>
              <a:rPr lang="en-US" altLang="zh-CN" sz="1900" b="1" dirty="0">
                <a:solidFill>
                  <a:srgbClr val="CC3300"/>
                </a:solidFill>
                <a:latin typeface="微软雅黑" panose="020B0503020204020204" pitchFamily="34" charset="-122"/>
                <a:ea typeface="微软雅黑" panose="020B0503020204020204" pitchFamily="34" charset="-122"/>
              </a:rPr>
              <a:t>-O2</a:t>
            </a:r>
            <a:r>
              <a:rPr lang="zh-CN" altLang="en-US" sz="1900" b="1" dirty="0">
                <a:solidFill>
                  <a:srgbClr val="CC3300"/>
                </a:solidFill>
                <a:latin typeface="微软雅黑" panose="020B0503020204020204" pitchFamily="34" charset="-122"/>
                <a:ea typeface="微软雅黑" panose="020B0503020204020204" pitchFamily="34" charset="-122"/>
              </a:rPr>
              <a:t>：</a:t>
            </a:r>
            <a:r>
              <a:rPr lang="en-US" altLang="zh-CN" sz="1900" b="1" dirty="0">
                <a:solidFill>
                  <a:srgbClr val="CC3300"/>
                </a:solidFill>
                <a:latin typeface="微软雅黑" panose="020B0503020204020204" pitchFamily="34" charset="-122"/>
                <a:ea typeface="微软雅黑" panose="020B0503020204020204" pitchFamily="34" charset="-122"/>
              </a:rPr>
              <a:t>2</a:t>
            </a:r>
            <a:r>
              <a:rPr lang="zh-CN" altLang="en-US" sz="1900" b="1" dirty="0">
                <a:solidFill>
                  <a:srgbClr val="CC3300"/>
                </a:solidFill>
                <a:latin typeface="微软雅黑" panose="020B0503020204020204" pitchFamily="34" charset="-122"/>
                <a:ea typeface="微软雅黑" panose="020B0503020204020204" pitchFamily="34" charset="-122"/>
              </a:rPr>
              <a:t>级优化</a:t>
            </a:r>
          </a:p>
          <a:p>
            <a:pPr>
              <a:spcBef>
                <a:spcPct val="50000"/>
              </a:spcBef>
            </a:pPr>
            <a:r>
              <a:rPr lang="en-US" altLang="zh-CN" sz="1900" b="1" dirty="0">
                <a:solidFill>
                  <a:srgbClr val="CC3300"/>
                </a:solidFill>
                <a:latin typeface="微软雅黑" panose="020B0503020204020204" pitchFamily="34" charset="-122"/>
                <a:ea typeface="微软雅黑" panose="020B0503020204020204" pitchFamily="34" charset="-122"/>
              </a:rPr>
              <a:t>-g</a:t>
            </a:r>
            <a:r>
              <a:rPr lang="zh-CN" altLang="en-US" sz="1900" b="1" dirty="0">
                <a:solidFill>
                  <a:srgbClr val="CC3300"/>
                </a:solidFill>
                <a:latin typeface="微软雅黑" panose="020B0503020204020204" pitchFamily="34" charset="-122"/>
                <a:ea typeface="微软雅黑" panose="020B0503020204020204" pitchFamily="34" charset="-122"/>
              </a:rPr>
              <a:t>：生成调试信息</a:t>
            </a:r>
          </a:p>
          <a:p>
            <a:pPr>
              <a:spcBef>
                <a:spcPct val="50000"/>
              </a:spcBef>
            </a:pPr>
            <a:r>
              <a:rPr lang="en-US" altLang="zh-CN" sz="1900" b="1" dirty="0">
                <a:solidFill>
                  <a:srgbClr val="CC3300"/>
                </a:solidFill>
                <a:latin typeface="微软雅黑" panose="020B0503020204020204" pitchFamily="34" charset="-122"/>
                <a:ea typeface="微软雅黑" panose="020B0503020204020204" pitchFamily="34" charset="-122"/>
              </a:rPr>
              <a:t>-o</a:t>
            </a:r>
            <a:r>
              <a:rPr lang="zh-CN" altLang="en-US" sz="1900" b="1" dirty="0">
                <a:solidFill>
                  <a:srgbClr val="CC3300"/>
                </a:solidFill>
                <a:latin typeface="微软雅黑" panose="020B0503020204020204" pitchFamily="34" charset="-122"/>
                <a:ea typeface="微软雅黑" panose="020B0503020204020204" pitchFamily="34" charset="-122"/>
              </a:rPr>
              <a:t>：目标文件名</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7017"/>
                                        </p:tgtEl>
                                        <p:attrNameLst>
                                          <p:attrName>style.visibility</p:attrName>
                                        </p:attrNameLst>
                                      </p:cBhvr>
                                      <p:to>
                                        <p:strVal val="visible"/>
                                      </p:to>
                                    </p:set>
                                    <p:animEffect transition="in" filter="blinds(horizontal)">
                                      <p:cBhvr>
                                        <p:cTn id="7" dur="500"/>
                                        <p:tgtEl>
                                          <p:spTgt spid="5970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97014"/>
                                        </p:tgtEl>
                                        <p:attrNameLst>
                                          <p:attrName>style.visibility</p:attrName>
                                        </p:attrNameLst>
                                      </p:cBhvr>
                                      <p:to>
                                        <p:strVal val="visible"/>
                                      </p:to>
                                    </p:set>
                                    <p:animEffect transition="in" filter="blinds(horizontal)">
                                      <p:cBhvr>
                                        <p:cTn id="12" dur="500"/>
                                        <p:tgtEl>
                                          <p:spTgt spid="5970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97016"/>
                                        </p:tgtEl>
                                        <p:attrNameLst>
                                          <p:attrName>style.visibility</p:attrName>
                                        </p:attrNameLst>
                                      </p:cBhvr>
                                      <p:to>
                                        <p:strVal val="visible"/>
                                      </p:to>
                                    </p:set>
                                    <p:animEffect transition="in" filter="blinds(horizontal)">
                                      <p:cBhvr>
                                        <p:cTn id="17" dur="500"/>
                                        <p:tgtEl>
                                          <p:spTgt spid="597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7014" grpId="0"/>
      <p:bldP spid="5970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p:cNvSpPr>
          <p:nvPr>
            <p:ph type="title"/>
          </p:nvPr>
        </p:nvSpPr>
        <p:spPr>
          <a:xfrm>
            <a:off x="455613" y="123825"/>
            <a:ext cx="8232775" cy="422275"/>
          </a:xfrm>
          <a:ln/>
        </p:spPr>
        <p:txBody>
          <a:bodyPr vert="horz" wrap="square" lIns="91440" tIns="45720" rIns="91440" bIns="45720" anchor="ctr" anchorCtr="0"/>
          <a:lstStyle/>
          <a:p>
            <a:pPr marL="119380" indent="-119380"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dirty="0"/>
              <a:t>链接过程的本质</a:t>
            </a:r>
          </a:p>
        </p:txBody>
      </p:sp>
      <p:sp>
        <p:nvSpPr>
          <p:cNvPr id="27650" name="Rectangle 2"/>
          <p:cNvSpPr/>
          <p:nvPr/>
        </p:nvSpPr>
        <p:spPr>
          <a:xfrm>
            <a:off x="508000" y="3702050"/>
            <a:ext cx="2278063" cy="533400"/>
          </a:xfrm>
          <a:prstGeom prst="rect">
            <a:avLst/>
          </a:prstGeom>
          <a:solidFill>
            <a:srgbClr val="FF0000">
              <a:alpha val="32156"/>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main()</a:t>
            </a:r>
          </a:p>
        </p:txBody>
      </p:sp>
      <p:sp>
        <p:nvSpPr>
          <p:cNvPr id="27651" name="Text Box 3"/>
          <p:cNvSpPr txBox="1"/>
          <p:nvPr/>
        </p:nvSpPr>
        <p:spPr>
          <a:xfrm>
            <a:off x="434975" y="3338513"/>
            <a:ext cx="968375" cy="350837"/>
          </a:xfrm>
          <a:prstGeom prst="rect">
            <a:avLst/>
          </a:prstGeom>
          <a:noFill/>
          <a:ln w="9525">
            <a:noFill/>
          </a:ln>
        </p:spPr>
        <p:txBody>
          <a:bodyPr wrap="none" lIns="90000" tIns="46800" rIns="90000" bIns="46800" anchor="t" anchorCtr="0">
            <a:spAutoFit/>
          </a:bodyPr>
          <a:lstStyle/>
          <a:p>
            <a:pPr algn="ct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solidFill>
                  <a:schemeClr val="accent2"/>
                </a:solidFill>
                <a:latin typeface="微软雅黑" panose="020B0503020204020204" pitchFamily="34" charset="-122"/>
                <a:ea typeface="微软雅黑" panose="020B0503020204020204" pitchFamily="34" charset="-122"/>
              </a:rPr>
              <a:t>main.o</a:t>
            </a:r>
          </a:p>
        </p:txBody>
      </p:sp>
      <p:sp>
        <p:nvSpPr>
          <p:cNvPr id="27652" name="Rectangle 4"/>
          <p:cNvSpPr/>
          <p:nvPr/>
        </p:nvSpPr>
        <p:spPr>
          <a:xfrm>
            <a:off x="508000" y="5565775"/>
            <a:ext cx="2278063" cy="358775"/>
          </a:xfrm>
          <a:prstGeom prst="rect">
            <a:avLst/>
          </a:prstGeom>
          <a:solidFill>
            <a:srgbClr val="008080">
              <a:alpha val="32156"/>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int *bufp0=&amp;buf[0]</a:t>
            </a:r>
          </a:p>
        </p:txBody>
      </p:sp>
      <p:sp>
        <p:nvSpPr>
          <p:cNvPr id="27653" name="Rectangle 5"/>
          <p:cNvSpPr/>
          <p:nvPr/>
        </p:nvSpPr>
        <p:spPr>
          <a:xfrm>
            <a:off x="508000" y="5032375"/>
            <a:ext cx="2278063" cy="533400"/>
          </a:xfrm>
          <a:prstGeom prst="rect">
            <a:avLst/>
          </a:prstGeom>
          <a:solidFill>
            <a:srgbClr val="FF0000">
              <a:alpha val="34901"/>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swap()</a:t>
            </a:r>
          </a:p>
        </p:txBody>
      </p:sp>
      <p:sp>
        <p:nvSpPr>
          <p:cNvPr id="27654" name="Text Box 6"/>
          <p:cNvSpPr txBox="1"/>
          <p:nvPr/>
        </p:nvSpPr>
        <p:spPr>
          <a:xfrm>
            <a:off x="406400" y="4667250"/>
            <a:ext cx="989013" cy="350838"/>
          </a:xfrm>
          <a:prstGeom prst="rect">
            <a:avLst/>
          </a:prstGeom>
          <a:noFill/>
          <a:ln w="9525">
            <a:noFill/>
          </a:ln>
        </p:spPr>
        <p:txBody>
          <a:bodyPr wrap="none" lIns="90000" tIns="46800" rIns="90000" bIns="46800" anchor="t" anchorCtr="0">
            <a:spAutoFit/>
          </a:bodyPr>
          <a:lstStyle/>
          <a:p>
            <a:pPr algn="ct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solidFill>
                  <a:schemeClr val="accent2"/>
                </a:solidFill>
                <a:latin typeface="微软雅黑" panose="020B0503020204020204" pitchFamily="34" charset="-122"/>
                <a:ea typeface="微软雅黑" panose="020B0503020204020204" pitchFamily="34" charset="-122"/>
              </a:rPr>
              <a:t>swap.o</a:t>
            </a:r>
          </a:p>
        </p:txBody>
      </p:sp>
      <p:sp>
        <p:nvSpPr>
          <p:cNvPr id="27655" name="Rectangle 12"/>
          <p:cNvSpPr/>
          <p:nvPr/>
        </p:nvSpPr>
        <p:spPr>
          <a:xfrm>
            <a:off x="508000" y="2057400"/>
            <a:ext cx="2278063" cy="533400"/>
          </a:xfrm>
          <a:prstGeom prst="rect">
            <a:avLst/>
          </a:prstGeom>
          <a:solidFill>
            <a:srgbClr val="FF0000">
              <a:alpha val="27058"/>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dirty="0">
                <a:latin typeface="微软雅黑" panose="020B0503020204020204" pitchFamily="34" charset="-122"/>
                <a:ea typeface="微软雅黑" panose="020B0503020204020204" pitchFamily="34" charset="-122"/>
              </a:rPr>
              <a:t>系统代码</a:t>
            </a:r>
          </a:p>
        </p:txBody>
      </p:sp>
      <p:sp>
        <p:nvSpPr>
          <p:cNvPr id="27656" name="Rectangle 14"/>
          <p:cNvSpPr/>
          <p:nvPr/>
        </p:nvSpPr>
        <p:spPr>
          <a:xfrm>
            <a:off x="508000" y="4235450"/>
            <a:ext cx="2278063" cy="346075"/>
          </a:xfrm>
          <a:prstGeom prst="rect">
            <a:avLst/>
          </a:prstGeom>
          <a:solidFill>
            <a:srgbClr val="008080">
              <a:alpha val="38823"/>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int</a:t>
            </a:r>
            <a:r>
              <a:rPr lang="en-GB" altLang="zh-CN" sz="1600" b="1" dirty="0">
                <a:latin typeface="Courier New" panose="02070309020205020404" pitchFamily="49" charset="0"/>
                <a:ea typeface="微软雅黑" panose="020B0503020204020204" pitchFamily="34" charset="-122"/>
              </a:rPr>
              <a:t> </a:t>
            </a:r>
            <a:r>
              <a:rPr lang="en-GB" altLang="zh-CN" b="1" dirty="0">
                <a:latin typeface="微软雅黑" panose="020B0503020204020204" pitchFamily="34" charset="-122"/>
                <a:ea typeface="微软雅黑" panose="020B0503020204020204" pitchFamily="34" charset="-122"/>
              </a:rPr>
              <a:t>buf[2]={1,2}</a:t>
            </a:r>
          </a:p>
        </p:txBody>
      </p:sp>
      <p:sp>
        <p:nvSpPr>
          <p:cNvPr id="27657" name="Rectangle 15"/>
          <p:cNvSpPr/>
          <p:nvPr/>
        </p:nvSpPr>
        <p:spPr>
          <a:xfrm>
            <a:off x="508000" y="2590800"/>
            <a:ext cx="2278063" cy="373063"/>
          </a:xfrm>
          <a:prstGeom prst="rect">
            <a:avLst/>
          </a:prstGeom>
          <a:solidFill>
            <a:srgbClr val="008080">
              <a:alpha val="29019"/>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dirty="0">
                <a:latin typeface="微软雅黑" panose="020B0503020204020204" pitchFamily="34" charset="-122"/>
                <a:ea typeface="微软雅黑" panose="020B0503020204020204" pitchFamily="34" charset="-122"/>
              </a:rPr>
              <a:t>系统数据</a:t>
            </a:r>
          </a:p>
        </p:txBody>
      </p:sp>
      <p:sp>
        <p:nvSpPr>
          <p:cNvPr id="27658" name="Text Box 19"/>
          <p:cNvSpPr txBox="1"/>
          <p:nvPr/>
        </p:nvSpPr>
        <p:spPr>
          <a:xfrm>
            <a:off x="419100" y="1452563"/>
            <a:ext cx="2619375" cy="449262"/>
          </a:xfrm>
          <a:prstGeom prst="rect">
            <a:avLst/>
          </a:prstGeom>
          <a:noFill/>
          <a:ln w="9525">
            <a:noFill/>
          </a:ln>
        </p:spPr>
        <p:txBody>
          <a:bodyPr wrap="none" lIns="90000" tIns="46800" rIns="90000" bIns="46800" anchor="t" anchorCtr="0">
            <a:spAutoFit/>
          </a:bodyPr>
          <a:lstStyle/>
          <a:p>
            <a:pP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400" b="1" dirty="0">
                <a:latin typeface="Calibri" panose="020F0502020204030204" pitchFamily="34" charset="0"/>
                <a:ea typeface="微软雅黑" panose="020B0503020204020204" pitchFamily="34" charset="-122"/>
              </a:rPr>
              <a:t>可重定位目标文件</a:t>
            </a:r>
          </a:p>
        </p:txBody>
      </p:sp>
      <p:sp>
        <p:nvSpPr>
          <p:cNvPr id="27659" name="Text Box 20"/>
          <p:cNvSpPr txBox="1"/>
          <p:nvPr/>
        </p:nvSpPr>
        <p:spPr>
          <a:xfrm>
            <a:off x="5149850" y="912813"/>
            <a:ext cx="2314575" cy="449262"/>
          </a:xfrm>
          <a:prstGeom prst="rect">
            <a:avLst/>
          </a:prstGeom>
          <a:noFill/>
          <a:ln w="9525">
            <a:noFill/>
          </a:ln>
        </p:spPr>
        <p:txBody>
          <a:bodyPr wrap="none" lIns="90000" tIns="46800" rIns="90000" bIns="46800" anchor="t" anchorCtr="0">
            <a:spAutoFit/>
          </a:bodyPr>
          <a:lstStyle/>
          <a:p>
            <a:pP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400" b="1" dirty="0">
                <a:latin typeface="Calibri" panose="020F0502020204030204" pitchFamily="34" charset="0"/>
                <a:ea typeface="微软雅黑" panose="020B0503020204020204" pitchFamily="34" charset="-122"/>
              </a:rPr>
              <a:t>可执行目标文件</a:t>
            </a:r>
          </a:p>
        </p:txBody>
      </p:sp>
      <p:sp>
        <p:nvSpPr>
          <p:cNvPr id="27660" name="Text Box 23"/>
          <p:cNvSpPr txBox="1"/>
          <p:nvPr/>
        </p:nvSpPr>
        <p:spPr>
          <a:xfrm>
            <a:off x="2778125" y="2112963"/>
            <a:ext cx="703263" cy="350837"/>
          </a:xfrm>
          <a:prstGeom prst="rect">
            <a:avLst/>
          </a:prstGeom>
          <a:noFill/>
          <a:ln w="9525">
            <a:noFill/>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.text</a:t>
            </a:r>
          </a:p>
        </p:txBody>
      </p:sp>
      <p:sp>
        <p:nvSpPr>
          <p:cNvPr id="27661" name="Text Box 24"/>
          <p:cNvSpPr txBox="1"/>
          <p:nvPr/>
        </p:nvSpPr>
        <p:spPr>
          <a:xfrm>
            <a:off x="2778125" y="2520950"/>
            <a:ext cx="757238" cy="350838"/>
          </a:xfrm>
          <a:prstGeom prst="rect">
            <a:avLst/>
          </a:prstGeom>
          <a:noFill/>
          <a:ln w="9525">
            <a:noFill/>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.data</a:t>
            </a:r>
          </a:p>
        </p:txBody>
      </p:sp>
      <p:sp>
        <p:nvSpPr>
          <p:cNvPr id="27662" name="Text Box 25"/>
          <p:cNvSpPr txBox="1"/>
          <p:nvPr/>
        </p:nvSpPr>
        <p:spPr>
          <a:xfrm>
            <a:off x="2778125" y="3741738"/>
            <a:ext cx="703263" cy="350837"/>
          </a:xfrm>
          <a:prstGeom prst="rect">
            <a:avLst/>
          </a:prstGeom>
          <a:noFill/>
          <a:ln w="9525">
            <a:noFill/>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.text</a:t>
            </a:r>
          </a:p>
        </p:txBody>
      </p:sp>
      <p:sp>
        <p:nvSpPr>
          <p:cNvPr id="27663" name="Text Box 26"/>
          <p:cNvSpPr txBox="1"/>
          <p:nvPr/>
        </p:nvSpPr>
        <p:spPr>
          <a:xfrm>
            <a:off x="2771775" y="4198938"/>
            <a:ext cx="757238" cy="350837"/>
          </a:xfrm>
          <a:prstGeom prst="rect">
            <a:avLst/>
          </a:prstGeom>
          <a:noFill/>
          <a:ln w="9525">
            <a:noFill/>
          </a:ln>
        </p:spPr>
        <p:txBody>
          <a:bodyPr wrap="none" lIns="90000" tIns="46800" rIns="90000" bIns="46800" anchor="t" anchorCtr="0">
            <a:spAutoFit/>
          </a:bodyPr>
          <a:lstStyle/>
          <a:p>
            <a:pPr algn="ct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.data</a:t>
            </a:r>
          </a:p>
        </p:txBody>
      </p:sp>
      <p:sp>
        <p:nvSpPr>
          <p:cNvPr id="27664" name="Text Box 27"/>
          <p:cNvSpPr txBox="1"/>
          <p:nvPr/>
        </p:nvSpPr>
        <p:spPr>
          <a:xfrm>
            <a:off x="2800350" y="5103813"/>
            <a:ext cx="703263" cy="350837"/>
          </a:xfrm>
          <a:prstGeom prst="rect">
            <a:avLst/>
          </a:prstGeom>
          <a:noFill/>
          <a:ln w="9525">
            <a:noFill/>
          </a:ln>
        </p:spPr>
        <p:txBody>
          <a:bodyPr wrap="none" lIns="90000" tIns="46800" rIns="90000" bIns="46800" anchor="t" anchorCtr="0">
            <a:spAutoFit/>
          </a:bodyPr>
          <a:lstStyle/>
          <a:p>
            <a:pPr algn="ct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.text</a:t>
            </a:r>
          </a:p>
        </p:txBody>
      </p:sp>
      <p:sp>
        <p:nvSpPr>
          <p:cNvPr id="27665" name="Text Box 28"/>
          <p:cNvSpPr txBox="1"/>
          <p:nvPr/>
        </p:nvSpPr>
        <p:spPr>
          <a:xfrm>
            <a:off x="2801938" y="5565775"/>
            <a:ext cx="757237" cy="350838"/>
          </a:xfrm>
          <a:prstGeom prst="rect">
            <a:avLst/>
          </a:prstGeom>
          <a:noFill/>
          <a:ln w="9525">
            <a:noFill/>
          </a:ln>
        </p:spPr>
        <p:txBody>
          <a:bodyPr wrap="none" lIns="90000" tIns="46800" rIns="90000" bIns="46800" anchor="t" anchorCtr="0">
            <a:spAutoFit/>
          </a:bodyPr>
          <a:lstStyle/>
          <a:p>
            <a:pPr algn="ct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.data</a:t>
            </a:r>
          </a:p>
        </p:txBody>
      </p:sp>
      <p:sp>
        <p:nvSpPr>
          <p:cNvPr id="27666" name="Rectangle 7"/>
          <p:cNvSpPr/>
          <p:nvPr/>
        </p:nvSpPr>
        <p:spPr>
          <a:xfrm>
            <a:off x="4946650" y="4578350"/>
            <a:ext cx="2606675" cy="331788"/>
          </a:xfrm>
          <a:prstGeom prst="rect">
            <a:avLst/>
          </a:prstGeom>
          <a:solidFill>
            <a:srgbClr val="008080">
              <a:alpha val="30980"/>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int buf[2]={1,2}</a:t>
            </a:r>
          </a:p>
        </p:txBody>
      </p:sp>
      <p:sp>
        <p:nvSpPr>
          <p:cNvPr id="27667" name="Rectangle 8"/>
          <p:cNvSpPr/>
          <p:nvPr/>
        </p:nvSpPr>
        <p:spPr>
          <a:xfrm>
            <a:off x="4946650" y="1517650"/>
            <a:ext cx="2606675" cy="382588"/>
          </a:xfrm>
          <a:prstGeom prst="rect">
            <a:avLst/>
          </a:prstGeom>
          <a:solidFill>
            <a:srgbClr val="FFFFFF"/>
          </a:solidFill>
          <a:ln w="25560"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Headers</a:t>
            </a:r>
          </a:p>
        </p:txBody>
      </p:sp>
      <p:sp>
        <p:nvSpPr>
          <p:cNvPr id="27668" name="Rectangle 9"/>
          <p:cNvSpPr/>
          <p:nvPr/>
        </p:nvSpPr>
        <p:spPr>
          <a:xfrm>
            <a:off x="4946650" y="2295525"/>
            <a:ext cx="2606675" cy="641350"/>
          </a:xfrm>
          <a:prstGeom prst="rect">
            <a:avLst/>
          </a:prstGeom>
          <a:solidFill>
            <a:srgbClr val="FF0000">
              <a:alpha val="30980"/>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main()</a:t>
            </a:r>
          </a:p>
        </p:txBody>
      </p:sp>
      <p:sp>
        <p:nvSpPr>
          <p:cNvPr id="27669" name="Rectangle 10"/>
          <p:cNvSpPr/>
          <p:nvPr/>
        </p:nvSpPr>
        <p:spPr>
          <a:xfrm>
            <a:off x="4946650" y="2936875"/>
            <a:ext cx="2606675" cy="641350"/>
          </a:xfrm>
          <a:prstGeom prst="rect">
            <a:avLst/>
          </a:prstGeom>
          <a:solidFill>
            <a:srgbClr val="FF0000">
              <a:alpha val="27843"/>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swap()</a:t>
            </a:r>
          </a:p>
        </p:txBody>
      </p:sp>
      <p:sp>
        <p:nvSpPr>
          <p:cNvPr id="27670" name="Text Box 11"/>
          <p:cNvSpPr txBox="1"/>
          <p:nvPr/>
        </p:nvSpPr>
        <p:spPr>
          <a:xfrm>
            <a:off x="4641850" y="1309688"/>
            <a:ext cx="296863" cy="361950"/>
          </a:xfrm>
          <a:prstGeom prst="rect">
            <a:avLst/>
          </a:prstGeom>
          <a:noFill/>
          <a:ln w="9525">
            <a:noFill/>
          </a:ln>
        </p:spPr>
        <p:txBody>
          <a:bodyPr wrap="none" lIns="90000" tIns="46800" rIns="90000" bIns="46800" anchor="t" anchorCtr="0">
            <a:spAutoFit/>
          </a:bodyPr>
          <a:lstStyle/>
          <a:p>
            <a:pP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Calibri" panose="020F0502020204030204" pitchFamily="34" charset="0"/>
                <a:ea typeface="msgothic"/>
              </a:rPr>
              <a:t>0</a:t>
            </a:r>
          </a:p>
        </p:txBody>
      </p:sp>
      <p:sp>
        <p:nvSpPr>
          <p:cNvPr id="27671" name="Rectangle 13"/>
          <p:cNvSpPr/>
          <p:nvPr/>
        </p:nvSpPr>
        <p:spPr>
          <a:xfrm>
            <a:off x="4946650" y="4911725"/>
            <a:ext cx="2606675" cy="330200"/>
          </a:xfrm>
          <a:prstGeom prst="rect">
            <a:avLst/>
          </a:prstGeom>
          <a:solidFill>
            <a:srgbClr val="008080">
              <a:alpha val="27843"/>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int</a:t>
            </a:r>
            <a:r>
              <a:rPr lang="en-GB" altLang="zh-CN" sz="1600" b="1" dirty="0">
                <a:latin typeface="Courier New" panose="02070309020205020404" pitchFamily="49" charset="0"/>
                <a:ea typeface="微软雅黑" panose="020B0503020204020204" pitchFamily="34" charset="-122"/>
              </a:rPr>
              <a:t> </a:t>
            </a:r>
            <a:r>
              <a:rPr lang="en-GB" altLang="zh-CN" b="1" dirty="0">
                <a:latin typeface="微软雅黑" panose="020B0503020204020204" pitchFamily="34" charset="-122"/>
                <a:ea typeface="微软雅黑" panose="020B0503020204020204" pitchFamily="34" charset="-122"/>
              </a:rPr>
              <a:t>*bufp0=&amp;buf[0]</a:t>
            </a:r>
          </a:p>
        </p:txBody>
      </p:sp>
      <p:sp>
        <p:nvSpPr>
          <p:cNvPr id="27672" name="Rectangle 16"/>
          <p:cNvSpPr/>
          <p:nvPr/>
        </p:nvSpPr>
        <p:spPr>
          <a:xfrm>
            <a:off x="4946650" y="3578225"/>
            <a:ext cx="2606675" cy="639763"/>
          </a:xfrm>
          <a:prstGeom prst="rect">
            <a:avLst/>
          </a:prstGeom>
          <a:solidFill>
            <a:srgbClr val="FF0000">
              <a:alpha val="27058"/>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dirty="0">
                <a:latin typeface="微软雅黑" panose="020B0503020204020204" pitchFamily="34" charset="-122"/>
                <a:ea typeface="微软雅黑" panose="020B0503020204020204" pitchFamily="34" charset="-122"/>
              </a:rPr>
              <a:t>更多系统代码</a:t>
            </a:r>
          </a:p>
        </p:txBody>
      </p:sp>
      <p:sp>
        <p:nvSpPr>
          <p:cNvPr id="27673" name="Rectangle 18"/>
          <p:cNvSpPr/>
          <p:nvPr/>
        </p:nvSpPr>
        <p:spPr>
          <a:xfrm>
            <a:off x="4946650" y="4217988"/>
            <a:ext cx="2606675" cy="360362"/>
          </a:xfrm>
          <a:prstGeom prst="rect">
            <a:avLst/>
          </a:prstGeom>
          <a:solidFill>
            <a:srgbClr val="008080">
              <a:alpha val="27058"/>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dirty="0">
                <a:latin typeface="微软雅黑" panose="020B0503020204020204" pitchFamily="34" charset="-122"/>
                <a:ea typeface="微软雅黑" panose="020B0503020204020204" pitchFamily="34" charset="-122"/>
              </a:rPr>
              <a:t>系统数据</a:t>
            </a:r>
          </a:p>
        </p:txBody>
      </p:sp>
      <p:sp>
        <p:nvSpPr>
          <p:cNvPr id="27674" name="AutoShape 21"/>
          <p:cNvSpPr/>
          <p:nvPr/>
        </p:nvSpPr>
        <p:spPr>
          <a:xfrm>
            <a:off x="7635875" y="1517650"/>
            <a:ext cx="328613" cy="2700338"/>
          </a:xfrm>
          <a:prstGeom prst="rightBrace">
            <a:avLst>
              <a:gd name="adj1" fmla="val 66499"/>
              <a:gd name="adj2" fmla="val 50000"/>
            </a:avLst>
          </a:prstGeom>
          <a:noFill/>
          <a:ln w="25560" cap="flat" cmpd="sng">
            <a:solidFill>
              <a:schemeClr val="tx1"/>
            </a:solidFill>
            <a:prstDash val="solid"/>
            <a:miter/>
            <a:headEnd type="none" w="med" len="med"/>
            <a:tailEnd type="none" w="med" len="med"/>
          </a:ln>
        </p:spPr>
        <p:txBody>
          <a:bodyPr wrap="none" anchor="ctr" anchorCtr="0"/>
          <a:lstStyle/>
          <a:p>
            <a:pPr eaLnBrk="0" hangingPunct="0"/>
            <a:endParaRPr lang="en-US" altLang="zh-CN" sz="2400" b="1" dirty="0">
              <a:latin typeface="Arial Narrow" panose="020B0606020202030204" pitchFamily="34" charset="0"/>
              <a:ea typeface="宋体" panose="02010600030101010101" pitchFamily="2" charset="-122"/>
            </a:endParaRPr>
          </a:p>
        </p:txBody>
      </p:sp>
      <p:sp>
        <p:nvSpPr>
          <p:cNvPr id="27675" name="Text Box 22"/>
          <p:cNvSpPr txBox="1"/>
          <p:nvPr/>
        </p:nvSpPr>
        <p:spPr>
          <a:xfrm>
            <a:off x="7999413" y="2701925"/>
            <a:ext cx="703262" cy="350838"/>
          </a:xfrm>
          <a:prstGeom prst="rect">
            <a:avLst/>
          </a:prstGeom>
          <a:noFill/>
          <a:ln w="9525">
            <a:noFill/>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.text</a:t>
            </a:r>
          </a:p>
        </p:txBody>
      </p:sp>
      <p:sp>
        <p:nvSpPr>
          <p:cNvPr id="27676" name="Rectangle 30"/>
          <p:cNvSpPr/>
          <p:nvPr/>
        </p:nvSpPr>
        <p:spPr>
          <a:xfrm>
            <a:off x="4946650" y="5592763"/>
            <a:ext cx="2606675" cy="736600"/>
          </a:xfrm>
          <a:prstGeom prst="rect">
            <a:avLst/>
          </a:prstGeom>
          <a:solidFill>
            <a:srgbClr val="FFFFFF"/>
          </a:solidFill>
          <a:ln w="25560"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10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.symtab</a:t>
            </a:r>
          </a:p>
          <a:p>
            <a:pPr algn="ctr" defTabSz="914400" eaLnBrk="0" hangingPunct="0">
              <a:lnSpc>
                <a:spcPct val="10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.debug</a:t>
            </a:r>
          </a:p>
        </p:txBody>
      </p:sp>
      <p:sp>
        <p:nvSpPr>
          <p:cNvPr id="27677" name="AutoShape 31"/>
          <p:cNvSpPr/>
          <p:nvPr/>
        </p:nvSpPr>
        <p:spPr>
          <a:xfrm>
            <a:off x="7620000" y="4217988"/>
            <a:ext cx="285750" cy="958850"/>
          </a:xfrm>
          <a:prstGeom prst="rightBrace">
            <a:avLst>
              <a:gd name="adj1" fmla="val 27931"/>
              <a:gd name="adj2" fmla="val 50000"/>
            </a:avLst>
          </a:prstGeom>
          <a:noFill/>
          <a:ln w="25560" cap="flat" cmpd="sng">
            <a:solidFill>
              <a:schemeClr val="tx1"/>
            </a:solidFill>
            <a:prstDash val="solid"/>
            <a:miter/>
            <a:headEnd type="none" w="med" len="med"/>
            <a:tailEnd type="none" w="med" len="med"/>
          </a:ln>
        </p:spPr>
        <p:txBody>
          <a:bodyPr wrap="none" anchor="ctr" anchorCtr="0"/>
          <a:lstStyle/>
          <a:p>
            <a:pPr eaLnBrk="0" hangingPunct="0"/>
            <a:endParaRPr lang="en-US" altLang="zh-CN" sz="2400" b="1" dirty="0">
              <a:latin typeface="Arial Narrow" panose="020B0606020202030204" pitchFamily="34" charset="0"/>
              <a:ea typeface="宋体" panose="02010600030101010101" pitchFamily="2" charset="-122"/>
            </a:endParaRPr>
          </a:p>
        </p:txBody>
      </p:sp>
      <p:sp>
        <p:nvSpPr>
          <p:cNvPr id="27678" name="Text Box 32"/>
          <p:cNvSpPr txBox="1"/>
          <p:nvPr/>
        </p:nvSpPr>
        <p:spPr>
          <a:xfrm>
            <a:off x="7927975" y="4630738"/>
            <a:ext cx="757238" cy="350837"/>
          </a:xfrm>
          <a:prstGeom prst="rect">
            <a:avLst/>
          </a:prstGeom>
          <a:noFill/>
          <a:ln w="9525">
            <a:noFill/>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.data</a:t>
            </a:r>
          </a:p>
        </p:txBody>
      </p:sp>
      <p:sp>
        <p:nvSpPr>
          <p:cNvPr id="27679" name="Rectangle 33"/>
          <p:cNvSpPr/>
          <p:nvPr/>
        </p:nvSpPr>
        <p:spPr>
          <a:xfrm>
            <a:off x="4946650" y="5245100"/>
            <a:ext cx="2606675" cy="347663"/>
          </a:xfrm>
          <a:prstGeom prst="rect">
            <a:avLst/>
          </a:prstGeom>
          <a:solidFill>
            <a:srgbClr val="993366">
              <a:alpha val="41176"/>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int *bufp1</a:t>
            </a:r>
          </a:p>
        </p:txBody>
      </p:sp>
      <p:sp>
        <p:nvSpPr>
          <p:cNvPr id="27680" name="Text Box 34"/>
          <p:cNvSpPr txBox="1"/>
          <p:nvPr/>
        </p:nvSpPr>
        <p:spPr>
          <a:xfrm>
            <a:off x="7956550" y="5249863"/>
            <a:ext cx="623888" cy="350837"/>
          </a:xfrm>
          <a:prstGeom prst="rect">
            <a:avLst/>
          </a:prstGeom>
          <a:noFill/>
          <a:ln w="9525">
            <a:noFill/>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.bss</a:t>
            </a:r>
          </a:p>
        </p:txBody>
      </p:sp>
      <p:sp>
        <p:nvSpPr>
          <p:cNvPr id="27681" name="Rectangle 38"/>
          <p:cNvSpPr/>
          <p:nvPr/>
        </p:nvSpPr>
        <p:spPr>
          <a:xfrm>
            <a:off x="4946650" y="1906588"/>
            <a:ext cx="2606675" cy="384175"/>
          </a:xfrm>
          <a:prstGeom prst="rect">
            <a:avLst/>
          </a:prstGeom>
          <a:solidFill>
            <a:srgbClr val="FF0000">
              <a:alpha val="27843"/>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dirty="0">
                <a:latin typeface="微软雅黑" panose="020B0503020204020204" pitchFamily="34" charset="-122"/>
                <a:ea typeface="微软雅黑" panose="020B0503020204020204" pitchFamily="34" charset="-122"/>
              </a:rPr>
              <a:t>系统代码</a:t>
            </a:r>
          </a:p>
        </p:txBody>
      </p:sp>
      <p:sp>
        <p:nvSpPr>
          <p:cNvPr id="27682" name="AutoShape 39"/>
          <p:cNvSpPr/>
          <p:nvPr/>
        </p:nvSpPr>
        <p:spPr>
          <a:xfrm>
            <a:off x="7602538" y="5278438"/>
            <a:ext cx="269875" cy="323850"/>
          </a:xfrm>
          <a:prstGeom prst="rightBrace">
            <a:avLst>
              <a:gd name="adj1" fmla="val 10000"/>
              <a:gd name="adj2" fmla="val 50000"/>
            </a:avLst>
          </a:prstGeom>
          <a:noFill/>
          <a:ln w="25560" cap="flat" cmpd="sng">
            <a:solidFill>
              <a:schemeClr val="tx1"/>
            </a:solidFill>
            <a:prstDash val="solid"/>
            <a:miter/>
            <a:headEnd type="none" w="med" len="med"/>
            <a:tailEnd type="none" w="med" len="med"/>
          </a:ln>
        </p:spPr>
        <p:txBody>
          <a:bodyPr wrap="none" anchor="ctr" anchorCtr="0"/>
          <a:lstStyle/>
          <a:p>
            <a:pPr eaLnBrk="0" hangingPunct="0"/>
            <a:endParaRPr lang="en-US" altLang="zh-CN" sz="2400" b="1" dirty="0">
              <a:latin typeface="Arial Narrow" panose="020B0606020202030204" pitchFamily="34" charset="0"/>
              <a:ea typeface="宋体" panose="02010600030101010101" pitchFamily="2" charset="-122"/>
            </a:endParaRPr>
          </a:p>
        </p:txBody>
      </p:sp>
      <p:sp>
        <p:nvSpPr>
          <p:cNvPr id="27683" name="Rectangle 33"/>
          <p:cNvSpPr/>
          <p:nvPr/>
        </p:nvSpPr>
        <p:spPr>
          <a:xfrm>
            <a:off x="508000" y="5919788"/>
            <a:ext cx="2270125" cy="401637"/>
          </a:xfrm>
          <a:prstGeom prst="rect">
            <a:avLst/>
          </a:prstGeom>
          <a:solidFill>
            <a:srgbClr val="993366">
              <a:alpha val="36862"/>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static int *bufp1</a:t>
            </a:r>
          </a:p>
        </p:txBody>
      </p:sp>
      <p:sp>
        <p:nvSpPr>
          <p:cNvPr id="27684" name="Text Box 34"/>
          <p:cNvSpPr txBox="1"/>
          <p:nvPr/>
        </p:nvSpPr>
        <p:spPr>
          <a:xfrm>
            <a:off x="2827338" y="6024563"/>
            <a:ext cx="623887" cy="350837"/>
          </a:xfrm>
          <a:prstGeom prst="rect">
            <a:avLst/>
          </a:prstGeom>
          <a:noFill/>
          <a:ln w="9525">
            <a:noFill/>
          </a:ln>
        </p:spPr>
        <p:txBody>
          <a:bodyPr wrap="none" lIns="90000" tIns="46800" rIns="90000" bIns="46800" anchor="t" anchorCtr="0">
            <a:spAutoFit/>
          </a:bodyPr>
          <a:lstStyle/>
          <a:p>
            <a:pPr algn="ct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.bss</a:t>
            </a:r>
          </a:p>
        </p:txBody>
      </p:sp>
      <p:sp>
        <p:nvSpPr>
          <p:cNvPr id="27685" name="Line 44"/>
          <p:cNvSpPr/>
          <p:nvPr/>
        </p:nvSpPr>
        <p:spPr>
          <a:xfrm flipV="1">
            <a:off x="3482975" y="2060575"/>
            <a:ext cx="1436688" cy="247650"/>
          </a:xfrm>
          <a:prstGeom prst="line">
            <a:avLst/>
          </a:prstGeom>
          <a:ln w="57150" cap="flat" cmpd="sng">
            <a:solidFill>
              <a:srgbClr val="CC3300"/>
            </a:solidFill>
            <a:prstDash val="solid"/>
            <a:round/>
            <a:headEnd type="none" w="med" len="med"/>
            <a:tailEnd type="triangle" w="med" len="med"/>
          </a:ln>
        </p:spPr>
      </p:sp>
      <p:sp>
        <p:nvSpPr>
          <p:cNvPr id="27686" name="Line 45"/>
          <p:cNvSpPr/>
          <p:nvPr/>
        </p:nvSpPr>
        <p:spPr>
          <a:xfrm flipV="1">
            <a:off x="3489325" y="2705100"/>
            <a:ext cx="1436688" cy="1219200"/>
          </a:xfrm>
          <a:prstGeom prst="line">
            <a:avLst/>
          </a:prstGeom>
          <a:ln w="57150" cap="flat" cmpd="sng">
            <a:solidFill>
              <a:srgbClr val="CC3300"/>
            </a:solidFill>
            <a:prstDash val="solid"/>
            <a:round/>
            <a:headEnd type="none" w="med" len="med"/>
            <a:tailEnd type="triangle" w="med" len="med"/>
          </a:ln>
        </p:spPr>
      </p:sp>
      <p:sp>
        <p:nvSpPr>
          <p:cNvPr id="27687" name="Line 46"/>
          <p:cNvSpPr/>
          <p:nvPr/>
        </p:nvSpPr>
        <p:spPr>
          <a:xfrm flipV="1">
            <a:off x="3508375" y="3346450"/>
            <a:ext cx="1363663" cy="1905000"/>
          </a:xfrm>
          <a:prstGeom prst="line">
            <a:avLst/>
          </a:prstGeom>
          <a:ln w="57150" cap="flat" cmpd="sng">
            <a:solidFill>
              <a:srgbClr val="CC3300"/>
            </a:solidFill>
            <a:prstDash val="solid"/>
            <a:round/>
            <a:headEnd type="none" w="med" len="med"/>
            <a:tailEnd type="triangle" w="med" len="med"/>
          </a:ln>
        </p:spPr>
      </p:sp>
      <p:sp>
        <p:nvSpPr>
          <p:cNvPr id="27688" name="Line 47"/>
          <p:cNvSpPr/>
          <p:nvPr/>
        </p:nvSpPr>
        <p:spPr>
          <a:xfrm>
            <a:off x="3530600" y="2705100"/>
            <a:ext cx="1349375" cy="1697038"/>
          </a:xfrm>
          <a:prstGeom prst="line">
            <a:avLst/>
          </a:prstGeom>
          <a:ln w="57150" cap="flat" cmpd="sng">
            <a:solidFill>
              <a:srgbClr val="0066CC"/>
            </a:solidFill>
            <a:prstDash val="solid"/>
            <a:round/>
            <a:headEnd type="none" w="med" len="med"/>
            <a:tailEnd type="triangle" w="med" len="med"/>
          </a:ln>
        </p:spPr>
      </p:sp>
      <p:sp>
        <p:nvSpPr>
          <p:cNvPr id="27689" name="Line 48"/>
          <p:cNvSpPr/>
          <p:nvPr/>
        </p:nvSpPr>
        <p:spPr>
          <a:xfrm>
            <a:off x="3490913" y="4373563"/>
            <a:ext cx="1395412" cy="404812"/>
          </a:xfrm>
          <a:prstGeom prst="line">
            <a:avLst/>
          </a:prstGeom>
          <a:ln w="57150" cap="flat" cmpd="sng">
            <a:solidFill>
              <a:srgbClr val="0066CC"/>
            </a:solidFill>
            <a:prstDash val="solid"/>
            <a:round/>
            <a:headEnd type="none" w="med" len="med"/>
            <a:tailEnd type="triangle" w="med" len="med"/>
          </a:ln>
        </p:spPr>
      </p:sp>
      <p:sp>
        <p:nvSpPr>
          <p:cNvPr id="27690" name="Line 49"/>
          <p:cNvSpPr/>
          <p:nvPr/>
        </p:nvSpPr>
        <p:spPr>
          <a:xfrm flipV="1">
            <a:off x="3492500" y="5089525"/>
            <a:ext cx="1363663" cy="684213"/>
          </a:xfrm>
          <a:prstGeom prst="line">
            <a:avLst/>
          </a:prstGeom>
          <a:ln w="57150" cap="flat" cmpd="sng">
            <a:solidFill>
              <a:srgbClr val="0066CC"/>
            </a:solidFill>
            <a:prstDash val="solid"/>
            <a:round/>
            <a:headEnd type="none" w="med" len="med"/>
            <a:tailEnd type="triangle" w="med" len="med"/>
          </a:ln>
        </p:spPr>
      </p:sp>
      <p:sp>
        <p:nvSpPr>
          <p:cNvPr id="27691" name="Line 50"/>
          <p:cNvSpPr/>
          <p:nvPr/>
        </p:nvSpPr>
        <p:spPr>
          <a:xfrm flipV="1">
            <a:off x="3440113" y="5472113"/>
            <a:ext cx="1436687" cy="768350"/>
          </a:xfrm>
          <a:prstGeom prst="line">
            <a:avLst/>
          </a:prstGeom>
          <a:ln w="57150" cap="flat" cmpd="sng">
            <a:solidFill>
              <a:srgbClr val="CC0066"/>
            </a:solidFill>
            <a:prstDash val="solid"/>
            <a:round/>
            <a:headEnd type="none" w="med" len="med"/>
            <a:tailEnd type="triangle" w="med" len="med"/>
          </a:ln>
        </p:spPr>
      </p:sp>
      <p:sp>
        <p:nvSpPr>
          <p:cNvPr id="715828" name="Text Box 52"/>
          <p:cNvSpPr txBox="1"/>
          <p:nvPr/>
        </p:nvSpPr>
        <p:spPr>
          <a:xfrm>
            <a:off x="436563" y="842963"/>
            <a:ext cx="4037012" cy="457200"/>
          </a:xfrm>
          <a:prstGeom prst="rect">
            <a:avLst/>
          </a:prstGeom>
          <a:noFill/>
          <a:ln w="9525">
            <a:noFill/>
          </a:ln>
        </p:spPr>
        <p:txBody>
          <a:bodyPr anchor="t" anchorCtr="0">
            <a:spAutoFit/>
          </a:bodyPr>
          <a:lstStyle/>
          <a:p>
            <a:pPr>
              <a:spcBef>
                <a:spcPct val="50000"/>
              </a:spcBef>
            </a:pPr>
            <a:r>
              <a:rPr lang="zh-CN" altLang="en-US" sz="2400" b="1" dirty="0">
                <a:solidFill>
                  <a:srgbClr val="FF0000"/>
                </a:solidFill>
                <a:latin typeface="Arial" panose="020B0604020202020204" pitchFamily="34" charset="0"/>
                <a:ea typeface="微软雅黑" panose="020B0503020204020204" pitchFamily="34" charset="-122"/>
              </a:rPr>
              <a:t>链接本质：合并相同的</a:t>
            </a:r>
            <a:r>
              <a:rPr lang="zh-CN" altLang="en-US" sz="2400" b="1" dirty="0">
                <a:solidFill>
                  <a:srgbClr val="FF0000"/>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Arial" panose="020B0604020202020204" pitchFamily="34" charset="0"/>
                <a:ea typeface="微软雅黑" panose="020B0503020204020204" pitchFamily="34" charset="-122"/>
              </a:rPr>
              <a:t>节</a:t>
            </a:r>
            <a:r>
              <a:rPr lang="zh-CN" altLang="en-US" sz="2400" b="1" dirty="0">
                <a:solidFill>
                  <a:srgbClr val="FF0000"/>
                </a:solidFill>
                <a:latin typeface="微软雅黑" panose="020B0503020204020204" pitchFamily="34" charset="-122"/>
                <a:ea typeface="微软雅黑" panose="020B0503020204020204" pitchFamily="34" charset="-122"/>
              </a:rPr>
              <a:t>”</a:t>
            </a:r>
            <a:endParaRPr lang="zh-CN" altLang="en-US" sz="2400" b="1" dirty="0">
              <a:solidFill>
                <a:srgbClr val="FF0000"/>
              </a:solidFill>
              <a:latin typeface="Arial" panose="020B0604020202020204" pitchFamily="34" charset="0"/>
              <a:ea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5828"/>
                                        </p:tgtEl>
                                        <p:attrNameLst>
                                          <p:attrName>style.visibility</p:attrName>
                                        </p:attrNameLst>
                                      </p:cBhvr>
                                      <p:to>
                                        <p:strVal val="visible"/>
                                      </p:to>
                                    </p:set>
                                    <p:animEffect transition="in" filter="blinds(horizontal)">
                                      <p:cBhvr>
                                        <p:cTn id="7" dur="500"/>
                                        <p:tgtEl>
                                          <p:spTgt spid="715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8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title"/>
          </p:nvPr>
        </p:nvSpPr>
        <p:spPr>
          <a:ln/>
        </p:spPr>
        <p:txBody>
          <a:bodyPr vert="horz" wrap="square" lIns="91440" tIns="45720" rIns="91440" bIns="45720" anchor="ctr" anchorCtr="0"/>
          <a:lstStyle/>
          <a:p>
            <a:pPr algn="l"/>
            <a:r>
              <a:rPr lang="zh-CN" altLang="en-US" dirty="0"/>
              <a:t>目标文件</a:t>
            </a:r>
          </a:p>
        </p:txBody>
      </p:sp>
      <p:sp>
        <p:nvSpPr>
          <p:cNvPr id="29698" name="Rectangle 3"/>
          <p:cNvSpPr/>
          <p:nvPr/>
        </p:nvSpPr>
        <p:spPr>
          <a:xfrm>
            <a:off x="2952750" y="179388"/>
            <a:ext cx="6070600" cy="3113087"/>
          </a:xfrm>
          <a:prstGeom prst="rect">
            <a:avLst/>
          </a:prstGeom>
          <a:solidFill>
            <a:schemeClr val="bg1"/>
          </a:solidFill>
          <a:ln w="9525">
            <a:noFill/>
          </a:ln>
        </p:spPr>
        <p:txBody>
          <a:bodyPr wrap="none" anchor="ctr" anchorCtr="0">
            <a:spAutoFit/>
          </a:bodyPr>
          <a:lstStyle/>
          <a:p>
            <a:pPr indent="288925"/>
            <a:r>
              <a:rPr lang="en-US" altLang="zh-CN" b="1" dirty="0">
                <a:latin typeface="微软雅黑" panose="020B0503020204020204" pitchFamily="34" charset="-122"/>
                <a:ea typeface="微软雅黑" panose="020B0503020204020204" pitchFamily="34" charset="-122"/>
              </a:rPr>
              <a:t>00000000 &lt;add&gt;: </a:t>
            </a:r>
          </a:p>
          <a:p>
            <a:pPr indent="288925"/>
            <a:r>
              <a:rPr lang="en-US" altLang="zh-CN" b="1" dirty="0">
                <a:latin typeface="微软雅黑" panose="020B0503020204020204" pitchFamily="34" charset="-122"/>
                <a:ea typeface="微软雅黑" panose="020B0503020204020204" pitchFamily="34" charset="-122"/>
              </a:rPr>
              <a:t>   	0:      55	             push  %ebp</a:t>
            </a:r>
          </a:p>
          <a:p>
            <a:pPr indent="288925"/>
            <a:r>
              <a:rPr lang="en-US" altLang="zh-CN" b="1" dirty="0">
                <a:latin typeface="微软雅黑" panose="020B0503020204020204" pitchFamily="34" charset="-122"/>
                <a:ea typeface="微软雅黑" panose="020B0503020204020204" pitchFamily="34" charset="-122"/>
              </a:rPr>
              <a:t>   	1:      89 e5        mov   %esp, %ebp</a:t>
            </a:r>
          </a:p>
          <a:p>
            <a:pPr indent="288925"/>
            <a:r>
              <a:rPr lang="en-US" altLang="zh-CN" b="1" dirty="0">
                <a:latin typeface="微软雅黑" panose="020B0503020204020204" pitchFamily="34" charset="-122"/>
                <a:ea typeface="微软雅黑" panose="020B0503020204020204" pitchFamily="34" charset="-122"/>
              </a:rPr>
              <a:t>  	3:      83 ec 10   sub    $0x10, %esp</a:t>
            </a:r>
          </a:p>
          <a:p>
            <a:pPr indent="288925"/>
            <a:r>
              <a:rPr lang="en-US" altLang="zh-CN" b="1" dirty="0">
                <a:latin typeface="微软雅黑" panose="020B0503020204020204" pitchFamily="34" charset="-122"/>
                <a:ea typeface="微软雅黑" panose="020B0503020204020204" pitchFamily="34" charset="-122"/>
              </a:rPr>
              <a:t>	6:      8b 45 0c   mov    0xc(%ebp), %eax</a:t>
            </a:r>
          </a:p>
          <a:p>
            <a:pPr indent="288925"/>
            <a:r>
              <a:rPr lang="en-US" altLang="zh-CN" b="1" dirty="0">
                <a:latin typeface="微软雅黑" panose="020B0503020204020204" pitchFamily="34" charset="-122"/>
                <a:ea typeface="微软雅黑" panose="020B0503020204020204" pitchFamily="34" charset="-122"/>
              </a:rPr>
              <a:t>   	9:      8b 55 08   mov    0x8(%ebp), %edx</a:t>
            </a:r>
          </a:p>
          <a:p>
            <a:pPr indent="288925"/>
            <a:r>
              <a:rPr lang="en-US" altLang="zh-CN" b="1" dirty="0">
                <a:latin typeface="微软雅黑" panose="020B0503020204020204" pitchFamily="34" charset="-122"/>
                <a:ea typeface="微软雅黑" panose="020B0503020204020204" pitchFamily="34" charset="-122"/>
              </a:rPr>
              <a:t>   	c:      8d 04 02   lea      (%edx,%eax,1), %eax</a:t>
            </a:r>
          </a:p>
          <a:p>
            <a:pPr indent="288925"/>
            <a:r>
              <a:rPr lang="en-US" altLang="zh-CN" b="1" dirty="0">
                <a:latin typeface="微软雅黑" panose="020B0503020204020204" pitchFamily="34" charset="-122"/>
                <a:ea typeface="微软雅黑" panose="020B0503020204020204" pitchFamily="34" charset="-122"/>
              </a:rPr>
              <a:t>  	 f:      89 45 fc    mov    %eax, -0x4(%ebp)</a:t>
            </a:r>
          </a:p>
          <a:p>
            <a:pPr indent="288925"/>
            <a:r>
              <a:rPr lang="en-US" altLang="zh-CN" b="1" dirty="0">
                <a:latin typeface="微软雅黑" panose="020B0503020204020204" pitchFamily="34" charset="-122"/>
                <a:ea typeface="微软雅黑" panose="020B0503020204020204" pitchFamily="34" charset="-122"/>
              </a:rPr>
              <a:t> 	12:    8b 45 fc    mov    -0x4(%ebp), %eax</a:t>
            </a:r>
          </a:p>
          <a:p>
            <a:pPr indent="288925"/>
            <a:r>
              <a:rPr lang="en-US" altLang="zh-CN" b="1" dirty="0">
                <a:latin typeface="微软雅黑" panose="020B0503020204020204" pitchFamily="34" charset="-122"/>
                <a:ea typeface="微软雅黑" panose="020B0503020204020204" pitchFamily="34" charset="-122"/>
              </a:rPr>
              <a:t> 	15:    c9              leave  </a:t>
            </a:r>
          </a:p>
          <a:p>
            <a:pPr indent="288925"/>
            <a:r>
              <a:rPr lang="en-US" altLang="zh-CN" b="1" dirty="0">
                <a:latin typeface="微软雅黑" panose="020B0503020204020204" pitchFamily="34" charset="-122"/>
                <a:ea typeface="微软雅黑" panose="020B0503020204020204" pitchFamily="34" charset="-122"/>
              </a:rPr>
              <a:t> 	16:    c3              ret </a:t>
            </a:r>
          </a:p>
        </p:txBody>
      </p:sp>
      <p:sp>
        <p:nvSpPr>
          <p:cNvPr id="29699" name="Rectangle 4"/>
          <p:cNvSpPr/>
          <p:nvPr/>
        </p:nvSpPr>
        <p:spPr>
          <a:xfrm>
            <a:off x="2874963" y="3509963"/>
            <a:ext cx="6172200" cy="3113087"/>
          </a:xfrm>
          <a:prstGeom prst="rect">
            <a:avLst/>
          </a:prstGeom>
          <a:noFill/>
          <a:ln w="9525">
            <a:noFill/>
          </a:ln>
        </p:spPr>
        <p:txBody>
          <a:bodyPr wrap="none" anchor="ctr" anchorCtr="0">
            <a:spAutoFit/>
          </a:bodyPr>
          <a:lstStyle/>
          <a:p>
            <a:pPr indent="288925"/>
            <a:r>
              <a:rPr lang="en-US" altLang="zh-CN" b="1" dirty="0">
                <a:latin typeface="微软雅黑" panose="020B0503020204020204" pitchFamily="34" charset="-122"/>
                <a:ea typeface="微软雅黑" panose="020B0503020204020204" pitchFamily="34" charset="-122"/>
              </a:rPr>
              <a:t>080483d4 &lt;add&gt;:</a:t>
            </a:r>
          </a:p>
          <a:p>
            <a:pPr indent="288925"/>
            <a:r>
              <a:rPr lang="en-US" altLang="zh-CN" b="1" dirty="0">
                <a:latin typeface="微软雅黑" panose="020B0503020204020204" pitchFamily="34" charset="-122"/>
                <a:ea typeface="微软雅黑" panose="020B0503020204020204" pitchFamily="34" charset="-122"/>
              </a:rPr>
              <a:t> 80483d4:    55             push  %ebp</a:t>
            </a:r>
          </a:p>
          <a:p>
            <a:pPr indent="288925"/>
            <a:r>
              <a:rPr lang="en-US" altLang="zh-CN" b="1" dirty="0">
                <a:latin typeface="微软雅黑" panose="020B0503020204020204" pitchFamily="34" charset="-122"/>
                <a:ea typeface="微软雅黑" panose="020B0503020204020204" pitchFamily="34" charset="-122"/>
              </a:rPr>
              <a:t> 80483d5:    89 e5        mov   %esp, %ebp</a:t>
            </a:r>
          </a:p>
          <a:p>
            <a:pPr indent="288925"/>
            <a:r>
              <a:rPr lang="en-US" altLang="zh-CN" b="1" dirty="0">
                <a:latin typeface="微软雅黑" panose="020B0503020204020204" pitchFamily="34" charset="-122"/>
                <a:ea typeface="微软雅黑" panose="020B0503020204020204" pitchFamily="34" charset="-122"/>
              </a:rPr>
              <a:t> 80483d7:    83 ec 10   sub    $0x10, %esp</a:t>
            </a:r>
          </a:p>
          <a:p>
            <a:pPr indent="288925"/>
            <a:r>
              <a:rPr lang="en-US" altLang="zh-CN" b="1" dirty="0">
                <a:latin typeface="微软雅黑" panose="020B0503020204020204" pitchFamily="34" charset="-122"/>
                <a:ea typeface="微软雅黑" panose="020B0503020204020204" pitchFamily="34" charset="-122"/>
              </a:rPr>
              <a:t> 80483da:    8b 45 0c   mov    0xc(%ebp), %eax</a:t>
            </a:r>
          </a:p>
          <a:p>
            <a:pPr indent="288925"/>
            <a:r>
              <a:rPr lang="en-US" altLang="zh-CN" b="1" dirty="0">
                <a:latin typeface="微软雅黑" panose="020B0503020204020204" pitchFamily="34" charset="-122"/>
                <a:ea typeface="微软雅黑" panose="020B0503020204020204" pitchFamily="34" charset="-122"/>
              </a:rPr>
              <a:t> 80483dd:    8b 55 08   mov    0x8(%ebp), %edx</a:t>
            </a:r>
          </a:p>
          <a:p>
            <a:pPr indent="288925"/>
            <a:r>
              <a:rPr lang="en-US" altLang="zh-CN" b="1" dirty="0">
                <a:latin typeface="微软雅黑" panose="020B0503020204020204" pitchFamily="34" charset="-122"/>
                <a:ea typeface="微软雅黑" panose="020B0503020204020204" pitchFamily="34" charset="-122"/>
              </a:rPr>
              <a:t> 80483e0:    8d 04 02   lea     (%edx,%eax,1), %eax</a:t>
            </a:r>
          </a:p>
          <a:p>
            <a:pPr indent="288925"/>
            <a:r>
              <a:rPr lang="en-US" altLang="zh-CN" b="1" dirty="0">
                <a:latin typeface="微软雅黑" panose="020B0503020204020204" pitchFamily="34" charset="-122"/>
                <a:ea typeface="微软雅黑" panose="020B0503020204020204" pitchFamily="34" charset="-122"/>
              </a:rPr>
              <a:t> 80483e3:    89 45 fc    mov    %eax, -0x4(%ebp)</a:t>
            </a:r>
          </a:p>
          <a:p>
            <a:pPr indent="288925"/>
            <a:r>
              <a:rPr lang="en-US" altLang="zh-CN" b="1" dirty="0">
                <a:latin typeface="微软雅黑" panose="020B0503020204020204" pitchFamily="34" charset="-122"/>
                <a:ea typeface="微软雅黑" panose="020B0503020204020204" pitchFamily="34" charset="-122"/>
              </a:rPr>
              <a:t> 80483e6:    8b 45 fc    mov    -0x4(%ebp), %eax</a:t>
            </a:r>
          </a:p>
          <a:p>
            <a:pPr indent="288925"/>
            <a:r>
              <a:rPr lang="en-US" altLang="zh-CN" b="1" dirty="0">
                <a:latin typeface="微软雅黑" panose="020B0503020204020204" pitchFamily="34" charset="-122"/>
                <a:ea typeface="微软雅黑" panose="020B0503020204020204" pitchFamily="34" charset="-122"/>
              </a:rPr>
              <a:t> 80483e9:    c9              leave  </a:t>
            </a:r>
          </a:p>
          <a:p>
            <a:pPr indent="288925"/>
            <a:r>
              <a:rPr lang="en-US" altLang="zh-CN" b="1" dirty="0">
                <a:latin typeface="微软雅黑" panose="020B0503020204020204" pitchFamily="34" charset="-122"/>
                <a:ea typeface="微软雅黑" panose="020B0503020204020204" pitchFamily="34" charset="-122"/>
              </a:rPr>
              <a:t> 80483ea:    c3              ret   </a:t>
            </a:r>
          </a:p>
        </p:txBody>
      </p:sp>
      <p:sp>
        <p:nvSpPr>
          <p:cNvPr id="772101" name="Rectangle 5"/>
          <p:cNvSpPr/>
          <p:nvPr/>
        </p:nvSpPr>
        <p:spPr>
          <a:xfrm>
            <a:off x="3148013" y="231775"/>
            <a:ext cx="1320800" cy="3092450"/>
          </a:xfrm>
          <a:prstGeom prst="rect">
            <a:avLst/>
          </a:prstGeom>
          <a:solidFill>
            <a:schemeClr val="accent1">
              <a:alpha val="30196"/>
            </a:schemeClr>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772102" name="Rectangle 6"/>
          <p:cNvSpPr/>
          <p:nvPr/>
        </p:nvSpPr>
        <p:spPr>
          <a:xfrm>
            <a:off x="3125788" y="3503613"/>
            <a:ext cx="1320800" cy="3092450"/>
          </a:xfrm>
          <a:prstGeom prst="rect">
            <a:avLst/>
          </a:prstGeom>
          <a:solidFill>
            <a:schemeClr val="accent1">
              <a:alpha val="30196"/>
            </a:schemeClr>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9702" name="Text Box 7"/>
          <p:cNvSpPr txBox="1"/>
          <p:nvPr/>
        </p:nvSpPr>
        <p:spPr>
          <a:xfrm>
            <a:off x="5675313" y="71438"/>
            <a:ext cx="2597150" cy="396875"/>
          </a:xfrm>
          <a:prstGeom prst="rect">
            <a:avLst/>
          </a:prstGeom>
          <a:noFill/>
          <a:ln w="9525">
            <a:noFill/>
          </a:ln>
        </p:spPr>
        <p:txBody>
          <a:bodyPr anchor="t" anchorCtr="0">
            <a:spAutoFit/>
          </a:bodyPr>
          <a:lstStyle/>
          <a:p>
            <a:pPr>
              <a:spcBef>
                <a:spcPct val="50000"/>
              </a:spcBef>
            </a:pPr>
            <a:r>
              <a:rPr lang="en-US" altLang="zh-CN" sz="2000" b="1" dirty="0">
                <a:solidFill>
                  <a:srgbClr val="FF0000"/>
                </a:solidFill>
                <a:latin typeface="微软雅黑" panose="020B0503020204020204" pitchFamily="34" charset="-122"/>
                <a:ea typeface="微软雅黑" panose="020B0503020204020204" pitchFamily="34" charset="-122"/>
              </a:rPr>
              <a:t>objdump -d test.o</a:t>
            </a:r>
            <a:r>
              <a:rPr lang="en-US" altLang="zh-CN" dirty="0">
                <a:latin typeface="Arial" panose="020B0604020202020204" pitchFamily="34"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p:txBody>
      </p:sp>
      <p:sp>
        <p:nvSpPr>
          <p:cNvPr id="29703" name="Text Box 8"/>
          <p:cNvSpPr txBox="1"/>
          <p:nvPr/>
        </p:nvSpPr>
        <p:spPr>
          <a:xfrm>
            <a:off x="5681663" y="3387725"/>
            <a:ext cx="2597150" cy="396875"/>
          </a:xfrm>
          <a:prstGeom prst="rect">
            <a:avLst/>
          </a:prstGeom>
          <a:noFill/>
          <a:ln w="9525">
            <a:noFill/>
          </a:ln>
        </p:spPr>
        <p:txBody>
          <a:bodyPr anchor="t" anchorCtr="0">
            <a:spAutoFit/>
          </a:bodyPr>
          <a:lstStyle/>
          <a:p>
            <a:pPr>
              <a:spcBef>
                <a:spcPct val="50000"/>
              </a:spcBef>
            </a:pPr>
            <a:r>
              <a:rPr lang="en-US" altLang="zh-CN" sz="2000" b="1" dirty="0">
                <a:solidFill>
                  <a:srgbClr val="FF0000"/>
                </a:solidFill>
                <a:latin typeface="微软雅黑" panose="020B0503020204020204" pitchFamily="34" charset="-122"/>
                <a:ea typeface="微软雅黑" panose="020B0503020204020204" pitchFamily="34" charset="-122"/>
              </a:rPr>
              <a:t>objdump -d test</a:t>
            </a:r>
            <a:r>
              <a:rPr lang="en-US" altLang="zh-CN" dirty="0">
                <a:latin typeface="Arial" panose="020B0604020202020204" pitchFamily="34"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p:txBody>
      </p:sp>
      <p:sp>
        <p:nvSpPr>
          <p:cNvPr id="29704" name="Rectangle 9"/>
          <p:cNvSpPr/>
          <p:nvPr/>
        </p:nvSpPr>
        <p:spPr>
          <a:xfrm>
            <a:off x="198438" y="1179513"/>
            <a:ext cx="2960687" cy="2282825"/>
          </a:xfrm>
          <a:prstGeom prst="rect">
            <a:avLst/>
          </a:prstGeom>
          <a:noFill/>
          <a:ln w="9525">
            <a:noFill/>
          </a:ln>
        </p:spPr>
        <p:txBody>
          <a:bodyPr anchor="t" anchorCtr="0">
            <a:spAutoFit/>
          </a:bodyPr>
          <a:lstStyle/>
          <a:p>
            <a:pPr>
              <a:lnSpc>
                <a:spcPct val="120000"/>
              </a:lnSpc>
            </a:pPr>
            <a:r>
              <a:rPr lang="en-US" altLang="zh-CN" sz="2000" b="1" dirty="0">
                <a:latin typeface="微软雅黑" panose="020B0503020204020204" pitchFamily="34" charset="-122"/>
                <a:ea typeface="微软雅黑" panose="020B0503020204020204" pitchFamily="34" charset="-122"/>
              </a:rPr>
              <a:t>/* main.c */</a:t>
            </a:r>
            <a:endParaRPr lang="zh-CN" altLang="en-US" sz="2000" b="1" dirty="0">
              <a:latin typeface="微软雅黑" panose="020B0503020204020204" pitchFamily="34" charset="-122"/>
              <a:ea typeface="微软雅黑" panose="020B0503020204020204" pitchFamily="34" charset="-122"/>
            </a:endParaRPr>
          </a:p>
          <a:p>
            <a:pPr>
              <a:lnSpc>
                <a:spcPct val="120000"/>
              </a:lnSpc>
            </a:pPr>
            <a:r>
              <a:rPr lang="en-US" altLang="zh-CN" sz="2000" b="1" dirty="0">
                <a:latin typeface="微软雅黑" panose="020B0503020204020204" pitchFamily="34" charset="-122"/>
                <a:ea typeface="微软雅黑" panose="020B0503020204020204" pitchFamily="34" charset="-122"/>
              </a:rPr>
              <a:t>int add(int, int);</a:t>
            </a:r>
          </a:p>
          <a:p>
            <a:pPr>
              <a:lnSpc>
                <a:spcPct val="120000"/>
              </a:lnSpc>
            </a:pPr>
            <a:r>
              <a:rPr lang="en-US" altLang="zh-CN" sz="2000" b="1" dirty="0">
                <a:latin typeface="微软雅黑" panose="020B0503020204020204" pitchFamily="34" charset="-122"/>
                <a:ea typeface="微软雅黑" panose="020B0503020204020204" pitchFamily="34" charset="-122"/>
              </a:rPr>
              <a:t>int main( )</a:t>
            </a:r>
          </a:p>
          <a:p>
            <a:pPr>
              <a:lnSpc>
                <a:spcPct val="120000"/>
              </a:lnSpc>
            </a:pPr>
            <a:r>
              <a:rPr lang="en-US" altLang="zh-CN" sz="2000" b="1" dirty="0">
                <a:latin typeface="微软雅黑" panose="020B0503020204020204" pitchFamily="34" charset="-122"/>
                <a:ea typeface="微软雅黑" panose="020B0503020204020204" pitchFamily="34" charset="-122"/>
              </a:rPr>
              <a:t>{</a:t>
            </a:r>
          </a:p>
          <a:p>
            <a:pPr>
              <a:lnSpc>
                <a:spcPct val="120000"/>
              </a:lnSpc>
            </a:pPr>
            <a:r>
              <a:rPr lang="en-US" altLang="zh-CN" sz="2000" b="1" dirty="0">
                <a:latin typeface="微软雅黑" panose="020B0503020204020204" pitchFamily="34" charset="-122"/>
                <a:ea typeface="微软雅黑" panose="020B0503020204020204" pitchFamily="34" charset="-122"/>
              </a:rPr>
              <a:t>   return add(20, 13);</a:t>
            </a:r>
          </a:p>
          <a:p>
            <a:pPr>
              <a:lnSpc>
                <a:spcPct val="120000"/>
              </a:lnSpc>
            </a:pPr>
            <a:r>
              <a:rPr lang="en-US" altLang="zh-CN" sz="2000" b="1" dirty="0">
                <a:latin typeface="微软雅黑" panose="020B0503020204020204" pitchFamily="34" charset="-122"/>
                <a:ea typeface="微软雅黑" panose="020B0503020204020204" pitchFamily="34" charset="-122"/>
              </a:rPr>
              <a:t>}</a:t>
            </a:r>
          </a:p>
        </p:txBody>
      </p:sp>
      <p:sp>
        <p:nvSpPr>
          <p:cNvPr id="29705" name="Rectangle 10"/>
          <p:cNvSpPr/>
          <p:nvPr/>
        </p:nvSpPr>
        <p:spPr>
          <a:xfrm>
            <a:off x="211138" y="4183063"/>
            <a:ext cx="2714625" cy="2282825"/>
          </a:xfrm>
          <a:prstGeom prst="rect">
            <a:avLst/>
          </a:prstGeom>
          <a:noFill/>
          <a:ln w="9525">
            <a:noFill/>
          </a:ln>
        </p:spPr>
        <p:txBody>
          <a:bodyPr anchor="t" anchorCtr="0">
            <a:spAutoFit/>
          </a:bodyPr>
          <a:lstStyle/>
          <a:p>
            <a:pPr>
              <a:lnSpc>
                <a:spcPct val="120000"/>
              </a:lnSpc>
            </a:pPr>
            <a:r>
              <a:rPr lang="en-US" altLang="zh-CN" sz="2000" b="1" dirty="0">
                <a:latin typeface="微软雅黑" panose="020B0503020204020204" pitchFamily="34" charset="-122"/>
                <a:ea typeface="微软雅黑" panose="020B0503020204020204" pitchFamily="34" charset="-122"/>
              </a:rPr>
              <a:t>/* test.c */</a:t>
            </a:r>
          </a:p>
          <a:p>
            <a:pPr>
              <a:lnSpc>
                <a:spcPct val="120000"/>
              </a:lnSpc>
            </a:pPr>
            <a:r>
              <a:rPr lang="en-US" altLang="zh-CN" sz="2000" b="1" dirty="0">
                <a:latin typeface="微软雅黑" panose="020B0503020204020204" pitchFamily="34" charset="-122"/>
                <a:ea typeface="微软雅黑" panose="020B0503020204020204" pitchFamily="34" charset="-122"/>
              </a:rPr>
              <a:t>int add(int i, int j)</a:t>
            </a:r>
          </a:p>
          <a:p>
            <a:pPr>
              <a:lnSpc>
                <a:spcPct val="120000"/>
              </a:lnSpc>
            </a:pPr>
            <a:r>
              <a:rPr lang="en-US" altLang="zh-CN" sz="2000" b="1" dirty="0">
                <a:latin typeface="微软雅黑" panose="020B0503020204020204" pitchFamily="34" charset="-122"/>
                <a:ea typeface="微软雅黑" panose="020B0503020204020204" pitchFamily="34" charset="-122"/>
              </a:rPr>
              <a:t>{</a:t>
            </a:r>
          </a:p>
          <a:p>
            <a:pPr>
              <a:lnSpc>
                <a:spcPct val="120000"/>
              </a:lnSpc>
            </a:pPr>
            <a:r>
              <a:rPr lang="en-US" altLang="zh-CN" sz="2000" b="1" dirty="0">
                <a:latin typeface="微软雅黑" panose="020B0503020204020204" pitchFamily="34" charset="-122"/>
                <a:ea typeface="微软雅黑" panose="020B0503020204020204" pitchFamily="34" charset="-122"/>
              </a:rPr>
              <a:t>     int x = i + j;</a:t>
            </a:r>
          </a:p>
          <a:p>
            <a:pPr>
              <a:lnSpc>
                <a:spcPct val="120000"/>
              </a:lnSpc>
            </a:pPr>
            <a:r>
              <a:rPr lang="en-US" altLang="zh-CN" sz="2000" b="1" dirty="0">
                <a:latin typeface="微软雅黑" panose="020B0503020204020204" pitchFamily="34" charset="-122"/>
                <a:ea typeface="微软雅黑" panose="020B0503020204020204" pitchFamily="34" charset="-122"/>
              </a:rPr>
              <a:t>     return x;</a:t>
            </a:r>
          </a:p>
          <a:p>
            <a:pPr>
              <a:lnSpc>
                <a:spcPct val="120000"/>
              </a:lnSpc>
            </a:pPr>
            <a:r>
              <a:rPr lang="en-US" altLang="zh-CN" sz="2000" b="1" dirty="0">
                <a:latin typeface="微软雅黑" panose="020B0503020204020204" pitchFamily="34" charset="-122"/>
                <a:ea typeface="微软雅黑" panose="020B0503020204020204" pitchFamily="34" charset="-122"/>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2101"/>
                                        </p:tgtEl>
                                        <p:attrNameLst>
                                          <p:attrName>style.visibility</p:attrName>
                                        </p:attrNameLst>
                                      </p:cBhvr>
                                      <p:to>
                                        <p:strVal val="visible"/>
                                      </p:to>
                                    </p:set>
                                    <p:animEffect transition="in" filter="blinds(horizontal)">
                                      <p:cBhvr>
                                        <p:cTn id="7" dur="500"/>
                                        <p:tgtEl>
                                          <p:spTgt spid="7721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2102"/>
                                        </p:tgtEl>
                                        <p:attrNameLst>
                                          <p:attrName>style.visibility</p:attrName>
                                        </p:attrNameLst>
                                      </p:cBhvr>
                                      <p:to>
                                        <p:strVal val="visible"/>
                                      </p:to>
                                    </p:set>
                                    <p:animEffect transition="in" filter="blinds(horizontal)">
                                      <p:cBhvr>
                                        <p:cTn id="12" dur="500"/>
                                        <p:tgtEl>
                                          <p:spTgt spid="772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p:nvPr/>
        </p:nvSpPr>
        <p:spPr>
          <a:xfrm>
            <a:off x="5002213" y="1889125"/>
            <a:ext cx="2832100" cy="72548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30722" name="Rectangle 1"/>
          <p:cNvSpPr>
            <a:spLocks noGrp="1"/>
          </p:cNvSpPr>
          <p:nvPr>
            <p:ph type="title"/>
          </p:nvPr>
        </p:nvSpPr>
        <p:spPr>
          <a:xfrm>
            <a:off x="427038" y="0"/>
            <a:ext cx="8716962" cy="617538"/>
          </a:xfrm>
          <a:ln/>
        </p:spPr>
        <p:txBody>
          <a:bodyPr vert="horz" wrap="square" lIns="91440" tIns="45720" rIns="91440" bIns="45720" anchor="ctr" anchorCtr="0"/>
          <a:lstStyle/>
          <a:p>
            <a:pPr marL="119380" indent="-119380" defTabSz="9144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dirty="0"/>
              <a:t>可执行文件的存储器映像</a:t>
            </a:r>
          </a:p>
        </p:txBody>
      </p:sp>
      <p:sp>
        <p:nvSpPr>
          <p:cNvPr id="30723" name="Text Box 12"/>
          <p:cNvSpPr txBox="1"/>
          <p:nvPr/>
        </p:nvSpPr>
        <p:spPr>
          <a:xfrm>
            <a:off x="3181350" y="1576388"/>
            <a:ext cx="322263" cy="361950"/>
          </a:xfrm>
          <a:prstGeom prst="rect">
            <a:avLst/>
          </a:prstGeom>
          <a:noFill/>
          <a:ln w="9525">
            <a:noFill/>
          </a:ln>
        </p:spPr>
        <p:txBody>
          <a:bodyPr lIns="90000" tIns="46800" rIns="90000" bIns="46800" anchor="t" anchorCtr="0">
            <a:spAutoFit/>
          </a:bodyPr>
          <a:lstStyle/>
          <a:p>
            <a:pP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0</a:t>
            </a:r>
          </a:p>
        </p:txBody>
      </p:sp>
      <p:sp>
        <p:nvSpPr>
          <p:cNvPr id="30724" name="Text Box 25"/>
          <p:cNvSpPr txBox="1"/>
          <p:nvPr/>
        </p:nvSpPr>
        <p:spPr>
          <a:xfrm>
            <a:off x="8264525" y="1735138"/>
            <a:ext cx="731838" cy="620712"/>
          </a:xfrm>
          <a:prstGeom prst="rect">
            <a:avLst/>
          </a:prstGeom>
          <a:noFill/>
          <a:ln w="9525">
            <a:noFill/>
          </a:ln>
        </p:spPr>
        <p:txBody>
          <a:bodyPr lIns="0" tIns="46800" rIns="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%esp </a:t>
            </a:r>
          </a:p>
          <a:p>
            <a:pP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a:t>
            </a:r>
            <a:r>
              <a:rPr lang="zh-CN" altLang="en-GB" b="1" dirty="0">
                <a:latin typeface="微软雅黑" panose="020B0503020204020204" pitchFamily="34" charset="-122"/>
                <a:ea typeface="微软雅黑" panose="020B0503020204020204" pitchFamily="34" charset="-122"/>
              </a:rPr>
              <a:t>栈顶</a:t>
            </a:r>
            <a:r>
              <a:rPr lang="en-GB" altLang="zh-CN" b="1" dirty="0">
                <a:latin typeface="微软雅黑" panose="020B0503020204020204" pitchFamily="34" charset="-122"/>
                <a:ea typeface="微软雅黑" panose="020B0503020204020204" pitchFamily="34" charset="-122"/>
              </a:rPr>
              <a:t>)</a:t>
            </a:r>
          </a:p>
        </p:txBody>
      </p:sp>
      <p:sp>
        <p:nvSpPr>
          <p:cNvPr id="30725" name="Line 26"/>
          <p:cNvSpPr/>
          <p:nvPr/>
        </p:nvSpPr>
        <p:spPr>
          <a:xfrm flipH="1">
            <a:off x="7885113" y="1903413"/>
            <a:ext cx="384175" cy="1587"/>
          </a:xfrm>
          <a:prstGeom prst="line">
            <a:avLst/>
          </a:prstGeom>
          <a:ln w="3240" cap="flat" cmpd="sng">
            <a:solidFill>
              <a:srgbClr val="000066"/>
            </a:solidFill>
            <a:prstDash val="solid"/>
            <a:miter/>
            <a:headEnd type="none" w="med" len="med"/>
            <a:tailEnd type="triangle" w="med" len="med"/>
          </a:ln>
        </p:spPr>
      </p:sp>
      <p:sp>
        <p:nvSpPr>
          <p:cNvPr id="30726" name="Line 28"/>
          <p:cNvSpPr/>
          <p:nvPr/>
        </p:nvSpPr>
        <p:spPr>
          <a:xfrm flipV="1">
            <a:off x="7974013" y="830263"/>
            <a:ext cx="1587" cy="460375"/>
          </a:xfrm>
          <a:prstGeom prst="line">
            <a:avLst/>
          </a:prstGeom>
          <a:ln w="38100" cap="flat" cmpd="sng">
            <a:solidFill>
              <a:schemeClr val="tx1"/>
            </a:solidFill>
            <a:prstDash val="solid"/>
            <a:miter/>
            <a:headEnd type="none" w="med" len="med"/>
            <a:tailEnd type="triangle" w="med" len="med"/>
          </a:ln>
        </p:spPr>
      </p:sp>
      <p:sp>
        <p:nvSpPr>
          <p:cNvPr id="30727" name="Text Box 29"/>
          <p:cNvSpPr txBox="1"/>
          <p:nvPr/>
        </p:nvSpPr>
        <p:spPr>
          <a:xfrm>
            <a:off x="8288338" y="3959225"/>
            <a:ext cx="587375" cy="363538"/>
          </a:xfrm>
          <a:prstGeom prst="rect">
            <a:avLst/>
          </a:prstGeom>
          <a:noFill/>
          <a:ln w="9525">
            <a:noFill/>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900" b="1" dirty="0">
                <a:latin typeface="微软雅黑" panose="020B0503020204020204" pitchFamily="34" charset="-122"/>
                <a:ea typeface="微软雅黑" panose="020B0503020204020204" pitchFamily="34" charset="-122"/>
              </a:rPr>
              <a:t>brk</a:t>
            </a:r>
          </a:p>
        </p:txBody>
      </p:sp>
      <p:sp>
        <p:nvSpPr>
          <p:cNvPr id="30728" name="Line 30"/>
          <p:cNvSpPr/>
          <p:nvPr/>
        </p:nvSpPr>
        <p:spPr>
          <a:xfrm flipH="1">
            <a:off x="7904163" y="4125913"/>
            <a:ext cx="384175" cy="1587"/>
          </a:xfrm>
          <a:prstGeom prst="line">
            <a:avLst/>
          </a:prstGeom>
          <a:ln w="3240" cap="flat" cmpd="sng">
            <a:solidFill>
              <a:srgbClr val="000066"/>
            </a:solidFill>
            <a:prstDash val="solid"/>
            <a:miter/>
            <a:headEnd type="none" w="med" len="med"/>
            <a:tailEnd type="triangle" w="med" len="med"/>
          </a:ln>
        </p:spPr>
      </p:sp>
      <p:sp>
        <p:nvSpPr>
          <p:cNvPr id="30729" name="Text Box 31"/>
          <p:cNvSpPr txBox="1"/>
          <p:nvPr/>
        </p:nvSpPr>
        <p:spPr>
          <a:xfrm>
            <a:off x="3530600" y="1076325"/>
            <a:ext cx="1565275" cy="322263"/>
          </a:xfrm>
          <a:prstGeom prst="rect">
            <a:avLst/>
          </a:prstGeom>
          <a:noFill/>
          <a:ln w="9525">
            <a:noFill/>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latin typeface="微软雅黑" panose="020B0503020204020204" pitchFamily="34" charset="-122"/>
                <a:ea typeface="微软雅黑" panose="020B0503020204020204" pitchFamily="34" charset="-122"/>
              </a:rPr>
              <a:t>0xC00000000</a:t>
            </a:r>
          </a:p>
        </p:txBody>
      </p:sp>
      <p:sp>
        <p:nvSpPr>
          <p:cNvPr id="30730" name="Text Box 32"/>
          <p:cNvSpPr txBox="1"/>
          <p:nvPr/>
        </p:nvSpPr>
        <p:spPr>
          <a:xfrm>
            <a:off x="3649663" y="5916613"/>
            <a:ext cx="1428750" cy="322262"/>
          </a:xfrm>
          <a:prstGeom prst="rect">
            <a:avLst/>
          </a:prstGeom>
          <a:noFill/>
          <a:ln w="9525">
            <a:noFill/>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latin typeface="微软雅黑" panose="020B0503020204020204" pitchFamily="34" charset="-122"/>
                <a:ea typeface="微软雅黑" panose="020B0503020204020204" pitchFamily="34" charset="-122"/>
              </a:rPr>
              <a:t>0x08048000</a:t>
            </a:r>
          </a:p>
        </p:txBody>
      </p:sp>
      <p:sp>
        <p:nvSpPr>
          <p:cNvPr id="30731" name="Rectangle 14"/>
          <p:cNvSpPr/>
          <p:nvPr/>
        </p:nvSpPr>
        <p:spPr>
          <a:xfrm>
            <a:off x="5003800" y="814388"/>
            <a:ext cx="2830513" cy="517525"/>
          </a:xfrm>
          <a:prstGeom prst="rect">
            <a:avLst/>
          </a:prstGeom>
          <a:solidFill>
            <a:srgbClr val="F1C7C7"/>
          </a:solidFill>
          <a:ln w="3240"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latin typeface="微软雅黑" panose="020B0503020204020204" pitchFamily="34" charset="-122"/>
                <a:ea typeface="微软雅黑" panose="020B0503020204020204" pitchFamily="34" charset="-122"/>
              </a:rPr>
              <a:t>内核虚存区</a:t>
            </a:r>
          </a:p>
        </p:txBody>
      </p:sp>
      <p:sp>
        <p:nvSpPr>
          <p:cNvPr id="30732" name="Rectangle 15"/>
          <p:cNvSpPr/>
          <p:nvPr/>
        </p:nvSpPr>
        <p:spPr>
          <a:xfrm>
            <a:off x="5003800" y="2622550"/>
            <a:ext cx="2830513" cy="711200"/>
          </a:xfrm>
          <a:prstGeom prst="rect">
            <a:avLst/>
          </a:prstGeom>
          <a:solidFill>
            <a:srgbClr val="D5F1CF"/>
          </a:solidFill>
          <a:ln w="3240"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latin typeface="微软雅黑" panose="020B0503020204020204" pitchFamily="34" charset="-122"/>
                <a:ea typeface="微软雅黑" panose="020B0503020204020204" pitchFamily="34" charset="-122"/>
              </a:rPr>
              <a:t>共享库区域</a:t>
            </a:r>
          </a:p>
        </p:txBody>
      </p:sp>
      <p:sp>
        <p:nvSpPr>
          <p:cNvPr id="33808" name="Rectangle 16"/>
          <p:cNvSpPr>
            <a:spLocks noChangeArrowheads="1"/>
          </p:cNvSpPr>
          <p:nvPr/>
        </p:nvSpPr>
        <p:spPr bwMode="auto">
          <a:xfrm>
            <a:off x="5003800" y="3328988"/>
            <a:ext cx="2830513" cy="768350"/>
          </a:xfrm>
          <a:prstGeom prst="rect">
            <a:avLst/>
          </a:prstGeom>
          <a:solidFill>
            <a:schemeClr val="bg1"/>
          </a:solidFill>
          <a:ln w="3302">
            <a:solidFill>
              <a:schemeClr val="tx1"/>
            </a:solidFill>
            <a:miter lim="800000"/>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400" b="1" i="0" u="none" strike="noStrike" kern="1200" cap="none" spc="0" normalizeH="0" baseline="0" noProof="0">
              <a:ln>
                <a:noFill/>
              </a:ln>
              <a:solidFill>
                <a:schemeClr val="tx1"/>
              </a:solidFill>
              <a:effectLst/>
              <a:uLnTx/>
              <a:uFillTx/>
              <a:latin typeface="Arial Narrow" panose="020B0606020202030204" pitchFamily="34" charset="0"/>
              <a:ea typeface="+mn-ea"/>
              <a:cs typeface="+mn-cs"/>
            </a:endParaRPr>
          </a:p>
        </p:txBody>
      </p:sp>
      <p:sp>
        <p:nvSpPr>
          <p:cNvPr id="30734" name="Rectangle 17"/>
          <p:cNvSpPr/>
          <p:nvPr/>
        </p:nvSpPr>
        <p:spPr>
          <a:xfrm>
            <a:off x="5003800" y="4095750"/>
            <a:ext cx="2830513" cy="711200"/>
          </a:xfrm>
          <a:prstGeom prst="rect">
            <a:avLst/>
          </a:prstGeom>
          <a:solidFill>
            <a:srgbClr val="D5F1CF"/>
          </a:solidFill>
          <a:ln w="3240"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latin typeface="微软雅黑" panose="020B0503020204020204" pitchFamily="34" charset="-122"/>
                <a:ea typeface="微软雅黑" panose="020B0503020204020204" pitchFamily="34" charset="-122"/>
              </a:rPr>
              <a:t>堆（</a:t>
            </a:r>
            <a:r>
              <a:rPr lang="en-GB" altLang="zh-CN" sz="2000" b="1" dirty="0">
                <a:latin typeface="微软雅黑" panose="020B0503020204020204" pitchFamily="34" charset="-122"/>
                <a:ea typeface="微软雅黑" panose="020B0503020204020204" pitchFamily="34" charset="-122"/>
              </a:rPr>
              <a:t>heap</a:t>
            </a:r>
            <a:r>
              <a:rPr lang="zh-CN" altLang="en-GB" sz="2000" b="1" dirty="0">
                <a:latin typeface="微软雅黑" panose="020B0503020204020204" pitchFamily="34" charset="-122"/>
                <a:ea typeface="微软雅黑" panose="020B0503020204020204" pitchFamily="34" charset="-122"/>
              </a:rPr>
              <a:t>）</a:t>
            </a:r>
          </a:p>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a:t>
            </a:r>
            <a:r>
              <a:rPr lang="zh-CN" altLang="en-GB" sz="2000" b="1" dirty="0">
                <a:latin typeface="微软雅黑" panose="020B0503020204020204" pitchFamily="34" charset="-122"/>
                <a:ea typeface="微软雅黑" panose="020B0503020204020204" pitchFamily="34" charset="-122"/>
              </a:rPr>
              <a:t>由</a:t>
            </a:r>
            <a:r>
              <a:rPr lang="en-GB" altLang="zh-CN" sz="2000" b="1" dirty="0">
                <a:latin typeface="微软雅黑" panose="020B0503020204020204" pitchFamily="34" charset="-122"/>
                <a:ea typeface="微软雅黑" panose="020B0503020204020204" pitchFamily="34" charset="-122"/>
              </a:rPr>
              <a:t>malloc</a:t>
            </a:r>
            <a:r>
              <a:rPr lang="zh-CN" altLang="en-GB" sz="2000" b="1" dirty="0">
                <a:latin typeface="微软雅黑" panose="020B0503020204020204" pitchFamily="34" charset="-122"/>
                <a:ea typeface="微软雅黑" panose="020B0503020204020204" pitchFamily="34" charset="-122"/>
              </a:rPr>
              <a:t>动态生成</a:t>
            </a:r>
            <a:r>
              <a:rPr lang="en-GB" altLang="zh-CN" sz="2000" b="1" dirty="0">
                <a:latin typeface="Calibri" panose="020F0502020204030204" pitchFamily="34" charset="0"/>
                <a:ea typeface="微软雅黑" panose="020B0503020204020204" pitchFamily="34" charset="-122"/>
              </a:rPr>
              <a:t>)</a:t>
            </a:r>
          </a:p>
        </p:txBody>
      </p:sp>
      <p:sp>
        <p:nvSpPr>
          <p:cNvPr id="30735" name="Line 19"/>
          <p:cNvSpPr/>
          <p:nvPr/>
        </p:nvSpPr>
        <p:spPr>
          <a:xfrm flipV="1">
            <a:off x="6415088" y="3678238"/>
            <a:ext cx="1587" cy="407987"/>
          </a:xfrm>
          <a:prstGeom prst="line">
            <a:avLst/>
          </a:prstGeom>
          <a:ln w="3240" cap="flat" cmpd="sng">
            <a:solidFill>
              <a:schemeClr val="tx1"/>
            </a:solidFill>
            <a:prstDash val="solid"/>
            <a:miter/>
            <a:headEnd type="none" w="med" len="med"/>
            <a:tailEnd type="triangle" w="med" len="med"/>
          </a:ln>
        </p:spPr>
      </p:sp>
      <p:sp>
        <p:nvSpPr>
          <p:cNvPr id="30736" name="Rectangle 20"/>
          <p:cNvSpPr/>
          <p:nvPr/>
        </p:nvSpPr>
        <p:spPr>
          <a:xfrm>
            <a:off x="5003800" y="1300163"/>
            <a:ext cx="2830513" cy="598487"/>
          </a:xfrm>
          <a:prstGeom prst="rect">
            <a:avLst/>
          </a:prstGeom>
          <a:solidFill>
            <a:srgbClr val="D5F1CF"/>
          </a:solidFill>
          <a:ln w="3240"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dirty="0">
                <a:latin typeface="微软雅黑" panose="020B0503020204020204" pitchFamily="34" charset="-122"/>
                <a:ea typeface="微软雅黑" panose="020B0503020204020204" pitchFamily="34" charset="-122"/>
              </a:rPr>
              <a:t>用户栈（</a:t>
            </a:r>
            <a:r>
              <a:rPr lang="en-GB" altLang="zh-CN" b="1" dirty="0">
                <a:latin typeface="微软雅黑" panose="020B0503020204020204" pitchFamily="34" charset="-122"/>
                <a:ea typeface="微软雅黑" panose="020B0503020204020204" pitchFamily="34" charset="-122"/>
              </a:rPr>
              <a:t>User stack</a:t>
            </a:r>
            <a:r>
              <a:rPr lang="zh-CN" altLang="en-GB" b="1" dirty="0">
                <a:latin typeface="微软雅黑" panose="020B0503020204020204" pitchFamily="34" charset="-122"/>
                <a:ea typeface="微软雅黑" panose="020B0503020204020204" pitchFamily="34" charset="-122"/>
              </a:rPr>
              <a:t>）</a:t>
            </a:r>
          </a:p>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latin typeface="Calibri" panose="020F0502020204030204" pitchFamily="34" charset="0"/>
                <a:ea typeface="微软雅黑" panose="020B0503020204020204" pitchFamily="34" charset="-122"/>
              </a:rPr>
              <a:t>动态生成</a:t>
            </a:r>
          </a:p>
        </p:txBody>
      </p:sp>
      <p:sp>
        <p:nvSpPr>
          <p:cNvPr id="30737" name="Line 21"/>
          <p:cNvSpPr/>
          <p:nvPr/>
        </p:nvSpPr>
        <p:spPr>
          <a:xfrm flipV="1">
            <a:off x="6415088" y="2382838"/>
            <a:ext cx="1587" cy="246062"/>
          </a:xfrm>
          <a:prstGeom prst="line">
            <a:avLst/>
          </a:prstGeom>
          <a:ln w="3240" cap="flat" cmpd="sng">
            <a:solidFill>
              <a:schemeClr val="tx1"/>
            </a:solidFill>
            <a:prstDash val="solid"/>
            <a:miter/>
            <a:headEnd type="none" w="med" len="med"/>
            <a:tailEnd type="triangle" w="med" len="med"/>
          </a:ln>
        </p:spPr>
      </p:sp>
      <p:sp>
        <p:nvSpPr>
          <p:cNvPr id="30738" name="Line 22"/>
          <p:cNvSpPr/>
          <p:nvPr/>
        </p:nvSpPr>
        <p:spPr>
          <a:xfrm>
            <a:off x="6415088" y="1898650"/>
            <a:ext cx="1587" cy="242888"/>
          </a:xfrm>
          <a:prstGeom prst="line">
            <a:avLst/>
          </a:prstGeom>
          <a:ln w="3240" cap="flat" cmpd="sng">
            <a:solidFill>
              <a:schemeClr val="tx1"/>
            </a:solidFill>
            <a:prstDash val="solid"/>
            <a:miter/>
            <a:headEnd type="none" w="med" len="med"/>
            <a:tailEnd type="triangle" w="med" len="med"/>
          </a:ln>
        </p:spPr>
      </p:sp>
      <p:sp>
        <p:nvSpPr>
          <p:cNvPr id="33815" name="Rectangle 23"/>
          <p:cNvSpPr>
            <a:spLocks noChangeArrowheads="1"/>
          </p:cNvSpPr>
          <p:nvPr/>
        </p:nvSpPr>
        <p:spPr bwMode="auto">
          <a:xfrm>
            <a:off x="5003800" y="6180138"/>
            <a:ext cx="2830513" cy="422275"/>
          </a:xfrm>
          <a:prstGeom prst="rect">
            <a:avLst/>
          </a:prstGeom>
          <a:solidFill>
            <a:schemeClr val="bg1">
              <a:lumMod val="75000"/>
            </a:schemeClr>
          </a:solidFill>
          <a:ln w="324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未使用</a:t>
            </a:r>
          </a:p>
        </p:txBody>
      </p:sp>
      <p:sp>
        <p:nvSpPr>
          <p:cNvPr id="30740" name="Text Box 24"/>
          <p:cNvSpPr txBox="1"/>
          <p:nvPr/>
        </p:nvSpPr>
        <p:spPr>
          <a:xfrm>
            <a:off x="4735513" y="6411913"/>
            <a:ext cx="315912" cy="331787"/>
          </a:xfrm>
          <a:prstGeom prst="rect">
            <a:avLst/>
          </a:prstGeom>
          <a:noFill/>
          <a:ln w="9525">
            <a:noFill/>
          </a:ln>
        </p:spPr>
        <p:txBody>
          <a:bodyPr wrap="none" lIns="90000" tIns="46800" rIns="90000" bIns="46800" anchor="t" anchorCtr="0">
            <a:spAutoFit/>
          </a:bodyPr>
          <a:lstStyle/>
          <a:p>
            <a:pP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latin typeface="Arial Black" panose="020B0A04020102020204" pitchFamily="34" charset="0"/>
                <a:ea typeface="msgothic"/>
              </a:rPr>
              <a:t>0</a:t>
            </a:r>
          </a:p>
        </p:txBody>
      </p:sp>
      <p:sp>
        <p:nvSpPr>
          <p:cNvPr id="33826" name="Rectangle 34"/>
          <p:cNvSpPr>
            <a:spLocks noChangeArrowheads="1"/>
          </p:cNvSpPr>
          <p:nvPr/>
        </p:nvSpPr>
        <p:spPr bwMode="auto">
          <a:xfrm>
            <a:off x="5003800" y="4803775"/>
            <a:ext cx="2830513" cy="712788"/>
          </a:xfrm>
          <a:prstGeom prst="rect">
            <a:avLst/>
          </a:prstGeom>
          <a:solidFill>
            <a:schemeClr val="accent2">
              <a:lumMod val="20000"/>
              <a:lumOff val="80000"/>
            </a:schemeClr>
          </a:solidFill>
          <a:ln w="324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读写数据段</a:t>
            </a:r>
          </a:p>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(.data, .bss)</a:t>
            </a:r>
          </a:p>
        </p:txBody>
      </p:sp>
      <p:sp>
        <p:nvSpPr>
          <p:cNvPr id="30742" name="Rectangle 35"/>
          <p:cNvSpPr/>
          <p:nvPr/>
        </p:nvSpPr>
        <p:spPr>
          <a:xfrm>
            <a:off x="5003800" y="5468938"/>
            <a:ext cx="2830513" cy="711200"/>
          </a:xfrm>
          <a:prstGeom prst="rect">
            <a:avLst/>
          </a:prstGeom>
          <a:solidFill>
            <a:srgbClr val="F6F5BD"/>
          </a:solidFill>
          <a:ln w="3240"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latin typeface="微软雅黑" panose="020B0503020204020204" pitchFamily="34" charset="-122"/>
                <a:ea typeface="微软雅黑" panose="020B0503020204020204" pitchFamily="34" charset="-122"/>
              </a:rPr>
              <a:t>只读代码段</a:t>
            </a:r>
          </a:p>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(.init, .text</a:t>
            </a:r>
            <a:r>
              <a:rPr lang="en-GB" altLang="zh-CN" sz="1600" b="1" dirty="0">
                <a:latin typeface="Calibri" panose="020F0502020204030204" pitchFamily="34" charset="0"/>
                <a:ea typeface="微软雅黑" panose="020B0503020204020204" pitchFamily="34" charset="-122"/>
              </a:rPr>
              <a:t>, </a:t>
            </a:r>
            <a:r>
              <a:rPr lang="en-GB" altLang="zh-CN" b="1" dirty="0">
                <a:latin typeface="微软雅黑" panose="020B0503020204020204" pitchFamily="34" charset="-122"/>
                <a:ea typeface="微软雅黑" panose="020B0503020204020204" pitchFamily="34" charset="-122"/>
              </a:rPr>
              <a:t>.rodata</a:t>
            </a:r>
            <a:r>
              <a:rPr lang="en-GB" altLang="zh-CN" sz="1600" b="1" dirty="0">
                <a:latin typeface="Calibri" panose="020F0502020204030204" pitchFamily="34" charset="0"/>
                <a:ea typeface="微软雅黑" panose="020B0503020204020204" pitchFamily="34" charset="-122"/>
              </a:rPr>
              <a:t>)</a:t>
            </a:r>
          </a:p>
        </p:txBody>
      </p:sp>
      <p:grpSp>
        <p:nvGrpSpPr>
          <p:cNvPr id="770072" name="Group 24"/>
          <p:cNvGrpSpPr/>
          <p:nvPr/>
        </p:nvGrpSpPr>
        <p:grpSpPr>
          <a:xfrm>
            <a:off x="7867650" y="4879975"/>
            <a:ext cx="1071563" cy="1327150"/>
            <a:chOff x="4956" y="3074"/>
            <a:chExt cx="675" cy="836"/>
          </a:xfrm>
        </p:grpSpPr>
        <p:sp>
          <p:nvSpPr>
            <p:cNvPr id="30744" name="AutoShape 36"/>
            <p:cNvSpPr/>
            <p:nvPr/>
          </p:nvSpPr>
          <p:spPr>
            <a:xfrm>
              <a:off x="4956" y="3094"/>
              <a:ext cx="140" cy="816"/>
            </a:xfrm>
            <a:prstGeom prst="rightBrace">
              <a:avLst>
                <a:gd name="adj1" fmla="val 48517"/>
                <a:gd name="adj2" fmla="val 50000"/>
              </a:avLst>
            </a:prstGeom>
            <a:noFill/>
            <a:ln w="38100" cap="flat" cmpd="sng">
              <a:solidFill>
                <a:srgbClr val="FF0000"/>
              </a:solidFill>
              <a:prstDash val="solid"/>
              <a:miter/>
              <a:headEnd type="none" w="med" len="med"/>
              <a:tailEnd type="none" w="med" len="med"/>
            </a:ln>
          </p:spPr>
          <p:txBody>
            <a:bodyPr wrap="none" anchor="ctr" anchorCtr="0"/>
            <a:lstStyle/>
            <a:p>
              <a:pPr eaLnBrk="0" hangingPunct="0"/>
              <a:endParaRPr lang="en-US" altLang="zh-CN" sz="2400" b="1" dirty="0">
                <a:latin typeface="Arial Narrow" panose="020B0606020202030204" pitchFamily="34" charset="0"/>
                <a:ea typeface="宋体" panose="02010600030101010101" pitchFamily="2" charset="-122"/>
              </a:endParaRPr>
            </a:p>
          </p:txBody>
        </p:sp>
        <p:sp>
          <p:nvSpPr>
            <p:cNvPr id="30745" name="Text Box 37"/>
            <p:cNvSpPr txBox="1"/>
            <p:nvPr/>
          </p:nvSpPr>
          <p:spPr>
            <a:xfrm>
              <a:off x="5161" y="3074"/>
              <a:ext cx="470" cy="770"/>
            </a:xfrm>
            <a:prstGeom prst="rect">
              <a:avLst/>
            </a:prstGeom>
            <a:noFill/>
            <a:ln w="9525">
              <a:noFill/>
            </a:ln>
          </p:spPr>
          <p:txBody>
            <a:bodyPr lIns="90000" tIns="46800" rIns="90000" bIns="46800" anchor="t" anchorCtr="0">
              <a:spAutoFit/>
            </a:bodyPr>
            <a:lstStyle/>
            <a:p>
              <a:pP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900" b="1" dirty="0">
                  <a:solidFill>
                    <a:srgbClr val="FF0000"/>
                  </a:solidFill>
                  <a:latin typeface="Calibri" panose="020F0502020204030204" pitchFamily="34" charset="0"/>
                  <a:ea typeface="微软雅黑" panose="020B0503020204020204" pitchFamily="34" charset="-122"/>
                </a:rPr>
                <a:t>从可执行文件装入</a:t>
              </a:r>
            </a:p>
          </p:txBody>
        </p:sp>
      </p:grpSp>
      <p:sp>
        <p:nvSpPr>
          <p:cNvPr id="30746" name="Text Box 27"/>
          <p:cNvSpPr txBox="1"/>
          <p:nvPr/>
        </p:nvSpPr>
        <p:spPr>
          <a:xfrm>
            <a:off x="292100" y="827088"/>
            <a:ext cx="3268663" cy="381000"/>
          </a:xfrm>
          <a:prstGeom prst="rect">
            <a:avLst/>
          </a:prstGeom>
          <a:noFill/>
          <a:ln w="9525">
            <a:noFill/>
          </a:ln>
        </p:spPr>
        <p:txBody>
          <a:bodyPr anchor="t" anchorCtr="0">
            <a:spAutoFit/>
          </a:bodyPr>
          <a:lstStyle/>
          <a:p>
            <a:pPr>
              <a:spcBef>
                <a:spcPct val="50000"/>
              </a:spcBef>
            </a:pPr>
            <a:r>
              <a:rPr lang="zh-CN" altLang="en-US" sz="1900" b="1" dirty="0">
                <a:solidFill>
                  <a:srgbClr val="FF0000"/>
                </a:solidFill>
                <a:latin typeface="微软雅黑" panose="020B0503020204020204" pitchFamily="34" charset="-122"/>
                <a:ea typeface="微软雅黑" panose="020B0503020204020204" pitchFamily="34" charset="-122"/>
              </a:rPr>
              <a:t>程序</a:t>
            </a:r>
            <a:r>
              <a:rPr lang="en-US" altLang="zh-CN" sz="1900" b="1" dirty="0">
                <a:solidFill>
                  <a:srgbClr val="FF0000"/>
                </a:solidFill>
                <a:latin typeface="微软雅黑" panose="020B0503020204020204" pitchFamily="34" charset="-122"/>
                <a:ea typeface="微软雅黑" panose="020B0503020204020204" pitchFamily="34" charset="-122"/>
              </a:rPr>
              <a:t>(</a:t>
            </a:r>
            <a:r>
              <a:rPr lang="zh-CN" altLang="en-US" sz="1900" b="1" dirty="0">
                <a:solidFill>
                  <a:srgbClr val="FF0000"/>
                </a:solidFill>
                <a:latin typeface="微软雅黑" panose="020B0503020204020204" pitchFamily="34" charset="-122"/>
                <a:ea typeface="微软雅黑" panose="020B0503020204020204" pitchFamily="34" charset="-122"/>
              </a:rPr>
              <a:t>段</a:t>
            </a:r>
            <a:r>
              <a:rPr lang="en-US" altLang="zh-CN" sz="1900" b="1" dirty="0">
                <a:solidFill>
                  <a:srgbClr val="FF0000"/>
                </a:solidFill>
                <a:latin typeface="微软雅黑" panose="020B0503020204020204" pitchFamily="34" charset="-122"/>
                <a:ea typeface="微软雅黑" panose="020B0503020204020204" pitchFamily="34" charset="-122"/>
              </a:rPr>
              <a:t>)</a:t>
            </a:r>
            <a:r>
              <a:rPr lang="zh-CN" altLang="en-US" sz="1900" b="1" dirty="0">
                <a:solidFill>
                  <a:srgbClr val="FF0000"/>
                </a:solidFill>
                <a:latin typeface="微软雅黑" panose="020B0503020204020204" pitchFamily="34" charset="-122"/>
                <a:ea typeface="微软雅黑" panose="020B0503020204020204" pitchFamily="34" charset="-122"/>
              </a:rPr>
              <a:t>头表描述如何映射</a:t>
            </a:r>
          </a:p>
        </p:txBody>
      </p:sp>
      <p:sp>
        <p:nvSpPr>
          <p:cNvPr id="33794" name="Rectangle 2"/>
          <p:cNvSpPr>
            <a:spLocks noChangeArrowheads="1"/>
          </p:cNvSpPr>
          <p:nvPr/>
        </p:nvSpPr>
        <p:spPr bwMode="auto">
          <a:xfrm>
            <a:off x="247650" y="1554163"/>
            <a:ext cx="2971800" cy="434975"/>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ELF </a:t>
            </a:r>
            <a:r>
              <a:rPr kumimoji="0" lang="zh-CN" altLang="en-GB"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头</a:t>
            </a:r>
          </a:p>
        </p:txBody>
      </p:sp>
      <p:sp>
        <p:nvSpPr>
          <p:cNvPr id="30748" name="Rectangle 3"/>
          <p:cNvSpPr/>
          <p:nvPr/>
        </p:nvSpPr>
        <p:spPr>
          <a:xfrm>
            <a:off x="247650" y="1989138"/>
            <a:ext cx="2971800" cy="695325"/>
          </a:xfrm>
          <a:prstGeom prst="rect">
            <a:avLst/>
          </a:prstGeom>
          <a:solidFill>
            <a:srgbClr val="993366">
              <a:alpha val="9019"/>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solidFill>
                  <a:srgbClr val="FF0000"/>
                </a:solidFill>
                <a:latin typeface="微软雅黑" panose="020B0503020204020204" pitchFamily="34" charset="-122"/>
                <a:ea typeface="微软雅黑" panose="020B0503020204020204" pitchFamily="34" charset="-122"/>
              </a:rPr>
              <a:t>程序（段）头表</a:t>
            </a:r>
          </a:p>
        </p:txBody>
      </p:sp>
      <p:sp>
        <p:nvSpPr>
          <p:cNvPr id="30749" name="Rectangle 4"/>
          <p:cNvSpPr/>
          <p:nvPr/>
        </p:nvSpPr>
        <p:spPr>
          <a:xfrm>
            <a:off x="247650" y="3119438"/>
            <a:ext cx="2971800" cy="434975"/>
          </a:xfrm>
          <a:prstGeom prst="rect">
            <a:avLst/>
          </a:prstGeom>
          <a:solidFill>
            <a:srgbClr val="F6F5BD"/>
          </a:solidFill>
          <a:ln w="25560"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.text </a:t>
            </a:r>
            <a:r>
              <a:rPr lang="zh-CN" altLang="en-GB" b="1" dirty="0">
                <a:latin typeface="微软雅黑" panose="020B0503020204020204" pitchFamily="34" charset="-122"/>
                <a:ea typeface="微软雅黑" panose="020B0503020204020204" pitchFamily="34" charset="-122"/>
              </a:rPr>
              <a:t>节</a:t>
            </a:r>
          </a:p>
        </p:txBody>
      </p:sp>
      <p:sp>
        <p:nvSpPr>
          <p:cNvPr id="33797" name="Rectangle 5"/>
          <p:cNvSpPr>
            <a:spLocks noChangeArrowheads="1"/>
          </p:cNvSpPr>
          <p:nvPr/>
        </p:nvSpPr>
        <p:spPr bwMode="auto">
          <a:xfrm>
            <a:off x="247650" y="3989388"/>
            <a:ext cx="2971800" cy="434975"/>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.data </a:t>
            </a:r>
            <a:r>
              <a:rPr kumimoji="0" lang="zh-CN" altLang="en-GB"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33798" name="Rectangle 6"/>
          <p:cNvSpPr>
            <a:spLocks noChangeArrowheads="1"/>
          </p:cNvSpPr>
          <p:nvPr/>
        </p:nvSpPr>
        <p:spPr bwMode="auto">
          <a:xfrm>
            <a:off x="247650" y="4424363"/>
            <a:ext cx="2971800" cy="433388"/>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.bss </a:t>
            </a:r>
            <a:r>
              <a:rPr kumimoji="0" lang="zh-CN" altLang="en-GB"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33799" name="Rectangle 7"/>
          <p:cNvSpPr>
            <a:spLocks noChangeArrowheads="1"/>
          </p:cNvSpPr>
          <p:nvPr/>
        </p:nvSpPr>
        <p:spPr bwMode="auto">
          <a:xfrm>
            <a:off x="247650" y="4857750"/>
            <a:ext cx="2971800" cy="434975"/>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.symtab </a:t>
            </a:r>
            <a:r>
              <a:rPr kumimoji="0" lang="zh-CN" altLang="en-GB"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33802" name="Rectangle 10"/>
          <p:cNvSpPr>
            <a:spLocks noChangeArrowheads="1"/>
          </p:cNvSpPr>
          <p:nvPr/>
        </p:nvSpPr>
        <p:spPr bwMode="auto">
          <a:xfrm>
            <a:off x="247650" y="5292725"/>
            <a:ext cx="2971800" cy="434975"/>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.debug </a:t>
            </a:r>
            <a:r>
              <a:rPr kumimoji="0" lang="zh-CN" altLang="en-GB"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30754" name="Rectangle 5"/>
          <p:cNvSpPr/>
          <p:nvPr/>
        </p:nvSpPr>
        <p:spPr>
          <a:xfrm>
            <a:off x="247650" y="3554413"/>
            <a:ext cx="2971800" cy="434975"/>
          </a:xfrm>
          <a:prstGeom prst="rect">
            <a:avLst/>
          </a:prstGeom>
          <a:solidFill>
            <a:srgbClr val="F6F5BD"/>
          </a:solidFill>
          <a:ln w="25560"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.rodata </a:t>
            </a:r>
            <a:r>
              <a:rPr lang="zh-CN" altLang="en-GB" b="1" dirty="0">
                <a:latin typeface="微软雅黑" panose="020B0503020204020204" pitchFamily="34" charset="-122"/>
                <a:ea typeface="微软雅黑" panose="020B0503020204020204" pitchFamily="34" charset="-122"/>
              </a:rPr>
              <a:t>节</a:t>
            </a:r>
          </a:p>
        </p:txBody>
      </p:sp>
      <p:sp>
        <p:nvSpPr>
          <p:cNvPr id="40" name="Rectangle 10"/>
          <p:cNvSpPr>
            <a:spLocks noChangeArrowheads="1"/>
          </p:cNvSpPr>
          <p:nvPr/>
        </p:nvSpPr>
        <p:spPr bwMode="auto">
          <a:xfrm>
            <a:off x="247650" y="5727700"/>
            <a:ext cx="2971800" cy="434975"/>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.line </a:t>
            </a:r>
            <a:r>
              <a:rPr kumimoji="0" lang="zh-CN" altLang="en-GB"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30756" name="Rectangle 4"/>
          <p:cNvSpPr/>
          <p:nvPr/>
        </p:nvSpPr>
        <p:spPr>
          <a:xfrm>
            <a:off x="247650" y="2684463"/>
            <a:ext cx="2971800" cy="434975"/>
          </a:xfrm>
          <a:prstGeom prst="rect">
            <a:avLst/>
          </a:prstGeom>
          <a:solidFill>
            <a:srgbClr val="F6F5BD"/>
          </a:solidFill>
          <a:ln w="25560"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.init </a:t>
            </a:r>
            <a:r>
              <a:rPr lang="zh-CN" altLang="en-GB" b="1" dirty="0">
                <a:latin typeface="微软雅黑" panose="020B0503020204020204" pitchFamily="34" charset="-122"/>
                <a:ea typeface="微软雅黑" panose="020B0503020204020204" pitchFamily="34" charset="-122"/>
              </a:rPr>
              <a:t>节</a:t>
            </a:r>
          </a:p>
        </p:txBody>
      </p:sp>
      <p:sp>
        <p:nvSpPr>
          <p:cNvPr id="42" name="Rectangle 10"/>
          <p:cNvSpPr>
            <a:spLocks noChangeArrowheads="1"/>
          </p:cNvSpPr>
          <p:nvPr/>
        </p:nvSpPr>
        <p:spPr bwMode="auto">
          <a:xfrm>
            <a:off x="247650" y="6162675"/>
            <a:ext cx="2971800" cy="434975"/>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.strtab </a:t>
            </a:r>
            <a:r>
              <a:rPr kumimoji="0" lang="zh-CN" altLang="en-GB"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grpSp>
        <p:nvGrpSpPr>
          <p:cNvPr id="770087" name="Group 39"/>
          <p:cNvGrpSpPr/>
          <p:nvPr/>
        </p:nvGrpSpPr>
        <p:grpSpPr>
          <a:xfrm>
            <a:off x="3322638" y="3990975"/>
            <a:ext cx="1652587" cy="1214438"/>
            <a:chOff x="2039" y="2533"/>
            <a:chExt cx="1114" cy="746"/>
          </a:xfrm>
        </p:grpSpPr>
        <p:sp>
          <p:nvSpPr>
            <p:cNvPr id="30759" name="Line 40"/>
            <p:cNvSpPr/>
            <p:nvPr/>
          </p:nvSpPr>
          <p:spPr>
            <a:xfrm>
              <a:off x="2257" y="2823"/>
              <a:ext cx="896" cy="456"/>
            </a:xfrm>
            <a:prstGeom prst="line">
              <a:avLst/>
            </a:prstGeom>
            <a:ln w="38100" cap="flat" cmpd="sng">
              <a:solidFill>
                <a:srgbClr val="0066CC"/>
              </a:solidFill>
              <a:prstDash val="solid"/>
              <a:round/>
              <a:headEnd type="none" w="med" len="med"/>
              <a:tailEnd type="triangle" w="med" len="med"/>
            </a:ln>
          </p:spPr>
        </p:sp>
        <p:sp>
          <p:nvSpPr>
            <p:cNvPr id="30760" name="AutoShape 41"/>
            <p:cNvSpPr/>
            <p:nvPr/>
          </p:nvSpPr>
          <p:spPr>
            <a:xfrm>
              <a:off x="2039" y="2533"/>
              <a:ext cx="192" cy="539"/>
            </a:xfrm>
            <a:prstGeom prst="rightBrace">
              <a:avLst>
                <a:gd name="adj1" fmla="val 23368"/>
                <a:gd name="adj2" fmla="val 50000"/>
              </a:avLst>
            </a:prstGeom>
            <a:noFill/>
            <a:ln w="38100" cap="flat" cmpd="sng">
              <a:solidFill>
                <a:srgbClr val="0066CC"/>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grpSp>
        <p:nvGrpSpPr>
          <p:cNvPr id="770090" name="Group 42"/>
          <p:cNvGrpSpPr/>
          <p:nvPr/>
        </p:nvGrpSpPr>
        <p:grpSpPr>
          <a:xfrm>
            <a:off x="3424238" y="1698625"/>
            <a:ext cx="1581150" cy="4122738"/>
            <a:chOff x="2157" y="1070"/>
            <a:chExt cx="996" cy="2597"/>
          </a:xfrm>
        </p:grpSpPr>
        <p:sp>
          <p:nvSpPr>
            <p:cNvPr id="30762" name="Line 43"/>
            <p:cNvSpPr/>
            <p:nvPr/>
          </p:nvSpPr>
          <p:spPr>
            <a:xfrm>
              <a:off x="2313" y="1790"/>
              <a:ext cx="840" cy="1877"/>
            </a:xfrm>
            <a:prstGeom prst="line">
              <a:avLst/>
            </a:prstGeom>
            <a:ln w="38100" cap="flat" cmpd="sng">
              <a:solidFill>
                <a:srgbClr val="FF0000"/>
              </a:solidFill>
              <a:prstDash val="solid"/>
              <a:round/>
              <a:headEnd type="none" w="med" len="med"/>
              <a:tailEnd type="triangle" w="med" len="med"/>
            </a:ln>
          </p:spPr>
        </p:sp>
        <p:sp>
          <p:nvSpPr>
            <p:cNvPr id="30763" name="AutoShape 44"/>
            <p:cNvSpPr/>
            <p:nvPr/>
          </p:nvSpPr>
          <p:spPr>
            <a:xfrm>
              <a:off x="2157" y="1070"/>
              <a:ext cx="129" cy="1417"/>
            </a:xfrm>
            <a:prstGeom prst="rightBrace">
              <a:avLst>
                <a:gd name="adj1" fmla="val 91435"/>
                <a:gd name="adj2" fmla="val 50000"/>
              </a:avLst>
            </a:prstGeom>
            <a:noFill/>
            <a:ln w="38100" cap="flat" cmpd="sng">
              <a:solidFill>
                <a:srgbClr val="FF0000"/>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sp>
        <p:nvSpPr>
          <p:cNvPr id="30764" name="Text Box 46"/>
          <p:cNvSpPr txBox="1"/>
          <p:nvPr/>
        </p:nvSpPr>
        <p:spPr>
          <a:xfrm>
            <a:off x="8026400" y="898525"/>
            <a:ext cx="841375" cy="396875"/>
          </a:xfrm>
          <a:prstGeom prst="rect">
            <a:avLst/>
          </a:prstGeom>
          <a:noFill/>
          <a:ln w="9525">
            <a:noFill/>
          </a:ln>
        </p:spPr>
        <p:txBody>
          <a:bodyPr anchor="t" anchorCtr="0">
            <a:spAutoFit/>
          </a:bodyPr>
          <a:lstStyle/>
          <a:p>
            <a:pPr>
              <a:spcBef>
                <a:spcPct val="50000"/>
              </a:spcBef>
            </a:pPr>
            <a:r>
              <a:rPr lang="en-US" altLang="zh-CN" sz="2000" b="1" dirty="0">
                <a:latin typeface="微软雅黑" panose="020B0503020204020204" pitchFamily="34" charset="-122"/>
                <a:ea typeface="微软雅黑" panose="020B0503020204020204" pitchFamily="34" charset="-122"/>
              </a:rPr>
              <a:t>1GB</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0090"/>
                                        </p:tgtEl>
                                        <p:attrNameLst>
                                          <p:attrName>style.visibility</p:attrName>
                                        </p:attrNameLst>
                                      </p:cBhvr>
                                      <p:to>
                                        <p:strVal val="visible"/>
                                      </p:to>
                                    </p:set>
                                    <p:animEffect transition="in" filter="blinds(horizontal)">
                                      <p:cBhvr>
                                        <p:cTn id="7" dur="500"/>
                                        <p:tgtEl>
                                          <p:spTgt spid="7700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0087"/>
                                        </p:tgtEl>
                                        <p:attrNameLst>
                                          <p:attrName>style.visibility</p:attrName>
                                        </p:attrNameLst>
                                      </p:cBhvr>
                                      <p:to>
                                        <p:strVal val="visible"/>
                                      </p:to>
                                    </p:set>
                                    <p:animEffect transition="in" filter="blinds(horizontal)">
                                      <p:cBhvr>
                                        <p:cTn id="12" dur="500"/>
                                        <p:tgtEl>
                                          <p:spTgt spid="77008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70072"/>
                                        </p:tgtEl>
                                        <p:attrNameLst>
                                          <p:attrName>style.visibility</p:attrName>
                                        </p:attrNameLst>
                                      </p:cBhvr>
                                      <p:to>
                                        <p:strVal val="visible"/>
                                      </p:to>
                                    </p:set>
                                    <p:animEffect transition="in" filter="blinds(horizontal)">
                                      <p:cBhvr>
                                        <p:cTn id="17" dur="500"/>
                                        <p:tgtEl>
                                          <p:spTgt spid="770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p:cNvSpPr>
          <p:nvPr>
            <p:ph type="title"/>
          </p:nvPr>
        </p:nvSpPr>
        <p:spPr>
          <a:ln/>
        </p:spPr>
        <p:txBody>
          <a:bodyPr vert="horz" wrap="square" lIns="91440" tIns="45720" rIns="91440" bIns="45720" anchor="ctr" anchorCtr="0"/>
          <a:lstStyle/>
          <a:p>
            <a:r>
              <a:rPr lang="zh-CN" altLang="en-US" dirty="0"/>
              <a:t>链接操作的步骤</a:t>
            </a:r>
          </a:p>
        </p:txBody>
      </p:sp>
      <p:sp>
        <p:nvSpPr>
          <p:cNvPr id="769027" name="Rectangle 3"/>
          <p:cNvSpPr>
            <a:spLocks noGrp="1"/>
          </p:cNvSpPr>
          <p:nvPr>
            <p:ph idx="1"/>
          </p:nvPr>
        </p:nvSpPr>
        <p:spPr>
          <a:xfrm>
            <a:off x="279400" y="822325"/>
            <a:ext cx="4819650" cy="1720850"/>
          </a:xfrm>
          <a:ln/>
        </p:spPr>
        <p:txBody>
          <a:bodyPr vert="horz" wrap="square" lIns="91440" tIns="45720" rIns="91440" bIns="45720" anchor="t" anchorCtr="0"/>
          <a:lstStyle/>
          <a:p>
            <a:pPr>
              <a:lnSpc>
                <a:spcPct val="105000"/>
              </a:lnSpc>
              <a:buNone/>
            </a:pPr>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）确定标号引用关系（符号解析）</a:t>
            </a:r>
          </a:p>
          <a:p>
            <a:pPr>
              <a:lnSpc>
                <a:spcPct val="105000"/>
              </a:lnSpc>
              <a:buNone/>
            </a:pPr>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）合并相关</a:t>
            </a:r>
            <a:r>
              <a:rPr lang="en-US" altLang="zh-CN" sz="2200" dirty="0">
                <a:latin typeface="微软雅黑" panose="020B0503020204020204" pitchFamily="34" charset="-122"/>
                <a:ea typeface="微软雅黑" panose="020B0503020204020204" pitchFamily="34" charset="-122"/>
              </a:rPr>
              <a:t>.o</a:t>
            </a:r>
            <a:r>
              <a:rPr lang="zh-CN" altLang="en-US" sz="2200" dirty="0">
                <a:latin typeface="微软雅黑" panose="020B0503020204020204" pitchFamily="34" charset="-122"/>
                <a:ea typeface="微软雅黑" panose="020B0503020204020204" pitchFamily="34" charset="-122"/>
              </a:rPr>
              <a:t>文件</a:t>
            </a:r>
          </a:p>
          <a:p>
            <a:pPr>
              <a:lnSpc>
                <a:spcPct val="105000"/>
              </a:lnSpc>
              <a:buNone/>
            </a:pPr>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）确定每个标号的地址</a:t>
            </a:r>
          </a:p>
          <a:p>
            <a:pPr>
              <a:lnSpc>
                <a:spcPct val="105000"/>
              </a:lnSpc>
              <a:buNone/>
            </a:pPr>
            <a:r>
              <a:rPr lang="en-US" altLang="zh-CN" sz="2200" dirty="0">
                <a:latin typeface="微软雅黑" panose="020B0503020204020204" pitchFamily="34" charset="-122"/>
                <a:ea typeface="微软雅黑" panose="020B0503020204020204" pitchFamily="34" charset="-122"/>
              </a:rPr>
              <a:t>4</a:t>
            </a:r>
            <a:r>
              <a:rPr lang="zh-CN" altLang="en-US" sz="2200" dirty="0">
                <a:latin typeface="微软雅黑" panose="020B0503020204020204" pitchFamily="34" charset="-122"/>
                <a:ea typeface="微软雅黑" panose="020B0503020204020204" pitchFamily="34" charset="-122"/>
              </a:rPr>
              <a:t>）在指令中填入新地址</a:t>
            </a:r>
          </a:p>
        </p:txBody>
      </p:sp>
      <p:grpSp>
        <p:nvGrpSpPr>
          <p:cNvPr id="769060" name="Group 36"/>
          <p:cNvGrpSpPr/>
          <p:nvPr/>
        </p:nvGrpSpPr>
        <p:grpSpPr>
          <a:xfrm>
            <a:off x="2322513" y="3897313"/>
            <a:ext cx="638175" cy="638175"/>
            <a:chOff x="1463" y="2455"/>
            <a:chExt cx="402" cy="402"/>
          </a:xfrm>
        </p:grpSpPr>
        <p:sp>
          <p:nvSpPr>
            <p:cNvPr id="32772" name="Line 7"/>
            <p:cNvSpPr/>
            <p:nvPr/>
          </p:nvSpPr>
          <p:spPr>
            <a:xfrm>
              <a:off x="1463" y="2655"/>
              <a:ext cx="402" cy="0"/>
            </a:xfrm>
            <a:prstGeom prst="line">
              <a:avLst/>
            </a:prstGeom>
            <a:ln w="57150" cap="flat" cmpd="sng">
              <a:solidFill>
                <a:srgbClr val="009242"/>
              </a:solidFill>
              <a:prstDash val="solid"/>
              <a:round/>
              <a:headEnd type="none" w="med" len="med"/>
              <a:tailEnd type="none" w="med" len="med"/>
            </a:ln>
          </p:spPr>
        </p:sp>
        <p:sp>
          <p:nvSpPr>
            <p:cNvPr id="32773" name="Line 8"/>
            <p:cNvSpPr/>
            <p:nvPr/>
          </p:nvSpPr>
          <p:spPr>
            <a:xfrm>
              <a:off x="1664" y="2455"/>
              <a:ext cx="0" cy="402"/>
            </a:xfrm>
            <a:prstGeom prst="line">
              <a:avLst/>
            </a:prstGeom>
            <a:ln w="57150" cap="flat" cmpd="sng">
              <a:solidFill>
                <a:srgbClr val="009242"/>
              </a:solidFill>
              <a:prstDash val="solid"/>
              <a:round/>
              <a:headEnd type="none" w="med" len="med"/>
              <a:tailEnd type="none" w="med" len="med"/>
            </a:ln>
          </p:spPr>
        </p:sp>
      </p:grpSp>
      <p:sp>
        <p:nvSpPr>
          <p:cNvPr id="769044" name="AutoShape 20"/>
          <p:cNvSpPr/>
          <p:nvPr/>
        </p:nvSpPr>
        <p:spPr>
          <a:xfrm>
            <a:off x="4962525" y="3911600"/>
            <a:ext cx="639763" cy="550863"/>
          </a:xfrm>
          <a:prstGeom prst="rightArrow">
            <a:avLst>
              <a:gd name="adj1" fmla="val 50000"/>
              <a:gd name="adj2" fmla="val 29023"/>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nvGrpSpPr>
          <p:cNvPr id="769062" name="Group 38"/>
          <p:cNvGrpSpPr/>
          <p:nvPr/>
        </p:nvGrpSpPr>
        <p:grpSpPr>
          <a:xfrm>
            <a:off x="7648575" y="1155700"/>
            <a:ext cx="1131888" cy="4310063"/>
            <a:chOff x="4818" y="847"/>
            <a:chExt cx="713" cy="2715"/>
          </a:xfrm>
        </p:grpSpPr>
        <p:sp>
          <p:nvSpPr>
            <p:cNvPr id="32776" name="AutoShape 21"/>
            <p:cNvSpPr/>
            <p:nvPr/>
          </p:nvSpPr>
          <p:spPr>
            <a:xfrm>
              <a:off x="4818" y="847"/>
              <a:ext cx="275" cy="2715"/>
            </a:xfrm>
            <a:prstGeom prst="rightBrace">
              <a:avLst>
                <a:gd name="adj1" fmla="val 82181"/>
                <a:gd name="adj2" fmla="val 50000"/>
              </a:avLst>
            </a:prstGeom>
            <a:noFill/>
            <a:ln w="57150" cap="flat" cmpd="sng">
              <a:solidFill>
                <a:srgbClr val="009242"/>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32777" name="Text Box 22"/>
            <p:cNvSpPr txBox="1"/>
            <p:nvPr/>
          </p:nvSpPr>
          <p:spPr>
            <a:xfrm>
              <a:off x="5129" y="1981"/>
              <a:ext cx="402" cy="480"/>
            </a:xfrm>
            <a:prstGeom prst="rect">
              <a:avLst/>
            </a:prstGeom>
            <a:noFill/>
            <a:ln w="9525">
              <a:noFill/>
            </a:ln>
          </p:spPr>
          <p:txBody>
            <a:bodyPr anchor="t" anchorCtr="0">
              <a:spAutoFit/>
            </a:bodyPr>
            <a:lstStyle/>
            <a:p>
              <a:pPr>
                <a:spcBef>
                  <a:spcPct val="50000"/>
                </a:spcBef>
              </a:pPr>
              <a:r>
                <a:rPr lang="zh-CN" altLang="en-US" sz="2200" b="1" dirty="0">
                  <a:solidFill>
                    <a:srgbClr val="0A6A0A"/>
                  </a:solidFill>
                  <a:latin typeface="Arial" panose="020B0604020202020204" pitchFamily="34" charset="0"/>
                  <a:ea typeface="微软雅黑" panose="020B0503020204020204" pitchFamily="34" charset="-122"/>
                </a:rPr>
                <a:t>代码</a:t>
              </a:r>
            </a:p>
          </p:txBody>
        </p:sp>
      </p:grpSp>
      <p:grpSp>
        <p:nvGrpSpPr>
          <p:cNvPr id="769063" name="Group 39"/>
          <p:cNvGrpSpPr/>
          <p:nvPr/>
        </p:nvGrpSpPr>
        <p:grpSpPr>
          <a:xfrm>
            <a:off x="7634288" y="5583238"/>
            <a:ext cx="1035050" cy="900112"/>
            <a:chOff x="4800" y="3635"/>
            <a:chExt cx="652" cy="567"/>
          </a:xfrm>
        </p:grpSpPr>
        <p:sp>
          <p:nvSpPr>
            <p:cNvPr id="32779" name="AutoShape 23"/>
            <p:cNvSpPr/>
            <p:nvPr/>
          </p:nvSpPr>
          <p:spPr>
            <a:xfrm>
              <a:off x="4800" y="3635"/>
              <a:ext cx="192" cy="567"/>
            </a:xfrm>
            <a:prstGeom prst="rightBrace">
              <a:avLst>
                <a:gd name="adj1" fmla="val 24582"/>
                <a:gd name="adj2" fmla="val 50000"/>
              </a:avLst>
            </a:prstGeom>
            <a:noFill/>
            <a:ln w="57150" cap="flat" cmpd="sng">
              <a:solidFill>
                <a:srgbClr val="009242"/>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32780" name="Text Box 24"/>
            <p:cNvSpPr txBox="1"/>
            <p:nvPr/>
          </p:nvSpPr>
          <p:spPr>
            <a:xfrm>
              <a:off x="5050" y="3666"/>
              <a:ext cx="402" cy="480"/>
            </a:xfrm>
            <a:prstGeom prst="rect">
              <a:avLst/>
            </a:prstGeom>
            <a:noFill/>
            <a:ln w="9525">
              <a:noFill/>
            </a:ln>
          </p:spPr>
          <p:txBody>
            <a:bodyPr anchor="t" anchorCtr="0">
              <a:spAutoFit/>
            </a:bodyPr>
            <a:lstStyle/>
            <a:p>
              <a:pPr>
                <a:spcBef>
                  <a:spcPct val="50000"/>
                </a:spcBef>
              </a:pPr>
              <a:r>
                <a:rPr lang="zh-CN" altLang="en-US" sz="2200" b="1" dirty="0">
                  <a:solidFill>
                    <a:srgbClr val="0A6A0A"/>
                  </a:solidFill>
                  <a:latin typeface="Arial" panose="020B0604020202020204" pitchFamily="34" charset="0"/>
                  <a:ea typeface="微软雅黑" panose="020B0503020204020204" pitchFamily="34" charset="-122"/>
                </a:rPr>
                <a:t>数据</a:t>
              </a:r>
            </a:p>
          </p:txBody>
        </p:sp>
      </p:grpSp>
      <p:grpSp>
        <p:nvGrpSpPr>
          <p:cNvPr id="769068" name="Group 44"/>
          <p:cNvGrpSpPr/>
          <p:nvPr/>
        </p:nvGrpSpPr>
        <p:grpSpPr>
          <a:xfrm>
            <a:off x="5891213" y="1084263"/>
            <a:ext cx="1873250" cy="5451475"/>
            <a:chOff x="3703" y="710"/>
            <a:chExt cx="1180" cy="3434"/>
          </a:xfrm>
        </p:grpSpPr>
        <p:sp>
          <p:nvSpPr>
            <p:cNvPr id="32782" name="Text Box 9"/>
            <p:cNvSpPr txBox="1"/>
            <p:nvPr/>
          </p:nvSpPr>
          <p:spPr>
            <a:xfrm>
              <a:off x="3703" y="710"/>
              <a:ext cx="1180" cy="3434"/>
            </a:xfrm>
            <a:prstGeom prst="rect">
              <a:avLst/>
            </a:prstGeom>
            <a:noFill/>
            <a:ln w="9525">
              <a:noFill/>
            </a:ln>
          </p:spPr>
          <p:txBody>
            <a:bodyPr anchor="t" anchorCtr="0">
              <a:spAutoFit/>
            </a:bodyPr>
            <a:lstStyle/>
            <a:p>
              <a:r>
                <a:rPr lang="en-US" altLang="zh-CN" sz="2200" b="1" dirty="0">
                  <a:solidFill>
                    <a:srgbClr val="FF0000"/>
                  </a:solidFill>
                  <a:latin typeface="微软雅黑" panose="020B0503020204020204" pitchFamily="34" charset="-122"/>
                  <a:ea typeface="微软雅黑" panose="020B0503020204020204" pitchFamily="34" charset="-122"/>
                </a:rPr>
                <a:t>P0</a:t>
              </a:r>
              <a:r>
                <a:rPr lang="en-US" altLang="zh-CN" sz="2200" b="1" dirty="0">
                  <a:latin typeface="微软雅黑" panose="020B0503020204020204" pitchFamily="34" charset="-122"/>
                  <a:ea typeface="微软雅黑" panose="020B0503020204020204" pitchFamily="34" charset="-122"/>
                </a:rPr>
                <a:t>: add </a:t>
              </a:r>
              <a:r>
                <a:rPr lang="en-US" altLang="zh-CN" sz="2200" b="1" dirty="0">
                  <a:solidFill>
                    <a:srgbClr val="CC3300"/>
                  </a:solidFill>
                  <a:latin typeface="微软雅黑" panose="020B0503020204020204" pitchFamily="34" charset="-122"/>
                  <a:ea typeface="微软雅黑" panose="020B0503020204020204" pitchFamily="34" charset="-122"/>
                </a:rPr>
                <a:t>B</a:t>
              </a:r>
            </a:p>
            <a:p>
              <a:r>
                <a:rPr lang="en-US" altLang="zh-CN" sz="2200" b="1" dirty="0">
                  <a:solidFill>
                    <a:srgbClr val="009242"/>
                  </a:solidFill>
                  <a:latin typeface="微软雅黑" panose="020B0503020204020204" pitchFamily="34" charset="-122"/>
                  <a:ea typeface="微软雅黑" panose="020B0503020204020204" pitchFamily="34" charset="-122"/>
                </a:rPr>
                <a:t>      jmp </a:t>
              </a:r>
              <a:r>
                <a:rPr lang="en-US" altLang="zh-CN" sz="2200" b="1" dirty="0">
                  <a:solidFill>
                    <a:srgbClr val="FF0000"/>
                  </a:solidFill>
                  <a:latin typeface="微软雅黑" panose="020B0503020204020204" pitchFamily="34" charset="-122"/>
                  <a:ea typeface="微软雅黑" panose="020B0503020204020204" pitchFamily="34" charset="-122"/>
                </a:rPr>
                <a:t>L0</a:t>
              </a:r>
            </a:p>
            <a:p>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p>
            <a:p>
              <a:r>
                <a:rPr lang="zh-CN" altLang="en-US" sz="2200" b="1" dirty="0">
                  <a:latin typeface="微软雅黑" panose="020B0503020204020204" pitchFamily="34" charset="-122"/>
                  <a:ea typeface="微软雅黑" panose="020B0503020204020204" pitchFamily="34" charset="-122"/>
                </a:rPr>
                <a:t>      </a:t>
              </a:r>
              <a:r>
                <a:rPr lang="en-US" altLang="zh-CN" sz="2200" b="1" dirty="0">
                  <a:solidFill>
                    <a:srgbClr val="0A6A0A"/>
                  </a:solidFill>
                  <a:latin typeface="微软雅黑" panose="020B0503020204020204" pitchFamily="34" charset="-122"/>
                  <a:ea typeface="微软雅黑" panose="020B0503020204020204" pitchFamily="34" charset="-122"/>
                </a:rPr>
                <a:t>call</a:t>
              </a:r>
              <a:r>
                <a:rPr lang="en-US" altLang="zh-CN" sz="2200" b="1" dirty="0">
                  <a:latin typeface="微软雅黑" panose="020B0503020204020204" pitchFamily="34" charset="-122"/>
                  <a:ea typeface="微软雅黑" panose="020B0503020204020204" pitchFamily="34" charset="-122"/>
                </a:rPr>
                <a:t> </a:t>
              </a:r>
              <a:r>
                <a:rPr lang="en-US" altLang="zh-CN" sz="2200" b="1" dirty="0">
                  <a:solidFill>
                    <a:srgbClr val="FF0000"/>
                  </a:solidFill>
                  <a:latin typeface="微软雅黑" panose="020B0503020204020204" pitchFamily="34" charset="-122"/>
                  <a:ea typeface="微软雅黑" panose="020B0503020204020204" pitchFamily="34" charset="-122"/>
                </a:rPr>
                <a:t>P1</a:t>
              </a:r>
            </a:p>
            <a:p>
              <a:r>
                <a:rPr lang="en-US" altLang="zh-CN" sz="2200" b="1" dirty="0">
                  <a:latin typeface="微软雅黑" panose="020B0503020204020204" pitchFamily="34" charset="-122"/>
                  <a:ea typeface="微软雅黑" panose="020B0503020204020204" pitchFamily="34" charset="-122"/>
                </a:rPr>
                <a:t>       ……</a:t>
              </a:r>
            </a:p>
            <a:p>
              <a:r>
                <a:rPr lang="en-US" altLang="zh-CN" sz="2200" b="1" dirty="0">
                  <a:solidFill>
                    <a:srgbClr val="FF0000"/>
                  </a:solidFill>
                  <a:latin typeface="微软雅黑" panose="020B0503020204020204" pitchFamily="34" charset="-122"/>
                  <a:ea typeface="微软雅黑" panose="020B0503020204020204" pitchFamily="34" charset="-122"/>
                </a:rPr>
                <a:t>L0:  </a:t>
              </a:r>
              <a:r>
                <a:rPr lang="en-US" altLang="zh-CN" sz="2200" b="1" dirty="0">
                  <a:latin typeface="微软雅黑" panose="020B0503020204020204" pitchFamily="34" charset="-122"/>
                  <a:ea typeface="微软雅黑" panose="020B0503020204020204" pitchFamily="34" charset="-122"/>
                </a:rPr>
                <a:t>sub </a:t>
              </a:r>
              <a:r>
                <a:rPr lang="en-US" altLang="zh-CN" sz="2200" b="1" dirty="0">
                  <a:solidFill>
                    <a:srgbClr val="CC3300"/>
                  </a:solidFill>
                  <a:latin typeface="微软雅黑" panose="020B0503020204020204" pitchFamily="34" charset="-122"/>
                  <a:ea typeface="微软雅黑" panose="020B0503020204020204" pitchFamily="34" charset="-122"/>
                </a:rPr>
                <a:t>C</a:t>
              </a:r>
            </a:p>
            <a:p>
              <a:r>
                <a:rPr lang="en-US" altLang="zh-CN" sz="2200" b="1" dirty="0">
                  <a:latin typeface="微软雅黑" panose="020B0503020204020204" pitchFamily="34" charset="-122"/>
                  <a:ea typeface="微软雅黑" panose="020B0503020204020204" pitchFamily="34" charset="-122"/>
                </a:rPr>
                <a:t>       ……</a:t>
              </a:r>
            </a:p>
            <a:p>
              <a:r>
                <a:rPr lang="en-US" altLang="zh-CN" sz="2200" b="1" dirty="0">
                  <a:solidFill>
                    <a:srgbClr val="FF0000"/>
                  </a:solidFill>
                  <a:latin typeface="微软雅黑" panose="020B0503020204020204" pitchFamily="34" charset="-122"/>
                  <a:ea typeface="微软雅黑" panose="020B0503020204020204" pitchFamily="34" charset="-122"/>
                </a:rPr>
                <a:t>P1:  </a:t>
              </a:r>
              <a:r>
                <a:rPr lang="en-US" altLang="zh-CN" sz="2200" b="1" dirty="0">
                  <a:latin typeface="微软雅黑" panose="020B0503020204020204" pitchFamily="34" charset="-122"/>
                  <a:ea typeface="微软雅黑" panose="020B0503020204020204" pitchFamily="34" charset="-122"/>
                </a:rPr>
                <a:t>add </a:t>
              </a:r>
              <a:r>
                <a:rPr lang="en-US" altLang="zh-CN" sz="2200" b="1" dirty="0">
                  <a:solidFill>
                    <a:srgbClr val="CC3300"/>
                  </a:solidFill>
                  <a:latin typeface="微软雅黑" panose="020B0503020204020204" pitchFamily="34" charset="-122"/>
                  <a:ea typeface="微软雅黑" panose="020B0503020204020204" pitchFamily="34" charset="-122"/>
                </a:rPr>
                <a:t>A</a:t>
              </a:r>
            </a:p>
            <a:p>
              <a:r>
                <a:rPr lang="en-US" altLang="zh-CN" sz="2200" b="1" dirty="0">
                  <a:solidFill>
                    <a:srgbClr val="009242"/>
                  </a:solidFill>
                  <a:latin typeface="微软雅黑" panose="020B0503020204020204" pitchFamily="34" charset="-122"/>
                  <a:ea typeface="微软雅黑" panose="020B0503020204020204" pitchFamily="34" charset="-122"/>
                </a:rPr>
                <a:t>       </a:t>
              </a: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p>
            <a:p>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p>
            <a:p>
              <a:r>
                <a:rPr lang="en-US" altLang="zh-CN" sz="2200" b="1" dirty="0">
                  <a:latin typeface="微软雅黑" panose="020B0503020204020204" pitchFamily="34" charset="-122"/>
                  <a:ea typeface="微软雅黑" panose="020B0503020204020204" pitchFamily="34" charset="-122"/>
                </a:rPr>
                <a:t>        ……</a:t>
              </a:r>
            </a:p>
            <a:p>
              <a:r>
                <a:rPr lang="zh-CN" altLang="en-US" sz="2200" b="1" dirty="0">
                  <a:solidFill>
                    <a:srgbClr val="FF0000"/>
                  </a:solidFill>
                  <a:latin typeface="微软雅黑" panose="020B0503020204020204" pitchFamily="34" charset="-122"/>
                  <a:ea typeface="微软雅黑" panose="020B0503020204020204" pitchFamily="34" charset="-122"/>
                </a:rPr>
                <a:t>      </a:t>
              </a: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sub </a:t>
              </a:r>
              <a:r>
                <a:rPr lang="en-US" altLang="zh-CN" sz="2200" b="1" dirty="0">
                  <a:solidFill>
                    <a:srgbClr val="CC3300"/>
                  </a:solidFill>
                  <a:latin typeface="微软雅黑" panose="020B0503020204020204" pitchFamily="34" charset="-122"/>
                  <a:ea typeface="微软雅黑" panose="020B0503020204020204" pitchFamily="34" charset="-122"/>
                </a:rPr>
                <a:t>B</a:t>
              </a:r>
            </a:p>
            <a:p>
              <a:r>
                <a:rPr lang="en-US" altLang="zh-CN" sz="2200" b="1" dirty="0">
                  <a:latin typeface="微软雅黑" panose="020B0503020204020204" pitchFamily="34" charset="-122"/>
                  <a:ea typeface="微软雅黑" panose="020B0503020204020204" pitchFamily="34" charset="-122"/>
                </a:rPr>
                <a:t>        ……</a:t>
              </a:r>
              <a:endParaRPr lang="en-US" altLang="zh-CN" sz="2200" b="1" dirty="0">
                <a:solidFill>
                  <a:srgbClr val="CC3300"/>
                </a:solidFill>
                <a:latin typeface="微软雅黑" panose="020B0503020204020204" pitchFamily="34" charset="-122"/>
                <a:ea typeface="微软雅黑" panose="020B0503020204020204" pitchFamily="34" charset="-122"/>
              </a:endParaRPr>
            </a:p>
            <a:p>
              <a:r>
                <a:rPr lang="en-US" altLang="zh-CN" sz="2200" b="1" dirty="0">
                  <a:solidFill>
                    <a:srgbClr val="CC3300"/>
                  </a:solidFill>
                  <a:latin typeface="微软雅黑" panose="020B0503020204020204" pitchFamily="34" charset="-122"/>
                  <a:ea typeface="微软雅黑" panose="020B0503020204020204" pitchFamily="34" charset="-122"/>
                </a:rPr>
                <a:t>B</a:t>
              </a:r>
              <a:r>
                <a:rPr lang="en-US" altLang="zh-CN" sz="2200" b="1" dirty="0">
                  <a:latin typeface="微软雅黑" panose="020B0503020204020204" pitchFamily="34" charset="-122"/>
                  <a:ea typeface="微软雅黑" panose="020B0503020204020204" pitchFamily="34" charset="-122"/>
                </a:rPr>
                <a:t>:  </a:t>
              </a:r>
              <a:r>
                <a:rPr lang="en-US" altLang="zh-CN" dirty="0">
                  <a:latin typeface="Arial" panose="020B0604020202020204" pitchFamily="34" charset="0"/>
                  <a:ea typeface="宋体" panose="02010600030101010101" pitchFamily="2" charset="-122"/>
                </a:rPr>
                <a:t>   </a:t>
              </a:r>
              <a:r>
                <a:rPr lang="en-US" altLang="zh-CN" sz="2200" b="1" dirty="0">
                  <a:latin typeface="微软雅黑" panose="020B0503020204020204" pitchFamily="34" charset="-122"/>
                  <a:ea typeface="微软雅黑" panose="020B0503020204020204" pitchFamily="34" charset="-122"/>
                </a:rPr>
                <a:t>10</a:t>
              </a:r>
            </a:p>
            <a:p>
              <a:r>
                <a:rPr lang="en-US" altLang="zh-CN" sz="2200" b="1" dirty="0">
                  <a:solidFill>
                    <a:srgbClr val="CC3300"/>
                  </a:solidFill>
                  <a:latin typeface="微软雅黑" panose="020B0503020204020204" pitchFamily="34" charset="-122"/>
                  <a:ea typeface="微软雅黑" panose="020B0503020204020204" pitchFamily="34" charset="-122"/>
                </a:rPr>
                <a:t>C</a:t>
              </a: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20</a:t>
              </a:r>
            </a:p>
            <a:p>
              <a:r>
                <a:rPr lang="en-US" altLang="zh-CN" sz="2200" b="1" dirty="0">
                  <a:solidFill>
                    <a:srgbClr val="CC3300"/>
                  </a:solidFill>
                  <a:latin typeface="微软雅黑" panose="020B0503020204020204" pitchFamily="34" charset="-122"/>
                  <a:ea typeface="微软雅黑" panose="020B0503020204020204" pitchFamily="34" charset="-122"/>
                </a:rPr>
                <a:t>A</a:t>
              </a:r>
              <a:r>
                <a:rPr lang="en-US" altLang="zh-CN" sz="2200" b="1" dirty="0">
                  <a:latin typeface="微软雅黑" panose="020B0503020204020204" pitchFamily="34" charset="-122"/>
                  <a:ea typeface="微软雅黑" panose="020B0503020204020204" pitchFamily="34" charset="-122"/>
                </a:rPr>
                <a:t>:   </a:t>
              </a: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30</a:t>
              </a:r>
            </a:p>
          </p:txBody>
        </p:sp>
        <p:grpSp>
          <p:nvGrpSpPr>
            <p:cNvPr id="32783" name="Group 37"/>
            <p:cNvGrpSpPr/>
            <p:nvPr/>
          </p:nvGrpSpPr>
          <p:grpSpPr>
            <a:xfrm>
              <a:off x="3723" y="726"/>
              <a:ext cx="1024" cy="3403"/>
              <a:chOff x="3705" y="841"/>
              <a:chExt cx="1024" cy="3403"/>
            </a:xfrm>
          </p:grpSpPr>
          <p:sp>
            <p:nvSpPr>
              <p:cNvPr id="32784" name="Rectangle 15"/>
              <p:cNvSpPr/>
              <p:nvPr/>
            </p:nvSpPr>
            <p:spPr>
              <a:xfrm>
                <a:off x="3715" y="841"/>
                <a:ext cx="1014" cy="1481"/>
              </a:xfrm>
              <a:prstGeom prst="rect">
                <a:avLst/>
              </a:prstGeom>
              <a:solidFill>
                <a:schemeClr val="accent2">
                  <a:alpha val="23921"/>
                </a:scheme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32785" name="Rectangle 16"/>
              <p:cNvSpPr/>
              <p:nvPr/>
            </p:nvSpPr>
            <p:spPr>
              <a:xfrm>
                <a:off x="3709" y="2316"/>
                <a:ext cx="1014" cy="1271"/>
              </a:xfrm>
              <a:prstGeom prst="rect">
                <a:avLst/>
              </a:prstGeom>
              <a:solidFill>
                <a:srgbClr val="FF0000">
                  <a:alpha val="23921"/>
                </a:srgb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32786" name="Rectangle 17"/>
              <p:cNvSpPr/>
              <p:nvPr/>
            </p:nvSpPr>
            <p:spPr>
              <a:xfrm>
                <a:off x="3707" y="3586"/>
                <a:ext cx="1014" cy="412"/>
              </a:xfrm>
              <a:prstGeom prst="rect">
                <a:avLst/>
              </a:prstGeom>
              <a:solidFill>
                <a:srgbClr val="800080">
                  <a:alpha val="23921"/>
                </a:srgb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32787" name="Rectangle 25"/>
              <p:cNvSpPr/>
              <p:nvPr/>
            </p:nvSpPr>
            <p:spPr>
              <a:xfrm>
                <a:off x="3705" y="3997"/>
                <a:ext cx="1014" cy="247"/>
              </a:xfrm>
              <a:prstGeom prst="rect">
                <a:avLst/>
              </a:prstGeom>
              <a:solidFill>
                <a:srgbClr val="008000">
                  <a:alpha val="29019"/>
                </a:srgb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grpSp>
      <p:grpSp>
        <p:nvGrpSpPr>
          <p:cNvPr id="769064" name="Group 40"/>
          <p:cNvGrpSpPr/>
          <p:nvPr/>
        </p:nvGrpSpPr>
        <p:grpSpPr>
          <a:xfrm>
            <a:off x="6037263" y="1335088"/>
            <a:ext cx="1204912" cy="4862512"/>
            <a:chOff x="2787" y="987"/>
            <a:chExt cx="759" cy="3063"/>
          </a:xfrm>
        </p:grpSpPr>
        <p:sp>
          <p:nvSpPr>
            <p:cNvPr id="32789" name="Line 26"/>
            <p:cNvSpPr/>
            <p:nvPr/>
          </p:nvSpPr>
          <p:spPr>
            <a:xfrm flipH="1">
              <a:off x="2787" y="987"/>
              <a:ext cx="658" cy="2606"/>
            </a:xfrm>
            <a:prstGeom prst="line">
              <a:avLst/>
            </a:prstGeom>
            <a:ln w="9525" cap="flat" cmpd="sng">
              <a:solidFill>
                <a:schemeClr val="tx1"/>
              </a:solidFill>
              <a:prstDash val="solid"/>
              <a:round/>
              <a:headEnd type="none" w="med" len="med"/>
              <a:tailEnd type="triangle" w="med" len="med"/>
            </a:ln>
          </p:spPr>
        </p:sp>
        <p:sp>
          <p:nvSpPr>
            <p:cNvPr id="32790" name="Line 27"/>
            <p:cNvSpPr/>
            <p:nvPr/>
          </p:nvSpPr>
          <p:spPr>
            <a:xfrm flipH="1">
              <a:off x="2842" y="3346"/>
              <a:ext cx="631" cy="247"/>
            </a:xfrm>
            <a:prstGeom prst="line">
              <a:avLst/>
            </a:prstGeom>
            <a:ln w="9525" cap="flat" cmpd="sng">
              <a:solidFill>
                <a:schemeClr val="tx1"/>
              </a:solidFill>
              <a:prstDash val="solid"/>
              <a:round/>
              <a:headEnd type="none" w="med" len="med"/>
              <a:tailEnd type="triangle" w="med" len="med"/>
            </a:ln>
          </p:spPr>
        </p:sp>
        <p:sp>
          <p:nvSpPr>
            <p:cNvPr id="32791" name="Line 28"/>
            <p:cNvSpPr/>
            <p:nvPr/>
          </p:nvSpPr>
          <p:spPr>
            <a:xfrm flipH="1">
              <a:off x="2897" y="2496"/>
              <a:ext cx="649" cy="1554"/>
            </a:xfrm>
            <a:prstGeom prst="line">
              <a:avLst/>
            </a:prstGeom>
            <a:ln w="9525" cap="flat" cmpd="sng">
              <a:solidFill>
                <a:schemeClr val="tx1"/>
              </a:solidFill>
              <a:prstDash val="solid"/>
              <a:round/>
              <a:headEnd type="none" w="med" len="med"/>
              <a:tailEnd type="triangle" w="med" len="med"/>
            </a:ln>
          </p:spPr>
        </p:sp>
        <p:sp>
          <p:nvSpPr>
            <p:cNvPr id="32792" name="Line 29"/>
            <p:cNvSpPr/>
            <p:nvPr/>
          </p:nvSpPr>
          <p:spPr>
            <a:xfrm flipH="1">
              <a:off x="2887" y="2094"/>
              <a:ext cx="631" cy="1737"/>
            </a:xfrm>
            <a:prstGeom prst="line">
              <a:avLst/>
            </a:prstGeom>
            <a:ln w="9525" cap="flat" cmpd="sng">
              <a:solidFill>
                <a:schemeClr val="tx1"/>
              </a:solidFill>
              <a:prstDash val="solid"/>
              <a:round/>
              <a:headEnd type="none" w="med" len="med"/>
              <a:tailEnd type="triangle" w="med" len="med"/>
            </a:ln>
          </p:spPr>
        </p:sp>
        <p:sp>
          <p:nvSpPr>
            <p:cNvPr id="32793" name="Line 30"/>
            <p:cNvSpPr/>
            <p:nvPr/>
          </p:nvSpPr>
          <p:spPr>
            <a:xfrm flipH="1">
              <a:off x="2869" y="1253"/>
              <a:ext cx="658" cy="630"/>
            </a:xfrm>
            <a:prstGeom prst="line">
              <a:avLst/>
            </a:prstGeom>
            <a:ln w="9525" cap="flat" cmpd="sng">
              <a:solidFill>
                <a:schemeClr val="tx1"/>
              </a:solidFill>
              <a:prstDash val="solid"/>
              <a:round/>
              <a:headEnd type="none" w="med" len="med"/>
              <a:tailEnd type="triangle" w="med" len="med"/>
            </a:ln>
          </p:spPr>
        </p:sp>
        <p:sp>
          <p:nvSpPr>
            <p:cNvPr id="32794" name="Line 31"/>
            <p:cNvSpPr/>
            <p:nvPr/>
          </p:nvSpPr>
          <p:spPr>
            <a:xfrm flipH="1">
              <a:off x="2833" y="1691"/>
              <a:ext cx="649" cy="640"/>
            </a:xfrm>
            <a:prstGeom prst="line">
              <a:avLst/>
            </a:prstGeom>
            <a:ln w="9525" cap="flat" cmpd="sng">
              <a:solidFill>
                <a:schemeClr val="tx1"/>
              </a:solidFill>
              <a:prstDash val="solid"/>
              <a:round/>
              <a:headEnd type="none" w="med" len="med"/>
              <a:tailEnd type="triangle" w="med" len="med"/>
            </a:ln>
          </p:spPr>
        </p:sp>
      </p:grpSp>
      <p:grpSp>
        <p:nvGrpSpPr>
          <p:cNvPr id="769059" name="Group 35"/>
          <p:cNvGrpSpPr/>
          <p:nvPr/>
        </p:nvGrpSpPr>
        <p:grpSpPr>
          <a:xfrm>
            <a:off x="3105150" y="3016250"/>
            <a:ext cx="1741488" cy="3041650"/>
            <a:chOff x="1956" y="1900"/>
            <a:chExt cx="1097" cy="1916"/>
          </a:xfrm>
        </p:grpSpPr>
        <p:sp>
          <p:nvSpPr>
            <p:cNvPr id="32796" name="Text Box 6"/>
            <p:cNvSpPr txBox="1"/>
            <p:nvPr/>
          </p:nvSpPr>
          <p:spPr>
            <a:xfrm>
              <a:off x="1956" y="1908"/>
              <a:ext cx="1097" cy="1535"/>
            </a:xfrm>
            <a:prstGeom prst="rect">
              <a:avLst/>
            </a:prstGeom>
            <a:noFill/>
            <a:ln w="9525">
              <a:noFill/>
            </a:ln>
          </p:spPr>
          <p:txBody>
            <a:bodyPr anchor="t" anchorCtr="0">
              <a:spAutoFit/>
            </a:bodyPr>
            <a:lstStyle/>
            <a:p>
              <a:r>
                <a:rPr lang="en-US" altLang="zh-CN" sz="2200" b="1" dirty="0">
                  <a:solidFill>
                    <a:srgbClr val="FF0000"/>
                  </a:solidFill>
                  <a:latin typeface="微软雅黑" panose="020B0503020204020204" pitchFamily="34" charset="-122"/>
                  <a:ea typeface="微软雅黑" panose="020B0503020204020204" pitchFamily="34" charset="-122"/>
                </a:rPr>
                <a:t>P1:  </a:t>
              </a:r>
              <a:r>
                <a:rPr lang="en-US" altLang="zh-CN" sz="2200" b="1" dirty="0">
                  <a:latin typeface="微软雅黑" panose="020B0503020204020204" pitchFamily="34" charset="-122"/>
                  <a:ea typeface="微软雅黑" panose="020B0503020204020204" pitchFamily="34" charset="-122"/>
                </a:rPr>
                <a:t>add </a:t>
              </a:r>
              <a:r>
                <a:rPr lang="en-US" altLang="zh-CN" sz="2200" b="1" dirty="0">
                  <a:solidFill>
                    <a:srgbClr val="CC3300"/>
                  </a:solidFill>
                  <a:latin typeface="微软雅黑" panose="020B0503020204020204" pitchFamily="34" charset="-122"/>
                  <a:ea typeface="微软雅黑" panose="020B0503020204020204" pitchFamily="34" charset="-122"/>
                </a:rPr>
                <a:t>A</a:t>
              </a:r>
            </a:p>
            <a:p>
              <a:r>
                <a:rPr lang="en-US" altLang="zh-CN" sz="2200" b="1" dirty="0">
                  <a:solidFill>
                    <a:srgbClr val="009242"/>
                  </a:solidFill>
                  <a:latin typeface="微软雅黑" panose="020B0503020204020204" pitchFamily="34" charset="-122"/>
                  <a:ea typeface="微软雅黑" panose="020B0503020204020204" pitchFamily="34" charset="-122"/>
                </a:rPr>
                <a:t>       </a:t>
              </a: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p>
            <a:p>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p>
            <a:p>
              <a:r>
                <a:rPr lang="en-US" altLang="zh-CN" sz="2200" b="1" dirty="0">
                  <a:latin typeface="微软雅黑" panose="020B0503020204020204" pitchFamily="34" charset="-122"/>
                  <a:ea typeface="微软雅黑" panose="020B0503020204020204" pitchFamily="34" charset="-122"/>
                </a:rPr>
                <a:t>        ……</a:t>
              </a:r>
            </a:p>
            <a:p>
              <a:r>
                <a:rPr lang="zh-CN" altLang="en-US" sz="2200" b="1" dirty="0">
                  <a:solidFill>
                    <a:srgbClr val="FF0000"/>
                  </a:solidFill>
                  <a:latin typeface="微软雅黑" panose="020B0503020204020204" pitchFamily="34" charset="-122"/>
                  <a:ea typeface="微软雅黑" panose="020B0503020204020204" pitchFamily="34" charset="-122"/>
                </a:rPr>
                <a:t>      </a:t>
              </a: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sub </a:t>
              </a:r>
              <a:r>
                <a:rPr lang="en-US" altLang="zh-CN" sz="2200" b="1" dirty="0">
                  <a:solidFill>
                    <a:srgbClr val="CC3300"/>
                  </a:solidFill>
                  <a:latin typeface="微软雅黑" panose="020B0503020204020204" pitchFamily="34" charset="-122"/>
                  <a:ea typeface="微软雅黑" panose="020B0503020204020204" pitchFamily="34" charset="-122"/>
                </a:rPr>
                <a:t>B</a:t>
              </a:r>
            </a:p>
            <a:p>
              <a:r>
                <a:rPr lang="en-US" altLang="zh-CN" sz="2200" b="1" dirty="0">
                  <a:latin typeface="微软雅黑" panose="020B0503020204020204" pitchFamily="34" charset="-122"/>
                  <a:ea typeface="微软雅黑" panose="020B0503020204020204" pitchFamily="34" charset="-122"/>
                </a:rPr>
                <a:t>        ……</a:t>
              </a:r>
            </a:p>
            <a:p>
              <a:r>
                <a:rPr lang="en-US" altLang="zh-CN" sz="2200" b="1" dirty="0">
                  <a:solidFill>
                    <a:srgbClr val="CC3300"/>
                  </a:solidFill>
                  <a:latin typeface="微软雅黑" panose="020B0503020204020204" pitchFamily="34" charset="-122"/>
                  <a:ea typeface="微软雅黑" panose="020B0503020204020204" pitchFamily="34" charset="-122"/>
                </a:rPr>
                <a:t>A</a:t>
              </a:r>
              <a:r>
                <a:rPr lang="en-US" altLang="zh-CN" sz="2200" b="1" dirty="0">
                  <a:latin typeface="微软雅黑" panose="020B0503020204020204" pitchFamily="34" charset="-122"/>
                  <a:ea typeface="微软雅黑" panose="020B0503020204020204" pitchFamily="34" charset="-122"/>
                </a:rPr>
                <a:t>:   </a:t>
              </a: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30</a:t>
              </a:r>
            </a:p>
          </p:txBody>
        </p:sp>
        <p:sp>
          <p:nvSpPr>
            <p:cNvPr id="32797" name="Rectangle 12"/>
            <p:cNvSpPr/>
            <p:nvPr/>
          </p:nvSpPr>
          <p:spPr>
            <a:xfrm>
              <a:off x="1979" y="1900"/>
              <a:ext cx="1014" cy="1280"/>
            </a:xfrm>
            <a:prstGeom prst="rect">
              <a:avLst/>
            </a:prstGeom>
            <a:solidFill>
              <a:srgbClr val="FF0000">
                <a:alpha val="23921"/>
              </a:srgb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32798" name="Rectangle 14"/>
            <p:cNvSpPr/>
            <p:nvPr/>
          </p:nvSpPr>
          <p:spPr>
            <a:xfrm>
              <a:off x="1974" y="3179"/>
              <a:ext cx="1014" cy="247"/>
            </a:xfrm>
            <a:prstGeom prst="rect">
              <a:avLst/>
            </a:prstGeom>
            <a:solidFill>
              <a:srgbClr val="008000">
                <a:alpha val="29019"/>
              </a:srgb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32799" name="Text Box 32"/>
            <p:cNvSpPr txBox="1"/>
            <p:nvPr/>
          </p:nvSpPr>
          <p:spPr>
            <a:xfrm>
              <a:off x="2093" y="3547"/>
              <a:ext cx="585" cy="269"/>
            </a:xfrm>
            <a:prstGeom prst="rect">
              <a:avLst/>
            </a:prstGeom>
            <a:noFill/>
            <a:ln w="9525">
              <a:noFill/>
            </a:ln>
          </p:spPr>
          <p:txBody>
            <a:bodyPr anchor="t" anchorCtr="0">
              <a:spAutoFit/>
            </a:bodyPr>
            <a:lstStyle/>
            <a:p>
              <a:pPr>
                <a:spcBef>
                  <a:spcPct val="50000"/>
                </a:spcBef>
              </a:pPr>
              <a:r>
                <a:rPr lang="en-US" altLang="zh-CN" sz="2200" b="1" dirty="0">
                  <a:solidFill>
                    <a:schemeClr val="accent2"/>
                  </a:solidFill>
                  <a:latin typeface="微软雅黑" panose="020B0503020204020204" pitchFamily="34" charset="-122"/>
                  <a:ea typeface="微软雅黑" panose="020B0503020204020204" pitchFamily="34" charset="-122"/>
                </a:rPr>
                <a:t>P1.o</a:t>
              </a:r>
              <a:endParaRPr lang="zh-CN" altLang="en-US" sz="2200" b="1" dirty="0">
                <a:solidFill>
                  <a:schemeClr val="accent2"/>
                </a:solidFill>
                <a:latin typeface="微软雅黑" panose="020B0503020204020204" pitchFamily="34" charset="-122"/>
                <a:ea typeface="微软雅黑" panose="020B0503020204020204" pitchFamily="34" charset="-122"/>
              </a:endParaRPr>
            </a:p>
          </p:txBody>
        </p:sp>
      </p:grpSp>
      <p:grpSp>
        <p:nvGrpSpPr>
          <p:cNvPr id="769058" name="Group 34"/>
          <p:cNvGrpSpPr/>
          <p:nvPr/>
        </p:nvGrpSpPr>
        <p:grpSpPr>
          <a:xfrm>
            <a:off x="355600" y="2747963"/>
            <a:ext cx="1920875" cy="3692525"/>
            <a:chOff x="224" y="1731"/>
            <a:chExt cx="1210" cy="2326"/>
          </a:xfrm>
        </p:grpSpPr>
        <p:sp>
          <p:nvSpPr>
            <p:cNvPr id="32801" name="Text Box 4"/>
            <p:cNvSpPr txBox="1"/>
            <p:nvPr/>
          </p:nvSpPr>
          <p:spPr>
            <a:xfrm>
              <a:off x="254" y="1731"/>
              <a:ext cx="1180" cy="1957"/>
            </a:xfrm>
            <a:prstGeom prst="rect">
              <a:avLst/>
            </a:prstGeom>
            <a:noFill/>
            <a:ln w="9525">
              <a:noFill/>
            </a:ln>
          </p:spPr>
          <p:txBody>
            <a:bodyPr anchor="t" anchorCtr="0">
              <a:spAutoFit/>
            </a:bodyPr>
            <a:lstStyle/>
            <a:p>
              <a:r>
                <a:rPr lang="en-US" altLang="zh-CN" sz="2200" b="1" dirty="0">
                  <a:solidFill>
                    <a:srgbClr val="FF0000"/>
                  </a:solidFill>
                  <a:latin typeface="微软雅黑" panose="020B0503020204020204" pitchFamily="34" charset="-122"/>
                  <a:ea typeface="微软雅黑" panose="020B0503020204020204" pitchFamily="34" charset="-122"/>
                </a:rPr>
                <a:t>P0</a:t>
              </a:r>
              <a:r>
                <a:rPr lang="en-US" altLang="zh-CN" sz="2200" b="1" dirty="0">
                  <a:latin typeface="微软雅黑" panose="020B0503020204020204" pitchFamily="34" charset="-122"/>
                  <a:ea typeface="微软雅黑" panose="020B0503020204020204" pitchFamily="34" charset="-122"/>
                </a:rPr>
                <a:t>: add </a:t>
              </a:r>
              <a:r>
                <a:rPr lang="en-US" altLang="zh-CN" sz="2200" b="1" dirty="0">
                  <a:solidFill>
                    <a:srgbClr val="CC3300"/>
                  </a:solidFill>
                  <a:latin typeface="微软雅黑" panose="020B0503020204020204" pitchFamily="34" charset="-122"/>
                  <a:ea typeface="微软雅黑" panose="020B0503020204020204" pitchFamily="34" charset="-122"/>
                </a:rPr>
                <a:t>B</a:t>
              </a:r>
            </a:p>
            <a:p>
              <a:r>
                <a:rPr lang="en-US" altLang="zh-CN" sz="2200" b="1" dirty="0">
                  <a:solidFill>
                    <a:srgbClr val="009242"/>
                  </a:solidFill>
                  <a:latin typeface="微软雅黑" panose="020B0503020204020204" pitchFamily="34" charset="-122"/>
                  <a:ea typeface="微软雅黑" panose="020B0503020204020204" pitchFamily="34" charset="-122"/>
                </a:rPr>
                <a:t>      jmp </a:t>
              </a:r>
              <a:r>
                <a:rPr lang="en-US" altLang="zh-CN" sz="2200" b="1" dirty="0">
                  <a:solidFill>
                    <a:srgbClr val="FF0000"/>
                  </a:solidFill>
                  <a:latin typeface="微软雅黑" panose="020B0503020204020204" pitchFamily="34" charset="-122"/>
                  <a:ea typeface="微软雅黑" panose="020B0503020204020204" pitchFamily="34" charset="-122"/>
                </a:rPr>
                <a:t>L0</a:t>
              </a:r>
            </a:p>
            <a:p>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p>
            <a:p>
              <a:r>
                <a:rPr lang="zh-CN" altLang="en-US" sz="2200" b="1" dirty="0">
                  <a:latin typeface="微软雅黑" panose="020B0503020204020204" pitchFamily="34" charset="-122"/>
                  <a:ea typeface="微软雅黑" panose="020B0503020204020204" pitchFamily="34" charset="-122"/>
                </a:rPr>
                <a:t>      </a:t>
              </a:r>
              <a:r>
                <a:rPr lang="en-US" altLang="zh-CN" sz="2200" b="1" dirty="0">
                  <a:solidFill>
                    <a:srgbClr val="0A6A0A"/>
                  </a:solidFill>
                  <a:latin typeface="微软雅黑" panose="020B0503020204020204" pitchFamily="34" charset="-122"/>
                  <a:ea typeface="微软雅黑" panose="020B0503020204020204" pitchFamily="34" charset="-122"/>
                </a:rPr>
                <a:t>call</a:t>
              </a:r>
              <a:r>
                <a:rPr lang="en-US" altLang="zh-CN" sz="2200" b="1" dirty="0">
                  <a:latin typeface="微软雅黑" panose="020B0503020204020204" pitchFamily="34" charset="-122"/>
                  <a:ea typeface="微软雅黑" panose="020B0503020204020204" pitchFamily="34" charset="-122"/>
                </a:rPr>
                <a:t> </a:t>
              </a:r>
              <a:r>
                <a:rPr lang="en-US" altLang="zh-CN" sz="2200" b="1" dirty="0">
                  <a:solidFill>
                    <a:srgbClr val="FF0000"/>
                  </a:solidFill>
                  <a:latin typeface="微软雅黑" panose="020B0503020204020204" pitchFamily="34" charset="-122"/>
                  <a:ea typeface="微软雅黑" panose="020B0503020204020204" pitchFamily="34" charset="-122"/>
                </a:rPr>
                <a:t>P1</a:t>
              </a:r>
            </a:p>
            <a:p>
              <a:r>
                <a:rPr lang="en-US" altLang="zh-CN" sz="2200" b="1" dirty="0">
                  <a:latin typeface="微软雅黑" panose="020B0503020204020204" pitchFamily="34" charset="-122"/>
                  <a:ea typeface="微软雅黑" panose="020B0503020204020204" pitchFamily="34" charset="-122"/>
                </a:rPr>
                <a:t>       ……</a:t>
              </a:r>
            </a:p>
            <a:p>
              <a:r>
                <a:rPr lang="en-US" altLang="zh-CN" sz="2200" b="1" dirty="0">
                  <a:solidFill>
                    <a:srgbClr val="FF0000"/>
                  </a:solidFill>
                  <a:latin typeface="微软雅黑" panose="020B0503020204020204" pitchFamily="34" charset="-122"/>
                  <a:ea typeface="微软雅黑" panose="020B0503020204020204" pitchFamily="34" charset="-122"/>
                </a:rPr>
                <a:t>L0:  </a:t>
              </a:r>
              <a:r>
                <a:rPr lang="en-US" altLang="zh-CN" sz="2200" b="1" dirty="0">
                  <a:latin typeface="微软雅黑" panose="020B0503020204020204" pitchFamily="34" charset="-122"/>
                  <a:ea typeface="微软雅黑" panose="020B0503020204020204" pitchFamily="34" charset="-122"/>
                </a:rPr>
                <a:t>sub </a:t>
              </a:r>
              <a:r>
                <a:rPr lang="en-US" altLang="zh-CN" sz="2200" b="1" dirty="0">
                  <a:solidFill>
                    <a:srgbClr val="CC3300"/>
                  </a:solidFill>
                  <a:latin typeface="微软雅黑" panose="020B0503020204020204" pitchFamily="34" charset="-122"/>
                  <a:ea typeface="微软雅黑" panose="020B0503020204020204" pitchFamily="34" charset="-122"/>
                </a:rPr>
                <a:t>C</a:t>
              </a:r>
            </a:p>
            <a:p>
              <a:r>
                <a:rPr lang="en-US" altLang="zh-CN" sz="2200" b="1" dirty="0">
                  <a:latin typeface="微软雅黑" panose="020B0503020204020204" pitchFamily="34" charset="-122"/>
                  <a:ea typeface="微软雅黑" panose="020B0503020204020204" pitchFamily="34" charset="-122"/>
                </a:rPr>
                <a:t>       ……</a:t>
              </a:r>
            </a:p>
            <a:p>
              <a:r>
                <a:rPr lang="en-US" altLang="zh-CN" sz="2200" b="1" dirty="0">
                  <a:solidFill>
                    <a:srgbClr val="CC3300"/>
                  </a:solidFill>
                  <a:latin typeface="微软雅黑" panose="020B0503020204020204" pitchFamily="34" charset="-122"/>
                  <a:ea typeface="微软雅黑" panose="020B0503020204020204" pitchFamily="34" charset="-122"/>
                </a:rPr>
                <a:t>B</a:t>
              </a:r>
              <a:r>
                <a:rPr lang="en-US" altLang="zh-CN" sz="2200" b="1" dirty="0">
                  <a:latin typeface="微软雅黑" panose="020B0503020204020204" pitchFamily="34" charset="-122"/>
                  <a:ea typeface="微软雅黑" panose="020B0503020204020204" pitchFamily="34" charset="-122"/>
                </a:rPr>
                <a:t>:  </a:t>
              </a:r>
              <a:r>
                <a:rPr lang="en-US" altLang="zh-CN" dirty="0">
                  <a:latin typeface="Arial" panose="020B0604020202020204" pitchFamily="34" charset="0"/>
                  <a:ea typeface="宋体" panose="02010600030101010101" pitchFamily="2" charset="-122"/>
                </a:rPr>
                <a:t>   </a:t>
              </a:r>
              <a:r>
                <a:rPr lang="en-US" altLang="zh-CN" sz="2200" b="1" dirty="0">
                  <a:latin typeface="微软雅黑" panose="020B0503020204020204" pitchFamily="34" charset="-122"/>
                  <a:ea typeface="微软雅黑" panose="020B0503020204020204" pitchFamily="34" charset="-122"/>
                </a:rPr>
                <a:t>10</a:t>
              </a:r>
            </a:p>
            <a:p>
              <a:r>
                <a:rPr lang="en-US" altLang="zh-CN" sz="2200" b="1" dirty="0">
                  <a:solidFill>
                    <a:srgbClr val="CC3300"/>
                  </a:solidFill>
                  <a:latin typeface="微软雅黑" panose="020B0503020204020204" pitchFamily="34" charset="-122"/>
                  <a:ea typeface="微软雅黑" panose="020B0503020204020204" pitchFamily="34" charset="-122"/>
                </a:rPr>
                <a:t>C</a:t>
              </a: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20</a:t>
              </a:r>
            </a:p>
          </p:txBody>
        </p:sp>
        <p:sp>
          <p:nvSpPr>
            <p:cNvPr id="32802" name="Rectangle 11"/>
            <p:cNvSpPr/>
            <p:nvPr/>
          </p:nvSpPr>
          <p:spPr>
            <a:xfrm>
              <a:off x="229" y="1750"/>
              <a:ext cx="1014" cy="1481"/>
            </a:xfrm>
            <a:prstGeom prst="rect">
              <a:avLst/>
            </a:prstGeom>
            <a:solidFill>
              <a:schemeClr val="accent2">
                <a:alpha val="23921"/>
              </a:scheme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32803" name="Rectangle 13"/>
            <p:cNvSpPr/>
            <p:nvPr/>
          </p:nvSpPr>
          <p:spPr>
            <a:xfrm>
              <a:off x="224" y="3225"/>
              <a:ext cx="1014" cy="412"/>
            </a:xfrm>
            <a:prstGeom prst="rect">
              <a:avLst/>
            </a:prstGeom>
            <a:solidFill>
              <a:srgbClr val="800080">
                <a:alpha val="23921"/>
              </a:srgb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32804" name="Text Box 33"/>
            <p:cNvSpPr txBox="1"/>
            <p:nvPr/>
          </p:nvSpPr>
          <p:spPr>
            <a:xfrm>
              <a:off x="442" y="3788"/>
              <a:ext cx="585" cy="269"/>
            </a:xfrm>
            <a:prstGeom prst="rect">
              <a:avLst/>
            </a:prstGeom>
            <a:noFill/>
            <a:ln w="9525">
              <a:noFill/>
            </a:ln>
          </p:spPr>
          <p:txBody>
            <a:bodyPr anchor="t" anchorCtr="0">
              <a:spAutoFit/>
            </a:bodyPr>
            <a:lstStyle/>
            <a:p>
              <a:pPr>
                <a:spcBef>
                  <a:spcPct val="50000"/>
                </a:spcBef>
              </a:pPr>
              <a:r>
                <a:rPr lang="en-US" altLang="zh-CN" sz="2200" b="1" dirty="0">
                  <a:solidFill>
                    <a:schemeClr val="accent2"/>
                  </a:solidFill>
                  <a:latin typeface="微软雅黑" panose="020B0503020204020204" pitchFamily="34" charset="-122"/>
                  <a:ea typeface="微软雅黑" panose="020B0503020204020204" pitchFamily="34" charset="-122"/>
                </a:rPr>
                <a:t>P0.o</a:t>
              </a:r>
              <a:endParaRPr lang="zh-CN" altLang="en-US" sz="2200" b="1" dirty="0">
                <a:solidFill>
                  <a:schemeClr val="accent2"/>
                </a:solidFill>
                <a:latin typeface="微软雅黑" panose="020B0503020204020204" pitchFamily="34" charset="-122"/>
                <a:ea typeface="微软雅黑" panose="020B0503020204020204" pitchFamily="34" charset="-122"/>
              </a:endParaRPr>
            </a:p>
          </p:txBody>
        </p:sp>
      </p:grpSp>
      <p:grpSp>
        <p:nvGrpSpPr>
          <p:cNvPr id="769067" name="Group 43"/>
          <p:cNvGrpSpPr/>
          <p:nvPr/>
        </p:nvGrpSpPr>
        <p:grpSpPr>
          <a:xfrm>
            <a:off x="3452813" y="1363663"/>
            <a:ext cx="887412" cy="1096962"/>
            <a:chOff x="2175" y="859"/>
            <a:chExt cx="559" cy="691"/>
          </a:xfrm>
        </p:grpSpPr>
        <p:sp>
          <p:nvSpPr>
            <p:cNvPr id="32806" name="AutoShape 41"/>
            <p:cNvSpPr/>
            <p:nvPr/>
          </p:nvSpPr>
          <p:spPr>
            <a:xfrm>
              <a:off x="2175" y="887"/>
              <a:ext cx="184" cy="613"/>
            </a:xfrm>
            <a:prstGeom prst="rightBrace">
              <a:avLst>
                <a:gd name="adj1" fmla="val 27731"/>
                <a:gd name="adj2" fmla="val 50000"/>
              </a:avLst>
            </a:prstGeom>
            <a:noFill/>
            <a:ln w="38100" cap="flat" cmpd="sng">
              <a:solidFill>
                <a:schemeClr val="tx1"/>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32807" name="Text Box 42"/>
            <p:cNvSpPr txBox="1"/>
            <p:nvPr/>
          </p:nvSpPr>
          <p:spPr>
            <a:xfrm>
              <a:off x="2396" y="859"/>
              <a:ext cx="338" cy="691"/>
            </a:xfrm>
            <a:prstGeom prst="rect">
              <a:avLst/>
            </a:prstGeom>
            <a:noFill/>
            <a:ln w="9525">
              <a:noFill/>
            </a:ln>
          </p:spPr>
          <p:txBody>
            <a:bodyPr anchor="t" anchorCtr="0">
              <a:spAutoFit/>
            </a:bodyPr>
            <a:lstStyle/>
            <a:p>
              <a:pPr>
                <a:spcBef>
                  <a:spcPct val="50000"/>
                </a:spcBef>
              </a:pPr>
              <a:r>
                <a:rPr lang="zh-CN" altLang="en-US" sz="2200" b="1" dirty="0">
                  <a:latin typeface="Arial" panose="020B0604020202020204" pitchFamily="34" charset="0"/>
                  <a:ea typeface="微软雅黑" panose="020B0503020204020204" pitchFamily="34" charset="-122"/>
                </a:rPr>
                <a:t>重定位</a:t>
              </a:r>
            </a:p>
          </p:txBody>
        </p:sp>
      </p:grpSp>
      <p:sp>
        <p:nvSpPr>
          <p:cNvPr id="769069" name="Line 45"/>
          <p:cNvSpPr/>
          <p:nvPr/>
        </p:nvSpPr>
        <p:spPr>
          <a:xfrm flipV="1">
            <a:off x="1887538" y="3294063"/>
            <a:ext cx="1247775" cy="523875"/>
          </a:xfrm>
          <a:prstGeom prst="line">
            <a:avLst/>
          </a:prstGeom>
          <a:ln w="9525" cap="flat" cmpd="sng">
            <a:solidFill>
              <a:schemeClr val="tx1"/>
            </a:solidFill>
            <a:prstDash val="solid"/>
            <a:round/>
            <a:headEnd type="none" w="med" len="med"/>
            <a:tailEnd type="triangle" w="med" len="med"/>
          </a:ln>
        </p:spPr>
      </p:sp>
      <p:sp>
        <p:nvSpPr>
          <p:cNvPr id="769070" name="Line 46"/>
          <p:cNvSpPr/>
          <p:nvPr/>
        </p:nvSpPr>
        <p:spPr>
          <a:xfrm flipH="1">
            <a:off x="652463" y="3425825"/>
            <a:ext cx="973137" cy="1030288"/>
          </a:xfrm>
          <a:prstGeom prst="line">
            <a:avLst/>
          </a:prstGeom>
          <a:ln w="9525" cap="flat" cmpd="sng">
            <a:solidFill>
              <a:schemeClr val="tx1"/>
            </a:solidFill>
            <a:prstDash val="solid"/>
            <a:round/>
            <a:headEnd type="none" w="med" len="med"/>
            <a:tailEnd type="triangle" w="med" len="med"/>
          </a:ln>
        </p:spPr>
      </p:sp>
      <p:sp>
        <p:nvSpPr>
          <p:cNvPr id="769071" name="Line 47"/>
          <p:cNvSpPr/>
          <p:nvPr/>
        </p:nvSpPr>
        <p:spPr>
          <a:xfrm flipH="1">
            <a:off x="711200" y="3076575"/>
            <a:ext cx="900113" cy="2133600"/>
          </a:xfrm>
          <a:prstGeom prst="line">
            <a:avLst/>
          </a:prstGeom>
          <a:ln w="9525" cap="flat" cmpd="sng">
            <a:solidFill>
              <a:schemeClr val="tx1"/>
            </a:solidFill>
            <a:prstDash val="solid"/>
            <a:round/>
            <a:headEnd type="none" w="med" len="med"/>
            <a:tailEnd type="triangle" w="med" len="med"/>
          </a:ln>
        </p:spPr>
      </p:sp>
      <p:sp>
        <p:nvSpPr>
          <p:cNvPr id="769072" name="Line 48"/>
          <p:cNvSpPr/>
          <p:nvPr/>
        </p:nvSpPr>
        <p:spPr>
          <a:xfrm flipH="1">
            <a:off x="668338" y="4746625"/>
            <a:ext cx="1000125" cy="827088"/>
          </a:xfrm>
          <a:prstGeom prst="line">
            <a:avLst/>
          </a:prstGeom>
          <a:ln w="9525" cap="flat" cmpd="sng">
            <a:solidFill>
              <a:schemeClr val="tx1"/>
            </a:solidFill>
            <a:prstDash val="solid"/>
            <a:round/>
            <a:headEnd type="none" w="med" len="med"/>
            <a:tailEnd type="triangle" w="med" len="med"/>
          </a:ln>
        </p:spPr>
      </p:sp>
      <p:sp>
        <p:nvSpPr>
          <p:cNvPr id="769073" name="Line 49"/>
          <p:cNvSpPr/>
          <p:nvPr/>
        </p:nvSpPr>
        <p:spPr>
          <a:xfrm flipH="1">
            <a:off x="3279775" y="3381375"/>
            <a:ext cx="1131888" cy="1727200"/>
          </a:xfrm>
          <a:prstGeom prst="line">
            <a:avLst/>
          </a:prstGeom>
          <a:ln w="9525" cap="flat" cmpd="sng">
            <a:solidFill>
              <a:schemeClr val="tx1"/>
            </a:solidFill>
            <a:prstDash val="solid"/>
            <a:round/>
            <a:headEnd type="none" w="med" len="med"/>
            <a:tailEnd type="triangle" w="med" len="med"/>
          </a:ln>
        </p:spPr>
      </p:sp>
      <p:sp>
        <p:nvSpPr>
          <p:cNvPr id="769074" name="Line 50"/>
          <p:cNvSpPr/>
          <p:nvPr/>
        </p:nvSpPr>
        <p:spPr>
          <a:xfrm flipH="1">
            <a:off x="711200" y="4645025"/>
            <a:ext cx="3629025" cy="666750"/>
          </a:xfrm>
          <a:prstGeom prst="line">
            <a:avLst/>
          </a:prstGeom>
          <a:ln w="9525" cap="flat" cmpd="sng">
            <a:solidFill>
              <a:schemeClr val="tx1"/>
            </a:solidFill>
            <a:prstDash val="solid"/>
            <a:roun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9058"/>
                                        </p:tgtEl>
                                        <p:attrNameLst>
                                          <p:attrName>style.visibility</p:attrName>
                                        </p:attrNameLst>
                                      </p:cBhvr>
                                      <p:to>
                                        <p:strVal val="visible"/>
                                      </p:to>
                                    </p:set>
                                    <p:animEffect transition="in" filter="blinds(horizontal)">
                                      <p:cBhvr>
                                        <p:cTn id="7" dur="500"/>
                                        <p:tgtEl>
                                          <p:spTgt spid="76905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69059"/>
                                        </p:tgtEl>
                                        <p:attrNameLst>
                                          <p:attrName>style.visibility</p:attrName>
                                        </p:attrNameLst>
                                      </p:cBhvr>
                                      <p:to>
                                        <p:strVal val="visible"/>
                                      </p:to>
                                    </p:set>
                                    <p:animEffect transition="in" filter="blinds(horizontal)">
                                      <p:cBhvr>
                                        <p:cTn id="12" dur="500"/>
                                        <p:tgtEl>
                                          <p:spTgt spid="76905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69027">
                                            <p:txEl>
                                              <p:pRg st="0" end="0"/>
                                            </p:txEl>
                                          </p:spTgt>
                                        </p:tgtEl>
                                        <p:attrNameLst>
                                          <p:attrName>style.visibility</p:attrName>
                                        </p:attrNameLst>
                                      </p:cBhvr>
                                      <p:to>
                                        <p:strVal val="visible"/>
                                      </p:to>
                                    </p:set>
                                    <p:animEffect transition="in" filter="blinds(horizontal)">
                                      <p:cBhvr>
                                        <p:cTn id="17" dur="500"/>
                                        <p:tgtEl>
                                          <p:spTgt spid="76902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69071"/>
                                        </p:tgtEl>
                                        <p:attrNameLst>
                                          <p:attrName>style.visibility</p:attrName>
                                        </p:attrNameLst>
                                      </p:cBhvr>
                                      <p:to>
                                        <p:strVal val="visible"/>
                                      </p:to>
                                    </p:set>
                                    <p:animEffect transition="in" filter="blinds(horizontal)">
                                      <p:cBhvr>
                                        <p:cTn id="22" dur="500"/>
                                        <p:tgtEl>
                                          <p:spTgt spid="76907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69070"/>
                                        </p:tgtEl>
                                        <p:attrNameLst>
                                          <p:attrName>style.visibility</p:attrName>
                                        </p:attrNameLst>
                                      </p:cBhvr>
                                      <p:to>
                                        <p:strVal val="visible"/>
                                      </p:to>
                                    </p:set>
                                    <p:animEffect transition="in" filter="blinds(horizontal)">
                                      <p:cBhvr>
                                        <p:cTn id="27" dur="500"/>
                                        <p:tgtEl>
                                          <p:spTgt spid="76907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69069"/>
                                        </p:tgtEl>
                                        <p:attrNameLst>
                                          <p:attrName>style.visibility</p:attrName>
                                        </p:attrNameLst>
                                      </p:cBhvr>
                                      <p:to>
                                        <p:strVal val="visible"/>
                                      </p:to>
                                    </p:set>
                                    <p:animEffect transition="in" filter="blinds(horizontal)">
                                      <p:cBhvr>
                                        <p:cTn id="32" dur="500"/>
                                        <p:tgtEl>
                                          <p:spTgt spid="76906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69072"/>
                                        </p:tgtEl>
                                        <p:attrNameLst>
                                          <p:attrName>style.visibility</p:attrName>
                                        </p:attrNameLst>
                                      </p:cBhvr>
                                      <p:to>
                                        <p:strVal val="visible"/>
                                      </p:to>
                                    </p:set>
                                    <p:animEffect transition="in" filter="blinds(horizontal)">
                                      <p:cBhvr>
                                        <p:cTn id="37" dur="500"/>
                                        <p:tgtEl>
                                          <p:spTgt spid="76907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69073"/>
                                        </p:tgtEl>
                                        <p:attrNameLst>
                                          <p:attrName>style.visibility</p:attrName>
                                        </p:attrNameLst>
                                      </p:cBhvr>
                                      <p:to>
                                        <p:strVal val="visible"/>
                                      </p:to>
                                    </p:set>
                                    <p:animEffect transition="in" filter="blinds(horizontal)">
                                      <p:cBhvr>
                                        <p:cTn id="42" dur="500"/>
                                        <p:tgtEl>
                                          <p:spTgt spid="76907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69074"/>
                                        </p:tgtEl>
                                        <p:attrNameLst>
                                          <p:attrName>style.visibility</p:attrName>
                                        </p:attrNameLst>
                                      </p:cBhvr>
                                      <p:to>
                                        <p:strVal val="visible"/>
                                      </p:to>
                                    </p:set>
                                    <p:animEffect transition="in" filter="blinds(horizontal)">
                                      <p:cBhvr>
                                        <p:cTn id="47" dur="500"/>
                                        <p:tgtEl>
                                          <p:spTgt spid="76907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69027">
                                            <p:txEl>
                                              <p:pRg st="1" end="1"/>
                                            </p:txEl>
                                          </p:spTgt>
                                        </p:tgtEl>
                                        <p:attrNameLst>
                                          <p:attrName>style.visibility</p:attrName>
                                        </p:attrNameLst>
                                      </p:cBhvr>
                                      <p:to>
                                        <p:strVal val="visible"/>
                                      </p:to>
                                    </p:set>
                                    <p:animEffect transition="in" filter="blinds(horizontal)">
                                      <p:cBhvr>
                                        <p:cTn id="52" dur="500"/>
                                        <p:tgtEl>
                                          <p:spTgt spid="769027">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69060"/>
                                        </p:tgtEl>
                                        <p:attrNameLst>
                                          <p:attrName>style.visibility</p:attrName>
                                        </p:attrNameLst>
                                      </p:cBhvr>
                                      <p:to>
                                        <p:strVal val="visible"/>
                                      </p:to>
                                    </p:set>
                                    <p:animEffect transition="in" filter="blinds(horizontal)">
                                      <p:cBhvr>
                                        <p:cTn id="57" dur="500"/>
                                        <p:tgtEl>
                                          <p:spTgt spid="76906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69044"/>
                                        </p:tgtEl>
                                        <p:attrNameLst>
                                          <p:attrName>style.visibility</p:attrName>
                                        </p:attrNameLst>
                                      </p:cBhvr>
                                      <p:to>
                                        <p:strVal val="visible"/>
                                      </p:to>
                                    </p:set>
                                    <p:animEffect transition="in" filter="blinds(horizontal)">
                                      <p:cBhvr>
                                        <p:cTn id="62" dur="500"/>
                                        <p:tgtEl>
                                          <p:spTgt spid="769044"/>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769068"/>
                                        </p:tgtEl>
                                        <p:attrNameLst>
                                          <p:attrName>style.visibility</p:attrName>
                                        </p:attrNameLst>
                                      </p:cBhvr>
                                      <p:to>
                                        <p:strVal val="visible"/>
                                      </p:to>
                                    </p:set>
                                    <p:animEffect transition="in" filter="blinds(horizontal)">
                                      <p:cBhvr>
                                        <p:cTn id="67" dur="500"/>
                                        <p:tgtEl>
                                          <p:spTgt spid="76906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69062"/>
                                        </p:tgtEl>
                                        <p:attrNameLst>
                                          <p:attrName>style.visibility</p:attrName>
                                        </p:attrNameLst>
                                      </p:cBhvr>
                                      <p:to>
                                        <p:strVal val="visible"/>
                                      </p:to>
                                    </p:set>
                                    <p:animEffect transition="in" filter="blinds(horizontal)">
                                      <p:cBhvr>
                                        <p:cTn id="72" dur="500"/>
                                        <p:tgtEl>
                                          <p:spTgt spid="769062"/>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769063"/>
                                        </p:tgtEl>
                                        <p:attrNameLst>
                                          <p:attrName>style.visibility</p:attrName>
                                        </p:attrNameLst>
                                      </p:cBhvr>
                                      <p:to>
                                        <p:strVal val="visible"/>
                                      </p:to>
                                    </p:set>
                                    <p:animEffect transition="in" filter="blinds(horizontal)">
                                      <p:cBhvr>
                                        <p:cTn id="77" dur="500"/>
                                        <p:tgtEl>
                                          <p:spTgt spid="769063"/>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769027">
                                            <p:txEl>
                                              <p:pRg st="2" end="2"/>
                                            </p:txEl>
                                          </p:spTgt>
                                        </p:tgtEl>
                                        <p:attrNameLst>
                                          <p:attrName>style.visibility</p:attrName>
                                        </p:attrNameLst>
                                      </p:cBhvr>
                                      <p:to>
                                        <p:strVal val="visible"/>
                                      </p:to>
                                    </p:set>
                                    <p:animEffect transition="in" filter="blinds(horizontal)">
                                      <p:cBhvr>
                                        <p:cTn id="82" dur="500"/>
                                        <p:tgtEl>
                                          <p:spTgt spid="769027">
                                            <p:txEl>
                                              <p:pRg st="2" end="2"/>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769027">
                                            <p:txEl>
                                              <p:pRg st="3" end="3"/>
                                            </p:txEl>
                                          </p:spTgt>
                                        </p:tgtEl>
                                        <p:attrNameLst>
                                          <p:attrName>style.visibility</p:attrName>
                                        </p:attrNameLst>
                                      </p:cBhvr>
                                      <p:to>
                                        <p:strVal val="visible"/>
                                      </p:to>
                                    </p:set>
                                    <p:animEffect transition="in" filter="blinds(horizontal)">
                                      <p:cBhvr>
                                        <p:cTn id="87" dur="500"/>
                                        <p:tgtEl>
                                          <p:spTgt spid="769027">
                                            <p:txEl>
                                              <p:pRg st="3" end="3"/>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769064"/>
                                        </p:tgtEl>
                                        <p:attrNameLst>
                                          <p:attrName>style.visibility</p:attrName>
                                        </p:attrNameLst>
                                      </p:cBhvr>
                                      <p:to>
                                        <p:strVal val="visible"/>
                                      </p:to>
                                    </p:set>
                                    <p:animEffect transition="in" filter="blinds(horizontal)">
                                      <p:cBhvr>
                                        <p:cTn id="92" dur="500"/>
                                        <p:tgtEl>
                                          <p:spTgt spid="769064"/>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769067"/>
                                        </p:tgtEl>
                                        <p:attrNameLst>
                                          <p:attrName>style.visibility</p:attrName>
                                        </p:attrNameLst>
                                      </p:cBhvr>
                                      <p:to>
                                        <p:strVal val="visible"/>
                                      </p:to>
                                    </p:set>
                                    <p:animEffect transition="in" filter="blinds(horizontal)">
                                      <p:cBhvr>
                                        <p:cTn id="97" dur="500"/>
                                        <p:tgtEl>
                                          <p:spTgt spid="769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4"/>
          <p:cNvSpPr>
            <a:spLocks noGrp="1"/>
          </p:cNvSpPr>
          <p:nvPr>
            <p:ph type="title"/>
          </p:nvPr>
        </p:nvSpPr>
        <p:spPr>
          <a:xfrm>
            <a:off x="1106488" y="0"/>
            <a:ext cx="6986587" cy="781050"/>
          </a:xfrm>
          <a:ln/>
        </p:spPr>
        <p:txBody>
          <a:bodyPr vert="horz" wrap="square" lIns="91440" tIns="45720" rIns="91440" bIns="45720" anchor="ctr" anchorCtr="0"/>
          <a:lstStyle/>
          <a:p>
            <a:r>
              <a:rPr lang="zh-CN" altLang="en-US" dirty="0"/>
              <a:t>链接操作的步骤</a:t>
            </a:r>
          </a:p>
        </p:txBody>
      </p:sp>
      <p:sp>
        <p:nvSpPr>
          <p:cNvPr id="603139" name="Rectangle 5"/>
          <p:cNvSpPr>
            <a:spLocks noGrp="1"/>
          </p:cNvSpPr>
          <p:nvPr>
            <p:ph type="body"/>
          </p:nvPr>
        </p:nvSpPr>
        <p:spPr>
          <a:xfrm>
            <a:off x="57150" y="915988"/>
            <a:ext cx="8920163" cy="5614987"/>
          </a:xfrm>
          <a:ln/>
        </p:spPr>
        <p:txBody>
          <a:bodyPr vert="horz" wrap="square" lIns="91440" tIns="45720" rIns="91440" bIns="45720" anchor="t" anchorCtr="0"/>
          <a:lstStyle/>
          <a:p>
            <a:pPr>
              <a:lnSpc>
                <a:spcPct val="100000"/>
              </a:lnSpc>
            </a:pPr>
            <a:r>
              <a:rPr lang="en-US" altLang="zh-CN" dirty="0">
                <a:latin typeface="微软雅黑" panose="020B0503020204020204" pitchFamily="34" charset="-122"/>
                <a:ea typeface="微软雅黑" panose="020B0503020204020204" pitchFamily="34" charset="-122"/>
              </a:rPr>
              <a:t>Step 1. </a:t>
            </a:r>
            <a:r>
              <a:rPr lang="zh-CN" altLang="en-US" dirty="0">
                <a:latin typeface="微软雅黑" panose="020B0503020204020204" pitchFamily="34" charset="-122"/>
                <a:ea typeface="微软雅黑" panose="020B0503020204020204" pitchFamily="34" charset="-122"/>
              </a:rPr>
              <a:t>符号解析（</a:t>
            </a:r>
            <a:r>
              <a:rPr lang="en-US" altLang="zh-CN" dirty="0">
                <a:latin typeface="微软雅黑" panose="020B0503020204020204" pitchFamily="34" charset="-122"/>
                <a:ea typeface="微软雅黑" panose="020B0503020204020204" pitchFamily="34" charset="-122"/>
              </a:rPr>
              <a:t>Symbol resolution</a:t>
            </a:r>
            <a:r>
              <a:rPr lang="zh-CN" altLang="en-US" dirty="0">
                <a:latin typeface="微软雅黑" panose="020B0503020204020204" pitchFamily="34" charset="-122"/>
                <a:ea typeface="微软雅黑" panose="020B0503020204020204" pitchFamily="34" charset="-122"/>
              </a:rPr>
              <a:t>）</a:t>
            </a:r>
          </a:p>
          <a:p>
            <a:pPr lvl="1">
              <a:lnSpc>
                <a:spcPct val="100000"/>
              </a:lnSpc>
            </a:pPr>
            <a:r>
              <a:rPr lang="zh-CN" altLang="en-US" sz="2200" dirty="0">
                <a:latin typeface="微软雅黑" panose="020B0503020204020204" pitchFamily="34" charset="-122"/>
                <a:ea typeface="微软雅黑" panose="020B0503020204020204" pitchFamily="34" charset="-122"/>
              </a:rPr>
              <a:t>程序中有定义和引用的符号</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包括变量和函数等</a:t>
            </a:r>
            <a:r>
              <a:rPr lang="en-US" altLang="zh-CN" sz="2200" dirty="0">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a:p>
            <a:pPr lvl="2">
              <a:lnSpc>
                <a:spcPct val="100000"/>
              </a:lnSpc>
            </a:pPr>
            <a:r>
              <a:rPr lang="en-US" altLang="zh-CN" sz="2000" dirty="0">
                <a:latin typeface="微软雅黑" panose="020B0503020204020204" pitchFamily="34" charset="-122"/>
                <a:ea typeface="微软雅黑" panose="020B0503020204020204" pitchFamily="34" charset="-122"/>
              </a:rPr>
              <a:t>void swap() {…}  /* </a:t>
            </a:r>
            <a:r>
              <a:rPr lang="zh-CN" altLang="en-US" sz="2000" dirty="0">
                <a:latin typeface="微软雅黑" panose="020B0503020204020204" pitchFamily="34" charset="-122"/>
                <a:ea typeface="微软雅黑" panose="020B0503020204020204" pitchFamily="34" charset="-122"/>
              </a:rPr>
              <a:t>定义符号</a:t>
            </a:r>
            <a:r>
              <a:rPr lang="en-US" altLang="zh-CN" sz="2000" dirty="0">
                <a:latin typeface="微软雅黑" panose="020B0503020204020204" pitchFamily="34" charset="-122"/>
                <a:ea typeface="微软雅黑" panose="020B0503020204020204" pitchFamily="34" charset="-122"/>
              </a:rPr>
              <a:t>swap */</a:t>
            </a:r>
          </a:p>
          <a:p>
            <a:pPr lvl="2">
              <a:lnSpc>
                <a:spcPct val="100000"/>
              </a:lnSpc>
            </a:pPr>
            <a:r>
              <a:rPr lang="en-US" altLang="zh-CN" sz="2000" dirty="0">
                <a:latin typeface="微软雅黑" panose="020B0503020204020204" pitchFamily="34" charset="-122"/>
                <a:ea typeface="微软雅黑" panose="020B0503020204020204" pitchFamily="34" charset="-122"/>
              </a:rPr>
              <a:t>swap();          /* </a:t>
            </a:r>
            <a:r>
              <a:rPr lang="zh-CN" altLang="en-US" sz="2000" dirty="0">
                <a:latin typeface="微软雅黑" panose="020B0503020204020204" pitchFamily="34" charset="-122"/>
                <a:ea typeface="微软雅黑" panose="020B0503020204020204" pitchFamily="34" charset="-122"/>
              </a:rPr>
              <a:t>引用符号</a:t>
            </a:r>
            <a:r>
              <a:rPr lang="en-US" altLang="zh-CN" sz="2000" dirty="0">
                <a:latin typeface="微软雅黑" panose="020B0503020204020204" pitchFamily="34" charset="-122"/>
                <a:ea typeface="微软雅黑" panose="020B0503020204020204" pitchFamily="34" charset="-122"/>
              </a:rPr>
              <a:t>swap */</a:t>
            </a:r>
          </a:p>
          <a:p>
            <a:pPr lvl="2">
              <a:lnSpc>
                <a:spcPct val="100000"/>
              </a:lnSpc>
            </a:pPr>
            <a:r>
              <a:rPr lang="en-US" altLang="zh-CN" sz="2000" dirty="0">
                <a:latin typeface="微软雅黑" panose="020B0503020204020204" pitchFamily="34" charset="-122"/>
                <a:ea typeface="微软雅黑" panose="020B0503020204020204" pitchFamily="34" charset="-122"/>
              </a:rPr>
              <a:t>int *xp = &amp;x;    /* </a:t>
            </a:r>
            <a:r>
              <a:rPr lang="zh-CN" altLang="en-US" sz="2000" dirty="0">
                <a:latin typeface="微软雅黑" panose="020B0503020204020204" pitchFamily="34" charset="-122"/>
                <a:ea typeface="微软雅黑" panose="020B0503020204020204" pitchFamily="34" charset="-122"/>
              </a:rPr>
              <a:t>定义符号 </a:t>
            </a:r>
            <a:r>
              <a:rPr lang="en-US" altLang="zh-CN" sz="2000" dirty="0">
                <a:latin typeface="微软雅黑" panose="020B0503020204020204" pitchFamily="34" charset="-122"/>
                <a:ea typeface="微软雅黑" panose="020B0503020204020204" pitchFamily="34" charset="-122"/>
              </a:rPr>
              <a:t>xp, </a:t>
            </a:r>
            <a:r>
              <a:rPr lang="zh-CN" altLang="en-US" sz="2000" dirty="0">
                <a:latin typeface="微软雅黑" panose="020B0503020204020204" pitchFamily="34" charset="-122"/>
                <a:ea typeface="微软雅黑" panose="020B0503020204020204" pitchFamily="34" charset="-122"/>
              </a:rPr>
              <a:t>引用符号 </a:t>
            </a:r>
            <a:r>
              <a:rPr lang="en-US" altLang="zh-CN" sz="2000" dirty="0">
                <a:latin typeface="微软雅黑" panose="020B0503020204020204" pitchFamily="34" charset="-122"/>
                <a:ea typeface="微软雅黑" panose="020B0503020204020204" pitchFamily="34" charset="-122"/>
              </a:rPr>
              <a:t>x */</a:t>
            </a:r>
            <a:endParaRPr lang="en-US" altLang="zh-CN" dirty="0">
              <a:latin typeface="微软雅黑" panose="020B0503020204020204" pitchFamily="34" charset="-122"/>
              <a:ea typeface="微软雅黑" panose="020B0503020204020204" pitchFamily="34" charset="-122"/>
            </a:endParaRPr>
          </a:p>
          <a:p>
            <a:pPr lvl="1">
              <a:lnSpc>
                <a:spcPct val="100000"/>
              </a:lnSpc>
            </a:pPr>
            <a:r>
              <a:rPr lang="zh-CN" altLang="en-US" sz="2200" dirty="0">
                <a:latin typeface="微软雅黑" panose="020B0503020204020204" pitchFamily="34" charset="-122"/>
                <a:ea typeface="微软雅黑" panose="020B0503020204020204" pitchFamily="34" charset="-122"/>
              </a:rPr>
              <a:t>编译器将</a:t>
            </a:r>
            <a:r>
              <a:rPr lang="zh-CN" altLang="en-US" sz="2200" dirty="0">
                <a:solidFill>
                  <a:srgbClr val="FF3300"/>
                </a:solidFill>
                <a:latin typeface="微软雅黑" panose="020B0503020204020204" pitchFamily="34" charset="-122"/>
                <a:ea typeface="微软雅黑" panose="020B0503020204020204" pitchFamily="34" charset="-122"/>
              </a:rPr>
              <a:t>定义的符号</a:t>
            </a:r>
            <a:r>
              <a:rPr lang="zh-CN" altLang="en-US" sz="2200" dirty="0">
                <a:latin typeface="微软雅黑" panose="020B0503020204020204" pitchFamily="34" charset="-122"/>
                <a:ea typeface="微软雅黑" panose="020B0503020204020204" pitchFamily="34" charset="-122"/>
              </a:rPr>
              <a:t>存放在一个</a:t>
            </a:r>
            <a:r>
              <a:rPr lang="zh-CN" altLang="en-US" sz="2200" dirty="0">
                <a:solidFill>
                  <a:srgbClr val="FF3300"/>
                </a:solidFill>
                <a:latin typeface="微软雅黑" panose="020B0503020204020204" pitchFamily="34" charset="-122"/>
                <a:ea typeface="微软雅黑" panose="020B0503020204020204" pitchFamily="34" charset="-122"/>
              </a:rPr>
              <a:t>符号表</a:t>
            </a: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symbol table</a:t>
            </a:r>
            <a:r>
              <a:rPr lang="zh-CN" altLang="en-US" sz="2200" dirty="0">
                <a:latin typeface="微软雅黑" panose="020B0503020204020204" pitchFamily="34" charset="-122"/>
                <a:ea typeface="微软雅黑" panose="020B0503020204020204" pitchFamily="34" charset="-122"/>
              </a:rPr>
              <a:t>）中</a:t>
            </a:r>
            <a:r>
              <a:rPr lang="en-US" altLang="zh-CN" sz="2200" dirty="0">
                <a:latin typeface="微软雅黑" panose="020B0503020204020204" pitchFamily="34" charset="-122"/>
                <a:ea typeface="微软雅黑" panose="020B0503020204020204" pitchFamily="34" charset="-122"/>
              </a:rPr>
              <a:t>.</a:t>
            </a:r>
          </a:p>
          <a:p>
            <a:pPr lvl="2">
              <a:lnSpc>
                <a:spcPct val="100000"/>
              </a:lnSpc>
              <a:buChar char="–"/>
            </a:pPr>
            <a:r>
              <a:rPr lang="zh-CN" altLang="en-US" sz="2200" dirty="0">
                <a:latin typeface="微软雅黑" panose="020B0503020204020204" pitchFamily="34" charset="-122"/>
                <a:ea typeface="微软雅黑" panose="020B0503020204020204" pitchFamily="34" charset="-122"/>
              </a:rPr>
              <a:t>符号表是一个结构数组</a:t>
            </a:r>
          </a:p>
          <a:p>
            <a:pPr lvl="2">
              <a:lnSpc>
                <a:spcPct val="100000"/>
              </a:lnSpc>
              <a:buChar char="–"/>
            </a:pPr>
            <a:r>
              <a:rPr lang="zh-CN" altLang="en-US" sz="2200" dirty="0">
                <a:latin typeface="微软雅黑" panose="020B0503020204020204" pitchFamily="34" charset="-122"/>
                <a:ea typeface="微软雅黑" panose="020B0503020204020204" pitchFamily="34" charset="-122"/>
              </a:rPr>
              <a:t>每个表项包含符号名、</a:t>
            </a:r>
            <a:r>
              <a:rPr lang="zh-CN" altLang="en-US" sz="2200" dirty="0">
                <a:solidFill>
                  <a:srgbClr val="CC3300"/>
                </a:solidFill>
                <a:latin typeface="微软雅黑" panose="020B0503020204020204" pitchFamily="34" charset="-122"/>
                <a:ea typeface="微软雅黑" panose="020B0503020204020204" pitchFamily="34" charset="-122"/>
              </a:rPr>
              <a:t>长度和位置</a:t>
            </a:r>
            <a:r>
              <a:rPr lang="zh-CN" altLang="en-US" sz="2200" dirty="0">
                <a:latin typeface="微软雅黑" panose="020B0503020204020204" pitchFamily="34" charset="-122"/>
                <a:ea typeface="微软雅黑" panose="020B0503020204020204" pitchFamily="34" charset="-122"/>
              </a:rPr>
              <a:t>等信息</a:t>
            </a:r>
            <a:endParaRPr lang="en-US" altLang="zh-CN" sz="2200" dirty="0">
              <a:latin typeface="微软雅黑" panose="020B0503020204020204" pitchFamily="34" charset="-122"/>
              <a:ea typeface="微软雅黑" panose="020B0503020204020204" pitchFamily="34" charset="-122"/>
            </a:endParaRPr>
          </a:p>
          <a:p>
            <a:pPr lvl="1">
              <a:lnSpc>
                <a:spcPct val="100000"/>
              </a:lnSpc>
            </a:pPr>
            <a:r>
              <a:rPr lang="zh-CN" altLang="en-US" sz="2200" dirty="0">
                <a:latin typeface="微软雅黑" panose="020B0503020204020204" pitchFamily="34" charset="-122"/>
                <a:ea typeface="微软雅黑" panose="020B0503020204020204" pitchFamily="34" charset="-122"/>
              </a:rPr>
              <a:t>链接器将每个</a:t>
            </a:r>
            <a:r>
              <a:rPr lang="zh-CN" altLang="en-US" sz="2200" dirty="0">
                <a:solidFill>
                  <a:srgbClr val="FF3300"/>
                </a:solidFill>
                <a:latin typeface="微软雅黑" panose="020B0503020204020204" pitchFamily="34" charset="-122"/>
                <a:ea typeface="微软雅黑" panose="020B0503020204020204" pitchFamily="34" charset="-122"/>
              </a:rPr>
              <a:t>符号的引用</a:t>
            </a:r>
            <a:r>
              <a:rPr lang="zh-CN" altLang="en-US" sz="2200" dirty="0">
                <a:latin typeface="微软雅黑" panose="020B0503020204020204" pitchFamily="34" charset="-122"/>
                <a:ea typeface="微软雅黑" panose="020B0503020204020204" pitchFamily="34" charset="-122"/>
              </a:rPr>
              <a:t>都与一个确定的</a:t>
            </a:r>
            <a:r>
              <a:rPr lang="zh-CN" altLang="en-US" sz="2200" dirty="0">
                <a:solidFill>
                  <a:srgbClr val="FF3300"/>
                </a:solidFill>
                <a:latin typeface="微软雅黑" panose="020B0503020204020204" pitchFamily="34" charset="-122"/>
                <a:ea typeface="微软雅黑" panose="020B0503020204020204" pitchFamily="34" charset="-122"/>
              </a:rPr>
              <a:t>符号定义</a:t>
            </a:r>
            <a:r>
              <a:rPr lang="zh-CN" altLang="en-US" sz="2200" dirty="0">
                <a:latin typeface="微软雅黑" panose="020B0503020204020204" pitchFamily="34" charset="-122"/>
                <a:ea typeface="微软雅黑" panose="020B0503020204020204" pitchFamily="34" charset="-122"/>
              </a:rPr>
              <a:t>建立关联</a:t>
            </a:r>
          </a:p>
          <a:p>
            <a:r>
              <a:rPr lang="en-US" altLang="zh-CN" dirty="0">
                <a:latin typeface="微软雅黑" panose="020B0503020204020204" pitchFamily="34" charset="-122"/>
                <a:ea typeface="微软雅黑" panose="020B0503020204020204" pitchFamily="34" charset="-122"/>
              </a:rPr>
              <a:t>Step 2. </a:t>
            </a:r>
            <a:r>
              <a:rPr lang="zh-CN" altLang="en-US" dirty="0">
                <a:latin typeface="微软雅黑" panose="020B0503020204020204" pitchFamily="34" charset="-122"/>
                <a:ea typeface="微软雅黑" panose="020B0503020204020204" pitchFamily="34" charset="-122"/>
              </a:rPr>
              <a:t>重定位</a:t>
            </a:r>
            <a:endParaRPr lang="en-US" altLang="zh-CN"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将多个代码段与数据段分别</a:t>
            </a:r>
            <a:r>
              <a:rPr lang="zh-CN" altLang="en-US" sz="2200" dirty="0">
                <a:solidFill>
                  <a:srgbClr val="FF0000"/>
                </a:solidFill>
                <a:latin typeface="微软雅黑" panose="020B0503020204020204" pitchFamily="34" charset="-122"/>
                <a:ea typeface="微软雅黑" panose="020B0503020204020204" pitchFamily="34" charset="-122"/>
              </a:rPr>
              <a:t>合并为</a:t>
            </a:r>
            <a:r>
              <a:rPr lang="zh-CN" altLang="en-US" sz="2200" dirty="0">
                <a:latin typeface="微软雅黑" panose="020B0503020204020204" pitchFamily="34" charset="-122"/>
                <a:ea typeface="微软雅黑" panose="020B0503020204020204" pitchFamily="34" charset="-122"/>
              </a:rPr>
              <a:t>一个单独的代码段和数据段</a:t>
            </a:r>
            <a:endParaRPr lang="en-US" altLang="zh-CN"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计算每个定义的符号在虚拟地址空间中的</a:t>
            </a:r>
            <a:r>
              <a:rPr lang="zh-CN" altLang="en-US" sz="2200" dirty="0">
                <a:solidFill>
                  <a:srgbClr val="FF3300"/>
                </a:solidFill>
                <a:latin typeface="微软雅黑" panose="020B0503020204020204" pitchFamily="34" charset="-122"/>
                <a:ea typeface="微软雅黑" panose="020B0503020204020204" pitchFamily="34" charset="-122"/>
              </a:rPr>
              <a:t>绝对地址</a:t>
            </a:r>
          </a:p>
          <a:p>
            <a:pPr lvl="1"/>
            <a:r>
              <a:rPr lang="zh-CN" altLang="en-US" sz="2200" dirty="0">
                <a:latin typeface="微软雅黑" panose="020B0503020204020204" pitchFamily="34" charset="-122"/>
                <a:ea typeface="微软雅黑" panose="020B0503020204020204" pitchFamily="34" charset="-122"/>
              </a:rPr>
              <a:t>将可执行文件中符号引用处的地址</a:t>
            </a:r>
            <a:r>
              <a:rPr lang="zh-CN" altLang="en-US" sz="2200" dirty="0">
                <a:solidFill>
                  <a:srgbClr val="FF0000"/>
                </a:solidFill>
                <a:latin typeface="微软雅黑" panose="020B0503020204020204" pitchFamily="34" charset="-122"/>
                <a:ea typeface="微软雅黑" panose="020B0503020204020204" pitchFamily="34" charset="-122"/>
              </a:rPr>
              <a:t>修改为重定位后的地址信息</a:t>
            </a:r>
            <a:endParaRPr lang="en-US" altLang="zh-CN" sz="2200" dirty="0">
              <a:solidFill>
                <a:srgbClr val="FF0000"/>
              </a:solidFill>
              <a:latin typeface="微软雅黑" panose="020B0503020204020204" pitchFamily="34" charset="-122"/>
              <a:ea typeface="微软雅黑" panose="020B0503020204020204" pitchFamily="34" charset="-122"/>
            </a:endParaRPr>
          </a:p>
        </p:txBody>
      </p:sp>
      <p:sp>
        <p:nvSpPr>
          <p:cNvPr id="603140" name="Text Box 4"/>
          <p:cNvSpPr txBox="1"/>
          <p:nvPr/>
        </p:nvSpPr>
        <p:spPr>
          <a:xfrm>
            <a:off x="7092950" y="57150"/>
            <a:ext cx="1873250" cy="2436813"/>
          </a:xfrm>
          <a:prstGeom prst="rect">
            <a:avLst/>
          </a:prstGeom>
          <a:solidFill>
            <a:schemeClr val="bg1"/>
          </a:solidFill>
          <a:ln w="9525">
            <a:noFill/>
          </a:ln>
        </p:spPr>
        <p:txBody>
          <a:bodyPr anchor="t" anchorCtr="0">
            <a:spAutoFit/>
          </a:bodyPr>
          <a:lstStyle/>
          <a:p>
            <a:r>
              <a:rPr lang="en-US" altLang="zh-CN" sz="2200" b="1" dirty="0">
                <a:latin typeface="微软雅黑" panose="020B0503020204020204" pitchFamily="34" charset="-122"/>
                <a:ea typeface="微软雅黑" panose="020B0503020204020204" pitchFamily="34" charset="-122"/>
              </a:rPr>
              <a:t>      add </a:t>
            </a:r>
            <a:r>
              <a:rPr lang="en-US" altLang="zh-CN" sz="2200" b="1" dirty="0">
                <a:solidFill>
                  <a:srgbClr val="FF0000"/>
                </a:solidFill>
                <a:latin typeface="微软雅黑" panose="020B0503020204020204" pitchFamily="34" charset="-122"/>
                <a:ea typeface="微软雅黑" panose="020B0503020204020204" pitchFamily="34" charset="-122"/>
              </a:rPr>
              <a:t>B</a:t>
            </a:r>
          </a:p>
          <a:p>
            <a:r>
              <a:rPr lang="en-US" altLang="zh-CN" sz="2200" b="1" dirty="0">
                <a:solidFill>
                  <a:srgbClr val="009242"/>
                </a:solidFill>
                <a:latin typeface="微软雅黑" panose="020B0503020204020204" pitchFamily="34" charset="-122"/>
                <a:ea typeface="微软雅黑" panose="020B0503020204020204" pitchFamily="34" charset="-122"/>
              </a:rPr>
              <a:t>      jmp </a:t>
            </a:r>
            <a:r>
              <a:rPr lang="en-US" altLang="zh-CN" sz="2200" b="1" dirty="0">
                <a:solidFill>
                  <a:srgbClr val="FF0000"/>
                </a:solidFill>
                <a:latin typeface="微软雅黑" panose="020B0503020204020204" pitchFamily="34" charset="-122"/>
                <a:ea typeface="微软雅黑" panose="020B0503020204020204" pitchFamily="34" charset="-122"/>
              </a:rPr>
              <a:t>L0</a:t>
            </a:r>
          </a:p>
          <a:p>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p>
          <a:p>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p>
          <a:p>
            <a:r>
              <a:rPr lang="en-US" altLang="zh-CN" sz="2200" b="1" dirty="0">
                <a:latin typeface="微软雅黑" panose="020B0503020204020204" pitchFamily="34" charset="-122"/>
                <a:ea typeface="微软雅黑" panose="020B0503020204020204" pitchFamily="34" charset="-122"/>
              </a:rPr>
              <a:t>       ……</a:t>
            </a:r>
          </a:p>
          <a:p>
            <a:r>
              <a:rPr lang="en-US" altLang="zh-CN" sz="2200" b="1" dirty="0">
                <a:solidFill>
                  <a:srgbClr val="FF0000"/>
                </a:solidFill>
                <a:latin typeface="微软雅黑" panose="020B0503020204020204" pitchFamily="34" charset="-122"/>
                <a:ea typeface="微软雅黑" panose="020B0503020204020204" pitchFamily="34" charset="-122"/>
              </a:rPr>
              <a:t>L0</a:t>
            </a:r>
            <a:r>
              <a:rPr lang="zh-CN" altLang="en-US" sz="2200" b="1" dirty="0">
                <a:latin typeface="微软雅黑" panose="020B0503020204020204" pitchFamily="34" charset="-122"/>
                <a:ea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rPr>
              <a:t>sub </a:t>
            </a:r>
            <a:r>
              <a:rPr lang="en-US" altLang="zh-CN" sz="2200" b="1" dirty="0">
                <a:solidFill>
                  <a:srgbClr val="FF0000"/>
                </a:solidFill>
                <a:latin typeface="微软雅黑" panose="020B0503020204020204" pitchFamily="34" charset="-122"/>
                <a:ea typeface="微软雅黑" panose="020B0503020204020204" pitchFamily="34" charset="-122"/>
              </a:rPr>
              <a:t>C</a:t>
            </a:r>
          </a:p>
          <a:p>
            <a:r>
              <a:rPr lang="en-US" altLang="zh-CN" sz="2200" b="1" dirty="0">
                <a:latin typeface="微软雅黑" panose="020B0503020204020204" pitchFamily="34" charset="-122"/>
                <a:ea typeface="微软雅黑" panose="020B0503020204020204" pitchFamily="34" charset="-122"/>
              </a:rPr>
              <a:t>       ……</a:t>
            </a:r>
          </a:p>
        </p:txBody>
      </p:sp>
      <p:sp>
        <p:nvSpPr>
          <p:cNvPr id="603141" name="Line 5"/>
          <p:cNvSpPr/>
          <p:nvPr/>
        </p:nvSpPr>
        <p:spPr>
          <a:xfrm flipH="1">
            <a:off x="3730625" y="811213"/>
            <a:ext cx="4557713" cy="3279775"/>
          </a:xfrm>
          <a:prstGeom prst="line">
            <a:avLst/>
          </a:prstGeom>
          <a:ln w="38100" cap="flat" cmpd="sng">
            <a:solidFill>
              <a:srgbClr val="CC0066"/>
            </a:solidFill>
            <a:prstDash val="solid"/>
            <a:round/>
            <a:headEnd type="none" w="med" len="med"/>
            <a:tailEnd type="triangle" w="med" len="med"/>
          </a:ln>
        </p:spPr>
      </p:sp>
      <p:sp>
        <p:nvSpPr>
          <p:cNvPr id="603142" name="Line 6"/>
          <p:cNvSpPr/>
          <p:nvPr/>
        </p:nvSpPr>
        <p:spPr>
          <a:xfrm flipH="1">
            <a:off x="6430963" y="2116138"/>
            <a:ext cx="898525" cy="1974850"/>
          </a:xfrm>
          <a:prstGeom prst="line">
            <a:avLst/>
          </a:prstGeom>
          <a:ln w="38100" cap="flat" cmpd="sng">
            <a:solidFill>
              <a:srgbClr val="CC0066"/>
            </a:solidFill>
            <a:prstDash val="solid"/>
            <a:round/>
            <a:headEnd type="none" w="med" len="med"/>
            <a:tailEnd type="triangle" w="med" len="med"/>
          </a:ln>
        </p:spPr>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3139">
                                            <p:txEl>
                                              <p:pRg st="1" end="1"/>
                                            </p:txEl>
                                          </p:spTgt>
                                        </p:tgtEl>
                                        <p:attrNameLst>
                                          <p:attrName>style.visibility</p:attrName>
                                        </p:attrNameLst>
                                      </p:cBhvr>
                                      <p:to>
                                        <p:strVal val="visible"/>
                                      </p:to>
                                    </p:set>
                                    <p:animEffect transition="in" filter="blinds(horizontal)">
                                      <p:cBhvr>
                                        <p:cTn id="7" dur="500"/>
                                        <p:tgtEl>
                                          <p:spTgt spid="6031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03139">
                                            <p:txEl>
                                              <p:pRg st="2" end="2"/>
                                            </p:txEl>
                                          </p:spTgt>
                                        </p:tgtEl>
                                        <p:attrNameLst>
                                          <p:attrName>style.visibility</p:attrName>
                                        </p:attrNameLst>
                                      </p:cBhvr>
                                      <p:to>
                                        <p:strVal val="visible"/>
                                      </p:to>
                                    </p:set>
                                    <p:animEffect transition="in" filter="blinds(horizontal)">
                                      <p:cBhvr>
                                        <p:cTn id="12" dur="500"/>
                                        <p:tgtEl>
                                          <p:spTgt spid="6031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03139">
                                            <p:txEl>
                                              <p:pRg st="3" end="3"/>
                                            </p:txEl>
                                          </p:spTgt>
                                        </p:tgtEl>
                                        <p:attrNameLst>
                                          <p:attrName>style.visibility</p:attrName>
                                        </p:attrNameLst>
                                      </p:cBhvr>
                                      <p:to>
                                        <p:strVal val="visible"/>
                                      </p:to>
                                    </p:set>
                                    <p:animEffect transition="in" filter="blinds(horizontal)">
                                      <p:cBhvr>
                                        <p:cTn id="17" dur="500"/>
                                        <p:tgtEl>
                                          <p:spTgt spid="60313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03139">
                                            <p:txEl>
                                              <p:pRg st="4" end="4"/>
                                            </p:txEl>
                                          </p:spTgt>
                                        </p:tgtEl>
                                        <p:attrNameLst>
                                          <p:attrName>style.visibility</p:attrName>
                                        </p:attrNameLst>
                                      </p:cBhvr>
                                      <p:to>
                                        <p:strVal val="visible"/>
                                      </p:to>
                                    </p:set>
                                    <p:animEffect transition="in" filter="blinds(horizontal)">
                                      <p:cBhvr>
                                        <p:cTn id="22" dur="500"/>
                                        <p:tgtEl>
                                          <p:spTgt spid="60313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03139">
                                            <p:txEl>
                                              <p:pRg st="5" end="5"/>
                                            </p:txEl>
                                          </p:spTgt>
                                        </p:tgtEl>
                                        <p:attrNameLst>
                                          <p:attrName>style.visibility</p:attrName>
                                        </p:attrNameLst>
                                      </p:cBhvr>
                                      <p:to>
                                        <p:strVal val="visible"/>
                                      </p:to>
                                    </p:set>
                                    <p:animEffect transition="in" filter="blinds(horizontal)">
                                      <p:cBhvr>
                                        <p:cTn id="27" dur="500"/>
                                        <p:tgtEl>
                                          <p:spTgt spid="60313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03139">
                                            <p:txEl>
                                              <p:pRg st="6" end="6"/>
                                            </p:txEl>
                                          </p:spTgt>
                                        </p:tgtEl>
                                        <p:attrNameLst>
                                          <p:attrName>style.visibility</p:attrName>
                                        </p:attrNameLst>
                                      </p:cBhvr>
                                      <p:to>
                                        <p:strVal val="visible"/>
                                      </p:to>
                                    </p:set>
                                    <p:animEffect transition="in" filter="blinds(horizontal)">
                                      <p:cBhvr>
                                        <p:cTn id="32" dur="500"/>
                                        <p:tgtEl>
                                          <p:spTgt spid="60313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03139">
                                            <p:txEl>
                                              <p:pRg st="7" end="7"/>
                                            </p:txEl>
                                          </p:spTgt>
                                        </p:tgtEl>
                                        <p:attrNameLst>
                                          <p:attrName>style.visibility</p:attrName>
                                        </p:attrNameLst>
                                      </p:cBhvr>
                                      <p:to>
                                        <p:strVal val="visible"/>
                                      </p:to>
                                    </p:set>
                                    <p:animEffect transition="in" filter="blinds(horizontal)">
                                      <p:cBhvr>
                                        <p:cTn id="37" dur="500"/>
                                        <p:tgtEl>
                                          <p:spTgt spid="60313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03139">
                                            <p:txEl>
                                              <p:pRg st="8" end="8"/>
                                            </p:txEl>
                                          </p:spTgt>
                                        </p:tgtEl>
                                        <p:attrNameLst>
                                          <p:attrName>style.visibility</p:attrName>
                                        </p:attrNameLst>
                                      </p:cBhvr>
                                      <p:to>
                                        <p:strVal val="visible"/>
                                      </p:to>
                                    </p:set>
                                    <p:animEffect transition="in" filter="blinds(horizontal)">
                                      <p:cBhvr>
                                        <p:cTn id="42" dur="500"/>
                                        <p:tgtEl>
                                          <p:spTgt spid="603139">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03140"/>
                                        </p:tgtEl>
                                        <p:attrNameLst>
                                          <p:attrName>style.visibility</p:attrName>
                                        </p:attrNameLst>
                                      </p:cBhvr>
                                      <p:to>
                                        <p:strVal val="visible"/>
                                      </p:to>
                                    </p:set>
                                    <p:animEffect transition="in" filter="blinds(horizontal)">
                                      <p:cBhvr>
                                        <p:cTn id="47" dur="500"/>
                                        <p:tgtEl>
                                          <p:spTgt spid="60314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03141"/>
                                        </p:tgtEl>
                                        <p:attrNameLst>
                                          <p:attrName>style.visibility</p:attrName>
                                        </p:attrNameLst>
                                      </p:cBhvr>
                                      <p:to>
                                        <p:strVal val="visible"/>
                                      </p:to>
                                    </p:set>
                                    <p:animEffect transition="in" filter="blinds(horizontal)">
                                      <p:cBhvr>
                                        <p:cTn id="52" dur="500"/>
                                        <p:tgtEl>
                                          <p:spTgt spid="60314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03142"/>
                                        </p:tgtEl>
                                        <p:attrNameLst>
                                          <p:attrName>style.visibility</p:attrName>
                                        </p:attrNameLst>
                                      </p:cBhvr>
                                      <p:to>
                                        <p:strVal val="visible"/>
                                      </p:to>
                                    </p:set>
                                    <p:animEffect transition="in" filter="blinds(horizontal)">
                                      <p:cBhvr>
                                        <p:cTn id="57" dur="500"/>
                                        <p:tgtEl>
                                          <p:spTgt spid="60314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03139">
                                            <p:txEl>
                                              <p:pRg st="10" end="10"/>
                                            </p:txEl>
                                          </p:spTgt>
                                        </p:tgtEl>
                                        <p:attrNameLst>
                                          <p:attrName>style.visibility</p:attrName>
                                        </p:attrNameLst>
                                      </p:cBhvr>
                                      <p:to>
                                        <p:strVal val="visible"/>
                                      </p:to>
                                    </p:set>
                                    <p:animEffect transition="in" filter="blinds(horizontal)">
                                      <p:cBhvr>
                                        <p:cTn id="62" dur="500"/>
                                        <p:tgtEl>
                                          <p:spTgt spid="603139">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03139">
                                            <p:txEl>
                                              <p:pRg st="11" end="11"/>
                                            </p:txEl>
                                          </p:spTgt>
                                        </p:tgtEl>
                                        <p:attrNameLst>
                                          <p:attrName>style.visibility</p:attrName>
                                        </p:attrNameLst>
                                      </p:cBhvr>
                                      <p:to>
                                        <p:strVal val="visible"/>
                                      </p:to>
                                    </p:set>
                                    <p:animEffect transition="in" filter="blinds(horizontal)">
                                      <p:cBhvr>
                                        <p:cTn id="67" dur="500"/>
                                        <p:tgtEl>
                                          <p:spTgt spid="603139">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603139">
                                            <p:txEl>
                                              <p:pRg st="12" end="12"/>
                                            </p:txEl>
                                          </p:spTgt>
                                        </p:tgtEl>
                                        <p:attrNameLst>
                                          <p:attrName>style.visibility</p:attrName>
                                        </p:attrNameLst>
                                      </p:cBhvr>
                                      <p:to>
                                        <p:strVal val="visible"/>
                                      </p:to>
                                    </p:set>
                                    <p:animEffect transition="in" filter="blinds(horizontal)">
                                      <p:cBhvr>
                                        <p:cTn id="72" dur="500"/>
                                        <p:tgtEl>
                                          <p:spTgt spid="60313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4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标题 1"/>
          <p:cNvSpPr>
            <a:spLocks noGrp="1"/>
          </p:cNvSpPr>
          <p:nvPr>
            <p:ph type="title"/>
          </p:nvPr>
        </p:nvSpPr>
        <p:spPr>
          <a:ln/>
        </p:spPr>
        <p:txBody>
          <a:bodyPr vert="horz" wrap="square" lIns="91440" tIns="45720" rIns="91440" bIns="45720" anchor="ctr" anchorCtr="0"/>
          <a:lstStyle/>
          <a:p>
            <a:r>
              <a:rPr lang="zh-CN" altLang="en-US" dirty="0"/>
              <a:t>基本概念</a:t>
            </a:r>
          </a:p>
        </p:txBody>
      </p:sp>
      <p:sp>
        <p:nvSpPr>
          <p:cNvPr id="4098" name="内容占位符 2"/>
          <p:cNvSpPr>
            <a:spLocks noGrp="1"/>
          </p:cNvSpPr>
          <p:nvPr>
            <p:ph idx="1"/>
          </p:nvPr>
        </p:nvSpPr>
        <p:spPr>
          <a:xfrm>
            <a:off x="0" y="836613"/>
            <a:ext cx="9144000" cy="5218112"/>
          </a:xfrm>
          <a:ln/>
        </p:spPr>
        <p:txBody>
          <a:bodyPr vert="horz" wrap="square" lIns="91440" tIns="45720" rIns="91440" bIns="45720" anchor="t" anchorCtr="0"/>
          <a:lstStyle/>
          <a:p>
            <a:r>
              <a:rPr lang="zh-CN" altLang="en-US" sz="2200" dirty="0">
                <a:solidFill>
                  <a:srgbClr val="FF0000"/>
                </a:solidFill>
                <a:latin typeface="微软雅黑" panose="020B0503020204020204" pitchFamily="34" charset="-122"/>
                <a:ea typeface="微软雅黑" panose="020B0503020204020204" pitchFamily="34" charset="-122"/>
              </a:rPr>
              <a:t>链接</a:t>
            </a:r>
            <a:r>
              <a:rPr lang="zh-CN" altLang="en-US" dirty="0"/>
              <a:t>：将一个程序的所有关联模块对应的目标代码文件结合在一起，以形成一个可执行文件的过程。</a:t>
            </a:r>
            <a:endParaRPr lang="en-US" altLang="zh-CN" dirty="0"/>
          </a:p>
          <a:p>
            <a:r>
              <a:rPr lang="zh-CN" altLang="en-US" sz="2200" dirty="0">
                <a:solidFill>
                  <a:srgbClr val="FF0000"/>
                </a:solidFill>
                <a:latin typeface="微软雅黑" panose="020B0503020204020204" pitchFamily="34" charset="-122"/>
                <a:ea typeface="微软雅黑" panose="020B0503020204020204" pitchFamily="34" charset="-122"/>
              </a:rPr>
              <a:t>符号定义</a:t>
            </a:r>
            <a:r>
              <a:rPr lang="zh-CN" altLang="en-US" dirty="0"/>
              <a:t>：被定义的变量和子程序的起始地址</a:t>
            </a:r>
            <a:endParaRPr lang="en-US" altLang="zh-CN" dirty="0"/>
          </a:p>
          <a:p>
            <a:r>
              <a:rPr lang="zh-CN" altLang="en-US" sz="2200" dirty="0">
                <a:solidFill>
                  <a:srgbClr val="FF0000"/>
                </a:solidFill>
                <a:latin typeface="微软雅黑" panose="020B0503020204020204" pitchFamily="34" charset="-122"/>
                <a:ea typeface="微软雅黑" panose="020B0503020204020204" pitchFamily="34" charset="-122"/>
              </a:rPr>
              <a:t>符号引用</a:t>
            </a:r>
            <a:r>
              <a:rPr lang="zh-CN" altLang="en-US" dirty="0"/>
              <a:t>：子程序（函数或过程）的调用或在表达式中使用变量进行计算。</a:t>
            </a:r>
            <a:endParaRPr lang="en-US" altLang="zh-CN" dirty="0"/>
          </a:p>
          <a:p>
            <a:r>
              <a:rPr lang="zh-CN" altLang="en-US" sz="2200" dirty="0">
                <a:solidFill>
                  <a:srgbClr val="FF0000"/>
                </a:solidFill>
                <a:latin typeface="微软雅黑" panose="020B0503020204020204" pitchFamily="34" charset="-122"/>
                <a:ea typeface="微软雅黑" panose="020B0503020204020204" pitchFamily="34" charset="-122"/>
              </a:rPr>
              <a:t>可重定位目标文件</a:t>
            </a:r>
            <a:r>
              <a:rPr lang="zh-CN" altLang="en-US" dirty="0"/>
              <a:t>和</a:t>
            </a:r>
            <a:r>
              <a:rPr lang="zh-CN" altLang="en-US" sz="2200" dirty="0">
                <a:solidFill>
                  <a:srgbClr val="FF0000"/>
                </a:solidFill>
                <a:latin typeface="微软雅黑" panose="020B0503020204020204" pitchFamily="34" charset="-122"/>
                <a:ea typeface="微软雅黑" panose="020B0503020204020204" pitchFamily="34" charset="-122"/>
              </a:rPr>
              <a:t>可执行目标文件</a:t>
            </a:r>
            <a:r>
              <a:rPr lang="zh-CN" altLang="en-US" dirty="0"/>
              <a:t>都是机器语言目标文件，所不同的是前者是单个模块生成的，而后者是多个模块组合而成的。因而，对于前者，代码总是从</a:t>
            </a:r>
            <a:r>
              <a:rPr lang="en-US" altLang="zh-CN" dirty="0"/>
              <a:t>0</a:t>
            </a:r>
            <a:r>
              <a:rPr lang="zh-CN" altLang="en-US" dirty="0"/>
              <a:t>开始，对于后者，代码在</a:t>
            </a:r>
            <a:r>
              <a:rPr lang="en-US" altLang="zh-CN" dirty="0"/>
              <a:t>ABI</a:t>
            </a:r>
            <a:r>
              <a:rPr lang="zh-CN" altLang="en-US" dirty="0"/>
              <a:t>规范规定的虚拟地址空间中产生。</a:t>
            </a:r>
            <a:endParaRPr lang="en-US" altLang="zh-CN" dirty="0"/>
          </a:p>
          <a:p>
            <a:r>
              <a:rPr lang="zh-CN" altLang="en-US" sz="2200" dirty="0">
                <a:solidFill>
                  <a:srgbClr val="FF0000"/>
                </a:solidFill>
                <a:latin typeface="微软雅黑" panose="020B0503020204020204" pitchFamily="34" charset="-122"/>
                <a:ea typeface="微软雅黑" panose="020B0503020204020204" pitchFamily="34" charset="-122"/>
              </a:rPr>
              <a:t>静态链接器</a:t>
            </a:r>
            <a:r>
              <a:rPr lang="zh-CN" altLang="en-US" dirty="0"/>
              <a:t>将多个可重定位目标合成一个可执行目标文件，主要完成以下两个任务：</a:t>
            </a:r>
            <a:endParaRPr lang="en-US" altLang="zh-CN" dirty="0"/>
          </a:p>
          <a:p>
            <a:pPr lvl="1"/>
            <a:r>
              <a:rPr lang="zh-CN" altLang="en-US" sz="2200" dirty="0">
                <a:ea typeface="微软雅黑" panose="020B0503020204020204" pitchFamily="34" charset="-122"/>
              </a:rPr>
              <a:t>符号解析</a:t>
            </a:r>
            <a:r>
              <a:rPr lang="zh-CN" altLang="en-US" dirty="0"/>
              <a:t>：将每个符号的引用与一个确定的符号定义建立关联</a:t>
            </a:r>
            <a:endParaRPr lang="en-US" altLang="zh-CN" dirty="0"/>
          </a:p>
          <a:p>
            <a:pPr lvl="1"/>
            <a:r>
              <a:rPr lang="zh-CN" altLang="en-US" sz="2200" dirty="0">
                <a:ea typeface="微软雅黑" panose="020B0503020204020204" pitchFamily="34" charset="-122"/>
              </a:rPr>
              <a:t>重定位</a:t>
            </a:r>
            <a:r>
              <a:rPr lang="zh-CN" altLang="en-US" dirty="0"/>
              <a:t>：重新确定代码和数据的地址并更新指令中被引用符号地址</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p:cNvSpPr>
          <p:nvPr>
            <p:ph type="title"/>
          </p:nvPr>
        </p:nvSpPr>
        <p:spPr>
          <a:xfrm>
            <a:off x="385763" y="7938"/>
            <a:ext cx="7591425" cy="762000"/>
          </a:xfrm>
          <a:ln/>
        </p:spPr>
        <p:txBody>
          <a:bodyPr vert="horz" wrap="square" lIns="91440" tIns="45720" rIns="91440" bIns="45720" anchor="ctr" anchorCtr="0"/>
          <a:lstStyle/>
          <a:p>
            <a:r>
              <a:rPr lang="zh-CN" altLang="en-US" dirty="0"/>
              <a:t>三类目标文件</a:t>
            </a:r>
            <a:r>
              <a:rPr lang="en-US" altLang="zh-CN" dirty="0">
                <a:ea typeface="宋体" panose="02010600030101010101" pitchFamily="2" charset="-122"/>
              </a:rPr>
              <a:t> </a:t>
            </a:r>
          </a:p>
        </p:txBody>
      </p:sp>
      <p:sp>
        <p:nvSpPr>
          <p:cNvPr id="607235" name="Rectangle 3"/>
          <p:cNvSpPr>
            <a:spLocks noGrp="1"/>
          </p:cNvSpPr>
          <p:nvPr>
            <p:ph type="body"/>
          </p:nvPr>
        </p:nvSpPr>
        <p:spPr>
          <a:xfrm>
            <a:off x="468313" y="836613"/>
            <a:ext cx="8359775" cy="5781675"/>
          </a:xfrm>
          <a:ln/>
        </p:spPr>
        <p:txBody>
          <a:bodyPr vert="horz" wrap="square" lIns="91440" tIns="45720" rIns="91440" bIns="45720" anchor="t" anchorCtr="0"/>
          <a:lstStyle/>
          <a:p>
            <a:pPr>
              <a:lnSpc>
                <a:spcPct val="125000"/>
              </a:lnSpc>
            </a:pPr>
            <a:r>
              <a:rPr lang="zh-CN" altLang="en-US" sz="2300" dirty="0">
                <a:latin typeface="微软雅黑" panose="020B0503020204020204" pitchFamily="34" charset="-122"/>
                <a:ea typeface="微软雅黑" panose="020B0503020204020204" pitchFamily="34" charset="-122"/>
              </a:rPr>
              <a:t>可重定位目标文件 </a:t>
            </a:r>
            <a:r>
              <a:rPr lang="en-US" altLang="zh-CN" sz="2300" dirty="0">
                <a:latin typeface="微软雅黑" panose="020B0503020204020204" pitchFamily="34" charset="-122"/>
                <a:ea typeface="微软雅黑" panose="020B0503020204020204" pitchFamily="34" charset="-122"/>
              </a:rPr>
              <a:t>(.o)</a:t>
            </a:r>
          </a:p>
          <a:p>
            <a:pPr lvl="1">
              <a:lnSpc>
                <a:spcPct val="125000"/>
              </a:lnSpc>
            </a:pPr>
            <a:r>
              <a:rPr lang="zh-CN" altLang="en-US" sz="2300" dirty="0">
                <a:latin typeface="微软雅黑" panose="020B0503020204020204" pitchFamily="34" charset="-122"/>
                <a:ea typeface="微软雅黑" panose="020B0503020204020204" pitchFamily="34" charset="-122"/>
              </a:rPr>
              <a:t>其代码和数据可和其他可重定位文件合并为可执行文件</a:t>
            </a:r>
          </a:p>
          <a:p>
            <a:pPr lvl="2">
              <a:lnSpc>
                <a:spcPct val="125000"/>
              </a:lnSpc>
            </a:pPr>
            <a:r>
              <a:rPr lang="zh-CN" altLang="en-US" sz="2300" dirty="0">
                <a:latin typeface="微软雅黑" panose="020B0503020204020204" pitchFamily="34" charset="-122"/>
                <a:ea typeface="微软雅黑" panose="020B0503020204020204" pitchFamily="34" charset="-122"/>
              </a:rPr>
              <a:t>每个</a:t>
            </a:r>
            <a:r>
              <a:rPr lang="en-US" altLang="zh-CN" sz="2300" dirty="0">
                <a:latin typeface="微软雅黑" panose="020B0503020204020204" pitchFamily="34" charset="-122"/>
                <a:ea typeface="微软雅黑" panose="020B0503020204020204" pitchFamily="34" charset="-122"/>
              </a:rPr>
              <a:t>.o </a:t>
            </a:r>
            <a:r>
              <a:rPr lang="zh-CN" altLang="en-US" sz="2300" dirty="0">
                <a:latin typeface="微软雅黑" panose="020B0503020204020204" pitchFamily="34" charset="-122"/>
                <a:ea typeface="微软雅黑" panose="020B0503020204020204" pitchFamily="34" charset="-122"/>
              </a:rPr>
              <a:t>文件由对应的</a:t>
            </a:r>
            <a:r>
              <a:rPr lang="en-US" altLang="zh-CN" sz="2300" dirty="0">
                <a:latin typeface="微软雅黑" panose="020B0503020204020204" pitchFamily="34" charset="-122"/>
                <a:ea typeface="微软雅黑" panose="020B0503020204020204" pitchFamily="34" charset="-122"/>
              </a:rPr>
              <a:t>.c</a:t>
            </a:r>
            <a:r>
              <a:rPr lang="zh-CN" altLang="en-US" sz="2300" dirty="0">
                <a:latin typeface="微软雅黑" panose="020B0503020204020204" pitchFamily="34" charset="-122"/>
                <a:ea typeface="微软雅黑" panose="020B0503020204020204" pitchFamily="34" charset="-122"/>
              </a:rPr>
              <a:t>文件生成</a:t>
            </a:r>
          </a:p>
          <a:p>
            <a:pPr lvl="2">
              <a:lnSpc>
                <a:spcPct val="125000"/>
              </a:lnSpc>
            </a:pPr>
            <a:r>
              <a:rPr lang="zh-CN" altLang="en-US" sz="2300" dirty="0">
                <a:latin typeface="微软雅黑" panose="020B0503020204020204" pitchFamily="34" charset="-122"/>
                <a:ea typeface="微软雅黑" panose="020B0503020204020204" pitchFamily="34" charset="-122"/>
              </a:rPr>
              <a:t>每个</a:t>
            </a:r>
            <a:r>
              <a:rPr lang="en-US" altLang="zh-CN" sz="2300" dirty="0">
                <a:latin typeface="微软雅黑" panose="020B0503020204020204" pitchFamily="34" charset="-122"/>
                <a:ea typeface="微软雅黑" panose="020B0503020204020204" pitchFamily="34" charset="-122"/>
              </a:rPr>
              <a:t>.o</a:t>
            </a:r>
            <a:r>
              <a:rPr lang="zh-CN" altLang="en-US" sz="2300" dirty="0">
                <a:latin typeface="微软雅黑" panose="020B0503020204020204" pitchFamily="34" charset="-122"/>
                <a:ea typeface="微软雅黑" panose="020B0503020204020204" pitchFamily="34" charset="-122"/>
              </a:rPr>
              <a:t>文件代码和数据</a:t>
            </a:r>
            <a:r>
              <a:rPr lang="zh-CN" altLang="en-US" sz="2300" dirty="0">
                <a:solidFill>
                  <a:srgbClr val="FF3300"/>
                </a:solidFill>
                <a:latin typeface="微软雅黑" panose="020B0503020204020204" pitchFamily="34" charset="-122"/>
                <a:ea typeface="微软雅黑" panose="020B0503020204020204" pitchFamily="34" charset="-122"/>
              </a:rPr>
              <a:t>地址都从</a:t>
            </a:r>
            <a:r>
              <a:rPr lang="en-US" altLang="zh-CN" sz="2300" dirty="0">
                <a:solidFill>
                  <a:srgbClr val="FF3300"/>
                </a:solidFill>
                <a:latin typeface="微软雅黑" panose="020B0503020204020204" pitchFamily="34" charset="-122"/>
                <a:ea typeface="微软雅黑" panose="020B0503020204020204" pitchFamily="34" charset="-122"/>
              </a:rPr>
              <a:t>0</a:t>
            </a:r>
            <a:r>
              <a:rPr lang="zh-CN" altLang="en-US" sz="2300" dirty="0">
                <a:solidFill>
                  <a:srgbClr val="FF3300"/>
                </a:solidFill>
                <a:latin typeface="微软雅黑" panose="020B0503020204020204" pitchFamily="34" charset="-122"/>
                <a:ea typeface="微软雅黑" panose="020B0503020204020204" pitchFamily="34" charset="-122"/>
              </a:rPr>
              <a:t>开始</a:t>
            </a:r>
          </a:p>
          <a:p>
            <a:pPr>
              <a:lnSpc>
                <a:spcPct val="125000"/>
              </a:lnSpc>
            </a:pPr>
            <a:r>
              <a:rPr lang="zh-CN" altLang="en-US" sz="2300" dirty="0">
                <a:latin typeface="微软雅黑" panose="020B0503020204020204" pitchFamily="34" charset="-122"/>
                <a:ea typeface="微软雅黑" panose="020B0503020204020204" pitchFamily="34" charset="-122"/>
              </a:rPr>
              <a:t>可执行目标文件</a:t>
            </a:r>
            <a:r>
              <a:rPr lang="en-US" altLang="zh-CN" sz="2300" dirty="0">
                <a:latin typeface="微软雅黑" panose="020B0503020204020204" pitchFamily="34" charset="-122"/>
                <a:ea typeface="微软雅黑" panose="020B0503020204020204" pitchFamily="34" charset="-122"/>
              </a:rPr>
              <a:t> (</a:t>
            </a:r>
            <a:r>
              <a:rPr lang="zh-CN" altLang="en-US" sz="2300" dirty="0">
                <a:latin typeface="微软雅黑" panose="020B0503020204020204" pitchFamily="34" charset="-122"/>
                <a:ea typeface="微软雅黑" panose="020B0503020204020204" pitchFamily="34" charset="-122"/>
              </a:rPr>
              <a:t>默认为</a:t>
            </a:r>
            <a:r>
              <a:rPr lang="en-US" altLang="zh-CN" sz="2300" dirty="0">
                <a:latin typeface="微软雅黑" panose="020B0503020204020204" pitchFamily="34" charset="-122"/>
                <a:ea typeface="微软雅黑" panose="020B0503020204020204" pitchFamily="34" charset="-122"/>
              </a:rPr>
              <a:t>a.out)</a:t>
            </a:r>
          </a:p>
          <a:p>
            <a:pPr lvl="1">
              <a:lnSpc>
                <a:spcPct val="125000"/>
              </a:lnSpc>
            </a:pPr>
            <a:r>
              <a:rPr lang="zh-CN" altLang="en-US" sz="2300" dirty="0">
                <a:latin typeface="微软雅黑" panose="020B0503020204020204" pitchFamily="34" charset="-122"/>
                <a:ea typeface="微软雅黑" panose="020B0503020204020204" pitchFamily="34" charset="-122"/>
              </a:rPr>
              <a:t>包含的代码和数据可以被直接复制到内存并被执行</a:t>
            </a:r>
          </a:p>
          <a:p>
            <a:pPr lvl="1">
              <a:lnSpc>
                <a:spcPct val="125000"/>
              </a:lnSpc>
            </a:pPr>
            <a:r>
              <a:rPr lang="zh-CN" altLang="en-US" sz="2300" dirty="0">
                <a:latin typeface="微软雅黑" panose="020B0503020204020204" pitchFamily="34" charset="-122"/>
                <a:ea typeface="微软雅黑" panose="020B0503020204020204" pitchFamily="34" charset="-122"/>
              </a:rPr>
              <a:t>代码和数据</a:t>
            </a:r>
            <a:r>
              <a:rPr lang="zh-CN" altLang="en-US" sz="2300" dirty="0">
                <a:solidFill>
                  <a:srgbClr val="FF3300"/>
                </a:solidFill>
                <a:latin typeface="微软雅黑" panose="020B0503020204020204" pitchFamily="34" charset="-122"/>
                <a:ea typeface="微软雅黑" panose="020B0503020204020204" pitchFamily="34" charset="-122"/>
              </a:rPr>
              <a:t>地址为虚拟地址</a:t>
            </a:r>
            <a:r>
              <a:rPr lang="zh-CN" altLang="en-US" sz="2300" dirty="0">
                <a:latin typeface="微软雅黑" panose="020B0503020204020204" pitchFamily="34" charset="-122"/>
                <a:ea typeface="微软雅黑" panose="020B0503020204020204" pitchFamily="34" charset="-122"/>
              </a:rPr>
              <a:t>空间中的地址</a:t>
            </a:r>
          </a:p>
          <a:p>
            <a:pPr>
              <a:lnSpc>
                <a:spcPct val="125000"/>
              </a:lnSpc>
            </a:pPr>
            <a:r>
              <a:rPr lang="zh-CN" altLang="en-US" sz="2300" dirty="0">
                <a:latin typeface="微软雅黑" panose="020B0503020204020204" pitchFamily="34" charset="-122"/>
                <a:ea typeface="微软雅黑" panose="020B0503020204020204" pitchFamily="34" charset="-122"/>
              </a:rPr>
              <a:t>共享的目标文件 </a:t>
            </a:r>
            <a:r>
              <a:rPr lang="en-US" altLang="zh-CN" sz="2300" dirty="0">
                <a:latin typeface="微软雅黑" panose="020B0503020204020204" pitchFamily="34" charset="-122"/>
                <a:ea typeface="微软雅黑" panose="020B0503020204020204" pitchFamily="34" charset="-122"/>
              </a:rPr>
              <a:t>(.so)</a:t>
            </a:r>
          </a:p>
          <a:p>
            <a:pPr lvl="1">
              <a:lnSpc>
                <a:spcPct val="125000"/>
              </a:lnSpc>
            </a:pPr>
            <a:r>
              <a:rPr lang="zh-CN" altLang="en-US" sz="2300" dirty="0">
                <a:latin typeface="微软雅黑" panose="020B0503020204020204" pitchFamily="34" charset="-122"/>
                <a:ea typeface="微软雅黑" panose="020B0503020204020204" pitchFamily="34" charset="-122"/>
              </a:rPr>
              <a:t>特殊的可重定位目标文件，能在装入或运行时被装入到内存并自动被链接，称为</a:t>
            </a:r>
            <a:r>
              <a:rPr lang="zh-CN" altLang="en-US" sz="2300" dirty="0">
                <a:solidFill>
                  <a:srgbClr val="FF0000"/>
                </a:solidFill>
                <a:latin typeface="微软雅黑" panose="020B0503020204020204" pitchFamily="34" charset="-122"/>
                <a:ea typeface="微软雅黑" panose="020B0503020204020204" pitchFamily="34" charset="-122"/>
              </a:rPr>
              <a:t>共享库文件</a:t>
            </a:r>
            <a:endParaRPr lang="en-US" altLang="zh-CN" sz="2300" dirty="0">
              <a:solidFill>
                <a:srgbClr val="FF0000"/>
              </a:solidFill>
              <a:latin typeface="微软雅黑" panose="020B0503020204020204" pitchFamily="34" charset="-122"/>
              <a:ea typeface="微软雅黑" panose="020B0503020204020204" pitchFamily="34" charset="-122"/>
            </a:endParaRPr>
          </a:p>
          <a:p>
            <a:pPr lvl="1">
              <a:lnSpc>
                <a:spcPct val="125000"/>
              </a:lnSpc>
            </a:pPr>
            <a:r>
              <a:rPr lang="en-US" altLang="zh-CN" sz="2300" dirty="0">
                <a:latin typeface="微软雅黑" panose="020B0503020204020204" pitchFamily="34" charset="-122"/>
                <a:ea typeface="微软雅黑" panose="020B0503020204020204" pitchFamily="34" charset="-122"/>
              </a:rPr>
              <a:t>Windows </a:t>
            </a:r>
            <a:r>
              <a:rPr lang="zh-CN" altLang="en-US" sz="2300" dirty="0">
                <a:latin typeface="微软雅黑" panose="020B0503020204020204" pitchFamily="34" charset="-122"/>
                <a:ea typeface="微软雅黑" panose="020B0503020204020204" pitchFamily="34" charset="-122"/>
              </a:rPr>
              <a:t>中称其为 </a:t>
            </a:r>
            <a:r>
              <a:rPr lang="en-US" altLang="zh-CN" sz="2300" i="1" dirty="0">
                <a:latin typeface="微软雅黑" panose="020B0503020204020204" pitchFamily="34" charset="-122"/>
                <a:ea typeface="微软雅黑" panose="020B0503020204020204" pitchFamily="34" charset="-122"/>
              </a:rPr>
              <a:t>Dynamic Link Libraries</a:t>
            </a:r>
            <a:r>
              <a:rPr lang="en-US" altLang="zh-CN" sz="2300" dirty="0">
                <a:latin typeface="微软雅黑" panose="020B0503020204020204" pitchFamily="34" charset="-122"/>
                <a:ea typeface="微软雅黑" panose="020B0503020204020204" pitchFamily="34" charset="-122"/>
              </a:rPr>
              <a:t> (DLLs)</a:t>
            </a:r>
            <a:r>
              <a:rPr lang="en-US" altLang="zh-CN" sz="2400" dirty="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7235">
                                            <p:txEl>
                                              <p:pRg st="1" end="1"/>
                                            </p:txEl>
                                          </p:spTgt>
                                        </p:tgtEl>
                                        <p:attrNameLst>
                                          <p:attrName>style.visibility</p:attrName>
                                        </p:attrNameLst>
                                      </p:cBhvr>
                                      <p:to>
                                        <p:strVal val="visible"/>
                                      </p:to>
                                    </p:set>
                                    <p:animEffect transition="in" filter="blinds(horizontal)">
                                      <p:cBhvr>
                                        <p:cTn id="7" dur="500"/>
                                        <p:tgtEl>
                                          <p:spTgt spid="6072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07235">
                                            <p:txEl>
                                              <p:pRg st="2" end="2"/>
                                            </p:txEl>
                                          </p:spTgt>
                                        </p:tgtEl>
                                        <p:attrNameLst>
                                          <p:attrName>style.visibility</p:attrName>
                                        </p:attrNameLst>
                                      </p:cBhvr>
                                      <p:to>
                                        <p:strVal val="visible"/>
                                      </p:to>
                                    </p:set>
                                    <p:animEffect transition="in" filter="blinds(horizontal)">
                                      <p:cBhvr>
                                        <p:cTn id="12" dur="500"/>
                                        <p:tgtEl>
                                          <p:spTgt spid="607235">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07235">
                                            <p:txEl>
                                              <p:pRg st="3" end="3"/>
                                            </p:txEl>
                                          </p:spTgt>
                                        </p:tgtEl>
                                        <p:attrNameLst>
                                          <p:attrName>style.visibility</p:attrName>
                                        </p:attrNameLst>
                                      </p:cBhvr>
                                      <p:to>
                                        <p:strVal val="visible"/>
                                      </p:to>
                                    </p:set>
                                    <p:animEffect transition="in" filter="blinds(horizontal)">
                                      <p:cBhvr>
                                        <p:cTn id="15" dur="500"/>
                                        <p:tgtEl>
                                          <p:spTgt spid="60723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07235">
                                            <p:txEl>
                                              <p:pRg st="5" end="5"/>
                                            </p:txEl>
                                          </p:spTgt>
                                        </p:tgtEl>
                                        <p:attrNameLst>
                                          <p:attrName>style.visibility</p:attrName>
                                        </p:attrNameLst>
                                      </p:cBhvr>
                                      <p:to>
                                        <p:strVal val="visible"/>
                                      </p:to>
                                    </p:set>
                                    <p:animEffect transition="in" filter="blinds(horizontal)">
                                      <p:cBhvr>
                                        <p:cTn id="20" dur="500"/>
                                        <p:tgtEl>
                                          <p:spTgt spid="607235">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07235">
                                            <p:txEl>
                                              <p:pRg st="6" end="6"/>
                                            </p:txEl>
                                          </p:spTgt>
                                        </p:tgtEl>
                                        <p:attrNameLst>
                                          <p:attrName>style.visibility</p:attrName>
                                        </p:attrNameLst>
                                      </p:cBhvr>
                                      <p:to>
                                        <p:strVal val="visible"/>
                                      </p:to>
                                    </p:set>
                                    <p:animEffect transition="in" filter="blinds(horizontal)">
                                      <p:cBhvr>
                                        <p:cTn id="25" dur="500"/>
                                        <p:tgtEl>
                                          <p:spTgt spid="60723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07235">
                                            <p:txEl>
                                              <p:pRg st="8" end="8"/>
                                            </p:txEl>
                                          </p:spTgt>
                                        </p:tgtEl>
                                        <p:attrNameLst>
                                          <p:attrName>style.visibility</p:attrName>
                                        </p:attrNameLst>
                                      </p:cBhvr>
                                      <p:to>
                                        <p:strVal val="visible"/>
                                      </p:to>
                                    </p:set>
                                    <p:animEffect transition="in" filter="blinds(horizontal)">
                                      <p:cBhvr>
                                        <p:cTn id="30" dur="500"/>
                                        <p:tgtEl>
                                          <p:spTgt spid="607235">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607235">
                                            <p:txEl>
                                              <p:pRg st="9" end="9"/>
                                            </p:txEl>
                                          </p:spTgt>
                                        </p:tgtEl>
                                        <p:attrNameLst>
                                          <p:attrName>style.visibility</p:attrName>
                                        </p:attrNameLst>
                                      </p:cBhvr>
                                      <p:to>
                                        <p:strVal val="visible"/>
                                      </p:to>
                                    </p:set>
                                    <p:animEffect transition="in" filter="blinds(horizontal)">
                                      <p:cBhvr>
                                        <p:cTn id="35" dur="500"/>
                                        <p:tgtEl>
                                          <p:spTgt spid="6072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p:cNvSpPr>
          <p:nvPr>
            <p:ph type="title"/>
          </p:nvPr>
        </p:nvSpPr>
        <p:spPr>
          <a:ln/>
        </p:spPr>
        <p:txBody>
          <a:bodyPr vert="horz" wrap="square" lIns="91440" tIns="45720" rIns="91440" bIns="45720" anchor="ctr" anchorCtr="0"/>
          <a:lstStyle/>
          <a:p>
            <a:r>
              <a:rPr lang="zh-CN" altLang="en-US" dirty="0"/>
              <a:t>目标文件的格式</a:t>
            </a:r>
          </a:p>
        </p:txBody>
      </p:sp>
      <p:sp>
        <p:nvSpPr>
          <p:cNvPr id="825347" name="Rectangle 3"/>
          <p:cNvSpPr>
            <a:spLocks noGrp="1"/>
          </p:cNvSpPr>
          <p:nvPr>
            <p:ph idx="1"/>
          </p:nvPr>
        </p:nvSpPr>
        <p:spPr>
          <a:xfrm>
            <a:off x="250825" y="836613"/>
            <a:ext cx="8605838" cy="5827712"/>
          </a:xfrm>
          <a:ln/>
        </p:spPr>
        <p:txBody>
          <a:bodyPr vert="horz" wrap="square" lIns="91440" tIns="45720" rIns="91440" bIns="45720" anchor="t" anchorCtr="0"/>
          <a:lstStyle/>
          <a:p>
            <a:r>
              <a:rPr lang="zh-CN" altLang="en-US" sz="2200" dirty="0">
                <a:solidFill>
                  <a:srgbClr val="FF0000"/>
                </a:solidFill>
                <a:latin typeface="微软雅黑" panose="020B0503020204020204" pitchFamily="34" charset="-122"/>
                <a:ea typeface="微软雅黑" panose="020B0503020204020204" pitchFamily="34" charset="-122"/>
              </a:rPr>
              <a:t>目标代码（</a:t>
            </a:r>
            <a:r>
              <a:rPr lang="en-US" altLang="zh-CN" sz="2200" dirty="0">
                <a:solidFill>
                  <a:srgbClr val="FF0000"/>
                </a:solidFill>
                <a:latin typeface="微软雅黑" panose="020B0503020204020204" pitchFamily="34" charset="-122"/>
                <a:ea typeface="微软雅黑" panose="020B0503020204020204" pitchFamily="34" charset="-122"/>
              </a:rPr>
              <a:t>Object Code</a:t>
            </a:r>
            <a:r>
              <a:rPr lang="zh-CN" altLang="en-US" sz="2200" dirty="0">
                <a:solidFill>
                  <a:srgbClr val="FF0000"/>
                </a:solidFill>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指编译器和汇编器处理源代码后所生成的机器语言目标代码</a:t>
            </a:r>
          </a:p>
          <a:p>
            <a:r>
              <a:rPr lang="zh-CN" altLang="en-US" sz="2200" dirty="0">
                <a:solidFill>
                  <a:srgbClr val="FF0000"/>
                </a:solidFill>
                <a:latin typeface="微软雅黑" panose="020B0503020204020204" pitchFamily="34" charset="-122"/>
                <a:ea typeface="微软雅黑" panose="020B0503020204020204" pitchFamily="34" charset="-122"/>
              </a:rPr>
              <a:t>目标文件（</a:t>
            </a:r>
            <a:r>
              <a:rPr lang="en-US" altLang="zh-CN" sz="2200" dirty="0">
                <a:solidFill>
                  <a:srgbClr val="FF0000"/>
                </a:solidFill>
                <a:latin typeface="微软雅黑" panose="020B0503020204020204" pitchFamily="34" charset="-122"/>
                <a:ea typeface="微软雅黑" panose="020B0503020204020204" pitchFamily="34" charset="-122"/>
              </a:rPr>
              <a:t>Object File</a:t>
            </a:r>
            <a:r>
              <a:rPr lang="zh-CN" altLang="en-US" sz="2200" dirty="0">
                <a:solidFill>
                  <a:srgbClr val="FF0000"/>
                </a:solidFill>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指包含目标代码的文件</a:t>
            </a:r>
          </a:p>
          <a:p>
            <a:r>
              <a:rPr lang="zh-CN" altLang="en-US" sz="2200" dirty="0">
                <a:latin typeface="微软雅黑" panose="020B0503020204020204" pitchFamily="34" charset="-122"/>
                <a:ea typeface="微软雅黑" panose="020B0503020204020204" pitchFamily="34" charset="-122"/>
              </a:rPr>
              <a:t>最早的目标文件格式是自有格式，非标准的</a:t>
            </a:r>
          </a:p>
          <a:p>
            <a:r>
              <a:rPr lang="zh-CN" altLang="en-US" sz="2200" dirty="0">
                <a:latin typeface="微软雅黑" panose="020B0503020204020204" pitchFamily="34" charset="-122"/>
                <a:ea typeface="微软雅黑" panose="020B0503020204020204" pitchFamily="34" charset="-122"/>
              </a:rPr>
              <a:t>标准的几种目标文件格式</a:t>
            </a:r>
          </a:p>
          <a:p>
            <a:pPr lvl="1"/>
            <a:r>
              <a:rPr lang="en-US" altLang="zh-CN" dirty="0">
                <a:latin typeface="微软雅黑" panose="020B0503020204020204" pitchFamily="34" charset="-122"/>
                <a:ea typeface="微软雅黑" panose="020B0503020204020204" pitchFamily="34" charset="-122"/>
              </a:rPr>
              <a:t>DOS</a:t>
            </a:r>
            <a:r>
              <a:rPr lang="zh-CN" altLang="en-US" dirty="0">
                <a:latin typeface="微软雅黑" panose="020B0503020204020204" pitchFamily="34" charset="-122"/>
                <a:ea typeface="微软雅黑" panose="020B0503020204020204" pitchFamily="34" charset="-122"/>
              </a:rPr>
              <a:t>操作系统（最简单） ：</a:t>
            </a:r>
            <a:r>
              <a:rPr lang="en-US" altLang="zh-CN" dirty="0">
                <a:solidFill>
                  <a:srgbClr val="FF0000"/>
                </a:solidFill>
                <a:latin typeface="微软雅黑" panose="020B0503020204020204" pitchFamily="34" charset="-122"/>
                <a:ea typeface="微软雅黑" panose="020B0503020204020204" pitchFamily="34" charset="-122"/>
              </a:rPr>
              <a:t>COM</a:t>
            </a:r>
            <a:r>
              <a:rPr lang="zh-CN" altLang="en-US" dirty="0">
                <a:solidFill>
                  <a:srgbClr val="FF0000"/>
                </a:solidFill>
                <a:latin typeface="微软雅黑" panose="020B0503020204020204" pitchFamily="34" charset="-122"/>
                <a:ea typeface="微软雅黑" panose="020B0503020204020204" pitchFamily="34" charset="-122"/>
              </a:rPr>
              <a:t>格式</a:t>
            </a:r>
            <a:r>
              <a:rPr lang="zh-CN" altLang="en-US" dirty="0">
                <a:latin typeface="微软雅黑" panose="020B0503020204020204" pitchFamily="34" charset="-122"/>
                <a:ea typeface="微软雅黑" panose="020B0503020204020204" pitchFamily="34" charset="-122"/>
              </a:rPr>
              <a:t>，文件中仅包含代码和数据，且被加载到固定位置</a:t>
            </a:r>
          </a:p>
          <a:p>
            <a:pPr lvl="1"/>
            <a:r>
              <a:rPr lang="en-US" altLang="zh-CN" dirty="0">
                <a:latin typeface="微软雅黑" panose="020B0503020204020204" pitchFamily="34" charset="-122"/>
                <a:ea typeface="微软雅黑" panose="020B0503020204020204" pitchFamily="34" charset="-122"/>
              </a:rPr>
              <a:t>System V UNIX</a:t>
            </a:r>
            <a:r>
              <a:rPr lang="zh-CN" altLang="en-US" dirty="0">
                <a:latin typeface="微软雅黑" panose="020B0503020204020204" pitchFamily="34" charset="-122"/>
                <a:ea typeface="微软雅黑" panose="020B0503020204020204" pitchFamily="34" charset="-122"/>
              </a:rPr>
              <a:t>早期版本：</a:t>
            </a:r>
            <a:r>
              <a:rPr lang="en-US" altLang="zh-CN" dirty="0">
                <a:solidFill>
                  <a:srgbClr val="FF0000"/>
                </a:solidFill>
                <a:latin typeface="微软雅黑" panose="020B0503020204020204" pitchFamily="34" charset="-122"/>
                <a:ea typeface="微软雅黑" panose="020B0503020204020204" pitchFamily="34" charset="-122"/>
              </a:rPr>
              <a:t>COFF</a:t>
            </a:r>
            <a:r>
              <a:rPr lang="zh-CN" altLang="en-US" dirty="0">
                <a:solidFill>
                  <a:srgbClr val="FF0000"/>
                </a:solidFill>
                <a:latin typeface="微软雅黑" panose="020B0503020204020204" pitchFamily="34" charset="-122"/>
                <a:ea typeface="微软雅黑" panose="020B0503020204020204" pitchFamily="34" charset="-122"/>
              </a:rPr>
              <a:t>格式</a:t>
            </a:r>
            <a:r>
              <a:rPr lang="zh-CN" altLang="en-US" dirty="0">
                <a:latin typeface="微软雅黑" panose="020B0503020204020204" pitchFamily="34" charset="-122"/>
                <a:ea typeface="微软雅黑" panose="020B0503020204020204" pitchFamily="34" charset="-122"/>
              </a:rPr>
              <a:t>，文件中不仅包含代码和数据，还包含重定位信息、调试信息、符号表等其他信息，由一组严格定义的数据结构序列组成</a:t>
            </a:r>
          </a:p>
          <a:p>
            <a:pPr lvl="1"/>
            <a:r>
              <a:rPr lang="en-US" altLang="zh-CN" dirty="0">
                <a:latin typeface="微软雅黑" panose="020B0503020204020204" pitchFamily="34" charset="-122"/>
                <a:ea typeface="微软雅黑" panose="020B0503020204020204" pitchFamily="34" charset="-122"/>
              </a:rPr>
              <a:t>Windows</a:t>
            </a:r>
            <a:r>
              <a:rPr lang="zh-CN" altLang="en-US" dirty="0">
                <a:latin typeface="微软雅黑" panose="020B0503020204020204" pitchFamily="34" charset="-122"/>
                <a:ea typeface="微软雅黑" panose="020B0503020204020204" pitchFamily="34" charset="-122"/>
              </a:rPr>
              <a:t>： </a:t>
            </a:r>
            <a:r>
              <a:rPr lang="en-US" altLang="zh-CN" dirty="0">
                <a:solidFill>
                  <a:srgbClr val="FF0000"/>
                </a:solidFill>
                <a:latin typeface="微软雅黑" panose="020B0503020204020204" pitchFamily="34" charset="-122"/>
                <a:ea typeface="微软雅黑" panose="020B0503020204020204" pitchFamily="34" charset="-122"/>
              </a:rPr>
              <a:t>PE</a:t>
            </a:r>
            <a:r>
              <a:rPr lang="zh-CN" altLang="en-US" dirty="0">
                <a:solidFill>
                  <a:srgbClr val="FF0000"/>
                </a:solidFill>
                <a:latin typeface="微软雅黑" panose="020B0503020204020204" pitchFamily="34" charset="-122"/>
                <a:ea typeface="微软雅黑" panose="020B0503020204020204" pitchFamily="34" charset="-122"/>
              </a:rPr>
              <a:t>格式</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COFF</a:t>
            </a:r>
            <a:r>
              <a:rPr lang="zh-CN" altLang="en-US" dirty="0">
                <a:latin typeface="微软雅黑" panose="020B0503020204020204" pitchFamily="34" charset="-122"/>
                <a:ea typeface="微软雅黑" panose="020B0503020204020204" pitchFamily="34" charset="-122"/>
              </a:rPr>
              <a:t>的变种），称为可移植可执行（</a:t>
            </a:r>
            <a:r>
              <a:rPr lang="en-US" altLang="zh-CN" dirty="0">
                <a:latin typeface="微软雅黑" panose="020B0503020204020204" pitchFamily="34" charset="-122"/>
                <a:ea typeface="微软雅黑" panose="020B0503020204020204" pitchFamily="34" charset="-122"/>
              </a:rPr>
              <a:t>Portable Executable</a:t>
            </a:r>
            <a:r>
              <a:rPr lang="zh-CN" altLang="en-US" dirty="0">
                <a:latin typeface="微软雅黑" panose="020B0503020204020204" pitchFamily="34" charset="-122"/>
                <a:ea typeface="微软雅黑" panose="020B0503020204020204" pitchFamily="34" charset="-122"/>
              </a:rPr>
              <a:t>，简称</a:t>
            </a:r>
            <a:r>
              <a:rPr lang="en-US" altLang="zh-CN" dirty="0">
                <a:latin typeface="微软雅黑" panose="020B0503020204020204" pitchFamily="34" charset="-122"/>
                <a:ea typeface="微软雅黑" panose="020B0503020204020204" pitchFamily="34" charset="-122"/>
              </a:rPr>
              <a:t>PE</a:t>
            </a:r>
            <a:r>
              <a:rPr lang="zh-CN" altLang="en-US" dirty="0">
                <a:latin typeface="微软雅黑" panose="020B0503020204020204" pitchFamily="34" charset="-122"/>
                <a:ea typeface="微软雅黑" panose="020B0503020204020204" pitchFamily="34" charset="-122"/>
              </a:rPr>
              <a:t>）</a:t>
            </a:r>
          </a:p>
          <a:p>
            <a:pPr lvl="1"/>
            <a:r>
              <a:rPr lang="en-US" altLang="zh-CN" dirty="0">
                <a:latin typeface="微软雅黑" panose="020B0503020204020204" pitchFamily="34" charset="-122"/>
                <a:ea typeface="微软雅黑" panose="020B0503020204020204" pitchFamily="34" charset="-122"/>
              </a:rPr>
              <a:t>Linux</a:t>
            </a:r>
            <a:r>
              <a:rPr lang="zh-CN" altLang="en-US" dirty="0">
                <a:latin typeface="微软雅黑" panose="020B0503020204020204" pitchFamily="34" charset="-122"/>
                <a:ea typeface="微软雅黑" panose="020B0503020204020204" pitchFamily="34" charset="-122"/>
              </a:rPr>
              <a:t>等类</a:t>
            </a:r>
            <a:r>
              <a:rPr lang="en-US" altLang="zh-CN" dirty="0">
                <a:latin typeface="微软雅黑" panose="020B0503020204020204" pitchFamily="34" charset="-122"/>
                <a:ea typeface="微软雅黑" panose="020B0503020204020204" pitchFamily="34" charset="-122"/>
              </a:rPr>
              <a:t>UNIX</a:t>
            </a:r>
            <a:r>
              <a:rPr lang="zh-CN" altLang="en-US" dirty="0">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ELF</a:t>
            </a:r>
            <a:r>
              <a:rPr lang="zh-CN" altLang="en-US" dirty="0">
                <a:solidFill>
                  <a:srgbClr val="FF0000"/>
                </a:solidFill>
                <a:latin typeface="微软雅黑" panose="020B0503020204020204" pitchFamily="34" charset="-122"/>
                <a:ea typeface="微软雅黑" panose="020B0503020204020204" pitchFamily="34" charset="-122"/>
              </a:rPr>
              <a:t>格式</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COFF</a:t>
            </a:r>
            <a:r>
              <a:rPr lang="zh-CN" altLang="en-US" dirty="0">
                <a:latin typeface="微软雅黑" panose="020B0503020204020204" pitchFamily="34" charset="-122"/>
                <a:ea typeface="微软雅黑" panose="020B0503020204020204" pitchFamily="34" charset="-122"/>
              </a:rPr>
              <a:t>的变种），称为可执行可链接（</a:t>
            </a:r>
            <a:r>
              <a:rPr lang="en-US" altLang="zh-CN" dirty="0">
                <a:latin typeface="微软雅黑" panose="020B0503020204020204" pitchFamily="34" charset="-122"/>
                <a:ea typeface="微软雅黑" panose="020B0503020204020204" pitchFamily="34" charset="-122"/>
              </a:rPr>
              <a:t>Executable and Linkable Format</a:t>
            </a:r>
            <a:r>
              <a:rPr lang="zh-CN" altLang="en-US" dirty="0">
                <a:latin typeface="微软雅黑" panose="020B0503020204020204" pitchFamily="34" charset="-122"/>
                <a:ea typeface="微软雅黑" panose="020B0503020204020204" pitchFamily="34" charset="-122"/>
              </a:rPr>
              <a:t>，简称</a:t>
            </a:r>
            <a:r>
              <a:rPr lang="en-US" altLang="zh-CN" dirty="0">
                <a:latin typeface="微软雅黑" panose="020B0503020204020204" pitchFamily="34" charset="-122"/>
                <a:ea typeface="微软雅黑" panose="020B0503020204020204" pitchFamily="34" charset="-122"/>
              </a:rPr>
              <a:t>ELF</a:t>
            </a:r>
            <a:r>
              <a:rPr lang="zh-CN" altLang="en-US" dirty="0">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25347">
                                            <p:txEl>
                                              <p:pRg st="0" end="0"/>
                                            </p:txEl>
                                          </p:spTgt>
                                        </p:tgtEl>
                                        <p:attrNameLst>
                                          <p:attrName>style.visibility</p:attrName>
                                        </p:attrNameLst>
                                      </p:cBhvr>
                                      <p:to>
                                        <p:strVal val="visible"/>
                                      </p:to>
                                    </p:set>
                                    <p:animEffect transition="in" filter="blinds(horizontal)">
                                      <p:cBhvr>
                                        <p:cTn id="7" dur="500"/>
                                        <p:tgtEl>
                                          <p:spTgt spid="825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25347">
                                            <p:txEl>
                                              <p:pRg st="1" end="1"/>
                                            </p:txEl>
                                          </p:spTgt>
                                        </p:tgtEl>
                                        <p:attrNameLst>
                                          <p:attrName>style.visibility</p:attrName>
                                        </p:attrNameLst>
                                      </p:cBhvr>
                                      <p:to>
                                        <p:strVal val="visible"/>
                                      </p:to>
                                    </p:set>
                                    <p:animEffect transition="in" filter="blinds(horizontal)">
                                      <p:cBhvr>
                                        <p:cTn id="12" dur="500"/>
                                        <p:tgtEl>
                                          <p:spTgt spid="8253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25347">
                                            <p:txEl>
                                              <p:pRg st="2" end="2"/>
                                            </p:txEl>
                                          </p:spTgt>
                                        </p:tgtEl>
                                        <p:attrNameLst>
                                          <p:attrName>style.visibility</p:attrName>
                                        </p:attrNameLst>
                                      </p:cBhvr>
                                      <p:to>
                                        <p:strVal val="visible"/>
                                      </p:to>
                                    </p:set>
                                    <p:animEffect transition="in" filter="blinds(horizontal)">
                                      <p:cBhvr>
                                        <p:cTn id="17" dur="500"/>
                                        <p:tgtEl>
                                          <p:spTgt spid="8253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25347">
                                            <p:txEl>
                                              <p:pRg st="3" end="3"/>
                                            </p:txEl>
                                          </p:spTgt>
                                        </p:tgtEl>
                                        <p:attrNameLst>
                                          <p:attrName>style.visibility</p:attrName>
                                        </p:attrNameLst>
                                      </p:cBhvr>
                                      <p:to>
                                        <p:strVal val="visible"/>
                                      </p:to>
                                    </p:set>
                                    <p:animEffect transition="in" filter="blinds(horizontal)">
                                      <p:cBhvr>
                                        <p:cTn id="22" dur="500"/>
                                        <p:tgtEl>
                                          <p:spTgt spid="8253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25347">
                                            <p:txEl>
                                              <p:pRg st="4" end="4"/>
                                            </p:txEl>
                                          </p:spTgt>
                                        </p:tgtEl>
                                        <p:attrNameLst>
                                          <p:attrName>style.visibility</p:attrName>
                                        </p:attrNameLst>
                                      </p:cBhvr>
                                      <p:to>
                                        <p:strVal val="visible"/>
                                      </p:to>
                                    </p:set>
                                    <p:animEffect transition="in" filter="blinds(horizontal)">
                                      <p:cBhvr>
                                        <p:cTn id="27" dur="500"/>
                                        <p:tgtEl>
                                          <p:spTgt spid="8253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25347">
                                            <p:txEl>
                                              <p:pRg st="5" end="5"/>
                                            </p:txEl>
                                          </p:spTgt>
                                        </p:tgtEl>
                                        <p:attrNameLst>
                                          <p:attrName>style.visibility</p:attrName>
                                        </p:attrNameLst>
                                      </p:cBhvr>
                                      <p:to>
                                        <p:strVal val="visible"/>
                                      </p:to>
                                    </p:set>
                                    <p:animEffect transition="in" filter="blinds(horizontal)">
                                      <p:cBhvr>
                                        <p:cTn id="32" dur="500"/>
                                        <p:tgtEl>
                                          <p:spTgt spid="8253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25347">
                                            <p:txEl>
                                              <p:pRg st="6" end="6"/>
                                            </p:txEl>
                                          </p:spTgt>
                                        </p:tgtEl>
                                        <p:attrNameLst>
                                          <p:attrName>style.visibility</p:attrName>
                                        </p:attrNameLst>
                                      </p:cBhvr>
                                      <p:to>
                                        <p:strVal val="visible"/>
                                      </p:to>
                                    </p:set>
                                    <p:animEffect transition="in" filter="blinds(horizontal)">
                                      <p:cBhvr>
                                        <p:cTn id="37" dur="500"/>
                                        <p:tgtEl>
                                          <p:spTgt spid="8253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25347">
                                            <p:txEl>
                                              <p:pRg st="7" end="7"/>
                                            </p:txEl>
                                          </p:spTgt>
                                        </p:tgtEl>
                                        <p:attrNameLst>
                                          <p:attrName>style.visibility</p:attrName>
                                        </p:attrNameLst>
                                      </p:cBhvr>
                                      <p:to>
                                        <p:strVal val="visible"/>
                                      </p:to>
                                    </p:set>
                                    <p:animEffect transition="in" filter="blinds(horizontal)">
                                      <p:cBhvr>
                                        <p:cTn id="42" dur="500"/>
                                        <p:tgtEl>
                                          <p:spTgt spid="8253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p:cNvSpPr>
          <p:nvPr>
            <p:ph type="title"/>
          </p:nvPr>
        </p:nvSpPr>
        <p:spPr/>
        <p:txBody>
          <a:bodyPr vert="horz" wrap="square" lIns="91440" tIns="45720" rIns="91440" bIns="45720" anchor="ctr" anchorCtr="0"/>
          <a:lstStyle/>
          <a:p>
            <a:r>
              <a:rPr lang="zh-CN" altLang="en-US" dirty="0"/>
              <a:t>未初始化变量（</a:t>
            </a:r>
            <a:r>
              <a:rPr lang="en-US" altLang="zh-CN" dirty="0"/>
              <a:t>.bss</a:t>
            </a:r>
            <a:r>
              <a:rPr lang="zh-CN" altLang="en-US" dirty="0"/>
              <a:t>节）</a:t>
            </a:r>
          </a:p>
        </p:txBody>
      </p:sp>
      <p:sp>
        <p:nvSpPr>
          <p:cNvPr id="825347" name="Rectangle 3"/>
          <p:cNvSpPr>
            <a:spLocks noGrp="1"/>
          </p:cNvSpPr>
          <p:nvPr>
            <p:ph idx="1"/>
          </p:nvPr>
        </p:nvSpPr>
        <p:spPr>
          <a:xfrm>
            <a:off x="250825" y="836930"/>
            <a:ext cx="8373110" cy="5827395"/>
          </a:xfrm>
        </p:spPr>
        <p:txBody>
          <a:bodyPr vert="horz" wrap="square" lIns="91440" tIns="45720" rIns="91440" bIns="45720" anchor="t" anchorCtr="0"/>
          <a:lstStyle/>
          <a:p>
            <a:r>
              <a:rPr lang="en-US" altLang="zh-CN" sz="2200" dirty="0">
                <a:latin typeface="微软雅黑" panose="020B0503020204020204" pitchFamily="34" charset="-122"/>
                <a:ea typeface="微软雅黑" panose="020B0503020204020204" pitchFamily="34" charset="-122"/>
              </a:rPr>
              <a:t>C</a:t>
            </a:r>
            <a:r>
              <a:rPr lang="zh-CN" altLang="en-US" sz="2200" dirty="0">
                <a:latin typeface="微软雅黑" panose="020B0503020204020204" pitchFamily="34" charset="-122"/>
                <a:ea typeface="微软雅黑" panose="020B0503020204020204" pitchFamily="34" charset="-122"/>
              </a:rPr>
              <a:t>语言规定：</a:t>
            </a:r>
          </a:p>
          <a:p>
            <a:pPr lvl="1"/>
            <a:r>
              <a:rPr lang="zh-CN" altLang="en-US" dirty="0">
                <a:latin typeface="微软雅黑" panose="020B0503020204020204" pitchFamily="34" charset="-122"/>
                <a:ea typeface="微软雅黑" panose="020B0503020204020204" pitchFamily="34" charset="-122"/>
              </a:rPr>
              <a:t>未初始化的全局变量和局部静态变量的默认初始值为</a:t>
            </a:r>
            <a:r>
              <a:rPr lang="en-US" altLang="zh-CN" dirty="0">
                <a:latin typeface="微软雅黑" panose="020B0503020204020204" pitchFamily="34" charset="-122"/>
                <a:ea typeface="微软雅黑" panose="020B0503020204020204" pitchFamily="34" charset="-122"/>
              </a:rPr>
              <a:t>0</a:t>
            </a:r>
          </a:p>
          <a:p>
            <a:pPr marL="342900" lvl="1" indent="-342900" algn="l">
              <a:buClrTx/>
              <a:buSzTx/>
              <a:buFontTx/>
              <a:buChar char="•"/>
            </a:pPr>
            <a:r>
              <a:rPr lang="zh-CN" altLang="en-US" sz="2200" dirty="0">
                <a:solidFill>
                  <a:schemeClr val="tx1"/>
                </a:solidFill>
                <a:latin typeface="微软雅黑" panose="020B0503020204020204" pitchFamily="34" charset="-122"/>
                <a:ea typeface="微软雅黑" panose="020B0503020204020204" pitchFamily="34" charset="-122"/>
                <a:cs typeface="+mn-cs"/>
                <a:sym typeface="+mn-ea"/>
              </a:rPr>
              <a:t>将未初始化变量（</a:t>
            </a:r>
            <a:r>
              <a:rPr lang="en-US" altLang="zh-CN" sz="2200" dirty="0">
                <a:solidFill>
                  <a:schemeClr val="tx1"/>
                </a:solidFill>
                <a:latin typeface="微软雅黑" panose="020B0503020204020204" pitchFamily="34" charset="-122"/>
                <a:ea typeface="微软雅黑" panose="020B0503020204020204" pitchFamily="34" charset="-122"/>
                <a:cs typeface="+mn-cs"/>
                <a:sym typeface="+mn-ea"/>
              </a:rPr>
              <a:t>.bss</a:t>
            </a:r>
            <a:r>
              <a:rPr lang="zh-CN" altLang="en-US" sz="2200" dirty="0">
                <a:solidFill>
                  <a:schemeClr val="tx1"/>
                </a:solidFill>
                <a:latin typeface="微软雅黑" panose="020B0503020204020204" pitchFamily="34" charset="-122"/>
                <a:ea typeface="微软雅黑" panose="020B0503020204020204" pitchFamily="34" charset="-122"/>
                <a:cs typeface="+mn-cs"/>
                <a:sym typeface="+mn-ea"/>
              </a:rPr>
              <a:t>节）和已初始化变量（</a:t>
            </a:r>
            <a:r>
              <a:rPr lang="en-US" altLang="zh-CN" sz="2200" dirty="0">
                <a:solidFill>
                  <a:schemeClr val="tx1"/>
                </a:solidFill>
                <a:latin typeface="微软雅黑" panose="020B0503020204020204" pitchFamily="34" charset="-122"/>
                <a:ea typeface="微软雅黑" panose="020B0503020204020204" pitchFamily="34" charset="-122"/>
                <a:cs typeface="+mn-cs"/>
                <a:sym typeface="+mn-ea"/>
              </a:rPr>
              <a:t>.data</a:t>
            </a:r>
            <a:r>
              <a:rPr lang="zh-CN" altLang="en-US" sz="2200" dirty="0">
                <a:solidFill>
                  <a:schemeClr val="tx1"/>
                </a:solidFill>
                <a:latin typeface="微软雅黑" panose="020B0503020204020204" pitchFamily="34" charset="-122"/>
                <a:ea typeface="微软雅黑" panose="020B0503020204020204" pitchFamily="34" charset="-122"/>
                <a:cs typeface="+mn-cs"/>
                <a:sym typeface="+mn-ea"/>
              </a:rPr>
              <a:t>节）分开的好处</a:t>
            </a:r>
            <a:r>
              <a:rPr lang="en-US" altLang="zh-CN" sz="2200" dirty="0">
                <a:solidFill>
                  <a:schemeClr val="tx1"/>
                </a:solidFill>
                <a:latin typeface="微软雅黑" panose="020B0503020204020204" pitchFamily="34" charset="-122"/>
                <a:ea typeface="微软雅黑" panose="020B0503020204020204" pitchFamily="34" charset="-122"/>
                <a:cs typeface="+mn-cs"/>
                <a:sym typeface="+mn-ea"/>
              </a:rPr>
              <a:t>：</a:t>
            </a:r>
            <a:endParaRPr lang="zh-CN" altLang="en-US"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.data</a:t>
            </a:r>
            <a:r>
              <a:rPr lang="zh-CN" altLang="en-US" dirty="0">
                <a:latin typeface="微软雅黑" panose="020B0503020204020204" pitchFamily="34" charset="-122"/>
                <a:ea typeface="微软雅黑" panose="020B0503020204020204" pitchFamily="34" charset="-122"/>
              </a:rPr>
              <a:t>节中存放具体的初始值，需要占用磁盘空间</a:t>
            </a:r>
          </a:p>
          <a:p>
            <a:pPr lvl="1"/>
            <a:r>
              <a:rPr lang="en-US" altLang="zh-CN" dirty="0">
                <a:latin typeface="微软雅黑" panose="020B0503020204020204" pitchFamily="34" charset="-122"/>
                <a:ea typeface="微软雅黑" panose="020B0503020204020204" pitchFamily="34" charset="-122"/>
              </a:rPr>
              <a:t>.bss</a:t>
            </a:r>
            <a:r>
              <a:rPr lang="zh-CN" altLang="en-US" dirty="0">
                <a:latin typeface="微软雅黑" panose="020B0503020204020204" pitchFamily="34" charset="-122"/>
                <a:ea typeface="微软雅黑" panose="020B0503020204020204" pitchFamily="34" charset="-122"/>
              </a:rPr>
              <a:t>节无需存放初始值，</a:t>
            </a:r>
            <a:r>
              <a:rPr lang="zh-CN" altLang="en-US" dirty="0">
                <a:latin typeface="微软雅黑" panose="020B0503020204020204" pitchFamily="34" charset="-122"/>
                <a:ea typeface="微软雅黑" panose="020B0503020204020204" pitchFamily="34" charset="-122"/>
                <a:cs typeface="+mn-ea"/>
              </a:rPr>
              <a:t>只要说明.bss中的每个变量将来在执行时占用几个字节即可，因此，.bss节实际上不占用磁盘空间，提高了磁盘空间利用率</a:t>
            </a:r>
          </a:p>
          <a:p>
            <a:pPr marL="342900" lvl="1" indent="-342900" algn="l">
              <a:buClrTx/>
              <a:buSzTx/>
              <a:buFontTx/>
              <a:buChar char="•"/>
            </a:pPr>
            <a:r>
              <a:rPr lang="zh-CN" altLang="en-US" sz="2200" dirty="0">
                <a:solidFill>
                  <a:srgbClr val="FF0000"/>
                </a:solidFill>
                <a:latin typeface="微软雅黑" panose="020B0503020204020204" pitchFamily="34" charset="-122"/>
                <a:ea typeface="微软雅黑" panose="020B0503020204020204" pitchFamily="34" charset="-122"/>
                <a:cs typeface="+mn-cs"/>
              </a:rPr>
              <a:t>BSS</a:t>
            </a:r>
            <a:r>
              <a:rPr lang="zh-CN" altLang="en-US" sz="2200" dirty="0">
                <a:solidFill>
                  <a:schemeClr val="tx1"/>
                </a:solidFill>
                <a:latin typeface="微软雅黑" panose="020B0503020204020204" pitchFamily="34" charset="-122"/>
                <a:ea typeface="微软雅黑" panose="020B0503020204020204" pitchFamily="34" charset="-122"/>
                <a:cs typeface="+mn-cs"/>
              </a:rPr>
              <a:t>中所用的一个（Block Started by Symbol）最初是UA-SAP汇编程序</a:t>
            </a:r>
            <a:r>
              <a:rPr lang="zh-CN" altLang="en-US" sz="2200" dirty="0">
                <a:solidFill>
                  <a:srgbClr val="FF0000"/>
                </a:solidFill>
                <a:latin typeface="微软雅黑" panose="020B0503020204020204" pitchFamily="34" charset="-122"/>
                <a:ea typeface="微软雅黑" panose="020B0503020204020204" pitchFamily="34" charset="-122"/>
                <a:cs typeface="+mn-cs"/>
              </a:rPr>
              <a:t>伪指令</a:t>
            </a:r>
            <a:r>
              <a:rPr lang="zh-CN" altLang="en-US" sz="2200" dirty="0">
                <a:solidFill>
                  <a:schemeClr val="tx1"/>
                </a:solidFill>
                <a:latin typeface="微软雅黑" panose="020B0503020204020204" pitchFamily="34" charset="-122"/>
                <a:ea typeface="微软雅黑" panose="020B0503020204020204" pitchFamily="34" charset="-122"/>
                <a:cs typeface="+mn-cs"/>
              </a:rPr>
              <a:t>，用于为符号预留一块内存空间</a:t>
            </a:r>
          </a:p>
          <a:p>
            <a:pPr marL="342900" lvl="1" indent="-342900" algn="l">
              <a:buClrTx/>
              <a:buSzTx/>
              <a:buFontTx/>
              <a:buChar char="•"/>
            </a:pPr>
            <a:r>
              <a:rPr lang="zh-CN" altLang="en-US" sz="2200" dirty="0">
                <a:solidFill>
                  <a:schemeClr val="tx1"/>
                </a:solidFill>
                <a:latin typeface="微软雅黑" panose="020B0503020204020204" pitchFamily="34" charset="-122"/>
                <a:ea typeface="微软雅黑" panose="020B0503020204020204" pitchFamily="34" charset="-122"/>
                <a:cs typeface="+mn-cs"/>
              </a:rPr>
              <a:t>所有</a:t>
            </a:r>
            <a:r>
              <a:rPr lang="zh-CN" altLang="en-US" sz="2200" dirty="0">
                <a:solidFill>
                  <a:srgbClr val="0A6A0A"/>
                </a:solidFill>
                <a:latin typeface="微软雅黑" panose="020B0503020204020204" pitchFamily="34" charset="-122"/>
                <a:ea typeface="微软雅黑" panose="020B0503020204020204" pitchFamily="34" charset="-122"/>
                <a:cs typeface="+mn-cs"/>
              </a:rPr>
              <a:t>未初始化的全局变量和局部静态变量</a:t>
            </a:r>
            <a:r>
              <a:rPr lang="zh-CN" altLang="en-US" sz="2200" dirty="0">
                <a:solidFill>
                  <a:schemeClr val="tx1"/>
                </a:solidFill>
                <a:latin typeface="微软雅黑" panose="020B0503020204020204" pitchFamily="34" charset="-122"/>
                <a:ea typeface="微软雅黑" panose="020B0503020204020204" pitchFamily="34" charset="-122"/>
                <a:cs typeface="+mn-cs"/>
                <a:sym typeface="+mn-ea"/>
              </a:rPr>
              <a:t>都被汇总到.bss节中，都</a:t>
            </a:r>
            <a:r>
              <a:rPr lang="zh-CN" altLang="en-US" sz="2200" dirty="0">
                <a:solidFill>
                  <a:schemeClr val="tx1"/>
                </a:solidFill>
                <a:latin typeface="微软雅黑" panose="020B0503020204020204" pitchFamily="34" charset="-122"/>
                <a:ea typeface="微软雅黑" panose="020B0503020204020204" pitchFamily="34" charset="-122"/>
                <a:cs typeface="+mn-cs"/>
              </a:rPr>
              <a:t>通过专门的</a:t>
            </a:r>
            <a:r>
              <a:rPr lang="zh-CN" altLang="en-US" sz="2200" dirty="0">
                <a:solidFill>
                  <a:srgbClr val="FF0000"/>
                </a:solidFill>
                <a:latin typeface="微软雅黑" panose="020B0503020204020204" pitchFamily="34" charset="-122"/>
                <a:ea typeface="微软雅黑" panose="020B0503020204020204" pitchFamily="34" charset="-122"/>
                <a:cs typeface="+mn-cs"/>
              </a:rPr>
              <a:t>“节头表（Section header table）”</a:t>
            </a:r>
            <a:r>
              <a:rPr lang="zh-CN" altLang="en-US" sz="2200" dirty="0">
                <a:solidFill>
                  <a:schemeClr val="tx1"/>
                </a:solidFill>
                <a:latin typeface="微软雅黑" panose="020B0503020204020204" pitchFamily="34" charset="-122"/>
                <a:ea typeface="微软雅黑" panose="020B0503020204020204" pitchFamily="34" charset="-122"/>
                <a:cs typeface="+mn-cs"/>
              </a:rPr>
              <a:t>，来说明应该为.bss节预留多大的空间</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p:cNvSpPr>
          <p:nvPr>
            <p:ph type="title"/>
          </p:nvPr>
        </p:nvSpPr>
        <p:spPr>
          <a:xfrm>
            <a:off x="522288" y="57150"/>
            <a:ext cx="7591425" cy="762000"/>
          </a:xfrm>
          <a:ln/>
        </p:spPr>
        <p:txBody>
          <a:bodyPr vert="horz" wrap="square" lIns="91440" tIns="45720" rIns="91440" bIns="45720" anchor="ctr" anchorCtr="0"/>
          <a:lstStyle/>
          <a:p>
            <a:r>
              <a:rPr lang="en-US" altLang="zh-CN" sz="3200" dirty="0">
                <a:ea typeface="宋体" panose="02010600030101010101" pitchFamily="2" charset="-122"/>
              </a:rPr>
              <a:t>Executable and Linkable Format (ELF)</a:t>
            </a:r>
          </a:p>
        </p:txBody>
      </p:sp>
      <p:sp>
        <p:nvSpPr>
          <p:cNvPr id="39938" name="Rectangle 3"/>
          <p:cNvSpPr>
            <a:spLocks noGrp="1"/>
          </p:cNvSpPr>
          <p:nvPr>
            <p:ph type="body"/>
          </p:nvPr>
        </p:nvSpPr>
        <p:spPr>
          <a:xfrm>
            <a:off x="468313" y="822325"/>
            <a:ext cx="8229600" cy="1662113"/>
          </a:xfrm>
          <a:ln/>
        </p:spPr>
        <p:txBody>
          <a:bodyPr vert="horz" wrap="square" lIns="91440" tIns="45720" rIns="91440" bIns="45720" anchor="t" anchorCtr="0"/>
          <a:lstStyle/>
          <a:p>
            <a:r>
              <a:rPr lang="zh-CN" altLang="en-US" dirty="0">
                <a:latin typeface="微软雅黑" panose="020B0503020204020204" pitchFamily="34" charset="-122"/>
                <a:ea typeface="微软雅黑" panose="020B0503020204020204" pitchFamily="34" charset="-122"/>
              </a:rPr>
              <a:t>两种视图 </a:t>
            </a:r>
          </a:p>
          <a:p>
            <a:pPr lvl="1"/>
            <a:r>
              <a:rPr lang="zh-CN" altLang="en-US" sz="2400" dirty="0">
                <a:solidFill>
                  <a:srgbClr val="3366FF"/>
                </a:solidFill>
                <a:latin typeface="微软雅黑" panose="020B0503020204020204" pitchFamily="34" charset="-122"/>
                <a:ea typeface="微软雅黑" panose="020B0503020204020204" pitchFamily="34" charset="-122"/>
              </a:rPr>
              <a:t>链接视图（被链接）：</a:t>
            </a:r>
            <a:r>
              <a:rPr lang="en-US" altLang="zh-CN" sz="2400" dirty="0">
                <a:solidFill>
                  <a:srgbClr val="3366FF"/>
                </a:solidFill>
                <a:latin typeface="微软雅黑" panose="020B0503020204020204" pitchFamily="34" charset="-122"/>
                <a:ea typeface="微软雅黑" panose="020B0503020204020204" pitchFamily="34" charset="-122"/>
              </a:rPr>
              <a:t>Relocatable object files</a:t>
            </a:r>
          </a:p>
          <a:p>
            <a:pPr lvl="1"/>
            <a:r>
              <a:rPr lang="zh-CN" altLang="en-US" sz="2400" dirty="0">
                <a:solidFill>
                  <a:srgbClr val="3366FF"/>
                </a:solidFill>
                <a:latin typeface="微软雅黑" panose="020B0503020204020204" pitchFamily="34" charset="-122"/>
                <a:ea typeface="微软雅黑" panose="020B0503020204020204" pitchFamily="34" charset="-122"/>
              </a:rPr>
              <a:t>执行视图（被执行）：</a:t>
            </a:r>
            <a:r>
              <a:rPr lang="en-US" altLang="zh-CN" sz="2400" dirty="0">
                <a:solidFill>
                  <a:srgbClr val="3366FF"/>
                </a:solidFill>
                <a:latin typeface="微软雅黑" panose="020B0503020204020204" pitchFamily="34" charset="-122"/>
                <a:ea typeface="微软雅黑" panose="020B0503020204020204" pitchFamily="34" charset="-122"/>
              </a:rPr>
              <a:t>Executable object files </a:t>
            </a:r>
            <a:endParaRPr lang="en-US" altLang="zh-CN" dirty="0">
              <a:solidFill>
                <a:srgbClr val="3366FF"/>
              </a:solidFill>
              <a:latin typeface="微软雅黑" panose="020B0503020204020204" pitchFamily="34" charset="-122"/>
              <a:ea typeface="微软雅黑" panose="020B0503020204020204" pitchFamily="34" charset="-122"/>
            </a:endParaRPr>
          </a:p>
        </p:txBody>
      </p:sp>
      <p:sp>
        <p:nvSpPr>
          <p:cNvPr id="609288" name="Rectangle 8"/>
          <p:cNvSpPr/>
          <p:nvPr/>
        </p:nvSpPr>
        <p:spPr>
          <a:xfrm>
            <a:off x="2430463" y="2822575"/>
            <a:ext cx="2241550" cy="3368675"/>
          </a:xfrm>
          <a:prstGeom prst="rect">
            <a:avLst/>
          </a:prstGeom>
          <a:noFill/>
          <a:ln w="9525">
            <a:noFill/>
          </a:ln>
        </p:spPr>
        <p:txBody>
          <a:bodyPr anchor="ctr" anchorCtr="0">
            <a:spAutoFit/>
          </a:bodyPr>
          <a:lstStyle/>
          <a:p>
            <a:pPr eaLnBrk="0" hangingPunct="0">
              <a:lnSpc>
                <a:spcPct val="125000"/>
              </a:lnSpc>
            </a:pPr>
            <a:r>
              <a:rPr lang="zh-CN" altLang="en-US" sz="2000" b="1" dirty="0">
                <a:solidFill>
                  <a:srgbClr val="3366FF"/>
                </a:solidFill>
                <a:latin typeface="微软雅黑" panose="020B0503020204020204" pitchFamily="34" charset="-122"/>
                <a:ea typeface="微软雅黑" panose="020B0503020204020204" pitchFamily="34" charset="-122"/>
              </a:rPr>
              <a:t>节（</a:t>
            </a:r>
            <a:r>
              <a:rPr lang="en-US" altLang="zh-CN" sz="2000" b="1" dirty="0">
                <a:solidFill>
                  <a:srgbClr val="FF0000"/>
                </a:solidFill>
                <a:latin typeface="微软雅黑" panose="020B0503020204020204" pitchFamily="34" charset="-122"/>
                <a:ea typeface="微软雅黑" panose="020B0503020204020204" pitchFamily="34" charset="-122"/>
              </a:rPr>
              <a:t>section</a:t>
            </a:r>
            <a:r>
              <a:rPr lang="zh-CN" altLang="en-US" sz="2000" b="1" dirty="0">
                <a:solidFill>
                  <a:srgbClr val="3366FF"/>
                </a:solidFill>
                <a:latin typeface="微软雅黑" panose="020B0503020204020204" pitchFamily="34" charset="-122"/>
                <a:ea typeface="微软雅黑" panose="020B0503020204020204" pitchFamily="34" charset="-122"/>
              </a:rPr>
              <a:t>）是 </a:t>
            </a:r>
            <a:r>
              <a:rPr lang="en-US" altLang="zh-CN" sz="2000" b="1" dirty="0">
                <a:solidFill>
                  <a:srgbClr val="3366FF"/>
                </a:solidFill>
                <a:latin typeface="微软雅黑" panose="020B0503020204020204" pitchFamily="34" charset="-122"/>
                <a:ea typeface="微软雅黑" panose="020B0503020204020204" pitchFamily="34" charset="-122"/>
              </a:rPr>
              <a:t>ELF </a:t>
            </a:r>
            <a:r>
              <a:rPr lang="zh-CN" altLang="en-US" sz="2000" b="1" dirty="0">
                <a:solidFill>
                  <a:srgbClr val="3366FF"/>
                </a:solidFill>
                <a:latin typeface="微软雅黑" panose="020B0503020204020204" pitchFamily="34" charset="-122"/>
                <a:ea typeface="微软雅黑" panose="020B0503020204020204" pitchFamily="34" charset="-122"/>
              </a:rPr>
              <a:t>文件中具有相同特征的最小可处理单位</a:t>
            </a:r>
            <a:r>
              <a:rPr lang="zh-CN" altLang="en-US" sz="2000" dirty="0">
                <a:solidFill>
                  <a:srgbClr val="3366FF"/>
                </a:solidFill>
                <a:latin typeface="微软雅黑" panose="020B0503020204020204" pitchFamily="34" charset="-122"/>
                <a:ea typeface="微软雅黑" panose="020B0503020204020204" pitchFamily="34" charset="-122"/>
              </a:rPr>
              <a:t> </a:t>
            </a:r>
          </a:p>
          <a:p>
            <a:pPr eaLnBrk="0" hangingPunct="0">
              <a:lnSpc>
                <a:spcPct val="125000"/>
              </a:lnSpc>
            </a:pPr>
            <a:r>
              <a:rPr lang="en-US" altLang="zh-CN" sz="1900" b="1" dirty="0">
                <a:solidFill>
                  <a:srgbClr val="FF0000"/>
                </a:solidFill>
                <a:latin typeface="微软雅黑" panose="020B0503020204020204" pitchFamily="34" charset="-122"/>
                <a:ea typeface="微软雅黑" panose="020B0503020204020204" pitchFamily="34" charset="-122"/>
              </a:rPr>
              <a:t>.text</a:t>
            </a:r>
            <a:r>
              <a:rPr lang="zh-CN" altLang="en-US" sz="1900" b="1" dirty="0">
                <a:solidFill>
                  <a:srgbClr val="FF0000"/>
                </a:solidFill>
                <a:latin typeface="微软雅黑" panose="020B0503020204020204" pitchFamily="34" charset="-122"/>
                <a:ea typeface="微软雅黑" panose="020B0503020204020204" pitchFamily="34" charset="-122"/>
              </a:rPr>
              <a:t>节</a:t>
            </a:r>
            <a:r>
              <a:rPr lang="en-US" altLang="zh-CN" sz="1900" b="1" dirty="0">
                <a:solidFill>
                  <a:srgbClr val="FF0000"/>
                </a:solidFill>
                <a:latin typeface="微软雅黑" panose="020B0503020204020204" pitchFamily="34" charset="-122"/>
                <a:ea typeface="微软雅黑" panose="020B0503020204020204" pitchFamily="34" charset="-122"/>
              </a:rPr>
              <a:t>: </a:t>
            </a:r>
            <a:r>
              <a:rPr lang="zh-CN" altLang="en-US" sz="1900" b="1" dirty="0">
                <a:solidFill>
                  <a:srgbClr val="FF0000"/>
                </a:solidFill>
                <a:latin typeface="微软雅黑" panose="020B0503020204020204" pitchFamily="34" charset="-122"/>
                <a:ea typeface="微软雅黑" panose="020B0503020204020204" pitchFamily="34" charset="-122"/>
              </a:rPr>
              <a:t>代码</a:t>
            </a:r>
          </a:p>
          <a:p>
            <a:pPr eaLnBrk="0" hangingPunct="0">
              <a:lnSpc>
                <a:spcPct val="125000"/>
              </a:lnSpc>
            </a:pPr>
            <a:r>
              <a:rPr lang="en-US" altLang="zh-CN" sz="1900" b="1" dirty="0">
                <a:solidFill>
                  <a:srgbClr val="FF0000"/>
                </a:solidFill>
                <a:latin typeface="微软雅黑" panose="020B0503020204020204" pitchFamily="34" charset="-122"/>
                <a:ea typeface="微软雅黑" panose="020B0503020204020204" pitchFamily="34" charset="-122"/>
              </a:rPr>
              <a:t>.data</a:t>
            </a:r>
            <a:r>
              <a:rPr lang="zh-CN" altLang="en-US" sz="1900" b="1" dirty="0">
                <a:solidFill>
                  <a:srgbClr val="FF0000"/>
                </a:solidFill>
                <a:latin typeface="微软雅黑" panose="020B0503020204020204" pitchFamily="34" charset="-122"/>
                <a:ea typeface="微软雅黑" panose="020B0503020204020204" pitchFamily="34" charset="-122"/>
              </a:rPr>
              <a:t>节</a:t>
            </a:r>
            <a:r>
              <a:rPr lang="en-US" altLang="zh-CN" sz="1900" b="1" dirty="0">
                <a:solidFill>
                  <a:srgbClr val="FF0000"/>
                </a:solidFill>
                <a:latin typeface="微软雅黑" panose="020B0503020204020204" pitchFamily="34" charset="-122"/>
                <a:ea typeface="微软雅黑" panose="020B0503020204020204" pitchFamily="34" charset="-122"/>
              </a:rPr>
              <a:t>: </a:t>
            </a:r>
            <a:r>
              <a:rPr lang="zh-CN" altLang="en-US" sz="1900" b="1" dirty="0">
                <a:solidFill>
                  <a:srgbClr val="FF0000"/>
                </a:solidFill>
                <a:latin typeface="微软雅黑" panose="020B0503020204020204" pitchFamily="34" charset="-122"/>
                <a:ea typeface="微软雅黑" panose="020B0503020204020204" pitchFamily="34" charset="-122"/>
              </a:rPr>
              <a:t>数据</a:t>
            </a:r>
          </a:p>
          <a:p>
            <a:pPr eaLnBrk="0" hangingPunct="0">
              <a:lnSpc>
                <a:spcPct val="125000"/>
              </a:lnSpc>
            </a:pPr>
            <a:r>
              <a:rPr lang="en-US" altLang="zh-CN" sz="1900" b="1" dirty="0">
                <a:solidFill>
                  <a:srgbClr val="FF0000"/>
                </a:solidFill>
                <a:latin typeface="微软雅黑" panose="020B0503020204020204" pitchFamily="34" charset="-122"/>
                <a:ea typeface="微软雅黑" panose="020B0503020204020204" pitchFamily="34" charset="-122"/>
              </a:rPr>
              <a:t>.rodata: </a:t>
            </a:r>
            <a:r>
              <a:rPr lang="zh-CN" altLang="en-US" sz="1900" b="1" dirty="0">
                <a:solidFill>
                  <a:srgbClr val="FF0000"/>
                </a:solidFill>
                <a:latin typeface="微软雅黑" panose="020B0503020204020204" pitchFamily="34" charset="-122"/>
                <a:ea typeface="微软雅黑" panose="020B0503020204020204" pitchFamily="34" charset="-122"/>
              </a:rPr>
              <a:t>只读数据</a:t>
            </a:r>
          </a:p>
          <a:p>
            <a:pPr eaLnBrk="0" hangingPunct="0">
              <a:lnSpc>
                <a:spcPct val="125000"/>
              </a:lnSpc>
            </a:pPr>
            <a:r>
              <a:rPr lang="en-US" altLang="zh-CN" sz="1900" b="1" dirty="0">
                <a:solidFill>
                  <a:srgbClr val="FF0000"/>
                </a:solidFill>
                <a:latin typeface="微软雅黑" panose="020B0503020204020204" pitchFamily="34" charset="-122"/>
                <a:ea typeface="微软雅黑" panose="020B0503020204020204" pitchFamily="34" charset="-122"/>
              </a:rPr>
              <a:t>.bss: </a:t>
            </a:r>
            <a:r>
              <a:rPr lang="zh-CN" altLang="en-US" sz="1900" b="1" dirty="0">
                <a:solidFill>
                  <a:srgbClr val="FF0000"/>
                </a:solidFill>
                <a:latin typeface="微软雅黑" panose="020B0503020204020204" pitchFamily="34" charset="-122"/>
                <a:ea typeface="微软雅黑" panose="020B0503020204020204" pitchFamily="34" charset="-122"/>
              </a:rPr>
              <a:t>未初始化数据</a:t>
            </a:r>
          </a:p>
          <a:p>
            <a:pPr eaLnBrk="0" hangingPunct="0"/>
            <a:endParaRPr lang="zh-CN" altLang="en-US" sz="2000" b="1" dirty="0">
              <a:latin typeface="微软雅黑" panose="020B0503020204020204" pitchFamily="34" charset="-122"/>
              <a:ea typeface="微软雅黑" panose="020B0503020204020204" pitchFamily="34" charset="-122"/>
            </a:endParaRPr>
          </a:p>
        </p:txBody>
      </p:sp>
      <p:sp>
        <p:nvSpPr>
          <p:cNvPr id="609289" name="Rectangle 9"/>
          <p:cNvSpPr/>
          <p:nvPr/>
        </p:nvSpPr>
        <p:spPr>
          <a:xfrm>
            <a:off x="7134225" y="2287588"/>
            <a:ext cx="1835150" cy="4073525"/>
          </a:xfrm>
          <a:prstGeom prst="rect">
            <a:avLst/>
          </a:prstGeom>
          <a:noFill/>
          <a:ln w="9525">
            <a:noFill/>
          </a:ln>
        </p:spPr>
        <p:txBody>
          <a:bodyPr anchor="ctr" anchorCtr="0">
            <a:spAutoFit/>
          </a:bodyPr>
          <a:lstStyle/>
          <a:p>
            <a:pPr eaLnBrk="0" hangingPunct="0">
              <a:lnSpc>
                <a:spcPct val="125000"/>
              </a:lnSpc>
            </a:pPr>
            <a:r>
              <a:rPr lang="zh-CN" altLang="en-US" sz="1900" b="1" dirty="0">
                <a:solidFill>
                  <a:srgbClr val="3366FF"/>
                </a:solidFill>
                <a:latin typeface="微软雅黑" panose="020B0503020204020204" pitchFamily="34" charset="-122"/>
                <a:ea typeface="微软雅黑" panose="020B0503020204020204" pitchFamily="34" charset="-122"/>
              </a:rPr>
              <a:t>由不同的段（</a:t>
            </a:r>
            <a:r>
              <a:rPr lang="en-US" altLang="zh-CN" sz="1900" b="1" dirty="0">
                <a:solidFill>
                  <a:srgbClr val="FF0000"/>
                </a:solidFill>
                <a:latin typeface="微软雅黑" panose="020B0503020204020204" pitchFamily="34" charset="-122"/>
                <a:ea typeface="微软雅黑" panose="020B0503020204020204" pitchFamily="34" charset="-122"/>
              </a:rPr>
              <a:t>segment</a:t>
            </a:r>
            <a:r>
              <a:rPr lang="zh-CN" altLang="en-US" sz="1900" b="1" dirty="0">
                <a:solidFill>
                  <a:srgbClr val="3366FF"/>
                </a:solidFill>
                <a:latin typeface="微软雅黑" panose="020B0503020204020204" pitchFamily="34" charset="-122"/>
                <a:ea typeface="微软雅黑" panose="020B0503020204020204" pitchFamily="34" charset="-122"/>
              </a:rPr>
              <a:t>）组成，描述节如何映射到</a:t>
            </a:r>
            <a:r>
              <a:rPr lang="zh-CN" altLang="en-US" sz="1900" b="1" dirty="0">
                <a:solidFill>
                  <a:srgbClr val="CC0066"/>
                </a:solidFill>
                <a:latin typeface="微软雅黑" panose="020B0503020204020204" pitchFamily="34" charset="-122"/>
                <a:ea typeface="微软雅黑" panose="020B0503020204020204" pitchFamily="34" charset="-122"/>
              </a:rPr>
              <a:t>存储段</a:t>
            </a:r>
            <a:r>
              <a:rPr lang="zh-CN" altLang="en-US" sz="1900" b="1" dirty="0">
                <a:solidFill>
                  <a:srgbClr val="3366FF"/>
                </a:solidFill>
                <a:latin typeface="微软雅黑" panose="020B0503020204020204" pitchFamily="34" charset="-122"/>
                <a:ea typeface="微软雅黑" panose="020B0503020204020204" pitchFamily="34" charset="-122"/>
              </a:rPr>
              <a:t>中，可多个节映射到同一段，如：可合并</a:t>
            </a:r>
            <a:r>
              <a:rPr lang="en-US" altLang="zh-CN" sz="1900" b="1" dirty="0">
                <a:solidFill>
                  <a:srgbClr val="3366FF"/>
                </a:solidFill>
                <a:latin typeface="微软雅黑" panose="020B0503020204020204" pitchFamily="34" charset="-122"/>
                <a:ea typeface="微软雅黑" panose="020B0503020204020204" pitchFamily="34" charset="-122"/>
              </a:rPr>
              <a:t>.data</a:t>
            </a:r>
            <a:r>
              <a:rPr lang="zh-CN" altLang="en-US" sz="1900" b="1" dirty="0">
                <a:solidFill>
                  <a:srgbClr val="3366FF"/>
                </a:solidFill>
                <a:latin typeface="微软雅黑" panose="020B0503020204020204" pitchFamily="34" charset="-122"/>
                <a:ea typeface="微软雅黑" panose="020B0503020204020204" pitchFamily="34" charset="-122"/>
              </a:rPr>
              <a:t>节和</a:t>
            </a:r>
            <a:r>
              <a:rPr lang="en-US" altLang="zh-CN" sz="1900" b="1" dirty="0">
                <a:solidFill>
                  <a:srgbClr val="3366FF"/>
                </a:solidFill>
                <a:latin typeface="微软雅黑" panose="020B0503020204020204" pitchFamily="34" charset="-122"/>
                <a:ea typeface="微软雅黑" panose="020B0503020204020204" pitchFamily="34" charset="-122"/>
              </a:rPr>
              <a:t>.bss</a:t>
            </a:r>
            <a:r>
              <a:rPr lang="zh-CN" altLang="en-US" sz="1900" b="1" dirty="0">
                <a:solidFill>
                  <a:srgbClr val="3366FF"/>
                </a:solidFill>
                <a:latin typeface="微软雅黑" panose="020B0503020204020204" pitchFamily="34" charset="-122"/>
                <a:ea typeface="微软雅黑" panose="020B0503020204020204" pitchFamily="34" charset="-122"/>
              </a:rPr>
              <a:t>节</a:t>
            </a:r>
            <a:r>
              <a:rPr lang="en-US" altLang="zh-CN" sz="1900" b="1" dirty="0">
                <a:solidFill>
                  <a:srgbClr val="3366FF"/>
                </a:solidFill>
                <a:latin typeface="微软雅黑" panose="020B0503020204020204" pitchFamily="34" charset="-122"/>
                <a:ea typeface="微软雅黑" panose="020B0503020204020204" pitchFamily="34" charset="-122"/>
              </a:rPr>
              <a:t>,</a:t>
            </a:r>
            <a:r>
              <a:rPr lang="zh-CN" altLang="en-US" sz="1900" b="1" dirty="0">
                <a:solidFill>
                  <a:srgbClr val="3366FF"/>
                </a:solidFill>
                <a:latin typeface="微软雅黑" panose="020B0503020204020204" pitchFamily="34" charset="-122"/>
                <a:ea typeface="微软雅黑" panose="020B0503020204020204" pitchFamily="34" charset="-122"/>
              </a:rPr>
              <a:t>并映射到一个可读可写数据段中</a:t>
            </a:r>
            <a:r>
              <a:rPr lang="zh-CN" altLang="en-US" dirty="0">
                <a:solidFill>
                  <a:srgbClr val="3366FF"/>
                </a:solidFill>
                <a:latin typeface="Arial" panose="020B0604020202020204" pitchFamily="34" charset="0"/>
                <a:ea typeface="宋体" panose="02010600030101010101" pitchFamily="2" charset="-122"/>
              </a:rPr>
              <a:t> </a:t>
            </a:r>
          </a:p>
        </p:txBody>
      </p:sp>
      <p:grpSp>
        <p:nvGrpSpPr>
          <p:cNvPr id="609292" name="Group 12"/>
          <p:cNvGrpSpPr/>
          <p:nvPr/>
        </p:nvGrpSpPr>
        <p:grpSpPr>
          <a:xfrm>
            <a:off x="0" y="2428875"/>
            <a:ext cx="2465388" cy="4229100"/>
            <a:chOff x="0" y="1530"/>
            <a:chExt cx="1553" cy="2664"/>
          </a:xfrm>
        </p:grpSpPr>
        <p:pic>
          <p:nvPicPr>
            <p:cNvPr id="39942" name="Picture 4"/>
            <p:cNvPicPr>
              <a:picLocks noChangeAspect="1"/>
            </p:cNvPicPr>
            <p:nvPr/>
          </p:nvPicPr>
          <p:blipFill>
            <a:blip r:embed="rId3"/>
            <a:stretch>
              <a:fillRect/>
            </a:stretch>
          </p:blipFill>
          <p:spPr>
            <a:xfrm>
              <a:off x="0" y="1530"/>
              <a:ext cx="1553" cy="2412"/>
            </a:xfrm>
            <a:prstGeom prst="rect">
              <a:avLst/>
            </a:prstGeom>
            <a:noFill/>
            <a:ln w="9525">
              <a:noFill/>
            </a:ln>
          </p:spPr>
        </p:pic>
        <p:sp>
          <p:nvSpPr>
            <p:cNvPr id="39943" name="Text Box 6"/>
            <p:cNvSpPr txBox="1"/>
            <p:nvPr/>
          </p:nvSpPr>
          <p:spPr>
            <a:xfrm>
              <a:off x="391" y="3944"/>
              <a:ext cx="795" cy="250"/>
            </a:xfrm>
            <a:prstGeom prst="rect">
              <a:avLst/>
            </a:prstGeom>
            <a:noFill/>
            <a:ln w="9525">
              <a:noFill/>
            </a:ln>
          </p:spPr>
          <p:txBody>
            <a:bodyPr anchor="t" anchorCtr="0">
              <a:spAutoFit/>
            </a:bodyPr>
            <a:lstStyle/>
            <a:p>
              <a:pPr>
                <a:spcBef>
                  <a:spcPct val="50000"/>
                </a:spcBef>
              </a:pPr>
              <a:r>
                <a:rPr lang="zh-CN" altLang="en-US" sz="2000" b="1" dirty="0">
                  <a:solidFill>
                    <a:srgbClr val="3366FF"/>
                  </a:solidFill>
                  <a:latin typeface="Arial" panose="020B0604020202020204" pitchFamily="34" charset="0"/>
                  <a:ea typeface="微软雅黑" panose="020B0503020204020204" pitchFamily="34" charset="-122"/>
                </a:rPr>
                <a:t>链接视图</a:t>
              </a:r>
            </a:p>
          </p:txBody>
        </p:sp>
        <p:sp>
          <p:nvSpPr>
            <p:cNvPr id="39944" name="Rectangle 10"/>
            <p:cNvSpPr/>
            <p:nvPr/>
          </p:nvSpPr>
          <p:spPr>
            <a:xfrm>
              <a:off x="72" y="3493"/>
              <a:ext cx="1417" cy="393"/>
            </a:xfrm>
            <a:prstGeom prst="rect">
              <a:avLst/>
            </a:prstGeom>
            <a:solidFill>
              <a:schemeClr val="accent1">
                <a:alpha val="27843"/>
              </a:schemeClr>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grpSp>
        <p:nvGrpSpPr>
          <p:cNvPr id="609293" name="Group 13"/>
          <p:cNvGrpSpPr/>
          <p:nvPr/>
        </p:nvGrpSpPr>
        <p:grpSpPr>
          <a:xfrm>
            <a:off x="4786313" y="2386013"/>
            <a:ext cx="2257425" cy="4278312"/>
            <a:chOff x="3015" y="1503"/>
            <a:chExt cx="1422" cy="2695"/>
          </a:xfrm>
        </p:grpSpPr>
        <p:pic>
          <p:nvPicPr>
            <p:cNvPr id="39946" name="Picture 5"/>
            <p:cNvPicPr>
              <a:picLocks noChangeAspect="1"/>
            </p:cNvPicPr>
            <p:nvPr/>
          </p:nvPicPr>
          <p:blipFill>
            <a:blip r:embed="rId4"/>
            <a:stretch>
              <a:fillRect/>
            </a:stretch>
          </p:blipFill>
          <p:spPr>
            <a:xfrm>
              <a:off x="3015" y="1503"/>
              <a:ext cx="1422" cy="2449"/>
            </a:xfrm>
            <a:prstGeom prst="rect">
              <a:avLst/>
            </a:prstGeom>
            <a:noFill/>
            <a:ln w="9525">
              <a:noFill/>
            </a:ln>
          </p:spPr>
        </p:pic>
        <p:sp>
          <p:nvSpPr>
            <p:cNvPr id="39947" name="Text Box 7"/>
            <p:cNvSpPr txBox="1"/>
            <p:nvPr/>
          </p:nvSpPr>
          <p:spPr>
            <a:xfrm>
              <a:off x="3387" y="3948"/>
              <a:ext cx="795" cy="250"/>
            </a:xfrm>
            <a:prstGeom prst="rect">
              <a:avLst/>
            </a:prstGeom>
            <a:noFill/>
            <a:ln w="9525">
              <a:noFill/>
            </a:ln>
          </p:spPr>
          <p:txBody>
            <a:bodyPr anchor="t" anchorCtr="0">
              <a:spAutoFit/>
            </a:bodyPr>
            <a:lstStyle/>
            <a:p>
              <a:pPr>
                <a:spcBef>
                  <a:spcPct val="50000"/>
                </a:spcBef>
              </a:pPr>
              <a:r>
                <a:rPr lang="zh-CN" altLang="en-US" sz="2000" b="1" dirty="0">
                  <a:solidFill>
                    <a:srgbClr val="3366FF"/>
                  </a:solidFill>
                  <a:latin typeface="Arial" panose="020B0604020202020204" pitchFamily="34" charset="0"/>
                  <a:ea typeface="微软雅黑" panose="020B0503020204020204" pitchFamily="34" charset="-122"/>
                </a:rPr>
                <a:t>执行视图</a:t>
              </a:r>
            </a:p>
          </p:txBody>
        </p:sp>
        <p:sp>
          <p:nvSpPr>
            <p:cNvPr id="39948" name="Rectangle 11"/>
            <p:cNvSpPr/>
            <p:nvPr/>
          </p:nvSpPr>
          <p:spPr>
            <a:xfrm>
              <a:off x="3037" y="1796"/>
              <a:ext cx="1344" cy="393"/>
            </a:xfrm>
            <a:prstGeom prst="rect">
              <a:avLst/>
            </a:prstGeom>
            <a:solidFill>
              <a:schemeClr val="accent1">
                <a:alpha val="27843"/>
              </a:schemeClr>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9292"/>
                                        </p:tgtEl>
                                        <p:attrNameLst>
                                          <p:attrName>style.visibility</p:attrName>
                                        </p:attrNameLst>
                                      </p:cBhvr>
                                      <p:to>
                                        <p:strVal val="visible"/>
                                      </p:to>
                                    </p:set>
                                    <p:animEffect transition="in" filter="blinds(horizontal)">
                                      <p:cBhvr>
                                        <p:cTn id="7" dur="500"/>
                                        <p:tgtEl>
                                          <p:spTgt spid="60929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09293"/>
                                        </p:tgtEl>
                                        <p:attrNameLst>
                                          <p:attrName>style.visibility</p:attrName>
                                        </p:attrNameLst>
                                      </p:cBhvr>
                                      <p:to>
                                        <p:strVal val="visible"/>
                                      </p:to>
                                    </p:set>
                                    <p:animEffect transition="in" filter="blinds(horizontal)">
                                      <p:cBhvr>
                                        <p:cTn id="12" dur="500"/>
                                        <p:tgtEl>
                                          <p:spTgt spid="60929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09288"/>
                                        </p:tgtEl>
                                        <p:attrNameLst>
                                          <p:attrName>style.visibility</p:attrName>
                                        </p:attrNameLst>
                                      </p:cBhvr>
                                      <p:to>
                                        <p:strVal val="visible"/>
                                      </p:to>
                                    </p:set>
                                    <p:animEffect transition="in" filter="blinds(horizontal)">
                                      <p:cBhvr>
                                        <p:cTn id="17" dur="500"/>
                                        <p:tgtEl>
                                          <p:spTgt spid="60928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09289"/>
                                        </p:tgtEl>
                                        <p:attrNameLst>
                                          <p:attrName>style.visibility</p:attrName>
                                        </p:attrNameLst>
                                      </p:cBhvr>
                                      <p:to>
                                        <p:strVal val="visible"/>
                                      </p:to>
                                    </p:set>
                                    <p:animEffect transition="in" filter="blinds(horizontal)">
                                      <p:cBhvr>
                                        <p:cTn id="22" dur="500"/>
                                        <p:tgtEl>
                                          <p:spTgt spid="609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8" grpId="0"/>
      <p:bldP spid="60928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p:cNvSpPr>
          <p:nvPr>
            <p:ph type="title"/>
          </p:nvPr>
        </p:nvSpPr>
        <p:spPr>
          <a:ln/>
        </p:spPr>
        <p:txBody>
          <a:bodyPr vert="horz" wrap="square" lIns="91440" tIns="45720" rIns="91440" bIns="45720" anchor="ctr" anchorCtr="0"/>
          <a:lstStyle/>
          <a:p>
            <a:r>
              <a:rPr lang="zh-CN" altLang="en-US" dirty="0"/>
              <a:t>链接视图</a:t>
            </a:r>
            <a:r>
              <a:rPr lang="en-US" altLang="zh-CN" dirty="0">
                <a:latin typeface="黑体" panose="02010609060101010101" pitchFamily="49" charset="-122"/>
              </a:rPr>
              <a:t>—</a:t>
            </a:r>
            <a:r>
              <a:rPr lang="zh-CN" altLang="en-US" dirty="0"/>
              <a:t>可重定位目标文件</a:t>
            </a:r>
          </a:p>
        </p:txBody>
      </p:sp>
      <p:sp>
        <p:nvSpPr>
          <p:cNvPr id="795651" name="Rectangle 3"/>
          <p:cNvSpPr>
            <a:spLocks noGrp="1"/>
          </p:cNvSpPr>
          <p:nvPr>
            <p:ph idx="1"/>
          </p:nvPr>
        </p:nvSpPr>
        <p:spPr>
          <a:xfrm>
            <a:off x="468313" y="736600"/>
            <a:ext cx="8229600" cy="2141538"/>
          </a:xfrm>
          <a:ln/>
        </p:spPr>
        <p:txBody>
          <a:bodyPr vert="horz" wrap="square" lIns="91440" tIns="45720" rIns="91440" bIns="45720" anchor="t" anchorCtr="0"/>
          <a:lstStyle/>
          <a:p>
            <a:pPr>
              <a:lnSpc>
                <a:spcPct val="105000"/>
              </a:lnSpc>
              <a:spcBef>
                <a:spcPct val="15000"/>
              </a:spcBef>
            </a:pPr>
            <a:r>
              <a:rPr lang="zh-CN" altLang="en-US" sz="2200" dirty="0">
                <a:ea typeface="微软雅黑" panose="020B0503020204020204" pitchFamily="34" charset="-122"/>
              </a:rPr>
              <a:t>可被链接（合并）生成可执行文件或</a:t>
            </a:r>
            <a:r>
              <a:rPr lang="zh-CN" altLang="en-US" sz="2200" dirty="0">
                <a:solidFill>
                  <a:srgbClr val="FF0000"/>
                </a:solidFill>
                <a:ea typeface="微软雅黑" panose="020B0503020204020204" pitchFamily="34" charset="-122"/>
              </a:rPr>
              <a:t>共享目标文件</a:t>
            </a:r>
          </a:p>
          <a:p>
            <a:pPr>
              <a:lnSpc>
                <a:spcPct val="105000"/>
              </a:lnSpc>
              <a:spcBef>
                <a:spcPct val="15000"/>
              </a:spcBef>
            </a:pPr>
            <a:r>
              <a:rPr lang="zh-CN" altLang="en-US" sz="2200" dirty="0">
                <a:solidFill>
                  <a:srgbClr val="FF0000"/>
                </a:solidFill>
                <a:ea typeface="微软雅黑" panose="020B0503020204020204" pitchFamily="34" charset="-122"/>
              </a:rPr>
              <a:t>静态链接库文件</a:t>
            </a:r>
            <a:r>
              <a:rPr lang="zh-CN" altLang="en-US" sz="2200" dirty="0">
                <a:ea typeface="微软雅黑" panose="020B0503020204020204" pitchFamily="34" charset="-122"/>
              </a:rPr>
              <a:t>由若干个可重定位目标文件组成</a:t>
            </a:r>
            <a:endParaRPr lang="en-US" altLang="zh-CN" sz="2200" dirty="0">
              <a:ea typeface="微软雅黑" panose="020B0503020204020204" pitchFamily="34" charset="-122"/>
            </a:endParaRPr>
          </a:p>
          <a:p>
            <a:pPr>
              <a:lnSpc>
                <a:spcPct val="105000"/>
              </a:lnSpc>
              <a:spcBef>
                <a:spcPct val="15000"/>
              </a:spcBef>
            </a:pPr>
            <a:r>
              <a:rPr lang="zh-CN" altLang="en-US" sz="2200" dirty="0">
                <a:ea typeface="微软雅黑" panose="020B0503020204020204" pitchFamily="34" charset="-122"/>
              </a:rPr>
              <a:t>包含代码、数据（已初始化</a:t>
            </a:r>
            <a:r>
              <a:rPr lang="en-US" altLang="zh-CN" sz="2200" dirty="0">
                <a:ea typeface="微软雅黑" panose="020B0503020204020204" pitchFamily="34" charset="-122"/>
              </a:rPr>
              <a:t>.data</a:t>
            </a:r>
            <a:r>
              <a:rPr lang="zh-CN" altLang="en-US" sz="2200" dirty="0">
                <a:ea typeface="微软雅黑" panose="020B0503020204020204" pitchFamily="34" charset="-122"/>
              </a:rPr>
              <a:t>和未初始化</a:t>
            </a:r>
            <a:r>
              <a:rPr lang="en-US" altLang="zh-CN" sz="2200" dirty="0">
                <a:ea typeface="微软雅黑" panose="020B0503020204020204" pitchFamily="34" charset="-122"/>
              </a:rPr>
              <a:t>.bss</a:t>
            </a:r>
            <a:r>
              <a:rPr lang="zh-CN" altLang="en-US" sz="2200" dirty="0">
                <a:ea typeface="微软雅黑" panose="020B0503020204020204" pitchFamily="34" charset="-122"/>
              </a:rPr>
              <a:t>）</a:t>
            </a:r>
          </a:p>
          <a:p>
            <a:pPr>
              <a:lnSpc>
                <a:spcPct val="105000"/>
              </a:lnSpc>
              <a:spcBef>
                <a:spcPct val="15000"/>
              </a:spcBef>
            </a:pPr>
            <a:r>
              <a:rPr lang="zh-CN" altLang="en-US" sz="2200" dirty="0">
                <a:ea typeface="微软雅黑" panose="020B0503020204020204" pitchFamily="34" charset="-122"/>
              </a:rPr>
              <a:t>包含</a:t>
            </a:r>
            <a:r>
              <a:rPr lang="zh-CN" altLang="en-US" sz="2200" dirty="0">
                <a:solidFill>
                  <a:srgbClr val="FF0000"/>
                </a:solidFill>
                <a:ea typeface="微软雅黑" panose="020B0503020204020204" pitchFamily="34" charset="-122"/>
              </a:rPr>
              <a:t>重定位信息</a:t>
            </a:r>
            <a:r>
              <a:rPr lang="zh-CN" altLang="en-US" sz="2200" dirty="0">
                <a:ea typeface="微软雅黑" panose="020B0503020204020204" pitchFamily="34" charset="-122"/>
              </a:rPr>
              <a:t>（指出哪些符号引用处需要重定位）</a:t>
            </a:r>
          </a:p>
          <a:p>
            <a:pPr>
              <a:lnSpc>
                <a:spcPct val="105000"/>
              </a:lnSpc>
              <a:spcBef>
                <a:spcPct val="15000"/>
              </a:spcBef>
            </a:pPr>
            <a:r>
              <a:rPr lang="zh-CN" altLang="en-US" sz="2200" dirty="0">
                <a:ea typeface="微软雅黑" panose="020B0503020204020204" pitchFamily="34" charset="-122"/>
              </a:rPr>
              <a:t>文件扩展名为</a:t>
            </a:r>
            <a:r>
              <a:rPr lang="en-US" altLang="zh-CN" sz="2200" dirty="0">
                <a:ea typeface="微软雅黑" panose="020B0503020204020204" pitchFamily="34" charset="-122"/>
              </a:rPr>
              <a:t>.o</a:t>
            </a:r>
            <a:r>
              <a:rPr lang="zh-CN" altLang="en-US" sz="2200" dirty="0">
                <a:ea typeface="微软雅黑" panose="020B0503020204020204" pitchFamily="34" charset="-122"/>
              </a:rPr>
              <a:t>（相当于</a:t>
            </a:r>
            <a:r>
              <a:rPr lang="en-US" altLang="zh-CN" sz="2200" dirty="0">
                <a:ea typeface="微软雅黑" panose="020B0503020204020204" pitchFamily="34" charset="-122"/>
              </a:rPr>
              <a:t>Windows</a:t>
            </a:r>
            <a:r>
              <a:rPr lang="zh-CN" altLang="en-US" sz="2200" dirty="0">
                <a:ea typeface="微软雅黑" panose="020B0503020204020204" pitchFamily="34" charset="-122"/>
              </a:rPr>
              <a:t>中的 </a:t>
            </a:r>
            <a:r>
              <a:rPr lang="en-US" altLang="zh-CN" sz="2200" dirty="0">
                <a:ea typeface="微软雅黑" panose="020B0503020204020204" pitchFamily="34" charset="-122"/>
              </a:rPr>
              <a:t>.obj</a:t>
            </a:r>
            <a:r>
              <a:rPr lang="zh-CN" altLang="en-US" sz="2200" dirty="0">
                <a:ea typeface="微软雅黑" panose="020B0503020204020204" pitchFamily="34" charset="-122"/>
              </a:rPr>
              <a:t>文件）</a:t>
            </a:r>
          </a:p>
        </p:txBody>
      </p:sp>
      <p:sp>
        <p:nvSpPr>
          <p:cNvPr id="795652" name="Rectangle 6"/>
          <p:cNvSpPr/>
          <p:nvPr/>
        </p:nvSpPr>
        <p:spPr>
          <a:xfrm>
            <a:off x="512763" y="2917825"/>
            <a:ext cx="3665537" cy="3740150"/>
          </a:xfrm>
          <a:prstGeom prst="rect">
            <a:avLst/>
          </a:prstGeom>
          <a:solidFill>
            <a:srgbClr val="DBF2DA"/>
          </a:solidFill>
          <a:ln w="3175" cap="flat" cmpd="sng">
            <a:solidFill>
              <a:schemeClr val="tx1"/>
            </a:solidFill>
            <a:prstDash val="solid"/>
            <a:miter/>
            <a:headEnd type="none" w="med" len="med"/>
            <a:tailEnd type="none" w="med" len="med"/>
          </a:ln>
        </p:spPr>
        <p:txBody>
          <a:bodyPr anchor="t" anchorCtr="0">
            <a:spAutoFit/>
          </a:bodyPr>
          <a:lstStyle/>
          <a:p>
            <a:pPr eaLnBrk="0" hangingPunct="0">
              <a:lnSpc>
                <a:spcPct val="95000"/>
              </a:lnSpc>
            </a:pPr>
            <a:r>
              <a:rPr lang="en-US" altLang="zh-CN" b="1" dirty="0">
                <a:latin typeface="微软雅黑" panose="020B0503020204020204" pitchFamily="34" charset="-122"/>
                <a:ea typeface="微软雅黑" panose="020B0503020204020204" pitchFamily="34" charset="-122"/>
              </a:rPr>
              <a:t>int x=100; </a:t>
            </a:r>
          </a:p>
          <a:p>
            <a:pPr eaLnBrk="0" hangingPunct="0">
              <a:lnSpc>
                <a:spcPct val="95000"/>
              </a:lnSpc>
            </a:pPr>
            <a:r>
              <a:rPr lang="en-US" altLang="zh-CN" b="1" dirty="0">
                <a:latin typeface="微软雅黑" panose="020B0503020204020204" pitchFamily="34" charset="-122"/>
                <a:ea typeface="微软雅黑" panose="020B0503020204020204" pitchFamily="34" charset="-122"/>
              </a:rPr>
              <a:t>int y;</a:t>
            </a:r>
          </a:p>
          <a:p>
            <a:pPr eaLnBrk="0" hangingPunct="0">
              <a:lnSpc>
                <a:spcPct val="95000"/>
              </a:lnSpc>
            </a:pPr>
            <a:r>
              <a:rPr lang="en-US" altLang="zh-CN" b="1" dirty="0">
                <a:latin typeface="微软雅黑" panose="020B0503020204020204" pitchFamily="34" charset="-122"/>
                <a:ea typeface="微软雅黑" panose="020B0503020204020204" pitchFamily="34" charset="-122"/>
              </a:rPr>
              <a:t>void prn(int n)</a:t>
            </a:r>
          </a:p>
          <a:p>
            <a:pPr eaLnBrk="0" hangingPunct="0">
              <a:lnSpc>
                <a:spcPct val="95000"/>
              </a:lnSpc>
            </a:pPr>
            <a:r>
              <a:rPr lang="en-US" altLang="zh-CN" b="1" dirty="0">
                <a:latin typeface="微软雅黑" panose="020B0503020204020204" pitchFamily="34" charset="-122"/>
                <a:ea typeface="微软雅黑" panose="020B0503020204020204" pitchFamily="34" charset="-122"/>
              </a:rPr>
              <a:t>{</a:t>
            </a:r>
          </a:p>
          <a:p>
            <a:pPr eaLnBrk="0" hangingPunct="0">
              <a:lnSpc>
                <a:spcPct val="95000"/>
              </a:lnSpc>
            </a:pPr>
            <a:r>
              <a:rPr lang="en-US" altLang="zh-CN" b="1" dirty="0">
                <a:latin typeface="微软雅黑" panose="020B0503020204020204" pitchFamily="34" charset="-122"/>
                <a:ea typeface="微软雅黑" panose="020B0503020204020204" pitchFamily="34" charset="-122"/>
              </a:rPr>
              <a:t>   </a:t>
            </a:r>
            <a:r>
              <a:rPr lang="en-US" altLang="zh-CN" b="1" dirty="0">
                <a:solidFill>
                  <a:srgbClr val="990033"/>
                </a:solidFill>
                <a:latin typeface="微软雅黑" panose="020B0503020204020204" pitchFamily="34" charset="-122"/>
                <a:ea typeface="微软雅黑" panose="020B0503020204020204" pitchFamily="34" charset="-122"/>
              </a:rPr>
              <a:t>printf(“%d\n”,n);</a:t>
            </a:r>
          </a:p>
          <a:p>
            <a:pPr eaLnBrk="0" hangingPunct="0">
              <a:lnSpc>
                <a:spcPct val="95000"/>
              </a:lnSpc>
            </a:pPr>
            <a:r>
              <a:rPr lang="en-US" altLang="zh-CN" b="1" dirty="0">
                <a:latin typeface="微软雅黑" panose="020B0503020204020204" pitchFamily="34" charset="-122"/>
                <a:ea typeface="微软雅黑" panose="020B0503020204020204" pitchFamily="34" charset="-122"/>
              </a:rPr>
              <a:t>}</a:t>
            </a:r>
          </a:p>
          <a:p>
            <a:pPr eaLnBrk="0" hangingPunct="0">
              <a:lnSpc>
                <a:spcPct val="95000"/>
              </a:lnSpc>
            </a:pPr>
            <a:endParaRPr lang="en-US" altLang="zh-CN" b="1" dirty="0">
              <a:latin typeface="微软雅黑" panose="020B0503020204020204" pitchFamily="34" charset="-122"/>
              <a:ea typeface="微软雅黑" panose="020B0503020204020204" pitchFamily="34" charset="-122"/>
            </a:endParaRPr>
          </a:p>
          <a:p>
            <a:pPr eaLnBrk="0" hangingPunct="0">
              <a:lnSpc>
                <a:spcPct val="95000"/>
              </a:lnSpc>
            </a:pPr>
            <a:r>
              <a:rPr lang="en-US" altLang="zh-CN" b="1" dirty="0">
                <a:latin typeface="微软雅黑" panose="020B0503020204020204" pitchFamily="34" charset="-122"/>
                <a:ea typeface="微软雅黑" panose="020B0503020204020204" pitchFamily="34" charset="-122"/>
              </a:rPr>
              <a:t>void main( )</a:t>
            </a:r>
          </a:p>
          <a:p>
            <a:pPr eaLnBrk="0" hangingPunct="0">
              <a:lnSpc>
                <a:spcPct val="95000"/>
              </a:lnSpc>
            </a:pPr>
            <a:r>
              <a:rPr lang="en-US" altLang="zh-CN" b="1" dirty="0">
                <a:latin typeface="微软雅黑" panose="020B0503020204020204" pitchFamily="34" charset="-122"/>
                <a:ea typeface="微软雅黑" panose="020B0503020204020204" pitchFamily="34" charset="-122"/>
              </a:rPr>
              <a:t>{</a:t>
            </a:r>
          </a:p>
          <a:p>
            <a:pPr eaLnBrk="0" hangingPunct="0">
              <a:lnSpc>
                <a:spcPct val="95000"/>
              </a:lnSpc>
            </a:pPr>
            <a:r>
              <a:rPr lang="en-US" altLang="zh-CN" b="1" dirty="0">
                <a:latin typeface="微软雅黑" panose="020B0503020204020204" pitchFamily="34" charset="-122"/>
                <a:ea typeface="微软雅黑" panose="020B0503020204020204" pitchFamily="34" charset="-122"/>
              </a:rPr>
              <a:t>    </a:t>
            </a:r>
            <a:r>
              <a:rPr lang="en-US" altLang="zh-CN" b="1" dirty="0">
                <a:solidFill>
                  <a:srgbClr val="990033"/>
                </a:solidFill>
                <a:latin typeface="微软雅黑" panose="020B0503020204020204" pitchFamily="34" charset="-122"/>
                <a:ea typeface="微软雅黑" panose="020B0503020204020204" pitchFamily="34" charset="-122"/>
              </a:rPr>
              <a:t>static int a=1;</a:t>
            </a:r>
          </a:p>
          <a:p>
            <a:pPr eaLnBrk="0" hangingPunct="0">
              <a:lnSpc>
                <a:spcPct val="95000"/>
              </a:lnSpc>
            </a:pPr>
            <a:r>
              <a:rPr lang="en-US" altLang="zh-CN" b="1" dirty="0">
                <a:solidFill>
                  <a:srgbClr val="990033"/>
                </a:solidFill>
                <a:latin typeface="微软雅黑" panose="020B0503020204020204" pitchFamily="34" charset="-122"/>
                <a:ea typeface="微软雅黑" panose="020B0503020204020204" pitchFamily="34" charset="-122"/>
              </a:rPr>
              <a:t>    static int b;</a:t>
            </a:r>
          </a:p>
          <a:p>
            <a:pPr eaLnBrk="0" hangingPunct="0">
              <a:lnSpc>
                <a:spcPct val="95000"/>
              </a:lnSpc>
            </a:pPr>
            <a:r>
              <a:rPr lang="en-US" altLang="zh-CN" b="1" dirty="0">
                <a:solidFill>
                  <a:srgbClr val="990033"/>
                </a:solidFill>
                <a:latin typeface="微软雅黑" panose="020B0503020204020204" pitchFamily="34" charset="-122"/>
                <a:ea typeface="微软雅黑" panose="020B0503020204020204" pitchFamily="34" charset="-122"/>
              </a:rPr>
              <a:t>    int i=200,j;</a:t>
            </a:r>
          </a:p>
          <a:p>
            <a:pPr eaLnBrk="0" hangingPunct="0">
              <a:lnSpc>
                <a:spcPct val="95000"/>
              </a:lnSpc>
            </a:pPr>
            <a:r>
              <a:rPr lang="en-US" altLang="zh-CN" b="1" dirty="0">
                <a:solidFill>
                  <a:srgbClr val="990033"/>
                </a:solidFill>
                <a:latin typeface="微软雅黑" panose="020B0503020204020204" pitchFamily="34" charset="-122"/>
                <a:ea typeface="微软雅黑" panose="020B0503020204020204" pitchFamily="34" charset="-122"/>
              </a:rPr>
              <a:t>    prn(x+a+i);</a:t>
            </a:r>
          </a:p>
          <a:p>
            <a:pPr eaLnBrk="0" hangingPunct="0">
              <a:lnSpc>
                <a:spcPct val="95000"/>
              </a:lnSpc>
            </a:pPr>
            <a:r>
              <a:rPr lang="en-US" altLang="zh-CN" b="1" dirty="0">
                <a:latin typeface="微软雅黑" panose="020B0503020204020204" pitchFamily="34" charset="-122"/>
                <a:ea typeface="微软雅黑" panose="020B0503020204020204" pitchFamily="34" charset="-122"/>
              </a:rPr>
              <a:t>} </a:t>
            </a:r>
          </a:p>
        </p:txBody>
      </p:sp>
      <p:sp>
        <p:nvSpPr>
          <p:cNvPr id="795653" name="Text Box 5"/>
          <p:cNvSpPr txBox="1"/>
          <p:nvPr/>
        </p:nvSpPr>
        <p:spPr>
          <a:xfrm>
            <a:off x="5878513" y="2801938"/>
            <a:ext cx="2235200" cy="412750"/>
          </a:xfrm>
          <a:prstGeom prst="rect">
            <a:avLst/>
          </a:prstGeom>
          <a:noFill/>
          <a:ln w="9525">
            <a:noFill/>
          </a:ln>
        </p:spPr>
        <p:txBody>
          <a:bodyPr anchor="t" anchorCtr="0">
            <a:spAutoFit/>
          </a:bodyPr>
          <a:lstStyle/>
          <a:p>
            <a:pPr>
              <a:spcBef>
                <a:spcPct val="50000"/>
              </a:spcBef>
            </a:pPr>
            <a:r>
              <a:rPr lang="en-US" altLang="zh-CN" sz="2100" b="1" dirty="0">
                <a:solidFill>
                  <a:srgbClr val="FF0000"/>
                </a:solidFill>
                <a:latin typeface="微软雅黑" panose="020B0503020204020204" pitchFamily="34" charset="-122"/>
                <a:ea typeface="微软雅黑" panose="020B0503020204020204" pitchFamily="34" charset="-122"/>
              </a:rPr>
              <a:t>ELF</a:t>
            </a:r>
            <a:r>
              <a:rPr lang="zh-CN" altLang="en-US" sz="2100" b="1" dirty="0">
                <a:solidFill>
                  <a:srgbClr val="FF0000"/>
                </a:solidFill>
                <a:latin typeface="微软雅黑" panose="020B0503020204020204" pitchFamily="34" charset="-122"/>
                <a:ea typeface="微软雅黑" panose="020B0503020204020204" pitchFamily="34" charset="-122"/>
              </a:rPr>
              <a:t>的链接视图</a:t>
            </a:r>
          </a:p>
        </p:txBody>
      </p:sp>
      <p:sp>
        <p:nvSpPr>
          <p:cNvPr id="795654" name="Text Box 6"/>
          <p:cNvSpPr txBox="1"/>
          <p:nvPr/>
        </p:nvSpPr>
        <p:spPr>
          <a:xfrm>
            <a:off x="5630863" y="3287713"/>
            <a:ext cx="2700337" cy="1016000"/>
          </a:xfrm>
          <a:prstGeom prst="rect">
            <a:avLst/>
          </a:prstGeom>
          <a:solidFill>
            <a:srgbClr val="993366">
              <a:alpha val="20000"/>
            </a:srgbClr>
          </a:solidFill>
          <a:ln w="9525" cap="flat" cmpd="sng">
            <a:solidFill>
              <a:schemeClr val="tx1"/>
            </a:solidFill>
            <a:prstDash val="solid"/>
            <a:miter/>
            <a:headEnd type="none" w="med" len="med"/>
            <a:tailEnd type="none" w="med" len="med"/>
          </a:ln>
        </p:spPr>
        <p:txBody>
          <a:bodyPr anchor="t" anchorCtr="0">
            <a:spAutoFit/>
          </a:bodyPr>
          <a:lstStyle/>
          <a:p>
            <a:pPr algn="ctr"/>
            <a:endParaRPr lang="en-US" altLang="zh-CN" sz="2000" b="1" dirty="0">
              <a:latin typeface="微软雅黑" panose="020B0503020204020204" pitchFamily="34" charset="-122"/>
              <a:ea typeface="微软雅黑" panose="020B0503020204020204" pitchFamily="34" charset="-122"/>
            </a:endParaRPr>
          </a:p>
          <a:p>
            <a:pPr algn="ctr"/>
            <a:r>
              <a:rPr lang="en-US" altLang="zh-CN" sz="2000" b="1" dirty="0">
                <a:latin typeface="微软雅黑" panose="020B0503020204020204" pitchFamily="34" charset="-122"/>
                <a:ea typeface="微软雅黑" panose="020B0503020204020204" pitchFamily="34" charset="-122"/>
              </a:rPr>
              <a:t>.text</a:t>
            </a:r>
            <a:r>
              <a:rPr lang="zh-CN" altLang="en-US" sz="2000" b="1" dirty="0">
                <a:latin typeface="微软雅黑" panose="020B0503020204020204" pitchFamily="34" charset="-122"/>
                <a:ea typeface="微软雅黑" panose="020B0503020204020204" pitchFamily="34" charset="-122"/>
              </a:rPr>
              <a:t>节</a:t>
            </a:r>
          </a:p>
          <a:p>
            <a:pPr algn="ctr"/>
            <a:endParaRPr lang="zh-CN" altLang="en-US" sz="2000" b="1" dirty="0">
              <a:latin typeface="微软雅黑" panose="020B0503020204020204" pitchFamily="34" charset="-122"/>
              <a:ea typeface="微软雅黑" panose="020B0503020204020204" pitchFamily="34" charset="-122"/>
            </a:endParaRPr>
          </a:p>
        </p:txBody>
      </p:sp>
      <p:sp>
        <p:nvSpPr>
          <p:cNvPr id="795655" name="Text Box 7"/>
          <p:cNvSpPr txBox="1"/>
          <p:nvPr/>
        </p:nvSpPr>
        <p:spPr>
          <a:xfrm>
            <a:off x="5621338" y="4294188"/>
            <a:ext cx="2714625" cy="711200"/>
          </a:xfrm>
          <a:prstGeom prst="rect">
            <a:avLst/>
          </a:prstGeom>
          <a:solidFill>
            <a:srgbClr val="3333CC">
              <a:alpha val="20000"/>
            </a:srgbClr>
          </a:solidFill>
          <a:ln w="9525" cap="flat" cmpd="sng">
            <a:solidFill>
              <a:schemeClr val="tx1"/>
            </a:solidFill>
            <a:prstDash val="solid"/>
            <a:miter/>
            <a:headEnd type="none" w="med" len="med"/>
            <a:tailEnd type="none" w="med" len="med"/>
          </a:ln>
        </p:spPr>
        <p:txBody>
          <a:bodyPr anchor="t" anchorCtr="0">
            <a:spAutoFit/>
          </a:bodyPr>
          <a:lstStyle/>
          <a:p>
            <a:pPr algn="ctr">
              <a:spcBef>
                <a:spcPct val="50000"/>
              </a:spcBef>
            </a:pPr>
            <a:endParaRPr lang="en-US" altLang="zh-CN" sz="1000" b="1" dirty="0">
              <a:latin typeface="微软雅黑" panose="020B0503020204020204" pitchFamily="34" charset="-122"/>
              <a:ea typeface="微软雅黑" panose="020B0503020204020204" pitchFamily="34" charset="-122"/>
            </a:endParaRPr>
          </a:p>
          <a:p>
            <a:pPr algn="ctr"/>
            <a:r>
              <a:rPr lang="en-US" altLang="zh-CN" sz="2000" b="1" dirty="0">
                <a:latin typeface="微软雅黑" panose="020B0503020204020204" pitchFamily="34" charset="-122"/>
                <a:ea typeface="微软雅黑" panose="020B0503020204020204" pitchFamily="34" charset="-122"/>
              </a:rPr>
              <a:t>.data</a:t>
            </a:r>
            <a:r>
              <a:rPr lang="zh-CN" altLang="en-US" sz="2000" b="1" dirty="0">
                <a:latin typeface="微软雅黑" panose="020B0503020204020204" pitchFamily="34" charset="-122"/>
                <a:ea typeface="微软雅黑" panose="020B0503020204020204" pitchFamily="34" charset="-122"/>
              </a:rPr>
              <a:t>节</a:t>
            </a:r>
          </a:p>
          <a:p>
            <a:pPr algn="ctr"/>
            <a:endParaRPr lang="zh-CN" altLang="en-US" sz="1000" b="1" dirty="0">
              <a:latin typeface="微软雅黑" panose="020B0503020204020204" pitchFamily="34" charset="-122"/>
              <a:ea typeface="微软雅黑" panose="020B0503020204020204" pitchFamily="34" charset="-122"/>
            </a:endParaRPr>
          </a:p>
        </p:txBody>
      </p:sp>
      <p:sp>
        <p:nvSpPr>
          <p:cNvPr id="795656" name="Text Box 8"/>
          <p:cNvSpPr txBox="1"/>
          <p:nvPr/>
        </p:nvSpPr>
        <p:spPr>
          <a:xfrm>
            <a:off x="5629275" y="5013325"/>
            <a:ext cx="2701925" cy="406400"/>
          </a:xfrm>
          <a:prstGeom prst="rect">
            <a:avLst/>
          </a:prstGeom>
          <a:solidFill>
            <a:srgbClr val="FFFF00">
              <a:alpha val="21960"/>
            </a:srgbClr>
          </a:solidFill>
          <a:ln w="9525" cap="flat" cmpd="sng">
            <a:solidFill>
              <a:schemeClr val="tx1"/>
            </a:solidFill>
            <a:prstDash val="solid"/>
            <a:miter/>
            <a:headEnd type="none" w="med" len="med"/>
            <a:tailEnd type="none" w="med" len="med"/>
          </a:ln>
        </p:spPr>
        <p:txBody>
          <a:bodyPr anchor="t" anchorCtr="0">
            <a:spAutoFit/>
          </a:bodyPr>
          <a:lstStyle/>
          <a:p>
            <a:pPr algn="ctr">
              <a:spcBef>
                <a:spcPct val="50000"/>
              </a:spcBef>
            </a:pPr>
            <a:r>
              <a:rPr lang="en-US" altLang="zh-CN" sz="2000" b="1" dirty="0">
                <a:latin typeface="微软雅黑" panose="020B0503020204020204" pitchFamily="34" charset="-122"/>
                <a:ea typeface="微软雅黑" panose="020B0503020204020204" pitchFamily="34" charset="-122"/>
              </a:rPr>
              <a:t>.bss</a:t>
            </a:r>
            <a:r>
              <a:rPr lang="zh-CN" altLang="en-US" sz="2000" b="1" dirty="0">
                <a:latin typeface="微软雅黑" panose="020B0503020204020204" pitchFamily="34" charset="-122"/>
                <a:ea typeface="微软雅黑" panose="020B0503020204020204" pitchFamily="34" charset="-122"/>
              </a:rPr>
              <a:t>节</a:t>
            </a:r>
          </a:p>
        </p:txBody>
      </p:sp>
      <p:sp>
        <p:nvSpPr>
          <p:cNvPr id="795657" name="Text Box 9"/>
          <p:cNvSpPr txBox="1"/>
          <p:nvPr/>
        </p:nvSpPr>
        <p:spPr>
          <a:xfrm>
            <a:off x="4657725" y="5653088"/>
            <a:ext cx="4110038" cy="1006475"/>
          </a:xfrm>
          <a:prstGeom prst="rect">
            <a:avLst/>
          </a:prstGeom>
          <a:noFill/>
          <a:ln w="9525">
            <a:noFill/>
          </a:ln>
        </p:spPr>
        <p:txBody>
          <a:bodyPr anchor="t" anchorCtr="0">
            <a:spAutoFit/>
          </a:bodyPr>
          <a:lstStyle/>
          <a:p>
            <a:pPr>
              <a:spcBef>
                <a:spcPct val="50000"/>
              </a:spcBef>
            </a:pPr>
            <a:r>
              <a:rPr lang="zh-CN" altLang="en-US" sz="2000" b="1" dirty="0">
                <a:latin typeface="Arial" panose="020B0604020202020204" pitchFamily="34" charset="0"/>
                <a:ea typeface="微软雅黑" panose="020B0503020204020204" pitchFamily="34" charset="-122"/>
              </a:rPr>
              <a:t>为了</a:t>
            </a:r>
            <a:r>
              <a:rPr lang="zh-CN" altLang="en-US" sz="2000" b="1" dirty="0">
                <a:solidFill>
                  <a:srgbClr val="CC3300"/>
                </a:solidFill>
                <a:latin typeface="Arial" panose="020B0604020202020204" pitchFamily="34" charset="0"/>
                <a:ea typeface="微软雅黑" panose="020B0503020204020204" pitchFamily="34" charset="-122"/>
              </a:rPr>
              <a:t>进行链接</a:t>
            </a:r>
            <a:r>
              <a:rPr lang="zh-CN" altLang="en-US" sz="2000" b="1" dirty="0">
                <a:latin typeface="Arial" panose="020B0604020202020204" pitchFamily="34" charset="0"/>
                <a:ea typeface="微软雅黑" panose="020B0503020204020204" pitchFamily="34" charset="-122"/>
              </a:rPr>
              <a:t>，还需要其他许多信息，如符号表、重定位信息等许多其他的节（</a:t>
            </a:r>
            <a:r>
              <a:rPr lang="en-US" altLang="zh-CN" sz="2000" b="1" dirty="0">
                <a:latin typeface="Arial" panose="020B0604020202020204" pitchFamily="34" charset="0"/>
                <a:ea typeface="微软雅黑" panose="020B0503020204020204" pitchFamily="34" charset="-122"/>
              </a:rPr>
              <a:t>Section</a:t>
            </a:r>
            <a:r>
              <a:rPr lang="zh-CN" altLang="en-US" sz="2000" b="1" dirty="0">
                <a:latin typeface="Arial" panose="020B0604020202020204" pitchFamily="34" charset="0"/>
                <a:ea typeface="微软雅黑" panose="020B0503020204020204" pitchFamily="34" charset="-122"/>
              </a:rPr>
              <a:t>）</a:t>
            </a:r>
          </a:p>
        </p:txBody>
      </p:sp>
      <p:sp>
        <p:nvSpPr>
          <p:cNvPr id="795658" name="Line 10"/>
          <p:cNvSpPr/>
          <p:nvPr/>
        </p:nvSpPr>
        <p:spPr>
          <a:xfrm>
            <a:off x="1843088" y="3106738"/>
            <a:ext cx="3730625" cy="1392237"/>
          </a:xfrm>
          <a:prstGeom prst="line">
            <a:avLst/>
          </a:prstGeom>
          <a:ln w="38100" cap="flat" cmpd="sng">
            <a:solidFill>
              <a:srgbClr val="FF0000"/>
            </a:solidFill>
            <a:prstDash val="solid"/>
            <a:round/>
            <a:headEnd type="none" w="med" len="med"/>
            <a:tailEnd type="triangle" w="med" len="med"/>
          </a:ln>
        </p:spPr>
      </p:sp>
      <p:sp>
        <p:nvSpPr>
          <p:cNvPr id="795659" name="Line 11"/>
          <p:cNvSpPr/>
          <p:nvPr/>
        </p:nvSpPr>
        <p:spPr>
          <a:xfrm flipV="1">
            <a:off x="2497138" y="4732338"/>
            <a:ext cx="3090862" cy="754062"/>
          </a:xfrm>
          <a:prstGeom prst="line">
            <a:avLst/>
          </a:prstGeom>
          <a:ln w="38100" cap="flat" cmpd="sng">
            <a:solidFill>
              <a:srgbClr val="FF0000"/>
            </a:solidFill>
            <a:prstDash val="solid"/>
            <a:round/>
            <a:headEnd type="none" w="med" len="med"/>
            <a:tailEnd type="triangle" w="med" len="med"/>
          </a:ln>
        </p:spPr>
      </p:sp>
      <p:sp>
        <p:nvSpPr>
          <p:cNvPr id="795660" name="Line 12"/>
          <p:cNvSpPr/>
          <p:nvPr/>
        </p:nvSpPr>
        <p:spPr>
          <a:xfrm>
            <a:off x="1233488" y="3425825"/>
            <a:ext cx="4368800" cy="1712913"/>
          </a:xfrm>
          <a:prstGeom prst="line">
            <a:avLst/>
          </a:prstGeom>
          <a:ln w="38100" cap="flat" cmpd="sng">
            <a:solidFill>
              <a:srgbClr val="3333CC"/>
            </a:solidFill>
            <a:prstDash val="solid"/>
            <a:round/>
            <a:headEnd type="none" w="med" len="med"/>
            <a:tailEnd type="triangle" w="med" len="med"/>
          </a:ln>
        </p:spPr>
      </p:sp>
      <p:sp>
        <p:nvSpPr>
          <p:cNvPr id="795661" name="Line 13"/>
          <p:cNvSpPr/>
          <p:nvPr/>
        </p:nvSpPr>
        <p:spPr>
          <a:xfrm flipV="1">
            <a:off x="2249488" y="5240338"/>
            <a:ext cx="3279775" cy="492125"/>
          </a:xfrm>
          <a:prstGeom prst="line">
            <a:avLst/>
          </a:prstGeom>
          <a:ln w="38100" cap="flat" cmpd="sng">
            <a:solidFill>
              <a:srgbClr val="3333CC"/>
            </a:solidFill>
            <a:prstDash val="solid"/>
            <a:round/>
            <a:headEnd type="none" w="med" len="med"/>
            <a:tailEnd type="triangle" w="med" len="med"/>
          </a:ln>
        </p:spPr>
      </p:sp>
      <p:sp>
        <p:nvSpPr>
          <p:cNvPr id="795662" name="Line 14"/>
          <p:cNvSpPr/>
          <p:nvPr/>
        </p:nvSpPr>
        <p:spPr>
          <a:xfrm flipV="1">
            <a:off x="3033713" y="3700463"/>
            <a:ext cx="2466975" cy="508000"/>
          </a:xfrm>
          <a:prstGeom prst="line">
            <a:avLst/>
          </a:prstGeom>
          <a:ln w="38100" cap="flat" cmpd="sng">
            <a:solidFill>
              <a:srgbClr val="990033"/>
            </a:solidFill>
            <a:prstDash val="solid"/>
            <a:round/>
            <a:headEnd type="none" w="med" len="med"/>
            <a:tailEnd type="triangle" w="med" len="med"/>
          </a:ln>
        </p:spPr>
      </p:sp>
      <p:sp>
        <p:nvSpPr>
          <p:cNvPr id="795663" name="Line 15"/>
          <p:cNvSpPr/>
          <p:nvPr/>
        </p:nvSpPr>
        <p:spPr>
          <a:xfrm flipV="1">
            <a:off x="2395538" y="3933825"/>
            <a:ext cx="3119437" cy="2074863"/>
          </a:xfrm>
          <a:prstGeom prst="line">
            <a:avLst/>
          </a:prstGeom>
          <a:ln w="38100" cap="flat" cmpd="sng">
            <a:solidFill>
              <a:srgbClr val="990033"/>
            </a:solidFill>
            <a:prstDash val="solid"/>
            <a:round/>
            <a:headEnd type="none" w="med" len="med"/>
            <a:tailEnd type="triangle" w="med" len="med"/>
          </a:ln>
        </p:spPr>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95651">
                                            <p:txEl>
                                              <p:pRg st="0" end="0"/>
                                            </p:txEl>
                                          </p:spTgt>
                                        </p:tgtEl>
                                        <p:attrNameLst>
                                          <p:attrName>style.visibility</p:attrName>
                                        </p:attrNameLst>
                                      </p:cBhvr>
                                      <p:to>
                                        <p:strVal val="visible"/>
                                      </p:to>
                                    </p:set>
                                    <p:animEffect transition="in" filter="blinds(horizontal)">
                                      <p:cBhvr>
                                        <p:cTn id="7" dur="500"/>
                                        <p:tgtEl>
                                          <p:spTgt spid="795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95651">
                                            <p:txEl>
                                              <p:pRg st="1" end="1"/>
                                            </p:txEl>
                                          </p:spTgt>
                                        </p:tgtEl>
                                        <p:attrNameLst>
                                          <p:attrName>style.visibility</p:attrName>
                                        </p:attrNameLst>
                                      </p:cBhvr>
                                      <p:to>
                                        <p:strVal val="visible"/>
                                      </p:to>
                                    </p:set>
                                    <p:animEffect transition="in" filter="blinds(horizontal)">
                                      <p:cBhvr>
                                        <p:cTn id="12" dur="500"/>
                                        <p:tgtEl>
                                          <p:spTgt spid="7956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95651">
                                            <p:txEl>
                                              <p:pRg st="2" end="2"/>
                                            </p:txEl>
                                          </p:spTgt>
                                        </p:tgtEl>
                                        <p:attrNameLst>
                                          <p:attrName>style.visibility</p:attrName>
                                        </p:attrNameLst>
                                      </p:cBhvr>
                                      <p:to>
                                        <p:strVal val="visible"/>
                                      </p:to>
                                    </p:set>
                                    <p:animEffect transition="in" filter="blinds(horizontal)">
                                      <p:cBhvr>
                                        <p:cTn id="17" dur="500"/>
                                        <p:tgtEl>
                                          <p:spTgt spid="7956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95651">
                                            <p:txEl>
                                              <p:pRg st="3" end="3"/>
                                            </p:txEl>
                                          </p:spTgt>
                                        </p:tgtEl>
                                        <p:attrNameLst>
                                          <p:attrName>style.visibility</p:attrName>
                                        </p:attrNameLst>
                                      </p:cBhvr>
                                      <p:to>
                                        <p:strVal val="visible"/>
                                      </p:to>
                                    </p:set>
                                    <p:animEffect transition="in" filter="blinds(horizontal)">
                                      <p:cBhvr>
                                        <p:cTn id="22" dur="500"/>
                                        <p:tgtEl>
                                          <p:spTgt spid="7956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95651">
                                            <p:txEl>
                                              <p:pRg st="4" end="4"/>
                                            </p:txEl>
                                          </p:spTgt>
                                        </p:tgtEl>
                                        <p:attrNameLst>
                                          <p:attrName>style.visibility</p:attrName>
                                        </p:attrNameLst>
                                      </p:cBhvr>
                                      <p:to>
                                        <p:strVal val="visible"/>
                                      </p:to>
                                    </p:set>
                                    <p:animEffect transition="in" filter="blinds(horizontal)">
                                      <p:cBhvr>
                                        <p:cTn id="27" dur="500"/>
                                        <p:tgtEl>
                                          <p:spTgt spid="7956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95652"/>
                                        </p:tgtEl>
                                        <p:attrNameLst>
                                          <p:attrName>style.visibility</p:attrName>
                                        </p:attrNameLst>
                                      </p:cBhvr>
                                      <p:to>
                                        <p:strVal val="visible"/>
                                      </p:to>
                                    </p:set>
                                    <p:animEffect transition="in" filter="blinds(horizontal)">
                                      <p:cBhvr>
                                        <p:cTn id="32" dur="500"/>
                                        <p:tgtEl>
                                          <p:spTgt spid="79565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95653"/>
                                        </p:tgtEl>
                                        <p:attrNameLst>
                                          <p:attrName>style.visibility</p:attrName>
                                        </p:attrNameLst>
                                      </p:cBhvr>
                                      <p:to>
                                        <p:strVal val="visible"/>
                                      </p:to>
                                    </p:set>
                                    <p:animEffect transition="in" filter="blinds(horizontal)">
                                      <p:cBhvr>
                                        <p:cTn id="37" dur="500"/>
                                        <p:tgtEl>
                                          <p:spTgt spid="795653"/>
                                        </p:tgtEl>
                                      </p:cBhvr>
                                    </p:animEffect>
                                  </p:childTnLst>
                                </p:cTn>
                              </p:par>
                              <p:par>
                                <p:cTn id="38" presetID="3" presetClass="entr" presetSubtype="10" fill="hold" nodeType="withEffect">
                                  <p:stCondLst>
                                    <p:cond delay="0"/>
                                  </p:stCondLst>
                                  <p:childTnLst>
                                    <p:set>
                                      <p:cBhvr>
                                        <p:cTn id="39" dur="1" fill="hold">
                                          <p:stCondLst>
                                            <p:cond delay="0"/>
                                          </p:stCondLst>
                                        </p:cTn>
                                        <p:tgtEl>
                                          <p:spTgt spid="795654"/>
                                        </p:tgtEl>
                                        <p:attrNameLst>
                                          <p:attrName>style.visibility</p:attrName>
                                        </p:attrNameLst>
                                      </p:cBhvr>
                                      <p:to>
                                        <p:strVal val="visible"/>
                                      </p:to>
                                    </p:set>
                                    <p:animEffect transition="in" filter="blinds(horizontal)">
                                      <p:cBhvr>
                                        <p:cTn id="40" dur="500"/>
                                        <p:tgtEl>
                                          <p:spTgt spid="795654"/>
                                        </p:tgtEl>
                                      </p:cBhvr>
                                    </p:animEffect>
                                  </p:childTnLst>
                                </p:cTn>
                              </p:par>
                              <p:par>
                                <p:cTn id="41" presetID="3" presetClass="entr" presetSubtype="10" fill="hold" nodeType="withEffect">
                                  <p:stCondLst>
                                    <p:cond delay="0"/>
                                  </p:stCondLst>
                                  <p:childTnLst>
                                    <p:set>
                                      <p:cBhvr>
                                        <p:cTn id="42" dur="1" fill="hold">
                                          <p:stCondLst>
                                            <p:cond delay="0"/>
                                          </p:stCondLst>
                                        </p:cTn>
                                        <p:tgtEl>
                                          <p:spTgt spid="795655"/>
                                        </p:tgtEl>
                                        <p:attrNameLst>
                                          <p:attrName>style.visibility</p:attrName>
                                        </p:attrNameLst>
                                      </p:cBhvr>
                                      <p:to>
                                        <p:strVal val="visible"/>
                                      </p:to>
                                    </p:set>
                                    <p:animEffect transition="in" filter="blinds(horizontal)">
                                      <p:cBhvr>
                                        <p:cTn id="43" dur="500"/>
                                        <p:tgtEl>
                                          <p:spTgt spid="795655"/>
                                        </p:tgtEl>
                                      </p:cBhvr>
                                    </p:animEffect>
                                  </p:childTnLst>
                                </p:cTn>
                              </p:par>
                              <p:par>
                                <p:cTn id="44" presetID="3" presetClass="entr" presetSubtype="10" fill="hold" nodeType="withEffect">
                                  <p:stCondLst>
                                    <p:cond delay="0"/>
                                  </p:stCondLst>
                                  <p:childTnLst>
                                    <p:set>
                                      <p:cBhvr>
                                        <p:cTn id="45" dur="1" fill="hold">
                                          <p:stCondLst>
                                            <p:cond delay="0"/>
                                          </p:stCondLst>
                                        </p:cTn>
                                        <p:tgtEl>
                                          <p:spTgt spid="795656"/>
                                        </p:tgtEl>
                                        <p:attrNameLst>
                                          <p:attrName>style.visibility</p:attrName>
                                        </p:attrNameLst>
                                      </p:cBhvr>
                                      <p:to>
                                        <p:strVal val="visible"/>
                                      </p:to>
                                    </p:set>
                                    <p:animEffect transition="in" filter="blinds(horizontal)">
                                      <p:cBhvr>
                                        <p:cTn id="46" dur="500"/>
                                        <p:tgtEl>
                                          <p:spTgt spid="795656"/>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795662"/>
                                        </p:tgtEl>
                                        <p:attrNameLst>
                                          <p:attrName>style.visibility</p:attrName>
                                        </p:attrNameLst>
                                      </p:cBhvr>
                                      <p:to>
                                        <p:strVal val="visible"/>
                                      </p:to>
                                    </p:set>
                                    <p:animEffect transition="in" filter="blinds(horizontal)">
                                      <p:cBhvr>
                                        <p:cTn id="51" dur="500"/>
                                        <p:tgtEl>
                                          <p:spTgt spid="795662"/>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795663"/>
                                        </p:tgtEl>
                                        <p:attrNameLst>
                                          <p:attrName>style.visibility</p:attrName>
                                        </p:attrNameLst>
                                      </p:cBhvr>
                                      <p:to>
                                        <p:strVal val="visible"/>
                                      </p:to>
                                    </p:set>
                                    <p:animEffect transition="in" filter="blinds(horizontal)">
                                      <p:cBhvr>
                                        <p:cTn id="56" dur="500"/>
                                        <p:tgtEl>
                                          <p:spTgt spid="795663"/>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795658"/>
                                        </p:tgtEl>
                                        <p:attrNameLst>
                                          <p:attrName>style.visibility</p:attrName>
                                        </p:attrNameLst>
                                      </p:cBhvr>
                                      <p:to>
                                        <p:strVal val="visible"/>
                                      </p:to>
                                    </p:set>
                                    <p:animEffect transition="in" filter="blinds(horizontal)">
                                      <p:cBhvr>
                                        <p:cTn id="61" dur="500"/>
                                        <p:tgtEl>
                                          <p:spTgt spid="795658"/>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795659"/>
                                        </p:tgtEl>
                                        <p:attrNameLst>
                                          <p:attrName>style.visibility</p:attrName>
                                        </p:attrNameLst>
                                      </p:cBhvr>
                                      <p:to>
                                        <p:strVal val="visible"/>
                                      </p:to>
                                    </p:set>
                                    <p:animEffect transition="in" filter="blinds(horizontal)">
                                      <p:cBhvr>
                                        <p:cTn id="66" dur="500"/>
                                        <p:tgtEl>
                                          <p:spTgt spid="795659"/>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795660"/>
                                        </p:tgtEl>
                                        <p:attrNameLst>
                                          <p:attrName>style.visibility</p:attrName>
                                        </p:attrNameLst>
                                      </p:cBhvr>
                                      <p:to>
                                        <p:strVal val="visible"/>
                                      </p:to>
                                    </p:set>
                                    <p:animEffect transition="in" filter="blinds(horizontal)">
                                      <p:cBhvr>
                                        <p:cTn id="71" dur="500"/>
                                        <p:tgtEl>
                                          <p:spTgt spid="795660"/>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795661"/>
                                        </p:tgtEl>
                                        <p:attrNameLst>
                                          <p:attrName>style.visibility</p:attrName>
                                        </p:attrNameLst>
                                      </p:cBhvr>
                                      <p:to>
                                        <p:strVal val="visible"/>
                                      </p:to>
                                    </p:set>
                                    <p:animEffect transition="in" filter="blinds(horizontal)">
                                      <p:cBhvr>
                                        <p:cTn id="76" dur="500"/>
                                        <p:tgtEl>
                                          <p:spTgt spid="795661"/>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795657"/>
                                        </p:tgtEl>
                                        <p:attrNameLst>
                                          <p:attrName>style.visibility</p:attrName>
                                        </p:attrNameLst>
                                      </p:cBhvr>
                                      <p:to>
                                        <p:strVal val="visible"/>
                                      </p:to>
                                    </p:set>
                                    <p:animEffect transition="in" filter="blinds(horizontal)">
                                      <p:cBhvr>
                                        <p:cTn id="81" dur="500"/>
                                        <p:tgtEl>
                                          <p:spTgt spid="7956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5652" grpId="0" animBg="1"/>
      <p:bldP spid="795653" grpId="0"/>
      <p:bldP spid="795654" grpId="0" animBg="1"/>
      <p:bldP spid="795655" grpId="0" animBg="1"/>
      <p:bldP spid="795656" grpId="0" animBg="1"/>
      <p:bldP spid="79565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p:cNvSpPr>
          <p:nvPr>
            <p:ph type="title" idx="4294967295"/>
          </p:nvPr>
        </p:nvSpPr>
        <p:spPr>
          <a:xfrm>
            <a:off x="427038" y="0"/>
            <a:ext cx="8716962" cy="782638"/>
          </a:xfrm>
        </p:spPr>
        <p:txBody>
          <a:bodyPr vert="horz" wrap="square" lIns="91440" tIns="45720" rIns="91440" bIns="45720" anchor="ctr" anchorCtr="0"/>
          <a:lstStyle/>
          <a:p>
            <a:pPr marL="119380" indent="-119380" defTabSz="9144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dirty="0"/>
              <a:t>可重定位目标文件格式</a:t>
            </a:r>
          </a:p>
        </p:txBody>
      </p:sp>
      <p:sp>
        <p:nvSpPr>
          <p:cNvPr id="36867" name="Rectangle 2"/>
          <p:cNvSpPr>
            <a:spLocks noGrp="1"/>
          </p:cNvSpPr>
          <p:nvPr>
            <p:ph type="body" idx="4294967295"/>
          </p:nvPr>
        </p:nvSpPr>
        <p:spPr>
          <a:xfrm>
            <a:off x="236538" y="892175"/>
            <a:ext cx="5346700" cy="5743575"/>
          </a:xfrm>
        </p:spPr>
        <p:txBody>
          <a:bodyPr vert="horz" wrap="square" lIns="91440" tIns="45720" rIns="91440" bIns="45720" anchor="t" anchorCtr="0"/>
          <a:lstStyle/>
          <a:p>
            <a:pPr defTabSz="914400">
              <a:lnSpc>
                <a:spcPct val="100000"/>
              </a:lnSpc>
              <a:spcBef>
                <a:spcPct val="25000"/>
              </a:spcBef>
              <a:buNone/>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en-GB" altLang="zh-CN" sz="2000" dirty="0">
                <a:latin typeface="微软雅黑" panose="020B0503020204020204" pitchFamily="34" charset="-122"/>
                <a:ea typeface="微软雅黑" panose="020B0503020204020204" pitchFamily="34" charset="-122"/>
              </a:rPr>
              <a:t>ELF </a:t>
            </a:r>
            <a:r>
              <a:rPr lang="zh-CN" altLang="en-GB" sz="2000" dirty="0">
                <a:latin typeface="微软雅黑" panose="020B0503020204020204" pitchFamily="34" charset="-122"/>
                <a:ea typeface="微软雅黑" panose="020B0503020204020204" pitchFamily="34" charset="-122"/>
              </a:rPr>
              <a:t>头</a:t>
            </a:r>
          </a:p>
          <a:p>
            <a:pPr lvl="1" defTabSz="914400">
              <a:lnSpc>
                <a:spcPct val="100000"/>
              </a:lnSpc>
              <a:spcBef>
                <a:spcPct val="25000"/>
              </a:spcBef>
              <a:buFont typeface="Wingdings" panose="05000000000000000000" pitchFamily="2" charset="2"/>
              <a:buChar char="ü"/>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rPr>
              <a:t>占</a:t>
            </a:r>
            <a:r>
              <a:rPr lang="en-GB" altLang="zh-CN" dirty="0">
                <a:latin typeface="微软雅黑" panose="020B0503020204020204" pitchFamily="34" charset="-122"/>
                <a:ea typeface="微软雅黑" panose="020B0503020204020204" pitchFamily="34" charset="-122"/>
              </a:rPr>
              <a:t>16</a:t>
            </a:r>
            <a:r>
              <a:rPr lang="zh-CN" altLang="en-GB" dirty="0">
                <a:latin typeface="微软雅黑" panose="020B0503020204020204" pitchFamily="34" charset="-122"/>
                <a:ea typeface="微软雅黑" panose="020B0503020204020204" pitchFamily="34" charset="-122"/>
              </a:rPr>
              <a:t>字节，包括字长、字节序（大端</a:t>
            </a:r>
            <a:r>
              <a:rPr lang="en-GB" altLang="zh-CN" dirty="0">
                <a:latin typeface="微软雅黑" panose="020B0503020204020204" pitchFamily="34" charset="-122"/>
                <a:ea typeface="微软雅黑" panose="020B0503020204020204" pitchFamily="34" charset="-122"/>
              </a:rPr>
              <a:t>/</a:t>
            </a:r>
            <a:r>
              <a:rPr lang="zh-CN" altLang="en-GB" dirty="0">
                <a:latin typeface="微软雅黑" panose="020B0503020204020204" pitchFamily="34" charset="-122"/>
                <a:ea typeface="微软雅黑" panose="020B0503020204020204" pitchFamily="34" charset="-122"/>
              </a:rPr>
              <a:t>小端）、文件类型</a:t>
            </a:r>
            <a:r>
              <a:rPr lang="en-GB" altLang="zh-CN" dirty="0">
                <a:latin typeface="微软雅黑" panose="020B0503020204020204" pitchFamily="34" charset="-122"/>
                <a:ea typeface="微软雅黑" panose="020B0503020204020204" pitchFamily="34" charset="-122"/>
              </a:rPr>
              <a:t> (.o, exec, .so)</a:t>
            </a:r>
            <a:r>
              <a:rPr lang="zh-CN" altLang="en-GB" dirty="0">
                <a:latin typeface="微软雅黑" panose="020B0503020204020204" pitchFamily="34" charset="-122"/>
                <a:ea typeface="微软雅黑" panose="020B0503020204020204" pitchFamily="34" charset="-122"/>
              </a:rPr>
              <a:t>、机器类型（如 </a:t>
            </a:r>
            <a:r>
              <a:rPr lang="en-GB" altLang="zh-CN" dirty="0">
                <a:latin typeface="微软雅黑" panose="020B0503020204020204" pitchFamily="34" charset="-122"/>
                <a:ea typeface="微软雅黑" panose="020B0503020204020204" pitchFamily="34" charset="-122"/>
              </a:rPr>
              <a:t>IA-32</a:t>
            </a:r>
            <a:r>
              <a:rPr lang="zh-CN" altLang="en-GB" dirty="0">
                <a:latin typeface="微软雅黑" panose="020B0503020204020204" pitchFamily="34" charset="-122"/>
                <a:ea typeface="微软雅黑" panose="020B0503020204020204" pitchFamily="34" charset="-122"/>
              </a:rPr>
              <a:t>）、节头表的偏移、节头表的表项大小及表项个数</a:t>
            </a:r>
            <a:endParaRPr lang="en-GB" altLang="zh-CN" dirty="0">
              <a:latin typeface="微软雅黑" panose="020B0503020204020204" pitchFamily="34" charset="-122"/>
              <a:ea typeface="微软雅黑" panose="020B0503020204020204" pitchFamily="34" charset="-122"/>
            </a:endParaRPr>
          </a:p>
          <a:p>
            <a:pPr defTabSz="914400">
              <a:lnSpc>
                <a:spcPct val="100000"/>
              </a:lnSpc>
              <a:spcBef>
                <a:spcPct val="25000"/>
              </a:spcBef>
              <a:buNone/>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en-GB" altLang="zh-CN" sz="2000" dirty="0">
                <a:latin typeface="微软雅黑" panose="020B0503020204020204" pitchFamily="34" charset="-122"/>
                <a:ea typeface="微软雅黑" panose="020B0503020204020204" pitchFamily="34" charset="-122"/>
              </a:rPr>
              <a:t>.text </a:t>
            </a:r>
            <a:r>
              <a:rPr lang="zh-CN" altLang="en-GB" sz="2000" dirty="0">
                <a:latin typeface="微软雅黑" panose="020B0503020204020204" pitchFamily="34" charset="-122"/>
                <a:ea typeface="微软雅黑" panose="020B0503020204020204" pitchFamily="34" charset="-122"/>
              </a:rPr>
              <a:t>节</a:t>
            </a:r>
          </a:p>
          <a:p>
            <a:pPr lvl="1" defTabSz="914400">
              <a:lnSpc>
                <a:spcPct val="100000"/>
              </a:lnSpc>
              <a:spcBef>
                <a:spcPct val="25000"/>
              </a:spcBef>
              <a:buFont typeface="Wingdings" panose="05000000000000000000" pitchFamily="2" charset="2"/>
              <a:buChar char="ü"/>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rPr>
              <a:t>编译后的代码部分</a:t>
            </a:r>
          </a:p>
          <a:p>
            <a:pPr defTabSz="914400">
              <a:lnSpc>
                <a:spcPct val="100000"/>
              </a:lnSpc>
              <a:spcBef>
                <a:spcPct val="25000"/>
              </a:spcBef>
              <a:buNone/>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en-GB" altLang="zh-CN" sz="2000" dirty="0">
                <a:latin typeface="微软雅黑" panose="020B0503020204020204" pitchFamily="34" charset="-122"/>
                <a:ea typeface="微软雅黑" panose="020B0503020204020204" pitchFamily="34" charset="-122"/>
              </a:rPr>
              <a:t>.rodata </a:t>
            </a:r>
            <a:r>
              <a:rPr lang="zh-CN" altLang="en-GB" sz="2000" dirty="0">
                <a:latin typeface="微软雅黑" panose="020B0503020204020204" pitchFamily="34" charset="-122"/>
                <a:ea typeface="微软雅黑" panose="020B0503020204020204" pitchFamily="34" charset="-122"/>
              </a:rPr>
              <a:t>节</a:t>
            </a:r>
          </a:p>
          <a:p>
            <a:pPr lvl="1" defTabSz="914400">
              <a:lnSpc>
                <a:spcPct val="100000"/>
              </a:lnSpc>
              <a:spcBef>
                <a:spcPct val="25000"/>
              </a:spcBef>
              <a:buFont typeface="Wingdings" panose="05000000000000000000" pitchFamily="2" charset="2"/>
              <a:buChar char="ü"/>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rPr>
              <a:t>只读数据，如 </a:t>
            </a:r>
            <a:r>
              <a:rPr lang="en-GB" altLang="zh-CN" dirty="0">
                <a:latin typeface="微软雅黑" panose="020B0503020204020204" pitchFamily="34" charset="-122"/>
                <a:ea typeface="微软雅黑" panose="020B0503020204020204" pitchFamily="34" charset="-122"/>
              </a:rPr>
              <a:t>printf </a:t>
            </a:r>
            <a:r>
              <a:rPr lang="zh-CN" altLang="en-GB" dirty="0">
                <a:latin typeface="微软雅黑" panose="020B0503020204020204" pitchFamily="34" charset="-122"/>
                <a:ea typeface="微软雅黑" panose="020B0503020204020204" pitchFamily="34" charset="-122"/>
              </a:rPr>
              <a:t>格式串、</a:t>
            </a:r>
            <a:r>
              <a:rPr lang="en-GB" altLang="zh-CN" dirty="0">
                <a:latin typeface="微软雅黑" panose="020B0503020204020204" pitchFamily="34" charset="-122"/>
                <a:ea typeface="微软雅黑" panose="020B0503020204020204" pitchFamily="34" charset="-122"/>
                <a:hlinkClick r:id="" action="ppaction://hlinkshowjump?jump=nextslide"/>
              </a:rPr>
              <a:t>switch </a:t>
            </a:r>
            <a:r>
              <a:rPr lang="zh-CN" altLang="en-GB" dirty="0">
                <a:latin typeface="微软雅黑" panose="020B0503020204020204" pitchFamily="34" charset="-122"/>
                <a:ea typeface="微软雅黑" panose="020B0503020204020204" pitchFamily="34" charset="-122"/>
                <a:hlinkClick r:id="" action="ppaction://hlinkshowjump?jump=nextslide"/>
              </a:rPr>
              <a:t>跳转表</a:t>
            </a:r>
            <a:r>
              <a:rPr lang="zh-CN" altLang="en-GB" dirty="0">
                <a:latin typeface="微软雅黑" panose="020B0503020204020204" pitchFamily="34" charset="-122"/>
                <a:ea typeface="微软雅黑" panose="020B0503020204020204" pitchFamily="34" charset="-122"/>
              </a:rPr>
              <a:t>等</a:t>
            </a:r>
          </a:p>
          <a:p>
            <a:pPr defTabSz="914400">
              <a:lnSpc>
                <a:spcPct val="100000"/>
              </a:lnSpc>
              <a:spcBef>
                <a:spcPct val="25000"/>
              </a:spcBef>
              <a:buNone/>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en-GB" altLang="zh-CN" sz="2000" dirty="0">
                <a:latin typeface="微软雅黑" panose="020B0503020204020204" pitchFamily="34" charset="-122"/>
                <a:ea typeface="微软雅黑" panose="020B0503020204020204" pitchFamily="34" charset="-122"/>
              </a:rPr>
              <a:t>.data </a:t>
            </a:r>
            <a:r>
              <a:rPr lang="zh-CN" altLang="en-GB" sz="2000" dirty="0">
                <a:latin typeface="微软雅黑" panose="020B0503020204020204" pitchFamily="34" charset="-122"/>
                <a:ea typeface="微软雅黑" panose="020B0503020204020204" pitchFamily="34" charset="-122"/>
              </a:rPr>
              <a:t>节</a:t>
            </a:r>
          </a:p>
          <a:p>
            <a:pPr lvl="1" defTabSz="914400">
              <a:lnSpc>
                <a:spcPct val="100000"/>
              </a:lnSpc>
              <a:spcBef>
                <a:spcPct val="25000"/>
              </a:spcBef>
              <a:buFont typeface="Wingdings" panose="05000000000000000000" pitchFamily="2" charset="2"/>
              <a:buChar char="ü"/>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rPr>
              <a:t>已初始化的全局变量</a:t>
            </a:r>
          </a:p>
          <a:p>
            <a:pPr defTabSz="914400">
              <a:lnSpc>
                <a:spcPct val="100000"/>
              </a:lnSpc>
              <a:spcBef>
                <a:spcPct val="25000"/>
              </a:spcBef>
              <a:buNone/>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en-GB" altLang="zh-CN" sz="2000" dirty="0">
                <a:latin typeface="微软雅黑" panose="020B0503020204020204" pitchFamily="34" charset="-122"/>
                <a:ea typeface="微软雅黑" panose="020B0503020204020204" pitchFamily="34" charset="-122"/>
              </a:rPr>
              <a:t>.bss </a:t>
            </a:r>
            <a:r>
              <a:rPr lang="zh-CN" altLang="en-GB" sz="2000" dirty="0">
                <a:latin typeface="微软雅黑" panose="020B0503020204020204" pitchFamily="34" charset="-122"/>
                <a:ea typeface="微软雅黑" panose="020B0503020204020204" pitchFamily="34" charset="-122"/>
              </a:rPr>
              <a:t>节</a:t>
            </a:r>
          </a:p>
          <a:p>
            <a:pPr lvl="1" defTabSz="914400">
              <a:lnSpc>
                <a:spcPct val="100000"/>
              </a:lnSpc>
              <a:spcBef>
                <a:spcPct val="25000"/>
              </a:spcBef>
              <a:buFont typeface="Wingdings" panose="05000000000000000000" pitchFamily="2" charset="2"/>
              <a:buChar char="ü"/>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rPr>
              <a:t>未初始化全局变量，仅是占位符，不占据任何实际磁盘空间。区分初始化和非初始化是为了空间效率</a:t>
            </a:r>
            <a:endParaRPr lang="en-GB" altLang="zh-CN" dirty="0">
              <a:latin typeface="微软雅黑" panose="020B0503020204020204" pitchFamily="34" charset="-122"/>
              <a:ea typeface="微软雅黑" panose="020B0503020204020204" pitchFamily="34" charset="-122"/>
            </a:endParaRPr>
          </a:p>
        </p:txBody>
      </p:sp>
      <p:grpSp>
        <p:nvGrpSpPr>
          <p:cNvPr id="36868" name="Group 19"/>
          <p:cNvGrpSpPr/>
          <p:nvPr/>
        </p:nvGrpSpPr>
        <p:grpSpPr>
          <a:xfrm>
            <a:off x="5883275" y="493713"/>
            <a:ext cx="3260725" cy="6149975"/>
            <a:chOff x="3693" y="912"/>
            <a:chExt cx="2054" cy="3104"/>
          </a:xfrm>
        </p:grpSpPr>
        <p:sp>
          <p:nvSpPr>
            <p:cNvPr id="14339" name="Rectangle 3"/>
            <p:cNvSpPr>
              <a:spLocks noChangeArrowheads="1"/>
            </p:cNvSpPr>
            <p:nvPr/>
          </p:nvSpPr>
          <p:spPr bwMode="auto">
            <a:xfrm>
              <a:off x="3696" y="1008"/>
              <a:ext cx="1872" cy="24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ELF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头</a:t>
              </a:r>
            </a:p>
          </p:txBody>
        </p:sp>
        <p:sp>
          <p:nvSpPr>
            <p:cNvPr id="14341" name="Rectangle 5"/>
            <p:cNvSpPr>
              <a:spLocks noChangeArrowheads="1"/>
            </p:cNvSpPr>
            <p:nvPr/>
          </p:nvSpPr>
          <p:spPr bwMode="auto">
            <a:xfrm>
              <a:off x="3696" y="1236"/>
              <a:ext cx="1872" cy="24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.text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14342" name="Rectangle 6"/>
            <p:cNvSpPr>
              <a:spLocks noChangeArrowheads="1"/>
            </p:cNvSpPr>
            <p:nvPr/>
          </p:nvSpPr>
          <p:spPr bwMode="auto">
            <a:xfrm>
              <a:off x="3696" y="1476"/>
              <a:ext cx="1872" cy="24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.rodata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14343" name="Rectangle 7"/>
            <p:cNvSpPr>
              <a:spLocks noChangeArrowheads="1"/>
            </p:cNvSpPr>
            <p:nvPr/>
          </p:nvSpPr>
          <p:spPr bwMode="auto">
            <a:xfrm>
              <a:off x="3696" y="1956"/>
              <a:ext cx="1872" cy="24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.bss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14344" name="Rectangle 8"/>
            <p:cNvSpPr>
              <a:spLocks noChangeArrowheads="1"/>
            </p:cNvSpPr>
            <p:nvPr/>
          </p:nvSpPr>
          <p:spPr bwMode="auto">
            <a:xfrm>
              <a:off x="3696" y="2196"/>
              <a:ext cx="1872" cy="24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.symtab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14345" name="Rectangle 9"/>
            <p:cNvSpPr>
              <a:spLocks noChangeArrowheads="1"/>
            </p:cNvSpPr>
            <p:nvPr/>
          </p:nvSpPr>
          <p:spPr bwMode="auto">
            <a:xfrm>
              <a:off x="3696" y="2436"/>
              <a:ext cx="1872" cy="24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.rel.txt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14346" name="Rectangle 10"/>
            <p:cNvSpPr>
              <a:spLocks noChangeArrowheads="1"/>
            </p:cNvSpPr>
            <p:nvPr/>
          </p:nvSpPr>
          <p:spPr bwMode="auto">
            <a:xfrm>
              <a:off x="3696" y="2676"/>
              <a:ext cx="1872" cy="24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.rel.data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14347" name="Rectangle 11"/>
            <p:cNvSpPr>
              <a:spLocks noChangeArrowheads="1"/>
            </p:cNvSpPr>
            <p:nvPr/>
          </p:nvSpPr>
          <p:spPr bwMode="auto">
            <a:xfrm>
              <a:off x="3696" y="2916"/>
              <a:ext cx="1872" cy="24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a:ln>
                    <a:noFill/>
                  </a:ln>
                  <a:solidFill>
                    <a:schemeClr val="tx1"/>
                  </a:solidFill>
                  <a:effectLst/>
                  <a:uLnTx/>
                  <a:uFillTx/>
                  <a:latin typeface="Courier New" panose="02070309020205020404" pitchFamily="49" charset="0"/>
                  <a:ea typeface="msgothic"/>
                  <a:cs typeface="msgothic"/>
                </a:rPr>
                <a:t>.</a:t>
              </a: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debug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14348" name="Rectangle 12"/>
            <p:cNvSpPr>
              <a:spLocks noChangeArrowheads="1"/>
            </p:cNvSpPr>
            <p:nvPr/>
          </p:nvSpPr>
          <p:spPr bwMode="auto">
            <a:xfrm>
              <a:off x="3695" y="3632"/>
              <a:ext cx="1872" cy="384"/>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Section header table</a:t>
              </a:r>
            </a:p>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sgothic"/>
                </a:rPr>
                <a:t>（节头表</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a:t>
              </a:r>
            </a:p>
          </p:txBody>
        </p:sp>
        <p:sp>
          <p:nvSpPr>
            <p:cNvPr id="36883" name="Text Box 13"/>
            <p:cNvSpPr txBox="1"/>
            <p:nvPr/>
          </p:nvSpPr>
          <p:spPr>
            <a:xfrm>
              <a:off x="5568" y="912"/>
              <a:ext cx="179" cy="167"/>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dirty="0">
                  <a:solidFill>
                    <a:srgbClr val="000066"/>
                  </a:solidFill>
                  <a:latin typeface="Calibri" panose="020F0502020204030204" pitchFamily="34" charset="0"/>
                  <a:ea typeface="msgothic"/>
                </a:rPr>
                <a:t>0</a:t>
              </a:r>
            </a:p>
          </p:txBody>
        </p:sp>
        <p:sp>
          <p:nvSpPr>
            <p:cNvPr id="15" name="Rectangle 6"/>
            <p:cNvSpPr>
              <a:spLocks noChangeArrowheads="1"/>
            </p:cNvSpPr>
            <p:nvPr/>
          </p:nvSpPr>
          <p:spPr bwMode="auto">
            <a:xfrm>
              <a:off x="3696" y="1716"/>
              <a:ext cx="1872" cy="24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.data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36885" name="Rectangle 11"/>
            <p:cNvSpPr/>
            <p:nvPr/>
          </p:nvSpPr>
          <p:spPr>
            <a:xfrm>
              <a:off x="3693" y="3155"/>
              <a:ext cx="1872" cy="240"/>
            </a:xfrm>
            <a:prstGeom prst="rect">
              <a:avLst/>
            </a:prstGeom>
            <a:solidFill>
              <a:srgbClr val="D6D6F5">
                <a:alpha val="18823"/>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.strtab </a:t>
              </a:r>
              <a:r>
                <a:rPr lang="zh-CN" altLang="en-GB" sz="2000" dirty="0">
                  <a:latin typeface="微软雅黑" panose="020B0503020204020204" pitchFamily="34" charset="-122"/>
                  <a:ea typeface="微软雅黑" panose="020B0503020204020204" pitchFamily="34" charset="-122"/>
                </a:rPr>
                <a:t>节</a:t>
              </a:r>
            </a:p>
          </p:txBody>
        </p:sp>
        <p:sp>
          <p:nvSpPr>
            <p:cNvPr id="36886" name="Rectangle 11"/>
            <p:cNvSpPr/>
            <p:nvPr/>
          </p:nvSpPr>
          <p:spPr>
            <a:xfrm>
              <a:off x="3697" y="3387"/>
              <a:ext cx="1872" cy="240"/>
            </a:xfrm>
            <a:prstGeom prst="rect">
              <a:avLst/>
            </a:prstGeom>
            <a:solidFill>
              <a:srgbClr val="D6D6F5">
                <a:alpha val="18823"/>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dirty="0">
                  <a:latin typeface="微软雅黑" panose="020B0503020204020204" pitchFamily="34" charset="-122"/>
                  <a:ea typeface="微软雅黑" panose="020B0503020204020204" pitchFamily="34" charset="-122"/>
                </a:rPr>
                <a:t>.line </a:t>
              </a:r>
              <a:r>
                <a:rPr lang="zh-CN" altLang="en-GB" sz="2000" dirty="0">
                  <a:latin typeface="微软雅黑" panose="020B0503020204020204" pitchFamily="34" charset="-122"/>
                  <a:ea typeface="微软雅黑" panose="020B0503020204020204" pitchFamily="34" charset="-122"/>
                </a:rPr>
                <a:t>节</a:t>
              </a:r>
            </a:p>
          </p:txBody>
        </p:sp>
      </p:grpSp>
      <p:sp>
        <p:nvSpPr>
          <p:cNvPr id="611348" name="Line 20"/>
          <p:cNvSpPr/>
          <p:nvPr/>
        </p:nvSpPr>
        <p:spPr>
          <a:xfrm flipV="1">
            <a:off x="1247775" y="942975"/>
            <a:ext cx="4687888" cy="73025"/>
          </a:xfrm>
          <a:prstGeom prst="line">
            <a:avLst/>
          </a:prstGeom>
          <a:ln w="28575" cap="flat" cmpd="sng">
            <a:solidFill>
              <a:srgbClr val="FF0000"/>
            </a:solidFill>
            <a:prstDash val="solid"/>
            <a:headEnd type="none" w="med" len="med"/>
            <a:tailEnd type="triangle" w="med" len="med"/>
          </a:ln>
        </p:spPr>
      </p:sp>
      <p:sp>
        <p:nvSpPr>
          <p:cNvPr id="611349" name="Line 21"/>
          <p:cNvSpPr/>
          <p:nvPr/>
        </p:nvSpPr>
        <p:spPr>
          <a:xfrm flipV="1">
            <a:off x="1292225" y="1597025"/>
            <a:ext cx="4730750" cy="1160463"/>
          </a:xfrm>
          <a:prstGeom prst="line">
            <a:avLst/>
          </a:prstGeom>
          <a:ln w="28575" cap="flat" cmpd="sng">
            <a:solidFill>
              <a:srgbClr val="FF0000"/>
            </a:solidFill>
            <a:prstDash val="solid"/>
            <a:headEnd type="none" w="med" len="med"/>
            <a:tailEnd type="triangle" w="med" len="med"/>
          </a:ln>
        </p:spPr>
      </p:sp>
      <p:sp>
        <p:nvSpPr>
          <p:cNvPr id="611350" name="Line 22"/>
          <p:cNvSpPr/>
          <p:nvPr/>
        </p:nvSpPr>
        <p:spPr>
          <a:xfrm flipV="1">
            <a:off x="1582738" y="2003425"/>
            <a:ext cx="4470400" cy="1538288"/>
          </a:xfrm>
          <a:prstGeom prst="line">
            <a:avLst/>
          </a:prstGeom>
          <a:ln w="28575" cap="flat" cmpd="sng">
            <a:solidFill>
              <a:srgbClr val="FF0000"/>
            </a:solidFill>
            <a:prstDash val="solid"/>
            <a:headEnd type="none" w="med" len="med"/>
            <a:tailEnd type="triangle" w="med" len="med"/>
          </a:ln>
        </p:spPr>
      </p:sp>
      <p:sp>
        <p:nvSpPr>
          <p:cNvPr id="611351" name="Line 23"/>
          <p:cNvSpPr/>
          <p:nvPr/>
        </p:nvSpPr>
        <p:spPr>
          <a:xfrm flipV="1">
            <a:off x="1363663" y="2554288"/>
            <a:ext cx="4602162" cy="2046287"/>
          </a:xfrm>
          <a:prstGeom prst="line">
            <a:avLst/>
          </a:prstGeom>
          <a:ln w="28575" cap="flat" cmpd="sng">
            <a:solidFill>
              <a:srgbClr val="FF0000"/>
            </a:solidFill>
            <a:prstDash val="solid"/>
            <a:headEnd type="none" w="med" len="med"/>
            <a:tailEnd type="triangle" w="med" len="med"/>
          </a:ln>
        </p:spPr>
      </p:sp>
      <p:sp>
        <p:nvSpPr>
          <p:cNvPr id="611352" name="Line 24"/>
          <p:cNvSpPr/>
          <p:nvPr/>
        </p:nvSpPr>
        <p:spPr>
          <a:xfrm flipV="1">
            <a:off x="1176338" y="3019425"/>
            <a:ext cx="4745037" cy="2292350"/>
          </a:xfrm>
          <a:prstGeom prst="line">
            <a:avLst/>
          </a:prstGeom>
          <a:ln w="28575" cap="flat" cmpd="sng">
            <a:solidFill>
              <a:srgbClr val="FF0000"/>
            </a:solidFill>
            <a:prstDash val="solid"/>
            <a:headEnd type="none" w="med" len="med"/>
            <a:tailEnd type="triangle" w="med" len="med"/>
          </a:ln>
        </p:spPr>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1348"/>
                                        </p:tgtEl>
                                        <p:attrNameLst>
                                          <p:attrName>style.visibility</p:attrName>
                                        </p:attrNameLst>
                                      </p:cBhvr>
                                      <p:to>
                                        <p:strVal val="visible"/>
                                      </p:to>
                                    </p:set>
                                    <p:animEffect transition="in" filter="blinds(horizontal)">
                                      <p:cBhvr>
                                        <p:cTn id="7" dur="500"/>
                                        <p:tgtEl>
                                          <p:spTgt spid="6113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1349"/>
                                        </p:tgtEl>
                                        <p:attrNameLst>
                                          <p:attrName>style.visibility</p:attrName>
                                        </p:attrNameLst>
                                      </p:cBhvr>
                                      <p:to>
                                        <p:strVal val="visible"/>
                                      </p:to>
                                    </p:set>
                                    <p:animEffect transition="in" filter="blinds(horizontal)">
                                      <p:cBhvr>
                                        <p:cTn id="12" dur="500"/>
                                        <p:tgtEl>
                                          <p:spTgt spid="61134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1350"/>
                                        </p:tgtEl>
                                        <p:attrNameLst>
                                          <p:attrName>style.visibility</p:attrName>
                                        </p:attrNameLst>
                                      </p:cBhvr>
                                      <p:to>
                                        <p:strVal val="visible"/>
                                      </p:to>
                                    </p:set>
                                    <p:animEffect transition="in" filter="blinds(horizontal)">
                                      <p:cBhvr>
                                        <p:cTn id="17" dur="500"/>
                                        <p:tgtEl>
                                          <p:spTgt spid="61135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1351"/>
                                        </p:tgtEl>
                                        <p:attrNameLst>
                                          <p:attrName>style.visibility</p:attrName>
                                        </p:attrNameLst>
                                      </p:cBhvr>
                                      <p:to>
                                        <p:strVal val="visible"/>
                                      </p:to>
                                    </p:set>
                                    <p:animEffect transition="in" filter="blinds(horizontal)">
                                      <p:cBhvr>
                                        <p:cTn id="22" dur="500"/>
                                        <p:tgtEl>
                                          <p:spTgt spid="61135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11352"/>
                                        </p:tgtEl>
                                        <p:attrNameLst>
                                          <p:attrName>style.visibility</p:attrName>
                                        </p:attrNameLst>
                                      </p:cBhvr>
                                      <p:to>
                                        <p:strVal val="visible"/>
                                      </p:to>
                                    </p:set>
                                    <p:animEffect transition="in" filter="blinds(horizontal)">
                                      <p:cBhvr>
                                        <p:cTn id="27" dur="500"/>
                                        <p:tgtEl>
                                          <p:spTgt spid="611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p:cNvSpPr>
          <p:nvPr>
            <p:ph type="title" idx="4294967295"/>
          </p:nvPr>
        </p:nvSpPr>
        <p:spPr>
          <a:xfrm>
            <a:off x="427038" y="0"/>
            <a:ext cx="8716962" cy="782638"/>
          </a:xfrm>
        </p:spPr>
        <p:txBody>
          <a:bodyPr vert="horz" wrap="square" lIns="91440" tIns="45720" rIns="91440" bIns="45720" anchor="ctr" anchorCtr="0"/>
          <a:lstStyle/>
          <a:p>
            <a:pPr marL="119380" indent="-119380" defTabSz="9144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dirty="0"/>
              <a:t>可重定位目标文件格式</a:t>
            </a:r>
          </a:p>
        </p:txBody>
      </p:sp>
      <p:sp>
        <p:nvSpPr>
          <p:cNvPr id="43010" name="Rectangle 2"/>
          <p:cNvSpPr>
            <a:spLocks noGrp="1"/>
          </p:cNvSpPr>
          <p:nvPr>
            <p:ph type="body" idx="4294967295"/>
          </p:nvPr>
        </p:nvSpPr>
        <p:spPr>
          <a:xfrm>
            <a:off x="236538" y="892175"/>
            <a:ext cx="5346700" cy="5743575"/>
          </a:xfrm>
        </p:spPr>
        <p:txBody>
          <a:bodyPr vert="horz" wrap="square" lIns="91440" tIns="45720" rIns="91440" bIns="45720" anchor="t" anchorCtr="0"/>
          <a:lstStyle/>
          <a:p>
            <a:pPr defTabSz="914400">
              <a:lnSpc>
                <a:spcPct val="100000"/>
              </a:lnSpc>
              <a:spcBef>
                <a:spcPct val="25000"/>
              </a:spcBef>
              <a:buNone/>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en-US" altLang="zh-CN" sz="2000" dirty="0">
                <a:latin typeface="微软雅黑" panose="020B0503020204020204" pitchFamily="34" charset="-122"/>
                <a:ea typeface="微软雅黑" panose="020B0503020204020204" pitchFamily="34" charset="-122"/>
                <a:sym typeface="+mn-ea"/>
              </a:rPr>
              <a:t>.symtab</a:t>
            </a:r>
            <a:r>
              <a:rPr lang="zh-CN" altLang="en-US" sz="2000" dirty="0">
                <a:latin typeface="微软雅黑" panose="020B0503020204020204" pitchFamily="34" charset="-122"/>
                <a:ea typeface="微软雅黑" panose="020B0503020204020204" pitchFamily="34" charset="-122"/>
                <a:sym typeface="+mn-ea"/>
              </a:rPr>
              <a:t>节</a:t>
            </a:r>
            <a:endParaRPr lang="zh-CN" altLang="en-GB" sz="2000" dirty="0">
              <a:latin typeface="微软雅黑" panose="020B0503020204020204" pitchFamily="34" charset="-122"/>
              <a:ea typeface="微软雅黑" panose="020B0503020204020204" pitchFamily="34" charset="-122"/>
            </a:endParaRPr>
          </a:p>
          <a:p>
            <a:pPr lvl="1" defTabSz="914400">
              <a:lnSpc>
                <a:spcPct val="100000"/>
              </a:lnSpc>
              <a:spcBef>
                <a:spcPct val="25000"/>
              </a:spcBef>
              <a:buFont typeface="Wingdings" panose="05000000000000000000" pitchFamily="2" charset="2"/>
              <a:buChar char="ü"/>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sz="2000" dirty="0">
                <a:latin typeface="微软雅黑" panose="020B0503020204020204" pitchFamily="34" charset="-122"/>
                <a:ea typeface="微软雅黑" panose="020B0503020204020204" pitchFamily="34" charset="-122"/>
                <a:sym typeface="+mn-ea"/>
              </a:rPr>
              <a:t>存放函数和全局变量（符号表）信息，它不包括局部变量</a:t>
            </a:r>
            <a:endParaRPr lang="en-GB" altLang="zh-CN" sz="2000" dirty="0">
              <a:latin typeface="微软雅黑" panose="020B0503020204020204" pitchFamily="34" charset="-122"/>
              <a:ea typeface="微软雅黑" panose="020B0503020204020204" pitchFamily="34" charset="-122"/>
            </a:endParaRPr>
          </a:p>
          <a:p>
            <a:pPr defTabSz="914400">
              <a:lnSpc>
                <a:spcPct val="100000"/>
              </a:lnSpc>
              <a:spcBef>
                <a:spcPct val="25000"/>
              </a:spcBef>
              <a:buNone/>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en-GB" altLang="zh-CN" sz="2000" dirty="0">
                <a:latin typeface="微软雅黑" panose="020B0503020204020204" pitchFamily="34" charset="-122"/>
                <a:ea typeface="微软雅黑" panose="020B0503020204020204" pitchFamily="34" charset="-122"/>
              </a:rPr>
              <a:t>.</a:t>
            </a:r>
            <a:r>
              <a:rPr lang="en-US" altLang="en-GB" sz="2000" dirty="0">
                <a:latin typeface="微软雅黑" panose="020B0503020204020204" pitchFamily="34" charset="-122"/>
                <a:ea typeface="微软雅黑" panose="020B0503020204020204" pitchFamily="34" charset="-122"/>
              </a:rPr>
              <a:t>rel.</a:t>
            </a:r>
            <a:r>
              <a:rPr lang="en-GB" altLang="zh-CN" sz="2000" dirty="0">
                <a:latin typeface="微软雅黑" panose="020B0503020204020204" pitchFamily="34" charset="-122"/>
                <a:ea typeface="微软雅黑" panose="020B0503020204020204" pitchFamily="34" charset="-122"/>
              </a:rPr>
              <a:t>text </a:t>
            </a:r>
            <a:r>
              <a:rPr lang="zh-CN" altLang="en-GB" sz="2000" dirty="0">
                <a:latin typeface="微软雅黑" panose="020B0503020204020204" pitchFamily="34" charset="-122"/>
                <a:ea typeface="微软雅黑" panose="020B0503020204020204" pitchFamily="34" charset="-122"/>
              </a:rPr>
              <a:t>节</a:t>
            </a:r>
          </a:p>
          <a:p>
            <a:pPr lvl="1" defTabSz="914400">
              <a:lnSpc>
                <a:spcPct val="100000"/>
              </a:lnSpc>
              <a:spcBef>
                <a:spcPct val="25000"/>
              </a:spcBef>
              <a:buFont typeface="Wingdings" panose="05000000000000000000" pitchFamily="2" charset="2"/>
              <a:buChar char="ü"/>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en-US" altLang="zh-CN" dirty="0">
                <a:latin typeface="微软雅黑" panose="020B0503020204020204" pitchFamily="34" charset="-122"/>
                <a:ea typeface="微软雅黑" panose="020B0503020204020204" pitchFamily="34" charset="-122"/>
              </a:rPr>
              <a:t>.text</a:t>
            </a:r>
            <a:r>
              <a:rPr lang="zh-CN" altLang="en-US" dirty="0">
                <a:latin typeface="微软雅黑" panose="020B0503020204020204" pitchFamily="34" charset="-122"/>
                <a:ea typeface="微软雅黑" panose="020B0503020204020204" pitchFamily="34" charset="-122"/>
              </a:rPr>
              <a:t>节重定位信息，用于重新修改代码段的指令中的地址信息</a:t>
            </a:r>
            <a:endParaRPr lang="zh-CN" altLang="en-GB" dirty="0">
              <a:latin typeface="微软雅黑" panose="020B0503020204020204" pitchFamily="34" charset="-122"/>
              <a:ea typeface="微软雅黑" panose="020B0503020204020204" pitchFamily="34" charset="-122"/>
            </a:endParaRPr>
          </a:p>
          <a:p>
            <a:pPr defTabSz="914400">
              <a:lnSpc>
                <a:spcPct val="100000"/>
              </a:lnSpc>
              <a:spcBef>
                <a:spcPct val="25000"/>
              </a:spcBef>
              <a:buNone/>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en-GB" altLang="zh-CN" sz="2000" dirty="0">
                <a:latin typeface="微软雅黑" panose="020B0503020204020204" pitchFamily="34" charset="-122"/>
                <a:ea typeface="微软雅黑" panose="020B0503020204020204" pitchFamily="34" charset="-122"/>
              </a:rPr>
              <a:t>.</a:t>
            </a:r>
            <a:r>
              <a:rPr lang="en-US" altLang="en-GB" sz="2000" dirty="0">
                <a:latin typeface="微软雅黑" panose="020B0503020204020204" pitchFamily="34" charset="-122"/>
                <a:ea typeface="微软雅黑" panose="020B0503020204020204" pitchFamily="34" charset="-122"/>
              </a:rPr>
              <a:t>rel.</a:t>
            </a:r>
            <a:r>
              <a:rPr lang="en-GB" altLang="zh-CN" sz="2000" dirty="0">
                <a:latin typeface="微软雅黑" panose="020B0503020204020204" pitchFamily="34" charset="-122"/>
                <a:ea typeface="微软雅黑" panose="020B0503020204020204" pitchFamily="34" charset="-122"/>
              </a:rPr>
              <a:t>data </a:t>
            </a:r>
            <a:r>
              <a:rPr lang="zh-CN" altLang="en-GB" sz="2000" dirty="0">
                <a:latin typeface="微软雅黑" panose="020B0503020204020204" pitchFamily="34" charset="-122"/>
                <a:ea typeface="微软雅黑" panose="020B0503020204020204" pitchFamily="34" charset="-122"/>
              </a:rPr>
              <a:t>节</a:t>
            </a:r>
          </a:p>
          <a:p>
            <a:pPr lvl="1" defTabSz="914400">
              <a:lnSpc>
                <a:spcPct val="100000"/>
              </a:lnSpc>
              <a:spcBef>
                <a:spcPct val="25000"/>
              </a:spcBef>
              <a:buFont typeface="Wingdings" panose="05000000000000000000" pitchFamily="2" charset="2"/>
              <a:buChar char="ü"/>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en-US" altLang="zh-CN" dirty="0">
                <a:latin typeface="微软雅黑" panose="020B0503020204020204" pitchFamily="34" charset="-122"/>
                <a:ea typeface="微软雅黑" panose="020B0503020204020204" pitchFamily="34" charset="-122"/>
              </a:rPr>
              <a:t>.data</a:t>
            </a:r>
            <a:r>
              <a:rPr lang="zh-CN" altLang="en-US" dirty="0">
                <a:latin typeface="微软雅黑" panose="020B0503020204020204" pitchFamily="34" charset="-122"/>
                <a:ea typeface="微软雅黑" panose="020B0503020204020204" pitchFamily="34" charset="-122"/>
              </a:rPr>
              <a:t>节重定位信息，用于对被模块使用或定义的全局变量进行重定位的信息</a:t>
            </a:r>
            <a:endParaRPr lang="zh-CN" altLang="en-GB" dirty="0">
              <a:latin typeface="微软雅黑" panose="020B0503020204020204" pitchFamily="34" charset="-122"/>
              <a:ea typeface="微软雅黑" panose="020B0503020204020204" pitchFamily="34" charset="-122"/>
            </a:endParaRPr>
          </a:p>
          <a:p>
            <a:pPr defTabSz="914400">
              <a:lnSpc>
                <a:spcPct val="100000"/>
              </a:lnSpc>
              <a:spcBef>
                <a:spcPct val="25000"/>
              </a:spcBef>
              <a:buNone/>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en-GB" altLang="zh-CN" sz="2000" dirty="0">
                <a:latin typeface="微软雅黑" panose="020B0503020204020204" pitchFamily="34" charset="-122"/>
                <a:ea typeface="微软雅黑" panose="020B0503020204020204" pitchFamily="34" charset="-122"/>
              </a:rPr>
              <a:t>.</a:t>
            </a:r>
            <a:r>
              <a:rPr lang="en-US" altLang="en-GB" sz="2000" dirty="0">
                <a:latin typeface="微软雅黑" panose="020B0503020204020204" pitchFamily="34" charset="-122"/>
                <a:ea typeface="微软雅黑" panose="020B0503020204020204" pitchFamily="34" charset="-122"/>
              </a:rPr>
              <a:t>debug</a:t>
            </a:r>
            <a:r>
              <a:rPr lang="en-GB" altLang="zh-CN" sz="2000" dirty="0">
                <a:latin typeface="微软雅黑" panose="020B0503020204020204" pitchFamily="34" charset="-122"/>
                <a:ea typeface="微软雅黑" panose="020B0503020204020204" pitchFamily="34" charset="-122"/>
              </a:rPr>
              <a:t> </a:t>
            </a:r>
            <a:r>
              <a:rPr lang="zh-CN" altLang="en-GB" sz="2000" dirty="0">
                <a:latin typeface="微软雅黑" panose="020B0503020204020204" pitchFamily="34" charset="-122"/>
                <a:ea typeface="微软雅黑" panose="020B0503020204020204" pitchFamily="34" charset="-122"/>
              </a:rPr>
              <a:t>节</a:t>
            </a:r>
          </a:p>
          <a:p>
            <a:pPr lvl="1" defTabSz="914400">
              <a:lnSpc>
                <a:spcPct val="100000"/>
              </a:lnSpc>
              <a:spcBef>
                <a:spcPct val="25000"/>
              </a:spcBef>
              <a:buFont typeface="Wingdings" panose="05000000000000000000" pitchFamily="2" charset="2"/>
              <a:buChar char="ü"/>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rPr>
              <a:t>调试用符号表（</a:t>
            </a:r>
            <a:r>
              <a:rPr lang="en-US" altLang="zh-CN" dirty="0">
                <a:latin typeface="微软雅黑" panose="020B0503020204020204" pitchFamily="34" charset="-122"/>
                <a:ea typeface="微软雅黑" panose="020B0503020204020204" pitchFamily="34" charset="-122"/>
              </a:rPr>
              <a:t>gcc -g</a:t>
            </a:r>
            <a:r>
              <a:rPr lang="zh-CN" altLang="en-GB" dirty="0">
                <a:latin typeface="微软雅黑" panose="020B0503020204020204" pitchFamily="34" charset="-122"/>
                <a:ea typeface="微软雅黑" panose="020B0503020204020204" pitchFamily="34" charset="-122"/>
              </a:rPr>
              <a:t>）</a:t>
            </a:r>
          </a:p>
          <a:p>
            <a:pPr defTabSz="914400">
              <a:lnSpc>
                <a:spcPct val="100000"/>
              </a:lnSpc>
              <a:spcBef>
                <a:spcPct val="25000"/>
              </a:spcBef>
              <a:buNone/>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en-GB" altLang="zh-CN" sz="2000" dirty="0">
                <a:latin typeface="微软雅黑" panose="020B0503020204020204" pitchFamily="34" charset="-122"/>
                <a:ea typeface="微软雅黑" panose="020B0503020204020204" pitchFamily="34" charset="-122"/>
              </a:rPr>
              <a:t>.</a:t>
            </a:r>
            <a:r>
              <a:rPr lang="en-US" altLang="en-GB" sz="2000" dirty="0">
                <a:latin typeface="微软雅黑" panose="020B0503020204020204" pitchFamily="34" charset="-122"/>
                <a:ea typeface="微软雅黑" panose="020B0503020204020204" pitchFamily="34" charset="-122"/>
              </a:rPr>
              <a:t> strtab</a:t>
            </a:r>
            <a:r>
              <a:rPr lang="zh-CN" altLang="en-US" sz="2000" dirty="0">
                <a:latin typeface="微软雅黑" panose="020B0503020204020204" pitchFamily="34" charset="-122"/>
                <a:ea typeface="微软雅黑" panose="020B0503020204020204" pitchFamily="34" charset="-122"/>
              </a:rPr>
              <a:t>节</a:t>
            </a:r>
            <a:endParaRPr lang="en-US" altLang="en-GB" sz="2000" dirty="0">
              <a:latin typeface="微软雅黑" panose="020B0503020204020204" pitchFamily="34" charset="-122"/>
              <a:ea typeface="微软雅黑" panose="020B0503020204020204" pitchFamily="34" charset="-122"/>
            </a:endParaRPr>
          </a:p>
          <a:p>
            <a:pPr marL="741680" lvl="1" indent="-284480" defTabSz="914400" latinLnBrk="0">
              <a:lnSpc>
                <a:spcPct val="100000"/>
              </a:lnSpc>
              <a:spcBef>
                <a:spcPts val="0"/>
              </a:spcBef>
              <a:buFont typeface="Wingdings" panose="05000000000000000000" charset="0"/>
              <a:buChar char="ü"/>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sym typeface="+mn-ea"/>
              </a:rPr>
              <a:t>每个节的节命，偏移和大小</a:t>
            </a:r>
            <a:endParaRPr lang="en-US" altLang="en-GB" sz="2000" dirty="0">
              <a:latin typeface="微软雅黑" panose="020B0503020204020204" pitchFamily="34" charset="-122"/>
              <a:ea typeface="微软雅黑" panose="020B0503020204020204" pitchFamily="34" charset="-122"/>
            </a:endParaRPr>
          </a:p>
          <a:p>
            <a:pPr defTabSz="914400">
              <a:lnSpc>
                <a:spcPct val="100000"/>
              </a:lnSpc>
              <a:spcBef>
                <a:spcPct val="25000"/>
              </a:spcBef>
              <a:buNone/>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en-US" altLang="en-GB" sz="2000" dirty="0">
                <a:latin typeface="微软雅黑" panose="020B0503020204020204" pitchFamily="34" charset="-122"/>
                <a:ea typeface="微软雅黑" panose="020B0503020204020204" pitchFamily="34" charset="-122"/>
              </a:rPr>
              <a:t>Section header table </a:t>
            </a:r>
            <a:r>
              <a:rPr lang="en-US" altLang="en-GB"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节头表</a:t>
            </a:r>
            <a:r>
              <a:rPr lang="en-US" altLang="en-GB" sz="2000" dirty="0">
                <a:solidFill>
                  <a:srgbClr val="FF0000"/>
                </a:solidFill>
                <a:latin typeface="微软雅黑" panose="020B0503020204020204" pitchFamily="34" charset="-122"/>
                <a:ea typeface="微软雅黑" panose="020B0503020204020204" pitchFamily="34" charset="-122"/>
              </a:rPr>
              <a:t>)</a:t>
            </a:r>
            <a:endParaRPr lang="zh-CN" altLang="en-GB" sz="2000" dirty="0">
              <a:latin typeface="微软雅黑" panose="020B0503020204020204" pitchFamily="34" charset="-122"/>
              <a:ea typeface="微软雅黑" panose="020B0503020204020204" pitchFamily="34" charset="-122"/>
            </a:endParaRPr>
          </a:p>
          <a:p>
            <a:pPr lvl="1" defTabSz="914400">
              <a:lnSpc>
                <a:spcPct val="100000"/>
              </a:lnSpc>
              <a:spcBef>
                <a:spcPct val="25000"/>
              </a:spcBef>
              <a:buFont typeface="Wingdings" panose="05000000000000000000" pitchFamily="2" charset="2"/>
              <a:buChar char="ü"/>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rPr>
              <a:t>每个节的节命，偏移和大小</a:t>
            </a:r>
          </a:p>
        </p:txBody>
      </p:sp>
      <p:grpSp>
        <p:nvGrpSpPr>
          <p:cNvPr id="43011" name="Group 19"/>
          <p:cNvGrpSpPr/>
          <p:nvPr/>
        </p:nvGrpSpPr>
        <p:grpSpPr>
          <a:xfrm>
            <a:off x="5883275" y="493713"/>
            <a:ext cx="3260725" cy="6149975"/>
            <a:chOff x="3693" y="912"/>
            <a:chExt cx="2054" cy="3104"/>
          </a:xfrm>
        </p:grpSpPr>
        <p:sp>
          <p:nvSpPr>
            <p:cNvPr id="14339" name="Rectangle 3"/>
            <p:cNvSpPr>
              <a:spLocks noChangeArrowheads="1"/>
            </p:cNvSpPr>
            <p:nvPr/>
          </p:nvSpPr>
          <p:spPr bwMode="auto">
            <a:xfrm>
              <a:off x="3696" y="1008"/>
              <a:ext cx="1872" cy="24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ELF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头</a:t>
              </a:r>
            </a:p>
          </p:txBody>
        </p:sp>
        <p:sp>
          <p:nvSpPr>
            <p:cNvPr id="14341" name="Rectangle 5"/>
            <p:cNvSpPr>
              <a:spLocks noChangeArrowheads="1"/>
            </p:cNvSpPr>
            <p:nvPr/>
          </p:nvSpPr>
          <p:spPr bwMode="auto">
            <a:xfrm>
              <a:off x="3696" y="1236"/>
              <a:ext cx="1872" cy="24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.text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14342" name="Rectangle 6"/>
            <p:cNvSpPr>
              <a:spLocks noChangeArrowheads="1"/>
            </p:cNvSpPr>
            <p:nvPr/>
          </p:nvSpPr>
          <p:spPr bwMode="auto">
            <a:xfrm>
              <a:off x="3696" y="1476"/>
              <a:ext cx="1872" cy="24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.rodata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14343" name="Rectangle 7"/>
            <p:cNvSpPr>
              <a:spLocks noChangeArrowheads="1"/>
            </p:cNvSpPr>
            <p:nvPr/>
          </p:nvSpPr>
          <p:spPr bwMode="auto">
            <a:xfrm>
              <a:off x="3696" y="1956"/>
              <a:ext cx="1872" cy="24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.bss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14344" name="Rectangle 8"/>
            <p:cNvSpPr>
              <a:spLocks noChangeArrowheads="1"/>
            </p:cNvSpPr>
            <p:nvPr/>
          </p:nvSpPr>
          <p:spPr bwMode="auto">
            <a:xfrm>
              <a:off x="3696" y="2196"/>
              <a:ext cx="1872" cy="24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.symtab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14345" name="Rectangle 9"/>
            <p:cNvSpPr>
              <a:spLocks noChangeArrowheads="1"/>
            </p:cNvSpPr>
            <p:nvPr/>
          </p:nvSpPr>
          <p:spPr bwMode="auto">
            <a:xfrm>
              <a:off x="3696" y="2436"/>
              <a:ext cx="1872" cy="24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.rel.txt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14346" name="Rectangle 10"/>
            <p:cNvSpPr>
              <a:spLocks noChangeArrowheads="1"/>
            </p:cNvSpPr>
            <p:nvPr/>
          </p:nvSpPr>
          <p:spPr bwMode="auto">
            <a:xfrm>
              <a:off x="3696" y="2676"/>
              <a:ext cx="1872" cy="24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.rel.data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14347" name="Rectangle 11"/>
            <p:cNvSpPr>
              <a:spLocks noChangeArrowheads="1"/>
            </p:cNvSpPr>
            <p:nvPr/>
          </p:nvSpPr>
          <p:spPr bwMode="auto">
            <a:xfrm>
              <a:off x="3696" y="2916"/>
              <a:ext cx="1872" cy="24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a:ln>
                    <a:noFill/>
                  </a:ln>
                  <a:solidFill>
                    <a:schemeClr val="tx1"/>
                  </a:solidFill>
                  <a:effectLst/>
                  <a:uLnTx/>
                  <a:uFillTx/>
                  <a:latin typeface="Courier New" panose="02070309020205020404" pitchFamily="49" charset="0"/>
                  <a:ea typeface="msgothic"/>
                  <a:cs typeface="msgothic"/>
                </a:rPr>
                <a:t>.</a:t>
              </a: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debug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14348" name="Rectangle 12"/>
            <p:cNvSpPr>
              <a:spLocks noChangeArrowheads="1"/>
            </p:cNvSpPr>
            <p:nvPr/>
          </p:nvSpPr>
          <p:spPr bwMode="auto">
            <a:xfrm>
              <a:off x="3695" y="3632"/>
              <a:ext cx="1872" cy="384"/>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Section header table</a:t>
              </a:r>
            </a:p>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sgothic"/>
                </a:rPr>
                <a:t>（节头表</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a:t>
              </a:r>
            </a:p>
          </p:txBody>
        </p:sp>
        <p:sp>
          <p:nvSpPr>
            <p:cNvPr id="43021" name="Text Box 13"/>
            <p:cNvSpPr txBox="1"/>
            <p:nvPr/>
          </p:nvSpPr>
          <p:spPr>
            <a:xfrm>
              <a:off x="5568" y="912"/>
              <a:ext cx="179" cy="167"/>
            </a:xfrm>
            <a:prstGeom prst="rect">
              <a:avLst/>
            </a:prstGeom>
            <a:noFill/>
            <a:ln w="9525">
              <a:noFill/>
            </a:ln>
          </p:spPr>
          <p:txBody>
            <a:bodyPr wrap="none" lIns="90000" tIns="46800" rIns="90000" bIns="46800" anchor="t" anchorCtr="0">
              <a:spAutoFit/>
            </a:bodyPr>
            <a:lstStyle/>
            <a:p>
              <a:pP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msgothic"/>
                </a:rPr>
                <a:t>0</a:t>
              </a:r>
            </a:p>
          </p:txBody>
        </p:sp>
        <p:sp>
          <p:nvSpPr>
            <p:cNvPr id="15" name="Rectangle 6"/>
            <p:cNvSpPr>
              <a:spLocks noChangeArrowheads="1"/>
            </p:cNvSpPr>
            <p:nvPr/>
          </p:nvSpPr>
          <p:spPr bwMode="auto">
            <a:xfrm>
              <a:off x="3696" y="1716"/>
              <a:ext cx="1872" cy="24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.data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43023" name="Rectangle 11"/>
            <p:cNvSpPr/>
            <p:nvPr/>
          </p:nvSpPr>
          <p:spPr>
            <a:xfrm>
              <a:off x="3693" y="3155"/>
              <a:ext cx="1872" cy="240"/>
            </a:xfrm>
            <a:prstGeom prst="rect">
              <a:avLst/>
            </a:prstGeom>
            <a:solidFill>
              <a:srgbClr val="D6D6F5">
                <a:alpha val="18823"/>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.strtab </a:t>
              </a:r>
              <a:r>
                <a:rPr lang="zh-CN" altLang="en-GB" sz="2000" b="1" dirty="0">
                  <a:latin typeface="微软雅黑" panose="020B0503020204020204" pitchFamily="34" charset="-122"/>
                  <a:ea typeface="微软雅黑" panose="020B0503020204020204" pitchFamily="34" charset="-122"/>
                </a:rPr>
                <a:t>节</a:t>
              </a:r>
            </a:p>
          </p:txBody>
        </p:sp>
        <p:sp>
          <p:nvSpPr>
            <p:cNvPr id="43024" name="Rectangle 11"/>
            <p:cNvSpPr/>
            <p:nvPr/>
          </p:nvSpPr>
          <p:spPr>
            <a:xfrm>
              <a:off x="3697" y="3387"/>
              <a:ext cx="1872" cy="240"/>
            </a:xfrm>
            <a:prstGeom prst="rect">
              <a:avLst/>
            </a:prstGeom>
            <a:solidFill>
              <a:srgbClr val="D6D6F5">
                <a:alpha val="18823"/>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.line </a:t>
              </a:r>
              <a:r>
                <a:rPr lang="zh-CN" altLang="en-GB" sz="2000" b="1" dirty="0">
                  <a:latin typeface="微软雅黑" panose="020B0503020204020204" pitchFamily="34" charset="-122"/>
                  <a:ea typeface="微软雅黑" panose="020B0503020204020204" pitchFamily="34" charset="-122"/>
                </a:rPr>
                <a:t>节</a:t>
              </a:r>
            </a:p>
          </p:txBody>
        </p:sp>
      </p:grpSp>
      <p:sp>
        <p:nvSpPr>
          <p:cNvPr id="611348" name="Line 20"/>
          <p:cNvSpPr/>
          <p:nvPr/>
        </p:nvSpPr>
        <p:spPr>
          <a:xfrm>
            <a:off x="1247775" y="1016000"/>
            <a:ext cx="4623435" cy="2295525"/>
          </a:xfrm>
          <a:prstGeom prst="line">
            <a:avLst/>
          </a:prstGeom>
          <a:ln w="28575" cap="flat" cmpd="sng">
            <a:solidFill>
              <a:srgbClr val="FF0000"/>
            </a:solidFill>
            <a:prstDash val="solid"/>
            <a:round/>
            <a:headEnd type="none" w="med" len="med"/>
            <a:tailEnd type="triangle" w="med" len="med"/>
          </a:ln>
        </p:spPr>
      </p:sp>
      <p:sp>
        <p:nvSpPr>
          <p:cNvPr id="611349" name="Line 21"/>
          <p:cNvSpPr/>
          <p:nvPr/>
        </p:nvSpPr>
        <p:spPr>
          <a:xfrm>
            <a:off x="1544955" y="2176780"/>
            <a:ext cx="4344035" cy="1490345"/>
          </a:xfrm>
          <a:prstGeom prst="line">
            <a:avLst/>
          </a:prstGeom>
          <a:ln w="28575" cap="flat" cmpd="sng">
            <a:solidFill>
              <a:srgbClr val="FF0000"/>
            </a:solidFill>
            <a:prstDash val="solid"/>
            <a:round/>
            <a:headEnd type="none" w="med" len="med"/>
            <a:tailEnd type="triangle" w="med" len="med"/>
          </a:ln>
        </p:spPr>
      </p:sp>
      <p:sp>
        <p:nvSpPr>
          <p:cNvPr id="611350" name="Line 22"/>
          <p:cNvSpPr/>
          <p:nvPr/>
        </p:nvSpPr>
        <p:spPr>
          <a:xfrm>
            <a:off x="1637665" y="3274695"/>
            <a:ext cx="4251325" cy="937260"/>
          </a:xfrm>
          <a:prstGeom prst="line">
            <a:avLst/>
          </a:prstGeom>
          <a:ln w="28575" cap="flat" cmpd="sng">
            <a:solidFill>
              <a:srgbClr val="FF0000"/>
            </a:solidFill>
            <a:prstDash val="solid"/>
            <a:round/>
            <a:headEnd type="none" w="med" len="med"/>
            <a:tailEnd type="triangle" w="med" len="med"/>
          </a:ln>
        </p:spPr>
      </p:sp>
      <p:sp>
        <p:nvSpPr>
          <p:cNvPr id="611351" name="Line 23"/>
          <p:cNvSpPr/>
          <p:nvPr/>
        </p:nvSpPr>
        <p:spPr>
          <a:xfrm>
            <a:off x="1428115" y="4295775"/>
            <a:ext cx="4461510" cy="311785"/>
          </a:xfrm>
          <a:prstGeom prst="line">
            <a:avLst/>
          </a:prstGeom>
          <a:ln w="28575" cap="flat" cmpd="sng">
            <a:solidFill>
              <a:srgbClr val="FF0000"/>
            </a:solidFill>
            <a:prstDash val="solid"/>
            <a:round/>
            <a:headEnd type="none" w="med" len="med"/>
            <a:tailEnd type="triangle" w="med" len="med"/>
          </a:ln>
        </p:spPr>
      </p:sp>
      <p:sp>
        <p:nvSpPr>
          <p:cNvPr id="611352" name="Line 24"/>
          <p:cNvSpPr/>
          <p:nvPr/>
        </p:nvSpPr>
        <p:spPr>
          <a:xfrm flipV="1">
            <a:off x="3980815" y="6047105"/>
            <a:ext cx="1901825" cy="69215"/>
          </a:xfrm>
          <a:prstGeom prst="line">
            <a:avLst/>
          </a:prstGeom>
          <a:ln w="28575" cap="flat" cmpd="sng">
            <a:solidFill>
              <a:srgbClr val="FF0000"/>
            </a:solidFill>
            <a:prstDash val="solid"/>
            <a:round/>
            <a:headEnd type="none" w="med" len="med"/>
            <a:tailEnd type="triangle" w="med" len="med"/>
          </a:ln>
        </p:spPr>
      </p:sp>
      <p:sp>
        <p:nvSpPr>
          <p:cNvPr id="2" name="Line 23"/>
          <p:cNvSpPr/>
          <p:nvPr/>
        </p:nvSpPr>
        <p:spPr>
          <a:xfrm>
            <a:off x="1500505" y="5081905"/>
            <a:ext cx="4389755" cy="27305"/>
          </a:xfrm>
          <a:prstGeom prst="line">
            <a:avLst/>
          </a:prstGeom>
          <a:ln w="28575" cap="flat" cmpd="sng">
            <a:solidFill>
              <a:srgbClr val="FF0000"/>
            </a:solidFill>
            <a:prstDash val="solid"/>
            <a:round/>
            <a:headEnd type="none" w="med" len="med"/>
            <a:tailEnd type="triangle" w="med" len="med"/>
          </a:ln>
        </p:spPr>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1348"/>
                                        </p:tgtEl>
                                        <p:attrNameLst>
                                          <p:attrName>style.visibility</p:attrName>
                                        </p:attrNameLst>
                                      </p:cBhvr>
                                      <p:to>
                                        <p:strVal val="visible"/>
                                      </p:to>
                                    </p:set>
                                    <p:animEffect transition="in" filter="blinds(horizontal)">
                                      <p:cBhvr>
                                        <p:cTn id="7" dur="500"/>
                                        <p:tgtEl>
                                          <p:spTgt spid="6113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1349"/>
                                        </p:tgtEl>
                                        <p:attrNameLst>
                                          <p:attrName>style.visibility</p:attrName>
                                        </p:attrNameLst>
                                      </p:cBhvr>
                                      <p:to>
                                        <p:strVal val="visible"/>
                                      </p:to>
                                    </p:set>
                                    <p:animEffect transition="in" filter="blinds(horizontal)">
                                      <p:cBhvr>
                                        <p:cTn id="12" dur="500"/>
                                        <p:tgtEl>
                                          <p:spTgt spid="61134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1350"/>
                                        </p:tgtEl>
                                        <p:attrNameLst>
                                          <p:attrName>style.visibility</p:attrName>
                                        </p:attrNameLst>
                                      </p:cBhvr>
                                      <p:to>
                                        <p:strVal val="visible"/>
                                      </p:to>
                                    </p:set>
                                    <p:animEffect transition="in" filter="blinds(horizontal)">
                                      <p:cBhvr>
                                        <p:cTn id="17" dur="500"/>
                                        <p:tgtEl>
                                          <p:spTgt spid="61135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1351"/>
                                        </p:tgtEl>
                                        <p:attrNameLst>
                                          <p:attrName>style.visibility</p:attrName>
                                        </p:attrNameLst>
                                      </p:cBhvr>
                                      <p:to>
                                        <p:strVal val="visible"/>
                                      </p:to>
                                    </p:set>
                                    <p:animEffect transition="in" filter="blinds(horizontal)">
                                      <p:cBhvr>
                                        <p:cTn id="22" dur="500"/>
                                        <p:tgtEl>
                                          <p:spTgt spid="61135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11352"/>
                                        </p:tgtEl>
                                        <p:attrNameLst>
                                          <p:attrName>style.visibility</p:attrName>
                                        </p:attrNameLst>
                                      </p:cBhvr>
                                      <p:to>
                                        <p:strVal val="visible"/>
                                      </p:to>
                                    </p:set>
                                    <p:animEffect transition="in" filter="blinds(horizontal)">
                                      <p:cBhvr>
                                        <p:cTn id="32" dur="500"/>
                                        <p:tgtEl>
                                          <p:spTgt spid="611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7" name="Rectangle 2"/>
          <p:cNvSpPr>
            <a:spLocks noGrp="1"/>
          </p:cNvSpPr>
          <p:nvPr>
            <p:ph type="title"/>
          </p:nvPr>
        </p:nvSpPr>
        <p:spPr>
          <a:xfrm>
            <a:off x="457200" y="98425"/>
            <a:ext cx="8229600" cy="561975"/>
          </a:xfrm>
          <a:ln/>
        </p:spPr>
        <p:txBody>
          <a:bodyPr vert="horz" wrap="square" lIns="91440" tIns="45720" rIns="91440" bIns="45720" anchor="ctr" anchorCtr="0"/>
          <a:lstStyle/>
          <a:p>
            <a:r>
              <a:rPr lang="en-US" altLang="zh-CN" sz="3200" dirty="0"/>
              <a:t>    switch-case</a:t>
            </a:r>
            <a:r>
              <a:rPr lang="zh-CN" altLang="en-US" sz="3200" dirty="0"/>
              <a:t>语句举例</a:t>
            </a:r>
          </a:p>
        </p:txBody>
      </p:sp>
      <p:sp>
        <p:nvSpPr>
          <p:cNvPr id="45058" name="Rectangle 3"/>
          <p:cNvSpPr/>
          <p:nvPr/>
        </p:nvSpPr>
        <p:spPr>
          <a:xfrm>
            <a:off x="0" y="819150"/>
            <a:ext cx="3395663" cy="5859463"/>
          </a:xfrm>
          <a:prstGeom prst="rect">
            <a:avLst/>
          </a:prstGeom>
          <a:noFill/>
          <a:ln w="9525">
            <a:noFill/>
          </a:ln>
        </p:spPr>
        <p:txBody>
          <a:bodyPr wrap="none" anchor="ctr" anchorCtr="0">
            <a:spAutoFit/>
          </a:bodyPr>
          <a:lstStyle/>
          <a:p>
            <a:pPr defTabSz="914400" eaLnBrk="0" hangingPunct="0">
              <a:tabLst>
                <a:tab pos="243205" algn="l"/>
              </a:tabLst>
            </a:pPr>
            <a:r>
              <a:rPr lang="en-US" altLang="zh-CN" b="1" dirty="0">
                <a:latin typeface="微软雅黑" panose="020B0503020204020204" pitchFamily="34" charset="-122"/>
                <a:ea typeface="微软雅黑" panose="020B0503020204020204" pitchFamily="34" charset="-122"/>
              </a:rPr>
              <a:t>int sw_test(int a, int b, int c)</a:t>
            </a:r>
          </a:p>
          <a:p>
            <a:pPr defTabSz="914400" eaLnBrk="0" hangingPunct="0">
              <a:tabLst>
                <a:tab pos="243205" algn="l"/>
              </a:tabLst>
            </a:pPr>
            <a:r>
              <a:rPr lang="en-US" altLang="zh-CN" b="1" dirty="0">
                <a:latin typeface="微软雅黑" panose="020B0503020204020204" pitchFamily="34" charset="-122"/>
                <a:ea typeface="微软雅黑" panose="020B0503020204020204" pitchFamily="34" charset="-122"/>
              </a:rPr>
              <a:t>{</a:t>
            </a:r>
          </a:p>
          <a:p>
            <a:pPr defTabSz="914400" eaLnBrk="0" hangingPunct="0">
              <a:tabLst>
                <a:tab pos="243205" algn="l"/>
              </a:tabLst>
            </a:pPr>
            <a:r>
              <a:rPr lang="en-US" altLang="zh-CN" b="1" dirty="0">
                <a:latin typeface="微软雅黑" panose="020B0503020204020204" pitchFamily="34" charset="-122"/>
                <a:ea typeface="微软雅黑" panose="020B0503020204020204" pitchFamily="34" charset="-122"/>
              </a:rPr>
              <a:t>   int result;</a:t>
            </a:r>
          </a:p>
          <a:p>
            <a:pPr defTabSz="914400" eaLnBrk="0" hangingPunct="0">
              <a:tabLst>
                <a:tab pos="243205" algn="l"/>
              </a:tabLst>
            </a:pPr>
            <a:r>
              <a:rPr lang="en-US" altLang="zh-CN" b="1" dirty="0">
                <a:latin typeface="微软雅黑" panose="020B0503020204020204" pitchFamily="34" charset="-122"/>
                <a:ea typeface="微软雅黑" panose="020B0503020204020204" pitchFamily="34" charset="-122"/>
              </a:rPr>
              <a:t>   switch(a) {</a:t>
            </a:r>
          </a:p>
          <a:p>
            <a:pPr defTabSz="914400" eaLnBrk="0" hangingPunct="0">
              <a:tabLst>
                <a:tab pos="243205" algn="l"/>
              </a:tabLst>
            </a:pPr>
            <a:r>
              <a:rPr lang="en-US" altLang="zh-CN" b="1" dirty="0">
                <a:latin typeface="微软雅黑" panose="020B0503020204020204" pitchFamily="34" charset="-122"/>
                <a:ea typeface="微软雅黑" panose="020B0503020204020204" pitchFamily="34" charset="-122"/>
              </a:rPr>
              <a:t>   case 15:</a:t>
            </a:r>
          </a:p>
          <a:p>
            <a:pPr defTabSz="914400" eaLnBrk="0" hangingPunct="0">
              <a:tabLst>
                <a:tab pos="243205" algn="l"/>
              </a:tabLst>
            </a:pPr>
            <a:r>
              <a:rPr lang="en-US" altLang="zh-CN" b="1" dirty="0">
                <a:latin typeface="微软雅黑" panose="020B0503020204020204" pitchFamily="34" charset="-122"/>
                <a:ea typeface="微软雅黑" panose="020B0503020204020204" pitchFamily="34" charset="-122"/>
              </a:rPr>
              <a:t>       c=b&amp;0x0f;</a:t>
            </a:r>
          </a:p>
          <a:p>
            <a:pPr defTabSz="914400" eaLnBrk="0" hangingPunct="0">
              <a:tabLst>
                <a:tab pos="243205" algn="l"/>
              </a:tabLst>
            </a:pPr>
            <a:r>
              <a:rPr lang="en-US" altLang="zh-CN" b="1" dirty="0">
                <a:latin typeface="微软雅黑" panose="020B0503020204020204" pitchFamily="34" charset="-122"/>
                <a:ea typeface="微软雅黑" panose="020B0503020204020204" pitchFamily="34" charset="-122"/>
              </a:rPr>
              <a:t>   case 10: </a:t>
            </a:r>
          </a:p>
          <a:p>
            <a:pPr defTabSz="914400" eaLnBrk="0" hangingPunct="0">
              <a:tabLst>
                <a:tab pos="243205" algn="l"/>
              </a:tabLst>
            </a:pPr>
            <a:r>
              <a:rPr lang="en-US" altLang="zh-CN" b="1" dirty="0">
                <a:latin typeface="微软雅黑" panose="020B0503020204020204" pitchFamily="34" charset="-122"/>
                <a:ea typeface="微软雅黑" panose="020B0503020204020204" pitchFamily="34" charset="-122"/>
              </a:rPr>
              <a:t>       result=c+50;</a:t>
            </a:r>
          </a:p>
          <a:p>
            <a:pPr defTabSz="914400" eaLnBrk="0" hangingPunct="0">
              <a:tabLst>
                <a:tab pos="243205" algn="l"/>
              </a:tabLst>
            </a:pPr>
            <a:r>
              <a:rPr lang="en-US" altLang="zh-CN" b="1" dirty="0">
                <a:latin typeface="微软雅黑" panose="020B0503020204020204" pitchFamily="34" charset="-122"/>
                <a:ea typeface="微软雅黑" panose="020B0503020204020204" pitchFamily="34" charset="-122"/>
              </a:rPr>
              <a:t>       break;</a:t>
            </a:r>
          </a:p>
          <a:p>
            <a:pPr defTabSz="914400" eaLnBrk="0" hangingPunct="0">
              <a:tabLst>
                <a:tab pos="243205" algn="l"/>
              </a:tabLst>
            </a:pPr>
            <a:r>
              <a:rPr lang="en-US" altLang="zh-CN" b="1" dirty="0">
                <a:latin typeface="微软雅黑" panose="020B0503020204020204" pitchFamily="34" charset="-122"/>
                <a:ea typeface="微软雅黑" panose="020B0503020204020204" pitchFamily="34" charset="-122"/>
              </a:rPr>
              <a:t>   case 12:</a:t>
            </a:r>
          </a:p>
          <a:p>
            <a:pPr defTabSz="914400" eaLnBrk="0" hangingPunct="0">
              <a:tabLst>
                <a:tab pos="243205" algn="l"/>
              </a:tabLst>
            </a:pPr>
            <a:r>
              <a:rPr lang="en-US" altLang="zh-CN" b="1" dirty="0">
                <a:latin typeface="微软雅黑" panose="020B0503020204020204" pitchFamily="34" charset="-122"/>
                <a:ea typeface="微软雅黑" panose="020B0503020204020204" pitchFamily="34" charset="-122"/>
              </a:rPr>
              <a:t>   case 17:</a:t>
            </a:r>
          </a:p>
          <a:p>
            <a:pPr defTabSz="914400" eaLnBrk="0" hangingPunct="0">
              <a:tabLst>
                <a:tab pos="243205" algn="l"/>
              </a:tabLst>
            </a:pPr>
            <a:r>
              <a:rPr lang="en-US" altLang="zh-CN" b="1" dirty="0">
                <a:latin typeface="微软雅黑" panose="020B0503020204020204" pitchFamily="34" charset="-122"/>
                <a:ea typeface="微软雅黑" panose="020B0503020204020204" pitchFamily="34" charset="-122"/>
              </a:rPr>
              <a:t>       result=b+50;</a:t>
            </a:r>
          </a:p>
          <a:p>
            <a:pPr defTabSz="914400" eaLnBrk="0" hangingPunct="0">
              <a:tabLst>
                <a:tab pos="243205" algn="l"/>
              </a:tabLst>
            </a:pPr>
            <a:r>
              <a:rPr lang="en-US" altLang="zh-CN" b="1" dirty="0">
                <a:latin typeface="微软雅黑" panose="020B0503020204020204" pitchFamily="34" charset="-122"/>
                <a:ea typeface="微软雅黑" panose="020B0503020204020204" pitchFamily="34" charset="-122"/>
              </a:rPr>
              <a:t>       break;</a:t>
            </a:r>
          </a:p>
          <a:p>
            <a:pPr defTabSz="914400" eaLnBrk="0" hangingPunct="0">
              <a:tabLst>
                <a:tab pos="243205" algn="l"/>
              </a:tabLst>
            </a:pPr>
            <a:r>
              <a:rPr lang="en-US" altLang="zh-CN" b="1" dirty="0">
                <a:latin typeface="微软雅黑" panose="020B0503020204020204" pitchFamily="34" charset="-122"/>
                <a:ea typeface="微软雅黑" panose="020B0503020204020204" pitchFamily="34" charset="-122"/>
              </a:rPr>
              <a:t>   case 14:</a:t>
            </a:r>
          </a:p>
          <a:p>
            <a:pPr defTabSz="914400" eaLnBrk="0" hangingPunct="0">
              <a:tabLst>
                <a:tab pos="243205" algn="l"/>
              </a:tabLst>
            </a:pPr>
            <a:r>
              <a:rPr lang="en-US" altLang="zh-CN" b="1" dirty="0">
                <a:latin typeface="微软雅黑" panose="020B0503020204020204" pitchFamily="34" charset="-122"/>
                <a:ea typeface="微软雅黑" panose="020B0503020204020204" pitchFamily="34" charset="-122"/>
              </a:rPr>
              <a:t>       result=b</a:t>
            </a:r>
          </a:p>
          <a:p>
            <a:pPr defTabSz="914400" eaLnBrk="0" hangingPunct="0">
              <a:tabLst>
                <a:tab pos="243205" algn="l"/>
              </a:tabLst>
            </a:pPr>
            <a:r>
              <a:rPr lang="en-US" altLang="zh-CN" b="1" dirty="0">
                <a:latin typeface="微软雅黑" panose="020B0503020204020204" pitchFamily="34" charset="-122"/>
                <a:ea typeface="微软雅黑" panose="020B0503020204020204" pitchFamily="34" charset="-122"/>
              </a:rPr>
              <a:t>       break;</a:t>
            </a:r>
          </a:p>
          <a:p>
            <a:pPr defTabSz="914400" eaLnBrk="0" hangingPunct="0">
              <a:tabLst>
                <a:tab pos="243205" algn="l"/>
              </a:tabLst>
            </a:pPr>
            <a:r>
              <a:rPr lang="en-US" altLang="zh-CN" b="1" dirty="0">
                <a:latin typeface="微软雅黑" panose="020B0503020204020204" pitchFamily="34" charset="-122"/>
                <a:ea typeface="微软雅黑" panose="020B0503020204020204" pitchFamily="34" charset="-122"/>
              </a:rPr>
              <a:t>   default:</a:t>
            </a:r>
          </a:p>
          <a:p>
            <a:pPr defTabSz="914400" eaLnBrk="0" hangingPunct="0">
              <a:tabLst>
                <a:tab pos="243205" algn="l"/>
              </a:tabLst>
            </a:pPr>
            <a:r>
              <a:rPr lang="en-US" altLang="zh-CN" b="1" dirty="0">
                <a:latin typeface="微软雅黑" panose="020B0503020204020204" pitchFamily="34" charset="-122"/>
                <a:ea typeface="微软雅黑" panose="020B0503020204020204" pitchFamily="34" charset="-122"/>
              </a:rPr>
              <a:t>       result=a;</a:t>
            </a:r>
          </a:p>
          <a:p>
            <a:pPr defTabSz="914400" eaLnBrk="0" hangingPunct="0">
              <a:tabLst>
                <a:tab pos="243205" algn="l"/>
              </a:tabLst>
            </a:pPr>
            <a:r>
              <a:rPr lang="en-US" altLang="zh-CN" b="1" dirty="0">
                <a:latin typeface="微软雅黑" panose="020B0503020204020204" pitchFamily="34" charset="-122"/>
                <a:ea typeface="微软雅黑" panose="020B0503020204020204" pitchFamily="34" charset="-122"/>
              </a:rPr>
              <a:t>   }</a:t>
            </a:r>
          </a:p>
          <a:p>
            <a:pPr defTabSz="914400" eaLnBrk="0" hangingPunct="0">
              <a:tabLst>
                <a:tab pos="243205" algn="l"/>
              </a:tabLst>
            </a:pPr>
            <a:r>
              <a:rPr lang="en-US" altLang="zh-CN" b="1" dirty="0">
                <a:latin typeface="微软雅黑" panose="020B0503020204020204" pitchFamily="34" charset="-122"/>
                <a:ea typeface="微软雅黑" panose="020B0503020204020204" pitchFamily="34" charset="-122"/>
              </a:rPr>
              <a:t>   return result;</a:t>
            </a:r>
          </a:p>
          <a:p>
            <a:pPr defTabSz="914400" eaLnBrk="0" hangingPunct="0">
              <a:tabLst>
                <a:tab pos="243205" algn="l"/>
              </a:tabLst>
            </a:pPr>
            <a:r>
              <a:rPr lang="en-US" altLang="zh-CN" b="1" dirty="0">
                <a:latin typeface="微软雅黑" panose="020B0503020204020204" pitchFamily="34" charset="-122"/>
                <a:ea typeface="微软雅黑" panose="020B0503020204020204" pitchFamily="34" charset="-122"/>
              </a:rPr>
              <a:t>}</a:t>
            </a:r>
          </a:p>
        </p:txBody>
      </p:sp>
      <p:pic>
        <p:nvPicPr>
          <p:cNvPr id="45059" name="Picture 4"/>
          <p:cNvPicPr>
            <a:picLocks noChangeAspect="1"/>
          </p:cNvPicPr>
          <p:nvPr/>
        </p:nvPicPr>
        <p:blipFill>
          <a:blip r:embed="rId2"/>
          <a:stretch>
            <a:fillRect/>
          </a:stretch>
        </p:blipFill>
        <p:spPr>
          <a:xfrm>
            <a:off x="3446463" y="728663"/>
            <a:ext cx="2789237" cy="6030912"/>
          </a:xfrm>
          <a:prstGeom prst="rect">
            <a:avLst/>
          </a:prstGeom>
          <a:noFill/>
          <a:ln w="9525" cap="flat" cmpd="sng">
            <a:solidFill>
              <a:schemeClr val="tx1"/>
            </a:solidFill>
            <a:prstDash val="solid"/>
            <a:miter/>
            <a:headEnd type="none" w="med" len="med"/>
            <a:tailEnd type="none" w="med" len="med"/>
          </a:ln>
        </p:spPr>
      </p:pic>
      <p:pic>
        <p:nvPicPr>
          <p:cNvPr id="45060" name="Picture 5"/>
          <p:cNvPicPr>
            <a:picLocks noChangeAspect="1"/>
          </p:cNvPicPr>
          <p:nvPr/>
        </p:nvPicPr>
        <p:blipFill>
          <a:blip r:embed="rId3"/>
          <a:stretch>
            <a:fillRect/>
          </a:stretch>
        </p:blipFill>
        <p:spPr>
          <a:xfrm>
            <a:off x="6635750" y="3968750"/>
            <a:ext cx="2257425" cy="2700338"/>
          </a:xfrm>
          <a:prstGeom prst="rect">
            <a:avLst/>
          </a:prstGeom>
          <a:noFill/>
          <a:ln w="28575" cap="flat" cmpd="sng">
            <a:solidFill>
              <a:srgbClr val="3333CC"/>
            </a:solidFill>
            <a:prstDash val="solid"/>
            <a:miter/>
            <a:headEnd type="none" w="med" len="med"/>
            <a:tailEnd type="none" w="med" len="med"/>
          </a:ln>
        </p:spPr>
      </p:pic>
      <p:sp>
        <p:nvSpPr>
          <p:cNvPr id="45061" name="Text Box 6"/>
          <p:cNvSpPr txBox="1"/>
          <p:nvPr/>
        </p:nvSpPr>
        <p:spPr>
          <a:xfrm>
            <a:off x="6281738" y="2663825"/>
            <a:ext cx="2655887" cy="1006475"/>
          </a:xfrm>
          <a:prstGeom prst="rect">
            <a:avLst/>
          </a:prstGeom>
          <a:noFill/>
          <a:ln w="9525">
            <a:noFill/>
          </a:ln>
        </p:spPr>
        <p:txBody>
          <a:bodyPr anchor="t" anchorCtr="0">
            <a:spAutoFit/>
          </a:bodyPr>
          <a:lstStyle/>
          <a:p>
            <a:pPr marL="342900" indent="-342900" eaLnBrk="0" hangingPunct="0">
              <a:spcBef>
                <a:spcPct val="50000"/>
              </a:spcBef>
            </a:pPr>
            <a:r>
              <a:rPr lang="zh-CN" altLang="en-US" b="1" dirty="0">
                <a:solidFill>
                  <a:srgbClr val="FF3300"/>
                </a:solidFill>
                <a:latin typeface="微软雅黑" panose="020B0503020204020204" pitchFamily="34" charset="-122"/>
                <a:ea typeface="微软雅黑" panose="020B0503020204020204" pitchFamily="34" charset="-122"/>
              </a:rPr>
              <a:t>     </a:t>
            </a:r>
            <a:r>
              <a:rPr lang="zh-CN" altLang="en-US" sz="2000" b="1" dirty="0">
                <a:solidFill>
                  <a:srgbClr val="FF3300"/>
                </a:solidFill>
                <a:latin typeface="微软雅黑" panose="020B0503020204020204" pitchFamily="34" charset="-122"/>
                <a:ea typeface="微软雅黑" panose="020B0503020204020204" pitchFamily="34" charset="-122"/>
              </a:rPr>
              <a:t>跳转表在目标文件的只读节中，按</a:t>
            </a:r>
            <a:r>
              <a:rPr lang="en-US" altLang="zh-CN" sz="2000" b="1" dirty="0">
                <a:solidFill>
                  <a:srgbClr val="FF3300"/>
                </a:solidFill>
                <a:latin typeface="微软雅黑" panose="020B0503020204020204" pitchFamily="34" charset="-122"/>
                <a:ea typeface="微软雅黑" panose="020B0503020204020204" pitchFamily="34" charset="-122"/>
              </a:rPr>
              <a:t>4</a:t>
            </a:r>
            <a:r>
              <a:rPr lang="zh-CN" altLang="en-US" sz="2000" b="1" dirty="0">
                <a:solidFill>
                  <a:srgbClr val="FF3300"/>
                </a:solidFill>
                <a:latin typeface="微软雅黑" panose="020B0503020204020204" pitchFamily="34" charset="-122"/>
                <a:ea typeface="微软雅黑" panose="020B0503020204020204" pitchFamily="34" charset="-122"/>
              </a:rPr>
              <a:t>字节边界对齐。</a:t>
            </a:r>
          </a:p>
        </p:txBody>
      </p:sp>
      <p:sp>
        <p:nvSpPr>
          <p:cNvPr id="45062" name="Line 7"/>
          <p:cNvSpPr/>
          <p:nvPr/>
        </p:nvSpPr>
        <p:spPr>
          <a:xfrm>
            <a:off x="1285875" y="2124075"/>
            <a:ext cx="2116138" cy="90488"/>
          </a:xfrm>
          <a:prstGeom prst="line">
            <a:avLst/>
          </a:prstGeom>
          <a:ln w="38100" cap="flat" cmpd="sng">
            <a:solidFill>
              <a:srgbClr val="FF3300"/>
            </a:solidFill>
            <a:prstDash val="solid"/>
            <a:round/>
            <a:headEnd type="none" w="med" len="med"/>
            <a:tailEnd type="triangle" w="med" len="med"/>
          </a:ln>
        </p:spPr>
      </p:sp>
      <p:sp>
        <p:nvSpPr>
          <p:cNvPr id="45063" name="Line 8"/>
          <p:cNvSpPr/>
          <p:nvPr/>
        </p:nvSpPr>
        <p:spPr>
          <a:xfrm>
            <a:off x="1241425" y="2619375"/>
            <a:ext cx="2160588" cy="539750"/>
          </a:xfrm>
          <a:prstGeom prst="line">
            <a:avLst/>
          </a:prstGeom>
          <a:ln w="38100" cap="flat" cmpd="sng">
            <a:solidFill>
              <a:srgbClr val="FF3300"/>
            </a:solidFill>
            <a:prstDash val="solid"/>
            <a:round/>
            <a:headEnd type="none" w="med" len="med"/>
            <a:tailEnd type="triangle" w="med" len="med"/>
          </a:ln>
        </p:spPr>
      </p:sp>
      <p:sp>
        <p:nvSpPr>
          <p:cNvPr id="45064" name="Line 9"/>
          <p:cNvSpPr/>
          <p:nvPr/>
        </p:nvSpPr>
        <p:spPr>
          <a:xfrm>
            <a:off x="1196975" y="3473450"/>
            <a:ext cx="2249488" cy="720725"/>
          </a:xfrm>
          <a:prstGeom prst="line">
            <a:avLst/>
          </a:prstGeom>
          <a:ln w="38100" cap="flat" cmpd="sng">
            <a:solidFill>
              <a:srgbClr val="FF3300"/>
            </a:solidFill>
            <a:prstDash val="solid"/>
            <a:round/>
            <a:headEnd type="none" w="med" len="med"/>
            <a:tailEnd type="triangle" w="med" len="med"/>
          </a:ln>
        </p:spPr>
      </p:sp>
      <p:sp>
        <p:nvSpPr>
          <p:cNvPr id="45065" name="Line 10"/>
          <p:cNvSpPr/>
          <p:nvPr/>
        </p:nvSpPr>
        <p:spPr>
          <a:xfrm>
            <a:off x="1241425" y="5364163"/>
            <a:ext cx="2205038" cy="630237"/>
          </a:xfrm>
          <a:prstGeom prst="line">
            <a:avLst/>
          </a:prstGeom>
          <a:ln w="38100" cap="flat" cmpd="sng">
            <a:solidFill>
              <a:srgbClr val="FF3300"/>
            </a:solidFill>
            <a:prstDash val="solid"/>
            <a:round/>
            <a:headEnd type="none" w="med" len="med"/>
            <a:tailEnd type="triangle" w="med" len="med"/>
          </a:ln>
        </p:spPr>
      </p:sp>
      <p:sp>
        <p:nvSpPr>
          <p:cNvPr id="45066" name="Line 11"/>
          <p:cNvSpPr/>
          <p:nvPr/>
        </p:nvSpPr>
        <p:spPr>
          <a:xfrm>
            <a:off x="1241425" y="4598988"/>
            <a:ext cx="2160588" cy="674687"/>
          </a:xfrm>
          <a:prstGeom prst="line">
            <a:avLst/>
          </a:prstGeom>
          <a:ln w="38100" cap="flat" cmpd="sng">
            <a:solidFill>
              <a:srgbClr val="FF3300"/>
            </a:solidFill>
            <a:prstDash val="solid"/>
            <a:round/>
            <a:headEnd type="none" w="med" len="med"/>
            <a:tailEnd type="triangle" w="med" len="med"/>
          </a:ln>
        </p:spPr>
      </p:sp>
      <p:sp>
        <p:nvSpPr>
          <p:cNvPr id="45067" name="Line 12"/>
          <p:cNvSpPr/>
          <p:nvPr/>
        </p:nvSpPr>
        <p:spPr>
          <a:xfrm>
            <a:off x="1241425" y="3743325"/>
            <a:ext cx="2160588" cy="495300"/>
          </a:xfrm>
          <a:prstGeom prst="line">
            <a:avLst/>
          </a:prstGeom>
          <a:ln w="38100" cap="flat" cmpd="sng">
            <a:solidFill>
              <a:srgbClr val="FF3300"/>
            </a:solidFill>
            <a:prstDash val="solid"/>
            <a:round/>
            <a:headEnd type="none" w="med" len="med"/>
            <a:tailEnd type="triangle" w="med" len="med"/>
          </a:ln>
        </p:spPr>
      </p:sp>
      <p:sp>
        <p:nvSpPr>
          <p:cNvPr id="45068" name="Line 13"/>
          <p:cNvSpPr/>
          <p:nvPr/>
        </p:nvSpPr>
        <p:spPr>
          <a:xfrm>
            <a:off x="4302125" y="2033588"/>
            <a:ext cx="1800225" cy="0"/>
          </a:xfrm>
          <a:prstGeom prst="line">
            <a:avLst/>
          </a:prstGeom>
          <a:ln w="38100" cap="flat" cmpd="sng">
            <a:solidFill>
              <a:srgbClr val="FF3300"/>
            </a:solidFill>
            <a:prstDash val="solid"/>
            <a:round/>
            <a:headEnd type="none" w="med" len="med"/>
            <a:tailEnd type="none" w="med" len="med"/>
          </a:ln>
        </p:spPr>
      </p:sp>
      <p:grpSp>
        <p:nvGrpSpPr>
          <p:cNvPr id="45069" name="Group 14"/>
          <p:cNvGrpSpPr/>
          <p:nvPr/>
        </p:nvGrpSpPr>
        <p:grpSpPr>
          <a:xfrm>
            <a:off x="5516563" y="863600"/>
            <a:ext cx="3060700" cy="366713"/>
            <a:chOff x="3475" y="544"/>
            <a:chExt cx="1928" cy="231"/>
          </a:xfrm>
        </p:grpSpPr>
        <p:sp>
          <p:nvSpPr>
            <p:cNvPr id="45070" name="Text Box 15"/>
            <p:cNvSpPr txBox="1"/>
            <p:nvPr/>
          </p:nvSpPr>
          <p:spPr>
            <a:xfrm>
              <a:off x="4071" y="544"/>
              <a:ext cx="1332" cy="231"/>
            </a:xfrm>
            <a:prstGeom prst="rect">
              <a:avLst/>
            </a:prstGeom>
            <a:noFill/>
            <a:ln w="9525">
              <a:noFill/>
            </a:ln>
          </p:spPr>
          <p:txBody>
            <a:bodyPr anchor="t" anchorCtr="0">
              <a:spAutoFit/>
            </a:bodyPr>
            <a:lstStyle/>
            <a:p>
              <a:pPr marL="342900" indent="-342900" eaLnBrk="0" hangingPunct="0">
                <a:spcBef>
                  <a:spcPct val="50000"/>
                </a:spcBef>
              </a:pPr>
              <a:r>
                <a:rPr lang="en-US" altLang="zh-CN" b="1" dirty="0">
                  <a:solidFill>
                    <a:srgbClr val="FF3300"/>
                  </a:solidFill>
                  <a:latin typeface="微软雅黑" panose="020B0503020204020204" pitchFamily="34" charset="-122"/>
                  <a:ea typeface="微软雅黑" panose="020B0503020204020204" pitchFamily="34" charset="-122"/>
                </a:rPr>
                <a:t>R[eax]=a-10=i</a:t>
              </a:r>
            </a:p>
          </p:txBody>
        </p:sp>
        <p:sp>
          <p:nvSpPr>
            <p:cNvPr id="45071" name="Line 16"/>
            <p:cNvSpPr/>
            <p:nvPr/>
          </p:nvSpPr>
          <p:spPr>
            <a:xfrm flipH="1">
              <a:off x="3475" y="686"/>
              <a:ext cx="596" cy="0"/>
            </a:xfrm>
            <a:prstGeom prst="line">
              <a:avLst/>
            </a:prstGeom>
            <a:ln w="9525" cap="flat" cmpd="sng">
              <a:solidFill>
                <a:srgbClr val="FF3300"/>
              </a:solidFill>
              <a:prstDash val="solid"/>
              <a:round/>
              <a:headEnd type="none" w="med" len="med"/>
              <a:tailEnd type="triangle" w="med" len="med"/>
            </a:ln>
          </p:spPr>
        </p:sp>
      </p:grpSp>
      <p:grpSp>
        <p:nvGrpSpPr>
          <p:cNvPr id="45072" name="Group 17"/>
          <p:cNvGrpSpPr/>
          <p:nvPr/>
        </p:nvGrpSpPr>
        <p:grpSpPr>
          <a:xfrm>
            <a:off x="5607050" y="1314450"/>
            <a:ext cx="2970213" cy="404813"/>
            <a:chOff x="3532" y="828"/>
            <a:chExt cx="1871" cy="255"/>
          </a:xfrm>
        </p:grpSpPr>
        <p:sp>
          <p:nvSpPr>
            <p:cNvPr id="45073" name="Text Box 18"/>
            <p:cNvSpPr txBox="1"/>
            <p:nvPr/>
          </p:nvSpPr>
          <p:spPr>
            <a:xfrm>
              <a:off x="4071" y="828"/>
              <a:ext cx="1332" cy="231"/>
            </a:xfrm>
            <a:prstGeom prst="rect">
              <a:avLst/>
            </a:prstGeom>
            <a:noFill/>
            <a:ln w="9525">
              <a:noFill/>
            </a:ln>
          </p:spPr>
          <p:txBody>
            <a:bodyPr anchor="t" anchorCtr="0">
              <a:spAutoFit/>
            </a:bodyPr>
            <a:lstStyle/>
            <a:p>
              <a:pPr marL="342900" indent="-342900" eaLnBrk="0" hangingPunct="0">
                <a:spcBef>
                  <a:spcPct val="50000"/>
                </a:spcBef>
              </a:pPr>
              <a:r>
                <a:rPr lang="en-US" altLang="zh-CN" b="1" dirty="0">
                  <a:solidFill>
                    <a:srgbClr val="FF3300"/>
                  </a:solidFill>
                  <a:latin typeface="微软雅黑" panose="020B0503020204020204" pitchFamily="34" charset="-122"/>
                  <a:ea typeface="微软雅黑" panose="020B0503020204020204" pitchFamily="34" charset="-122"/>
                </a:rPr>
                <a:t>if (a-10)</a:t>
              </a:r>
              <a:r>
                <a:rPr lang="en-US" altLang="zh-CN" b="1" dirty="0">
                  <a:solidFill>
                    <a:srgbClr val="FF3300"/>
                  </a:solidFill>
                  <a:latin typeface="微软雅黑" panose="020B0503020204020204" pitchFamily="34" charset="-122"/>
                  <a:ea typeface="微软雅黑" panose="020B0503020204020204" pitchFamily="34" charset="-122"/>
                  <a:sym typeface="Symbol" panose="05050102010706020507" pitchFamily="18" charset="2"/>
                </a:rPr>
                <a:t>&gt;7 </a:t>
              </a:r>
              <a:r>
                <a:rPr lang="zh-CN" altLang="en-US" b="1" dirty="0">
                  <a:solidFill>
                    <a:srgbClr val="FF3300"/>
                  </a:solidFill>
                  <a:latin typeface="微软雅黑" panose="020B0503020204020204" pitchFamily="34" charset="-122"/>
                  <a:ea typeface="微软雅黑" panose="020B0503020204020204" pitchFamily="34" charset="-122"/>
                  <a:sym typeface="Symbol" panose="05050102010706020507" pitchFamily="18" charset="2"/>
                </a:rPr>
                <a:t>转 </a:t>
              </a:r>
              <a:r>
                <a:rPr lang="en-US" altLang="zh-CN" b="1" dirty="0">
                  <a:solidFill>
                    <a:srgbClr val="FF3300"/>
                  </a:solidFill>
                  <a:latin typeface="微软雅黑" panose="020B0503020204020204" pitchFamily="34" charset="-122"/>
                  <a:ea typeface="微软雅黑" panose="020B0503020204020204" pitchFamily="34" charset="-122"/>
                  <a:sym typeface="Symbol" panose="05050102010706020507" pitchFamily="18" charset="2"/>
                </a:rPr>
                <a:t>L5</a:t>
              </a:r>
            </a:p>
          </p:txBody>
        </p:sp>
        <p:sp>
          <p:nvSpPr>
            <p:cNvPr id="45074" name="AutoShape 19"/>
            <p:cNvSpPr/>
            <p:nvPr/>
          </p:nvSpPr>
          <p:spPr>
            <a:xfrm>
              <a:off x="3532" y="828"/>
              <a:ext cx="57" cy="255"/>
            </a:xfrm>
            <a:prstGeom prst="rightBracket">
              <a:avLst>
                <a:gd name="adj" fmla="val 37280"/>
              </a:avLst>
            </a:prstGeom>
            <a:noFill/>
            <a:ln w="9525" cap="flat" cmpd="sng">
              <a:solidFill>
                <a:srgbClr val="FF3300"/>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45075" name="Line 20"/>
            <p:cNvSpPr/>
            <p:nvPr/>
          </p:nvSpPr>
          <p:spPr>
            <a:xfrm flipH="1">
              <a:off x="3589" y="941"/>
              <a:ext cx="425" cy="0"/>
            </a:xfrm>
            <a:prstGeom prst="line">
              <a:avLst/>
            </a:prstGeom>
            <a:ln w="9525" cap="flat" cmpd="sng">
              <a:solidFill>
                <a:srgbClr val="FF3300"/>
              </a:solidFill>
              <a:prstDash val="solid"/>
              <a:round/>
              <a:headEnd type="none" w="med" len="med"/>
              <a:tailEnd type="triangle" w="med" len="med"/>
            </a:ln>
          </p:spPr>
        </p:sp>
      </p:grpSp>
      <p:grpSp>
        <p:nvGrpSpPr>
          <p:cNvPr id="45076" name="Group 21"/>
          <p:cNvGrpSpPr/>
          <p:nvPr/>
        </p:nvGrpSpPr>
        <p:grpSpPr>
          <a:xfrm>
            <a:off x="6102350" y="1763713"/>
            <a:ext cx="2700338" cy="366712"/>
            <a:chOff x="3844" y="1111"/>
            <a:chExt cx="1701" cy="231"/>
          </a:xfrm>
        </p:grpSpPr>
        <p:sp>
          <p:nvSpPr>
            <p:cNvPr id="45077" name="Line 22"/>
            <p:cNvSpPr/>
            <p:nvPr/>
          </p:nvSpPr>
          <p:spPr>
            <a:xfrm flipH="1">
              <a:off x="3844" y="1196"/>
              <a:ext cx="198" cy="0"/>
            </a:xfrm>
            <a:prstGeom prst="line">
              <a:avLst/>
            </a:prstGeom>
            <a:ln w="9525" cap="flat" cmpd="sng">
              <a:solidFill>
                <a:srgbClr val="FF3300"/>
              </a:solidFill>
              <a:prstDash val="solid"/>
              <a:round/>
              <a:headEnd type="none" w="med" len="med"/>
              <a:tailEnd type="triangle" w="med" len="med"/>
            </a:ln>
          </p:spPr>
        </p:sp>
        <p:sp>
          <p:nvSpPr>
            <p:cNvPr id="45078" name="Text Box 23"/>
            <p:cNvSpPr txBox="1"/>
            <p:nvPr/>
          </p:nvSpPr>
          <p:spPr>
            <a:xfrm>
              <a:off x="4071" y="1111"/>
              <a:ext cx="1474" cy="231"/>
            </a:xfrm>
            <a:prstGeom prst="rect">
              <a:avLst/>
            </a:prstGeom>
            <a:noFill/>
            <a:ln w="9525">
              <a:noFill/>
            </a:ln>
          </p:spPr>
          <p:txBody>
            <a:bodyPr anchor="t" anchorCtr="0">
              <a:spAutoFit/>
            </a:bodyPr>
            <a:lstStyle/>
            <a:p>
              <a:pPr marL="342900" indent="-342900" eaLnBrk="0" hangingPunct="0">
                <a:spcBef>
                  <a:spcPct val="50000"/>
                </a:spcBef>
              </a:pPr>
              <a:r>
                <a:rPr lang="zh-CN" altLang="en-US" b="1" dirty="0">
                  <a:latin typeface="微软雅黑" panose="020B0503020204020204" pitchFamily="34" charset="-122"/>
                  <a:ea typeface="微软雅黑" panose="020B0503020204020204" pitchFamily="34" charset="-122"/>
                </a:rPr>
                <a:t>转</a:t>
              </a:r>
              <a:r>
                <a:rPr lang="en-US" altLang="zh-CN" b="1" dirty="0">
                  <a:solidFill>
                    <a:srgbClr val="3333CC"/>
                  </a:solidFill>
                  <a:latin typeface="微软雅黑" panose="020B0503020204020204" pitchFamily="34" charset="-122"/>
                  <a:ea typeface="微软雅黑" panose="020B0503020204020204" pitchFamily="34" charset="-122"/>
                </a:rPr>
                <a:t>.L8+4*i</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处的地址</a:t>
              </a:r>
            </a:p>
          </p:txBody>
        </p:sp>
      </p:grpSp>
      <p:grpSp>
        <p:nvGrpSpPr>
          <p:cNvPr id="45079" name="Group 24"/>
          <p:cNvGrpSpPr/>
          <p:nvPr/>
        </p:nvGrpSpPr>
        <p:grpSpPr>
          <a:xfrm>
            <a:off x="8216900" y="4306888"/>
            <a:ext cx="628650" cy="2362200"/>
            <a:chOff x="5177" y="2699"/>
            <a:chExt cx="396" cy="1488"/>
          </a:xfrm>
        </p:grpSpPr>
        <p:sp>
          <p:nvSpPr>
            <p:cNvPr id="45080" name="Text Box 25"/>
            <p:cNvSpPr txBox="1"/>
            <p:nvPr/>
          </p:nvSpPr>
          <p:spPr>
            <a:xfrm>
              <a:off x="5204" y="2889"/>
              <a:ext cx="369" cy="1298"/>
            </a:xfrm>
            <a:prstGeom prst="rect">
              <a:avLst/>
            </a:prstGeom>
            <a:noFill/>
            <a:ln w="9525">
              <a:noFill/>
            </a:ln>
          </p:spPr>
          <p:txBody>
            <a:bodyPr anchor="t" anchorCtr="0">
              <a:spAutoFit/>
            </a:bodyPr>
            <a:lstStyle/>
            <a:p>
              <a:pPr marL="342900" indent="-342900" eaLnBrk="0" hangingPunct="0">
                <a:lnSpc>
                  <a:spcPct val="95000"/>
                </a:lnSpc>
              </a:pPr>
              <a:r>
                <a:rPr lang="en-US" altLang="zh-CN" sz="1700" b="1" dirty="0">
                  <a:solidFill>
                    <a:srgbClr val="FF3300"/>
                  </a:solidFill>
                  <a:latin typeface="微软雅黑" panose="020B0503020204020204" pitchFamily="34" charset="-122"/>
                  <a:ea typeface="微软雅黑" panose="020B0503020204020204" pitchFamily="34" charset="-122"/>
                </a:rPr>
                <a:t>10</a:t>
              </a:r>
            </a:p>
            <a:p>
              <a:pPr marL="342900" indent="-342900" eaLnBrk="0" hangingPunct="0">
                <a:lnSpc>
                  <a:spcPct val="95000"/>
                </a:lnSpc>
              </a:pPr>
              <a:r>
                <a:rPr lang="en-US" altLang="zh-CN" sz="1700" b="1" dirty="0">
                  <a:solidFill>
                    <a:srgbClr val="007635"/>
                  </a:solidFill>
                  <a:latin typeface="微软雅黑" panose="020B0503020204020204" pitchFamily="34" charset="-122"/>
                  <a:ea typeface="微软雅黑" panose="020B0503020204020204" pitchFamily="34" charset="-122"/>
                </a:rPr>
                <a:t>11</a:t>
              </a:r>
            </a:p>
            <a:p>
              <a:pPr marL="342900" indent="-342900" eaLnBrk="0" hangingPunct="0">
                <a:lnSpc>
                  <a:spcPct val="95000"/>
                </a:lnSpc>
              </a:pPr>
              <a:r>
                <a:rPr lang="en-US" altLang="zh-CN" sz="1700" b="1" dirty="0">
                  <a:solidFill>
                    <a:srgbClr val="FF3300"/>
                  </a:solidFill>
                  <a:latin typeface="微软雅黑" panose="020B0503020204020204" pitchFamily="34" charset="-122"/>
                  <a:ea typeface="微软雅黑" panose="020B0503020204020204" pitchFamily="34" charset="-122"/>
                </a:rPr>
                <a:t>12</a:t>
              </a:r>
            </a:p>
            <a:p>
              <a:pPr marL="342900" indent="-342900" eaLnBrk="0" hangingPunct="0">
                <a:lnSpc>
                  <a:spcPct val="95000"/>
                </a:lnSpc>
              </a:pPr>
              <a:r>
                <a:rPr lang="en-US" altLang="zh-CN" sz="1700" b="1" dirty="0">
                  <a:solidFill>
                    <a:srgbClr val="007635"/>
                  </a:solidFill>
                  <a:latin typeface="微软雅黑" panose="020B0503020204020204" pitchFamily="34" charset="-122"/>
                  <a:ea typeface="微软雅黑" panose="020B0503020204020204" pitchFamily="34" charset="-122"/>
                </a:rPr>
                <a:t>13</a:t>
              </a:r>
            </a:p>
            <a:p>
              <a:pPr marL="342900" indent="-342900" eaLnBrk="0" hangingPunct="0">
                <a:lnSpc>
                  <a:spcPct val="95000"/>
                </a:lnSpc>
              </a:pPr>
              <a:r>
                <a:rPr lang="en-US" altLang="zh-CN" sz="1700" b="1" dirty="0">
                  <a:solidFill>
                    <a:srgbClr val="FF3300"/>
                  </a:solidFill>
                  <a:latin typeface="微软雅黑" panose="020B0503020204020204" pitchFamily="34" charset="-122"/>
                  <a:ea typeface="微软雅黑" panose="020B0503020204020204" pitchFamily="34" charset="-122"/>
                </a:rPr>
                <a:t>14</a:t>
              </a:r>
            </a:p>
            <a:p>
              <a:pPr marL="342900" indent="-342900" eaLnBrk="0" hangingPunct="0">
                <a:lnSpc>
                  <a:spcPct val="95000"/>
                </a:lnSpc>
              </a:pPr>
              <a:r>
                <a:rPr lang="en-US" altLang="zh-CN" sz="1700" b="1" dirty="0">
                  <a:solidFill>
                    <a:srgbClr val="FF3300"/>
                  </a:solidFill>
                  <a:latin typeface="微软雅黑" panose="020B0503020204020204" pitchFamily="34" charset="-122"/>
                  <a:ea typeface="微软雅黑" panose="020B0503020204020204" pitchFamily="34" charset="-122"/>
                </a:rPr>
                <a:t>15</a:t>
              </a:r>
            </a:p>
            <a:p>
              <a:pPr marL="342900" indent="-342900" eaLnBrk="0" hangingPunct="0">
                <a:lnSpc>
                  <a:spcPct val="95000"/>
                </a:lnSpc>
              </a:pPr>
              <a:r>
                <a:rPr lang="en-US" altLang="zh-CN" sz="1700" b="1" dirty="0">
                  <a:solidFill>
                    <a:srgbClr val="007635"/>
                  </a:solidFill>
                  <a:latin typeface="微软雅黑" panose="020B0503020204020204" pitchFamily="34" charset="-122"/>
                  <a:ea typeface="微软雅黑" panose="020B0503020204020204" pitchFamily="34" charset="-122"/>
                </a:rPr>
                <a:t>16</a:t>
              </a:r>
            </a:p>
            <a:p>
              <a:pPr marL="342900" indent="-342900" eaLnBrk="0" hangingPunct="0">
                <a:lnSpc>
                  <a:spcPct val="95000"/>
                </a:lnSpc>
              </a:pPr>
              <a:r>
                <a:rPr lang="en-US" altLang="zh-CN" sz="1700" b="1" dirty="0">
                  <a:solidFill>
                    <a:srgbClr val="FF3300"/>
                  </a:solidFill>
                  <a:latin typeface="微软雅黑" panose="020B0503020204020204" pitchFamily="34" charset="-122"/>
                  <a:ea typeface="微软雅黑" panose="020B0503020204020204" pitchFamily="34" charset="-122"/>
                </a:rPr>
                <a:t>17</a:t>
              </a:r>
            </a:p>
          </p:txBody>
        </p:sp>
        <p:sp>
          <p:nvSpPr>
            <p:cNvPr id="45081" name="Text Box 26"/>
            <p:cNvSpPr txBox="1"/>
            <p:nvPr/>
          </p:nvSpPr>
          <p:spPr>
            <a:xfrm>
              <a:off x="5177" y="2699"/>
              <a:ext cx="368" cy="231"/>
            </a:xfrm>
            <a:prstGeom prst="rect">
              <a:avLst/>
            </a:prstGeom>
            <a:noFill/>
            <a:ln w="9525">
              <a:noFill/>
            </a:ln>
          </p:spPr>
          <p:txBody>
            <a:bodyPr anchor="t" anchorCtr="0">
              <a:spAutoFit/>
            </a:bodyPr>
            <a:lstStyle/>
            <a:p>
              <a:pPr marL="342900" indent="-342900" eaLnBrk="0" hangingPunct="0">
                <a:spcBef>
                  <a:spcPct val="50000"/>
                </a:spcBef>
              </a:pPr>
              <a:r>
                <a:rPr lang="en-US" altLang="zh-CN" b="1" dirty="0">
                  <a:solidFill>
                    <a:srgbClr val="FF3300"/>
                  </a:solidFill>
                  <a:latin typeface="微软雅黑" panose="020B0503020204020204" pitchFamily="34" charset="-122"/>
                  <a:ea typeface="微软雅黑" panose="020B0503020204020204" pitchFamily="34" charset="-122"/>
                </a:rPr>
                <a:t>a=</a:t>
              </a:r>
            </a:p>
          </p:txBody>
        </p:sp>
      </p:gr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p:cNvSpPr>
          <p:nvPr>
            <p:ph type="title"/>
          </p:nvPr>
        </p:nvSpPr>
        <p:spPr>
          <a:xfrm>
            <a:off x="457200" y="111125"/>
            <a:ext cx="8229600" cy="561975"/>
          </a:xfrm>
          <a:ln/>
        </p:spPr>
        <p:txBody>
          <a:bodyPr vert="horz" wrap="square" lIns="91440" tIns="45720" rIns="91440" bIns="45720" anchor="ctr" anchorCtr="0"/>
          <a:lstStyle/>
          <a:p>
            <a:r>
              <a:rPr lang="en-US" altLang="zh-CN" dirty="0"/>
              <a:t>ELF</a:t>
            </a:r>
            <a:r>
              <a:rPr lang="zh-CN" altLang="en-US" dirty="0"/>
              <a:t>头（</a:t>
            </a:r>
            <a:r>
              <a:rPr lang="en-US" altLang="zh-CN" dirty="0"/>
              <a:t>ELF Header</a:t>
            </a:r>
            <a:r>
              <a:rPr lang="zh-CN" altLang="en-US" dirty="0"/>
              <a:t>）</a:t>
            </a:r>
          </a:p>
        </p:txBody>
      </p:sp>
      <p:sp>
        <p:nvSpPr>
          <p:cNvPr id="797699" name="Rectangle 3"/>
          <p:cNvSpPr>
            <a:spLocks noGrp="1"/>
          </p:cNvSpPr>
          <p:nvPr>
            <p:ph idx="1"/>
          </p:nvPr>
        </p:nvSpPr>
        <p:spPr>
          <a:xfrm>
            <a:off x="265113" y="822325"/>
            <a:ext cx="8578850" cy="1300163"/>
          </a:xfrm>
          <a:ln/>
        </p:spPr>
        <p:txBody>
          <a:bodyPr vert="horz" wrap="square" lIns="91440" tIns="45720" rIns="91440" bIns="45720" anchor="t" anchorCtr="0"/>
          <a:lstStyle/>
          <a:p>
            <a:pPr>
              <a:lnSpc>
                <a:spcPct val="105000"/>
              </a:lnSpc>
            </a:pPr>
            <a:r>
              <a:rPr lang="en-US" altLang="zh-CN" sz="2000" dirty="0">
                <a:latin typeface="微软雅黑" panose="020B0503020204020204" pitchFamily="34" charset="-122"/>
                <a:ea typeface="微软雅黑" panose="020B0503020204020204" pitchFamily="34" charset="-122"/>
              </a:rPr>
              <a:t>ELF</a:t>
            </a:r>
            <a:r>
              <a:rPr lang="zh-CN" altLang="en-US" sz="2000" dirty="0">
                <a:latin typeface="微软雅黑" panose="020B0503020204020204" pitchFamily="34" charset="-122"/>
                <a:ea typeface="微软雅黑" panose="020B0503020204020204" pitchFamily="34" charset="-122"/>
              </a:rPr>
              <a:t>头位于</a:t>
            </a:r>
            <a:r>
              <a:rPr lang="en-US" altLang="zh-CN" sz="2000" dirty="0">
                <a:latin typeface="微软雅黑" panose="020B0503020204020204" pitchFamily="34" charset="-122"/>
                <a:ea typeface="微软雅黑" panose="020B0503020204020204" pitchFamily="34" charset="-122"/>
              </a:rPr>
              <a:t>ELF</a:t>
            </a:r>
            <a:r>
              <a:rPr lang="zh-CN" altLang="en-US" sz="2000" dirty="0">
                <a:latin typeface="微软雅黑" panose="020B0503020204020204" pitchFamily="34" charset="-122"/>
                <a:ea typeface="微软雅黑" panose="020B0503020204020204" pitchFamily="34" charset="-122"/>
              </a:rPr>
              <a:t>文件开始，包含</a:t>
            </a:r>
            <a:r>
              <a:rPr lang="zh-CN" altLang="en-US" sz="2000" dirty="0">
                <a:solidFill>
                  <a:srgbClr val="FF0000"/>
                </a:solidFill>
                <a:latin typeface="微软雅黑" panose="020B0503020204020204" pitchFamily="34" charset="-122"/>
                <a:ea typeface="微软雅黑" panose="020B0503020204020204" pitchFamily="34" charset="-122"/>
              </a:rPr>
              <a:t>文件结构说明信息</a:t>
            </a:r>
            <a:r>
              <a:rPr lang="zh-CN" altLang="en-US" sz="2000" dirty="0">
                <a:latin typeface="微软雅黑" panose="020B0503020204020204" pitchFamily="34" charset="-122"/>
                <a:ea typeface="微软雅黑" panose="020B0503020204020204" pitchFamily="34" charset="-122"/>
              </a:rPr>
              <a:t>。分</a:t>
            </a:r>
            <a:r>
              <a:rPr lang="en-US" altLang="zh-CN" sz="2000" dirty="0">
                <a:latin typeface="微软雅黑" panose="020B0503020204020204" pitchFamily="34" charset="-122"/>
                <a:ea typeface="微软雅黑" panose="020B0503020204020204" pitchFamily="34" charset="-122"/>
              </a:rPr>
              <a:t>32</a:t>
            </a:r>
            <a:r>
              <a:rPr lang="zh-CN" altLang="en-US" sz="2000" dirty="0">
                <a:latin typeface="微软雅黑" panose="020B0503020204020204" pitchFamily="34" charset="-122"/>
                <a:ea typeface="微软雅黑" panose="020B0503020204020204" pitchFamily="34" charset="-122"/>
              </a:rPr>
              <a:t>位系统对应结构和</a:t>
            </a:r>
            <a:r>
              <a:rPr lang="en-US" altLang="zh-CN" sz="2000" dirty="0">
                <a:latin typeface="微软雅黑" panose="020B0503020204020204" pitchFamily="34" charset="-122"/>
                <a:ea typeface="微软雅黑" panose="020B0503020204020204" pitchFamily="34" charset="-122"/>
              </a:rPr>
              <a:t>64</a:t>
            </a:r>
            <a:r>
              <a:rPr lang="zh-CN" altLang="en-US" sz="2000" dirty="0">
                <a:latin typeface="微软雅黑" panose="020B0503020204020204" pitchFamily="34" charset="-122"/>
                <a:ea typeface="微软雅黑" panose="020B0503020204020204" pitchFamily="34" charset="-122"/>
              </a:rPr>
              <a:t>位系统对应结构（</a:t>
            </a:r>
            <a:r>
              <a:rPr lang="en-US" altLang="zh-CN" sz="2000" dirty="0">
                <a:latin typeface="微软雅黑" panose="020B0503020204020204" pitchFamily="34" charset="-122"/>
                <a:ea typeface="微软雅黑" panose="020B0503020204020204" pitchFamily="34" charset="-122"/>
              </a:rPr>
              <a:t>32</a:t>
            </a:r>
            <a:r>
              <a:rPr lang="zh-CN" altLang="en-US" sz="2000" dirty="0">
                <a:latin typeface="微软雅黑" panose="020B0503020204020204" pitchFamily="34" charset="-122"/>
                <a:ea typeface="微软雅黑" panose="020B0503020204020204" pitchFamily="34" charset="-122"/>
              </a:rPr>
              <a:t>位版本、</a:t>
            </a:r>
            <a:r>
              <a:rPr lang="en-US" altLang="zh-CN" sz="2000" dirty="0">
                <a:latin typeface="微软雅黑" panose="020B0503020204020204" pitchFamily="34" charset="-122"/>
                <a:ea typeface="微软雅黑" panose="020B0503020204020204" pitchFamily="34" charset="-122"/>
              </a:rPr>
              <a:t>64</a:t>
            </a:r>
            <a:r>
              <a:rPr lang="zh-CN" altLang="en-US" sz="2000" dirty="0">
                <a:latin typeface="微软雅黑" panose="020B0503020204020204" pitchFamily="34" charset="-122"/>
                <a:ea typeface="微软雅黑" panose="020B0503020204020204" pitchFamily="34" charset="-122"/>
              </a:rPr>
              <a:t>位版本）</a:t>
            </a:r>
          </a:p>
          <a:p>
            <a:pPr>
              <a:lnSpc>
                <a:spcPct val="105000"/>
              </a:lnSpc>
            </a:pPr>
            <a:r>
              <a:rPr lang="zh-CN" altLang="en-US" sz="2000" dirty="0">
                <a:latin typeface="微软雅黑" panose="020B0503020204020204" pitchFamily="34" charset="-122"/>
                <a:ea typeface="微软雅黑" panose="020B0503020204020204" pitchFamily="34" charset="-122"/>
              </a:rPr>
              <a:t>以下是</a:t>
            </a:r>
            <a:r>
              <a:rPr lang="en-US" altLang="zh-CN" sz="2000" dirty="0">
                <a:solidFill>
                  <a:srgbClr val="0A6A0A"/>
                </a:solidFill>
                <a:latin typeface="微软雅黑" panose="020B0503020204020204" pitchFamily="34" charset="-122"/>
                <a:ea typeface="微软雅黑" panose="020B0503020204020204" pitchFamily="34" charset="-122"/>
              </a:rPr>
              <a:t>32</a:t>
            </a:r>
            <a:r>
              <a:rPr lang="zh-CN" altLang="en-US" sz="2000" dirty="0">
                <a:solidFill>
                  <a:srgbClr val="0A6A0A"/>
                </a:solidFill>
                <a:latin typeface="微软雅黑" panose="020B0503020204020204" pitchFamily="34" charset="-122"/>
                <a:ea typeface="微软雅黑" panose="020B0503020204020204" pitchFamily="34" charset="-122"/>
              </a:rPr>
              <a:t>位系统</a:t>
            </a:r>
            <a:r>
              <a:rPr lang="zh-CN" altLang="en-US" sz="2000" dirty="0">
                <a:latin typeface="微软雅黑" panose="020B0503020204020204" pitchFamily="34" charset="-122"/>
                <a:ea typeface="微软雅黑" panose="020B0503020204020204" pitchFamily="34" charset="-122"/>
              </a:rPr>
              <a:t>对应的数据结构</a:t>
            </a:r>
          </a:p>
        </p:txBody>
      </p:sp>
      <p:sp>
        <p:nvSpPr>
          <p:cNvPr id="797700" name="Rectangle 4"/>
          <p:cNvSpPr/>
          <p:nvPr/>
        </p:nvSpPr>
        <p:spPr>
          <a:xfrm>
            <a:off x="254000" y="1947863"/>
            <a:ext cx="5299075" cy="4802187"/>
          </a:xfrm>
          <a:prstGeom prst="rect">
            <a:avLst/>
          </a:prstGeom>
          <a:noFill/>
          <a:ln w="9525">
            <a:noFill/>
          </a:ln>
        </p:spPr>
        <p:txBody>
          <a:bodyPr wrap="none" anchor="ctr" anchorCtr="0">
            <a:spAutoFit/>
          </a:bodyPr>
          <a:lstStyle/>
          <a:p>
            <a:pPr indent="266700"/>
            <a:r>
              <a:rPr lang="en-US" altLang="zh-CN" b="1" dirty="0">
                <a:solidFill>
                  <a:schemeClr val="accent2"/>
                </a:solidFill>
                <a:latin typeface="微软雅黑" panose="020B0503020204020204" pitchFamily="34" charset="-122"/>
                <a:ea typeface="微软雅黑" panose="020B0503020204020204" pitchFamily="34" charset="-122"/>
              </a:rPr>
              <a:t>#define EI_NIDENT       16</a:t>
            </a:r>
          </a:p>
          <a:p>
            <a:pPr indent="266700"/>
            <a:r>
              <a:rPr lang="en-US" altLang="zh-CN" b="1" dirty="0">
                <a:solidFill>
                  <a:schemeClr val="accent2"/>
                </a:solidFill>
                <a:latin typeface="微软雅黑" panose="020B0503020204020204" pitchFamily="34" charset="-122"/>
                <a:ea typeface="微软雅黑" panose="020B0503020204020204" pitchFamily="34" charset="-122"/>
              </a:rPr>
              <a:t>typedef struct {</a:t>
            </a:r>
          </a:p>
          <a:p>
            <a:pPr indent="266700"/>
            <a:r>
              <a:rPr lang="en-US" altLang="zh-CN" b="1" dirty="0">
                <a:solidFill>
                  <a:schemeClr val="accent2"/>
                </a:solidFill>
                <a:latin typeface="微软雅黑" panose="020B0503020204020204" pitchFamily="34" charset="-122"/>
                <a:ea typeface="微软雅黑" panose="020B0503020204020204" pitchFamily="34" charset="-122"/>
              </a:rPr>
              <a:t>        unsigned char   	e_ident[EI_NIDENT]; </a:t>
            </a:r>
          </a:p>
          <a:p>
            <a:pPr indent="266700"/>
            <a:r>
              <a:rPr lang="en-US" altLang="zh-CN" b="1" dirty="0">
                <a:solidFill>
                  <a:schemeClr val="accent2"/>
                </a:solidFill>
                <a:latin typeface="微软雅黑" panose="020B0503020204020204" pitchFamily="34" charset="-122"/>
                <a:ea typeface="微软雅黑" panose="020B0503020204020204" pitchFamily="34" charset="-122"/>
              </a:rPr>
              <a:t>        Elf32_Half      	e_type;</a:t>
            </a:r>
          </a:p>
          <a:p>
            <a:pPr indent="266700"/>
            <a:r>
              <a:rPr lang="en-US" altLang="zh-CN" b="1" dirty="0">
                <a:solidFill>
                  <a:schemeClr val="accent2"/>
                </a:solidFill>
                <a:latin typeface="微软雅黑" panose="020B0503020204020204" pitchFamily="34" charset="-122"/>
                <a:ea typeface="微软雅黑" panose="020B0503020204020204" pitchFamily="34" charset="-122"/>
              </a:rPr>
              <a:t>        Elf32_Half      	e_machine;</a:t>
            </a:r>
          </a:p>
          <a:p>
            <a:pPr indent="266700"/>
            <a:r>
              <a:rPr lang="en-US" altLang="zh-CN" b="1" dirty="0">
                <a:solidFill>
                  <a:schemeClr val="accent2"/>
                </a:solidFill>
                <a:latin typeface="微软雅黑" panose="020B0503020204020204" pitchFamily="34" charset="-122"/>
                <a:ea typeface="微软雅黑" panose="020B0503020204020204" pitchFamily="34" charset="-122"/>
              </a:rPr>
              <a:t>        Elf32_Word      	e_version;</a:t>
            </a:r>
          </a:p>
          <a:p>
            <a:pPr indent="266700"/>
            <a:r>
              <a:rPr lang="en-US" altLang="zh-CN" b="1" dirty="0">
                <a:solidFill>
                  <a:schemeClr val="accent2"/>
                </a:solidFill>
                <a:latin typeface="微软雅黑" panose="020B0503020204020204" pitchFamily="34" charset="-122"/>
                <a:ea typeface="微软雅黑" panose="020B0503020204020204" pitchFamily="34" charset="-122"/>
              </a:rPr>
              <a:t>        Elf32_Addr      	e_entry;</a:t>
            </a:r>
          </a:p>
          <a:p>
            <a:pPr indent="266700"/>
            <a:r>
              <a:rPr lang="en-US" altLang="zh-CN" b="1" dirty="0">
                <a:solidFill>
                  <a:schemeClr val="accent2"/>
                </a:solidFill>
                <a:latin typeface="微软雅黑" panose="020B0503020204020204" pitchFamily="34" charset="-122"/>
                <a:ea typeface="微软雅黑" panose="020B0503020204020204" pitchFamily="34" charset="-122"/>
              </a:rPr>
              <a:t>        Elf32_Off       	e_phoff;</a:t>
            </a:r>
          </a:p>
          <a:p>
            <a:pPr indent="266700"/>
            <a:r>
              <a:rPr lang="en-US" altLang="zh-CN" b="1" dirty="0">
                <a:solidFill>
                  <a:schemeClr val="accent2"/>
                </a:solidFill>
                <a:latin typeface="微软雅黑" panose="020B0503020204020204" pitchFamily="34" charset="-122"/>
                <a:ea typeface="微软雅黑" panose="020B0503020204020204" pitchFamily="34" charset="-122"/>
              </a:rPr>
              <a:t>        Elf32_Off       	e_shoff;</a:t>
            </a:r>
          </a:p>
          <a:p>
            <a:pPr indent="266700"/>
            <a:r>
              <a:rPr lang="en-US" altLang="zh-CN" b="1" dirty="0">
                <a:solidFill>
                  <a:schemeClr val="accent2"/>
                </a:solidFill>
                <a:latin typeface="微软雅黑" panose="020B0503020204020204" pitchFamily="34" charset="-122"/>
                <a:ea typeface="微软雅黑" panose="020B0503020204020204" pitchFamily="34" charset="-122"/>
              </a:rPr>
              <a:t>        Elf32_Word      	e_flags;</a:t>
            </a:r>
          </a:p>
          <a:p>
            <a:pPr indent="266700"/>
            <a:r>
              <a:rPr lang="en-US" altLang="zh-CN" b="1" dirty="0">
                <a:solidFill>
                  <a:schemeClr val="accent2"/>
                </a:solidFill>
                <a:latin typeface="微软雅黑" panose="020B0503020204020204" pitchFamily="34" charset="-122"/>
                <a:ea typeface="微软雅黑" panose="020B0503020204020204" pitchFamily="34" charset="-122"/>
              </a:rPr>
              <a:t>        Elf32_Half      	e_ehsize;</a:t>
            </a:r>
          </a:p>
          <a:p>
            <a:pPr indent="266700"/>
            <a:r>
              <a:rPr lang="en-US" altLang="zh-CN" b="1" dirty="0">
                <a:solidFill>
                  <a:schemeClr val="accent2"/>
                </a:solidFill>
                <a:latin typeface="微软雅黑" panose="020B0503020204020204" pitchFamily="34" charset="-122"/>
                <a:ea typeface="微软雅黑" panose="020B0503020204020204" pitchFamily="34" charset="-122"/>
              </a:rPr>
              <a:t>        Elf32_Half      	e_phentsize;</a:t>
            </a:r>
          </a:p>
          <a:p>
            <a:pPr indent="266700"/>
            <a:r>
              <a:rPr lang="en-US" altLang="zh-CN" b="1" dirty="0">
                <a:solidFill>
                  <a:schemeClr val="accent2"/>
                </a:solidFill>
                <a:latin typeface="微软雅黑" panose="020B0503020204020204" pitchFamily="34" charset="-122"/>
                <a:ea typeface="微软雅黑" panose="020B0503020204020204" pitchFamily="34" charset="-122"/>
              </a:rPr>
              <a:t>        Elf32_Half      	e_phnum;</a:t>
            </a:r>
          </a:p>
          <a:p>
            <a:pPr indent="266700"/>
            <a:r>
              <a:rPr lang="en-US" altLang="zh-CN" b="1" dirty="0">
                <a:solidFill>
                  <a:schemeClr val="accent2"/>
                </a:solidFill>
                <a:latin typeface="微软雅黑" panose="020B0503020204020204" pitchFamily="34" charset="-122"/>
                <a:ea typeface="微软雅黑" panose="020B0503020204020204" pitchFamily="34" charset="-122"/>
              </a:rPr>
              <a:t>        Elf32_Half      	e_shentsize;</a:t>
            </a:r>
          </a:p>
          <a:p>
            <a:pPr indent="266700"/>
            <a:r>
              <a:rPr lang="en-US" altLang="zh-CN" b="1" dirty="0">
                <a:solidFill>
                  <a:schemeClr val="accent2"/>
                </a:solidFill>
                <a:latin typeface="微软雅黑" panose="020B0503020204020204" pitchFamily="34" charset="-122"/>
                <a:ea typeface="微软雅黑" panose="020B0503020204020204" pitchFamily="34" charset="-122"/>
              </a:rPr>
              <a:t>        Elf32_Half      	e_shnum;</a:t>
            </a:r>
          </a:p>
          <a:p>
            <a:pPr indent="266700"/>
            <a:r>
              <a:rPr lang="en-US" altLang="zh-CN" b="1" dirty="0">
                <a:solidFill>
                  <a:schemeClr val="accent2"/>
                </a:solidFill>
                <a:latin typeface="微软雅黑" panose="020B0503020204020204" pitchFamily="34" charset="-122"/>
                <a:ea typeface="微软雅黑" panose="020B0503020204020204" pitchFamily="34" charset="-122"/>
              </a:rPr>
              <a:t>        Elf32_Half      	e_shstrndx;</a:t>
            </a:r>
          </a:p>
          <a:p>
            <a:pPr indent="266700">
              <a:lnSpc>
                <a:spcPct val="115000"/>
              </a:lnSpc>
            </a:pPr>
            <a:r>
              <a:rPr lang="en-US" altLang="zh-CN" b="1" dirty="0">
                <a:solidFill>
                  <a:schemeClr val="accent2"/>
                </a:solidFill>
                <a:latin typeface="微软雅黑" panose="020B0503020204020204" pitchFamily="34" charset="-122"/>
                <a:ea typeface="微软雅黑" panose="020B0503020204020204" pitchFamily="34" charset="-122"/>
              </a:rPr>
              <a:t>} Elf32_Ehdr;</a:t>
            </a:r>
          </a:p>
        </p:txBody>
      </p:sp>
      <p:sp>
        <p:nvSpPr>
          <p:cNvPr id="797701" name="Rectangle 5"/>
          <p:cNvSpPr/>
          <p:nvPr/>
        </p:nvSpPr>
        <p:spPr>
          <a:xfrm>
            <a:off x="5575300" y="1498600"/>
            <a:ext cx="3308350" cy="3081338"/>
          </a:xfrm>
          <a:prstGeom prst="rect">
            <a:avLst/>
          </a:prstGeom>
          <a:noFill/>
          <a:ln w="9525">
            <a:noFill/>
          </a:ln>
        </p:spPr>
        <p:txBody>
          <a:bodyPr anchor="ctr" anchorCtr="0">
            <a:spAutoFit/>
          </a:bodyPr>
          <a:lstStyle/>
          <a:p>
            <a:pPr eaLnBrk="0" hangingPunct="0">
              <a:lnSpc>
                <a:spcPct val="140000"/>
              </a:lnSpc>
            </a:pPr>
            <a:r>
              <a:rPr lang="zh-CN" altLang="en-US" sz="2000" b="1" dirty="0">
                <a:latin typeface="微软雅黑" panose="020B0503020204020204" pitchFamily="34" charset="-122"/>
                <a:ea typeface="微软雅黑" panose="020B0503020204020204" pitchFamily="34" charset="-122"/>
              </a:rPr>
              <a:t>定义了</a:t>
            </a:r>
            <a:r>
              <a:rPr lang="en-US" altLang="zh-CN" sz="2000" b="1" dirty="0">
                <a:solidFill>
                  <a:srgbClr val="0A6A0A"/>
                </a:solidFill>
                <a:latin typeface="微软雅黑" panose="020B0503020204020204" pitchFamily="34" charset="-122"/>
                <a:ea typeface="微软雅黑" panose="020B0503020204020204" pitchFamily="34" charset="-122"/>
              </a:rPr>
              <a:t>ELF</a:t>
            </a:r>
            <a:r>
              <a:rPr lang="zh-CN" altLang="en-US" sz="2000" b="1" dirty="0">
                <a:solidFill>
                  <a:srgbClr val="0A6A0A"/>
                </a:solidFill>
                <a:latin typeface="微软雅黑" panose="020B0503020204020204" pitchFamily="34" charset="-122"/>
                <a:ea typeface="微软雅黑" panose="020B0503020204020204" pitchFamily="34" charset="-122"/>
              </a:rPr>
              <a:t>魔数</a:t>
            </a:r>
            <a:r>
              <a:rPr lang="zh-CN" altLang="en-US" sz="2000" b="1" dirty="0">
                <a:latin typeface="微软雅黑" panose="020B0503020204020204" pitchFamily="34" charset="-122"/>
                <a:ea typeface="微软雅黑" panose="020B0503020204020204" pitchFamily="34" charset="-122"/>
              </a:rPr>
              <a:t>、</a:t>
            </a:r>
            <a:r>
              <a:rPr lang="zh-CN" altLang="en-US" sz="2000" b="1" dirty="0">
                <a:solidFill>
                  <a:srgbClr val="0A6A0A"/>
                </a:solidFill>
                <a:latin typeface="微软雅黑" panose="020B0503020204020204" pitchFamily="34" charset="-122"/>
                <a:ea typeface="微软雅黑" panose="020B0503020204020204" pitchFamily="34" charset="-122"/>
              </a:rPr>
              <a:t>版本</a:t>
            </a:r>
            <a:r>
              <a:rPr lang="zh-CN" altLang="en-US" sz="2000" b="1" dirty="0">
                <a:latin typeface="微软雅黑" panose="020B0503020204020204" pitchFamily="34" charset="-122"/>
                <a:ea typeface="微软雅黑" panose="020B0503020204020204" pitchFamily="34" charset="-122"/>
              </a:rPr>
              <a:t>、</a:t>
            </a:r>
            <a:r>
              <a:rPr lang="zh-CN" altLang="en-US" sz="2000" b="1" dirty="0">
                <a:solidFill>
                  <a:srgbClr val="0A6A0A"/>
                </a:solidFill>
                <a:latin typeface="微软雅黑" panose="020B0503020204020204" pitchFamily="34" charset="-122"/>
                <a:ea typeface="微软雅黑" panose="020B0503020204020204" pitchFamily="34" charset="-122"/>
              </a:rPr>
              <a:t>小端</a:t>
            </a:r>
            <a:r>
              <a:rPr lang="en-US" altLang="zh-CN" sz="2000" b="1" dirty="0">
                <a:solidFill>
                  <a:srgbClr val="0A6A0A"/>
                </a:solidFill>
                <a:latin typeface="微软雅黑" panose="020B0503020204020204" pitchFamily="34" charset="-122"/>
                <a:ea typeface="微软雅黑" panose="020B0503020204020204" pitchFamily="34" charset="-122"/>
              </a:rPr>
              <a:t>/</a:t>
            </a:r>
            <a:r>
              <a:rPr lang="zh-CN" altLang="en-US" sz="2000" b="1" dirty="0">
                <a:solidFill>
                  <a:srgbClr val="0A6A0A"/>
                </a:solidFill>
                <a:latin typeface="微软雅黑" panose="020B0503020204020204" pitchFamily="34" charset="-122"/>
                <a:ea typeface="微软雅黑" panose="020B0503020204020204" pitchFamily="34" charset="-122"/>
              </a:rPr>
              <a:t>大端</a:t>
            </a:r>
            <a:r>
              <a:rPr lang="zh-CN" altLang="en-US" sz="2000" b="1" dirty="0">
                <a:latin typeface="微软雅黑" panose="020B0503020204020204" pitchFamily="34" charset="-122"/>
                <a:ea typeface="微软雅黑" panose="020B0503020204020204" pitchFamily="34" charset="-122"/>
              </a:rPr>
              <a:t>、</a:t>
            </a:r>
            <a:r>
              <a:rPr lang="zh-CN" altLang="en-US" sz="2000" b="1" dirty="0">
                <a:solidFill>
                  <a:srgbClr val="0A6A0A"/>
                </a:solidFill>
                <a:latin typeface="微软雅黑" panose="020B0503020204020204" pitchFamily="34" charset="-122"/>
                <a:ea typeface="微软雅黑" panose="020B0503020204020204" pitchFamily="34" charset="-122"/>
              </a:rPr>
              <a:t>操作系统平台</a:t>
            </a:r>
            <a:r>
              <a:rPr lang="zh-CN" altLang="en-US" sz="2000" b="1" dirty="0">
                <a:latin typeface="微软雅黑" panose="020B0503020204020204" pitchFamily="34" charset="-122"/>
                <a:ea typeface="微软雅黑" panose="020B0503020204020204" pitchFamily="34" charset="-122"/>
              </a:rPr>
              <a:t>、</a:t>
            </a:r>
            <a:r>
              <a:rPr lang="zh-CN" altLang="en-US" sz="2000" b="1" dirty="0">
                <a:solidFill>
                  <a:srgbClr val="0A6A0A"/>
                </a:solidFill>
                <a:latin typeface="微软雅黑" panose="020B0503020204020204" pitchFamily="34" charset="-122"/>
                <a:ea typeface="微软雅黑" panose="020B0503020204020204" pitchFamily="34" charset="-122"/>
              </a:rPr>
              <a:t>目标文件的类型</a:t>
            </a:r>
            <a:r>
              <a:rPr lang="zh-CN" altLang="en-US" sz="2000" b="1" dirty="0">
                <a:latin typeface="微软雅黑" panose="020B0503020204020204" pitchFamily="34" charset="-122"/>
                <a:ea typeface="微软雅黑" panose="020B0503020204020204" pitchFamily="34" charset="-122"/>
              </a:rPr>
              <a:t>、</a:t>
            </a:r>
            <a:r>
              <a:rPr lang="zh-CN" altLang="en-US" sz="2000" b="1" dirty="0">
                <a:solidFill>
                  <a:srgbClr val="0A6A0A"/>
                </a:solidFill>
                <a:latin typeface="微软雅黑" panose="020B0503020204020204" pitchFamily="34" charset="-122"/>
                <a:ea typeface="微软雅黑" panose="020B0503020204020204" pitchFamily="34" charset="-122"/>
              </a:rPr>
              <a:t>机器结构类型</a:t>
            </a:r>
            <a:r>
              <a:rPr lang="zh-CN" altLang="en-US" sz="2000" b="1" dirty="0">
                <a:latin typeface="微软雅黑" panose="020B0503020204020204" pitchFamily="34" charset="-122"/>
                <a:ea typeface="微软雅黑" panose="020B0503020204020204" pitchFamily="34" charset="-122"/>
              </a:rPr>
              <a:t>、</a:t>
            </a:r>
            <a:r>
              <a:rPr lang="zh-CN" altLang="en-US" sz="2000" b="1" dirty="0">
                <a:solidFill>
                  <a:srgbClr val="0A6A0A"/>
                </a:solidFill>
                <a:latin typeface="微软雅黑" panose="020B0503020204020204" pitchFamily="34" charset="-122"/>
                <a:ea typeface="微软雅黑" panose="020B0503020204020204" pitchFamily="34" charset="-122"/>
              </a:rPr>
              <a:t>程序执行的入口地址</a:t>
            </a:r>
            <a:r>
              <a:rPr lang="zh-CN" altLang="en-US" sz="2000" b="1" dirty="0">
                <a:latin typeface="微软雅黑" panose="020B0503020204020204" pitchFamily="34" charset="-122"/>
                <a:ea typeface="微软雅黑" panose="020B0503020204020204" pitchFamily="34" charset="-122"/>
              </a:rPr>
              <a:t>、</a:t>
            </a:r>
            <a:r>
              <a:rPr lang="zh-CN" altLang="en-US" sz="2000" b="1" dirty="0">
                <a:solidFill>
                  <a:srgbClr val="0A6A0A"/>
                </a:solidFill>
                <a:latin typeface="微软雅黑" panose="020B0503020204020204" pitchFamily="34" charset="-122"/>
                <a:ea typeface="微软雅黑" panose="020B0503020204020204" pitchFamily="34" charset="-122"/>
              </a:rPr>
              <a:t>程序头表（段头表）的起始位置和长度</a:t>
            </a:r>
            <a:r>
              <a:rPr lang="zh-CN" altLang="en-US" sz="2000" b="1" dirty="0">
                <a:latin typeface="微软雅黑" panose="020B0503020204020204" pitchFamily="34" charset="-122"/>
                <a:ea typeface="微软雅黑" panose="020B0503020204020204" pitchFamily="34" charset="-122"/>
              </a:rPr>
              <a:t>、</a:t>
            </a:r>
            <a:r>
              <a:rPr lang="zh-CN" altLang="en-US" sz="2000" b="1" dirty="0">
                <a:solidFill>
                  <a:srgbClr val="0A6A0A"/>
                </a:solidFill>
                <a:latin typeface="微软雅黑" panose="020B0503020204020204" pitchFamily="34" charset="-122"/>
                <a:ea typeface="微软雅黑" panose="020B0503020204020204" pitchFamily="34" charset="-122"/>
              </a:rPr>
              <a:t>节头表的起始位置和长度</a:t>
            </a:r>
            <a:r>
              <a:rPr lang="zh-CN" altLang="en-US" sz="2000" b="1" dirty="0">
                <a:latin typeface="微软雅黑" panose="020B0503020204020204" pitchFamily="34" charset="-122"/>
                <a:ea typeface="微软雅黑" panose="020B0503020204020204" pitchFamily="34" charset="-122"/>
              </a:rPr>
              <a:t>等</a:t>
            </a:r>
          </a:p>
        </p:txBody>
      </p:sp>
      <p:sp>
        <p:nvSpPr>
          <p:cNvPr id="797702" name="Text Box 6"/>
          <p:cNvSpPr txBox="1"/>
          <p:nvPr/>
        </p:nvSpPr>
        <p:spPr>
          <a:xfrm>
            <a:off x="5151438" y="4600575"/>
            <a:ext cx="3541712" cy="2058988"/>
          </a:xfrm>
          <a:prstGeom prst="rect">
            <a:avLst/>
          </a:prstGeom>
          <a:noFill/>
          <a:ln w="9525">
            <a:noFill/>
          </a:ln>
        </p:spPr>
        <p:txBody>
          <a:bodyPr anchor="t" anchorCtr="0">
            <a:spAutoFit/>
          </a:bodyPr>
          <a:lstStyle/>
          <a:p>
            <a:pPr>
              <a:spcBef>
                <a:spcPct val="15000"/>
              </a:spcBef>
            </a:pPr>
            <a:r>
              <a:rPr lang="zh-CN" altLang="en-US" sz="2000" b="1" dirty="0">
                <a:solidFill>
                  <a:srgbClr val="FF0000"/>
                </a:solidFill>
                <a:latin typeface="微软雅黑" panose="020B0503020204020204" pitchFamily="34" charset="-122"/>
                <a:ea typeface="微软雅黑" panose="020B0503020204020204" pitchFamily="34" charset="-122"/>
              </a:rPr>
              <a:t>魔数：</a:t>
            </a:r>
            <a:r>
              <a:rPr lang="zh-CN" altLang="en-US" sz="2000" b="1" dirty="0">
                <a:latin typeface="微软雅黑" panose="020B0503020204020204" pitchFamily="34" charset="-122"/>
                <a:ea typeface="微软雅黑" panose="020B0503020204020204" pitchFamily="34" charset="-122"/>
              </a:rPr>
              <a:t>文件开头几个字节通常用来确定文件的类型或格式</a:t>
            </a:r>
          </a:p>
          <a:p>
            <a:pPr>
              <a:spcBef>
                <a:spcPct val="15000"/>
              </a:spcBef>
            </a:pPr>
            <a:r>
              <a:rPr lang="en-US" altLang="zh-CN" sz="2000" b="1" dirty="0">
                <a:solidFill>
                  <a:srgbClr val="FF0000"/>
                </a:solidFill>
                <a:latin typeface="微软雅黑" panose="020B0503020204020204" pitchFamily="34" charset="-122"/>
                <a:ea typeface="微软雅黑" panose="020B0503020204020204" pitchFamily="34" charset="-122"/>
              </a:rPr>
              <a:t>a.out</a:t>
            </a:r>
            <a:r>
              <a:rPr lang="zh-CN" altLang="en-US" sz="2000" b="1" dirty="0">
                <a:solidFill>
                  <a:srgbClr val="FF0000"/>
                </a:solidFill>
                <a:latin typeface="微软雅黑" panose="020B0503020204020204" pitchFamily="34" charset="-122"/>
                <a:ea typeface="微软雅黑" panose="020B0503020204020204" pitchFamily="34" charset="-122"/>
              </a:rPr>
              <a:t>的魔数：</a:t>
            </a:r>
            <a:r>
              <a:rPr lang="en-US" altLang="zh-CN" sz="2000" b="1" dirty="0">
                <a:solidFill>
                  <a:srgbClr val="FF0000"/>
                </a:solidFill>
                <a:latin typeface="微软雅黑" panose="020B0503020204020204" pitchFamily="34" charset="-122"/>
                <a:ea typeface="微软雅黑" panose="020B0503020204020204" pitchFamily="34" charset="-122"/>
              </a:rPr>
              <a:t>01H 07H</a:t>
            </a:r>
          </a:p>
          <a:p>
            <a:pPr>
              <a:spcBef>
                <a:spcPct val="15000"/>
              </a:spcBef>
            </a:pPr>
            <a:r>
              <a:rPr lang="en-US" altLang="zh-CN" sz="2000" b="1" dirty="0">
                <a:solidFill>
                  <a:srgbClr val="FF0000"/>
                </a:solidFill>
                <a:latin typeface="微软雅黑" panose="020B0503020204020204" pitchFamily="34" charset="-122"/>
                <a:ea typeface="微软雅黑" panose="020B0503020204020204" pitchFamily="34" charset="-122"/>
              </a:rPr>
              <a:t>PE</a:t>
            </a:r>
            <a:r>
              <a:rPr lang="zh-CN" altLang="en-US" sz="2000" b="1" dirty="0">
                <a:solidFill>
                  <a:srgbClr val="FF0000"/>
                </a:solidFill>
                <a:latin typeface="微软雅黑" panose="020B0503020204020204" pitchFamily="34" charset="-122"/>
                <a:ea typeface="微软雅黑" panose="020B0503020204020204" pitchFamily="34" charset="-122"/>
              </a:rPr>
              <a:t>格式魔数：</a:t>
            </a:r>
            <a:r>
              <a:rPr lang="en-US" altLang="zh-CN" sz="2000" b="1" dirty="0">
                <a:solidFill>
                  <a:srgbClr val="FF0000"/>
                </a:solidFill>
                <a:latin typeface="微软雅黑" panose="020B0503020204020204" pitchFamily="34" charset="-122"/>
                <a:ea typeface="微软雅黑" panose="020B0503020204020204" pitchFamily="34" charset="-122"/>
              </a:rPr>
              <a:t>4DH 5AH</a:t>
            </a:r>
          </a:p>
          <a:p>
            <a:pPr>
              <a:spcBef>
                <a:spcPct val="15000"/>
              </a:spcBef>
            </a:pPr>
            <a:r>
              <a:rPr lang="zh-CN" altLang="en-US" sz="2000" b="1" dirty="0">
                <a:solidFill>
                  <a:srgbClr val="0A6A0A"/>
                </a:solidFill>
                <a:latin typeface="微软雅黑" panose="020B0503020204020204" pitchFamily="34" charset="-122"/>
                <a:ea typeface="微软雅黑" panose="020B0503020204020204" pitchFamily="34" charset="-122"/>
              </a:rPr>
              <a:t>加载或读取文件时，可用魔数确认文件类型是否正确</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97699">
                                            <p:txEl>
                                              <p:pRg st="0" end="0"/>
                                            </p:txEl>
                                          </p:spTgt>
                                        </p:tgtEl>
                                        <p:attrNameLst>
                                          <p:attrName>style.visibility</p:attrName>
                                        </p:attrNameLst>
                                      </p:cBhvr>
                                      <p:to>
                                        <p:strVal val="visible"/>
                                      </p:to>
                                    </p:set>
                                    <p:animEffect transition="in" filter="blinds(horizontal)">
                                      <p:cBhvr>
                                        <p:cTn id="7" dur="500"/>
                                        <p:tgtEl>
                                          <p:spTgt spid="797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97699">
                                            <p:txEl>
                                              <p:pRg st="1" end="1"/>
                                            </p:txEl>
                                          </p:spTgt>
                                        </p:tgtEl>
                                        <p:attrNameLst>
                                          <p:attrName>style.visibility</p:attrName>
                                        </p:attrNameLst>
                                      </p:cBhvr>
                                      <p:to>
                                        <p:strVal val="visible"/>
                                      </p:to>
                                    </p:set>
                                    <p:animEffect transition="in" filter="blinds(horizontal)">
                                      <p:cBhvr>
                                        <p:cTn id="12" dur="500"/>
                                        <p:tgtEl>
                                          <p:spTgt spid="7976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97700"/>
                                        </p:tgtEl>
                                        <p:attrNameLst>
                                          <p:attrName>style.visibility</p:attrName>
                                        </p:attrNameLst>
                                      </p:cBhvr>
                                      <p:to>
                                        <p:strVal val="visible"/>
                                      </p:to>
                                    </p:set>
                                    <p:animEffect transition="in" filter="blinds(horizontal)">
                                      <p:cBhvr>
                                        <p:cTn id="17" dur="500"/>
                                        <p:tgtEl>
                                          <p:spTgt spid="79770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97701"/>
                                        </p:tgtEl>
                                        <p:attrNameLst>
                                          <p:attrName>style.visibility</p:attrName>
                                        </p:attrNameLst>
                                      </p:cBhvr>
                                      <p:to>
                                        <p:strVal val="visible"/>
                                      </p:to>
                                    </p:set>
                                    <p:animEffect transition="in" filter="blinds(horizontal)">
                                      <p:cBhvr>
                                        <p:cTn id="22" dur="500"/>
                                        <p:tgtEl>
                                          <p:spTgt spid="79770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97702">
                                            <p:txEl>
                                              <p:pRg st="0" end="0"/>
                                            </p:txEl>
                                          </p:spTgt>
                                        </p:tgtEl>
                                        <p:attrNameLst>
                                          <p:attrName>style.visibility</p:attrName>
                                        </p:attrNameLst>
                                      </p:cBhvr>
                                      <p:to>
                                        <p:strVal val="visible"/>
                                      </p:to>
                                    </p:set>
                                    <p:animEffect transition="in" filter="blinds(horizontal)">
                                      <p:cBhvr>
                                        <p:cTn id="27" dur="500"/>
                                        <p:tgtEl>
                                          <p:spTgt spid="79770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97702">
                                            <p:txEl>
                                              <p:pRg st="1" end="1"/>
                                            </p:txEl>
                                          </p:spTgt>
                                        </p:tgtEl>
                                        <p:attrNameLst>
                                          <p:attrName>style.visibility</p:attrName>
                                        </p:attrNameLst>
                                      </p:cBhvr>
                                      <p:to>
                                        <p:strVal val="visible"/>
                                      </p:to>
                                    </p:set>
                                    <p:animEffect transition="in" filter="blinds(horizontal)">
                                      <p:cBhvr>
                                        <p:cTn id="32" dur="500"/>
                                        <p:tgtEl>
                                          <p:spTgt spid="797702">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97702">
                                            <p:txEl>
                                              <p:pRg st="2" end="2"/>
                                            </p:txEl>
                                          </p:spTgt>
                                        </p:tgtEl>
                                        <p:attrNameLst>
                                          <p:attrName>style.visibility</p:attrName>
                                        </p:attrNameLst>
                                      </p:cBhvr>
                                      <p:to>
                                        <p:strVal val="visible"/>
                                      </p:to>
                                    </p:set>
                                    <p:animEffect transition="in" filter="blinds(horizontal)">
                                      <p:cBhvr>
                                        <p:cTn id="37" dur="500"/>
                                        <p:tgtEl>
                                          <p:spTgt spid="797702">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97702">
                                            <p:txEl>
                                              <p:pRg st="3" end="3"/>
                                            </p:txEl>
                                          </p:spTgt>
                                        </p:tgtEl>
                                        <p:attrNameLst>
                                          <p:attrName>style.visibility</p:attrName>
                                        </p:attrNameLst>
                                      </p:cBhvr>
                                      <p:to>
                                        <p:strVal val="visible"/>
                                      </p:to>
                                    </p:set>
                                    <p:animEffect transition="in" filter="blinds(horizontal)">
                                      <p:cBhvr>
                                        <p:cTn id="42" dur="500"/>
                                        <p:tgtEl>
                                          <p:spTgt spid="79770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7700" grpId="0"/>
      <p:bldP spid="79770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p:cNvSpPr>
          <p:nvPr>
            <p:ph type="title"/>
          </p:nvPr>
        </p:nvSpPr>
        <p:spPr>
          <a:ln/>
        </p:spPr>
        <p:txBody>
          <a:bodyPr vert="horz" wrap="square" lIns="91440" tIns="45720" rIns="91440" bIns="45720" anchor="ctr" anchorCtr="0"/>
          <a:lstStyle/>
          <a:p>
            <a:r>
              <a:rPr lang="en-US" altLang="zh-CN" dirty="0"/>
              <a:t>ELF</a:t>
            </a:r>
            <a:r>
              <a:rPr lang="zh-CN" altLang="en-US" dirty="0"/>
              <a:t>头信息举例</a:t>
            </a:r>
          </a:p>
        </p:txBody>
      </p:sp>
      <p:sp>
        <p:nvSpPr>
          <p:cNvPr id="47106" name="Rectangle 3"/>
          <p:cNvSpPr>
            <a:spLocks noGrp="1"/>
          </p:cNvSpPr>
          <p:nvPr>
            <p:ph idx="1"/>
          </p:nvPr>
        </p:nvSpPr>
        <p:spPr>
          <a:xfrm>
            <a:off x="0" y="652463"/>
            <a:ext cx="8229600" cy="6016625"/>
          </a:xfrm>
          <a:ln/>
        </p:spPr>
        <p:txBody>
          <a:bodyPr vert="horz" wrap="square" lIns="91440" tIns="45720" rIns="91440" bIns="45720" anchor="t" anchorCtr="0"/>
          <a:lstStyle/>
          <a:p>
            <a:pPr>
              <a:lnSpc>
                <a:spcPct val="95000"/>
              </a:lnSpc>
              <a:spcBef>
                <a:spcPct val="0"/>
              </a:spcBef>
              <a:buNone/>
            </a:pPr>
            <a:r>
              <a:rPr lang="en-US" altLang="zh-CN" sz="2200" dirty="0">
                <a:solidFill>
                  <a:srgbClr val="FF0000"/>
                </a:solidFill>
                <a:latin typeface="微软雅黑" panose="020B0503020204020204" pitchFamily="34" charset="-122"/>
                <a:ea typeface="微软雅黑" panose="020B0503020204020204" pitchFamily="34" charset="-122"/>
              </a:rPr>
              <a:t>$ readelf -h main.o</a:t>
            </a:r>
            <a:r>
              <a:rPr lang="en-US" altLang="zh-CN" sz="2600" dirty="0">
                <a:latin typeface="微软雅黑" panose="020B0503020204020204" pitchFamily="34" charset="-122"/>
                <a:ea typeface="微软雅黑" panose="020B0503020204020204" pitchFamily="34" charset="-122"/>
              </a:rPr>
              <a:t>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ELF Header: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Magic:   </a:t>
            </a:r>
            <a:r>
              <a:rPr lang="en-US" altLang="zh-CN" sz="1800" dirty="0">
                <a:solidFill>
                  <a:srgbClr val="FF0000"/>
                </a:solidFill>
                <a:latin typeface="微软雅黑" panose="020B0503020204020204" pitchFamily="34" charset="-122"/>
                <a:ea typeface="微软雅黑" panose="020B0503020204020204" pitchFamily="34" charset="-122"/>
              </a:rPr>
              <a:t>7f 45 4c 46</a:t>
            </a:r>
            <a:r>
              <a:rPr lang="en-US" altLang="zh-CN" sz="1800" dirty="0">
                <a:latin typeface="微软雅黑" panose="020B0503020204020204" pitchFamily="34" charset="-122"/>
                <a:ea typeface="微软雅黑" panose="020B0503020204020204" pitchFamily="34" charset="-122"/>
              </a:rPr>
              <a:t> 01 01 01 00 00 00 00 00 00 00 00 00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Class:    ELF32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Data:      2's complement, little endian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Version: 1 (current)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OS/ABI:  UNIX - System V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ABI Version:   0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Type:    REL (Relocatable file)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Machine:   Intel 80386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Version:    0x1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Entry point address:  0x0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Start of program headers:  0 (bytes into file)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Start of section headers:   516 (bytes into file)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Flags:    0x0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Size of this header:   52 (bytes)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Size of program headers:   0 (bytes)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Number of program headers:   0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Size of section headers:    40 (bytes)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Number of section headers:  15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Section header string table index: 12 </a:t>
            </a:r>
            <a:endParaRPr lang="zh-CN" altLang="en-US" sz="1800" dirty="0">
              <a:latin typeface="微软雅黑" panose="020B0503020204020204" pitchFamily="34" charset="-122"/>
              <a:ea typeface="微软雅黑" panose="020B0503020204020204" pitchFamily="34" charset="-122"/>
            </a:endParaRPr>
          </a:p>
        </p:txBody>
      </p:sp>
      <p:sp>
        <p:nvSpPr>
          <p:cNvPr id="798724" name="Line 4"/>
          <p:cNvSpPr/>
          <p:nvPr/>
        </p:nvSpPr>
        <p:spPr>
          <a:xfrm>
            <a:off x="233363" y="3271838"/>
            <a:ext cx="3730625" cy="0"/>
          </a:xfrm>
          <a:prstGeom prst="line">
            <a:avLst/>
          </a:prstGeom>
          <a:ln w="38100" cap="flat" cmpd="sng">
            <a:solidFill>
              <a:srgbClr val="FF0000"/>
            </a:solidFill>
            <a:prstDash val="solid"/>
            <a:round/>
            <a:headEnd type="none" w="med" len="med"/>
            <a:tailEnd type="none" w="med" len="med"/>
          </a:ln>
        </p:spPr>
      </p:sp>
      <p:sp>
        <p:nvSpPr>
          <p:cNvPr id="798725" name="Line 5"/>
          <p:cNvSpPr/>
          <p:nvPr/>
        </p:nvSpPr>
        <p:spPr>
          <a:xfrm>
            <a:off x="247650" y="4071938"/>
            <a:ext cx="3222625" cy="0"/>
          </a:xfrm>
          <a:prstGeom prst="line">
            <a:avLst/>
          </a:prstGeom>
          <a:ln w="38100" cap="flat" cmpd="sng">
            <a:solidFill>
              <a:srgbClr val="FF0000"/>
            </a:solidFill>
            <a:prstDash val="solid"/>
            <a:round/>
            <a:headEnd type="none" w="med" len="med"/>
            <a:tailEnd type="none" w="med" len="med"/>
          </a:ln>
        </p:spPr>
      </p:sp>
      <p:sp>
        <p:nvSpPr>
          <p:cNvPr id="798726" name="Rectangle 6"/>
          <p:cNvSpPr/>
          <p:nvPr/>
        </p:nvSpPr>
        <p:spPr>
          <a:xfrm>
            <a:off x="193675" y="4106863"/>
            <a:ext cx="5341938" cy="276225"/>
          </a:xfrm>
          <a:prstGeom prst="rect">
            <a:avLst/>
          </a:prstGeom>
          <a:solidFill>
            <a:schemeClr val="accent1">
              <a:alpha val="32156"/>
            </a:schemeClr>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798727" name="Rectangle 7"/>
          <p:cNvSpPr/>
          <p:nvPr/>
        </p:nvSpPr>
        <p:spPr>
          <a:xfrm>
            <a:off x="185738" y="5213350"/>
            <a:ext cx="4268787" cy="538163"/>
          </a:xfrm>
          <a:prstGeom prst="rect">
            <a:avLst/>
          </a:prstGeom>
          <a:solidFill>
            <a:schemeClr val="accent1">
              <a:alpha val="36862"/>
            </a:schemeClr>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798728" name="Rectangle 8"/>
          <p:cNvSpPr/>
          <p:nvPr/>
        </p:nvSpPr>
        <p:spPr>
          <a:xfrm>
            <a:off x="193675" y="4411663"/>
            <a:ext cx="5413375" cy="233362"/>
          </a:xfrm>
          <a:prstGeom prst="rect">
            <a:avLst/>
          </a:prstGeom>
          <a:solidFill>
            <a:srgbClr val="FF0000">
              <a:alpha val="20000"/>
            </a:srgbClr>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798729" name="Rectangle 9"/>
          <p:cNvSpPr/>
          <p:nvPr/>
        </p:nvSpPr>
        <p:spPr>
          <a:xfrm>
            <a:off x="173038" y="5776913"/>
            <a:ext cx="4397375" cy="495300"/>
          </a:xfrm>
          <a:prstGeom prst="rect">
            <a:avLst/>
          </a:prstGeom>
          <a:solidFill>
            <a:srgbClr val="FF0000">
              <a:alpha val="20000"/>
            </a:srgbClr>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nvGrpSpPr>
          <p:cNvPr id="47113" name="Group 10"/>
          <p:cNvGrpSpPr/>
          <p:nvPr/>
        </p:nvGrpSpPr>
        <p:grpSpPr>
          <a:xfrm>
            <a:off x="6478588" y="493713"/>
            <a:ext cx="2665412" cy="6149975"/>
            <a:chOff x="3693" y="912"/>
            <a:chExt cx="2098" cy="3104"/>
          </a:xfrm>
        </p:grpSpPr>
        <p:sp>
          <p:nvSpPr>
            <p:cNvPr id="14339" name="Rectangle 3"/>
            <p:cNvSpPr>
              <a:spLocks noChangeArrowheads="1"/>
            </p:cNvSpPr>
            <p:nvPr/>
          </p:nvSpPr>
          <p:spPr bwMode="auto">
            <a:xfrm>
              <a:off x="3695" y="1008"/>
              <a:ext cx="1873" cy="24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ELF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头</a:t>
              </a:r>
            </a:p>
          </p:txBody>
        </p:sp>
        <p:sp>
          <p:nvSpPr>
            <p:cNvPr id="14341" name="Rectangle 5"/>
            <p:cNvSpPr>
              <a:spLocks noChangeArrowheads="1"/>
            </p:cNvSpPr>
            <p:nvPr/>
          </p:nvSpPr>
          <p:spPr bwMode="auto">
            <a:xfrm>
              <a:off x="3695" y="1236"/>
              <a:ext cx="1873" cy="24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.text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14342" name="Rectangle 6"/>
            <p:cNvSpPr>
              <a:spLocks noChangeArrowheads="1"/>
            </p:cNvSpPr>
            <p:nvPr/>
          </p:nvSpPr>
          <p:spPr bwMode="auto">
            <a:xfrm>
              <a:off x="3695" y="1476"/>
              <a:ext cx="1873" cy="24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.rodata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14343" name="Rectangle 7"/>
            <p:cNvSpPr>
              <a:spLocks noChangeArrowheads="1"/>
            </p:cNvSpPr>
            <p:nvPr/>
          </p:nvSpPr>
          <p:spPr bwMode="auto">
            <a:xfrm>
              <a:off x="3695" y="1956"/>
              <a:ext cx="1873" cy="24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.bss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14344" name="Rectangle 8"/>
            <p:cNvSpPr>
              <a:spLocks noChangeArrowheads="1"/>
            </p:cNvSpPr>
            <p:nvPr/>
          </p:nvSpPr>
          <p:spPr bwMode="auto">
            <a:xfrm>
              <a:off x="3695" y="2196"/>
              <a:ext cx="1873" cy="24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.symtab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14345" name="Rectangle 9"/>
            <p:cNvSpPr>
              <a:spLocks noChangeArrowheads="1"/>
            </p:cNvSpPr>
            <p:nvPr/>
          </p:nvSpPr>
          <p:spPr bwMode="auto">
            <a:xfrm>
              <a:off x="3695" y="2436"/>
              <a:ext cx="1873" cy="24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.rel.txt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14346" name="Rectangle 10"/>
            <p:cNvSpPr>
              <a:spLocks noChangeArrowheads="1"/>
            </p:cNvSpPr>
            <p:nvPr/>
          </p:nvSpPr>
          <p:spPr bwMode="auto">
            <a:xfrm>
              <a:off x="3695" y="2676"/>
              <a:ext cx="1873" cy="24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.rel.data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14347" name="Rectangle 11"/>
            <p:cNvSpPr>
              <a:spLocks noChangeArrowheads="1"/>
            </p:cNvSpPr>
            <p:nvPr/>
          </p:nvSpPr>
          <p:spPr bwMode="auto">
            <a:xfrm>
              <a:off x="3695" y="2916"/>
              <a:ext cx="1873" cy="24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a:ln>
                    <a:noFill/>
                  </a:ln>
                  <a:solidFill>
                    <a:schemeClr val="tx1"/>
                  </a:solidFill>
                  <a:effectLst/>
                  <a:uLnTx/>
                  <a:uFillTx/>
                  <a:latin typeface="Courier New" panose="02070309020205020404" pitchFamily="49" charset="0"/>
                  <a:ea typeface="msgothic"/>
                  <a:cs typeface="msgothic"/>
                </a:rPr>
                <a:t>.</a:t>
              </a: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debug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14348" name="Rectangle 12"/>
            <p:cNvSpPr>
              <a:spLocks noChangeArrowheads="1"/>
            </p:cNvSpPr>
            <p:nvPr/>
          </p:nvSpPr>
          <p:spPr bwMode="auto">
            <a:xfrm>
              <a:off x="3695" y="3632"/>
              <a:ext cx="1872" cy="384"/>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Section header</a:t>
              </a:r>
            </a:p>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sgothic"/>
                </a:rPr>
                <a:t>（节头表</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a:t>
              </a:r>
            </a:p>
          </p:txBody>
        </p:sp>
        <p:sp>
          <p:nvSpPr>
            <p:cNvPr id="47123" name="Text Box 13"/>
            <p:cNvSpPr txBox="1"/>
            <p:nvPr/>
          </p:nvSpPr>
          <p:spPr>
            <a:xfrm>
              <a:off x="5568" y="912"/>
              <a:ext cx="223" cy="167"/>
            </a:xfrm>
            <a:prstGeom prst="rect">
              <a:avLst/>
            </a:prstGeom>
            <a:noFill/>
            <a:ln w="9525">
              <a:noFill/>
            </a:ln>
          </p:spPr>
          <p:txBody>
            <a:bodyPr wrap="none" lIns="90000" tIns="46800" rIns="90000" bIns="46800" anchor="t" anchorCtr="0">
              <a:spAutoFit/>
            </a:bodyPr>
            <a:lstStyle/>
            <a:p>
              <a:pP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msgothic"/>
                </a:rPr>
                <a:t>0</a:t>
              </a:r>
            </a:p>
          </p:txBody>
        </p:sp>
        <p:sp>
          <p:nvSpPr>
            <p:cNvPr id="15" name="Rectangle 6"/>
            <p:cNvSpPr>
              <a:spLocks noChangeArrowheads="1"/>
            </p:cNvSpPr>
            <p:nvPr/>
          </p:nvSpPr>
          <p:spPr bwMode="auto">
            <a:xfrm>
              <a:off x="3695" y="1716"/>
              <a:ext cx="1873" cy="24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.data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47125" name="Rectangle 11"/>
            <p:cNvSpPr/>
            <p:nvPr/>
          </p:nvSpPr>
          <p:spPr>
            <a:xfrm>
              <a:off x="3693" y="3155"/>
              <a:ext cx="1872" cy="240"/>
            </a:xfrm>
            <a:prstGeom prst="rect">
              <a:avLst/>
            </a:prstGeom>
            <a:solidFill>
              <a:srgbClr val="D6D6F5">
                <a:alpha val="18823"/>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.strtab </a:t>
              </a:r>
              <a:r>
                <a:rPr lang="zh-CN" altLang="en-GB" sz="2000" b="1" dirty="0">
                  <a:latin typeface="微软雅黑" panose="020B0503020204020204" pitchFamily="34" charset="-122"/>
                  <a:ea typeface="微软雅黑" panose="020B0503020204020204" pitchFamily="34" charset="-122"/>
                </a:rPr>
                <a:t>节</a:t>
              </a:r>
            </a:p>
          </p:txBody>
        </p:sp>
        <p:sp>
          <p:nvSpPr>
            <p:cNvPr id="47126" name="Rectangle 11"/>
            <p:cNvSpPr/>
            <p:nvPr/>
          </p:nvSpPr>
          <p:spPr>
            <a:xfrm>
              <a:off x="3697" y="3387"/>
              <a:ext cx="1872" cy="240"/>
            </a:xfrm>
            <a:prstGeom prst="rect">
              <a:avLst/>
            </a:prstGeom>
            <a:solidFill>
              <a:srgbClr val="D6D6F5">
                <a:alpha val="18823"/>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.line </a:t>
              </a:r>
              <a:r>
                <a:rPr lang="zh-CN" altLang="en-GB" sz="2000" b="1" dirty="0">
                  <a:latin typeface="微软雅黑" panose="020B0503020204020204" pitchFamily="34" charset="-122"/>
                  <a:ea typeface="微软雅黑" panose="020B0503020204020204" pitchFamily="34" charset="-122"/>
                </a:rPr>
                <a:t>节</a:t>
              </a:r>
            </a:p>
          </p:txBody>
        </p:sp>
      </p:grpSp>
      <p:sp>
        <p:nvSpPr>
          <p:cNvPr id="798744" name="Text Box 24"/>
          <p:cNvSpPr txBox="1"/>
          <p:nvPr/>
        </p:nvSpPr>
        <p:spPr>
          <a:xfrm>
            <a:off x="3065463" y="676275"/>
            <a:ext cx="3175000" cy="396875"/>
          </a:xfrm>
          <a:prstGeom prst="rect">
            <a:avLst/>
          </a:prstGeom>
          <a:noFill/>
          <a:ln w="9525">
            <a:noFill/>
          </a:ln>
        </p:spPr>
        <p:txBody>
          <a:bodyPr anchor="t" anchorCtr="0">
            <a:spAutoFit/>
          </a:bodyPr>
          <a:lstStyle/>
          <a:p>
            <a:pPr>
              <a:spcBef>
                <a:spcPct val="50000"/>
              </a:spcBef>
            </a:pPr>
            <a:r>
              <a:rPr lang="zh-CN" altLang="en-US" sz="2000" b="1" dirty="0">
                <a:solidFill>
                  <a:srgbClr val="3366FF"/>
                </a:solidFill>
                <a:latin typeface="微软雅黑" panose="020B0503020204020204" pitchFamily="34" charset="-122"/>
                <a:ea typeface="微软雅黑" panose="020B0503020204020204" pitchFamily="34" charset="-122"/>
              </a:rPr>
              <a:t>可重定位目标文件的</a:t>
            </a:r>
            <a:r>
              <a:rPr lang="en-US" altLang="zh-CN" sz="2000" b="1" dirty="0">
                <a:solidFill>
                  <a:srgbClr val="3366FF"/>
                </a:solidFill>
                <a:latin typeface="微软雅黑" panose="020B0503020204020204" pitchFamily="34" charset="-122"/>
                <a:ea typeface="微软雅黑" panose="020B0503020204020204" pitchFamily="34" charset="-122"/>
              </a:rPr>
              <a:t>ELF</a:t>
            </a:r>
            <a:r>
              <a:rPr lang="zh-CN" altLang="en-US" sz="2000" b="1" dirty="0">
                <a:solidFill>
                  <a:srgbClr val="3366FF"/>
                </a:solidFill>
                <a:latin typeface="微软雅黑" panose="020B0503020204020204" pitchFamily="34" charset="-122"/>
                <a:ea typeface="微软雅黑" panose="020B0503020204020204" pitchFamily="34" charset="-122"/>
              </a:rPr>
              <a:t>头</a:t>
            </a:r>
          </a:p>
        </p:txBody>
      </p:sp>
      <p:sp>
        <p:nvSpPr>
          <p:cNvPr id="798745" name="Text Box 25"/>
          <p:cNvSpPr txBox="1"/>
          <p:nvPr/>
        </p:nvSpPr>
        <p:spPr>
          <a:xfrm>
            <a:off x="3736975" y="3509963"/>
            <a:ext cx="2028825" cy="396875"/>
          </a:xfrm>
          <a:prstGeom prst="rect">
            <a:avLst/>
          </a:prstGeom>
          <a:noFill/>
          <a:ln w="9525">
            <a:noFill/>
          </a:ln>
        </p:spPr>
        <p:txBody>
          <a:bodyPr anchor="t" anchorCtr="0">
            <a:spAutoFit/>
          </a:bodyPr>
          <a:lstStyle/>
          <a:p>
            <a:pPr>
              <a:spcBef>
                <a:spcPct val="50000"/>
              </a:spcBef>
            </a:pPr>
            <a:r>
              <a:rPr lang="zh-CN" altLang="en-US" sz="2000" b="1" dirty="0">
                <a:solidFill>
                  <a:srgbClr val="3366FF"/>
                </a:solidFill>
                <a:latin typeface="微软雅黑" panose="020B0503020204020204" pitchFamily="34" charset="-122"/>
                <a:ea typeface="微软雅黑" panose="020B0503020204020204" pitchFamily="34" charset="-122"/>
              </a:rPr>
              <a:t>没有程序头表</a:t>
            </a:r>
          </a:p>
        </p:txBody>
      </p:sp>
      <p:sp>
        <p:nvSpPr>
          <p:cNvPr id="798746" name="Line 26"/>
          <p:cNvSpPr/>
          <p:nvPr/>
        </p:nvSpPr>
        <p:spPr>
          <a:xfrm>
            <a:off x="3686175" y="4659313"/>
            <a:ext cx="2757488" cy="1204912"/>
          </a:xfrm>
          <a:prstGeom prst="line">
            <a:avLst/>
          </a:prstGeom>
          <a:ln w="38100" cap="flat" cmpd="sng">
            <a:solidFill>
              <a:srgbClr val="FF0000"/>
            </a:solidFill>
            <a:prstDash val="solid"/>
            <a:round/>
            <a:headEnd type="none" w="med" len="med"/>
            <a:tailEnd type="triangle" w="med" len="med"/>
          </a:ln>
        </p:spPr>
      </p:sp>
      <p:sp>
        <p:nvSpPr>
          <p:cNvPr id="798747" name="Line 27"/>
          <p:cNvSpPr/>
          <p:nvPr/>
        </p:nvSpPr>
        <p:spPr>
          <a:xfrm>
            <a:off x="188913" y="1597025"/>
            <a:ext cx="2322512" cy="0"/>
          </a:xfrm>
          <a:prstGeom prst="line">
            <a:avLst/>
          </a:prstGeom>
          <a:ln w="38100" cap="flat" cmpd="sng">
            <a:solidFill>
              <a:srgbClr val="FF0000"/>
            </a:solidFill>
            <a:prstDash val="solid"/>
            <a:round/>
            <a:headEnd type="none" w="med" len="med"/>
            <a:tailEnd type="none" w="med" len="med"/>
          </a:ln>
        </p:spPr>
      </p:sp>
      <p:sp>
        <p:nvSpPr>
          <p:cNvPr id="798748" name="Line 28"/>
          <p:cNvSpPr/>
          <p:nvPr/>
        </p:nvSpPr>
        <p:spPr>
          <a:xfrm>
            <a:off x="4543425" y="5953125"/>
            <a:ext cx="1900238" cy="176213"/>
          </a:xfrm>
          <a:prstGeom prst="line">
            <a:avLst/>
          </a:prstGeom>
          <a:ln w="38100" cap="flat" cmpd="sng">
            <a:solidFill>
              <a:srgbClr val="FF0000"/>
            </a:solidFill>
            <a:prstDash val="solid"/>
            <a:round/>
            <a:headEnd type="none" w="med" len="med"/>
            <a:tailEnd type="triangle" w="med" len="med"/>
          </a:ln>
        </p:spPr>
      </p:sp>
      <p:sp>
        <p:nvSpPr>
          <p:cNvPr id="798749" name="Line 29"/>
          <p:cNvSpPr/>
          <p:nvPr/>
        </p:nvSpPr>
        <p:spPr>
          <a:xfrm flipV="1">
            <a:off x="3802063" y="914400"/>
            <a:ext cx="2627312" cy="4137025"/>
          </a:xfrm>
          <a:prstGeom prst="line">
            <a:avLst/>
          </a:prstGeom>
          <a:ln w="38100" cap="flat" cmpd="sng">
            <a:solidFill>
              <a:srgbClr val="FF0000"/>
            </a:solidFill>
            <a:prstDash val="solid"/>
            <a:round/>
            <a:headEnd type="none" w="med" len="med"/>
            <a:tailEnd type="triangle" w="med" len="med"/>
          </a:ln>
        </p:spPr>
      </p:sp>
      <p:sp>
        <p:nvSpPr>
          <p:cNvPr id="798750" name="Text Box 30"/>
          <p:cNvSpPr txBox="1"/>
          <p:nvPr/>
        </p:nvSpPr>
        <p:spPr>
          <a:xfrm>
            <a:off x="4891088" y="5707063"/>
            <a:ext cx="1379537" cy="396875"/>
          </a:xfrm>
          <a:prstGeom prst="rect">
            <a:avLst/>
          </a:prstGeom>
          <a:noFill/>
          <a:ln w="9525">
            <a:noFill/>
          </a:ln>
        </p:spPr>
        <p:txBody>
          <a:bodyPr anchor="t" anchorCtr="0">
            <a:spAutoFit/>
          </a:bodyPr>
          <a:lstStyle/>
          <a:p>
            <a:pPr>
              <a:spcBef>
                <a:spcPct val="50000"/>
              </a:spcBef>
            </a:pPr>
            <a:r>
              <a:rPr lang="en-US" altLang="zh-CN" sz="2000" b="1" dirty="0">
                <a:solidFill>
                  <a:schemeClr val="accent2"/>
                </a:solidFill>
                <a:latin typeface="微软雅黑" panose="020B0503020204020204" pitchFamily="34" charset="-122"/>
                <a:ea typeface="微软雅黑" panose="020B0503020204020204" pitchFamily="34" charset="-122"/>
              </a:rPr>
              <a:t>15x40B</a:t>
            </a:r>
          </a:p>
        </p:txBody>
      </p:sp>
      <p:sp>
        <p:nvSpPr>
          <p:cNvPr id="798751" name="Text Box 31"/>
          <p:cNvSpPr txBox="1"/>
          <p:nvPr/>
        </p:nvSpPr>
        <p:spPr>
          <a:xfrm>
            <a:off x="4586288" y="6148388"/>
            <a:ext cx="1901825" cy="609600"/>
          </a:xfrm>
          <a:prstGeom prst="rect">
            <a:avLst/>
          </a:prstGeom>
          <a:noFill/>
          <a:ln w="9525">
            <a:noFill/>
          </a:ln>
        </p:spPr>
        <p:txBody>
          <a:bodyPr tIns="0" bIns="0" anchor="t" anchorCtr="0">
            <a:spAutoFit/>
          </a:bodyPr>
          <a:lstStyle/>
          <a:p>
            <a:pPr>
              <a:spcBef>
                <a:spcPct val="50000"/>
              </a:spcBef>
            </a:pPr>
            <a:r>
              <a:rPr lang="en-US" altLang="zh-CN" sz="2000" b="1" dirty="0">
                <a:solidFill>
                  <a:srgbClr val="0A6A0A"/>
                </a:solidFill>
                <a:latin typeface="微软雅黑" panose="020B0503020204020204" pitchFamily="34" charset="-122"/>
                <a:ea typeface="微软雅黑" panose="020B0503020204020204" pitchFamily="34" charset="-122"/>
              </a:rPr>
              <a:t>.strtab</a:t>
            </a:r>
            <a:r>
              <a:rPr lang="zh-CN" altLang="en-US" sz="2000" b="1" dirty="0">
                <a:solidFill>
                  <a:srgbClr val="0A6A0A"/>
                </a:solidFill>
                <a:latin typeface="微软雅黑" panose="020B0503020204020204" pitchFamily="34" charset="-122"/>
                <a:ea typeface="微软雅黑" panose="020B0503020204020204" pitchFamily="34" charset="-122"/>
              </a:rPr>
              <a:t>在节头表中的索引</a:t>
            </a:r>
          </a:p>
        </p:txBody>
      </p:sp>
      <p:sp>
        <p:nvSpPr>
          <p:cNvPr id="798752" name="Text Box 32"/>
          <p:cNvSpPr txBox="1"/>
          <p:nvPr/>
        </p:nvSpPr>
        <p:spPr>
          <a:xfrm>
            <a:off x="1698625" y="1001713"/>
            <a:ext cx="2017713" cy="381000"/>
          </a:xfrm>
          <a:prstGeom prst="rect">
            <a:avLst/>
          </a:prstGeom>
          <a:noFill/>
          <a:ln w="9525">
            <a:noFill/>
          </a:ln>
        </p:spPr>
        <p:txBody>
          <a:bodyPr anchor="t" anchorCtr="0">
            <a:spAutoFit/>
          </a:bodyPr>
          <a:lstStyle/>
          <a:p>
            <a:pPr>
              <a:spcBef>
                <a:spcPct val="50000"/>
              </a:spcBef>
            </a:pPr>
            <a:r>
              <a:rPr lang="en-US" altLang="zh-CN" sz="1900" b="1" dirty="0">
                <a:solidFill>
                  <a:srgbClr val="0A6A0A"/>
                </a:solidFill>
                <a:latin typeface="微软雅黑" panose="020B0503020204020204" pitchFamily="34" charset="-122"/>
                <a:ea typeface="微软雅黑" panose="020B0503020204020204" pitchFamily="34" charset="-122"/>
              </a:rPr>
              <a:t>ELF</a:t>
            </a:r>
            <a:r>
              <a:rPr lang="zh-CN" altLang="en-US" sz="1900" b="1" dirty="0">
                <a:solidFill>
                  <a:srgbClr val="0A6A0A"/>
                </a:solidFill>
                <a:latin typeface="微软雅黑" panose="020B0503020204020204" pitchFamily="34" charset="-122"/>
                <a:ea typeface="微软雅黑" panose="020B0503020204020204" pitchFamily="34" charset="-122"/>
              </a:rPr>
              <a:t>文件的魔数</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98744"/>
                                        </p:tgtEl>
                                        <p:attrNameLst>
                                          <p:attrName>style.visibility</p:attrName>
                                        </p:attrNameLst>
                                      </p:cBhvr>
                                      <p:to>
                                        <p:strVal val="visible"/>
                                      </p:to>
                                    </p:set>
                                    <p:animEffect transition="in" filter="blinds(horizontal)">
                                      <p:cBhvr>
                                        <p:cTn id="7" dur="500"/>
                                        <p:tgtEl>
                                          <p:spTgt spid="7987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98747"/>
                                        </p:tgtEl>
                                        <p:attrNameLst>
                                          <p:attrName>style.visibility</p:attrName>
                                        </p:attrNameLst>
                                      </p:cBhvr>
                                      <p:to>
                                        <p:strVal val="visible"/>
                                      </p:to>
                                    </p:set>
                                    <p:animEffect transition="in" filter="blinds(horizontal)">
                                      <p:cBhvr>
                                        <p:cTn id="12" dur="500"/>
                                        <p:tgtEl>
                                          <p:spTgt spid="79874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98752"/>
                                        </p:tgtEl>
                                        <p:attrNameLst>
                                          <p:attrName>style.visibility</p:attrName>
                                        </p:attrNameLst>
                                      </p:cBhvr>
                                      <p:to>
                                        <p:strVal val="visible"/>
                                      </p:to>
                                    </p:set>
                                    <p:animEffect transition="in" filter="blinds(horizontal)">
                                      <p:cBhvr>
                                        <p:cTn id="17" dur="500"/>
                                        <p:tgtEl>
                                          <p:spTgt spid="79875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98724"/>
                                        </p:tgtEl>
                                        <p:attrNameLst>
                                          <p:attrName>style.visibility</p:attrName>
                                        </p:attrNameLst>
                                      </p:cBhvr>
                                      <p:to>
                                        <p:strVal val="visible"/>
                                      </p:to>
                                    </p:set>
                                    <p:animEffect transition="in" filter="blinds(horizontal)">
                                      <p:cBhvr>
                                        <p:cTn id="22" dur="500"/>
                                        <p:tgtEl>
                                          <p:spTgt spid="79872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98725"/>
                                        </p:tgtEl>
                                        <p:attrNameLst>
                                          <p:attrName>style.visibility</p:attrName>
                                        </p:attrNameLst>
                                      </p:cBhvr>
                                      <p:to>
                                        <p:strVal val="visible"/>
                                      </p:to>
                                    </p:set>
                                    <p:animEffect transition="in" filter="blinds(horizontal)">
                                      <p:cBhvr>
                                        <p:cTn id="27" dur="500"/>
                                        <p:tgtEl>
                                          <p:spTgt spid="79872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98745"/>
                                        </p:tgtEl>
                                        <p:attrNameLst>
                                          <p:attrName>style.visibility</p:attrName>
                                        </p:attrNameLst>
                                      </p:cBhvr>
                                      <p:to>
                                        <p:strVal val="visible"/>
                                      </p:to>
                                    </p:set>
                                    <p:animEffect transition="in" filter="blinds(horizontal)">
                                      <p:cBhvr>
                                        <p:cTn id="32" dur="500"/>
                                        <p:tgtEl>
                                          <p:spTgt spid="79874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98726"/>
                                        </p:tgtEl>
                                        <p:attrNameLst>
                                          <p:attrName>style.visibility</p:attrName>
                                        </p:attrNameLst>
                                      </p:cBhvr>
                                      <p:to>
                                        <p:strVal val="visible"/>
                                      </p:to>
                                    </p:set>
                                    <p:animEffect transition="in" filter="blinds(horizontal)">
                                      <p:cBhvr>
                                        <p:cTn id="37" dur="500"/>
                                        <p:tgtEl>
                                          <p:spTgt spid="79872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98727"/>
                                        </p:tgtEl>
                                        <p:attrNameLst>
                                          <p:attrName>style.visibility</p:attrName>
                                        </p:attrNameLst>
                                      </p:cBhvr>
                                      <p:to>
                                        <p:strVal val="visible"/>
                                      </p:to>
                                    </p:set>
                                    <p:animEffect transition="in" filter="blinds(horizontal)">
                                      <p:cBhvr>
                                        <p:cTn id="42" dur="500"/>
                                        <p:tgtEl>
                                          <p:spTgt spid="79872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98728"/>
                                        </p:tgtEl>
                                        <p:attrNameLst>
                                          <p:attrName>style.visibility</p:attrName>
                                        </p:attrNameLst>
                                      </p:cBhvr>
                                      <p:to>
                                        <p:strVal val="visible"/>
                                      </p:to>
                                    </p:set>
                                    <p:animEffect transition="in" filter="blinds(horizontal)">
                                      <p:cBhvr>
                                        <p:cTn id="47" dur="500"/>
                                        <p:tgtEl>
                                          <p:spTgt spid="79872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98746"/>
                                        </p:tgtEl>
                                        <p:attrNameLst>
                                          <p:attrName>style.visibility</p:attrName>
                                        </p:attrNameLst>
                                      </p:cBhvr>
                                      <p:to>
                                        <p:strVal val="visible"/>
                                      </p:to>
                                    </p:set>
                                    <p:animEffect transition="in" filter="blinds(horizontal)">
                                      <p:cBhvr>
                                        <p:cTn id="52" dur="500"/>
                                        <p:tgtEl>
                                          <p:spTgt spid="79874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98729"/>
                                        </p:tgtEl>
                                        <p:attrNameLst>
                                          <p:attrName>style.visibility</p:attrName>
                                        </p:attrNameLst>
                                      </p:cBhvr>
                                      <p:to>
                                        <p:strVal val="visible"/>
                                      </p:to>
                                    </p:set>
                                    <p:animEffect transition="in" filter="blinds(horizontal)">
                                      <p:cBhvr>
                                        <p:cTn id="57" dur="500"/>
                                        <p:tgtEl>
                                          <p:spTgt spid="79872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98748"/>
                                        </p:tgtEl>
                                        <p:attrNameLst>
                                          <p:attrName>style.visibility</p:attrName>
                                        </p:attrNameLst>
                                      </p:cBhvr>
                                      <p:to>
                                        <p:strVal val="visible"/>
                                      </p:to>
                                    </p:set>
                                    <p:animEffect transition="in" filter="blinds(horizontal)">
                                      <p:cBhvr>
                                        <p:cTn id="62" dur="500"/>
                                        <p:tgtEl>
                                          <p:spTgt spid="798748"/>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798750"/>
                                        </p:tgtEl>
                                        <p:attrNameLst>
                                          <p:attrName>style.visibility</p:attrName>
                                        </p:attrNameLst>
                                      </p:cBhvr>
                                      <p:to>
                                        <p:strVal val="visible"/>
                                      </p:to>
                                    </p:set>
                                    <p:animEffect transition="in" filter="blinds(horizontal)">
                                      <p:cBhvr>
                                        <p:cTn id="67" dur="500"/>
                                        <p:tgtEl>
                                          <p:spTgt spid="798750"/>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98749"/>
                                        </p:tgtEl>
                                        <p:attrNameLst>
                                          <p:attrName>style.visibility</p:attrName>
                                        </p:attrNameLst>
                                      </p:cBhvr>
                                      <p:to>
                                        <p:strVal val="visible"/>
                                      </p:to>
                                    </p:set>
                                    <p:animEffect transition="in" filter="blinds(horizontal)">
                                      <p:cBhvr>
                                        <p:cTn id="72" dur="500"/>
                                        <p:tgtEl>
                                          <p:spTgt spid="798749"/>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798751"/>
                                        </p:tgtEl>
                                        <p:attrNameLst>
                                          <p:attrName>style.visibility</p:attrName>
                                        </p:attrNameLst>
                                      </p:cBhvr>
                                      <p:to>
                                        <p:strVal val="visible"/>
                                      </p:to>
                                    </p:set>
                                    <p:animEffect transition="in" filter="blinds(horizontal)">
                                      <p:cBhvr>
                                        <p:cTn id="77" dur="500"/>
                                        <p:tgtEl>
                                          <p:spTgt spid="798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4" grpId="0"/>
      <p:bldP spid="798745" grpId="0"/>
      <p:bldP spid="798750" grpId="0"/>
      <p:bldP spid="798751" grpId="0"/>
      <p:bldP spid="798752" grpId="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5" name="Rectangle 2"/>
          <p:cNvSpPr>
            <a:spLocks noGrp="1"/>
          </p:cNvSpPr>
          <p:nvPr>
            <p:ph type="title"/>
          </p:nvPr>
        </p:nvSpPr>
        <p:spPr>
          <a:ln/>
        </p:spPr>
        <p:txBody>
          <a:bodyPr vert="horz" wrap="square" lIns="91440" tIns="45720" rIns="91440" bIns="45720" anchor="ctr" anchorCtr="0"/>
          <a:lstStyle/>
          <a:p>
            <a:r>
              <a:rPr lang="zh-CN" altLang="en-US" dirty="0"/>
              <a:t>可执行文件的链接生成</a:t>
            </a:r>
          </a:p>
        </p:txBody>
      </p:sp>
      <p:sp>
        <p:nvSpPr>
          <p:cNvPr id="6146" name="Rectangle 3"/>
          <p:cNvSpPr>
            <a:spLocks noGrp="1"/>
          </p:cNvSpPr>
          <p:nvPr>
            <p:ph idx="1"/>
          </p:nvPr>
        </p:nvSpPr>
        <p:spPr>
          <a:xfrm>
            <a:off x="461963" y="787400"/>
            <a:ext cx="8229600" cy="5759450"/>
          </a:xfrm>
          <a:ln/>
        </p:spPr>
        <p:txBody>
          <a:bodyPr vert="horz" wrap="square" lIns="91440" tIns="45720" rIns="91440" bIns="45720" anchor="t" anchorCtr="0"/>
          <a:lstStyle/>
          <a:p>
            <a:pPr>
              <a:lnSpc>
                <a:spcPct val="105000"/>
              </a:lnSpc>
            </a:pPr>
            <a:r>
              <a:rPr lang="zh-CN" altLang="en-US" dirty="0">
                <a:ea typeface="微软雅黑" panose="020B0503020204020204" pitchFamily="34" charset="-122"/>
              </a:rPr>
              <a:t>主要教学目标</a:t>
            </a:r>
          </a:p>
          <a:p>
            <a:pPr lvl="1">
              <a:lnSpc>
                <a:spcPct val="105000"/>
              </a:lnSpc>
            </a:pPr>
            <a:r>
              <a:rPr lang="zh-CN" altLang="en-US" sz="2200" dirty="0">
                <a:ea typeface="微软雅黑" panose="020B0503020204020204" pitchFamily="34" charset="-122"/>
              </a:rPr>
              <a:t>使学生了解链接器是如何工作的，从而能够养成良好的程序设计习惯，并增加程序调试能力。</a:t>
            </a:r>
          </a:p>
          <a:p>
            <a:pPr lvl="1">
              <a:lnSpc>
                <a:spcPct val="105000"/>
              </a:lnSpc>
            </a:pPr>
            <a:r>
              <a:rPr lang="zh-CN" altLang="en-US" sz="2200" dirty="0">
                <a:ea typeface="微软雅黑" panose="020B0503020204020204" pitchFamily="34" charset="-122"/>
              </a:rPr>
              <a:t>通过了解可执行文件的存储器映像来进一步深入理解进程的虚拟地址空间的概念。</a:t>
            </a:r>
          </a:p>
          <a:p>
            <a:pPr>
              <a:lnSpc>
                <a:spcPct val="105000"/>
              </a:lnSpc>
            </a:pPr>
            <a:r>
              <a:rPr lang="zh-CN" altLang="en-US" dirty="0">
                <a:ea typeface="微软雅黑" panose="020B0503020204020204" pitchFamily="34" charset="-122"/>
              </a:rPr>
              <a:t>包括以下内容</a:t>
            </a:r>
          </a:p>
          <a:p>
            <a:pPr lvl="1">
              <a:lnSpc>
                <a:spcPct val="105000"/>
              </a:lnSpc>
            </a:pPr>
            <a:r>
              <a:rPr lang="zh-CN" altLang="en-US" sz="2200" dirty="0">
                <a:ea typeface="微软雅黑" panose="020B0503020204020204" pitchFamily="34" charset="-122"/>
              </a:rPr>
              <a:t>链接和静态链接概念</a:t>
            </a:r>
          </a:p>
          <a:p>
            <a:pPr lvl="1">
              <a:lnSpc>
                <a:spcPct val="105000"/>
              </a:lnSpc>
            </a:pPr>
            <a:r>
              <a:rPr lang="zh-CN" altLang="en-US" sz="2200" dirty="0">
                <a:ea typeface="微软雅黑" panose="020B0503020204020204" pitchFamily="34" charset="-122"/>
              </a:rPr>
              <a:t>三种目标文件格式</a:t>
            </a:r>
          </a:p>
          <a:p>
            <a:pPr lvl="1">
              <a:lnSpc>
                <a:spcPct val="105000"/>
              </a:lnSpc>
            </a:pPr>
            <a:r>
              <a:rPr lang="zh-CN" altLang="en-US" sz="2200" dirty="0">
                <a:ea typeface="微软雅黑" panose="020B0503020204020204" pitchFamily="34" charset="-122"/>
              </a:rPr>
              <a:t>符号及符号表、符号解析</a:t>
            </a:r>
          </a:p>
          <a:p>
            <a:pPr lvl="1">
              <a:lnSpc>
                <a:spcPct val="105000"/>
              </a:lnSpc>
            </a:pPr>
            <a:r>
              <a:rPr lang="zh-CN" altLang="en-US" sz="2200" dirty="0">
                <a:ea typeface="微软雅黑" panose="020B0503020204020204" pitchFamily="34" charset="-122"/>
              </a:rPr>
              <a:t>使用静态库链接</a:t>
            </a:r>
          </a:p>
          <a:p>
            <a:pPr lvl="1">
              <a:lnSpc>
                <a:spcPct val="105000"/>
              </a:lnSpc>
            </a:pPr>
            <a:r>
              <a:rPr lang="zh-CN" altLang="en-US" sz="2200" dirty="0">
                <a:ea typeface="微软雅黑" panose="020B0503020204020204" pitchFamily="34" charset="-122"/>
              </a:rPr>
              <a:t>重定位信息及重定位过程</a:t>
            </a:r>
          </a:p>
          <a:p>
            <a:pPr lvl="1">
              <a:lnSpc>
                <a:spcPct val="105000"/>
              </a:lnSpc>
            </a:pPr>
            <a:r>
              <a:rPr lang="zh-CN" altLang="en-US" sz="2200" dirty="0">
                <a:ea typeface="微软雅黑" panose="020B0503020204020204" pitchFamily="34" charset="-122"/>
              </a:rPr>
              <a:t>可执行文件的存储器映像</a:t>
            </a:r>
          </a:p>
          <a:p>
            <a:pPr lvl="1">
              <a:lnSpc>
                <a:spcPct val="105000"/>
              </a:lnSpc>
            </a:pPr>
            <a:r>
              <a:rPr lang="zh-CN" altLang="en-US" sz="2200" dirty="0">
                <a:ea typeface="微软雅黑" panose="020B0503020204020204" pitchFamily="34" charset="-122"/>
              </a:rPr>
              <a:t>可执行文件的加载</a:t>
            </a:r>
          </a:p>
          <a:p>
            <a:pPr lvl="1">
              <a:lnSpc>
                <a:spcPct val="105000"/>
              </a:lnSpc>
            </a:pPr>
            <a:r>
              <a:rPr lang="zh-CN" altLang="en-US" sz="2200" dirty="0">
                <a:ea typeface="微软雅黑" panose="020B0503020204020204" pitchFamily="34" charset="-122"/>
              </a:rPr>
              <a:t>共享（动态）库链接</a:t>
            </a:r>
            <a:endParaRPr lang="en-US" altLang="zh-CN" sz="2200" dirty="0">
              <a:ea typeface="微软雅黑" panose="020B0503020204020204" pitchFamily="34" charset="-122"/>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p:cNvSpPr>
          <p:nvPr>
            <p:ph type="title"/>
          </p:nvPr>
        </p:nvSpPr>
        <p:spPr>
          <a:xfrm>
            <a:off x="457200" y="114300"/>
            <a:ext cx="8229600" cy="561975"/>
          </a:xfrm>
          <a:ln/>
        </p:spPr>
        <p:txBody>
          <a:bodyPr vert="horz" wrap="square" lIns="91440" tIns="45720" rIns="91440" bIns="45720" anchor="ctr" anchorCtr="0"/>
          <a:lstStyle/>
          <a:p>
            <a:r>
              <a:rPr lang="zh-CN" altLang="en-US" dirty="0"/>
              <a:t>节头表（</a:t>
            </a:r>
            <a:r>
              <a:rPr lang="en-US" altLang="zh-CN" dirty="0"/>
              <a:t>Section Header Table</a:t>
            </a:r>
            <a:r>
              <a:rPr lang="zh-CN" altLang="en-US" dirty="0"/>
              <a:t>）</a:t>
            </a:r>
          </a:p>
        </p:txBody>
      </p:sp>
      <p:sp>
        <p:nvSpPr>
          <p:cNvPr id="799747" name="Rectangle 3"/>
          <p:cNvSpPr>
            <a:spLocks noGrp="1"/>
          </p:cNvSpPr>
          <p:nvPr>
            <p:ph idx="1"/>
          </p:nvPr>
        </p:nvSpPr>
        <p:spPr>
          <a:xfrm>
            <a:off x="222250" y="822325"/>
            <a:ext cx="8578850" cy="1360488"/>
          </a:xfrm>
          <a:ln/>
        </p:spPr>
        <p:txBody>
          <a:bodyPr vert="horz" wrap="square" lIns="91440" tIns="45720" rIns="91440" bIns="45720" anchor="t" anchorCtr="0"/>
          <a:lstStyle/>
          <a:p>
            <a:pPr>
              <a:lnSpc>
                <a:spcPct val="110000"/>
              </a:lnSpc>
              <a:spcBef>
                <a:spcPct val="15000"/>
              </a:spcBef>
            </a:pPr>
            <a:r>
              <a:rPr lang="zh-CN" altLang="en-US" sz="2000" dirty="0">
                <a:latin typeface="微软雅黑" panose="020B0503020204020204" pitchFamily="34" charset="-122"/>
                <a:ea typeface="微软雅黑" panose="020B0503020204020204" pitchFamily="34" charset="-122"/>
              </a:rPr>
              <a:t>除</a:t>
            </a:r>
            <a:r>
              <a:rPr lang="en-US" altLang="zh-CN" sz="2000" dirty="0">
                <a:latin typeface="微软雅黑" panose="020B0503020204020204" pitchFamily="34" charset="-122"/>
                <a:ea typeface="微软雅黑" panose="020B0503020204020204" pitchFamily="34" charset="-122"/>
              </a:rPr>
              <a:t>ELF</a:t>
            </a:r>
            <a:r>
              <a:rPr lang="zh-CN" altLang="en-US" sz="2000" dirty="0">
                <a:latin typeface="微软雅黑" panose="020B0503020204020204" pitchFamily="34" charset="-122"/>
                <a:ea typeface="微软雅黑" panose="020B0503020204020204" pitchFamily="34" charset="-122"/>
              </a:rPr>
              <a:t>头之外，节头表是</a:t>
            </a:r>
            <a:r>
              <a:rPr lang="en-US" altLang="zh-CN" sz="2000" dirty="0">
                <a:latin typeface="微软雅黑" panose="020B0503020204020204" pitchFamily="34" charset="-122"/>
                <a:ea typeface="微软雅黑" panose="020B0503020204020204" pitchFamily="34" charset="-122"/>
              </a:rPr>
              <a:t>ELF</a:t>
            </a:r>
            <a:r>
              <a:rPr lang="zh-CN" altLang="en-US" sz="2000" dirty="0">
                <a:latin typeface="微软雅黑" panose="020B0503020204020204" pitchFamily="34" charset="-122"/>
                <a:ea typeface="微软雅黑" panose="020B0503020204020204" pitchFamily="34" charset="-122"/>
              </a:rPr>
              <a:t>可重定位目标文件中最重要的部分内容</a:t>
            </a:r>
          </a:p>
          <a:p>
            <a:pPr>
              <a:lnSpc>
                <a:spcPct val="110000"/>
              </a:lnSpc>
              <a:spcBef>
                <a:spcPct val="15000"/>
              </a:spcBef>
            </a:pPr>
            <a:r>
              <a:rPr lang="zh-CN" altLang="en-US" sz="2000" dirty="0">
                <a:solidFill>
                  <a:srgbClr val="FF0000"/>
                </a:solidFill>
                <a:latin typeface="微软雅黑" panose="020B0503020204020204" pitchFamily="34" charset="-122"/>
                <a:ea typeface="微软雅黑" panose="020B0503020204020204" pitchFamily="34" charset="-122"/>
              </a:rPr>
              <a:t>描述每个节的节名、在文件中的偏移、大小、访问属性、对齐方式等</a:t>
            </a:r>
          </a:p>
          <a:p>
            <a:pPr>
              <a:lnSpc>
                <a:spcPct val="110000"/>
              </a:lnSpc>
              <a:spcBef>
                <a:spcPct val="15000"/>
              </a:spcBef>
            </a:pPr>
            <a:r>
              <a:rPr lang="zh-CN" altLang="en-US" sz="2000" dirty="0">
                <a:latin typeface="微软雅黑" panose="020B0503020204020204" pitchFamily="34" charset="-122"/>
                <a:ea typeface="微软雅黑" panose="020B0503020204020204" pitchFamily="34" charset="-122"/>
              </a:rPr>
              <a:t>以下是</a:t>
            </a:r>
            <a:r>
              <a:rPr lang="en-US" altLang="zh-CN" sz="2000" dirty="0">
                <a:solidFill>
                  <a:srgbClr val="0A6A0A"/>
                </a:solidFill>
                <a:latin typeface="微软雅黑" panose="020B0503020204020204" pitchFamily="34" charset="-122"/>
                <a:ea typeface="微软雅黑" panose="020B0503020204020204" pitchFamily="34" charset="-122"/>
              </a:rPr>
              <a:t>32</a:t>
            </a:r>
            <a:r>
              <a:rPr lang="zh-CN" altLang="en-US" sz="2000" dirty="0">
                <a:solidFill>
                  <a:srgbClr val="0A6A0A"/>
                </a:solidFill>
                <a:latin typeface="微软雅黑" panose="020B0503020204020204" pitchFamily="34" charset="-122"/>
                <a:ea typeface="微软雅黑" panose="020B0503020204020204" pitchFamily="34" charset="-122"/>
              </a:rPr>
              <a:t>位系统</a:t>
            </a:r>
            <a:r>
              <a:rPr lang="zh-CN" altLang="en-US" sz="2000" dirty="0">
                <a:latin typeface="微软雅黑" panose="020B0503020204020204" pitchFamily="34" charset="-122"/>
                <a:ea typeface="微软雅黑" panose="020B0503020204020204" pitchFamily="34" charset="-122"/>
              </a:rPr>
              <a:t>对应的数据结构（每个表项占</a:t>
            </a:r>
            <a:r>
              <a:rPr lang="en-US" altLang="zh-CN" sz="2000" dirty="0">
                <a:solidFill>
                  <a:srgbClr val="FF0000"/>
                </a:solidFill>
                <a:latin typeface="微软雅黑" panose="020B0503020204020204" pitchFamily="34" charset="-122"/>
                <a:ea typeface="微软雅黑" panose="020B0503020204020204" pitchFamily="34" charset="-122"/>
              </a:rPr>
              <a:t>40B</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799748" name="Rectangle 4"/>
          <p:cNvSpPr/>
          <p:nvPr/>
        </p:nvSpPr>
        <p:spPr>
          <a:xfrm>
            <a:off x="85725" y="1962150"/>
            <a:ext cx="4756150" cy="4549775"/>
          </a:xfrm>
          <a:prstGeom prst="rect">
            <a:avLst/>
          </a:prstGeom>
          <a:noFill/>
          <a:ln w="9525">
            <a:noFill/>
          </a:ln>
        </p:spPr>
        <p:txBody>
          <a:bodyPr wrap="none" anchor="ctr" anchorCtr="0">
            <a:spAutoFit/>
          </a:bodyPr>
          <a:lstStyle/>
          <a:p>
            <a:pPr indent="266700">
              <a:lnSpc>
                <a:spcPct val="135000"/>
              </a:lnSpc>
            </a:pPr>
            <a:r>
              <a:rPr lang="en-US" altLang="zh-CN" b="1" dirty="0">
                <a:solidFill>
                  <a:schemeClr val="accent2"/>
                </a:solidFill>
                <a:latin typeface="微软雅黑" panose="020B0503020204020204" pitchFamily="34" charset="-122"/>
                <a:ea typeface="微软雅黑" panose="020B0503020204020204" pitchFamily="34" charset="-122"/>
              </a:rPr>
              <a:t>typedef struct {</a:t>
            </a:r>
          </a:p>
          <a:p>
            <a:pPr indent="266700">
              <a:lnSpc>
                <a:spcPct val="135000"/>
              </a:lnSpc>
            </a:pPr>
            <a:r>
              <a:rPr lang="en-US" altLang="zh-CN" b="1" dirty="0">
                <a:solidFill>
                  <a:schemeClr val="accent2"/>
                </a:solidFill>
                <a:latin typeface="微软雅黑" panose="020B0503020204020204" pitchFamily="34" charset="-122"/>
                <a:ea typeface="微软雅黑" panose="020B0503020204020204" pitchFamily="34" charset="-122"/>
              </a:rPr>
              <a:t>        Elf32_Word      	sh_name;</a:t>
            </a:r>
          </a:p>
          <a:p>
            <a:pPr indent="266700">
              <a:lnSpc>
                <a:spcPct val="135000"/>
              </a:lnSpc>
            </a:pPr>
            <a:r>
              <a:rPr lang="en-US" altLang="zh-CN" b="1" dirty="0">
                <a:solidFill>
                  <a:schemeClr val="accent2"/>
                </a:solidFill>
                <a:latin typeface="微软雅黑" panose="020B0503020204020204" pitchFamily="34" charset="-122"/>
                <a:ea typeface="微软雅黑" panose="020B0503020204020204" pitchFamily="34" charset="-122"/>
              </a:rPr>
              <a:t>        Elf32_Word      	sh_type;</a:t>
            </a:r>
          </a:p>
          <a:p>
            <a:pPr indent="266700">
              <a:lnSpc>
                <a:spcPct val="135000"/>
              </a:lnSpc>
            </a:pPr>
            <a:r>
              <a:rPr lang="en-US" altLang="zh-CN" b="1" dirty="0">
                <a:solidFill>
                  <a:schemeClr val="accent2"/>
                </a:solidFill>
                <a:latin typeface="微软雅黑" panose="020B0503020204020204" pitchFamily="34" charset="-122"/>
                <a:ea typeface="微软雅黑" panose="020B0503020204020204" pitchFamily="34" charset="-122"/>
              </a:rPr>
              <a:t>        Elf32_Word      	sh_flags;</a:t>
            </a:r>
          </a:p>
          <a:p>
            <a:pPr indent="266700">
              <a:lnSpc>
                <a:spcPct val="135000"/>
              </a:lnSpc>
            </a:pPr>
            <a:r>
              <a:rPr lang="en-US" altLang="zh-CN" b="1" dirty="0">
                <a:solidFill>
                  <a:schemeClr val="accent2"/>
                </a:solidFill>
                <a:latin typeface="微软雅黑" panose="020B0503020204020204" pitchFamily="34" charset="-122"/>
                <a:ea typeface="微软雅黑" panose="020B0503020204020204" pitchFamily="34" charset="-122"/>
              </a:rPr>
              <a:t>        Elf32_Addr      	sh_addr;</a:t>
            </a:r>
          </a:p>
          <a:p>
            <a:pPr indent="266700">
              <a:lnSpc>
                <a:spcPct val="135000"/>
              </a:lnSpc>
            </a:pPr>
            <a:r>
              <a:rPr lang="en-US" altLang="zh-CN" b="1" dirty="0">
                <a:solidFill>
                  <a:schemeClr val="accent2"/>
                </a:solidFill>
                <a:latin typeface="微软雅黑" panose="020B0503020204020204" pitchFamily="34" charset="-122"/>
                <a:ea typeface="微软雅黑" panose="020B0503020204020204" pitchFamily="34" charset="-122"/>
              </a:rPr>
              <a:t>        Elf32_Off      	sh_offset;</a:t>
            </a:r>
          </a:p>
          <a:p>
            <a:pPr indent="266700">
              <a:lnSpc>
                <a:spcPct val="135000"/>
              </a:lnSpc>
            </a:pPr>
            <a:r>
              <a:rPr lang="en-US" altLang="zh-CN" b="1" dirty="0">
                <a:solidFill>
                  <a:schemeClr val="accent2"/>
                </a:solidFill>
                <a:latin typeface="微软雅黑" panose="020B0503020204020204" pitchFamily="34" charset="-122"/>
                <a:ea typeface="微软雅黑" panose="020B0503020204020204" pitchFamily="34" charset="-122"/>
              </a:rPr>
              <a:t>        Elf32_Word      	sh_size;</a:t>
            </a:r>
          </a:p>
          <a:p>
            <a:pPr indent="266700">
              <a:lnSpc>
                <a:spcPct val="135000"/>
              </a:lnSpc>
            </a:pPr>
            <a:r>
              <a:rPr lang="en-US" altLang="zh-CN" b="1" dirty="0">
                <a:solidFill>
                  <a:schemeClr val="accent2"/>
                </a:solidFill>
                <a:latin typeface="微软雅黑" panose="020B0503020204020204" pitchFamily="34" charset="-122"/>
                <a:ea typeface="微软雅黑" panose="020B0503020204020204" pitchFamily="34" charset="-122"/>
              </a:rPr>
              <a:t>        Elf32_Word      	sh_link;</a:t>
            </a:r>
          </a:p>
          <a:p>
            <a:pPr indent="266700">
              <a:lnSpc>
                <a:spcPct val="135000"/>
              </a:lnSpc>
            </a:pPr>
            <a:r>
              <a:rPr lang="en-US" altLang="zh-CN" b="1" dirty="0">
                <a:solidFill>
                  <a:schemeClr val="accent2"/>
                </a:solidFill>
                <a:latin typeface="微软雅黑" panose="020B0503020204020204" pitchFamily="34" charset="-122"/>
                <a:ea typeface="微软雅黑" panose="020B0503020204020204" pitchFamily="34" charset="-122"/>
              </a:rPr>
              <a:t>        Elf32_Word      	sh_info;</a:t>
            </a:r>
          </a:p>
          <a:p>
            <a:pPr indent="266700">
              <a:lnSpc>
                <a:spcPct val="135000"/>
              </a:lnSpc>
            </a:pPr>
            <a:r>
              <a:rPr lang="en-US" altLang="zh-CN" b="1" dirty="0">
                <a:solidFill>
                  <a:schemeClr val="accent2"/>
                </a:solidFill>
                <a:latin typeface="微软雅黑" panose="020B0503020204020204" pitchFamily="34" charset="-122"/>
                <a:ea typeface="微软雅黑" panose="020B0503020204020204" pitchFamily="34" charset="-122"/>
              </a:rPr>
              <a:t>        Elf32_Word      	sh_addralign;</a:t>
            </a:r>
          </a:p>
          <a:p>
            <a:pPr indent="266700">
              <a:lnSpc>
                <a:spcPct val="135000"/>
              </a:lnSpc>
            </a:pPr>
            <a:r>
              <a:rPr lang="en-US" altLang="zh-CN" b="1" dirty="0">
                <a:solidFill>
                  <a:schemeClr val="accent2"/>
                </a:solidFill>
                <a:latin typeface="微软雅黑" panose="020B0503020204020204" pitchFamily="34" charset="-122"/>
                <a:ea typeface="微软雅黑" panose="020B0503020204020204" pitchFamily="34" charset="-122"/>
              </a:rPr>
              <a:t>        Elf32_Word      	sh_entsize;</a:t>
            </a:r>
            <a:r>
              <a:rPr lang="en-US" altLang="zh-CN" b="1" dirty="0">
                <a:solidFill>
                  <a:schemeClr val="accent2"/>
                </a:solidFill>
                <a:latin typeface="Arial" panose="020B0604020202020204" pitchFamily="34" charset="0"/>
                <a:ea typeface="宋体" panose="02010600030101010101" pitchFamily="2" charset="-122"/>
              </a:rPr>
              <a:t>	</a:t>
            </a:r>
            <a:endParaRPr lang="en-US" altLang="zh-CN" b="1" dirty="0">
              <a:solidFill>
                <a:schemeClr val="accent2"/>
              </a:solidFill>
              <a:latin typeface="微软雅黑" panose="020B0503020204020204" pitchFamily="34" charset="-122"/>
              <a:ea typeface="微软雅黑" panose="020B0503020204020204" pitchFamily="34" charset="-122"/>
            </a:endParaRPr>
          </a:p>
          <a:p>
            <a:pPr indent="266700">
              <a:lnSpc>
                <a:spcPct val="135000"/>
              </a:lnSpc>
            </a:pPr>
            <a:r>
              <a:rPr lang="en-US" altLang="zh-CN" b="1" dirty="0">
                <a:solidFill>
                  <a:schemeClr val="accent2"/>
                </a:solidFill>
                <a:latin typeface="微软雅黑" panose="020B0503020204020204" pitchFamily="34" charset="-122"/>
                <a:ea typeface="微软雅黑" panose="020B0503020204020204" pitchFamily="34" charset="-122"/>
              </a:rPr>
              <a:t>} Elf32_Shdr;</a:t>
            </a:r>
          </a:p>
        </p:txBody>
      </p:sp>
      <p:sp>
        <p:nvSpPr>
          <p:cNvPr id="799749" name="Rectangle 5"/>
          <p:cNvSpPr/>
          <p:nvPr/>
        </p:nvSpPr>
        <p:spPr>
          <a:xfrm>
            <a:off x="4041775" y="2346325"/>
            <a:ext cx="3844925" cy="496888"/>
          </a:xfrm>
          <a:prstGeom prst="rect">
            <a:avLst/>
          </a:prstGeom>
          <a:noFill/>
          <a:ln w="9525">
            <a:noFill/>
          </a:ln>
        </p:spPr>
        <p:txBody>
          <a:bodyPr anchor="ctr" anchorCtr="0">
            <a:spAutoFit/>
          </a:bodyPr>
          <a:lstStyle/>
          <a:p>
            <a:pPr eaLnBrk="0" hangingPunct="0">
              <a:lnSpc>
                <a:spcPct val="140000"/>
              </a:lnSpc>
            </a:pPr>
            <a:r>
              <a:rPr lang="zh-CN" altLang="en-US" sz="1900" b="1" dirty="0">
                <a:solidFill>
                  <a:srgbClr val="0A6A0A"/>
                </a:solidFill>
                <a:latin typeface="微软雅黑" panose="020B0503020204020204" pitchFamily="34" charset="-122"/>
                <a:ea typeface="微软雅黑" panose="020B0503020204020204" pitchFamily="34" charset="-122"/>
              </a:rPr>
              <a:t>节名字符串在</a:t>
            </a:r>
            <a:r>
              <a:rPr lang="en-US" altLang="zh-CN" sz="1900" b="1" dirty="0">
                <a:solidFill>
                  <a:srgbClr val="0A6A0A"/>
                </a:solidFill>
                <a:latin typeface="微软雅黑" panose="020B0503020204020204" pitchFamily="34" charset="-122"/>
                <a:ea typeface="微软雅黑" panose="020B0503020204020204" pitchFamily="34" charset="-122"/>
              </a:rPr>
              <a:t>.strtab</a:t>
            </a:r>
            <a:r>
              <a:rPr lang="zh-CN" altLang="en-US" sz="1900" b="1" dirty="0">
                <a:solidFill>
                  <a:srgbClr val="0A6A0A"/>
                </a:solidFill>
                <a:latin typeface="微软雅黑" panose="020B0503020204020204" pitchFamily="34" charset="-122"/>
                <a:ea typeface="微软雅黑" panose="020B0503020204020204" pitchFamily="34" charset="-122"/>
              </a:rPr>
              <a:t>中的偏移</a:t>
            </a:r>
          </a:p>
        </p:txBody>
      </p:sp>
      <p:sp>
        <p:nvSpPr>
          <p:cNvPr id="799750" name="Rectangle 6"/>
          <p:cNvSpPr/>
          <p:nvPr/>
        </p:nvSpPr>
        <p:spPr>
          <a:xfrm>
            <a:off x="3916363" y="2727325"/>
            <a:ext cx="4951412" cy="496888"/>
          </a:xfrm>
          <a:prstGeom prst="rect">
            <a:avLst/>
          </a:prstGeom>
          <a:noFill/>
          <a:ln w="9525">
            <a:noFill/>
          </a:ln>
        </p:spPr>
        <p:txBody>
          <a:bodyPr anchor="ctr" anchorCtr="0">
            <a:spAutoFit/>
          </a:bodyPr>
          <a:lstStyle/>
          <a:p>
            <a:pPr eaLnBrk="0" hangingPunct="0">
              <a:lnSpc>
                <a:spcPct val="140000"/>
              </a:lnSpc>
            </a:pPr>
            <a:r>
              <a:rPr lang="zh-CN" altLang="en-US" sz="1900" b="1" dirty="0">
                <a:latin typeface="微软雅黑" panose="020B0503020204020204" pitchFamily="34" charset="-122"/>
                <a:ea typeface="微软雅黑" panose="020B0503020204020204" pitchFamily="34" charset="-122"/>
              </a:rPr>
              <a:t>节类型：无效</a:t>
            </a:r>
            <a:r>
              <a:rPr lang="en-US" altLang="zh-CN" sz="1900" b="1" dirty="0">
                <a:latin typeface="微软雅黑" panose="020B0503020204020204" pitchFamily="34" charset="-122"/>
                <a:ea typeface="微软雅黑" panose="020B0503020204020204" pitchFamily="34" charset="-122"/>
              </a:rPr>
              <a:t>/</a:t>
            </a:r>
            <a:r>
              <a:rPr lang="zh-CN" altLang="en-US" sz="1900" b="1" dirty="0">
                <a:latin typeface="微软雅黑" panose="020B0503020204020204" pitchFamily="34" charset="-122"/>
                <a:ea typeface="微软雅黑" panose="020B0503020204020204" pitchFamily="34" charset="-122"/>
              </a:rPr>
              <a:t>代码或数据</a:t>
            </a:r>
            <a:r>
              <a:rPr lang="en-US" altLang="zh-CN" sz="1900" b="1" dirty="0">
                <a:latin typeface="微软雅黑" panose="020B0503020204020204" pitchFamily="34" charset="-122"/>
                <a:ea typeface="微软雅黑" panose="020B0503020204020204" pitchFamily="34" charset="-122"/>
              </a:rPr>
              <a:t>/</a:t>
            </a:r>
            <a:r>
              <a:rPr lang="zh-CN" altLang="en-US" sz="1900" b="1" dirty="0">
                <a:latin typeface="微软雅黑" panose="020B0503020204020204" pitchFamily="34" charset="-122"/>
                <a:ea typeface="微软雅黑" panose="020B0503020204020204" pitchFamily="34" charset="-122"/>
              </a:rPr>
              <a:t>符号</a:t>
            </a:r>
            <a:r>
              <a:rPr lang="en-US" altLang="zh-CN" sz="1900" b="1" dirty="0">
                <a:latin typeface="微软雅黑" panose="020B0503020204020204" pitchFamily="34" charset="-122"/>
                <a:ea typeface="微软雅黑" panose="020B0503020204020204" pitchFamily="34" charset="-122"/>
              </a:rPr>
              <a:t>/</a:t>
            </a:r>
            <a:r>
              <a:rPr lang="zh-CN" altLang="en-US" sz="1900" b="1" dirty="0">
                <a:latin typeface="微软雅黑" panose="020B0503020204020204" pitchFamily="34" charset="-122"/>
                <a:ea typeface="微软雅黑" panose="020B0503020204020204" pitchFamily="34" charset="-122"/>
              </a:rPr>
              <a:t>字符串</a:t>
            </a:r>
            <a:r>
              <a:rPr lang="en-US" altLang="zh-CN" sz="1900" b="1" dirty="0">
                <a:latin typeface="微软雅黑" panose="020B0503020204020204" pitchFamily="34" charset="-122"/>
                <a:ea typeface="微软雅黑" panose="020B0503020204020204" pitchFamily="34" charset="-122"/>
              </a:rPr>
              <a:t>/…</a:t>
            </a:r>
            <a:endParaRPr lang="zh-CN" altLang="en-US" sz="1900" b="1" dirty="0">
              <a:latin typeface="微软雅黑" panose="020B0503020204020204" pitchFamily="34" charset="-122"/>
              <a:ea typeface="微软雅黑" panose="020B0503020204020204" pitchFamily="34" charset="-122"/>
            </a:endParaRPr>
          </a:p>
        </p:txBody>
      </p:sp>
      <p:sp>
        <p:nvSpPr>
          <p:cNvPr id="799751" name="Rectangle 7"/>
          <p:cNvSpPr/>
          <p:nvPr/>
        </p:nvSpPr>
        <p:spPr>
          <a:xfrm>
            <a:off x="3949700" y="3094038"/>
            <a:ext cx="4951413" cy="496887"/>
          </a:xfrm>
          <a:prstGeom prst="rect">
            <a:avLst/>
          </a:prstGeom>
          <a:noFill/>
          <a:ln w="9525">
            <a:noFill/>
          </a:ln>
        </p:spPr>
        <p:txBody>
          <a:bodyPr anchor="ctr" anchorCtr="0">
            <a:spAutoFit/>
          </a:bodyPr>
          <a:lstStyle/>
          <a:p>
            <a:pPr eaLnBrk="0" hangingPunct="0">
              <a:lnSpc>
                <a:spcPct val="140000"/>
              </a:lnSpc>
            </a:pPr>
            <a:r>
              <a:rPr lang="zh-CN" altLang="en-US" sz="1900" b="1" dirty="0">
                <a:solidFill>
                  <a:srgbClr val="0A6A0A"/>
                </a:solidFill>
                <a:latin typeface="微软雅黑" panose="020B0503020204020204" pitchFamily="34" charset="-122"/>
                <a:ea typeface="微软雅黑" panose="020B0503020204020204" pitchFamily="34" charset="-122"/>
              </a:rPr>
              <a:t>节标志：该节在虚拟空间中的访问属性</a:t>
            </a:r>
          </a:p>
        </p:txBody>
      </p:sp>
      <p:sp>
        <p:nvSpPr>
          <p:cNvPr id="799752" name="Rectangle 8"/>
          <p:cNvSpPr/>
          <p:nvPr/>
        </p:nvSpPr>
        <p:spPr>
          <a:xfrm>
            <a:off x="3963988" y="3455988"/>
            <a:ext cx="4951412" cy="496887"/>
          </a:xfrm>
          <a:prstGeom prst="rect">
            <a:avLst/>
          </a:prstGeom>
          <a:noFill/>
          <a:ln w="9525">
            <a:noFill/>
          </a:ln>
        </p:spPr>
        <p:txBody>
          <a:bodyPr anchor="ctr" anchorCtr="0">
            <a:spAutoFit/>
          </a:bodyPr>
          <a:lstStyle/>
          <a:p>
            <a:pPr eaLnBrk="0" hangingPunct="0">
              <a:lnSpc>
                <a:spcPct val="140000"/>
              </a:lnSpc>
            </a:pPr>
            <a:r>
              <a:rPr lang="zh-CN" altLang="en-US" sz="1900" b="1" dirty="0">
                <a:latin typeface="微软雅黑" panose="020B0503020204020204" pitchFamily="34" charset="-122"/>
                <a:ea typeface="微软雅黑" panose="020B0503020204020204" pitchFamily="34" charset="-122"/>
              </a:rPr>
              <a:t>虚拟地址：若可被加载，则对应虚拟地址</a:t>
            </a:r>
          </a:p>
        </p:txBody>
      </p:sp>
      <p:sp>
        <p:nvSpPr>
          <p:cNvPr id="799753" name="Rectangle 9"/>
          <p:cNvSpPr/>
          <p:nvPr/>
        </p:nvSpPr>
        <p:spPr>
          <a:xfrm>
            <a:off x="4133850" y="3814763"/>
            <a:ext cx="4835525" cy="496887"/>
          </a:xfrm>
          <a:prstGeom prst="rect">
            <a:avLst/>
          </a:prstGeom>
          <a:noFill/>
          <a:ln w="9525">
            <a:noFill/>
          </a:ln>
        </p:spPr>
        <p:txBody>
          <a:bodyPr lIns="0" rIns="0" anchor="ctr" anchorCtr="0">
            <a:spAutoFit/>
          </a:bodyPr>
          <a:lstStyle/>
          <a:p>
            <a:pPr eaLnBrk="0" hangingPunct="0">
              <a:lnSpc>
                <a:spcPct val="140000"/>
              </a:lnSpc>
            </a:pPr>
            <a:r>
              <a:rPr lang="zh-CN" altLang="en-US" sz="1900" b="1" dirty="0">
                <a:solidFill>
                  <a:srgbClr val="0A6A0A"/>
                </a:solidFill>
                <a:latin typeface="微软雅黑" panose="020B0503020204020204" pitchFamily="34" charset="-122"/>
                <a:ea typeface="微软雅黑" panose="020B0503020204020204" pitchFamily="34" charset="-122"/>
              </a:rPr>
              <a:t>在文件中的偏移地址，对</a:t>
            </a:r>
            <a:r>
              <a:rPr lang="en-US" altLang="zh-CN" sz="1900" b="1" dirty="0">
                <a:solidFill>
                  <a:srgbClr val="0A6A0A"/>
                </a:solidFill>
                <a:latin typeface="微软雅黑" panose="020B0503020204020204" pitchFamily="34" charset="-122"/>
                <a:ea typeface="微软雅黑" panose="020B0503020204020204" pitchFamily="34" charset="-122"/>
              </a:rPr>
              <a:t>.bss</a:t>
            </a:r>
            <a:r>
              <a:rPr lang="zh-CN" altLang="en-US" sz="1900" b="1" dirty="0">
                <a:solidFill>
                  <a:srgbClr val="0A6A0A"/>
                </a:solidFill>
                <a:latin typeface="微软雅黑" panose="020B0503020204020204" pitchFamily="34" charset="-122"/>
                <a:ea typeface="微软雅黑" panose="020B0503020204020204" pitchFamily="34" charset="-122"/>
              </a:rPr>
              <a:t>节而言则无意义</a:t>
            </a:r>
          </a:p>
        </p:txBody>
      </p:sp>
      <p:sp>
        <p:nvSpPr>
          <p:cNvPr id="799754" name="Rectangle 10"/>
          <p:cNvSpPr/>
          <p:nvPr/>
        </p:nvSpPr>
        <p:spPr>
          <a:xfrm>
            <a:off x="3819525" y="4198938"/>
            <a:ext cx="3165475" cy="496887"/>
          </a:xfrm>
          <a:prstGeom prst="rect">
            <a:avLst/>
          </a:prstGeom>
          <a:noFill/>
          <a:ln w="9525">
            <a:noFill/>
          </a:ln>
        </p:spPr>
        <p:txBody>
          <a:bodyPr anchor="ctr" anchorCtr="0">
            <a:spAutoFit/>
          </a:bodyPr>
          <a:lstStyle/>
          <a:p>
            <a:pPr eaLnBrk="0" hangingPunct="0">
              <a:lnSpc>
                <a:spcPct val="140000"/>
              </a:lnSpc>
            </a:pPr>
            <a:r>
              <a:rPr lang="zh-CN" altLang="en-US" sz="1900" b="1" dirty="0">
                <a:latin typeface="微软雅黑" panose="020B0503020204020204" pitchFamily="34" charset="-122"/>
                <a:ea typeface="微软雅黑" panose="020B0503020204020204" pitchFamily="34" charset="-122"/>
              </a:rPr>
              <a:t>节在文件中所占的长度</a:t>
            </a:r>
          </a:p>
        </p:txBody>
      </p:sp>
      <p:sp>
        <p:nvSpPr>
          <p:cNvPr id="799755" name="Rectangle 11"/>
          <p:cNvSpPr/>
          <p:nvPr/>
        </p:nvSpPr>
        <p:spPr>
          <a:xfrm>
            <a:off x="3981450" y="4648200"/>
            <a:ext cx="4835525" cy="727075"/>
          </a:xfrm>
          <a:prstGeom prst="rect">
            <a:avLst/>
          </a:prstGeom>
          <a:noFill/>
          <a:ln w="9525">
            <a:noFill/>
          </a:ln>
        </p:spPr>
        <p:txBody>
          <a:bodyPr lIns="0" rIns="0" anchor="ctr" anchorCtr="0">
            <a:spAutoFit/>
          </a:bodyPr>
          <a:lstStyle/>
          <a:p>
            <a:pPr eaLnBrk="0" hangingPunct="0">
              <a:lnSpc>
                <a:spcPct val="110000"/>
              </a:lnSpc>
            </a:pPr>
            <a:r>
              <a:rPr lang="en-US" altLang="zh-CN" sz="1900" b="1" dirty="0">
                <a:solidFill>
                  <a:srgbClr val="0A6A0A"/>
                </a:solidFill>
                <a:latin typeface="微软雅黑" panose="020B0503020204020204" pitchFamily="34" charset="-122"/>
                <a:ea typeface="微软雅黑" panose="020B0503020204020204" pitchFamily="34" charset="-122"/>
              </a:rPr>
              <a:t>sh_link</a:t>
            </a:r>
            <a:r>
              <a:rPr lang="zh-CN" altLang="en-US" sz="1900" b="1" dirty="0">
                <a:solidFill>
                  <a:srgbClr val="0A6A0A"/>
                </a:solidFill>
                <a:latin typeface="微软雅黑" panose="020B0503020204020204" pitchFamily="34" charset="-122"/>
                <a:ea typeface="微软雅黑" panose="020B0503020204020204" pitchFamily="34" charset="-122"/>
              </a:rPr>
              <a:t>和</a:t>
            </a:r>
            <a:r>
              <a:rPr lang="en-US" altLang="zh-CN" sz="1900" b="1" dirty="0">
                <a:solidFill>
                  <a:srgbClr val="0A6A0A"/>
                </a:solidFill>
                <a:latin typeface="微软雅黑" panose="020B0503020204020204" pitchFamily="34" charset="-122"/>
                <a:ea typeface="微软雅黑" panose="020B0503020204020204" pitchFamily="34" charset="-122"/>
              </a:rPr>
              <a:t>sh_info</a:t>
            </a:r>
            <a:r>
              <a:rPr lang="zh-CN" altLang="en-US" sz="1900" b="1" dirty="0">
                <a:solidFill>
                  <a:srgbClr val="0A6A0A"/>
                </a:solidFill>
                <a:latin typeface="微软雅黑" panose="020B0503020204020204" pitchFamily="34" charset="-122"/>
                <a:ea typeface="微软雅黑" panose="020B0503020204020204" pitchFamily="34" charset="-122"/>
              </a:rPr>
              <a:t>用于与链接相关的节（如</a:t>
            </a:r>
            <a:r>
              <a:rPr lang="en-US" altLang="zh-CN" sz="1900" b="1" dirty="0">
                <a:solidFill>
                  <a:srgbClr val="0A6A0A"/>
                </a:solidFill>
                <a:latin typeface="微软雅黑" panose="020B0503020204020204" pitchFamily="34" charset="-122"/>
                <a:ea typeface="微软雅黑" panose="020B0503020204020204" pitchFamily="34" charset="-122"/>
              </a:rPr>
              <a:t>.rel.text</a:t>
            </a:r>
            <a:r>
              <a:rPr lang="zh-CN" altLang="en-US" sz="1900" b="1" dirty="0">
                <a:solidFill>
                  <a:srgbClr val="0A6A0A"/>
                </a:solidFill>
                <a:latin typeface="微软雅黑" panose="020B0503020204020204" pitchFamily="34" charset="-122"/>
                <a:ea typeface="微软雅黑" panose="020B0503020204020204" pitchFamily="34" charset="-122"/>
              </a:rPr>
              <a:t>节、</a:t>
            </a:r>
            <a:r>
              <a:rPr lang="en-US" altLang="zh-CN" sz="1900" b="1" dirty="0">
                <a:solidFill>
                  <a:srgbClr val="0A6A0A"/>
                </a:solidFill>
                <a:latin typeface="微软雅黑" panose="020B0503020204020204" pitchFamily="34" charset="-122"/>
                <a:ea typeface="微软雅黑" panose="020B0503020204020204" pitchFamily="34" charset="-122"/>
              </a:rPr>
              <a:t>.rel.data</a:t>
            </a:r>
            <a:r>
              <a:rPr lang="zh-CN" altLang="en-US" sz="1900" b="1" dirty="0">
                <a:solidFill>
                  <a:srgbClr val="0A6A0A"/>
                </a:solidFill>
                <a:latin typeface="微软雅黑" panose="020B0503020204020204" pitchFamily="34" charset="-122"/>
                <a:ea typeface="微软雅黑" panose="020B0503020204020204" pitchFamily="34" charset="-122"/>
              </a:rPr>
              <a:t>节、</a:t>
            </a:r>
            <a:r>
              <a:rPr lang="en-US" altLang="zh-CN" sz="1900" b="1" dirty="0">
                <a:solidFill>
                  <a:srgbClr val="0A6A0A"/>
                </a:solidFill>
                <a:latin typeface="微软雅黑" panose="020B0503020204020204" pitchFamily="34" charset="-122"/>
                <a:ea typeface="微软雅黑" panose="020B0503020204020204" pitchFamily="34" charset="-122"/>
              </a:rPr>
              <a:t>.symtab</a:t>
            </a:r>
            <a:r>
              <a:rPr lang="zh-CN" altLang="en-US" sz="1900" b="1" dirty="0">
                <a:solidFill>
                  <a:srgbClr val="0A6A0A"/>
                </a:solidFill>
                <a:latin typeface="微软雅黑" panose="020B0503020204020204" pitchFamily="34" charset="-122"/>
                <a:ea typeface="微软雅黑" panose="020B0503020204020204" pitchFamily="34" charset="-122"/>
              </a:rPr>
              <a:t>节等）</a:t>
            </a:r>
          </a:p>
        </p:txBody>
      </p:sp>
      <p:sp>
        <p:nvSpPr>
          <p:cNvPr id="799756" name="Rectangle 12"/>
          <p:cNvSpPr/>
          <p:nvPr/>
        </p:nvSpPr>
        <p:spPr>
          <a:xfrm>
            <a:off x="4522788" y="5278438"/>
            <a:ext cx="1887537" cy="496887"/>
          </a:xfrm>
          <a:prstGeom prst="rect">
            <a:avLst/>
          </a:prstGeom>
          <a:noFill/>
          <a:ln w="9525">
            <a:noFill/>
          </a:ln>
        </p:spPr>
        <p:txBody>
          <a:bodyPr anchor="ctr" anchorCtr="0">
            <a:spAutoFit/>
          </a:bodyPr>
          <a:lstStyle/>
          <a:p>
            <a:pPr eaLnBrk="0" hangingPunct="0">
              <a:lnSpc>
                <a:spcPct val="140000"/>
              </a:lnSpc>
            </a:pPr>
            <a:r>
              <a:rPr lang="zh-CN" altLang="en-US" sz="1900" b="1" dirty="0">
                <a:latin typeface="微软雅黑" panose="020B0503020204020204" pitchFamily="34" charset="-122"/>
                <a:ea typeface="微软雅黑" panose="020B0503020204020204" pitchFamily="34" charset="-122"/>
              </a:rPr>
              <a:t>节的对齐要求</a:t>
            </a:r>
          </a:p>
        </p:txBody>
      </p:sp>
      <p:sp>
        <p:nvSpPr>
          <p:cNvPr id="799757" name="Rectangle 13"/>
          <p:cNvSpPr/>
          <p:nvPr/>
        </p:nvSpPr>
        <p:spPr>
          <a:xfrm>
            <a:off x="4240213" y="5661025"/>
            <a:ext cx="4846637" cy="496888"/>
          </a:xfrm>
          <a:prstGeom prst="rect">
            <a:avLst/>
          </a:prstGeom>
          <a:noFill/>
          <a:ln w="9525">
            <a:noFill/>
          </a:ln>
        </p:spPr>
        <p:txBody>
          <a:bodyPr lIns="0" rIns="0" anchor="ctr" anchorCtr="0">
            <a:spAutoFit/>
          </a:bodyPr>
          <a:lstStyle/>
          <a:p>
            <a:pPr eaLnBrk="0" hangingPunct="0">
              <a:lnSpc>
                <a:spcPct val="140000"/>
              </a:lnSpc>
            </a:pPr>
            <a:r>
              <a:rPr lang="zh-CN" altLang="en-US" sz="1900" b="1" dirty="0">
                <a:solidFill>
                  <a:srgbClr val="0A6A0A"/>
                </a:solidFill>
                <a:latin typeface="微软雅黑" panose="020B0503020204020204" pitchFamily="34" charset="-122"/>
                <a:ea typeface="微软雅黑" panose="020B0503020204020204" pitchFamily="34" charset="-122"/>
              </a:rPr>
              <a:t>节中每个表项的长度，</a:t>
            </a:r>
            <a:r>
              <a:rPr lang="en-US" altLang="zh-CN" sz="1900" b="1" dirty="0">
                <a:solidFill>
                  <a:srgbClr val="0A6A0A"/>
                </a:solidFill>
                <a:latin typeface="微软雅黑" panose="020B0503020204020204" pitchFamily="34" charset="-122"/>
                <a:ea typeface="微软雅黑" panose="020B0503020204020204" pitchFamily="34" charset="-122"/>
              </a:rPr>
              <a:t>0</a:t>
            </a:r>
            <a:r>
              <a:rPr lang="zh-CN" altLang="en-US" sz="1900" b="1" dirty="0">
                <a:solidFill>
                  <a:srgbClr val="0A6A0A"/>
                </a:solidFill>
                <a:latin typeface="微软雅黑" panose="020B0503020204020204" pitchFamily="34" charset="-122"/>
                <a:ea typeface="微软雅黑" panose="020B0503020204020204" pitchFamily="34" charset="-122"/>
              </a:rPr>
              <a:t>表示无固定长度表项</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99747">
                                            <p:txEl>
                                              <p:pRg st="0" end="0"/>
                                            </p:txEl>
                                          </p:spTgt>
                                        </p:tgtEl>
                                        <p:attrNameLst>
                                          <p:attrName>style.visibility</p:attrName>
                                        </p:attrNameLst>
                                      </p:cBhvr>
                                      <p:to>
                                        <p:strVal val="visible"/>
                                      </p:to>
                                    </p:set>
                                    <p:animEffect transition="in" filter="blinds(horizontal)">
                                      <p:cBhvr>
                                        <p:cTn id="7" dur="500"/>
                                        <p:tgtEl>
                                          <p:spTgt spid="799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99747">
                                            <p:txEl>
                                              <p:pRg st="1" end="1"/>
                                            </p:txEl>
                                          </p:spTgt>
                                        </p:tgtEl>
                                        <p:attrNameLst>
                                          <p:attrName>style.visibility</p:attrName>
                                        </p:attrNameLst>
                                      </p:cBhvr>
                                      <p:to>
                                        <p:strVal val="visible"/>
                                      </p:to>
                                    </p:set>
                                    <p:animEffect transition="in" filter="blinds(horizontal)">
                                      <p:cBhvr>
                                        <p:cTn id="12" dur="500"/>
                                        <p:tgtEl>
                                          <p:spTgt spid="7997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99747">
                                            <p:txEl>
                                              <p:pRg st="2" end="2"/>
                                            </p:txEl>
                                          </p:spTgt>
                                        </p:tgtEl>
                                        <p:attrNameLst>
                                          <p:attrName>style.visibility</p:attrName>
                                        </p:attrNameLst>
                                      </p:cBhvr>
                                      <p:to>
                                        <p:strVal val="visible"/>
                                      </p:to>
                                    </p:set>
                                    <p:animEffect transition="in" filter="blinds(horizontal)">
                                      <p:cBhvr>
                                        <p:cTn id="17" dur="500"/>
                                        <p:tgtEl>
                                          <p:spTgt spid="7997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99748">
                                            <p:txEl>
                                              <p:pRg st="0" end="0"/>
                                            </p:txEl>
                                          </p:spTgt>
                                        </p:tgtEl>
                                        <p:attrNameLst>
                                          <p:attrName>style.visibility</p:attrName>
                                        </p:attrNameLst>
                                      </p:cBhvr>
                                      <p:to>
                                        <p:strVal val="visible"/>
                                      </p:to>
                                    </p:set>
                                    <p:animEffect transition="in" filter="blinds(horizontal)">
                                      <p:cBhvr>
                                        <p:cTn id="22" dur="500"/>
                                        <p:tgtEl>
                                          <p:spTgt spid="799748">
                                            <p:txEl>
                                              <p:pRg st="0" end="0"/>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99748">
                                            <p:txEl>
                                              <p:pRg st="1" end="1"/>
                                            </p:txEl>
                                          </p:spTgt>
                                        </p:tgtEl>
                                        <p:attrNameLst>
                                          <p:attrName>style.visibility</p:attrName>
                                        </p:attrNameLst>
                                      </p:cBhvr>
                                      <p:to>
                                        <p:strVal val="visible"/>
                                      </p:to>
                                    </p:set>
                                    <p:animEffect transition="in" filter="blinds(horizontal)">
                                      <p:cBhvr>
                                        <p:cTn id="25" dur="500"/>
                                        <p:tgtEl>
                                          <p:spTgt spid="799748">
                                            <p:txEl>
                                              <p:pRg st="1" end="1"/>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799748">
                                            <p:txEl>
                                              <p:pRg st="2" end="2"/>
                                            </p:txEl>
                                          </p:spTgt>
                                        </p:tgtEl>
                                        <p:attrNameLst>
                                          <p:attrName>style.visibility</p:attrName>
                                        </p:attrNameLst>
                                      </p:cBhvr>
                                      <p:to>
                                        <p:strVal val="visible"/>
                                      </p:to>
                                    </p:set>
                                    <p:animEffect transition="in" filter="blinds(horizontal)">
                                      <p:cBhvr>
                                        <p:cTn id="28" dur="500"/>
                                        <p:tgtEl>
                                          <p:spTgt spid="799748">
                                            <p:txEl>
                                              <p:pRg st="2" end="2"/>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799748">
                                            <p:txEl>
                                              <p:pRg st="3" end="3"/>
                                            </p:txEl>
                                          </p:spTgt>
                                        </p:tgtEl>
                                        <p:attrNameLst>
                                          <p:attrName>style.visibility</p:attrName>
                                        </p:attrNameLst>
                                      </p:cBhvr>
                                      <p:to>
                                        <p:strVal val="visible"/>
                                      </p:to>
                                    </p:set>
                                    <p:animEffect transition="in" filter="blinds(horizontal)">
                                      <p:cBhvr>
                                        <p:cTn id="31" dur="500"/>
                                        <p:tgtEl>
                                          <p:spTgt spid="799748">
                                            <p:txEl>
                                              <p:pRg st="3" end="3"/>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799748">
                                            <p:txEl>
                                              <p:pRg st="4" end="4"/>
                                            </p:txEl>
                                          </p:spTgt>
                                        </p:tgtEl>
                                        <p:attrNameLst>
                                          <p:attrName>style.visibility</p:attrName>
                                        </p:attrNameLst>
                                      </p:cBhvr>
                                      <p:to>
                                        <p:strVal val="visible"/>
                                      </p:to>
                                    </p:set>
                                    <p:animEffect transition="in" filter="blinds(horizontal)">
                                      <p:cBhvr>
                                        <p:cTn id="34" dur="500"/>
                                        <p:tgtEl>
                                          <p:spTgt spid="799748">
                                            <p:txEl>
                                              <p:pRg st="4" end="4"/>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799748">
                                            <p:txEl>
                                              <p:pRg st="5" end="5"/>
                                            </p:txEl>
                                          </p:spTgt>
                                        </p:tgtEl>
                                        <p:attrNameLst>
                                          <p:attrName>style.visibility</p:attrName>
                                        </p:attrNameLst>
                                      </p:cBhvr>
                                      <p:to>
                                        <p:strVal val="visible"/>
                                      </p:to>
                                    </p:set>
                                    <p:animEffect transition="in" filter="blinds(horizontal)">
                                      <p:cBhvr>
                                        <p:cTn id="37" dur="500"/>
                                        <p:tgtEl>
                                          <p:spTgt spid="799748">
                                            <p:txEl>
                                              <p:pRg st="5" end="5"/>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799748">
                                            <p:txEl>
                                              <p:pRg st="6" end="6"/>
                                            </p:txEl>
                                          </p:spTgt>
                                        </p:tgtEl>
                                        <p:attrNameLst>
                                          <p:attrName>style.visibility</p:attrName>
                                        </p:attrNameLst>
                                      </p:cBhvr>
                                      <p:to>
                                        <p:strVal val="visible"/>
                                      </p:to>
                                    </p:set>
                                    <p:animEffect transition="in" filter="blinds(horizontal)">
                                      <p:cBhvr>
                                        <p:cTn id="40" dur="500"/>
                                        <p:tgtEl>
                                          <p:spTgt spid="799748">
                                            <p:txEl>
                                              <p:pRg st="6" end="6"/>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799748">
                                            <p:txEl>
                                              <p:pRg st="7" end="7"/>
                                            </p:txEl>
                                          </p:spTgt>
                                        </p:tgtEl>
                                        <p:attrNameLst>
                                          <p:attrName>style.visibility</p:attrName>
                                        </p:attrNameLst>
                                      </p:cBhvr>
                                      <p:to>
                                        <p:strVal val="visible"/>
                                      </p:to>
                                    </p:set>
                                    <p:animEffect transition="in" filter="blinds(horizontal)">
                                      <p:cBhvr>
                                        <p:cTn id="43" dur="500"/>
                                        <p:tgtEl>
                                          <p:spTgt spid="799748">
                                            <p:txEl>
                                              <p:pRg st="7" end="7"/>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799748">
                                            <p:txEl>
                                              <p:pRg st="8" end="8"/>
                                            </p:txEl>
                                          </p:spTgt>
                                        </p:tgtEl>
                                        <p:attrNameLst>
                                          <p:attrName>style.visibility</p:attrName>
                                        </p:attrNameLst>
                                      </p:cBhvr>
                                      <p:to>
                                        <p:strVal val="visible"/>
                                      </p:to>
                                    </p:set>
                                    <p:animEffect transition="in" filter="blinds(horizontal)">
                                      <p:cBhvr>
                                        <p:cTn id="46" dur="500"/>
                                        <p:tgtEl>
                                          <p:spTgt spid="799748">
                                            <p:txEl>
                                              <p:pRg st="8" end="8"/>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799748">
                                            <p:txEl>
                                              <p:pRg st="9" end="9"/>
                                            </p:txEl>
                                          </p:spTgt>
                                        </p:tgtEl>
                                        <p:attrNameLst>
                                          <p:attrName>style.visibility</p:attrName>
                                        </p:attrNameLst>
                                      </p:cBhvr>
                                      <p:to>
                                        <p:strVal val="visible"/>
                                      </p:to>
                                    </p:set>
                                    <p:animEffect transition="in" filter="blinds(horizontal)">
                                      <p:cBhvr>
                                        <p:cTn id="49" dur="500"/>
                                        <p:tgtEl>
                                          <p:spTgt spid="799748">
                                            <p:txEl>
                                              <p:pRg st="9" end="9"/>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799748">
                                            <p:txEl>
                                              <p:pRg st="10" end="10"/>
                                            </p:txEl>
                                          </p:spTgt>
                                        </p:tgtEl>
                                        <p:attrNameLst>
                                          <p:attrName>style.visibility</p:attrName>
                                        </p:attrNameLst>
                                      </p:cBhvr>
                                      <p:to>
                                        <p:strVal val="visible"/>
                                      </p:to>
                                    </p:set>
                                    <p:animEffect transition="in" filter="blinds(horizontal)">
                                      <p:cBhvr>
                                        <p:cTn id="52" dur="500"/>
                                        <p:tgtEl>
                                          <p:spTgt spid="799748">
                                            <p:txEl>
                                              <p:pRg st="10" end="10"/>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799748">
                                            <p:txEl>
                                              <p:pRg st="11" end="11"/>
                                            </p:txEl>
                                          </p:spTgt>
                                        </p:tgtEl>
                                        <p:attrNameLst>
                                          <p:attrName>style.visibility</p:attrName>
                                        </p:attrNameLst>
                                      </p:cBhvr>
                                      <p:to>
                                        <p:strVal val="visible"/>
                                      </p:to>
                                    </p:set>
                                    <p:animEffect transition="in" filter="blinds(horizontal)">
                                      <p:cBhvr>
                                        <p:cTn id="55" dur="500"/>
                                        <p:tgtEl>
                                          <p:spTgt spid="799748">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799749"/>
                                        </p:tgtEl>
                                        <p:attrNameLst>
                                          <p:attrName>style.visibility</p:attrName>
                                        </p:attrNameLst>
                                      </p:cBhvr>
                                      <p:to>
                                        <p:strVal val="visible"/>
                                      </p:to>
                                    </p:set>
                                    <p:animEffect transition="in" filter="blinds(horizontal)">
                                      <p:cBhvr>
                                        <p:cTn id="60" dur="500"/>
                                        <p:tgtEl>
                                          <p:spTgt spid="799749"/>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799750"/>
                                        </p:tgtEl>
                                        <p:attrNameLst>
                                          <p:attrName>style.visibility</p:attrName>
                                        </p:attrNameLst>
                                      </p:cBhvr>
                                      <p:to>
                                        <p:strVal val="visible"/>
                                      </p:to>
                                    </p:set>
                                    <p:animEffect transition="in" filter="blinds(horizontal)">
                                      <p:cBhvr>
                                        <p:cTn id="65" dur="500"/>
                                        <p:tgtEl>
                                          <p:spTgt spid="799750"/>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799751">
                                            <p:txEl>
                                              <p:pRg st="0" end="0"/>
                                            </p:txEl>
                                          </p:spTgt>
                                        </p:tgtEl>
                                        <p:attrNameLst>
                                          <p:attrName>style.visibility</p:attrName>
                                        </p:attrNameLst>
                                      </p:cBhvr>
                                      <p:to>
                                        <p:strVal val="visible"/>
                                      </p:to>
                                    </p:set>
                                    <p:animEffect transition="in" filter="blinds(horizontal)">
                                      <p:cBhvr>
                                        <p:cTn id="70" dur="500"/>
                                        <p:tgtEl>
                                          <p:spTgt spid="799751">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799752"/>
                                        </p:tgtEl>
                                        <p:attrNameLst>
                                          <p:attrName>style.visibility</p:attrName>
                                        </p:attrNameLst>
                                      </p:cBhvr>
                                      <p:to>
                                        <p:strVal val="visible"/>
                                      </p:to>
                                    </p:set>
                                    <p:animEffect transition="in" filter="blinds(horizontal)">
                                      <p:cBhvr>
                                        <p:cTn id="75" dur="500"/>
                                        <p:tgtEl>
                                          <p:spTgt spid="799752"/>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nodeType="clickEffect">
                                  <p:stCondLst>
                                    <p:cond delay="0"/>
                                  </p:stCondLst>
                                  <p:childTnLst>
                                    <p:set>
                                      <p:cBhvr>
                                        <p:cTn id="79" dur="1" fill="hold">
                                          <p:stCondLst>
                                            <p:cond delay="0"/>
                                          </p:stCondLst>
                                        </p:cTn>
                                        <p:tgtEl>
                                          <p:spTgt spid="799753"/>
                                        </p:tgtEl>
                                        <p:attrNameLst>
                                          <p:attrName>style.visibility</p:attrName>
                                        </p:attrNameLst>
                                      </p:cBhvr>
                                      <p:to>
                                        <p:strVal val="visible"/>
                                      </p:to>
                                    </p:set>
                                    <p:animEffect transition="in" filter="blinds(horizontal)">
                                      <p:cBhvr>
                                        <p:cTn id="80" dur="500"/>
                                        <p:tgtEl>
                                          <p:spTgt spid="799753"/>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nodeType="clickEffect">
                                  <p:stCondLst>
                                    <p:cond delay="0"/>
                                  </p:stCondLst>
                                  <p:childTnLst>
                                    <p:set>
                                      <p:cBhvr>
                                        <p:cTn id="84" dur="1" fill="hold">
                                          <p:stCondLst>
                                            <p:cond delay="0"/>
                                          </p:stCondLst>
                                        </p:cTn>
                                        <p:tgtEl>
                                          <p:spTgt spid="799754"/>
                                        </p:tgtEl>
                                        <p:attrNameLst>
                                          <p:attrName>style.visibility</p:attrName>
                                        </p:attrNameLst>
                                      </p:cBhvr>
                                      <p:to>
                                        <p:strVal val="visible"/>
                                      </p:to>
                                    </p:set>
                                    <p:animEffect transition="in" filter="blinds(horizontal)">
                                      <p:cBhvr>
                                        <p:cTn id="85" dur="500"/>
                                        <p:tgtEl>
                                          <p:spTgt spid="799754"/>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nodeType="clickEffect">
                                  <p:stCondLst>
                                    <p:cond delay="0"/>
                                  </p:stCondLst>
                                  <p:childTnLst>
                                    <p:set>
                                      <p:cBhvr>
                                        <p:cTn id="89" dur="1" fill="hold">
                                          <p:stCondLst>
                                            <p:cond delay="0"/>
                                          </p:stCondLst>
                                        </p:cTn>
                                        <p:tgtEl>
                                          <p:spTgt spid="799755"/>
                                        </p:tgtEl>
                                        <p:attrNameLst>
                                          <p:attrName>style.visibility</p:attrName>
                                        </p:attrNameLst>
                                      </p:cBhvr>
                                      <p:to>
                                        <p:strVal val="visible"/>
                                      </p:to>
                                    </p:set>
                                    <p:animEffect transition="in" filter="blinds(horizontal)">
                                      <p:cBhvr>
                                        <p:cTn id="90" dur="500"/>
                                        <p:tgtEl>
                                          <p:spTgt spid="799755"/>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nodeType="clickEffect">
                                  <p:stCondLst>
                                    <p:cond delay="0"/>
                                  </p:stCondLst>
                                  <p:childTnLst>
                                    <p:set>
                                      <p:cBhvr>
                                        <p:cTn id="94" dur="1" fill="hold">
                                          <p:stCondLst>
                                            <p:cond delay="0"/>
                                          </p:stCondLst>
                                        </p:cTn>
                                        <p:tgtEl>
                                          <p:spTgt spid="799756"/>
                                        </p:tgtEl>
                                        <p:attrNameLst>
                                          <p:attrName>style.visibility</p:attrName>
                                        </p:attrNameLst>
                                      </p:cBhvr>
                                      <p:to>
                                        <p:strVal val="visible"/>
                                      </p:to>
                                    </p:set>
                                    <p:animEffect transition="in" filter="blinds(horizontal)">
                                      <p:cBhvr>
                                        <p:cTn id="95" dur="500"/>
                                        <p:tgtEl>
                                          <p:spTgt spid="799756"/>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nodeType="clickEffect">
                                  <p:stCondLst>
                                    <p:cond delay="0"/>
                                  </p:stCondLst>
                                  <p:childTnLst>
                                    <p:set>
                                      <p:cBhvr>
                                        <p:cTn id="99" dur="1" fill="hold">
                                          <p:stCondLst>
                                            <p:cond delay="0"/>
                                          </p:stCondLst>
                                        </p:cTn>
                                        <p:tgtEl>
                                          <p:spTgt spid="799757"/>
                                        </p:tgtEl>
                                        <p:attrNameLst>
                                          <p:attrName>style.visibility</p:attrName>
                                        </p:attrNameLst>
                                      </p:cBhvr>
                                      <p:to>
                                        <p:strVal val="visible"/>
                                      </p:to>
                                    </p:set>
                                    <p:animEffect transition="in" filter="blinds(horizontal)">
                                      <p:cBhvr>
                                        <p:cTn id="100" dur="500"/>
                                        <p:tgtEl>
                                          <p:spTgt spid="799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748" grpId="0" build="allAtOnce"/>
      <p:bldP spid="799749" grpId="0"/>
      <p:bldP spid="799750" grpId="0"/>
      <p:bldP spid="799752" grpId="0"/>
      <p:bldP spid="799753" grpId="0"/>
      <p:bldP spid="799754" grpId="0"/>
      <p:bldP spid="799755" grpId="0"/>
      <p:bldP spid="799756" grpId="0"/>
      <p:bldP spid="79975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p:cNvSpPr>
          <p:nvPr>
            <p:ph type="title"/>
          </p:nvPr>
        </p:nvSpPr>
        <p:spPr>
          <a:ln/>
        </p:spPr>
        <p:txBody>
          <a:bodyPr vert="horz" wrap="square" lIns="91440" tIns="45720" rIns="91440" bIns="45720" anchor="ctr" anchorCtr="0"/>
          <a:lstStyle/>
          <a:p>
            <a:r>
              <a:rPr lang="zh-CN" altLang="en-US" dirty="0"/>
              <a:t>节头表信息举例</a:t>
            </a:r>
          </a:p>
        </p:txBody>
      </p:sp>
      <p:sp>
        <p:nvSpPr>
          <p:cNvPr id="49154" name="Rectangle 3"/>
          <p:cNvSpPr>
            <a:spLocks noGrp="1"/>
          </p:cNvSpPr>
          <p:nvPr>
            <p:ph idx="1"/>
          </p:nvPr>
        </p:nvSpPr>
        <p:spPr>
          <a:xfrm>
            <a:off x="153988" y="836613"/>
            <a:ext cx="8229600" cy="5172075"/>
          </a:xfrm>
          <a:ln/>
        </p:spPr>
        <p:txBody>
          <a:bodyPr vert="horz" wrap="square" lIns="91440" tIns="45720" rIns="91440" bIns="45720" anchor="t" anchorCtr="0"/>
          <a:lstStyle/>
          <a:p>
            <a:pPr>
              <a:lnSpc>
                <a:spcPct val="95000"/>
              </a:lnSpc>
              <a:buNone/>
            </a:pPr>
            <a:r>
              <a:rPr lang="en-US" altLang="zh-CN" sz="1800" dirty="0">
                <a:solidFill>
                  <a:srgbClr val="FF0000"/>
                </a:solidFill>
                <a:latin typeface="微软雅黑" panose="020B0503020204020204" pitchFamily="34" charset="-122"/>
                <a:ea typeface="微软雅黑" panose="020B0503020204020204" pitchFamily="34" charset="-122"/>
              </a:rPr>
              <a:t>$ readelf -S test.o</a:t>
            </a:r>
          </a:p>
          <a:p>
            <a:pPr>
              <a:lnSpc>
                <a:spcPct val="95000"/>
              </a:lnSpc>
              <a:buNone/>
            </a:pPr>
            <a:r>
              <a:rPr lang="en-US" altLang="zh-CN" sz="1000" dirty="0"/>
              <a:t> </a:t>
            </a:r>
            <a:r>
              <a:rPr lang="en-US" altLang="zh-CN" sz="1400" dirty="0"/>
              <a:t>There are 11 section headers, starting at offset 0x120:</a:t>
            </a:r>
            <a:br>
              <a:rPr lang="en-US" altLang="zh-CN" sz="1400" dirty="0"/>
            </a:br>
            <a:endParaRPr lang="en-US" altLang="zh-CN" sz="1400" dirty="0"/>
          </a:p>
          <a:p>
            <a:pPr>
              <a:lnSpc>
                <a:spcPct val="95000"/>
              </a:lnSpc>
              <a:buNone/>
            </a:pPr>
            <a:r>
              <a:rPr lang="en-US" altLang="zh-CN" sz="1400" dirty="0"/>
              <a:t>Section Headers:</a:t>
            </a:r>
          </a:p>
          <a:p>
            <a:pPr>
              <a:lnSpc>
                <a:spcPct val="95000"/>
              </a:lnSpc>
              <a:buNone/>
            </a:pPr>
            <a:r>
              <a:rPr lang="en-US" altLang="zh-CN" sz="1400" dirty="0"/>
              <a:t>  [Nr] Name              	Type            Addr     	  Off        Size       ES  Flg Lk Inf Al</a:t>
            </a:r>
          </a:p>
          <a:p>
            <a:pPr>
              <a:lnSpc>
                <a:spcPct val="95000"/>
              </a:lnSpc>
              <a:buNone/>
            </a:pPr>
            <a:r>
              <a:rPr lang="en-US" altLang="zh-CN" sz="1400" dirty="0"/>
              <a:t>  [ 0]                   	NULL           00000000  000000  000000  00          0   0  0</a:t>
            </a:r>
          </a:p>
          <a:p>
            <a:pPr>
              <a:lnSpc>
                <a:spcPct val="95000"/>
              </a:lnSpc>
              <a:buNone/>
            </a:pPr>
            <a:r>
              <a:rPr lang="en-US" altLang="zh-CN" sz="1400" dirty="0"/>
              <a:t>  [ 1] .text             	PROGBITS  00000000  000034  00005b  00  AX  0   0  4</a:t>
            </a:r>
          </a:p>
          <a:p>
            <a:pPr>
              <a:lnSpc>
                <a:spcPct val="95000"/>
              </a:lnSpc>
              <a:buNone/>
            </a:pPr>
            <a:r>
              <a:rPr lang="en-US" altLang="zh-CN" sz="1400" dirty="0"/>
              <a:t>  [ 2] .rel.text         	REL              00000000  000498  000028  08         9   1  4</a:t>
            </a:r>
          </a:p>
          <a:p>
            <a:pPr>
              <a:lnSpc>
                <a:spcPct val="95000"/>
              </a:lnSpc>
              <a:buNone/>
            </a:pPr>
            <a:r>
              <a:rPr lang="en-US" altLang="zh-CN" sz="1400" dirty="0"/>
              <a:t>  [ 3] .data             	PROGBITS  00000000  000090  00000c  00  WA  0   0  4</a:t>
            </a:r>
          </a:p>
          <a:p>
            <a:pPr>
              <a:lnSpc>
                <a:spcPct val="95000"/>
              </a:lnSpc>
              <a:buNone/>
            </a:pPr>
            <a:r>
              <a:rPr lang="en-US" altLang="zh-CN" sz="1400" dirty="0"/>
              <a:t>  [ 4] .bss              	NOBITS       00000000  00009c  00000c  00  WA  0   0  4</a:t>
            </a:r>
          </a:p>
          <a:p>
            <a:pPr>
              <a:lnSpc>
                <a:spcPct val="95000"/>
              </a:lnSpc>
              <a:buNone/>
            </a:pPr>
            <a:r>
              <a:rPr lang="en-US" altLang="zh-CN" sz="1400" dirty="0"/>
              <a:t>  [ 5] .rodata           	PROGBITS  00000000  00009c  000004  00   A     0   0  1</a:t>
            </a:r>
          </a:p>
          <a:p>
            <a:pPr>
              <a:lnSpc>
                <a:spcPct val="95000"/>
              </a:lnSpc>
              <a:buNone/>
            </a:pPr>
            <a:r>
              <a:rPr lang="en-US" altLang="zh-CN" sz="1400" dirty="0"/>
              <a:t>  [ 6] .comment          	PROGBITS  00000000  0000a0  00002e  00          0   0  1</a:t>
            </a:r>
          </a:p>
          <a:p>
            <a:pPr>
              <a:lnSpc>
                <a:spcPct val="95000"/>
              </a:lnSpc>
              <a:buNone/>
            </a:pPr>
            <a:r>
              <a:rPr lang="en-US" altLang="zh-CN" sz="1400" dirty="0"/>
              <a:t>  [ 7] .note.GNU-stack PROGBITS  00000000  0000ce  000000  00          0   0  1</a:t>
            </a:r>
          </a:p>
          <a:p>
            <a:pPr>
              <a:lnSpc>
                <a:spcPct val="95000"/>
              </a:lnSpc>
              <a:buNone/>
            </a:pPr>
            <a:r>
              <a:rPr lang="en-US" altLang="zh-CN" sz="1400" dirty="0"/>
              <a:t>  [ 8] .shstrtab         	STRTAB       00000000  0000ce  000051 00          0   0  1</a:t>
            </a:r>
          </a:p>
          <a:p>
            <a:pPr>
              <a:lnSpc>
                <a:spcPct val="95000"/>
              </a:lnSpc>
              <a:buNone/>
            </a:pPr>
            <a:r>
              <a:rPr lang="en-US" altLang="zh-CN" sz="1400" dirty="0"/>
              <a:t>  [ 9] .symtab           	SYMTAB      00000000  0002d8  000120  10         10 13 4</a:t>
            </a:r>
          </a:p>
          <a:p>
            <a:pPr>
              <a:lnSpc>
                <a:spcPct val="95000"/>
              </a:lnSpc>
              <a:buNone/>
            </a:pPr>
            <a:r>
              <a:rPr lang="en-US" altLang="zh-CN" sz="1400" dirty="0"/>
              <a:t>  [10] .strtab           	STRTAB       00000000  0003f8  00009e  00          0   0  1</a:t>
            </a:r>
          </a:p>
          <a:p>
            <a:pPr>
              <a:lnSpc>
                <a:spcPct val="95000"/>
              </a:lnSpc>
              <a:buNone/>
            </a:pPr>
            <a:r>
              <a:rPr lang="en-US" altLang="zh-CN" sz="1400" dirty="0"/>
              <a:t>Key to Flags:</a:t>
            </a:r>
          </a:p>
          <a:p>
            <a:pPr>
              <a:lnSpc>
                <a:spcPct val="95000"/>
              </a:lnSpc>
              <a:buNone/>
            </a:pPr>
            <a:r>
              <a:rPr lang="en-US" altLang="zh-CN" sz="1400" dirty="0"/>
              <a:t>  W (write), A (alloc), X (execute), M (merge), S (strings)</a:t>
            </a:r>
          </a:p>
          <a:p>
            <a:pPr>
              <a:lnSpc>
                <a:spcPct val="95000"/>
              </a:lnSpc>
              <a:buNone/>
            </a:pPr>
            <a:r>
              <a:rPr lang="en-US" altLang="zh-CN" sz="1400" dirty="0"/>
              <a:t>  I (info), L (link order), G (group), x (unknown)</a:t>
            </a:r>
          </a:p>
          <a:p>
            <a:pPr>
              <a:lnSpc>
                <a:spcPct val="95000"/>
              </a:lnSpc>
              <a:buNone/>
            </a:pPr>
            <a:r>
              <a:rPr lang="en-US" altLang="zh-CN" sz="1400" dirty="0"/>
              <a:t>  O (extra OS processing required) o (OS specific), p (processor specific)</a:t>
            </a:r>
            <a:endParaRPr lang="zh-CN" altLang="en-US" sz="1400" dirty="0"/>
          </a:p>
        </p:txBody>
      </p:sp>
      <p:grpSp>
        <p:nvGrpSpPr>
          <p:cNvPr id="800772" name="Group 4"/>
          <p:cNvGrpSpPr/>
          <p:nvPr/>
        </p:nvGrpSpPr>
        <p:grpSpPr>
          <a:xfrm>
            <a:off x="7023100" y="942975"/>
            <a:ext cx="2120900" cy="5700713"/>
            <a:chOff x="3693" y="912"/>
            <a:chExt cx="2164" cy="3104"/>
          </a:xfrm>
        </p:grpSpPr>
        <p:sp>
          <p:nvSpPr>
            <p:cNvPr id="14339" name="Rectangle 3"/>
            <p:cNvSpPr>
              <a:spLocks noChangeArrowheads="1"/>
            </p:cNvSpPr>
            <p:nvPr/>
          </p:nvSpPr>
          <p:spPr bwMode="auto">
            <a:xfrm>
              <a:off x="3696" y="1008"/>
              <a:ext cx="1872" cy="24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ELF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头</a:t>
              </a:r>
            </a:p>
          </p:txBody>
        </p:sp>
        <p:sp>
          <p:nvSpPr>
            <p:cNvPr id="14341" name="Rectangle 5"/>
            <p:cNvSpPr>
              <a:spLocks noChangeArrowheads="1"/>
            </p:cNvSpPr>
            <p:nvPr/>
          </p:nvSpPr>
          <p:spPr bwMode="auto">
            <a:xfrm>
              <a:off x="3696" y="1236"/>
              <a:ext cx="1872" cy="239"/>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.text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14342" name="Rectangle 6"/>
            <p:cNvSpPr>
              <a:spLocks noChangeArrowheads="1"/>
            </p:cNvSpPr>
            <p:nvPr/>
          </p:nvSpPr>
          <p:spPr bwMode="auto">
            <a:xfrm>
              <a:off x="3696" y="1476"/>
              <a:ext cx="1872" cy="24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.rodata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14343" name="Rectangle 7"/>
            <p:cNvSpPr>
              <a:spLocks noChangeArrowheads="1"/>
            </p:cNvSpPr>
            <p:nvPr/>
          </p:nvSpPr>
          <p:spPr bwMode="auto">
            <a:xfrm>
              <a:off x="3696" y="1956"/>
              <a:ext cx="1872" cy="239"/>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.bss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14344" name="Rectangle 8"/>
            <p:cNvSpPr>
              <a:spLocks noChangeArrowheads="1"/>
            </p:cNvSpPr>
            <p:nvPr/>
          </p:nvSpPr>
          <p:spPr bwMode="auto">
            <a:xfrm>
              <a:off x="3696" y="2196"/>
              <a:ext cx="1872" cy="24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.symtab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14345" name="Rectangle 9"/>
            <p:cNvSpPr>
              <a:spLocks noChangeArrowheads="1"/>
            </p:cNvSpPr>
            <p:nvPr/>
          </p:nvSpPr>
          <p:spPr bwMode="auto">
            <a:xfrm>
              <a:off x="3696" y="2436"/>
              <a:ext cx="1872" cy="24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.rel.txt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14346" name="Rectangle 10"/>
            <p:cNvSpPr>
              <a:spLocks noChangeArrowheads="1"/>
            </p:cNvSpPr>
            <p:nvPr/>
          </p:nvSpPr>
          <p:spPr bwMode="auto">
            <a:xfrm>
              <a:off x="3696" y="2676"/>
              <a:ext cx="1872" cy="239"/>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.rel.data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14347" name="Rectangle 11"/>
            <p:cNvSpPr>
              <a:spLocks noChangeArrowheads="1"/>
            </p:cNvSpPr>
            <p:nvPr/>
          </p:nvSpPr>
          <p:spPr bwMode="auto">
            <a:xfrm>
              <a:off x="3696" y="2916"/>
              <a:ext cx="1872" cy="24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a:ln>
                    <a:noFill/>
                  </a:ln>
                  <a:solidFill>
                    <a:schemeClr val="tx1"/>
                  </a:solidFill>
                  <a:effectLst/>
                  <a:uLnTx/>
                  <a:uFillTx/>
                  <a:latin typeface="Courier New" panose="02070309020205020404" pitchFamily="49" charset="0"/>
                  <a:ea typeface="msgothic"/>
                  <a:cs typeface="msgothic"/>
                </a:rPr>
                <a:t>.</a:t>
              </a: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debug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14348" name="Rectangle 12"/>
            <p:cNvSpPr>
              <a:spLocks noChangeArrowheads="1"/>
            </p:cNvSpPr>
            <p:nvPr/>
          </p:nvSpPr>
          <p:spPr bwMode="auto">
            <a:xfrm>
              <a:off x="3695" y="3632"/>
              <a:ext cx="1872" cy="384"/>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Section header</a:t>
              </a:r>
            </a:p>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sgothic"/>
                </a:rPr>
                <a:t>（节头表</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a:t>
              </a:r>
            </a:p>
          </p:txBody>
        </p:sp>
        <p:sp>
          <p:nvSpPr>
            <p:cNvPr id="49165" name="Text Box 13"/>
            <p:cNvSpPr txBox="1"/>
            <p:nvPr/>
          </p:nvSpPr>
          <p:spPr>
            <a:xfrm>
              <a:off x="5567" y="912"/>
              <a:ext cx="290" cy="181"/>
            </a:xfrm>
            <a:prstGeom prst="rect">
              <a:avLst/>
            </a:prstGeom>
            <a:noFill/>
            <a:ln w="9525">
              <a:noFill/>
            </a:ln>
          </p:spPr>
          <p:txBody>
            <a:bodyPr wrap="none" lIns="90000" tIns="46800" rIns="90000" bIns="46800" anchor="t" anchorCtr="0">
              <a:spAutoFit/>
            </a:bodyPr>
            <a:lstStyle/>
            <a:p>
              <a:pP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000066"/>
                  </a:solidFill>
                  <a:latin typeface="Calibri" panose="020F0502020204030204" pitchFamily="34" charset="0"/>
                  <a:ea typeface="msgothic"/>
                </a:rPr>
                <a:t>0</a:t>
              </a:r>
            </a:p>
          </p:txBody>
        </p:sp>
        <p:sp>
          <p:nvSpPr>
            <p:cNvPr id="15" name="Rectangle 6"/>
            <p:cNvSpPr>
              <a:spLocks noChangeArrowheads="1"/>
            </p:cNvSpPr>
            <p:nvPr/>
          </p:nvSpPr>
          <p:spPr bwMode="auto">
            <a:xfrm>
              <a:off x="3696" y="1716"/>
              <a:ext cx="1872" cy="24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.data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49167" name="Rectangle 11"/>
            <p:cNvSpPr/>
            <p:nvPr/>
          </p:nvSpPr>
          <p:spPr>
            <a:xfrm>
              <a:off x="3693" y="3155"/>
              <a:ext cx="1872" cy="240"/>
            </a:xfrm>
            <a:prstGeom prst="rect">
              <a:avLst/>
            </a:prstGeom>
            <a:solidFill>
              <a:srgbClr val="D6D6F5">
                <a:alpha val="18823"/>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.strtab </a:t>
              </a:r>
              <a:r>
                <a:rPr lang="zh-CN" altLang="en-GB" sz="2000" b="1" dirty="0">
                  <a:latin typeface="微软雅黑" panose="020B0503020204020204" pitchFamily="34" charset="-122"/>
                  <a:ea typeface="微软雅黑" panose="020B0503020204020204" pitchFamily="34" charset="-122"/>
                </a:rPr>
                <a:t>节</a:t>
              </a:r>
            </a:p>
          </p:txBody>
        </p:sp>
        <p:sp>
          <p:nvSpPr>
            <p:cNvPr id="49168" name="Rectangle 11"/>
            <p:cNvSpPr/>
            <p:nvPr/>
          </p:nvSpPr>
          <p:spPr>
            <a:xfrm>
              <a:off x="3697" y="3387"/>
              <a:ext cx="1872" cy="240"/>
            </a:xfrm>
            <a:prstGeom prst="rect">
              <a:avLst/>
            </a:prstGeom>
            <a:solidFill>
              <a:srgbClr val="D6D6F5">
                <a:alpha val="18823"/>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.line </a:t>
              </a:r>
              <a:r>
                <a:rPr lang="zh-CN" altLang="en-GB" sz="2000" b="1" dirty="0">
                  <a:latin typeface="微软雅黑" panose="020B0503020204020204" pitchFamily="34" charset="-122"/>
                  <a:ea typeface="微软雅黑" panose="020B0503020204020204" pitchFamily="34" charset="-122"/>
                </a:rPr>
                <a:t>节</a:t>
              </a:r>
            </a:p>
          </p:txBody>
        </p:sp>
      </p:grpSp>
      <p:sp>
        <p:nvSpPr>
          <p:cNvPr id="800786" name="Line 18"/>
          <p:cNvSpPr/>
          <p:nvPr/>
        </p:nvSpPr>
        <p:spPr>
          <a:xfrm flipV="1">
            <a:off x="1030288" y="1800225"/>
            <a:ext cx="6008687" cy="652463"/>
          </a:xfrm>
          <a:prstGeom prst="line">
            <a:avLst/>
          </a:prstGeom>
          <a:ln w="9525" cap="flat" cmpd="sng">
            <a:solidFill>
              <a:srgbClr val="FF0000"/>
            </a:solidFill>
            <a:prstDash val="solid"/>
            <a:round/>
            <a:headEnd type="none" w="med" len="med"/>
            <a:tailEnd type="triangle" w="med" len="med"/>
          </a:ln>
        </p:spPr>
      </p:sp>
      <p:sp>
        <p:nvSpPr>
          <p:cNvPr id="800787" name="Line 19"/>
          <p:cNvSpPr/>
          <p:nvPr/>
        </p:nvSpPr>
        <p:spPr>
          <a:xfrm>
            <a:off x="1311275" y="2717800"/>
            <a:ext cx="5689600" cy="1336675"/>
          </a:xfrm>
          <a:prstGeom prst="line">
            <a:avLst/>
          </a:prstGeom>
          <a:ln w="9525" cap="flat" cmpd="sng">
            <a:solidFill>
              <a:srgbClr val="FF0000"/>
            </a:solidFill>
            <a:prstDash val="solid"/>
            <a:round/>
            <a:headEnd type="none" w="med" len="med"/>
            <a:tailEnd type="triangle" w="med" len="med"/>
          </a:ln>
        </p:spPr>
      </p:sp>
      <p:sp>
        <p:nvSpPr>
          <p:cNvPr id="800788" name="Line 20"/>
          <p:cNvSpPr/>
          <p:nvPr/>
        </p:nvSpPr>
        <p:spPr>
          <a:xfrm flipV="1">
            <a:off x="1117600" y="2568575"/>
            <a:ext cx="5848350" cy="406400"/>
          </a:xfrm>
          <a:prstGeom prst="line">
            <a:avLst/>
          </a:prstGeom>
          <a:ln w="9525" cap="flat" cmpd="sng">
            <a:solidFill>
              <a:srgbClr val="FF0000"/>
            </a:solidFill>
            <a:prstDash val="solid"/>
            <a:round/>
            <a:headEnd type="none" w="med" len="med"/>
            <a:tailEnd type="triangle" w="med" len="med"/>
          </a:ln>
        </p:spPr>
      </p:sp>
      <p:sp>
        <p:nvSpPr>
          <p:cNvPr id="800789" name="Line 21"/>
          <p:cNvSpPr/>
          <p:nvPr/>
        </p:nvSpPr>
        <p:spPr>
          <a:xfrm flipV="1">
            <a:off x="1079500" y="3024188"/>
            <a:ext cx="5892800" cy="203200"/>
          </a:xfrm>
          <a:prstGeom prst="line">
            <a:avLst/>
          </a:prstGeom>
          <a:ln w="9525" cap="flat" cmpd="sng">
            <a:solidFill>
              <a:srgbClr val="FF0000"/>
            </a:solidFill>
            <a:prstDash val="solid"/>
            <a:round/>
            <a:headEnd type="none" w="med" len="med"/>
            <a:tailEnd type="triangle" w="med" len="med"/>
          </a:ln>
        </p:spPr>
      </p:sp>
      <p:sp>
        <p:nvSpPr>
          <p:cNvPr id="800790" name="Line 22"/>
          <p:cNvSpPr/>
          <p:nvPr/>
        </p:nvSpPr>
        <p:spPr>
          <a:xfrm flipV="1">
            <a:off x="1325563" y="2282825"/>
            <a:ext cx="5675312" cy="1190625"/>
          </a:xfrm>
          <a:prstGeom prst="line">
            <a:avLst/>
          </a:prstGeom>
          <a:ln w="9525" cap="flat" cmpd="sng">
            <a:solidFill>
              <a:srgbClr val="FF0000"/>
            </a:solidFill>
            <a:prstDash val="solid"/>
            <a:round/>
            <a:headEnd type="none" w="med" len="med"/>
            <a:tailEnd type="triangle" w="med" len="med"/>
          </a:ln>
        </p:spPr>
      </p:sp>
      <p:sp>
        <p:nvSpPr>
          <p:cNvPr id="800791" name="Line 23"/>
          <p:cNvSpPr/>
          <p:nvPr/>
        </p:nvSpPr>
        <p:spPr>
          <a:xfrm flipV="1">
            <a:off x="1384300" y="3589338"/>
            <a:ext cx="5586413" cy="871537"/>
          </a:xfrm>
          <a:prstGeom prst="line">
            <a:avLst/>
          </a:prstGeom>
          <a:ln w="9525" cap="flat" cmpd="sng">
            <a:solidFill>
              <a:srgbClr val="FF0000"/>
            </a:solidFill>
            <a:prstDash val="solid"/>
            <a:round/>
            <a:headEnd type="none" w="med" len="med"/>
            <a:tailEnd type="triangle" w="med" len="med"/>
          </a:ln>
        </p:spPr>
      </p:sp>
      <p:sp>
        <p:nvSpPr>
          <p:cNvPr id="800792" name="Line 24"/>
          <p:cNvSpPr/>
          <p:nvPr/>
        </p:nvSpPr>
        <p:spPr>
          <a:xfrm>
            <a:off x="1282700" y="4708525"/>
            <a:ext cx="5702300" cy="566738"/>
          </a:xfrm>
          <a:prstGeom prst="line">
            <a:avLst/>
          </a:prstGeom>
          <a:ln w="9525" cap="flat" cmpd="sng">
            <a:solidFill>
              <a:srgbClr val="FF0000"/>
            </a:solidFill>
            <a:prstDash val="solid"/>
            <a:round/>
            <a:headEnd type="none" w="med" len="med"/>
            <a:tailEnd type="triangle" w="med" len="med"/>
          </a:ln>
        </p:spPr>
      </p:sp>
      <p:sp>
        <p:nvSpPr>
          <p:cNvPr id="800793" name="Rectangle 25"/>
          <p:cNvSpPr/>
          <p:nvPr/>
        </p:nvSpPr>
        <p:spPr>
          <a:xfrm>
            <a:off x="2990850" y="1814513"/>
            <a:ext cx="957263" cy="3003550"/>
          </a:xfrm>
          <a:prstGeom prst="rect">
            <a:avLst/>
          </a:prstGeom>
          <a:solidFill>
            <a:schemeClr val="accent1">
              <a:alpha val="27058"/>
            </a:schemeClr>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800794" name="Text Box 26"/>
          <p:cNvSpPr txBox="1"/>
          <p:nvPr/>
        </p:nvSpPr>
        <p:spPr>
          <a:xfrm>
            <a:off x="347663" y="5965825"/>
            <a:ext cx="6227762" cy="396875"/>
          </a:xfrm>
          <a:prstGeom prst="rect">
            <a:avLst/>
          </a:prstGeom>
          <a:noFill/>
          <a:ln w="9525">
            <a:noFill/>
          </a:ln>
        </p:spPr>
        <p:txBody>
          <a:bodyPr anchor="t" anchorCtr="0">
            <a:spAutoFit/>
          </a:bodyPr>
          <a:lstStyle/>
          <a:p>
            <a:pPr>
              <a:spcBef>
                <a:spcPct val="50000"/>
              </a:spcBef>
            </a:pPr>
            <a:r>
              <a:rPr lang="zh-CN" altLang="en-US" sz="2000" b="1" dirty="0">
                <a:solidFill>
                  <a:schemeClr val="accent2"/>
                </a:solidFill>
                <a:latin typeface="微软雅黑" panose="020B0503020204020204" pitchFamily="34" charset="-122"/>
                <a:ea typeface="微软雅黑" panose="020B0503020204020204" pitchFamily="34" charset="-122"/>
              </a:rPr>
              <a:t>可重定位目标文件中，每个可装入节的起始地址总是</a:t>
            </a:r>
            <a:r>
              <a:rPr lang="en-US" altLang="zh-CN" sz="2000" b="1" dirty="0">
                <a:solidFill>
                  <a:schemeClr val="accent2"/>
                </a:solidFill>
                <a:latin typeface="微软雅黑" panose="020B0503020204020204" pitchFamily="34" charset="-122"/>
                <a:ea typeface="微软雅黑" panose="020B0503020204020204" pitchFamily="34" charset="-122"/>
              </a:rPr>
              <a:t>0</a:t>
            </a:r>
          </a:p>
        </p:txBody>
      </p:sp>
      <p:sp>
        <p:nvSpPr>
          <p:cNvPr id="800795" name="Line 27"/>
          <p:cNvSpPr/>
          <p:nvPr/>
        </p:nvSpPr>
        <p:spPr>
          <a:xfrm flipH="1" flipV="1">
            <a:off x="3919538" y="4832350"/>
            <a:ext cx="2393950" cy="1162050"/>
          </a:xfrm>
          <a:prstGeom prst="line">
            <a:avLst/>
          </a:prstGeom>
          <a:ln w="28575" cap="flat" cmpd="sng">
            <a:solidFill>
              <a:schemeClr val="accent2"/>
            </a:solidFill>
            <a:prstDash val="solid"/>
            <a:round/>
            <a:headEnd type="none" w="med" len="med"/>
            <a:tailEnd type="triangle" w="med" len="med"/>
          </a:ln>
        </p:spPr>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00793"/>
                                        </p:tgtEl>
                                        <p:attrNameLst>
                                          <p:attrName>style.visibility</p:attrName>
                                        </p:attrNameLst>
                                      </p:cBhvr>
                                      <p:to>
                                        <p:strVal val="visible"/>
                                      </p:to>
                                    </p:set>
                                    <p:animEffect transition="in" filter="blinds(horizontal)">
                                      <p:cBhvr>
                                        <p:cTn id="7" dur="500"/>
                                        <p:tgtEl>
                                          <p:spTgt spid="80079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00794"/>
                                        </p:tgtEl>
                                        <p:attrNameLst>
                                          <p:attrName>style.visibility</p:attrName>
                                        </p:attrNameLst>
                                      </p:cBhvr>
                                      <p:to>
                                        <p:strVal val="visible"/>
                                      </p:to>
                                    </p:set>
                                    <p:animEffect transition="in" filter="blinds(horizontal)">
                                      <p:cBhvr>
                                        <p:cTn id="12" dur="500"/>
                                        <p:tgtEl>
                                          <p:spTgt spid="80079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00795"/>
                                        </p:tgtEl>
                                        <p:attrNameLst>
                                          <p:attrName>style.visibility</p:attrName>
                                        </p:attrNameLst>
                                      </p:cBhvr>
                                      <p:to>
                                        <p:strVal val="visible"/>
                                      </p:to>
                                    </p:set>
                                    <p:animEffect transition="in" filter="blinds(horizontal)">
                                      <p:cBhvr>
                                        <p:cTn id="17" dur="500"/>
                                        <p:tgtEl>
                                          <p:spTgt spid="80079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00772"/>
                                        </p:tgtEl>
                                        <p:attrNameLst>
                                          <p:attrName>style.visibility</p:attrName>
                                        </p:attrNameLst>
                                      </p:cBhvr>
                                      <p:to>
                                        <p:strVal val="visible"/>
                                      </p:to>
                                    </p:set>
                                    <p:animEffect transition="in" filter="blinds(horizontal)">
                                      <p:cBhvr>
                                        <p:cTn id="22" dur="500"/>
                                        <p:tgtEl>
                                          <p:spTgt spid="80077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00786"/>
                                        </p:tgtEl>
                                        <p:attrNameLst>
                                          <p:attrName>style.visibility</p:attrName>
                                        </p:attrNameLst>
                                      </p:cBhvr>
                                      <p:to>
                                        <p:strVal val="visible"/>
                                      </p:to>
                                    </p:set>
                                    <p:animEffect transition="in" filter="blinds(horizontal)">
                                      <p:cBhvr>
                                        <p:cTn id="27" dur="500"/>
                                        <p:tgtEl>
                                          <p:spTgt spid="80078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00787"/>
                                        </p:tgtEl>
                                        <p:attrNameLst>
                                          <p:attrName>style.visibility</p:attrName>
                                        </p:attrNameLst>
                                      </p:cBhvr>
                                      <p:to>
                                        <p:strVal val="visible"/>
                                      </p:to>
                                    </p:set>
                                    <p:animEffect transition="in" filter="blinds(horizontal)">
                                      <p:cBhvr>
                                        <p:cTn id="32" dur="500"/>
                                        <p:tgtEl>
                                          <p:spTgt spid="80078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00788"/>
                                        </p:tgtEl>
                                        <p:attrNameLst>
                                          <p:attrName>style.visibility</p:attrName>
                                        </p:attrNameLst>
                                      </p:cBhvr>
                                      <p:to>
                                        <p:strVal val="visible"/>
                                      </p:to>
                                    </p:set>
                                    <p:animEffect transition="in" filter="blinds(horizontal)">
                                      <p:cBhvr>
                                        <p:cTn id="37" dur="500"/>
                                        <p:tgtEl>
                                          <p:spTgt spid="80078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00789"/>
                                        </p:tgtEl>
                                        <p:attrNameLst>
                                          <p:attrName>style.visibility</p:attrName>
                                        </p:attrNameLst>
                                      </p:cBhvr>
                                      <p:to>
                                        <p:strVal val="visible"/>
                                      </p:to>
                                    </p:set>
                                    <p:animEffect transition="in" filter="blinds(horizontal)">
                                      <p:cBhvr>
                                        <p:cTn id="42" dur="500"/>
                                        <p:tgtEl>
                                          <p:spTgt spid="80078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00790"/>
                                        </p:tgtEl>
                                        <p:attrNameLst>
                                          <p:attrName>style.visibility</p:attrName>
                                        </p:attrNameLst>
                                      </p:cBhvr>
                                      <p:to>
                                        <p:strVal val="visible"/>
                                      </p:to>
                                    </p:set>
                                    <p:animEffect transition="in" filter="blinds(horizontal)">
                                      <p:cBhvr>
                                        <p:cTn id="47" dur="500"/>
                                        <p:tgtEl>
                                          <p:spTgt spid="80079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800791"/>
                                        </p:tgtEl>
                                        <p:attrNameLst>
                                          <p:attrName>style.visibility</p:attrName>
                                        </p:attrNameLst>
                                      </p:cBhvr>
                                      <p:to>
                                        <p:strVal val="visible"/>
                                      </p:to>
                                    </p:set>
                                    <p:animEffect transition="in" filter="blinds(horizontal)">
                                      <p:cBhvr>
                                        <p:cTn id="52" dur="500"/>
                                        <p:tgtEl>
                                          <p:spTgt spid="80079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800792"/>
                                        </p:tgtEl>
                                        <p:attrNameLst>
                                          <p:attrName>style.visibility</p:attrName>
                                        </p:attrNameLst>
                                      </p:cBhvr>
                                      <p:to>
                                        <p:strVal val="visible"/>
                                      </p:to>
                                    </p:set>
                                    <p:animEffect transition="in" filter="blinds(horizontal)">
                                      <p:cBhvr>
                                        <p:cTn id="57" dur="500"/>
                                        <p:tgtEl>
                                          <p:spTgt spid="800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79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p:cNvSpPr>
          <p:nvPr>
            <p:ph type="title"/>
          </p:nvPr>
        </p:nvSpPr>
        <p:spPr>
          <a:ln/>
        </p:spPr>
        <p:txBody>
          <a:bodyPr vert="horz" wrap="square" lIns="91440" tIns="45720" rIns="91440" bIns="45720" anchor="ctr" anchorCtr="0"/>
          <a:lstStyle/>
          <a:p>
            <a:r>
              <a:rPr lang="zh-CN" altLang="en-US" dirty="0"/>
              <a:t>节头表信息举例</a:t>
            </a:r>
          </a:p>
        </p:txBody>
      </p:sp>
      <p:sp>
        <p:nvSpPr>
          <p:cNvPr id="50178" name="Rectangle 3"/>
          <p:cNvSpPr/>
          <p:nvPr/>
        </p:nvSpPr>
        <p:spPr>
          <a:xfrm>
            <a:off x="85725" y="750888"/>
            <a:ext cx="5022850" cy="5172075"/>
          </a:xfrm>
          <a:prstGeom prst="rect">
            <a:avLst/>
          </a:prstGeom>
          <a:noFill/>
          <a:ln w="9525">
            <a:noFill/>
          </a:ln>
        </p:spPr>
        <p:txBody>
          <a:bodyPr anchor="t" anchorCtr="0"/>
          <a:lstStyle/>
          <a:p>
            <a:pPr marL="342900" indent="-342900" eaLnBrk="0" hangingPunct="0">
              <a:lnSpc>
                <a:spcPct val="95000"/>
              </a:lnSpc>
              <a:spcBef>
                <a:spcPct val="20000"/>
              </a:spcBef>
            </a:pPr>
            <a:r>
              <a:rPr lang="en-US" altLang="zh-CN" b="1" dirty="0">
                <a:solidFill>
                  <a:srgbClr val="FF0000"/>
                </a:solidFill>
                <a:latin typeface="微软雅黑" panose="020B0503020204020204" pitchFamily="34" charset="-122"/>
                <a:ea typeface="微软雅黑" panose="020B0503020204020204" pitchFamily="34" charset="-122"/>
              </a:rPr>
              <a:t>$ readelf -S test.o</a:t>
            </a:r>
          </a:p>
          <a:p>
            <a:pPr marL="342900" indent="-342900" eaLnBrk="0" hangingPunct="0">
              <a:lnSpc>
                <a:spcPct val="95000"/>
              </a:lnSpc>
              <a:spcBef>
                <a:spcPct val="20000"/>
              </a:spcBef>
            </a:pPr>
            <a:r>
              <a:rPr lang="en-US" altLang="zh-CN" sz="1000" b="1" dirty="0">
                <a:latin typeface="Arial" panose="020B0604020202020204" pitchFamily="34" charset="0"/>
                <a:ea typeface="宋体" panose="02010600030101010101" pitchFamily="2" charset="-122"/>
              </a:rPr>
              <a:t> </a:t>
            </a:r>
            <a:r>
              <a:rPr lang="en-US" altLang="zh-CN" sz="1400" b="1" dirty="0">
                <a:latin typeface="Arial" panose="020B0604020202020204" pitchFamily="34" charset="0"/>
                <a:ea typeface="宋体" panose="02010600030101010101" pitchFamily="2" charset="-122"/>
              </a:rPr>
              <a:t>There are 11 section headers, starting at offset 0x120:</a:t>
            </a:r>
            <a:br>
              <a:rPr lang="en-US" altLang="zh-CN" sz="1400" b="1" dirty="0">
                <a:latin typeface="Arial" panose="020B0604020202020204" pitchFamily="34" charset="0"/>
                <a:ea typeface="宋体" panose="02010600030101010101" pitchFamily="2" charset="-122"/>
              </a:rPr>
            </a:br>
            <a:endParaRPr lang="en-US" altLang="zh-CN" sz="1400" b="1" dirty="0">
              <a:latin typeface="Arial" panose="020B0604020202020204" pitchFamily="34" charset="0"/>
              <a:ea typeface="宋体" panose="02010600030101010101" pitchFamily="2" charset="-122"/>
            </a:endParaRPr>
          </a:p>
          <a:p>
            <a:pPr marL="342900" indent="-342900" eaLnBrk="0" hangingPunct="0">
              <a:lnSpc>
                <a:spcPct val="95000"/>
              </a:lnSpc>
              <a:spcBef>
                <a:spcPct val="20000"/>
              </a:spcBef>
            </a:pPr>
            <a:r>
              <a:rPr lang="en-US" altLang="zh-CN" sz="1400" b="1" dirty="0">
                <a:latin typeface="Arial" panose="020B0604020202020204" pitchFamily="34" charset="0"/>
                <a:ea typeface="宋体" panose="02010600030101010101" pitchFamily="2" charset="-122"/>
              </a:rPr>
              <a:t>Section Headers:</a:t>
            </a:r>
          </a:p>
          <a:p>
            <a:pPr marL="342900" indent="-342900" eaLnBrk="0" hangingPunct="0">
              <a:lnSpc>
                <a:spcPct val="95000"/>
              </a:lnSpc>
              <a:spcBef>
                <a:spcPct val="20000"/>
              </a:spcBef>
            </a:pPr>
            <a:r>
              <a:rPr lang="en-US" altLang="zh-CN" sz="1400" b="1" dirty="0">
                <a:latin typeface="Arial" panose="020B0604020202020204" pitchFamily="34" charset="0"/>
                <a:ea typeface="宋体" panose="02010600030101010101" pitchFamily="2" charset="-122"/>
              </a:rPr>
              <a:t>  [Nr] Name              	 Off         Size       ES  Flg Lk Inf Al</a:t>
            </a:r>
          </a:p>
          <a:p>
            <a:pPr marL="342900" indent="-342900" eaLnBrk="0" hangingPunct="0">
              <a:lnSpc>
                <a:spcPct val="95000"/>
              </a:lnSpc>
              <a:spcBef>
                <a:spcPct val="20000"/>
              </a:spcBef>
            </a:pPr>
            <a:r>
              <a:rPr lang="en-US" altLang="zh-CN" sz="1400" b="1" dirty="0">
                <a:latin typeface="Arial" panose="020B0604020202020204" pitchFamily="34" charset="0"/>
                <a:ea typeface="宋体" panose="02010600030101010101" pitchFamily="2" charset="-122"/>
              </a:rPr>
              <a:t>  [ 0]                   	 000000  000000  00          0   0   0</a:t>
            </a:r>
          </a:p>
          <a:p>
            <a:pPr marL="342900" indent="-342900" eaLnBrk="0" hangingPunct="0">
              <a:lnSpc>
                <a:spcPct val="95000"/>
              </a:lnSpc>
              <a:spcBef>
                <a:spcPct val="20000"/>
              </a:spcBef>
            </a:pPr>
            <a:r>
              <a:rPr lang="en-US" altLang="zh-CN" sz="1400" b="1" dirty="0">
                <a:latin typeface="Arial" panose="020B0604020202020204" pitchFamily="34" charset="0"/>
                <a:ea typeface="宋体" panose="02010600030101010101" pitchFamily="2" charset="-122"/>
              </a:rPr>
              <a:t>  [ 1] .text             	 000034  00005b  00  AX   0   0   4</a:t>
            </a:r>
          </a:p>
          <a:p>
            <a:pPr marL="342900" indent="-342900" eaLnBrk="0" hangingPunct="0">
              <a:lnSpc>
                <a:spcPct val="95000"/>
              </a:lnSpc>
              <a:spcBef>
                <a:spcPct val="20000"/>
              </a:spcBef>
            </a:pPr>
            <a:r>
              <a:rPr lang="en-US" altLang="zh-CN" sz="1400" b="1" dirty="0">
                <a:latin typeface="Arial" panose="020B0604020202020204" pitchFamily="34" charset="0"/>
                <a:ea typeface="宋体" panose="02010600030101010101" pitchFamily="2" charset="-122"/>
              </a:rPr>
              <a:t>  [ 2] .rel.text         	 000498  000028  08          9   1   4</a:t>
            </a:r>
          </a:p>
          <a:p>
            <a:pPr marL="342900" indent="-342900" eaLnBrk="0" hangingPunct="0">
              <a:lnSpc>
                <a:spcPct val="95000"/>
              </a:lnSpc>
              <a:spcBef>
                <a:spcPct val="20000"/>
              </a:spcBef>
            </a:pPr>
            <a:r>
              <a:rPr lang="en-US" altLang="zh-CN" sz="1400" b="1" dirty="0">
                <a:latin typeface="Arial" panose="020B0604020202020204" pitchFamily="34" charset="0"/>
                <a:ea typeface="宋体" panose="02010600030101010101" pitchFamily="2" charset="-122"/>
              </a:rPr>
              <a:t>  [ 3] .data             	 000090  00000c  00  WA  0   0   4</a:t>
            </a:r>
          </a:p>
          <a:p>
            <a:pPr marL="342900" indent="-342900" eaLnBrk="0" hangingPunct="0">
              <a:lnSpc>
                <a:spcPct val="95000"/>
              </a:lnSpc>
              <a:spcBef>
                <a:spcPct val="20000"/>
              </a:spcBef>
            </a:pPr>
            <a:r>
              <a:rPr lang="en-US" altLang="zh-CN" sz="1400" b="1" dirty="0">
                <a:latin typeface="Arial" panose="020B0604020202020204" pitchFamily="34" charset="0"/>
                <a:ea typeface="宋体" panose="02010600030101010101" pitchFamily="2" charset="-122"/>
              </a:rPr>
              <a:t>  [ 4] .bss              	 00009c  00000c  00  WA  0   0   4</a:t>
            </a:r>
          </a:p>
          <a:p>
            <a:pPr marL="342900" indent="-342900" eaLnBrk="0" hangingPunct="0">
              <a:lnSpc>
                <a:spcPct val="95000"/>
              </a:lnSpc>
              <a:spcBef>
                <a:spcPct val="20000"/>
              </a:spcBef>
            </a:pPr>
            <a:r>
              <a:rPr lang="en-US" altLang="zh-CN" sz="1400" b="1" dirty="0">
                <a:latin typeface="Arial" panose="020B0604020202020204" pitchFamily="34" charset="0"/>
                <a:ea typeface="宋体" panose="02010600030101010101" pitchFamily="2" charset="-122"/>
              </a:rPr>
              <a:t>  [ 5] .rodata           	 00009c  000004  00   A     0   0   1</a:t>
            </a:r>
          </a:p>
          <a:p>
            <a:pPr marL="342900" indent="-342900" eaLnBrk="0" hangingPunct="0">
              <a:lnSpc>
                <a:spcPct val="95000"/>
              </a:lnSpc>
              <a:spcBef>
                <a:spcPct val="20000"/>
              </a:spcBef>
            </a:pPr>
            <a:r>
              <a:rPr lang="en-US" altLang="zh-CN" sz="1400" b="1" dirty="0">
                <a:latin typeface="Arial" panose="020B0604020202020204" pitchFamily="34" charset="0"/>
                <a:ea typeface="宋体" panose="02010600030101010101" pitchFamily="2" charset="-122"/>
              </a:rPr>
              <a:t>  [ 6] .comment          	 0000a0  00002e  00          0   0   1</a:t>
            </a:r>
          </a:p>
          <a:p>
            <a:pPr marL="342900" indent="-342900" eaLnBrk="0" hangingPunct="0">
              <a:lnSpc>
                <a:spcPct val="95000"/>
              </a:lnSpc>
              <a:spcBef>
                <a:spcPct val="20000"/>
              </a:spcBef>
            </a:pPr>
            <a:r>
              <a:rPr lang="en-US" altLang="zh-CN" sz="1400" b="1" dirty="0">
                <a:latin typeface="Arial" panose="020B0604020202020204" pitchFamily="34" charset="0"/>
                <a:ea typeface="宋体" panose="02010600030101010101" pitchFamily="2" charset="-122"/>
              </a:rPr>
              <a:t>  [ 7] .note.GNU-stack  0000ce  000000  00          0   0   1</a:t>
            </a:r>
          </a:p>
          <a:p>
            <a:pPr marL="342900" indent="-342900" eaLnBrk="0" hangingPunct="0">
              <a:lnSpc>
                <a:spcPct val="95000"/>
              </a:lnSpc>
              <a:spcBef>
                <a:spcPct val="20000"/>
              </a:spcBef>
            </a:pPr>
            <a:r>
              <a:rPr lang="en-US" altLang="zh-CN" sz="1400" b="1" dirty="0">
                <a:latin typeface="Arial" panose="020B0604020202020204" pitchFamily="34" charset="0"/>
                <a:ea typeface="宋体" panose="02010600030101010101" pitchFamily="2" charset="-122"/>
              </a:rPr>
              <a:t>  [ 8] .shstrtab         	 0000ce  000051  00          0   0   1</a:t>
            </a:r>
          </a:p>
          <a:p>
            <a:pPr marL="342900" indent="-342900" eaLnBrk="0" hangingPunct="0">
              <a:lnSpc>
                <a:spcPct val="95000"/>
              </a:lnSpc>
              <a:spcBef>
                <a:spcPct val="20000"/>
              </a:spcBef>
            </a:pPr>
            <a:r>
              <a:rPr lang="en-US" altLang="zh-CN" sz="1400" b="1" dirty="0">
                <a:latin typeface="Arial" panose="020B0604020202020204" pitchFamily="34" charset="0"/>
                <a:ea typeface="宋体" panose="02010600030101010101" pitchFamily="2" charset="-122"/>
              </a:rPr>
              <a:t>  [ 9] .symtab           	 0002d8  000120  10         10 13  4</a:t>
            </a:r>
          </a:p>
          <a:p>
            <a:pPr marL="342900" indent="-342900" eaLnBrk="0" hangingPunct="0">
              <a:lnSpc>
                <a:spcPct val="95000"/>
              </a:lnSpc>
              <a:spcBef>
                <a:spcPct val="20000"/>
              </a:spcBef>
            </a:pPr>
            <a:r>
              <a:rPr lang="en-US" altLang="zh-CN" sz="1400" b="1" dirty="0">
                <a:latin typeface="Arial" panose="020B0604020202020204" pitchFamily="34" charset="0"/>
                <a:ea typeface="宋体" panose="02010600030101010101" pitchFamily="2" charset="-122"/>
              </a:rPr>
              <a:t>  [10] .strtab           	 0003f8  00009e  00           0   0   1</a:t>
            </a:r>
          </a:p>
          <a:p>
            <a:pPr marL="342900" indent="-342900" eaLnBrk="0" hangingPunct="0">
              <a:lnSpc>
                <a:spcPct val="95000"/>
              </a:lnSpc>
              <a:spcBef>
                <a:spcPct val="20000"/>
              </a:spcBef>
            </a:pPr>
            <a:r>
              <a:rPr lang="en-US" altLang="zh-CN" sz="1400" b="1" dirty="0">
                <a:latin typeface="Arial" panose="020B0604020202020204" pitchFamily="34" charset="0"/>
                <a:ea typeface="宋体" panose="02010600030101010101" pitchFamily="2" charset="-122"/>
              </a:rPr>
              <a:t>Key to Flags:</a:t>
            </a:r>
          </a:p>
          <a:p>
            <a:pPr marL="342900" indent="-342900" eaLnBrk="0" hangingPunct="0">
              <a:lnSpc>
                <a:spcPct val="95000"/>
              </a:lnSpc>
              <a:spcBef>
                <a:spcPct val="20000"/>
              </a:spcBef>
            </a:pPr>
            <a:r>
              <a:rPr lang="en-US" altLang="zh-CN" sz="1400" b="1" dirty="0">
                <a:latin typeface="Arial" panose="020B0604020202020204" pitchFamily="34" charset="0"/>
                <a:ea typeface="宋体" panose="02010600030101010101" pitchFamily="2" charset="-122"/>
              </a:rPr>
              <a:t>  W (write), A (alloc), X (execute), M (merge), S (strings)</a:t>
            </a:r>
          </a:p>
          <a:p>
            <a:pPr marL="342900" indent="-342900" eaLnBrk="0" hangingPunct="0">
              <a:lnSpc>
                <a:spcPct val="95000"/>
              </a:lnSpc>
              <a:spcBef>
                <a:spcPct val="20000"/>
              </a:spcBef>
            </a:pPr>
            <a:r>
              <a:rPr lang="en-US" altLang="zh-CN" sz="1400" b="1" dirty="0">
                <a:latin typeface="Arial" panose="020B0604020202020204" pitchFamily="34" charset="0"/>
                <a:ea typeface="宋体" panose="02010600030101010101" pitchFamily="2" charset="-122"/>
              </a:rPr>
              <a:t>  I (info), L (link order), G (group), x (unknown)</a:t>
            </a:r>
          </a:p>
          <a:p>
            <a:pPr marL="342900" indent="-342900" eaLnBrk="0" hangingPunct="0">
              <a:lnSpc>
                <a:spcPct val="95000"/>
              </a:lnSpc>
              <a:spcBef>
                <a:spcPct val="20000"/>
              </a:spcBef>
            </a:pPr>
            <a:r>
              <a:rPr lang="en-US" altLang="zh-CN" sz="1400" b="1" dirty="0">
                <a:latin typeface="Arial" panose="020B0604020202020204" pitchFamily="34" charset="0"/>
                <a:ea typeface="宋体" panose="02010600030101010101" pitchFamily="2" charset="-122"/>
              </a:rPr>
              <a:t> ………..</a:t>
            </a:r>
            <a:endParaRPr lang="zh-CN" altLang="en-US" sz="1400" b="1" dirty="0">
              <a:latin typeface="Arial" panose="020B0604020202020204" pitchFamily="34" charset="0"/>
              <a:ea typeface="宋体" panose="02010600030101010101" pitchFamily="2" charset="-122"/>
            </a:endParaRPr>
          </a:p>
        </p:txBody>
      </p:sp>
      <p:sp>
        <p:nvSpPr>
          <p:cNvPr id="801796" name="Line 4"/>
          <p:cNvSpPr/>
          <p:nvPr/>
        </p:nvSpPr>
        <p:spPr>
          <a:xfrm>
            <a:off x="214313" y="2511425"/>
            <a:ext cx="4427537" cy="0"/>
          </a:xfrm>
          <a:prstGeom prst="line">
            <a:avLst/>
          </a:prstGeom>
          <a:ln w="38100" cap="flat" cmpd="sng">
            <a:solidFill>
              <a:srgbClr val="FF0000"/>
            </a:solidFill>
            <a:prstDash val="solid"/>
            <a:round/>
            <a:headEnd type="none" w="med" len="med"/>
            <a:tailEnd type="none" w="med" len="med"/>
          </a:ln>
        </p:spPr>
      </p:sp>
      <p:sp>
        <p:nvSpPr>
          <p:cNvPr id="801797" name="Line 5"/>
          <p:cNvSpPr/>
          <p:nvPr/>
        </p:nvSpPr>
        <p:spPr>
          <a:xfrm>
            <a:off x="236538" y="2976563"/>
            <a:ext cx="4427537" cy="0"/>
          </a:xfrm>
          <a:prstGeom prst="line">
            <a:avLst/>
          </a:prstGeom>
          <a:ln w="38100" cap="flat" cmpd="sng">
            <a:solidFill>
              <a:srgbClr val="FF0000"/>
            </a:solidFill>
            <a:prstDash val="solid"/>
            <a:round/>
            <a:headEnd type="none" w="med" len="med"/>
            <a:tailEnd type="none" w="med" len="med"/>
          </a:ln>
        </p:spPr>
      </p:sp>
      <p:sp>
        <p:nvSpPr>
          <p:cNvPr id="801798" name="Line 6"/>
          <p:cNvSpPr/>
          <p:nvPr/>
        </p:nvSpPr>
        <p:spPr>
          <a:xfrm>
            <a:off x="236538" y="3233738"/>
            <a:ext cx="4427537" cy="0"/>
          </a:xfrm>
          <a:prstGeom prst="line">
            <a:avLst/>
          </a:prstGeom>
          <a:ln w="38100" cap="flat" cmpd="sng">
            <a:solidFill>
              <a:srgbClr val="FF0000"/>
            </a:solidFill>
            <a:prstDash val="solid"/>
            <a:round/>
            <a:headEnd type="none" w="med" len="med"/>
            <a:tailEnd type="none" w="med" len="med"/>
          </a:ln>
        </p:spPr>
      </p:sp>
      <p:sp>
        <p:nvSpPr>
          <p:cNvPr id="801799" name="Line 7"/>
          <p:cNvSpPr/>
          <p:nvPr/>
        </p:nvSpPr>
        <p:spPr>
          <a:xfrm>
            <a:off x="250825" y="3476625"/>
            <a:ext cx="4427538" cy="0"/>
          </a:xfrm>
          <a:prstGeom prst="line">
            <a:avLst/>
          </a:prstGeom>
          <a:ln w="38100" cap="flat" cmpd="sng">
            <a:solidFill>
              <a:srgbClr val="FF0000"/>
            </a:solidFill>
            <a:prstDash val="solid"/>
            <a:round/>
            <a:headEnd type="none" w="med" len="med"/>
            <a:tailEnd type="none" w="med" len="med"/>
          </a:ln>
        </p:spPr>
      </p:sp>
      <p:sp>
        <p:nvSpPr>
          <p:cNvPr id="801800" name="Text Box 8"/>
          <p:cNvSpPr txBox="1"/>
          <p:nvPr/>
        </p:nvSpPr>
        <p:spPr>
          <a:xfrm>
            <a:off x="1030288" y="5573713"/>
            <a:ext cx="3775075" cy="1155700"/>
          </a:xfrm>
          <a:prstGeom prst="rect">
            <a:avLst/>
          </a:prstGeom>
          <a:noFill/>
          <a:ln w="9525">
            <a:noFill/>
          </a:ln>
        </p:spPr>
        <p:txBody>
          <a:bodyPr tIns="0" bIns="0" anchor="t" anchorCtr="0">
            <a:spAutoFit/>
          </a:bodyPr>
          <a:lstStyle/>
          <a:p>
            <a:r>
              <a:rPr lang="zh-CN" altLang="en-US" sz="1900" b="1" dirty="0">
                <a:solidFill>
                  <a:srgbClr val="FF0000"/>
                </a:solidFill>
                <a:latin typeface="微软雅黑" panose="020B0503020204020204" pitchFamily="34" charset="-122"/>
                <a:ea typeface="微软雅黑" panose="020B0503020204020204" pitchFamily="34" charset="-122"/>
              </a:rPr>
              <a:t>有</a:t>
            </a:r>
            <a:r>
              <a:rPr lang="en-US" altLang="zh-CN" sz="1900" b="1" dirty="0">
                <a:solidFill>
                  <a:srgbClr val="FF0000"/>
                </a:solidFill>
                <a:latin typeface="微软雅黑" panose="020B0503020204020204" pitchFamily="34" charset="-122"/>
                <a:ea typeface="微软雅黑" panose="020B0503020204020204" pitchFamily="34" charset="-122"/>
              </a:rPr>
              <a:t>4</a:t>
            </a:r>
            <a:r>
              <a:rPr lang="zh-CN" altLang="en-US" sz="1900" b="1" dirty="0">
                <a:solidFill>
                  <a:srgbClr val="FF0000"/>
                </a:solidFill>
                <a:latin typeface="微软雅黑" panose="020B0503020204020204" pitchFamily="34" charset="-122"/>
                <a:ea typeface="微软雅黑" panose="020B0503020204020204" pitchFamily="34" charset="-122"/>
              </a:rPr>
              <a:t>个节将会分配</a:t>
            </a:r>
            <a:r>
              <a:rPr lang="zh-CN" altLang="en-US" sz="1900" b="1" dirty="0">
                <a:latin typeface="微软雅黑" panose="020B0503020204020204" pitchFamily="34" charset="-122"/>
                <a:ea typeface="微软雅黑" panose="020B0503020204020204" pitchFamily="34" charset="-122"/>
              </a:rPr>
              <a:t>（</a:t>
            </a:r>
            <a:r>
              <a:rPr lang="en-US" altLang="zh-CN" sz="1900" b="1" dirty="0">
                <a:latin typeface="微软雅黑" panose="020B0503020204020204" pitchFamily="34" charset="-122"/>
                <a:ea typeface="微软雅黑" panose="020B0503020204020204" pitchFamily="34" charset="-122"/>
              </a:rPr>
              <a:t>A</a:t>
            </a:r>
            <a:r>
              <a:rPr lang="zh-CN" altLang="en-US" sz="1900" b="1" dirty="0">
                <a:latin typeface="微软雅黑" panose="020B0503020204020204" pitchFamily="34" charset="-122"/>
                <a:ea typeface="微软雅黑" panose="020B0503020204020204" pitchFamily="34" charset="-122"/>
              </a:rPr>
              <a:t>）</a:t>
            </a:r>
            <a:r>
              <a:rPr lang="zh-CN" altLang="en-US" sz="1900" b="1" dirty="0">
                <a:solidFill>
                  <a:srgbClr val="FF0000"/>
                </a:solidFill>
                <a:latin typeface="微软雅黑" panose="020B0503020204020204" pitchFamily="34" charset="-122"/>
                <a:ea typeface="微软雅黑" panose="020B0503020204020204" pitchFamily="34" charset="-122"/>
              </a:rPr>
              <a:t>存储空间</a:t>
            </a:r>
            <a:endParaRPr lang="zh-CN" altLang="en-US" sz="1900" b="1" dirty="0">
              <a:solidFill>
                <a:schemeClr val="accent2"/>
              </a:solidFill>
              <a:latin typeface="微软雅黑" panose="020B0503020204020204" pitchFamily="34" charset="-122"/>
              <a:ea typeface="微软雅黑" panose="020B0503020204020204" pitchFamily="34" charset="-122"/>
            </a:endParaRPr>
          </a:p>
          <a:p>
            <a:r>
              <a:rPr lang="en-US" altLang="zh-CN" sz="1900" b="1" dirty="0">
                <a:solidFill>
                  <a:schemeClr val="accent2"/>
                </a:solidFill>
                <a:latin typeface="微软雅黑" panose="020B0503020204020204" pitchFamily="34" charset="-122"/>
                <a:ea typeface="微软雅黑" panose="020B0503020204020204" pitchFamily="34" charset="-122"/>
              </a:rPr>
              <a:t>.text</a:t>
            </a:r>
            <a:r>
              <a:rPr lang="zh-CN" altLang="en-US" sz="1900" b="1" dirty="0">
                <a:solidFill>
                  <a:schemeClr val="accent2"/>
                </a:solidFill>
                <a:latin typeface="微软雅黑" panose="020B0503020204020204" pitchFamily="34" charset="-122"/>
                <a:ea typeface="微软雅黑" panose="020B0503020204020204" pitchFamily="34" charset="-122"/>
              </a:rPr>
              <a:t>：可执行</a:t>
            </a:r>
          </a:p>
          <a:p>
            <a:r>
              <a:rPr lang="en-US" altLang="zh-CN" sz="1900" b="1" dirty="0">
                <a:solidFill>
                  <a:schemeClr val="accent2"/>
                </a:solidFill>
                <a:latin typeface="微软雅黑" panose="020B0503020204020204" pitchFamily="34" charset="-122"/>
                <a:ea typeface="微软雅黑" panose="020B0503020204020204" pitchFamily="34" charset="-122"/>
              </a:rPr>
              <a:t>.data</a:t>
            </a:r>
            <a:r>
              <a:rPr lang="zh-CN" altLang="en-US" sz="1900" b="1" dirty="0">
                <a:solidFill>
                  <a:schemeClr val="accent2"/>
                </a:solidFill>
                <a:latin typeface="微软雅黑" panose="020B0503020204020204" pitchFamily="34" charset="-122"/>
                <a:ea typeface="微软雅黑" panose="020B0503020204020204" pitchFamily="34" charset="-122"/>
              </a:rPr>
              <a:t>和</a:t>
            </a:r>
            <a:r>
              <a:rPr lang="en-US" altLang="zh-CN" sz="1900" b="1" dirty="0">
                <a:solidFill>
                  <a:schemeClr val="accent2"/>
                </a:solidFill>
                <a:latin typeface="微软雅黑" panose="020B0503020204020204" pitchFamily="34" charset="-122"/>
                <a:ea typeface="微软雅黑" panose="020B0503020204020204" pitchFamily="34" charset="-122"/>
              </a:rPr>
              <a:t>.bss</a:t>
            </a:r>
            <a:r>
              <a:rPr lang="zh-CN" altLang="en-US" sz="1900" b="1" dirty="0">
                <a:solidFill>
                  <a:schemeClr val="accent2"/>
                </a:solidFill>
                <a:latin typeface="微软雅黑" panose="020B0503020204020204" pitchFamily="34" charset="-122"/>
                <a:ea typeface="微软雅黑" panose="020B0503020204020204" pitchFamily="34" charset="-122"/>
              </a:rPr>
              <a:t>：可读可写</a:t>
            </a:r>
          </a:p>
          <a:p>
            <a:r>
              <a:rPr lang="en-US" altLang="zh-CN" sz="1900" b="1" dirty="0">
                <a:solidFill>
                  <a:schemeClr val="accent2"/>
                </a:solidFill>
                <a:latin typeface="微软雅黑" panose="020B0503020204020204" pitchFamily="34" charset="-122"/>
                <a:ea typeface="微软雅黑" panose="020B0503020204020204" pitchFamily="34" charset="-122"/>
              </a:rPr>
              <a:t>.rodata</a:t>
            </a:r>
            <a:r>
              <a:rPr lang="zh-CN" altLang="en-US" sz="1900" b="1" dirty="0">
                <a:solidFill>
                  <a:schemeClr val="accent2"/>
                </a:solidFill>
                <a:latin typeface="微软雅黑" panose="020B0503020204020204" pitchFamily="34" charset="-122"/>
                <a:ea typeface="微软雅黑" panose="020B0503020204020204" pitchFamily="34" charset="-122"/>
              </a:rPr>
              <a:t>：可读</a:t>
            </a:r>
          </a:p>
        </p:txBody>
      </p:sp>
      <p:grpSp>
        <p:nvGrpSpPr>
          <p:cNvPr id="801801" name="Group 9"/>
          <p:cNvGrpSpPr/>
          <p:nvPr/>
        </p:nvGrpSpPr>
        <p:grpSpPr>
          <a:xfrm>
            <a:off x="5238750" y="1201738"/>
            <a:ext cx="3905250" cy="5456237"/>
            <a:chOff x="3364" y="613"/>
            <a:chExt cx="2396" cy="3437"/>
          </a:xfrm>
        </p:grpSpPr>
        <p:grpSp>
          <p:nvGrpSpPr>
            <p:cNvPr id="50185" name="Group 10"/>
            <p:cNvGrpSpPr/>
            <p:nvPr/>
          </p:nvGrpSpPr>
          <p:grpSpPr>
            <a:xfrm>
              <a:off x="4022" y="677"/>
              <a:ext cx="1225" cy="3373"/>
              <a:chOff x="3959" y="768"/>
              <a:chExt cx="1554" cy="3410"/>
            </a:xfrm>
          </p:grpSpPr>
          <p:sp>
            <p:nvSpPr>
              <p:cNvPr id="50186" name="Rectangle 11"/>
              <p:cNvSpPr/>
              <p:nvPr/>
            </p:nvSpPr>
            <p:spPr>
              <a:xfrm>
                <a:off x="3959" y="768"/>
                <a:ext cx="1554" cy="3410"/>
              </a:xfrm>
              <a:prstGeom prst="rect">
                <a:avLst/>
              </a:prstGeom>
              <a:noFill/>
              <a:ln w="2857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50187" name="Line 12"/>
              <p:cNvSpPr/>
              <p:nvPr/>
            </p:nvSpPr>
            <p:spPr>
              <a:xfrm>
                <a:off x="3968" y="1143"/>
                <a:ext cx="1545" cy="0"/>
              </a:xfrm>
              <a:prstGeom prst="line">
                <a:avLst/>
              </a:prstGeom>
              <a:ln w="9525" cap="flat" cmpd="sng">
                <a:solidFill>
                  <a:schemeClr val="tx1"/>
                </a:solidFill>
                <a:prstDash val="solid"/>
                <a:round/>
                <a:headEnd type="none" w="med" len="med"/>
                <a:tailEnd type="none" w="med" len="med"/>
              </a:ln>
            </p:spPr>
          </p:sp>
        </p:grpSp>
        <p:sp>
          <p:nvSpPr>
            <p:cNvPr id="50188" name="Text Box 13"/>
            <p:cNvSpPr txBox="1"/>
            <p:nvPr/>
          </p:nvSpPr>
          <p:spPr>
            <a:xfrm>
              <a:off x="4086" y="687"/>
              <a:ext cx="1124" cy="385"/>
            </a:xfrm>
            <a:prstGeom prst="rect">
              <a:avLst/>
            </a:prstGeom>
            <a:noFill/>
            <a:ln w="9525">
              <a:noFill/>
            </a:ln>
          </p:spPr>
          <p:txBody>
            <a:bodyPr anchor="t" anchorCtr="0">
              <a:spAutoFit/>
            </a:bodyPr>
            <a:lstStyle/>
            <a:p>
              <a:pPr algn="ctr"/>
              <a:r>
                <a:rPr lang="en-US" altLang="zh-CN" b="1" dirty="0">
                  <a:solidFill>
                    <a:schemeClr val="accent2"/>
                  </a:solidFill>
                  <a:latin typeface="微软雅黑" panose="020B0503020204020204" pitchFamily="34" charset="-122"/>
                  <a:ea typeface="微软雅黑" panose="020B0503020204020204" pitchFamily="34" charset="-122"/>
                </a:rPr>
                <a:t>ELF</a:t>
              </a:r>
              <a:r>
                <a:rPr lang="zh-CN" altLang="en-US" b="1" dirty="0">
                  <a:solidFill>
                    <a:schemeClr val="accent2"/>
                  </a:solidFill>
                  <a:latin typeface="微软雅黑" panose="020B0503020204020204" pitchFamily="34" charset="-122"/>
                  <a:ea typeface="微软雅黑" panose="020B0503020204020204" pitchFamily="34" charset="-122"/>
                </a:rPr>
                <a:t>头</a:t>
              </a:r>
            </a:p>
            <a:p>
              <a:r>
                <a:rPr lang="en-US" altLang="zh-CN" sz="1600" b="1" dirty="0">
                  <a:latin typeface="微软雅黑" panose="020B0503020204020204" pitchFamily="34" charset="-122"/>
                  <a:ea typeface="微软雅黑" panose="020B0503020204020204" pitchFamily="34" charset="-122"/>
                </a:rPr>
                <a:t>e_shoff=0x120</a:t>
              </a:r>
              <a:endParaRPr lang="zh-CN" altLang="en-US" sz="1600" b="1" dirty="0">
                <a:latin typeface="微软雅黑" panose="020B0503020204020204" pitchFamily="34" charset="-122"/>
                <a:ea typeface="微软雅黑" panose="020B0503020204020204" pitchFamily="34" charset="-122"/>
              </a:endParaRPr>
            </a:p>
          </p:txBody>
        </p:sp>
        <p:sp>
          <p:nvSpPr>
            <p:cNvPr id="50189" name="Line 14"/>
            <p:cNvSpPr/>
            <p:nvPr/>
          </p:nvSpPr>
          <p:spPr>
            <a:xfrm>
              <a:off x="4022" y="1393"/>
              <a:ext cx="1225" cy="0"/>
            </a:xfrm>
            <a:prstGeom prst="line">
              <a:avLst/>
            </a:prstGeom>
            <a:ln w="9525" cap="flat" cmpd="sng">
              <a:solidFill>
                <a:schemeClr val="tx1"/>
              </a:solidFill>
              <a:prstDash val="solid"/>
              <a:round/>
              <a:headEnd type="none" w="med" len="med"/>
              <a:tailEnd type="none" w="med" len="med"/>
            </a:ln>
          </p:spPr>
        </p:sp>
        <p:sp>
          <p:nvSpPr>
            <p:cNvPr id="50190" name="Line 15"/>
            <p:cNvSpPr/>
            <p:nvPr/>
          </p:nvSpPr>
          <p:spPr>
            <a:xfrm>
              <a:off x="4018" y="1647"/>
              <a:ext cx="1225" cy="0"/>
            </a:xfrm>
            <a:prstGeom prst="line">
              <a:avLst/>
            </a:prstGeom>
            <a:ln w="9525" cap="flat" cmpd="sng">
              <a:solidFill>
                <a:schemeClr val="tx1"/>
              </a:solidFill>
              <a:prstDash val="solid"/>
              <a:round/>
              <a:headEnd type="none" w="med" len="med"/>
              <a:tailEnd type="none" w="med" len="med"/>
            </a:ln>
          </p:spPr>
        </p:sp>
        <p:sp>
          <p:nvSpPr>
            <p:cNvPr id="50191" name="Line 16"/>
            <p:cNvSpPr/>
            <p:nvPr/>
          </p:nvSpPr>
          <p:spPr>
            <a:xfrm>
              <a:off x="4014" y="2252"/>
              <a:ext cx="1225" cy="0"/>
            </a:xfrm>
            <a:prstGeom prst="line">
              <a:avLst/>
            </a:prstGeom>
            <a:ln w="9525" cap="flat" cmpd="sng">
              <a:solidFill>
                <a:schemeClr val="tx1"/>
              </a:solidFill>
              <a:prstDash val="solid"/>
              <a:round/>
              <a:headEnd type="none" w="med" len="med"/>
              <a:tailEnd type="none" w="med" len="med"/>
            </a:ln>
          </p:spPr>
        </p:sp>
        <p:sp>
          <p:nvSpPr>
            <p:cNvPr id="50192" name="Line 17"/>
            <p:cNvSpPr/>
            <p:nvPr/>
          </p:nvSpPr>
          <p:spPr>
            <a:xfrm>
              <a:off x="4023" y="2691"/>
              <a:ext cx="1225" cy="0"/>
            </a:xfrm>
            <a:prstGeom prst="line">
              <a:avLst/>
            </a:prstGeom>
            <a:ln w="9525" cap="flat" cmpd="sng">
              <a:solidFill>
                <a:schemeClr val="tx1"/>
              </a:solidFill>
              <a:prstDash val="solid"/>
              <a:round/>
              <a:headEnd type="none" w="med" len="med"/>
              <a:tailEnd type="none" w="med" len="med"/>
            </a:ln>
          </p:spPr>
        </p:sp>
        <p:sp>
          <p:nvSpPr>
            <p:cNvPr id="50193" name="Line 18"/>
            <p:cNvSpPr/>
            <p:nvPr/>
          </p:nvSpPr>
          <p:spPr>
            <a:xfrm>
              <a:off x="4032" y="3033"/>
              <a:ext cx="1225" cy="0"/>
            </a:xfrm>
            <a:prstGeom prst="line">
              <a:avLst/>
            </a:prstGeom>
            <a:ln w="9525" cap="flat" cmpd="sng">
              <a:solidFill>
                <a:schemeClr val="tx1"/>
              </a:solidFill>
              <a:prstDash val="solid"/>
              <a:round/>
              <a:headEnd type="none" w="med" len="med"/>
              <a:tailEnd type="none" w="med" len="med"/>
            </a:ln>
          </p:spPr>
        </p:sp>
        <p:sp>
          <p:nvSpPr>
            <p:cNvPr id="50194" name="Text Box 19"/>
            <p:cNvSpPr txBox="1"/>
            <p:nvPr/>
          </p:nvSpPr>
          <p:spPr>
            <a:xfrm>
              <a:off x="4236" y="1104"/>
              <a:ext cx="850" cy="231"/>
            </a:xfrm>
            <a:prstGeom prst="rect">
              <a:avLst/>
            </a:prstGeom>
            <a:noFill/>
            <a:ln w="9525">
              <a:noFill/>
            </a:ln>
          </p:spPr>
          <p:txBody>
            <a:bodyPr anchor="t" anchorCtr="0">
              <a:spAutoFit/>
            </a:bodyPr>
            <a:lstStyle/>
            <a:p>
              <a:pPr algn="ctr"/>
              <a:r>
                <a:rPr lang="en-US" altLang="zh-CN" b="1" dirty="0">
                  <a:latin typeface="微软雅黑" panose="020B0503020204020204" pitchFamily="34" charset="-122"/>
                  <a:ea typeface="微软雅黑" panose="020B0503020204020204" pitchFamily="34" charset="-122"/>
                </a:rPr>
                <a:t>.text</a:t>
              </a:r>
              <a:endParaRPr lang="en-US" altLang="zh-CN" sz="1600" b="1" dirty="0">
                <a:latin typeface="微软雅黑" panose="020B0503020204020204" pitchFamily="34" charset="-122"/>
                <a:ea typeface="微软雅黑" panose="020B0503020204020204" pitchFamily="34" charset="-122"/>
              </a:endParaRPr>
            </a:p>
          </p:txBody>
        </p:sp>
        <p:sp>
          <p:nvSpPr>
            <p:cNvPr id="50195" name="Text Box 20"/>
            <p:cNvSpPr txBox="1"/>
            <p:nvPr/>
          </p:nvSpPr>
          <p:spPr>
            <a:xfrm>
              <a:off x="4230" y="1409"/>
              <a:ext cx="850" cy="231"/>
            </a:xfrm>
            <a:prstGeom prst="rect">
              <a:avLst/>
            </a:prstGeom>
            <a:noFill/>
            <a:ln w="9525">
              <a:noFill/>
            </a:ln>
          </p:spPr>
          <p:txBody>
            <a:bodyPr anchor="t" anchorCtr="0">
              <a:spAutoFit/>
            </a:bodyPr>
            <a:lstStyle/>
            <a:p>
              <a:pPr algn="ctr"/>
              <a:r>
                <a:rPr lang="en-US" altLang="zh-CN" b="1" dirty="0">
                  <a:latin typeface="微软雅黑" panose="020B0503020204020204" pitchFamily="34" charset="-122"/>
                  <a:ea typeface="微软雅黑" panose="020B0503020204020204" pitchFamily="34" charset="-122"/>
                </a:rPr>
                <a:t>.data</a:t>
              </a:r>
              <a:endParaRPr lang="en-US" altLang="zh-CN" sz="1600" b="1" dirty="0">
                <a:latin typeface="微软雅黑" panose="020B0503020204020204" pitchFamily="34" charset="-122"/>
                <a:ea typeface="微软雅黑" panose="020B0503020204020204" pitchFamily="34" charset="-122"/>
              </a:endParaRPr>
            </a:p>
          </p:txBody>
        </p:sp>
        <p:sp>
          <p:nvSpPr>
            <p:cNvPr id="50196" name="Text Box 21"/>
            <p:cNvSpPr txBox="1"/>
            <p:nvPr/>
          </p:nvSpPr>
          <p:spPr>
            <a:xfrm>
              <a:off x="4237" y="1644"/>
              <a:ext cx="850" cy="214"/>
            </a:xfrm>
            <a:prstGeom prst="rect">
              <a:avLst/>
            </a:prstGeom>
            <a:noFill/>
            <a:ln w="9525">
              <a:noFill/>
            </a:ln>
          </p:spPr>
          <p:txBody>
            <a:bodyPr anchor="t" anchorCtr="0">
              <a:spAutoFit/>
            </a:bodyPr>
            <a:lstStyle/>
            <a:p>
              <a:pPr algn="ctr">
                <a:lnSpc>
                  <a:spcPct val="90000"/>
                </a:lnSpc>
              </a:pPr>
              <a:r>
                <a:rPr lang="en-US" altLang="zh-CN" b="1" dirty="0">
                  <a:latin typeface="微软雅黑" panose="020B0503020204020204" pitchFamily="34" charset="-122"/>
                  <a:ea typeface="微软雅黑" panose="020B0503020204020204" pitchFamily="34" charset="-122"/>
                </a:rPr>
                <a:t>.rodata</a:t>
              </a:r>
              <a:endParaRPr lang="en-US" altLang="zh-CN" sz="1600" b="1" dirty="0">
                <a:latin typeface="微软雅黑" panose="020B0503020204020204" pitchFamily="34" charset="-122"/>
                <a:ea typeface="微软雅黑" panose="020B0503020204020204" pitchFamily="34" charset="-122"/>
              </a:endParaRPr>
            </a:p>
          </p:txBody>
        </p:sp>
        <p:sp>
          <p:nvSpPr>
            <p:cNvPr id="50197" name="Text Box 22"/>
            <p:cNvSpPr txBox="1"/>
            <p:nvPr/>
          </p:nvSpPr>
          <p:spPr>
            <a:xfrm>
              <a:off x="4222" y="1944"/>
              <a:ext cx="850" cy="214"/>
            </a:xfrm>
            <a:prstGeom prst="rect">
              <a:avLst/>
            </a:prstGeom>
            <a:noFill/>
            <a:ln w="9525">
              <a:noFill/>
            </a:ln>
          </p:spPr>
          <p:txBody>
            <a:bodyPr anchor="t" anchorCtr="0">
              <a:spAutoFit/>
            </a:bodyPr>
            <a:lstStyle/>
            <a:p>
              <a:pPr algn="ctr">
                <a:lnSpc>
                  <a:spcPct val="90000"/>
                </a:lnSpc>
              </a:pPr>
              <a:r>
                <a:rPr lang="en-US" altLang="zh-CN" b="1" dirty="0">
                  <a:latin typeface="微软雅黑" panose="020B0503020204020204" pitchFamily="34" charset="-122"/>
                  <a:ea typeface="微软雅黑" panose="020B0503020204020204" pitchFamily="34" charset="-122"/>
                </a:rPr>
                <a:t>.comment</a:t>
              </a:r>
              <a:endParaRPr lang="en-US" altLang="zh-CN" sz="1600" b="1" dirty="0">
                <a:latin typeface="微软雅黑" panose="020B0503020204020204" pitchFamily="34" charset="-122"/>
                <a:ea typeface="微软雅黑" panose="020B0503020204020204" pitchFamily="34" charset="-122"/>
              </a:endParaRPr>
            </a:p>
          </p:txBody>
        </p:sp>
        <p:sp>
          <p:nvSpPr>
            <p:cNvPr id="50198" name="Text Box 23"/>
            <p:cNvSpPr txBox="1"/>
            <p:nvPr/>
          </p:nvSpPr>
          <p:spPr>
            <a:xfrm>
              <a:off x="4225" y="2410"/>
              <a:ext cx="850" cy="214"/>
            </a:xfrm>
            <a:prstGeom prst="rect">
              <a:avLst/>
            </a:prstGeom>
            <a:noFill/>
            <a:ln w="9525">
              <a:noFill/>
            </a:ln>
          </p:spPr>
          <p:txBody>
            <a:bodyPr anchor="t" anchorCtr="0">
              <a:spAutoFit/>
            </a:bodyPr>
            <a:lstStyle/>
            <a:p>
              <a:pPr algn="ctr">
                <a:lnSpc>
                  <a:spcPct val="90000"/>
                </a:lnSpc>
              </a:pPr>
              <a:r>
                <a:rPr lang="en-US" altLang="zh-CN" b="1" dirty="0">
                  <a:latin typeface="微软雅黑" panose="020B0503020204020204" pitchFamily="34" charset="-122"/>
                  <a:ea typeface="微软雅黑" panose="020B0503020204020204" pitchFamily="34" charset="-122"/>
                </a:rPr>
                <a:t>.shstrtab</a:t>
              </a:r>
              <a:endParaRPr lang="en-US" altLang="zh-CN" sz="1600" b="1" dirty="0">
                <a:latin typeface="微软雅黑" panose="020B0503020204020204" pitchFamily="34" charset="-122"/>
                <a:ea typeface="微软雅黑" panose="020B0503020204020204" pitchFamily="34" charset="-122"/>
              </a:endParaRPr>
            </a:p>
          </p:txBody>
        </p:sp>
        <p:sp>
          <p:nvSpPr>
            <p:cNvPr id="50199" name="Text Box 24"/>
            <p:cNvSpPr txBox="1"/>
            <p:nvPr/>
          </p:nvSpPr>
          <p:spPr>
            <a:xfrm>
              <a:off x="4128" y="2806"/>
              <a:ext cx="1070" cy="214"/>
            </a:xfrm>
            <a:prstGeom prst="rect">
              <a:avLst/>
            </a:prstGeom>
            <a:noFill/>
            <a:ln w="9525">
              <a:noFill/>
            </a:ln>
          </p:spPr>
          <p:txBody>
            <a:bodyPr anchor="t" anchorCtr="0">
              <a:spAutoFit/>
            </a:bodyPr>
            <a:lstStyle/>
            <a:p>
              <a:pPr algn="ctr">
                <a:lnSpc>
                  <a:spcPct val="90000"/>
                </a:lnSpc>
              </a:pPr>
              <a:r>
                <a:rPr lang="zh-CN" altLang="en-US" b="1" dirty="0">
                  <a:solidFill>
                    <a:srgbClr val="FF0000"/>
                  </a:solidFill>
                  <a:latin typeface="微软雅黑" panose="020B0503020204020204" pitchFamily="34" charset="-122"/>
                  <a:ea typeface="微软雅黑" panose="020B0503020204020204" pitchFamily="34" charset="-122"/>
                </a:rPr>
                <a:t>节头表</a:t>
              </a:r>
            </a:p>
          </p:txBody>
        </p:sp>
        <p:sp>
          <p:nvSpPr>
            <p:cNvPr id="50200" name="Line 25"/>
            <p:cNvSpPr/>
            <p:nvPr/>
          </p:nvSpPr>
          <p:spPr>
            <a:xfrm>
              <a:off x="4019" y="3389"/>
              <a:ext cx="1225" cy="0"/>
            </a:xfrm>
            <a:prstGeom prst="line">
              <a:avLst/>
            </a:prstGeom>
            <a:ln w="9525" cap="flat" cmpd="sng">
              <a:solidFill>
                <a:schemeClr val="tx1"/>
              </a:solidFill>
              <a:prstDash val="solid"/>
              <a:round/>
              <a:headEnd type="none" w="med" len="med"/>
              <a:tailEnd type="none" w="med" len="med"/>
            </a:ln>
          </p:spPr>
        </p:sp>
        <p:sp>
          <p:nvSpPr>
            <p:cNvPr id="50201" name="Line 26"/>
            <p:cNvSpPr/>
            <p:nvPr/>
          </p:nvSpPr>
          <p:spPr>
            <a:xfrm>
              <a:off x="4024" y="3745"/>
              <a:ext cx="1225" cy="0"/>
            </a:xfrm>
            <a:prstGeom prst="line">
              <a:avLst/>
            </a:prstGeom>
            <a:ln w="9525" cap="flat" cmpd="sng">
              <a:solidFill>
                <a:schemeClr val="tx1"/>
              </a:solidFill>
              <a:prstDash val="solid"/>
              <a:round/>
              <a:headEnd type="none" w="med" len="med"/>
              <a:tailEnd type="none" w="med" len="med"/>
            </a:ln>
          </p:spPr>
        </p:sp>
        <p:sp>
          <p:nvSpPr>
            <p:cNvPr id="50202" name="Text Box 27"/>
            <p:cNvSpPr txBox="1"/>
            <p:nvPr/>
          </p:nvSpPr>
          <p:spPr>
            <a:xfrm>
              <a:off x="4248" y="3107"/>
              <a:ext cx="850" cy="214"/>
            </a:xfrm>
            <a:prstGeom prst="rect">
              <a:avLst/>
            </a:prstGeom>
            <a:noFill/>
            <a:ln w="9525">
              <a:noFill/>
            </a:ln>
          </p:spPr>
          <p:txBody>
            <a:bodyPr anchor="t" anchorCtr="0">
              <a:spAutoFit/>
            </a:bodyPr>
            <a:lstStyle/>
            <a:p>
              <a:pPr algn="ctr">
                <a:lnSpc>
                  <a:spcPct val="90000"/>
                </a:lnSpc>
              </a:pPr>
              <a:r>
                <a:rPr lang="en-US" altLang="zh-CN" b="1" dirty="0">
                  <a:latin typeface="微软雅黑" panose="020B0503020204020204" pitchFamily="34" charset="-122"/>
                  <a:ea typeface="微软雅黑" panose="020B0503020204020204" pitchFamily="34" charset="-122"/>
                </a:rPr>
                <a:t>.symtab</a:t>
              </a:r>
              <a:endParaRPr lang="en-US" altLang="zh-CN" sz="1600" b="1" dirty="0">
                <a:latin typeface="微软雅黑" panose="020B0503020204020204" pitchFamily="34" charset="-122"/>
                <a:ea typeface="微软雅黑" panose="020B0503020204020204" pitchFamily="34" charset="-122"/>
              </a:endParaRPr>
            </a:p>
          </p:txBody>
        </p:sp>
        <p:sp>
          <p:nvSpPr>
            <p:cNvPr id="50203" name="Text Box 28"/>
            <p:cNvSpPr txBox="1"/>
            <p:nvPr/>
          </p:nvSpPr>
          <p:spPr>
            <a:xfrm>
              <a:off x="4261" y="3448"/>
              <a:ext cx="850" cy="214"/>
            </a:xfrm>
            <a:prstGeom prst="rect">
              <a:avLst/>
            </a:prstGeom>
            <a:noFill/>
            <a:ln w="9525">
              <a:noFill/>
            </a:ln>
          </p:spPr>
          <p:txBody>
            <a:bodyPr anchor="t" anchorCtr="0">
              <a:spAutoFit/>
            </a:bodyPr>
            <a:lstStyle/>
            <a:p>
              <a:pPr algn="ctr">
                <a:lnSpc>
                  <a:spcPct val="90000"/>
                </a:lnSpc>
              </a:pPr>
              <a:r>
                <a:rPr lang="en-US" altLang="zh-CN" b="1" dirty="0">
                  <a:latin typeface="微软雅黑" panose="020B0503020204020204" pitchFamily="34" charset="-122"/>
                  <a:ea typeface="微软雅黑" panose="020B0503020204020204" pitchFamily="34" charset="-122"/>
                </a:rPr>
                <a:t>.strtab</a:t>
              </a:r>
              <a:endParaRPr lang="en-US" altLang="zh-CN" sz="1600" b="1" dirty="0">
                <a:latin typeface="微软雅黑" panose="020B0503020204020204" pitchFamily="34" charset="-122"/>
                <a:ea typeface="微软雅黑" panose="020B0503020204020204" pitchFamily="34" charset="-122"/>
              </a:endParaRPr>
            </a:p>
          </p:txBody>
        </p:sp>
        <p:sp>
          <p:nvSpPr>
            <p:cNvPr id="50204" name="Text Box 29"/>
            <p:cNvSpPr txBox="1"/>
            <p:nvPr/>
          </p:nvSpPr>
          <p:spPr>
            <a:xfrm>
              <a:off x="4269" y="3775"/>
              <a:ext cx="850" cy="214"/>
            </a:xfrm>
            <a:prstGeom prst="rect">
              <a:avLst/>
            </a:prstGeom>
            <a:noFill/>
            <a:ln w="9525">
              <a:noFill/>
            </a:ln>
          </p:spPr>
          <p:txBody>
            <a:bodyPr anchor="t" anchorCtr="0">
              <a:spAutoFit/>
            </a:bodyPr>
            <a:lstStyle/>
            <a:p>
              <a:pPr algn="ctr">
                <a:lnSpc>
                  <a:spcPct val="90000"/>
                </a:lnSpc>
              </a:pPr>
              <a:r>
                <a:rPr lang="en-US" altLang="zh-CN" b="1" dirty="0">
                  <a:latin typeface="微软雅黑" panose="020B0503020204020204" pitchFamily="34" charset="-122"/>
                  <a:ea typeface="微软雅黑" panose="020B0503020204020204" pitchFamily="34" charset="-122"/>
                </a:rPr>
                <a:t>.rel.text</a:t>
              </a:r>
              <a:endParaRPr lang="en-US" altLang="zh-CN" sz="1600" b="1" dirty="0">
                <a:latin typeface="微软雅黑" panose="020B0503020204020204" pitchFamily="34" charset="-122"/>
                <a:ea typeface="微软雅黑" panose="020B0503020204020204" pitchFamily="34" charset="-122"/>
              </a:endParaRPr>
            </a:p>
          </p:txBody>
        </p:sp>
        <p:sp>
          <p:nvSpPr>
            <p:cNvPr id="50205" name="Text Box 30"/>
            <p:cNvSpPr txBox="1"/>
            <p:nvPr/>
          </p:nvSpPr>
          <p:spPr>
            <a:xfrm>
              <a:off x="3499" y="613"/>
              <a:ext cx="567" cy="212"/>
            </a:xfrm>
            <a:prstGeom prst="rect">
              <a:avLst/>
            </a:prstGeom>
            <a:noFill/>
            <a:ln w="9525">
              <a:noFill/>
            </a:ln>
          </p:spPr>
          <p:txBody>
            <a:bodyPr anchor="t" anchorCtr="0">
              <a:spAutoFit/>
            </a:bodyPr>
            <a:lstStyle/>
            <a:p>
              <a:pPr>
                <a:spcBef>
                  <a:spcPct val="50000"/>
                </a:spcBef>
              </a:pPr>
              <a:r>
                <a:rPr lang="en-US" altLang="zh-CN" sz="1600" b="1" dirty="0">
                  <a:latin typeface="Arial" panose="020B0604020202020204" pitchFamily="34" charset="0"/>
                  <a:ea typeface="宋体" panose="02010600030101010101" pitchFamily="2" charset="-122"/>
                </a:rPr>
                <a:t>000000</a:t>
              </a:r>
            </a:p>
          </p:txBody>
        </p:sp>
        <p:sp>
          <p:nvSpPr>
            <p:cNvPr id="50206" name="Text Box 31"/>
            <p:cNvSpPr txBox="1"/>
            <p:nvPr/>
          </p:nvSpPr>
          <p:spPr>
            <a:xfrm>
              <a:off x="3485" y="1000"/>
              <a:ext cx="567" cy="212"/>
            </a:xfrm>
            <a:prstGeom prst="rect">
              <a:avLst/>
            </a:prstGeom>
            <a:noFill/>
            <a:ln w="9525">
              <a:noFill/>
            </a:ln>
          </p:spPr>
          <p:txBody>
            <a:bodyPr anchor="t" anchorCtr="0">
              <a:spAutoFit/>
            </a:bodyPr>
            <a:lstStyle/>
            <a:p>
              <a:pPr>
                <a:spcBef>
                  <a:spcPct val="50000"/>
                </a:spcBef>
              </a:pPr>
              <a:r>
                <a:rPr lang="en-US" altLang="zh-CN" sz="1600" b="1" dirty="0">
                  <a:latin typeface="Arial" panose="020B0604020202020204" pitchFamily="34" charset="0"/>
                  <a:ea typeface="宋体" panose="02010600030101010101" pitchFamily="2" charset="-122"/>
                </a:rPr>
                <a:t>000034</a:t>
              </a:r>
            </a:p>
          </p:txBody>
        </p:sp>
        <p:sp>
          <p:nvSpPr>
            <p:cNvPr id="50207" name="Text Box 32"/>
            <p:cNvSpPr txBox="1"/>
            <p:nvPr/>
          </p:nvSpPr>
          <p:spPr>
            <a:xfrm>
              <a:off x="3502" y="1357"/>
              <a:ext cx="567" cy="212"/>
            </a:xfrm>
            <a:prstGeom prst="rect">
              <a:avLst/>
            </a:prstGeom>
            <a:noFill/>
            <a:ln w="9525">
              <a:noFill/>
            </a:ln>
          </p:spPr>
          <p:txBody>
            <a:bodyPr anchor="t" anchorCtr="0">
              <a:spAutoFit/>
            </a:bodyPr>
            <a:lstStyle/>
            <a:p>
              <a:pPr>
                <a:spcBef>
                  <a:spcPct val="50000"/>
                </a:spcBef>
              </a:pPr>
              <a:r>
                <a:rPr lang="en-US" altLang="zh-CN" sz="1600" b="1" dirty="0">
                  <a:latin typeface="Arial" panose="020B0604020202020204" pitchFamily="34" charset="0"/>
                  <a:ea typeface="宋体" panose="02010600030101010101" pitchFamily="2" charset="-122"/>
                </a:rPr>
                <a:t>000090</a:t>
              </a:r>
            </a:p>
          </p:txBody>
        </p:sp>
        <p:sp>
          <p:nvSpPr>
            <p:cNvPr id="50208" name="Text Box 33"/>
            <p:cNvSpPr txBox="1"/>
            <p:nvPr/>
          </p:nvSpPr>
          <p:spPr>
            <a:xfrm>
              <a:off x="3502" y="1587"/>
              <a:ext cx="567" cy="212"/>
            </a:xfrm>
            <a:prstGeom prst="rect">
              <a:avLst/>
            </a:prstGeom>
            <a:noFill/>
            <a:ln w="9525">
              <a:noFill/>
            </a:ln>
          </p:spPr>
          <p:txBody>
            <a:bodyPr anchor="t" anchorCtr="0">
              <a:spAutoFit/>
            </a:bodyPr>
            <a:lstStyle/>
            <a:p>
              <a:pPr>
                <a:spcBef>
                  <a:spcPct val="50000"/>
                </a:spcBef>
              </a:pPr>
              <a:r>
                <a:rPr lang="en-US" altLang="zh-CN" sz="1600" b="1" dirty="0">
                  <a:latin typeface="Arial" panose="020B0604020202020204" pitchFamily="34" charset="0"/>
                  <a:ea typeface="宋体" panose="02010600030101010101" pitchFamily="2" charset="-122"/>
                </a:rPr>
                <a:t>00009c</a:t>
              </a:r>
            </a:p>
          </p:txBody>
        </p:sp>
        <p:sp>
          <p:nvSpPr>
            <p:cNvPr id="50209" name="Text Box 34"/>
            <p:cNvSpPr txBox="1"/>
            <p:nvPr/>
          </p:nvSpPr>
          <p:spPr>
            <a:xfrm>
              <a:off x="3488" y="1792"/>
              <a:ext cx="567" cy="212"/>
            </a:xfrm>
            <a:prstGeom prst="rect">
              <a:avLst/>
            </a:prstGeom>
            <a:noFill/>
            <a:ln w="9525">
              <a:noFill/>
            </a:ln>
          </p:spPr>
          <p:txBody>
            <a:bodyPr anchor="t" anchorCtr="0">
              <a:spAutoFit/>
            </a:bodyPr>
            <a:lstStyle/>
            <a:p>
              <a:pPr>
                <a:spcBef>
                  <a:spcPct val="50000"/>
                </a:spcBef>
              </a:pPr>
              <a:r>
                <a:rPr lang="en-US" altLang="zh-CN" sz="1600" b="1" dirty="0">
                  <a:latin typeface="Arial" panose="020B0604020202020204" pitchFamily="34" charset="0"/>
                  <a:ea typeface="宋体" panose="02010600030101010101" pitchFamily="2" charset="-122"/>
                </a:rPr>
                <a:t>0000a0</a:t>
              </a:r>
            </a:p>
          </p:txBody>
        </p:sp>
        <p:sp>
          <p:nvSpPr>
            <p:cNvPr id="50210" name="Text Box 35"/>
            <p:cNvSpPr txBox="1"/>
            <p:nvPr/>
          </p:nvSpPr>
          <p:spPr>
            <a:xfrm>
              <a:off x="3496" y="2223"/>
              <a:ext cx="567" cy="212"/>
            </a:xfrm>
            <a:prstGeom prst="rect">
              <a:avLst/>
            </a:prstGeom>
            <a:noFill/>
            <a:ln w="9525">
              <a:noFill/>
            </a:ln>
          </p:spPr>
          <p:txBody>
            <a:bodyPr anchor="t" anchorCtr="0">
              <a:spAutoFit/>
            </a:bodyPr>
            <a:lstStyle/>
            <a:p>
              <a:pPr>
                <a:spcBef>
                  <a:spcPct val="50000"/>
                </a:spcBef>
              </a:pPr>
              <a:r>
                <a:rPr lang="en-US" altLang="zh-CN" sz="1600" b="1" dirty="0">
                  <a:latin typeface="Arial" panose="020B0604020202020204" pitchFamily="34" charset="0"/>
                  <a:ea typeface="宋体" panose="02010600030101010101" pitchFamily="2" charset="-122"/>
                </a:rPr>
                <a:t>0000ce</a:t>
              </a:r>
            </a:p>
          </p:txBody>
        </p:sp>
        <p:sp>
          <p:nvSpPr>
            <p:cNvPr id="50211" name="Line 36"/>
            <p:cNvSpPr/>
            <p:nvPr/>
          </p:nvSpPr>
          <p:spPr>
            <a:xfrm>
              <a:off x="4022" y="1855"/>
              <a:ext cx="1225" cy="0"/>
            </a:xfrm>
            <a:prstGeom prst="line">
              <a:avLst/>
            </a:prstGeom>
            <a:ln w="9525" cap="flat" cmpd="sng">
              <a:solidFill>
                <a:schemeClr val="tx1"/>
              </a:solidFill>
              <a:prstDash val="dash"/>
              <a:round/>
              <a:headEnd type="none" w="med" len="med"/>
              <a:tailEnd type="none" w="med" len="med"/>
            </a:ln>
          </p:spPr>
        </p:sp>
        <p:sp>
          <p:nvSpPr>
            <p:cNvPr id="50212" name="Text Box 37"/>
            <p:cNvSpPr txBox="1"/>
            <p:nvPr/>
          </p:nvSpPr>
          <p:spPr>
            <a:xfrm>
              <a:off x="4751" y="1775"/>
              <a:ext cx="649" cy="214"/>
            </a:xfrm>
            <a:prstGeom prst="rect">
              <a:avLst/>
            </a:prstGeom>
            <a:noFill/>
            <a:ln w="9525">
              <a:noFill/>
            </a:ln>
          </p:spPr>
          <p:txBody>
            <a:bodyPr anchor="t" anchorCtr="0">
              <a:spAutoFit/>
            </a:bodyPr>
            <a:lstStyle/>
            <a:p>
              <a:pPr algn="ctr">
                <a:lnSpc>
                  <a:spcPct val="90000"/>
                </a:lnSpc>
              </a:pPr>
              <a:r>
                <a:rPr lang="en-US" altLang="zh-CN" b="1" dirty="0">
                  <a:solidFill>
                    <a:srgbClr val="FF0000"/>
                  </a:solidFill>
                  <a:latin typeface="微软雅黑" panose="020B0503020204020204" pitchFamily="34" charset="-122"/>
                  <a:ea typeface="微软雅黑" panose="020B0503020204020204" pitchFamily="34" charset="-122"/>
                </a:rPr>
                <a:t>.bss</a:t>
              </a:r>
              <a:endParaRPr lang="en-US" altLang="zh-CN" sz="1600" b="1" dirty="0">
                <a:solidFill>
                  <a:srgbClr val="FF0000"/>
                </a:solidFill>
                <a:latin typeface="微软雅黑" panose="020B0503020204020204" pitchFamily="34" charset="-122"/>
                <a:ea typeface="微软雅黑" panose="020B0503020204020204" pitchFamily="34" charset="-122"/>
              </a:endParaRPr>
            </a:p>
          </p:txBody>
        </p:sp>
        <p:sp>
          <p:nvSpPr>
            <p:cNvPr id="50213" name="Text Box 38"/>
            <p:cNvSpPr txBox="1"/>
            <p:nvPr/>
          </p:nvSpPr>
          <p:spPr>
            <a:xfrm>
              <a:off x="3490" y="2638"/>
              <a:ext cx="567" cy="212"/>
            </a:xfrm>
            <a:prstGeom prst="rect">
              <a:avLst/>
            </a:prstGeom>
            <a:noFill/>
            <a:ln w="9525">
              <a:noFill/>
            </a:ln>
          </p:spPr>
          <p:txBody>
            <a:bodyPr anchor="t" anchorCtr="0">
              <a:spAutoFit/>
            </a:bodyPr>
            <a:lstStyle/>
            <a:p>
              <a:pPr>
                <a:spcBef>
                  <a:spcPct val="50000"/>
                </a:spcBef>
              </a:pPr>
              <a:r>
                <a:rPr lang="en-US" altLang="zh-CN" sz="1600" b="1" dirty="0">
                  <a:latin typeface="Arial" panose="020B0604020202020204" pitchFamily="34" charset="0"/>
                  <a:ea typeface="宋体" panose="02010600030101010101" pitchFamily="2" charset="-122"/>
                </a:rPr>
                <a:t>000120</a:t>
              </a:r>
            </a:p>
          </p:txBody>
        </p:sp>
        <p:sp>
          <p:nvSpPr>
            <p:cNvPr id="50214" name="Line 39"/>
            <p:cNvSpPr/>
            <p:nvPr/>
          </p:nvSpPr>
          <p:spPr>
            <a:xfrm flipH="1">
              <a:off x="3391" y="988"/>
              <a:ext cx="695" cy="0"/>
            </a:xfrm>
            <a:prstGeom prst="line">
              <a:avLst/>
            </a:prstGeom>
            <a:ln w="28575" cap="flat" cmpd="sng">
              <a:solidFill>
                <a:schemeClr val="accent2"/>
              </a:solidFill>
              <a:prstDash val="solid"/>
              <a:round/>
              <a:headEnd type="none" w="med" len="med"/>
              <a:tailEnd type="none" w="med" len="med"/>
            </a:ln>
          </p:spPr>
        </p:sp>
        <p:sp>
          <p:nvSpPr>
            <p:cNvPr id="50215" name="Line 40"/>
            <p:cNvSpPr/>
            <p:nvPr/>
          </p:nvSpPr>
          <p:spPr>
            <a:xfrm>
              <a:off x="3382" y="985"/>
              <a:ext cx="0" cy="1766"/>
            </a:xfrm>
            <a:prstGeom prst="line">
              <a:avLst/>
            </a:prstGeom>
            <a:ln w="38100" cap="flat" cmpd="sng">
              <a:solidFill>
                <a:schemeClr val="accent2"/>
              </a:solidFill>
              <a:prstDash val="solid"/>
              <a:round/>
              <a:headEnd type="none" w="med" len="med"/>
              <a:tailEnd type="none" w="med" len="med"/>
            </a:ln>
          </p:spPr>
        </p:sp>
        <p:sp>
          <p:nvSpPr>
            <p:cNvPr id="50216" name="Line 41"/>
            <p:cNvSpPr/>
            <p:nvPr/>
          </p:nvSpPr>
          <p:spPr>
            <a:xfrm flipV="1">
              <a:off x="3364" y="2752"/>
              <a:ext cx="183" cy="1"/>
            </a:xfrm>
            <a:prstGeom prst="line">
              <a:avLst/>
            </a:prstGeom>
            <a:ln w="28575" cap="flat" cmpd="sng">
              <a:solidFill>
                <a:schemeClr val="accent2"/>
              </a:solidFill>
              <a:prstDash val="solid"/>
              <a:round/>
              <a:headEnd type="none" w="med" len="med"/>
              <a:tailEnd type="triangle" w="med" len="med"/>
            </a:ln>
          </p:spPr>
        </p:sp>
        <p:sp>
          <p:nvSpPr>
            <p:cNvPr id="50217" name="Text Box 42"/>
            <p:cNvSpPr txBox="1"/>
            <p:nvPr/>
          </p:nvSpPr>
          <p:spPr>
            <a:xfrm>
              <a:off x="3485" y="2971"/>
              <a:ext cx="567" cy="212"/>
            </a:xfrm>
            <a:prstGeom prst="rect">
              <a:avLst/>
            </a:prstGeom>
            <a:noFill/>
            <a:ln w="9525">
              <a:noFill/>
            </a:ln>
          </p:spPr>
          <p:txBody>
            <a:bodyPr anchor="t" anchorCtr="0">
              <a:spAutoFit/>
            </a:bodyPr>
            <a:lstStyle/>
            <a:p>
              <a:pPr>
                <a:spcBef>
                  <a:spcPct val="50000"/>
                </a:spcBef>
              </a:pPr>
              <a:r>
                <a:rPr lang="en-US" altLang="zh-CN" sz="1600" b="1" dirty="0">
                  <a:latin typeface="Arial" panose="020B0604020202020204" pitchFamily="34" charset="0"/>
                  <a:ea typeface="宋体" panose="02010600030101010101" pitchFamily="2" charset="-122"/>
                </a:rPr>
                <a:t>0002d8</a:t>
              </a:r>
            </a:p>
          </p:txBody>
        </p:sp>
        <p:sp>
          <p:nvSpPr>
            <p:cNvPr id="50218" name="Text Box 43"/>
            <p:cNvSpPr txBox="1"/>
            <p:nvPr/>
          </p:nvSpPr>
          <p:spPr>
            <a:xfrm>
              <a:off x="3514" y="3322"/>
              <a:ext cx="567" cy="212"/>
            </a:xfrm>
            <a:prstGeom prst="rect">
              <a:avLst/>
            </a:prstGeom>
            <a:noFill/>
            <a:ln w="9525">
              <a:noFill/>
            </a:ln>
          </p:spPr>
          <p:txBody>
            <a:bodyPr anchor="t" anchorCtr="0">
              <a:spAutoFit/>
            </a:bodyPr>
            <a:lstStyle/>
            <a:p>
              <a:pPr>
                <a:spcBef>
                  <a:spcPct val="50000"/>
                </a:spcBef>
              </a:pPr>
              <a:r>
                <a:rPr lang="en-US" altLang="zh-CN" sz="1600" b="1" dirty="0">
                  <a:latin typeface="Arial" panose="020B0604020202020204" pitchFamily="34" charset="0"/>
                  <a:ea typeface="宋体" panose="02010600030101010101" pitchFamily="2" charset="-122"/>
                </a:rPr>
                <a:t>0003f8</a:t>
              </a:r>
            </a:p>
          </p:txBody>
        </p:sp>
        <p:sp>
          <p:nvSpPr>
            <p:cNvPr id="50219" name="Text Box 44"/>
            <p:cNvSpPr txBox="1"/>
            <p:nvPr/>
          </p:nvSpPr>
          <p:spPr>
            <a:xfrm>
              <a:off x="3500" y="3718"/>
              <a:ext cx="567" cy="212"/>
            </a:xfrm>
            <a:prstGeom prst="rect">
              <a:avLst/>
            </a:prstGeom>
            <a:noFill/>
            <a:ln w="9525">
              <a:noFill/>
            </a:ln>
          </p:spPr>
          <p:txBody>
            <a:bodyPr anchor="t" anchorCtr="0">
              <a:spAutoFit/>
            </a:bodyPr>
            <a:lstStyle/>
            <a:p>
              <a:pPr>
                <a:spcBef>
                  <a:spcPct val="50000"/>
                </a:spcBef>
              </a:pPr>
              <a:r>
                <a:rPr lang="en-US" altLang="zh-CN" sz="1600" b="1" dirty="0">
                  <a:latin typeface="Arial" panose="020B0604020202020204" pitchFamily="34" charset="0"/>
                  <a:ea typeface="宋体" panose="02010600030101010101" pitchFamily="2" charset="-122"/>
                </a:rPr>
                <a:t>000498</a:t>
              </a:r>
            </a:p>
          </p:txBody>
        </p:sp>
        <p:sp>
          <p:nvSpPr>
            <p:cNvPr id="50220" name="Text Box 45"/>
            <p:cNvSpPr txBox="1"/>
            <p:nvPr/>
          </p:nvSpPr>
          <p:spPr>
            <a:xfrm>
              <a:off x="3485" y="2524"/>
              <a:ext cx="567" cy="212"/>
            </a:xfrm>
            <a:prstGeom prst="rect">
              <a:avLst/>
            </a:prstGeom>
            <a:noFill/>
            <a:ln w="9525">
              <a:noFill/>
            </a:ln>
          </p:spPr>
          <p:txBody>
            <a:bodyPr anchor="t" anchorCtr="0">
              <a:spAutoFit/>
            </a:bodyPr>
            <a:lstStyle/>
            <a:p>
              <a:pPr>
                <a:spcBef>
                  <a:spcPct val="50000"/>
                </a:spcBef>
              </a:pPr>
              <a:r>
                <a:rPr lang="en-US" altLang="zh-CN" sz="1600" b="1" dirty="0">
                  <a:latin typeface="Arial" panose="020B0604020202020204" pitchFamily="34" charset="0"/>
                  <a:ea typeface="宋体" panose="02010600030101010101" pitchFamily="2" charset="-122"/>
                </a:rPr>
                <a:t>00011f</a:t>
              </a:r>
            </a:p>
          </p:txBody>
        </p:sp>
        <p:sp>
          <p:nvSpPr>
            <p:cNvPr id="50221" name="Text Box 46"/>
            <p:cNvSpPr txBox="1"/>
            <p:nvPr/>
          </p:nvSpPr>
          <p:spPr>
            <a:xfrm>
              <a:off x="5247" y="1107"/>
              <a:ext cx="284" cy="212"/>
            </a:xfrm>
            <a:prstGeom prst="rect">
              <a:avLst/>
            </a:prstGeom>
            <a:noFill/>
            <a:ln w="9525">
              <a:noFill/>
            </a:ln>
          </p:spPr>
          <p:txBody>
            <a:bodyPr anchor="t" anchorCtr="0">
              <a:spAutoFit/>
            </a:bodyPr>
            <a:lstStyle/>
            <a:p>
              <a:pPr>
                <a:spcBef>
                  <a:spcPct val="50000"/>
                </a:spcBef>
              </a:pPr>
              <a:r>
                <a:rPr lang="en-US" altLang="zh-CN" sz="1600" b="1" dirty="0">
                  <a:latin typeface="Arial" panose="020B0604020202020204" pitchFamily="34" charset="0"/>
                  <a:ea typeface="宋体" panose="02010600030101010101" pitchFamily="2" charset="-122"/>
                </a:rPr>
                <a:t>5b</a:t>
              </a:r>
            </a:p>
          </p:txBody>
        </p:sp>
        <p:sp>
          <p:nvSpPr>
            <p:cNvPr id="50222" name="Text Box 47"/>
            <p:cNvSpPr txBox="1"/>
            <p:nvPr/>
          </p:nvSpPr>
          <p:spPr>
            <a:xfrm>
              <a:off x="5242" y="1411"/>
              <a:ext cx="284" cy="212"/>
            </a:xfrm>
            <a:prstGeom prst="rect">
              <a:avLst/>
            </a:prstGeom>
            <a:noFill/>
            <a:ln w="9525">
              <a:noFill/>
            </a:ln>
          </p:spPr>
          <p:txBody>
            <a:bodyPr anchor="t" anchorCtr="0">
              <a:spAutoFit/>
            </a:bodyPr>
            <a:lstStyle/>
            <a:p>
              <a:pPr>
                <a:spcBef>
                  <a:spcPct val="50000"/>
                </a:spcBef>
              </a:pPr>
              <a:r>
                <a:rPr lang="en-US" altLang="zh-CN" sz="1600" b="1" dirty="0">
                  <a:latin typeface="Arial" panose="020B0604020202020204" pitchFamily="34" charset="0"/>
                  <a:ea typeface="宋体" panose="02010600030101010101" pitchFamily="2" charset="-122"/>
                </a:rPr>
                <a:t>0c</a:t>
              </a:r>
            </a:p>
          </p:txBody>
        </p:sp>
        <p:sp>
          <p:nvSpPr>
            <p:cNvPr id="50223" name="Text Box 48"/>
            <p:cNvSpPr txBox="1"/>
            <p:nvPr/>
          </p:nvSpPr>
          <p:spPr>
            <a:xfrm>
              <a:off x="5241" y="1649"/>
              <a:ext cx="284" cy="212"/>
            </a:xfrm>
            <a:prstGeom prst="rect">
              <a:avLst/>
            </a:prstGeom>
            <a:noFill/>
            <a:ln w="9525">
              <a:noFill/>
            </a:ln>
          </p:spPr>
          <p:txBody>
            <a:bodyPr anchor="t" anchorCtr="0">
              <a:spAutoFit/>
            </a:bodyPr>
            <a:lstStyle/>
            <a:p>
              <a:pPr>
                <a:spcBef>
                  <a:spcPct val="50000"/>
                </a:spcBef>
              </a:pPr>
              <a:r>
                <a:rPr lang="en-US" altLang="zh-CN" sz="1600" b="1" dirty="0">
                  <a:latin typeface="Arial" panose="020B0604020202020204" pitchFamily="34" charset="0"/>
                  <a:ea typeface="宋体" panose="02010600030101010101" pitchFamily="2" charset="-122"/>
                </a:rPr>
                <a:t>04</a:t>
              </a:r>
            </a:p>
          </p:txBody>
        </p:sp>
        <p:sp>
          <p:nvSpPr>
            <p:cNvPr id="50224" name="Text Box 49"/>
            <p:cNvSpPr txBox="1"/>
            <p:nvPr/>
          </p:nvSpPr>
          <p:spPr>
            <a:xfrm>
              <a:off x="5476" y="1753"/>
              <a:ext cx="284" cy="212"/>
            </a:xfrm>
            <a:prstGeom prst="rect">
              <a:avLst/>
            </a:prstGeom>
            <a:noFill/>
            <a:ln w="9525">
              <a:noFill/>
            </a:ln>
          </p:spPr>
          <p:txBody>
            <a:bodyPr anchor="t" anchorCtr="0">
              <a:spAutoFit/>
            </a:bodyPr>
            <a:lstStyle/>
            <a:p>
              <a:pPr>
                <a:spcBef>
                  <a:spcPct val="50000"/>
                </a:spcBef>
              </a:pPr>
              <a:r>
                <a:rPr lang="en-US" altLang="zh-CN" sz="1600" b="1" dirty="0">
                  <a:solidFill>
                    <a:srgbClr val="FF0000"/>
                  </a:solidFill>
                  <a:latin typeface="Arial" panose="020B0604020202020204" pitchFamily="34" charset="0"/>
                  <a:ea typeface="宋体" panose="02010600030101010101" pitchFamily="2" charset="-122"/>
                </a:rPr>
                <a:t>0c</a:t>
              </a:r>
            </a:p>
          </p:txBody>
        </p:sp>
        <p:sp>
          <p:nvSpPr>
            <p:cNvPr id="50225" name="Text Box 50"/>
            <p:cNvSpPr txBox="1"/>
            <p:nvPr/>
          </p:nvSpPr>
          <p:spPr>
            <a:xfrm>
              <a:off x="5240" y="1957"/>
              <a:ext cx="284" cy="212"/>
            </a:xfrm>
            <a:prstGeom prst="rect">
              <a:avLst/>
            </a:prstGeom>
            <a:noFill/>
            <a:ln w="9525">
              <a:noFill/>
            </a:ln>
          </p:spPr>
          <p:txBody>
            <a:bodyPr anchor="t" anchorCtr="0">
              <a:spAutoFit/>
            </a:bodyPr>
            <a:lstStyle/>
            <a:p>
              <a:pPr>
                <a:spcBef>
                  <a:spcPct val="50000"/>
                </a:spcBef>
              </a:pPr>
              <a:r>
                <a:rPr lang="en-US" altLang="zh-CN" sz="1600" b="1" dirty="0">
                  <a:latin typeface="Arial" panose="020B0604020202020204" pitchFamily="34" charset="0"/>
                  <a:ea typeface="宋体" panose="02010600030101010101" pitchFamily="2" charset="-122"/>
                </a:rPr>
                <a:t>2e</a:t>
              </a:r>
            </a:p>
          </p:txBody>
        </p:sp>
        <p:sp>
          <p:nvSpPr>
            <p:cNvPr id="50226" name="Text Box 51"/>
            <p:cNvSpPr txBox="1"/>
            <p:nvPr/>
          </p:nvSpPr>
          <p:spPr>
            <a:xfrm>
              <a:off x="5242" y="2371"/>
              <a:ext cx="284" cy="212"/>
            </a:xfrm>
            <a:prstGeom prst="rect">
              <a:avLst/>
            </a:prstGeom>
            <a:noFill/>
            <a:ln w="9525">
              <a:noFill/>
            </a:ln>
          </p:spPr>
          <p:txBody>
            <a:bodyPr anchor="t" anchorCtr="0">
              <a:spAutoFit/>
            </a:bodyPr>
            <a:lstStyle/>
            <a:p>
              <a:pPr>
                <a:spcBef>
                  <a:spcPct val="50000"/>
                </a:spcBef>
              </a:pPr>
              <a:r>
                <a:rPr lang="en-US" altLang="zh-CN" sz="1600" b="1" dirty="0">
                  <a:latin typeface="Arial" panose="020B0604020202020204" pitchFamily="34" charset="0"/>
                  <a:ea typeface="宋体" panose="02010600030101010101" pitchFamily="2" charset="-122"/>
                </a:rPr>
                <a:t>51</a:t>
              </a:r>
            </a:p>
          </p:txBody>
        </p:sp>
        <p:sp>
          <p:nvSpPr>
            <p:cNvPr id="50227" name="Text Box 52"/>
            <p:cNvSpPr txBox="1"/>
            <p:nvPr/>
          </p:nvSpPr>
          <p:spPr>
            <a:xfrm>
              <a:off x="5227" y="2767"/>
              <a:ext cx="357" cy="212"/>
            </a:xfrm>
            <a:prstGeom prst="rect">
              <a:avLst/>
            </a:prstGeom>
            <a:noFill/>
            <a:ln w="9525">
              <a:noFill/>
            </a:ln>
          </p:spPr>
          <p:txBody>
            <a:bodyPr anchor="t" anchorCtr="0">
              <a:spAutoFit/>
            </a:bodyPr>
            <a:lstStyle/>
            <a:p>
              <a:pPr>
                <a:spcBef>
                  <a:spcPct val="50000"/>
                </a:spcBef>
              </a:pPr>
              <a:r>
                <a:rPr lang="en-US" altLang="zh-CN" sz="1600" b="1" dirty="0">
                  <a:latin typeface="Arial" panose="020B0604020202020204" pitchFamily="34" charset="0"/>
                  <a:ea typeface="宋体" panose="02010600030101010101" pitchFamily="2" charset="-122"/>
                </a:rPr>
                <a:t>1b8</a:t>
              </a:r>
            </a:p>
          </p:txBody>
        </p:sp>
        <p:sp>
          <p:nvSpPr>
            <p:cNvPr id="50228" name="Text Box 53"/>
            <p:cNvSpPr txBox="1"/>
            <p:nvPr/>
          </p:nvSpPr>
          <p:spPr>
            <a:xfrm>
              <a:off x="5238" y="3081"/>
              <a:ext cx="357" cy="212"/>
            </a:xfrm>
            <a:prstGeom prst="rect">
              <a:avLst/>
            </a:prstGeom>
            <a:noFill/>
            <a:ln w="9525">
              <a:noFill/>
            </a:ln>
          </p:spPr>
          <p:txBody>
            <a:bodyPr anchor="t" anchorCtr="0">
              <a:spAutoFit/>
            </a:bodyPr>
            <a:lstStyle/>
            <a:p>
              <a:pPr>
                <a:spcBef>
                  <a:spcPct val="50000"/>
                </a:spcBef>
              </a:pPr>
              <a:r>
                <a:rPr lang="en-US" altLang="zh-CN" sz="1600" b="1" dirty="0">
                  <a:latin typeface="Arial" panose="020B0604020202020204" pitchFamily="34" charset="0"/>
                  <a:ea typeface="宋体" panose="02010600030101010101" pitchFamily="2" charset="-122"/>
                </a:rPr>
                <a:t>120</a:t>
              </a:r>
            </a:p>
          </p:txBody>
        </p:sp>
        <p:sp>
          <p:nvSpPr>
            <p:cNvPr id="50229" name="Text Box 54"/>
            <p:cNvSpPr txBox="1"/>
            <p:nvPr/>
          </p:nvSpPr>
          <p:spPr>
            <a:xfrm>
              <a:off x="5242" y="3423"/>
              <a:ext cx="357" cy="212"/>
            </a:xfrm>
            <a:prstGeom prst="rect">
              <a:avLst/>
            </a:prstGeom>
            <a:noFill/>
            <a:ln w="9525">
              <a:noFill/>
            </a:ln>
          </p:spPr>
          <p:txBody>
            <a:bodyPr anchor="t" anchorCtr="0">
              <a:spAutoFit/>
            </a:bodyPr>
            <a:lstStyle/>
            <a:p>
              <a:pPr>
                <a:spcBef>
                  <a:spcPct val="50000"/>
                </a:spcBef>
              </a:pPr>
              <a:r>
                <a:rPr lang="en-US" altLang="zh-CN" sz="1600" b="1" dirty="0">
                  <a:latin typeface="Arial" panose="020B0604020202020204" pitchFamily="34" charset="0"/>
                  <a:ea typeface="宋体" panose="02010600030101010101" pitchFamily="2" charset="-122"/>
                </a:rPr>
                <a:t>9e</a:t>
              </a:r>
            </a:p>
          </p:txBody>
        </p:sp>
        <p:sp>
          <p:nvSpPr>
            <p:cNvPr id="50230" name="Text Box 55"/>
            <p:cNvSpPr txBox="1"/>
            <p:nvPr/>
          </p:nvSpPr>
          <p:spPr>
            <a:xfrm>
              <a:off x="5230" y="3758"/>
              <a:ext cx="357" cy="212"/>
            </a:xfrm>
            <a:prstGeom prst="rect">
              <a:avLst/>
            </a:prstGeom>
            <a:noFill/>
            <a:ln w="9525">
              <a:noFill/>
            </a:ln>
          </p:spPr>
          <p:txBody>
            <a:bodyPr anchor="t" anchorCtr="0">
              <a:spAutoFit/>
            </a:bodyPr>
            <a:lstStyle/>
            <a:p>
              <a:pPr>
                <a:spcBef>
                  <a:spcPct val="50000"/>
                </a:spcBef>
              </a:pPr>
              <a:r>
                <a:rPr lang="en-US" altLang="zh-CN" sz="1600" b="1" dirty="0">
                  <a:latin typeface="Arial" panose="020B0604020202020204" pitchFamily="34" charset="0"/>
                  <a:ea typeface="宋体" panose="02010600030101010101" pitchFamily="2" charset="-122"/>
                </a:rPr>
                <a:t>28</a:t>
              </a:r>
            </a:p>
          </p:txBody>
        </p:sp>
        <p:sp>
          <p:nvSpPr>
            <p:cNvPr id="50231" name="Line 56"/>
            <p:cNvSpPr/>
            <p:nvPr/>
          </p:nvSpPr>
          <p:spPr>
            <a:xfrm>
              <a:off x="4040" y="2651"/>
              <a:ext cx="1207" cy="0"/>
            </a:xfrm>
            <a:prstGeom prst="line">
              <a:avLst/>
            </a:prstGeom>
            <a:ln w="9525" cap="flat" cmpd="sng">
              <a:solidFill>
                <a:schemeClr val="tx1"/>
              </a:solidFill>
              <a:prstDash val="solid"/>
              <a:round/>
              <a:headEnd type="none" w="med" len="med"/>
              <a:tailEnd type="none" w="med" len="med"/>
            </a:ln>
          </p:spPr>
        </p:sp>
        <p:sp>
          <p:nvSpPr>
            <p:cNvPr id="50232" name="Line 57"/>
            <p:cNvSpPr/>
            <p:nvPr/>
          </p:nvSpPr>
          <p:spPr>
            <a:xfrm>
              <a:off x="4022" y="1335"/>
              <a:ext cx="1224" cy="0"/>
            </a:xfrm>
            <a:prstGeom prst="line">
              <a:avLst/>
            </a:prstGeom>
            <a:ln w="9525" cap="flat" cmpd="sng">
              <a:solidFill>
                <a:schemeClr val="tx1"/>
              </a:solidFill>
              <a:prstDash val="solid"/>
              <a:round/>
              <a:headEnd type="none" w="med" len="med"/>
              <a:tailEnd type="none" w="med" len="med"/>
            </a:ln>
          </p:spPr>
        </p:sp>
        <p:sp>
          <p:nvSpPr>
            <p:cNvPr id="50233" name="Rectangle 58"/>
            <p:cNvSpPr/>
            <p:nvPr/>
          </p:nvSpPr>
          <p:spPr>
            <a:xfrm>
              <a:off x="4021" y="1326"/>
              <a:ext cx="1225" cy="7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50234" name="Rectangle 59"/>
            <p:cNvSpPr/>
            <p:nvPr/>
          </p:nvSpPr>
          <p:spPr>
            <a:xfrm>
              <a:off x="4015" y="2618"/>
              <a:ext cx="1225" cy="7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50235" name="Rectangle 60"/>
            <p:cNvSpPr/>
            <p:nvPr/>
          </p:nvSpPr>
          <p:spPr>
            <a:xfrm>
              <a:off x="4015" y="3670"/>
              <a:ext cx="1225" cy="11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50236" name="Text Box 61"/>
            <p:cNvSpPr txBox="1"/>
            <p:nvPr/>
          </p:nvSpPr>
          <p:spPr>
            <a:xfrm>
              <a:off x="3497" y="1233"/>
              <a:ext cx="567" cy="212"/>
            </a:xfrm>
            <a:prstGeom prst="rect">
              <a:avLst/>
            </a:prstGeom>
            <a:noFill/>
            <a:ln w="9525">
              <a:noFill/>
            </a:ln>
          </p:spPr>
          <p:txBody>
            <a:bodyPr anchor="t" anchorCtr="0">
              <a:spAutoFit/>
            </a:bodyPr>
            <a:lstStyle/>
            <a:p>
              <a:pPr>
                <a:spcBef>
                  <a:spcPct val="50000"/>
                </a:spcBef>
              </a:pPr>
              <a:r>
                <a:rPr lang="en-US" altLang="zh-CN" sz="1600" b="1" dirty="0">
                  <a:latin typeface="Arial" panose="020B0604020202020204" pitchFamily="34" charset="0"/>
                  <a:ea typeface="宋体" panose="02010600030101010101" pitchFamily="2" charset="-122"/>
                </a:rPr>
                <a:t>00008f</a:t>
              </a:r>
            </a:p>
          </p:txBody>
        </p:sp>
        <p:sp>
          <p:nvSpPr>
            <p:cNvPr id="50237" name="Text Box 62"/>
            <p:cNvSpPr txBox="1"/>
            <p:nvPr/>
          </p:nvSpPr>
          <p:spPr>
            <a:xfrm>
              <a:off x="3496" y="3594"/>
              <a:ext cx="567" cy="212"/>
            </a:xfrm>
            <a:prstGeom prst="rect">
              <a:avLst/>
            </a:prstGeom>
            <a:noFill/>
            <a:ln w="9525">
              <a:noFill/>
            </a:ln>
          </p:spPr>
          <p:txBody>
            <a:bodyPr anchor="t" anchorCtr="0">
              <a:spAutoFit/>
            </a:bodyPr>
            <a:lstStyle/>
            <a:p>
              <a:pPr>
                <a:spcBef>
                  <a:spcPct val="50000"/>
                </a:spcBef>
              </a:pPr>
              <a:r>
                <a:rPr lang="en-US" altLang="zh-CN" sz="1600" b="1" dirty="0">
                  <a:latin typeface="Arial" panose="020B0604020202020204" pitchFamily="34" charset="0"/>
                  <a:ea typeface="宋体" panose="02010600030101010101" pitchFamily="2" charset="-122"/>
                </a:rPr>
                <a:t>000496</a:t>
              </a:r>
            </a:p>
          </p:txBody>
        </p:sp>
      </p:grpSp>
      <p:sp>
        <p:nvSpPr>
          <p:cNvPr id="801855" name="Text Box 63"/>
          <p:cNvSpPr txBox="1"/>
          <p:nvPr/>
        </p:nvSpPr>
        <p:spPr>
          <a:xfrm>
            <a:off x="5211763" y="769938"/>
            <a:ext cx="3700462" cy="396875"/>
          </a:xfrm>
          <a:prstGeom prst="rect">
            <a:avLst/>
          </a:prstGeom>
          <a:noFill/>
          <a:ln w="9525">
            <a:noFill/>
          </a:ln>
        </p:spPr>
        <p:txBody>
          <a:bodyPr anchor="t" anchorCtr="0">
            <a:spAutoFit/>
          </a:bodyPr>
          <a:lstStyle/>
          <a:p>
            <a:pPr>
              <a:spcBef>
                <a:spcPct val="50000"/>
              </a:spcBef>
            </a:pPr>
            <a:r>
              <a:rPr lang="zh-CN" altLang="en-US" sz="2000" b="1" dirty="0">
                <a:solidFill>
                  <a:srgbClr val="0066CC"/>
                </a:solidFill>
                <a:latin typeface="微软雅黑" panose="020B0503020204020204" pitchFamily="34" charset="-122"/>
                <a:ea typeface="微软雅黑" panose="020B0503020204020204" pitchFamily="34" charset="-122"/>
              </a:rPr>
              <a:t>可重定位目标文件</a:t>
            </a:r>
            <a:r>
              <a:rPr lang="en-US" altLang="zh-CN" sz="2000" b="1" dirty="0">
                <a:solidFill>
                  <a:srgbClr val="0066CC"/>
                </a:solidFill>
                <a:latin typeface="微软雅黑" panose="020B0503020204020204" pitchFamily="34" charset="-122"/>
                <a:ea typeface="微软雅黑" panose="020B0503020204020204" pitchFamily="34" charset="-122"/>
              </a:rPr>
              <a:t>test.o</a:t>
            </a:r>
            <a:r>
              <a:rPr lang="zh-CN" altLang="en-US" sz="2000" b="1" dirty="0">
                <a:solidFill>
                  <a:srgbClr val="0066CC"/>
                </a:solidFill>
                <a:latin typeface="微软雅黑" panose="020B0503020204020204" pitchFamily="34" charset="-122"/>
                <a:ea typeface="微软雅黑" panose="020B0503020204020204" pitchFamily="34" charset="-122"/>
              </a:rPr>
              <a:t>的结构</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01800"/>
                                        </p:tgtEl>
                                        <p:attrNameLst>
                                          <p:attrName>style.visibility</p:attrName>
                                        </p:attrNameLst>
                                      </p:cBhvr>
                                      <p:to>
                                        <p:strVal val="visible"/>
                                      </p:to>
                                    </p:set>
                                    <p:animEffect transition="in" filter="blinds(horizontal)">
                                      <p:cBhvr>
                                        <p:cTn id="7" dur="500"/>
                                        <p:tgtEl>
                                          <p:spTgt spid="80180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01796"/>
                                        </p:tgtEl>
                                        <p:attrNameLst>
                                          <p:attrName>style.visibility</p:attrName>
                                        </p:attrNameLst>
                                      </p:cBhvr>
                                      <p:to>
                                        <p:strVal val="visible"/>
                                      </p:to>
                                    </p:set>
                                    <p:animEffect transition="in" filter="blinds(horizontal)">
                                      <p:cBhvr>
                                        <p:cTn id="12" dur="500"/>
                                        <p:tgtEl>
                                          <p:spTgt spid="80179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01797"/>
                                        </p:tgtEl>
                                        <p:attrNameLst>
                                          <p:attrName>style.visibility</p:attrName>
                                        </p:attrNameLst>
                                      </p:cBhvr>
                                      <p:to>
                                        <p:strVal val="visible"/>
                                      </p:to>
                                    </p:set>
                                    <p:animEffect transition="in" filter="blinds(horizontal)">
                                      <p:cBhvr>
                                        <p:cTn id="17" dur="500"/>
                                        <p:tgtEl>
                                          <p:spTgt spid="80179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01798"/>
                                        </p:tgtEl>
                                        <p:attrNameLst>
                                          <p:attrName>style.visibility</p:attrName>
                                        </p:attrNameLst>
                                      </p:cBhvr>
                                      <p:to>
                                        <p:strVal val="visible"/>
                                      </p:to>
                                    </p:set>
                                    <p:animEffect transition="in" filter="blinds(horizontal)">
                                      <p:cBhvr>
                                        <p:cTn id="22" dur="500"/>
                                        <p:tgtEl>
                                          <p:spTgt spid="80179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01799"/>
                                        </p:tgtEl>
                                        <p:attrNameLst>
                                          <p:attrName>style.visibility</p:attrName>
                                        </p:attrNameLst>
                                      </p:cBhvr>
                                      <p:to>
                                        <p:strVal val="visible"/>
                                      </p:to>
                                    </p:set>
                                    <p:animEffect transition="in" filter="blinds(horizontal)">
                                      <p:cBhvr>
                                        <p:cTn id="27" dur="500"/>
                                        <p:tgtEl>
                                          <p:spTgt spid="80179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01855"/>
                                        </p:tgtEl>
                                        <p:attrNameLst>
                                          <p:attrName>style.visibility</p:attrName>
                                        </p:attrNameLst>
                                      </p:cBhvr>
                                      <p:to>
                                        <p:strVal val="visible"/>
                                      </p:to>
                                    </p:set>
                                    <p:animEffect transition="in" filter="blinds(horizontal)">
                                      <p:cBhvr>
                                        <p:cTn id="32" dur="500"/>
                                        <p:tgtEl>
                                          <p:spTgt spid="80185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01801"/>
                                        </p:tgtEl>
                                        <p:attrNameLst>
                                          <p:attrName>style.visibility</p:attrName>
                                        </p:attrNameLst>
                                      </p:cBhvr>
                                      <p:to>
                                        <p:strVal val="visible"/>
                                      </p:to>
                                    </p:set>
                                    <p:animEffect transition="in" filter="blinds(horizontal)">
                                      <p:cBhvr>
                                        <p:cTn id="37" dur="500"/>
                                        <p:tgtEl>
                                          <p:spTgt spid="801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800" grpId="0"/>
      <p:bldP spid="801855" grpId="0"/>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1" name="Rectangle 2"/>
          <p:cNvSpPr>
            <a:spLocks noGrp="1"/>
          </p:cNvSpPr>
          <p:nvPr>
            <p:ph type="title"/>
          </p:nvPr>
        </p:nvSpPr>
        <p:spPr>
          <a:ln/>
        </p:spPr>
        <p:txBody>
          <a:bodyPr vert="horz" wrap="square" lIns="91440" tIns="45720" rIns="91440" bIns="45720" anchor="ctr" anchorCtr="0"/>
          <a:lstStyle/>
          <a:p>
            <a:r>
              <a:rPr lang="zh-CN" altLang="en-US" dirty="0"/>
              <a:t>执行视图</a:t>
            </a:r>
            <a:r>
              <a:rPr lang="en-US" altLang="zh-CN" dirty="0">
                <a:latin typeface="黑体" panose="02010609060101010101" pitchFamily="49" charset="-122"/>
              </a:rPr>
              <a:t>—</a:t>
            </a:r>
            <a:r>
              <a:rPr lang="zh-CN" altLang="en-US" dirty="0"/>
              <a:t>可执行目标文件</a:t>
            </a:r>
          </a:p>
        </p:txBody>
      </p:sp>
      <p:sp>
        <p:nvSpPr>
          <p:cNvPr id="796675" name="Rectangle 3"/>
          <p:cNvSpPr>
            <a:spLocks noGrp="1"/>
          </p:cNvSpPr>
          <p:nvPr>
            <p:ph idx="1"/>
          </p:nvPr>
        </p:nvSpPr>
        <p:spPr>
          <a:xfrm>
            <a:off x="468313" y="736600"/>
            <a:ext cx="8229600" cy="1938338"/>
          </a:xfrm>
          <a:ln/>
        </p:spPr>
        <p:txBody>
          <a:bodyPr vert="horz" wrap="square" lIns="91440" tIns="45720" rIns="91440" bIns="45720" anchor="t" anchorCtr="0"/>
          <a:lstStyle/>
          <a:p>
            <a:pPr>
              <a:lnSpc>
                <a:spcPct val="105000"/>
              </a:lnSpc>
              <a:spcBef>
                <a:spcPct val="15000"/>
              </a:spcBef>
            </a:pPr>
            <a:r>
              <a:rPr lang="zh-CN" altLang="en-US" sz="2000" dirty="0">
                <a:ea typeface="微软雅黑" panose="020B0503020204020204" pitchFamily="34" charset="-122"/>
              </a:rPr>
              <a:t>包含代码、数据（已初始化</a:t>
            </a:r>
            <a:r>
              <a:rPr lang="en-US" altLang="zh-CN" sz="2000" dirty="0">
                <a:ea typeface="微软雅黑" panose="020B0503020204020204" pitchFamily="34" charset="-122"/>
              </a:rPr>
              <a:t>.data</a:t>
            </a:r>
            <a:r>
              <a:rPr lang="zh-CN" altLang="en-US" sz="2000" dirty="0">
                <a:ea typeface="微软雅黑" panose="020B0503020204020204" pitchFamily="34" charset="-122"/>
              </a:rPr>
              <a:t>和未初始化</a:t>
            </a:r>
            <a:r>
              <a:rPr lang="en-US" altLang="zh-CN" sz="2000" dirty="0">
                <a:ea typeface="微软雅黑" panose="020B0503020204020204" pitchFamily="34" charset="-122"/>
              </a:rPr>
              <a:t>.bss</a:t>
            </a:r>
            <a:r>
              <a:rPr lang="zh-CN" altLang="en-US" sz="2000" dirty="0">
                <a:ea typeface="微软雅黑" panose="020B0503020204020204" pitchFamily="34" charset="-122"/>
              </a:rPr>
              <a:t>）</a:t>
            </a:r>
          </a:p>
          <a:p>
            <a:pPr>
              <a:lnSpc>
                <a:spcPct val="105000"/>
              </a:lnSpc>
              <a:spcBef>
                <a:spcPct val="15000"/>
              </a:spcBef>
            </a:pPr>
            <a:r>
              <a:rPr lang="zh-CN" altLang="en-US" sz="2000" dirty="0">
                <a:ea typeface="微软雅黑" panose="020B0503020204020204" pitchFamily="34" charset="-122"/>
              </a:rPr>
              <a:t>定义的所有变量和函数</a:t>
            </a:r>
            <a:r>
              <a:rPr lang="zh-CN" altLang="en-US" sz="2000" dirty="0">
                <a:solidFill>
                  <a:srgbClr val="FF0000"/>
                </a:solidFill>
                <a:ea typeface="微软雅黑" panose="020B0503020204020204" pitchFamily="34" charset="-122"/>
              </a:rPr>
              <a:t>已有确定地址</a:t>
            </a:r>
            <a:r>
              <a:rPr lang="zh-CN" altLang="en-US" sz="2000" dirty="0">
                <a:ea typeface="微软雅黑" panose="020B0503020204020204" pitchFamily="34" charset="-122"/>
              </a:rPr>
              <a:t>（虚拟地址空间中的地址）</a:t>
            </a:r>
          </a:p>
          <a:p>
            <a:pPr>
              <a:lnSpc>
                <a:spcPct val="105000"/>
              </a:lnSpc>
              <a:spcBef>
                <a:spcPct val="15000"/>
              </a:spcBef>
            </a:pPr>
            <a:r>
              <a:rPr lang="zh-CN" altLang="en-US" sz="2000" dirty="0">
                <a:ea typeface="微软雅黑" panose="020B0503020204020204" pitchFamily="34" charset="-122"/>
              </a:rPr>
              <a:t>符号引用处</a:t>
            </a:r>
            <a:r>
              <a:rPr lang="zh-CN" altLang="en-US" sz="2000" dirty="0">
                <a:solidFill>
                  <a:srgbClr val="FF0000"/>
                </a:solidFill>
                <a:ea typeface="微软雅黑" panose="020B0503020204020204" pitchFamily="34" charset="-122"/>
              </a:rPr>
              <a:t>已被重定位</a:t>
            </a:r>
            <a:r>
              <a:rPr lang="zh-CN" altLang="en-US" sz="2000" dirty="0">
                <a:ea typeface="微软雅黑" panose="020B0503020204020204" pitchFamily="34" charset="-122"/>
              </a:rPr>
              <a:t>，以指向所引用的定义符号</a:t>
            </a:r>
          </a:p>
          <a:p>
            <a:pPr>
              <a:lnSpc>
                <a:spcPct val="105000"/>
              </a:lnSpc>
              <a:spcBef>
                <a:spcPct val="15000"/>
              </a:spcBef>
            </a:pPr>
            <a:r>
              <a:rPr lang="zh-CN" altLang="en-US" sz="2000" dirty="0">
                <a:ea typeface="微软雅黑" panose="020B0503020204020204" pitchFamily="34" charset="-122"/>
              </a:rPr>
              <a:t>没有文件扩展名或默认为</a:t>
            </a:r>
            <a:r>
              <a:rPr lang="en-US" altLang="zh-CN" sz="2000" dirty="0">
                <a:ea typeface="微软雅黑" panose="020B0503020204020204" pitchFamily="34" charset="-122"/>
              </a:rPr>
              <a:t>a.out</a:t>
            </a:r>
            <a:r>
              <a:rPr lang="zh-CN" altLang="en-US" sz="2000" dirty="0">
                <a:ea typeface="微软雅黑" panose="020B0503020204020204" pitchFamily="34" charset="-122"/>
              </a:rPr>
              <a:t>（相当于</a:t>
            </a:r>
            <a:r>
              <a:rPr lang="en-US" altLang="zh-CN" sz="2000" dirty="0">
                <a:ea typeface="微软雅黑" panose="020B0503020204020204" pitchFamily="34" charset="-122"/>
              </a:rPr>
              <a:t>Windows</a:t>
            </a:r>
            <a:r>
              <a:rPr lang="zh-CN" altLang="en-US" sz="2000" dirty="0">
                <a:ea typeface="微软雅黑" panose="020B0503020204020204" pitchFamily="34" charset="-122"/>
              </a:rPr>
              <a:t>中的 </a:t>
            </a:r>
            <a:r>
              <a:rPr lang="en-US" altLang="zh-CN" sz="2000" dirty="0">
                <a:ea typeface="微软雅黑" panose="020B0503020204020204" pitchFamily="34" charset="-122"/>
              </a:rPr>
              <a:t>.exe</a:t>
            </a:r>
            <a:r>
              <a:rPr lang="zh-CN" altLang="en-US" sz="2000" dirty="0">
                <a:ea typeface="微软雅黑" panose="020B0503020204020204" pitchFamily="34" charset="-122"/>
              </a:rPr>
              <a:t>文件）</a:t>
            </a:r>
          </a:p>
          <a:p>
            <a:pPr>
              <a:lnSpc>
                <a:spcPct val="105000"/>
              </a:lnSpc>
              <a:spcBef>
                <a:spcPct val="15000"/>
              </a:spcBef>
            </a:pPr>
            <a:r>
              <a:rPr lang="zh-CN" altLang="en-US" sz="2000" dirty="0">
                <a:ea typeface="微软雅黑" panose="020B0503020204020204" pitchFamily="34" charset="-122"/>
              </a:rPr>
              <a:t>可被</a:t>
            </a:r>
            <a:r>
              <a:rPr lang="en-US" altLang="zh-CN" sz="2000" dirty="0">
                <a:ea typeface="微软雅黑" panose="020B0503020204020204" pitchFamily="34" charset="-122"/>
              </a:rPr>
              <a:t>CPU</a:t>
            </a:r>
            <a:r>
              <a:rPr lang="zh-CN" altLang="en-US" sz="2000" dirty="0">
                <a:solidFill>
                  <a:srgbClr val="FF0000"/>
                </a:solidFill>
                <a:ea typeface="微软雅黑" panose="020B0503020204020204" pitchFamily="34" charset="-122"/>
              </a:rPr>
              <a:t>直接执行</a:t>
            </a:r>
            <a:r>
              <a:rPr lang="zh-CN" altLang="en-US" sz="2000" dirty="0">
                <a:ea typeface="微软雅黑" panose="020B0503020204020204" pitchFamily="34" charset="-122"/>
              </a:rPr>
              <a:t>，指令地址和指令给出的操作数地址都是</a:t>
            </a:r>
            <a:r>
              <a:rPr lang="zh-CN" altLang="en-US" sz="2000" dirty="0">
                <a:solidFill>
                  <a:srgbClr val="FF0000"/>
                </a:solidFill>
                <a:ea typeface="微软雅黑" panose="020B0503020204020204" pitchFamily="34" charset="-122"/>
              </a:rPr>
              <a:t>虚拟地址</a:t>
            </a:r>
          </a:p>
        </p:txBody>
      </p:sp>
      <p:sp>
        <p:nvSpPr>
          <p:cNvPr id="796676" name="Text Box 4"/>
          <p:cNvSpPr txBox="1"/>
          <p:nvPr/>
        </p:nvSpPr>
        <p:spPr>
          <a:xfrm>
            <a:off x="4176713" y="5381625"/>
            <a:ext cx="4895850" cy="1247775"/>
          </a:xfrm>
          <a:prstGeom prst="rect">
            <a:avLst/>
          </a:prstGeom>
          <a:noFill/>
          <a:ln w="9525">
            <a:noFill/>
          </a:ln>
        </p:spPr>
        <p:txBody>
          <a:bodyPr anchor="t" anchorCtr="0">
            <a:spAutoFit/>
          </a:bodyPr>
          <a:lstStyle/>
          <a:p>
            <a:pPr>
              <a:spcBef>
                <a:spcPct val="50000"/>
              </a:spcBef>
            </a:pPr>
            <a:r>
              <a:rPr lang="zh-CN" altLang="en-US" sz="1900" b="1" dirty="0">
                <a:latin typeface="微软雅黑" panose="020B0503020204020204" pitchFamily="34" charset="-122"/>
                <a:ea typeface="微软雅黑" panose="020B0503020204020204" pitchFamily="34" charset="-122"/>
              </a:rPr>
              <a:t>为了能执行，还需将</a:t>
            </a:r>
            <a:r>
              <a:rPr lang="zh-CN" altLang="en-US" sz="1900" b="1" dirty="0">
                <a:solidFill>
                  <a:srgbClr val="FF0000"/>
                </a:solidFill>
                <a:latin typeface="微软雅黑" panose="020B0503020204020204" pitchFamily="34" charset="-122"/>
                <a:ea typeface="微软雅黑" panose="020B0503020204020204" pitchFamily="34" charset="-122"/>
              </a:rPr>
              <a:t>具相同访问属性</a:t>
            </a:r>
            <a:r>
              <a:rPr lang="zh-CN" altLang="en-US" sz="1900" b="1" dirty="0">
                <a:latin typeface="微软雅黑" panose="020B0503020204020204" pitchFamily="34" charset="-122"/>
                <a:ea typeface="微软雅黑" panose="020B0503020204020204" pitchFamily="34" charset="-122"/>
              </a:rPr>
              <a:t>的节合并成</a:t>
            </a:r>
            <a:r>
              <a:rPr lang="zh-CN" altLang="en-US" sz="1900" b="1" dirty="0">
                <a:solidFill>
                  <a:srgbClr val="FF0000"/>
                </a:solidFill>
                <a:latin typeface="微软雅黑" panose="020B0503020204020204" pitchFamily="34" charset="-122"/>
                <a:ea typeface="微软雅黑" panose="020B0503020204020204" pitchFamily="34" charset="-122"/>
              </a:rPr>
              <a:t>段（</a:t>
            </a:r>
            <a:r>
              <a:rPr lang="en-US" altLang="zh-CN" sz="1900" b="1" dirty="0">
                <a:solidFill>
                  <a:srgbClr val="FF0000"/>
                </a:solidFill>
                <a:latin typeface="微软雅黑" panose="020B0503020204020204" pitchFamily="34" charset="-122"/>
                <a:ea typeface="微软雅黑" panose="020B0503020204020204" pitchFamily="34" charset="-122"/>
              </a:rPr>
              <a:t>Segment</a:t>
            </a:r>
            <a:r>
              <a:rPr lang="zh-CN" altLang="en-US" sz="1900" b="1" dirty="0">
                <a:solidFill>
                  <a:srgbClr val="FF0000"/>
                </a:solidFill>
                <a:latin typeface="微软雅黑" panose="020B0503020204020204" pitchFamily="34" charset="-122"/>
                <a:ea typeface="微软雅黑" panose="020B0503020204020204" pitchFamily="34" charset="-122"/>
              </a:rPr>
              <a:t>）</a:t>
            </a:r>
            <a:r>
              <a:rPr lang="zh-CN" altLang="en-US" sz="1900" b="1" dirty="0">
                <a:latin typeface="微软雅黑" panose="020B0503020204020204" pitchFamily="34" charset="-122"/>
                <a:ea typeface="微软雅黑" panose="020B0503020204020204" pitchFamily="34" charset="-122"/>
              </a:rPr>
              <a:t>，并说明每个段的属性，如：在可执行文件中的位移、大小、在虚拟空间中的位置、对齐方式、访问属性等</a:t>
            </a:r>
          </a:p>
        </p:txBody>
      </p:sp>
      <p:grpSp>
        <p:nvGrpSpPr>
          <p:cNvPr id="796677" name="Group 5"/>
          <p:cNvGrpSpPr/>
          <p:nvPr/>
        </p:nvGrpSpPr>
        <p:grpSpPr>
          <a:xfrm>
            <a:off x="255588" y="2659063"/>
            <a:ext cx="7666037" cy="3856037"/>
            <a:chOff x="161" y="1675"/>
            <a:chExt cx="4829" cy="2429"/>
          </a:xfrm>
        </p:grpSpPr>
        <p:sp>
          <p:nvSpPr>
            <p:cNvPr id="51205" name="Rectangle 6"/>
            <p:cNvSpPr/>
            <p:nvPr/>
          </p:nvSpPr>
          <p:spPr>
            <a:xfrm>
              <a:off x="161" y="1748"/>
              <a:ext cx="2262" cy="2356"/>
            </a:xfrm>
            <a:prstGeom prst="rect">
              <a:avLst/>
            </a:prstGeom>
            <a:solidFill>
              <a:srgbClr val="DBF2DA"/>
            </a:solidFill>
            <a:ln w="3175" cap="flat" cmpd="sng">
              <a:solidFill>
                <a:schemeClr val="tx1"/>
              </a:solidFill>
              <a:prstDash val="solid"/>
              <a:miter/>
              <a:headEnd type="none" w="med" len="med"/>
              <a:tailEnd type="none" w="med" len="med"/>
            </a:ln>
          </p:spPr>
          <p:txBody>
            <a:bodyPr anchor="t" anchorCtr="0">
              <a:spAutoFit/>
            </a:bodyPr>
            <a:lstStyle/>
            <a:p>
              <a:pPr eaLnBrk="0" hangingPunct="0">
                <a:lnSpc>
                  <a:spcPct val="95000"/>
                </a:lnSpc>
              </a:pPr>
              <a:r>
                <a:rPr lang="en-US" altLang="zh-CN" b="1" dirty="0">
                  <a:latin typeface="微软雅黑" panose="020B0503020204020204" pitchFamily="34" charset="-122"/>
                  <a:ea typeface="微软雅黑" panose="020B0503020204020204" pitchFamily="34" charset="-122"/>
                </a:rPr>
                <a:t>int x=100; </a:t>
              </a:r>
            </a:p>
            <a:p>
              <a:pPr eaLnBrk="0" hangingPunct="0">
                <a:lnSpc>
                  <a:spcPct val="95000"/>
                </a:lnSpc>
              </a:pPr>
              <a:r>
                <a:rPr lang="en-US" altLang="zh-CN" b="1" dirty="0">
                  <a:latin typeface="微软雅黑" panose="020B0503020204020204" pitchFamily="34" charset="-122"/>
                  <a:ea typeface="微软雅黑" panose="020B0503020204020204" pitchFamily="34" charset="-122"/>
                </a:rPr>
                <a:t>int y;</a:t>
              </a:r>
            </a:p>
            <a:p>
              <a:pPr eaLnBrk="0" hangingPunct="0">
                <a:lnSpc>
                  <a:spcPct val="95000"/>
                </a:lnSpc>
              </a:pPr>
              <a:r>
                <a:rPr lang="en-US" altLang="zh-CN" b="1" dirty="0">
                  <a:latin typeface="微软雅黑" panose="020B0503020204020204" pitchFamily="34" charset="-122"/>
                  <a:ea typeface="微软雅黑" panose="020B0503020204020204" pitchFamily="34" charset="-122"/>
                </a:rPr>
                <a:t>void prn(int n)</a:t>
              </a:r>
            </a:p>
            <a:p>
              <a:pPr eaLnBrk="0" hangingPunct="0">
                <a:lnSpc>
                  <a:spcPct val="95000"/>
                </a:lnSpc>
              </a:pPr>
              <a:r>
                <a:rPr lang="en-US" altLang="zh-CN" b="1" dirty="0">
                  <a:latin typeface="微软雅黑" panose="020B0503020204020204" pitchFamily="34" charset="-122"/>
                  <a:ea typeface="微软雅黑" panose="020B0503020204020204" pitchFamily="34" charset="-122"/>
                </a:rPr>
                <a:t>{</a:t>
              </a:r>
            </a:p>
            <a:p>
              <a:pPr eaLnBrk="0" hangingPunct="0">
                <a:lnSpc>
                  <a:spcPct val="95000"/>
                </a:lnSpc>
              </a:pPr>
              <a:r>
                <a:rPr lang="en-US" altLang="zh-CN" b="1" dirty="0">
                  <a:latin typeface="微软雅黑" panose="020B0503020204020204" pitchFamily="34" charset="-122"/>
                  <a:ea typeface="微软雅黑" panose="020B0503020204020204" pitchFamily="34" charset="-122"/>
                </a:rPr>
                <a:t>   </a:t>
              </a:r>
              <a:r>
                <a:rPr lang="en-US" altLang="zh-CN" b="1" dirty="0">
                  <a:solidFill>
                    <a:srgbClr val="990033"/>
                  </a:solidFill>
                  <a:latin typeface="微软雅黑" panose="020B0503020204020204" pitchFamily="34" charset="-122"/>
                  <a:ea typeface="微软雅黑" panose="020B0503020204020204" pitchFamily="34" charset="-122"/>
                </a:rPr>
                <a:t>printf(“%d\n”,n);</a:t>
              </a:r>
            </a:p>
            <a:p>
              <a:pPr eaLnBrk="0" hangingPunct="0">
                <a:lnSpc>
                  <a:spcPct val="95000"/>
                </a:lnSpc>
              </a:pPr>
              <a:r>
                <a:rPr lang="en-US" altLang="zh-CN" b="1" dirty="0">
                  <a:latin typeface="微软雅黑" panose="020B0503020204020204" pitchFamily="34" charset="-122"/>
                  <a:ea typeface="微软雅黑" panose="020B0503020204020204" pitchFamily="34" charset="-122"/>
                </a:rPr>
                <a:t>}</a:t>
              </a:r>
            </a:p>
            <a:p>
              <a:pPr eaLnBrk="0" hangingPunct="0">
                <a:lnSpc>
                  <a:spcPct val="95000"/>
                </a:lnSpc>
              </a:pPr>
              <a:endParaRPr lang="en-US" altLang="zh-CN" b="1" dirty="0">
                <a:latin typeface="微软雅黑" panose="020B0503020204020204" pitchFamily="34" charset="-122"/>
                <a:ea typeface="微软雅黑" panose="020B0503020204020204" pitchFamily="34" charset="-122"/>
              </a:endParaRPr>
            </a:p>
            <a:p>
              <a:pPr eaLnBrk="0" hangingPunct="0">
                <a:lnSpc>
                  <a:spcPct val="95000"/>
                </a:lnSpc>
              </a:pPr>
              <a:r>
                <a:rPr lang="en-US" altLang="zh-CN" b="1" dirty="0">
                  <a:latin typeface="微软雅黑" panose="020B0503020204020204" pitchFamily="34" charset="-122"/>
                  <a:ea typeface="微软雅黑" panose="020B0503020204020204" pitchFamily="34" charset="-122"/>
                </a:rPr>
                <a:t>void main( )</a:t>
              </a:r>
            </a:p>
            <a:p>
              <a:pPr eaLnBrk="0" hangingPunct="0">
                <a:lnSpc>
                  <a:spcPct val="95000"/>
                </a:lnSpc>
              </a:pPr>
              <a:r>
                <a:rPr lang="en-US" altLang="zh-CN" b="1" dirty="0">
                  <a:latin typeface="微软雅黑" panose="020B0503020204020204" pitchFamily="34" charset="-122"/>
                  <a:ea typeface="微软雅黑" panose="020B0503020204020204" pitchFamily="34" charset="-122"/>
                </a:rPr>
                <a:t>{</a:t>
              </a:r>
            </a:p>
            <a:p>
              <a:pPr eaLnBrk="0" hangingPunct="0">
                <a:lnSpc>
                  <a:spcPct val="95000"/>
                </a:lnSpc>
              </a:pPr>
              <a:r>
                <a:rPr lang="en-US" altLang="zh-CN" b="1" dirty="0">
                  <a:latin typeface="微软雅黑" panose="020B0503020204020204" pitchFamily="34" charset="-122"/>
                  <a:ea typeface="微软雅黑" panose="020B0503020204020204" pitchFamily="34" charset="-122"/>
                </a:rPr>
                <a:t>    </a:t>
              </a:r>
              <a:r>
                <a:rPr lang="en-US" altLang="zh-CN" b="1" dirty="0">
                  <a:solidFill>
                    <a:srgbClr val="990033"/>
                  </a:solidFill>
                  <a:latin typeface="微软雅黑" panose="020B0503020204020204" pitchFamily="34" charset="-122"/>
                  <a:ea typeface="微软雅黑" panose="020B0503020204020204" pitchFamily="34" charset="-122"/>
                </a:rPr>
                <a:t>static int a=1;</a:t>
              </a:r>
            </a:p>
            <a:p>
              <a:pPr eaLnBrk="0" hangingPunct="0">
                <a:lnSpc>
                  <a:spcPct val="95000"/>
                </a:lnSpc>
              </a:pPr>
              <a:r>
                <a:rPr lang="en-US" altLang="zh-CN" b="1" dirty="0">
                  <a:solidFill>
                    <a:srgbClr val="990033"/>
                  </a:solidFill>
                  <a:latin typeface="微软雅黑" panose="020B0503020204020204" pitchFamily="34" charset="-122"/>
                  <a:ea typeface="微软雅黑" panose="020B0503020204020204" pitchFamily="34" charset="-122"/>
                </a:rPr>
                <a:t>    static int b;</a:t>
              </a:r>
            </a:p>
            <a:p>
              <a:pPr eaLnBrk="0" hangingPunct="0">
                <a:lnSpc>
                  <a:spcPct val="95000"/>
                </a:lnSpc>
              </a:pPr>
              <a:r>
                <a:rPr lang="en-US" altLang="zh-CN" b="1" dirty="0">
                  <a:solidFill>
                    <a:srgbClr val="990033"/>
                  </a:solidFill>
                  <a:latin typeface="微软雅黑" panose="020B0503020204020204" pitchFamily="34" charset="-122"/>
                  <a:ea typeface="微软雅黑" panose="020B0503020204020204" pitchFamily="34" charset="-122"/>
                </a:rPr>
                <a:t>    int i=200,j;</a:t>
              </a:r>
            </a:p>
            <a:p>
              <a:pPr eaLnBrk="0" hangingPunct="0">
                <a:lnSpc>
                  <a:spcPct val="95000"/>
                </a:lnSpc>
              </a:pPr>
              <a:r>
                <a:rPr lang="en-US" altLang="zh-CN" b="1" dirty="0">
                  <a:solidFill>
                    <a:srgbClr val="990033"/>
                  </a:solidFill>
                  <a:latin typeface="微软雅黑" panose="020B0503020204020204" pitchFamily="34" charset="-122"/>
                  <a:ea typeface="微软雅黑" panose="020B0503020204020204" pitchFamily="34" charset="-122"/>
                </a:rPr>
                <a:t>    prn(x+a+i);</a:t>
              </a:r>
            </a:p>
            <a:p>
              <a:pPr eaLnBrk="0" hangingPunct="0">
                <a:lnSpc>
                  <a:spcPct val="95000"/>
                </a:lnSpc>
              </a:pPr>
              <a:r>
                <a:rPr lang="en-US" altLang="zh-CN" b="1" dirty="0">
                  <a:latin typeface="微软雅黑" panose="020B0503020204020204" pitchFamily="34" charset="-122"/>
                  <a:ea typeface="微软雅黑" panose="020B0503020204020204" pitchFamily="34" charset="-122"/>
                </a:rPr>
                <a:t>} </a:t>
              </a:r>
            </a:p>
          </p:txBody>
        </p:sp>
        <p:sp>
          <p:nvSpPr>
            <p:cNvPr id="51206" name="Text Box 7"/>
            <p:cNvSpPr txBox="1"/>
            <p:nvPr/>
          </p:nvSpPr>
          <p:spPr>
            <a:xfrm>
              <a:off x="3472" y="1675"/>
              <a:ext cx="1380" cy="260"/>
            </a:xfrm>
            <a:prstGeom prst="rect">
              <a:avLst/>
            </a:prstGeom>
            <a:noFill/>
            <a:ln w="9525">
              <a:noFill/>
            </a:ln>
          </p:spPr>
          <p:txBody>
            <a:bodyPr anchor="t" anchorCtr="0">
              <a:spAutoFit/>
            </a:bodyPr>
            <a:lstStyle/>
            <a:p>
              <a:pPr>
                <a:spcBef>
                  <a:spcPct val="50000"/>
                </a:spcBef>
              </a:pPr>
              <a:r>
                <a:rPr lang="en-US" altLang="zh-CN" sz="2100" b="1" dirty="0">
                  <a:solidFill>
                    <a:srgbClr val="FF0000"/>
                  </a:solidFill>
                  <a:latin typeface="微软雅黑" panose="020B0503020204020204" pitchFamily="34" charset="-122"/>
                  <a:ea typeface="微软雅黑" panose="020B0503020204020204" pitchFamily="34" charset="-122"/>
                </a:rPr>
                <a:t>ELF</a:t>
              </a:r>
              <a:r>
                <a:rPr lang="zh-CN" altLang="en-US" sz="2100" b="1" dirty="0">
                  <a:solidFill>
                    <a:srgbClr val="FF0000"/>
                  </a:solidFill>
                  <a:latin typeface="微软雅黑" panose="020B0503020204020204" pitchFamily="34" charset="-122"/>
                  <a:ea typeface="微软雅黑" panose="020B0503020204020204" pitchFamily="34" charset="-122"/>
                </a:rPr>
                <a:t>的执行视图</a:t>
              </a:r>
            </a:p>
          </p:txBody>
        </p:sp>
        <p:sp>
          <p:nvSpPr>
            <p:cNvPr id="51207" name="Text Box 8"/>
            <p:cNvSpPr txBox="1"/>
            <p:nvPr/>
          </p:nvSpPr>
          <p:spPr>
            <a:xfrm>
              <a:off x="3320" y="1981"/>
              <a:ext cx="1666" cy="640"/>
            </a:xfrm>
            <a:prstGeom prst="rect">
              <a:avLst/>
            </a:prstGeom>
            <a:solidFill>
              <a:srgbClr val="993366">
                <a:alpha val="20000"/>
              </a:srgbClr>
            </a:solidFill>
            <a:ln w="9525" cap="flat" cmpd="sng">
              <a:solidFill>
                <a:schemeClr val="tx1"/>
              </a:solidFill>
              <a:prstDash val="solid"/>
              <a:miter/>
              <a:headEnd type="none" w="med" len="med"/>
              <a:tailEnd type="none" w="med" len="med"/>
            </a:ln>
          </p:spPr>
          <p:txBody>
            <a:bodyPr anchor="t" anchorCtr="0">
              <a:spAutoFit/>
            </a:bodyPr>
            <a:lstStyle/>
            <a:p>
              <a:pPr algn="ctr"/>
              <a:endParaRPr lang="en-US" altLang="zh-CN" sz="2000" b="1" dirty="0">
                <a:latin typeface="微软雅黑" panose="020B0503020204020204" pitchFamily="34" charset="-122"/>
                <a:ea typeface="微软雅黑" panose="020B0503020204020204" pitchFamily="34" charset="-122"/>
              </a:endParaRPr>
            </a:p>
            <a:p>
              <a:pPr algn="ctr"/>
              <a:r>
                <a:rPr lang="en-US" altLang="zh-CN" sz="2000" b="1" dirty="0">
                  <a:latin typeface="微软雅黑" panose="020B0503020204020204" pitchFamily="34" charset="-122"/>
                  <a:ea typeface="微软雅黑" panose="020B0503020204020204" pitchFamily="34" charset="-122"/>
                </a:rPr>
                <a:t>.text</a:t>
              </a:r>
              <a:r>
                <a:rPr lang="zh-CN" altLang="en-US" sz="2000" b="1" dirty="0">
                  <a:latin typeface="微软雅黑" panose="020B0503020204020204" pitchFamily="34" charset="-122"/>
                  <a:ea typeface="微软雅黑" panose="020B0503020204020204" pitchFamily="34" charset="-122"/>
                </a:rPr>
                <a:t>节</a:t>
              </a:r>
            </a:p>
            <a:p>
              <a:pPr algn="ctr"/>
              <a:endParaRPr lang="zh-CN" altLang="en-US" sz="2000" b="1" dirty="0">
                <a:latin typeface="微软雅黑" panose="020B0503020204020204" pitchFamily="34" charset="-122"/>
                <a:ea typeface="微软雅黑" panose="020B0503020204020204" pitchFamily="34" charset="-122"/>
              </a:endParaRPr>
            </a:p>
          </p:txBody>
        </p:sp>
        <p:sp>
          <p:nvSpPr>
            <p:cNvPr id="51208" name="Text Box 9"/>
            <p:cNvSpPr txBox="1"/>
            <p:nvPr/>
          </p:nvSpPr>
          <p:spPr>
            <a:xfrm>
              <a:off x="3325" y="2615"/>
              <a:ext cx="1665" cy="448"/>
            </a:xfrm>
            <a:prstGeom prst="rect">
              <a:avLst/>
            </a:prstGeom>
            <a:solidFill>
              <a:srgbClr val="3333CC">
                <a:alpha val="20000"/>
              </a:srgbClr>
            </a:solidFill>
            <a:ln w="9525" cap="flat" cmpd="sng">
              <a:solidFill>
                <a:schemeClr val="tx1"/>
              </a:solidFill>
              <a:prstDash val="solid"/>
              <a:miter/>
              <a:headEnd type="none" w="med" len="med"/>
              <a:tailEnd type="none" w="med" len="med"/>
            </a:ln>
          </p:spPr>
          <p:txBody>
            <a:bodyPr anchor="t" anchorCtr="0">
              <a:spAutoFit/>
            </a:bodyPr>
            <a:lstStyle/>
            <a:p>
              <a:pPr algn="ctr">
                <a:spcBef>
                  <a:spcPct val="50000"/>
                </a:spcBef>
              </a:pPr>
              <a:endParaRPr lang="en-US" altLang="zh-CN" sz="1000" b="1" dirty="0">
                <a:latin typeface="微软雅黑" panose="020B0503020204020204" pitchFamily="34" charset="-122"/>
                <a:ea typeface="微软雅黑" panose="020B0503020204020204" pitchFamily="34" charset="-122"/>
              </a:endParaRPr>
            </a:p>
            <a:p>
              <a:pPr algn="ctr"/>
              <a:r>
                <a:rPr lang="en-US" altLang="zh-CN" sz="2000" b="1" dirty="0">
                  <a:latin typeface="微软雅黑" panose="020B0503020204020204" pitchFamily="34" charset="-122"/>
                  <a:ea typeface="微软雅黑" panose="020B0503020204020204" pitchFamily="34" charset="-122"/>
                </a:rPr>
                <a:t>.data</a:t>
              </a:r>
              <a:r>
                <a:rPr lang="zh-CN" altLang="en-US" sz="2000" b="1" dirty="0">
                  <a:latin typeface="微软雅黑" panose="020B0503020204020204" pitchFamily="34" charset="-122"/>
                  <a:ea typeface="微软雅黑" panose="020B0503020204020204" pitchFamily="34" charset="-122"/>
                </a:rPr>
                <a:t>节</a:t>
              </a:r>
            </a:p>
            <a:p>
              <a:pPr algn="ctr"/>
              <a:endParaRPr lang="zh-CN" altLang="en-US" sz="1000" b="1" dirty="0">
                <a:latin typeface="微软雅黑" panose="020B0503020204020204" pitchFamily="34" charset="-122"/>
                <a:ea typeface="微软雅黑" panose="020B0503020204020204" pitchFamily="34" charset="-122"/>
              </a:endParaRPr>
            </a:p>
          </p:txBody>
        </p:sp>
        <p:sp>
          <p:nvSpPr>
            <p:cNvPr id="51209" name="Text Box 10"/>
            <p:cNvSpPr txBox="1"/>
            <p:nvPr/>
          </p:nvSpPr>
          <p:spPr>
            <a:xfrm>
              <a:off x="3319" y="3068"/>
              <a:ext cx="1667" cy="256"/>
            </a:xfrm>
            <a:prstGeom prst="rect">
              <a:avLst/>
            </a:prstGeom>
            <a:solidFill>
              <a:srgbClr val="FFFF00">
                <a:alpha val="21960"/>
              </a:srgbClr>
            </a:solidFill>
            <a:ln w="9525" cap="flat" cmpd="sng">
              <a:solidFill>
                <a:schemeClr val="tx1"/>
              </a:solidFill>
              <a:prstDash val="solid"/>
              <a:miter/>
              <a:headEnd type="none" w="med" len="med"/>
              <a:tailEnd type="none" w="med" len="med"/>
            </a:ln>
          </p:spPr>
          <p:txBody>
            <a:bodyPr anchor="t" anchorCtr="0">
              <a:spAutoFit/>
            </a:bodyPr>
            <a:lstStyle/>
            <a:p>
              <a:pPr algn="ctr">
                <a:spcBef>
                  <a:spcPct val="50000"/>
                </a:spcBef>
              </a:pPr>
              <a:r>
                <a:rPr lang="en-US" altLang="zh-CN" sz="2000" b="1" dirty="0">
                  <a:latin typeface="微软雅黑" panose="020B0503020204020204" pitchFamily="34" charset="-122"/>
                  <a:ea typeface="微软雅黑" panose="020B0503020204020204" pitchFamily="34" charset="-122"/>
                </a:rPr>
                <a:t>.bss</a:t>
              </a:r>
              <a:r>
                <a:rPr lang="zh-CN" altLang="en-US" sz="2000" b="1" dirty="0">
                  <a:latin typeface="微软雅黑" panose="020B0503020204020204" pitchFamily="34" charset="-122"/>
                  <a:ea typeface="微软雅黑" panose="020B0503020204020204" pitchFamily="34" charset="-122"/>
                </a:rPr>
                <a:t>节</a:t>
              </a:r>
            </a:p>
          </p:txBody>
        </p:sp>
        <p:sp>
          <p:nvSpPr>
            <p:cNvPr id="51210" name="Line 11"/>
            <p:cNvSpPr/>
            <p:nvPr/>
          </p:nvSpPr>
          <p:spPr>
            <a:xfrm>
              <a:off x="982" y="1867"/>
              <a:ext cx="2302" cy="877"/>
            </a:xfrm>
            <a:prstGeom prst="line">
              <a:avLst/>
            </a:prstGeom>
            <a:ln w="38100" cap="flat" cmpd="sng">
              <a:solidFill>
                <a:srgbClr val="FF0000"/>
              </a:solidFill>
              <a:prstDash val="solid"/>
              <a:round/>
              <a:headEnd type="none" w="med" len="med"/>
              <a:tailEnd type="triangle" w="med" len="med"/>
            </a:ln>
          </p:spPr>
        </p:sp>
        <p:sp>
          <p:nvSpPr>
            <p:cNvPr id="51211" name="Line 12"/>
            <p:cNvSpPr/>
            <p:nvPr/>
          </p:nvSpPr>
          <p:spPr>
            <a:xfrm flipV="1">
              <a:off x="1386" y="2891"/>
              <a:ext cx="1907" cy="475"/>
            </a:xfrm>
            <a:prstGeom prst="line">
              <a:avLst/>
            </a:prstGeom>
            <a:ln w="38100" cap="flat" cmpd="sng">
              <a:solidFill>
                <a:srgbClr val="FF0000"/>
              </a:solidFill>
              <a:prstDash val="solid"/>
              <a:round/>
              <a:headEnd type="none" w="med" len="med"/>
              <a:tailEnd type="triangle" w="med" len="med"/>
            </a:ln>
          </p:spPr>
        </p:sp>
        <p:sp>
          <p:nvSpPr>
            <p:cNvPr id="51212" name="Line 13"/>
            <p:cNvSpPr/>
            <p:nvPr/>
          </p:nvSpPr>
          <p:spPr>
            <a:xfrm>
              <a:off x="606" y="2068"/>
              <a:ext cx="2696" cy="1079"/>
            </a:xfrm>
            <a:prstGeom prst="line">
              <a:avLst/>
            </a:prstGeom>
            <a:ln w="38100" cap="flat" cmpd="sng">
              <a:solidFill>
                <a:srgbClr val="3333CC"/>
              </a:solidFill>
              <a:prstDash val="solid"/>
              <a:round/>
              <a:headEnd type="none" w="med" len="med"/>
              <a:tailEnd type="triangle" w="med" len="med"/>
            </a:ln>
          </p:spPr>
        </p:sp>
        <p:sp>
          <p:nvSpPr>
            <p:cNvPr id="51213" name="Line 14"/>
            <p:cNvSpPr/>
            <p:nvPr/>
          </p:nvSpPr>
          <p:spPr>
            <a:xfrm flipV="1">
              <a:off x="1233" y="3211"/>
              <a:ext cx="2024" cy="310"/>
            </a:xfrm>
            <a:prstGeom prst="line">
              <a:avLst/>
            </a:prstGeom>
            <a:ln w="38100" cap="flat" cmpd="sng">
              <a:solidFill>
                <a:srgbClr val="3333CC"/>
              </a:solidFill>
              <a:prstDash val="solid"/>
              <a:round/>
              <a:headEnd type="none" w="med" len="med"/>
              <a:tailEnd type="triangle" w="med" len="med"/>
            </a:ln>
          </p:spPr>
        </p:sp>
        <p:sp>
          <p:nvSpPr>
            <p:cNvPr id="51214" name="Line 15"/>
            <p:cNvSpPr/>
            <p:nvPr/>
          </p:nvSpPr>
          <p:spPr>
            <a:xfrm flipV="1">
              <a:off x="1717" y="2241"/>
              <a:ext cx="1522" cy="320"/>
            </a:xfrm>
            <a:prstGeom prst="line">
              <a:avLst/>
            </a:prstGeom>
            <a:ln w="38100" cap="flat" cmpd="sng">
              <a:solidFill>
                <a:srgbClr val="990033"/>
              </a:solidFill>
              <a:prstDash val="solid"/>
              <a:round/>
              <a:headEnd type="none" w="med" len="med"/>
              <a:tailEnd type="triangle" w="med" len="med"/>
            </a:ln>
          </p:spPr>
        </p:sp>
        <p:sp>
          <p:nvSpPr>
            <p:cNvPr id="51215" name="Line 16"/>
            <p:cNvSpPr/>
            <p:nvPr/>
          </p:nvSpPr>
          <p:spPr>
            <a:xfrm flipV="1">
              <a:off x="1323" y="2388"/>
              <a:ext cx="1925" cy="1307"/>
            </a:xfrm>
            <a:prstGeom prst="line">
              <a:avLst/>
            </a:prstGeom>
            <a:ln w="38100" cap="flat" cmpd="sng">
              <a:solidFill>
                <a:srgbClr val="990033"/>
              </a:solidFill>
              <a:prstDash val="solid"/>
              <a:round/>
              <a:headEnd type="none" w="med" len="med"/>
              <a:tailEnd type="triangle" w="med" len="med"/>
            </a:ln>
          </p:spPr>
        </p:sp>
      </p:grpSp>
      <p:sp>
        <p:nvSpPr>
          <p:cNvPr id="796689" name="Text Box 17"/>
          <p:cNvSpPr txBox="1"/>
          <p:nvPr/>
        </p:nvSpPr>
        <p:spPr>
          <a:xfrm>
            <a:off x="7981950" y="3179763"/>
            <a:ext cx="930275" cy="1920875"/>
          </a:xfrm>
          <a:prstGeom prst="rect">
            <a:avLst/>
          </a:prstGeom>
          <a:noFill/>
          <a:ln w="9525">
            <a:noFill/>
          </a:ln>
        </p:spPr>
        <p:txBody>
          <a:bodyPr rIns="0" anchor="t" anchorCtr="0">
            <a:spAutoFit/>
          </a:bodyPr>
          <a:lstStyle/>
          <a:p>
            <a:pPr>
              <a:spcBef>
                <a:spcPct val="50000"/>
              </a:spcBef>
            </a:pPr>
            <a:r>
              <a:rPr lang="zh-CN" altLang="en-US" sz="2000" b="1" dirty="0">
                <a:solidFill>
                  <a:srgbClr val="FF0000"/>
                </a:solidFill>
                <a:latin typeface="Arial" panose="020B0604020202020204" pitchFamily="34" charset="0"/>
                <a:ea typeface="微软雅黑" panose="020B0503020204020204" pitchFamily="34" charset="-122"/>
              </a:rPr>
              <a:t>程序头表</a:t>
            </a:r>
            <a:r>
              <a:rPr lang="zh-CN" altLang="en-US" sz="2000" b="1" dirty="0">
                <a:solidFill>
                  <a:schemeClr val="accent2"/>
                </a:solidFill>
                <a:latin typeface="Arial" panose="020B0604020202020204" pitchFamily="34" charset="0"/>
                <a:ea typeface="微软雅黑" panose="020B0503020204020204" pitchFamily="34" charset="-122"/>
              </a:rPr>
              <a:t>用来说明段信息，也称</a:t>
            </a:r>
            <a:r>
              <a:rPr lang="zh-CN" altLang="en-US" sz="2000" b="1" dirty="0">
                <a:solidFill>
                  <a:srgbClr val="FF0000"/>
                </a:solidFill>
                <a:latin typeface="Arial" panose="020B0604020202020204" pitchFamily="34" charset="0"/>
                <a:ea typeface="微软雅黑" panose="020B0503020204020204" pitchFamily="34" charset="-122"/>
              </a:rPr>
              <a:t>段头表</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96675">
                                            <p:txEl>
                                              <p:pRg st="0" end="0"/>
                                            </p:txEl>
                                          </p:spTgt>
                                        </p:tgtEl>
                                        <p:attrNameLst>
                                          <p:attrName>style.visibility</p:attrName>
                                        </p:attrNameLst>
                                      </p:cBhvr>
                                      <p:to>
                                        <p:strVal val="visible"/>
                                      </p:to>
                                    </p:set>
                                    <p:animEffect transition="in" filter="blinds(horizontal)">
                                      <p:cBhvr>
                                        <p:cTn id="7" dur="500"/>
                                        <p:tgtEl>
                                          <p:spTgt spid="796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96675">
                                            <p:txEl>
                                              <p:pRg st="1" end="1"/>
                                            </p:txEl>
                                          </p:spTgt>
                                        </p:tgtEl>
                                        <p:attrNameLst>
                                          <p:attrName>style.visibility</p:attrName>
                                        </p:attrNameLst>
                                      </p:cBhvr>
                                      <p:to>
                                        <p:strVal val="visible"/>
                                      </p:to>
                                    </p:set>
                                    <p:animEffect transition="in" filter="blinds(horizontal)">
                                      <p:cBhvr>
                                        <p:cTn id="12" dur="500"/>
                                        <p:tgtEl>
                                          <p:spTgt spid="796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96675">
                                            <p:txEl>
                                              <p:pRg st="2" end="2"/>
                                            </p:txEl>
                                          </p:spTgt>
                                        </p:tgtEl>
                                        <p:attrNameLst>
                                          <p:attrName>style.visibility</p:attrName>
                                        </p:attrNameLst>
                                      </p:cBhvr>
                                      <p:to>
                                        <p:strVal val="visible"/>
                                      </p:to>
                                    </p:set>
                                    <p:animEffect transition="in" filter="blinds(horizontal)">
                                      <p:cBhvr>
                                        <p:cTn id="17" dur="500"/>
                                        <p:tgtEl>
                                          <p:spTgt spid="7966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96675">
                                            <p:txEl>
                                              <p:pRg st="3" end="3"/>
                                            </p:txEl>
                                          </p:spTgt>
                                        </p:tgtEl>
                                        <p:attrNameLst>
                                          <p:attrName>style.visibility</p:attrName>
                                        </p:attrNameLst>
                                      </p:cBhvr>
                                      <p:to>
                                        <p:strVal val="visible"/>
                                      </p:to>
                                    </p:set>
                                    <p:animEffect transition="in" filter="blinds(horizontal)">
                                      <p:cBhvr>
                                        <p:cTn id="22" dur="500"/>
                                        <p:tgtEl>
                                          <p:spTgt spid="7966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96675">
                                            <p:txEl>
                                              <p:pRg st="4" end="4"/>
                                            </p:txEl>
                                          </p:spTgt>
                                        </p:tgtEl>
                                        <p:attrNameLst>
                                          <p:attrName>style.visibility</p:attrName>
                                        </p:attrNameLst>
                                      </p:cBhvr>
                                      <p:to>
                                        <p:strVal val="visible"/>
                                      </p:to>
                                    </p:set>
                                    <p:animEffect transition="in" filter="blinds(horizontal)">
                                      <p:cBhvr>
                                        <p:cTn id="27" dur="500"/>
                                        <p:tgtEl>
                                          <p:spTgt spid="7966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96677"/>
                                        </p:tgtEl>
                                        <p:attrNameLst>
                                          <p:attrName>style.visibility</p:attrName>
                                        </p:attrNameLst>
                                      </p:cBhvr>
                                      <p:to>
                                        <p:strVal val="visible"/>
                                      </p:to>
                                    </p:set>
                                    <p:animEffect transition="in" filter="blinds(horizontal)">
                                      <p:cBhvr>
                                        <p:cTn id="32" dur="500"/>
                                        <p:tgtEl>
                                          <p:spTgt spid="79667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96676"/>
                                        </p:tgtEl>
                                        <p:attrNameLst>
                                          <p:attrName>style.visibility</p:attrName>
                                        </p:attrNameLst>
                                      </p:cBhvr>
                                      <p:to>
                                        <p:strVal val="visible"/>
                                      </p:to>
                                    </p:set>
                                    <p:animEffect transition="in" filter="blinds(horizontal)">
                                      <p:cBhvr>
                                        <p:cTn id="37" dur="500"/>
                                        <p:tgtEl>
                                          <p:spTgt spid="79667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96689"/>
                                        </p:tgtEl>
                                        <p:attrNameLst>
                                          <p:attrName>style.visibility</p:attrName>
                                        </p:attrNameLst>
                                      </p:cBhvr>
                                      <p:to>
                                        <p:strVal val="visible"/>
                                      </p:to>
                                    </p:set>
                                    <p:animEffect transition="in" filter="blinds(horizontal)">
                                      <p:cBhvr>
                                        <p:cTn id="42" dur="500"/>
                                        <p:tgtEl>
                                          <p:spTgt spid="796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6" grpId="0"/>
      <p:bldP spid="79668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p:cNvSpPr>
          <p:nvPr>
            <p:ph type="title"/>
          </p:nvPr>
        </p:nvSpPr>
        <p:spPr>
          <a:xfrm>
            <a:off x="457200" y="82550"/>
            <a:ext cx="8229600" cy="561975"/>
          </a:xfrm>
          <a:ln/>
        </p:spPr>
        <p:txBody>
          <a:bodyPr vert="horz" wrap="square" lIns="91440" tIns="45720" rIns="91440" bIns="45720" anchor="ctr" anchorCtr="0"/>
          <a:lstStyle/>
          <a:p>
            <a:r>
              <a:rPr lang="zh-CN" altLang="en-US" dirty="0"/>
              <a:t>可执行目标文件格式</a:t>
            </a:r>
          </a:p>
        </p:txBody>
      </p:sp>
      <p:grpSp>
        <p:nvGrpSpPr>
          <p:cNvPr id="802819" name="Group 3"/>
          <p:cNvGrpSpPr/>
          <p:nvPr/>
        </p:nvGrpSpPr>
        <p:grpSpPr>
          <a:xfrm>
            <a:off x="4918075" y="712788"/>
            <a:ext cx="2986088" cy="5959475"/>
            <a:chOff x="3098" y="458"/>
            <a:chExt cx="1881" cy="3754"/>
          </a:xfrm>
        </p:grpSpPr>
        <p:sp>
          <p:nvSpPr>
            <p:cNvPr id="14339" name="Rectangle 3"/>
            <p:cNvSpPr>
              <a:spLocks noChangeArrowheads="1"/>
            </p:cNvSpPr>
            <p:nvPr/>
          </p:nvSpPr>
          <p:spPr bwMode="auto">
            <a:xfrm>
              <a:off x="3106" y="458"/>
              <a:ext cx="1872" cy="299"/>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ELF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头</a:t>
              </a:r>
            </a:p>
          </p:txBody>
        </p:sp>
        <p:sp>
          <p:nvSpPr>
            <p:cNvPr id="14341" name="Rectangle 5"/>
            <p:cNvSpPr>
              <a:spLocks noChangeArrowheads="1"/>
            </p:cNvSpPr>
            <p:nvPr/>
          </p:nvSpPr>
          <p:spPr bwMode="auto">
            <a:xfrm>
              <a:off x="3106" y="1345"/>
              <a:ext cx="1872" cy="3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.text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14342" name="Rectangle 6"/>
            <p:cNvSpPr>
              <a:spLocks noChangeArrowheads="1"/>
            </p:cNvSpPr>
            <p:nvPr/>
          </p:nvSpPr>
          <p:spPr bwMode="auto">
            <a:xfrm>
              <a:off x="3106" y="1645"/>
              <a:ext cx="1872" cy="299"/>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.rodata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52230" name="Rectangle 7"/>
            <p:cNvSpPr/>
            <p:nvPr/>
          </p:nvSpPr>
          <p:spPr>
            <a:xfrm>
              <a:off x="3106" y="2244"/>
              <a:ext cx="1872" cy="300"/>
            </a:xfrm>
            <a:prstGeom prst="rect">
              <a:avLst/>
            </a:prstGeom>
            <a:solidFill>
              <a:srgbClr val="CC3300">
                <a:alpha val="20000"/>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.bss </a:t>
              </a:r>
              <a:r>
                <a:rPr lang="zh-CN" altLang="en-GB" sz="2000" b="1" dirty="0">
                  <a:latin typeface="微软雅黑" panose="020B0503020204020204" pitchFamily="34" charset="-122"/>
                  <a:ea typeface="微软雅黑" panose="020B0503020204020204" pitchFamily="34" charset="-122"/>
                </a:rPr>
                <a:t>节</a:t>
              </a:r>
            </a:p>
          </p:txBody>
        </p:sp>
        <p:sp>
          <p:nvSpPr>
            <p:cNvPr id="14344" name="Rectangle 8"/>
            <p:cNvSpPr>
              <a:spLocks noChangeArrowheads="1"/>
            </p:cNvSpPr>
            <p:nvPr/>
          </p:nvSpPr>
          <p:spPr bwMode="auto">
            <a:xfrm>
              <a:off x="3106" y="2544"/>
              <a:ext cx="1872" cy="299"/>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.symtab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52232" name="Rectangle 9"/>
            <p:cNvSpPr/>
            <p:nvPr/>
          </p:nvSpPr>
          <p:spPr>
            <a:xfrm>
              <a:off x="3106" y="750"/>
              <a:ext cx="1872" cy="300"/>
            </a:xfrm>
            <a:prstGeom prst="rect">
              <a:avLst/>
            </a:prstGeom>
            <a:solidFill>
              <a:srgbClr val="FFCC00">
                <a:alpha val="30196"/>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solidFill>
                    <a:srgbClr val="FF0000"/>
                  </a:solidFill>
                  <a:latin typeface="微软雅黑" panose="020B0503020204020204" pitchFamily="34" charset="-122"/>
                  <a:ea typeface="微软雅黑" panose="020B0503020204020204" pitchFamily="34" charset="-122"/>
                </a:rPr>
                <a:t>程序头表</a:t>
              </a:r>
            </a:p>
          </p:txBody>
        </p:sp>
        <p:sp>
          <p:nvSpPr>
            <p:cNvPr id="52233" name="Rectangle 10"/>
            <p:cNvSpPr/>
            <p:nvPr/>
          </p:nvSpPr>
          <p:spPr>
            <a:xfrm>
              <a:off x="3107" y="1051"/>
              <a:ext cx="1872" cy="299"/>
            </a:xfrm>
            <a:prstGeom prst="rect">
              <a:avLst/>
            </a:prstGeom>
            <a:solidFill>
              <a:srgbClr val="FFCC00">
                <a:alpha val="29019"/>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solidFill>
                    <a:srgbClr val="FF0000"/>
                  </a:solidFill>
                  <a:latin typeface="微软雅黑" panose="020B0503020204020204" pitchFamily="34" charset="-122"/>
                  <a:ea typeface="微软雅黑" panose="020B0503020204020204" pitchFamily="34" charset="-122"/>
                </a:rPr>
                <a:t>.init </a:t>
              </a:r>
              <a:r>
                <a:rPr lang="zh-CN" altLang="en-GB" sz="2000" b="1" dirty="0">
                  <a:solidFill>
                    <a:srgbClr val="FF0000"/>
                  </a:solidFill>
                  <a:latin typeface="微软雅黑" panose="020B0503020204020204" pitchFamily="34" charset="-122"/>
                  <a:ea typeface="微软雅黑" panose="020B0503020204020204" pitchFamily="34" charset="-122"/>
                </a:rPr>
                <a:t>节</a:t>
              </a:r>
            </a:p>
          </p:txBody>
        </p:sp>
        <p:sp>
          <p:nvSpPr>
            <p:cNvPr id="14347" name="Rectangle 11"/>
            <p:cNvSpPr>
              <a:spLocks noChangeArrowheads="1"/>
            </p:cNvSpPr>
            <p:nvPr/>
          </p:nvSpPr>
          <p:spPr bwMode="auto">
            <a:xfrm>
              <a:off x="3106" y="2839"/>
              <a:ext cx="1872" cy="3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a:ln>
                    <a:noFill/>
                  </a:ln>
                  <a:solidFill>
                    <a:schemeClr val="tx1"/>
                  </a:solidFill>
                  <a:effectLst/>
                  <a:uLnTx/>
                  <a:uFillTx/>
                  <a:latin typeface="Courier New" panose="02070309020205020404" pitchFamily="49" charset="0"/>
                  <a:ea typeface="msgothic"/>
                  <a:cs typeface="msgothic"/>
                </a:rPr>
                <a:t>.</a:t>
              </a: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debug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14348" name="Rectangle 12"/>
            <p:cNvSpPr>
              <a:spLocks noChangeArrowheads="1"/>
            </p:cNvSpPr>
            <p:nvPr/>
          </p:nvSpPr>
          <p:spPr bwMode="auto">
            <a:xfrm>
              <a:off x="3105" y="3733"/>
              <a:ext cx="1872" cy="479"/>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Section header table</a:t>
              </a:r>
            </a:p>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（节头表）</a:t>
              </a:r>
            </a:p>
          </p:txBody>
        </p:sp>
        <p:sp>
          <p:nvSpPr>
            <p:cNvPr id="52236" name="Rectangle 6"/>
            <p:cNvSpPr/>
            <p:nvPr/>
          </p:nvSpPr>
          <p:spPr>
            <a:xfrm>
              <a:off x="3106" y="1944"/>
              <a:ext cx="1872" cy="300"/>
            </a:xfrm>
            <a:prstGeom prst="rect">
              <a:avLst/>
            </a:prstGeom>
            <a:solidFill>
              <a:srgbClr val="CC3300">
                <a:alpha val="25098"/>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.data </a:t>
              </a:r>
              <a:r>
                <a:rPr lang="zh-CN" altLang="en-GB" sz="2000" b="1" dirty="0">
                  <a:latin typeface="微软雅黑" panose="020B0503020204020204" pitchFamily="34" charset="-122"/>
                  <a:ea typeface="微软雅黑" panose="020B0503020204020204" pitchFamily="34" charset="-122"/>
                </a:rPr>
                <a:t>节</a:t>
              </a:r>
            </a:p>
          </p:txBody>
        </p:sp>
        <p:sp>
          <p:nvSpPr>
            <p:cNvPr id="52237" name="Rectangle 11"/>
            <p:cNvSpPr/>
            <p:nvPr/>
          </p:nvSpPr>
          <p:spPr>
            <a:xfrm>
              <a:off x="3103" y="3137"/>
              <a:ext cx="1872" cy="300"/>
            </a:xfrm>
            <a:prstGeom prst="rect">
              <a:avLst/>
            </a:prstGeom>
            <a:solidFill>
              <a:srgbClr val="D6D6F5">
                <a:alpha val="18823"/>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.strtab </a:t>
              </a:r>
              <a:r>
                <a:rPr lang="zh-CN" altLang="en-GB" sz="2000" b="1" dirty="0">
                  <a:latin typeface="微软雅黑" panose="020B0503020204020204" pitchFamily="34" charset="-122"/>
                  <a:ea typeface="微软雅黑" panose="020B0503020204020204" pitchFamily="34" charset="-122"/>
                </a:rPr>
                <a:t>节</a:t>
              </a:r>
            </a:p>
          </p:txBody>
        </p:sp>
        <p:sp>
          <p:nvSpPr>
            <p:cNvPr id="52238" name="Rectangle 11"/>
            <p:cNvSpPr/>
            <p:nvPr/>
          </p:nvSpPr>
          <p:spPr>
            <a:xfrm>
              <a:off x="3098" y="3427"/>
              <a:ext cx="1872" cy="300"/>
            </a:xfrm>
            <a:prstGeom prst="rect">
              <a:avLst/>
            </a:prstGeom>
            <a:solidFill>
              <a:srgbClr val="D6D6F5">
                <a:alpha val="18823"/>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.line </a:t>
              </a:r>
              <a:r>
                <a:rPr lang="zh-CN" altLang="en-GB" sz="2000" b="1" dirty="0">
                  <a:latin typeface="微软雅黑" panose="020B0503020204020204" pitchFamily="34" charset="-122"/>
                  <a:ea typeface="微软雅黑" panose="020B0503020204020204" pitchFamily="34" charset="-122"/>
                </a:rPr>
                <a:t>节</a:t>
              </a:r>
            </a:p>
          </p:txBody>
        </p:sp>
      </p:grpSp>
      <p:grpSp>
        <p:nvGrpSpPr>
          <p:cNvPr id="802832" name="Group 16"/>
          <p:cNvGrpSpPr/>
          <p:nvPr/>
        </p:nvGrpSpPr>
        <p:grpSpPr>
          <a:xfrm>
            <a:off x="7951788" y="769938"/>
            <a:ext cx="1073150" cy="2306637"/>
            <a:chOff x="5009" y="485"/>
            <a:chExt cx="676" cy="1453"/>
          </a:xfrm>
        </p:grpSpPr>
        <p:sp>
          <p:nvSpPr>
            <p:cNvPr id="52240" name="AutoShape 17"/>
            <p:cNvSpPr/>
            <p:nvPr/>
          </p:nvSpPr>
          <p:spPr>
            <a:xfrm>
              <a:off x="5009" y="485"/>
              <a:ext cx="148" cy="1453"/>
            </a:xfrm>
            <a:prstGeom prst="rightBrace">
              <a:avLst>
                <a:gd name="adj1" fmla="val 81722"/>
                <a:gd name="adj2" fmla="val 50000"/>
              </a:avLst>
            </a:prstGeom>
            <a:noFill/>
            <a:ln w="28575" cap="flat" cmpd="sng">
              <a:solidFill>
                <a:srgbClr val="FF0000"/>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52241" name="Text Box 18"/>
            <p:cNvSpPr txBox="1"/>
            <p:nvPr/>
          </p:nvSpPr>
          <p:spPr>
            <a:xfrm>
              <a:off x="5145" y="924"/>
              <a:ext cx="540" cy="634"/>
            </a:xfrm>
            <a:prstGeom prst="rect">
              <a:avLst/>
            </a:prstGeom>
            <a:noFill/>
            <a:ln w="9525">
              <a:noFill/>
            </a:ln>
          </p:spPr>
          <p:txBody>
            <a:bodyPr anchor="t" anchorCtr="0">
              <a:spAutoFit/>
            </a:bodyPr>
            <a:lstStyle/>
            <a:p>
              <a:pPr algn="ctr">
                <a:spcBef>
                  <a:spcPct val="50000"/>
                </a:spcBef>
              </a:pPr>
              <a:r>
                <a:rPr lang="zh-CN" altLang="en-US" sz="2000" b="1" dirty="0">
                  <a:solidFill>
                    <a:srgbClr val="FF0000"/>
                  </a:solidFill>
                  <a:latin typeface="微软雅黑" panose="020B0503020204020204" pitchFamily="34" charset="-122"/>
                  <a:ea typeface="微软雅黑" panose="020B0503020204020204" pitchFamily="34" charset="-122"/>
                </a:rPr>
                <a:t>只读</a:t>
              </a: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代码</a:t>
              </a: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段</a:t>
              </a:r>
            </a:p>
          </p:txBody>
        </p:sp>
      </p:grpSp>
      <p:grpSp>
        <p:nvGrpSpPr>
          <p:cNvPr id="802835" name="Group 19"/>
          <p:cNvGrpSpPr/>
          <p:nvPr/>
        </p:nvGrpSpPr>
        <p:grpSpPr>
          <a:xfrm>
            <a:off x="7956550" y="3082925"/>
            <a:ext cx="1030288" cy="1006475"/>
            <a:chOff x="5012" y="1942"/>
            <a:chExt cx="649" cy="634"/>
          </a:xfrm>
        </p:grpSpPr>
        <p:sp>
          <p:nvSpPr>
            <p:cNvPr id="52243" name="AutoShape 20"/>
            <p:cNvSpPr/>
            <p:nvPr/>
          </p:nvSpPr>
          <p:spPr>
            <a:xfrm>
              <a:off x="5012" y="1961"/>
              <a:ext cx="139" cy="575"/>
            </a:xfrm>
            <a:prstGeom prst="rightBrace">
              <a:avLst>
                <a:gd name="adj1" fmla="val 34434"/>
                <a:gd name="adj2" fmla="val 50000"/>
              </a:avLst>
            </a:prstGeom>
            <a:noFill/>
            <a:ln w="28575" cap="flat" cmpd="sng">
              <a:solidFill>
                <a:srgbClr val="FF0000"/>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52244" name="Text Box 21"/>
            <p:cNvSpPr txBox="1"/>
            <p:nvPr/>
          </p:nvSpPr>
          <p:spPr>
            <a:xfrm>
              <a:off x="5121" y="1942"/>
              <a:ext cx="540" cy="634"/>
            </a:xfrm>
            <a:prstGeom prst="rect">
              <a:avLst/>
            </a:prstGeom>
            <a:noFill/>
            <a:ln w="9525">
              <a:noFill/>
            </a:ln>
          </p:spPr>
          <p:txBody>
            <a:bodyPr anchor="t" anchorCtr="0">
              <a:spAutoFit/>
            </a:bodyPr>
            <a:lstStyle/>
            <a:p>
              <a:pPr algn="ctr">
                <a:spcBef>
                  <a:spcPct val="50000"/>
                </a:spcBef>
              </a:pPr>
              <a:r>
                <a:rPr lang="zh-CN" altLang="en-US" sz="2000" b="1" dirty="0">
                  <a:solidFill>
                    <a:srgbClr val="FF0000"/>
                  </a:solidFill>
                  <a:latin typeface="微软雅黑" panose="020B0503020204020204" pitchFamily="34" charset="-122"/>
                  <a:ea typeface="微软雅黑" panose="020B0503020204020204" pitchFamily="34" charset="-122"/>
                </a:rPr>
                <a:t>读写</a:t>
              </a: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数据</a:t>
              </a: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段</a:t>
              </a:r>
            </a:p>
          </p:txBody>
        </p:sp>
      </p:grpSp>
      <p:grpSp>
        <p:nvGrpSpPr>
          <p:cNvPr id="802838" name="Group 22"/>
          <p:cNvGrpSpPr/>
          <p:nvPr/>
        </p:nvGrpSpPr>
        <p:grpSpPr>
          <a:xfrm>
            <a:off x="7961313" y="4119563"/>
            <a:ext cx="898525" cy="2493962"/>
            <a:chOff x="5015" y="2595"/>
            <a:chExt cx="566" cy="1571"/>
          </a:xfrm>
        </p:grpSpPr>
        <p:sp>
          <p:nvSpPr>
            <p:cNvPr id="52246" name="AutoShape 23"/>
            <p:cNvSpPr/>
            <p:nvPr/>
          </p:nvSpPr>
          <p:spPr>
            <a:xfrm>
              <a:off x="5015" y="2595"/>
              <a:ext cx="158" cy="1571"/>
            </a:xfrm>
            <a:prstGeom prst="rightBrace">
              <a:avLst>
                <a:gd name="adj1" fmla="val 82766"/>
                <a:gd name="adj2" fmla="val 50000"/>
              </a:avLst>
            </a:prstGeom>
            <a:noFill/>
            <a:ln w="28575" cap="flat" cmpd="sng">
              <a:solidFill>
                <a:srgbClr val="FF0000"/>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52247" name="Text Box 24"/>
            <p:cNvSpPr txBox="1"/>
            <p:nvPr/>
          </p:nvSpPr>
          <p:spPr>
            <a:xfrm>
              <a:off x="5142" y="2732"/>
              <a:ext cx="439" cy="1210"/>
            </a:xfrm>
            <a:prstGeom prst="rect">
              <a:avLst/>
            </a:prstGeom>
            <a:noFill/>
            <a:ln w="9525">
              <a:noFill/>
            </a:ln>
          </p:spPr>
          <p:txBody>
            <a:bodyPr anchor="t" anchorCtr="0">
              <a:spAutoFit/>
            </a:bodyPr>
            <a:lstStyle/>
            <a:p>
              <a:pPr>
                <a:spcBef>
                  <a:spcPct val="50000"/>
                </a:spcBef>
              </a:pPr>
              <a:r>
                <a:rPr lang="zh-CN" altLang="en-US" sz="2000" b="1" dirty="0">
                  <a:solidFill>
                    <a:srgbClr val="FF0000"/>
                  </a:solidFill>
                  <a:latin typeface="微软雅黑" panose="020B0503020204020204" pitchFamily="34" charset="-122"/>
                  <a:ea typeface="微软雅黑" panose="020B0503020204020204" pitchFamily="34" charset="-122"/>
                </a:rPr>
                <a:t>无需装入到存储空间的信息</a:t>
              </a:r>
            </a:p>
          </p:txBody>
        </p:sp>
      </p:grpSp>
      <p:sp>
        <p:nvSpPr>
          <p:cNvPr id="802841" name="Rectangle 25"/>
          <p:cNvSpPr/>
          <p:nvPr/>
        </p:nvSpPr>
        <p:spPr>
          <a:xfrm>
            <a:off x="246063" y="836613"/>
            <a:ext cx="4229100" cy="5726112"/>
          </a:xfrm>
          <a:prstGeom prst="rect">
            <a:avLst/>
          </a:prstGeom>
          <a:noFill/>
          <a:ln w="9525">
            <a:noFill/>
          </a:ln>
        </p:spPr>
        <p:txBody>
          <a:bodyPr anchor="t" anchorCtr="0"/>
          <a:lstStyle/>
          <a:p>
            <a:pPr marL="342900" indent="-342900" eaLnBrk="0" hangingPunct="0">
              <a:lnSpc>
                <a:spcPct val="125000"/>
              </a:lnSpc>
              <a:spcBef>
                <a:spcPct val="20000"/>
              </a:spcBef>
              <a:buChar char="•"/>
            </a:pPr>
            <a:r>
              <a:rPr lang="zh-CN" altLang="en-US" sz="2200" b="1" dirty="0">
                <a:latin typeface="微软雅黑" panose="020B0503020204020204" pitchFamily="34" charset="-122"/>
                <a:ea typeface="微软雅黑" panose="020B0503020204020204" pitchFamily="34" charset="-122"/>
              </a:rPr>
              <a:t>与可重定位文件稍有不同：</a:t>
            </a:r>
          </a:p>
          <a:p>
            <a:pPr marL="742950" lvl="1" indent="-285750" algn="l" rtl="0" eaLnBrk="0" fontAlgn="base" hangingPunct="0">
              <a:lnSpc>
                <a:spcPct val="125000"/>
              </a:lnSpc>
              <a:spcBef>
                <a:spcPct val="20000"/>
              </a:spcBef>
              <a:spcAft>
                <a:spcPct val="0"/>
              </a:spcAft>
              <a:buChar char="–"/>
            </a:pPr>
            <a:r>
              <a:rPr lang="en-US" altLang="zh-CN" sz="2000" b="1" dirty="0">
                <a:solidFill>
                  <a:srgbClr val="0000CC"/>
                </a:solidFill>
                <a:latin typeface="微软雅黑" panose="020B0503020204020204" pitchFamily="34" charset="-122"/>
                <a:ea typeface="微软雅黑" panose="020B0503020204020204" pitchFamily="34" charset="-122"/>
              </a:rPr>
              <a:t>ELF</a:t>
            </a:r>
            <a:r>
              <a:rPr lang="zh-CN" altLang="en-US" sz="2000" b="1" dirty="0">
                <a:solidFill>
                  <a:srgbClr val="0000CC"/>
                </a:solidFill>
                <a:latin typeface="微软雅黑" panose="020B0503020204020204" pitchFamily="34" charset="-122"/>
                <a:ea typeface="微软雅黑" panose="020B0503020204020204" pitchFamily="34" charset="-122"/>
              </a:rPr>
              <a:t>头中字段</a:t>
            </a:r>
            <a:r>
              <a:rPr lang="en-US" altLang="zh-CN" sz="2000" b="1" dirty="0">
                <a:solidFill>
                  <a:srgbClr val="0000CC"/>
                </a:solidFill>
                <a:latin typeface="微软雅黑" panose="020B0503020204020204" pitchFamily="34" charset="-122"/>
                <a:ea typeface="微软雅黑" panose="020B0503020204020204" pitchFamily="34" charset="-122"/>
              </a:rPr>
              <a:t>e_entry</a:t>
            </a:r>
            <a:r>
              <a:rPr lang="zh-CN" altLang="en-US" sz="2000" b="1" dirty="0">
                <a:solidFill>
                  <a:srgbClr val="FF3300"/>
                </a:solidFill>
                <a:latin typeface="微软雅黑" panose="020B0503020204020204" pitchFamily="34" charset="-122"/>
                <a:ea typeface="微软雅黑" panose="020B0503020204020204" pitchFamily="34" charset="-122"/>
              </a:rPr>
              <a:t>给出执行程序时第一条指令的地址</a:t>
            </a:r>
            <a:r>
              <a:rPr lang="zh-CN" altLang="en-US" sz="2000" b="1" dirty="0">
                <a:solidFill>
                  <a:srgbClr val="0000CC"/>
                </a:solidFill>
                <a:latin typeface="微软雅黑" panose="020B0503020204020204" pitchFamily="34" charset="-122"/>
                <a:ea typeface="微软雅黑" panose="020B0503020204020204" pitchFamily="34" charset="-122"/>
              </a:rPr>
              <a:t>，而在</a:t>
            </a:r>
            <a:r>
              <a:rPr lang="zh-CN" altLang="en-US" sz="2000" b="1" dirty="0">
                <a:solidFill>
                  <a:srgbClr val="0A6A0A"/>
                </a:solidFill>
                <a:latin typeface="微软雅黑" panose="020B0503020204020204" pitchFamily="34" charset="-122"/>
                <a:ea typeface="微软雅黑" panose="020B0503020204020204" pitchFamily="34" charset="-122"/>
              </a:rPr>
              <a:t>可重定位文件中，此字段为</a:t>
            </a:r>
            <a:r>
              <a:rPr lang="en-US" altLang="zh-CN" sz="2000" b="1" dirty="0">
                <a:solidFill>
                  <a:srgbClr val="0A6A0A"/>
                </a:solidFill>
                <a:latin typeface="微软雅黑" panose="020B0503020204020204" pitchFamily="34" charset="-122"/>
                <a:ea typeface="微软雅黑" panose="020B0503020204020204" pitchFamily="34" charset="-122"/>
              </a:rPr>
              <a:t>0</a:t>
            </a:r>
            <a:endParaRPr lang="zh-CN" altLang="en-US" sz="2000" b="1" dirty="0">
              <a:solidFill>
                <a:srgbClr val="0A6A0A"/>
              </a:solidFill>
              <a:latin typeface="微软雅黑" panose="020B0503020204020204" pitchFamily="34" charset="-122"/>
              <a:ea typeface="微软雅黑" panose="020B0503020204020204" pitchFamily="34" charset="-122"/>
            </a:endParaRPr>
          </a:p>
          <a:p>
            <a:pPr marL="742950" lvl="1" indent="-285750" algn="l" rtl="0" eaLnBrk="0" fontAlgn="base" hangingPunct="0">
              <a:lnSpc>
                <a:spcPct val="125000"/>
              </a:lnSpc>
              <a:spcBef>
                <a:spcPct val="20000"/>
              </a:spcBef>
              <a:spcAft>
                <a:spcPct val="0"/>
              </a:spcAft>
              <a:buChar char="–"/>
            </a:pPr>
            <a:r>
              <a:rPr lang="zh-CN" altLang="en-US" sz="2000" b="1" dirty="0">
                <a:solidFill>
                  <a:srgbClr val="0000CC"/>
                </a:solidFill>
                <a:latin typeface="微软雅黑" panose="020B0503020204020204" pitchFamily="34" charset="-122"/>
                <a:ea typeface="微软雅黑" panose="020B0503020204020204" pitchFamily="34" charset="-122"/>
              </a:rPr>
              <a:t>多一个</a:t>
            </a:r>
            <a:r>
              <a:rPr lang="zh-CN" altLang="en-US" sz="2000" b="1" dirty="0">
                <a:solidFill>
                  <a:srgbClr val="FF0000"/>
                </a:solidFill>
                <a:latin typeface="微软雅黑" panose="020B0503020204020204" pitchFamily="34" charset="-122"/>
                <a:ea typeface="微软雅黑" panose="020B0503020204020204" pitchFamily="34" charset="-122"/>
              </a:rPr>
              <a:t>程序头表</a:t>
            </a:r>
            <a:r>
              <a:rPr lang="zh-CN" altLang="en-US" sz="2000" b="1" dirty="0">
                <a:solidFill>
                  <a:srgbClr val="0000CC"/>
                </a:solidFill>
                <a:latin typeface="微软雅黑" panose="020B0503020204020204" pitchFamily="34" charset="-122"/>
                <a:ea typeface="微软雅黑" panose="020B0503020204020204" pitchFamily="34" charset="-122"/>
              </a:rPr>
              <a:t>，也称</a:t>
            </a:r>
            <a:r>
              <a:rPr lang="zh-CN" altLang="en-US" sz="2000" b="1" dirty="0">
                <a:solidFill>
                  <a:srgbClr val="FF0000"/>
                </a:solidFill>
                <a:latin typeface="微软雅黑" panose="020B0503020204020204" pitchFamily="34" charset="-122"/>
                <a:ea typeface="微软雅黑" panose="020B0503020204020204" pitchFamily="34" charset="-122"/>
              </a:rPr>
              <a:t>段头表（</a:t>
            </a:r>
            <a:r>
              <a:rPr lang="en-US" altLang="zh-CN" sz="2000" b="1" dirty="0">
                <a:solidFill>
                  <a:srgbClr val="FF0000"/>
                </a:solidFill>
                <a:latin typeface="微软雅黑" panose="020B0503020204020204" pitchFamily="34" charset="-122"/>
                <a:ea typeface="微软雅黑" panose="020B0503020204020204" pitchFamily="34" charset="-122"/>
              </a:rPr>
              <a:t>segment header table</a:t>
            </a:r>
            <a:r>
              <a:rPr lang="zh-CN" altLang="en-US"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0000CC"/>
                </a:solidFill>
                <a:latin typeface="微软雅黑" panose="020B0503020204020204" pitchFamily="34" charset="-122"/>
                <a:ea typeface="微软雅黑" panose="020B0503020204020204" pitchFamily="34" charset="-122"/>
              </a:rPr>
              <a:t>，是一个结构数组</a:t>
            </a:r>
          </a:p>
          <a:p>
            <a:pPr marL="742950" lvl="1" indent="-285750" algn="l" rtl="0" eaLnBrk="0" fontAlgn="base" hangingPunct="0">
              <a:lnSpc>
                <a:spcPct val="125000"/>
              </a:lnSpc>
              <a:spcBef>
                <a:spcPct val="20000"/>
              </a:spcBef>
              <a:spcAft>
                <a:spcPct val="0"/>
              </a:spcAft>
              <a:buChar char="–"/>
            </a:pPr>
            <a:r>
              <a:rPr lang="zh-CN" altLang="en-US" sz="2000" b="1" dirty="0">
                <a:solidFill>
                  <a:srgbClr val="0000CC"/>
                </a:solidFill>
                <a:latin typeface="微软雅黑" panose="020B0503020204020204" pitchFamily="34" charset="-122"/>
                <a:ea typeface="微软雅黑" panose="020B0503020204020204" pitchFamily="34" charset="-122"/>
              </a:rPr>
              <a:t>多一个</a:t>
            </a:r>
            <a:r>
              <a:rPr lang="en-US" altLang="zh-CN" sz="2000" b="1" dirty="0">
                <a:solidFill>
                  <a:srgbClr val="FF0000"/>
                </a:solidFill>
                <a:latin typeface="微软雅黑" panose="020B0503020204020204" pitchFamily="34" charset="-122"/>
                <a:ea typeface="微软雅黑" panose="020B0503020204020204" pitchFamily="34" charset="-122"/>
              </a:rPr>
              <a:t>.init</a:t>
            </a:r>
            <a:r>
              <a:rPr lang="zh-CN" altLang="en-US" sz="2000" b="1" dirty="0">
                <a:solidFill>
                  <a:srgbClr val="FF0000"/>
                </a:solidFill>
                <a:latin typeface="微软雅黑" panose="020B0503020204020204" pitchFamily="34" charset="-122"/>
                <a:ea typeface="微软雅黑" panose="020B0503020204020204" pitchFamily="34" charset="-122"/>
              </a:rPr>
              <a:t>节</a:t>
            </a:r>
            <a:r>
              <a:rPr lang="zh-CN" altLang="en-US" sz="2000" b="1" dirty="0">
                <a:solidFill>
                  <a:srgbClr val="0000CC"/>
                </a:solidFill>
                <a:latin typeface="微软雅黑" panose="020B0503020204020204" pitchFamily="34" charset="-122"/>
                <a:ea typeface="微软雅黑" panose="020B0503020204020204" pitchFamily="34" charset="-122"/>
              </a:rPr>
              <a:t>，用于定义</a:t>
            </a:r>
            <a:r>
              <a:rPr lang="en-US" altLang="zh-CN" sz="2000" b="1" dirty="0">
                <a:solidFill>
                  <a:srgbClr val="0000CC"/>
                </a:solidFill>
                <a:latin typeface="微软雅黑" panose="020B0503020204020204" pitchFamily="34" charset="-122"/>
                <a:ea typeface="微软雅黑" panose="020B0503020204020204" pitchFamily="34" charset="-122"/>
              </a:rPr>
              <a:t>_init</a:t>
            </a:r>
            <a:r>
              <a:rPr lang="zh-CN" altLang="en-US" sz="2000" b="1" dirty="0">
                <a:solidFill>
                  <a:srgbClr val="0000CC"/>
                </a:solidFill>
                <a:latin typeface="微软雅黑" panose="020B0503020204020204" pitchFamily="34" charset="-122"/>
                <a:ea typeface="微软雅黑" panose="020B0503020204020204" pitchFamily="34" charset="-122"/>
              </a:rPr>
              <a:t>函数，该函数用来进行可执行目标文件开始执行时的初始化工作</a:t>
            </a:r>
          </a:p>
          <a:p>
            <a:pPr marL="742950" lvl="1" indent="-285750" algn="l" rtl="0" eaLnBrk="0" fontAlgn="base" hangingPunct="0">
              <a:lnSpc>
                <a:spcPct val="125000"/>
              </a:lnSpc>
              <a:spcBef>
                <a:spcPct val="20000"/>
              </a:spcBef>
              <a:spcAft>
                <a:spcPct val="0"/>
              </a:spcAft>
              <a:buChar char="–"/>
            </a:pPr>
            <a:r>
              <a:rPr lang="zh-CN" altLang="en-US" sz="2000" b="1" dirty="0">
                <a:solidFill>
                  <a:srgbClr val="0000CC"/>
                </a:solidFill>
                <a:latin typeface="微软雅黑" panose="020B0503020204020204" pitchFamily="34" charset="-122"/>
                <a:ea typeface="微软雅黑" panose="020B0503020204020204" pitchFamily="34" charset="-122"/>
              </a:rPr>
              <a:t>少两个</a:t>
            </a:r>
            <a:r>
              <a:rPr lang="en-US" altLang="zh-CN" sz="2000" b="1" dirty="0">
                <a:solidFill>
                  <a:srgbClr val="FF0000"/>
                </a:solidFill>
                <a:latin typeface="微软雅黑" panose="020B0503020204020204" pitchFamily="34" charset="-122"/>
                <a:ea typeface="微软雅黑" panose="020B0503020204020204" pitchFamily="34" charset="-122"/>
              </a:rPr>
              <a:t>.rel</a:t>
            </a:r>
            <a:r>
              <a:rPr lang="zh-CN" altLang="en-US" sz="2000" b="1" dirty="0">
                <a:solidFill>
                  <a:srgbClr val="FF0000"/>
                </a:solidFill>
                <a:latin typeface="微软雅黑" panose="020B0503020204020204" pitchFamily="34" charset="-122"/>
                <a:ea typeface="微软雅黑" panose="020B0503020204020204" pitchFamily="34" charset="-122"/>
              </a:rPr>
              <a:t>节</a:t>
            </a:r>
            <a:r>
              <a:rPr lang="zh-CN" altLang="en-US" sz="2000" b="1" dirty="0">
                <a:solidFill>
                  <a:srgbClr val="0000CC"/>
                </a:solidFill>
                <a:latin typeface="微软雅黑" panose="020B0503020204020204" pitchFamily="34" charset="-122"/>
                <a:ea typeface="微软雅黑" panose="020B0503020204020204" pitchFamily="34" charset="-122"/>
              </a:rPr>
              <a:t>（无需重定位）</a:t>
            </a:r>
          </a:p>
          <a:p>
            <a:pPr marL="742950" lvl="1" indent="-285750" algn="l" rtl="0" eaLnBrk="0" fontAlgn="base" hangingPunct="0">
              <a:lnSpc>
                <a:spcPct val="125000"/>
              </a:lnSpc>
              <a:spcBef>
                <a:spcPct val="20000"/>
              </a:spcBef>
              <a:spcAft>
                <a:spcPct val="0"/>
              </a:spcAft>
              <a:buChar char="–"/>
            </a:pPr>
            <a:endParaRPr lang="zh-CN" altLang="en-US" sz="2000" b="1" dirty="0">
              <a:solidFill>
                <a:srgbClr val="0000CC"/>
              </a:solidFill>
              <a:latin typeface="微软雅黑" panose="020B0503020204020204" pitchFamily="34" charset="-122"/>
              <a:ea typeface="微软雅黑" panose="020B0503020204020204" pitchFamily="34" charset="-122"/>
            </a:endParaRPr>
          </a:p>
        </p:txBody>
      </p:sp>
      <p:sp>
        <p:nvSpPr>
          <p:cNvPr id="802842" name="Line 26"/>
          <p:cNvSpPr/>
          <p:nvPr/>
        </p:nvSpPr>
        <p:spPr>
          <a:xfrm flipV="1">
            <a:off x="2466975" y="1495425"/>
            <a:ext cx="2452688" cy="1493838"/>
          </a:xfrm>
          <a:prstGeom prst="line">
            <a:avLst/>
          </a:prstGeom>
          <a:ln w="28575" cap="flat" cmpd="sng">
            <a:solidFill>
              <a:srgbClr val="FF0000"/>
            </a:solidFill>
            <a:prstDash val="solid"/>
            <a:round/>
            <a:headEnd type="none" w="med" len="med"/>
            <a:tailEnd type="triangle" w="med" len="med"/>
          </a:ln>
        </p:spPr>
      </p:sp>
      <p:sp>
        <p:nvSpPr>
          <p:cNvPr id="802843" name="Line 27"/>
          <p:cNvSpPr/>
          <p:nvPr/>
        </p:nvSpPr>
        <p:spPr>
          <a:xfrm flipV="1">
            <a:off x="2525713" y="2001838"/>
            <a:ext cx="2409825" cy="2206625"/>
          </a:xfrm>
          <a:prstGeom prst="line">
            <a:avLst/>
          </a:prstGeom>
          <a:ln w="28575" cap="flat" cmpd="sng">
            <a:solidFill>
              <a:srgbClr val="FF0000"/>
            </a:solidFill>
            <a:prstDash val="solid"/>
            <a:round/>
            <a:headEnd type="none" w="med" len="med"/>
            <a:tailEnd type="triangle" w="med" len="med"/>
          </a:ln>
        </p:spPr>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02819"/>
                                        </p:tgtEl>
                                        <p:attrNameLst>
                                          <p:attrName>style.visibility</p:attrName>
                                        </p:attrNameLst>
                                      </p:cBhvr>
                                      <p:to>
                                        <p:strVal val="visible"/>
                                      </p:to>
                                    </p:set>
                                    <p:animEffect transition="in" filter="blinds(horizontal)">
                                      <p:cBhvr>
                                        <p:cTn id="7" dur="500"/>
                                        <p:tgtEl>
                                          <p:spTgt spid="8028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02832"/>
                                        </p:tgtEl>
                                        <p:attrNameLst>
                                          <p:attrName>style.visibility</p:attrName>
                                        </p:attrNameLst>
                                      </p:cBhvr>
                                      <p:to>
                                        <p:strVal val="visible"/>
                                      </p:to>
                                    </p:set>
                                    <p:animEffect transition="in" filter="blinds(horizontal)">
                                      <p:cBhvr>
                                        <p:cTn id="12" dur="500"/>
                                        <p:tgtEl>
                                          <p:spTgt spid="80283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02835"/>
                                        </p:tgtEl>
                                        <p:attrNameLst>
                                          <p:attrName>style.visibility</p:attrName>
                                        </p:attrNameLst>
                                      </p:cBhvr>
                                      <p:to>
                                        <p:strVal val="visible"/>
                                      </p:to>
                                    </p:set>
                                    <p:animEffect transition="in" filter="blinds(horizontal)">
                                      <p:cBhvr>
                                        <p:cTn id="17" dur="500"/>
                                        <p:tgtEl>
                                          <p:spTgt spid="80283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02838"/>
                                        </p:tgtEl>
                                        <p:attrNameLst>
                                          <p:attrName>style.visibility</p:attrName>
                                        </p:attrNameLst>
                                      </p:cBhvr>
                                      <p:to>
                                        <p:strVal val="visible"/>
                                      </p:to>
                                    </p:set>
                                    <p:animEffect transition="in" filter="blinds(horizontal)">
                                      <p:cBhvr>
                                        <p:cTn id="22" dur="500"/>
                                        <p:tgtEl>
                                          <p:spTgt spid="80283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02841">
                                            <p:txEl>
                                              <p:pRg st="1" end="1"/>
                                            </p:txEl>
                                          </p:spTgt>
                                        </p:tgtEl>
                                        <p:attrNameLst>
                                          <p:attrName>style.visibility</p:attrName>
                                        </p:attrNameLst>
                                      </p:cBhvr>
                                      <p:to>
                                        <p:strVal val="visible"/>
                                      </p:to>
                                    </p:set>
                                    <p:animEffect transition="in" filter="blinds(horizontal)">
                                      <p:cBhvr>
                                        <p:cTn id="27" dur="500"/>
                                        <p:tgtEl>
                                          <p:spTgt spid="802841">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02841">
                                            <p:txEl>
                                              <p:pRg st="2" end="2"/>
                                            </p:txEl>
                                          </p:spTgt>
                                        </p:tgtEl>
                                        <p:attrNameLst>
                                          <p:attrName>style.visibility</p:attrName>
                                        </p:attrNameLst>
                                      </p:cBhvr>
                                      <p:to>
                                        <p:strVal val="visible"/>
                                      </p:to>
                                    </p:set>
                                    <p:animEffect transition="in" filter="blinds(horizontal)">
                                      <p:cBhvr>
                                        <p:cTn id="32" dur="500"/>
                                        <p:tgtEl>
                                          <p:spTgt spid="802841">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02842"/>
                                        </p:tgtEl>
                                        <p:attrNameLst>
                                          <p:attrName>style.visibility</p:attrName>
                                        </p:attrNameLst>
                                      </p:cBhvr>
                                      <p:to>
                                        <p:strVal val="visible"/>
                                      </p:to>
                                    </p:set>
                                    <p:animEffect transition="in" filter="blinds(horizontal)">
                                      <p:cBhvr>
                                        <p:cTn id="37" dur="500"/>
                                        <p:tgtEl>
                                          <p:spTgt spid="80284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02841">
                                            <p:txEl>
                                              <p:pRg st="3" end="3"/>
                                            </p:txEl>
                                          </p:spTgt>
                                        </p:tgtEl>
                                        <p:attrNameLst>
                                          <p:attrName>style.visibility</p:attrName>
                                        </p:attrNameLst>
                                      </p:cBhvr>
                                      <p:to>
                                        <p:strVal val="visible"/>
                                      </p:to>
                                    </p:set>
                                    <p:animEffect transition="in" filter="blinds(horizontal)">
                                      <p:cBhvr>
                                        <p:cTn id="42" dur="500"/>
                                        <p:tgtEl>
                                          <p:spTgt spid="802841">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02843"/>
                                        </p:tgtEl>
                                        <p:attrNameLst>
                                          <p:attrName>style.visibility</p:attrName>
                                        </p:attrNameLst>
                                      </p:cBhvr>
                                      <p:to>
                                        <p:strVal val="visible"/>
                                      </p:to>
                                    </p:set>
                                    <p:animEffect transition="in" filter="blinds(horizontal)">
                                      <p:cBhvr>
                                        <p:cTn id="47" dur="500"/>
                                        <p:tgtEl>
                                          <p:spTgt spid="80284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802841">
                                            <p:txEl>
                                              <p:pRg st="4" end="4"/>
                                            </p:txEl>
                                          </p:spTgt>
                                        </p:tgtEl>
                                        <p:attrNameLst>
                                          <p:attrName>style.visibility</p:attrName>
                                        </p:attrNameLst>
                                      </p:cBhvr>
                                      <p:to>
                                        <p:strVal val="visible"/>
                                      </p:to>
                                    </p:set>
                                    <p:animEffect transition="in" filter="blinds(horizontal)">
                                      <p:cBhvr>
                                        <p:cTn id="52" dur="500"/>
                                        <p:tgtEl>
                                          <p:spTgt spid="80284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p:cNvSpPr>
          <p:nvPr>
            <p:ph type="title"/>
          </p:nvPr>
        </p:nvSpPr>
        <p:spPr>
          <a:xfrm>
            <a:off x="457200" y="11113"/>
            <a:ext cx="8229600" cy="561975"/>
          </a:xfrm>
          <a:ln/>
        </p:spPr>
        <p:txBody>
          <a:bodyPr vert="horz" wrap="square" lIns="91440" tIns="45720" rIns="91440" bIns="45720" anchor="ctr" anchorCtr="0"/>
          <a:lstStyle/>
          <a:p>
            <a:r>
              <a:rPr lang="en-US" altLang="zh-CN" dirty="0"/>
              <a:t>ELF</a:t>
            </a:r>
            <a:r>
              <a:rPr lang="zh-CN" altLang="en-US" dirty="0"/>
              <a:t>头信息举例</a:t>
            </a:r>
          </a:p>
        </p:txBody>
      </p:sp>
      <p:sp>
        <p:nvSpPr>
          <p:cNvPr id="53250" name="Rectangle 3"/>
          <p:cNvSpPr>
            <a:spLocks noGrp="1"/>
          </p:cNvSpPr>
          <p:nvPr>
            <p:ph idx="1"/>
          </p:nvPr>
        </p:nvSpPr>
        <p:spPr>
          <a:xfrm>
            <a:off x="120650" y="727075"/>
            <a:ext cx="7693025" cy="5884863"/>
          </a:xfrm>
          <a:ln/>
        </p:spPr>
        <p:txBody>
          <a:bodyPr vert="horz" wrap="square" lIns="91440" tIns="45720" rIns="91440" bIns="45720" anchor="t" anchorCtr="0"/>
          <a:lstStyle/>
          <a:p>
            <a:pPr>
              <a:lnSpc>
                <a:spcPct val="95000"/>
              </a:lnSpc>
              <a:spcBef>
                <a:spcPct val="0"/>
              </a:spcBef>
              <a:buNone/>
            </a:pPr>
            <a:r>
              <a:rPr lang="en-US" altLang="zh-CN" sz="2200" dirty="0">
                <a:solidFill>
                  <a:srgbClr val="FF0000"/>
                </a:solidFill>
                <a:latin typeface="微软雅黑" panose="020B0503020204020204" pitchFamily="34" charset="-122"/>
                <a:ea typeface="微软雅黑" panose="020B0503020204020204" pitchFamily="34" charset="-122"/>
              </a:rPr>
              <a:t>$ readelf -h main</a:t>
            </a:r>
            <a:r>
              <a:rPr lang="en-US" altLang="zh-CN" sz="1800" dirty="0">
                <a:latin typeface="微软雅黑" panose="020B0503020204020204" pitchFamily="34" charset="-122"/>
                <a:ea typeface="微软雅黑" panose="020B0503020204020204" pitchFamily="34" charset="-122"/>
              </a:rPr>
              <a:t>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ELF Header: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Magic:   </a:t>
            </a:r>
            <a:r>
              <a:rPr lang="en-US" altLang="zh-CN" sz="1800" dirty="0">
                <a:solidFill>
                  <a:srgbClr val="FF0000"/>
                </a:solidFill>
                <a:latin typeface="微软雅黑" panose="020B0503020204020204" pitchFamily="34" charset="-122"/>
                <a:ea typeface="微软雅黑" panose="020B0503020204020204" pitchFamily="34" charset="-122"/>
              </a:rPr>
              <a:t>7f 45 4c 46</a:t>
            </a:r>
            <a:r>
              <a:rPr lang="en-US" altLang="zh-CN" sz="1800" dirty="0">
                <a:latin typeface="微软雅黑" panose="020B0503020204020204" pitchFamily="34" charset="-122"/>
                <a:ea typeface="微软雅黑" panose="020B0503020204020204" pitchFamily="34" charset="-122"/>
              </a:rPr>
              <a:t> 01 01 01 00 00 00 00 00 00 00 00 00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Class:    ELF32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Data:      2's complement, little endian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Version:  1 (current)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OS/ABI:    UNIX - System V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ABI Version:     0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Type:    EXEC (Executable file)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Machine:   Intel 80386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Version:    0x1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Entry point address:    x8048580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Start of program headers:  52 (bytes into file)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Start of section headers:    3232 (bytes into file)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Flags:    0x0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Size of this header:    52 (bytes)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Size of program headers:    32 (bytes)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Number of program headers:   8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Size of section headers:     40 (bytes)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Number of section headers:    29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Section header string table index: 26</a:t>
            </a:r>
            <a:r>
              <a:rPr lang="en-US" altLang="zh-CN" sz="1800" dirty="0"/>
              <a:t> </a:t>
            </a:r>
            <a:endParaRPr lang="zh-CN" altLang="en-US" sz="1800" dirty="0"/>
          </a:p>
        </p:txBody>
      </p:sp>
      <p:sp>
        <p:nvSpPr>
          <p:cNvPr id="803844" name="Line 4"/>
          <p:cNvSpPr/>
          <p:nvPr/>
        </p:nvSpPr>
        <p:spPr>
          <a:xfrm>
            <a:off x="325438" y="4078288"/>
            <a:ext cx="3730625" cy="0"/>
          </a:xfrm>
          <a:prstGeom prst="line">
            <a:avLst/>
          </a:prstGeom>
          <a:ln w="38100" cap="flat" cmpd="sng">
            <a:solidFill>
              <a:srgbClr val="FF0000"/>
            </a:solidFill>
            <a:prstDash val="solid"/>
            <a:round/>
            <a:headEnd type="none" w="med" len="med"/>
            <a:tailEnd type="none" w="med" len="med"/>
          </a:ln>
        </p:spPr>
      </p:sp>
      <p:sp>
        <p:nvSpPr>
          <p:cNvPr id="803845" name="Line 5"/>
          <p:cNvSpPr/>
          <p:nvPr/>
        </p:nvSpPr>
        <p:spPr>
          <a:xfrm>
            <a:off x="333375" y="3271838"/>
            <a:ext cx="3730625" cy="0"/>
          </a:xfrm>
          <a:prstGeom prst="line">
            <a:avLst/>
          </a:prstGeom>
          <a:ln w="38100" cap="flat" cmpd="sng">
            <a:solidFill>
              <a:srgbClr val="FF0000"/>
            </a:solidFill>
            <a:prstDash val="solid"/>
            <a:round/>
            <a:headEnd type="none" w="med" len="med"/>
            <a:tailEnd type="none" w="med" len="med"/>
          </a:ln>
        </p:spPr>
      </p:sp>
      <p:sp>
        <p:nvSpPr>
          <p:cNvPr id="803846" name="Rectangle 6"/>
          <p:cNvSpPr/>
          <p:nvPr/>
        </p:nvSpPr>
        <p:spPr>
          <a:xfrm>
            <a:off x="271463" y="5199063"/>
            <a:ext cx="4471987" cy="538162"/>
          </a:xfrm>
          <a:prstGeom prst="rect">
            <a:avLst/>
          </a:prstGeom>
          <a:solidFill>
            <a:schemeClr val="accent1">
              <a:alpha val="16862"/>
            </a:schemeClr>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803847" name="Rectangle 7"/>
          <p:cNvSpPr/>
          <p:nvPr/>
        </p:nvSpPr>
        <p:spPr>
          <a:xfrm>
            <a:off x="273050" y="5791200"/>
            <a:ext cx="4397375" cy="495300"/>
          </a:xfrm>
          <a:prstGeom prst="rect">
            <a:avLst/>
          </a:prstGeom>
          <a:solidFill>
            <a:srgbClr val="FF0000">
              <a:alpha val="20000"/>
            </a:srgbClr>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803848" name="Rectangle 8"/>
          <p:cNvSpPr/>
          <p:nvPr/>
        </p:nvSpPr>
        <p:spPr>
          <a:xfrm>
            <a:off x="279400" y="4121150"/>
            <a:ext cx="5341938" cy="276225"/>
          </a:xfrm>
          <a:prstGeom prst="rect">
            <a:avLst/>
          </a:prstGeom>
          <a:solidFill>
            <a:schemeClr val="accent1">
              <a:alpha val="16862"/>
            </a:schemeClr>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803849" name="Rectangle 9"/>
          <p:cNvSpPr/>
          <p:nvPr/>
        </p:nvSpPr>
        <p:spPr>
          <a:xfrm>
            <a:off x="279400" y="4398963"/>
            <a:ext cx="5646738" cy="274637"/>
          </a:xfrm>
          <a:prstGeom prst="rect">
            <a:avLst/>
          </a:prstGeom>
          <a:solidFill>
            <a:srgbClr val="FF0000">
              <a:alpha val="20000"/>
            </a:srgbClr>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803850" name="Text Box 10"/>
          <p:cNvSpPr txBox="1"/>
          <p:nvPr/>
        </p:nvSpPr>
        <p:spPr>
          <a:xfrm>
            <a:off x="2847975" y="763588"/>
            <a:ext cx="3001963" cy="396875"/>
          </a:xfrm>
          <a:prstGeom prst="rect">
            <a:avLst/>
          </a:prstGeom>
          <a:noFill/>
          <a:ln w="9525">
            <a:noFill/>
          </a:ln>
        </p:spPr>
        <p:txBody>
          <a:bodyPr anchor="t" anchorCtr="0">
            <a:spAutoFit/>
          </a:bodyPr>
          <a:lstStyle/>
          <a:p>
            <a:pPr>
              <a:spcBef>
                <a:spcPct val="50000"/>
              </a:spcBef>
            </a:pPr>
            <a:r>
              <a:rPr lang="zh-CN" altLang="en-US" sz="2000" b="1" dirty="0">
                <a:solidFill>
                  <a:srgbClr val="3366FF"/>
                </a:solidFill>
                <a:latin typeface="微软雅黑" panose="020B0503020204020204" pitchFamily="34" charset="-122"/>
                <a:ea typeface="微软雅黑" panose="020B0503020204020204" pitchFamily="34" charset="-122"/>
              </a:rPr>
              <a:t>可执行目标文件的</a:t>
            </a:r>
            <a:r>
              <a:rPr lang="en-US" altLang="zh-CN" sz="2000" b="1" dirty="0">
                <a:solidFill>
                  <a:srgbClr val="3366FF"/>
                </a:solidFill>
                <a:latin typeface="微软雅黑" panose="020B0503020204020204" pitchFamily="34" charset="-122"/>
                <a:ea typeface="微软雅黑" panose="020B0503020204020204" pitchFamily="34" charset="-122"/>
              </a:rPr>
              <a:t>ELF</a:t>
            </a:r>
            <a:r>
              <a:rPr lang="zh-CN" altLang="en-US" sz="2000" b="1" dirty="0">
                <a:solidFill>
                  <a:srgbClr val="3366FF"/>
                </a:solidFill>
                <a:latin typeface="微软雅黑" panose="020B0503020204020204" pitchFamily="34" charset="-122"/>
                <a:ea typeface="微软雅黑" panose="020B0503020204020204" pitchFamily="34" charset="-122"/>
              </a:rPr>
              <a:t>头</a:t>
            </a:r>
          </a:p>
        </p:txBody>
      </p:sp>
      <p:sp>
        <p:nvSpPr>
          <p:cNvPr id="803851" name="Line 11"/>
          <p:cNvSpPr/>
          <p:nvPr/>
        </p:nvSpPr>
        <p:spPr>
          <a:xfrm flipV="1">
            <a:off x="3906838" y="1362075"/>
            <a:ext cx="2205037" cy="2773363"/>
          </a:xfrm>
          <a:prstGeom prst="line">
            <a:avLst/>
          </a:prstGeom>
          <a:ln w="38100" cap="flat" cmpd="sng">
            <a:solidFill>
              <a:srgbClr val="FF0000"/>
            </a:solidFill>
            <a:prstDash val="solid"/>
            <a:round/>
            <a:headEnd type="none" w="med" len="med"/>
            <a:tailEnd type="triangle" w="med" len="med"/>
          </a:ln>
        </p:spPr>
      </p:sp>
      <p:sp>
        <p:nvSpPr>
          <p:cNvPr id="803852" name="Line 12"/>
          <p:cNvSpPr/>
          <p:nvPr/>
        </p:nvSpPr>
        <p:spPr>
          <a:xfrm>
            <a:off x="3933825" y="4602163"/>
            <a:ext cx="2176463" cy="1436687"/>
          </a:xfrm>
          <a:prstGeom prst="line">
            <a:avLst/>
          </a:prstGeom>
          <a:ln w="38100" cap="flat" cmpd="sng">
            <a:solidFill>
              <a:srgbClr val="FF0000"/>
            </a:solidFill>
            <a:prstDash val="solid"/>
            <a:round/>
            <a:headEnd type="none" w="med" len="med"/>
            <a:tailEnd type="triangle" w="med" len="med"/>
          </a:ln>
        </p:spPr>
      </p:sp>
      <p:grpSp>
        <p:nvGrpSpPr>
          <p:cNvPr id="803853" name="Group 13"/>
          <p:cNvGrpSpPr/>
          <p:nvPr/>
        </p:nvGrpSpPr>
        <p:grpSpPr>
          <a:xfrm>
            <a:off x="6115050" y="827088"/>
            <a:ext cx="2986088" cy="5959475"/>
            <a:chOff x="3098" y="458"/>
            <a:chExt cx="1881" cy="3754"/>
          </a:xfrm>
        </p:grpSpPr>
        <p:sp>
          <p:nvSpPr>
            <p:cNvPr id="14339" name="Rectangle 3"/>
            <p:cNvSpPr>
              <a:spLocks noChangeArrowheads="1"/>
            </p:cNvSpPr>
            <p:nvPr/>
          </p:nvSpPr>
          <p:spPr bwMode="auto">
            <a:xfrm>
              <a:off x="3106" y="458"/>
              <a:ext cx="1872" cy="299"/>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ELF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头</a:t>
              </a:r>
            </a:p>
          </p:txBody>
        </p:sp>
        <p:sp>
          <p:nvSpPr>
            <p:cNvPr id="14341" name="Rectangle 5"/>
            <p:cNvSpPr>
              <a:spLocks noChangeArrowheads="1"/>
            </p:cNvSpPr>
            <p:nvPr/>
          </p:nvSpPr>
          <p:spPr bwMode="auto">
            <a:xfrm>
              <a:off x="3106" y="1345"/>
              <a:ext cx="1872" cy="300"/>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.text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14342" name="Rectangle 6"/>
            <p:cNvSpPr>
              <a:spLocks noChangeArrowheads="1"/>
            </p:cNvSpPr>
            <p:nvPr/>
          </p:nvSpPr>
          <p:spPr bwMode="auto">
            <a:xfrm>
              <a:off x="3106" y="1645"/>
              <a:ext cx="1872" cy="299"/>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.rodata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53264" name="Rectangle 7"/>
            <p:cNvSpPr/>
            <p:nvPr/>
          </p:nvSpPr>
          <p:spPr>
            <a:xfrm>
              <a:off x="3106" y="2244"/>
              <a:ext cx="1872" cy="300"/>
            </a:xfrm>
            <a:prstGeom prst="rect">
              <a:avLst/>
            </a:prstGeom>
            <a:solidFill>
              <a:srgbClr val="CC3300">
                <a:alpha val="20000"/>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.bss </a:t>
              </a:r>
              <a:r>
                <a:rPr lang="zh-CN" altLang="en-GB" sz="2000" b="1" dirty="0">
                  <a:latin typeface="微软雅黑" panose="020B0503020204020204" pitchFamily="34" charset="-122"/>
                  <a:ea typeface="微软雅黑" panose="020B0503020204020204" pitchFamily="34" charset="-122"/>
                </a:rPr>
                <a:t>节</a:t>
              </a:r>
            </a:p>
          </p:txBody>
        </p:sp>
        <p:sp>
          <p:nvSpPr>
            <p:cNvPr id="14344" name="Rectangle 8"/>
            <p:cNvSpPr>
              <a:spLocks noChangeArrowheads="1"/>
            </p:cNvSpPr>
            <p:nvPr/>
          </p:nvSpPr>
          <p:spPr bwMode="auto">
            <a:xfrm>
              <a:off x="3106" y="2544"/>
              <a:ext cx="1872" cy="299"/>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.symtab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53266" name="Rectangle 9"/>
            <p:cNvSpPr/>
            <p:nvPr/>
          </p:nvSpPr>
          <p:spPr>
            <a:xfrm>
              <a:off x="3106" y="750"/>
              <a:ext cx="1872" cy="300"/>
            </a:xfrm>
            <a:prstGeom prst="rect">
              <a:avLst/>
            </a:prstGeom>
            <a:solidFill>
              <a:srgbClr val="FFCC00">
                <a:alpha val="30196"/>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solidFill>
                    <a:srgbClr val="FF0000"/>
                  </a:solidFill>
                  <a:latin typeface="微软雅黑" panose="020B0503020204020204" pitchFamily="34" charset="-122"/>
                  <a:ea typeface="微软雅黑" panose="020B0503020204020204" pitchFamily="34" charset="-122"/>
                </a:rPr>
                <a:t>程序头表</a:t>
              </a:r>
            </a:p>
          </p:txBody>
        </p:sp>
        <p:sp>
          <p:nvSpPr>
            <p:cNvPr id="53267" name="Rectangle 10"/>
            <p:cNvSpPr/>
            <p:nvPr/>
          </p:nvSpPr>
          <p:spPr>
            <a:xfrm>
              <a:off x="3107" y="1051"/>
              <a:ext cx="1872" cy="299"/>
            </a:xfrm>
            <a:prstGeom prst="rect">
              <a:avLst/>
            </a:prstGeom>
            <a:solidFill>
              <a:srgbClr val="FFCC00">
                <a:alpha val="29019"/>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solidFill>
                    <a:srgbClr val="FF0000"/>
                  </a:solidFill>
                  <a:latin typeface="微软雅黑" panose="020B0503020204020204" pitchFamily="34" charset="-122"/>
                  <a:ea typeface="微软雅黑" panose="020B0503020204020204" pitchFamily="34" charset="-122"/>
                </a:rPr>
                <a:t>.init </a:t>
              </a:r>
              <a:r>
                <a:rPr lang="zh-CN" altLang="en-GB" sz="2000" b="1" dirty="0">
                  <a:solidFill>
                    <a:srgbClr val="FF0000"/>
                  </a:solidFill>
                  <a:latin typeface="微软雅黑" panose="020B0503020204020204" pitchFamily="34" charset="-122"/>
                  <a:ea typeface="微软雅黑" panose="020B0503020204020204" pitchFamily="34" charset="-122"/>
                </a:rPr>
                <a:t>节</a:t>
              </a:r>
            </a:p>
          </p:txBody>
        </p:sp>
        <p:sp>
          <p:nvSpPr>
            <p:cNvPr id="14347" name="Rectangle 11"/>
            <p:cNvSpPr>
              <a:spLocks noChangeArrowheads="1"/>
            </p:cNvSpPr>
            <p:nvPr/>
          </p:nvSpPr>
          <p:spPr bwMode="auto">
            <a:xfrm>
              <a:off x="3106" y="2839"/>
              <a:ext cx="1872" cy="300"/>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1200" cap="none" spc="0" normalizeH="0" baseline="0" noProof="0">
                  <a:ln>
                    <a:noFill/>
                  </a:ln>
                  <a:solidFill>
                    <a:schemeClr val="tx1"/>
                  </a:solidFill>
                  <a:effectLst/>
                  <a:uLnTx/>
                  <a:uFillTx/>
                  <a:latin typeface="Courier New" panose="02070309020205020404" pitchFamily="49" charset="0"/>
                  <a:ea typeface="msgothic"/>
                  <a:cs typeface="msgothic"/>
                </a:rPr>
                <a:t>.</a:t>
              </a: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debug </a:t>
              </a: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14348" name="Rectangle 12"/>
            <p:cNvSpPr>
              <a:spLocks noChangeArrowheads="1"/>
            </p:cNvSpPr>
            <p:nvPr/>
          </p:nvSpPr>
          <p:spPr bwMode="auto">
            <a:xfrm>
              <a:off x="3105" y="3733"/>
              <a:ext cx="1872" cy="479"/>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Section header table</a:t>
              </a:r>
            </a:p>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（节头表）</a:t>
              </a:r>
            </a:p>
          </p:txBody>
        </p:sp>
        <p:sp>
          <p:nvSpPr>
            <p:cNvPr id="53270" name="Rectangle 6"/>
            <p:cNvSpPr/>
            <p:nvPr/>
          </p:nvSpPr>
          <p:spPr>
            <a:xfrm>
              <a:off x="3106" y="1944"/>
              <a:ext cx="1872" cy="300"/>
            </a:xfrm>
            <a:prstGeom prst="rect">
              <a:avLst/>
            </a:prstGeom>
            <a:solidFill>
              <a:srgbClr val="CC3300">
                <a:alpha val="25098"/>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.data </a:t>
              </a:r>
              <a:r>
                <a:rPr lang="zh-CN" altLang="en-GB" sz="2000" b="1" dirty="0">
                  <a:latin typeface="微软雅黑" panose="020B0503020204020204" pitchFamily="34" charset="-122"/>
                  <a:ea typeface="微软雅黑" panose="020B0503020204020204" pitchFamily="34" charset="-122"/>
                </a:rPr>
                <a:t>节</a:t>
              </a:r>
            </a:p>
          </p:txBody>
        </p:sp>
        <p:sp>
          <p:nvSpPr>
            <p:cNvPr id="53271" name="Rectangle 11"/>
            <p:cNvSpPr/>
            <p:nvPr/>
          </p:nvSpPr>
          <p:spPr>
            <a:xfrm>
              <a:off x="3103" y="3137"/>
              <a:ext cx="1872" cy="300"/>
            </a:xfrm>
            <a:prstGeom prst="rect">
              <a:avLst/>
            </a:prstGeom>
            <a:solidFill>
              <a:srgbClr val="D6D6F5">
                <a:alpha val="18823"/>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.strtab </a:t>
              </a:r>
              <a:r>
                <a:rPr lang="zh-CN" altLang="en-GB" sz="2000" b="1" dirty="0">
                  <a:latin typeface="微软雅黑" panose="020B0503020204020204" pitchFamily="34" charset="-122"/>
                  <a:ea typeface="微软雅黑" panose="020B0503020204020204" pitchFamily="34" charset="-122"/>
                </a:rPr>
                <a:t>节</a:t>
              </a:r>
            </a:p>
          </p:txBody>
        </p:sp>
        <p:sp>
          <p:nvSpPr>
            <p:cNvPr id="53272" name="Rectangle 11"/>
            <p:cNvSpPr/>
            <p:nvPr/>
          </p:nvSpPr>
          <p:spPr>
            <a:xfrm>
              <a:off x="3098" y="3427"/>
              <a:ext cx="1872" cy="300"/>
            </a:xfrm>
            <a:prstGeom prst="rect">
              <a:avLst/>
            </a:prstGeom>
            <a:solidFill>
              <a:srgbClr val="D6D6F5">
                <a:alpha val="18823"/>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.line </a:t>
              </a:r>
              <a:r>
                <a:rPr lang="zh-CN" altLang="en-GB" sz="2000" b="1" dirty="0">
                  <a:latin typeface="微软雅黑" panose="020B0503020204020204" pitchFamily="34" charset="-122"/>
                  <a:ea typeface="微软雅黑" panose="020B0503020204020204" pitchFamily="34" charset="-122"/>
                </a:rPr>
                <a:t>节</a:t>
              </a:r>
            </a:p>
          </p:txBody>
        </p:sp>
      </p:grpSp>
      <p:sp>
        <p:nvSpPr>
          <p:cNvPr id="803866" name="Line 26"/>
          <p:cNvSpPr/>
          <p:nvPr/>
        </p:nvSpPr>
        <p:spPr>
          <a:xfrm>
            <a:off x="4673600" y="6096000"/>
            <a:ext cx="1408113" cy="406400"/>
          </a:xfrm>
          <a:prstGeom prst="line">
            <a:avLst/>
          </a:prstGeom>
          <a:ln w="38100" cap="flat" cmpd="sng">
            <a:solidFill>
              <a:srgbClr val="FF0000"/>
            </a:solidFill>
            <a:prstDash val="solid"/>
            <a:round/>
            <a:headEnd type="none" w="med" len="med"/>
            <a:tailEnd type="triangle" w="med" len="med"/>
          </a:ln>
        </p:spPr>
      </p:sp>
      <p:sp>
        <p:nvSpPr>
          <p:cNvPr id="803867" name="Text Box 27"/>
          <p:cNvSpPr txBox="1"/>
          <p:nvPr/>
        </p:nvSpPr>
        <p:spPr>
          <a:xfrm>
            <a:off x="4860925" y="6064250"/>
            <a:ext cx="1046163" cy="304800"/>
          </a:xfrm>
          <a:prstGeom prst="rect">
            <a:avLst/>
          </a:prstGeom>
          <a:solidFill>
            <a:schemeClr val="bg1"/>
          </a:solidFill>
          <a:ln w="9525">
            <a:noFill/>
          </a:ln>
        </p:spPr>
        <p:txBody>
          <a:bodyPr lIns="18000" tIns="0" rIns="18000" bIns="0" anchor="t" anchorCtr="0">
            <a:spAutoFit/>
          </a:bodyPr>
          <a:lstStyle/>
          <a:p>
            <a:pPr>
              <a:spcBef>
                <a:spcPct val="50000"/>
              </a:spcBef>
            </a:pPr>
            <a:r>
              <a:rPr lang="en-US" altLang="zh-CN" sz="2000" b="1" dirty="0">
                <a:solidFill>
                  <a:srgbClr val="0A6A0A"/>
                </a:solidFill>
                <a:latin typeface="微软雅黑" panose="020B0503020204020204" pitchFamily="34" charset="-122"/>
                <a:ea typeface="微软雅黑" panose="020B0503020204020204" pitchFamily="34" charset="-122"/>
              </a:rPr>
              <a:t>29x40B</a:t>
            </a:r>
          </a:p>
        </p:txBody>
      </p:sp>
      <p:sp>
        <p:nvSpPr>
          <p:cNvPr id="803868" name="Line 28"/>
          <p:cNvSpPr/>
          <p:nvPr/>
        </p:nvSpPr>
        <p:spPr>
          <a:xfrm flipV="1">
            <a:off x="4179888" y="1639888"/>
            <a:ext cx="1930400" cy="3556000"/>
          </a:xfrm>
          <a:prstGeom prst="line">
            <a:avLst/>
          </a:prstGeom>
          <a:ln w="38100" cap="flat" cmpd="sng">
            <a:solidFill>
              <a:srgbClr val="FF0000"/>
            </a:solidFill>
            <a:prstDash val="solid"/>
            <a:round/>
            <a:headEnd type="none" w="med" len="med"/>
            <a:tailEnd type="triangle" w="med" len="med"/>
          </a:ln>
        </p:spPr>
      </p:sp>
      <p:sp>
        <p:nvSpPr>
          <p:cNvPr id="803869" name="Text Box 29"/>
          <p:cNvSpPr txBox="1"/>
          <p:nvPr/>
        </p:nvSpPr>
        <p:spPr>
          <a:xfrm>
            <a:off x="4621213" y="3471863"/>
            <a:ext cx="1044575" cy="304800"/>
          </a:xfrm>
          <a:prstGeom prst="rect">
            <a:avLst/>
          </a:prstGeom>
          <a:solidFill>
            <a:schemeClr val="bg1"/>
          </a:solidFill>
          <a:ln w="9525">
            <a:noFill/>
          </a:ln>
        </p:spPr>
        <p:txBody>
          <a:bodyPr tIns="0" bIns="0" anchor="t" anchorCtr="0">
            <a:spAutoFit/>
          </a:bodyPr>
          <a:lstStyle/>
          <a:p>
            <a:pPr>
              <a:spcBef>
                <a:spcPct val="50000"/>
              </a:spcBef>
            </a:pPr>
            <a:r>
              <a:rPr lang="en-US" altLang="zh-CN" sz="2000" b="1" dirty="0">
                <a:solidFill>
                  <a:srgbClr val="0A6A0A"/>
                </a:solidFill>
                <a:latin typeface="微软雅黑" panose="020B0503020204020204" pitchFamily="34" charset="-122"/>
                <a:ea typeface="微软雅黑" panose="020B0503020204020204" pitchFamily="34" charset="-122"/>
              </a:rPr>
              <a:t>8x32B</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03853"/>
                                        </p:tgtEl>
                                        <p:attrNameLst>
                                          <p:attrName>style.visibility</p:attrName>
                                        </p:attrNameLst>
                                      </p:cBhvr>
                                      <p:to>
                                        <p:strVal val="visible"/>
                                      </p:to>
                                    </p:set>
                                    <p:animEffect transition="in" filter="blinds(horizontal)">
                                      <p:cBhvr>
                                        <p:cTn id="7" dur="500"/>
                                        <p:tgtEl>
                                          <p:spTgt spid="80385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03850"/>
                                        </p:tgtEl>
                                        <p:attrNameLst>
                                          <p:attrName>style.visibility</p:attrName>
                                        </p:attrNameLst>
                                      </p:cBhvr>
                                      <p:to>
                                        <p:strVal val="visible"/>
                                      </p:to>
                                    </p:set>
                                    <p:animEffect transition="in" filter="blinds(horizontal)">
                                      <p:cBhvr>
                                        <p:cTn id="12" dur="500"/>
                                        <p:tgtEl>
                                          <p:spTgt spid="80385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03845"/>
                                        </p:tgtEl>
                                        <p:attrNameLst>
                                          <p:attrName>style.visibility</p:attrName>
                                        </p:attrNameLst>
                                      </p:cBhvr>
                                      <p:to>
                                        <p:strVal val="visible"/>
                                      </p:to>
                                    </p:set>
                                    <p:animEffect transition="in" filter="blinds(horizontal)">
                                      <p:cBhvr>
                                        <p:cTn id="17" dur="500"/>
                                        <p:tgtEl>
                                          <p:spTgt spid="80384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03844"/>
                                        </p:tgtEl>
                                        <p:attrNameLst>
                                          <p:attrName>style.visibility</p:attrName>
                                        </p:attrNameLst>
                                      </p:cBhvr>
                                      <p:to>
                                        <p:strVal val="visible"/>
                                      </p:to>
                                    </p:set>
                                    <p:animEffect transition="in" filter="blinds(horizontal)">
                                      <p:cBhvr>
                                        <p:cTn id="22" dur="500"/>
                                        <p:tgtEl>
                                          <p:spTgt spid="80384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03848"/>
                                        </p:tgtEl>
                                        <p:attrNameLst>
                                          <p:attrName>style.visibility</p:attrName>
                                        </p:attrNameLst>
                                      </p:cBhvr>
                                      <p:to>
                                        <p:strVal val="visible"/>
                                      </p:to>
                                    </p:set>
                                    <p:animEffect transition="in" filter="blinds(horizontal)">
                                      <p:cBhvr>
                                        <p:cTn id="27" dur="500"/>
                                        <p:tgtEl>
                                          <p:spTgt spid="80384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03846"/>
                                        </p:tgtEl>
                                        <p:attrNameLst>
                                          <p:attrName>style.visibility</p:attrName>
                                        </p:attrNameLst>
                                      </p:cBhvr>
                                      <p:to>
                                        <p:strVal val="visible"/>
                                      </p:to>
                                    </p:set>
                                    <p:animEffect transition="in" filter="blinds(horizontal)">
                                      <p:cBhvr>
                                        <p:cTn id="32" dur="500"/>
                                        <p:tgtEl>
                                          <p:spTgt spid="80384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03851"/>
                                        </p:tgtEl>
                                        <p:attrNameLst>
                                          <p:attrName>style.visibility</p:attrName>
                                        </p:attrNameLst>
                                      </p:cBhvr>
                                      <p:to>
                                        <p:strVal val="visible"/>
                                      </p:to>
                                    </p:set>
                                    <p:animEffect transition="in" filter="blinds(horizontal)">
                                      <p:cBhvr>
                                        <p:cTn id="37" dur="500"/>
                                        <p:tgtEl>
                                          <p:spTgt spid="80385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03868"/>
                                        </p:tgtEl>
                                        <p:attrNameLst>
                                          <p:attrName>style.visibility</p:attrName>
                                        </p:attrNameLst>
                                      </p:cBhvr>
                                      <p:to>
                                        <p:strVal val="visible"/>
                                      </p:to>
                                    </p:set>
                                    <p:animEffect transition="in" filter="blinds(horizontal)">
                                      <p:cBhvr>
                                        <p:cTn id="42" dur="500"/>
                                        <p:tgtEl>
                                          <p:spTgt spid="80386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03869"/>
                                        </p:tgtEl>
                                        <p:attrNameLst>
                                          <p:attrName>style.visibility</p:attrName>
                                        </p:attrNameLst>
                                      </p:cBhvr>
                                      <p:to>
                                        <p:strVal val="visible"/>
                                      </p:to>
                                    </p:set>
                                    <p:animEffect transition="in" filter="blinds(horizontal)">
                                      <p:cBhvr>
                                        <p:cTn id="47" dur="500"/>
                                        <p:tgtEl>
                                          <p:spTgt spid="80386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803849"/>
                                        </p:tgtEl>
                                        <p:attrNameLst>
                                          <p:attrName>style.visibility</p:attrName>
                                        </p:attrNameLst>
                                      </p:cBhvr>
                                      <p:to>
                                        <p:strVal val="visible"/>
                                      </p:to>
                                    </p:set>
                                    <p:animEffect transition="in" filter="blinds(horizontal)">
                                      <p:cBhvr>
                                        <p:cTn id="52" dur="500"/>
                                        <p:tgtEl>
                                          <p:spTgt spid="80384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803852"/>
                                        </p:tgtEl>
                                        <p:attrNameLst>
                                          <p:attrName>style.visibility</p:attrName>
                                        </p:attrNameLst>
                                      </p:cBhvr>
                                      <p:to>
                                        <p:strVal val="visible"/>
                                      </p:to>
                                    </p:set>
                                    <p:animEffect transition="in" filter="blinds(horizontal)">
                                      <p:cBhvr>
                                        <p:cTn id="57" dur="500"/>
                                        <p:tgtEl>
                                          <p:spTgt spid="80385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803847"/>
                                        </p:tgtEl>
                                        <p:attrNameLst>
                                          <p:attrName>style.visibility</p:attrName>
                                        </p:attrNameLst>
                                      </p:cBhvr>
                                      <p:to>
                                        <p:strVal val="visible"/>
                                      </p:to>
                                    </p:set>
                                    <p:animEffect transition="in" filter="blinds(horizontal)">
                                      <p:cBhvr>
                                        <p:cTn id="62" dur="500"/>
                                        <p:tgtEl>
                                          <p:spTgt spid="80384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803866"/>
                                        </p:tgtEl>
                                        <p:attrNameLst>
                                          <p:attrName>style.visibility</p:attrName>
                                        </p:attrNameLst>
                                      </p:cBhvr>
                                      <p:to>
                                        <p:strVal val="visible"/>
                                      </p:to>
                                    </p:set>
                                    <p:animEffect transition="in" filter="blinds(horizontal)">
                                      <p:cBhvr>
                                        <p:cTn id="67" dur="500"/>
                                        <p:tgtEl>
                                          <p:spTgt spid="803866"/>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803867"/>
                                        </p:tgtEl>
                                        <p:attrNameLst>
                                          <p:attrName>style.visibility</p:attrName>
                                        </p:attrNameLst>
                                      </p:cBhvr>
                                      <p:to>
                                        <p:strVal val="visible"/>
                                      </p:to>
                                    </p:set>
                                    <p:animEffect transition="in" filter="blinds(horizontal)">
                                      <p:cBhvr>
                                        <p:cTn id="72" dur="500"/>
                                        <p:tgtEl>
                                          <p:spTgt spid="803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3850" grpId="0"/>
      <p:bldP spid="803867" grpId="0" animBg="1"/>
      <p:bldP spid="80386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p:nvPr/>
        </p:nvSpPr>
        <p:spPr>
          <a:xfrm>
            <a:off x="5002213" y="1889125"/>
            <a:ext cx="2832100" cy="72548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54274" name="Rectangle 1"/>
          <p:cNvSpPr>
            <a:spLocks noGrp="1"/>
          </p:cNvSpPr>
          <p:nvPr>
            <p:ph type="title"/>
          </p:nvPr>
        </p:nvSpPr>
        <p:spPr>
          <a:xfrm>
            <a:off x="427038" y="0"/>
            <a:ext cx="8716962" cy="617538"/>
          </a:xfrm>
          <a:ln/>
        </p:spPr>
        <p:txBody>
          <a:bodyPr vert="horz" wrap="square" lIns="91440" tIns="45720" rIns="91440" bIns="45720" anchor="ctr" anchorCtr="0"/>
          <a:lstStyle/>
          <a:p>
            <a:pPr marL="119380" indent="-119380" defTabSz="9144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dirty="0"/>
              <a:t>可执行文件的存储器映像</a:t>
            </a:r>
          </a:p>
        </p:txBody>
      </p:sp>
      <p:sp>
        <p:nvSpPr>
          <p:cNvPr id="54275" name="Text Box 12"/>
          <p:cNvSpPr txBox="1"/>
          <p:nvPr/>
        </p:nvSpPr>
        <p:spPr>
          <a:xfrm>
            <a:off x="3181350" y="1576388"/>
            <a:ext cx="322263" cy="361950"/>
          </a:xfrm>
          <a:prstGeom prst="rect">
            <a:avLst/>
          </a:prstGeom>
          <a:noFill/>
          <a:ln w="9525">
            <a:noFill/>
          </a:ln>
        </p:spPr>
        <p:txBody>
          <a:bodyPr lIns="90000" tIns="46800" rIns="90000" bIns="46800" anchor="t" anchorCtr="0">
            <a:spAutoFit/>
          </a:bodyPr>
          <a:lstStyle/>
          <a:p>
            <a:pP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0</a:t>
            </a:r>
          </a:p>
        </p:txBody>
      </p:sp>
      <p:sp>
        <p:nvSpPr>
          <p:cNvPr id="54276" name="Text Box 25"/>
          <p:cNvSpPr txBox="1"/>
          <p:nvPr/>
        </p:nvSpPr>
        <p:spPr>
          <a:xfrm>
            <a:off x="8264525" y="1735138"/>
            <a:ext cx="731838" cy="620712"/>
          </a:xfrm>
          <a:prstGeom prst="rect">
            <a:avLst/>
          </a:prstGeom>
          <a:noFill/>
          <a:ln w="9525">
            <a:noFill/>
          </a:ln>
        </p:spPr>
        <p:txBody>
          <a:bodyPr lIns="0" tIns="46800" rIns="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%esp </a:t>
            </a:r>
          </a:p>
          <a:p>
            <a:pP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a:t>
            </a:r>
            <a:r>
              <a:rPr lang="zh-CN" altLang="en-GB" b="1" dirty="0">
                <a:latin typeface="微软雅黑" panose="020B0503020204020204" pitchFamily="34" charset="-122"/>
                <a:ea typeface="微软雅黑" panose="020B0503020204020204" pitchFamily="34" charset="-122"/>
              </a:rPr>
              <a:t>栈顶</a:t>
            </a:r>
            <a:r>
              <a:rPr lang="en-GB" altLang="zh-CN" b="1" dirty="0">
                <a:latin typeface="微软雅黑" panose="020B0503020204020204" pitchFamily="34" charset="-122"/>
                <a:ea typeface="微软雅黑" panose="020B0503020204020204" pitchFamily="34" charset="-122"/>
              </a:rPr>
              <a:t>)</a:t>
            </a:r>
          </a:p>
        </p:txBody>
      </p:sp>
      <p:sp>
        <p:nvSpPr>
          <p:cNvPr id="54277" name="Line 26"/>
          <p:cNvSpPr/>
          <p:nvPr/>
        </p:nvSpPr>
        <p:spPr>
          <a:xfrm flipH="1">
            <a:off x="7885113" y="1903413"/>
            <a:ext cx="384175" cy="1587"/>
          </a:xfrm>
          <a:prstGeom prst="line">
            <a:avLst/>
          </a:prstGeom>
          <a:ln w="3240" cap="flat" cmpd="sng">
            <a:solidFill>
              <a:srgbClr val="000066"/>
            </a:solidFill>
            <a:prstDash val="solid"/>
            <a:miter/>
            <a:headEnd type="none" w="med" len="med"/>
            <a:tailEnd type="triangle" w="med" len="med"/>
          </a:ln>
        </p:spPr>
      </p:sp>
      <p:sp>
        <p:nvSpPr>
          <p:cNvPr id="54278" name="Line 28"/>
          <p:cNvSpPr/>
          <p:nvPr/>
        </p:nvSpPr>
        <p:spPr>
          <a:xfrm flipV="1">
            <a:off x="7958138" y="800100"/>
            <a:ext cx="1587" cy="460375"/>
          </a:xfrm>
          <a:prstGeom prst="line">
            <a:avLst/>
          </a:prstGeom>
          <a:ln w="3240" cap="flat" cmpd="sng">
            <a:solidFill>
              <a:schemeClr val="tx1"/>
            </a:solidFill>
            <a:prstDash val="solid"/>
            <a:miter/>
            <a:headEnd type="none" w="med" len="med"/>
            <a:tailEnd type="triangle" w="med" len="med"/>
          </a:ln>
        </p:spPr>
      </p:sp>
      <p:sp>
        <p:nvSpPr>
          <p:cNvPr id="54279" name="Text Box 29"/>
          <p:cNvSpPr txBox="1"/>
          <p:nvPr/>
        </p:nvSpPr>
        <p:spPr>
          <a:xfrm>
            <a:off x="8288338" y="3959225"/>
            <a:ext cx="587375" cy="363538"/>
          </a:xfrm>
          <a:prstGeom prst="rect">
            <a:avLst/>
          </a:prstGeom>
          <a:noFill/>
          <a:ln w="9525">
            <a:noFill/>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900" b="1" dirty="0">
                <a:latin typeface="微软雅黑" panose="020B0503020204020204" pitchFamily="34" charset="-122"/>
                <a:ea typeface="微软雅黑" panose="020B0503020204020204" pitchFamily="34" charset="-122"/>
              </a:rPr>
              <a:t>brk</a:t>
            </a:r>
          </a:p>
        </p:txBody>
      </p:sp>
      <p:sp>
        <p:nvSpPr>
          <p:cNvPr id="54280" name="Line 30"/>
          <p:cNvSpPr/>
          <p:nvPr/>
        </p:nvSpPr>
        <p:spPr>
          <a:xfrm flipH="1">
            <a:off x="7904163" y="4125913"/>
            <a:ext cx="384175" cy="1587"/>
          </a:xfrm>
          <a:prstGeom prst="line">
            <a:avLst/>
          </a:prstGeom>
          <a:ln w="3240" cap="flat" cmpd="sng">
            <a:solidFill>
              <a:srgbClr val="000066"/>
            </a:solidFill>
            <a:prstDash val="solid"/>
            <a:miter/>
            <a:headEnd type="none" w="med" len="med"/>
            <a:tailEnd type="triangle" w="med" len="med"/>
          </a:ln>
        </p:spPr>
      </p:sp>
      <p:sp>
        <p:nvSpPr>
          <p:cNvPr id="54281" name="Text Box 31"/>
          <p:cNvSpPr txBox="1"/>
          <p:nvPr/>
        </p:nvSpPr>
        <p:spPr>
          <a:xfrm>
            <a:off x="3530600" y="1076325"/>
            <a:ext cx="1565275" cy="322263"/>
          </a:xfrm>
          <a:prstGeom prst="rect">
            <a:avLst/>
          </a:prstGeom>
          <a:noFill/>
          <a:ln w="9525">
            <a:noFill/>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latin typeface="微软雅黑" panose="020B0503020204020204" pitchFamily="34" charset="-122"/>
                <a:ea typeface="微软雅黑" panose="020B0503020204020204" pitchFamily="34" charset="-122"/>
              </a:rPr>
              <a:t>0xC00000000</a:t>
            </a:r>
          </a:p>
        </p:txBody>
      </p:sp>
      <p:sp>
        <p:nvSpPr>
          <p:cNvPr id="54282" name="Text Box 32"/>
          <p:cNvSpPr txBox="1"/>
          <p:nvPr/>
        </p:nvSpPr>
        <p:spPr>
          <a:xfrm>
            <a:off x="3649663" y="5916613"/>
            <a:ext cx="1428750" cy="322262"/>
          </a:xfrm>
          <a:prstGeom prst="rect">
            <a:avLst/>
          </a:prstGeom>
          <a:noFill/>
          <a:ln w="9525">
            <a:noFill/>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latin typeface="微软雅黑" panose="020B0503020204020204" pitchFamily="34" charset="-122"/>
                <a:ea typeface="微软雅黑" panose="020B0503020204020204" pitchFamily="34" charset="-122"/>
              </a:rPr>
              <a:t>0x08048000</a:t>
            </a:r>
          </a:p>
        </p:txBody>
      </p:sp>
      <p:sp>
        <p:nvSpPr>
          <p:cNvPr id="54283" name="Rectangle 14"/>
          <p:cNvSpPr/>
          <p:nvPr/>
        </p:nvSpPr>
        <p:spPr>
          <a:xfrm>
            <a:off x="5003800" y="814388"/>
            <a:ext cx="2830513" cy="517525"/>
          </a:xfrm>
          <a:prstGeom prst="rect">
            <a:avLst/>
          </a:prstGeom>
          <a:solidFill>
            <a:srgbClr val="F1C7C7"/>
          </a:solidFill>
          <a:ln w="3240"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latin typeface="微软雅黑" panose="020B0503020204020204" pitchFamily="34" charset="-122"/>
                <a:ea typeface="微软雅黑" panose="020B0503020204020204" pitchFamily="34" charset="-122"/>
              </a:rPr>
              <a:t>内核虚存区</a:t>
            </a:r>
          </a:p>
        </p:txBody>
      </p:sp>
      <p:sp>
        <p:nvSpPr>
          <p:cNvPr id="54284" name="Rectangle 15"/>
          <p:cNvSpPr/>
          <p:nvPr/>
        </p:nvSpPr>
        <p:spPr>
          <a:xfrm>
            <a:off x="5003800" y="2622550"/>
            <a:ext cx="2830513" cy="711200"/>
          </a:xfrm>
          <a:prstGeom prst="rect">
            <a:avLst/>
          </a:prstGeom>
          <a:solidFill>
            <a:srgbClr val="D5F1CF"/>
          </a:solidFill>
          <a:ln w="3240"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latin typeface="微软雅黑" panose="020B0503020204020204" pitchFamily="34" charset="-122"/>
                <a:ea typeface="微软雅黑" panose="020B0503020204020204" pitchFamily="34" charset="-122"/>
              </a:rPr>
              <a:t>共享库区域</a:t>
            </a:r>
          </a:p>
        </p:txBody>
      </p:sp>
      <p:sp>
        <p:nvSpPr>
          <p:cNvPr id="33808" name="Rectangle 16"/>
          <p:cNvSpPr>
            <a:spLocks noChangeArrowheads="1"/>
          </p:cNvSpPr>
          <p:nvPr/>
        </p:nvSpPr>
        <p:spPr bwMode="auto">
          <a:xfrm>
            <a:off x="5003800" y="3328988"/>
            <a:ext cx="2830513" cy="768350"/>
          </a:xfrm>
          <a:prstGeom prst="rect">
            <a:avLst/>
          </a:prstGeom>
          <a:solidFill>
            <a:schemeClr val="bg1"/>
          </a:solidFill>
          <a:ln w="3302">
            <a:solidFill>
              <a:schemeClr val="tx1"/>
            </a:solidFill>
            <a:miter lim="800000"/>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400" b="1" i="0" u="none" strike="noStrike" kern="1200" cap="none" spc="0" normalizeH="0" baseline="0" noProof="0">
              <a:ln>
                <a:noFill/>
              </a:ln>
              <a:solidFill>
                <a:schemeClr val="tx1"/>
              </a:solidFill>
              <a:effectLst/>
              <a:uLnTx/>
              <a:uFillTx/>
              <a:latin typeface="Arial Narrow" panose="020B0606020202030204" pitchFamily="34" charset="0"/>
              <a:ea typeface="+mn-ea"/>
              <a:cs typeface="+mn-cs"/>
            </a:endParaRPr>
          </a:p>
        </p:txBody>
      </p:sp>
      <p:sp>
        <p:nvSpPr>
          <p:cNvPr id="54286" name="Rectangle 17"/>
          <p:cNvSpPr/>
          <p:nvPr/>
        </p:nvSpPr>
        <p:spPr>
          <a:xfrm>
            <a:off x="5003800" y="4095750"/>
            <a:ext cx="2830513" cy="711200"/>
          </a:xfrm>
          <a:prstGeom prst="rect">
            <a:avLst/>
          </a:prstGeom>
          <a:solidFill>
            <a:srgbClr val="D5F1CF"/>
          </a:solidFill>
          <a:ln w="3240"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latin typeface="微软雅黑" panose="020B0503020204020204" pitchFamily="34" charset="-122"/>
                <a:ea typeface="微软雅黑" panose="020B0503020204020204" pitchFamily="34" charset="-122"/>
              </a:rPr>
              <a:t>堆（</a:t>
            </a:r>
            <a:r>
              <a:rPr lang="en-GB" altLang="zh-CN" sz="2000" b="1" dirty="0">
                <a:latin typeface="微软雅黑" panose="020B0503020204020204" pitchFamily="34" charset="-122"/>
                <a:ea typeface="微软雅黑" panose="020B0503020204020204" pitchFamily="34" charset="-122"/>
              </a:rPr>
              <a:t>heap</a:t>
            </a:r>
            <a:r>
              <a:rPr lang="zh-CN" altLang="en-GB" sz="2000" b="1" dirty="0">
                <a:latin typeface="微软雅黑" panose="020B0503020204020204" pitchFamily="34" charset="-122"/>
                <a:ea typeface="微软雅黑" panose="020B0503020204020204" pitchFamily="34" charset="-122"/>
              </a:rPr>
              <a:t>）</a:t>
            </a:r>
          </a:p>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a:t>
            </a:r>
            <a:r>
              <a:rPr lang="zh-CN" altLang="en-GB" sz="2000" b="1" dirty="0">
                <a:latin typeface="微软雅黑" panose="020B0503020204020204" pitchFamily="34" charset="-122"/>
                <a:ea typeface="微软雅黑" panose="020B0503020204020204" pitchFamily="34" charset="-122"/>
              </a:rPr>
              <a:t>由</a:t>
            </a:r>
            <a:r>
              <a:rPr lang="en-GB" altLang="zh-CN" sz="2000" b="1" dirty="0">
                <a:latin typeface="微软雅黑" panose="020B0503020204020204" pitchFamily="34" charset="-122"/>
                <a:ea typeface="微软雅黑" panose="020B0503020204020204" pitchFamily="34" charset="-122"/>
              </a:rPr>
              <a:t>malloc</a:t>
            </a:r>
            <a:r>
              <a:rPr lang="zh-CN" altLang="en-GB" sz="2000" b="1" dirty="0">
                <a:latin typeface="微软雅黑" panose="020B0503020204020204" pitchFamily="34" charset="-122"/>
                <a:ea typeface="微软雅黑" panose="020B0503020204020204" pitchFamily="34" charset="-122"/>
              </a:rPr>
              <a:t>动态生成</a:t>
            </a:r>
            <a:r>
              <a:rPr lang="en-GB" altLang="zh-CN" sz="2000" b="1" dirty="0">
                <a:latin typeface="Calibri" panose="020F0502020204030204" pitchFamily="34" charset="0"/>
                <a:ea typeface="微软雅黑" panose="020B0503020204020204" pitchFamily="34" charset="-122"/>
              </a:rPr>
              <a:t>)</a:t>
            </a:r>
          </a:p>
        </p:txBody>
      </p:sp>
      <p:sp>
        <p:nvSpPr>
          <p:cNvPr id="54287" name="Line 19"/>
          <p:cNvSpPr/>
          <p:nvPr/>
        </p:nvSpPr>
        <p:spPr>
          <a:xfrm flipV="1">
            <a:off x="6415088" y="3678238"/>
            <a:ext cx="1587" cy="407987"/>
          </a:xfrm>
          <a:prstGeom prst="line">
            <a:avLst/>
          </a:prstGeom>
          <a:ln w="3240" cap="flat" cmpd="sng">
            <a:solidFill>
              <a:schemeClr val="tx1"/>
            </a:solidFill>
            <a:prstDash val="solid"/>
            <a:miter/>
            <a:headEnd type="none" w="med" len="med"/>
            <a:tailEnd type="triangle" w="med" len="med"/>
          </a:ln>
        </p:spPr>
      </p:sp>
      <p:sp>
        <p:nvSpPr>
          <p:cNvPr id="54288" name="Rectangle 20"/>
          <p:cNvSpPr/>
          <p:nvPr/>
        </p:nvSpPr>
        <p:spPr>
          <a:xfrm>
            <a:off x="5003800" y="1300163"/>
            <a:ext cx="2830513" cy="598487"/>
          </a:xfrm>
          <a:prstGeom prst="rect">
            <a:avLst/>
          </a:prstGeom>
          <a:solidFill>
            <a:srgbClr val="D5F1CF"/>
          </a:solidFill>
          <a:ln w="3240"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dirty="0">
                <a:latin typeface="微软雅黑" panose="020B0503020204020204" pitchFamily="34" charset="-122"/>
                <a:ea typeface="微软雅黑" panose="020B0503020204020204" pitchFamily="34" charset="-122"/>
              </a:rPr>
              <a:t>用户栈（</a:t>
            </a:r>
            <a:r>
              <a:rPr lang="en-GB" altLang="zh-CN" b="1" dirty="0">
                <a:latin typeface="微软雅黑" panose="020B0503020204020204" pitchFamily="34" charset="-122"/>
                <a:ea typeface="微软雅黑" panose="020B0503020204020204" pitchFamily="34" charset="-122"/>
              </a:rPr>
              <a:t>User stack</a:t>
            </a:r>
            <a:r>
              <a:rPr lang="zh-CN" altLang="en-GB" b="1" dirty="0">
                <a:latin typeface="微软雅黑" panose="020B0503020204020204" pitchFamily="34" charset="-122"/>
                <a:ea typeface="微软雅黑" panose="020B0503020204020204" pitchFamily="34" charset="-122"/>
              </a:rPr>
              <a:t>）</a:t>
            </a:r>
          </a:p>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latin typeface="Calibri" panose="020F0502020204030204" pitchFamily="34" charset="0"/>
                <a:ea typeface="微软雅黑" panose="020B0503020204020204" pitchFamily="34" charset="-122"/>
              </a:rPr>
              <a:t>动态生成</a:t>
            </a:r>
          </a:p>
        </p:txBody>
      </p:sp>
      <p:sp>
        <p:nvSpPr>
          <p:cNvPr id="54289" name="Line 21"/>
          <p:cNvSpPr/>
          <p:nvPr/>
        </p:nvSpPr>
        <p:spPr>
          <a:xfrm flipV="1">
            <a:off x="6415088" y="2382838"/>
            <a:ext cx="1587" cy="246062"/>
          </a:xfrm>
          <a:prstGeom prst="line">
            <a:avLst/>
          </a:prstGeom>
          <a:ln w="3240" cap="flat" cmpd="sng">
            <a:solidFill>
              <a:schemeClr val="tx1"/>
            </a:solidFill>
            <a:prstDash val="solid"/>
            <a:miter/>
            <a:headEnd type="none" w="med" len="med"/>
            <a:tailEnd type="triangle" w="med" len="med"/>
          </a:ln>
        </p:spPr>
      </p:sp>
      <p:sp>
        <p:nvSpPr>
          <p:cNvPr id="54290" name="Line 22"/>
          <p:cNvSpPr/>
          <p:nvPr/>
        </p:nvSpPr>
        <p:spPr>
          <a:xfrm>
            <a:off x="6415088" y="1898650"/>
            <a:ext cx="1587" cy="242888"/>
          </a:xfrm>
          <a:prstGeom prst="line">
            <a:avLst/>
          </a:prstGeom>
          <a:ln w="3240" cap="flat" cmpd="sng">
            <a:solidFill>
              <a:schemeClr val="tx1"/>
            </a:solidFill>
            <a:prstDash val="solid"/>
            <a:miter/>
            <a:headEnd type="none" w="med" len="med"/>
            <a:tailEnd type="triangle" w="med" len="med"/>
          </a:ln>
        </p:spPr>
      </p:sp>
      <p:sp>
        <p:nvSpPr>
          <p:cNvPr id="33815" name="Rectangle 23"/>
          <p:cNvSpPr>
            <a:spLocks noChangeArrowheads="1"/>
          </p:cNvSpPr>
          <p:nvPr/>
        </p:nvSpPr>
        <p:spPr bwMode="auto">
          <a:xfrm>
            <a:off x="5003800" y="6180138"/>
            <a:ext cx="2830513" cy="422275"/>
          </a:xfrm>
          <a:prstGeom prst="rect">
            <a:avLst/>
          </a:prstGeom>
          <a:solidFill>
            <a:schemeClr val="bg1">
              <a:lumMod val="75000"/>
            </a:schemeClr>
          </a:solidFill>
          <a:ln w="324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未使用</a:t>
            </a:r>
          </a:p>
        </p:txBody>
      </p:sp>
      <p:sp>
        <p:nvSpPr>
          <p:cNvPr id="54292" name="Text Box 24"/>
          <p:cNvSpPr txBox="1"/>
          <p:nvPr/>
        </p:nvSpPr>
        <p:spPr>
          <a:xfrm>
            <a:off x="4735513" y="6411913"/>
            <a:ext cx="315912" cy="331787"/>
          </a:xfrm>
          <a:prstGeom prst="rect">
            <a:avLst/>
          </a:prstGeom>
          <a:noFill/>
          <a:ln w="9525">
            <a:noFill/>
          </a:ln>
        </p:spPr>
        <p:txBody>
          <a:bodyPr wrap="none" lIns="90000" tIns="46800" rIns="90000" bIns="46800" anchor="t" anchorCtr="0">
            <a:spAutoFit/>
          </a:bodyPr>
          <a:lstStyle/>
          <a:p>
            <a:pP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latin typeface="Arial Black" panose="020B0A04020102020204" pitchFamily="34" charset="0"/>
                <a:ea typeface="msgothic"/>
              </a:rPr>
              <a:t>0</a:t>
            </a:r>
          </a:p>
        </p:txBody>
      </p:sp>
      <p:sp>
        <p:nvSpPr>
          <p:cNvPr id="33826" name="Rectangle 34"/>
          <p:cNvSpPr>
            <a:spLocks noChangeArrowheads="1"/>
          </p:cNvSpPr>
          <p:nvPr/>
        </p:nvSpPr>
        <p:spPr bwMode="auto">
          <a:xfrm>
            <a:off x="5003800" y="4803775"/>
            <a:ext cx="2830513" cy="712788"/>
          </a:xfrm>
          <a:prstGeom prst="rect">
            <a:avLst/>
          </a:prstGeom>
          <a:solidFill>
            <a:schemeClr val="accent2">
              <a:lumMod val="20000"/>
              <a:lumOff val="80000"/>
            </a:schemeClr>
          </a:solidFill>
          <a:ln w="324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1200" cap="none" spc="0" normalizeH="0" baseline="0" noProof="0">
                <a:ln>
                  <a:noFill/>
                </a:ln>
                <a:solidFill>
                  <a:srgbClr val="990033"/>
                </a:solidFill>
                <a:effectLst/>
                <a:uLnTx/>
                <a:uFillTx/>
                <a:latin typeface="微软雅黑" panose="020B0503020204020204" pitchFamily="34" charset="-122"/>
                <a:ea typeface="微软雅黑" panose="020B0503020204020204" pitchFamily="34" charset="-122"/>
                <a:cs typeface="msgothic"/>
              </a:rPr>
              <a:t>读写数据段</a:t>
            </a:r>
          </a:p>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(.data, .bss)</a:t>
            </a:r>
          </a:p>
        </p:txBody>
      </p:sp>
      <p:sp>
        <p:nvSpPr>
          <p:cNvPr id="54294" name="Rectangle 35"/>
          <p:cNvSpPr/>
          <p:nvPr/>
        </p:nvSpPr>
        <p:spPr>
          <a:xfrm>
            <a:off x="5003800" y="5468938"/>
            <a:ext cx="2830513" cy="711200"/>
          </a:xfrm>
          <a:prstGeom prst="rect">
            <a:avLst/>
          </a:prstGeom>
          <a:solidFill>
            <a:srgbClr val="F6F5BD"/>
          </a:solidFill>
          <a:ln w="3240"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solidFill>
                  <a:srgbClr val="990033"/>
                </a:solidFill>
                <a:latin typeface="微软雅黑" panose="020B0503020204020204" pitchFamily="34" charset="-122"/>
                <a:ea typeface="微软雅黑" panose="020B0503020204020204" pitchFamily="34" charset="-122"/>
              </a:rPr>
              <a:t>只读代码段</a:t>
            </a:r>
          </a:p>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(.init, .text</a:t>
            </a:r>
            <a:r>
              <a:rPr lang="en-GB" altLang="zh-CN" sz="1600" b="1" dirty="0">
                <a:latin typeface="Calibri" panose="020F0502020204030204" pitchFamily="34" charset="0"/>
                <a:ea typeface="微软雅黑" panose="020B0503020204020204" pitchFamily="34" charset="-122"/>
              </a:rPr>
              <a:t>, </a:t>
            </a:r>
            <a:r>
              <a:rPr lang="en-GB" altLang="zh-CN" b="1" dirty="0">
                <a:latin typeface="微软雅黑" panose="020B0503020204020204" pitchFamily="34" charset="-122"/>
                <a:ea typeface="微软雅黑" panose="020B0503020204020204" pitchFamily="34" charset="-122"/>
              </a:rPr>
              <a:t>.rodata</a:t>
            </a:r>
            <a:r>
              <a:rPr lang="en-GB" altLang="zh-CN" sz="1600" b="1" dirty="0">
                <a:latin typeface="Calibri" panose="020F0502020204030204" pitchFamily="34" charset="0"/>
                <a:ea typeface="微软雅黑" panose="020B0503020204020204" pitchFamily="34" charset="-122"/>
              </a:rPr>
              <a:t>)</a:t>
            </a:r>
          </a:p>
        </p:txBody>
      </p:sp>
      <p:sp>
        <p:nvSpPr>
          <p:cNvPr id="54295" name="AutoShape 36"/>
          <p:cNvSpPr/>
          <p:nvPr/>
        </p:nvSpPr>
        <p:spPr>
          <a:xfrm>
            <a:off x="7867650" y="4911725"/>
            <a:ext cx="222250" cy="1295400"/>
          </a:xfrm>
          <a:prstGeom prst="rightBrace">
            <a:avLst>
              <a:gd name="adj1" fmla="val 48517"/>
              <a:gd name="adj2" fmla="val 50000"/>
            </a:avLst>
          </a:prstGeom>
          <a:noFill/>
          <a:ln w="38100" cap="flat" cmpd="sng">
            <a:solidFill>
              <a:srgbClr val="FF0000"/>
            </a:solidFill>
            <a:prstDash val="solid"/>
            <a:miter/>
            <a:headEnd type="none" w="med" len="med"/>
            <a:tailEnd type="none" w="med" len="med"/>
          </a:ln>
        </p:spPr>
        <p:txBody>
          <a:bodyPr wrap="none" anchor="ctr" anchorCtr="0"/>
          <a:lstStyle/>
          <a:p>
            <a:pPr eaLnBrk="0" hangingPunct="0"/>
            <a:endParaRPr lang="en-US" altLang="zh-CN" sz="2400" b="1" dirty="0">
              <a:latin typeface="Arial Narrow" panose="020B0606020202030204" pitchFamily="34" charset="0"/>
              <a:ea typeface="宋体" panose="02010600030101010101" pitchFamily="2" charset="-122"/>
            </a:endParaRPr>
          </a:p>
        </p:txBody>
      </p:sp>
      <p:sp>
        <p:nvSpPr>
          <p:cNvPr id="804889" name="Text Box 37"/>
          <p:cNvSpPr txBox="1"/>
          <p:nvPr/>
        </p:nvSpPr>
        <p:spPr>
          <a:xfrm>
            <a:off x="8107363" y="4879975"/>
            <a:ext cx="746125" cy="1285875"/>
          </a:xfrm>
          <a:prstGeom prst="rect">
            <a:avLst/>
          </a:prstGeom>
          <a:noFill/>
          <a:ln w="9525">
            <a:noFill/>
          </a:ln>
        </p:spPr>
        <p:txBody>
          <a:bodyPr lIns="90000" tIns="46800" rIns="90000" bIns="46800" anchor="t" anchorCtr="0">
            <a:spAutoFit/>
          </a:bodyPr>
          <a:lstStyle/>
          <a:p>
            <a:pP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solidFill>
                  <a:srgbClr val="FF0000"/>
                </a:solidFill>
                <a:latin typeface="Calibri" panose="020F0502020204030204" pitchFamily="34" charset="0"/>
                <a:ea typeface="微软雅黑" panose="020B0503020204020204" pitchFamily="34" charset="-122"/>
              </a:rPr>
              <a:t>从可执行文件装入</a:t>
            </a:r>
          </a:p>
        </p:txBody>
      </p:sp>
      <p:sp>
        <p:nvSpPr>
          <p:cNvPr id="804890" name="Text Box 26"/>
          <p:cNvSpPr txBox="1"/>
          <p:nvPr/>
        </p:nvSpPr>
        <p:spPr>
          <a:xfrm>
            <a:off x="292100" y="827088"/>
            <a:ext cx="3268663" cy="396875"/>
          </a:xfrm>
          <a:prstGeom prst="rect">
            <a:avLst/>
          </a:prstGeom>
          <a:noFill/>
          <a:ln w="9525">
            <a:noFill/>
          </a:ln>
        </p:spPr>
        <p:txBody>
          <a:bodyPr anchor="t" anchorCtr="0">
            <a:spAutoFit/>
          </a:bodyPr>
          <a:lstStyle/>
          <a:p>
            <a:pPr>
              <a:spcBef>
                <a:spcPct val="50000"/>
              </a:spcBef>
            </a:pPr>
            <a:r>
              <a:rPr lang="zh-CN" altLang="en-US" sz="2000" b="1" dirty="0">
                <a:solidFill>
                  <a:srgbClr val="FF0000"/>
                </a:solidFill>
                <a:latin typeface="微软雅黑" panose="020B0503020204020204" pitchFamily="34" charset="-122"/>
                <a:ea typeface="微软雅黑" panose="020B0503020204020204" pitchFamily="34" charset="-122"/>
              </a:rPr>
              <a:t>程序</a:t>
            </a: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段</a:t>
            </a: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头表描述如何映射</a:t>
            </a:r>
          </a:p>
        </p:txBody>
      </p:sp>
      <p:sp>
        <p:nvSpPr>
          <p:cNvPr id="33794" name="Rectangle 2"/>
          <p:cNvSpPr>
            <a:spLocks noChangeArrowheads="1"/>
          </p:cNvSpPr>
          <p:nvPr/>
        </p:nvSpPr>
        <p:spPr bwMode="auto">
          <a:xfrm>
            <a:off x="247650" y="1554163"/>
            <a:ext cx="2971800" cy="434975"/>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ELF </a:t>
            </a:r>
            <a:r>
              <a:rPr kumimoji="0" lang="zh-CN" altLang="en-GB"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头</a:t>
            </a:r>
          </a:p>
        </p:txBody>
      </p:sp>
      <p:sp>
        <p:nvSpPr>
          <p:cNvPr id="54299" name="Rectangle 3"/>
          <p:cNvSpPr/>
          <p:nvPr/>
        </p:nvSpPr>
        <p:spPr>
          <a:xfrm>
            <a:off x="247650" y="1989138"/>
            <a:ext cx="2971800" cy="695325"/>
          </a:xfrm>
          <a:prstGeom prst="rect">
            <a:avLst/>
          </a:prstGeom>
          <a:solidFill>
            <a:srgbClr val="993366">
              <a:alpha val="9019"/>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solidFill>
                  <a:srgbClr val="FF0000"/>
                </a:solidFill>
                <a:latin typeface="微软雅黑" panose="020B0503020204020204" pitchFamily="34" charset="-122"/>
                <a:ea typeface="微软雅黑" panose="020B0503020204020204" pitchFamily="34" charset="-122"/>
              </a:rPr>
              <a:t>程序（段）头表</a:t>
            </a:r>
          </a:p>
        </p:txBody>
      </p:sp>
      <p:sp>
        <p:nvSpPr>
          <p:cNvPr id="54300" name="Rectangle 4"/>
          <p:cNvSpPr/>
          <p:nvPr/>
        </p:nvSpPr>
        <p:spPr>
          <a:xfrm>
            <a:off x="247650" y="3119438"/>
            <a:ext cx="2971800" cy="434975"/>
          </a:xfrm>
          <a:prstGeom prst="rect">
            <a:avLst/>
          </a:prstGeom>
          <a:solidFill>
            <a:srgbClr val="F6F5BD"/>
          </a:solidFill>
          <a:ln w="25560"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.text </a:t>
            </a:r>
            <a:r>
              <a:rPr lang="zh-CN" altLang="en-GB" b="1" dirty="0">
                <a:latin typeface="微软雅黑" panose="020B0503020204020204" pitchFamily="34" charset="-122"/>
                <a:ea typeface="微软雅黑" panose="020B0503020204020204" pitchFamily="34" charset="-122"/>
              </a:rPr>
              <a:t>节</a:t>
            </a:r>
          </a:p>
        </p:txBody>
      </p:sp>
      <p:sp>
        <p:nvSpPr>
          <p:cNvPr id="33797" name="Rectangle 5"/>
          <p:cNvSpPr>
            <a:spLocks noChangeArrowheads="1"/>
          </p:cNvSpPr>
          <p:nvPr/>
        </p:nvSpPr>
        <p:spPr bwMode="auto">
          <a:xfrm>
            <a:off x="247650" y="3989388"/>
            <a:ext cx="2971800" cy="434975"/>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.data </a:t>
            </a:r>
            <a:r>
              <a:rPr kumimoji="0" lang="zh-CN" altLang="en-GB"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33798" name="Rectangle 6"/>
          <p:cNvSpPr>
            <a:spLocks noChangeArrowheads="1"/>
          </p:cNvSpPr>
          <p:nvPr/>
        </p:nvSpPr>
        <p:spPr bwMode="auto">
          <a:xfrm>
            <a:off x="247650" y="4424363"/>
            <a:ext cx="2971800" cy="433388"/>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.bss </a:t>
            </a:r>
            <a:r>
              <a:rPr kumimoji="0" lang="zh-CN" altLang="en-GB"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33799" name="Rectangle 7"/>
          <p:cNvSpPr>
            <a:spLocks noChangeArrowheads="1"/>
          </p:cNvSpPr>
          <p:nvPr/>
        </p:nvSpPr>
        <p:spPr bwMode="auto">
          <a:xfrm>
            <a:off x="247650" y="4857750"/>
            <a:ext cx="2971800" cy="434975"/>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.symtab </a:t>
            </a:r>
            <a:r>
              <a:rPr kumimoji="0" lang="zh-CN" altLang="en-GB"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33802" name="Rectangle 10"/>
          <p:cNvSpPr>
            <a:spLocks noChangeArrowheads="1"/>
          </p:cNvSpPr>
          <p:nvPr/>
        </p:nvSpPr>
        <p:spPr bwMode="auto">
          <a:xfrm>
            <a:off x="247650" y="5292725"/>
            <a:ext cx="2971800" cy="434975"/>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.debug </a:t>
            </a:r>
            <a:r>
              <a:rPr kumimoji="0" lang="zh-CN" altLang="en-GB"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54305" name="Rectangle 5"/>
          <p:cNvSpPr/>
          <p:nvPr/>
        </p:nvSpPr>
        <p:spPr>
          <a:xfrm>
            <a:off x="247650" y="3554413"/>
            <a:ext cx="2971800" cy="434975"/>
          </a:xfrm>
          <a:prstGeom prst="rect">
            <a:avLst/>
          </a:prstGeom>
          <a:solidFill>
            <a:srgbClr val="F6F5BD"/>
          </a:solidFill>
          <a:ln w="25560"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.rodata </a:t>
            </a:r>
            <a:r>
              <a:rPr lang="zh-CN" altLang="en-GB" b="1" dirty="0">
                <a:latin typeface="微软雅黑" panose="020B0503020204020204" pitchFamily="34" charset="-122"/>
                <a:ea typeface="微软雅黑" panose="020B0503020204020204" pitchFamily="34" charset="-122"/>
              </a:rPr>
              <a:t>节</a:t>
            </a:r>
          </a:p>
        </p:txBody>
      </p:sp>
      <p:sp>
        <p:nvSpPr>
          <p:cNvPr id="40" name="Rectangle 10"/>
          <p:cNvSpPr>
            <a:spLocks noChangeArrowheads="1"/>
          </p:cNvSpPr>
          <p:nvPr/>
        </p:nvSpPr>
        <p:spPr bwMode="auto">
          <a:xfrm>
            <a:off x="247650" y="5727700"/>
            <a:ext cx="2971800" cy="434975"/>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.line </a:t>
            </a:r>
            <a:r>
              <a:rPr kumimoji="0" lang="zh-CN" altLang="en-GB"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54307" name="Rectangle 4"/>
          <p:cNvSpPr/>
          <p:nvPr/>
        </p:nvSpPr>
        <p:spPr>
          <a:xfrm>
            <a:off x="247650" y="2684463"/>
            <a:ext cx="2971800" cy="434975"/>
          </a:xfrm>
          <a:prstGeom prst="rect">
            <a:avLst/>
          </a:prstGeom>
          <a:solidFill>
            <a:srgbClr val="F6F5BD"/>
          </a:solidFill>
          <a:ln w="25560"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.init </a:t>
            </a:r>
            <a:r>
              <a:rPr lang="zh-CN" altLang="en-GB" b="1" dirty="0">
                <a:latin typeface="微软雅黑" panose="020B0503020204020204" pitchFamily="34" charset="-122"/>
                <a:ea typeface="微软雅黑" panose="020B0503020204020204" pitchFamily="34" charset="-122"/>
              </a:rPr>
              <a:t>节</a:t>
            </a:r>
          </a:p>
        </p:txBody>
      </p:sp>
      <p:sp>
        <p:nvSpPr>
          <p:cNvPr id="42" name="Rectangle 10"/>
          <p:cNvSpPr>
            <a:spLocks noChangeArrowheads="1"/>
          </p:cNvSpPr>
          <p:nvPr/>
        </p:nvSpPr>
        <p:spPr bwMode="auto">
          <a:xfrm>
            <a:off x="247650" y="6162675"/>
            <a:ext cx="2971800" cy="434975"/>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.strtab </a:t>
            </a:r>
            <a:r>
              <a:rPr kumimoji="0" lang="zh-CN" altLang="en-GB"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54309" name="Line 38"/>
          <p:cNvSpPr/>
          <p:nvPr/>
        </p:nvSpPr>
        <p:spPr>
          <a:xfrm>
            <a:off x="3671888" y="2841625"/>
            <a:ext cx="1333500" cy="2979738"/>
          </a:xfrm>
          <a:prstGeom prst="line">
            <a:avLst/>
          </a:prstGeom>
          <a:ln w="38100" cap="flat" cmpd="sng">
            <a:solidFill>
              <a:srgbClr val="FF0000"/>
            </a:solidFill>
            <a:prstDash val="solid"/>
            <a:round/>
            <a:headEnd type="none" w="med" len="med"/>
            <a:tailEnd type="triangle" w="med" len="med"/>
          </a:ln>
        </p:spPr>
      </p:sp>
      <p:grpSp>
        <p:nvGrpSpPr>
          <p:cNvPr id="54310" name="Group 39"/>
          <p:cNvGrpSpPr/>
          <p:nvPr/>
        </p:nvGrpSpPr>
        <p:grpSpPr>
          <a:xfrm>
            <a:off x="3322638" y="3990975"/>
            <a:ext cx="1652587" cy="1214438"/>
            <a:chOff x="2039" y="2533"/>
            <a:chExt cx="1114" cy="746"/>
          </a:xfrm>
        </p:grpSpPr>
        <p:sp>
          <p:nvSpPr>
            <p:cNvPr id="54311" name="Line 40"/>
            <p:cNvSpPr/>
            <p:nvPr/>
          </p:nvSpPr>
          <p:spPr>
            <a:xfrm>
              <a:off x="2257" y="2823"/>
              <a:ext cx="896" cy="456"/>
            </a:xfrm>
            <a:prstGeom prst="line">
              <a:avLst/>
            </a:prstGeom>
            <a:ln w="38100" cap="flat" cmpd="sng">
              <a:solidFill>
                <a:srgbClr val="FF0000"/>
              </a:solidFill>
              <a:prstDash val="solid"/>
              <a:round/>
              <a:headEnd type="none" w="med" len="med"/>
              <a:tailEnd type="triangle" w="med" len="med"/>
            </a:ln>
          </p:spPr>
        </p:sp>
        <p:sp>
          <p:nvSpPr>
            <p:cNvPr id="54312" name="AutoShape 41"/>
            <p:cNvSpPr/>
            <p:nvPr/>
          </p:nvSpPr>
          <p:spPr>
            <a:xfrm>
              <a:off x="2039" y="2533"/>
              <a:ext cx="192" cy="539"/>
            </a:xfrm>
            <a:prstGeom prst="rightBrace">
              <a:avLst>
                <a:gd name="adj1" fmla="val 23368"/>
                <a:gd name="adj2" fmla="val 50000"/>
              </a:avLst>
            </a:prstGeom>
            <a:noFill/>
            <a:ln w="38100" cap="flat" cmpd="sng">
              <a:solidFill>
                <a:srgbClr val="FF0000"/>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sp>
        <p:nvSpPr>
          <p:cNvPr id="54313" name="AutoShape 42"/>
          <p:cNvSpPr/>
          <p:nvPr/>
        </p:nvSpPr>
        <p:spPr>
          <a:xfrm>
            <a:off x="3424238" y="1698625"/>
            <a:ext cx="204787" cy="2249488"/>
          </a:xfrm>
          <a:prstGeom prst="rightBrace">
            <a:avLst>
              <a:gd name="adj1" fmla="val 91436"/>
              <a:gd name="adj2" fmla="val 50000"/>
            </a:avLst>
          </a:prstGeom>
          <a:noFill/>
          <a:ln w="38100" cap="flat" cmpd="sng">
            <a:solidFill>
              <a:srgbClr val="FF0000"/>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04890">
                                            <p:txEl>
                                              <p:pRg st="0" end="0"/>
                                            </p:txEl>
                                          </p:spTgt>
                                        </p:tgtEl>
                                        <p:attrNameLst>
                                          <p:attrName>style.visibility</p:attrName>
                                        </p:attrNameLst>
                                      </p:cBhvr>
                                      <p:to>
                                        <p:strVal val="visible"/>
                                      </p:to>
                                    </p:set>
                                    <p:animEffect transition="in" filter="blinds(horizontal)">
                                      <p:cBhvr>
                                        <p:cTn id="7" dur="500"/>
                                        <p:tgtEl>
                                          <p:spTgt spid="8048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04889"/>
                                        </p:tgtEl>
                                        <p:attrNameLst>
                                          <p:attrName>style.visibility</p:attrName>
                                        </p:attrNameLst>
                                      </p:cBhvr>
                                      <p:to>
                                        <p:strVal val="visible"/>
                                      </p:to>
                                    </p:set>
                                    <p:animEffect transition="in" filter="blinds(horizontal)">
                                      <p:cBhvr>
                                        <p:cTn id="12" dur="500"/>
                                        <p:tgtEl>
                                          <p:spTgt spid="8048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488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p:cNvSpPr>
          <p:nvPr>
            <p:ph type="title"/>
          </p:nvPr>
        </p:nvSpPr>
        <p:spPr>
          <a:ln/>
        </p:spPr>
        <p:txBody>
          <a:bodyPr vert="horz" wrap="square" lIns="91440" tIns="45720" rIns="91440" bIns="45720" anchor="ctr" anchorCtr="0"/>
          <a:lstStyle/>
          <a:p>
            <a:r>
              <a:rPr lang="zh-CN" altLang="en-US" dirty="0"/>
              <a:t>可执行文件中的程序头表</a:t>
            </a:r>
          </a:p>
        </p:txBody>
      </p:sp>
      <p:sp>
        <p:nvSpPr>
          <p:cNvPr id="56322" name="Rectangle 3"/>
          <p:cNvSpPr/>
          <p:nvPr/>
        </p:nvSpPr>
        <p:spPr>
          <a:xfrm>
            <a:off x="158750" y="646113"/>
            <a:ext cx="3656013" cy="2981325"/>
          </a:xfrm>
          <a:prstGeom prst="rect">
            <a:avLst/>
          </a:prstGeom>
          <a:noFill/>
          <a:ln w="9525">
            <a:noFill/>
          </a:ln>
        </p:spPr>
        <p:txBody>
          <a:bodyPr wrap="none" anchor="ctr" anchorCtr="0">
            <a:spAutoFit/>
          </a:bodyPr>
          <a:lstStyle/>
          <a:p>
            <a:pPr indent="266700">
              <a:lnSpc>
                <a:spcPct val="105000"/>
              </a:lnSpc>
            </a:pPr>
            <a:r>
              <a:rPr lang="en-US" altLang="zh-CN" b="1" dirty="0">
                <a:latin typeface="微软雅黑" panose="020B0503020204020204" pitchFamily="34" charset="-122"/>
                <a:ea typeface="微软雅黑" panose="020B0503020204020204" pitchFamily="34" charset="-122"/>
              </a:rPr>
              <a:t>typedef struct {</a:t>
            </a:r>
          </a:p>
          <a:p>
            <a:pPr indent="266700">
              <a:lnSpc>
                <a:spcPct val="105000"/>
              </a:lnSpc>
            </a:pPr>
            <a:r>
              <a:rPr lang="en-US" altLang="zh-CN" b="1" dirty="0">
                <a:latin typeface="微软雅黑" panose="020B0503020204020204" pitchFamily="34" charset="-122"/>
                <a:ea typeface="微软雅黑" panose="020B0503020204020204" pitchFamily="34" charset="-122"/>
              </a:rPr>
              <a:t>        Elf32_Word   p_type;</a:t>
            </a:r>
          </a:p>
          <a:p>
            <a:pPr indent="266700">
              <a:lnSpc>
                <a:spcPct val="105000"/>
              </a:lnSpc>
            </a:pPr>
            <a:r>
              <a:rPr lang="en-US" altLang="zh-CN" b="1" dirty="0">
                <a:latin typeface="微软雅黑" panose="020B0503020204020204" pitchFamily="34" charset="-122"/>
                <a:ea typeface="微软雅黑" panose="020B0503020204020204" pitchFamily="34" charset="-122"/>
              </a:rPr>
              <a:t>        Elf32_Off       p_offset;</a:t>
            </a:r>
          </a:p>
          <a:p>
            <a:pPr indent="266700">
              <a:lnSpc>
                <a:spcPct val="105000"/>
              </a:lnSpc>
            </a:pPr>
            <a:r>
              <a:rPr lang="en-US" altLang="zh-CN" b="1" dirty="0">
                <a:latin typeface="微软雅黑" panose="020B0503020204020204" pitchFamily="34" charset="-122"/>
                <a:ea typeface="微软雅黑" panose="020B0503020204020204" pitchFamily="34" charset="-122"/>
              </a:rPr>
              <a:t>        Elf32_Addr    p_vaddr;</a:t>
            </a:r>
          </a:p>
          <a:p>
            <a:pPr indent="266700">
              <a:lnSpc>
                <a:spcPct val="105000"/>
              </a:lnSpc>
            </a:pPr>
            <a:r>
              <a:rPr lang="en-US" altLang="zh-CN" b="1" dirty="0">
                <a:latin typeface="微软雅黑" panose="020B0503020204020204" pitchFamily="34" charset="-122"/>
                <a:ea typeface="微软雅黑" panose="020B0503020204020204" pitchFamily="34" charset="-122"/>
              </a:rPr>
              <a:t>        Elf32_Addr    p_paddr;</a:t>
            </a:r>
          </a:p>
          <a:p>
            <a:pPr indent="266700">
              <a:lnSpc>
                <a:spcPct val="105000"/>
              </a:lnSpc>
            </a:pPr>
            <a:r>
              <a:rPr lang="en-US" altLang="zh-CN" b="1" dirty="0">
                <a:latin typeface="微软雅黑" panose="020B0503020204020204" pitchFamily="34" charset="-122"/>
                <a:ea typeface="微软雅黑" panose="020B0503020204020204" pitchFamily="34" charset="-122"/>
              </a:rPr>
              <a:t>        Elf32_Word   p_filesz;</a:t>
            </a:r>
          </a:p>
          <a:p>
            <a:pPr indent="266700">
              <a:lnSpc>
                <a:spcPct val="105000"/>
              </a:lnSpc>
            </a:pPr>
            <a:r>
              <a:rPr lang="en-US" altLang="zh-CN" b="1" dirty="0">
                <a:latin typeface="微软雅黑" panose="020B0503020204020204" pitchFamily="34" charset="-122"/>
                <a:ea typeface="微软雅黑" panose="020B0503020204020204" pitchFamily="34" charset="-122"/>
              </a:rPr>
              <a:t>        Elf32_Word   p_memsz;</a:t>
            </a:r>
          </a:p>
          <a:p>
            <a:pPr indent="266700">
              <a:lnSpc>
                <a:spcPct val="105000"/>
              </a:lnSpc>
            </a:pPr>
            <a:r>
              <a:rPr lang="en-US" altLang="zh-CN" b="1" dirty="0">
                <a:latin typeface="微软雅黑" panose="020B0503020204020204" pitchFamily="34" charset="-122"/>
                <a:ea typeface="微软雅黑" panose="020B0503020204020204" pitchFamily="34" charset="-122"/>
              </a:rPr>
              <a:t>        Elf32_Word   p_flags;</a:t>
            </a:r>
          </a:p>
          <a:p>
            <a:pPr indent="266700">
              <a:lnSpc>
                <a:spcPct val="105000"/>
              </a:lnSpc>
            </a:pPr>
            <a:r>
              <a:rPr lang="en-US" altLang="zh-CN" b="1" dirty="0">
                <a:latin typeface="微软雅黑" panose="020B0503020204020204" pitchFamily="34" charset="-122"/>
                <a:ea typeface="微软雅黑" panose="020B0503020204020204" pitchFamily="34" charset="-122"/>
              </a:rPr>
              <a:t>        Elf32_Word   p_align;</a:t>
            </a:r>
          </a:p>
          <a:p>
            <a:pPr indent="266700">
              <a:lnSpc>
                <a:spcPct val="105000"/>
              </a:lnSpc>
            </a:pPr>
            <a:r>
              <a:rPr lang="en-US" altLang="zh-CN" b="1" dirty="0">
                <a:latin typeface="微软雅黑" panose="020B0503020204020204" pitchFamily="34" charset="-122"/>
                <a:ea typeface="微软雅黑" panose="020B0503020204020204" pitchFamily="34" charset="-122"/>
              </a:rPr>
              <a:t>} Elf32_Phdr;</a:t>
            </a:r>
          </a:p>
        </p:txBody>
      </p:sp>
      <p:pic>
        <p:nvPicPr>
          <p:cNvPr id="806916" name="Picture 4"/>
          <p:cNvPicPr>
            <a:picLocks noChangeAspect="1"/>
          </p:cNvPicPr>
          <p:nvPr/>
        </p:nvPicPr>
        <p:blipFill>
          <a:blip r:embed="rId2"/>
          <a:stretch>
            <a:fillRect/>
          </a:stretch>
        </p:blipFill>
        <p:spPr>
          <a:xfrm>
            <a:off x="0" y="3584575"/>
            <a:ext cx="9144000" cy="3273425"/>
          </a:xfrm>
          <a:prstGeom prst="rect">
            <a:avLst/>
          </a:prstGeom>
          <a:noFill/>
          <a:ln w="9525">
            <a:noFill/>
          </a:ln>
        </p:spPr>
      </p:pic>
      <p:sp>
        <p:nvSpPr>
          <p:cNvPr id="806917" name="Rectangle 5"/>
          <p:cNvSpPr/>
          <p:nvPr/>
        </p:nvSpPr>
        <p:spPr>
          <a:xfrm>
            <a:off x="4221163" y="738188"/>
            <a:ext cx="4576762" cy="2703512"/>
          </a:xfrm>
          <a:prstGeom prst="rect">
            <a:avLst/>
          </a:prstGeom>
          <a:noFill/>
          <a:ln w="9525">
            <a:noFill/>
          </a:ln>
        </p:spPr>
        <p:txBody>
          <a:bodyPr anchor="ctr" anchorCtr="0">
            <a:spAutoFit/>
          </a:bodyPr>
          <a:lstStyle/>
          <a:p>
            <a:pPr eaLnBrk="0" hangingPunct="0">
              <a:lnSpc>
                <a:spcPct val="105000"/>
              </a:lnSpc>
              <a:spcBef>
                <a:spcPct val="40000"/>
              </a:spcBef>
            </a:pPr>
            <a:r>
              <a:rPr lang="zh-CN" altLang="en-US" sz="2000" b="1" dirty="0">
                <a:solidFill>
                  <a:srgbClr val="FF0000"/>
                </a:solidFill>
                <a:latin typeface="微软雅黑" panose="020B0503020204020204" pitchFamily="34" charset="-122"/>
                <a:ea typeface="微软雅黑" panose="020B0503020204020204" pitchFamily="34" charset="-122"/>
              </a:rPr>
              <a:t>程序头表</a:t>
            </a:r>
            <a:r>
              <a:rPr lang="zh-CN" altLang="en-US" sz="2000" b="1" dirty="0">
                <a:solidFill>
                  <a:srgbClr val="3333CC"/>
                </a:solidFill>
                <a:latin typeface="微软雅黑" panose="020B0503020204020204" pitchFamily="34" charset="-122"/>
                <a:ea typeface="微软雅黑" panose="020B0503020204020204" pitchFamily="34" charset="-122"/>
              </a:rPr>
              <a:t>描述可执行文件中的节与虚拟空间中的存储段之间的映射关系</a:t>
            </a:r>
          </a:p>
          <a:p>
            <a:pPr eaLnBrk="0" hangingPunct="0">
              <a:lnSpc>
                <a:spcPct val="105000"/>
              </a:lnSpc>
              <a:spcBef>
                <a:spcPct val="40000"/>
              </a:spcBef>
            </a:pPr>
            <a:r>
              <a:rPr lang="zh-CN" altLang="en-US" sz="2000" b="1" dirty="0">
                <a:solidFill>
                  <a:srgbClr val="3333CC"/>
                </a:solidFill>
                <a:latin typeface="微软雅黑" panose="020B0503020204020204" pitchFamily="34" charset="-122"/>
                <a:ea typeface="微软雅黑" panose="020B0503020204020204" pitchFamily="34" charset="-122"/>
              </a:rPr>
              <a:t>一个表项</a:t>
            </a:r>
            <a:r>
              <a:rPr lang="zh-CN" altLang="en-US" sz="2000" b="1" dirty="0">
                <a:solidFill>
                  <a:srgbClr val="FF0000"/>
                </a:solidFill>
                <a:latin typeface="微软雅黑" panose="020B0503020204020204" pitchFamily="34" charset="-122"/>
                <a:ea typeface="微软雅黑" panose="020B0503020204020204" pitchFamily="34" charset="-122"/>
              </a:rPr>
              <a:t>（</a:t>
            </a:r>
            <a:r>
              <a:rPr lang="en-US" altLang="zh-CN" sz="2000" b="1" dirty="0">
                <a:solidFill>
                  <a:srgbClr val="FF0000"/>
                </a:solidFill>
                <a:latin typeface="微软雅黑" panose="020B0503020204020204" pitchFamily="34" charset="-122"/>
                <a:ea typeface="微软雅黑" panose="020B0503020204020204" pitchFamily="34" charset="-122"/>
              </a:rPr>
              <a:t>32B</a:t>
            </a:r>
            <a:r>
              <a:rPr lang="zh-CN" altLang="en-US"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3333CC"/>
                </a:solidFill>
                <a:latin typeface="微软雅黑" panose="020B0503020204020204" pitchFamily="34" charset="-122"/>
                <a:ea typeface="微软雅黑" panose="020B0503020204020204" pitchFamily="34" charset="-122"/>
              </a:rPr>
              <a:t>说明虚拟地址空间中</a:t>
            </a:r>
            <a:r>
              <a:rPr lang="zh-CN" altLang="en-US" sz="2000" b="1" dirty="0">
                <a:solidFill>
                  <a:srgbClr val="CC3300"/>
                </a:solidFill>
                <a:latin typeface="微软雅黑" panose="020B0503020204020204" pitchFamily="34" charset="-122"/>
                <a:ea typeface="微软雅黑" panose="020B0503020204020204" pitchFamily="34" charset="-122"/>
              </a:rPr>
              <a:t>一个连续的段</a:t>
            </a:r>
            <a:r>
              <a:rPr lang="zh-CN" altLang="en-US" sz="2000" b="1" dirty="0">
                <a:solidFill>
                  <a:srgbClr val="3333CC"/>
                </a:solidFill>
                <a:latin typeface="微软雅黑" panose="020B0503020204020204" pitchFamily="34" charset="-122"/>
                <a:ea typeface="微软雅黑" panose="020B0503020204020204" pitchFamily="34" charset="-122"/>
              </a:rPr>
              <a:t>或</a:t>
            </a:r>
            <a:r>
              <a:rPr lang="zh-CN" altLang="en-US" sz="2000" b="1" dirty="0">
                <a:solidFill>
                  <a:srgbClr val="CC3300"/>
                </a:solidFill>
                <a:latin typeface="微软雅黑" panose="020B0503020204020204" pitchFamily="34" charset="-122"/>
                <a:ea typeface="微软雅黑" panose="020B0503020204020204" pitchFamily="34" charset="-122"/>
              </a:rPr>
              <a:t>一个特殊的节</a:t>
            </a:r>
            <a:r>
              <a:rPr lang="zh-CN" altLang="en-US" sz="2000" dirty="0">
                <a:solidFill>
                  <a:srgbClr val="3366FF"/>
                </a:solidFill>
                <a:latin typeface="微软雅黑" panose="020B0503020204020204" pitchFamily="34" charset="-122"/>
                <a:ea typeface="微软雅黑" panose="020B0503020204020204" pitchFamily="34" charset="-122"/>
              </a:rPr>
              <a:t> </a:t>
            </a:r>
          </a:p>
          <a:p>
            <a:pPr eaLnBrk="0" hangingPunct="0">
              <a:lnSpc>
                <a:spcPct val="105000"/>
              </a:lnSpc>
              <a:spcBef>
                <a:spcPct val="40000"/>
              </a:spcBef>
            </a:pPr>
            <a:r>
              <a:rPr lang="zh-CN" altLang="en-US" sz="2000" b="1" dirty="0">
                <a:solidFill>
                  <a:srgbClr val="3333CC"/>
                </a:solidFill>
                <a:latin typeface="微软雅黑" panose="020B0503020204020204" pitchFamily="34" charset="-122"/>
                <a:ea typeface="微软雅黑" panose="020B0503020204020204" pitchFamily="34" charset="-122"/>
              </a:rPr>
              <a:t>以下是某可执行目标文件程序头表信息</a:t>
            </a:r>
          </a:p>
          <a:p>
            <a:pPr eaLnBrk="0" hangingPunct="0">
              <a:lnSpc>
                <a:spcPct val="105000"/>
              </a:lnSpc>
              <a:spcBef>
                <a:spcPct val="40000"/>
              </a:spcBef>
            </a:pPr>
            <a:r>
              <a:rPr lang="zh-CN" altLang="en-US" sz="2000" b="1" dirty="0">
                <a:solidFill>
                  <a:srgbClr val="3333CC"/>
                </a:solidFill>
                <a:latin typeface="微软雅黑" panose="020B0503020204020204" pitchFamily="34" charset="-122"/>
                <a:ea typeface="微软雅黑" panose="020B0503020204020204" pitchFamily="34" charset="-122"/>
              </a:rPr>
              <a:t>有</a:t>
            </a:r>
            <a:r>
              <a:rPr lang="en-US" altLang="zh-CN" sz="2000" b="1" dirty="0">
                <a:solidFill>
                  <a:srgbClr val="3333CC"/>
                </a:solidFill>
                <a:latin typeface="微软雅黑" panose="020B0503020204020204" pitchFamily="34" charset="-122"/>
                <a:ea typeface="微软雅黑" panose="020B0503020204020204" pitchFamily="34" charset="-122"/>
              </a:rPr>
              <a:t>8</a:t>
            </a:r>
            <a:r>
              <a:rPr lang="zh-CN" altLang="en-US" sz="2000" b="1" dirty="0">
                <a:solidFill>
                  <a:srgbClr val="3333CC"/>
                </a:solidFill>
                <a:latin typeface="微软雅黑" panose="020B0503020204020204" pitchFamily="34" charset="-122"/>
                <a:ea typeface="微软雅黑" panose="020B0503020204020204" pitchFamily="34" charset="-122"/>
              </a:rPr>
              <a:t>个表项，其中两个为</a:t>
            </a:r>
            <a:r>
              <a:rPr lang="zh-CN" altLang="en-US" sz="2000" b="1" dirty="0">
                <a:solidFill>
                  <a:srgbClr val="CC3300"/>
                </a:solidFill>
                <a:latin typeface="微软雅黑" panose="020B0503020204020204" pitchFamily="34" charset="-122"/>
                <a:ea typeface="微软雅黑" panose="020B0503020204020204" pitchFamily="34" charset="-122"/>
              </a:rPr>
              <a:t>可装入段（即</a:t>
            </a:r>
            <a:r>
              <a:rPr lang="en-US" altLang="zh-CN" sz="2000" b="1" dirty="0">
                <a:solidFill>
                  <a:srgbClr val="CC3300"/>
                </a:solidFill>
                <a:latin typeface="微软雅黑" panose="020B0503020204020204" pitchFamily="34" charset="-122"/>
                <a:ea typeface="微软雅黑" panose="020B0503020204020204" pitchFamily="34" charset="-122"/>
              </a:rPr>
              <a:t>Type=LOAD</a:t>
            </a:r>
            <a:r>
              <a:rPr lang="zh-CN" altLang="en-US" sz="2000" b="1" dirty="0">
                <a:solidFill>
                  <a:srgbClr val="CC3300"/>
                </a:solidFill>
                <a:latin typeface="微软雅黑" panose="020B0503020204020204" pitchFamily="34" charset="-122"/>
                <a:ea typeface="微软雅黑" panose="020B0503020204020204" pitchFamily="34" charset="-122"/>
              </a:rPr>
              <a:t>）</a:t>
            </a:r>
          </a:p>
        </p:txBody>
      </p:sp>
      <p:sp>
        <p:nvSpPr>
          <p:cNvPr id="806918" name="Rectangle 6"/>
          <p:cNvSpPr/>
          <p:nvPr/>
        </p:nvSpPr>
        <p:spPr>
          <a:xfrm>
            <a:off x="231775" y="3830638"/>
            <a:ext cx="8651875" cy="334962"/>
          </a:xfrm>
          <a:prstGeom prst="rect">
            <a:avLst/>
          </a:prstGeom>
          <a:noFill/>
          <a:ln w="28575" cap="flat" cmpd="sng">
            <a:solidFill>
              <a:srgbClr val="FF0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806919" name="Line 7"/>
          <p:cNvSpPr/>
          <p:nvPr/>
        </p:nvSpPr>
        <p:spPr>
          <a:xfrm>
            <a:off x="204788" y="5326063"/>
            <a:ext cx="8853487" cy="0"/>
          </a:xfrm>
          <a:prstGeom prst="line">
            <a:avLst/>
          </a:prstGeom>
          <a:ln w="38100" cap="flat" cmpd="sng">
            <a:solidFill>
              <a:srgbClr val="FF0000"/>
            </a:solidFill>
            <a:prstDash val="solid"/>
            <a:round/>
            <a:headEnd type="none" w="med" len="med"/>
            <a:tailEnd type="none" w="med" len="med"/>
          </a:ln>
        </p:spPr>
      </p:sp>
      <p:sp>
        <p:nvSpPr>
          <p:cNvPr id="806920" name="Line 8"/>
          <p:cNvSpPr/>
          <p:nvPr/>
        </p:nvSpPr>
        <p:spPr>
          <a:xfrm>
            <a:off x="219075" y="5607050"/>
            <a:ext cx="8853488" cy="0"/>
          </a:xfrm>
          <a:prstGeom prst="line">
            <a:avLst/>
          </a:prstGeom>
          <a:ln w="38100" cap="flat" cmpd="sng">
            <a:solidFill>
              <a:srgbClr val="FF0000"/>
            </a:solidFill>
            <a:prstDash val="solid"/>
            <a:round/>
            <a:headEnd type="none" w="med" len="med"/>
            <a:tailEnd type="none" w="med" len="med"/>
          </a:ln>
        </p:spPr>
      </p:sp>
      <p:sp>
        <p:nvSpPr>
          <p:cNvPr id="806921" name="Text Box 9"/>
          <p:cNvSpPr txBox="1"/>
          <p:nvPr/>
        </p:nvSpPr>
        <p:spPr>
          <a:xfrm>
            <a:off x="2352675" y="3367088"/>
            <a:ext cx="3279775" cy="457200"/>
          </a:xfrm>
          <a:prstGeom prst="rect">
            <a:avLst/>
          </a:prstGeom>
          <a:noFill/>
          <a:ln w="9525">
            <a:noFill/>
          </a:ln>
        </p:spPr>
        <p:txBody>
          <a:bodyPr anchor="t" anchorCtr="0">
            <a:spAutoFit/>
          </a:bodyPr>
          <a:lstStyle/>
          <a:p>
            <a:pPr>
              <a:spcBef>
                <a:spcPct val="50000"/>
              </a:spcBef>
            </a:pPr>
            <a:r>
              <a:rPr lang="en-US" altLang="zh-CN" sz="2400" b="1" dirty="0">
                <a:solidFill>
                  <a:srgbClr val="FF0000"/>
                </a:solidFill>
                <a:latin typeface="微软雅黑" panose="020B0503020204020204" pitchFamily="34" charset="-122"/>
                <a:ea typeface="微软雅黑" panose="020B0503020204020204" pitchFamily="34" charset="-122"/>
              </a:rPr>
              <a:t>$ readelf –l main</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06917">
                                            <p:txEl>
                                              <p:pRg st="0" end="0"/>
                                            </p:txEl>
                                          </p:spTgt>
                                        </p:tgtEl>
                                        <p:attrNameLst>
                                          <p:attrName>style.visibility</p:attrName>
                                        </p:attrNameLst>
                                      </p:cBhvr>
                                      <p:to>
                                        <p:strVal val="visible"/>
                                      </p:to>
                                    </p:set>
                                    <p:animEffect transition="in" filter="blinds(horizontal)">
                                      <p:cBhvr>
                                        <p:cTn id="7" dur="500"/>
                                        <p:tgtEl>
                                          <p:spTgt spid="8069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06917">
                                            <p:txEl>
                                              <p:pRg st="1" end="1"/>
                                            </p:txEl>
                                          </p:spTgt>
                                        </p:tgtEl>
                                        <p:attrNameLst>
                                          <p:attrName>style.visibility</p:attrName>
                                        </p:attrNameLst>
                                      </p:cBhvr>
                                      <p:to>
                                        <p:strVal val="visible"/>
                                      </p:to>
                                    </p:set>
                                    <p:animEffect transition="in" filter="blinds(horizontal)">
                                      <p:cBhvr>
                                        <p:cTn id="12" dur="500"/>
                                        <p:tgtEl>
                                          <p:spTgt spid="8069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06917">
                                            <p:txEl>
                                              <p:pRg st="2" end="2"/>
                                            </p:txEl>
                                          </p:spTgt>
                                        </p:tgtEl>
                                        <p:attrNameLst>
                                          <p:attrName>style.visibility</p:attrName>
                                        </p:attrNameLst>
                                      </p:cBhvr>
                                      <p:to>
                                        <p:strVal val="visible"/>
                                      </p:to>
                                    </p:set>
                                    <p:animEffect transition="in" filter="blinds(horizontal)">
                                      <p:cBhvr>
                                        <p:cTn id="17" dur="500"/>
                                        <p:tgtEl>
                                          <p:spTgt spid="8069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06917">
                                            <p:txEl>
                                              <p:pRg st="3" end="3"/>
                                            </p:txEl>
                                          </p:spTgt>
                                        </p:tgtEl>
                                        <p:attrNameLst>
                                          <p:attrName>style.visibility</p:attrName>
                                        </p:attrNameLst>
                                      </p:cBhvr>
                                      <p:to>
                                        <p:strVal val="visible"/>
                                      </p:to>
                                    </p:set>
                                    <p:animEffect transition="in" filter="blinds(horizontal)">
                                      <p:cBhvr>
                                        <p:cTn id="22" dur="500"/>
                                        <p:tgtEl>
                                          <p:spTgt spid="8069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06921"/>
                                        </p:tgtEl>
                                        <p:attrNameLst>
                                          <p:attrName>style.visibility</p:attrName>
                                        </p:attrNameLst>
                                      </p:cBhvr>
                                      <p:to>
                                        <p:strVal val="visible"/>
                                      </p:to>
                                    </p:set>
                                    <p:animEffect transition="in" filter="blinds(horizontal)">
                                      <p:cBhvr>
                                        <p:cTn id="27" dur="500"/>
                                        <p:tgtEl>
                                          <p:spTgt spid="80692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06916"/>
                                        </p:tgtEl>
                                        <p:attrNameLst>
                                          <p:attrName>style.visibility</p:attrName>
                                        </p:attrNameLst>
                                      </p:cBhvr>
                                      <p:to>
                                        <p:strVal val="visible"/>
                                      </p:to>
                                    </p:set>
                                    <p:animEffect transition="in" filter="blinds(horizontal)">
                                      <p:cBhvr>
                                        <p:cTn id="32" dur="500"/>
                                        <p:tgtEl>
                                          <p:spTgt spid="80691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06918"/>
                                        </p:tgtEl>
                                        <p:attrNameLst>
                                          <p:attrName>style.visibility</p:attrName>
                                        </p:attrNameLst>
                                      </p:cBhvr>
                                      <p:to>
                                        <p:strVal val="visible"/>
                                      </p:to>
                                    </p:set>
                                    <p:animEffect transition="in" filter="blinds(horizontal)">
                                      <p:cBhvr>
                                        <p:cTn id="37" dur="500"/>
                                        <p:tgtEl>
                                          <p:spTgt spid="80691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06919"/>
                                        </p:tgtEl>
                                        <p:attrNameLst>
                                          <p:attrName>style.visibility</p:attrName>
                                        </p:attrNameLst>
                                      </p:cBhvr>
                                      <p:to>
                                        <p:strVal val="visible"/>
                                      </p:to>
                                    </p:set>
                                    <p:animEffect transition="in" filter="blinds(horizontal)">
                                      <p:cBhvr>
                                        <p:cTn id="42" dur="500"/>
                                        <p:tgtEl>
                                          <p:spTgt spid="80691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06920"/>
                                        </p:tgtEl>
                                        <p:attrNameLst>
                                          <p:attrName>style.visibility</p:attrName>
                                        </p:attrNameLst>
                                      </p:cBhvr>
                                      <p:to>
                                        <p:strVal val="visible"/>
                                      </p:to>
                                    </p:set>
                                    <p:animEffect transition="in" filter="blinds(horizontal)">
                                      <p:cBhvr>
                                        <p:cTn id="47" dur="500"/>
                                        <p:tgtEl>
                                          <p:spTgt spid="8069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692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p:cNvSpPr>
          <p:nvPr>
            <p:ph type="title"/>
          </p:nvPr>
        </p:nvSpPr>
        <p:spPr>
          <a:ln/>
        </p:spPr>
        <p:txBody>
          <a:bodyPr vert="horz" wrap="square" lIns="91440" tIns="45720" rIns="91440" bIns="45720" anchor="ctr" anchorCtr="0"/>
          <a:lstStyle/>
          <a:p>
            <a:r>
              <a:rPr lang="zh-CN" altLang="en-US" dirty="0"/>
              <a:t>可执行文件中的程序头表</a:t>
            </a:r>
          </a:p>
        </p:txBody>
      </p:sp>
      <p:pic>
        <p:nvPicPr>
          <p:cNvPr id="57346" name="Picture 3"/>
          <p:cNvPicPr>
            <a:picLocks noChangeAspect="1"/>
          </p:cNvPicPr>
          <p:nvPr/>
        </p:nvPicPr>
        <p:blipFill>
          <a:blip r:embed="rId2"/>
          <a:stretch>
            <a:fillRect/>
          </a:stretch>
        </p:blipFill>
        <p:spPr>
          <a:xfrm>
            <a:off x="0" y="727075"/>
            <a:ext cx="9144000" cy="3216275"/>
          </a:xfrm>
          <a:prstGeom prst="rect">
            <a:avLst/>
          </a:prstGeom>
          <a:noFill/>
          <a:ln w="9525">
            <a:noFill/>
          </a:ln>
        </p:spPr>
      </p:pic>
      <p:sp>
        <p:nvSpPr>
          <p:cNvPr id="57347" name="Rectangle 4"/>
          <p:cNvSpPr/>
          <p:nvPr/>
        </p:nvSpPr>
        <p:spPr>
          <a:xfrm>
            <a:off x="260350" y="973138"/>
            <a:ext cx="8651875" cy="334962"/>
          </a:xfrm>
          <a:prstGeom prst="rect">
            <a:avLst/>
          </a:prstGeom>
          <a:noFill/>
          <a:ln w="28575" cap="flat" cmpd="sng">
            <a:solidFill>
              <a:srgbClr val="FF0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807941" name="Rectangle 5"/>
          <p:cNvSpPr/>
          <p:nvPr/>
        </p:nvSpPr>
        <p:spPr>
          <a:xfrm>
            <a:off x="277813" y="2163763"/>
            <a:ext cx="8723312" cy="247650"/>
          </a:xfrm>
          <a:prstGeom prst="rect">
            <a:avLst/>
          </a:prstGeom>
          <a:solidFill>
            <a:srgbClr val="FF0000">
              <a:alpha val="27058"/>
            </a:srgbClr>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807942" name="Rectangle 6"/>
          <p:cNvSpPr/>
          <p:nvPr/>
        </p:nvSpPr>
        <p:spPr>
          <a:xfrm>
            <a:off x="277813" y="2428875"/>
            <a:ext cx="8723312" cy="247650"/>
          </a:xfrm>
          <a:prstGeom prst="rect">
            <a:avLst/>
          </a:prstGeom>
          <a:solidFill>
            <a:srgbClr val="0000FF">
              <a:alpha val="27058"/>
            </a:srgbClr>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807943" name="Rectangle 7"/>
          <p:cNvSpPr/>
          <p:nvPr/>
        </p:nvSpPr>
        <p:spPr>
          <a:xfrm>
            <a:off x="101600" y="4130675"/>
            <a:ext cx="8842375" cy="2571750"/>
          </a:xfrm>
          <a:prstGeom prst="rect">
            <a:avLst/>
          </a:prstGeom>
          <a:noFill/>
          <a:ln w="9525">
            <a:noFill/>
          </a:ln>
        </p:spPr>
        <p:txBody>
          <a:bodyPr anchor="ctr" anchorCtr="0">
            <a:spAutoFit/>
          </a:bodyPr>
          <a:lstStyle/>
          <a:p>
            <a:pPr eaLnBrk="0" hangingPunct="0">
              <a:lnSpc>
                <a:spcPct val="115000"/>
              </a:lnSpc>
            </a:pPr>
            <a:r>
              <a:rPr lang="zh-CN" altLang="en-US" sz="1900" b="1" dirty="0">
                <a:solidFill>
                  <a:srgbClr val="FF0000"/>
                </a:solidFill>
                <a:latin typeface="微软雅黑" panose="020B0503020204020204" pitchFamily="34" charset="-122"/>
                <a:ea typeface="微软雅黑" panose="020B0503020204020204" pitchFamily="34" charset="-122"/>
                <a:hlinkClick r:id="" action="ppaction://hlinkshowjump?jump=nextslide"/>
              </a:rPr>
              <a:t>第一可装入段</a:t>
            </a:r>
            <a:r>
              <a:rPr lang="zh-CN" altLang="en-US" sz="1900" b="1" dirty="0">
                <a:solidFill>
                  <a:srgbClr val="FF0000"/>
                </a:solidFill>
                <a:latin typeface="微软雅黑" panose="020B0503020204020204" pitchFamily="34" charset="-122"/>
                <a:ea typeface="微软雅黑" panose="020B0503020204020204" pitchFamily="34" charset="-122"/>
              </a:rPr>
              <a:t>：第</a:t>
            </a:r>
            <a:r>
              <a:rPr lang="en-US" altLang="zh-CN" sz="1900" b="1" dirty="0">
                <a:solidFill>
                  <a:srgbClr val="FF0000"/>
                </a:solidFill>
                <a:latin typeface="微软雅黑" panose="020B0503020204020204" pitchFamily="34" charset="-122"/>
                <a:ea typeface="微软雅黑" panose="020B0503020204020204" pitchFamily="34" charset="-122"/>
              </a:rPr>
              <a:t>0x00000~0x004d3</a:t>
            </a:r>
            <a:r>
              <a:rPr lang="zh-CN" altLang="en-US" sz="1900" b="1" dirty="0">
                <a:solidFill>
                  <a:srgbClr val="FF0000"/>
                </a:solidFill>
                <a:latin typeface="微软雅黑" panose="020B0503020204020204" pitchFamily="34" charset="-122"/>
                <a:ea typeface="微软雅黑" panose="020B0503020204020204" pitchFamily="34" charset="-122"/>
              </a:rPr>
              <a:t>字节（包括</a:t>
            </a:r>
            <a:r>
              <a:rPr lang="en-US" altLang="zh-CN" sz="1900" b="1" dirty="0">
                <a:solidFill>
                  <a:srgbClr val="FF0000"/>
                </a:solidFill>
                <a:latin typeface="微软雅黑" panose="020B0503020204020204" pitchFamily="34" charset="-122"/>
                <a:ea typeface="微软雅黑" panose="020B0503020204020204" pitchFamily="34" charset="-122"/>
              </a:rPr>
              <a:t>ELF</a:t>
            </a:r>
            <a:r>
              <a:rPr lang="zh-CN" altLang="en-US" sz="1900" b="1" dirty="0">
                <a:solidFill>
                  <a:srgbClr val="FF0000"/>
                </a:solidFill>
                <a:latin typeface="微软雅黑" panose="020B0503020204020204" pitchFamily="34" charset="-122"/>
                <a:ea typeface="微软雅黑" panose="020B0503020204020204" pitchFamily="34" charset="-122"/>
              </a:rPr>
              <a:t>头、程序头表、</a:t>
            </a:r>
            <a:r>
              <a:rPr lang="en-US" altLang="zh-CN" sz="1900" b="1" dirty="0">
                <a:solidFill>
                  <a:srgbClr val="FF0000"/>
                </a:solidFill>
                <a:latin typeface="微软雅黑" panose="020B0503020204020204" pitchFamily="34" charset="-122"/>
                <a:ea typeface="微软雅黑" panose="020B0503020204020204" pitchFamily="34" charset="-122"/>
              </a:rPr>
              <a:t>.init</a:t>
            </a:r>
            <a:r>
              <a:rPr lang="zh-CN" altLang="en-US" sz="1900" b="1" dirty="0">
                <a:solidFill>
                  <a:srgbClr val="FF0000"/>
                </a:solidFill>
                <a:latin typeface="微软雅黑" panose="020B0503020204020204" pitchFamily="34" charset="-122"/>
                <a:ea typeface="微软雅黑" panose="020B0503020204020204" pitchFamily="34" charset="-122"/>
              </a:rPr>
              <a:t>、</a:t>
            </a:r>
            <a:r>
              <a:rPr lang="en-US" altLang="zh-CN" sz="1900" b="1" dirty="0">
                <a:solidFill>
                  <a:srgbClr val="FF0000"/>
                </a:solidFill>
                <a:latin typeface="微软雅黑" panose="020B0503020204020204" pitchFamily="34" charset="-122"/>
                <a:ea typeface="微软雅黑" panose="020B0503020204020204" pitchFamily="34" charset="-122"/>
              </a:rPr>
              <a:t>.text</a:t>
            </a:r>
            <a:r>
              <a:rPr lang="zh-CN" altLang="en-US" sz="1900" b="1" dirty="0">
                <a:solidFill>
                  <a:srgbClr val="FF0000"/>
                </a:solidFill>
                <a:latin typeface="微软雅黑" panose="020B0503020204020204" pitchFamily="34" charset="-122"/>
                <a:ea typeface="微软雅黑" panose="020B0503020204020204" pitchFamily="34" charset="-122"/>
              </a:rPr>
              <a:t>和</a:t>
            </a:r>
            <a:r>
              <a:rPr lang="en-US" altLang="zh-CN" sz="1900" b="1" dirty="0">
                <a:solidFill>
                  <a:srgbClr val="FF0000"/>
                </a:solidFill>
                <a:latin typeface="微软雅黑" panose="020B0503020204020204" pitchFamily="34" charset="-122"/>
                <a:ea typeface="微软雅黑" panose="020B0503020204020204" pitchFamily="34" charset="-122"/>
              </a:rPr>
              <a:t>.rodata</a:t>
            </a:r>
            <a:r>
              <a:rPr lang="zh-CN" altLang="en-US" sz="1900" b="1" dirty="0">
                <a:solidFill>
                  <a:srgbClr val="FF0000"/>
                </a:solidFill>
                <a:latin typeface="微软雅黑" panose="020B0503020204020204" pitchFamily="34" charset="-122"/>
                <a:ea typeface="微软雅黑" panose="020B0503020204020204" pitchFamily="34" charset="-122"/>
              </a:rPr>
              <a:t>节），映射到虚拟地址</a:t>
            </a:r>
            <a:r>
              <a:rPr lang="en-US" altLang="zh-CN" sz="1900" b="1" dirty="0">
                <a:solidFill>
                  <a:srgbClr val="FF0000"/>
                </a:solidFill>
                <a:latin typeface="微软雅黑" panose="020B0503020204020204" pitchFamily="34" charset="-122"/>
                <a:ea typeface="微软雅黑" panose="020B0503020204020204" pitchFamily="34" charset="-122"/>
              </a:rPr>
              <a:t>0x8048000</a:t>
            </a:r>
            <a:r>
              <a:rPr lang="zh-CN" altLang="en-US" sz="1900" b="1" dirty="0">
                <a:solidFill>
                  <a:srgbClr val="FF0000"/>
                </a:solidFill>
                <a:latin typeface="微软雅黑" panose="020B0503020204020204" pitchFamily="34" charset="-122"/>
                <a:ea typeface="微软雅黑" panose="020B0503020204020204" pitchFamily="34" charset="-122"/>
              </a:rPr>
              <a:t>开始长度为</a:t>
            </a:r>
            <a:r>
              <a:rPr lang="en-US" altLang="zh-CN" sz="1900" b="1" dirty="0">
                <a:solidFill>
                  <a:srgbClr val="FF0000"/>
                </a:solidFill>
                <a:latin typeface="微软雅黑" panose="020B0503020204020204" pitchFamily="34" charset="-122"/>
                <a:ea typeface="微软雅黑" panose="020B0503020204020204" pitchFamily="34" charset="-122"/>
              </a:rPr>
              <a:t>0x4d4</a:t>
            </a:r>
            <a:r>
              <a:rPr lang="zh-CN" altLang="en-US" sz="1900" b="1" dirty="0">
                <a:solidFill>
                  <a:srgbClr val="FF0000"/>
                </a:solidFill>
                <a:latin typeface="微软雅黑" panose="020B0503020204020204" pitchFamily="34" charset="-122"/>
                <a:ea typeface="微软雅黑" panose="020B0503020204020204" pitchFamily="34" charset="-122"/>
              </a:rPr>
              <a:t>字节的区域，按</a:t>
            </a:r>
            <a:r>
              <a:rPr lang="en-US" altLang="zh-CN" sz="1900" b="1" dirty="0">
                <a:solidFill>
                  <a:srgbClr val="FF0000"/>
                </a:solidFill>
                <a:latin typeface="微软雅黑" panose="020B0503020204020204" pitchFamily="34" charset="-122"/>
                <a:ea typeface="微软雅黑" panose="020B0503020204020204" pitchFamily="34" charset="-122"/>
              </a:rPr>
              <a:t>0x1000=2</a:t>
            </a:r>
            <a:r>
              <a:rPr lang="en-US" altLang="zh-CN" sz="1900" b="1" baseline="30000" dirty="0">
                <a:solidFill>
                  <a:srgbClr val="FF0000"/>
                </a:solidFill>
                <a:latin typeface="微软雅黑" panose="020B0503020204020204" pitchFamily="34" charset="-122"/>
                <a:ea typeface="微软雅黑" panose="020B0503020204020204" pitchFamily="34" charset="-122"/>
              </a:rPr>
              <a:t>12</a:t>
            </a:r>
            <a:r>
              <a:rPr lang="en-US" altLang="zh-CN" sz="1900" b="1" dirty="0">
                <a:solidFill>
                  <a:srgbClr val="FF0000"/>
                </a:solidFill>
                <a:latin typeface="微软雅黑" panose="020B0503020204020204" pitchFamily="34" charset="-122"/>
                <a:ea typeface="微软雅黑" panose="020B0503020204020204" pitchFamily="34" charset="-122"/>
              </a:rPr>
              <a:t>=4KB</a:t>
            </a:r>
            <a:r>
              <a:rPr lang="zh-CN" altLang="en-US" sz="1900" b="1" dirty="0">
                <a:solidFill>
                  <a:srgbClr val="FF0000"/>
                </a:solidFill>
                <a:latin typeface="微软雅黑" panose="020B0503020204020204" pitchFamily="34" charset="-122"/>
                <a:ea typeface="微软雅黑" panose="020B0503020204020204" pitchFamily="34" charset="-122"/>
              </a:rPr>
              <a:t>对齐，具有只读</a:t>
            </a:r>
            <a:r>
              <a:rPr lang="en-US" altLang="zh-CN" sz="1900" b="1" dirty="0">
                <a:solidFill>
                  <a:srgbClr val="FF0000"/>
                </a:solidFill>
                <a:latin typeface="微软雅黑" panose="020B0503020204020204" pitchFamily="34" charset="-122"/>
                <a:ea typeface="微软雅黑" panose="020B0503020204020204" pitchFamily="34" charset="-122"/>
              </a:rPr>
              <a:t>/</a:t>
            </a:r>
            <a:r>
              <a:rPr lang="zh-CN" altLang="en-US" sz="1900" b="1" dirty="0">
                <a:solidFill>
                  <a:srgbClr val="FF0000"/>
                </a:solidFill>
                <a:latin typeface="微软雅黑" panose="020B0503020204020204" pitchFamily="34" charset="-122"/>
                <a:ea typeface="微软雅黑" panose="020B0503020204020204" pitchFamily="34" charset="-122"/>
              </a:rPr>
              <a:t>执行权限（</a:t>
            </a:r>
            <a:r>
              <a:rPr lang="en-US" altLang="zh-CN" sz="1900" b="1" dirty="0">
                <a:solidFill>
                  <a:srgbClr val="FF0000"/>
                </a:solidFill>
                <a:latin typeface="微软雅黑" panose="020B0503020204020204" pitchFamily="34" charset="-122"/>
                <a:ea typeface="微软雅黑" panose="020B0503020204020204" pitchFamily="34" charset="-122"/>
              </a:rPr>
              <a:t>Flg=RE</a:t>
            </a:r>
            <a:r>
              <a:rPr lang="zh-CN" altLang="en-US" sz="1900" b="1" dirty="0">
                <a:solidFill>
                  <a:srgbClr val="FF0000"/>
                </a:solidFill>
                <a:latin typeface="微软雅黑" panose="020B0503020204020204" pitchFamily="34" charset="-122"/>
                <a:ea typeface="微软雅黑" panose="020B0503020204020204" pitchFamily="34" charset="-122"/>
              </a:rPr>
              <a:t>），是只读代码段。</a:t>
            </a:r>
          </a:p>
          <a:p>
            <a:pPr eaLnBrk="0" hangingPunct="0">
              <a:lnSpc>
                <a:spcPct val="115000"/>
              </a:lnSpc>
            </a:pPr>
            <a:endParaRPr lang="zh-CN" altLang="en-US" sz="900" b="1" dirty="0">
              <a:solidFill>
                <a:srgbClr val="FF0000"/>
              </a:solidFill>
              <a:latin typeface="微软雅黑" panose="020B0503020204020204" pitchFamily="34" charset="-122"/>
              <a:ea typeface="微软雅黑" panose="020B0503020204020204" pitchFamily="34" charset="-122"/>
            </a:endParaRPr>
          </a:p>
          <a:p>
            <a:pPr eaLnBrk="0" hangingPunct="0">
              <a:lnSpc>
                <a:spcPct val="115000"/>
              </a:lnSpc>
            </a:pPr>
            <a:r>
              <a:rPr lang="zh-CN" altLang="en-US" sz="1900" b="1" dirty="0">
                <a:solidFill>
                  <a:srgbClr val="3333CC"/>
                </a:solidFill>
                <a:latin typeface="微软雅黑" panose="020B0503020204020204" pitchFamily="34" charset="-122"/>
                <a:ea typeface="微软雅黑" panose="020B0503020204020204" pitchFamily="34" charset="-122"/>
                <a:hlinkClick r:id="" action="ppaction://hlinkshowjump?jump=nextslide"/>
              </a:rPr>
              <a:t>第二可装入段</a:t>
            </a:r>
            <a:r>
              <a:rPr lang="zh-CN" altLang="en-US" sz="1900" b="1" dirty="0">
                <a:solidFill>
                  <a:srgbClr val="3333CC"/>
                </a:solidFill>
                <a:latin typeface="微软雅黑" panose="020B0503020204020204" pitchFamily="34" charset="-122"/>
                <a:ea typeface="微软雅黑" panose="020B0503020204020204" pitchFamily="34" charset="-122"/>
              </a:rPr>
              <a:t>：第</a:t>
            </a:r>
            <a:r>
              <a:rPr lang="en-US" altLang="zh-CN" sz="1900" b="1" dirty="0">
                <a:solidFill>
                  <a:srgbClr val="3333CC"/>
                </a:solidFill>
                <a:latin typeface="微软雅黑" panose="020B0503020204020204" pitchFamily="34" charset="-122"/>
                <a:ea typeface="微软雅黑" panose="020B0503020204020204" pitchFamily="34" charset="-122"/>
              </a:rPr>
              <a:t>0x000f0c</a:t>
            </a:r>
            <a:r>
              <a:rPr lang="zh-CN" altLang="en-US" sz="1900" b="1" dirty="0">
                <a:solidFill>
                  <a:srgbClr val="3333CC"/>
                </a:solidFill>
                <a:latin typeface="微软雅黑" panose="020B0503020204020204" pitchFamily="34" charset="-122"/>
                <a:ea typeface="微软雅黑" panose="020B0503020204020204" pitchFamily="34" charset="-122"/>
              </a:rPr>
              <a:t>开始长度为</a:t>
            </a:r>
            <a:r>
              <a:rPr lang="en-US" altLang="zh-CN" sz="1900" b="1" dirty="0">
                <a:solidFill>
                  <a:srgbClr val="3333CC"/>
                </a:solidFill>
                <a:latin typeface="微软雅黑" panose="020B0503020204020204" pitchFamily="34" charset="-122"/>
                <a:ea typeface="微软雅黑" panose="020B0503020204020204" pitchFamily="34" charset="-122"/>
              </a:rPr>
              <a:t>0x108</a:t>
            </a:r>
            <a:r>
              <a:rPr lang="zh-CN" altLang="en-US" sz="1900" b="1" dirty="0">
                <a:solidFill>
                  <a:srgbClr val="3333CC"/>
                </a:solidFill>
                <a:latin typeface="微软雅黑" panose="020B0503020204020204" pitchFamily="34" charset="-122"/>
                <a:ea typeface="微软雅黑" panose="020B0503020204020204" pitchFamily="34" charset="-122"/>
              </a:rPr>
              <a:t>字节的</a:t>
            </a:r>
            <a:r>
              <a:rPr lang="en-US" altLang="zh-CN" sz="1900" b="1" dirty="0">
                <a:solidFill>
                  <a:srgbClr val="3333CC"/>
                </a:solidFill>
                <a:latin typeface="微软雅黑" panose="020B0503020204020204" pitchFamily="34" charset="-122"/>
                <a:ea typeface="微软雅黑" panose="020B0503020204020204" pitchFamily="34" charset="-122"/>
              </a:rPr>
              <a:t>.data</a:t>
            </a:r>
            <a:r>
              <a:rPr lang="zh-CN" altLang="en-US" sz="1900" b="1" dirty="0">
                <a:solidFill>
                  <a:srgbClr val="3333CC"/>
                </a:solidFill>
                <a:latin typeface="微软雅黑" panose="020B0503020204020204" pitchFamily="34" charset="-122"/>
                <a:ea typeface="微软雅黑" panose="020B0503020204020204" pitchFamily="34" charset="-122"/>
              </a:rPr>
              <a:t>节，映射到虚拟地址</a:t>
            </a:r>
            <a:r>
              <a:rPr lang="en-US" altLang="zh-CN" sz="1900" b="1" dirty="0">
                <a:solidFill>
                  <a:srgbClr val="3333CC"/>
                </a:solidFill>
                <a:latin typeface="微软雅黑" panose="020B0503020204020204" pitchFamily="34" charset="-122"/>
                <a:ea typeface="微软雅黑" panose="020B0503020204020204" pitchFamily="34" charset="-122"/>
              </a:rPr>
              <a:t>0x8049f0c</a:t>
            </a:r>
            <a:r>
              <a:rPr lang="zh-CN" altLang="en-US" sz="1900" b="1" dirty="0">
                <a:solidFill>
                  <a:srgbClr val="3333CC"/>
                </a:solidFill>
                <a:latin typeface="微软雅黑" panose="020B0503020204020204" pitchFamily="34" charset="-122"/>
                <a:ea typeface="微软雅黑" panose="020B0503020204020204" pitchFamily="34" charset="-122"/>
              </a:rPr>
              <a:t>开始长度为</a:t>
            </a:r>
            <a:r>
              <a:rPr lang="en-US" altLang="zh-CN" sz="1900" b="1" dirty="0">
                <a:solidFill>
                  <a:srgbClr val="3333CC"/>
                </a:solidFill>
                <a:latin typeface="微软雅黑" panose="020B0503020204020204" pitchFamily="34" charset="-122"/>
                <a:ea typeface="微软雅黑" panose="020B0503020204020204" pitchFamily="34" charset="-122"/>
              </a:rPr>
              <a:t>0x110</a:t>
            </a:r>
            <a:r>
              <a:rPr lang="zh-CN" altLang="en-US" sz="1900" b="1" dirty="0">
                <a:solidFill>
                  <a:srgbClr val="3333CC"/>
                </a:solidFill>
                <a:latin typeface="微软雅黑" panose="020B0503020204020204" pitchFamily="34" charset="-122"/>
                <a:ea typeface="微软雅黑" panose="020B0503020204020204" pitchFamily="34" charset="-122"/>
              </a:rPr>
              <a:t>字节的存储区域，在</a:t>
            </a:r>
            <a:r>
              <a:rPr lang="en-US" altLang="zh-CN" sz="1900" b="1" dirty="0">
                <a:solidFill>
                  <a:srgbClr val="3333CC"/>
                </a:solidFill>
                <a:latin typeface="微软雅黑" panose="020B0503020204020204" pitchFamily="34" charset="-122"/>
                <a:ea typeface="微软雅黑" panose="020B0503020204020204" pitchFamily="34" charset="-122"/>
              </a:rPr>
              <a:t>0x110=272B</a:t>
            </a:r>
            <a:r>
              <a:rPr lang="zh-CN" altLang="en-US" sz="1900" b="1" dirty="0">
                <a:solidFill>
                  <a:srgbClr val="3333CC"/>
                </a:solidFill>
                <a:latin typeface="微软雅黑" panose="020B0503020204020204" pitchFamily="34" charset="-122"/>
                <a:ea typeface="微软雅黑" panose="020B0503020204020204" pitchFamily="34" charset="-122"/>
              </a:rPr>
              <a:t>存储区中，前</a:t>
            </a:r>
            <a:r>
              <a:rPr lang="en-US" altLang="zh-CN" sz="1900" b="1" dirty="0">
                <a:solidFill>
                  <a:srgbClr val="3333CC"/>
                </a:solidFill>
                <a:latin typeface="微软雅黑" panose="020B0503020204020204" pitchFamily="34" charset="-122"/>
                <a:ea typeface="微软雅黑" panose="020B0503020204020204" pitchFamily="34" charset="-122"/>
              </a:rPr>
              <a:t>0x108=264B</a:t>
            </a:r>
            <a:r>
              <a:rPr lang="zh-CN" altLang="en-US" sz="1900" b="1" dirty="0">
                <a:solidFill>
                  <a:srgbClr val="3333CC"/>
                </a:solidFill>
                <a:latin typeface="微软雅黑" panose="020B0503020204020204" pitchFamily="34" charset="-122"/>
                <a:ea typeface="微软雅黑" panose="020B0503020204020204" pitchFamily="34" charset="-122"/>
              </a:rPr>
              <a:t>用</a:t>
            </a:r>
            <a:r>
              <a:rPr lang="en-US" altLang="zh-CN" sz="1900" b="1" dirty="0">
                <a:solidFill>
                  <a:srgbClr val="3333CC"/>
                </a:solidFill>
                <a:latin typeface="微软雅黑" panose="020B0503020204020204" pitchFamily="34" charset="-122"/>
                <a:ea typeface="微软雅黑" panose="020B0503020204020204" pitchFamily="34" charset="-122"/>
              </a:rPr>
              <a:t>.data</a:t>
            </a:r>
            <a:r>
              <a:rPr lang="zh-CN" altLang="en-US" sz="1900" b="1" dirty="0">
                <a:solidFill>
                  <a:srgbClr val="3333CC"/>
                </a:solidFill>
                <a:latin typeface="微软雅黑" panose="020B0503020204020204" pitchFamily="34" charset="-122"/>
                <a:ea typeface="微软雅黑" panose="020B0503020204020204" pitchFamily="34" charset="-122"/>
              </a:rPr>
              <a:t>节内容初始化，后面</a:t>
            </a:r>
            <a:r>
              <a:rPr lang="en-US" altLang="zh-CN" sz="1900" b="1" dirty="0">
                <a:solidFill>
                  <a:srgbClr val="3333CC"/>
                </a:solidFill>
                <a:latin typeface="微软雅黑" panose="020B0503020204020204" pitchFamily="34" charset="-122"/>
                <a:ea typeface="微软雅黑" panose="020B0503020204020204" pitchFamily="34" charset="-122"/>
              </a:rPr>
              <a:t>272-264=8B</a:t>
            </a:r>
            <a:r>
              <a:rPr lang="zh-CN" altLang="en-US" sz="1900" b="1" dirty="0">
                <a:solidFill>
                  <a:srgbClr val="3333CC"/>
                </a:solidFill>
                <a:latin typeface="微软雅黑" panose="020B0503020204020204" pitchFamily="34" charset="-122"/>
                <a:ea typeface="微软雅黑" panose="020B0503020204020204" pitchFamily="34" charset="-122"/>
              </a:rPr>
              <a:t>对应</a:t>
            </a:r>
            <a:r>
              <a:rPr lang="en-US" altLang="zh-CN" sz="1900" b="1" dirty="0">
                <a:solidFill>
                  <a:srgbClr val="3333CC"/>
                </a:solidFill>
                <a:latin typeface="微软雅黑" panose="020B0503020204020204" pitchFamily="34" charset="-122"/>
                <a:ea typeface="微软雅黑" panose="020B0503020204020204" pitchFamily="34" charset="-122"/>
              </a:rPr>
              <a:t>.bss</a:t>
            </a:r>
            <a:r>
              <a:rPr lang="zh-CN" altLang="en-US" sz="1900" b="1" dirty="0">
                <a:solidFill>
                  <a:srgbClr val="3333CC"/>
                </a:solidFill>
                <a:latin typeface="微软雅黑" panose="020B0503020204020204" pitchFamily="34" charset="-122"/>
                <a:ea typeface="微软雅黑" panose="020B0503020204020204" pitchFamily="34" charset="-122"/>
              </a:rPr>
              <a:t>节，初始化为</a:t>
            </a:r>
            <a:r>
              <a:rPr lang="en-US" altLang="zh-CN" sz="1900" b="1" dirty="0">
                <a:solidFill>
                  <a:srgbClr val="3333CC"/>
                </a:solidFill>
                <a:latin typeface="微软雅黑" panose="020B0503020204020204" pitchFamily="34" charset="-122"/>
                <a:ea typeface="微软雅黑" panose="020B0503020204020204" pitchFamily="34" charset="-122"/>
              </a:rPr>
              <a:t>0</a:t>
            </a:r>
            <a:r>
              <a:rPr lang="zh-CN" altLang="en-US" sz="1900" b="1" dirty="0">
                <a:solidFill>
                  <a:srgbClr val="3333CC"/>
                </a:solidFill>
                <a:latin typeface="微软雅黑" panose="020B0503020204020204" pitchFamily="34" charset="-122"/>
                <a:ea typeface="微软雅黑" panose="020B0503020204020204" pitchFamily="34" charset="-122"/>
              </a:rPr>
              <a:t>，按</a:t>
            </a:r>
            <a:r>
              <a:rPr lang="en-US" altLang="zh-CN" sz="1900" b="1" dirty="0">
                <a:solidFill>
                  <a:srgbClr val="3333CC"/>
                </a:solidFill>
                <a:latin typeface="微软雅黑" panose="020B0503020204020204" pitchFamily="34" charset="-122"/>
                <a:ea typeface="微软雅黑" panose="020B0503020204020204" pitchFamily="34" charset="-122"/>
              </a:rPr>
              <a:t>0x1000=4KB</a:t>
            </a:r>
            <a:r>
              <a:rPr lang="zh-CN" altLang="en-US" sz="1900" b="1" dirty="0">
                <a:solidFill>
                  <a:srgbClr val="3333CC"/>
                </a:solidFill>
                <a:latin typeface="微软雅黑" panose="020B0503020204020204" pitchFamily="34" charset="-122"/>
                <a:ea typeface="微软雅黑" panose="020B0503020204020204" pitchFamily="34" charset="-122"/>
              </a:rPr>
              <a:t>对齐，具有可读可写权限（</a:t>
            </a:r>
            <a:r>
              <a:rPr lang="en-US" altLang="zh-CN" sz="1900" b="1" dirty="0">
                <a:solidFill>
                  <a:srgbClr val="3333CC"/>
                </a:solidFill>
                <a:latin typeface="微软雅黑" panose="020B0503020204020204" pitchFamily="34" charset="-122"/>
                <a:ea typeface="微软雅黑" panose="020B0503020204020204" pitchFamily="34" charset="-122"/>
              </a:rPr>
              <a:t>Flg=RW</a:t>
            </a:r>
            <a:r>
              <a:rPr lang="zh-CN" altLang="en-US" sz="1900" b="1" dirty="0">
                <a:solidFill>
                  <a:srgbClr val="3333CC"/>
                </a:solidFill>
                <a:latin typeface="微软雅黑" panose="020B0503020204020204" pitchFamily="34" charset="-122"/>
                <a:ea typeface="微软雅黑" panose="020B0503020204020204" pitchFamily="34" charset="-122"/>
              </a:rPr>
              <a:t>），是可读写数据段。</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07941"/>
                                        </p:tgtEl>
                                        <p:attrNameLst>
                                          <p:attrName>style.visibility</p:attrName>
                                        </p:attrNameLst>
                                      </p:cBhvr>
                                      <p:to>
                                        <p:strVal val="visible"/>
                                      </p:to>
                                    </p:set>
                                    <p:animEffect transition="in" filter="blinds(horizontal)">
                                      <p:cBhvr>
                                        <p:cTn id="7" dur="500"/>
                                        <p:tgtEl>
                                          <p:spTgt spid="80794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07942"/>
                                        </p:tgtEl>
                                        <p:attrNameLst>
                                          <p:attrName>style.visibility</p:attrName>
                                        </p:attrNameLst>
                                      </p:cBhvr>
                                      <p:to>
                                        <p:strVal val="visible"/>
                                      </p:to>
                                    </p:set>
                                    <p:animEffect transition="in" filter="blinds(horizontal)">
                                      <p:cBhvr>
                                        <p:cTn id="12" dur="500"/>
                                        <p:tgtEl>
                                          <p:spTgt spid="80794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07943">
                                            <p:txEl>
                                              <p:pRg st="0" end="0"/>
                                            </p:txEl>
                                          </p:spTgt>
                                        </p:tgtEl>
                                        <p:attrNameLst>
                                          <p:attrName>style.visibility</p:attrName>
                                        </p:attrNameLst>
                                      </p:cBhvr>
                                      <p:to>
                                        <p:strVal val="visible"/>
                                      </p:to>
                                    </p:set>
                                    <p:animEffect transition="in" filter="blinds(horizontal)">
                                      <p:cBhvr>
                                        <p:cTn id="17" dur="500"/>
                                        <p:tgtEl>
                                          <p:spTgt spid="80794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07943">
                                            <p:txEl>
                                              <p:pRg st="2" end="2"/>
                                            </p:txEl>
                                          </p:spTgt>
                                        </p:tgtEl>
                                        <p:attrNameLst>
                                          <p:attrName>style.visibility</p:attrName>
                                        </p:attrNameLst>
                                      </p:cBhvr>
                                      <p:to>
                                        <p:strVal val="visible"/>
                                      </p:to>
                                    </p:set>
                                    <p:animEffect transition="in" filter="blinds(horizontal)">
                                      <p:cBhvr>
                                        <p:cTn id="22" dur="500"/>
                                        <p:tgtEl>
                                          <p:spTgt spid="8079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7943" grpId="0" build="allAtOnce"/>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p:nvPr/>
        </p:nvSpPr>
        <p:spPr>
          <a:xfrm>
            <a:off x="5002213" y="1889125"/>
            <a:ext cx="2832100" cy="72548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58370" name="Rectangle 1"/>
          <p:cNvSpPr>
            <a:spLocks noGrp="1"/>
          </p:cNvSpPr>
          <p:nvPr>
            <p:ph type="title"/>
          </p:nvPr>
        </p:nvSpPr>
        <p:spPr>
          <a:xfrm>
            <a:off x="427038" y="0"/>
            <a:ext cx="8716962" cy="617538"/>
          </a:xfrm>
          <a:ln/>
        </p:spPr>
        <p:txBody>
          <a:bodyPr vert="horz" wrap="square" lIns="91440" tIns="45720" rIns="91440" bIns="45720" anchor="ctr" anchorCtr="0"/>
          <a:lstStyle/>
          <a:p>
            <a:pPr marL="119380" indent="-119380" defTabSz="9144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dirty="0"/>
              <a:t>可执行文件的存储器映像</a:t>
            </a:r>
          </a:p>
        </p:txBody>
      </p:sp>
      <p:sp>
        <p:nvSpPr>
          <p:cNvPr id="58371" name="Text Box 12"/>
          <p:cNvSpPr txBox="1"/>
          <p:nvPr/>
        </p:nvSpPr>
        <p:spPr>
          <a:xfrm>
            <a:off x="220663" y="1247775"/>
            <a:ext cx="962025" cy="361950"/>
          </a:xfrm>
          <a:prstGeom prst="rect">
            <a:avLst/>
          </a:prstGeom>
          <a:noFill/>
          <a:ln w="9525">
            <a:noFill/>
          </a:ln>
        </p:spPr>
        <p:txBody>
          <a:bodyPr lIns="90000" tIns="46800" rIns="90000" bIns="46800" anchor="t" anchorCtr="0">
            <a:spAutoFit/>
          </a:bodyPr>
          <a:lstStyle/>
          <a:p>
            <a:pP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00000</a:t>
            </a:r>
          </a:p>
        </p:txBody>
      </p:sp>
      <p:sp>
        <p:nvSpPr>
          <p:cNvPr id="58372" name="Text Box 25"/>
          <p:cNvSpPr txBox="1"/>
          <p:nvPr/>
        </p:nvSpPr>
        <p:spPr>
          <a:xfrm>
            <a:off x="8264525" y="1735138"/>
            <a:ext cx="731838" cy="620712"/>
          </a:xfrm>
          <a:prstGeom prst="rect">
            <a:avLst/>
          </a:prstGeom>
          <a:noFill/>
          <a:ln w="9525">
            <a:noFill/>
          </a:ln>
        </p:spPr>
        <p:txBody>
          <a:bodyPr lIns="0" tIns="46800" rIns="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%esp </a:t>
            </a:r>
          </a:p>
          <a:p>
            <a:pP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a:t>
            </a:r>
            <a:r>
              <a:rPr lang="zh-CN" altLang="en-GB" b="1" dirty="0">
                <a:latin typeface="微软雅黑" panose="020B0503020204020204" pitchFamily="34" charset="-122"/>
                <a:ea typeface="微软雅黑" panose="020B0503020204020204" pitchFamily="34" charset="-122"/>
              </a:rPr>
              <a:t>栈顶</a:t>
            </a:r>
            <a:r>
              <a:rPr lang="en-GB" altLang="zh-CN" b="1" dirty="0">
                <a:latin typeface="微软雅黑" panose="020B0503020204020204" pitchFamily="34" charset="-122"/>
                <a:ea typeface="微软雅黑" panose="020B0503020204020204" pitchFamily="34" charset="-122"/>
              </a:rPr>
              <a:t>)</a:t>
            </a:r>
          </a:p>
        </p:txBody>
      </p:sp>
      <p:sp>
        <p:nvSpPr>
          <p:cNvPr id="58373" name="Line 26"/>
          <p:cNvSpPr/>
          <p:nvPr/>
        </p:nvSpPr>
        <p:spPr>
          <a:xfrm flipH="1">
            <a:off x="7885113" y="1903413"/>
            <a:ext cx="384175" cy="1587"/>
          </a:xfrm>
          <a:prstGeom prst="line">
            <a:avLst/>
          </a:prstGeom>
          <a:ln w="3240" cap="flat" cmpd="sng">
            <a:solidFill>
              <a:srgbClr val="000066"/>
            </a:solidFill>
            <a:prstDash val="solid"/>
            <a:miter/>
            <a:headEnd type="none" w="med" len="med"/>
            <a:tailEnd type="triangle" w="med" len="med"/>
          </a:ln>
        </p:spPr>
      </p:sp>
      <p:sp>
        <p:nvSpPr>
          <p:cNvPr id="58374" name="Line 28"/>
          <p:cNvSpPr/>
          <p:nvPr/>
        </p:nvSpPr>
        <p:spPr>
          <a:xfrm flipV="1">
            <a:off x="7974013" y="830263"/>
            <a:ext cx="1587" cy="460375"/>
          </a:xfrm>
          <a:prstGeom prst="line">
            <a:avLst/>
          </a:prstGeom>
          <a:ln w="38100" cap="flat" cmpd="sng">
            <a:solidFill>
              <a:schemeClr val="tx1"/>
            </a:solidFill>
            <a:prstDash val="solid"/>
            <a:miter/>
            <a:headEnd type="none" w="med" len="med"/>
            <a:tailEnd type="triangle" w="med" len="med"/>
          </a:ln>
        </p:spPr>
      </p:sp>
      <p:sp>
        <p:nvSpPr>
          <p:cNvPr id="58375" name="Text Box 29"/>
          <p:cNvSpPr txBox="1"/>
          <p:nvPr/>
        </p:nvSpPr>
        <p:spPr>
          <a:xfrm>
            <a:off x="8288338" y="3959225"/>
            <a:ext cx="587375" cy="363538"/>
          </a:xfrm>
          <a:prstGeom prst="rect">
            <a:avLst/>
          </a:prstGeom>
          <a:noFill/>
          <a:ln w="9525">
            <a:noFill/>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900" b="1" dirty="0">
                <a:latin typeface="微软雅黑" panose="020B0503020204020204" pitchFamily="34" charset="-122"/>
                <a:ea typeface="微软雅黑" panose="020B0503020204020204" pitchFamily="34" charset="-122"/>
              </a:rPr>
              <a:t>brk</a:t>
            </a:r>
          </a:p>
        </p:txBody>
      </p:sp>
      <p:sp>
        <p:nvSpPr>
          <p:cNvPr id="58376" name="Line 30"/>
          <p:cNvSpPr/>
          <p:nvPr/>
        </p:nvSpPr>
        <p:spPr>
          <a:xfrm flipH="1">
            <a:off x="7904163" y="4125913"/>
            <a:ext cx="384175" cy="1587"/>
          </a:xfrm>
          <a:prstGeom prst="line">
            <a:avLst/>
          </a:prstGeom>
          <a:ln w="3240" cap="flat" cmpd="sng">
            <a:solidFill>
              <a:srgbClr val="000066"/>
            </a:solidFill>
            <a:prstDash val="solid"/>
            <a:miter/>
            <a:headEnd type="none" w="med" len="med"/>
            <a:tailEnd type="triangle" w="med" len="med"/>
          </a:ln>
        </p:spPr>
      </p:sp>
      <p:sp>
        <p:nvSpPr>
          <p:cNvPr id="58377" name="Text Box 31"/>
          <p:cNvSpPr txBox="1"/>
          <p:nvPr/>
        </p:nvSpPr>
        <p:spPr>
          <a:xfrm>
            <a:off x="3473450" y="1060450"/>
            <a:ext cx="1565275" cy="322263"/>
          </a:xfrm>
          <a:prstGeom prst="rect">
            <a:avLst/>
          </a:prstGeom>
          <a:noFill/>
          <a:ln w="9525">
            <a:noFill/>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latin typeface="微软雅黑" panose="020B0503020204020204" pitchFamily="34" charset="-122"/>
                <a:ea typeface="微软雅黑" panose="020B0503020204020204" pitchFamily="34" charset="-122"/>
              </a:rPr>
              <a:t>0xC00000000</a:t>
            </a:r>
          </a:p>
        </p:txBody>
      </p:sp>
      <p:sp>
        <p:nvSpPr>
          <p:cNvPr id="58378" name="Text Box 32"/>
          <p:cNvSpPr txBox="1"/>
          <p:nvPr/>
        </p:nvSpPr>
        <p:spPr>
          <a:xfrm>
            <a:off x="3578225" y="5916613"/>
            <a:ext cx="1428750" cy="322262"/>
          </a:xfrm>
          <a:prstGeom prst="rect">
            <a:avLst/>
          </a:prstGeom>
          <a:noFill/>
          <a:ln w="9525">
            <a:noFill/>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latin typeface="微软雅黑" panose="020B0503020204020204" pitchFamily="34" charset="-122"/>
                <a:ea typeface="微软雅黑" panose="020B0503020204020204" pitchFamily="34" charset="-122"/>
              </a:rPr>
              <a:t>0x08048000</a:t>
            </a:r>
          </a:p>
        </p:txBody>
      </p:sp>
      <p:sp>
        <p:nvSpPr>
          <p:cNvPr id="58379" name="Rectangle 14"/>
          <p:cNvSpPr/>
          <p:nvPr/>
        </p:nvSpPr>
        <p:spPr>
          <a:xfrm>
            <a:off x="5003800" y="814388"/>
            <a:ext cx="2830513" cy="517525"/>
          </a:xfrm>
          <a:prstGeom prst="rect">
            <a:avLst/>
          </a:prstGeom>
          <a:solidFill>
            <a:srgbClr val="F1C7C7"/>
          </a:solidFill>
          <a:ln w="3240"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latin typeface="微软雅黑" panose="020B0503020204020204" pitchFamily="34" charset="-122"/>
                <a:ea typeface="微软雅黑" panose="020B0503020204020204" pitchFamily="34" charset="-122"/>
              </a:rPr>
              <a:t>内核虚存区</a:t>
            </a:r>
          </a:p>
        </p:txBody>
      </p:sp>
      <p:sp>
        <p:nvSpPr>
          <p:cNvPr id="58380" name="Rectangle 15"/>
          <p:cNvSpPr/>
          <p:nvPr/>
        </p:nvSpPr>
        <p:spPr>
          <a:xfrm>
            <a:off x="5003800" y="2622550"/>
            <a:ext cx="2830513" cy="711200"/>
          </a:xfrm>
          <a:prstGeom prst="rect">
            <a:avLst/>
          </a:prstGeom>
          <a:solidFill>
            <a:srgbClr val="D5F1CF"/>
          </a:solidFill>
          <a:ln w="3240"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latin typeface="微软雅黑" panose="020B0503020204020204" pitchFamily="34" charset="-122"/>
                <a:ea typeface="微软雅黑" panose="020B0503020204020204" pitchFamily="34" charset="-122"/>
              </a:rPr>
              <a:t>共享库区域</a:t>
            </a:r>
          </a:p>
        </p:txBody>
      </p:sp>
      <p:sp>
        <p:nvSpPr>
          <p:cNvPr id="33808" name="Rectangle 16"/>
          <p:cNvSpPr>
            <a:spLocks noChangeArrowheads="1"/>
          </p:cNvSpPr>
          <p:nvPr/>
        </p:nvSpPr>
        <p:spPr bwMode="auto">
          <a:xfrm>
            <a:off x="5003800" y="3328988"/>
            <a:ext cx="2830513" cy="768350"/>
          </a:xfrm>
          <a:prstGeom prst="rect">
            <a:avLst/>
          </a:prstGeom>
          <a:solidFill>
            <a:schemeClr val="bg1"/>
          </a:solidFill>
          <a:ln w="3302">
            <a:solidFill>
              <a:schemeClr val="tx1"/>
            </a:solidFill>
            <a:miter lim="800000"/>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400" b="1" i="0" u="none" strike="noStrike" kern="1200" cap="none" spc="0" normalizeH="0" baseline="0" noProof="0">
              <a:ln>
                <a:noFill/>
              </a:ln>
              <a:solidFill>
                <a:schemeClr val="tx1"/>
              </a:solidFill>
              <a:effectLst/>
              <a:uLnTx/>
              <a:uFillTx/>
              <a:latin typeface="Arial Narrow" panose="020B0606020202030204" pitchFamily="34" charset="0"/>
              <a:ea typeface="+mn-ea"/>
              <a:cs typeface="+mn-cs"/>
            </a:endParaRPr>
          </a:p>
        </p:txBody>
      </p:sp>
      <p:sp>
        <p:nvSpPr>
          <p:cNvPr id="58382" name="Rectangle 17"/>
          <p:cNvSpPr/>
          <p:nvPr/>
        </p:nvSpPr>
        <p:spPr>
          <a:xfrm>
            <a:off x="5003800" y="4095750"/>
            <a:ext cx="2830513" cy="711200"/>
          </a:xfrm>
          <a:prstGeom prst="rect">
            <a:avLst/>
          </a:prstGeom>
          <a:solidFill>
            <a:srgbClr val="D5F1CF"/>
          </a:solidFill>
          <a:ln w="3240"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latin typeface="微软雅黑" panose="020B0503020204020204" pitchFamily="34" charset="-122"/>
                <a:ea typeface="微软雅黑" panose="020B0503020204020204" pitchFamily="34" charset="-122"/>
              </a:rPr>
              <a:t>堆（</a:t>
            </a:r>
            <a:r>
              <a:rPr lang="en-GB" altLang="zh-CN" sz="2000" b="1" dirty="0">
                <a:latin typeface="微软雅黑" panose="020B0503020204020204" pitchFamily="34" charset="-122"/>
                <a:ea typeface="微软雅黑" panose="020B0503020204020204" pitchFamily="34" charset="-122"/>
              </a:rPr>
              <a:t>heap</a:t>
            </a:r>
            <a:r>
              <a:rPr lang="zh-CN" altLang="en-GB" sz="2000" b="1" dirty="0">
                <a:latin typeface="微软雅黑" panose="020B0503020204020204" pitchFamily="34" charset="-122"/>
                <a:ea typeface="微软雅黑" panose="020B0503020204020204" pitchFamily="34" charset="-122"/>
              </a:rPr>
              <a:t>）</a:t>
            </a:r>
          </a:p>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a:t>
            </a:r>
            <a:r>
              <a:rPr lang="zh-CN" altLang="en-GB" sz="2000" b="1" dirty="0">
                <a:latin typeface="微软雅黑" panose="020B0503020204020204" pitchFamily="34" charset="-122"/>
                <a:ea typeface="微软雅黑" panose="020B0503020204020204" pitchFamily="34" charset="-122"/>
              </a:rPr>
              <a:t>由</a:t>
            </a:r>
            <a:r>
              <a:rPr lang="en-GB" altLang="zh-CN" sz="2000" b="1" dirty="0">
                <a:latin typeface="微软雅黑" panose="020B0503020204020204" pitchFamily="34" charset="-122"/>
                <a:ea typeface="微软雅黑" panose="020B0503020204020204" pitchFamily="34" charset="-122"/>
              </a:rPr>
              <a:t>malloc</a:t>
            </a:r>
            <a:r>
              <a:rPr lang="zh-CN" altLang="en-GB" sz="2000" b="1" dirty="0">
                <a:latin typeface="微软雅黑" panose="020B0503020204020204" pitchFamily="34" charset="-122"/>
                <a:ea typeface="微软雅黑" panose="020B0503020204020204" pitchFamily="34" charset="-122"/>
              </a:rPr>
              <a:t>动态生成</a:t>
            </a:r>
            <a:r>
              <a:rPr lang="en-GB" altLang="zh-CN" sz="2000" b="1" dirty="0">
                <a:latin typeface="Calibri" panose="020F0502020204030204" pitchFamily="34" charset="0"/>
                <a:ea typeface="微软雅黑" panose="020B0503020204020204" pitchFamily="34" charset="-122"/>
              </a:rPr>
              <a:t>)</a:t>
            </a:r>
          </a:p>
        </p:txBody>
      </p:sp>
      <p:sp>
        <p:nvSpPr>
          <p:cNvPr id="58383" name="Line 19"/>
          <p:cNvSpPr/>
          <p:nvPr/>
        </p:nvSpPr>
        <p:spPr>
          <a:xfrm flipV="1">
            <a:off x="6415088" y="3678238"/>
            <a:ext cx="1587" cy="407987"/>
          </a:xfrm>
          <a:prstGeom prst="line">
            <a:avLst/>
          </a:prstGeom>
          <a:ln w="3240" cap="flat" cmpd="sng">
            <a:solidFill>
              <a:schemeClr val="tx1"/>
            </a:solidFill>
            <a:prstDash val="solid"/>
            <a:miter/>
            <a:headEnd type="none" w="med" len="med"/>
            <a:tailEnd type="triangle" w="med" len="med"/>
          </a:ln>
        </p:spPr>
      </p:sp>
      <p:sp>
        <p:nvSpPr>
          <p:cNvPr id="58384" name="Rectangle 20"/>
          <p:cNvSpPr/>
          <p:nvPr/>
        </p:nvSpPr>
        <p:spPr>
          <a:xfrm>
            <a:off x="5003800" y="1300163"/>
            <a:ext cx="2830513" cy="598487"/>
          </a:xfrm>
          <a:prstGeom prst="rect">
            <a:avLst/>
          </a:prstGeom>
          <a:solidFill>
            <a:srgbClr val="D5F1CF"/>
          </a:solidFill>
          <a:ln w="3240"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dirty="0">
                <a:latin typeface="微软雅黑" panose="020B0503020204020204" pitchFamily="34" charset="-122"/>
                <a:ea typeface="微软雅黑" panose="020B0503020204020204" pitchFamily="34" charset="-122"/>
              </a:rPr>
              <a:t>用户栈（</a:t>
            </a:r>
            <a:r>
              <a:rPr lang="en-GB" altLang="zh-CN" b="1" dirty="0">
                <a:latin typeface="微软雅黑" panose="020B0503020204020204" pitchFamily="34" charset="-122"/>
                <a:ea typeface="微软雅黑" panose="020B0503020204020204" pitchFamily="34" charset="-122"/>
              </a:rPr>
              <a:t>User stack</a:t>
            </a:r>
            <a:r>
              <a:rPr lang="zh-CN" altLang="en-GB" b="1" dirty="0">
                <a:latin typeface="微软雅黑" panose="020B0503020204020204" pitchFamily="34" charset="-122"/>
                <a:ea typeface="微软雅黑" panose="020B0503020204020204" pitchFamily="34" charset="-122"/>
              </a:rPr>
              <a:t>）</a:t>
            </a:r>
          </a:p>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latin typeface="Calibri" panose="020F0502020204030204" pitchFamily="34" charset="0"/>
                <a:ea typeface="微软雅黑" panose="020B0503020204020204" pitchFamily="34" charset="-122"/>
              </a:rPr>
              <a:t>动态生成</a:t>
            </a:r>
          </a:p>
        </p:txBody>
      </p:sp>
      <p:sp>
        <p:nvSpPr>
          <p:cNvPr id="58385" name="Line 21"/>
          <p:cNvSpPr/>
          <p:nvPr/>
        </p:nvSpPr>
        <p:spPr>
          <a:xfrm flipV="1">
            <a:off x="6415088" y="2382838"/>
            <a:ext cx="1587" cy="246062"/>
          </a:xfrm>
          <a:prstGeom prst="line">
            <a:avLst/>
          </a:prstGeom>
          <a:ln w="3240" cap="flat" cmpd="sng">
            <a:solidFill>
              <a:schemeClr val="tx1"/>
            </a:solidFill>
            <a:prstDash val="solid"/>
            <a:miter/>
            <a:headEnd type="none" w="med" len="med"/>
            <a:tailEnd type="triangle" w="med" len="med"/>
          </a:ln>
        </p:spPr>
      </p:sp>
      <p:sp>
        <p:nvSpPr>
          <p:cNvPr id="58386" name="Line 22"/>
          <p:cNvSpPr/>
          <p:nvPr/>
        </p:nvSpPr>
        <p:spPr>
          <a:xfrm>
            <a:off x="6415088" y="1898650"/>
            <a:ext cx="1587" cy="242888"/>
          </a:xfrm>
          <a:prstGeom prst="line">
            <a:avLst/>
          </a:prstGeom>
          <a:ln w="3240" cap="flat" cmpd="sng">
            <a:solidFill>
              <a:schemeClr val="tx1"/>
            </a:solidFill>
            <a:prstDash val="solid"/>
            <a:miter/>
            <a:headEnd type="none" w="med" len="med"/>
            <a:tailEnd type="triangle" w="med" len="med"/>
          </a:ln>
        </p:spPr>
      </p:sp>
      <p:sp>
        <p:nvSpPr>
          <p:cNvPr id="33815" name="Rectangle 23"/>
          <p:cNvSpPr>
            <a:spLocks noChangeArrowheads="1"/>
          </p:cNvSpPr>
          <p:nvPr/>
        </p:nvSpPr>
        <p:spPr bwMode="auto">
          <a:xfrm>
            <a:off x="5003800" y="6180138"/>
            <a:ext cx="2830513" cy="422275"/>
          </a:xfrm>
          <a:prstGeom prst="rect">
            <a:avLst/>
          </a:prstGeom>
          <a:solidFill>
            <a:schemeClr val="bg1">
              <a:lumMod val="75000"/>
            </a:schemeClr>
          </a:solidFill>
          <a:ln w="324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未使用</a:t>
            </a:r>
          </a:p>
        </p:txBody>
      </p:sp>
      <p:sp>
        <p:nvSpPr>
          <p:cNvPr id="58388" name="Text Box 24"/>
          <p:cNvSpPr txBox="1"/>
          <p:nvPr/>
        </p:nvSpPr>
        <p:spPr>
          <a:xfrm>
            <a:off x="4735513" y="6411913"/>
            <a:ext cx="315912" cy="331787"/>
          </a:xfrm>
          <a:prstGeom prst="rect">
            <a:avLst/>
          </a:prstGeom>
          <a:noFill/>
          <a:ln w="9525">
            <a:noFill/>
          </a:ln>
        </p:spPr>
        <p:txBody>
          <a:bodyPr wrap="none" lIns="90000" tIns="46800" rIns="90000" bIns="46800" anchor="t" anchorCtr="0">
            <a:spAutoFit/>
          </a:bodyPr>
          <a:lstStyle/>
          <a:p>
            <a:pP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latin typeface="Arial Black" panose="020B0A04020102020204" pitchFamily="34" charset="0"/>
                <a:ea typeface="msgothic"/>
              </a:rPr>
              <a:t>0</a:t>
            </a:r>
          </a:p>
        </p:txBody>
      </p:sp>
      <p:sp>
        <p:nvSpPr>
          <p:cNvPr id="33826" name="Rectangle 34"/>
          <p:cNvSpPr>
            <a:spLocks noChangeArrowheads="1"/>
          </p:cNvSpPr>
          <p:nvPr/>
        </p:nvSpPr>
        <p:spPr bwMode="auto">
          <a:xfrm>
            <a:off x="5003800" y="4803775"/>
            <a:ext cx="2830513" cy="712788"/>
          </a:xfrm>
          <a:prstGeom prst="rect">
            <a:avLst/>
          </a:prstGeom>
          <a:solidFill>
            <a:schemeClr val="accent2">
              <a:lumMod val="20000"/>
              <a:lumOff val="80000"/>
            </a:schemeClr>
          </a:solidFill>
          <a:ln w="324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sgothic"/>
              </a:rPr>
              <a:t>读写数据段</a:t>
            </a:r>
          </a:p>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(.data, .bss)</a:t>
            </a:r>
          </a:p>
        </p:txBody>
      </p:sp>
      <p:sp>
        <p:nvSpPr>
          <p:cNvPr id="58390" name="Rectangle 35"/>
          <p:cNvSpPr/>
          <p:nvPr/>
        </p:nvSpPr>
        <p:spPr>
          <a:xfrm>
            <a:off x="5003800" y="5468938"/>
            <a:ext cx="2830513" cy="711200"/>
          </a:xfrm>
          <a:prstGeom prst="rect">
            <a:avLst/>
          </a:prstGeom>
          <a:solidFill>
            <a:srgbClr val="F6F5BD"/>
          </a:solidFill>
          <a:ln w="3240"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solidFill>
                  <a:srgbClr val="FF0000"/>
                </a:solidFill>
                <a:latin typeface="微软雅黑" panose="020B0503020204020204" pitchFamily="34" charset="-122"/>
                <a:ea typeface="微软雅黑" panose="020B0503020204020204" pitchFamily="34" charset="-122"/>
              </a:rPr>
              <a:t>只读代码段</a:t>
            </a:r>
          </a:p>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(.init, .text</a:t>
            </a:r>
            <a:r>
              <a:rPr lang="en-GB" altLang="zh-CN" sz="1600" b="1" dirty="0">
                <a:latin typeface="Calibri" panose="020F0502020204030204" pitchFamily="34" charset="0"/>
                <a:ea typeface="微软雅黑" panose="020B0503020204020204" pitchFamily="34" charset="-122"/>
              </a:rPr>
              <a:t>, </a:t>
            </a:r>
            <a:r>
              <a:rPr lang="en-GB" altLang="zh-CN" b="1" dirty="0">
                <a:latin typeface="微软雅黑" panose="020B0503020204020204" pitchFamily="34" charset="-122"/>
                <a:ea typeface="微软雅黑" panose="020B0503020204020204" pitchFamily="34" charset="-122"/>
              </a:rPr>
              <a:t>.rodata</a:t>
            </a:r>
            <a:r>
              <a:rPr lang="en-GB" altLang="zh-CN" sz="1600" b="1" dirty="0">
                <a:latin typeface="Calibri" panose="020F0502020204030204" pitchFamily="34" charset="0"/>
                <a:ea typeface="微软雅黑" panose="020B0503020204020204" pitchFamily="34" charset="-122"/>
              </a:rPr>
              <a:t>)</a:t>
            </a:r>
          </a:p>
        </p:txBody>
      </p:sp>
      <p:grpSp>
        <p:nvGrpSpPr>
          <p:cNvPr id="808984" name="Group 24"/>
          <p:cNvGrpSpPr/>
          <p:nvPr/>
        </p:nvGrpSpPr>
        <p:grpSpPr>
          <a:xfrm>
            <a:off x="7867650" y="4879975"/>
            <a:ext cx="1071563" cy="1327150"/>
            <a:chOff x="4956" y="3074"/>
            <a:chExt cx="675" cy="836"/>
          </a:xfrm>
        </p:grpSpPr>
        <p:sp>
          <p:nvSpPr>
            <p:cNvPr id="58392" name="AutoShape 36"/>
            <p:cNvSpPr/>
            <p:nvPr/>
          </p:nvSpPr>
          <p:spPr>
            <a:xfrm>
              <a:off x="4956" y="3094"/>
              <a:ext cx="140" cy="816"/>
            </a:xfrm>
            <a:prstGeom prst="rightBrace">
              <a:avLst>
                <a:gd name="adj1" fmla="val 48517"/>
                <a:gd name="adj2" fmla="val 50000"/>
              </a:avLst>
            </a:prstGeom>
            <a:noFill/>
            <a:ln w="38100" cap="flat" cmpd="sng">
              <a:solidFill>
                <a:srgbClr val="FF0000"/>
              </a:solidFill>
              <a:prstDash val="solid"/>
              <a:miter/>
              <a:headEnd type="none" w="med" len="med"/>
              <a:tailEnd type="none" w="med" len="med"/>
            </a:ln>
          </p:spPr>
          <p:txBody>
            <a:bodyPr wrap="none" anchor="ctr" anchorCtr="0"/>
            <a:lstStyle/>
            <a:p>
              <a:pPr eaLnBrk="0" hangingPunct="0"/>
              <a:endParaRPr lang="en-US" altLang="zh-CN" sz="2400" b="1" dirty="0">
                <a:latin typeface="Arial Narrow" panose="020B0606020202030204" pitchFamily="34" charset="0"/>
                <a:ea typeface="宋体" panose="02010600030101010101" pitchFamily="2" charset="-122"/>
              </a:endParaRPr>
            </a:p>
          </p:txBody>
        </p:sp>
        <p:sp>
          <p:nvSpPr>
            <p:cNvPr id="58393" name="Text Box 37"/>
            <p:cNvSpPr txBox="1"/>
            <p:nvPr/>
          </p:nvSpPr>
          <p:spPr>
            <a:xfrm>
              <a:off x="5161" y="3074"/>
              <a:ext cx="470" cy="770"/>
            </a:xfrm>
            <a:prstGeom prst="rect">
              <a:avLst/>
            </a:prstGeom>
            <a:noFill/>
            <a:ln w="9525">
              <a:noFill/>
            </a:ln>
          </p:spPr>
          <p:txBody>
            <a:bodyPr lIns="90000" tIns="46800" rIns="90000" bIns="46800" anchor="t" anchorCtr="0">
              <a:spAutoFit/>
            </a:bodyPr>
            <a:lstStyle/>
            <a:p>
              <a:pP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900" b="1" dirty="0">
                  <a:solidFill>
                    <a:srgbClr val="FF0000"/>
                  </a:solidFill>
                  <a:latin typeface="Calibri" panose="020F0502020204030204" pitchFamily="34" charset="0"/>
                  <a:ea typeface="微软雅黑" panose="020B0503020204020204" pitchFamily="34" charset="-122"/>
                </a:rPr>
                <a:t>从可执行文件装入</a:t>
              </a:r>
            </a:p>
          </p:txBody>
        </p:sp>
      </p:grpSp>
      <p:sp>
        <p:nvSpPr>
          <p:cNvPr id="58394" name="Text Box 27"/>
          <p:cNvSpPr txBox="1"/>
          <p:nvPr/>
        </p:nvSpPr>
        <p:spPr>
          <a:xfrm>
            <a:off x="292100" y="784225"/>
            <a:ext cx="3268663" cy="381000"/>
          </a:xfrm>
          <a:prstGeom prst="rect">
            <a:avLst/>
          </a:prstGeom>
          <a:noFill/>
          <a:ln w="9525">
            <a:noFill/>
          </a:ln>
        </p:spPr>
        <p:txBody>
          <a:bodyPr anchor="t" anchorCtr="0">
            <a:spAutoFit/>
          </a:bodyPr>
          <a:lstStyle/>
          <a:p>
            <a:pPr>
              <a:spcBef>
                <a:spcPct val="50000"/>
              </a:spcBef>
            </a:pPr>
            <a:r>
              <a:rPr lang="zh-CN" altLang="en-US" sz="1900" b="1" dirty="0">
                <a:solidFill>
                  <a:srgbClr val="FF0000"/>
                </a:solidFill>
                <a:latin typeface="微软雅黑" panose="020B0503020204020204" pitchFamily="34" charset="-122"/>
                <a:ea typeface="微软雅黑" panose="020B0503020204020204" pitchFamily="34" charset="-122"/>
              </a:rPr>
              <a:t>程序</a:t>
            </a:r>
            <a:r>
              <a:rPr lang="en-US" altLang="zh-CN" sz="1900" b="1" dirty="0">
                <a:solidFill>
                  <a:srgbClr val="FF0000"/>
                </a:solidFill>
                <a:latin typeface="微软雅黑" panose="020B0503020204020204" pitchFamily="34" charset="-122"/>
                <a:ea typeface="微软雅黑" panose="020B0503020204020204" pitchFamily="34" charset="-122"/>
              </a:rPr>
              <a:t>(</a:t>
            </a:r>
            <a:r>
              <a:rPr lang="zh-CN" altLang="en-US" sz="1900" b="1" dirty="0">
                <a:solidFill>
                  <a:srgbClr val="FF0000"/>
                </a:solidFill>
                <a:latin typeface="微软雅黑" panose="020B0503020204020204" pitchFamily="34" charset="-122"/>
                <a:ea typeface="微软雅黑" panose="020B0503020204020204" pitchFamily="34" charset="-122"/>
              </a:rPr>
              <a:t>段</a:t>
            </a:r>
            <a:r>
              <a:rPr lang="en-US" altLang="zh-CN" sz="1900" b="1" dirty="0">
                <a:solidFill>
                  <a:srgbClr val="FF0000"/>
                </a:solidFill>
                <a:latin typeface="微软雅黑" panose="020B0503020204020204" pitchFamily="34" charset="-122"/>
                <a:ea typeface="微软雅黑" panose="020B0503020204020204" pitchFamily="34" charset="-122"/>
              </a:rPr>
              <a:t>)</a:t>
            </a:r>
            <a:r>
              <a:rPr lang="zh-CN" altLang="en-US" sz="1900" b="1" dirty="0">
                <a:solidFill>
                  <a:srgbClr val="FF0000"/>
                </a:solidFill>
                <a:latin typeface="微软雅黑" panose="020B0503020204020204" pitchFamily="34" charset="-122"/>
                <a:ea typeface="微软雅黑" panose="020B0503020204020204" pitchFamily="34" charset="-122"/>
              </a:rPr>
              <a:t>头表描述如何映射</a:t>
            </a:r>
          </a:p>
        </p:txBody>
      </p:sp>
      <p:sp>
        <p:nvSpPr>
          <p:cNvPr id="33794" name="Rectangle 2"/>
          <p:cNvSpPr>
            <a:spLocks noChangeArrowheads="1"/>
          </p:cNvSpPr>
          <p:nvPr/>
        </p:nvSpPr>
        <p:spPr bwMode="auto">
          <a:xfrm>
            <a:off x="1133475" y="1311275"/>
            <a:ext cx="2173288" cy="434975"/>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ELF </a:t>
            </a:r>
            <a:r>
              <a:rPr kumimoji="0" lang="zh-CN" altLang="en-GB"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头</a:t>
            </a:r>
          </a:p>
        </p:txBody>
      </p:sp>
      <p:sp>
        <p:nvSpPr>
          <p:cNvPr id="58396" name="Rectangle 3"/>
          <p:cNvSpPr/>
          <p:nvPr/>
        </p:nvSpPr>
        <p:spPr>
          <a:xfrm>
            <a:off x="1133475" y="1746250"/>
            <a:ext cx="2173288" cy="695325"/>
          </a:xfrm>
          <a:prstGeom prst="rect">
            <a:avLst/>
          </a:prstGeom>
          <a:solidFill>
            <a:srgbClr val="993366">
              <a:alpha val="9019"/>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solidFill>
                  <a:srgbClr val="FF0000"/>
                </a:solidFill>
                <a:latin typeface="微软雅黑" panose="020B0503020204020204" pitchFamily="34" charset="-122"/>
                <a:ea typeface="微软雅黑" panose="020B0503020204020204" pitchFamily="34" charset="-122"/>
              </a:rPr>
              <a:t>程序（段）头表</a:t>
            </a:r>
          </a:p>
        </p:txBody>
      </p:sp>
      <p:sp>
        <p:nvSpPr>
          <p:cNvPr id="58397" name="Rectangle 4"/>
          <p:cNvSpPr/>
          <p:nvPr/>
        </p:nvSpPr>
        <p:spPr>
          <a:xfrm>
            <a:off x="1133475" y="2876550"/>
            <a:ext cx="2173288" cy="434975"/>
          </a:xfrm>
          <a:prstGeom prst="rect">
            <a:avLst/>
          </a:prstGeom>
          <a:solidFill>
            <a:srgbClr val="F6F5BD"/>
          </a:solidFill>
          <a:ln w="25560"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.text </a:t>
            </a:r>
            <a:r>
              <a:rPr lang="zh-CN" altLang="en-GB" b="1" dirty="0">
                <a:latin typeface="微软雅黑" panose="020B0503020204020204" pitchFamily="34" charset="-122"/>
                <a:ea typeface="微软雅黑" panose="020B0503020204020204" pitchFamily="34" charset="-122"/>
              </a:rPr>
              <a:t>节</a:t>
            </a:r>
          </a:p>
        </p:txBody>
      </p:sp>
      <p:sp>
        <p:nvSpPr>
          <p:cNvPr id="33797" name="Rectangle 5"/>
          <p:cNvSpPr>
            <a:spLocks noChangeArrowheads="1"/>
          </p:cNvSpPr>
          <p:nvPr/>
        </p:nvSpPr>
        <p:spPr bwMode="auto">
          <a:xfrm>
            <a:off x="1133475" y="4017963"/>
            <a:ext cx="2173288" cy="434975"/>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.data </a:t>
            </a:r>
            <a:r>
              <a:rPr kumimoji="0" lang="zh-CN" altLang="en-GB"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33798" name="Rectangle 6"/>
          <p:cNvSpPr>
            <a:spLocks noChangeArrowheads="1"/>
          </p:cNvSpPr>
          <p:nvPr/>
        </p:nvSpPr>
        <p:spPr bwMode="auto">
          <a:xfrm>
            <a:off x="1133475" y="4452938"/>
            <a:ext cx="2173288" cy="433388"/>
          </a:xfrm>
          <a:prstGeom prst="rect">
            <a:avLst/>
          </a:prstGeom>
          <a:solidFill>
            <a:schemeClr val="accent2">
              <a:lumMod val="20000"/>
              <a:lumOff val="80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.bss </a:t>
            </a:r>
            <a:r>
              <a:rPr kumimoji="0" lang="zh-CN" altLang="en-GB"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33799" name="Rectangle 7"/>
          <p:cNvSpPr>
            <a:spLocks noChangeArrowheads="1"/>
          </p:cNvSpPr>
          <p:nvPr/>
        </p:nvSpPr>
        <p:spPr bwMode="auto">
          <a:xfrm>
            <a:off x="1133475" y="4886325"/>
            <a:ext cx="2173288" cy="434975"/>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.symtab </a:t>
            </a:r>
            <a:r>
              <a:rPr kumimoji="0" lang="zh-CN" altLang="en-GB"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33802" name="Rectangle 10"/>
          <p:cNvSpPr>
            <a:spLocks noChangeArrowheads="1"/>
          </p:cNvSpPr>
          <p:nvPr/>
        </p:nvSpPr>
        <p:spPr bwMode="auto">
          <a:xfrm>
            <a:off x="1133475" y="5321300"/>
            <a:ext cx="2173288" cy="434975"/>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.debug </a:t>
            </a:r>
            <a:r>
              <a:rPr kumimoji="0" lang="zh-CN" altLang="en-GB"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58402" name="Rectangle 5"/>
          <p:cNvSpPr/>
          <p:nvPr/>
        </p:nvSpPr>
        <p:spPr>
          <a:xfrm>
            <a:off x="1133475" y="3311525"/>
            <a:ext cx="2173288" cy="434975"/>
          </a:xfrm>
          <a:prstGeom prst="rect">
            <a:avLst/>
          </a:prstGeom>
          <a:solidFill>
            <a:srgbClr val="F6F5BD"/>
          </a:solidFill>
          <a:ln w="25560"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.rodata </a:t>
            </a:r>
            <a:r>
              <a:rPr lang="zh-CN" altLang="en-GB" b="1" dirty="0">
                <a:latin typeface="微软雅黑" panose="020B0503020204020204" pitchFamily="34" charset="-122"/>
                <a:ea typeface="微软雅黑" panose="020B0503020204020204" pitchFamily="34" charset="-122"/>
              </a:rPr>
              <a:t>节</a:t>
            </a:r>
          </a:p>
        </p:txBody>
      </p:sp>
      <p:sp>
        <p:nvSpPr>
          <p:cNvPr id="40" name="Rectangle 10"/>
          <p:cNvSpPr>
            <a:spLocks noChangeArrowheads="1"/>
          </p:cNvSpPr>
          <p:nvPr/>
        </p:nvSpPr>
        <p:spPr bwMode="auto">
          <a:xfrm>
            <a:off x="1133475" y="5756275"/>
            <a:ext cx="2173288" cy="434975"/>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.line </a:t>
            </a:r>
            <a:r>
              <a:rPr kumimoji="0" lang="zh-CN" altLang="en-GB"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sp>
        <p:nvSpPr>
          <p:cNvPr id="58404" name="Rectangle 4"/>
          <p:cNvSpPr/>
          <p:nvPr/>
        </p:nvSpPr>
        <p:spPr>
          <a:xfrm>
            <a:off x="1133475" y="2441575"/>
            <a:ext cx="2173288" cy="434975"/>
          </a:xfrm>
          <a:prstGeom prst="rect">
            <a:avLst/>
          </a:prstGeom>
          <a:solidFill>
            <a:srgbClr val="F6F5BD"/>
          </a:solidFill>
          <a:ln w="25560"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.init </a:t>
            </a:r>
            <a:r>
              <a:rPr lang="zh-CN" altLang="en-GB" b="1" dirty="0">
                <a:latin typeface="微软雅黑" panose="020B0503020204020204" pitchFamily="34" charset="-122"/>
                <a:ea typeface="微软雅黑" panose="020B0503020204020204" pitchFamily="34" charset="-122"/>
              </a:rPr>
              <a:t>节</a:t>
            </a:r>
          </a:p>
        </p:txBody>
      </p:sp>
      <p:sp>
        <p:nvSpPr>
          <p:cNvPr id="42" name="Rectangle 10"/>
          <p:cNvSpPr>
            <a:spLocks noChangeArrowheads="1"/>
          </p:cNvSpPr>
          <p:nvPr/>
        </p:nvSpPr>
        <p:spPr bwMode="auto">
          <a:xfrm>
            <a:off x="1133475" y="6191250"/>
            <a:ext cx="2173288" cy="434975"/>
          </a:xfrm>
          <a:prstGeom prst="rect">
            <a:avLst/>
          </a:prstGeom>
          <a:solidFill>
            <a:schemeClr val="bg1">
              <a:lumMod val="95000"/>
            </a:schemeClr>
          </a:solidFill>
          <a:ln w="2556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.strtab </a:t>
            </a:r>
            <a:r>
              <a:rPr kumimoji="0" lang="zh-CN" altLang="en-GB"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节</a:t>
            </a:r>
          </a:p>
        </p:txBody>
      </p:sp>
      <p:grpSp>
        <p:nvGrpSpPr>
          <p:cNvPr id="808999" name="Group 39"/>
          <p:cNvGrpSpPr/>
          <p:nvPr/>
        </p:nvGrpSpPr>
        <p:grpSpPr>
          <a:xfrm>
            <a:off x="3381375" y="4064000"/>
            <a:ext cx="1593850" cy="1141413"/>
            <a:chOff x="2039" y="2533"/>
            <a:chExt cx="1114" cy="746"/>
          </a:xfrm>
        </p:grpSpPr>
        <p:sp>
          <p:nvSpPr>
            <p:cNvPr id="58407" name="Line 40"/>
            <p:cNvSpPr/>
            <p:nvPr/>
          </p:nvSpPr>
          <p:spPr>
            <a:xfrm>
              <a:off x="2257" y="2823"/>
              <a:ext cx="896" cy="456"/>
            </a:xfrm>
            <a:prstGeom prst="line">
              <a:avLst/>
            </a:prstGeom>
            <a:ln w="38100" cap="flat" cmpd="sng">
              <a:solidFill>
                <a:srgbClr val="0066CC"/>
              </a:solidFill>
              <a:prstDash val="solid"/>
              <a:round/>
              <a:headEnd type="none" w="med" len="med"/>
              <a:tailEnd type="triangle" w="med" len="med"/>
            </a:ln>
          </p:spPr>
        </p:sp>
        <p:sp>
          <p:nvSpPr>
            <p:cNvPr id="58408" name="AutoShape 41"/>
            <p:cNvSpPr/>
            <p:nvPr/>
          </p:nvSpPr>
          <p:spPr>
            <a:xfrm>
              <a:off x="2039" y="2533"/>
              <a:ext cx="192" cy="539"/>
            </a:xfrm>
            <a:prstGeom prst="rightBrace">
              <a:avLst>
                <a:gd name="adj1" fmla="val 23368"/>
                <a:gd name="adj2" fmla="val 50000"/>
              </a:avLst>
            </a:prstGeom>
            <a:noFill/>
            <a:ln w="38100" cap="flat" cmpd="sng">
              <a:solidFill>
                <a:srgbClr val="0066CC"/>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grpSp>
        <p:nvGrpSpPr>
          <p:cNvPr id="809002" name="Group 42"/>
          <p:cNvGrpSpPr/>
          <p:nvPr/>
        </p:nvGrpSpPr>
        <p:grpSpPr>
          <a:xfrm>
            <a:off x="3379788" y="1365250"/>
            <a:ext cx="1609725" cy="4383088"/>
            <a:chOff x="2157" y="1070"/>
            <a:chExt cx="996" cy="2597"/>
          </a:xfrm>
        </p:grpSpPr>
        <p:sp>
          <p:nvSpPr>
            <p:cNvPr id="58410" name="Line 43"/>
            <p:cNvSpPr/>
            <p:nvPr/>
          </p:nvSpPr>
          <p:spPr>
            <a:xfrm>
              <a:off x="2313" y="1790"/>
              <a:ext cx="840" cy="1877"/>
            </a:xfrm>
            <a:prstGeom prst="line">
              <a:avLst/>
            </a:prstGeom>
            <a:ln w="38100" cap="flat" cmpd="sng">
              <a:solidFill>
                <a:srgbClr val="FF0000"/>
              </a:solidFill>
              <a:prstDash val="solid"/>
              <a:round/>
              <a:headEnd type="none" w="med" len="med"/>
              <a:tailEnd type="triangle" w="med" len="med"/>
            </a:ln>
          </p:spPr>
        </p:sp>
        <p:sp>
          <p:nvSpPr>
            <p:cNvPr id="58411" name="AutoShape 44"/>
            <p:cNvSpPr/>
            <p:nvPr/>
          </p:nvSpPr>
          <p:spPr>
            <a:xfrm>
              <a:off x="2157" y="1070"/>
              <a:ext cx="129" cy="1417"/>
            </a:xfrm>
            <a:prstGeom prst="rightBrace">
              <a:avLst>
                <a:gd name="adj1" fmla="val 91435"/>
                <a:gd name="adj2" fmla="val 50000"/>
              </a:avLst>
            </a:prstGeom>
            <a:noFill/>
            <a:ln w="38100" cap="flat" cmpd="sng">
              <a:solidFill>
                <a:srgbClr val="FF0000"/>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sp>
        <p:nvSpPr>
          <p:cNvPr id="58413" name="Text Box 46"/>
          <p:cNvSpPr txBox="1"/>
          <p:nvPr/>
        </p:nvSpPr>
        <p:spPr>
          <a:xfrm>
            <a:off x="8026400" y="898525"/>
            <a:ext cx="841375" cy="396875"/>
          </a:xfrm>
          <a:prstGeom prst="rect">
            <a:avLst/>
          </a:prstGeom>
          <a:noFill/>
          <a:ln w="9525">
            <a:noFill/>
          </a:ln>
        </p:spPr>
        <p:txBody>
          <a:bodyPr anchor="t" anchorCtr="0">
            <a:spAutoFit/>
          </a:bodyPr>
          <a:lstStyle/>
          <a:p>
            <a:pPr>
              <a:spcBef>
                <a:spcPct val="50000"/>
              </a:spcBef>
            </a:pPr>
            <a:r>
              <a:rPr lang="en-US" altLang="zh-CN" sz="2000" b="1" dirty="0">
                <a:latin typeface="微软雅黑" panose="020B0503020204020204" pitchFamily="34" charset="-122"/>
                <a:ea typeface="微软雅黑" panose="020B0503020204020204" pitchFamily="34" charset="-122"/>
              </a:rPr>
              <a:t>1GB</a:t>
            </a:r>
          </a:p>
        </p:txBody>
      </p:sp>
      <p:sp>
        <p:nvSpPr>
          <p:cNvPr id="58414" name="Text Box 12"/>
          <p:cNvSpPr txBox="1"/>
          <p:nvPr/>
        </p:nvSpPr>
        <p:spPr>
          <a:xfrm>
            <a:off x="263525" y="3444875"/>
            <a:ext cx="933450" cy="361950"/>
          </a:xfrm>
          <a:prstGeom prst="rect">
            <a:avLst/>
          </a:prstGeom>
          <a:noFill/>
          <a:ln w="9525">
            <a:noFill/>
          </a:ln>
        </p:spPr>
        <p:txBody>
          <a:bodyPr lIns="90000" tIns="46800" rIns="90000" bIns="46800" anchor="t" anchorCtr="0">
            <a:spAutoFit/>
          </a:bodyPr>
          <a:lstStyle/>
          <a:p>
            <a:pP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004d3</a:t>
            </a:r>
            <a:endParaRPr lang="zh-CN" altLang="en-GB" b="1" dirty="0">
              <a:latin typeface="微软雅黑" panose="020B0503020204020204" pitchFamily="34" charset="-122"/>
              <a:ea typeface="微软雅黑" panose="020B0503020204020204" pitchFamily="34" charset="-122"/>
            </a:endParaRPr>
          </a:p>
        </p:txBody>
      </p:sp>
      <p:sp>
        <p:nvSpPr>
          <p:cNvPr id="58415" name="Rectangle 48"/>
          <p:cNvSpPr/>
          <p:nvPr/>
        </p:nvSpPr>
        <p:spPr>
          <a:xfrm>
            <a:off x="1131888" y="3730625"/>
            <a:ext cx="2178050" cy="304800"/>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58416" name="Line 49"/>
          <p:cNvSpPr/>
          <p:nvPr/>
        </p:nvSpPr>
        <p:spPr>
          <a:xfrm>
            <a:off x="1941513" y="3889375"/>
            <a:ext cx="550862" cy="0"/>
          </a:xfrm>
          <a:prstGeom prst="line">
            <a:avLst/>
          </a:prstGeom>
          <a:ln w="57150" cap="flat" cmpd="sng">
            <a:solidFill>
              <a:schemeClr val="tx1"/>
            </a:solidFill>
            <a:prstDash val="sysDot"/>
            <a:round/>
            <a:headEnd type="none" w="med" len="med"/>
            <a:tailEnd type="none" w="med" len="med"/>
          </a:ln>
        </p:spPr>
      </p:sp>
      <p:sp>
        <p:nvSpPr>
          <p:cNvPr id="58417" name="Text Box 12"/>
          <p:cNvSpPr txBox="1"/>
          <p:nvPr/>
        </p:nvSpPr>
        <p:spPr>
          <a:xfrm>
            <a:off x="284163" y="3970338"/>
            <a:ext cx="933450" cy="361950"/>
          </a:xfrm>
          <a:prstGeom prst="rect">
            <a:avLst/>
          </a:prstGeom>
          <a:noFill/>
          <a:ln w="9525">
            <a:noFill/>
          </a:ln>
        </p:spPr>
        <p:txBody>
          <a:bodyPr lIns="90000" tIns="46800" rIns="90000" bIns="46800" anchor="t" anchorCtr="0">
            <a:spAutoFit/>
          </a:bodyPr>
          <a:lstStyle/>
          <a:p>
            <a:pP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00f0c</a:t>
            </a:r>
            <a:endParaRPr lang="zh-CN" altLang="en-GB" b="1" dirty="0">
              <a:latin typeface="微软雅黑" panose="020B0503020204020204" pitchFamily="34" charset="-122"/>
              <a:ea typeface="微软雅黑" panose="020B0503020204020204" pitchFamily="34" charset="-122"/>
            </a:endParaRPr>
          </a:p>
        </p:txBody>
      </p:sp>
      <p:sp>
        <p:nvSpPr>
          <p:cNvPr id="58418" name="Text Box 12"/>
          <p:cNvSpPr txBox="1"/>
          <p:nvPr/>
        </p:nvSpPr>
        <p:spPr>
          <a:xfrm>
            <a:off x="276225" y="4383088"/>
            <a:ext cx="933450" cy="361950"/>
          </a:xfrm>
          <a:prstGeom prst="rect">
            <a:avLst/>
          </a:prstGeom>
          <a:noFill/>
          <a:ln w="9525">
            <a:noFill/>
          </a:ln>
        </p:spPr>
        <p:txBody>
          <a:bodyPr lIns="90000" tIns="46800" rIns="90000" bIns="46800" anchor="t" anchorCtr="0">
            <a:spAutoFit/>
          </a:bodyPr>
          <a:lstStyle/>
          <a:p>
            <a:pP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01014</a:t>
            </a:r>
            <a:endParaRPr lang="zh-CN" altLang="en-GB" b="1" dirty="0">
              <a:latin typeface="微软雅黑" panose="020B0503020204020204" pitchFamily="34" charset="-122"/>
              <a:ea typeface="微软雅黑" panose="020B0503020204020204" pitchFamily="34" charset="-122"/>
            </a:endParaRPr>
          </a:p>
        </p:txBody>
      </p:sp>
      <p:sp>
        <p:nvSpPr>
          <p:cNvPr id="58419" name="Text Box 12"/>
          <p:cNvSpPr txBox="1"/>
          <p:nvPr/>
        </p:nvSpPr>
        <p:spPr>
          <a:xfrm>
            <a:off x="239713" y="4824413"/>
            <a:ext cx="933450" cy="361950"/>
          </a:xfrm>
          <a:prstGeom prst="rect">
            <a:avLst/>
          </a:prstGeom>
          <a:noFill/>
          <a:ln w="9525">
            <a:noFill/>
          </a:ln>
        </p:spPr>
        <p:txBody>
          <a:bodyPr lIns="90000" tIns="46800" rIns="90000" bIns="46800" anchor="t" anchorCtr="0">
            <a:spAutoFit/>
          </a:bodyPr>
          <a:lstStyle/>
          <a:p>
            <a:pP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0101c</a:t>
            </a:r>
            <a:endParaRPr lang="zh-CN" altLang="en-GB" b="1" dirty="0">
              <a:latin typeface="微软雅黑" panose="020B0503020204020204" pitchFamily="34" charset="-122"/>
              <a:ea typeface="微软雅黑" panose="020B0503020204020204" pitchFamily="34" charset="-122"/>
            </a:endParaRPr>
          </a:p>
        </p:txBody>
      </p:sp>
      <p:sp>
        <p:nvSpPr>
          <p:cNvPr id="58420" name="Text Box 32"/>
          <p:cNvSpPr txBox="1"/>
          <p:nvPr/>
        </p:nvSpPr>
        <p:spPr>
          <a:xfrm>
            <a:off x="3611563" y="5253038"/>
            <a:ext cx="1428750" cy="322262"/>
          </a:xfrm>
          <a:prstGeom prst="rect">
            <a:avLst/>
          </a:prstGeom>
          <a:noFill/>
          <a:ln w="9525">
            <a:noFill/>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latin typeface="微软雅黑" panose="020B0503020204020204" pitchFamily="34" charset="-122"/>
                <a:ea typeface="微软雅黑" panose="020B0503020204020204" pitchFamily="34" charset="-122"/>
              </a:rPr>
              <a:t>0x08049000</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09002"/>
                                        </p:tgtEl>
                                        <p:attrNameLst>
                                          <p:attrName>style.visibility</p:attrName>
                                        </p:attrNameLst>
                                      </p:cBhvr>
                                      <p:to>
                                        <p:strVal val="visible"/>
                                      </p:to>
                                    </p:set>
                                    <p:animEffect transition="in" filter="blinds(horizontal)">
                                      <p:cBhvr>
                                        <p:cTn id="7" dur="500"/>
                                        <p:tgtEl>
                                          <p:spTgt spid="80900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08999"/>
                                        </p:tgtEl>
                                        <p:attrNameLst>
                                          <p:attrName>style.visibility</p:attrName>
                                        </p:attrNameLst>
                                      </p:cBhvr>
                                      <p:to>
                                        <p:strVal val="visible"/>
                                      </p:to>
                                    </p:set>
                                    <p:animEffect transition="in" filter="blinds(horizontal)">
                                      <p:cBhvr>
                                        <p:cTn id="12" dur="500"/>
                                        <p:tgtEl>
                                          <p:spTgt spid="80899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08984"/>
                                        </p:tgtEl>
                                        <p:attrNameLst>
                                          <p:attrName>style.visibility</p:attrName>
                                        </p:attrNameLst>
                                      </p:cBhvr>
                                      <p:to>
                                        <p:strVal val="visible"/>
                                      </p:to>
                                    </p:set>
                                    <p:animEffect transition="in" filter="blinds(horizontal)">
                                      <p:cBhvr>
                                        <p:cTn id="17" dur="500"/>
                                        <p:tgtEl>
                                          <p:spTgt spid="8089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p:cNvSpPr>
          <p:nvPr>
            <p:ph type="title"/>
          </p:nvPr>
        </p:nvSpPr>
        <p:spPr>
          <a:xfrm>
            <a:off x="457200" y="98425"/>
            <a:ext cx="8229600" cy="561975"/>
          </a:xfrm>
          <a:ln/>
        </p:spPr>
        <p:txBody>
          <a:bodyPr vert="horz" wrap="square" lIns="91440" tIns="45720" rIns="91440" bIns="45720" anchor="ctr" anchorCtr="0"/>
          <a:lstStyle/>
          <a:p>
            <a:r>
              <a:rPr lang="zh-CN" altLang="en-US" dirty="0"/>
              <a:t>程序的链接</a:t>
            </a:r>
          </a:p>
        </p:txBody>
      </p:sp>
      <p:sp>
        <p:nvSpPr>
          <p:cNvPr id="7170" name="Rectangle 3"/>
          <p:cNvSpPr>
            <a:spLocks noGrp="1"/>
          </p:cNvSpPr>
          <p:nvPr>
            <p:ph idx="1"/>
          </p:nvPr>
        </p:nvSpPr>
        <p:spPr>
          <a:xfrm>
            <a:off x="301625" y="836613"/>
            <a:ext cx="8553450" cy="5838825"/>
          </a:xfrm>
          <a:ln/>
        </p:spPr>
        <p:txBody>
          <a:bodyPr vert="horz" wrap="square" lIns="91440" tIns="45720" rIns="91440" bIns="45720" anchor="t" anchorCtr="0"/>
          <a:lstStyle/>
          <a:p>
            <a:r>
              <a:rPr lang="zh-CN" altLang="en-US" dirty="0">
                <a:latin typeface="微软雅黑" panose="020B0503020204020204" pitchFamily="34" charset="-122"/>
                <a:ea typeface="微软雅黑" panose="020B0503020204020204" pitchFamily="34" charset="-122"/>
              </a:rPr>
              <a:t>分以下三个部分介绍</a:t>
            </a:r>
          </a:p>
          <a:p>
            <a:pPr lvl="1"/>
            <a:r>
              <a:rPr lang="zh-CN" altLang="en-US" sz="2200" dirty="0">
                <a:solidFill>
                  <a:srgbClr val="FF0000"/>
                </a:solidFill>
                <a:latin typeface="微软雅黑" panose="020B0503020204020204" pitchFamily="34" charset="-122"/>
                <a:ea typeface="微软雅黑" panose="020B0503020204020204" pitchFamily="34" charset="-122"/>
              </a:rPr>
              <a:t>第一讲：目标文件格式</a:t>
            </a:r>
          </a:p>
          <a:p>
            <a:pPr lvl="2"/>
            <a:r>
              <a:rPr lang="zh-CN" altLang="en-US" sz="2200" dirty="0">
                <a:latin typeface="微软雅黑" panose="020B0503020204020204" pitchFamily="34" charset="-122"/>
                <a:ea typeface="微软雅黑" panose="020B0503020204020204" pitchFamily="34" charset="-122"/>
              </a:rPr>
              <a:t>程序的链接概述、链接的意义与过程</a:t>
            </a:r>
          </a:p>
          <a:p>
            <a:pPr lvl="2"/>
            <a:r>
              <a:rPr lang="en-US" altLang="zh-CN" sz="2200" dirty="0">
                <a:latin typeface="微软雅黑" panose="020B0503020204020204" pitchFamily="34" charset="-122"/>
                <a:ea typeface="微软雅黑" panose="020B0503020204020204" pitchFamily="34" charset="-122"/>
              </a:rPr>
              <a:t>ELF</a:t>
            </a:r>
            <a:r>
              <a:rPr lang="zh-CN" altLang="en-US" sz="2200" dirty="0">
                <a:latin typeface="微软雅黑" panose="020B0503020204020204" pitchFamily="34" charset="-122"/>
                <a:ea typeface="微软雅黑" panose="020B0503020204020204" pitchFamily="34" charset="-122"/>
              </a:rPr>
              <a:t>目标文件、重定位目标文件格式、可执行目标文件格式</a:t>
            </a:r>
          </a:p>
          <a:p>
            <a:pPr lvl="1"/>
            <a:r>
              <a:rPr lang="zh-CN" altLang="en-US" sz="2200" dirty="0">
                <a:latin typeface="微软雅黑" panose="020B0503020204020204" pitchFamily="34" charset="-122"/>
                <a:ea typeface="微软雅黑" panose="020B0503020204020204" pitchFamily="34" charset="-122"/>
              </a:rPr>
              <a:t>第二讲：符号解析与重定位</a:t>
            </a:r>
            <a:endParaRPr lang="zh-CN" altLang="en-US" sz="2200" i="1" dirty="0">
              <a:latin typeface="微软雅黑" panose="020B0503020204020204" pitchFamily="34" charset="-122"/>
              <a:ea typeface="微软雅黑" panose="020B0503020204020204" pitchFamily="34" charset="-122"/>
            </a:endParaRPr>
          </a:p>
          <a:p>
            <a:pPr lvl="2"/>
            <a:r>
              <a:rPr lang="zh-CN" altLang="en-US" sz="2200" dirty="0">
                <a:latin typeface="微软雅黑" panose="020B0503020204020204" pitchFamily="34" charset="-122"/>
                <a:ea typeface="微软雅黑" panose="020B0503020204020204" pitchFamily="34" charset="-122"/>
              </a:rPr>
              <a:t>符号和符号表、符号解析</a:t>
            </a:r>
          </a:p>
          <a:p>
            <a:pPr lvl="2"/>
            <a:r>
              <a:rPr lang="zh-CN" altLang="en-US" sz="2200" dirty="0">
                <a:latin typeface="微软雅黑" panose="020B0503020204020204" pitchFamily="34" charset="-122"/>
                <a:ea typeface="微软雅黑" panose="020B0503020204020204" pitchFamily="34" charset="-122"/>
              </a:rPr>
              <a:t>与静态库的链接</a:t>
            </a:r>
          </a:p>
          <a:p>
            <a:pPr lvl="2"/>
            <a:r>
              <a:rPr lang="zh-CN" altLang="en-US" sz="2200" dirty="0">
                <a:latin typeface="微软雅黑" panose="020B0503020204020204" pitchFamily="34" charset="-122"/>
                <a:ea typeface="微软雅黑" panose="020B0503020204020204" pitchFamily="34" charset="-122"/>
              </a:rPr>
              <a:t>重定位信息、重定位过程</a:t>
            </a:r>
          </a:p>
          <a:p>
            <a:pPr lvl="2"/>
            <a:r>
              <a:rPr lang="zh-CN" altLang="en-US" sz="2200" dirty="0">
                <a:latin typeface="微软雅黑" panose="020B0503020204020204" pitchFamily="34" charset="-122"/>
                <a:ea typeface="微软雅黑" panose="020B0503020204020204" pitchFamily="34" charset="-122"/>
              </a:rPr>
              <a:t>可执行文件的加载</a:t>
            </a:r>
          </a:p>
          <a:p>
            <a:pPr lvl="1"/>
            <a:r>
              <a:rPr lang="zh-CN" altLang="en-US" sz="2200" dirty="0">
                <a:latin typeface="微软雅黑" panose="020B0503020204020204" pitchFamily="34" charset="-122"/>
                <a:ea typeface="微软雅黑" panose="020B0503020204020204" pitchFamily="34" charset="-122"/>
              </a:rPr>
              <a:t>第三讲：动态链接</a:t>
            </a:r>
            <a:endParaRPr lang="zh-CN" altLang="en-US" sz="2200" i="1" dirty="0">
              <a:latin typeface="微软雅黑" panose="020B0503020204020204" pitchFamily="34" charset="-122"/>
              <a:ea typeface="微软雅黑" panose="020B0503020204020204" pitchFamily="34" charset="-122"/>
            </a:endParaRPr>
          </a:p>
          <a:p>
            <a:pPr lvl="2"/>
            <a:r>
              <a:rPr lang="zh-CN" altLang="en-US" sz="2200" dirty="0">
                <a:latin typeface="微软雅黑" panose="020B0503020204020204" pitchFamily="34" charset="-122"/>
                <a:ea typeface="微软雅黑" panose="020B0503020204020204" pitchFamily="34" charset="-122"/>
              </a:rPr>
              <a:t>动态链接的特性、程序加载时的动态链接、程序运行时的动态链接、动态链接举例</a:t>
            </a: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p:cNvSpPr>
          <p:nvPr>
            <p:ph type="title"/>
          </p:nvPr>
        </p:nvSpPr>
        <p:spPr>
          <a:xfrm>
            <a:off x="457200" y="98425"/>
            <a:ext cx="8229600" cy="561975"/>
          </a:xfrm>
          <a:ln/>
        </p:spPr>
        <p:txBody>
          <a:bodyPr vert="horz" wrap="square" lIns="91440" tIns="45720" rIns="91440" bIns="45720" anchor="ctr" anchorCtr="0"/>
          <a:lstStyle/>
          <a:p>
            <a:r>
              <a:rPr lang="zh-CN" altLang="en-US" dirty="0"/>
              <a:t>程序的链接</a:t>
            </a:r>
          </a:p>
        </p:txBody>
      </p:sp>
      <p:sp>
        <p:nvSpPr>
          <p:cNvPr id="60418" name="Rectangle 3"/>
          <p:cNvSpPr>
            <a:spLocks noGrp="1"/>
          </p:cNvSpPr>
          <p:nvPr>
            <p:ph idx="1"/>
          </p:nvPr>
        </p:nvSpPr>
        <p:spPr>
          <a:xfrm>
            <a:off x="301625" y="836613"/>
            <a:ext cx="8553450" cy="5838825"/>
          </a:xfrm>
          <a:ln/>
        </p:spPr>
        <p:txBody>
          <a:bodyPr vert="horz" wrap="square" lIns="91440" tIns="45720" rIns="91440" bIns="45720" anchor="t" anchorCtr="0"/>
          <a:lstStyle/>
          <a:p>
            <a:r>
              <a:rPr lang="zh-CN" altLang="en-US" dirty="0">
                <a:latin typeface="微软雅黑" panose="020B0503020204020204" pitchFamily="34" charset="-122"/>
                <a:ea typeface="微软雅黑" panose="020B0503020204020204" pitchFamily="34" charset="-122"/>
              </a:rPr>
              <a:t>分以下三个部分介绍</a:t>
            </a:r>
          </a:p>
          <a:p>
            <a:pPr lvl="1"/>
            <a:r>
              <a:rPr lang="zh-CN" altLang="en-US" sz="2200" dirty="0">
                <a:latin typeface="微软雅黑" panose="020B0503020204020204" pitchFamily="34" charset="-122"/>
                <a:ea typeface="微软雅黑" panose="020B0503020204020204" pitchFamily="34" charset="-122"/>
              </a:rPr>
              <a:t>第一讲：目标文件格式</a:t>
            </a:r>
          </a:p>
          <a:p>
            <a:pPr lvl="2"/>
            <a:r>
              <a:rPr lang="zh-CN" altLang="en-US" sz="2200" dirty="0">
                <a:latin typeface="微软雅黑" panose="020B0503020204020204" pitchFamily="34" charset="-122"/>
                <a:ea typeface="微软雅黑" panose="020B0503020204020204" pitchFamily="34" charset="-122"/>
              </a:rPr>
              <a:t>程序的链接概述、链接的意义与过程</a:t>
            </a:r>
          </a:p>
          <a:p>
            <a:pPr lvl="2"/>
            <a:r>
              <a:rPr lang="en-US" altLang="zh-CN" sz="2200" dirty="0">
                <a:latin typeface="微软雅黑" panose="020B0503020204020204" pitchFamily="34" charset="-122"/>
                <a:ea typeface="微软雅黑" panose="020B0503020204020204" pitchFamily="34" charset="-122"/>
              </a:rPr>
              <a:t>ELF</a:t>
            </a:r>
            <a:r>
              <a:rPr lang="zh-CN" altLang="en-US" sz="2200" dirty="0">
                <a:latin typeface="微软雅黑" panose="020B0503020204020204" pitchFamily="34" charset="-122"/>
                <a:ea typeface="微软雅黑" panose="020B0503020204020204" pitchFamily="34" charset="-122"/>
              </a:rPr>
              <a:t>目标文件、重定位目标文件格式、可执行目标文件格式</a:t>
            </a:r>
          </a:p>
          <a:p>
            <a:pPr lvl="1"/>
            <a:r>
              <a:rPr lang="zh-CN" altLang="en-US" sz="2200" dirty="0">
                <a:solidFill>
                  <a:srgbClr val="FF0000"/>
                </a:solidFill>
                <a:latin typeface="微软雅黑" panose="020B0503020204020204" pitchFamily="34" charset="-122"/>
                <a:ea typeface="微软雅黑" panose="020B0503020204020204" pitchFamily="34" charset="-122"/>
              </a:rPr>
              <a:t>第二讲：符号解析与重定位</a:t>
            </a:r>
            <a:endParaRPr lang="zh-CN" altLang="en-US" sz="2200" i="1" dirty="0">
              <a:solidFill>
                <a:srgbClr val="FF0000"/>
              </a:solidFill>
              <a:latin typeface="微软雅黑" panose="020B0503020204020204" pitchFamily="34" charset="-122"/>
              <a:ea typeface="微软雅黑" panose="020B0503020204020204" pitchFamily="34" charset="-122"/>
            </a:endParaRPr>
          </a:p>
          <a:p>
            <a:pPr lvl="2"/>
            <a:r>
              <a:rPr lang="zh-CN" altLang="en-US" sz="2200" dirty="0">
                <a:latin typeface="微软雅黑" panose="020B0503020204020204" pitchFamily="34" charset="-122"/>
                <a:ea typeface="微软雅黑" panose="020B0503020204020204" pitchFamily="34" charset="-122"/>
              </a:rPr>
              <a:t>符号和符号表、符号解析</a:t>
            </a:r>
          </a:p>
          <a:p>
            <a:pPr lvl="2"/>
            <a:r>
              <a:rPr lang="zh-CN" altLang="en-US" sz="2200" dirty="0">
                <a:latin typeface="微软雅黑" panose="020B0503020204020204" pitchFamily="34" charset="-122"/>
                <a:ea typeface="微软雅黑" panose="020B0503020204020204" pitchFamily="34" charset="-122"/>
              </a:rPr>
              <a:t>与静态库的链接</a:t>
            </a:r>
          </a:p>
          <a:p>
            <a:pPr lvl="2"/>
            <a:r>
              <a:rPr lang="zh-CN" altLang="en-US" sz="2200" dirty="0">
                <a:latin typeface="微软雅黑" panose="020B0503020204020204" pitchFamily="34" charset="-122"/>
                <a:ea typeface="微软雅黑" panose="020B0503020204020204" pitchFamily="34" charset="-122"/>
              </a:rPr>
              <a:t>重定位信息、重定位过程</a:t>
            </a:r>
          </a:p>
          <a:p>
            <a:pPr lvl="2"/>
            <a:r>
              <a:rPr lang="zh-CN" altLang="en-US" sz="2200" dirty="0">
                <a:latin typeface="微软雅黑" panose="020B0503020204020204" pitchFamily="34" charset="-122"/>
                <a:ea typeface="微软雅黑" panose="020B0503020204020204" pitchFamily="34" charset="-122"/>
              </a:rPr>
              <a:t>可执行文件的加载</a:t>
            </a:r>
          </a:p>
          <a:p>
            <a:pPr lvl="1"/>
            <a:r>
              <a:rPr lang="zh-CN" altLang="en-US" sz="2200" dirty="0">
                <a:latin typeface="微软雅黑" panose="020B0503020204020204" pitchFamily="34" charset="-122"/>
                <a:ea typeface="微软雅黑" panose="020B0503020204020204" pitchFamily="34" charset="-122"/>
              </a:rPr>
              <a:t>第三讲：动态链接</a:t>
            </a:r>
            <a:endParaRPr lang="zh-CN" altLang="en-US" sz="2200" i="1" dirty="0">
              <a:latin typeface="微软雅黑" panose="020B0503020204020204" pitchFamily="34" charset="-122"/>
              <a:ea typeface="微软雅黑" panose="020B0503020204020204" pitchFamily="34" charset="-122"/>
            </a:endParaRPr>
          </a:p>
          <a:p>
            <a:pPr lvl="2"/>
            <a:r>
              <a:rPr lang="zh-CN" altLang="en-US" sz="2200" dirty="0">
                <a:latin typeface="微软雅黑" panose="020B0503020204020204" pitchFamily="34" charset="-122"/>
                <a:ea typeface="微软雅黑" panose="020B0503020204020204" pitchFamily="34" charset="-122"/>
              </a:rPr>
              <a:t>动态链接的特性、程序加载时的动态链接、程序运行时的动态链接、动态链接举例</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5E9C9C-BB99-9E24-AE4E-4E5ECB5D0D34}"/>
            </a:ext>
          </a:extLst>
        </p:cNvPr>
        <p:cNvGrpSpPr/>
        <p:nvPr/>
      </p:nvGrpSpPr>
      <p:grpSpPr>
        <a:xfrm>
          <a:off x="0" y="0"/>
          <a:ext cx="0" cy="0"/>
          <a:chOff x="0" y="0"/>
          <a:chExt cx="0" cy="0"/>
        </a:xfrm>
      </p:grpSpPr>
      <p:sp>
        <p:nvSpPr>
          <p:cNvPr id="32769" name="Rectangle 2">
            <a:extLst>
              <a:ext uri="{FF2B5EF4-FFF2-40B4-BE49-F238E27FC236}">
                <a16:creationId xmlns:a16="http://schemas.microsoft.com/office/drawing/2014/main" id="{122CC768-585E-1786-1993-8413CC1BD71D}"/>
              </a:ext>
            </a:extLst>
          </p:cNvPr>
          <p:cNvSpPr>
            <a:spLocks noGrp="1"/>
          </p:cNvSpPr>
          <p:nvPr>
            <p:ph type="title"/>
          </p:nvPr>
        </p:nvSpPr>
        <p:spPr>
          <a:ln/>
        </p:spPr>
        <p:txBody>
          <a:bodyPr vert="horz" wrap="square" lIns="91440" tIns="45720" rIns="91440" bIns="45720" anchor="ctr" anchorCtr="0"/>
          <a:lstStyle/>
          <a:p>
            <a:r>
              <a:rPr lang="zh-CN" altLang="en-US" dirty="0"/>
              <a:t>回顾：链接操作的步骤</a:t>
            </a:r>
          </a:p>
        </p:txBody>
      </p:sp>
      <p:sp>
        <p:nvSpPr>
          <p:cNvPr id="769027" name="Rectangle 3">
            <a:extLst>
              <a:ext uri="{FF2B5EF4-FFF2-40B4-BE49-F238E27FC236}">
                <a16:creationId xmlns:a16="http://schemas.microsoft.com/office/drawing/2014/main" id="{5B38C662-6B2A-5DB2-83AF-39B93D4239A2}"/>
              </a:ext>
            </a:extLst>
          </p:cNvPr>
          <p:cNvSpPr>
            <a:spLocks noGrp="1"/>
          </p:cNvSpPr>
          <p:nvPr>
            <p:ph idx="1"/>
          </p:nvPr>
        </p:nvSpPr>
        <p:spPr>
          <a:xfrm>
            <a:off x="279400" y="822325"/>
            <a:ext cx="4819650" cy="1720850"/>
          </a:xfrm>
          <a:ln/>
        </p:spPr>
        <p:txBody>
          <a:bodyPr vert="horz" wrap="square" lIns="91440" tIns="45720" rIns="91440" bIns="45720" anchor="t" anchorCtr="0"/>
          <a:lstStyle/>
          <a:p>
            <a:pPr>
              <a:lnSpc>
                <a:spcPct val="105000"/>
              </a:lnSpc>
              <a:buNone/>
            </a:pPr>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）确定标号引用关系（符号解析）</a:t>
            </a:r>
          </a:p>
          <a:p>
            <a:pPr>
              <a:lnSpc>
                <a:spcPct val="105000"/>
              </a:lnSpc>
              <a:buNone/>
            </a:pPr>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）合并相关</a:t>
            </a:r>
            <a:r>
              <a:rPr lang="en-US" altLang="zh-CN" sz="2200" dirty="0">
                <a:latin typeface="微软雅黑" panose="020B0503020204020204" pitchFamily="34" charset="-122"/>
                <a:ea typeface="微软雅黑" panose="020B0503020204020204" pitchFamily="34" charset="-122"/>
              </a:rPr>
              <a:t>.o</a:t>
            </a:r>
            <a:r>
              <a:rPr lang="zh-CN" altLang="en-US" sz="2200" dirty="0">
                <a:latin typeface="微软雅黑" panose="020B0503020204020204" pitchFamily="34" charset="-122"/>
                <a:ea typeface="微软雅黑" panose="020B0503020204020204" pitchFamily="34" charset="-122"/>
              </a:rPr>
              <a:t>文件</a:t>
            </a:r>
          </a:p>
          <a:p>
            <a:pPr>
              <a:lnSpc>
                <a:spcPct val="105000"/>
              </a:lnSpc>
              <a:buNone/>
            </a:pPr>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）确定每个标号的地址</a:t>
            </a:r>
          </a:p>
          <a:p>
            <a:pPr>
              <a:lnSpc>
                <a:spcPct val="105000"/>
              </a:lnSpc>
              <a:buNone/>
            </a:pPr>
            <a:r>
              <a:rPr lang="en-US" altLang="zh-CN" sz="2200" dirty="0">
                <a:latin typeface="微软雅黑" panose="020B0503020204020204" pitchFamily="34" charset="-122"/>
                <a:ea typeface="微软雅黑" panose="020B0503020204020204" pitchFamily="34" charset="-122"/>
              </a:rPr>
              <a:t>4</a:t>
            </a:r>
            <a:r>
              <a:rPr lang="zh-CN" altLang="en-US" sz="2200" dirty="0">
                <a:latin typeface="微软雅黑" panose="020B0503020204020204" pitchFamily="34" charset="-122"/>
                <a:ea typeface="微软雅黑" panose="020B0503020204020204" pitchFamily="34" charset="-122"/>
              </a:rPr>
              <a:t>）在指令中填入新地址</a:t>
            </a:r>
          </a:p>
        </p:txBody>
      </p:sp>
      <p:grpSp>
        <p:nvGrpSpPr>
          <p:cNvPr id="769060" name="Group 36">
            <a:extLst>
              <a:ext uri="{FF2B5EF4-FFF2-40B4-BE49-F238E27FC236}">
                <a16:creationId xmlns:a16="http://schemas.microsoft.com/office/drawing/2014/main" id="{74CF1C6A-5827-9C47-3836-325F959A7D44}"/>
              </a:ext>
            </a:extLst>
          </p:cNvPr>
          <p:cNvGrpSpPr/>
          <p:nvPr/>
        </p:nvGrpSpPr>
        <p:grpSpPr>
          <a:xfrm>
            <a:off x="2322513" y="3897313"/>
            <a:ext cx="638175" cy="638175"/>
            <a:chOff x="1463" y="2455"/>
            <a:chExt cx="402" cy="402"/>
          </a:xfrm>
        </p:grpSpPr>
        <p:sp>
          <p:nvSpPr>
            <p:cNvPr id="32772" name="Line 7">
              <a:extLst>
                <a:ext uri="{FF2B5EF4-FFF2-40B4-BE49-F238E27FC236}">
                  <a16:creationId xmlns:a16="http://schemas.microsoft.com/office/drawing/2014/main" id="{229F0338-3F36-B14C-E1A7-E1FD769ADF2A}"/>
                </a:ext>
              </a:extLst>
            </p:cNvPr>
            <p:cNvSpPr/>
            <p:nvPr/>
          </p:nvSpPr>
          <p:spPr>
            <a:xfrm>
              <a:off x="1463" y="2655"/>
              <a:ext cx="402" cy="0"/>
            </a:xfrm>
            <a:prstGeom prst="line">
              <a:avLst/>
            </a:prstGeom>
            <a:ln w="57150" cap="flat" cmpd="sng">
              <a:solidFill>
                <a:srgbClr val="009242"/>
              </a:solidFill>
              <a:prstDash val="solid"/>
              <a:round/>
              <a:headEnd type="none" w="med" len="med"/>
              <a:tailEnd type="none" w="med" len="med"/>
            </a:ln>
          </p:spPr>
        </p:sp>
        <p:sp>
          <p:nvSpPr>
            <p:cNvPr id="32773" name="Line 8">
              <a:extLst>
                <a:ext uri="{FF2B5EF4-FFF2-40B4-BE49-F238E27FC236}">
                  <a16:creationId xmlns:a16="http://schemas.microsoft.com/office/drawing/2014/main" id="{B9125839-2FC8-FBDB-AE97-D3FB8C618943}"/>
                </a:ext>
              </a:extLst>
            </p:cNvPr>
            <p:cNvSpPr/>
            <p:nvPr/>
          </p:nvSpPr>
          <p:spPr>
            <a:xfrm>
              <a:off x="1664" y="2455"/>
              <a:ext cx="0" cy="402"/>
            </a:xfrm>
            <a:prstGeom prst="line">
              <a:avLst/>
            </a:prstGeom>
            <a:ln w="57150" cap="flat" cmpd="sng">
              <a:solidFill>
                <a:srgbClr val="009242"/>
              </a:solidFill>
              <a:prstDash val="solid"/>
              <a:round/>
              <a:headEnd type="none" w="med" len="med"/>
              <a:tailEnd type="none" w="med" len="med"/>
            </a:ln>
          </p:spPr>
        </p:sp>
      </p:grpSp>
      <p:sp>
        <p:nvSpPr>
          <p:cNvPr id="769044" name="AutoShape 20">
            <a:extLst>
              <a:ext uri="{FF2B5EF4-FFF2-40B4-BE49-F238E27FC236}">
                <a16:creationId xmlns:a16="http://schemas.microsoft.com/office/drawing/2014/main" id="{AB32E3B6-E304-04E1-E9E3-59607E48625D}"/>
              </a:ext>
            </a:extLst>
          </p:cNvPr>
          <p:cNvSpPr/>
          <p:nvPr/>
        </p:nvSpPr>
        <p:spPr>
          <a:xfrm>
            <a:off x="4962525" y="3911600"/>
            <a:ext cx="639763" cy="550863"/>
          </a:xfrm>
          <a:prstGeom prst="rightArrow">
            <a:avLst>
              <a:gd name="adj1" fmla="val 50000"/>
              <a:gd name="adj2" fmla="val 29023"/>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nvGrpSpPr>
          <p:cNvPr id="769062" name="Group 38">
            <a:extLst>
              <a:ext uri="{FF2B5EF4-FFF2-40B4-BE49-F238E27FC236}">
                <a16:creationId xmlns:a16="http://schemas.microsoft.com/office/drawing/2014/main" id="{40655FDE-4598-322C-D0C8-0BDC9D78673F}"/>
              </a:ext>
            </a:extLst>
          </p:cNvPr>
          <p:cNvGrpSpPr/>
          <p:nvPr/>
        </p:nvGrpSpPr>
        <p:grpSpPr>
          <a:xfrm>
            <a:off x="7648575" y="1155700"/>
            <a:ext cx="1131888" cy="4310063"/>
            <a:chOff x="4818" y="847"/>
            <a:chExt cx="713" cy="2715"/>
          </a:xfrm>
        </p:grpSpPr>
        <p:sp>
          <p:nvSpPr>
            <p:cNvPr id="32776" name="AutoShape 21">
              <a:extLst>
                <a:ext uri="{FF2B5EF4-FFF2-40B4-BE49-F238E27FC236}">
                  <a16:creationId xmlns:a16="http://schemas.microsoft.com/office/drawing/2014/main" id="{5E667FE0-146B-E3D1-1EFC-8E72E280641D}"/>
                </a:ext>
              </a:extLst>
            </p:cNvPr>
            <p:cNvSpPr/>
            <p:nvPr/>
          </p:nvSpPr>
          <p:spPr>
            <a:xfrm>
              <a:off x="4818" y="847"/>
              <a:ext cx="275" cy="2715"/>
            </a:xfrm>
            <a:prstGeom prst="rightBrace">
              <a:avLst>
                <a:gd name="adj1" fmla="val 82181"/>
                <a:gd name="adj2" fmla="val 50000"/>
              </a:avLst>
            </a:prstGeom>
            <a:noFill/>
            <a:ln w="57150" cap="flat" cmpd="sng">
              <a:solidFill>
                <a:srgbClr val="009242"/>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32777" name="Text Box 22">
              <a:extLst>
                <a:ext uri="{FF2B5EF4-FFF2-40B4-BE49-F238E27FC236}">
                  <a16:creationId xmlns:a16="http://schemas.microsoft.com/office/drawing/2014/main" id="{72CA456F-2520-4B75-36B1-3946A96C6B2E}"/>
                </a:ext>
              </a:extLst>
            </p:cNvPr>
            <p:cNvSpPr txBox="1"/>
            <p:nvPr/>
          </p:nvSpPr>
          <p:spPr>
            <a:xfrm>
              <a:off x="5129" y="1981"/>
              <a:ext cx="402" cy="480"/>
            </a:xfrm>
            <a:prstGeom prst="rect">
              <a:avLst/>
            </a:prstGeom>
            <a:noFill/>
            <a:ln w="9525">
              <a:noFill/>
            </a:ln>
          </p:spPr>
          <p:txBody>
            <a:bodyPr anchor="t" anchorCtr="0">
              <a:spAutoFit/>
            </a:bodyPr>
            <a:lstStyle/>
            <a:p>
              <a:pPr>
                <a:spcBef>
                  <a:spcPct val="50000"/>
                </a:spcBef>
              </a:pPr>
              <a:r>
                <a:rPr lang="zh-CN" altLang="en-US" sz="2200" b="1" dirty="0">
                  <a:solidFill>
                    <a:srgbClr val="0A6A0A"/>
                  </a:solidFill>
                  <a:latin typeface="Arial" panose="020B0604020202020204" pitchFamily="34" charset="0"/>
                  <a:ea typeface="微软雅黑" panose="020B0503020204020204" pitchFamily="34" charset="-122"/>
                </a:rPr>
                <a:t>代码</a:t>
              </a:r>
            </a:p>
          </p:txBody>
        </p:sp>
      </p:grpSp>
      <p:grpSp>
        <p:nvGrpSpPr>
          <p:cNvPr id="769063" name="Group 39">
            <a:extLst>
              <a:ext uri="{FF2B5EF4-FFF2-40B4-BE49-F238E27FC236}">
                <a16:creationId xmlns:a16="http://schemas.microsoft.com/office/drawing/2014/main" id="{7614AFC2-2E6E-75C7-39B8-4E748646967E}"/>
              </a:ext>
            </a:extLst>
          </p:cNvPr>
          <p:cNvGrpSpPr/>
          <p:nvPr/>
        </p:nvGrpSpPr>
        <p:grpSpPr>
          <a:xfrm>
            <a:off x="7634288" y="5583238"/>
            <a:ext cx="1035050" cy="900112"/>
            <a:chOff x="4800" y="3635"/>
            <a:chExt cx="652" cy="567"/>
          </a:xfrm>
        </p:grpSpPr>
        <p:sp>
          <p:nvSpPr>
            <p:cNvPr id="32779" name="AutoShape 23">
              <a:extLst>
                <a:ext uri="{FF2B5EF4-FFF2-40B4-BE49-F238E27FC236}">
                  <a16:creationId xmlns:a16="http://schemas.microsoft.com/office/drawing/2014/main" id="{C514AEBD-0A2C-1D95-B8D9-85750DCC100E}"/>
                </a:ext>
              </a:extLst>
            </p:cNvPr>
            <p:cNvSpPr/>
            <p:nvPr/>
          </p:nvSpPr>
          <p:spPr>
            <a:xfrm>
              <a:off x="4800" y="3635"/>
              <a:ext cx="192" cy="567"/>
            </a:xfrm>
            <a:prstGeom prst="rightBrace">
              <a:avLst>
                <a:gd name="adj1" fmla="val 24582"/>
                <a:gd name="adj2" fmla="val 50000"/>
              </a:avLst>
            </a:prstGeom>
            <a:noFill/>
            <a:ln w="57150" cap="flat" cmpd="sng">
              <a:solidFill>
                <a:srgbClr val="009242"/>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32780" name="Text Box 24">
              <a:extLst>
                <a:ext uri="{FF2B5EF4-FFF2-40B4-BE49-F238E27FC236}">
                  <a16:creationId xmlns:a16="http://schemas.microsoft.com/office/drawing/2014/main" id="{168A5EC7-BA57-43CE-7A0E-63A4A8CB16FD}"/>
                </a:ext>
              </a:extLst>
            </p:cNvPr>
            <p:cNvSpPr txBox="1"/>
            <p:nvPr/>
          </p:nvSpPr>
          <p:spPr>
            <a:xfrm>
              <a:off x="5050" y="3666"/>
              <a:ext cx="402" cy="480"/>
            </a:xfrm>
            <a:prstGeom prst="rect">
              <a:avLst/>
            </a:prstGeom>
            <a:noFill/>
            <a:ln w="9525">
              <a:noFill/>
            </a:ln>
          </p:spPr>
          <p:txBody>
            <a:bodyPr anchor="t" anchorCtr="0">
              <a:spAutoFit/>
            </a:bodyPr>
            <a:lstStyle/>
            <a:p>
              <a:pPr>
                <a:spcBef>
                  <a:spcPct val="50000"/>
                </a:spcBef>
              </a:pPr>
              <a:r>
                <a:rPr lang="zh-CN" altLang="en-US" sz="2200" b="1" dirty="0">
                  <a:solidFill>
                    <a:srgbClr val="0A6A0A"/>
                  </a:solidFill>
                  <a:latin typeface="Arial" panose="020B0604020202020204" pitchFamily="34" charset="0"/>
                  <a:ea typeface="微软雅黑" panose="020B0503020204020204" pitchFamily="34" charset="-122"/>
                </a:rPr>
                <a:t>数据</a:t>
              </a:r>
            </a:p>
          </p:txBody>
        </p:sp>
      </p:grpSp>
      <p:grpSp>
        <p:nvGrpSpPr>
          <p:cNvPr id="769068" name="Group 44">
            <a:extLst>
              <a:ext uri="{FF2B5EF4-FFF2-40B4-BE49-F238E27FC236}">
                <a16:creationId xmlns:a16="http://schemas.microsoft.com/office/drawing/2014/main" id="{435AB434-3C49-6F4E-3C31-08D3D36E40EA}"/>
              </a:ext>
            </a:extLst>
          </p:cNvPr>
          <p:cNvGrpSpPr/>
          <p:nvPr/>
        </p:nvGrpSpPr>
        <p:grpSpPr>
          <a:xfrm>
            <a:off x="5891213" y="1084263"/>
            <a:ext cx="1873250" cy="5451475"/>
            <a:chOff x="3703" y="710"/>
            <a:chExt cx="1180" cy="3434"/>
          </a:xfrm>
        </p:grpSpPr>
        <p:sp>
          <p:nvSpPr>
            <p:cNvPr id="32782" name="Text Box 9">
              <a:extLst>
                <a:ext uri="{FF2B5EF4-FFF2-40B4-BE49-F238E27FC236}">
                  <a16:creationId xmlns:a16="http://schemas.microsoft.com/office/drawing/2014/main" id="{B2467C17-DE09-110B-EC11-29E4E4361FAF}"/>
                </a:ext>
              </a:extLst>
            </p:cNvPr>
            <p:cNvSpPr txBox="1"/>
            <p:nvPr/>
          </p:nvSpPr>
          <p:spPr>
            <a:xfrm>
              <a:off x="3703" y="710"/>
              <a:ext cx="1180" cy="3434"/>
            </a:xfrm>
            <a:prstGeom prst="rect">
              <a:avLst/>
            </a:prstGeom>
            <a:noFill/>
            <a:ln w="9525">
              <a:noFill/>
            </a:ln>
          </p:spPr>
          <p:txBody>
            <a:bodyPr anchor="t" anchorCtr="0">
              <a:spAutoFit/>
            </a:bodyPr>
            <a:lstStyle/>
            <a:p>
              <a:r>
                <a:rPr lang="en-US" altLang="zh-CN" sz="2200" b="1" dirty="0">
                  <a:solidFill>
                    <a:srgbClr val="FF0000"/>
                  </a:solidFill>
                  <a:latin typeface="微软雅黑" panose="020B0503020204020204" pitchFamily="34" charset="-122"/>
                  <a:ea typeface="微软雅黑" panose="020B0503020204020204" pitchFamily="34" charset="-122"/>
                </a:rPr>
                <a:t>P0</a:t>
              </a:r>
              <a:r>
                <a:rPr lang="en-US" altLang="zh-CN" sz="2200" b="1" dirty="0">
                  <a:latin typeface="微软雅黑" panose="020B0503020204020204" pitchFamily="34" charset="-122"/>
                  <a:ea typeface="微软雅黑" panose="020B0503020204020204" pitchFamily="34" charset="-122"/>
                </a:rPr>
                <a:t>: add </a:t>
              </a:r>
              <a:r>
                <a:rPr lang="en-US" altLang="zh-CN" sz="2200" b="1" dirty="0">
                  <a:solidFill>
                    <a:srgbClr val="CC3300"/>
                  </a:solidFill>
                  <a:latin typeface="微软雅黑" panose="020B0503020204020204" pitchFamily="34" charset="-122"/>
                  <a:ea typeface="微软雅黑" panose="020B0503020204020204" pitchFamily="34" charset="-122"/>
                </a:rPr>
                <a:t>B</a:t>
              </a:r>
            </a:p>
            <a:p>
              <a:r>
                <a:rPr lang="en-US" altLang="zh-CN" sz="2200" b="1" dirty="0">
                  <a:solidFill>
                    <a:srgbClr val="009242"/>
                  </a:solidFill>
                  <a:latin typeface="微软雅黑" panose="020B0503020204020204" pitchFamily="34" charset="-122"/>
                  <a:ea typeface="微软雅黑" panose="020B0503020204020204" pitchFamily="34" charset="-122"/>
                </a:rPr>
                <a:t>      jmp </a:t>
              </a:r>
              <a:r>
                <a:rPr lang="en-US" altLang="zh-CN" sz="2200" b="1" dirty="0">
                  <a:solidFill>
                    <a:srgbClr val="FF0000"/>
                  </a:solidFill>
                  <a:latin typeface="微软雅黑" panose="020B0503020204020204" pitchFamily="34" charset="-122"/>
                  <a:ea typeface="微软雅黑" panose="020B0503020204020204" pitchFamily="34" charset="-122"/>
                </a:rPr>
                <a:t>L0</a:t>
              </a:r>
            </a:p>
            <a:p>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p>
            <a:p>
              <a:r>
                <a:rPr lang="zh-CN" altLang="en-US" sz="2200" b="1" dirty="0">
                  <a:latin typeface="微软雅黑" panose="020B0503020204020204" pitchFamily="34" charset="-122"/>
                  <a:ea typeface="微软雅黑" panose="020B0503020204020204" pitchFamily="34" charset="-122"/>
                </a:rPr>
                <a:t>      </a:t>
              </a:r>
              <a:r>
                <a:rPr lang="en-US" altLang="zh-CN" sz="2200" b="1" dirty="0">
                  <a:solidFill>
                    <a:srgbClr val="0A6A0A"/>
                  </a:solidFill>
                  <a:latin typeface="微软雅黑" panose="020B0503020204020204" pitchFamily="34" charset="-122"/>
                  <a:ea typeface="微软雅黑" panose="020B0503020204020204" pitchFamily="34" charset="-122"/>
                </a:rPr>
                <a:t>call</a:t>
              </a:r>
              <a:r>
                <a:rPr lang="en-US" altLang="zh-CN" sz="2200" b="1" dirty="0">
                  <a:latin typeface="微软雅黑" panose="020B0503020204020204" pitchFamily="34" charset="-122"/>
                  <a:ea typeface="微软雅黑" panose="020B0503020204020204" pitchFamily="34" charset="-122"/>
                </a:rPr>
                <a:t> </a:t>
              </a:r>
              <a:r>
                <a:rPr lang="en-US" altLang="zh-CN" sz="2200" b="1" dirty="0">
                  <a:solidFill>
                    <a:srgbClr val="FF0000"/>
                  </a:solidFill>
                  <a:latin typeface="微软雅黑" panose="020B0503020204020204" pitchFamily="34" charset="-122"/>
                  <a:ea typeface="微软雅黑" panose="020B0503020204020204" pitchFamily="34" charset="-122"/>
                </a:rPr>
                <a:t>P1</a:t>
              </a:r>
            </a:p>
            <a:p>
              <a:r>
                <a:rPr lang="en-US" altLang="zh-CN" sz="2200" b="1" dirty="0">
                  <a:latin typeface="微软雅黑" panose="020B0503020204020204" pitchFamily="34" charset="-122"/>
                  <a:ea typeface="微软雅黑" panose="020B0503020204020204" pitchFamily="34" charset="-122"/>
                </a:rPr>
                <a:t>       ……</a:t>
              </a:r>
            </a:p>
            <a:p>
              <a:r>
                <a:rPr lang="en-US" altLang="zh-CN" sz="2200" b="1" dirty="0">
                  <a:solidFill>
                    <a:srgbClr val="FF0000"/>
                  </a:solidFill>
                  <a:latin typeface="微软雅黑" panose="020B0503020204020204" pitchFamily="34" charset="-122"/>
                  <a:ea typeface="微软雅黑" panose="020B0503020204020204" pitchFamily="34" charset="-122"/>
                </a:rPr>
                <a:t>L0:  </a:t>
              </a:r>
              <a:r>
                <a:rPr lang="en-US" altLang="zh-CN" sz="2200" b="1" dirty="0">
                  <a:latin typeface="微软雅黑" panose="020B0503020204020204" pitchFamily="34" charset="-122"/>
                  <a:ea typeface="微软雅黑" panose="020B0503020204020204" pitchFamily="34" charset="-122"/>
                </a:rPr>
                <a:t>sub </a:t>
              </a:r>
              <a:r>
                <a:rPr lang="en-US" altLang="zh-CN" sz="2200" b="1" dirty="0">
                  <a:solidFill>
                    <a:srgbClr val="CC3300"/>
                  </a:solidFill>
                  <a:latin typeface="微软雅黑" panose="020B0503020204020204" pitchFamily="34" charset="-122"/>
                  <a:ea typeface="微软雅黑" panose="020B0503020204020204" pitchFamily="34" charset="-122"/>
                </a:rPr>
                <a:t>C</a:t>
              </a:r>
            </a:p>
            <a:p>
              <a:r>
                <a:rPr lang="en-US" altLang="zh-CN" sz="2200" b="1" dirty="0">
                  <a:latin typeface="微软雅黑" panose="020B0503020204020204" pitchFamily="34" charset="-122"/>
                  <a:ea typeface="微软雅黑" panose="020B0503020204020204" pitchFamily="34" charset="-122"/>
                </a:rPr>
                <a:t>       ……</a:t>
              </a:r>
            </a:p>
            <a:p>
              <a:r>
                <a:rPr lang="en-US" altLang="zh-CN" sz="2200" b="1" dirty="0">
                  <a:solidFill>
                    <a:srgbClr val="FF0000"/>
                  </a:solidFill>
                  <a:latin typeface="微软雅黑" panose="020B0503020204020204" pitchFamily="34" charset="-122"/>
                  <a:ea typeface="微软雅黑" panose="020B0503020204020204" pitchFamily="34" charset="-122"/>
                </a:rPr>
                <a:t>P1:  </a:t>
              </a:r>
              <a:r>
                <a:rPr lang="en-US" altLang="zh-CN" sz="2200" b="1" dirty="0">
                  <a:latin typeface="微软雅黑" panose="020B0503020204020204" pitchFamily="34" charset="-122"/>
                  <a:ea typeface="微软雅黑" panose="020B0503020204020204" pitchFamily="34" charset="-122"/>
                </a:rPr>
                <a:t>add </a:t>
              </a:r>
              <a:r>
                <a:rPr lang="en-US" altLang="zh-CN" sz="2200" b="1" dirty="0">
                  <a:solidFill>
                    <a:srgbClr val="CC3300"/>
                  </a:solidFill>
                  <a:latin typeface="微软雅黑" panose="020B0503020204020204" pitchFamily="34" charset="-122"/>
                  <a:ea typeface="微软雅黑" panose="020B0503020204020204" pitchFamily="34" charset="-122"/>
                </a:rPr>
                <a:t>A</a:t>
              </a:r>
            </a:p>
            <a:p>
              <a:r>
                <a:rPr lang="en-US" altLang="zh-CN" sz="2200" b="1" dirty="0">
                  <a:solidFill>
                    <a:srgbClr val="009242"/>
                  </a:solidFill>
                  <a:latin typeface="微软雅黑" panose="020B0503020204020204" pitchFamily="34" charset="-122"/>
                  <a:ea typeface="微软雅黑" panose="020B0503020204020204" pitchFamily="34" charset="-122"/>
                </a:rPr>
                <a:t>       </a:t>
              </a: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p>
            <a:p>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p>
            <a:p>
              <a:r>
                <a:rPr lang="en-US" altLang="zh-CN" sz="2200" b="1" dirty="0">
                  <a:latin typeface="微软雅黑" panose="020B0503020204020204" pitchFamily="34" charset="-122"/>
                  <a:ea typeface="微软雅黑" panose="020B0503020204020204" pitchFamily="34" charset="-122"/>
                </a:rPr>
                <a:t>        ……</a:t>
              </a:r>
            </a:p>
            <a:p>
              <a:r>
                <a:rPr lang="zh-CN" altLang="en-US" sz="2200" b="1" dirty="0">
                  <a:solidFill>
                    <a:srgbClr val="FF0000"/>
                  </a:solidFill>
                  <a:latin typeface="微软雅黑" panose="020B0503020204020204" pitchFamily="34" charset="-122"/>
                  <a:ea typeface="微软雅黑" panose="020B0503020204020204" pitchFamily="34" charset="-122"/>
                </a:rPr>
                <a:t>      </a:t>
              </a: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sub </a:t>
              </a:r>
              <a:r>
                <a:rPr lang="en-US" altLang="zh-CN" sz="2200" b="1" dirty="0">
                  <a:solidFill>
                    <a:srgbClr val="CC3300"/>
                  </a:solidFill>
                  <a:latin typeface="微软雅黑" panose="020B0503020204020204" pitchFamily="34" charset="-122"/>
                  <a:ea typeface="微软雅黑" panose="020B0503020204020204" pitchFamily="34" charset="-122"/>
                </a:rPr>
                <a:t>B</a:t>
              </a:r>
            </a:p>
            <a:p>
              <a:r>
                <a:rPr lang="en-US" altLang="zh-CN" sz="2200" b="1" dirty="0">
                  <a:latin typeface="微软雅黑" panose="020B0503020204020204" pitchFamily="34" charset="-122"/>
                  <a:ea typeface="微软雅黑" panose="020B0503020204020204" pitchFamily="34" charset="-122"/>
                </a:rPr>
                <a:t>        ……</a:t>
              </a:r>
              <a:endParaRPr lang="en-US" altLang="zh-CN" sz="2200" b="1" dirty="0">
                <a:solidFill>
                  <a:srgbClr val="CC3300"/>
                </a:solidFill>
                <a:latin typeface="微软雅黑" panose="020B0503020204020204" pitchFamily="34" charset="-122"/>
                <a:ea typeface="微软雅黑" panose="020B0503020204020204" pitchFamily="34" charset="-122"/>
              </a:endParaRPr>
            </a:p>
            <a:p>
              <a:r>
                <a:rPr lang="en-US" altLang="zh-CN" sz="2200" b="1" dirty="0">
                  <a:solidFill>
                    <a:srgbClr val="CC3300"/>
                  </a:solidFill>
                  <a:latin typeface="微软雅黑" panose="020B0503020204020204" pitchFamily="34" charset="-122"/>
                  <a:ea typeface="微软雅黑" panose="020B0503020204020204" pitchFamily="34" charset="-122"/>
                </a:rPr>
                <a:t>B</a:t>
              </a:r>
              <a:r>
                <a:rPr lang="en-US" altLang="zh-CN" sz="2200" b="1" dirty="0">
                  <a:latin typeface="微软雅黑" panose="020B0503020204020204" pitchFamily="34" charset="-122"/>
                  <a:ea typeface="微软雅黑" panose="020B0503020204020204" pitchFamily="34" charset="-122"/>
                </a:rPr>
                <a:t>:  </a:t>
              </a:r>
              <a:r>
                <a:rPr lang="en-US" altLang="zh-CN" dirty="0">
                  <a:latin typeface="Arial" panose="020B0604020202020204" pitchFamily="34" charset="0"/>
                  <a:ea typeface="宋体" panose="02010600030101010101" pitchFamily="2" charset="-122"/>
                </a:rPr>
                <a:t>   </a:t>
              </a:r>
              <a:r>
                <a:rPr lang="en-US" altLang="zh-CN" sz="2200" b="1" dirty="0">
                  <a:latin typeface="微软雅黑" panose="020B0503020204020204" pitchFamily="34" charset="-122"/>
                  <a:ea typeface="微软雅黑" panose="020B0503020204020204" pitchFamily="34" charset="-122"/>
                </a:rPr>
                <a:t>10</a:t>
              </a:r>
            </a:p>
            <a:p>
              <a:r>
                <a:rPr lang="en-US" altLang="zh-CN" sz="2200" b="1" dirty="0">
                  <a:solidFill>
                    <a:srgbClr val="CC3300"/>
                  </a:solidFill>
                  <a:latin typeface="微软雅黑" panose="020B0503020204020204" pitchFamily="34" charset="-122"/>
                  <a:ea typeface="微软雅黑" panose="020B0503020204020204" pitchFamily="34" charset="-122"/>
                </a:rPr>
                <a:t>C</a:t>
              </a: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20</a:t>
              </a:r>
            </a:p>
            <a:p>
              <a:r>
                <a:rPr lang="en-US" altLang="zh-CN" sz="2200" b="1" dirty="0">
                  <a:solidFill>
                    <a:srgbClr val="CC3300"/>
                  </a:solidFill>
                  <a:latin typeface="微软雅黑" panose="020B0503020204020204" pitchFamily="34" charset="-122"/>
                  <a:ea typeface="微软雅黑" panose="020B0503020204020204" pitchFamily="34" charset="-122"/>
                </a:rPr>
                <a:t>A</a:t>
              </a:r>
              <a:r>
                <a:rPr lang="en-US" altLang="zh-CN" sz="2200" b="1" dirty="0">
                  <a:latin typeface="微软雅黑" panose="020B0503020204020204" pitchFamily="34" charset="-122"/>
                  <a:ea typeface="微软雅黑" panose="020B0503020204020204" pitchFamily="34" charset="-122"/>
                </a:rPr>
                <a:t>:   </a:t>
              </a: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30</a:t>
              </a:r>
            </a:p>
          </p:txBody>
        </p:sp>
        <p:grpSp>
          <p:nvGrpSpPr>
            <p:cNvPr id="32783" name="Group 37">
              <a:extLst>
                <a:ext uri="{FF2B5EF4-FFF2-40B4-BE49-F238E27FC236}">
                  <a16:creationId xmlns:a16="http://schemas.microsoft.com/office/drawing/2014/main" id="{DB7A7D61-D7AD-036C-1A4B-B01AD898B381}"/>
                </a:ext>
              </a:extLst>
            </p:cNvPr>
            <p:cNvGrpSpPr/>
            <p:nvPr/>
          </p:nvGrpSpPr>
          <p:grpSpPr>
            <a:xfrm>
              <a:off x="3723" y="726"/>
              <a:ext cx="1024" cy="3403"/>
              <a:chOff x="3705" y="841"/>
              <a:chExt cx="1024" cy="3403"/>
            </a:xfrm>
          </p:grpSpPr>
          <p:sp>
            <p:nvSpPr>
              <p:cNvPr id="32784" name="Rectangle 15">
                <a:extLst>
                  <a:ext uri="{FF2B5EF4-FFF2-40B4-BE49-F238E27FC236}">
                    <a16:creationId xmlns:a16="http://schemas.microsoft.com/office/drawing/2014/main" id="{63DDED02-F4FC-0967-A782-F7F0B14C5569}"/>
                  </a:ext>
                </a:extLst>
              </p:cNvPr>
              <p:cNvSpPr/>
              <p:nvPr/>
            </p:nvSpPr>
            <p:spPr>
              <a:xfrm>
                <a:off x="3715" y="841"/>
                <a:ext cx="1014" cy="1481"/>
              </a:xfrm>
              <a:prstGeom prst="rect">
                <a:avLst/>
              </a:prstGeom>
              <a:solidFill>
                <a:schemeClr val="accent2">
                  <a:alpha val="23921"/>
                </a:scheme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32785" name="Rectangle 16">
                <a:extLst>
                  <a:ext uri="{FF2B5EF4-FFF2-40B4-BE49-F238E27FC236}">
                    <a16:creationId xmlns:a16="http://schemas.microsoft.com/office/drawing/2014/main" id="{DC31BDCC-2FFA-7052-AAE5-17764FA56252}"/>
                  </a:ext>
                </a:extLst>
              </p:cNvPr>
              <p:cNvSpPr/>
              <p:nvPr/>
            </p:nvSpPr>
            <p:spPr>
              <a:xfrm>
                <a:off x="3709" y="2316"/>
                <a:ext cx="1014" cy="1271"/>
              </a:xfrm>
              <a:prstGeom prst="rect">
                <a:avLst/>
              </a:prstGeom>
              <a:solidFill>
                <a:srgbClr val="FF0000">
                  <a:alpha val="23921"/>
                </a:srgb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32786" name="Rectangle 17">
                <a:extLst>
                  <a:ext uri="{FF2B5EF4-FFF2-40B4-BE49-F238E27FC236}">
                    <a16:creationId xmlns:a16="http://schemas.microsoft.com/office/drawing/2014/main" id="{F52CD2F3-6BCE-D339-3301-69D4F835BCEB}"/>
                  </a:ext>
                </a:extLst>
              </p:cNvPr>
              <p:cNvSpPr/>
              <p:nvPr/>
            </p:nvSpPr>
            <p:spPr>
              <a:xfrm>
                <a:off x="3707" y="3586"/>
                <a:ext cx="1014" cy="412"/>
              </a:xfrm>
              <a:prstGeom prst="rect">
                <a:avLst/>
              </a:prstGeom>
              <a:solidFill>
                <a:srgbClr val="800080">
                  <a:alpha val="23921"/>
                </a:srgb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32787" name="Rectangle 25">
                <a:extLst>
                  <a:ext uri="{FF2B5EF4-FFF2-40B4-BE49-F238E27FC236}">
                    <a16:creationId xmlns:a16="http://schemas.microsoft.com/office/drawing/2014/main" id="{4BB89B91-0E2F-018A-2D50-696065353043}"/>
                  </a:ext>
                </a:extLst>
              </p:cNvPr>
              <p:cNvSpPr/>
              <p:nvPr/>
            </p:nvSpPr>
            <p:spPr>
              <a:xfrm>
                <a:off x="3705" y="3997"/>
                <a:ext cx="1014" cy="247"/>
              </a:xfrm>
              <a:prstGeom prst="rect">
                <a:avLst/>
              </a:prstGeom>
              <a:solidFill>
                <a:srgbClr val="008000">
                  <a:alpha val="29019"/>
                </a:srgb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grpSp>
      <p:grpSp>
        <p:nvGrpSpPr>
          <p:cNvPr id="769064" name="Group 40">
            <a:extLst>
              <a:ext uri="{FF2B5EF4-FFF2-40B4-BE49-F238E27FC236}">
                <a16:creationId xmlns:a16="http://schemas.microsoft.com/office/drawing/2014/main" id="{2F371E04-C190-508B-EF93-58DF5A7CBA37}"/>
              </a:ext>
            </a:extLst>
          </p:cNvPr>
          <p:cNvGrpSpPr/>
          <p:nvPr/>
        </p:nvGrpSpPr>
        <p:grpSpPr>
          <a:xfrm>
            <a:off x="6037263" y="1335088"/>
            <a:ext cx="1204912" cy="4862512"/>
            <a:chOff x="2787" y="987"/>
            <a:chExt cx="759" cy="3063"/>
          </a:xfrm>
        </p:grpSpPr>
        <p:sp>
          <p:nvSpPr>
            <p:cNvPr id="32789" name="Line 26">
              <a:extLst>
                <a:ext uri="{FF2B5EF4-FFF2-40B4-BE49-F238E27FC236}">
                  <a16:creationId xmlns:a16="http://schemas.microsoft.com/office/drawing/2014/main" id="{F8ACB421-6E16-CDFB-3654-DEBE2C897559}"/>
                </a:ext>
              </a:extLst>
            </p:cNvPr>
            <p:cNvSpPr/>
            <p:nvPr/>
          </p:nvSpPr>
          <p:spPr>
            <a:xfrm flipH="1">
              <a:off x="2787" y="987"/>
              <a:ext cx="658" cy="2606"/>
            </a:xfrm>
            <a:prstGeom prst="line">
              <a:avLst/>
            </a:prstGeom>
            <a:ln w="9525" cap="flat" cmpd="sng">
              <a:solidFill>
                <a:schemeClr val="tx1"/>
              </a:solidFill>
              <a:prstDash val="solid"/>
              <a:round/>
              <a:headEnd type="none" w="med" len="med"/>
              <a:tailEnd type="triangle" w="med" len="med"/>
            </a:ln>
          </p:spPr>
        </p:sp>
        <p:sp>
          <p:nvSpPr>
            <p:cNvPr id="32790" name="Line 27">
              <a:extLst>
                <a:ext uri="{FF2B5EF4-FFF2-40B4-BE49-F238E27FC236}">
                  <a16:creationId xmlns:a16="http://schemas.microsoft.com/office/drawing/2014/main" id="{BE829F5A-436E-BDF6-223D-9ACF1BBFDAB5}"/>
                </a:ext>
              </a:extLst>
            </p:cNvPr>
            <p:cNvSpPr/>
            <p:nvPr/>
          </p:nvSpPr>
          <p:spPr>
            <a:xfrm flipH="1">
              <a:off x="2842" y="3346"/>
              <a:ext cx="631" cy="247"/>
            </a:xfrm>
            <a:prstGeom prst="line">
              <a:avLst/>
            </a:prstGeom>
            <a:ln w="9525" cap="flat" cmpd="sng">
              <a:solidFill>
                <a:schemeClr val="tx1"/>
              </a:solidFill>
              <a:prstDash val="solid"/>
              <a:round/>
              <a:headEnd type="none" w="med" len="med"/>
              <a:tailEnd type="triangle" w="med" len="med"/>
            </a:ln>
          </p:spPr>
        </p:sp>
        <p:sp>
          <p:nvSpPr>
            <p:cNvPr id="32791" name="Line 28">
              <a:extLst>
                <a:ext uri="{FF2B5EF4-FFF2-40B4-BE49-F238E27FC236}">
                  <a16:creationId xmlns:a16="http://schemas.microsoft.com/office/drawing/2014/main" id="{36AAA95C-C942-26C8-1F63-C45557B4BCE1}"/>
                </a:ext>
              </a:extLst>
            </p:cNvPr>
            <p:cNvSpPr/>
            <p:nvPr/>
          </p:nvSpPr>
          <p:spPr>
            <a:xfrm flipH="1">
              <a:off x="2897" y="2496"/>
              <a:ext cx="649" cy="1554"/>
            </a:xfrm>
            <a:prstGeom prst="line">
              <a:avLst/>
            </a:prstGeom>
            <a:ln w="9525" cap="flat" cmpd="sng">
              <a:solidFill>
                <a:schemeClr val="tx1"/>
              </a:solidFill>
              <a:prstDash val="solid"/>
              <a:round/>
              <a:headEnd type="none" w="med" len="med"/>
              <a:tailEnd type="triangle" w="med" len="med"/>
            </a:ln>
          </p:spPr>
        </p:sp>
        <p:sp>
          <p:nvSpPr>
            <p:cNvPr id="32792" name="Line 29">
              <a:extLst>
                <a:ext uri="{FF2B5EF4-FFF2-40B4-BE49-F238E27FC236}">
                  <a16:creationId xmlns:a16="http://schemas.microsoft.com/office/drawing/2014/main" id="{2444F5AB-F186-B0A4-26CF-A41A157B3CB4}"/>
                </a:ext>
              </a:extLst>
            </p:cNvPr>
            <p:cNvSpPr/>
            <p:nvPr/>
          </p:nvSpPr>
          <p:spPr>
            <a:xfrm flipH="1">
              <a:off x="2887" y="2094"/>
              <a:ext cx="631" cy="1737"/>
            </a:xfrm>
            <a:prstGeom prst="line">
              <a:avLst/>
            </a:prstGeom>
            <a:ln w="9525" cap="flat" cmpd="sng">
              <a:solidFill>
                <a:schemeClr val="tx1"/>
              </a:solidFill>
              <a:prstDash val="solid"/>
              <a:round/>
              <a:headEnd type="none" w="med" len="med"/>
              <a:tailEnd type="triangle" w="med" len="med"/>
            </a:ln>
          </p:spPr>
        </p:sp>
        <p:sp>
          <p:nvSpPr>
            <p:cNvPr id="32793" name="Line 30">
              <a:extLst>
                <a:ext uri="{FF2B5EF4-FFF2-40B4-BE49-F238E27FC236}">
                  <a16:creationId xmlns:a16="http://schemas.microsoft.com/office/drawing/2014/main" id="{50DECCD4-B953-ED39-0F60-9FD85B8A3B4E}"/>
                </a:ext>
              </a:extLst>
            </p:cNvPr>
            <p:cNvSpPr/>
            <p:nvPr/>
          </p:nvSpPr>
          <p:spPr>
            <a:xfrm flipH="1">
              <a:off x="2869" y="1253"/>
              <a:ext cx="658" cy="630"/>
            </a:xfrm>
            <a:prstGeom prst="line">
              <a:avLst/>
            </a:prstGeom>
            <a:ln w="9525" cap="flat" cmpd="sng">
              <a:solidFill>
                <a:schemeClr val="tx1"/>
              </a:solidFill>
              <a:prstDash val="solid"/>
              <a:round/>
              <a:headEnd type="none" w="med" len="med"/>
              <a:tailEnd type="triangle" w="med" len="med"/>
            </a:ln>
          </p:spPr>
        </p:sp>
        <p:sp>
          <p:nvSpPr>
            <p:cNvPr id="32794" name="Line 31">
              <a:extLst>
                <a:ext uri="{FF2B5EF4-FFF2-40B4-BE49-F238E27FC236}">
                  <a16:creationId xmlns:a16="http://schemas.microsoft.com/office/drawing/2014/main" id="{7822412C-C591-730C-3F29-2D39BB654518}"/>
                </a:ext>
              </a:extLst>
            </p:cNvPr>
            <p:cNvSpPr/>
            <p:nvPr/>
          </p:nvSpPr>
          <p:spPr>
            <a:xfrm flipH="1">
              <a:off x="2833" y="1691"/>
              <a:ext cx="649" cy="640"/>
            </a:xfrm>
            <a:prstGeom prst="line">
              <a:avLst/>
            </a:prstGeom>
            <a:ln w="9525" cap="flat" cmpd="sng">
              <a:solidFill>
                <a:schemeClr val="tx1"/>
              </a:solidFill>
              <a:prstDash val="solid"/>
              <a:round/>
              <a:headEnd type="none" w="med" len="med"/>
              <a:tailEnd type="triangle" w="med" len="med"/>
            </a:ln>
          </p:spPr>
        </p:sp>
      </p:grpSp>
      <p:grpSp>
        <p:nvGrpSpPr>
          <p:cNvPr id="769059" name="Group 35">
            <a:extLst>
              <a:ext uri="{FF2B5EF4-FFF2-40B4-BE49-F238E27FC236}">
                <a16:creationId xmlns:a16="http://schemas.microsoft.com/office/drawing/2014/main" id="{E4D9B359-E9A2-07B5-7105-3FE46AFFB4E9}"/>
              </a:ext>
            </a:extLst>
          </p:cNvPr>
          <p:cNvGrpSpPr/>
          <p:nvPr/>
        </p:nvGrpSpPr>
        <p:grpSpPr>
          <a:xfrm>
            <a:off x="3105150" y="3016250"/>
            <a:ext cx="1741488" cy="3041650"/>
            <a:chOff x="1956" y="1900"/>
            <a:chExt cx="1097" cy="1916"/>
          </a:xfrm>
        </p:grpSpPr>
        <p:sp>
          <p:nvSpPr>
            <p:cNvPr id="32796" name="Text Box 6">
              <a:extLst>
                <a:ext uri="{FF2B5EF4-FFF2-40B4-BE49-F238E27FC236}">
                  <a16:creationId xmlns:a16="http://schemas.microsoft.com/office/drawing/2014/main" id="{0F4DE1E3-B098-63AD-A39D-8C5EDD6C73AB}"/>
                </a:ext>
              </a:extLst>
            </p:cNvPr>
            <p:cNvSpPr txBox="1"/>
            <p:nvPr/>
          </p:nvSpPr>
          <p:spPr>
            <a:xfrm>
              <a:off x="1956" y="1908"/>
              <a:ext cx="1097" cy="1535"/>
            </a:xfrm>
            <a:prstGeom prst="rect">
              <a:avLst/>
            </a:prstGeom>
            <a:noFill/>
            <a:ln w="9525">
              <a:noFill/>
            </a:ln>
          </p:spPr>
          <p:txBody>
            <a:bodyPr anchor="t" anchorCtr="0">
              <a:spAutoFit/>
            </a:bodyPr>
            <a:lstStyle/>
            <a:p>
              <a:r>
                <a:rPr lang="en-US" altLang="zh-CN" sz="2200" b="1" dirty="0">
                  <a:solidFill>
                    <a:srgbClr val="FF0000"/>
                  </a:solidFill>
                  <a:latin typeface="微软雅黑" panose="020B0503020204020204" pitchFamily="34" charset="-122"/>
                  <a:ea typeface="微软雅黑" panose="020B0503020204020204" pitchFamily="34" charset="-122"/>
                </a:rPr>
                <a:t>P1:  </a:t>
              </a:r>
              <a:r>
                <a:rPr lang="en-US" altLang="zh-CN" sz="2200" b="1" dirty="0">
                  <a:latin typeface="微软雅黑" panose="020B0503020204020204" pitchFamily="34" charset="-122"/>
                  <a:ea typeface="微软雅黑" panose="020B0503020204020204" pitchFamily="34" charset="-122"/>
                </a:rPr>
                <a:t>add </a:t>
              </a:r>
              <a:r>
                <a:rPr lang="en-US" altLang="zh-CN" sz="2200" b="1" dirty="0">
                  <a:solidFill>
                    <a:srgbClr val="CC3300"/>
                  </a:solidFill>
                  <a:latin typeface="微软雅黑" panose="020B0503020204020204" pitchFamily="34" charset="-122"/>
                  <a:ea typeface="微软雅黑" panose="020B0503020204020204" pitchFamily="34" charset="-122"/>
                </a:rPr>
                <a:t>A</a:t>
              </a:r>
            </a:p>
            <a:p>
              <a:r>
                <a:rPr lang="en-US" altLang="zh-CN" sz="2200" b="1" dirty="0">
                  <a:solidFill>
                    <a:srgbClr val="009242"/>
                  </a:solidFill>
                  <a:latin typeface="微软雅黑" panose="020B0503020204020204" pitchFamily="34" charset="-122"/>
                  <a:ea typeface="微软雅黑" panose="020B0503020204020204" pitchFamily="34" charset="-122"/>
                </a:rPr>
                <a:t>       </a:t>
              </a: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p>
            <a:p>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p>
            <a:p>
              <a:r>
                <a:rPr lang="en-US" altLang="zh-CN" sz="2200" b="1" dirty="0">
                  <a:latin typeface="微软雅黑" panose="020B0503020204020204" pitchFamily="34" charset="-122"/>
                  <a:ea typeface="微软雅黑" panose="020B0503020204020204" pitchFamily="34" charset="-122"/>
                </a:rPr>
                <a:t>        ……</a:t>
              </a:r>
            </a:p>
            <a:p>
              <a:r>
                <a:rPr lang="zh-CN" altLang="en-US" sz="2200" b="1" dirty="0">
                  <a:solidFill>
                    <a:srgbClr val="FF0000"/>
                  </a:solidFill>
                  <a:latin typeface="微软雅黑" panose="020B0503020204020204" pitchFamily="34" charset="-122"/>
                  <a:ea typeface="微软雅黑" panose="020B0503020204020204" pitchFamily="34" charset="-122"/>
                </a:rPr>
                <a:t>      </a:t>
              </a: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sub </a:t>
              </a:r>
              <a:r>
                <a:rPr lang="en-US" altLang="zh-CN" sz="2200" b="1" dirty="0">
                  <a:solidFill>
                    <a:srgbClr val="CC3300"/>
                  </a:solidFill>
                  <a:latin typeface="微软雅黑" panose="020B0503020204020204" pitchFamily="34" charset="-122"/>
                  <a:ea typeface="微软雅黑" panose="020B0503020204020204" pitchFamily="34" charset="-122"/>
                </a:rPr>
                <a:t>B</a:t>
              </a:r>
            </a:p>
            <a:p>
              <a:r>
                <a:rPr lang="en-US" altLang="zh-CN" sz="2200" b="1" dirty="0">
                  <a:latin typeface="微软雅黑" panose="020B0503020204020204" pitchFamily="34" charset="-122"/>
                  <a:ea typeface="微软雅黑" panose="020B0503020204020204" pitchFamily="34" charset="-122"/>
                </a:rPr>
                <a:t>        ……</a:t>
              </a:r>
            </a:p>
            <a:p>
              <a:r>
                <a:rPr lang="en-US" altLang="zh-CN" sz="2200" b="1" dirty="0">
                  <a:solidFill>
                    <a:srgbClr val="CC3300"/>
                  </a:solidFill>
                  <a:latin typeface="微软雅黑" panose="020B0503020204020204" pitchFamily="34" charset="-122"/>
                  <a:ea typeface="微软雅黑" panose="020B0503020204020204" pitchFamily="34" charset="-122"/>
                </a:rPr>
                <a:t>A</a:t>
              </a:r>
              <a:r>
                <a:rPr lang="en-US" altLang="zh-CN" sz="2200" b="1" dirty="0">
                  <a:latin typeface="微软雅黑" panose="020B0503020204020204" pitchFamily="34" charset="-122"/>
                  <a:ea typeface="微软雅黑" panose="020B0503020204020204" pitchFamily="34" charset="-122"/>
                </a:rPr>
                <a:t>:   </a:t>
              </a: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30</a:t>
              </a:r>
            </a:p>
          </p:txBody>
        </p:sp>
        <p:sp>
          <p:nvSpPr>
            <p:cNvPr id="32797" name="Rectangle 12">
              <a:extLst>
                <a:ext uri="{FF2B5EF4-FFF2-40B4-BE49-F238E27FC236}">
                  <a16:creationId xmlns:a16="http://schemas.microsoft.com/office/drawing/2014/main" id="{6B0397B9-DB14-43F1-8953-1CFAC73FC54F}"/>
                </a:ext>
              </a:extLst>
            </p:cNvPr>
            <p:cNvSpPr/>
            <p:nvPr/>
          </p:nvSpPr>
          <p:spPr>
            <a:xfrm>
              <a:off x="1979" y="1900"/>
              <a:ext cx="1014" cy="1280"/>
            </a:xfrm>
            <a:prstGeom prst="rect">
              <a:avLst/>
            </a:prstGeom>
            <a:solidFill>
              <a:srgbClr val="FF0000">
                <a:alpha val="23921"/>
              </a:srgb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32798" name="Rectangle 14">
              <a:extLst>
                <a:ext uri="{FF2B5EF4-FFF2-40B4-BE49-F238E27FC236}">
                  <a16:creationId xmlns:a16="http://schemas.microsoft.com/office/drawing/2014/main" id="{D8D31459-7348-16EE-349A-5EFB00332746}"/>
                </a:ext>
              </a:extLst>
            </p:cNvPr>
            <p:cNvSpPr/>
            <p:nvPr/>
          </p:nvSpPr>
          <p:spPr>
            <a:xfrm>
              <a:off x="1974" y="3179"/>
              <a:ext cx="1014" cy="247"/>
            </a:xfrm>
            <a:prstGeom prst="rect">
              <a:avLst/>
            </a:prstGeom>
            <a:solidFill>
              <a:srgbClr val="008000">
                <a:alpha val="29019"/>
              </a:srgb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32799" name="Text Box 32">
              <a:extLst>
                <a:ext uri="{FF2B5EF4-FFF2-40B4-BE49-F238E27FC236}">
                  <a16:creationId xmlns:a16="http://schemas.microsoft.com/office/drawing/2014/main" id="{7C3D4523-BA77-0C54-9C41-7FCCC50D7BE7}"/>
                </a:ext>
              </a:extLst>
            </p:cNvPr>
            <p:cNvSpPr txBox="1"/>
            <p:nvPr/>
          </p:nvSpPr>
          <p:spPr>
            <a:xfrm>
              <a:off x="2093" y="3547"/>
              <a:ext cx="585" cy="269"/>
            </a:xfrm>
            <a:prstGeom prst="rect">
              <a:avLst/>
            </a:prstGeom>
            <a:noFill/>
            <a:ln w="9525">
              <a:noFill/>
            </a:ln>
          </p:spPr>
          <p:txBody>
            <a:bodyPr anchor="t" anchorCtr="0">
              <a:spAutoFit/>
            </a:bodyPr>
            <a:lstStyle/>
            <a:p>
              <a:pPr>
                <a:spcBef>
                  <a:spcPct val="50000"/>
                </a:spcBef>
              </a:pPr>
              <a:r>
                <a:rPr lang="en-US" altLang="zh-CN" sz="2200" b="1" dirty="0">
                  <a:solidFill>
                    <a:schemeClr val="accent2"/>
                  </a:solidFill>
                  <a:latin typeface="微软雅黑" panose="020B0503020204020204" pitchFamily="34" charset="-122"/>
                  <a:ea typeface="微软雅黑" panose="020B0503020204020204" pitchFamily="34" charset="-122"/>
                </a:rPr>
                <a:t>P1.o</a:t>
              </a:r>
              <a:endParaRPr lang="zh-CN" altLang="en-US" sz="2200" b="1" dirty="0">
                <a:solidFill>
                  <a:schemeClr val="accent2"/>
                </a:solidFill>
                <a:latin typeface="微软雅黑" panose="020B0503020204020204" pitchFamily="34" charset="-122"/>
                <a:ea typeface="微软雅黑" panose="020B0503020204020204" pitchFamily="34" charset="-122"/>
              </a:endParaRPr>
            </a:p>
          </p:txBody>
        </p:sp>
      </p:grpSp>
      <p:grpSp>
        <p:nvGrpSpPr>
          <p:cNvPr id="769058" name="Group 34">
            <a:extLst>
              <a:ext uri="{FF2B5EF4-FFF2-40B4-BE49-F238E27FC236}">
                <a16:creationId xmlns:a16="http://schemas.microsoft.com/office/drawing/2014/main" id="{D96AFC67-6134-FCDC-ACFC-9F7D7B285B52}"/>
              </a:ext>
            </a:extLst>
          </p:cNvPr>
          <p:cNvGrpSpPr/>
          <p:nvPr/>
        </p:nvGrpSpPr>
        <p:grpSpPr>
          <a:xfrm>
            <a:off x="355600" y="2747963"/>
            <a:ext cx="1920875" cy="3692525"/>
            <a:chOff x="224" y="1731"/>
            <a:chExt cx="1210" cy="2326"/>
          </a:xfrm>
        </p:grpSpPr>
        <p:sp>
          <p:nvSpPr>
            <p:cNvPr id="32801" name="Text Box 4">
              <a:extLst>
                <a:ext uri="{FF2B5EF4-FFF2-40B4-BE49-F238E27FC236}">
                  <a16:creationId xmlns:a16="http://schemas.microsoft.com/office/drawing/2014/main" id="{506862BC-7EE9-9B78-A02D-6AEB80B35546}"/>
                </a:ext>
              </a:extLst>
            </p:cNvPr>
            <p:cNvSpPr txBox="1"/>
            <p:nvPr/>
          </p:nvSpPr>
          <p:spPr>
            <a:xfrm>
              <a:off x="254" y="1731"/>
              <a:ext cx="1180" cy="1957"/>
            </a:xfrm>
            <a:prstGeom prst="rect">
              <a:avLst/>
            </a:prstGeom>
            <a:noFill/>
            <a:ln w="9525">
              <a:noFill/>
            </a:ln>
          </p:spPr>
          <p:txBody>
            <a:bodyPr anchor="t" anchorCtr="0">
              <a:spAutoFit/>
            </a:bodyPr>
            <a:lstStyle/>
            <a:p>
              <a:r>
                <a:rPr lang="en-US" altLang="zh-CN" sz="2200" b="1" dirty="0">
                  <a:solidFill>
                    <a:srgbClr val="FF0000"/>
                  </a:solidFill>
                  <a:latin typeface="微软雅黑" panose="020B0503020204020204" pitchFamily="34" charset="-122"/>
                  <a:ea typeface="微软雅黑" panose="020B0503020204020204" pitchFamily="34" charset="-122"/>
                </a:rPr>
                <a:t>P0</a:t>
              </a:r>
              <a:r>
                <a:rPr lang="en-US" altLang="zh-CN" sz="2200" b="1" dirty="0">
                  <a:latin typeface="微软雅黑" panose="020B0503020204020204" pitchFamily="34" charset="-122"/>
                  <a:ea typeface="微软雅黑" panose="020B0503020204020204" pitchFamily="34" charset="-122"/>
                </a:rPr>
                <a:t>: add </a:t>
              </a:r>
              <a:r>
                <a:rPr lang="en-US" altLang="zh-CN" sz="2200" b="1" dirty="0">
                  <a:solidFill>
                    <a:srgbClr val="CC3300"/>
                  </a:solidFill>
                  <a:latin typeface="微软雅黑" panose="020B0503020204020204" pitchFamily="34" charset="-122"/>
                  <a:ea typeface="微软雅黑" panose="020B0503020204020204" pitchFamily="34" charset="-122"/>
                </a:rPr>
                <a:t>B</a:t>
              </a:r>
            </a:p>
            <a:p>
              <a:r>
                <a:rPr lang="en-US" altLang="zh-CN" sz="2200" b="1" dirty="0">
                  <a:solidFill>
                    <a:srgbClr val="009242"/>
                  </a:solidFill>
                  <a:latin typeface="微软雅黑" panose="020B0503020204020204" pitchFamily="34" charset="-122"/>
                  <a:ea typeface="微软雅黑" panose="020B0503020204020204" pitchFamily="34" charset="-122"/>
                </a:rPr>
                <a:t>      jmp </a:t>
              </a:r>
              <a:r>
                <a:rPr lang="en-US" altLang="zh-CN" sz="2200" b="1" dirty="0">
                  <a:solidFill>
                    <a:srgbClr val="FF0000"/>
                  </a:solidFill>
                  <a:latin typeface="微软雅黑" panose="020B0503020204020204" pitchFamily="34" charset="-122"/>
                  <a:ea typeface="微软雅黑" panose="020B0503020204020204" pitchFamily="34" charset="-122"/>
                </a:rPr>
                <a:t>L0</a:t>
              </a:r>
            </a:p>
            <a:p>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p>
            <a:p>
              <a:r>
                <a:rPr lang="zh-CN" altLang="en-US" sz="2200" b="1" dirty="0">
                  <a:latin typeface="微软雅黑" panose="020B0503020204020204" pitchFamily="34" charset="-122"/>
                  <a:ea typeface="微软雅黑" panose="020B0503020204020204" pitchFamily="34" charset="-122"/>
                </a:rPr>
                <a:t>      </a:t>
              </a:r>
              <a:r>
                <a:rPr lang="en-US" altLang="zh-CN" sz="2200" b="1" dirty="0">
                  <a:solidFill>
                    <a:srgbClr val="0A6A0A"/>
                  </a:solidFill>
                  <a:latin typeface="微软雅黑" panose="020B0503020204020204" pitchFamily="34" charset="-122"/>
                  <a:ea typeface="微软雅黑" panose="020B0503020204020204" pitchFamily="34" charset="-122"/>
                </a:rPr>
                <a:t>call</a:t>
              </a:r>
              <a:r>
                <a:rPr lang="en-US" altLang="zh-CN" sz="2200" b="1" dirty="0">
                  <a:latin typeface="微软雅黑" panose="020B0503020204020204" pitchFamily="34" charset="-122"/>
                  <a:ea typeface="微软雅黑" panose="020B0503020204020204" pitchFamily="34" charset="-122"/>
                </a:rPr>
                <a:t> </a:t>
              </a:r>
              <a:r>
                <a:rPr lang="en-US" altLang="zh-CN" sz="2200" b="1" dirty="0">
                  <a:solidFill>
                    <a:srgbClr val="FF0000"/>
                  </a:solidFill>
                  <a:latin typeface="微软雅黑" panose="020B0503020204020204" pitchFamily="34" charset="-122"/>
                  <a:ea typeface="微软雅黑" panose="020B0503020204020204" pitchFamily="34" charset="-122"/>
                </a:rPr>
                <a:t>P1</a:t>
              </a:r>
            </a:p>
            <a:p>
              <a:r>
                <a:rPr lang="en-US" altLang="zh-CN" sz="2200" b="1" dirty="0">
                  <a:latin typeface="微软雅黑" panose="020B0503020204020204" pitchFamily="34" charset="-122"/>
                  <a:ea typeface="微软雅黑" panose="020B0503020204020204" pitchFamily="34" charset="-122"/>
                </a:rPr>
                <a:t>       ……</a:t>
              </a:r>
            </a:p>
            <a:p>
              <a:r>
                <a:rPr lang="en-US" altLang="zh-CN" sz="2200" b="1" dirty="0">
                  <a:solidFill>
                    <a:srgbClr val="FF0000"/>
                  </a:solidFill>
                  <a:latin typeface="微软雅黑" panose="020B0503020204020204" pitchFamily="34" charset="-122"/>
                  <a:ea typeface="微软雅黑" panose="020B0503020204020204" pitchFamily="34" charset="-122"/>
                </a:rPr>
                <a:t>L0:  </a:t>
              </a:r>
              <a:r>
                <a:rPr lang="en-US" altLang="zh-CN" sz="2200" b="1" dirty="0">
                  <a:latin typeface="微软雅黑" panose="020B0503020204020204" pitchFamily="34" charset="-122"/>
                  <a:ea typeface="微软雅黑" panose="020B0503020204020204" pitchFamily="34" charset="-122"/>
                </a:rPr>
                <a:t>sub </a:t>
              </a:r>
              <a:r>
                <a:rPr lang="en-US" altLang="zh-CN" sz="2200" b="1" dirty="0">
                  <a:solidFill>
                    <a:srgbClr val="CC3300"/>
                  </a:solidFill>
                  <a:latin typeface="微软雅黑" panose="020B0503020204020204" pitchFamily="34" charset="-122"/>
                  <a:ea typeface="微软雅黑" panose="020B0503020204020204" pitchFamily="34" charset="-122"/>
                </a:rPr>
                <a:t>C</a:t>
              </a:r>
            </a:p>
            <a:p>
              <a:r>
                <a:rPr lang="en-US" altLang="zh-CN" sz="2200" b="1" dirty="0">
                  <a:latin typeface="微软雅黑" panose="020B0503020204020204" pitchFamily="34" charset="-122"/>
                  <a:ea typeface="微软雅黑" panose="020B0503020204020204" pitchFamily="34" charset="-122"/>
                </a:rPr>
                <a:t>       ……</a:t>
              </a:r>
            </a:p>
            <a:p>
              <a:r>
                <a:rPr lang="en-US" altLang="zh-CN" sz="2200" b="1" dirty="0">
                  <a:solidFill>
                    <a:srgbClr val="CC3300"/>
                  </a:solidFill>
                  <a:latin typeface="微软雅黑" panose="020B0503020204020204" pitchFamily="34" charset="-122"/>
                  <a:ea typeface="微软雅黑" panose="020B0503020204020204" pitchFamily="34" charset="-122"/>
                </a:rPr>
                <a:t>B</a:t>
              </a:r>
              <a:r>
                <a:rPr lang="en-US" altLang="zh-CN" sz="2200" b="1" dirty="0">
                  <a:latin typeface="微软雅黑" panose="020B0503020204020204" pitchFamily="34" charset="-122"/>
                  <a:ea typeface="微软雅黑" panose="020B0503020204020204" pitchFamily="34" charset="-122"/>
                </a:rPr>
                <a:t>:  </a:t>
              </a:r>
              <a:r>
                <a:rPr lang="en-US" altLang="zh-CN" dirty="0">
                  <a:latin typeface="Arial" panose="020B0604020202020204" pitchFamily="34" charset="0"/>
                  <a:ea typeface="宋体" panose="02010600030101010101" pitchFamily="2" charset="-122"/>
                </a:rPr>
                <a:t>   </a:t>
              </a:r>
              <a:r>
                <a:rPr lang="en-US" altLang="zh-CN" sz="2200" b="1" dirty="0">
                  <a:latin typeface="微软雅黑" panose="020B0503020204020204" pitchFamily="34" charset="-122"/>
                  <a:ea typeface="微软雅黑" panose="020B0503020204020204" pitchFamily="34" charset="-122"/>
                </a:rPr>
                <a:t>10</a:t>
              </a:r>
            </a:p>
            <a:p>
              <a:r>
                <a:rPr lang="en-US" altLang="zh-CN" sz="2200" b="1" dirty="0">
                  <a:solidFill>
                    <a:srgbClr val="CC3300"/>
                  </a:solidFill>
                  <a:latin typeface="微软雅黑" panose="020B0503020204020204" pitchFamily="34" charset="-122"/>
                  <a:ea typeface="微软雅黑" panose="020B0503020204020204" pitchFamily="34" charset="-122"/>
                </a:rPr>
                <a:t>C</a:t>
              </a: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20</a:t>
              </a:r>
            </a:p>
          </p:txBody>
        </p:sp>
        <p:sp>
          <p:nvSpPr>
            <p:cNvPr id="32802" name="Rectangle 11">
              <a:extLst>
                <a:ext uri="{FF2B5EF4-FFF2-40B4-BE49-F238E27FC236}">
                  <a16:creationId xmlns:a16="http://schemas.microsoft.com/office/drawing/2014/main" id="{75C68A7F-078B-900E-B526-C97D049BE0E6}"/>
                </a:ext>
              </a:extLst>
            </p:cNvPr>
            <p:cNvSpPr/>
            <p:nvPr/>
          </p:nvSpPr>
          <p:spPr>
            <a:xfrm>
              <a:off x="229" y="1750"/>
              <a:ext cx="1014" cy="1481"/>
            </a:xfrm>
            <a:prstGeom prst="rect">
              <a:avLst/>
            </a:prstGeom>
            <a:solidFill>
              <a:schemeClr val="accent2">
                <a:alpha val="23921"/>
              </a:scheme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32803" name="Rectangle 13">
              <a:extLst>
                <a:ext uri="{FF2B5EF4-FFF2-40B4-BE49-F238E27FC236}">
                  <a16:creationId xmlns:a16="http://schemas.microsoft.com/office/drawing/2014/main" id="{345EAD10-F59C-AFAA-59CC-798EB0B12C77}"/>
                </a:ext>
              </a:extLst>
            </p:cNvPr>
            <p:cNvSpPr/>
            <p:nvPr/>
          </p:nvSpPr>
          <p:spPr>
            <a:xfrm>
              <a:off x="224" y="3225"/>
              <a:ext cx="1014" cy="412"/>
            </a:xfrm>
            <a:prstGeom prst="rect">
              <a:avLst/>
            </a:prstGeom>
            <a:solidFill>
              <a:srgbClr val="800080">
                <a:alpha val="23921"/>
              </a:srgb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32804" name="Text Box 33">
              <a:extLst>
                <a:ext uri="{FF2B5EF4-FFF2-40B4-BE49-F238E27FC236}">
                  <a16:creationId xmlns:a16="http://schemas.microsoft.com/office/drawing/2014/main" id="{FB477DFE-B4C9-A7BB-FCC8-8F538FA046A3}"/>
                </a:ext>
              </a:extLst>
            </p:cNvPr>
            <p:cNvSpPr txBox="1"/>
            <p:nvPr/>
          </p:nvSpPr>
          <p:spPr>
            <a:xfrm>
              <a:off x="442" y="3788"/>
              <a:ext cx="585" cy="269"/>
            </a:xfrm>
            <a:prstGeom prst="rect">
              <a:avLst/>
            </a:prstGeom>
            <a:noFill/>
            <a:ln w="9525">
              <a:noFill/>
            </a:ln>
          </p:spPr>
          <p:txBody>
            <a:bodyPr anchor="t" anchorCtr="0">
              <a:spAutoFit/>
            </a:bodyPr>
            <a:lstStyle/>
            <a:p>
              <a:pPr>
                <a:spcBef>
                  <a:spcPct val="50000"/>
                </a:spcBef>
              </a:pPr>
              <a:r>
                <a:rPr lang="en-US" altLang="zh-CN" sz="2200" b="1" dirty="0">
                  <a:solidFill>
                    <a:schemeClr val="accent2"/>
                  </a:solidFill>
                  <a:latin typeface="微软雅黑" panose="020B0503020204020204" pitchFamily="34" charset="-122"/>
                  <a:ea typeface="微软雅黑" panose="020B0503020204020204" pitchFamily="34" charset="-122"/>
                </a:rPr>
                <a:t>P0.o</a:t>
              </a:r>
              <a:endParaRPr lang="zh-CN" altLang="en-US" sz="2200" b="1" dirty="0">
                <a:solidFill>
                  <a:schemeClr val="accent2"/>
                </a:solidFill>
                <a:latin typeface="微软雅黑" panose="020B0503020204020204" pitchFamily="34" charset="-122"/>
                <a:ea typeface="微软雅黑" panose="020B0503020204020204" pitchFamily="34" charset="-122"/>
              </a:endParaRPr>
            </a:p>
          </p:txBody>
        </p:sp>
      </p:grpSp>
      <p:grpSp>
        <p:nvGrpSpPr>
          <p:cNvPr id="769067" name="Group 43">
            <a:extLst>
              <a:ext uri="{FF2B5EF4-FFF2-40B4-BE49-F238E27FC236}">
                <a16:creationId xmlns:a16="http://schemas.microsoft.com/office/drawing/2014/main" id="{8F050B4C-891E-C81B-EDB5-726F796F18D3}"/>
              </a:ext>
            </a:extLst>
          </p:cNvPr>
          <p:cNvGrpSpPr/>
          <p:nvPr/>
        </p:nvGrpSpPr>
        <p:grpSpPr>
          <a:xfrm>
            <a:off x="3452813" y="1363663"/>
            <a:ext cx="887412" cy="1096962"/>
            <a:chOff x="2175" y="859"/>
            <a:chExt cx="559" cy="691"/>
          </a:xfrm>
        </p:grpSpPr>
        <p:sp>
          <p:nvSpPr>
            <p:cNvPr id="32806" name="AutoShape 41">
              <a:extLst>
                <a:ext uri="{FF2B5EF4-FFF2-40B4-BE49-F238E27FC236}">
                  <a16:creationId xmlns:a16="http://schemas.microsoft.com/office/drawing/2014/main" id="{220A2C15-F3FD-9833-5B6F-0D5517DE68C9}"/>
                </a:ext>
              </a:extLst>
            </p:cNvPr>
            <p:cNvSpPr/>
            <p:nvPr/>
          </p:nvSpPr>
          <p:spPr>
            <a:xfrm>
              <a:off x="2175" y="887"/>
              <a:ext cx="184" cy="613"/>
            </a:xfrm>
            <a:prstGeom prst="rightBrace">
              <a:avLst>
                <a:gd name="adj1" fmla="val 27731"/>
                <a:gd name="adj2" fmla="val 50000"/>
              </a:avLst>
            </a:prstGeom>
            <a:noFill/>
            <a:ln w="38100" cap="flat" cmpd="sng">
              <a:solidFill>
                <a:schemeClr val="tx1"/>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32807" name="Text Box 42">
              <a:extLst>
                <a:ext uri="{FF2B5EF4-FFF2-40B4-BE49-F238E27FC236}">
                  <a16:creationId xmlns:a16="http://schemas.microsoft.com/office/drawing/2014/main" id="{A1A9192B-2B79-7620-8092-6AA83E2438FD}"/>
                </a:ext>
              </a:extLst>
            </p:cNvPr>
            <p:cNvSpPr txBox="1"/>
            <p:nvPr/>
          </p:nvSpPr>
          <p:spPr>
            <a:xfrm>
              <a:off x="2396" y="859"/>
              <a:ext cx="338" cy="691"/>
            </a:xfrm>
            <a:prstGeom prst="rect">
              <a:avLst/>
            </a:prstGeom>
            <a:noFill/>
            <a:ln w="9525">
              <a:noFill/>
            </a:ln>
          </p:spPr>
          <p:txBody>
            <a:bodyPr anchor="t" anchorCtr="0">
              <a:spAutoFit/>
            </a:bodyPr>
            <a:lstStyle/>
            <a:p>
              <a:pPr>
                <a:spcBef>
                  <a:spcPct val="50000"/>
                </a:spcBef>
              </a:pPr>
              <a:r>
                <a:rPr lang="zh-CN" altLang="en-US" sz="2200" b="1" dirty="0">
                  <a:latin typeface="Arial" panose="020B0604020202020204" pitchFamily="34" charset="0"/>
                  <a:ea typeface="微软雅黑" panose="020B0503020204020204" pitchFamily="34" charset="-122"/>
                </a:rPr>
                <a:t>重定位</a:t>
              </a:r>
            </a:p>
          </p:txBody>
        </p:sp>
      </p:grpSp>
      <p:sp>
        <p:nvSpPr>
          <p:cNvPr id="769069" name="Line 45">
            <a:extLst>
              <a:ext uri="{FF2B5EF4-FFF2-40B4-BE49-F238E27FC236}">
                <a16:creationId xmlns:a16="http://schemas.microsoft.com/office/drawing/2014/main" id="{63FDEBC3-E626-4ACE-DEA7-A4612031858C}"/>
              </a:ext>
            </a:extLst>
          </p:cNvPr>
          <p:cNvSpPr/>
          <p:nvPr/>
        </p:nvSpPr>
        <p:spPr>
          <a:xfrm flipV="1">
            <a:off x="1887538" y="3294063"/>
            <a:ext cx="1247775" cy="523875"/>
          </a:xfrm>
          <a:prstGeom prst="line">
            <a:avLst/>
          </a:prstGeom>
          <a:ln w="9525" cap="flat" cmpd="sng">
            <a:solidFill>
              <a:schemeClr val="tx1"/>
            </a:solidFill>
            <a:prstDash val="solid"/>
            <a:round/>
            <a:headEnd type="none" w="med" len="med"/>
            <a:tailEnd type="triangle" w="med" len="med"/>
          </a:ln>
        </p:spPr>
      </p:sp>
      <p:sp>
        <p:nvSpPr>
          <p:cNvPr id="769070" name="Line 46">
            <a:extLst>
              <a:ext uri="{FF2B5EF4-FFF2-40B4-BE49-F238E27FC236}">
                <a16:creationId xmlns:a16="http://schemas.microsoft.com/office/drawing/2014/main" id="{892693FA-CF25-951F-8A1D-15D23785177F}"/>
              </a:ext>
            </a:extLst>
          </p:cNvPr>
          <p:cNvSpPr/>
          <p:nvPr/>
        </p:nvSpPr>
        <p:spPr>
          <a:xfrm flipH="1">
            <a:off x="652463" y="3425825"/>
            <a:ext cx="973137" cy="1030288"/>
          </a:xfrm>
          <a:prstGeom prst="line">
            <a:avLst/>
          </a:prstGeom>
          <a:ln w="9525" cap="flat" cmpd="sng">
            <a:solidFill>
              <a:schemeClr val="tx1"/>
            </a:solidFill>
            <a:prstDash val="solid"/>
            <a:round/>
            <a:headEnd type="none" w="med" len="med"/>
            <a:tailEnd type="triangle" w="med" len="med"/>
          </a:ln>
        </p:spPr>
      </p:sp>
      <p:sp>
        <p:nvSpPr>
          <p:cNvPr id="769071" name="Line 47">
            <a:extLst>
              <a:ext uri="{FF2B5EF4-FFF2-40B4-BE49-F238E27FC236}">
                <a16:creationId xmlns:a16="http://schemas.microsoft.com/office/drawing/2014/main" id="{482B7B8D-A1BC-E85D-BF5D-94C6D610CC84}"/>
              </a:ext>
            </a:extLst>
          </p:cNvPr>
          <p:cNvSpPr/>
          <p:nvPr/>
        </p:nvSpPr>
        <p:spPr>
          <a:xfrm flipH="1">
            <a:off x="711200" y="3076575"/>
            <a:ext cx="900113" cy="2133600"/>
          </a:xfrm>
          <a:prstGeom prst="line">
            <a:avLst/>
          </a:prstGeom>
          <a:ln w="9525" cap="flat" cmpd="sng">
            <a:solidFill>
              <a:schemeClr val="tx1"/>
            </a:solidFill>
            <a:prstDash val="solid"/>
            <a:round/>
            <a:headEnd type="none" w="med" len="med"/>
            <a:tailEnd type="triangle" w="med" len="med"/>
          </a:ln>
        </p:spPr>
      </p:sp>
      <p:sp>
        <p:nvSpPr>
          <p:cNvPr id="769072" name="Line 48">
            <a:extLst>
              <a:ext uri="{FF2B5EF4-FFF2-40B4-BE49-F238E27FC236}">
                <a16:creationId xmlns:a16="http://schemas.microsoft.com/office/drawing/2014/main" id="{79BEE56F-352A-A28F-4F7A-26D5B3CF5529}"/>
              </a:ext>
            </a:extLst>
          </p:cNvPr>
          <p:cNvSpPr/>
          <p:nvPr/>
        </p:nvSpPr>
        <p:spPr>
          <a:xfrm flipH="1">
            <a:off x="668338" y="4746625"/>
            <a:ext cx="1000125" cy="827088"/>
          </a:xfrm>
          <a:prstGeom prst="line">
            <a:avLst/>
          </a:prstGeom>
          <a:ln w="9525" cap="flat" cmpd="sng">
            <a:solidFill>
              <a:schemeClr val="tx1"/>
            </a:solidFill>
            <a:prstDash val="solid"/>
            <a:round/>
            <a:headEnd type="none" w="med" len="med"/>
            <a:tailEnd type="triangle" w="med" len="med"/>
          </a:ln>
        </p:spPr>
      </p:sp>
      <p:sp>
        <p:nvSpPr>
          <p:cNvPr id="769073" name="Line 49">
            <a:extLst>
              <a:ext uri="{FF2B5EF4-FFF2-40B4-BE49-F238E27FC236}">
                <a16:creationId xmlns:a16="http://schemas.microsoft.com/office/drawing/2014/main" id="{B73B374A-FE2D-A9C4-026C-FA9C21895A82}"/>
              </a:ext>
            </a:extLst>
          </p:cNvPr>
          <p:cNvSpPr/>
          <p:nvPr/>
        </p:nvSpPr>
        <p:spPr>
          <a:xfrm flipH="1">
            <a:off x="3279775" y="3381375"/>
            <a:ext cx="1131888" cy="1727200"/>
          </a:xfrm>
          <a:prstGeom prst="line">
            <a:avLst/>
          </a:prstGeom>
          <a:ln w="9525" cap="flat" cmpd="sng">
            <a:solidFill>
              <a:schemeClr val="tx1"/>
            </a:solidFill>
            <a:prstDash val="solid"/>
            <a:round/>
            <a:headEnd type="none" w="med" len="med"/>
            <a:tailEnd type="triangle" w="med" len="med"/>
          </a:ln>
        </p:spPr>
      </p:sp>
      <p:sp>
        <p:nvSpPr>
          <p:cNvPr id="769074" name="Line 50">
            <a:extLst>
              <a:ext uri="{FF2B5EF4-FFF2-40B4-BE49-F238E27FC236}">
                <a16:creationId xmlns:a16="http://schemas.microsoft.com/office/drawing/2014/main" id="{2B993D28-127A-59C6-78E7-5FC9C16C5103}"/>
              </a:ext>
            </a:extLst>
          </p:cNvPr>
          <p:cNvSpPr/>
          <p:nvPr/>
        </p:nvSpPr>
        <p:spPr>
          <a:xfrm flipH="1">
            <a:off x="711200" y="4645025"/>
            <a:ext cx="3629025" cy="666750"/>
          </a:xfrm>
          <a:prstGeom prst="line">
            <a:avLst/>
          </a:prstGeom>
          <a:ln w="9525" cap="flat" cmpd="sng">
            <a:solidFill>
              <a:schemeClr val="tx1"/>
            </a:solidFill>
            <a:prstDash val="solid"/>
            <a:round/>
            <a:headEnd type="none" w="med" len="med"/>
            <a:tailEnd type="triangle" w="med" len="med"/>
          </a:ln>
        </p:spPr>
      </p:sp>
    </p:spTree>
    <p:extLst>
      <p:ext uri="{BB962C8B-B14F-4D97-AF65-F5344CB8AC3E}">
        <p14:creationId xmlns:p14="http://schemas.microsoft.com/office/powerpoint/2010/main" val="637436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9058"/>
                                        </p:tgtEl>
                                        <p:attrNameLst>
                                          <p:attrName>style.visibility</p:attrName>
                                        </p:attrNameLst>
                                      </p:cBhvr>
                                      <p:to>
                                        <p:strVal val="visible"/>
                                      </p:to>
                                    </p:set>
                                    <p:animEffect transition="in" filter="blinds(horizontal)">
                                      <p:cBhvr>
                                        <p:cTn id="7" dur="500"/>
                                        <p:tgtEl>
                                          <p:spTgt spid="76905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69059"/>
                                        </p:tgtEl>
                                        <p:attrNameLst>
                                          <p:attrName>style.visibility</p:attrName>
                                        </p:attrNameLst>
                                      </p:cBhvr>
                                      <p:to>
                                        <p:strVal val="visible"/>
                                      </p:to>
                                    </p:set>
                                    <p:animEffect transition="in" filter="blinds(horizontal)">
                                      <p:cBhvr>
                                        <p:cTn id="12" dur="500"/>
                                        <p:tgtEl>
                                          <p:spTgt spid="76905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69027">
                                            <p:txEl>
                                              <p:pRg st="0" end="0"/>
                                            </p:txEl>
                                          </p:spTgt>
                                        </p:tgtEl>
                                        <p:attrNameLst>
                                          <p:attrName>style.visibility</p:attrName>
                                        </p:attrNameLst>
                                      </p:cBhvr>
                                      <p:to>
                                        <p:strVal val="visible"/>
                                      </p:to>
                                    </p:set>
                                    <p:animEffect transition="in" filter="blinds(horizontal)">
                                      <p:cBhvr>
                                        <p:cTn id="17" dur="500"/>
                                        <p:tgtEl>
                                          <p:spTgt spid="76902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69071"/>
                                        </p:tgtEl>
                                        <p:attrNameLst>
                                          <p:attrName>style.visibility</p:attrName>
                                        </p:attrNameLst>
                                      </p:cBhvr>
                                      <p:to>
                                        <p:strVal val="visible"/>
                                      </p:to>
                                    </p:set>
                                    <p:animEffect transition="in" filter="blinds(horizontal)">
                                      <p:cBhvr>
                                        <p:cTn id="22" dur="500"/>
                                        <p:tgtEl>
                                          <p:spTgt spid="76907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69070"/>
                                        </p:tgtEl>
                                        <p:attrNameLst>
                                          <p:attrName>style.visibility</p:attrName>
                                        </p:attrNameLst>
                                      </p:cBhvr>
                                      <p:to>
                                        <p:strVal val="visible"/>
                                      </p:to>
                                    </p:set>
                                    <p:animEffect transition="in" filter="blinds(horizontal)">
                                      <p:cBhvr>
                                        <p:cTn id="27" dur="500"/>
                                        <p:tgtEl>
                                          <p:spTgt spid="76907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69069"/>
                                        </p:tgtEl>
                                        <p:attrNameLst>
                                          <p:attrName>style.visibility</p:attrName>
                                        </p:attrNameLst>
                                      </p:cBhvr>
                                      <p:to>
                                        <p:strVal val="visible"/>
                                      </p:to>
                                    </p:set>
                                    <p:animEffect transition="in" filter="blinds(horizontal)">
                                      <p:cBhvr>
                                        <p:cTn id="32" dur="500"/>
                                        <p:tgtEl>
                                          <p:spTgt spid="76906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69072"/>
                                        </p:tgtEl>
                                        <p:attrNameLst>
                                          <p:attrName>style.visibility</p:attrName>
                                        </p:attrNameLst>
                                      </p:cBhvr>
                                      <p:to>
                                        <p:strVal val="visible"/>
                                      </p:to>
                                    </p:set>
                                    <p:animEffect transition="in" filter="blinds(horizontal)">
                                      <p:cBhvr>
                                        <p:cTn id="37" dur="500"/>
                                        <p:tgtEl>
                                          <p:spTgt spid="76907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69073"/>
                                        </p:tgtEl>
                                        <p:attrNameLst>
                                          <p:attrName>style.visibility</p:attrName>
                                        </p:attrNameLst>
                                      </p:cBhvr>
                                      <p:to>
                                        <p:strVal val="visible"/>
                                      </p:to>
                                    </p:set>
                                    <p:animEffect transition="in" filter="blinds(horizontal)">
                                      <p:cBhvr>
                                        <p:cTn id="42" dur="500"/>
                                        <p:tgtEl>
                                          <p:spTgt spid="76907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69074"/>
                                        </p:tgtEl>
                                        <p:attrNameLst>
                                          <p:attrName>style.visibility</p:attrName>
                                        </p:attrNameLst>
                                      </p:cBhvr>
                                      <p:to>
                                        <p:strVal val="visible"/>
                                      </p:to>
                                    </p:set>
                                    <p:animEffect transition="in" filter="blinds(horizontal)">
                                      <p:cBhvr>
                                        <p:cTn id="47" dur="500"/>
                                        <p:tgtEl>
                                          <p:spTgt spid="76907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69027">
                                            <p:txEl>
                                              <p:pRg st="1" end="1"/>
                                            </p:txEl>
                                          </p:spTgt>
                                        </p:tgtEl>
                                        <p:attrNameLst>
                                          <p:attrName>style.visibility</p:attrName>
                                        </p:attrNameLst>
                                      </p:cBhvr>
                                      <p:to>
                                        <p:strVal val="visible"/>
                                      </p:to>
                                    </p:set>
                                    <p:animEffect transition="in" filter="blinds(horizontal)">
                                      <p:cBhvr>
                                        <p:cTn id="52" dur="500"/>
                                        <p:tgtEl>
                                          <p:spTgt spid="769027">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69060"/>
                                        </p:tgtEl>
                                        <p:attrNameLst>
                                          <p:attrName>style.visibility</p:attrName>
                                        </p:attrNameLst>
                                      </p:cBhvr>
                                      <p:to>
                                        <p:strVal val="visible"/>
                                      </p:to>
                                    </p:set>
                                    <p:animEffect transition="in" filter="blinds(horizontal)">
                                      <p:cBhvr>
                                        <p:cTn id="57" dur="500"/>
                                        <p:tgtEl>
                                          <p:spTgt spid="76906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69044"/>
                                        </p:tgtEl>
                                        <p:attrNameLst>
                                          <p:attrName>style.visibility</p:attrName>
                                        </p:attrNameLst>
                                      </p:cBhvr>
                                      <p:to>
                                        <p:strVal val="visible"/>
                                      </p:to>
                                    </p:set>
                                    <p:animEffect transition="in" filter="blinds(horizontal)">
                                      <p:cBhvr>
                                        <p:cTn id="62" dur="500"/>
                                        <p:tgtEl>
                                          <p:spTgt spid="769044"/>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769068"/>
                                        </p:tgtEl>
                                        <p:attrNameLst>
                                          <p:attrName>style.visibility</p:attrName>
                                        </p:attrNameLst>
                                      </p:cBhvr>
                                      <p:to>
                                        <p:strVal val="visible"/>
                                      </p:to>
                                    </p:set>
                                    <p:animEffect transition="in" filter="blinds(horizontal)">
                                      <p:cBhvr>
                                        <p:cTn id="67" dur="500"/>
                                        <p:tgtEl>
                                          <p:spTgt spid="76906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69062"/>
                                        </p:tgtEl>
                                        <p:attrNameLst>
                                          <p:attrName>style.visibility</p:attrName>
                                        </p:attrNameLst>
                                      </p:cBhvr>
                                      <p:to>
                                        <p:strVal val="visible"/>
                                      </p:to>
                                    </p:set>
                                    <p:animEffect transition="in" filter="blinds(horizontal)">
                                      <p:cBhvr>
                                        <p:cTn id="72" dur="500"/>
                                        <p:tgtEl>
                                          <p:spTgt spid="769062"/>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769063"/>
                                        </p:tgtEl>
                                        <p:attrNameLst>
                                          <p:attrName>style.visibility</p:attrName>
                                        </p:attrNameLst>
                                      </p:cBhvr>
                                      <p:to>
                                        <p:strVal val="visible"/>
                                      </p:to>
                                    </p:set>
                                    <p:animEffect transition="in" filter="blinds(horizontal)">
                                      <p:cBhvr>
                                        <p:cTn id="77" dur="500"/>
                                        <p:tgtEl>
                                          <p:spTgt spid="769063"/>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769027">
                                            <p:txEl>
                                              <p:pRg st="2" end="2"/>
                                            </p:txEl>
                                          </p:spTgt>
                                        </p:tgtEl>
                                        <p:attrNameLst>
                                          <p:attrName>style.visibility</p:attrName>
                                        </p:attrNameLst>
                                      </p:cBhvr>
                                      <p:to>
                                        <p:strVal val="visible"/>
                                      </p:to>
                                    </p:set>
                                    <p:animEffect transition="in" filter="blinds(horizontal)">
                                      <p:cBhvr>
                                        <p:cTn id="82" dur="500"/>
                                        <p:tgtEl>
                                          <p:spTgt spid="769027">
                                            <p:txEl>
                                              <p:pRg st="2" end="2"/>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769027">
                                            <p:txEl>
                                              <p:pRg st="3" end="3"/>
                                            </p:txEl>
                                          </p:spTgt>
                                        </p:tgtEl>
                                        <p:attrNameLst>
                                          <p:attrName>style.visibility</p:attrName>
                                        </p:attrNameLst>
                                      </p:cBhvr>
                                      <p:to>
                                        <p:strVal val="visible"/>
                                      </p:to>
                                    </p:set>
                                    <p:animEffect transition="in" filter="blinds(horizontal)">
                                      <p:cBhvr>
                                        <p:cTn id="87" dur="500"/>
                                        <p:tgtEl>
                                          <p:spTgt spid="769027">
                                            <p:txEl>
                                              <p:pRg st="3" end="3"/>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769064"/>
                                        </p:tgtEl>
                                        <p:attrNameLst>
                                          <p:attrName>style.visibility</p:attrName>
                                        </p:attrNameLst>
                                      </p:cBhvr>
                                      <p:to>
                                        <p:strVal val="visible"/>
                                      </p:to>
                                    </p:set>
                                    <p:animEffect transition="in" filter="blinds(horizontal)">
                                      <p:cBhvr>
                                        <p:cTn id="92" dur="500"/>
                                        <p:tgtEl>
                                          <p:spTgt spid="769064"/>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769067"/>
                                        </p:tgtEl>
                                        <p:attrNameLst>
                                          <p:attrName>style.visibility</p:attrName>
                                        </p:attrNameLst>
                                      </p:cBhvr>
                                      <p:to>
                                        <p:strVal val="visible"/>
                                      </p:to>
                                    </p:set>
                                    <p:animEffect transition="in" filter="blinds(horizontal)">
                                      <p:cBhvr>
                                        <p:cTn id="97" dur="500"/>
                                        <p:tgtEl>
                                          <p:spTgt spid="769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5D0B76-8540-9F50-679E-879F5E1DD979}"/>
            </a:ext>
          </a:extLst>
        </p:cNvPr>
        <p:cNvGrpSpPr/>
        <p:nvPr/>
      </p:nvGrpSpPr>
      <p:grpSpPr>
        <a:xfrm>
          <a:off x="0" y="0"/>
          <a:ext cx="0" cy="0"/>
          <a:chOff x="0" y="0"/>
          <a:chExt cx="0" cy="0"/>
        </a:xfrm>
      </p:grpSpPr>
      <p:sp>
        <p:nvSpPr>
          <p:cNvPr id="33793" name="Rectangle 4">
            <a:extLst>
              <a:ext uri="{FF2B5EF4-FFF2-40B4-BE49-F238E27FC236}">
                <a16:creationId xmlns:a16="http://schemas.microsoft.com/office/drawing/2014/main" id="{63F1025E-EA91-5CC1-3866-3F39D5A431F3}"/>
              </a:ext>
            </a:extLst>
          </p:cNvPr>
          <p:cNvSpPr>
            <a:spLocks noGrp="1"/>
          </p:cNvSpPr>
          <p:nvPr>
            <p:ph type="title"/>
          </p:nvPr>
        </p:nvSpPr>
        <p:spPr>
          <a:xfrm>
            <a:off x="1106488" y="0"/>
            <a:ext cx="6986587" cy="781050"/>
          </a:xfrm>
          <a:ln/>
        </p:spPr>
        <p:txBody>
          <a:bodyPr vert="horz" wrap="square" lIns="91440" tIns="45720" rIns="91440" bIns="45720" anchor="ctr" anchorCtr="0"/>
          <a:lstStyle/>
          <a:p>
            <a:r>
              <a:rPr lang="zh-CN" altLang="en-US" dirty="0"/>
              <a:t>回顾：链接操作的步骤</a:t>
            </a:r>
          </a:p>
        </p:txBody>
      </p:sp>
      <p:sp>
        <p:nvSpPr>
          <p:cNvPr id="603139" name="Rectangle 5">
            <a:extLst>
              <a:ext uri="{FF2B5EF4-FFF2-40B4-BE49-F238E27FC236}">
                <a16:creationId xmlns:a16="http://schemas.microsoft.com/office/drawing/2014/main" id="{EE65C9C8-9E3D-46C3-BA8C-8808405E3CC3}"/>
              </a:ext>
            </a:extLst>
          </p:cNvPr>
          <p:cNvSpPr>
            <a:spLocks noGrp="1"/>
          </p:cNvSpPr>
          <p:nvPr>
            <p:ph type="body"/>
          </p:nvPr>
        </p:nvSpPr>
        <p:spPr>
          <a:xfrm>
            <a:off x="57150" y="915988"/>
            <a:ext cx="8920163" cy="5614987"/>
          </a:xfrm>
          <a:ln/>
        </p:spPr>
        <p:txBody>
          <a:bodyPr vert="horz" wrap="square" lIns="91440" tIns="45720" rIns="91440" bIns="45720" anchor="t" anchorCtr="0"/>
          <a:lstStyle/>
          <a:p>
            <a:pPr>
              <a:lnSpc>
                <a:spcPct val="100000"/>
              </a:lnSpc>
            </a:pPr>
            <a:r>
              <a:rPr lang="en-US" altLang="zh-CN" dirty="0">
                <a:latin typeface="微软雅黑" panose="020B0503020204020204" pitchFamily="34" charset="-122"/>
                <a:ea typeface="微软雅黑" panose="020B0503020204020204" pitchFamily="34" charset="-122"/>
              </a:rPr>
              <a:t>Step 1. </a:t>
            </a:r>
            <a:r>
              <a:rPr lang="zh-CN" altLang="en-US" dirty="0">
                <a:latin typeface="微软雅黑" panose="020B0503020204020204" pitchFamily="34" charset="-122"/>
                <a:ea typeface="微软雅黑" panose="020B0503020204020204" pitchFamily="34" charset="-122"/>
              </a:rPr>
              <a:t>符号解析（</a:t>
            </a:r>
            <a:r>
              <a:rPr lang="en-US" altLang="zh-CN" dirty="0">
                <a:latin typeface="微软雅黑" panose="020B0503020204020204" pitchFamily="34" charset="-122"/>
                <a:ea typeface="微软雅黑" panose="020B0503020204020204" pitchFamily="34" charset="-122"/>
              </a:rPr>
              <a:t>Symbol resolution</a:t>
            </a:r>
            <a:r>
              <a:rPr lang="zh-CN" altLang="en-US" dirty="0">
                <a:latin typeface="微软雅黑" panose="020B0503020204020204" pitchFamily="34" charset="-122"/>
                <a:ea typeface="微软雅黑" panose="020B0503020204020204" pitchFamily="34" charset="-122"/>
              </a:rPr>
              <a:t>）</a:t>
            </a:r>
          </a:p>
          <a:p>
            <a:pPr lvl="1">
              <a:lnSpc>
                <a:spcPct val="100000"/>
              </a:lnSpc>
            </a:pPr>
            <a:r>
              <a:rPr lang="zh-CN" altLang="en-US" sz="2200" dirty="0">
                <a:latin typeface="微软雅黑" panose="020B0503020204020204" pitchFamily="34" charset="-122"/>
                <a:ea typeface="微软雅黑" panose="020B0503020204020204" pitchFamily="34" charset="-122"/>
              </a:rPr>
              <a:t>程序中有定义和引用的符号</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包括变量和函数等</a:t>
            </a:r>
            <a:r>
              <a:rPr lang="en-US" altLang="zh-CN" sz="2200" dirty="0">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a:p>
            <a:pPr lvl="2">
              <a:lnSpc>
                <a:spcPct val="100000"/>
              </a:lnSpc>
            </a:pPr>
            <a:r>
              <a:rPr lang="en-US" altLang="zh-CN" sz="2000" dirty="0">
                <a:latin typeface="微软雅黑" panose="020B0503020204020204" pitchFamily="34" charset="-122"/>
                <a:ea typeface="微软雅黑" panose="020B0503020204020204" pitchFamily="34" charset="-122"/>
              </a:rPr>
              <a:t>void swap() {…}  /* </a:t>
            </a:r>
            <a:r>
              <a:rPr lang="zh-CN" altLang="en-US" sz="2000" dirty="0">
                <a:latin typeface="微软雅黑" panose="020B0503020204020204" pitchFamily="34" charset="-122"/>
                <a:ea typeface="微软雅黑" panose="020B0503020204020204" pitchFamily="34" charset="-122"/>
              </a:rPr>
              <a:t>定义符号</a:t>
            </a:r>
            <a:r>
              <a:rPr lang="en-US" altLang="zh-CN" sz="2000" dirty="0">
                <a:latin typeface="微软雅黑" panose="020B0503020204020204" pitchFamily="34" charset="-122"/>
                <a:ea typeface="微软雅黑" panose="020B0503020204020204" pitchFamily="34" charset="-122"/>
              </a:rPr>
              <a:t>swap */</a:t>
            </a:r>
          </a:p>
          <a:p>
            <a:pPr lvl="2">
              <a:lnSpc>
                <a:spcPct val="100000"/>
              </a:lnSpc>
            </a:pPr>
            <a:r>
              <a:rPr lang="en-US" altLang="zh-CN" sz="2000" dirty="0">
                <a:latin typeface="微软雅黑" panose="020B0503020204020204" pitchFamily="34" charset="-122"/>
                <a:ea typeface="微软雅黑" panose="020B0503020204020204" pitchFamily="34" charset="-122"/>
              </a:rPr>
              <a:t>swap();          /* </a:t>
            </a:r>
            <a:r>
              <a:rPr lang="zh-CN" altLang="en-US" sz="2000" dirty="0">
                <a:latin typeface="微软雅黑" panose="020B0503020204020204" pitchFamily="34" charset="-122"/>
                <a:ea typeface="微软雅黑" panose="020B0503020204020204" pitchFamily="34" charset="-122"/>
              </a:rPr>
              <a:t>引用符号</a:t>
            </a:r>
            <a:r>
              <a:rPr lang="en-US" altLang="zh-CN" sz="2000" dirty="0">
                <a:latin typeface="微软雅黑" panose="020B0503020204020204" pitchFamily="34" charset="-122"/>
                <a:ea typeface="微软雅黑" panose="020B0503020204020204" pitchFamily="34" charset="-122"/>
              </a:rPr>
              <a:t>swap */</a:t>
            </a:r>
          </a:p>
          <a:p>
            <a:pPr lvl="2">
              <a:lnSpc>
                <a:spcPct val="100000"/>
              </a:lnSpc>
            </a:pPr>
            <a:r>
              <a:rPr lang="en-US" altLang="zh-CN" sz="2000" dirty="0">
                <a:latin typeface="微软雅黑" panose="020B0503020204020204" pitchFamily="34" charset="-122"/>
                <a:ea typeface="微软雅黑" panose="020B0503020204020204" pitchFamily="34" charset="-122"/>
              </a:rPr>
              <a:t>int *xp = &amp;x;    /* </a:t>
            </a:r>
            <a:r>
              <a:rPr lang="zh-CN" altLang="en-US" sz="2000" dirty="0">
                <a:latin typeface="微软雅黑" panose="020B0503020204020204" pitchFamily="34" charset="-122"/>
                <a:ea typeface="微软雅黑" panose="020B0503020204020204" pitchFamily="34" charset="-122"/>
              </a:rPr>
              <a:t>定义符号 </a:t>
            </a:r>
            <a:r>
              <a:rPr lang="en-US" altLang="zh-CN" sz="2000" dirty="0">
                <a:latin typeface="微软雅黑" panose="020B0503020204020204" pitchFamily="34" charset="-122"/>
                <a:ea typeface="微软雅黑" panose="020B0503020204020204" pitchFamily="34" charset="-122"/>
              </a:rPr>
              <a:t>xp, </a:t>
            </a:r>
            <a:r>
              <a:rPr lang="zh-CN" altLang="en-US" sz="2000" dirty="0">
                <a:latin typeface="微软雅黑" panose="020B0503020204020204" pitchFamily="34" charset="-122"/>
                <a:ea typeface="微软雅黑" panose="020B0503020204020204" pitchFamily="34" charset="-122"/>
              </a:rPr>
              <a:t>引用符号 </a:t>
            </a:r>
            <a:r>
              <a:rPr lang="en-US" altLang="zh-CN" sz="2000" dirty="0">
                <a:latin typeface="微软雅黑" panose="020B0503020204020204" pitchFamily="34" charset="-122"/>
                <a:ea typeface="微软雅黑" panose="020B0503020204020204" pitchFamily="34" charset="-122"/>
              </a:rPr>
              <a:t>x */</a:t>
            </a:r>
            <a:endParaRPr lang="en-US" altLang="zh-CN" dirty="0">
              <a:latin typeface="微软雅黑" panose="020B0503020204020204" pitchFamily="34" charset="-122"/>
              <a:ea typeface="微软雅黑" panose="020B0503020204020204" pitchFamily="34" charset="-122"/>
            </a:endParaRPr>
          </a:p>
          <a:p>
            <a:pPr lvl="1">
              <a:lnSpc>
                <a:spcPct val="100000"/>
              </a:lnSpc>
            </a:pPr>
            <a:r>
              <a:rPr lang="zh-CN" altLang="en-US" sz="2200" dirty="0">
                <a:latin typeface="微软雅黑" panose="020B0503020204020204" pitchFamily="34" charset="-122"/>
                <a:ea typeface="微软雅黑" panose="020B0503020204020204" pitchFamily="34" charset="-122"/>
              </a:rPr>
              <a:t>编译器将</a:t>
            </a:r>
            <a:r>
              <a:rPr lang="zh-CN" altLang="en-US" sz="2200" dirty="0">
                <a:solidFill>
                  <a:srgbClr val="FF3300"/>
                </a:solidFill>
                <a:latin typeface="微软雅黑" panose="020B0503020204020204" pitchFamily="34" charset="-122"/>
                <a:ea typeface="微软雅黑" panose="020B0503020204020204" pitchFamily="34" charset="-122"/>
              </a:rPr>
              <a:t>定义的符号</a:t>
            </a:r>
            <a:r>
              <a:rPr lang="zh-CN" altLang="en-US" sz="2200" dirty="0">
                <a:latin typeface="微软雅黑" panose="020B0503020204020204" pitchFamily="34" charset="-122"/>
                <a:ea typeface="微软雅黑" panose="020B0503020204020204" pitchFamily="34" charset="-122"/>
              </a:rPr>
              <a:t>存放在一个</a:t>
            </a:r>
            <a:r>
              <a:rPr lang="zh-CN" altLang="en-US" sz="2200" dirty="0">
                <a:solidFill>
                  <a:srgbClr val="FF3300"/>
                </a:solidFill>
                <a:latin typeface="微软雅黑" panose="020B0503020204020204" pitchFamily="34" charset="-122"/>
                <a:ea typeface="微软雅黑" panose="020B0503020204020204" pitchFamily="34" charset="-122"/>
              </a:rPr>
              <a:t>符号表</a:t>
            </a: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symbol table</a:t>
            </a:r>
            <a:r>
              <a:rPr lang="zh-CN" altLang="en-US" sz="2200" dirty="0">
                <a:latin typeface="微软雅黑" panose="020B0503020204020204" pitchFamily="34" charset="-122"/>
                <a:ea typeface="微软雅黑" panose="020B0503020204020204" pitchFamily="34" charset="-122"/>
              </a:rPr>
              <a:t>）中</a:t>
            </a:r>
            <a:r>
              <a:rPr lang="en-US" altLang="zh-CN" sz="2200" dirty="0">
                <a:latin typeface="微软雅黑" panose="020B0503020204020204" pitchFamily="34" charset="-122"/>
                <a:ea typeface="微软雅黑" panose="020B0503020204020204" pitchFamily="34" charset="-122"/>
              </a:rPr>
              <a:t>.</a:t>
            </a:r>
          </a:p>
          <a:p>
            <a:pPr lvl="2">
              <a:lnSpc>
                <a:spcPct val="100000"/>
              </a:lnSpc>
              <a:buChar char="–"/>
            </a:pPr>
            <a:r>
              <a:rPr lang="zh-CN" altLang="en-US" sz="2200" dirty="0">
                <a:latin typeface="微软雅黑" panose="020B0503020204020204" pitchFamily="34" charset="-122"/>
                <a:ea typeface="微软雅黑" panose="020B0503020204020204" pitchFamily="34" charset="-122"/>
              </a:rPr>
              <a:t>符号表是一个结构数组</a:t>
            </a:r>
          </a:p>
          <a:p>
            <a:pPr lvl="2">
              <a:lnSpc>
                <a:spcPct val="100000"/>
              </a:lnSpc>
              <a:buChar char="–"/>
            </a:pPr>
            <a:r>
              <a:rPr lang="zh-CN" altLang="en-US" sz="2200" dirty="0">
                <a:latin typeface="微软雅黑" panose="020B0503020204020204" pitchFamily="34" charset="-122"/>
                <a:ea typeface="微软雅黑" panose="020B0503020204020204" pitchFamily="34" charset="-122"/>
              </a:rPr>
              <a:t>每个表项包含符号名、</a:t>
            </a:r>
            <a:r>
              <a:rPr lang="zh-CN" altLang="en-US" sz="2200" dirty="0">
                <a:solidFill>
                  <a:srgbClr val="CC3300"/>
                </a:solidFill>
                <a:latin typeface="微软雅黑" panose="020B0503020204020204" pitchFamily="34" charset="-122"/>
                <a:ea typeface="微软雅黑" panose="020B0503020204020204" pitchFamily="34" charset="-122"/>
              </a:rPr>
              <a:t>长度和位置</a:t>
            </a:r>
            <a:r>
              <a:rPr lang="zh-CN" altLang="en-US" sz="2200" dirty="0">
                <a:latin typeface="微软雅黑" panose="020B0503020204020204" pitchFamily="34" charset="-122"/>
                <a:ea typeface="微软雅黑" panose="020B0503020204020204" pitchFamily="34" charset="-122"/>
              </a:rPr>
              <a:t>等信息</a:t>
            </a:r>
            <a:endParaRPr lang="en-US" altLang="zh-CN" sz="2200" dirty="0">
              <a:latin typeface="微软雅黑" panose="020B0503020204020204" pitchFamily="34" charset="-122"/>
              <a:ea typeface="微软雅黑" panose="020B0503020204020204" pitchFamily="34" charset="-122"/>
            </a:endParaRPr>
          </a:p>
          <a:p>
            <a:pPr lvl="1">
              <a:lnSpc>
                <a:spcPct val="100000"/>
              </a:lnSpc>
            </a:pPr>
            <a:r>
              <a:rPr lang="zh-CN" altLang="en-US" sz="2200" dirty="0">
                <a:latin typeface="微软雅黑" panose="020B0503020204020204" pitchFamily="34" charset="-122"/>
                <a:ea typeface="微软雅黑" panose="020B0503020204020204" pitchFamily="34" charset="-122"/>
              </a:rPr>
              <a:t>链接器将每个</a:t>
            </a:r>
            <a:r>
              <a:rPr lang="zh-CN" altLang="en-US" sz="2200" dirty="0">
                <a:solidFill>
                  <a:srgbClr val="FF3300"/>
                </a:solidFill>
                <a:latin typeface="微软雅黑" panose="020B0503020204020204" pitchFamily="34" charset="-122"/>
                <a:ea typeface="微软雅黑" panose="020B0503020204020204" pitchFamily="34" charset="-122"/>
              </a:rPr>
              <a:t>符号的引用</a:t>
            </a:r>
            <a:r>
              <a:rPr lang="zh-CN" altLang="en-US" sz="2200" dirty="0">
                <a:latin typeface="微软雅黑" panose="020B0503020204020204" pitchFamily="34" charset="-122"/>
                <a:ea typeface="微软雅黑" panose="020B0503020204020204" pitchFamily="34" charset="-122"/>
              </a:rPr>
              <a:t>都与一个确定的</a:t>
            </a:r>
            <a:r>
              <a:rPr lang="zh-CN" altLang="en-US" sz="2200" dirty="0">
                <a:solidFill>
                  <a:srgbClr val="FF3300"/>
                </a:solidFill>
                <a:latin typeface="微软雅黑" panose="020B0503020204020204" pitchFamily="34" charset="-122"/>
                <a:ea typeface="微软雅黑" panose="020B0503020204020204" pitchFamily="34" charset="-122"/>
              </a:rPr>
              <a:t>符号定义</a:t>
            </a:r>
            <a:r>
              <a:rPr lang="zh-CN" altLang="en-US" sz="2200" dirty="0">
                <a:latin typeface="微软雅黑" panose="020B0503020204020204" pitchFamily="34" charset="-122"/>
                <a:ea typeface="微软雅黑" panose="020B0503020204020204" pitchFamily="34" charset="-122"/>
              </a:rPr>
              <a:t>建立关联</a:t>
            </a:r>
          </a:p>
          <a:p>
            <a:r>
              <a:rPr lang="en-US" altLang="zh-CN" dirty="0">
                <a:latin typeface="微软雅黑" panose="020B0503020204020204" pitchFamily="34" charset="-122"/>
                <a:ea typeface="微软雅黑" panose="020B0503020204020204" pitchFamily="34" charset="-122"/>
              </a:rPr>
              <a:t>Step 2. </a:t>
            </a:r>
            <a:r>
              <a:rPr lang="zh-CN" altLang="en-US" dirty="0">
                <a:latin typeface="微软雅黑" panose="020B0503020204020204" pitchFamily="34" charset="-122"/>
                <a:ea typeface="微软雅黑" panose="020B0503020204020204" pitchFamily="34" charset="-122"/>
              </a:rPr>
              <a:t>重定位</a:t>
            </a:r>
            <a:endParaRPr lang="en-US" altLang="zh-CN"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将多个代码段与数据段分别</a:t>
            </a:r>
            <a:r>
              <a:rPr lang="zh-CN" altLang="en-US" sz="2200" dirty="0">
                <a:solidFill>
                  <a:srgbClr val="FF0000"/>
                </a:solidFill>
                <a:latin typeface="微软雅黑" panose="020B0503020204020204" pitchFamily="34" charset="-122"/>
                <a:ea typeface="微软雅黑" panose="020B0503020204020204" pitchFamily="34" charset="-122"/>
              </a:rPr>
              <a:t>合并为</a:t>
            </a:r>
            <a:r>
              <a:rPr lang="zh-CN" altLang="en-US" sz="2200" dirty="0">
                <a:latin typeface="微软雅黑" panose="020B0503020204020204" pitchFamily="34" charset="-122"/>
                <a:ea typeface="微软雅黑" panose="020B0503020204020204" pitchFamily="34" charset="-122"/>
              </a:rPr>
              <a:t>一个单独的代码段和数据段</a:t>
            </a:r>
            <a:endParaRPr lang="en-US" altLang="zh-CN"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计算每个定义的符号在虚拟地址空间中的</a:t>
            </a:r>
            <a:r>
              <a:rPr lang="zh-CN" altLang="en-US" sz="2200" dirty="0">
                <a:solidFill>
                  <a:srgbClr val="FF3300"/>
                </a:solidFill>
                <a:latin typeface="微软雅黑" panose="020B0503020204020204" pitchFamily="34" charset="-122"/>
                <a:ea typeface="微软雅黑" panose="020B0503020204020204" pitchFamily="34" charset="-122"/>
              </a:rPr>
              <a:t>绝对地址</a:t>
            </a:r>
          </a:p>
          <a:p>
            <a:pPr lvl="1"/>
            <a:r>
              <a:rPr lang="zh-CN" altLang="en-US" sz="2200" dirty="0">
                <a:latin typeface="微软雅黑" panose="020B0503020204020204" pitchFamily="34" charset="-122"/>
                <a:ea typeface="微软雅黑" panose="020B0503020204020204" pitchFamily="34" charset="-122"/>
              </a:rPr>
              <a:t>将可执行文件中符号引用处的地址</a:t>
            </a:r>
            <a:r>
              <a:rPr lang="zh-CN" altLang="en-US" sz="2200" dirty="0">
                <a:solidFill>
                  <a:srgbClr val="FF0000"/>
                </a:solidFill>
                <a:latin typeface="微软雅黑" panose="020B0503020204020204" pitchFamily="34" charset="-122"/>
                <a:ea typeface="微软雅黑" panose="020B0503020204020204" pitchFamily="34" charset="-122"/>
              </a:rPr>
              <a:t>修改为重定位后的地址信息</a:t>
            </a:r>
            <a:endParaRPr lang="en-US" altLang="zh-CN" sz="2200" dirty="0">
              <a:solidFill>
                <a:srgbClr val="FF0000"/>
              </a:solidFill>
              <a:latin typeface="微软雅黑" panose="020B0503020204020204" pitchFamily="34" charset="-122"/>
              <a:ea typeface="微软雅黑" panose="020B0503020204020204" pitchFamily="34" charset="-122"/>
            </a:endParaRPr>
          </a:p>
        </p:txBody>
      </p:sp>
      <p:sp>
        <p:nvSpPr>
          <p:cNvPr id="603140" name="Text Box 4">
            <a:extLst>
              <a:ext uri="{FF2B5EF4-FFF2-40B4-BE49-F238E27FC236}">
                <a16:creationId xmlns:a16="http://schemas.microsoft.com/office/drawing/2014/main" id="{CC6FD891-1E07-530B-47D7-E31C72B3913C}"/>
              </a:ext>
            </a:extLst>
          </p:cNvPr>
          <p:cNvSpPr txBox="1"/>
          <p:nvPr/>
        </p:nvSpPr>
        <p:spPr>
          <a:xfrm>
            <a:off x="7092950" y="57150"/>
            <a:ext cx="1873250" cy="2436813"/>
          </a:xfrm>
          <a:prstGeom prst="rect">
            <a:avLst/>
          </a:prstGeom>
          <a:solidFill>
            <a:schemeClr val="bg1"/>
          </a:solidFill>
          <a:ln w="9525">
            <a:noFill/>
          </a:ln>
        </p:spPr>
        <p:txBody>
          <a:bodyPr anchor="t" anchorCtr="0">
            <a:spAutoFit/>
          </a:bodyPr>
          <a:lstStyle/>
          <a:p>
            <a:r>
              <a:rPr lang="en-US" altLang="zh-CN" sz="2200" b="1" dirty="0">
                <a:latin typeface="微软雅黑" panose="020B0503020204020204" pitchFamily="34" charset="-122"/>
                <a:ea typeface="微软雅黑" panose="020B0503020204020204" pitchFamily="34" charset="-122"/>
              </a:rPr>
              <a:t>      add </a:t>
            </a:r>
            <a:r>
              <a:rPr lang="en-US" altLang="zh-CN" sz="2200" b="1" dirty="0">
                <a:solidFill>
                  <a:srgbClr val="FF0000"/>
                </a:solidFill>
                <a:latin typeface="微软雅黑" panose="020B0503020204020204" pitchFamily="34" charset="-122"/>
                <a:ea typeface="微软雅黑" panose="020B0503020204020204" pitchFamily="34" charset="-122"/>
              </a:rPr>
              <a:t>B</a:t>
            </a:r>
          </a:p>
          <a:p>
            <a:r>
              <a:rPr lang="en-US" altLang="zh-CN" sz="2200" b="1" dirty="0">
                <a:solidFill>
                  <a:srgbClr val="009242"/>
                </a:solidFill>
                <a:latin typeface="微软雅黑" panose="020B0503020204020204" pitchFamily="34" charset="-122"/>
                <a:ea typeface="微软雅黑" panose="020B0503020204020204" pitchFamily="34" charset="-122"/>
              </a:rPr>
              <a:t>      jmp </a:t>
            </a:r>
            <a:r>
              <a:rPr lang="en-US" altLang="zh-CN" sz="2200" b="1" dirty="0">
                <a:solidFill>
                  <a:srgbClr val="FF0000"/>
                </a:solidFill>
                <a:latin typeface="微软雅黑" panose="020B0503020204020204" pitchFamily="34" charset="-122"/>
                <a:ea typeface="微软雅黑" panose="020B0503020204020204" pitchFamily="34" charset="-122"/>
              </a:rPr>
              <a:t>L0</a:t>
            </a:r>
          </a:p>
          <a:p>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p>
          <a:p>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p>
          <a:p>
            <a:r>
              <a:rPr lang="en-US" altLang="zh-CN" sz="2200" b="1" dirty="0">
                <a:latin typeface="微软雅黑" panose="020B0503020204020204" pitchFamily="34" charset="-122"/>
                <a:ea typeface="微软雅黑" panose="020B0503020204020204" pitchFamily="34" charset="-122"/>
              </a:rPr>
              <a:t>       ……</a:t>
            </a:r>
          </a:p>
          <a:p>
            <a:r>
              <a:rPr lang="en-US" altLang="zh-CN" sz="2200" b="1" dirty="0">
                <a:solidFill>
                  <a:srgbClr val="FF0000"/>
                </a:solidFill>
                <a:latin typeface="微软雅黑" panose="020B0503020204020204" pitchFamily="34" charset="-122"/>
                <a:ea typeface="微软雅黑" panose="020B0503020204020204" pitchFamily="34" charset="-122"/>
              </a:rPr>
              <a:t>L0</a:t>
            </a:r>
            <a:r>
              <a:rPr lang="zh-CN" altLang="en-US" sz="2200" b="1" dirty="0">
                <a:latin typeface="微软雅黑" panose="020B0503020204020204" pitchFamily="34" charset="-122"/>
                <a:ea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rPr>
              <a:t>sub </a:t>
            </a:r>
            <a:r>
              <a:rPr lang="en-US" altLang="zh-CN" sz="2200" b="1" dirty="0">
                <a:solidFill>
                  <a:srgbClr val="FF0000"/>
                </a:solidFill>
                <a:latin typeface="微软雅黑" panose="020B0503020204020204" pitchFamily="34" charset="-122"/>
                <a:ea typeface="微软雅黑" panose="020B0503020204020204" pitchFamily="34" charset="-122"/>
              </a:rPr>
              <a:t>C</a:t>
            </a:r>
          </a:p>
          <a:p>
            <a:r>
              <a:rPr lang="en-US" altLang="zh-CN" sz="2200" b="1" dirty="0">
                <a:latin typeface="微软雅黑" panose="020B0503020204020204" pitchFamily="34" charset="-122"/>
                <a:ea typeface="微软雅黑" panose="020B0503020204020204" pitchFamily="34" charset="-122"/>
              </a:rPr>
              <a:t>       ……</a:t>
            </a:r>
          </a:p>
        </p:txBody>
      </p:sp>
      <p:sp>
        <p:nvSpPr>
          <p:cNvPr id="603141" name="Line 5">
            <a:extLst>
              <a:ext uri="{FF2B5EF4-FFF2-40B4-BE49-F238E27FC236}">
                <a16:creationId xmlns:a16="http://schemas.microsoft.com/office/drawing/2014/main" id="{A91B9817-4CD4-21E7-01A0-78920AAC9C3C}"/>
              </a:ext>
            </a:extLst>
          </p:cNvPr>
          <p:cNvSpPr/>
          <p:nvPr/>
        </p:nvSpPr>
        <p:spPr>
          <a:xfrm flipH="1">
            <a:off x="3730625" y="811213"/>
            <a:ext cx="4557713" cy="3279775"/>
          </a:xfrm>
          <a:prstGeom prst="line">
            <a:avLst/>
          </a:prstGeom>
          <a:ln w="38100" cap="flat" cmpd="sng">
            <a:solidFill>
              <a:srgbClr val="CC0066"/>
            </a:solidFill>
            <a:prstDash val="solid"/>
            <a:round/>
            <a:headEnd type="none" w="med" len="med"/>
            <a:tailEnd type="triangle" w="med" len="med"/>
          </a:ln>
        </p:spPr>
      </p:sp>
      <p:sp>
        <p:nvSpPr>
          <p:cNvPr id="603142" name="Line 6">
            <a:extLst>
              <a:ext uri="{FF2B5EF4-FFF2-40B4-BE49-F238E27FC236}">
                <a16:creationId xmlns:a16="http://schemas.microsoft.com/office/drawing/2014/main" id="{E8034BC9-EA5D-8C93-9D49-60728B43E8D4}"/>
              </a:ext>
            </a:extLst>
          </p:cNvPr>
          <p:cNvSpPr/>
          <p:nvPr/>
        </p:nvSpPr>
        <p:spPr>
          <a:xfrm flipH="1">
            <a:off x="6430963" y="2116138"/>
            <a:ext cx="898525" cy="1974850"/>
          </a:xfrm>
          <a:prstGeom prst="line">
            <a:avLst/>
          </a:prstGeom>
          <a:ln w="38100" cap="flat" cmpd="sng">
            <a:solidFill>
              <a:srgbClr val="CC0066"/>
            </a:solidFill>
            <a:prstDash val="solid"/>
            <a:round/>
            <a:headEnd type="none" w="med" len="med"/>
            <a:tailEnd type="triangle" w="med" len="med"/>
          </a:ln>
        </p:spPr>
      </p:sp>
    </p:spTree>
    <p:extLst>
      <p:ext uri="{BB962C8B-B14F-4D97-AF65-F5344CB8AC3E}">
        <p14:creationId xmlns:p14="http://schemas.microsoft.com/office/powerpoint/2010/main" val="410755949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3139">
                                            <p:txEl>
                                              <p:pRg st="1" end="1"/>
                                            </p:txEl>
                                          </p:spTgt>
                                        </p:tgtEl>
                                        <p:attrNameLst>
                                          <p:attrName>style.visibility</p:attrName>
                                        </p:attrNameLst>
                                      </p:cBhvr>
                                      <p:to>
                                        <p:strVal val="visible"/>
                                      </p:to>
                                    </p:set>
                                    <p:animEffect transition="in" filter="blinds(horizontal)">
                                      <p:cBhvr>
                                        <p:cTn id="7" dur="500"/>
                                        <p:tgtEl>
                                          <p:spTgt spid="6031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03139">
                                            <p:txEl>
                                              <p:pRg st="2" end="2"/>
                                            </p:txEl>
                                          </p:spTgt>
                                        </p:tgtEl>
                                        <p:attrNameLst>
                                          <p:attrName>style.visibility</p:attrName>
                                        </p:attrNameLst>
                                      </p:cBhvr>
                                      <p:to>
                                        <p:strVal val="visible"/>
                                      </p:to>
                                    </p:set>
                                    <p:animEffect transition="in" filter="blinds(horizontal)">
                                      <p:cBhvr>
                                        <p:cTn id="12" dur="500"/>
                                        <p:tgtEl>
                                          <p:spTgt spid="6031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03139">
                                            <p:txEl>
                                              <p:pRg st="3" end="3"/>
                                            </p:txEl>
                                          </p:spTgt>
                                        </p:tgtEl>
                                        <p:attrNameLst>
                                          <p:attrName>style.visibility</p:attrName>
                                        </p:attrNameLst>
                                      </p:cBhvr>
                                      <p:to>
                                        <p:strVal val="visible"/>
                                      </p:to>
                                    </p:set>
                                    <p:animEffect transition="in" filter="blinds(horizontal)">
                                      <p:cBhvr>
                                        <p:cTn id="17" dur="500"/>
                                        <p:tgtEl>
                                          <p:spTgt spid="60313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03139">
                                            <p:txEl>
                                              <p:pRg st="4" end="4"/>
                                            </p:txEl>
                                          </p:spTgt>
                                        </p:tgtEl>
                                        <p:attrNameLst>
                                          <p:attrName>style.visibility</p:attrName>
                                        </p:attrNameLst>
                                      </p:cBhvr>
                                      <p:to>
                                        <p:strVal val="visible"/>
                                      </p:to>
                                    </p:set>
                                    <p:animEffect transition="in" filter="blinds(horizontal)">
                                      <p:cBhvr>
                                        <p:cTn id="22" dur="500"/>
                                        <p:tgtEl>
                                          <p:spTgt spid="60313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03139">
                                            <p:txEl>
                                              <p:pRg st="5" end="5"/>
                                            </p:txEl>
                                          </p:spTgt>
                                        </p:tgtEl>
                                        <p:attrNameLst>
                                          <p:attrName>style.visibility</p:attrName>
                                        </p:attrNameLst>
                                      </p:cBhvr>
                                      <p:to>
                                        <p:strVal val="visible"/>
                                      </p:to>
                                    </p:set>
                                    <p:animEffect transition="in" filter="blinds(horizontal)">
                                      <p:cBhvr>
                                        <p:cTn id="27" dur="500"/>
                                        <p:tgtEl>
                                          <p:spTgt spid="60313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03139">
                                            <p:txEl>
                                              <p:pRg st="6" end="6"/>
                                            </p:txEl>
                                          </p:spTgt>
                                        </p:tgtEl>
                                        <p:attrNameLst>
                                          <p:attrName>style.visibility</p:attrName>
                                        </p:attrNameLst>
                                      </p:cBhvr>
                                      <p:to>
                                        <p:strVal val="visible"/>
                                      </p:to>
                                    </p:set>
                                    <p:animEffect transition="in" filter="blinds(horizontal)">
                                      <p:cBhvr>
                                        <p:cTn id="32" dur="500"/>
                                        <p:tgtEl>
                                          <p:spTgt spid="60313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03139">
                                            <p:txEl>
                                              <p:pRg st="7" end="7"/>
                                            </p:txEl>
                                          </p:spTgt>
                                        </p:tgtEl>
                                        <p:attrNameLst>
                                          <p:attrName>style.visibility</p:attrName>
                                        </p:attrNameLst>
                                      </p:cBhvr>
                                      <p:to>
                                        <p:strVal val="visible"/>
                                      </p:to>
                                    </p:set>
                                    <p:animEffect transition="in" filter="blinds(horizontal)">
                                      <p:cBhvr>
                                        <p:cTn id="37" dur="500"/>
                                        <p:tgtEl>
                                          <p:spTgt spid="60313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03139">
                                            <p:txEl>
                                              <p:pRg st="8" end="8"/>
                                            </p:txEl>
                                          </p:spTgt>
                                        </p:tgtEl>
                                        <p:attrNameLst>
                                          <p:attrName>style.visibility</p:attrName>
                                        </p:attrNameLst>
                                      </p:cBhvr>
                                      <p:to>
                                        <p:strVal val="visible"/>
                                      </p:to>
                                    </p:set>
                                    <p:animEffect transition="in" filter="blinds(horizontal)">
                                      <p:cBhvr>
                                        <p:cTn id="42" dur="500"/>
                                        <p:tgtEl>
                                          <p:spTgt spid="603139">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03140"/>
                                        </p:tgtEl>
                                        <p:attrNameLst>
                                          <p:attrName>style.visibility</p:attrName>
                                        </p:attrNameLst>
                                      </p:cBhvr>
                                      <p:to>
                                        <p:strVal val="visible"/>
                                      </p:to>
                                    </p:set>
                                    <p:animEffect transition="in" filter="blinds(horizontal)">
                                      <p:cBhvr>
                                        <p:cTn id="47" dur="500"/>
                                        <p:tgtEl>
                                          <p:spTgt spid="60314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03141"/>
                                        </p:tgtEl>
                                        <p:attrNameLst>
                                          <p:attrName>style.visibility</p:attrName>
                                        </p:attrNameLst>
                                      </p:cBhvr>
                                      <p:to>
                                        <p:strVal val="visible"/>
                                      </p:to>
                                    </p:set>
                                    <p:animEffect transition="in" filter="blinds(horizontal)">
                                      <p:cBhvr>
                                        <p:cTn id="52" dur="500"/>
                                        <p:tgtEl>
                                          <p:spTgt spid="60314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03142"/>
                                        </p:tgtEl>
                                        <p:attrNameLst>
                                          <p:attrName>style.visibility</p:attrName>
                                        </p:attrNameLst>
                                      </p:cBhvr>
                                      <p:to>
                                        <p:strVal val="visible"/>
                                      </p:to>
                                    </p:set>
                                    <p:animEffect transition="in" filter="blinds(horizontal)">
                                      <p:cBhvr>
                                        <p:cTn id="57" dur="500"/>
                                        <p:tgtEl>
                                          <p:spTgt spid="60314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03139">
                                            <p:txEl>
                                              <p:pRg st="10" end="10"/>
                                            </p:txEl>
                                          </p:spTgt>
                                        </p:tgtEl>
                                        <p:attrNameLst>
                                          <p:attrName>style.visibility</p:attrName>
                                        </p:attrNameLst>
                                      </p:cBhvr>
                                      <p:to>
                                        <p:strVal val="visible"/>
                                      </p:to>
                                    </p:set>
                                    <p:animEffect transition="in" filter="blinds(horizontal)">
                                      <p:cBhvr>
                                        <p:cTn id="62" dur="500"/>
                                        <p:tgtEl>
                                          <p:spTgt spid="603139">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03139">
                                            <p:txEl>
                                              <p:pRg st="11" end="11"/>
                                            </p:txEl>
                                          </p:spTgt>
                                        </p:tgtEl>
                                        <p:attrNameLst>
                                          <p:attrName>style.visibility</p:attrName>
                                        </p:attrNameLst>
                                      </p:cBhvr>
                                      <p:to>
                                        <p:strVal val="visible"/>
                                      </p:to>
                                    </p:set>
                                    <p:animEffect transition="in" filter="blinds(horizontal)">
                                      <p:cBhvr>
                                        <p:cTn id="67" dur="500"/>
                                        <p:tgtEl>
                                          <p:spTgt spid="603139">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603139">
                                            <p:txEl>
                                              <p:pRg st="12" end="12"/>
                                            </p:txEl>
                                          </p:spTgt>
                                        </p:tgtEl>
                                        <p:attrNameLst>
                                          <p:attrName>style.visibility</p:attrName>
                                        </p:attrNameLst>
                                      </p:cBhvr>
                                      <p:to>
                                        <p:strVal val="visible"/>
                                      </p:to>
                                    </p:set>
                                    <p:animEffect transition="in" filter="blinds(horizontal)">
                                      <p:cBhvr>
                                        <p:cTn id="72" dur="500"/>
                                        <p:tgtEl>
                                          <p:spTgt spid="60313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4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Grp="1"/>
          </p:cNvSpPr>
          <p:nvPr>
            <p:ph type="title"/>
          </p:nvPr>
        </p:nvSpPr>
        <p:spPr>
          <a:xfrm>
            <a:off x="427038" y="0"/>
            <a:ext cx="8716962" cy="782638"/>
          </a:xfrm>
          <a:ln/>
        </p:spPr>
        <p:txBody>
          <a:bodyPr vert="horz" wrap="square" lIns="91440" tIns="45720" rIns="91440" bIns="45720" anchor="ctr" anchorCtr="0"/>
          <a:lstStyle/>
          <a:p>
            <a:pPr marL="119380" indent="-119380" defTabSz="9144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符号和符号解析</a:t>
            </a:r>
            <a:endParaRPr lang="zh-CN" altLang="en-GB" dirty="0"/>
          </a:p>
        </p:txBody>
      </p:sp>
      <p:sp>
        <p:nvSpPr>
          <p:cNvPr id="615427" name="Rectangle 2"/>
          <p:cNvSpPr>
            <a:spLocks noGrp="1"/>
          </p:cNvSpPr>
          <p:nvPr>
            <p:ph type="body"/>
          </p:nvPr>
        </p:nvSpPr>
        <p:spPr>
          <a:xfrm>
            <a:off x="0" y="638175"/>
            <a:ext cx="8775700" cy="5994400"/>
          </a:xfrm>
          <a:ln/>
        </p:spPr>
        <p:txBody>
          <a:bodyPr vert="horz" wrap="square" lIns="91440" tIns="45720" rIns="91440" bIns="45720" anchor="t" anchorCtr="0"/>
          <a:lstStyle/>
          <a:p>
            <a:pPr defTabSz="914400">
              <a:lnSpc>
                <a:spcPct val="110000"/>
              </a:lnSpc>
              <a:buNone/>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t>   </a:t>
            </a:r>
            <a:r>
              <a:rPr lang="zh-CN" altLang="en-GB" dirty="0">
                <a:latin typeface="微软雅黑" panose="020B0503020204020204" pitchFamily="34" charset="-122"/>
                <a:ea typeface="微软雅黑" panose="020B0503020204020204" pitchFamily="34" charset="-122"/>
              </a:rPr>
              <a:t> </a:t>
            </a:r>
            <a:r>
              <a:rPr lang="zh-CN" altLang="en-GB" sz="2000" dirty="0">
                <a:latin typeface="微软雅黑" panose="020B0503020204020204" pitchFamily="34" charset="-122"/>
                <a:ea typeface="微软雅黑" panose="020B0503020204020204" pitchFamily="34" charset="-122"/>
              </a:rPr>
              <a:t>每个</a:t>
            </a:r>
            <a:r>
              <a:rPr lang="zh-CN" altLang="en-GB" sz="2000" dirty="0">
                <a:solidFill>
                  <a:srgbClr val="FF0000"/>
                </a:solidFill>
                <a:latin typeface="微软雅黑" panose="020B0503020204020204" pitchFamily="34" charset="-122"/>
                <a:ea typeface="微软雅黑" panose="020B0503020204020204" pitchFamily="34" charset="-122"/>
              </a:rPr>
              <a:t>可重定位目标模块</a:t>
            </a:r>
            <a:r>
              <a:rPr lang="en-GB" altLang="zh-CN" sz="2000" dirty="0">
                <a:solidFill>
                  <a:srgbClr val="FF0000"/>
                </a:solidFill>
                <a:latin typeface="微软雅黑" panose="020B0503020204020204" pitchFamily="34" charset="-122"/>
                <a:ea typeface="微软雅黑" panose="020B0503020204020204" pitchFamily="34" charset="-122"/>
              </a:rPr>
              <a:t>m</a:t>
            </a:r>
            <a:r>
              <a:rPr lang="zh-CN" altLang="en-GB" sz="2000" dirty="0">
                <a:latin typeface="微软雅黑" panose="020B0503020204020204" pitchFamily="34" charset="-122"/>
                <a:ea typeface="微软雅黑" panose="020B0503020204020204" pitchFamily="34" charset="-122"/>
              </a:rPr>
              <a:t>都有一个符号表，它包含了在</a:t>
            </a:r>
            <a:r>
              <a:rPr lang="en-GB" altLang="zh-CN" sz="2000" dirty="0">
                <a:latin typeface="微软雅黑" panose="020B0503020204020204" pitchFamily="34" charset="-122"/>
                <a:ea typeface="微软雅黑" panose="020B0503020204020204" pitchFamily="34" charset="-122"/>
              </a:rPr>
              <a:t>m</a:t>
            </a:r>
            <a:r>
              <a:rPr lang="zh-CN" altLang="en-GB" sz="2000" dirty="0">
                <a:latin typeface="微软雅黑" panose="020B0503020204020204" pitchFamily="34" charset="-122"/>
                <a:ea typeface="微软雅黑" panose="020B0503020204020204" pitchFamily="34" charset="-122"/>
              </a:rPr>
              <a:t>中定义的符号。有三种链接器符号：</a:t>
            </a:r>
          </a:p>
          <a:p>
            <a:pPr defTabSz="914400">
              <a:lnSpc>
                <a:spcPct val="110000"/>
              </a:lnSpc>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en-GB" altLang="zh-CN" sz="2000" dirty="0">
                <a:solidFill>
                  <a:srgbClr val="FF0000"/>
                </a:solidFill>
                <a:latin typeface="微软雅黑" panose="020B0503020204020204" pitchFamily="34" charset="-122"/>
                <a:ea typeface="微软雅黑" panose="020B0503020204020204" pitchFamily="34" charset="-122"/>
              </a:rPr>
              <a:t>Global symbols</a:t>
            </a:r>
            <a:r>
              <a:rPr lang="zh-CN" altLang="en-GB" sz="2000" dirty="0">
                <a:latin typeface="微软雅黑" panose="020B0503020204020204" pitchFamily="34" charset="-122"/>
                <a:ea typeface="微软雅黑" panose="020B0503020204020204" pitchFamily="34" charset="-122"/>
              </a:rPr>
              <a:t>（模块内部定义的</a:t>
            </a:r>
            <a:r>
              <a:rPr lang="zh-CN" altLang="en-GB" sz="2000" dirty="0">
                <a:solidFill>
                  <a:srgbClr val="FF0000"/>
                </a:solidFill>
                <a:latin typeface="微软雅黑" panose="020B0503020204020204" pitchFamily="34" charset="-122"/>
                <a:ea typeface="微软雅黑" panose="020B0503020204020204" pitchFamily="34" charset="-122"/>
              </a:rPr>
              <a:t>全局符号</a:t>
            </a:r>
            <a:r>
              <a:rPr lang="zh-CN" altLang="en-GB" sz="2000" dirty="0">
                <a:latin typeface="微软雅黑" panose="020B0503020204020204" pitchFamily="34" charset="-122"/>
                <a:ea typeface="微软雅黑" panose="020B0503020204020204" pitchFamily="34" charset="-122"/>
              </a:rPr>
              <a:t>）</a:t>
            </a:r>
          </a:p>
          <a:p>
            <a:pPr lvl="1" defTabSz="914400">
              <a:lnSpc>
                <a:spcPct val="110000"/>
              </a:lnSpc>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rPr>
              <a:t>由模块</a:t>
            </a:r>
            <a:r>
              <a:rPr lang="en-GB" altLang="zh-CN" dirty="0">
                <a:latin typeface="微软雅黑" panose="020B0503020204020204" pitchFamily="34" charset="-122"/>
                <a:ea typeface="微软雅黑" panose="020B0503020204020204" pitchFamily="34" charset="-122"/>
              </a:rPr>
              <a:t>m</a:t>
            </a:r>
            <a:r>
              <a:rPr lang="zh-CN" altLang="en-GB" dirty="0">
                <a:latin typeface="微软雅黑" panose="020B0503020204020204" pitchFamily="34" charset="-122"/>
                <a:ea typeface="微软雅黑" panose="020B0503020204020204" pitchFamily="34" charset="-122"/>
              </a:rPr>
              <a:t>定义并能被其他模块引用的符号。例如，非</a:t>
            </a:r>
            <a:r>
              <a:rPr lang="en-GB" altLang="zh-CN" dirty="0">
                <a:latin typeface="微软雅黑" panose="020B0503020204020204" pitchFamily="34" charset="-122"/>
                <a:ea typeface="微软雅黑" panose="020B0503020204020204" pitchFamily="34" charset="-122"/>
              </a:rPr>
              <a:t>static </a:t>
            </a:r>
            <a:r>
              <a:rPr lang="zh-CN" altLang="en-GB" dirty="0">
                <a:latin typeface="微软雅黑" panose="020B0503020204020204" pitchFamily="34" charset="-122"/>
                <a:ea typeface="微软雅黑" panose="020B0503020204020204" pitchFamily="34" charset="-122"/>
              </a:rPr>
              <a:t>函数和非</a:t>
            </a:r>
            <a:r>
              <a:rPr lang="en-GB" altLang="zh-CN" dirty="0">
                <a:latin typeface="微软雅黑" panose="020B0503020204020204" pitchFamily="34" charset="-122"/>
                <a:ea typeface="微软雅黑" panose="020B0503020204020204" pitchFamily="34" charset="-122"/>
              </a:rPr>
              <a:t>static</a:t>
            </a:r>
            <a:r>
              <a:rPr lang="zh-CN" altLang="en-GB" dirty="0">
                <a:latin typeface="微软雅黑" panose="020B0503020204020204" pitchFamily="34" charset="-122"/>
                <a:ea typeface="微软雅黑" panose="020B0503020204020204" pitchFamily="34" charset="-122"/>
              </a:rPr>
              <a:t>的全局变量（指不带</a:t>
            </a:r>
            <a:r>
              <a:rPr lang="en-GB" altLang="zh-CN" dirty="0">
                <a:latin typeface="微软雅黑" panose="020B0503020204020204" pitchFamily="34" charset="-122"/>
                <a:ea typeface="微软雅黑" panose="020B0503020204020204" pitchFamily="34" charset="-122"/>
              </a:rPr>
              <a:t>static</a:t>
            </a:r>
            <a:r>
              <a:rPr lang="zh-CN" altLang="en-GB" dirty="0">
                <a:latin typeface="微软雅黑" panose="020B0503020204020204" pitchFamily="34" charset="-122"/>
                <a:ea typeface="微软雅黑" panose="020B0503020204020204" pitchFamily="34" charset="-122"/>
              </a:rPr>
              <a:t>的全局变量）</a:t>
            </a:r>
          </a:p>
          <a:p>
            <a:pPr lvl="1" defTabSz="914400">
              <a:lnSpc>
                <a:spcPct val="110000"/>
              </a:lnSpc>
              <a:buNone/>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rPr>
              <a:t>    </a:t>
            </a:r>
            <a:r>
              <a:rPr lang="zh-CN" altLang="en-GB" dirty="0">
                <a:solidFill>
                  <a:srgbClr val="009242"/>
                </a:solidFill>
                <a:latin typeface="微软雅黑" panose="020B0503020204020204" pitchFamily="34" charset="-122"/>
                <a:ea typeface="微软雅黑" panose="020B0503020204020204" pitchFamily="34" charset="-122"/>
              </a:rPr>
              <a:t>如，</a:t>
            </a:r>
            <a:r>
              <a:rPr lang="en-GB" altLang="zh-CN" dirty="0">
                <a:solidFill>
                  <a:srgbClr val="009242"/>
                </a:solidFill>
                <a:latin typeface="微软雅黑" panose="020B0503020204020204" pitchFamily="34" charset="-122"/>
                <a:ea typeface="微软雅黑" panose="020B0503020204020204" pitchFamily="34" charset="-122"/>
              </a:rPr>
              <a:t>main.c </a:t>
            </a:r>
            <a:r>
              <a:rPr lang="zh-CN" altLang="en-GB" dirty="0">
                <a:solidFill>
                  <a:srgbClr val="009242"/>
                </a:solidFill>
                <a:latin typeface="微软雅黑" panose="020B0503020204020204" pitchFamily="34" charset="-122"/>
                <a:ea typeface="微软雅黑" panose="020B0503020204020204" pitchFamily="34" charset="-122"/>
              </a:rPr>
              <a:t>中的全局变量名</a:t>
            </a:r>
            <a:r>
              <a:rPr lang="en-GB" altLang="zh-CN" dirty="0">
                <a:solidFill>
                  <a:srgbClr val="009242"/>
                </a:solidFill>
                <a:latin typeface="微软雅黑" panose="020B0503020204020204" pitchFamily="34" charset="-122"/>
                <a:ea typeface="微软雅黑" panose="020B0503020204020204" pitchFamily="34" charset="-122"/>
              </a:rPr>
              <a:t>buf</a:t>
            </a:r>
            <a:endParaRPr lang="zh-CN" altLang="en-GB" dirty="0">
              <a:solidFill>
                <a:srgbClr val="009242"/>
              </a:solidFill>
              <a:latin typeface="微软雅黑" panose="020B0503020204020204" pitchFamily="34" charset="-122"/>
              <a:ea typeface="微软雅黑" panose="020B0503020204020204" pitchFamily="34" charset="-122"/>
            </a:endParaRPr>
          </a:p>
          <a:p>
            <a:pPr defTabSz="914400">
              <a:lnSpc>
                <a:spcPct val="110000"/>
              </a:lnSpc>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en-GB" altLang="zh-CN" sz="2000" dirty="0">
                <a:solidFill>
                  <a:srgbClr val="FF0000"/>
                </a:solidFill>
                <a:latin typeface="微软雅黑" panose="020B0503020204020204" pitchFamily="34" charset="-122"/>
                <a:ea typeface="微软雅黑" panose="020B0503020204020204" pitchFamily="34" charset="-122"/>
              </a:rPr>
              <a:t>External symbols</a:t>
            </a:r>
            <a:r>
              <a:rPr lang="zh-CN" altLang="en-GB" sz="2000" dirty="0">
                <a:latin typeface="微软雅黑" panose="020B0503020204020204" pitchFamily="34" charset="-122"/>
                <a:ea typeface="微软雅黑" panose="020B0503020204020204" pitchFamily="34" charset="-122"/>
              </a:rPr>
              <a:t>（外部定义的</a:t>
            </a:r>
            <a:r>
              <a:rPr lang="zh-CN" altLang="en-GB" sz="2000" dirty="0">
                <a:solidFill>
                  <a:srgbClr val="FF0000"/>
                </a:solidFill>
                <a:latin typeface="微软雅黑" panose="020B0503020204020204" pitchFamily="34" charset="-122"/>
                <a:ea typeface="微软雅黑" panose="020B0503020204020204" pitchFamily="34" charset="-122"/>
              </a:rPr>
              <a:t>全局符号</a:t>
            </a:r>
            <a:r>
              <a:rPr lang="zh-CN" altLang="en-GB" sz="2000" dirty="0">
                <a:latin typeface="微软雅黑" panose="020B0503020204020204" pitchFamily="34" charset="-122"/>
                <a:ea typeface="微软雅黑" panose="020B0503020204020204" pitchFamily="34" charset="-122"/>
              </a:rPr>
              <a:t>）</a:t>
            </a:r>
          </a:p>
          <a:p>
            <a:pPr lvl="1" defTabSz="914400">
              <a:lnSpc>
                <a:spcPct val="110000"/>
              </a:lnSpc>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rPr>
              <a:t>由其他模块定义并被模块</a:t>
            </a:r>
            <a:r>
              <a:rPr lang="en-GB" altLang="zh-CN" dirty="0">
                <a:latin typeface="微软雅黑" panose="020B0503020204020204" pitchFamily="34" charset="-122"/>
                <a:ea typeface="微软雅黑" panose="020B0503020204020204" pitchFamily="34" charset="-122"/>
              </a:rPr>
              <a:t>m</a:t>
            </a:r>
            <a:r>
              <a:rPr lang="zh-CN" altLang="en-GB" dirty="0">
                <a:latin typeface="微软雅黑" panose="020B0503020204020204" pitchFamily="34" charset="-122"/>
                <a:ea typeface="微软雅黑" panose="020B0503020204020204" pitchFamily="34" charset="-122"/>
              </a:rPr>
              <a:t>引用的全局符号</a:t>
            </a:r>
          </a:p>
          <a:p>
            <a:pPr lvl="1" defTabSz="914400">
              <a:lnSpc>
                <a:spcPct val="110000"/>
              </a:lnSpc>
              <a:buNone/>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rPr>
              <a:t>  </a:t>
            </a:r>
            <a:r>
              <a:rPr lang="zh-CN" altLang="en-GB" dirty="0">
                <a:solidFill>
                  <a:srgbClr val="009242"/>
                </a:solidFill>
                <a:latin typeface="微软雅黑" panose="020B0503020204020204" pitchFamily="34" charset="-122"/>
                <a:ea typeface="微软雅黑" panose="020B0503020204020204" pitchFamily="34" charset="-122"/>
              </a:rPr>
              <a:t> 如，</a:t>
            </a:r>
            <a:r>
              <a:rPr lang="en-GB" altLang="zh-CN" dirty="0">
                <a:solidFill>
                  <a:srgbClr val="009242"/>
                </a:solidFill>
                <a:latin typeface="微软雅黑" panose="020B0503020204020204" pitchFamily="34" charset="-122"/>
                <a:ea typeface="微软雅黑" panose="020B0503020204020204" pitchFamily="34" charset="-122"/>
              </a:rPr>
              <a:t>main.c </a:t>
            </a:r>
            <a:r>
              <a:rPr lang="zh-CN" altLang="en-GB" dirty="0">
                <a:solidFill>
                  <a:srgbClr val="009242"/>
                </a:solidFill>
                <a:latin typeface="微软雅黑" panose="020B0503020204020204" pitchFamily="34" charset="-122"/>
                <a:ea typeface="微软雅黑" panose="020B0503020204020204" pitchFamily="34" charset="-122"/>
              </a:rPr>
              <a:t>中的函数名</a:t>
            </a:r>
            <a:r>
              <a:rPr lang="en-GB" altLang="zh-CN" dirty="0">
                <a:solidFill>
                  <a:srgbClr val="009242"/>
                </a:solidFill>
                <a:latin typeface="微软雅黑" panose="020B0503020204020204" pitchFamily="34" charset="-122"/>
                <a:ea typeface="微软雅黑" panose="020B0503020204020204" pitchFamily="34" charset="-122"/>
              </a:rPr>
              <a:t>swap</a:t>
            </a:r>
            <a:endParaRPr lang="zh-CN" altLang="en-GB" dirty="0">
              <a:solidFill>
                <a:srgbClr val="009242"/>
              </a:solidFill>
              <a:latin typeface="微软雅黑" panose="020B0503020204020204" pitchFamily="34" charset="-122"/>
              <a:ea typeface="微软雅黑" panose="020B0503020204020204" pitchFamily="34" charset="-122"/>
            </a:endParaRPr>
          </a:p>
          <a:p>
            <a:pPr defTabSz="914400">
              <a:lnSpc>
                <a:spcPct val="110000"/>
              </a:lnSpc>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en-GB" altLang="zh-CN" sz="2000" dirty="0">
                <a:solidFill>
                  <a:srgbClr val="FF0000"/>
                </a:solidFill>
                <a:latin typeface="微软雅黑" panose="020B0503020204020204" pitchFamily="34" charset="-122"/>
                <a:ea typeface="微软雅黑" panose="020B0503020204020204" pitchFamily="34" charset="-122"/>
              </a:rPr>
              <a:t>Local symbols</a:t>
            </a:r>
            <a:r>
              <a:rPr lang="zh-CN" altLang="en-GB" sz="2000" dirty="0">
                <a:latin typeface="微软雅黑" panose="020B0503020204020204" pitchFamily="34" charset="-122"/>
                <a:ea typeface="微软雅黑" panose="020B0503020204020204" pitchFamily="34" charset="-122"/>
              </a:rPr>
              <a:t>（本模块的</a:t>
            </a:r>
            <a:r>
              <a:rPr lang="zh-CN" altLang="en-GB" sz="2000" dirty="0">
                <a:solidFill>
                  <a:srgbClr val="FF0000"/>
                </a:solidFill>
                <a:latin typeface="微软雅黑" panose="020B0503020204020204" pitchFamily="34" charset="-122"/>
                <a:ea typeface="微软雅黑" panose="020B0503020204020204" pitchFamily="34" charset="-122"/>
              </a:rPr>
              <a:t>局部符号</a:t>
            </a:r>
            <a:r>
              <a:rPr lang="zh-CN" altLang="en-GB" sz="2000" dirty="0">
                <a:latin typeface="微软雅黑" panose="020B0503020204020204" pitchFamily="34" charset="-122"/>
                <a:ea typeface="微软雅黑" panose="020B0503020204020204" pitchFamily="34" charset="-122"/>
              </a:rPr>
              <a:t>）</a:t>
            </a:r>
          </a:p>
          <a:p>
            <a:pPr lvl="1" defTabSz="914400">
              <a:lnSpc>
                <a:spcPct val="110000"/>
              </a:lnSpc>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rPr>
              <a:t>仅由模块</a:t>
            </a:r>
            <a:r>
              <a:rPr lang="en-GB" altLang="zh-CN" dirty="0">
                <a:latin typeface="微软雅黑" panose="020B0503020204020204" pitchFamily="34" charset="-122"/>
                <a:ea typeface="微软雅黑" panose="020B0503020204020204" pitchFamily="34" charset="-122"/>
              </a:rPr>
              <a:t>m</a:t>
            </a:r>
            <a:r>
              <a:rPr lang="zh-CN" altLang="en-GB" dirty="0">
                <a:latin typeface="微软雅黑" panose="020B0503020204020204" pitchFamily="34" charset="-122"/>
                <a:ea typeface="微软雅黑" panose="020B0503020204020204" pitchFamily="34" charset="-122"/>
              </a:rPr>
              <a:t>定义和引用的本地符号。例如，在模块</a:t>
            </a:r>
            <a:r>
              <a:rPr lang="en-GB" altLang="zh-CN" dirty="0">
                <a:latin typeface="微软雅黑" panose="020B0503020204020204" pitchFamily="34" charset="-122"/>
                <a:ea typeface="微软雅黑" panose="020B0503020204020204" pitchFamily="34" charset="-122"/>
              </a:rPr>
              <a:t>m</a:t>
            </a:r>
            <a:r>
              <a:rPr lang="zh-CN" altLang="en-GB" dirty="0">
                <a:latin typeface="微软雅黑" panose="020B0503020204020204" pitchFamily="34" charset="-122"/>
                <a:ea typeface="微软雅黑" panose="020B0503020204020204" pitchFamily="34" charset="-122"/>
              </a:rPr>
              <a:t>中定义的带</a:t>
            </a:r>
            <a:r>
              <a:rPr lang="en-GB" altLang="zh-CN" dirty="0">
                <a:latin typeface="微软雅黑" panose="020B0503020204020204" pitchFamily="34" charset="-122"/>
                <a:ea typeface="微软雅黑" panose="020B0503020204020204" pitchFamily="34" charset="-122"/>
              </a:rPr>
              <a:t>static</a:t>
            </a:r>
            <a:r>
              <a:rPr lang="zh-CN" altLang="en-GB" dirty="0">
                <a:latin typeface="微软雅黑" panose="020B0503020204020204" pitchFamily="34" charset="-122"/>
                <a:ea typeface="微软雅黑" panose="020B0503020204020204" pitchFamily="34" charset="-122"/>
              </a:rPr>
              <a:t>的函数和全局变量</a:t>
            </a:r>
          </a:p>
          <a:p>
            <a:pPr lvl="1" defTabSz="914400">
              <a:lnSpc>
                <a:spcPct val="110000"/>
              </a:lnSpc>
              <a:buNone/>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solidFill>
                  <a:srgbClr val="009242"/>
                </a:solidFill>
                <a:latin typeface="微软雅黑" panose="020B0503020204020204" pitchFamily="34" charset="-122"/>
                <a:ea typeface="微软雅黑" panose="020B0503020204020204" pitchFamily="34" charset="-122"/>
              </a:rPr>
              <a:t>如，</a:t>
            </a:r>
            <a:r>
              <a:rPr lang="en-GB" altLang="zh-CN" dirty="0">
                <a:solidFill>
                  <a:srgbClr val="009242"/>
                </a:solidFill>
                <a:latin typeface="微软雅黑" panose="020B0503020204020204" pitchFamily="34" charset="-122"/>
                <a:ea typeface="微软雅黑" panose="020B0503020204020204" pitchFamily="34" charset="-122"/>
              </a:rPr>
              <a:t>swap.c </a:t>
            </a:r>
            <a:r>
              <a:rPr lang="zh-CN" altLang="en-GB" dirty="0">
                <a:solidFill>
                  <a:srgbClr val="009242"/>
                </a:solidFill>
                <a:latin typeface="微软雅黑" panose="020B0503020204020204" pitchFamily="34" charset="-122"/>
                <a:ea typeface="微软雅黑" panose="020B0503020204020204" pitchFamily="34" charset="-122"/>
              </a:rPr>
              <a:t>中的</a:t>
            </a:r>
            <a:r>
              <a:rPr lang="en-GB" altLang="zh-CN" dirty="0">
                <a:solidFill>
                  <a:srgbClr val="009242"/>
                </a:solidFill>
                <a:latin typeface="微软雅黑" panose="020B0503020204020204" pitchFamily="34" charset="-122"/>
                <a:ea typeface="微软雅黑" panose="020B0503020204020204" pitchFamily="34" charset="-122"/>
              </a:rPr>
              <a:t>static</a:t>
            </a:r>
            <a:r>
              <a:rPr lang="zh-CN" altLang="en-GB" dirty="0">
                <a:solidFill>
                  <a:srgbClr val="009242"/>
                </a:solidFill>
                <a:latin typeface="微软雅黑" panose="020B0503020204020204" pitchFamily="34" charset="-122"/>
                <a:ea typeface="微软雅黑" panose="020B0503020204020204" pitchFamily="34" charset="-122"/>
              </a:rPr>
              <a:t>变量名</a:t>
            </a:r>
            <a:r>
              <a:rPr lang="en-GB" altLang="zh-CN" dirty="0">
                <a:solidFill>
                  <a:srgbClr val="009242"/>
                </a:solidFill>
                <a:latin typeface="微软雅黑" panose="020B0503020204020204" pitchFamily="34" charset="-122"/>
                <a:ea typeface="微软雅黑" panose="020B0503020204020204" pitchFamily="34" charset="-122"/>
              </a:rPr>
              <a:t>bufp1</a:t>
            </a:r>
            <a:endParaRPr lang="zh-CN" altLang="en-GB" dirty="0">
              <a:latin typeface="微软雅黑" panose="020B0503020204020204" pitchFamily="34" charset="-122"/>
              <a:ea typeface="微软雅黑" panose="020B0503020204020204" pitchFamily="34" charset="-122"/>
            </a:endParaRPr>
          </a:p>
          <a:p>
            <a:pPr lvl="2" defTabSz="914400">
              <a:lnSpc>
                <a:spcPct val="110000"/>
              </a:lnSpc>
              <a:buNone/>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solidFill>
                  <a:srgbClr val="CC3300"/>
                </a:solidFill>
                <a:latin typeface="微软雅黑" panose="020B0503020204020204" pitchFamily="34" charset="-122"/>
                <a:ea typeface="微软雅黑" panose="020B0503020204020204" pitchFamily="34" charset="-122"/>
              </a:rPr>
              <a:t>   </a:t>
            </a:r>
            <a:r>
              <a:rPr lang="zh-CN" altLang="en-GB" sz="2200" dirty="0">
                <a:solidFill>
                  <a:srgbClr val="CC3300"/>
                </a:solidFill>
                <a:latin typeface="微软雅黑" panose="020B0503020204020204" pitchFamily="34" charset="-122"/>
                <a:ea typeface="微软雅黑" panose="020B0503020204020204" pitchFamily="34" charset="-122"/>
              </a:rPr>
              <a:t>链接器</a:t>
            </a:r>
            <a:r>
              <a:rPr lang="zh-CN" altLang="en-GB" sz="2200" dirty="0">
                <a:solidFill>
                  <a:srgbClr val="FF0000"/>
                </a:solidFill>
                <a:latin typeface="微软雅黑" panose="020B0503020204020204" pitchFamily="34" charset="-122"/>
                <a:ea typeface="微软雅黑" panose="020B0503020204020204" pitchFamily="34" charset="-122"/>
              </a:rPr>
              <a:t>局部符号</a:t>
            </a:r>
            <a:r>
              <a:rPr lang="zh-CN" altLang="en-GB" sz="2200" dirty="0">
                <a:solidFill>
                  <a:srgbClr val="CC3300"/>
                </a:solidFill>
                <a:latin typeface="微软雅黑" panose="020B0503020204020204" pitchFamily="34" charset="-122"/>
                <a:ea typeface="微软雅黑" panose="020B0503020204020204" pitchFamily="34" charset="-122"/>
              </a:rPr>
              <a:t>不是指程序中的</a:t>
            </a:r>
            <a:r>
              <a:rPr lang="zh-CN" altLang="en-GB" sz="2200" dirty="0">
                <a:solidFill>
                  <a:srgbClr val="FF0000"/>
                </a:solidFill>
                <a:latin typeface="微软雅黑" panose="020B0503020204020204" pitchFamily="34" charset="-122"/>
                <a:ea typeface="微软雅黑" panose="020B0503020204020204" pitchFamily="34" charset="-122"/>
              </a:rPr>
              <a:t>局部变量</a:t>
            </a:r>
            <a:r>
              <a:rPr lang="zh-CN" altLang="en-GB" sz="2200" dirty="0">
                <a:solidFill>
                  <a:srgbClr val="CC3300"/>
                </a:solidFill>
                <a:latin typeface="微软雅黑" panose="020B0503020204020204" pitchFamily="34" charset="-122"/>
                <a:ea typeface="微软雅黑" panose="020B0503020204020204" pitchFamily="34" charset="-122"/>
              </a:rPr>
              <a:t>（分配在栈中的临时性变量）</a:t>
            </a:r>
            <a:r>
              <a:rPr lang="en-GB" altLang="zh-CN" sz="2200" dirty="0">
                <a:solidFill>
                  <a:srgbClr val="CC3300"/>
                </a:solidFill>
                <a:latin typeface="微软雅黑" panose="020B0503020204020204" pitchFamily="34" charset="-122"/>
                <a:ea typeface="微软雅黑" panose="020B0503020204020204" pitchFamily="34" charset="-122"/>
              </a:rPr>
              <a:t>,</a:t>
            </a:r>
            <a:r>
              <a:rPr lang="zh-CN" altLang="en-GB" sz="2200" dirty="0">
                <a:solidFill>
                  <a:srgbClr val="CC3300"/>
                </a:solidFill>
                <a:latin typeface="微软雅黑" panose="020B0503020204020204" pitchFamily="34" charset="-122"/>
                <a:ea typeface="微软雅黑" panose="020B0503020204020204" pitchFamily="34" charset="-122"/>
              </a:rPr>
              <a:t>链接器不关心这种局部变量</a:t>
            </a:r>
          </a:p>
        </p:txBody>
      </p:sp>
      <p:sp>
        <p:nvSpPr>
          <p:cNvPr id="615429" name="Line 5"/>
          <p:cNvSpPr/>
          <p:nvPr/>
        </p:nvSpPr>
        <p:spPr>
          <a:xfrm flipH="1">
            <a:off x="3121025" y="4513263"/>
            <a:ext cx="1030288" cy="1263650"/>
          </a:xfrm>
          <a:prstGeom prst="line">
            <a:avLst/>
          </a:prstGeom>
          <a:ln w="38100" cap="flat" cmpd="sng">
            <a:solidFill>
              <a:srgbClr val="FF0000"/>
            </a:solidFill>
            <a:prstDash val="solid"/>
            <a:round/>
            <a:headEnd type="none" w="med" len="med"/>
            <a:tailEnd type="triangle" w="med" len="med"/>
          </a:ln>
        </p:spPr>
      </p:sp>
    </p:spTree>
  </p:cSld>
  <p:clrMapOvr>
    <a:masterClrMapping/>
  </p:clrMapOvr>
  <p:transition spd="med"/>
  <p:timing>
    <p:tnLst>
      <p:par>
        <p:cTn id="1" dur="indefinite" restart="never" nodeType="tmRoot">
          <p:childTnLst>
            <p:seq concurrent="1" nextAc="seek">
              <p:cTn id="2"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5427">
                                            <p:txEl>
                                              <p:pRg st="0" end="0"/>
                                            </p:txEl>
                                          </p:spTgt>
                                        </p:tgtEl>
                                        <p:attrNameLst>
                                          <p:attrName>style.visibility</p:attrName>
                                        </p:attrNameLst>
                                      </p:cBhvr>
                                      <p:to>
                                        <p:strVal val="visible"/>
                                      </p:to>
                                    </p:set>
                                    <p:animEffect transition="in" filter="blinds(horizontal)">
                                      <p:cBhvr>
                                        <p:cTn id="7" dur="500"/>
                                        <p:tgtEl>
                                          <p:spTgt spid="6154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5427">
                                            <p:txEl>
                                              <p:pRg st="1" end="1"/>
                                            </p:txEl>
                                          </p:spTgt>
                                        </p:tgtEl>
                                        <p:attrNameLst>
                                          <p:attrName>style.visibility</p:attrName>
                                        </p:attrNameLst>
                                      </p:cBhvr>
                                      <p:to>
                                        <p:strVal val="visible"/>
                                      </p:to>
                                    </p:set>
                                    <p:animEffect transition="in" filter="blinds(horizontal)">
                                      <p:cBhvr>
                                        <p:cTn id="12" dur="500"/>
                                        <p:tgtEl>
                                          <p:spTgt spid="6154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5427">
                                            <p:txEl>
                                              <p:pRg st="2" end="2"/>
                                            </p:txEl>
                                          </p:spTgt>
                                        </p:tgtEl>
                                        <p:attrNameLst>
                                          <p:attrName>style.visibility</p:attrName>
                                        </p:attrNameLst>
                                      </p:cBhvr>
                                      <p:to>
                                        <p:strVal val="visible"/>
                                      </p:to>
                                    </p:set>
                                    <p:animEffect transition="in" filter="blinds(horizontal)">
                                      <p:cBhvr>
                                        <p:cTn id="17" dur="500"/>
                                        <p:tgtEl>
                                          <p:spTgt spid="6154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5427">
                                            <p:txEl>
                                              <p:pRg st="3" end="3"/>
                                            </p:txEl>
                                          </p:spTgt>
                                        </p:tgtEl>
                                        <p:attrNameLst>
                                          <p:attrName>style.visibility</p:attrName>
                                        </p:attrNameLst>
                                      </p:cBhvr>
                                      <p:to>
                                        <p:strVal val="visible"/>
                                      </p:to>
                                    </p:set>
                                    <p:animEffect transition="in" filter="blinds(horizontal)">
                                      <p:cBhvr>
                                        <p:cTn id="22" dur="500"/>
                                        <p:tgtEl>
                                          <p:spTgt spid="6154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15427">
                                            <p:txEl>
                                              <p:pRg st="4" end="4"/>
                                            </p:txEl>
                                          </p:spTgt>
                                        </p:tgtEl>
                                        <p:attrNameLst>
                                          <p:attrName>style.visibility</p:attrName>
                                        </p:attrNameLst>
                                      </p:cBhvr>
                                      <p:to>
                                        <p:strVal val="visible"/>
                                      </p:to>
                                    </p:set>
                                    <p:animEffect transition="in" filter="blinds(horizontal)">
                                      <p:cBhvr>
                                        <p:cTn id="27" dur="500"/>
                                        <p:tgtEl>
                                          <p:spTgt spid="6154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15427">
                                            <p:txEl>
                                              <p:pRg st="5" end="5"/>
                                            </p:txEl>
                                          </p:spTgt>
                                        </p:tgtEl>
                                        <p:attrNameLst>
                                          <p:attrName>style.visibility</p:attrName>
                                        </p:attrNameLst>
                                      </p:cBhvr>
                                      <p:to>
                                        <p:strVal val="visible"/>
                                      </p:to>
                                    </p:set>
                                    <p:animEffect transition="in" filter="blinds(horizontal)">
                                      <p:cBhvr>
                                        <p:cTn id="32" dur="500"/>
                                        <p:tgtEl>
                                          <p:spTgt spid="6154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15427">
                                            <p:txEl>
                                              <p:pRg st="6" end="6"/>
                                            </p:txEl>
                                          </p:spTgt>
                                        </p:tgtEl>
                                        <p:attrNameLst>
                                          <p:attrName>style.visibility</p:attrName>
                                        </p:attrNameLst>
                                      </p:cBhvr>
                                      <p:to>
                                        <p:strVal val="visible"/>
                                      </p:to>
                                    </p:set>
                                    <p:animEffect transition="in" filter="blinds(horizontal)">
                                      <p:cBhvr>
                                        <p:cTn id="37" dur="500"/>
                                        <p:tgtEl>
                                          <p:spTgt spid="61542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15427">
                                            <p:txEl>
                                              <p:pRg st="7" end="7"/>
                                            </p:txEl>
                                          </p:spTgt>
                                        </p:tgtEl>
                                        <p:attrNameLst>
                                          <p:attrName>style.visibility</p:attrName>
                                        </p:attrNameLst>
                                      </p:cBhvr>
                                      <p:to>
                                        <p:strVal val="visible"/>
                                      </p:to>
                                    </p:set>
                                    <p:animEffect transition="in" filter="blinds(horizontal)">
                                      <p:cBhvr>
                                        <p:cTn id="42" dur="500"/>
                                        <p:tgtEl>
                                          <p:spTgt spid="61542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15427">
                                            <p:txEl>
                                              <p:pRg st="8" end="8"/>
                                            </p:txEl>
                                          </p:spTgt>
                                        </p:tgtEl>
                                        <p:attrNameLst>
                                          <p:attrName>style.visibility</p:attrName>
                                        </p:attrNameLst>
                                      </p:cBhvr>
                                      <p:to>
                                        <p:strVal val="visible"/>
                                      </p:to>
                                    </p:set>
                                    <p:animEffect transition="in" filter="blinds(horizontal)">
                                      <p:cBhvr>
                                        <p:cTn id="47" dur="500"/>
                                        <p:tgtEl>
                                          <p:spTgt spid="61542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15427">
                                            <p:txEl>
                                              <p:pRg st="9" end="9"/>
                                            </p:txEl>
                                          </p:spTgt>
                                        </p:tgtEl>
                                        <p:attrNameLst>
                                          <p:attrName>style.visibility</p:attrName>
                                        </p:attrNameLst>
                                      </p:cBhvr>
                                      <p:to>
                                        <p:strVal val="visible"/>
                                      </p:to>
                                    </p:set>
                                    <p:animEffect transition="in" filter="blinds(horizontal)">
                                      <p:cBhvr>
                                        <p:cTn id="52" dur="500"/>
                                        <p:tgtEl>
                                          <p:spTgt spid="61542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15427">
                                            <p:txEl>
                                              <p:pRg st="10" end="10"/>
                                            </p:txEl>
                                          </p:spTgt>
                                        </p:tgtEl>
                                        <p:attrNameLst>
                                          <p:attrName>style.visibility</p:attrName>
                                        </p:attrNameLst>
                                      </p:cBhvr>
                                      <p:to>
                                        <p:strVal val="visible"/>
                                      </p:to>
                                    </p:set>
                                    <p:animEffect transition="in" filter="blinds(horizontal)">
                                      <p:cBhvr>
                                        <p:cTn id="57" dur="500"/>
                                        <p:tgtEl>
                                          <p:spTgt spid="61542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15429"/>
                                        </p:tgtEl>
                                        <p:attrNameLst>
                                          <p:attrName>style.visibility</p:attrName>
                                        </p:attrNameLst>
                                      </p:cBhvr>
                                      <p:to>
                                        <p:strVal val="visible"/>
                                      </p:to>
                                    </p:set>
                                    <p:animEffect transition="in" filter="blinds(horizontal)">
                                      <p:cBhvr>
                                        <p:cTn id="62" dur="500"/>
                                        <p:tgtEl>
                                          <p:spTgt spid="615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Grp="1"/>
          </p:cNvSpPr>
          <p:nvPr>
            <p:ph type="title"/>
          </p:nvPr>
        </p:nvSpPr>
        <p:spPr>
          <a:xfrm>
            <a:off x="341313" y="-53975"/>
            <a:ext cx="8716962" cy="782638"/>
          </a:xfrm>
          <a:ln/>
        </p:spPr>
        <p:txBody>
          <a:bodyPr vert="horz" wrap="square" lIns="91440" tIns="45720" rIns="91440" bIns="45720" anchor="ctr" anchorCtr="0"/>
          <a:lstStyle/>
          <a:p>
            <a:pPr marL="119380" indent="-119380" defTabSz="9144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t>符号和符号解析</a:t>
            </a:r>
            <a:endParaRPr lang="en-GB" altLang="zh-CN" dirty="0"/>
          </a:p>
        </p:txBody>
      </p:sp>
      <p:sp>
        <p:nvSpPr>
          <p:cNvPr id="63490" name="Rectangle 2"/>
          <p:cNvSpPr/>
          <p:nvPr/>
        </p:nvSpPr>
        <p:spPr>
          <a:xfrm>
            <a:off x="519113" y="1579563"/>
            <a:ext cx="2641600" cy="2381250"/>
          </a:xfrm>
          <a:prstGeom prst="rect">
            <a:avLst/>
          </a:prstGeom>
          <a:solidFill>
            <a:srgbClr val="F7F5CD"/>
          </a:solidFill>
          <a:ln w="3240" cap="flat" cmpd="sng">
            <a:solidFill>
              <a:srgbClr val="000066"/>
            </a:solidFill>
            <a:prstDash val="solid"/>
            <a:miter/>
            <a:headEnd type="none" w="med" len="med"/>
            <a:tailEnd type="none" w="med" len="med"/>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int buf[2] = {1, 2};</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e</a:t>
            </a:r>
            <a:r>
              <a:rPr lang="en-US" altLang="zh-CN" sz="2000" b="1" dirty="0">
                <a:latin typeface="微软雅黑" panose="020B0503020204020204" pitchFamily="34" charset="-122"/>
                <a:ea typeface="微软雅黑" panose="020B0503020204020204" pitchFamily="34" charset="-122"/>
              </a:rPr>
              <a:t>xtern void swap();</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dirty="0">
              <a:latin typeface="微软雅黑" panose="020B0503020204020204" pitchFamily="34" charset="-122"/>
              <a:ea typeface="微软雅黑" panose="020B0503020204020204" pitchFamily="34" charset="-122"/>
            </a:endParaRP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int main() </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  swap();</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  return 0;</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 </a:t>
            </a:r>
          </a:p>
        </p:txBody>
      </p:sp>
      <p:sp>
        <p:nvSpPr>
          <p:cNvPr id="63491" name="Rectangle 3"/>
          <p:cNvSpPr/>
          <p:nvPr/>
        </p:nvSpPr>
        <p:spPr>
          <a:xfrm>
            <a:off x="581025" y="1106488"/>
            <a:ext cx="1182688" cy="406400"/>
          </a:xfrm>
          <a:prstGeom prst="rect">
            <a:avLst/>
          </a:prstGeom>
          <a:noFill/>
          <a:ln w="3240">
            <a:noFill/>
          </a:ln>
        </p:spPr>
        <p:txBody>
          <a:bodyPr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200" b="1" dirty="0">
                <a:solidFill>
                  <a:srgbClr val="0066CC"/>
                </a:solidFill>
                <a:latin typeface="微软雅黑" panose="020B0503020204020204" pitchFamily="34" charset="-122"/>
                <a:ea typeface="微软雅黑" panose="020B0503020204020204" pitchFamily="34" charset="-122"/>
              </a:rPr>
              <a:t>main.c</a:t>
            </a:r>
          </a:p>
        </p:txBody>
      </p:sp>
      <p:sp>
        <p:nvSpPr>
          <p:cNvPr id="63492" name="Rectangle 5"/>
          <p:cNvSpPr/>
          <p:nvPr/>
        </p:nvSpPr>
        <p:spPr>
          <a:xfrm>
            <a:off x="4473575" y="1260475"/>
            <a:ext cx="2936875" cy="4095750"/>
          </a:xfrm>
          <a:prstGeom prst="rect">
            <a:avLst/>
          </a:prstGeom>
          <a:solidFill>
            <a:srgbClr val="D5F1CF"/>
          </a:solidFill>
          <a:ln w="3240" cap="flat" cmpd="sng">
            <a:solidFill>
              <a:srgbClr val="000066"/>
            </a:solidFill>
            <a:prstDash val="solid"/>
            <a:miter/>
            <a:headEnd type="none" w="med" len="med"/>
            <a:tailEnd type="none" w="med" len="med"/>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extern int buf[]; </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 </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int *bufp0 = &amp;buf[0];</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static int *bufp1;</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dirty="0">
              <a:latin typeface="微软雅黑" panose="020B0503020204020204" pitchFamily="34" charset="-122"/>
              <a:ea typeface="微软雅黑" panose="020B0503020204020204" pitchFamily="34" charset="-122"/>
            </a:endParaRP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void swap()</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  int temp;</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dirty="0">
              <a:solidFill>
                <a:srgbClr val="DBF2DA"/>
              </a:solidFill>
              <a:latin typeface="微软雅黑" panose="020B0503020204020204" pitchFamily="34" charset="-122"/>
              <a:ea typeface="微软雅黑" panose="020B0503020204020204" pitchFamily="34" charset="-122"/>
            </a:endParaRP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  bufp1 = &amp;buf[1];</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  temp = *bufp0;</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  *bufp0 = *bufp1;</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  *bufp1 = temp;</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a:t>
            </a:r>
          </a:p>
        </p:txBody>
      </p:sp>
      <p:sp>
        <p:nvSpPr>
          <p:cNvPr id="63493" name="Rectangle 4"/>
          <p:cNvSpPr/>
          <p:nvPr/>
        </p:nvSpPr>
        <p:spPr>
          <a:xfrm>
            <a:off x="4530725" y="809625"/>
            <a:ext cx="1333500" cy="406400"/>
          </a:xfrm>
          <a:prstGeom prst="rect">
            <a:avLst/>
          </a:prstGeom>
          <a:noFill/>
          <a:ln w="3240">
            <a:noFill/>
          </a:ln>
        </p:spPr>
        <p:txBody>
          <a:bodyPr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200" b="1" dirty="0">
                <a:solidFill>
                  <a:srgbClr val="0066CC"/>
                </a:solidFill>
                <a:latin typeface="微软雅黑" panose="020B0503020204020204" pitchFamily="34" charset="-122"/>
                <a:ea typeface="微软雅黑" panose="020B0503020204020204" pitchFamily="34" charset="-122"/>
              </a:rPr>
              <a:t>swap.c</a:t>
            </a:r>
          </a:p>
        </p:txBody>
      </p:sp>
      <p:sp>
        <p:nvSpPr>
          <p:cNvPr id="617496" name="Text Box 24"/>
          <p:cNvSpPr txBox="1"/>
          <p:nvPr/>
        </p:nvSpPr>
        <p:spPr>
          <a:xfrm>
            <a:off x="174625" y="5897563"/>
            <a:ext cx="8185150" cy="427037"/>
          </a:xfrm>
          <a:prstGeom prst="rect">
            <a:avLst/>
          </a:prstGeom>
          <a:noFill/>
          <a:ln w="9525">
            <a:noFill/>
          </a:ln>
        </p:spPr>
        <p:txBody>
          <a:bodyPr anchor="t" anchorCtr="0">
            <a:spAutoFit/>
          </a:bodyPr>
          <a:lstStyle/>
          <a:p>
            <a:pPr>
              <a:spcBef>
                <a:spcPct val="50000"/>
              </a:spcBef>
            </a:pPr>
            <a:r>
              <a:rPr lang="zh-CN" altLang="en-US" sz="2200" b="1" dirty="0">
                <a:latin typeface="Arial" panose="020B0604020202020204" pitchFamily="34" charset="0"/>
                <a:ea typeface="微软雅黑" panose="020B0503020204020204" pitchFamily="34" charset="-122"/>
              </a:rPr>
              <a:t>你能说出哪些是</a:t>
            </a:r>
            <a:r>
              <a:rPr lang="zh-CN" altLang="en-US" sz="2200" b="1" dirty="0">
                <a:solidFill>
                  <a:srgbClr val="FF0000"/>
                </a:solidFill>
                <a:latin typeface="Arial" panose="020B0604020202020204" pitchFamily="34" charset="0"/>
                <a:ea typeface="微软雅黑" panose="020B0503020204020204" pitchFamily="34" charset="-122"/>
              </a:rPr>
              <a:t>全局符号</a:t>
            </a:r>
            <a:r>
              <a:rPr lang="zh-CN" altLang="en-US" sz="2200" b="1" dirty="0">
                <a:latin typeface="Arial" panose="020B0604020202020204" pitchFamily="34" charset="0"/>
                <a:ea typeface="微软雅黑" panose="020B0503020204020204" pitchFamily="34" charset="-122"/>
              </a:rPr>
              <a:t>？哪些是</a:t>
            </a:r>
            <a:r>
              <a:rPr lang="zh-CN" altLang="en-US" sz="2200" b="1" dirty="0">
                <a:solidFill>
                  <a:srgbClr val="FF0000"/>
                </a:solidFill>
                <a:latin typeface="Arial" panose="020B0604020202020204" pitchFamily="34" charset="0"/>
                <a:ea typeface="微软雅黑" panose="020B0503020204020204" pitchFamily="34" charset="-122"/>
              </a:rPr>
              <a:t>外部符号</a:t>
            </a:r>
            <a:r>
              <a:rPr lang="zh-CN" altLang="en-US" sz="2200" b="1" dirty="0">
                <a:latin typeface="Arial" panose="020B0604020202020204" pitchFamily="34" charset="0"/>
                <a:ea typeface="微软雅黑" panose="020B0503020204020204" pitchFamily="34" charset="-122"/>
              </a:rPr>
              <a:t>？哪些是</a:t>
            </a:r>
            <a:r>
              <a:rPr lang="zh-CN" altLang="en-US" sz="2200" b="1" dirty="0">
                <a:solidFill>
                  <a:srgbClr val="FF0000"/>
                </a:solidFill>
                <a:latin typeface="Arial" panose="020B0604020202020204" pitchFamily="34" charset="0"/>
                <a:ea typeface="微软雅黑" panose="020B0503020204020204" pitchFamily="34" charset="-122"/>
              </a:rPr>
              <a:t>局部符号</a:t>
            </a:r>
            <a:r>
              <a:rPr lang="zh-CN" altLang="en-US" sz="2200" b="1" dirty="0">
                <a:latin typeface="Arial" panose="020B0604020202020204" pitchFamily="34" charset="0"/>
                <a:ea typeface="微软雅黑" panose="020B0503020204020204" pitchFamily="34" charset="-122"/>
              </a:rPr>
              <a:t>？</a:t>
            </a:r>
          </a:p>
        </p:txBody>
      </p:sp>
      <p:sp>
        <p:nvSpPr>
          <p:cNvPr id="617497" name="Line 25"/>
          <p:cNvSpPr/>
          <p:nvPr/>
        </p:nvSpPr>
        <p:spPr>
          <a:xfrm flipH="1" flipV="1">
            <a:off x="1335088" y="1828800"/>
            <a:ext cx="1379537" cy="4049713"/>
          </a:xfrm>
          <a:prstGeom prst="line">
            <a:avLst/>
          </a:prstGeom>
          <a:ln w="28575" cap="flat" cmpd="sng">
            <a:solidFill>
              <a:srgbClr val="CC3300"/>
            </a:solidFill>
            <a:prstDash val="solid"/>
            <a:round/>
            <a:headEnd type="none" w="med" len="med"/>
            <a:tailEnd type="triangle" w="med" len="med"/>
          </a:ln>
        </p:spPr>
      </p:sp>
      <p:sp>
        <p:nvSpPr>
          <p:cNvPr id="617498" name="Line 26"/>
          <p:cNvSpPr/>
          <p:nvPr/>
        </p:nvSpPr>
        <p:spPr>
          <a:xfrm flipH="1" flipV="1">
            <a:off x="1266825" y="2749550"/>
            <a:ext cx="1306513" cy="3133725"/>
          </a:xfrm>
          <a:prstGeom prst="line">
            <a:avLst/>
          </a:prstGeom>
          <a:ln w="28575" cap="flat" cmpd="sng">
            <a:solidFill>
              <a:srgbClr val="CC3300"/>
            </a:solidFill>
            <a:prstDash val="solid"/>
            <a:round/>
            <a:headEnd type="none" w="med" len="med"/>
            <a:tailEnd type="triangle" w="med" len="med"/>
          </a:ln>
        </p:spPr>
      </p:sp>
      <p:sp>
        <p:nvSpPr>
          <p:cNvPr id="617499" name="Line 27"/>
          <p:cNvSpPr/>
          <p:nvPr/>
        </p:nvSpPr>
        <p:spPr>
          <a:xfrm flipV="1">
            <a:off x="2894013" y="2109788"/>
            <a:ext cx="2408237" cy="3759200"/>
          </a:xfrm>
          <a:prstGeom prst="line">
            <a:avLst/>
          </a:prstGeom>
          <a:ln w="28575" cap="flat" cmpd="sng">
            <a:solidFill>
              <a:srgbClr val="CC3300"/>
            </a:solidFill>
            <a:prstDash val="solid"/>
            <a:round/>
            <a:headEnd type="none" w="med" len="med"/>
            <a:tailEnd type="triangle" w="med" len="med"/>
          </a:ln>
        </p:spPr>
      </p:sp>
      <p:sp>
        <p:nvSpPr>
          <p:cNvPr id="617500" name="Line 28"/>
          <p:cNvSpPr/>
          <p:nvPr/>
        </p:nvSpPr>
        <p:spPr>
          <a:xfrm flipV="1">
            <a:off x="3038475" y="2995613"/>
            <a:ext cx="2409825" cy="2916237"/>
          </a:xfrm>
          <a:prstGeom prst="line">
            <a:avLst/>
          </a:prstGeom>
          <a:ln w="28575" cap="flat" cmpd="sng">
            <a:solidFill>
              <a:srgbClr val="CC3300"/>
            </a:solidFill>
            <a:prstDash val="solid"/>
            <a:round/>
            <a:headEnd type="none" w="med" len="med"/>
            <a:tailEnd type="triangle" w="med" len="med"/>
          </a:ln>
        </p:spPr>
      </p:sp>
      <p:sp>
        <p:nvSpPr>
          <p:cNvPr id="617501" name="Line 29"/>
          <p:cNvSpPr/>
          <p:nvPr/>
        </p:nvSpPr>
        <p:spPr>
          <a:xfrm flipH="1" flipV="1">
            <a:off x="2365375" y="2193925"/>
            <a:ext cx="2598738" cy="3736975"/>
          </a:xfrm>
          <a:prstGeom prst="line">
            <a:avLst/>
          </a:prstGeom>
          <a:ln w="28575" cap="flat" cmpd="sng">
            <a:solidFill>
              <a:srgbClr val="3366FF"/>
            </a:solidFill>
            <a:prstDash val="solid"/>
            <a:round/>
            <a:headEnd type="none" w="med" len="med"/>
            <a:tailEnd type="triangle" w="med" len="med"/>
          </a:ln>
        </p:spPr>
      </p:sp>
      <p:sp>
        <p:nvSpPr>
          <p:cNvPr id="617502" name="Line 30"/>
          <p:cNvSpPr/>
          <p:nvPr/>
        </p:nvSpPr>
        <p:spPr>
          <a:xfrm flipV="1">
            <a:off x="5051425" y="1538288"/>
            <a:ext cx="1044575" cy="4367212"/>
          </a:xfrm>
          <a:prstGeom prst="line">
            <a:avLst/>
          </a:prstGeom>
          <a:ln w="28575" cap="flat" cmpd="sng">
            <a:solidFill>
              <a:srgbClr val="3366FF"/>
            </a:solidFill>
            <a:prstDash val="solid"/>
            <a:round/>
            <a:headEnd type="none" w="med" len="med"/>
            <a:tailEnd type="triangle" w="med" len="med"/>
          </a:ln>
        </p:spPr>
      </p:sp>
      <p:sp>
        <p:nvSpPr>
          <p:cNvPr id="617503" name="Line 31"/>
          <p:cNvSpPr/>
          <p:nvPr/>
        </p:nvSpPr>
        <p:spPr>
          <a:xfrm flipH="1" flipV="1">
            <a:off x="6270625" y="2466975"/>
            <a:ext cx="957263" cy="3440113"/>
          </a:xfrm>
          <a:prstGeom prst="line">
            <a:avLst/>
          </a:prstGeom>
          <a:ln w="28575" cap="flat" cmpd="sng">
            <a:solidFill>
              <a:srgbClr val="009242"/>
            </a:solidFill>
            <a:prstDash val="solid"/>
            <a:round/>
            <a:headEnd type="none" w="med" len="med"/>
            <a:tailEnd type="triangle" w="med" len="med"/>
          </a:ln>
        </p:spPr>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7496"/>
                                        </p:tgtEl>
                                        <p:attrNameLst>
                                          <p:attrName>style.visibility</p:attrName>
                                        </p:attrNameLst>
                                      </p:cBhvr>
                                      <p:to>
                                        <p:strVal val="visible"/>
                                      </p:to>
                                    </p:set>
                                    <p:animEffect transition="in" filter="blinds(horizontal)">
                                      <p:cBhvr>
                                        <p:cTn id="7" dur="500"/>
                                        <p:tgtEl>
                                          <p:spTgt spid="61749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7498"/>
                                        </p:tgtEl>
                                        <p:attrNameLst>
                                          <p:attrName>style.visibility</p:attrName>
                                        </p:attrNameLst>
                                      </p:cBhvr>
                                      <p:to>
                                        <p:strVal val="visible"/>
                                      </p:to>
                                    </p:set>
                                    <p:animEffect transition="in" filter="blinds(horizontal)">
                                      <p:cBhvr>
                                        <p:cTn id="12" dur="500"/>
                                        <p:tgtEl>
                                          <p:spTgt spid="61749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7497"/>
                                        </p:tgtEl>
                                        <p:attrNameLst>
                                          <p:attrName>style.visibility</p:attrName>
                                        </p:attrNameLst>
                                      </p:cBhvr>
                                      <p:to>
                                        <p:strVal val="visible"/>
                                      </p:to>
                                    </p:set>
                                    <p:animEffect transition="in" filter="blinds(horizontal)">
                                      <p:cBhvr>
                                        <p:cTn id="17" dur="500"/>
                                        <p:tgtEl>
                                          <p:spTgt spid="61749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7499"/>
                                        </p:tgtEl>
                                        <p:attrNameLst>
                                          <p:attrName>style.visibility</p:attrName>
                                        </p:attrNameLst>
                                      </p:cBhvr>
                                      <p:to>
                                        <p:strVal val="visible"/>
                                      </p:to>
                                    </p:set>
                                    <p:animEffect transition="in" filter="blinds(horizontal)">
                                      <p:cBhvr>
                                        <p:cTn id="22" dur="500"/>
                                        <p:tgtEl>
                                          <p:spTgt spid="61749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17500"/>
                                        </p:tgtEl>
                                        <p:attrNameLst>
                                          <p:attrName>style.visibility</p:attrName>
                                        </p:attrNameLst>
                                      </p:cBhvr>
                                      <p:to>
                                        <p:strVal val="visible"/>
                                      </p:to>
                                    </p:set>
                                    <p:animEffect transition="in" filter="blinds(horizontal)">
                                      <p:cBhvr>
                                        <p:cTn id="27" dur="500"/>
                                        <p:tgtEl>
                                          <p:spTgt spid="61750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17501"/>
                                        </p:tgtEl>
                                        <p:attrNameLst>
                                          <p:attrName>style.visibility</p:attrName>
                                        </p:attrNameLst>
                                      </p:cBhvr>
                                      <p:to>
                                        <p:strVal val="visible"/>
                                      </p:to>
                                    </p:set>
                                    <p:animEffect transition="in" filter="blinds(horizontal)">
                                      <p:cBhvr>
                                        <p:cTn id="32" dur="500"/>
                                        <p:tgtEl>
                                          <p:spTgt spid="61750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17502"/>
                                        </p:tgtEl>
                                        <p:attrNameLst>
                                          <p:attrName>style.visibility</p:attrName>
                                        </p:attrNameLst>
                                      </p:cBhvr>
                                      <p:to>
                                        <p:strVal val="visible"/>
                                      </p:to>
                                    </p:set>
                                    <p:animEffect transition="in" filter="blinds(horizontal)">
                                      <p:cBhvr>
                                        <p:cTn id="37" dur="500"/>
                                        <p:tgtEl>
                                          <p:spTgt spid="61750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17503"/>
                                        </p:tgtEl>
                                        <p:attrNameLst>
                                          <p:attrName>style.visibility</p:attrName>
                                        </p:attrNameLst>
                                      </p:cBhvr>
                                      <p:to>
                                        <p:strVal val="visible"/>
                                      </p:to>
                                    </p:set>
                                    <p:animEffect transition="in" filter="blinds(horizontal)">
                                      <p:cBhvr>
                                        <p:cTn id="42" dur="500"/>
                                        <p:tgtEl>
                                          <p:spTgt spid="617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9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p:cNvSpPr>
          <p:nvPr>
            <p:ph type="title"/>
          </p:nvPr>
        </p:nvSpPr>
        <p:spPr>
          <a:ln/>
        </p:spPr>
        <p:txBody>
          <a:bodyPr vert="horz" wrap="square" lIns="91440" tIns="45720" rIns="91440" bIns="45720" anchor="ctr" anchorCtr="0"/>
          <a:lstStyle/>
          <a:p>
            <a:r>
              <a:rPr lang="zh-CN" altLang="en-US" dirty="0"/>
              <a:t>目标文件中的符号表</a:t>
            </a:r>
          </a:p>
        </p:txBody>
      </p:sp>
      <p:sp>
        <p:nvSpPr>
          <p:cNvPr id="685059" name="Rectangle 3"/>
          <p:cNvSpPr>
            <a:spLocks noGrp="1"/>
          </p:cNvSpPr>
          <p:nvPr>
            <p:ph idx="1"/>
          </p:nvPr>
        </p:nvSpPr>
        <p:spPr>
          <a:xfrm>
            <a:off x="296863" y="1362075"/>
            <a:ext cx="8461375" cy="442913"/>
          </a:xfrm>
          <a:ln/>
        </p:spPr>
        <p:txBody>
          <a:bodyPr vert="horz" wrap="square" lIns="91440" tIns="45720" rIns="91440" bIns="45720" anchor="t" anchorCtr="0"/>
          <a:lstStyle/>
          <a:p>
            <a:r>
              <a:rPr lang="zh-CN" altLang="en-US" sz="2200" dirty="0">
                <a:solidFill>
                  <a:schemeClr val="accent2"/>
                </a:solidFill>
                <a:latin typeface="微软雅黑" panose="020B0503020204020204" pitchFamily="34" charset="-122"/>
                <a:ea typeface="微软雅黑" panose="020B0503020204020204" pitchFamily="34" charset="-122"/>
              </a:rPr>
              <a:t>符号表（</a:t>
            </a:r>
            <a:r>
              <a:rPr lang="en-US" altLang="zh-CN" sz="2200" dirty="0">
                <a:solidFill>
                  <a:schemeClr val="accent2"/>
                </a:solidFill>
                <a:latin typeface="微软雅黑" panose="020B0503020204020204" pitchFamily="34" charset="-122"/>
                <a:ea typeface="微软雅黑" panose="020B0503020204020204" pitchFamily="34" charset="-122"/>
              </a:rPr>
              <a:t>symtab</a:t>
            </a:r>
            <a:r>
              <a:rPr lang="zh-CN" altLang="en-US" sz="2200" dirty="0">
                <a:solidFill>
                  <a:schemeClr val="accent2"/>
                </a:solidFill>
                <a:latin typeface="微软雅黑" panose="020B0503020204020204" pitchFamily="34" charset="-122"/>
                <a:ea typeface="微软雅黑" panose="020B0503020204020204" pitchFamily="34" charset="-122"/>
              </a:rPr>
              <a:t>）中每个条目的结构如下：</a:t>
            </a:r>
            <a:endParaRPr lang="zh-CN" altLang="en-US" dirty="0">
              <a:solidFill>
                <a:schemeClr val="accent2"/>
              </a:solidFill>
              <a:latin typeface="微软雅黑" panose="020B0503020204020204" pitchFamily="34" charset="-122"/>
              <a:ea typeface="微软雅黑" panose="020B0503020204020204" pitchFamily="34" charset="-122"/>
            </a:endParaRPr>
          </a:p>
        </p:txBody>
      </p:sp>
      <p:sp>
        <p:nvSpPr>
          <p:cNvPr id="685060" name="Text Box 4"/>
          <p:cNvSpPr txBox="1"/>
          <p:nvPr/>
        </p:nvSpPr>
        <p:spPr>
          <a:xfrm>
            <a:off x="257175" y="1970088"/>
            <a:ext cx="8686800" cy="3276600"/>
          </a:xfrm>
          <a:prstGeom prst="rect">
            <a:avLst/>
          </a:prstGeom>
          <a:noFill/>
          <a:ln w="9525">
            <a:noFill/>
          </a:ln>
        </p:spPr>
        <p:txBody>
          <a:bodyPr anchor="t" anchorCtr="0">
            <a:spAutoFit/>
          </a:bodyPr>
          <a:lstStyle/>
          <a:p>
            <a:pPr>
              <a:spcBef>
                <a:spcPct val="25000"/>
              </a:spcBef>
            </a:pPr>
            <a:r>
              <a:rPr lang="en-US" altLang="zh-CN" sz="1900" b="1" dirty="0">
                <a:latin typeface="微软雅黑" panose="020B0503020204020204" pitchFamily="34" charset="-122"/>
                <a:ea typeface="微软雅黑" panose="020B0503020204020204" pitchFamily="34" charset="-122"/>
              </a:rPr>
              <a:t>typedef  struct {</a:t>
            </a:r>
          </a:p>
          <a:p>
            <a:pPr>
              <a:spcBef>
                <a:spcPct val="25000"/>
              </a:spcBef>
            </a:pPr>
            <a:r>
              <a:rPr lang="en-US" altLang="zh-CN" sz="1900" b="1" dirty="0">
                <a:latin typeface="微软雅黑" panose="020B0503020204020204" pitchFamily="34" charset="-122"/>
                <a:ea typeface="微软雅黑" panose="020B0503020204020204" pitchFamily="34" charset="-122"/>
              </a:rPr>
              <a:t>        int    name;    /*</a:t>
            </a:r>
            <a:r>
              <a:rPr lang="zh-CN" altLang="en-US" sz="1900" b="1" dirty="0">
                <a:latin typeface="微软雅黑" panose="020B0503020204020204" pitchFamily="34" charset="-122"/>
                <a:ea typeface="微软雅黑" panose="020B0503020204020204" pitchFamily="34" charset="-122"/>
              </a:rPr>
              <a:t>符号对应字符串</a:t>
            </a:r>
            <a:r>
              <a:rPr lang="zh-CN" altLang="en-US" sz="1900" b="1" dirty="0">
                <a:solidFill>
                  <a:srgbClr val="FF0000"/>
                </a:solidFill>
                <a:latin typeface="微软雅黑" panose="020B0503020204020204" pitchFamily="34" charset="-122"/>
                <a:ea typeface="微软雅黑" panose="020B0503020204020204" pitchFamily="34" charset="-122"/>
              </a:rPr>
              <a:t>在</a:t>
            </a:r>
            <a:r>
              <a:rPr lang="en-US" altLang="zh-CN" sz="1900" b="1" dirty="0">
                <a:solidFill>
                  <a:srgbClr val="FF0000"/>
                </a:solidFill>
                <a:latin typeface="微软雅黑" panose="020B0503020204020204" pitchFamily="34" charset="-122"/>
                <a:ea typeface="微软雅黑" panose="020B0503020204020204" pitchFamily="34" charset="-122"/>
              </a:rPr>
              <a:t>strtab</a:t>
            </a:r>
            <a:r>
              <a:rPr lang="zh-CN" altLang="en-US" sz="1900" b="1" dirty="0">
                <a:solidFill>
                  <a:srgbClr val="FF0000"/>
                </a:solidFill>
                <a:latin typeface="微软雅黑" panose="020B0503020204020204" pitchFamily="34" charset="-122"/>
                <a:ea typeface="微软雅黑" panose="020B0503020204020204" pitchFamily="34" charset="-122"/>
              </a:rPr>
              <a:t>节中的偏移量</a:t>
            </a:r>
            <a:r>
              <a:rPr lang="zh-CN" altLang="en-US" sz="1900" b="1" dirty="0">
                <a:latin typeface="微软雅黑" panose="020B0503020204020204" pitchFamily="34" charset="-122"/>
                <a:ea typeface="微软雅黑" panose="020B0503020204020204" pitchFamily="34" charset="-122"/>
              </a:rPr>
              <a:t>*</a:t>
            </a:r>
            <a:r>
              <a:rPr lang="en-US" altLang="zh-CN" sz="1900" b="1" dirty="0">
                <a:latin typeface="微软雅黑" panose="020B0503020204020204" pitchFamily="34" charset="-122"/>
                <a:ea typeface="微软雅黑" panose="020B0503020204020204" pitchFamily="34" charset="-122"/>
              </a:rPr>
              <a:t>/	</a:t>
            </a:r>
          </a:p>
          <a:p>
            <a:pPr>
              <a:spcBef>
                <a:spcPct val="25000"/>
              </a:spcBef>
            </a:pPr>
            <a:r>
              <a:rPr lang="en-US" altLang="zh-CN" sz="1900" b="1" dirty="0">
                <a:latin typeface="微软雅黑" panose="020B0503020204020204" pitchFamily="34" charset="-122"/>
                <a:ea typeface="微软雅黑" panose="020B0503020204020204" pitchFamily="34" charset="-122"/>
              </a:rPr>
              <a:t>        int    value;    /*</a:t>
            </a:r>
            <a:r>
              <a:rPr lang="zh-CN" altLang="en-US" sz="1900" b="1" dirty="0">
                <a:solidFill>
                  <a:srgbClr val="FF0000"/>
                </a:solidFill>
                <a:latin typeface="微软雅黑" panose="020B0503020204020204" pitchFamily="34" charset="-122"/>
                <a:ea typeface="微软雅黑" panose="020B0503020204020204" pitchFamily="34" charset="-122"/>
              </a:rPr>
              <a:t>在对应节中的偏移量</a:t>
            </a:r>
            <a:r>
              <a:rPr lang="zh-CN" altLang="en-US" sz="1900" b="1" dirty="0">
                <a:latin typeface="微软雅黑" panose="020B0503020204020204" pitchFamily="34" charset="-122"/>
                <a:ea typeface="微软雅黑" panose="020B0503020204020204" pitchFamily="34" charset="-122"/>
              </a:rPr>
              <a:t>，可执行文件中是虚拟地址*</a:t>
            </a:r>
            <a:r>
              <a:rPr lang="en-US" altLang="zh-CN" sz="1900" b="1" dirty="0">
                <a:latin typeface="微软雅黑" panose="020B0503020204020204" pitchFamily="34" charset="-122"/>
                <a:ea typeface="微软雅黑" panose="020B0503020204020204" pitchFamily="34" charset="-122"/>
              </a:rPr>
              <a:t>/</a:t>
            </a:r>
          </a:p>
          <a:p>
            <a:pPr>
              <a:spcBef>
                <a:spcPct val="25000"/>
              </a:spcBef>
            </a:pPr>
            <a:r>
              <a:rPr lang="en-US" altLang="zh-CN" sz="1900" b="1" dirty="0">
                <a:latin typeface="微软雅黑" panose="020B0503020204020204" pitchFamily="34" charset="-122"/>
                <a:ea typeface="微软雅黑" panose="020B0503020204020204" pitchFamily="34" charset="-122"/>
              </a:rPr>
              <a:t>        int    size;      /*</a:t>
            </a:r>
            <a:r>
              <a:rPr lang="zh-CN" altLang="en-US" sz="1900" b="1" dirty="0">
                <a:latin typeface="微软雅黑" panose="020B0503020204020204" pitchFamily="34" charset="-122"/>
                <a:ea typeface="微软雅黑" panose="020B0503020204020204" pitchFamily="34" charset="-122"/>
              </a:rPr>
              <a:t>符号对应目标</a:t>
            </a:r>
            <a:r>
              <a:rPr lang="zh-CN" altLang="en-US" sz="1900" b="1" dirty="0">
                <a:solidFill>
                  <a:srgbClr val="FF0000"/>
                </a:solidFill>
                <a:latin typeface="微软雅黑" panose="020B0503020204020204" pitchFamily="34" charset="-122"/>
                <a:ea typeface="微软雅黑" panose="020B0503020204020204" pitchFamily="34" charset="-122"/>
              </a:rPr>
              <a:t>所占字节数</a:t>
            </a:r>
            <a:r>
              <a:rPr lang="zh-CN" altLang="en-US" sz="1900" b="1" dirty="0">
                <a:latin typeface="微软雅黑" panose="020B0503020204020204" pitchFamily="34" charset="-122"/>
                <a:ea typeface="微软雅黑" panose="020B0503020204020204" pitchFamily="34" charset="-122"/>
              </a:rPr>
              <a:t>*</a:t>
            </a:r>
            <a:r>
              <a:rPr lang="en-US" altLang="zh-CN" sz="1900" b="1" dirty="0">
                <a:latin typeface="微软雅黑" panose="020B0503020204020204" pitchFamily="34" charset="-122"/>
                <a:ea typeface="微软雅黑" panose="020B0503020204020204" pitchFamily="34" charset="-122"/>
              </a:rPr>
              <a:t>/</a:t>
            </a:r>
          </a:p>
          <a:p>
            <a:pPr>
              <a:spcBef>
                <a:spcPct val="25000"/>
              </a:spcBef>
            </a:pPr>
            <a:r>
              <a:rPr lang="en-US" altLang="zh-CN" sz="1900" b="1" dirty="0">
                <a:latin typeface="微软雅黑" panose="020B0503020204020204" pitchFamily="34" charset="-122"/>
                <a:ea typeface="微软雅黑" panose="020B0503020204020204" pitchFamily="34" charset="-122"/>
              </a:rPr>
              <a:t>        char  type: 4,  /*</a:t>
            </a:r>
            <a:r>
              <a:rPr lang="zh-CN" altLang="en-US" sz="1900" b="1" dirty="0">
                <a:latin typeface="微软雅黑" panose="020B0503020204020204" pitchFamily="34" charset="-122"/>
                <a:ea typeface="微软雅黑" panose="020B0503020204020204" pitchFamily="34" charset="-122"/>
              </a:rPr>
              <a:t>符号对应目标的类型：</a:t>
            </a:r>
            <a:r>
              <a:rPr lang="zh-CN" altLang="en-US" sz="1900" b="1" dirty="0">
                <a:solidFill>
                  <a:srgbClr val="FF0000"/>
                </a:solidFill>
                <a:latin typeface="微软雅黑" panose="020B0503020204020204" pitchFamily="34" charset="-122"/>
                <a:ea typeface="微软雅黑" panose="020B0503020204020204" pitchFamily="34" charset="-122"/>
              </a:rPr>
              <a:t>数据、函数、源文件、节</a:t>
            </a:r>
            <a:r>
              <a:rPr lang="zh-CN" altLang="en-US" sz="1900" b="1" dirty="0">
                <a:latin typeface="微软雅黑" panose="020B0503020204020204" pitchFamily="34" charset="-122"/>
                <a:ea typeface="微软雅黑" panose="020B0503020204020204" pitchFamily="34" charset="-122"/>
              </a:rPr>
              <a:t>*</a:t>
            </a:r>
            <a:r>
              <a:rPr lang="en-US" altLang="zh-CN" sz="1900" b="1" dirty="0">
                <a:latin typeface="微软雅黑" panose="020B0503020204020204" pitchFamily="34" charset="-122"/>
                <a:ea typeface="微软雅黑" panose="020B0503020204020204" pitchFamily="34" charset="-122"/>
              </a:rPr>
              <a:t>/</a:t>
            </a:r>
          </a:p>
          <a:p>
            <a:pPr>
              <a:spcBef>
                <a:spcPct val="25000"/>
              </a:spcBef>
            </a:pPr>
            <a:r>
              <a:rPr lang="en-US" altLang="zh-CN" sz="1900" b="1" dirty="0">
                <a:latin typeface="微软雅黑" panose="020B0503020204020204" pitchFamily="34" charset="-122"/>
                <a:ea typeface="微软雅黑" panose="020B0503020204020204" pitchFamily="34" charset="-122"/>
              </a:rPr>
              <a:t>                 binding: 4; /*</a:t>
            </a:r>
            <a:r>
              <a:rPr lang="zh-CN" altLang="en-US" sz="1900" b="1" dirty="0">
                <a:latin typeface="微软雅黑" panose="020B0503020204020204" pitchFamily="34" charset="-122"/>
                <a:ea typeface="微软雅黑" panose="020B0503020204020204" pitchFamily="34" charset="-122"/>
              </a:rPr>
              <a:t>符号类别：</a:t>
            </a:r>
            <a:r>
              <a:rPr lang="zh-CN" altLang="en-US" sz="1900" b="1" dirty="0">
                <a:solidFill>
                  <a:srgbClr val="FF0000"/>
                </a:solidFill>
                <a:latin typeface="微软雅黑" panose="020B0503020204020204" pitchFamily="34" charset="-122"/>
                <a:ea typeface="微软雅黑" panose="020B0503020204020204" pitchFamily="34" charset="-122"/>
              </a:rPr>
              <a:t>全局符号、局部符号、弱符号</a:t>
            </a:r>
            <a:r>
              <a:rPr lang="zh-CN" altLang="en-US" sz="1900" b="1" dirty="0">
                <a:latin typeface="微软雅黑" panose="020B0503020204020204" pitchFamily="34" charset="-122"/>
                <a:ea typeface="微软雅黑" panose="020B0503020204020204" pitchFamily="34" charset="-122"/>
              </a:rPr>
              <a:t>*</a:t>
            </a:r>
            <a:r>
              <a:rPr lang="en-US" altLang="zh-CN" sz="1900" b="1" dirty="0">
                <a:latin typeface="微软雅黑" panose="020B0503020204020204" pitchFamily="34" charset="-122"/>
                <a:ea typeface="微软雅黑" panose="020B0503020204020204" pitchFamily="34" charset="-122"/>
              </a:rPr>
              <a:t>/</a:t>
            </a:r>
            <a:endParaRPr lang="zh-CN" altLang="en-US" sz="1900" b="1" dirty="0">
              <a:latin typeface="微软雅黑" panose="020B0503020204020204" pitchFamily="34" charset="-122"/>
              <a:ea typeface="微软雅黑" panose="020B0503020204020204" pitchFamily="34" charset="-122"/>
            </a:endParaRPr>
          </a:p>
          <a:p>
            <a:pPr>
              <a:spcBef>
                <a:spcPct val="25000"/>
              </a:spcBef>
            </a:pPr>
            <a:r>
              <a:rPr lang="en-US" altLang="zh-CN" sz="1900" b="1" dirty="0">
                <a:latin typeface="微软雅黑" panose="020B0503020204020204" pitchFamily="34" charset="-122"/>
                <a:ea typeface="微软雅黑" panose="020B0503020204020204" pitchFamily="34" charset="-122"/>
              </a:rPr>
              <a:t>        char  reserved;</a:t>
            </a:r>
          </a:p>
          <a:p>
            <a:pPr>
              <a:spcBef>
                <a:spcPct val="25000"/>
              </a:spcBef>
            </a:pPr>
            <a:r>
              <a:rPr lang="en-US" altLang="zh-CN" sz="1900" b="1" dirty="0">
                <a:latin typeface="微软雅黑" panose="020B0503020204020204" pitchFamily="34" charset="-122"/>
                <a:ea typeface="微软雅黑" panose="020B0503020204020204" pitchFamily="34" charset="-122"/>
              </a:rPr>
              <a:t>        char  section;  /*</a:t>
            </a:r>
            <a:r>
              <a:rPr lang="zh-CN" altLang="en-US" sz="1900" b="1" dirty="0">
                <a:latin typeface="微软雅黑" panose="020B0503020204020204" pitchFamily="34" charset="-122"/>
                <a:ea typeface="微软雅黑" panose="020B0503020204020204" pitchFamily="34" charset="-122"/>
              </a:rPr>
              <a:t>符号对应目标所在的节，或其他情况</a:t>
            </a:r>
            <a:r>
              <a:rPr lang="en-US" altLang="zh-CN" sz="1900" b="1" dirty="0">
                <a:latin typeface="微软雅黑" panose="020B0503020204020204" pitchFamily="34" charset="-122"/>
                <a:ea typeface="微软雅黑" panose="020B0503020204020204" pitchFamily="34" charset="-122"/>
              </a:rPr>
              <a:t>*/</a:t>
            </a:r>
          </a:p>
          <a:p>
            <a:pPr>
              <a:spcBef>
                <a:spcPct val="25000"/>
              </a:spcBef>
            </a:pPr>
            <a:r>
              <a:rPr lang="en-US" altLang="zh-CN" sz="1900" b="1" dirty="0">
                <a:latin typeface="微软雅黑" panose="020B0503020204020204" pitchFamily="34" charset="-122"/>
                <a:ea typeface="微软雅黑" panose="020B0503020204020204" pitchFamily="34" charset="-122"/>
              </a:rPr>
              <a:t>} Elf_Symbol;</a:t>
            </a:r>
          </a:p>
        </p:txBody>
      </p:sp>
      <p:sp>
        <p:nvSpPr>
          <p:cNvPr id="685061" name="Text Box 5"/>
          <p:cNvSpPr txBox="1"/>
          <p:nvPr/>
        </p:nvSpPr>
        <p:spPr>
          <a:xfrm>
            <a:off x="614363" y="5391150"/>
            <a:ext cx="8120062" cy="793750"/>
          </a:xfrm>
          <a:prstGeom prst="rect">
            <a:avLst/>
          </a:prstGeom>
          <a:noFill/>
          <a:ln w="9525">
            <a:noFill/>
          </a:ln>
        </p:spPr>
        <p:txBody>
          <a:bodyPr anchor="t" anchorCtr="0">
            <a:spAutoFit/>
          </a:bodyPr>
          <a:lstStyle/>
          <a:p>
            <a:pPr>
              <a:lnSpc>
                <a:spcPct val="115000"/>
              </a:lnSpc>
              <a:spcBef>
                <a:spcPct val="50000"/>
              </a:spcBef>
            </a:pPr>
            <a:r>
              <a:rPr lang="zh-CN" altLang="en-US" sz="2000" b="1" dirty="0">
                <a:solidFill>
                  <a:srgbClr val="0A6A0A"/>
                </a:solidFill>
                <a:latin typeface="微软雅黑" panose="020B0503020204020204" pitchFamily="34" charset="-122"/>
                <a:ea typeface="微软雅黑" panose="020B0503020204020204" pitchFamily="34" charset="-122"/>
              </a:rPr>
              <a:t>其他情况：</a:t>
            </a:r>
            <a:r>
              <a:rPr lang="en-US" altLang="zh-CN" sz="2000" b="1" dirty="0">
                <a:solidFill>
                  <a:srgbClr val="0A6A0A"/>
                </a:solidFill>
                <a:latin typeface="微软雅黑" panose="020B0503020204020204" pitchFamily="34" charset="-122"/>
                <a:ea typeface="微软雅黑" panose="020B0503020204020204" pitchFamily="34" charset="-122"/>
              </a:rPr>
              <a:t>ABS</a:t>
            </a:r>
            <a:r>
              <a:rPr lang="zh-CN" altLang="en-US" sz="2000" b="1" dirty="0">
                <a:solidFill>
                  <a:srgbClr val="0A6A0A"/>
                </a:solidFill>
                <a:latin typeface="微软雅黑" panose="020B0503020204020204" pitchFamily="34" charset="-122"/>
                <a:ea typeface="微软雅黑" panose="020B0503020204020204" pitchFamily="34" charset="-122"/>
              </a:rPr>
              <a:t>表示不该被重定位；</a:t>
            </a:r>
            <a:r>
              <a:rPr lang="en-US" altLang="zh-CN" sz="2000" b="1" dirty="0">
                <a:solidFill>
                  <a:srgbClr val="FF0000"/>
                </a:solidFill>
                <a:latin typeface="微软雅黑" panose="020B0503020204020204" pitchFamily="34" charset="-122"/>
                <a:ea typeface="微软雅黑" panose="020B0503020204020204" pitchFamily="34" charset="-122"/>
              </a:rPr>
              <a:t>UND</a:t>
            </a:r>
            <a:r>
              <a:rPr lang="zh-CN" altLang="en-US" sz="2000" b="1" dirty="0">
                <a:solidFill>
                  <a:srgbClr val="FF0000"/>
                </a:solidFill>
                <a:latin typeface="微软雅黑" panose="020B0503020204020204" pitchFamily="34" charset="-122"/>
                <a:ea typeface="微软雅黑" panose="020B0503020204020204" pitchFamily="34" charset="-122"/>
              </a:rPr>
              <a:t>表示未定义</a:t>
            </a:r>
            <a:r>
              <a:rPr lang="zh-CN" altLang="en-US" sz="2000" b="1" dirty="0">
                <a:solidFill>
                  <a:srgbClr val="0A6A0A"/>
                </a:solidFill>
                <a:latin typeface="微软雅黑" panose="020B0503020204020204" pitchFamily="34" charset="-122"/>
                <a:ea typeface="微软雅黑" panose="020B0503020204020204" pitchFamily="34" charset="-122"/>
              </a:rPr>
              <a:t>；</a:t>
            </a:r>
            <a:r>
              <a:rPr lang="en-US" altLang="zh-CN" sz="2000" b="1" dirty="0">
                <a:solidFill>
                  <a:srgbClr val="FF0000"/>
                </a:solidFill>
                <a:latin typeface="微软雅黑" panose="020B0503020204020204" pitchFamily="34" charset="-122"/>
                <a:ea typeface="微软雅黑" panose="020B0503020204020204" pitchFamily="34" charset="-122"/>
              </a:rPr>
              <a:t>COM</a:t>
            </a:r>
            <a:r>
              <a:rPr lang="zh-CN" altLang="en-US" sz="2000" b="1" dirty="0">
                <a:solidFill>
                  <a:srgbClr val="FF0000"/>
                </a:solidFill>
                <a:latin typeface="微软雅黑" panose="020B0503020204020204" pitchFamily="34" charset="-122"/>
                <a:ea typeface="微软雅黑" panose="020B0503020204020204" pitchFamily="34" charset="-122"/>
              </a:rPr>
              <a:t>表示未初始化</a:t>
            </a:r>
            <a:r>
              <a:rPr lang="zh-CN" altLang="en-US" sz="2000" b="1" dirty="0">
                <a:solidFill>
                  <a:srgbClr val="0A6A0A"/>
                </a:solidFill>
                <a:latin typeface="微软雅黑" panose="020B0503020204020204" pitchFamily="34" charset="-122"/>
                <a:ea typeface="微软雅黑" panose="020B0503020204020204" pitchFamily="34" charset="-122"/>
              </a:rPr>
              <a:t>数据（</a:t>
            </a:r>
            <a:r>
              <a:rPr lang="en-US" altLang="zh-CN" sz="2000" b="1" dirty="0">
                <a:solidFill>
                  <a:srgbClr val="0A6A0A"/>
                </a:solidFill>
                <a:latin typeface="微软雅黑" panose="020B0503020204020204" pitchFamily="34" charset="-122"/>
                <a:ea typeface="微软雅黑" panose="020B0503020204020204" pitchFamily="34" charset="-122"/>
              </a:rPr>
              <a:t>.bss</a:t>
            </a:r>
            <a:r>
              <a:rPr lang="zh-CN" altLang="en-US" sz="2000" b="1" dirty="0">
                <a:solidFill>
                  <a:srgbClr val="0A6A0A"/>
                </a:solidFill>
                <a:latin typeface="微软雅黑" panose="020B0503020204020204" pitchFamily="34" charset="-122"/>
                <a:ea typeface="微软雅黑" panose="020B0503020204020204" pitchFamily="34" charset="-122"/>
              </a:rPr>
              <a:t>），此时，</a:t>
            </a:r>
            <a:r>
              <a:rPr lang="en-US" altLang="zh-CN" sz="2000" b="1" dirty="0">
                <a:solidFill>
                  <a:srgbClr val="0A6A0A"/>
                </a:solidFill>
                <a:latin typeface="微软雅黑" panose="020B0503020204020204" pitchFamily="34" charset="-122"/>
                <a:ea typeface="微软雅黑" panose="020B0503020204020204" pitchFamily="34" charset="-122"/>
              </a:rPr>
              <a:t>value</a:t>
            </a:r>
            <a:r>
              <a:rPr lang="zh-CN" altLang="en-US" sz="2000" b="1" dirty="0">
                <a:solidFill>
                  <a:srgbClr val="0A6A0A"/>
                </a:solidFill>
                <a:latin typeface="微软雅黑" panose="020B0503020204020204" pitchFamily="34" charset="-122"/>
                <a:ea typeface="微软雅黑" panose="020B0503020204020204" pitchFamily="34" charset="-122"/>
              </a:rPr>
              <a:t>表示对齐要求，</a:t>
            </a:r>
            <a:r>
              <a:rPr lang="en-US" altLang="zh-CN" sz="2000" b="1" dirty="0">
                <a:solidFill>
                  <a:srgbClr val="0A6A0A"/>
                </a:solidFill>
                <a:latin typeface="微软雅黑" panose="020B0503020204020204" pitchFamily="34" charset="-122"/>
                <a:ea typeface="微软雅黑" panose="020B0503020204020204" pitchFamily="34" charset="-122"/>
              </a:rPr>
              <a:t>size</a:t>
            </a:r>
            <a:r>
              <a:rPr lang="zh-CN" altLang="en-US" sz="2000" b="1" dirty="0">
                <a:solidFill>
                  <a:srgbClr val="0A6A0A"/>
                </a:solidFill>
                <a:latin typeface="微软雅黑" panose="020B0503020204020204" pitchFamily="34" charset="-122"/>
                <a:ea typeface="微软雅黑" panose="020B0503020204020204" pitchFamily="34" charset="-122"/>
              </a:rPr>
              <a:t>给出最小大小</a:t>
            </a:r>
          </a:p>
        </p:txBody>
      </p:sp>
      <p:sp>
        <p:nvSpPr>
          <p:cNvPr id="65541" name="Rectangle 6"/>
          <p:cNvSpPr/>
          <p:nvPr/>
        </p:nvSpPr>
        <p:spPr>
          <a:xfrm>
            <a:off x="417513" y="785813"/>
            <a:ext cx="5853112" cy="460375"/>
          </a:xfrm>
          <a:prstGeom prst="rect">
            <a:avLst/>
          </a:prstGeom>
          <a:noFill/>
          <a:ln w="9525">
            <a:noFill/>
          </a:ln>
        </p:spPr>
        <p:txBody>
          <a:bodyPr wrap="none" anchor="t" anchorCtr="0">
            <a:spAutoFit/>
          </a:bodyPr>
          <a:lstStyle/>
          <a:p>
            <a:pPr eaLnBrk="0" hangingPunct="0">
              <a:lnSpc>
                <a:spcPct val="110000"/>
              </a:lnSpc>
              <a:spcBef>
                <a:spcPct val="20000"/>
              </a:spcBef>
            </a:pPr>
            <a:r>
              <a:rPr lang="en-GB" altLang="en-GB" sz="2200" b="1" dirty="0">
                <a:latin typeface="微软雅黑" panose="020B0503020204020204" pitchFamily="34" charset="-122"/>
                <a:ea typeface="微软雅黑" panose="020B0503020204020204" pitchFamily="34" charset="-122"/>
              </a:rPr>
              <a:t>.symtab </a:t>
            </a:r>
            <a:r>
              <a:rPr lang="en-GB" altLang="zh-CN" sz="2200" b="1" dirty="0">
                <a:latin typeface="微软雅黑" panose="020B0503020204020204" pitchFamily="34" charset="-122"/>
                <a:ea typeface="微软雅黑" panose="020B0503020204020204" pitchFamily="34" charset="-122"/>
              </a:rPr>
              <a:t>节</a:t>
            </a:r>
            <a:r>
              <a:rPr lang="zh-CN" altLang="en-GB" sz="2200" b="1" dirty="0">
                <a:latin typeface="微软雅黑" panose="020B0503020204020204" pitchFamily="34" charset="-122"/>
                <a:ea typeface="微软雅黑" panose="020B0503020204020204" pitchFamily="34" charset="-122"/>
              </a:rPr>
              <a:t>记录符号表信息，是一个结构数组</a:t>
            </a:r>
            <a:endParaRPr lang="en-GB" altLang="en-GB" sz="2200" b="1" dirty="0">
              <a:latin typeface="微软雅黑" panose="020B0503020204020204" pitchFamily="34" charset="-122"/>
              <a:ea typeface="微软雅黑" panose="020B0503020204020204" pitchFamily="34" charset="-122"/>
            </a:endParaRPr>
          </a:p>
        </p:txBody>
      </p:sp>
      <p:grpSp>
        <p:nvGrpSpPr>
          <p:cNvPr id="685065" name="Group 9"/>
          <p:cNvGrpSpPr/>
          <p:nvPr/>
        </p:nvGrpSpPr>
        <p:grpSpPr>
          <a:xfrm>
            <a:off x="3586163" y="857250"/>
            <a:ext cx="5326062" cy="1857375"/>
            <a:chOff x="2259" y="540"/>
            <a:chExt cx="3355" cy="1170"/>
          </a:xfrm>
        </p:grpSpPr>
        <p:sp>
          <p:nvSpPr>
            <p:cNvPr id="65543" name="Text Box 7"/>
            <p:cNvSpPr txBox="1"/>
            <p:nvPr/>
          </p:nvSpPr>
          <p:spPr>
            <a:xfrm>
              <a:off x="4096" y="540"/>
              <a:ext cx="1518" cy="736"/>
            </a:xfrm>
            <a:prstGeom prst="rect">
              <a:avLst/>
            </a:prstGeom>
            <a:noFill/>
            <a:ln w="9525" cap="flat" cmpd="sng">
              <a:solidFill>
                <a:srgbClr val="993366"/>
              </a:solidFill>
              <a:prstDash val="solid"/>
              <a:miter/>
              <a:headEnd type="none" w="med" len="med"/>
              <a:tailEnd type="none" w="med" len="med"/>
            </a:ln>
          </p:spPr>
          <p:txBody>
            <a:bodyPr anchor="t" anchorCtr="0">
              <a:spAutoFit/>
            </a:bodyPr>
            <a:lstStyle/>
            <a:p>
              <a:pPr>
                <a:spcBef>
                  <a:spcPct val="50000"/>
                </a:spcBef>
              </a:pPr>
              <a:r>
                <a:rPr lang="zh-CN" altLang="en-US" sz="2000" b="1" dirty="0">
                  <a:solidFill>
                    <a:srgbClr val="CC0066"/>
                  </a:solidFill>
                  <a:latin typeface="微软雅黑" panose="020B0503020204020204" pitchFamily="34" charset="-122"/>
                  <a:ea typeface="微软雅黑" panose="020B0503020204020204" pitchFamily="34" charset="-122"/>
                </a:rPr>
                <a:t>函数名在</a:t>
              </a:r>
              <a:r>
                <a:rPr lang="en-US" altLang="zh-CN" sz="2000" b="1" dirty="0">
                  <a:solidFill>
                    <a:srgbClr val="CC0066"/>
                  </a:solidFill>
                  <a:latin typeface="微软雅黑" panose="020B0503020204020204" pitchFamily="34" charset="-122"/>
                  <a:ea typeface="微软雅黑" panose="020B0503020204020204" pitchFamily="34" charset="-122"/>
                </a:rPr>
                <a:t>text</a:t>
              </a:r>
              <a:r>
                <a:rPr lang="zh-CN" altLang="en-US" sz="2000" b="1" dirty="0">
                  <a:solidFill>
                    <a:srgbClr val="CC0066"/>
                  </a:solidFill>
                  <a:latin typeface="微软雅黑" panose="020B0503020204020204" pitchFamily="34" charset="-122"/>
                  <a:ea typeface="微软雅黑" panose="020B0503020204020204" pitchFamily="34" charset="-122"/>
                </a:rPr>
                <a:t>节中</a:t>
              </a:r>
            </a:p>
            <a:p>
              <a:pPr>
                <a:spcBef>
                  <a:spcPct val="50000"/>
                </a:spcBef>
              </a:pPr>
              <a:r>
                <a:rPr lang="zh-CN" altLang="en-US" sz="2000" b="1" dirty="0">
                  <a:solidFill>
                    <a:srgbClr val="CC0066"/>
                  </a:solidFill>
                  <a:latin typeface="微软雅黑" panose="020B0503020204020204" pitchFamily="34" charset="-122"/>
                  <a:ea typeface="微软雅黑" panose="020B0503020204020204" pitchFamily="34" charset="-122"/>
                </a:rPr>
                <a:t>变量名在</a:t>
              </a:r>
              <a:r>
                <a:rPr lang="en-US" altLang="zh-CN" sz="2000" b="1" dirty="0">
                  <a:solidFill>
                    <a:srgbClr val="CC0066"/>
                  </a:solidFill>
                  <a:latin typeface="微软雅黑" panose="020B0503020204020204" pitchFamily="34" charset="-122"/>
                  <a:ea typeface="微软雅黑" panose="020B0503020204020204" pitchFamily="34" charset="-122"/>
                </a:rPr>
                <a:t>data</a:t>
              </a:r>
              <a:r>
                <a:rPr lang="zh-CN" altLang="en-US" sz="2000" b="1" dirty="0">
                  <a:solidFill>
                    <a:srgbClr val="CC0066"/>
                  </a:solidFill>
                  <a:latin typeface="微软雅黑" panose="020B0503020204020204" pitchFamily="34" charset="-122"/>
                  <a:ea typeface="微软雅黑" panose="020B0503020204020204" pitchFamily="34" charset="-122"/>
                </a:rPr>
                <a:t>节或</a:t>
              </a:r>
              <a:r>
                <a:rPr lang="en-US" altLang="zh-CN" sz="2000" b="1" dirty="0">
                  <a:solidFill>
                    <a:srgbClr val="CC0066"/>
                  </a:solidFill>
                  <a:latin typeface="微软雅黑" panose="020B0503020204020204" pitchFamily="34" charset="-122"/>
                  <a:ea typeface="微软雅黑" panose="020B0503020204020204" pitchFamily="34" charset="-122"/>
                </a:rPr>
                <a:t>bss</a:t>
              </a:r>
              <a:r>
                <a:rPr lang="zh-CN" altLang="en-US" sz="2000" b="1" dirty="0">
                  <a:solidFill>
                    <a:srgbClr val="CC0066"/>
                  </a:solidFill>
                  <a:latin typeface="微软雅黑" panose="020B0503020204020204" pitchFamily="34" charset="-122"/>
                  <a:ea typeface="微软雅黑" panose="020B0503020204020204" pitchFamily="34" charset="-122"/>
                </a:rPr>
                <a:t>节中</a:t>
              </a:r>
            </a:p>
          </p:txBody>
        </p:sp>
        <p:sp>
          <p:nvSpPr>
            <p:cNvPr id="65544" name="Line 8"/>
            <p:cNvSpPr/>
            <p:nvPr/>
          </p:nvSpPr>
          <p:spPr>
            <a:xfrm flipV="1">
              <a:off x="2259" y="1253"/>
              <a:ext cx="1847" cy="457"/>
            </a:xfrm>
            <a:prstGeom prst="line">
              <a:avLst/>
            </a:prstGeom>
            <a:ln w="28575" cap="flat" cmpd="sng">
              <a:solidFill>
                <a:srgbClr val="CC0066"/>
              </a:solidFill>
              <a:prstDash val="solid"/>
              <a:round/>
              <a:headEnd type="none" w="med" len="med"/>
              <a:tailEnd type="triangle" w="med" len="med"/>
            </a:ln>
          </p:spPr>
        </p:sp>
      </p:grpSp>
      <p:sp>
        <p:nvSpPr>
          <p:cNvPr id="685066" name="Text Box 10"/>
          <p:cNvSpPr txBox="1"/>
          <p:nvPr/>
        </p:nvSpPr>
        <p:spPr>
          <a:xfrm>
            <a:off x="5675313" y="3106738"/>
            <a:ext cx="2541587" cy="314325"/>
          </a:xfrm>
          <a:prstGeom prst="rect">
            <a:avLst/>
          </a:prstGeom>
          <a:noFill/>
          <a:ln w="9525" cap="flat" cmpd="sng">
            <a:solidFill>
              <a:srgbClr val="CC0066"/>
            </a:solidFill>
            <a:prstDash val="solid"/>
            <a:miter/>
            <a:headEnd type="none" w="med" len="med"/>
            <a:tailEnd type="none" w="med" len="med"/>
          </a:ln>
        </p:spPr>
        <p:txBody>
          <a:bodyPr tIns="0" bIns="0" anchor="t" anchorCtr="0">
            <a:spAutoFit/>
          </a:bodyPr>
          <a:lstStyle/>
          <a:p>
            <a:pPr>
              <a:spcBef>
                <a:spcPct val="50000"/>
              </a:spcBef>
            </a:pPr>
            <a:r>
              <a:rPr lang="zh-CN" altLang="en-US" sz="2000" b="1" dirty="0">
                <a:solidFill>
                  <a:srgbClr val="CC0066"/>
                </a:solidFill>
                <a:latin typeface="Arial" panose="020B0604020202020204" pitchFamily="34" charset="0"/>
                <a:ea typeface="微软雅黑" panose="020B0503020204020204" pitchFamily="34" charset="-122"/>
              </a:rPr>
              <a:t>函数大小或变量长度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85059">
                                            <p:txEl>
                                              <p:pRg st="0" end="0"/>
                                            </p:txEl>
                                          </p:spTgt>
                                        </p:tgtEl>
                                        <p:attrNameLst>
                                          <p:attrName>style.visibility</p:attrName>
                                        </p:attrNameLst>
                                      </p:cBhvr>
                                      <p:to>
                                        <p:strVal val="visible"/>
                                      </p:to>
                                    </p:set>
                                    <p:animEffect transition="in" filter="blinds(horizontal)">
                                      <p:cBhvr>
                                        <p:cTn id="7" dur="500"/>
                                        <p:tgtEl>
                                          <p:spTgt spid="685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85060"/>
                                        </p:tgtEl>
                                        <p:attrNameLst>
                                          <p:attrName>style.visibility</p:attrName>
                                        </p:attrNameLst>
                                      </p:cBhvr>
                                      <p:to>
                                        <p:strVal val="visible"/>
                                      </p:to>
                                    </p:set>
                                    <p:animEffect transition="in" filter="blinds(horizontal)">
                                      <p:cBhvr>
                                        <p:cTn id="12" dur="500"/>
                                        <p:tgtEl>
                                          <p:spTgt spid="68506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85065"/>
                                        </p:tgtEl>
                                        <p:attrNameLst>
                                          <p:attrName>style.visibility</p:attrName>
                                        </p:attrNameLst>
                                      </p:cBhvr>
                                      <p:to>
                                        <p:strVal val="visible"/>
                                      </p:to>
                                    </p:set>
                                    <p:animEffect transition="in" filter="blinds(horizontal)">
                                      <p:cBhvr>
                                        <p:cTn id="17" dur="500"/>
                                        <p:tgtEl>
                                          <p:spTgt spid="68506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85066"/>
                                        </p:tgtEl>
                                        <p:attrNameLst>
                                          <p:attrName>style.visibility</p:attrName>
                                        </p:attrNameLst>
                                      </p:cBhvr>
                                      <p:to>
                                        <p:strVal val="visible"/>
                                      </p:to>
                                    </p:set>
                                    <p:animEffect transition="in" filter="blinds(horizontal)">
                                      <p:cBhvr>
                                        <p:cTn id="22" dur="500"/>
                                        <p:tgtEl>
                                          <p:spTgt spid="68506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85061"/>
                                        </p:tgtEl>
                                        <p:attrNameLst>
                                          <p:attrName>style.visibility</p:attrName>
                                        </p:attrNameLst>
                                      </p:cBhvr>
                                      <p:to>
                                        <p:strVal val="visible"/>
                                      </p:to>
                                    </p:set>
                                    <p:animEffect transition="in" filter="blinds(horizontal)">
                                      <p:cBhvr>
                                        <p:cTn id="27" dur="500"/>
                                        <p:tgtEl>
                                          <p:spTgt spid="685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059" grpId="0" build="p"/>
      <p:bldP spid="685060" grpId="0"/>
      <p:bldP spid="685061" grpId="0"/>
      <p:bldP spid="68506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92ACA2-F927-C62C-EF44-01F9614B1C52}"/>
            </a:ext>
          </a:extLst>
        </p:cNvPr>
        <p:cNvGrpSpPr/>
        <p:nvPr/>
      </p:nvGrpSpPr>
      <p:grpSpPr>
        <a:xfrm>
          <a:off x="0" y="0"/>
          <a:ext cx="0" cy="0"/>
          <a:chOff x="0" y="0"/>
          <a:chExt cx="0" cy="0"/>
        </a:xfrm>
      </p:grpSpPr>
      <p:sp>
        <p:nvSpPr>
          <p:cNvPr id="23553" name="Rectangle 7">
            <a:extLst>
              <a:ext uri="{FF2B5EF4-FFF2-40B4-BE49-F238E27FC236}">
                <a16:creationId xmlns:a16="http://schemas.microsoft.com/office/drawing/2014/main" id="{F6E41AEE-D1D2-24D2-570D-13A5084BF8BF}"/>
              </a:ext>
            </a:extLst>
          </p:cNvPr>
          <p:cNvSpPr>
            <a:spLocks noGrp="1"/>
          </p:cNvSpPr>
          <p:nvPr>
            <p:ph type="title"/>
          </p:nvPr>
        </p:nvSpPr>
        <p:spPr>
          <a:xfrm>
            <a:off x="341313" y="0"/>
            <a:ext cx="7591425" cy="762000"/>
          </a:xfrm>
          <a:ln/>
        </p:spPr>
        <p:txBody>
          <a:bodyPr vert="horz" wrap="square" lIns="91440" tIns="45720" rIns="91440" bIns="45720" anchor="ctr" anchorCtr="0"/>
          <a:lstStyle/>
          <a:p>
            <a:r>
              <a:rPr lang="zh-CN" altLang="en-US" dirty="0"/>
              <a:t>一个</a:t>
            </a:r>
            <a:r>
              <a:rPr lang="en-US" altLang="zh-CN" dirty="0"/>
              <a:t>C</a:t>
            </a:r>
            <a:r>
              <a:rPr lang="zh-CN" altLang="en-US" dirty="0"/>
              <a:t>语言程序举例</a:t>
            </a:r>
          </a:p>
        </p:txBody>
      </p:sp>
      <p:sp>
        <p:nvSpPr>
          <p:cNvPr id="23554" name="Rectangle 3">
            <a:extLst>
              <a:ext uri="{FF2B5EF4-FFF2-40B4-BE49-F238E27FC236}">
                <a16:creationId xmlns:a16="http://schemas.microsoft.com/office/drawing/2014/main" id="{A1B606B7-373D-8BBE-4F82-8D40E1A64B42}"/>
              </a:ext>
            </a:extLst>
          </p:cNvPr>
          <p:cNvSpPr/>
          <p:nvPr/>
        </p:nvSpPr>
        <p:spPr>
          <a:xfrm>
            <a:off x="796925" y="1446213"/>
            <a:ext cx="2740025" cy="2554287"/>
          </a:xfrm>
          <a:prstGeom prst="rect">
            <a:avLst/>
          </a:prstGeom>
          <a:solidFill>
            <a:srgbClr val="F7F5CD"/>
          </a:solidFill>
          <a:ln w="3175" cap="flat" cmpd="sng">
            <a:solidFill>
              <a:schemeClr val="tx1"/>
            </a:solidFill>
            <a:prstDash val="solid"/>
            <a:miter/>
            <a:headEnd type="none" w="med" len="med"/>
            <a:tailEnd type="none" w="med" len="med"/>
          </a:ln>
        </p:spPr>
        <p:txBody>
          <a:bodyPr wrap="none" anchor="t" anchorCtr="0">
            <a:spAutoFit/>
          </a:bodyPr>
          <a:lstStyle/>
          <a:p>
            <a:pPr eaLnBrk="0" hangingPunct="0"/>
            <a:r>
              <a:rPr lang="en-US" altLang="zh-CN" sz="2000" b="1" dirty="0">
                <a:latin typeface="微软雅黑" panose="020B0503020204020204" pitchFamily="34" charset="-122"/>
                <a:ea typeface="微软雅黑" panose="020B0503020204020204" pitchFamily="34" charset="-122"/>
              </a:rPr>
              <a:t>int buf[2] = {1, 2};</a:t>
            </a:r>
          </a:p>
          <a:p>
            <a:pPr eaLnBrk="0" hangingPunct="0"/>
            <a:r>
              <a:rPr lang="en-US" altLang="zh-CN" sz="2000" b="1" dirty="0">
                <a:latin typeface="微软雅黑" panose="020B0503020204020204" pitchFamily="34" charset="-122"/>
                <a:ea typeface="微软雅黑" panose="020B0503020204020204" pitchFamily="34" charset="-122"/>
              </a:rPr>
              <a:t>extern void swap(); </a:t>
            </a:r>
          </a:p>
          <a:p>
            <a:pPr eaLnBrk="0" hangingPunct="0"/>
            <a:endParaRPr lang="en-US" altLang="zh-CN" sz="2000" b="1" dirty="0">
              <a:latin typeface="微软雅黑" panose="020B0503020204020204" pitchFamily="34" charset="-122"/>
              <a:ea typeface="微软雅黑" panose="020B0503020204020204" pitchFamily="34" charset="-122"/>
            </a:endParaRPr>
          </a:p>
          <a:p>
            <a:pPr eaLnBrk="0" hangingPunct="0"/>
            <a:r>
              <a:rPr lang="en-US" altLang="zh-CN" sz="2000" b="1" dirty="0">
                <a:latin typeface="微软雅黑" panose="020B0503020204020204" pitchFamily="34" charset="-122"/>
                <a:ea typeface="微软雅黑" panose="020B0503020204020204" pitchFamily="34" charset="-122"/>
              </a:rPr>
              <a:t>int main() </a:t>
            </a:r>
          </a:p>
          <a:p>
            <a:pPr eaLnBrk="0" hangingPunct="0"/>
            <a:r>
              <a:rPr lang="en-US" altLang="zh-CN" sz="2000" b="1" dirty="0">
                <a:latin typeface="微软雅黑" panose="020B0503020204020204" pitchFamily="34" charset="-122"/>
                <a:ea typeface="微软雅黑" panose="020B0503020204020204" pitchFamily="34" charset="-122"/>
              </a:rPr>
              <a:t>{</a:t>
            </a:r>
          </a:p>
          <a:p>
            <a:pPr eaLnBrk="0" hangingPunct="0"/>
            <a:r>
              <a:rPr lang="en-US" altLang="zh-CN" sz="2000" b="1" dirty="0">
                <a:latin typeface="微软雅黑" panose="020B0503020204020204" pitchFamily="34" charset="-122"/>
                <a:ea typeface="微软雅黑" panose="020B0503020204020204" pitchFamily="34" charset="-122"/>
              </a:rPr>
              <a:t>  swap();</a:t>
            </a:r>
          </a:p>
          <a:p>
            <a:pPr eaLnBrk="0" hangingPunct="0"/>
            <a:r>
              <a:rPr lang="en-US" altLang="zh-CN" sz="2000" b="1" dirty="0">
                <a:latin typeface="微软雅黑" panose="020B0503020204020204" pitchFamily="34" charset="-122"/>
                <a:ea typeface="微软雅黑" panose="020B0503020204020204" pitchFamily="34" charset="-122"/>
              </a:rPr>
              <a:t>  return 0;</a:t>
            </a:r>
          </a:p>
          <a:p>
            <a:pPr eaLnBrk="0" hangingPunct="0"/>
            <a:r>
              <a:rPr lang="en-US" altLang="zh-CN" sz="2000" b="1" dirty="0">
                <a:latin typeface="微软雅黑" panose="020B0503020204020204" pitchFamily="34" charset="-122"/>
                <a:ea typeface="微软雅黑" panose="020B0503020204020204" pitchFamily="34" charset="-122"/>
              </a:rPr>
              <a:t>} </a:t>
            </a:r>
          </a:p>
        </p:txBody>
      </p:sp>
      <p:sp>
        <p:nvSpPr>
          <p:cNvPr id="23555" name="Rectangle 4">
            <a:extLst>
              <a:ext uri="{FF2B5EF4-FFF2-40B4-BE49-F238E27FC236}">
                <a16:creationId xmlns:a16="http://schemas.microsoft.com/office/drawing/2014/main" id="{7FA4360B-AEC2-56C9-1610-646B4A708708}"/>
              </a:ext>
            </a:extLst>
          </p:cNvPr>
          <p:cNvSpPr/>
          <p:nvPr/>
        </p:nvSpPr>
        <p:spPr>
          <a:xfrm>
            <a:off x="762000" y="877888"/>
            <a:ext cx="1195388" cy="460375"/>
          </a:xfrm>
          <a:prstGeom prst="rect">
            <a:avLst/>
          </a:prstGeom>
          <a:noFill/>
          <a:ln w="3175" cap="flat" cmpd="sng">
            <a:solidFill>
              <a:schemeClr val="bg1"/>
            </a:solidFill>
            <a:prstDash val="solid"/>
            <a:miter/>
            <a:headEnd type="none" w="med" len="med"/>
            <a:tailEnd type="none" w="med" len="med"/>
          </a:ln>
        </p:spPr>
        <p:txBody>
          <a:bodyPr wrap="none" anchor="t" anchorCtr="0">
            <a:spAutoFit/>
          </a:bodyPr>
          <a:lstStyle/>
          <a:p>
            <a:pPr eaLnBrk="0" hangingPunct="0"/>
            <a:r>
              <a:rPr lang="en-US" altLang="zh-CN" sz="2400" b="1" dirty="0">
                <a:solidFill>
                  <a:srgbClr val="0066FF"/>
                </a:solidFill>
                <a:latin typeface="微软雅黑" panose="020B0503020204020204" pitchFamily="34" charset="-122"/>
                <a:ea typeface="微软雅黑" panose="020B0503020204020204" pitchFamily="34" charset="-122"/>
              </a:rPr>
              <a:t>main.c</a:t>
            </a:r>
          </a:p>
        </p:txBody>
      </p:sp>
      <p:sp>
        <p:nvSpPr>
          <p:cNvPr id="23556" name="Rectangle 5">
            <a:extLst>
              <a:ext uri="{FF2B5EF4-FFF2-40B4-BE49-F238E27FC236}">
                <a16:creationId xmlns:a16="http://schemas.microsoft.com/office/drawing/2014/main" id="{BB0D6029-69D6-9954-C61F-8F556D75BEDD}"/>
              </a:ext>
            </a:extLst>
          </p:cNvPr>
          <p:cNvSpPr/>
          <p:nvPr/>
        </p:nvSpPr>
        <p:spPr>
          <a:xfrm>
            <a:off x="4648200" y="792163"/>
            <a:ext cx="1222375" cy="460375"/>
          </a:xfrm>
          <a:prstGeom prst="rect">
            <a:avLst/>
          </a:prstGeom>
          <a:noFill/>
          <a:ln w="3175" cap="flat" cmpd="sng">
            <a:solidFill>
              <a:schemeClr val="bg1"/>
            </a:solidFill>
            <a:prstDash val="solid"/>
            <a:miter/>
            <a:headEnd type="none" w="med" len="med"/>
            <a:tailEnd type="none" w="med" len="med"/>
          </a:ln>
        </p:spPr>
        <p:txBody>
          <a:bodyPr wrap="none" anchor="t" anchorCtr="0">
            <a:spAutoFit/>
          </a:bodyPr>
          <a:lstStyle/>
          <a:p>
            <a:pPr eaLnBrk="0" hangingPunct="0"/>
            <a:r>
              <a:rPr lang="en-US" altLang="zh-CN" sz="2400" b="1" dirty="0">
                <a:solidFill>
                  <a:srgbClr val="0066FF"/>
                </a:solidFill>
                <a:latin typeface="微软雅黑" panose="020B0503020204020204" pitchFamily="34" charset="-122"/>
                <a:ea typeface="微软雅黑" panose="020B0503020204020204" pitchFamily="34" charset="-122"/>
              </a:rPr>
              <a:t>swap.c</a:t>
            </a:r>
          </a:p>
        </p:txBody>
      </p:sp>
      <p:sp>
        <p:nvSpPr>
          <p:cNvPr id="23557" name="Rectangle 6">
            <a:extLst>
              <a:ext uri="{FF2B5EF4-FFF2-40B4-BE49-F238E27FC236}">
                <a16:creationId xmlns:a16="http://schemas.microsoft.com/office/drawing/2014/main" id="{152DA66A-0F4B-7334-F794-B36FC319CD12}"/>
              </a:ext>
            </a:extLst>
          </p:cNvPr>
          <p:cNvSpPr/>
          <p:nvPr/>
        </p:nvSpPr>
        <p:spPr>
          <a:xfrm>
            <a:off x="4535488" y="1289050"/>
            <a:ext cx="3665537" cy="3562350"/>
          </a:xfrm>
          <a:prstGeom prst="rect">
            <a:avLst/>
          </a:prstGeom>
          <a:solidFill>
            <a:srgbClr val="DBF2DA"/>
          </a:solidFill>
          <a:ln w="3175" cap="flat" cmpd="sng">
            <a:solidFill>
              <a:schemeClr val="tx1"/>
            </a:solidFill>
            <a:prstDash val="solid"/>
            <a:miter/>
            <a:headEnd type="none" w="med" len="med"/>
            <a:tailEnd type="none" w="med" len="med"/>
          </a:ln>
        </p:spPr>
        <p:txBody>
          <a:bodyPr anchor="t" anchorCtr="0">
            <a:spAutoFit/>
          </a:bodyPr>
          <a:lstStyle/>
          <a:p>
            <a:pPr eaLnBrk="0" hangingPunct="0">
              <a:lnSpc>
                <a:spcPct val="95000"/>
              </a:lnSpc>
            </a:pPr>
            <a:r>
              <a:rPr lang="en-US" altLang="zh-CN" sz="2000" b="1" dirty="0">
                <a:latin typeface="微软雅黑" panose="020B0503020204020204" pitchFamily="34" charset="-122"/>
                <a:ea typeface="微软雅黑" panose="020B0503020204020204" pitchFamily="34" charset="-122"/>
              </a:rPr>
              <a:t>extern int buf[]; </a:t>
            </a:r>
          </a:p>
          <a:p>
            <a:pPr eaLnBrk="0" hangingPunct="0">
              <a:lnSpc>
                <a:spcPct val="95000"/>
              </a:lnSpc>
            </a:pPr>
            <a:r>
              <a:rPr lang="en-US" altLang="zh-CN" sz="1000" b="1" dirty="0">
                <a:latin typeface="微软雅黑" panose="020B0503020204020204" pitchFamily="34" charset="-122"/>
                <a:ea typeface="微软雅黑" panose="020B0503020204020204" pitchFamily="34" charset="-122"/>
              </a:rPr>
              <a:t> </a:t>
            </a:r>
          </a:p>
          <a:p>
            <a:pPr eaLnBrk="0" hangingPunct="0">
              <a:lnSpc>
                <a:spcPct val="95000"/>
              </a:lnSpc>
            </a:pPr>
            <a:r>
              <a:rPr lang="en-US" altLang="zh-CN" sz="2000" b="1" dirty="0">
                <a:latin typeface="微软雅黑" panose="020B0503020204020204" pitchFamily="34" charset="-122"/>
                <a:ea typeface="微软雅黑" panose="020B0503020204020204" pitchFamily="34" charset="-122"/>
              </a:rPr>
              <a:t>int *bufp0 = &amp;buf[0];</a:t>
            </a:r>
          </a:p>
          <a:p>
            <a:pPr eaLnBrk="0" hangingPunct="0">
              <a:lnSpc>
                <a:spcPct val="95000"/>
              </a:lnSpc>
            </a:pPr>
            <a:r>
              <a:rPr lang="en-US" altLang="zh-CN" sz="2000" b="1" dirty="0">
                <a:latin typeface="微软雅黑" panose="020B0503020204020204" pitchFamily="34" charset="-122"/>
                <a:ea typeface="微软雅黑" panose="020B0503020204020204" pitchFamily="34" charset="-122"/>
              </a:rPr>
              <a:t>static int *bufp1;</a:t>
            </a:r>
          </a:p>
          <a:p>
            <a:pPr eaLnBrk="0" hangingPunct="0">
              <a:lnSpc>
                <a:spcPct val="95000"/>
              </a:lnSpc>
            </a:pPr>
            <a:endParaRPr lang="en-US" altLang="zh-CN" sz="1000" b="1" dirty="0">
              <a:solidFill>
                <a:srgbClr val="F7F5CD"/>
              </a:solidFill>
              <a:latin typeface="微软雅黑" panose="020B0503020204020204" pitchFamily="34" charset="-122"/>
              <a:ea typeface="微软雅黑" panose="020B0503020204020204" pitchFamily="34" charset="-122"/>
            </a:endParaRPr>
          </a:p>
          <a:p>
            <a:pPr eaLnBrk="0" hangingPunct="0">
              <a:lnSpc>
                <a:spcPct val="95000"/>
              </a:lnSpc>
            </a:pPr>
            <a:r>
              <a:rPr lang="en-US" altLang="zh-CN" sz="2000" b="1" dirty="0">
                <a:latin typeface="微软雅黑" panose="020B0503020204020204" pitchFamily="34" charset="-122"/>
                <a:ea typeface="微软雅黑" panose="020B0503020204020204" pitchFamily="34" charset="-122"/>
              </a:rPr>
              <a:t>void swap()</a:t>
            </a:r>
          </a:p>
          <a:p>
            <a:pPr eaLnBrk="0" hangingPunct="0">
              <a:lnSpc>
                <a:spcPct val="95000"/>
              </a:lnSpc>
            </a:pPr>
            <a:r>
              <a:rPr lang="en-US" altLang="zh-CN" sz="2000" b="1" dirty="0">
                <a:latin typeface="微软雅黑" panose="020B0503020204020204" pitchFamily="34" charset="-122"/>
                <a:ea typeface="微软雅黑" panose="020B0503020204020204" pitchFamily="34" charset="-122"/>
              </a:rPr>
              <a:t>{</a:t>
            </a:r>
          </a:p>
          <a:p>
            <a:pPr eaLnBrk="0" hangingPunct="0">
              <a:lnSpc>
                <a:spcPct val="95000"/>
              </a:lnSpc>
            </a:pPr>
            <a:r>
              <a:rPr lang="en-US" altLang="zh-CN" sz="2000" b="1" dirty="0">
                <a:latin typeface="微软雅黑" panose="020B0503020204020204" pitchFamily="34" charset="-122"/>
                <a:ea typeface="微软雅黑" panose="020B0503020204020204" pitchFamily="34" charset="-122"/>
              </a:rPr>
              <a:t>   int temp;</a:t>
            </a:r>
          </a:p>
          <a:p>
            <a:pPr eaLnBrk="0" hangingPunct="0">
              <a:lnSpc>
                <a:spcPct val="95000"/>
              </a:lnSpc>
            </a:pPr>
            <a:r>
              <a:rPr lang="en-US" altLang="zh-CN" sz="2000" b="1" dirty="0">
                <a:latin typeface="微软雅黑" panose="020B0503020204020204" pitchFamily="34" charset="-122"/>
                <a:ea typeface="微软雅黑" panose="020B0503020204020204" pitchFamily="34" charset="-122"/>
              </a:rPr>
              <a:t>   bufp1 = &amp;buf[1];</a:t>
            </a:r>
          </a:p>
          <a:p>
            <a:pPr eaLnBrk="0" hangingPunct="0">
              <a:lnSpc>
                <a:spcPct val="95000"/>
              </a:lnSpc>
            </a:pPr>
            <a:r>
              <a:rPr lang="en-US" altLang="zh-CN" sz="2000" b="1" dirty="0">
                <a:latin typeface="微软雅黑" panose="020B0503020204020204" pitchFamily="34" charset="-122"/>
                <a:ea typeface="微软雅黑" panose="020B0503020204020204" pitchFamily="34" charset="-122"/>
              </a:rPr>
              <a:t>   temp = *bufp0;</a:t>
            </a:r>
          </a:p>
          <a:p>
            <a:pPr eaLnBrk="0" hangingPunct="0">
              <a:lnSpc>
                <a:spcPct val="95000"/>
              </a:lnSpc>
            </a:pPr>
            <a:r>
              <a:rPr lang="en-US" altLang="zh-CN" sz="2000" b="1" dirty="0">
                <a:latin typeface="微软雅黑" panose="020B0503020204020204" pitchFamily="34" charset="-122"/>
                <a:ea typeface="微软雅黑" panose="020B0503020204020204" pitchFamily="34" charset="-122"/>
              </a:rPr>
              <a:t>   *bufp0 = *bufp1;</a:t>
            </a:r>
          </a:p>
          <a:p>
            <a:pPr eaLnBrk="0" hangingPunct="0">
              <a:lnSpc>
                <a:spcPct val="95000"/>
              </a:lnSpc>
            </a:pPr>
            <a:r>
              <a:rPr lang="en-US" altLang="zh-CN" sz="2000" b="1" dirty="0">
                <a:latin typeface="微软雅黑" panose="020B0503020204020204" pitchFamily="34" charset="-122"/>
                <a:ea typeface="微软雅黑" panose="020B0503020204020204" pitchFamily="34" charset="-122"/>
              </a:rPr>
              <a:t>   *bufp1 = temp;</a:t>
            </a:r>
          </a:p>
          <a:p>
            <a:pPr eaLnBrk="0" hangingPunct="0">
              <a:lnSpc>
                <a:spcPct val="95000"/>
              </a:lnSpc>
            </a:pPr>
            <a:r>
              <a:rPr lang="en-US" altLang="zh-CN" sz="2000" b="1" dirty="0">
                <a:latin typeface="微软雅黑" panose="020B0503020204020204" pitchFamily="34" charset="-122"/>
                <a:ea typeface="微软雅黑" panose="020B0503020204020204" pitchFamily="34" charset="-122"/>
              </a:rPr>
              <a:t>}</a:t>
            </a:r>
          </a:p>
        </p:txBody>
      </p:sp>
      <p:sp>
        <p:nvSpPr>
          <p:cNvPr id="594952" name="Text Box 8">
            <a:extLst>
              <a:ext uri="{FF2B5EF4-FFF2-40B4-BE49-F238E27FC236}">
                <a16:creationId xmlns:a16="http://schemas.microsoft.com/office/drawing/2014/main" id="{26035ADB-F14F-DA2A-2A1E-91B011249405}"/>
              </a:ext>
            </a:extLst>
          </p:cNvPr>
          <p:cNvSpPr txBox="1"/>
          <p:nvPr/>
        </p:nvSpPr>
        <p:spPr>
          <a:xfrm>
            <a:off x="217488" y="5403850"/>
            <a:ext cx="7343775" cy="427038"/>
          </a:xfrm>
          <a:prstGeom prst="rect">
            <a:avLst/>
          </a:prstGeom>
          <a:noFill/>
          <a:ln w="9525">
            <a:noFill/>
          </a:ln>
        </p:spPr>
        <p:txBody>
          <a:bodyPr anchor="t" anchorCtr="0">
            <a:spAutoFit/>
          </a:bodyPr>
          <a:lstStyle/>
          <a:p>
            <a:pPr>
              <a:spcBef>
                <a:spcPct val="50000"/>
              </a:spcBef>
            </a:pPr>
            <a:r>
              <a:rPr lang="zh-CN" altLang="en-US" sz="2200" b="1" dirty="0">
                <a:latin typeface="Arial" panose="020B0604020202020204" pitchFamily="34" charset="0"/>
                <a:ea typeface="微软雅黑" panose="020B0503020204020204" pitchFamily="34" charset="-122"/>
              </a:rPr>
              <a:t>你能说出哪些是</a:t>
            </a:r>
            <a:r>
              <a:rPr lang="zh-CN" altLang="en-US" sz="2200" b="1" dirty="0">
                <a:solidFill>
                  <a:srgbClr val="FF0000"/>
                </a:solidFill>
                <a:latin typeface="Arial" panose="020B0604020202020204" pitchFamily="34" charset="0"/>
                <a:ea typeface="微软雅黑" panose="020B0503020204020204" pitchFamily="34" charset="-122"/>
              </a:rPr>
              <a:t>符号定义</a:t>
            </a:r>
            <a:r>
              <a:rPr lang="zh-CN" altLang="en-US" sz="2200" b="1" dirty="0">
                <a:latin typeface="Arial" panose="020B0604020202020204" pitchFamily="34" charset="0"/>
                <a:ea typeface="微软雅黑" panose="020B0503020204020204" pitchFamily="34" charset="-122"/>
              </a:rPr>
              <a:t>？哪些是</a:t>
            </a:r>
            <a:r>
              <a:rPr lang="zh-CN" altLang="en-US" sz="2200" b="1" dirty="0">
                <a:solidFill>
                  <a:srgbClr val="FF0000"/>
                </a:solidFill>
                <a:latin typeface="Arial" panose="020B0604020202020204" pitchFamily="34" charset="0"/>
                <a:ea typeface="微软雅黑" panose="020B0503020204020204" pitchFamily="34" charset="-122"/>
              </a:rPr>
              <a:t>符号的引用</a:t>
            </a:r>
            <a:r>
              <a:rPr lang="zh-CN" altLang="en-US" sz="2200" b="1" dirty="0">
                <a:latin typeface="Arial" panose="020B0604020202020204" pitchFamily="34" charset="0"/>
                <a:ea typeface="微软雅黑" panose="020B0503020204020204" pitchFamily="34" charset="-122"/>
              </a:rPr>
              <a:t>？</a:t>
            </a:r>
          </a:p>
        </p:txBody>
      </p:sp>
      <p:sp>
        <p:nvSpPr>
          <p:cNvPr id="594953" name="Line 9">
            <a:extLst>
              <a:ext uri="{FF2B5EF4-FFF2-40B4-BE49-F238E27FC236}">
                <a16:creationId xmlns:a16="http://schemas.microsoft.com/office/drawing/2014/main" id="{D8E3DC70-1DB6-2509-12C2-845DFDEA1D1A}"/>
              </a:ext>
            </a:extLst>
          </p:cNvPr>
          <p:cNvSpPr/>
          <p:nvPr/>
        </p:nvSpPr>
        <p:spPr>
          <a:xfrm flipH="1" flipV="1">
            <a:off x="1395413" y="1727200"/>
            <a:ext cx="1609725" cy="3730625"/>
          </a:xfrm>
          <a:prstGeom prst="line">
            <a:avLst/>
          </a:prstGeom>
          <a:ln w="28575" cap="flat" cmpd="sng">
            <a:solidFill>
              <a:srgbClr val="CC0066"/>
            </a:solidFill>
            <a:prstDash val="solid"/>
            <a:round/>
            <a:headEnd type="none" w="med" len="med"/>
            <a:tailEnd type="triangle" w="med" len="med"/>
          </a:ln>
        </p:spPr>
      </p:sp>
      <p:sp>
        <p:nvSpPr>
          <p:cNvPr id="594954" name="Line 10">
            <a:extLst>
              <a:ext uri="{FF2B5EF4-FFF2-40B4-BE49-F238E27FC236}">
                <a16:creationId xmlns:a16="http://schemas.microsoft.com/office/drawing/2014/main" id="{0C5BEEB9-234A-911B-F696-F426E79C9307}"/>
              </a:ext>
            </a:extLst>
          </p:cNvPr>
          <p:cNvSpPr/>
          <p:nvPr/>
        </p:nvSpPr>
        <p:spPr>
          <a:xfrm flipH="1" flipV="1">
            <a:off x="1450975" y="2684463"/>
            <a:ext cx="1452563" cy="2773362"/>
          </a:xfrm>
          <a:prstGeom prst="line">
            <a:avLst/>
          </a:prstGeom>
          <a:ln w="28575" cap="flat" cmpd="sng">
            <a:solidFill>
              <a:srgbClr val="CC0066"/>
            </a:solidFill>
            <a:prstDash val="solid"/>
            <a:round/>
            <a:headEnd type="none" w="med" len="med"/>
            <a:tailEnd type="triangle" w="med" len="med"/>
          </a:ln>
        </p:spPr>
      </p:sp>
      <p:sp>
        <p:nvSpPr>
          <p:cNvPr id="594955" name="Line 11">
            <a:extLst>
              <a:ext uri="{FF2B5EF4-FFF2-40B4-BE49-F238E27FC236}">
                <a16:creationId xmlns:a16="http://schemas.microsoft.com/office/drawing/2014/main" id="{9306D4FB-A175-8D48-121A-B9FCBEDAB8F0}"/>
              </a:ext>
            </a:extLst>
          </p:cNvPr>
          <p:cNvSpPr/>
          <p:nvPr/>
        </p:nvSpPr>
        <p:spPr>
          <a:xfrm flipV="1">
            <a:off x="3048000" y="1611313"/>
            <a:ext cx="2959100" cy="3817937"/>
          </a:xfrm>
          <a:prstGeom prst="line">
            <a:avLst/>
          </a:prstGeom>
          <a:ln w="28575" cap="flat" cmpd="sng">
            <a:solidFill>
              <a:srgbClr val="CC0066"/>
            </a:solidFill>
            <a:prstDash val="solid"/>
            <a:round/>
            <a:headEnd type="none" w="med" len="med"/>
            <a:tailEnd type="triangle" w="med" len="med"/>
          </a:ln>
        </p:spPr>
      </p:sp>
      <p:sp>
        <p:nvSpPr>
          <p:cNvPr id="594956" name="Line 12">
            <a:extLst>
              <a:ext uri="{FF2B5EF4-FFF2-40B4-BE49-F238E27FC236}">
                <a16:creationId xmlns:a16="http://schemas.microsoft.com/office/drawing/2014/main" id="{5D875769-DEBC-D197-CA7C-120C01427AC0}"/>
              </a:ext>
            </a:extLst>
          </p:cNvPr>
          <p:cNvSpPr/>
          <p:nvPr/>
        </p:nvSpPr>
        <p:spPr>
          <a:xfrm flipV="1">
            <a:off x="2990850" y="1989138"/>
            <a:ext cx="2306638" cy="3424237"/>
          </a:xfrm>
          <a:prstGeom prst="line">
            <a:avLst/>
          </a:prstGeom>
          <a:ln w="28575" cap="flat" cmpd="sng">
            <a:solidFill>
              <a:srgbClr val="CC0066"/>
            </a:solidFill>
            <a:prstDash val="solid"/>
            <a:round/>
            <a:headEnd type="none" w="med" len="med"/>
            <a:tailEnd type="triangle" w="med" len="med"/>
          </a:ln>
        </p:spPr>
      </p:sp>
      <p:sp>
        <p:nvSpPr>
          <p:cNvPr id="594957" name="Line 13">
            <a:extLst>
              <a:ext uri="{FF2B5EF4-FFF2-40B4-BE49-F238E27FC236}">
                <a16:creationId xmlns:a16="http://schemas.microsoft.com/office/drawing/2014/main" id="{AAA8D02C-9A77-A0EB-3D49-EAB9FE06C75F}"/>
              </a:ext>
            </a:extLst>
          </p:cNvPr>
          <p:cNvSpPr/>
          <p:nvPr/>
        </p:nvSpPr>
        <p:spPr>
          <a:xfrm flipV="1">
            <a:off x="3163888" y="2351088"/>
            <a:ext cx="3208337" cy="3136900"/>
          </a:xfrm>
          <a:prstGeom prst="line">
            <a:avLst/>
          </a:prstGeom>
          <a:ln w="28575" cap="flat" cmpd="sng">
            <a:solidFill>
              <a:srgbClr val="CC0066"/>
            </a:solidFill>
            <a:prstDash val="solid"/>
            <a:round/>
            <a:headEnd type="none" w="med" len="med"/>
            <a:tailEnd type="triangle" w="med" len="med"/>
          </a:ln>
        </p:spPr>
      </p:sp>
      <p:sp>
        <p:nvSpPr>
          <p:cNvPr id="594958" name="Line 14">
            <a:extLst>
              <a:ext uri="{FF2B5EF4-FFF2-40B4-BE49-F238E27FC236}">
                <a16:creationId xmlns:a16="http://schemas.microsoft.com/office/drawing/2014/main" id="{726D3C39-84F7-F1F8-FF30-3A199444BFCB}"/>
              </a:ext>
            </a:extLst>
          </p:cNvPr>
          <p:cNvSpPr/>
          <p:nvPr/>
        </p:nvSpPr>
        <p:spPr>
          <a:xfrm flipV="1">
            <a:off x="3121025" y="2771775"/>
            <a:ext cx="2424113" cy="2641600"/>
          </a:xfrm>
          <a:prstGeom prst="line">
            <a:avLst/>
          </a:prstGeom>
          <a:ln w="28575" cap="flat" cmpd="sng">
            <a:solidFill>
              <a:srgbClr val="CC0066"/>
            </a:solidFill>
            <a:prstDash val="solid"/>
            <a:round/>
            <a:headEnd type="none" w="med" len="med"/>
            <a:tailEnd type="triangle" w="med" len="med"/>
          </a:ln>
        </p:spPr>
      </p:sp>
      <p:sp>
        <p:nvSpPr>
          <p:cNvPr id="594959" name="Text Box 15">
            <a:extLst>
              <a:ext uri="{FF2B5EF4-FFF2-40B4-BE49-F238E27FC236}">
                <a16:creationId xmlns:a16="http://schemas.microsoft.com/office/drawing/2014/main" id="{F9EB8D25-B7CD-BF87-F163-9BFAB8CEF1B1}"/>
              </a:ext>
            </a:extLst>
          </p:cNvPr>
          <p:cNvSpPr txBox="1"/>
          <p:nvPr/>
        </p:nvSpPr>
        <p:spPr>
          <a:xfrm>
            <a:off x="260350" y="6037263"/>
            <a:ext cx="8069263" cy="396875"/>
          </a:xfrm>
          <a:prstGeom prst="rect">
            <a:avLst/>
          </a:prstGeom>
          <a:noFill/>
          <a:ln w="9525">
            <a:noFill/>
          </a:ln>
        </p:spPr>
        <p:txBody>
          <a:bodyPr anchor="t" anchorCtr="0">
            <a:spAutoFit/>
          </a:bodyPr>
          <a:lstStyle/>
          <a:p>
            <a:pPr>
              <a:spcBef>
                <a:spcPct val="50000"/>
              </a:spcBef>
            </a:pPr>
            <a:r>
              <a:rPr lang="zh-CN" altLang="en-US" sz="2000" b="1" dirty="0">
                <a:solidFill>
                  <a:srgbClr val="3366FF"/>
                </a:solidFill>
                <a:latin typeface="Arial" panose="020B0604020202020204" pitchFamily="34" charset="0"/>
                <a:ea typeface="微软雅黑" panose="020B0503020204020204" pitchFamily="34" charset="-122"/>
              </a:rPr>
              <a:t>局部变量</a:t>
            </a:r>
            <a:r>
              <a:rPr lang="en-US" altLang="zh-CN" sz="2000" b="1" dirty="0">
                <a:solidFill>
                  <a:srgbClr val="CC0066"/>
                </a:solidFill>
                <a:latin typeface="Arial" panose="020B0604020202020204" pitchFamily="34" charset="0"/>
                <a:ea typeface="微软雅黑" panose="020B0503020204020204" pitchFamily="34" charset="-122"/>
              </a:rPr>
              <a:t>temp</a:t>
            </a:r>
            <a:r>
              <a:rPr lang="zh-CN" altLang="en-US" sz="2000" b="1" dirty="0">
                <a:solidFill>
                  <a:srgbClr val="3366FF"/>
                </a:solidFill>
                <a:latin typeface="Arial" panose="020B0604020202020204" pitchFamily="34" charset="0"/>
                <a:ea typeface="微软雅黑" panose="020B0503020204020204" pitchFamily="34" charset="-122"/>
              </a:rPr>
              <a:t>分配在栈中，不会在过程外被引用，因此不是符号定义</a:t>
            </a:r>
          </a:p>
        </p:txBody>
      </p:sp>
      <p:sp>
        <p:nvSpPr>
          <p:cNvPr id="594960" name="Line 16">
            <a:extLst>
              <a:ext uri="{FF2B5EF4-FFF2-40B4-BE49-F238E27FC236}">
                <a16:creationId xmlns:a16="http://schemas.microsoft.com/office/drawing/2014/main" id="{37D3789B-5155-420B-89B2-9CBC6B5150E2}"/>
              </a:ext>
            </a:extLst>
          </p:cNvPr>
          <p:cNvSpPr/>
          <p:nvPr/>
        </p:nvSpPr>
        <p:spPr>
          <a:xfrm flipH="1" flipV="1">
            <a:off x="1190625" y="3279775"/>
            <a:ext cx="4281488" cy="2220913"/>
          </a:xfrm>
          <a:prstGeom prst="line">
            <a:avLst/>
          </a:prstGeom>
          <a:ln w="28575" cap="flat" cmpd="sng">
            <a:solidFill>
              <a:srgbClr val="0066CC"/>
            </a:solidFill>
            <a:prstDash val="solid"/>
            <a:round/>
            <a:headEnd type="none" w="med" len="med"/>
            <a:tailEnd type="triangle" w="med" len="med"/>
          </a:ln>
        </p:spPr>
      </p:sp>
      <p:sp>
        <p:nvSpPr>
          <p:cNvPr id="594961" name="Line 17">
            <a:extLst>
              <a:ext uri="{FF2B5EF4-FFF2-40B4-BE49-F238E27FC236}">
                <a16:creationId xmlns:a16="http://schemas.microsoft.com/office/drawing/2014/main" id="{4A5061CD-FE9F-2A00-6663-19BD56E1CDFD}"/>
              </a:ext>
            </a:extLst>
          </p:cNvPr>
          <p:cNvSpPr/>
          <p:nvPr/>
        </p:nvSpPr>
        <p:spPr>
          <a:xfrm flipV="1">
            <a:off x="5514975" y="2032000"/>
            <a:ext cx="1393825" cy="3395663"/>
          </a:xfrm>
          <a:prstGeom prst="line">
            <a:avLst/>
          </a:prstGeom>
          <a:ln w="28575" cap="flat" cmpd="sng">
            <a:solidFill>
              <a:srgbClr val="0066CC"/>
            </a:solidFill>
            <a:prstDash val="solid"/>
            <a:round/>
            <a:headEnd type="none" w="med" len="med"/>
            <a:tailEnd type="triangle" w="med" len="med"/>
          </a:ln>
        </p:spPr>
      </p:sp>
      <p:sp>
        <p:nvSpPr>
          <p:cNvPr id="594962" name="Line 18">
            <a:extLst>
              <a:ext uri="{FF2B5EF4-FFF2-40B4-BE49-F238E27FC236}">
                <a16:creationId xmlns:a16="http://schemas.microsoft.com/office/drawing/2014/main" id="{69CBA864-1C85-D3CE-8030-026F084A7C27}"/>
              </a:ext>
            </a:extLst>
          </p:cNvPr>
          <p:cNvSpPr/>
          <p:nvPr/>
        </p:nvSpPr>
        <p:spPr>
          <a:xfrm flipV="1">
            <a:off x="5602288" y="3584575"/>
            <a:ext cx="942975" cy="1800225"/>
          </a:xfrm>
          <a:prstGeom prst="line">
            <a:avLst/>
          </a:prstGeom>
          <a:ln w="28575" cap="flat" cmpd="sng">
            <a:solidFill>
              <a:srgbClr val="0066CC"/>
            </a:solidFill>
            <a:prstDash val="solid"/>
            <a:round/>
            <a:headEnd type="none" w="med" len="med"/>
            <a:tailEnd type="triangle" w="med" len="med"/>
          </a:ln>
        </p:spPr>
      </p:sp>
      <p:sp>
        <p:nvSpPr>
          <p:cNvPr id="594963" name="Line 19">
            <a:extLst>
              <a:ext uri="{FF2B5EF4-FFF2-40B4-BE49-F238E27FC236}">
                <a16:creationId xmlns:a16="http://schemas.microsoft.com/office/drawing/2014/main" id="{32F45976-5372-A627-4757-75CCCB237CCE}"/>
              </a:ext>
            </a:extLst>
          </p:cNvPr>
          <p:cNvSpPr/>
          <p:nvPr/>
        </p:nvSpPr>
        <p:spPr>
          <a:xfrm flipV="1">
            <a:off x="5695950" y="3894138"/>
            <a:ext cx="941388" cy="1509712"/>
          </a:xfrm>
          <a:prstGeom prst="line">
            <a:avLst/>
          </a:prstGeom>
          <a:ln w="28575" cap="flat" cmpd="sng">
            <a:solidFill>
              <a:srgbClr val="0066CC"/>
            </a:solidFill>
            <a:prstDash val="solid"/>
            <a:round/>
            <a:headEnd type="none" w="med" len="med"/>
            <a:tailEnd type="triangle" w="med" len="med"/>
          </a:ln>
        </p:spPr>
      </p:sp>
      <p:sp>
        <p:nvSpPr>
          <p:cNvPr id="594964" name="Line 20">
            <a:extLst>
              <a:ext uri="{FF2B5EF4-FFF2-40B4-BE49-F238E27FC236}">
                <a16:creationId xmlns:a16="http://schemas.microsoft.com/office/drawing/2014/main" id="{072B163B-CA70-7D7B-632B-B8A26615CB86}"/>
              </a:ext>
            </a:extLst>
          </p:cNvPr>
          <p:cNvSpPr/>
          <p:nvPr/>
        </p:nvSpPr>
        <p:spPr>
          <a:xfrm flipV="1">
            <a:off x="5767388" y="4198938"/>
            <a:ext cx="871537" cy="1265237"/>
          </a:xfrm>
          <a:prstGeom prst="line">
            <a:avLst/>
          </a:prstGeom>
          <a:ln w="28575" cap="flat" cmpd="sng">
            <a:solidFill>
              <a:srgbClr val="0066CC"/>
            </a:solidFill>
            <a:prstDash val="solid"/>
            <a:round/>
            <a:headEnd type="none" w="med" len="med"/>
            <a:tailEnd type="triangle" w="med" len="med"/>
          </a:ln>
        </p:spPr>
      </p:sp>
      <p:sp>
        <p:nvSpPr>
          <p:cNvPr id="594965" name="Line 21">
            <a:extLst>
              <a:ext uri="{FF2B5EF4-FFF2-40B4-BE49-F238E27FC236}">
                <a16:creationId xmlns:a16="http://schemas.microsoft.com/office/drawing/2014/main" id="{840C4525-A194-AC8C-F131-E679DD0470ED}"/>
              </a:ext>
            </a:extLst>
          </p:cNvPr>
          <p:cNvSpPr/>
          <p:nvPr/>
        </p:nvSpPr>
        <p:spPr>
          <a:xfrm flipV="1">
            <a:off x="5486400" y="3598863"/>
            <a:ext cx="42863" cy="1785937"/>
          </a:xfrm>
          <a:prstGeom prst="line">
            <a:avLst/>
          </a:prstGeom>
          <a:ln w="28575" cap="flat" cmpd="sng">
            <a:solidFill>
              <a:srgbClr val="0066CC"/>
            </a:solidFill>
            <a:prstDash val="solid"/>
            <a:round/>
            <a:headEnd type="none" w="med" len="med"/>
            <a:tailEnd type="triangle" w="med" len="med"/>
          </a:ln>
        </p:spPr>
      </p:sp>
      <p:sp>
        <p:nvSpPr>
          <p:cNvPr id="594966" name="Line 22">
            <a:extLst>
              <a:ext uri="{FF2B5EF4-FFF2-40B4-BE49-F238E27FC236}">
                <a16:creationId xmlns:a16="http://schemas.microsoft.com/office/drawing/2014/main" id="{DD5F6C9C-8572-1822-1317-624D2800342D}"/>
              </a:ext>
            </a:extLst>
          </p:cNvPr>
          <p:cNvSpPr/>
          <p:nvPr/>
        </p:nvSpPr>
        <p:spPr>
          <a:xfrm flipH="1" flipV="1">
            <a:off x="5113338" y="4170363"/>
            <a:ext cx="349250" cy="1262062"/>
          </a:xfrm>
          <a:prstGeom prst="line">
            <a:avLst/>
          </a:prstGeom>
          <a:ln w="28575" cap="flat" cmpd="sng">
            <a:solidFill>
              <a:srgbClr val="0066CC"/>
            </a:solidFill>
            <a:prstDash val="solid"/>
            <a:round/>
            <a:headEnd type="none" w="med" len="med"/>
            <a:tailEnd type="triangle" w="med" len="med"/>
          </a:ln>
        </p:spPr>
      </p:sp>
      <p:sp>
        <p:nvSpPr>
          <p:cNvPr id="594967" name="Line 23">
            <a:extLst>
              <a:ext uri="{FF2B5EF4-FFF2-40B4-BE49-F238E27FC236}">
                <a16:creationId xmlns:a16="http://schemas.microsoft.com/office/drawing/2014/main" id="{BCD890E5-6C8A-5415-7FFA-BDDD580DD694}"/>
              </a:ext>
            </a:extLst>
          </p:cNvPr>
          <p:cNvSpPr/>
          <p:nvPr/>
        </p:nvSpPr>
        <p:spPr>
          <a:xfrm flipH="1" flipV="1">
            <a:off x="5056188" y="4473575"/>
            <a:ext cx="347662" cy="915988"/>
          </a:xfrm>
          <a:prstGeom prst="line">
            <a:avLst/>
          </a:prstGeom>
          <a:ln w="28575" cap="flat" cmpd="sng">
            <a:solidFill>
              <a:srgbClr val="0066CC"/>
            </a:solidFill>
            <a:prstDash val="solid"/>
            <a:round/>
            <a:headEnd type="none" w="med" len="med"/>
            <a:tailEnd type="triangle" w="med" len="med"/>
          </a:ln>
        </p:spPr>
      </p:sp>
    </p:spTree>
    <p:extLst>
      <p:ext uri="{BB962C8B-B14F-4D97-AF65-F5344CB8AC3E}">
        <p14:creationId xmlns:p14="http://schemas.microsoft.com/office/powerpoint/2010/main" val="3185147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4952"/>
                                        </p:tgtEl>
                                        <p:attrNameLst>
                                          <p:attrName>style.visibility</p:attrName>
                                        </p:attrNameLst>
                                      </p:cBhvr>
                                      <p:to>
                                        <p:strVal val="visible"/>
                                      </p:to>
                                    </p:set>
                                    <p:animEffect transition="in" filter="blinds(horizontal)">
                                      <p:cBhvr>
                                        <p:cTn id="7" dur="500"/>
                                        <p:tgtEl>
                                          <p:spTgt spid="59495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94954"/>
                                        </p:tgtEl>
                                        <p:attrNameLst>
                                          <p:attrName>style.visibility</p:attrName>
                                        </p:attrNameLst>
                                      </p:cBhvr>
                                      <p:to>
                                        <p:strVal val="visible"/>
                                      </p:to>
                                    </p:set>
                                    <p:animEffect transition="in" filter="blinds(horizontal)">
                                      <p:cBhvr>
                                        <p:cTn id="12" dur="500"/>
                                        <p:tgtEl>
                                          <p:spTgt spid="59495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94953"/>
                                        </p:tgtEl>
                                        <p:attrNameLst>
                                          <p:attrName>style.visibility</p:attrName>
                                        </p:attrNameLst>
                                      </p:cBhvr>
                                      <p:to>
                                        <p:strVal val="visible"/>
                                      </p:to>
                                    </p:set>
                                    <p:animEffect transition="in" filter="blinds(horizontal)">
                                      <p:cBhvr>
                                        <p:cTn id="17" dur="500"/>
                                        <p:tgtEl>
                                          <p:spTgt spid="59495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94955"/>
                                        </p:tgtEl>
                                        <p:attrNameLst>
                                          <p:attrName>style.visibility</p:attrName>
                                        </p:attrNameLst>
                                      </p:cBhvr>
                                      <p:to>
                                        <p:strVal val="visible"/>
                                      </p:to>
                                    </p:set>
                                    <p:animEffect transition="in" filter="blinds(horizontal)">
                                      <p:cBhvr>
                                        <p:cTn id="22" dur="500"/>
                                        <p:tgtEl>
                                          <p:spTgt spid="59495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94956"/>
                                        </p:tgtEl>
                                        <p:attrNameLst>
                                          <p:attrName>style.visibility</p:attrName>
                                        </p:attrNameLst>
                                      </p:cBhvr>
                                      <p:to>
                                        <p:strVal val="visible"/>
                                      </p:to>
                                    </p:set>
                                    <p:animEffect transition="in" filter="blinds(horizontal)">
                                      <p:cBhvr>
                                        <p:cTn id="27" dur="500"/>
                                        <p:tgtEl>
                                          <p:spTgt spid="59495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94957"/>
                                        </p:tgtEl>
                                        <p:attrNameLst>
                                          <p:attrName>style.visibility</p:attrName>
                                        </p:attrNameLst>
                                      </p:cBhvr>
                                      <p:to>
                                        <p:strVal val="visible"/>
                                      </p:to>
                                    </p:set>
                                    <p:animEffect transition="in" filter="blinds(horizontal)">
                                      <p:cBhvr>
                                        <p:cTn id="32" dur="500"/>
                                        <p:tgtEl>
                                          <p:spTgt spid="59495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94958"/>
                                        </p:tgtEl>
                                        <p:attrNameLst>
                                          <p:attrName>style.visibility</p:attrName>
                                        </p:attrNameLst>
                                      </p:cBhvr>
                                      <p:to>
                                        <p:strVal val="visible"/>
                                      </p:to>
                                    </p:set>
                                    <p:animEffect transition="in" filter="blinds(horizontal)">
                                      <p:cBhvr>
                                        <p:cTn id="37" dur="500"/>
                                        <p:tgtEl>
                                          <p:spTgt spid="59495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94960"/>
                                        </p:tgtEl>
                                        <p:attrNameLst>
                                          <p:attrName>style.visibility</p:attrName>
                                        </p:attrNameLst>
                                      </p:cBhvr>
                                      <p:to>
                                        <p:strVal val="visible"/>
                                      </p:to>
                                    </p:set>
                                    <p:animEffect transition="in" filter="blinds(horizontal)">
                                      <p:cBhvr>
                                        <p:cTn id="42" dur="500"/>
                                        <p:tgtEl>
                                          <p:spTgt spid="59496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94967"/>
                                        </p:tgtEl>
                                        <p:attrNameLst>
                                          <p:attrName>style.visibility</p:attrName>
                                        </p:attrNameLst>
                                      </p:cBhvr>
                                      <p:to>
                                        <p:strVal val="visible"/>
                                      </p:to>
                                    </p:set>
                                    <p:animEffect transition="in" filter="blinds(horizontal)">
                                      <p:cBhvr>
                                        <p:cTn id="47" dur="500"/>
                                        <p:tgtEl>
                                          <p:spTgt spid="59496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94966"/>
                                        </p:tgtEl>
                                        <p:attrNameLst>
                                          <p:attrName>style.visibility</p:attrName>
                                        </p:attrNameLst>
                                      </p:cBhvr>
                                      <p:to>
                                        <p:strVal val="visible"/>
                                      </p:to>
                                    </p:set>
                                    <p:animEffect transition="in" filter="blinds(horizontal)">
                                      <p:cBhvr>
                                        <p:cTn id="52" dur="500"/>
                                        <p:tgtEl>
                                          <p:spTgt spid="59496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94965"/>
                                        </p:tgtEl>
                                        <p:attrNameLst>
                                          <p:attrName>style.visibility</p:attrName>
                                        </p:attrNameLst>
                                      </p:cBhvr>
                                      <p:to>
                                        <p:strVal val="visible"/>
                                      </p:to>
                                    </p:set>
                                    <p:animEffect transition="in" filter="blinds(horizontal)">
                                      <p:cBhvr>
                                        <p:cTn id="57" dur="500"/>
                                        <p:tgtEl>
                                          <p:spTgt spid="59496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94961"/>
                                        </p:tgtEl>
                                        <p:attrNameLst>
                                          <p:attrName>style.visibility</p:attrName>
                                        </p:attrNameLst>
                                      </p:cBhvr>
                                      <p:to>
                                        <p:strVal val="visible"/>
                                      </p:to>
                                    </p:set>
                                    <p:animEffect transition="in" filter="blinds(horizontal)">
                                      <p:cBhvr>
                                        <p:cTn id="62" dur="500"/>
                                        <p:tgtEl>
                                          <p:spTgt spid="594961"/>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594962"/>
                                        </p:tgtEl>
                                        <p:attrNameLst>
                                          <p:attrName>style.visibility</p:attrName>
                                        </p:attrNameLst>
                                      </p:cBhvr>
                                      <p:to>
                                        <p:strVal val="visible"/>
                                      </p:to>
                                    </p:set>
                                    <p:animEffect transition="in" filter="blinds(horizontal)">
                                      <p:cBhvr>
                                        <p:cTn id="67" dur="500"/>
                                        <p:tgtEl>
                                          <p:spTgt spid="59496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594963"/>
                                        </p:tgtEl>
                                        <p:attrNameLst>
                                          <p:attrName>style.visibility</p:attrName>
                                        </p:attrNameLst>
                                      </p:cBhvr>
                                      <p:to>
                                        <p:strVal val="visible"/>
                                      </p:to>
                                    </p:set>
                                    <p:animEffect transition="in" filter="blinds(horizontal)">
                                      <p:cBhvr>
                                        <p:cTn id="72" dur="500"/>
                                        <p:tgtEl>
                                          <p:spTgt spid="594963"/>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594964"/>
                                        </p:tgtEl>
                                        <p:attrNameLst>
                                          <p:attrName>style.visibility</p:attrName>
                                        </p:attrNameLst>
                                      </p:cBhvr>
                                      <p:to>
                                        <p:strVal val="visible"/>
                                      </p:to>
                                    </p:set>
                                    <p:animEffect transition="in" filter="blinds(horizontal)">
                                      <p:cBhvr>
                                        <p:cTn id="77" dur="500"/>
                                        <p:tgtEl>
                                          <p:spTgt spid="594964"/>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594959"/>
                                        </p:tgtEl>
                                        <p:attrNameLst>
                                          <p:attrName>style.visibility</p:attrName>
                                        </p:attrNameLst>
                                      </p:cBhvr>
                                      <p:to>
                                        <p:strVal val="visible"/>
                                      </p:to>
                                    </p:set>
                                    <p:animEffect transition="in" filter="blinds(horizontal)">
                                      <p:cBhvr>
                                        <p:cTn id="82" dur="500"/>
                                        <p:tgtEl>
                                          <p:spTgt spid="594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52" grpId="0"/>
      <p:bldP spid="59495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p:cNvSpPr>
          <p:nvPr>
            <p:ph type="title"/>
          </p:nvPr>
        </p:nvSpPr>
        <p:spPr>
          <a:ln/>
        </p:spPr>
        <p:txBody>
          <a:bodyPr vert="horz" wrap="square" lIns="91440" tIns="45720" rIns="91440" bIns="45720" anchor="ctr" anchorCtr="0"/>
          <a:lstStyle/>
          <a:p>
            <a:r>
              <a:rPr lang="zh-CN" altLang="en-US" dirty="0"/>
              <a:t>目标文件中的符号表</a:t>
            </a:r>
          </a:p>
        </p:txBody>
      </p:sp>
      <p:sp>
        <p:nvSpPr>
          <p:cNvPr id="66562" name="Rectangle 3"/>
          <p:cNvSpPr>
            <a:spLocks noGrp="1"/>
          </p:cNvSpPr>
          <p:nvPr>
            <p:ph idx="1"/>
          </p:nvPr>
        </p:nvSpPr>
        <p:spPr>
          <a:xfrm>
            <a:off x="468313" y="728663"/>
            <a:ext cx="8229600" cy="477837"/>
          </a:xfrm>
          <a:ln/>
        </p:spPr>
        <p:txBody>
          <a:bodyPr vert="horz" wrap="square" lIns="91440" tIns="45720" rIns="91440" bIns="45720" anchor="t" anchorCtr="0"/>
          <a:lstStyle/>
          <a:p>
            <a:pPr>
              <a:lnSpc>
                <a:spcPct val="105000"/>
              </a:lnSpc>
            </a:pPr>
            <a:r>
              <a:rPr lang="en-US" altLang="zh-CN" dirty="0">
                <a:solidFill>
                  <a:schemeClr val="accent2"/>
                </a:solidFill>
                <a:latin typeface="微软雅黑" panose="020B0503020204020204" pitchFamily="34" charset="-122"/>
                <a:ea typeface="微软雅黑" panose="020B0503020204020204" pitchFamily="34" charset="-122"/>
              </a:rPr>
              <a:t>main.o</a:t>
            </a:r>
            <a:r>
              <a:rPr lang="zh-CN" altLang="en-US" dirty="0">
                <a:solidFill>
                  <a:schemeClr val="accent2"/>
                </a:solidFill>
                <a:latin typeface="微软雅黑" panose="020B0503020204020204" pitchFamily="34" charset="-122"/>
                <a:ea typeface="微软雅黑" panose="020B0503020204020204" pitchFamily="34" charset="-122"/>
              </a:rPr>
              <a:t>中的符号表中最后三个条目（共</a:t>
            </a:r>
            <a:r>
              <a:rPr lang="en-US" altLang="zh-CN" dirty="0">
                <a:solidFill>
                  <a:schemeClr val="accent2"/>
                </a:solidFill>
                <a:latin typeface="微软雅黑" panose="020B0503020204020204" pitchFamily="34" charset="-122"/>
                <a:ea typeface="微软雅黑" panose="020B0503020204020204" pitchFamily="34" charset="-122"/>
              </a:rPr>
              <a:t>10</a:t>
            </a:r>
            <a:r>
              <a:rPr lang="zh-CN" altLang="en-US" dirty="0">
                <a:solidFill>
                  <a:schemeClr val="accent2"/>
                </a:solidFill>
                <a:latin typeface="微软雅黑" panose="020B0503020204020204" pitchFamily="34" charset="-122"/>
                <a:ea typeface="微软雅黑" panose="020B0503020204020204" pitchFamily="34" charset="-122"/>
              </a:rPr>
              <a:t>个）</a:t>
            </a:r>
          </a:p>
        </p:txBody>
      </p:sp>
      <p:sp>
        <p:nvSpPr>
          <p:cNvPr id="66563" name="Text Box 4"/>
          <p:cNvSpPr txBox="1"/>
          <p:nvPr/>
        </p:nvSpPr>
        <p:spPr>
          <a:xfrm>
            <a:off x="657225" y="1209675"/>
            <a:ext cx="7470775" cy="1481138"/>
          </a:xfrm>
          <a:prstGeom prst="rect">
            <a:avLst/>
          </a:prstGeom>
          <a:noFill/>
          <a:ln w="9525">
            <a:noFill/>
          </a:ln>
        </p:spPr>
        <p:txBody>
          <a:bodyPr anchor="t" anchorCtr="0">
            <a:spAutoFit/>
          </a:bodyPr>
          <a:lstStyle/>
          <a:p>
            <a:pPr>
              <a:spcBef>
                <a:spcPct val="35000"/>
              </a:spcBef>
            </a:pPr>
            <a:r>
              <a:rPr lang="en-US" altLang="zh-CN" b="1" dirty="0">
                <a:solidFill>
                  <a:srgbClr val="004821"/>
                </a:solidFill>
                <a:latin typeface="微软雅黑" panose="020B0503020204020204" pitchFamily="34" charset="-122"/>
                <a:ea typeface="微软雅黑" panose="020B0503020204020204" pitchFamily="34" charset="-122"/>
              </a:rPr>
              <a:t>Num:	value	Size	Type	Bind	Ot	Ndx	Name</a:t>
            </a:r>
          </a:p>
          <a:p>
            <a:pPr>
              <a:spcBef>
                <a:spcPct val="35000"/>
              </a:spcBef>
            </a:pPr>
            <a:r>
              <a:rPr lang="en-US" altLang="zh-CN" b="1" dirty="0">
                <a:solidFill>
                  <a:srgbClr val="004821"/>
                </a:solidFill>
                <a:latin typeface="微软雅黑" panose="020B0503020204020204" pitchFamily="34" charset="-122"/>
                <a:ea typeface="微软雅黑" panose="020B0503020204020204" pitchFamily="34" charset="-122"/>
              </a:rPr>
              <a:t>8:	0	8	Data	Global  	0	3	buf</a:t>
            </a:r>
          </a:p>
          <a:p>
            <a:pPr>
              <a:spcBef>
                <a:spcPct val="35000"/>
              </a:spcBef>
            </a:pPr>
            <a:r>
              <a:rPr lang="en-US" altLang="zh-CN" b="1" dirty="0">
                <a:solidFill>
                  <a:srgbClr val="004821"/>
                </a:solidFill>
                <a:latin typeface="微软雅黑" panose="020B0503020204020204" pitchFamily="34" charset="-122"/>
                <a:ea typeface="微软雅黑" panose="020B0503020204020204" pitchFamily="34" charset="-122"/>
              </a:rPr>
              <a:t>9:	0	33	Func	Global	0	1	main</a:t>
            </a:r>
          </a:p>
          <a:p>
            <a:pPr>
              <a:spcBef>
                <a:spcPct val="35000"/>
              </a:spcBef>
            </a:pPr>
            <a:r>
              <a:rPr lang="en-US" altLang="zh-CN" b="1" dirty="0">
                <a:solidFill>
                  <a:srgbClr val="004821"/>
                </a:solidFill>
                <a:latin typeface="微软雅黑" panose="020B0503020204020204" pitchFamily="34" charset="-122"/>
                <a:ea typeface="微软雅黑" panose="020B0503020204020204" pitchFamily="34" charset="-122"/>
              </a:rPr>
              <a:t>10:	0	0	Notype	Global	0	UND	swap</a:t>
            </a:r>
          </a:p>
        </p:txBody>
      </p:sp>
      <p:sp>
        <p:nvSpPr>
          <p:cNvPr id="692229" name="Rectangle 5"/>
          <p:cNvSpPr/>
          <p:nvPr/>
        </p:nvSpPr>
        <p:spPr>
          <a:xfrm>
            <a:off x="341313" y="3913188"/>
            <a:ext cx="8229600" cy="477837"/>
          </a:xfrm>
          <a:prstGeom prst="rect">
            <a:avLst/>
          </a:prstGeom>
          <a:noFill/>
          <a:ln w="9525">
            <a:noFill/>
          </a:ln>
        </p:spPr>
        <p:txBody>
          <a:bodyPr anchor="t" anchorCtr="0"/>
          <a:lstStyle/>
          <a:p>
            <a:pPr marL="342900" indent="-342900" eaLnBrk="0" hangingPunct="0">
              <a:lnSpc>
                <a:spcPct val="105000"/>
              </a:lnSpc>
              <a:spcBef>
                <a:spcPct val="20000"/>
              </a:spcBef>
              <a:buChar char="•"/>
            </a:pPr>
            <a:r>
              <a:rPr lang="en-US" altLang="zh-CN" sz="2400" b="1" dirty="0">
                <a:solidFill>
                  <a:schemeClr val="accent2"/>
                </a:solidFill>
                <a:latin typeface="微软雅黑" panose="020B0503020204020204" pitchFamily="34" charset="-122"/>
                <a:ea typeface="微软雅黑" panose="020B0503020204020204" pitchFamily="34" charset="-122"/>
              </a:rPr>
              <a:t>swap.o</a:t>
            </a:r>
            <a:r>
              <a:rPr lang="zh-CN" altLang="en-US" sz="2400" b="1" dirty="0">
                <a:solidFill>
                  <a:schemeClr val="accent2"/>
                </a:solidFill>
                <a:latin typeface="微软雅黑" panose="020B0503020204020204" pitchFamily="34" charset="-122"/>
                <a:ea typeface="微软雅黑" panose="020B0503020204020204" pitchFamily="34" charset="-122"/>
              </a:rPr>
              <a:t>中的符号表中最后</a:t>
            </a:r>
            <a:r>
              <a:rPr lang="en-US" altLang="zh-CN" sz="2400" b="1" dirty="0">
                <a:solidFill>
                  <a:schemeClr val="accent2"/>
                </a:solidFill>
                <a:latin typeface="微软雅黑" panose="020B0503020204020204" pitchFamily="34" charset="-122"/>
                <a:ea typeface="微软雅黑" panose="020B0503020204020204" pitchFamily="34" charset="-122"/>
              </a:rPr>
              <a:t>4</a:t>
            </a:r>
            <a:r>
              <a:rPr lang="zh-CN" altLang="en-US" sz="2400" b="1" dirty="0">
                <a:solidFill>
                  <a:schemeClr val="accent2"/>
                </a:solidFill>
                <a:latin typeface="微软雅黑" panose="020B0503020204020204" pitchFamily="34" charset="-122"/>
                <a:ea typeface="微软雅黑" panose="020B0503020204020204" pitchFamily="34" charset="-122"/>
              </a:rPr>
              <a:t>个条目（共</a:t>
            </a:r>
            <a:r>
              <a:rPr lang="en-US" altLang="zh-CN" sz="2400" b="1" dirty="0">
                <a:solidFill>
                  <a:schemeClr val="accent2"/>
                </a:solidFill>
                <a:latin typeface="微软雅黑" panose="020B0503020204020204" pitchFamily="34" charset="-122"/>
                <a:ea typeface="微软雅黑" panose="020B0503020204020204" pitchFamily="34" charset="-122"/>
              </a:rPr>
              <a:t>11</a:t>
            </a:r>
            <a:r>
              <a:rPr lang="zh-CN" altLang="en-US" sz="2400" b="1" dirty="0">
                <a:solidFill>
                  <a:schemeClr val="accent2"/>
                </a:solidFill>
                <a:latin typeface="微软雅黑" panose="020B0503020204020204" pitchFamily="34" charset="-122"/>
                <a:ea typeface="微软雅黑" panose="020B0503020204020204" pitchFamily="34" charset="-122"/>
              </a:rPr>
              <a:t>个）</a:t>
            </a:r>
          </a:p>
          <a:p>
            <a:pPr marL="342900" indent="-342900" eaLnBrk="0" hangingPunct="0">
              <a:lnSpc>
                <a:spcPct val="105000"/>
              </a:lnSpc>
              <a:spcBef>
                <a:spcPct val="20000"/>
              </a:spcBef>
            </a:pPr>
            <a:endParaRPr lang="zh-CN" altLang="en-US" sz="2400" b="1" dirty="0">
              <a:solidFill>
                <a:schemeClr val="accent2"/>
              </a:solidFill>
              <a:latin typeface="微软雅黑" panose="020B0503020204020204" pitchFamily="34" charset="-122"/>
              <a:ea typeface="微软雅黑" panose="020B0503020204020204" pitchFamily="34" charset="-122"/>
            </a:endParaRPr>
          </a:p>
        </p:txBody>
      </p:sp>
      <p:sp>
        <p:nvSpPr>
          <p:cNvPr id="692230" name="Text Box 6"/>
          <p:cNvSpPr txBox="1"/>
          <p:nvPr/>
        </p:nvSpPr>
        <p:spPr>
          <a:xfrm>
            <a:off x="476250" y="4424363"/>
            <a:ext cx="8485188" cy="1852612"/>
          </a:xfrm>
          <a:prstGeom prst="rect">
            <a:avLst/>
          </a:prstGeom>
          <a:noFill/>
          <a:ln w="9525">
            <a:noFill/>
          </a:ln>
        </p:spPr>
        <p:txBody>
          <a:bodyPr anchor="t" anchorCtr="0">
            <a:spAutoFit/>
          </a:bodyPr>
          <a:lstStyle/>
          <a:p>
            <a:pPr>
              <a:spcBef>
                <a:spcPct val="35000"/>
              </a:spcBef>
            </a:pPr>
            <a:r>
              <a:rPr lang="en-US" altLang="zh-CN" b="1" dirty="0">
                <a:solidFill>
                  <a:srgbClr val="004821"/>
                </a:solidFill>
                <a:latin typeface="微软雅黑" panose="020B0503020204020204" pitchFamily="34" charset="-122"/>
                <a:ea typeface="微软雅黑" panose="020B0503020204020204" pitchFamily="34" charset="-122"/>
              </a:rPr>
              <a:t>Num:	value	Size	Type	 Bind	   Ot	Ndx	Name</a:t>
            </a:r>
          </a:p>
          <a:p>
            <a:pPr>
              <a:spcBef>
                <a:spcPct val="35000"/>
              </a:spcBef>
            </a:pPr>
            <a:r>
              <a:rPr lang="en-US" altLang="zh-CN" b="1" dirty="0">
                <a:solidFill>
                  <a:srgbClr val="004821"/>
                </a:solidFill>
                <a:latin typeface="微软雅黑" panose="020B0503020204020204" pitchFamily="34" charset="-122"/>
                <a:ea typeface="微软雅黑" panose="020B0503020204020204" pitchFamily="34" charset="-122"/>
              </a:rPr>
              <a:t>8:	0	4	 Data	 Global    0	3	bufp0</a:t>
            </a:r>
          </a:p>
          <a:p>
            <a:pPr>
              <a:spcBef>
                <a:spcPct val="35000"/>
              </a:spcBef>
            </a:pPr>
            <a:r>
              <a:rPr lang="en-US" altLang="zh-CN" b="1" dirty="0">
                <a:solidFill>
                  <a:srgbClr val="004821"/>
                </a:solidFill>
                <a:latin typeface="微软雅黑" panose="020B0503020204020204" pitchFamily="34" charset="-122"/>
                <a:ea typeface="微软雅黑" panose="020B0503020204020204" pitchFamily="34" charset="-122"/>
              </a:rPr>
              <a:t>9:	0	0	 Notype Global    0	UND 	buf</a:t>
            </a:r>
          </a:p>
          <a:p>
            <a:pPr>
              <a:spcBef>
                <a:spcPct val="35000"/>
              </a:spcBef>
            </a:pPr>
            <a:r>
              <a:rPr lang="en-US" altLang="zh-CN" b="1" dirty="0">
                <a:solidFill>
                  <a:srgbClr val="004821"/>
                </a:solidFill>
                <a:latin typeface="微软雅黑" panose="020B0503020204020204" pitchFamily="34" charset="-122"/>
                <a:ea typeface="微软雅黑" panose="020B0503020204020204" pitchFamily="34" charset="-122"/>
              </a:rPr>
              <a:t>10:	0	36	 Func	 Global	   0	1	swap</a:t>
            </a:r>
          </a:p>
          <a:p>
            <a:pPr>
              <a:spcBef>
                <a:spcPct val="35000"/>
              </a:spcBef>
            </a:pPr>
            <a:r>
              <a:rPr lang="en-US" altLang="zh-CN" b="1" dirty="0">
                <a:solidFill>
                  <a:srgbClr val="004821"/>
                </a:solidFill>
                <a:latin typeface="微软雅黑" panose="020B0503020204020204" pitchFamily="34" charset="-122"/>
                <a:ea typeface="微软雅黑" panose="020B0503020204020204" pitchFamily="34" charset="-122"/>
              </a:rPr>
              <a:t>11:	4	4	 Data	 Local	   0	COM	bufp1</a:t>
            </a:r>
          </a:p>
        </p:txBody>
      </p:sp>
      <p:sp>
        <p:nvSpPr>
          <p:cNvPr id="692231" name="Text Box 7"/>
          <p:cNvSpPr txBox="1"/>
          <p:nvPr/>
        </p:nvSpPr>
        <p:spPr>
          <a:xfrm>
            <a:off x="296863" y="2627313"/>
            <a:ext cx="8596312" cy="1187450"/>
          </a:xfrm>
          <a:prstGeom prst="rect">
            <a:avLst/>
          </a:prstGeom>
          <a:noFill/>
          <a:ln w="9525">
            <a:noFill/>
          </a:ln>
        </p:spPr>
        <p:txBody>
          <a:bodyPr anchor="t" anchorCtr="0">
            <a:spAutoFit/>
          </a:bodyPr>
          <a:lstStyle/>
          <a:p>
            <a:pPr>
              <a:lnSpc>
                <a:spcPct val="120000"/>
              </a:lnSpc>
            </a:pPr>
            <a:r>
              <a:rPr lang="en-US" altLang="zh-CN" sz="2000" b="1" dirty="0">
                <a:solidFill>
                  <a:srgbClr val="FF0000"/>
                </a:solidFill>
                <a:latin typeface="微软雅黑" panose="020B0503020204020204" pitchFamily="34" charset="-122"/>
                <a:ea typeface="微软雅黑" panose="020B0503020204020204" pitchFamily="34" charset="-122"/>
              </a:rPr>
              <a:t>buf</a:t>
            </a:r>
            <a:r>
              <a:rPr lang="zh-CN" altLang="en-US" sz="2000" b="1" dirty="0">
                <a:solidFill>
                  <a:srgbClr val="FF0000"/>
                </a:solidFill>
                <a:latin typeface="微软雅黑" panose="020B0503020204020204" pitchFamily="34" charset="-122"/>
                <a:ea typeface="微软雅黑" panose="020B0503020204020204" pitchFamily="34" charset="-122"/>
              </a:rPr>
              <a:t>是</a:t>
            </a:r>
            <a:r>
              <a:rPr lang="en-US" altLang="zh-CN" sz="2000" b="1" dirty="0">
                <a:solidFill>
                  <a:srgbClr val="FF0000"/>
                </a:solidFill>
                <a:latin typeface="微软雅黑" panose="020B0503020204020204" pitchFamily="34" charset="-122"/>
                <a:ea typeface="微软雅黑" panose="020B0503020204020204" pitchFamily="34" charset="-122"/>
              </a:rPr>
              <a:t>main.o</a:t>
            </a:r>
            <a:r>
              <a:rPr lang="zh-CN" altLang="en-US" sz="2000" b="1" dirty="0">
                <a:solidFill>
                  <a:srgbClr val="FF0000"/>
                </a:solidFill>
                <a:latin typeface="微软雅黑" panose="020B0503020204020204" pitchFamily="34" charset="-122"/>
                <a:ea typeface="微软雅黑" panose="020B0503020204020204" pitchFamily="34" charset="-122"/>
              </a:rPr>
              <a:t>中第</a:t>
            </a:r>
            <a:r>
              <a:rPr lang="en-US" altLang="zh-CN" sz="2000" b="1" dirty="0">
                <a:solidFill>
                  <a:srgbClr val="FF0000"/>
                </a:solidFill>
                <a:latin typeface="微软雅黑" panose="020B0503020204020204" pitchFamily="34" charset="-122"/>
                <a:ea typeface="微软雅黑" panose="020B0503020204020204" pitchFamily="34" charset="-122"/>
              </a:rPr>
              <a:t>3</a:t>
            </a:r>
            <a:r>
              <a:rPr lang="zh-CN" altLang="en-US" sz="2000" b="1" dirty="0">
                <a:solidFill>
                  <a:srgbClr val="FF0000"/>
                </a:solidFill>
                <a:latin typeface="微软雅黑" panose="020B0503020204020204" pitchFamily="34" charset="-122"/>
                <a:ea typeface="微软雅黑" panose="020B0503020204020204" pitchFamily="34" charset="-122"/>
              </a:rPr>
              <a:t>节（</a:t>
            </a:r>
            <a:r>
              <a:rPr lang="en-US" altLang="zh-CN" sz="2000" b="1" dirty="0">
                <a:solidFill>
                  <a:srgbClr val="FF0000"/>
                </a:solidFill>
                <a:latin typeface="微软雅黑" panose="020B0503020204020204" pitchFamily="34" charset="-122"/>
                <a:ea typeface="微软雅黑" panose="020B0503020204020204" pitchFamily="34" charset="-122"/>
              </a:rPr>
              <a:t>.data</a:t>
            </a:r>
            <a:r>
              <a:rPr lang="zh-CN" altLang="en-US" sz="2000" b="1" dirty="0">
                <a:solidFill>
                  <a:srgbClr val="FF0000"/>
                </a:solidFill>
                <a:latin typeface="微软雅黑" panose="020B0503020204020204" pitchFamily="34" charset="-122"/>
                <a:ea typeface="微软雅黑" panose="020B0503020204020204" pitchFamily="34" charset="-122"/>
              </a:rPr>
              <a:t>）偏移为</a:t>
            </a:r>
            <a:r>
              <a:rPr lang="en-US" altLang="zh-CN" sz="2000" b="1" dirty="0">
                <a:solidFill>
                  <a:srgbClr val="FF0000"/>
                </a:solidFill>
                <a:latin typeface="微软雅黑" panose="020B0503020204020204" pitchFamily="34" charset="-122"/>
                <a:ea typeface="微软雅黑" panose="020B0503020204020204" pitchFamily="34" charset="-122"/>
              </a:rPr>
              <a:t>0</a:t>
            </a:r>
            <a:r>
              <a:rPr lang="zh-CN" altLang="en-US" sz="2000" b="1" dirty="0">
                <a:solidFill>
                  <a:srgbClr val="FF0000"/>
                </a:solidFill>
                <a:latin typeface="微软雅黑" panose="020B0503020204020204" pitchFamily="34" charset="-122"/>
                <a:ea typeface="微软雅黑" panose="020B0503020204020204" pitchFamily="34" charset="-122"/>
              </a:rPr>
              <a:t>的符号，是全局变量，占</a:t>
            </a:r>
            <a:r>
              <a:rPr lang="en-US" altLang="zh-CN" sz="2000" b="1" dirty="0">
                <a:solidFill>
                  <a:srgbClr val="FF0000"/>
                </a:solidFill>
                <a:latin typeface="微软雅黑" panose="020B0503020204020204" pitchFamily="34" charset="-122"/>
                <a:ea typeface="微软雅黑" panose="020B0503020204020204" pitchFamily="34" charset="-122"/>
              </a:rPr>
              <a:t>8B</a:t>
            </a:r>
            <a:r>
              <a:rPr lang="zh-CN" altLang="en-US" sz="2000" b="1" dirty="0">
                <a:solidFill>
                  <a:srgbClr val="FF0000"/>
                </a:solidFill>
                <a:latin typeface="微软雅黑" panose="020B0503020204020204" pitchFamily="34" charset="-122"/>
                <a:ea typeface="微软雅黑" panose="020B0503020204020204" pitchFamily="34" charset="-122"/>
              </a:rPr>
              <a:t>； </a:t>
            </a:r>
            <a:r>
              <a:rPr lang="en-US" altLang="zh-CN" sz="2000" b="1" dirty="0">
                <a:solidFill>
                  <a:srgbClr val="FF0000"/>
                </a:solidFill>
                <a:latin typeface="微软雅黑" panose="020B0503020204020204" pitchFamily="34" charset="-122"/>
                <a:ea typeface="微软雅黑" panose="020B0503020204020204" pitchFamily="34" charset="-122"/>
              </a:rPr>
              <a:t>main</a:t>
            </a:r>
            <a:r>
              <a:rPr lang="zh-CN" altLang="en-US" sz="2000" b="1" dirty="0">
                <a:solidFill>
                  <a:srgbClr val="FF0000"/>
                </a:solidFill>
                <a:latin typeface="微软雅黑" panose="020B0503020204020204" pitchFamily="34" charset="-122"/>
                <a:ea typeface="微软雅黑" panose="020B0503020204020204" pitchFamily="34" charset="-122"/>
              </a:rPr>
              <a:t>是第</a:t>
            </a:r>
            <a:r>
              <a:rPr lang="en-US" altLang="zh-CN" sz="2000" b="1" dirty="0">
                <a:solidFill>
                  <a:srgbClr val="FF0000"/>
                </a:solidFill>
                <a:latin typeface="微软雅黑" panose="020B0503020204020204" pitchFamily="34" charset="-122"/>
                <a:ea typeface="微软雅黑" panose="020B0503020204020204" pitchFamily="34" charset="-122"/>
              </a:rPr>
              <a:t>1</a:t>
            </a:r>
            <a:r>
              <a:rPr lang="zh-CN" altLang="en-US" sz="2000" b="1" dirty="0">
                <a:solidFill>
                  <a:srgbClr val="FF0000"/>
                </a:solidFill>
                <a:latin typeface="微软雅黑" panose="020B0503020204020204" pitchFamily="34" charset="-122"/>
                <a:ea typeface="微软雅黑" panose="020B0503020204020204" pitchFamily="34" charset="-122"/>
              </a:rPr>
              <a:t>节（</a:t>
            </a:r>
            <a:r>
              <a:rPr lang="en-US" altLang="zh-CN" sz="2000" b="1" dirty="0">
                <a:solidFill>
                  <a:srgbClr val="FF0000"/>
                </a:solidFill>
                <a:latin typeface="微软雅黑" panose="020B0503020204020204" pitchFamily="34" charset="-122"/>
                <a:ea typeface="微软雅黑" panose="020B0503020204020204" pitchFamily="34" charset="-122"/>
              </a:rPr>
              <a:t>.text</a:t>
            </a:r>
            <a:r>
              <a:rPr lang="zh-CN" altLang="en-US" sz="2000" b="1" dirty="0">
                <a:solidFill>
                  <a:srgbClr val="FF0000"/>
                </a:solidFill>
                <a:latin typeface="微软雅黑" panose="020B0503020204020204" pitchFamily="34" charset="-122"/>
                <a:ea typeface="微软雅黑" panose="020B0503020204020204" pitchFamily="34" charset="-122"/>
              </a:rPr>
              <a:t>）偏移为</a:t>
            </a:r>
            <a:r>
              <a:rPr lang="en-US" altLang="zh-CN" sz="2000" b="1" dirty="0">
                <a:solidFill>
                  <a:srgbClr val="FF0000"/>
                </a:solidFill>
                <a:latin typeface="微软雅黑" panose="020B0503020204020204" pitchFamily="34" charset="-122"/>
                <a:ea typeface="微软雅黑" panose="020B0503020204020204" pitchFamily="34" charset="-122"/>
              </a:rPr>
              <a:t>0</a:t>
            </a:r>
            <a:r>
              <a:rPr lang="zh-CN" altLang="en-US" sz="2000" b="1" dirty="0">
                <a:solidFill>
                  <a:srgbClr val="FF0000"/>
                </a:solidFill>
                <a:latin typeface="微软雅黑" panose="020B0503020204020204" pitchFamily="34" charset="-122"/>
                <a:ea typeface="微软雅黑" panose="020B0503020204020204" pitchFamily="34" charset="-122"/>
              </a:rPr>
              <a:t>的符号，是全局函数，占</a:t>
            </a:r>
            <a:r>
              <a:rPr lang="en-US" altLang="zh-CN" sz="2000" b="1" dirty="0">
                <a:solidFill>
                  <a:srgbClr val="FF0000"/>
                </a:solidFill>
                <a:latin typeface="微软雅黑" panose="020B0503020204020204" pitchFamily="34" charset="-122"/>
                <a:ea typeface="微软雅黑" panose="020B0503020204020204" pitchFamily="34" charset="-122"/>
              </a:rPr>
              <a:t>33B</a:t>
            </a:r>
            <a:r>
              <a:rPr lang="zh-CN" altLang="en-US" sz="2000" b="1" dirty="0">
                <a:solidFill>
                  <a:srgbClr val="FF0000"/>
                </a:solidFill>
                <a:latin typeface="微软雅黑" panose="020B0503020204020204" pitchFamily="34" charset="-122"/>
                <a:ea typeface="微软雅黑" panose="020B0503020204020204" pitchFamily="34" charset="-122"/>
              </a:rPr>
              <a:t>； </a:t>
            </a:r>
          </a:p>
          <a:p>
            <a:pPr>
              <a:lnSpc>
                <a:spcPct val="120000"/>
              </a:lnSpc>
            </a:pPr>
            <a:r>
              <a:rPr lang="en-US" altLang="zh-CN" sz="2000" b="1" dirty="0">
                <a:solidFill>
                  <a:srgbClr val="FF0000"/>
                </a:solidFill>
                <a:latin typeface="微软雅黑" panose="020B0503020204020204" pitchFamily="34" charset="-122"/>
                <a:ea typeface="微软雅黑" panose="020B0503020204020204" pitchFamily="34" charset="-122"/>
              </a:rPr>
              <a:t>swap</a:t>
            </a:r>
            <a:r>
              <a:rPr lang="zh-CN" altLang="en-US" sz="2000" b="1" dirty="0">
                <a:solidFill>
                  <a:srgbClr val="FF0000"/>
                </a:solidFill>
                <a:latin typeface="微软雅黑" panose="020B0503020204020204" pitchFamily="34" charset="-122"/>
                <a:ea typeface="微软雅黑" panose="020B0503020204020204" pitchFamily="34" charset="-122"/>
              </a:rPr>
              <a:t>是</a:t>
            </a:r>
            <a:r>
              <a:rPr lang="en-US" altLang="zh-CN" sz="2000" b="1" dirty="0">
                <a:solidFill>
                  <a:srgbClr val="FF0000"/>
                </a:solidFill>
                <a:latin typeface="微软雅黑" panose="020B0503020204020204" pitchFamily="34" charset="-122"/>
                <a:ea typeface="微软雅黑" panose="020B0503020204020204" pitchFamily="34" charset="-122"/>
              </a:rPr>
              <a:t>main.o</a:t>
            </a:r>
            <a:r>
              <a:rPr lang="zh-CN" altLang="en-US" sz="2000" b="1" dirty="0">
                <a:solidFill>
                  <a:srgbClr val="FF0000"/>
                </a:solidFill>
                <a:latin typeface="微软雅黑" panose="020B0503020204020204" pitchFamily="34" charset="-122"/>
                <a:ea typeface="微软雅黑" panose="020B0503020204020204" pitchFamily="34" charset="-122"/>
              </a:rPr>
              <a:t>中未定义全局（在其他模块定义）符号，类型和大小未知</a:t>
            </a:r>
          </a:p>
        </p:txBody>
      </p:sp>
      <p:sp>
        <p:nvSpPr>
          <p:cNvPr id="692232" name="Text Box 8"/>
          <p:cNvSpPr txBox="1"/>
          <p:nvPr/>
        </p:nvSpPr>
        <p:spPr>
          <a:xfrm>
            <a:off x="258763" y="6284913"/>
            <a:ext cx="8813800" cy="473075"/>
          </a:xfrm>
          <a:prstGeom prst="rect">
            <a:avLst/>
          </a:prstGeom>
          <a:noFill/>
          <a:ln w="9525">
            <a:noFill/>
          </a:ln>
        </p:spPr>
        <p:txBody>
          <a:bodyPr anchor="t" anchorCtr="0">
            <a:spAutoFit/>
          </a:bodyPr>
          <a:lstStyle/>
          <a:p>
            <a:pPr>
              <a:lnSpc>
                <a:spcPct val="125000"/>
              </a:lnSpc>
              <a:spcBef>
                <a:spcPct val="50000"/>
              </a:spcBef>
            </a:pPr>
            <a:r>
              <a:rPr lang="en-US" altLang="zh-CN" sz="2000" b="1" dirty="0">
                <a:solidFill>
                  <a:srgbClr val="FF0000"/>
                </a:solidFill>
                <a:latin typeface="微软雅黑" panose="020B0503020204020204" pitchFamily="34" charset="-122"/>
                <a:ea typeface="微软雅黑" panose="020B0503020204020204" pitchFamily="34" charset="-122"/>
              </a:rPr>
              <a:t>bufp1</a:t>
            </a:r>
            <a:r>
              <a:rPr lang="zh-CN" altLang="en-US" sz="2000" b="1" dirty="0">
                <a:solidFill>
                  <a:srgbClr val="FF0000"/>
                </a:solidFill>
                <a:latin typeface="微软雅黑" panose="020B0503020204020204" pitchFamily="34" charset="-122"/>
                <a:ea typeface="微软雅黑" panose="020B0503020204020204" pitchFamily="34" charset="-122"/>
              </a:rPr>
              <a:t>是未分配地址且未初始化的</a:t>
            </a:r>
            <a:r>
              <a:rPr lang="zh-CN" altLang="en-US" sz="2000" b="1" dirty="0">
                <a:solidFill>
                  <a:srgbClr val="FF0000"/>
                </a:solidFill>
                <a:latin typeface="Arial" panose="020B0604020202020204" pitchFamily="34" charset="0"/>
                <a:ea typeface="微软雅黑" panose="020B0503020204020204" pitchFamily="34" charset="-122"/>
              </a:rPr>
              <a:t>本地变量</a:t>
            </a:r>
            <a:r>
              <a:rPr lang="en-US" altLang="zh-CN" sz="2000" b="1" dirty="0">
                <a:solidFill>
                  <a:srgbClr val="FF0000"/>
                </a:solidFill>
                <a:latin typeface="微软雅黑" panose="020B0503020204020204" pitchFamily="34" charset="-122"/>
                <a:ea typeface="微软雅黑" panose="020B0503020204020204" pitchFamily="34" charset="-122"/>
              </a:rPr>
              <a:t>(ndx=COM),</a:t>
            </a:r>
            <a:r>
              <a:rPr lang="zh-CN" altLang="en-US" sz="2000" b="1" dirty="0">
                <a:solidFill>
                  <a:srgbClr val="FF0000"/>
                </a:solidFill>
                <a:latin typeface="微软雅黑" panose="020B0503020204020204" pitchFamily="34" charset="-122"/>
                <a:ea typeface="微软雅黑" panose="020B0503020204020204" pitchFamily="34" charset="-122"/>
              </a:rPr>
              <a:t> 按</a:t>
            </a:r>
            <a:r>
              <a:rPr lang="en-US" altLang="zh-CN" sz="2000" b="1" dirty="0">
                <a:solidFill>
                  <a:srgbClr val="FF0000"/>
                </a:solidFill>
                <a:latin typeface="微软雅黑" panose="020B0503020204020204" pitchFamily="34" charset="-122"/>
                <a:ea typeface="微软雅黑" panose="020B0503020204020204" pitchFamily="34" charset="-122"/>
              </a:rPr>
              <a:t>4B</a:t>
            </a:r>
            <a:r>
              <a:rPr lang="zh-CN" altLang="en-US" sz="2000" b="1" dirty="0">
                <a:solidFill>
                  <a:srgbClr val="FF0000"/>
                </a:solidFill>
                <a:latin typeface="微软雅黑" panose="020B0503020204020204" pitchFamily="34" charset="-122"/>
                <a:ea typeface="微软雅黑" panose="020B0503020204020204" pitchFamily="34" charset="-122"/>
              </a:rPr>
              <a:t>对齐且占</a:t>
            </a:r>
            <a:r>
              <a:rPr lang="en-US" altLang="zh-CN" sz="2000" b="1" dirty="0">
                <a:solidFill>
                  <a:srgbClr val="FF0000"/>
                </a:solidFill>
                <a:latin typeface="微软雅黑" panose="020B0503020204020204" pitchFamily="34" charset="-122"/>
                <a:ea typeface="微软雅黑" panose="020B0503020204020204" pitchFamily="34" charset="-122"/>
              </a:rPr>
              <a:t>4B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2231">
                                            <p:txEl>
                                              <p:pRg st="0" end="0"/>
                                            </p:txEl>
                                          </p:spTgt>
                                        </p:tgtEl>
                                        <p:attrNameLst>
                                          <p:attrName>style.visibility</p:attrName>
                                        </p:attrNameLst>
                                      </p:cBhvr>
                                      <p:to>
                                        <p:strVal val="visible"/>
                                      </p:to>
                                    </p:set>
                                    <p:animEffect transition="in" filter="blinds(horizontal)">
                                      <p:cBhvr>
                                        <p:cTn id="7" dur="500"/>
                                        <p:tgtEl>
                                          <p:spTgt spid="6922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92231">
                                            <p:txEl>
                                              <p:pRg st="0" end="0"/>
                                            </p:txEl>
                                          </p:spTgt>
                                        </p:tgtEl>
                                        <p:attrNameLst>
                                          <p:attrName>style.visibility</p:attrName>
                                        </p:attrNameLst>
                                      </p:cBhvr>
                                      <p:to>
                                        <p:strVal val="visible"/>
                                      </p:to>
                                    </p:set>
                                    <p:animEffect transition="in" filter="blinds(horizontal)">
                                      <p:cBhvr>
                                        <p:cTn id="12" dur="500"/>
                                        <p:tgtEl>
                                          <p:spTgt spid="69223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92231">
                                            <p:txEl>
                                              <p:pRg st="1" end="1"/>
                                            </p:txEl>
                                          </p:spTgt>
                                        </p:tgtEl>
                                        <p:attrNameLst>
                                          <p:attrName>style.visibility</p:attrName>
                                        </p:attrNameLst>
                                      </p:cBhvr>
                                      <p:to>
                                        <p:strVal val="visible"/>
                                      </p:to>
                                    </p:set>
                                    <p:animEffect transition="in" filter="blinds(horizontal)">
                                      <p:cBhvr>
                                        <p:cTn id="17" dur="500"/>
                                        <p:tgtEl>
                                          <p:spTgt spid="69223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92229"/>
                                        </p:tgtEl>
                                        <p:attrNameLst>
                                          <p:attrName>style.visibility</p:attrName>
                                        </p:attrNameLst>
                                      </p:cBhvr>
                                      <p:to>
                                        <p:strVal val="visible"/>
                                      </p:to>
                                    </p:set>
                                    <p:animEffect transition="in" filter="blinds(horizontal)">
                                      <p:cBhvr>
                                        <p:cTn id="22" dur="500"/>
                                        <p:tgtEl>
                                          <p:spTgt spid="69222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92230"/>
                                        </p:tgtEl>
                                        <p:attrNameLst>
                                          <p:attrName>style.visibility</p:attrName>
                                        </p:attrNameLst>
                                      </p:cBhvr>
                                      <p:to>
                                        <p:strVal val="visible"/>
                                      </p:to>
                                    </p:set>
                                    <p:animEffect transition="in" filter="blinds(horizontal)">
                                      <p:cBhvr>
                                        <p:cTn id="27" dur="500"/>
                                        <p:tgtEl>
                                          <p:spTgt spid="69223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92232"/>
                                        </p:tgtEl>
                                        <p:attrNameLst>
                                          <p:attrName>style.visibility</p:attrName>
                                        </p:attrNameLst>
                                      </p:cBhvr>
                                      <p:to>
                                        <p:strVal val="visible"/>
                                      </p:to>
                                    </p:set>
                                    <p:animEffect transition="in" filter="blinds(horizontal)">
                                      <p:cBhvr>
                                        <p:cTn id="32" dur="500"/>
                                        <p:tgtEl>
                                          <p:spTgt spid="692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29" grpId="0"/>
      <p:bldP spid="692230" grpId="0"/>
      <p:bldP spid="69223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p:cNvSpPr>
          <p:nvPr>
            <p:ph type="title"/>
          </p:nvPr>
        </p:nvSpPr>
        <p:spPr>
          <a:ln/>
        </p:spPr>
        <p:txBody>
          <a:bodyPr vert="horz" wrap="square" lIns="91440" tIns="45720" rIns="91440" bIns="45720" anchor="ctr" anchorCtr="0"/>
          <a:lstStyle/>
          <a:p>
            <a:r>
              <a:rPr lang="zh-CN" altLang="en-US" dirty="0"/>
              <a:t>符号解析（</a:t>
            </a:r>
            <a:r>
              <a:rPr lang="en-US" altLang="zh-CN" dirty="0"/>
              <a:t>Symbol Resolution</a:t>
            </a:r>
            <a:r>
              <a:rPr lang="zh-CN" altLang="en-US" dirty="0"/>
              <a:t>）</a:t>
            </a:r>
          </a:p>
        </p:txBody>
      </p:sp>
      <p:sp>
        <p:nvSpPr>
          <p:cNvPr id="709635" name="Rectangle 3"/>
          <p:cNvSpPr>
            <a:spLocks noGrp="1"/>
          </p:cNvSpPr>
          <p:nvPr>
            <p:ph idx="1"/>
          </p:nvPr>
        </p:nvSpPr>
        <p:spPr>
          <a:xfrm>
            <a:off x="0" y="806450"/>
            <a:ext cx="5761038" cy="4840288"/>
          </a:xfrm>
          <a:ln/>
        </p:spPr>
        <p:txBody>
          <a:bodyPr vert="horz" wrap="square" lIns="91440" tIns="45720" rIns="91440" bIns="45720" anchor="t" anchorCtr="0"/>
          <a:lstStyle/>
          <a:p>
            <a:pPr>
              <a:lnSpc>
                <a:spcPct val="110000"/>
              </a:lnSpc>
            </a:pPr>
            <a:r>
              <a:rPr lang="zh-CN" altLang="en-US" sz="2200" dirty="0">
                <a:ea typeface="微软雅黑" panose="020B0503020204020204" pitchFamily="34" charset="-122"/>
              </a:rPr>
              <a:t>目的：将每个模块中</a:t>
            </a:r>
            <a:r>
              <a:rPr lang="zh-CN" altLang="en-US" sz="2200" dirty="0">
                <a:solidFill>
                  <a:srgbClr val="FF0000"/>
                </a:solidFill>
                <a:ea typeface="微软雅黑" panose="020B0503020204020204" pitchFamily="34" charset="-122"/>
              </a:rPr>
              <a:t>引用的符号</a:t>
            </a:r>
            <a:r>
              <a:rPr lang="zh-CN" altLang="en-US" sz="2200" dirty="0">
                <a:ea typeface="微软雅黑" panose="020B0503020204020204" pitchFamily="34" charset="-122"/>
              </a:rPr>
              <a:t>与某个目标模块中的</a:t>
            </a:r>
            <a:r>
              <a:rPr lang="zh-CN" altLang="en-US" sz="2200" dirty="0">
                <a:solidFill>
                  <a:srgbClr val="FF0000"/>
                </a:solidFill>
                <a:ea typeface="微软雅黑" panose="020B0503020204020204" pitchFamily="34" charset="-122"/>
              </a:rPr>
              <a:t>定义符号</a:t>
            </a:r>
            <a:r>
              <a:rPr lang="zh-CN" altLang="en-US" sz="2200" dirty="0">
                <a:ea typeface="微软雅黑" panose="020B0503020204020204" pitchFamily="34" charset="-122"/>
              </a:rPr>
              <a:t>建立关联。</a:t>
            </a:r>
          </a:p>
          <a:p>
            <a:pPr>
              <a:lnSpc>
                <a:spcPct val="110000"/>
              </a:lnSpc>
            </a:pPr>
            <a:r>
              <a:rPr lang="zh-CN" altLang="en-US" sz="2200" dirty="0">
                <a:ea typeface="微软雅黑" panose="020B0503020204020204" pitchFamily="34" charset="-122"/>
              </a:rPr>
              <a:t>每个</a:t>
            </a:r>
            <a:r>
              <a:rPr lang="zh-CN" altLang="en-US" sz="2200" dirty="0">
                <a:solidFill>
                  <a:srgbClr val="FF0000"/>
                </a:solidFill>
                <a:ea typeface="微软雅黑" panose="020B0503020204020204" pitchFamily="34" charset="-122"/>
              </a:rPr>
              <a:t>定义符号在代码段或数据段中都被分配了存储空间</a:t>
            </a:r>
            <a:r>
              <a:rPr lang="zh-CN" altLang="en-US" sz="2200" dirty="0">
                <a:ea typeface="微软雅黑" panose="020B0503020204020204" pitchFamily="34" charset="-122"/>
              </a:rPr>
              <a:t>，将</a:t>
            </a:r>
            <a:r>
              <a:rPr lang="zh-CN" altLang="en-US" sz="2200" dirty="0">
                <a:solidFill>
                  <a:srgbClr val="CC0066"/>
                </a:solidFill>
                <a:ea typeface="微软雅黑" panose="020B0503020204020204" pitchFamily="34" charset="-122"/>
              </a:rPr>
              <a:t>引用符号</a:t>
            </a:r>
            <a:r>
              <a:rPr lang="zh-CN" altLang="en-US" sz="2200" dirty="0">
                <a:ea typeface="微软雅黑" panose="020B0503020204020204" pitchFamily="34" charset="-122"/>
              </a:rPr>
              <a:t>与</a:t>
            </a:r>
            <a:r>
              <a:rPr lang="zh-CN" altLang="en-US" sz="2200" dirty="0">
                <a:solidFill>
                  <a:srgbClr val="CC0066"/>
                </a:solidFill>
                <a:ea typeface="微软雅黑" panose="020B0503020204020204" pitchFamily="34" charset="-122"/>
              </a:rPr>
              <a:t>定义符号</a:t>
            </a:r>
            <a:r>
              <a:rPr lang="zh-CN" altLang="en-US" sz="2200" dirty="0">
                <a:ea typeface="微软雅黑" panose="020B0503020204020204" pitchFamily="34" charset="-122"/>
              </a:rPr>
              <a:t>建立关联后，就可在重定位时</a:t>
            </a:r>
            <a:r>
              <a:rPr lang="zh-CN" altLang="en-US" sz="2200" dirty="0">
                <a:solidFill>
                  <a:srgbClr val="3366FF"/>
                </a:solidFill>
                <a:ea typeface="微软雅黑" panose="020B0503020204020204" pitchFamily="34" charset="-122"/>
              </a:rPr>
              <a:t>将引用符号的地址重定位为相关联的定义符号的地址</a:t>
            </a:r>
            <a:r>
              <a:rPr lang="zh-CN" altLang="en-US" sz="2200" dirty="0">
                <a:ea typeface="微软雅黑" panose="020B0503020204020204" pitchFamily="34" charset="-122"/>
              </a:rPr>
              <a:t>。</a:t>
            </a:r>
          </a:p>
          <a:p>
            <a:pPr>
              <a:lnSpc>
                <a:spcPct val="110000"/>
              </a:lnSpc>
            </a:pPr>
            <a:r>
              <a:rPr lang="zh-CN" altLang="en-US" sz="2200" dirty="0">
                <a:solidFill>
                  <a:srgbClr val="FF0000"/>
                </a:solidFill>
                <a:ea typeface="微软雅黑" panose="020B0503020204020204" pitchFamily="34" charset="-122"/>
              </a:rPr>
              <a:t>本地符号</a:t>
            </a:r>
            <a:r>
              <a:rPr lang="zh-CN" altLang="en-US" sz="2200" dirty="0">
                <a:ea typeface="微软雅黑" panose="020B0503020204020204" pitchFamily="34" charset="-122"/>
              </a:rPr>
              <a:t>在本模块内定义并引用，因此，其解析较简单，只要与本模块内唯一的定义符号关联即可。</a:t>
            </a:r>
          </a:p>
          <a:p>
            <a:pPr>
              <a:lnSpc>
                <a:spcPct val="110000"/>
              </a:lnSpc>
            </a:pPr>
            <a:r>
              <a:rPr lang="zh-CN" altLang="en-US" sz="2200" dirty="0">
                <a:solidFill>
                  <a:srgbClr val="FF0000"/>
                </a:solidFill>
                <a:ea typeface="微软雅黑" panose="020B0503020204020204" pitchFamily="34" charset="-122"/>
              </a:rPr>
              <a:t>全局符号</a:t>
            </a:r>
            <a:r>
              <a:rPr lang="zh-CN" altLang="en-US" sz="2200" dirty="0">
                <a:ea typeface="微软雅黑" panose="020B0503020204020204" pitchFamily="34" charset="-122"/>
              </a:rPr>
              <a:t>（外部定义的、内部定义的）的解析涉及多个模块，故较复杂</a:t>
            </a:r>
            <a:r>
              <a:rPr lang="zh-CN" altLang="en-US" sz="2200" dirty="0"/>
              <a:t>   </a:t>
            </a:r>
          </a:p>
        </p:txBody>
      </p:sp>
      <p:sp>
        <p:nvSpPr>
          <p:cNvPr id="709636" name="Text Box 4"/>
          <p:cNvSpPr txBox="1"/>
          <p:nvPr/>
        </p:nvSpPr>
        <p:spPr>
          <a:xfrm>
            <a:off x="304800" y="5791200"/>
            <a:ext cx="2436813" cy="762000"/>
          </a:xfrm>
          <a:prstGeom prst="rect">
            <a:avLst/>
          </a:prstGeom>
          <a:noFill/>
          <a:ln w="9525">
            <a:noFill/>
          </a:ln>
        </p:spPr>
        <p:txBody>
          <a:bodyPr anchor="t" anchorCtr="0">
            <a:spAutoFit/>
          </a:bodyPr>
          <a:lstStyle/>
          <a:p>
            <a:pPr>
              <a:spcBef>
                <a:spcPct val="50000"/>
              </a:spcBef>
            </a:pPr>
            <a:r>
              <a:rPr lang="zh-CN" altLang="en-US" sz="2200" b="1" dirty="0">
                <a:solidFill>
                  <a:srgbClr val="0A6A0A"/>
                </a:solidFill>
                <a:latin typeface="微软雅黑" panose="020B0503020204020204" pitchFamily="34" charset="-122"/>
                <a:ea typeface="微软雅黑" panose="020B0503020204020204" pitchFamily="34" charset="-122"/>
              </a:rPr>
              <a:t>“</a:t>
            </a:r>
            <a:r>
              <a:rPr lang="zh-CN" altLang="en-US" sz="2200" b="1" dirty="0">
                <a:solidFill>
                  <a:srgbClr val="0A6A0A"/>
                </a:solidFill>
                <a:latin typeface="Arial" panose="020B0604020202020204" pitchFamily="34" charset="0"/>
                <a:ea typeface="微软雅黑" panose="020B0503020204020204" pitchFamily="34" charset="-122"/>
              </a:rPr>
              <a:t>符号的定义</a:t>
            </a:r>
            <a:r>
              <a:rPr lang="zh-CN" altLang="en-US" sz="2200" b="1" dirty="0">
                <a:solidFill>
                  <a:srgbClr val="0A6A0A"/>
                </a:solidFill>
                <a:latin typeface="微软雅黑" panose="020B0503020204020204" pitchFamily="34" charset="-122"/>
                <a:ea typeface="微软雅黑" panose="020B0503020204020204" pitchFamily="34" charset="-122"/>
              </a:rPr>
              <a:t>”</a:t>
            </a:r>
            <a:r>
              <a:rPr lang="zh-CN" altLang="en-US" sz="2200" b="1" dirty="0">
                <a:solidFill>
                  <a:srgbClr val="0A6A0A"/>
                </a:solidFill>
                <a:latin typeface="Arial" panose="020B0604020202020204" pitchFamily="34" charset="0"/>
                <a:ea typeface="微软雅黑" panose="020B0503020204020204" pitchFamily="34" charset="-122"/>
              </a:rPr>
              <a:t>其实质是什么？</a:t>
            </a:r>
          </a:p>
        </p:txBody>
      </p:sp>
      <p:sp>
        <p:nvSpPr>
          <p:cNvPr id="709637" name="Text Box 5"/>
          <p:cNvSpPr txBox="1"/>
          <p:nvPr/>
        </p:nvSpPr>
        <p:spPr>
          <a:xfrm>
            <a:off x="3063875" y="5329238"/>
            <a:ext cx="5673725" cy="762000"/>
          </a:xfrm>
          <a:prstGeom prst="rect">
            <a:avLst/>
          </a:prstGeom>
          <a:noFill/>
          <a:ln w="9525">
            <a:noFill/>
          </a:ln>
        </p:spPr>
        <p:txBody>
          <a:bodyPr anchor="t" anchorCtr="0">
            <a:spAutoFit/>
          </a:bodyPr>
          <a:lstStyle/>
          <a:p>
            <a:pPr>
              <a:spcBef>
                <a:spcPct val="50000"/>
              </a:spcBef>
            </a:pPr>
            <a:r>
              <a:rPr lang="zh-CN" altLang="en-US" sz="2200" b="1" dirty="0">
                <a:solidFill>
                  <a:srgbClr val="CC3300"/>
                </a:solidFill>
                <a:latin typeface="Arial" panose="020B0604020202020204" pitchFamily="34" charset="0"/>
                <a:ea typeface="微软雅黑" panose="020B0503020204020204" pitchFamily="34" charset="-122"/>
              </a:rPr>
              <a:t>指被分配了存储空间。为函数名即指其代码所在区；为变量名即指其所占的静态数据区。</a:t>
            </a:r>
          </a:p>
        </p:txBody>
      </p:sp>
      <p:sp>
        <p:nvSpPr>
          <p:cNvPr id="709638" name="Text Box 6"/>
          <p:cNvSpPr txBox="1"/>
          <p:nvPr/>
        </p:nvSpPr>
        <p:spPr>
          <a:xfrm>
            <a:off x="6323013" y="835025"/>
            <a:ext cx="1873250" cy="2101850"/>
          </a:xfrm>
          <a:prstGeom prst="rect">
            <a:avLst/>
          </a:prstGeom>
          <a:noFill/>
          <a:ln w="9525">
            <a:noFill/>
          </a:ln>
        </p:spPr>
        <p:txBody>
          <a:bodyPr anchor="t" anchorCtr="0">
            <a:spAutoFit/>
          </a:bodyPr>
          <a:lstStyle/>
          <a:p>
            <a:r>
              <a:rPr lang="en-US" altLang="zh-CN" sz="2200" b="1" dirty="0">
                <a:latin typeface="微软雅黑" panose="020B0503020204020204" pitchFamily="34" charset="-122"/>
                <a:ea typeface="微软雅黑" panose="020B0503020204020204" pitchFamily="34" charset="-122"/>
              </a:rPr>
              <a:t>      add </a:t>
            </a:r>
            <a:r>
              <a:rPr lang="en-US" altLang="zh-CN" sz="2200" b="1" dirty="0">
                <a:solidFill>
                  <a:srgbClr val="FF0000"/>
                </a:solidFill>
                <a:latin typeface="微软雅黑" panose="020B0503020204020204" pitchFamily="34" charset="-122"/>
                <a:ea typeface="微软雅黑" panose="020B0503020204020204" pitchFamily="34" charset="-122"/>
              </a:rPr>
              <a:t>B</a:t>
            </a:r>
          </a:p>
          <a:p>
            <a:r>
              <a:rPr lang="en-US" altLang="zh-CN" sz="2200" b="1" dirty="0">
                <a:solidFill>
                  <a:srgbClr val="009242"/>
                </a:solidFill>
                <a:latin typeface="微软雅黑" panose="020B0503020204020204" pitchFamily="34" charset="-122"/>
                <a:ea typeface="微软雅黑" panose="020B0503020204020204" pitchFamily="34" charset="-122"/>
              </a:rPr>
              <a:t>      jmp </a:t>
            </a:r>
            <a:r>
              <a:rPr lang="en-US" altLang="zh-CN" sz="2200" b="1" dirty="0">
                <a:solidFill>
                  <a:srgbClr val="FF0000"/>
                </a:solidFill>
                <a:latin typeface="微软雅黑" panose="020B0503020204020204" pitchFamily="34" charset="-122"/>
                <a:ea typeface="微软雅黑" panose="020B0503020204020204" pitchFamily="34" charset="-122"/>
              </a:rPr>
              <a:t>L0</a:t>
            </a:r>
          </a:p>
          <a:p>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p>
          <a:p>
            <a:r>
              <a:rPr lang="en-US" altLang="zh-CN" sz="2200" b="1" dirty="0">
                <a:solidFill>
                  <a:srgbClr val="FF0000"/>
                </a:solidFill>
                <a:latin typeface="微软雅黑" panose="020B0503020204020204" pitchFamily="34" charset="-122"/>
                <a:ea typeface="微软雅黑" panose="020B0503020204020204" pitchFamily="34" charset="-122"/>
              </a:rPr>
              <a:t>L0</a:t>
            </a:r>
            <a:r>
              <a:rPr lang="zh-CN" altLang="en-US" sz="2200" b="1" dirty="0">
                <a:latin typeface="微软雅黑" panose="020B0503020204020204" pitchFamily="34" charset="-122"/>
                <a:ea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rPr>
              <a:t>sub 23</a:t>
            </a:r>
          </a:p>
          <a:p>
            <a:r>
              <a:rPr lang="en-US" altLang="zh-CN" sz="2200" b="1" dirty="0">
                <a:latin typeface="微软雅黑" panose="020B0503020204020204" pitchFamily="34" charset="-122"/>
                <a:ea typeface="微软雅黑" panose="020B0503020204020204" pitchFamily="34" charset="-122"/>
              </a:rPr>
              <a:t>        ……</a:t>
            </a:r>
          </a:p>
          <a:p>
            <a:r>
              <a:rPr lang="en-US" altLang="zh-CN" sz="2200" b="1" dirty="0">
                <a:solidFill>
                  <a:srgbClr val="FF0000"/>
                </a:solidFill>
                <a:latin typeface="微软雅黑" panose="020B0503020204020204" pitchFamily="34" charset="-122"/>
                <a:ea typeface="微软雅黑" panose="020B0503020204020204" pitchFamily="34" charset="-122"/>
              </a:rPr>
              <a:t>B</a:t>
            </a: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p>
        </p:txBody>
      </p:sp>
      <p:sp>
        <p:nvSpPr>
          <p:cNvPr id="709639" name="Rectangle 7"/>
          <p:cNvSpPr/>
          <p:nvPr/>
        </p:nvSpPr>
        <p:spPr>
          <a:xfrm>
            <a:off x="5902325" y="3005138"/>
            <a:ext cx="2855913" cy="1249362"/>
          </a:xfrm>
          <a:prstGeom prst="rect">
            <a:avLst/>
          </a:prstGeom>
          <a:noFill/>
          <a:ln w="9525">
            <a:noFill/>
          </a:ln>
        </p:spPr>
        <p:txBody>
          <a:bodyPr anchor="t" anchorCtr="0">
            <a:spAutoFit/>
          </a:bodyPr>
          <a:lstStyle/>
          <a:p>
            <a:pPr lvl="1" indent="0" algn="l" rtl="0" eaLnBrk="0" fontAlgn="base" hangingPunct="0">
              <a:lnSpc>
                <a:spcPct val="115000"/>
              </a:lnSpc>
              <a:spcBef>
                <a:spcPct val="20000"/>
              </a:spcBef>
              <a:spcAft>
                <a:spcPct val="0"/>
              </a:spcAft>
              <a:buNone/>
            </a:pPr>
            <a:r>
              <a:rPr lang="zh-CN" altLang="en-US" sz="2200" b="1" dirty="0">
                <a:solidFill>
                  <a:srgbClr val="009242"/>
                </a:solidFill>
                <a:latin typeface="微软雅黑" panose="020B0503020204020204" pitchFamily="34" charset="-122"/>
                <a:ea typeface="微软雅黑" panose="020B0503020204020204" pitchFamily="34" charset="-122"/>
              </a:rPr>
              <a:t>确定</a:t>
            </a:r>
            <a:r>
              <a:rPr lang="en-US" altLang="zh-CN" sz="2200" b="1" dirty="0">
                <a:solidFill>
                  <a:srgbClr val="009242"/>
                </a:solidFill>
                <a:latin typeface="微软雅黑" panose="020B0503020204020204" pitchFamily="34" charset="-122"/>
                <a:ea typeface="微软雅黑" panose="020B0503020204020204" pitchFamily="34" charset="-122"/>
              </a:rPr>
              <a:t>L0</a:t>
            </a:r>
            <a:r>
              <a:rPr lang="zh-CN" altLang="en-US" sz="2200" b="1" dirty="0">
                <a:solidFill>
                  <a:srgbClr val="009242"/>
                </a:solidFill>
                <a:latin typeface="微软雅黑" panose="020B0503020204020204" pitchFamily="34" charset="-122"/>
                <a:ea typeface="微软雅黑" panose="020B0503020204020204" pitchFamily="34" charset="-122"/>
              </a:rPr>
              <a:t>的地址，再在</a:t>
            </a:r>
            <a:r>
              <a:rPr lang="en-US" altLang="zh-CN" sz="2200" b="1" dirty="0">
                <a:solidFill>
                  <a:srgbClr val="009242"/>
                </a:solidFill>
                <a:latin typeface="微软雅黑" panose="020B0503020204020204" pitchFamily="34" charset="-122"/>
                <a:ea typeface="微软雅黑" panose="020B0503020204020204" pitchFamily="34" charset="-122"/>
              </a:rPr>
              <a:t>jmp</a:t>
            </a:r>
            <a:r>
              <a:rPr lang="zh-CN" altLang="en-US" sz="2200" b="1" dirty="0">
                <a:solidFill>
                  <a:srgbClr val="009242"/>
                </a:solidFill>
                <a:latin typeface="微软雅黑" panose="020B0503020204020204" pitchFamily="34" charset="-122"/>
                <a:ea typeface="微软雅黑" panose="020B0503020204020204" pitchFamily="34" charset="-122"/>
              </a:rPr>
              <a:t>指令中填入</a:t>
            </a:r>
            <a:r>
              <a:rPr lang="en-US" altLang="zh-CN" sz="2200" b="1" dirty="0">
                <a:solidFill>
                  <a:srgbClr val="009242"/>
                </a:solidFill>
                <a:latin typeface="微软雅黑" panose="020B0503020204020204" pitchFamily="34" charset="-122"/>
                <a:ea typeface="微软雅黑" panose="020B0503020204020204" pitchFamily="34" charset="-122"/>
              </a:rPr>
              <a:t>L0</a:t>
            </a:r>
            <a:r>
              <a:rPr lang="zh-CN" altLang="en-US" sz="2200" b="1" dirty="0">
                <a:solidFill>
                  <a:srgbClr val="009242"/>
                </a:solidFill>
                <a:latin typeface="微软雅黑" panose="020B0503020204020204" pitchFamily="34" charset="-122"/>
                <a:ea typeface="微软雅黑" panose="020B0503020204020204" pitchFamily="34" charset="-122"/>
              </a:rPr>
              <a:t>的地址</a:t>
            </a:r>
          </a:p>
        </p:txBody>
      </p:sp>
      <p:sp>
        <p:nvSpPr>
          <p:cNvPr id="709640" name="Line 8"/>
          <p:cNvSpPr/>
          <p:nvPr/>
        </p:nvSpPr>
        <p:spPr>
          <a:xfrm flipV="1">
            <a:off x="5108575" y="2073275"/>
            <a:ext cx="1277938" cy="133350"/>
          </a:xfrm>
          <a:prstGeom prst="line">
            <a:avLst/>
          </a:prstGeom>
          <a:ln w="28575" cap="flat" cmpd="sng">
            <a:solidFill>
              <a:srgbClr val="CC0066"/>
            </a:solidFill>
            <a:prstDash val="solid"/>
            <a:round/>
            <a:headEnd type="none" w="med" len="med"/>
            <a:tailEnd type="triangle" w="med" len="med"/>
          </a:ln>
        </p:spPr>
      </p:sp>
      <p:sp>
        <p:nvSpPr>
          <p:cNvPr id="709641" name="Line 9"/>
          <p:cNvSpPr/>
          <p:nvPr/>
        </p:nvSpPr>
        <p:spPr>
          <a:xfrm flipV="1">
            <a:off x="3411538" y="1509713"/>
            <a:ext cx="4106862" cy="595312"/>
          </a:xfrm>
          <a:prstGeom prst="line">
            <a:avLst/>
          </a:prstGeom>
          <a:ln w="28575" cap="flat" cmpd="sng">
            <a:solidFill>
              <a:srgbClr val="CC0066"/>
            </a:solidFill>
            <a:prstDash val="solid"/>
            <a:round/>
            <a:headEnd type="none" w="med" len="med"/>
            <a:tailEnd type="triangle" w="med" len="med"/>
          </a:ln>
        </p:spPr>
      </p:sp>
      <p:sp>
        <p:nvSpPr>
          <p:cNvPr id="709642" name="Text Box 10"/>
          <p:cNvSpPr txBox="1"/>
          <p:nvPr/>
        </p:nvSpPr>
        <p:spPr>
          <a:xfrm>
            <a:off x="3178175" y="6197600"/>
            <a:ext cx="5529263" cy="427038"/>
          </a:xfrm>
          <a:prstGeom prst="rect">
            <a:avLst/>
          </a:prstGeom>
          <a:noFill/>
          <a:ln w="9525">
            <a:noFill/>
          </a:ln>
        </p:spPr>
        <p:txBody>
          <a:bodyPr anchor="t" anchorCtr="0">
            <a:spAutoFit/>
          </a:bodyPr>
          <a:lstStyle/>
          <a:p>
            <a:pPr>
              <a:spcBef>
                <a:spcPct val="50000"/>
              </a:spcBef>
            </a:pPr>
            <a:r>
              <a:rPr lang="zh-CN" altLang="en-US" sz="2200" b="1" dirty="0">
                <a:solidFill>
                  <a:srgbClr val="CC0066"/>
                </a:solidFill>
                <a:latin typeface="Arial" panose="020B0604020202020204" pitchFamily="34" charset="0"/>
                <a:ea typeface="微软雅黑" panose="020B0503020204020204" pitchFamily="34" charset="-122"/>
              </a:rPr>
              <a:t>所有定义符号的值就是其目标所在的首地址</a:t>
            </a:r>
          </a:p>
        </p:txBody>
      </p:sp>
      <p:sp>
        <p:nvSpPr>
          <p:cNvPr id="709643" name="Line 11"/>
          <p:cNvSpPr/>
          <p:nvPr/>
        </p:nvSpPr>
        <p:spPr>
          <a:xfrm flipV="1">
            <a:off x="3141663" y="1150938"/>
            <a:ext cx="4410075" cy="931862"/>
          </a:xfrm>
          <a:prstGeom prst="line">
            <a:avLst/>
          </a:prstGeom>
          <a:ln w="28575" cap="flat" cmpd="sng">
            <a:solidFill>
              <a:srgbClr val="CC0066"/>
            </a:solidFill>
            <a:prstDash val="solid"/>
            <a:round/>
            <a:headEnd type="none" w="med" len="med"/>
            <a:tailEnd type="triangle" w="med" len="med"/>
          </a:ln>
        </p:spPr>
      </p:sp>
      <p:sp>
        <p:nvSpPr>
          <p:cNvPr id="709644" name="Line 12"/>
          <p:cNvSpPr/>
          <p:nvPr/>
        </p:nvSpPr>
        <p:spPr>
          <a:xfrm>
            <a:off x="5143500" y="2370138"/>
            <a:ext cx="1262063" cy="361950"/>
          </a:xfrm>
          <a:prstGeom prst="line">
            <a:avLst/>
          </a:prstGeom>
          <a:ln w="28575" cap="flat" cmpd="sng">
            <a:solidFill>
              <a:srgbClr val="CC0066"/>
            </a:solidFill>
            <a:prstDash val="solid"/>
            <a:round/>
            <a:headEnd type="none" w="med" len="med"/>
            <a:tailEnd type="triangle" w="med" len="med"/>
          </a:ln>
        </p:spPr>
      </p:sp>
      <p:sp>
        <p:nvSpPr>
          <p:cNvPr id="709645" name="Text Box 13"/>
          <p:cNvSpPr txBox="1"/>
          <p:nvPr/>
        </p:nvSpPr>
        <p:spPr>
          <a:xfrm>
            <a:off x="5818188" y="4687888"/>
            <a:ext cx="3005137" cy="427037"/>
          </a:xfrm>
          <a:prstGeom prst="rect">
            <a:avLst/>
          </a:prstGeom>
          <a:solidFill>
            <a:srgbClr val="33CCCC">
              <a:alpha val="27058"/>
            </a:srgbClr>
          </a:solidFill>
          <a:ln w="9525">
            <a:noFill/>
          </a:ln>
        </p:spPr>
        <p:txBody>
          <a:bodyPr anchor="t" anchorCtr="0">
            <a:spAutoFit/>
          </a:bodyPr>
          <a:lstStyle/>
          <a:p>
            <a:pPr>
              <a:spcBef>
                <a:spcPct val="50000"/>
              </a:spcBef>
            </a:pPr>
            <a:r>
              <a:rPr lang="zh-CN" altLang="en-US" sz="2200" b="1" dirty="0">
                <a:latin typeface="Arial" panose="020B0604020202020204" pitchFamily="34" charset="0"/>
                <a:ea typeface="微软雅黑" panose="020B0503020204020204" pitchFamily="34" charset="-122"/>
              </a:rPr>
              <a:t>符号解析也称</a:t>
            </a:r>
            <a:r>
              <a:rPr lang="zh-CN" altLang="en-US" sz="2200" b="1" dirty="0">
                <a:solidFill>
                  <a:srgbClr val="FF0000"/>
                </a:solidFill>
                <a:latin typeface="Arial" panose="020B0604020202020204" pitchFamily="34" charset="0"/>
                <a:ea typeface="微软雅黑" panose="020B0503020204020204" pitchFamily="34" charset="-122"/>
              </a:rPr>
              <a:t>符号绑定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9635">
                                            <p:txEl>
                                              <p:pRg st="0" end="0"/>
                                            </p:txEl>
                                          </p:spTgt>
                                        </p:tgtEl>
                                        <p:attrNameLst>
                                          <p:attrName>style.visibility</p:attrName>
                                        </p:attrNameLst>
                                      </p:cBhvr>
                                      <p:to>
                                        <p:strVal val="visible"/>
                                      </p:to>
                                    </p:set>
                                    <p:animEffect transition="in" filter="blinds(horizontal)">
                                      <p:cBhvr>
                                        <p:cTn id="7" dur="500"/>
                                        <p:tgtEl>
                                          <p:spTgt spid="7096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09635">
                                            <p:txEl>
                                              <p:pRg st="1" end="1"/>
                                            </p:txEl>
                                          </p:spTgt>
                                        </p:tgtEl>
                                        <p:attrNameLst>
                                          <p:attrName>style.visibility</p:attrName>
                                        </p:attrNameLst>
                                      </p:cBhvr>
                                      <p:to>
                                        <p:strVal val="visible"/>
                                      </p:to>
                                    </p:set>
                                    <p:animEffect transition="in" filter="blinds(horizontal)">
                                      <p:cBhvr>
                                        <p:cTn id="12" dur="500"/>
                                        <p:tgtEl>
                                          <p:spTgt spid="7096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09638"/>
                                        </p:tgtEl>
                                        <p:attrNameLst>
                                          <p:attrName>style.visibility</p:attrName>
                                        </p:attrNameLst>
                                      </p:cBhvr>
                                      <p:to>
                                        <p:strVal val="visible"/>
                                      </p:to>
                                    </p:set>
                                    <p:animEffect transition="in" filter="blinds(horizontal)">
                                      <p:cBhvr>
                                        <p:cTn id="17" dur="500"/>
                                        <p:tgtEl>
                                          <p:spTgt spid="70963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09641"/>
                                        </p:tgtEl>
                                        <p:attrNameLst>
                                          <p:attrName>style.visibility</p:attrName>
                                        </p:attrNameLst>
                                      </p:cBhvr>
                                      <p:to>
                                        <p:strVal val="visible"/>
                                      </p:to>
                                    </p:set>
                                    <p:animEffect transition="in" filter="blinds(horizontal)">
                                      <p:cBhvr>
                                        <p:cTn id="22" dur="500"/>
                                        <p:tgtEl>
                                          <p:spTgt spid="70964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09643"/>
                                        </p:tgtEl>
                                        <p:attrNameLst>
                                          <p:attrName>style.visibility</p:attrName>
                                        </p:attrNameLst>
                                      </p:cBhvr>
                                      <p:to>
                                        <p:strVal val="visible"/>
                                      </p:to>
                                    </p:set>
                                    <p:animEffect transition="in" filter="blinds(horizontal)">
                                      <p:cBhvr>
                                        <p:cTn id="27" dur="500"/>
                                        <p:tgtEl>
                                          <p:spTgt spid="70964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09640"/>
                                        </p:tgtEl>
                                        <p:attrNameLst>
                                          <p:attrName>style.visibility</p:attrName>
                                        </p:attrNameLst>
                                      </p:cBhvr>
                                      <p:to>
                                        <p:strVal val="visible"/>
                                      </p:to>
                                    </p:set>
                                    <p:animEffect transition="in" filter="blinds(horizontal)">
                                      <p:cBhvr>
                                        <p:cTn id="32" dur="500"/>
                                        <p:tgtEl>
                                          <p:spTgt spid="70964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09644"/>
                                        </p:tgtEl>
                                        <p:attrNameLst>
                                          <p:attrName>style.visibility</p:attrName>
                                        </p:attrNameLst>
                                      </p:cBhvr>
                                      <p:to>
                                        <p:strVal val="visible"/>
                                      </p:to>
                                    </p:set>
                                    <p:animEffect transition="in" filter="blinds(horizontal)">
                                      <p:cBhvr>
                                        <p:cTn id="37" dur="500"/>
                                        <p:tgtEl>
                                          <p:spTgt spid="70964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09639"/>
                                        </p:tgtEl>
                                        <p:attrNameLst>
                                          <p:attrName>style.visibility</p:attrName>
                                        </p:attrNameLst>
                                      </p:cBhvr>
                                      <p:to>
                                        <p:strVal val="visible"/>
                                      </p:to>
                                    </p:set>
                                    <p:animEffect transition="in" filter="blinds(horizontal)">
                                      <p:cBhvr>
                                        <p:cTn id="42" dur="500"/>
                                        <p:tgtEl>
                                          <p:spTgt spid="70963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09635">
                                            <p:txEl>
                                              <p:pRg st="2" end="2"/>
                                            </p:txEl>
                                          </p:spTgt>
                                        </p:tgtEl>
                                        <p:attrNameLst>
                                          <p:attrName>style.visibility</p:attrName>
                                        </p:attrNameLst>
                                      </p:cBhvr>
                                      <p:to>
                                        <p:strVal val="visible"/>
                                      </p:to>
                                    </p:set>
                                    <p:animEffect transition="in" filter="blinds(horizontal)">
                                      <p:cBhvr>
                                        <p:cTn id="47" dur="500"/>
                                        <p:tgtEl>
                                          <p:spTgt spid="709635">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09635">
                                            <p:txEl>
                                              <p:pRg st="3" end="3"/>
                                            </p:txEl>
                                          </p:spTgt>
                                        </p:tgtEl>
                                        <p:attrNameLst>
                                          <p:attrName>style.visibility</p:attrName>
                                        </p:attrNameLst>
                                      </p:cBhvr>
                                      <p:to>
                                        <p:strVal val="visible"/>
                                      </p:to>
                                    </p:set>
                                    <p:animEffect transition="in" filter="blinds(horizontal)">
                                      <p:cBhvr>
                                        <p:cTn id="52" dur="500"/>
                                        <p:tgtEl>
                                          <p:spTgt spid="709635">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09636"/>
                                        </p:tgtEl>
                                        <p:attrNameLst>
                                          <p:attrName>style.visibility</p:attrName>
                                        </p:attrNameLst>
                                      </p:cBhvr>
                                      <p:to>
                                        <p:strVal val="visible"/>
                                      </p:to>
                                    </p:set>
                                    <p:animEffect transition="in" filter="blinds(horizontal)">
                                      <p:cBhvr>
                                        <p:cTn id="57" dur="500"/>
                                        <p:tgtEl>
                                          <p:spTgt spid="70963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09637"/>
                                        </p:tgtEl>
                                        <p:attrNameLst>
                                          <p:attrName>style.visibility</p:attrName>
                                        </p:attrNameLst>
                                      </p:cBhvr>
                                      <p:to>
                                        <p:strVal val="visible"/>
                                      </p:to>
                                    </p:set>
                                    <p:animEffect transition="in" filter="blinds(horizontal)">
                                      <p:cBhvr>
                                        <p:cTn id="62" dur="500"/>
                                        <p:tgtEl>
                                          <p:spTgt spid="70963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709642"/>
                                        </p:tgtEl>
                                        <p:attrNameLst>
                                          <p:attrName>style.visibility</p:attrName>
                                        </p:attrNameLst>
                                      </p:cBhvr>
                                      <p:to>
                                        <p:strVal val="visible"/>
                                      </p:to>
                                    </p:set>
                                    <p:animEffect transition="in" filter="blinds(horizontal)">
                                      <p:cBhvr>
                                        <p:cTn id="67" dur="500"/>
                                        <p:tgtEl>
                                          <p:spTgt spid="70964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09645"/>
                                        </p:tgtEl>
                                        <p:attrNameLst>
                                          <p:attrName>style.visibility</p:attrName>
                                        </p:attrNameLst>
                                      </p:cBhvr>
                                      <p:to>
                                        <p:strVal val="visible"/>
                                      </p:to>
                                    </p:set>
                                    <p:animEffect transition="in" filter="blinds(horizontal)">
                                      <p:cBhvr>
                                        <p:cTn id="72" dur="500"/>
                                        <p:tgtEl>
                                          <p:spTgt spid="709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9636" grpId="0"/>
      <p:bldP spid="709637" grpId="0"/>
      <p:bldP spid="709638" grpId="0"/>
      <p:bldP spid="709639" grpId="0"/>
      <p:bldP spid="709642" grpId="0"/>
      <p:bldP spid="70964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p:cNvSpPr>
          <p:nvPr>
            <p:ph type="title"/>
          </p:nvPr>
        </p:nvSpPr>
        <p:spPr>
          <a:ln/>
        </p:spPr>
        <p:txBody>
          <a:bodyPr vert="horz" wrap="square" lIns="91440" tIns="45720" rIns="91440" bIns="45720" anchor="ctr" anchorCtr="0"/>
          <a:lstStyle/>
          <a:p>
            <a:r>
              <a:rPr lang="zh-CN" altLang="en-US" dirty="0"/>
              <a:t>全局符号的符号解析</a:t>
            </a:r>
          </a:p>
        </p:txBody>
      </p:sp>
      <p:sp>
        <p:nvSpPr>
          <p:cNvPr id="68610" name="Rectangle 3"/>
          <p:cNvSpPr>
            <a:spLocks noGrp="1"/>
          </p:cNvSpPr>
          <p:nvPr>
            <p:ph idx="1"/>
          </p:nvPr>
        </p:nvSpPr>
        <p:spPr>
          <a:ln/>
        </p:spPr>
        <p:txBody>
          <a:bodyPr vert="horz" wrap="square" lIns="91440" tIns="45720" rIns="91440" bIns="45720" anchor="t" anchorCtr="0"/>
          <a:lstStyle/>
          <a:p>
            <a:pPr marL="457200" indent="-457200"/>
            <a:r>
              <a:rPr lang="zh-CN" altLang="en-US" dirty="0">
                <a:latin typeface="微软雅黑" panose="020B0503020204020204" pitchFamily="34" charset="-122"/>
                <a:ea typeface="微软雅黑" panose="020B0503020204020204" pitchFamily="34" charset="-122"/>
              </a:rPr>
              <a:t>全局符号的强</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弱特性</a:t>
            </a:r>
          </a:p>
          <a:p>
            <a:pPr marL="838200" lvl="1" indent="-381000"/>
            <a:r>
              <a:rPr lang="zh-CN" altLang="en-US" sz="2300" dirty="0">
                <a:ea typeface="微软雅黑" panose="020B0503020204020204" pitchFamily="34" charset="-122"/>
              </a:rPr>
              <a:t>函数名和已初始化的全局变量名是</a:t>
            </a:r>
            <a:r>
              <a:rPr lang="zh-CN" altLang="en-US" sz="2300" dirty="0">
                <a:solidFill>
                  <a:srgbClr val="FF0000"/>
                </a:solidFill>
                <a:ea typeface="微软雅黑" panose="020B0503020204020204" pitchFamily="34" charset="-122"/>
              </a:rPr>
              <a:t>强符号</a:t>
            </a:r>
          </a:p>
          <a:p>
            <a:pPr marL="838200" lvl="1" indent="-381000"/>
            <a:r>
              <a:rPr lang="zh-CN" altLang="en-US" sz="2300" dirty="0">
                <a:ea typeface="微软雅黑" panose="020B0503020204020204" pitchFamily="34" charset="-122"/>
              </a:rPr>
              <a:t>未初始化的全局变量名是</a:t>
            </a:r>
            <a:r>
              <a:rPr lang="zh-CN" altLang="en-US" sz="2300" dirty="0">
                <a:solidFill>
                  <a:srgbClr val="FF0000"/>
                </a:solidFill>
                <a:ea typeface="微软雅黑" panose="020B0503020204020204" pitchFamily="34" charset="-122"/>
              </a:rPr>
              <a:t>弱符号</a:t>
            </a:r>
            <a:r>
              <a:rPr lang="zh-CN" altLang="en-US" sz="2300" dirty="0"/>
              <a:t> </a:t>
            </a:r>
          </a:p>
        </p:txBody>
      </p:sp>
      <p:sp>
        <p:nvSpPr>
          <p:cNvPr id="68611" name="Rectangle 3"/>
          <p:cNvSpPr/>
          <p:nvPr/>
        </p:nvSpPr>
        <p:spPr>
          <a:xfrm>
            <a:off x="2338388" y="4359275"/>
            <a:ext cx="2011362" cy="1809750"/>
          </a:xfrm>
          <a:prstGeom prst="rect">
            <a:avLst/>
          </a:prstGeom>
          <a:solidFill>
            <a:srgbClr val="F6F5BD"/>
          </a:solidFill>
          <a:ln w="3240" cap="flat" cmpd="sng">
            <a:solidFill>
              <a:schemeClr val="tx1"/>
            </a:solidFill>
            <a:prstDash val="solid"/>
            <a:miter/>
            <a:headEnd type="none" w="med" len="med"/>
            <a:tailEnd type="none" w="med" len="med"/>
          </a:ln>
        </p:spPr>
        <p:txBody>
          <a:bodyPr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dirty="0">
                <a:latin typeface="微软雅黑" panose="020B0503020204020204" pitchFamily="34" charset="-122"/>
                <a:ea typeface="微软雅黑" panose="020B0503020204020204" pitchFamily="34" charset="-122"/>
              </a:rPr>
              <a:t>int var=5;</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400" b="1" dirty="0">
              <a:latin typeface="微软雅黑" panose="020B0503020204020204" pitchFamily="34" charset="-122"/>
              <a:ea typeface="微软雅黑" panose="020B0503020204020204" pitchFamily="34" charset="-122"/>
            </a:endParaRP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dirty="0">
                <a:latin typeface="微软雅黑" panose="020B0503020204020204" pitchFamily="34" charset="-122"/>
                <a:ea typeface="微软雅黑" panose="020B0503020204020204" pitchFamily="34" charset="-122"/>
              </a:rPr>
              <a:t>p1() {</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dirty="0">
                <a:latin typeface="微软雅黑" panose="020B0503020204020204" pitchFamily="34" charset="-122"/>
                <a:ea typeface="微软雅黑" panose="020B0503020204020204" pitchFamily="34" charset="-122"/>
              </a:rPr>
              <a:t>……</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dirty="0">
                <a:latin typeface="微软雅黑" panose="020B0503020204020204" pitchFamily="34" charset="-122"/>
                <a:ea typeface="微软雅黑" panose="020B0503020204020204" pitchFamily="34" charset="-122"/>
              </a:rPr>
              <a:t>}</a:t>
            </a:r>
          </a:p>
        </p:txBody>
      </p:sp>
      <p:sp>
        <p:nvSpPr>
          <p:cNvPr id="68612" name="Rectangle 4"/>
          <p:cNvSpPr/>
          <p:nvPr/>
        </p:nvSpPr>
        <p:spPr>
          <a:xfrm>
            <a:off x="4981575" y="4359275"/>
            <a:ext cx="1257300" cy="1809750"/>
          </a:xfrm>
          <a:prstGeom prst="rect">
            <a:avLst/>
          </a:prstGeom>
          <a:solidFill>
            <a:srgbClr val="F6F5BD"/>
          </a:solidFill>
          <a:ln w="3240" cap="flat" cmpd="sng">
            <a:solidFill>
              <a:schemeClr val="tx1"/>
            </a:solidFill>
            <a:prstDash val="solid"/>
            <a:miter/>
            <a:headEnd type="none" w="med" len="med"/>
            <a:tailEnd type="none" w="med" len="med"/>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dirty="0">
                <a:latin typeface="微软雅黑" panose="020B0503020204020204" pitchFamily="34" charset="-122"/>
                <a:ea typeface="微软雅黑" panose="020B0503020204020204" pitchFamily="34" charset="-122"/>
              </a:rPr>
              <a:t>int var;</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400" b="1" dirty="0">
              <a:latin typeface="微软雅黑" panose="020B0503020204020204" pitchFamily="34" charset="-122"/>
              <a:ea typeface="微软雅黑" panose="020B0503020204020204" pitchFamily="34" charset="-122"/>
            </a:endParaRP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dirty="0">
                <a:latin typeface="微软雅黑" panose="020B0503020204020204" pitchFamily="34" charset="-122"/>
                <a:ea typeface="微软雅黑" panose="020B0503020204020204" pitchFamily="34" charset="-122"/>
              </a:rPr>
              <a:t>p2() {</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dirty="0">
                <a:latin typeface="微软雅黑" panose="020B0503020204020204" pitchFamily="34" charset="-122"/>
                <a:ea typeface="微软雅黑" panose="020B0503020204020204" pitchFamily="34" charset="-122"/>
              </a:rPr>
              <a:t>……</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dirty="0">
                <a:latin typeface="微软雅黑" panose="020B0503020204020204" pitchFamily="34" charset="-122"/>
                <a:ea typeface="微软雅黑" panose="020B0503020204020204" pitchFamily="34" charset="-122"/>
              </a:rPr>
              <a:t>}</a:t>
            </a:r>
          </a:p>
        </p:txBody>
      </p:sp>
      <p:sp>
        <p:nvSpPr>
          <p:cNvPr id="68613" name="Rectangle 5"/>
          <p:cNvSpPr/>
          <p:nvPr/>
        </p:nvSpPr>
        <p:spPr>
          <a:xfrm>
            <a:off x="2447925" y="3802063"/>
            <a:ext cx="819150" cy="438150"/>
          </a:xfrm>
          <a:prstGeom prst="rect">
            <a:avLst/>
          </a:prstGeom>
          <a:noFill/>
          <a:ln w="3240" cap="flat" cmpd="sng">
            <a:solidFill>
              <a:srgbClr val="FFFFFF"/>
            </a:solidFill>
            <a:prstDash val="solid"/>
            <a:miter/>
            <a:headEnd type="none" w="med" len="med"/>
            <a:tailEnd type="none" w="med" len="med"/>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dirty="0">
                <a:solidFill>
                  <a:srgbClr val="000000"/>
                </a:solidFill>
                <a:latin typeface="微软雅黑" panose="020B0503020204020204" pitchFamily="34" charset="-122"/>
                <a:ea typeface="微软雅黑" panose="020B0503020204020204" pitchFamily="34" charset="-122"/>
              </a:rPr>
              <a:t>p1.c</a:t>
            </a:r>
          </a:p>
        </p:txBody>
      </p:sp>
      <p:sp>
        <p:nvSpPr>
          <p:cNvPr id="68614" name="Rectangle 6"/>
          <p:cNvSpPr/>
          <p:nvPr/>
        </p:nvSpPr>
        <p:spPr>
          <a:xfrm>
            <a:off x="5108575" y="3743325"/>
            <a:ext cx="819150" cy="438150"/>
          </a:xfrm>
          <a:prstGeom prst="rect">
            <a:avLst/>
          </a:prstGeom>
          <a:noFill/>
          <a:ln w="3240" cap="flat" cmpd="sng">
            <a:solidFill>
              <a:srgbClr val="FFFFFF"/>
            </a:solidFill>
            <a:prstDash val="solid"/>
            <a:miter/>
            <a:headEnd type="none" w="med" len="med"/>
            <a:tailEnd type="none" w="med" len="med"/>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dirty="0">
                <a:solidFill>
                  <a:srgbClr val="000000"/>
                </a:solidFill>
                <a:latin typeface="微软雅黑" panose="020B0503020204020204" pitchFamily="34" charset="-122"/>
                <a:ea typeface="微软雅黑" panose="020B0503020204020204" pitchFamily="34" charset="-122"/>
              </a:rPr>
              <a:t>p2.c</a:t>
            </a:r>
          </a:p>
        </p:txBody>
      </p:sp>
      <p:sp>
        <p:nvSpPr>
          <p:cNvPr id="68615" name="Text Box 17"/>
          <p:cNvSpPr txBox="1"/>
          <p:nvPr/>
        </p:nvSpPr>
        <p:spPr>
          <a:xfrm>
            <a:off x="668338" y="2684463"/>
            <a:ext cx="6372225" cy="457200"/>
          </a:xfrm>
          <a:prstGeom prst="rect">
            <a:avLst/>
          </a:prstGeom>
          <a:noFill/>
          <a:ln w="9525">
            <a:noFill/>
          </a:ln>
        </p:spPr>
        <p:txBody>
          <a:bodyPr anchor="t" anchorCtr="0">
            <a:spAutoFit/>
          </a:bodyPr>
          <a:lstStyle/>
          <a:p>
            <a:pPr>
              <a:spcBef>
                <a:spcPct val="50000"/>
              </a:spcBef>
            </a:pPr>
            <a:r>
              <a:rPr lang="zh-CN" altLang="en-US" sz="2400" b="1" dirty="0">
                <a:latin typeface="Arial" panose="020B0604020202020204" pitchFamily="34" charset="0"/>
                <a:ea typeface="微软雅黑" panose="020B0503020204020204" pitchFamily="34" charset="-122"/>
              </a:rPr>
              <a:t>以下符号哪些是</a:t>
            </a:r>
            <a:r>
              <a:rPr lang="zh-CN" altLang="en-US" sz="2400" b="1" dirty="0">
                <a:solidFill>
                  <a:srgbClr val="FF0000"/>
                </a:solidFill>
                <a:latin typeface="Arial" panose="020B0604020202020204" pitchFamily="34" charset="0"/>
                <a:ea typeface="微软雅黑" panose="020B0503020204020204" pitchFamily="34" charset="-122"/>
              </a:rPr>
              <a:t>强符号</a:t>
            </a:r>
            <a:r>
              <a:rPr lang="zh-CN" altLang="en-US" sz="2400" b="1" dirty="0">
                <a:latin typeface="Arial" panose="020B0604020202020204" pitchFamily="34" charset="0"/>
                <a:ea typeface="微软雅黑" panose="020B0503020204020204" pitchFamily="34" charset="-122"/>
              </a:rPr>
              <a:t>？哪些是</a:t>
            </a:r>
            <a:r>
              <a:rPr lang="zh-CN" altLang="en-US" sz="2400" b="1" dirty="0">
                <a:solidFill>
                  <a:srgbClr val="FF0000"/>
                </a:solidFill>
                <a:latin typeface="Arial" panose="020B0604020202020204" pitchFamily="34" charset="0"/>
                <a:ea typeface="微软雅黑" panose="020B0503020204020204" pitchFamily="34" charset="-122"/>
              </a:rPr>
              <a:t>弱符号</a:t>
            </a:r>
            <a:r>
              <a:rPr lang="zh-CN" altLang="en-US" sz="2400" b="1" dirty="0">
                <a:latin typeface="Arial" panose="020B0604020202020204" pitchFamily="34" charset="0"/>
                <a:ea typeface="微软雅黑" panose="020B0503020204020204" pitchFamily="34" charset="-122"/>
              </a:rPr>
              <a:t>？</a:t>
            </a:r>
          </a:p>
        </p:txBody>
      </p:sp>
      <p:sp>
        <p:nvSpPr>
          <p:cNvPr id="710678" name="Line 22"/>
          <p:cNvSpPr/>
          <p:nvPr/>
        </p:nvSpPr>
        <p:spPr>
          <a:xfrm flipH="1">
            <a:off x="3265488" y="3074988"/>
            <a:ext cx="115887" cy="1336675"/>
          </a:xfrm>
          <a:prstGeom prst="line">
            <a:avLst/>
          </a:prstGeom>
          <a:ln w="38100" cap="flat" cmpd="sng">
            <a:solidFill>
              <a:srgbClr val="009242"/>
            </a:solidFill>
            <a:prstDash val="solid"/>
            <a:round/>
            <a:headEnd type="none" w="med" len="med"/>
            <a:tailEnd type="triangle" w="med" len="med"/>
          </a:ln>
        </p:spPr>
      </p:sp>
      <p:sp>
        <p:nvSpPr>
          <p:cNvPr id="710679" name="Line 23"/>
          <p:cNvSpPr/>
          <p:nvPr/>
        </p:nvSpPr>
        <p:spPr>
          <a:xfrm flipH="1">
            <a:off x="2616200" y="3081338"/>
            <a:ext cx="552450" cy="2032000"/>
          </a:xfrm>
          <a:prstGeom prst="line">
            <a:avLst/>
          </a:prstGeom>
          <a:ln w="38100" cap="flat" cmpd="sng">
            <a:solidFill>
              <a:srgbClr val="009242"/>
            </a:solidFill>
            <a:prstDash val="solid"/>
            <a:round/>
            <a:headEnd type="none" w="med" len="med"/>
            <a:tailEnd type="triangle" w="med" len="med"/>
          </a:ln>
        </p:spPr>
      </p:sp>
      <p:sp>
        <p:nvSpPr>
          <p:cNvPr id="710680" name="Line 24"/>
          <p:cNvSpPr/>
          <p:nvPr/>
        </p:nvSpPr>
        <p:spPr>
          <a:xfrm>
            <a:off x="3597275" y="3135313"/>
            <a:ext cx="1595438" cy="2017712"/>
          </a:xfrm>
          <a:prstGeom prst="line">
            <a:avLst/>
          </a:prstGeom>
          <a:ln w="38100" cap="flat" cmpd="sng">
            <a:solidFill>
              <a:srgbClr val="009242"/>
            </a:solidFill>
            <a:prstDash val="solid"/>
            <a:round/>
            <a:headEnd type="none" w="med" len="med"/>
            <a:tailEnd type="triangle" w="med" len="med"/>
          </a:ln>
        </p:spPr>
      </p:sp>
      <p:sp>
        <p:nvSpPr>
          <p:cNvPr id="710681" name="Line 25"/>
          <p:cNvSpPr/>
          <p:nvPr/>
        </p:nvSpPr>
        <p:spPr>
          <a:xfrm>
            <a:off x="5559425" y="3033713"/>
            <a:ext cx="449263" cy="1422400"/>
          </a:xfrm>
          <a:prstGeom prst="line">
            <a:avLst/>
          </a:prstGeom>
          <a:ln w="38100" cap="flat" cmpd="sng">
            <a:solidFill>
              <a:srgbClr val="0066CC"/>
            </a:solidFill>
            <a:prstDash val="solid"/>
            <a:roun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0679"/>
                                        </p:tgtEl>
                                        <p:attrNameLst>
                                          <p:attrName>style.visibility</p:attrName>
                                        </p:attrNameLst>
                                      </p:cBhvr>
                                      <p:to>
                                        <p:strVal val="visible"/>
                                      </p:to>
                                    </p:set>
                                    <p:animEffect transition="in" filter="blinds(horizontal)">
                                      <p:cBhvr>
                                        <p:cTn id="7" dur="500"/>
                                        <p:tgtEl>
                                          <p:spTgt spid="7106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0678"/>
                                        </p:tgtEl>
                                        <p:attrNameLst>
                                          <p:attrName>style.visibility</p:attrName>
                                        </p:attrNameLst>
                                      </p:cBhvr>
                                      <p:to>
                                        <p:strVal val="visible"/>
                                      </p:to>
                                    </p:set>
                                    <p:animEffect transition="in" filter="blinds(horizontal)">
                                      <p:cBhvr>
                                        <p:cTn id="12" dur="500"/>
                                        <p:tgtEl>
                                          <p:spTgt spid="71067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0680"/>
                                        </p:tgtEl>
                                        <p:attrNameLst>
                                          <p:attrName>style.visibility</p:attrName>
                                        </p:attrNameLst>
                                      </p:cBhvr>
                                      <p:to>
                                        <p:strVal val="visible"/>
                                      </p:to>
                                    </p:set>
                                    <p:animEffect transition="in" filter="blinds(horizontal)">
                                      <p:cBhvr>
                                        <p:cTn id="17" dur="500"/>
                                        <p:tgtEl>
                                          <p:spTgt spid="71068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0681"/>
                                        </p:tgtEl>
                                        <p:attrNameLst>
                                          <p:attrName>style.visibility</p:attrName>
                                        </p:attrNameLst>
                                      </p:cBhvr>
                                      <p:to>
                                        <p:strVal val="visible"/>
                                      </p:to>
                                    </p:set>
                                    <p:animEffect transition="in" filter="blinds(horizontal)">
                                      <p:cBhvr>
                                        <p:cTn id="22" dur="500"/>
                                        <p:tgtEl>
                                          <p:spTgt spid="7106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p:cNvSpPr>
          <p:nvPr>
            <p:ph type="title"/>
          </p:nvPr>
        </p:nvSpPr>
        <p:spPr>
          <a:xfrm>
            <a:off x="1057275" y="98425"/>
            <a:ext cx="6529388" cy="538163"/>
          </a:xfrm>
          <a:ln/>
        </p:spPr>
        <p:txBody>
          <a:bodyPr vert="horz" wrap="square" lIns="63500" tIns="25400" rIns="63500" bIns="25400" anchor="t" anchorCtr="0">
            <a:spAutoFit/>
          </a:bodyPr>
          <a:lstStyle/>
          <a:p>
            <a:r>
              <a:rPr lang="zh-CN" altLang="en-US" sz="3200" dirty="0"/>
              <a:t>一个典型程序的转换处理过程</a:t>
            </a:r>
          </a:p>
        </p:txBody>
      </p:sp>
      <p:sp>
        <p:nvSpPr>
          <p:cNvPr id="8194" name="Rectangle 3"/>
          <p:cNvSpPr>
            <a:spLocks noGrp="1"/>
          </p:cNvSpPr>
          <p:nvPr>
            <p:ph type="body" sz="half"/>
          </p:nvPr>
        </p:nvSpPr>
        <p:spPr>
          <a:xfrm>
            <a:off x="225425" y="1314450"/>
            <a:ext cx="2974975" cy="2165350"/>
          </a:xfrm>
          <a:solidFill>
            <a:srgbClr val="808000">
              <a:alpha val="23921"/>
            </a:srgbClr>
          </a:solidFill>
          <a:ln>
            <a:solidFill>
              <a:schemeClr val="tx1"/>
            </a:solidFill>
            <a:miter/>
          </a:ln>
        </p:spPr>
        <p:txBody>
          <a:bodyPr vert="horz" wrap="square" lIns="63500" tIns="25400" rIns="63500" bIns="25400" anchor="t" anchorCtr="0">
            <a:spAutoFit/>
          </a:bodyPr>
          <a:lstStyle>
            <a:lvl1pPr lvl="0">
              <a:buClrTx/>
              <a:buSzTx/>
              <a:buFontTx/>
              <a:defRPr sz="2800"/>
            </a:lvl1pPr>
            <a:lvl2pPr lvl="1">
              <a:buClrTx/>
              <a:buSzTx/>
              <a:buFontTx/>
              <a:defRPr sz="2400"/>
            </a:lvl2pPr>
            <a:lvl3pPr lvl="2">
              <a:buClrTx/>
              <a:buSzTx/>
              <a:buFontTx/>
              <a:defRPr sz="2000"/>
            </a:lvl3pPr>
            <a:lvl4pPr lvl="3">
              <a:buClrTx/>
              <a:buSzTx/>
              <a:buFontTx/>
              <a:defRPr sz="1800"/>
            </a:lvl4pPr>
            <a:lvl5pPr lvl="4">
              <a:buClrTx/>
              <a:buSzTx/>
              <a:buFontTx/>
              <a:defRPr sz="1800"/>
            </a:lvl5pPr>
          </a:lstStyle>
          <a:p>
            <a:pPr marL="203200" lvl="0" indent="-203200">
              <a:spcBef>
                <a:spcPct val="0"/>
              </a:spcBef>
              <a:buNone/>
            </a:pPr>
            <a:r>
              <a:rPr lang="en-US" altLang="zh-CN" sz="2000" dirty="0">
                <a:solidFill>
                  <a:schemeClr val="accent2"/>
                </a:solidFill>
              </a:rPr>
              <a:t>#include &lt;stdio.h&gt;</a:t>
            </a:r>
          </a:p>
          <a:p>
            <a:pPr marL="203200" lvl="0" indent="-203200">
              <a:spcBef>
                <a:spcPct val="0"/>
              </a:spcBef>
              <a:buNone/>
            </a:pPr>
            <a:endParaRPr lang="en-US" altLang="zh-CN" sz="2000" dirty="0">
              <a:solidFill>
                <a:schemeClr val="accent2"/>
              </a:solidFill>
            </a:endParaRPr>
          </a:p>
          <a:p>
            <a:pPr marL="203200" lvl="0" indent="-203200">
              <a:spcBef>
                <a:spcPct val="0"/>
              </a:spcBef>
              <a:buNone/>
            </a:pPr>
            <a:r>
              <a:rPr lang="en-US" altLang="zh-CN" sz="2000" dirty="0">
                <a:solidFill>
                  <a:schemeClr val="accent2"/>
                </a:solidFill>
              </a:rPr>
              <a:t>int main()</a:t>
            </a:r>
          </a:p>
          <a:p>
            <a:pPr marL="203200" lvl="0" indent="-203200">
              <a:spcBef>
                <a:spcPct val="0"/>
              </a:spcBef>
              <a:buNone/>
            </a:pPr>
            <a:r>
              <a:rPr lang="en-US" altLang="zh-CN" sz="2000" dirty="0">
                <a:solidFill>
                  <a:schemeClr val="accent2"/>
                </a:solidFill>
              </a:rPr>
              <a:t>{</a:t>
            </a:r>
          </a:p>
          <a:p>
            <a:pPr marL="203200" lvl="0" indent="-203200">
              <a:spcBef>
                <a:spcPct val="0"/>
              </a:spcBef>
              <a:buNone/>
            </a:pPr>
            <a:r>
              <a:rPr lang="en-US" altLang="zh-CN" sz="2000" dirty="0">
                <a:solidFill>
                  <a:schemeClr val="accent2"/>
                </a:solidFill>
              </a:rPr>
              <a:t>printf("hello, world\n");</a:t>
            </a:r>
          </a:p>
          <a:p>
            <a:pPr marL="203200" lvl="0" indent="-203200">
              <a:spcBef>
                <a:spcPct val="0"/>
              </a:spcBef>
              <a:buNone/>
            </a:pPr>
            <a:r>
              <a:rPr lang="en-US" altLang="zh-CN" sz="2000" dirty="0">
                <a:solidFill>
                  <a:schemeClr val="accent2"/>
                </a:solidFill>
              </a:rPr>
              <a:t>}</a:t>
            </a:r>
            <a:endParaRPr lang="zh-CN" altLang="en-US" sz="2000" dirty="0">
              <a:solidFill>
                <a:schemeClr val="accent2"/>
              </a:solidFill>
              <a:ea typeface="Arial" panose="020B0604020202020204" pitchFamily="34" charset="0"/>
            </a:endParaRPr>
          </a:p>
        </p:txBody>
      </p:sp>
      <p:sp>
        <p:nvSpPr>
          <p:cNvPr id="8195" name="Text Box 5"/>
          <p:cNvSpPr txBox="1"/>
          <p:nvPr/>
        </p:nvSpPr>
        <p:spPr>
          <a:xfrm>
            <a:off x="0" y="908050"/>
            <a:ext cx="3587750" cy="396875"/>
          </a:xfrm>
          <a:prstGeom prst="rect">
            <a:avLst/>
          </a:prstGeom>
          <a:noFill/>
          <a:ln w="9525">
            <a:noFill/>
          </a:ln>
        </p:spPr>
        <p:txBody>
          <a:bodyPr anchor="t" anchorCtr="0">
            <a:spAutoFit/>
          </a:bodyPr>
          <a:lstStyle/>
          <a:p>
            <a:pPr algn="ctr" eaLnBrk="0" hangingPunct="0">
              <a:spcBef>
                <a:spcPct val="50000"/>
              </a:spcBef>
              <a:buClrTx/>
              <a:buFontTx/>
            </a:pPr>
            <a:r>
              <a:rPr lang="zh-CN" altLang="en-US" sz="2000" b="1" dirty="0">
                <a:latin typeface="Arial" panose="020B0604020202020204" pitchFamily="34" charset="0"/>
                <a:ea typeface="黑体" panose="02010609060101010101" pitchFamily="49" charset="-122"/>
              </a:rPr>
              <a:t>经典的“ </a:t>
            </a:r>
            <a:r>
              <a:rPr lang="en-US" altLang="zh-CN" sz="2000" b="1" dirty="0" err="1">
                <a:latin typeface="Arial" panose="020B0604020202020204" pitchFamily="34" charset="0"/>
                <a:ea typeface="黑体" panose="02010609060101010101" pitchFamily="49" charset="-122"/>
              </a:rPr>
              <a:t>hello.c</a:t>
            </a:r>
            <a:r>
              <a:rPr lang="en-US" altLang="zh-CN" sz="2000" b="1" dirty="0">
                <a:latin typeface="Arial" panose="020B0604020202020204" pitchFamily="34" charset="0"/>
                <a:ea typeface="黑体" panose="02010609060101010101" pitchFamily="49" charset="-122"/>
              </a:rPr>
              <a:t> ”C-</a:t>
            </a:r>
            <a:r>
              <a:rPr lang="zh-CN" altLang="en-US" sz="2000" b="1" dirty="0">
                <a:latin typeface="Arial" panose="020B0604020202020204" pitchFamily="34" charset="0"/>
                <a:ea typeface="黑体" panose="02010609060101010101" pitchFamily="49" charset="-122"/>
              </a:rPr>
              <a:t>源程序</a:t>
            </a:r>
          </a:p>
        </p:txBody>
      </p:sp>
      <p:sp>
        <p:nvSpPr>
          <p:cNvPr id="359430" name="Rectangle 6"/>
          <p:cNvSpPr/>
          <p:nvPr/>
        </p:nvSpPr>
        <p:spPr>
          <a:xfrm>
            <a:off x="3563938" y="1506538"/>
            <a:ext cx="5372100" cy="2057400"/>
          </a:xfrm>
          <a:prstGeom prst="rect">
            <a:avLst/>
          </a:prstGeom>
          <a:noFill/>
          <a:ln w="9525" cap="flat" cmpd="sng">
            <a:solidFill>
              <a:schemeClr val="tx1"/>
            </a:solidFill>
            <a:prstDash val="solid"/>
            <a:miter/>
            <a:headEnd type="none" w="med" len="med"/>
            <a:tailEnd type="none" w="med" len="med"/>
          </a:ln>
        </p:spPr>
        <p:txBody>
          <a:bodyPr anchor="t" anchorCtr="0">
            <a:spAutoFit/>
          </a:bodyPr>
          <a:lstStyle/>
          <a:p>
            <a:pPr algn="dist" eaLnBrk="0" hangingPunct="0"/>
            <a:r>
              <a:rPr lang="en-US" altLang="zh-CN" sz="1600" b="1" dirty="0">
                <a:solidFill>
                  <a:srgbClr val="ED1611"/>
                </a:solidFill>
                <a:latin typeface="Times New Roman" panose="02020603050405020304" pitchFamily="18" charset="0"/>
                <a:ea typeface="宋体" panose="02010600030101010101" pitchFamily="2" charset="-122"/>
              </a:rPr>
              <a:t># i n c l u d e &lt;sp&gt; &lt; s t d i o .</a:t>
            </a:r>
          </a:p>
          <a:p>
            <a:pPr algn="dist" eaLnBrk="0" hangingPunct="0"/>
            <a:r>
              <a:rPr lang="en-US" altLang="zh-CN" sz="1600" b="1" dirty="0">
                <a:latin typeface="Times New Roman" panose="02020603050405020304" pitchFamily="18" charset="0"/>
                <a:ea typeface="宋体" panose="02010600030101010101" pitchFamily="2" charset="-122"/>
              </a:rPr>
              <a:t>35 105 110 99 108 117 100 101 32 60 115 116 100 105 111 46</a:t>
            </a:r>
          </a:p>
          <a:p>
            <a:pPr algn="dist" eaLnBrk="0" hangingPunct="0"/>
            <a:r>
              <a:rPr lang="en-US" altLang="zh-CN" sz="1600" b="1" dirty="0">
                <a:solidFill>
                  <a:srgbClr val="ED1611"/>
                </a:solidFill>
                <a:latin typeface="Times New Roman" panose="02020603050405020304" pitchFamily="18" charset="0"/>
                <a:ea typeface="宋体" panose="02010600030101010101" pitchFamily="2" charset="-122"/>
              </a:rPr>
              <a:t>h &gt; \n \n i n t &lt;sp&gt; m a i n ( ) \n {</a:t>
            </a:r>
          </a:p>
          <a:p>
            <a:pPr algn="dist" eaLnBrk="0" hangingPunct="0"/>
            <a:r>
              <a:rPr lang="en-US" altLang="zh-CN" sz="1600" b="1" dirty="0">
                <a:latin typeface="Times New Roman" panose="02020603050405020304" pitchFamily="18" charset="0"/>
                <a:ea typeface="宋体" panose="02010600030101010101" pitchFamily="2" charset="-122"/>
              </a:rPr>
              <a:t>104 62 10 10 105 110 116 32 109 97 105 110 40 41 10 123</a:t>
            </a:r>
          </a:p>
          <a:p>
            <a:pPr algn="dist" eaLnBrk="0" hangingPunct="0"/>
            <a:r>
              <a:rPr lang="en-US" altLang="zh-CN" sz="1600" b="1" dirty="0">
                <a:solidFill>
                  <a:srgbClr val="ED1611"/>
                </a:solidFill>
                <a:latin typeface="Times New Roman" panose="02020603050405020304" pitchFamily="18" charset="0"/>
                <a:ea typeface="宋体" panose="02010600030101010101" pitchFamily="2" charset="-122"/>
              </a:rPr>
              <a:t>\n &lt;sp&gt; &lt;sp&gt; &lt;sp&gt; &lt;sp&gt; p r i n t f ( " h e l</a:t>
            </a:r>
          </a:p>
          <a:p>
            <a:pPr algn="dist" eaLnBrk="0" hangingPunct="0"/>
            <a:r>
              <a:rPr lang="en-US" altLang="zh-CN" sz="1600" b="1" dirty="0">
                <a:latin typeface="Times New Roman" panose="02020603050405020304" pitchFamily="18" charset="0"/>
                <a:ea typeface="宋体" panose="02010600030101010101" pitchFamily="2" charset="-122"/>
              </a:rPr>
              <a:t>10 32 32 32 32 112 114 105 110 116 102 40 34 104 101 108</a:t>
            </a:r>
          </a:p>
          <a:p>
            <a:pPr algn="dist" eaLnBrk="0" hangingPunct="0"/>
            <a:r>
              <a:rPr lang="en-US" altLang="zh-CN" sz="1600" b="1" dirty="0">
                <a:solidFill>
                  <a:srgbClr val="ED1611"/>
                </a:solidFill>
                <a:latin typeface="Times New Roman" panose="02020603050405020304" pitchFamily="18" charset="0"/>
                <a:ea typeface="宋体" panose="02010600030101010101" pitchFamily="2" charset="-122"/>
              </a:rPr>
              <a:t>l o , &lt;sp&gt; w o r l d \ n " ) ; \n }</a:t>
            </a:r>
          </a:p>
          <a:p>
            <a:pPr algn="dist" eaLnBrk="0" hangingPunct="0"/>
            <a:r>
              <a:rPr lang="en-US" altLang="zh-CN" sz="1600" b="1" dirty="0">
                <a:latin typeface="Times New Roman" panose="02020603050405020304" pitchFamily="18" charset="0"/>
                <a:ea typeface="宋体" panose="02010600030101010101" pitchFamily="2" charset="-122"/>
              </a:rPr>
              <a:t>108 111 44 32 119 111 114 108 100 92 110 34 41 59 10 125</a:t>
            </a:r>
          </a:p>
        </p:txBody>
      </p:sp>
      <p:sp>
        <p:nvSpPr>
          <p:cNvPr id="359431" name="Text Box 7"/>
          <p:cNvSpPr txBox="1"/>
          <p:nvPr/>
        </p:nvSpPr>
        <p:spPr>
          <a:xfrm>
            <a:off x="3570288" y="1058863"/>
            <a:ext cx="4992687" cy="430212"/>
          </a:xfrm>
          <a:prstGeom prst="rect">
            <a:avLst/>
          </a:prstGeom>
          <a:noFill/>
          <a:ln w="9525">
            <a:noFill/>
          </a:ln>
        </p:spPr>
        <p:txBody>
          <a:bodyPr anchor="t" anchorCtr="0">
            <a:spAutoFit/>
          </a:bodyPr>
          <a:lstStyle/>
          <a:p>
            <a:pPr algn="ctr" eaLnBrk="0" hangingPunct="0">
              <a:spcBef>
                <a:spcPct val="50000"/>
              </a:spcBef>
              <a:buClrTx/>
              <a:buFontTx/>
            </a:pPr>
            <a:r>
              <a:rPr lang="en-US" altLang="zh-CN" sz="2200" b="1" dirty="0" err="1">
                <a:solidFill>
                  <a:schemeClr val="accent2"/>
                </a:solidFill>
                <a:latin typeface="Arial" panose="020B0604020202020204" pitchFamily="34" charset="0"/>
                <a:ea typeface="黑体" panose="02010609060101010101" pitchFamily="49" charset="-122"/>
              </a:rPr>
              <a:t>hello.c</a:t>
            </a:r>
            <a:r>
              <a:rPr lang="zh-CN" altLang="en-US" sz="2200" b="1" dirty="0">
                <a:solidFill>
                  <a:schemeClr val="accent2"/>
                </a:solidFill>
                <a:latin typeface="Arial" panose="020B0604020202020204" pitchFamily="34" charset="0"/>
                <a:ea typeface="黑体" panose="02010609060101010101" pitchFamily="49" charset="-122"/>
              </a:rPr>
              <a:t>的</a:t>
            </a:r>
            <a:r>
              <a:rPr lang="en-US" altLang="zh-CN" sz="2200" b="1" dirty="0">
                <a:solidFill>
                  <a:schemeClr val="accent2"/>
                </a:solidFill>
                <a:latin typeface="Arial" panose="020B0604020202020204" pitchFamily="34" charset="0"/>
                <a:ea typeface="黑体" panose="02010609060101010101" pitchFamily="49" charset="-122"/>
              </a:rPr>
              <a:t>ASCII</a:t>
            </a:r>
            <a:r>
              <a:rPr lang="zh-CN" altLang="en-US" sz="2200" b="1" dirty="0">
                <a:solidFill>
                  <a:schemeClr val="accent2"/>
                </a:solidFill>
                <a:latin typeface="Arial" panose="020B0604020202020204" pitchFamily="34" charset="0"/>
                <a:ea typeface="黑体" panose="02010609060101010101" pitchFamily="49" charset="-122"/>
              </a:rPr>
              <a:t>文本表示</a:t>
            </a:r>
          </a:p>
        </p:txBody>
      </p:sp>
      <p:sp>
        <p:nvSpPr>
          <p:cNvPr id="359440" name="Text Box 16"/>
          <p:cNvSpPr txBox="1"/>
          <p:nvPr/>
        </p:nvSpPr>
        <p:spPr>
          <a:xfrm>
            <a:off x="298450" y="3656013"/>
            <a:ext cx="3694113" cy="396875"/>
          </a:xfrm>
          <a:prstGeom prst="rect">
            <a:avLst/>
          </a:prstGeom>
          <a:noFill/>
          <a:ln w="9525">
            <a:noFill/>
          </a:ln>
        </p:spPr>
        <p:txBody>
          <a:bodyPr anchor="t" anchorCtr="0">
            <a:spAutoFit/>
          </a:bodyPr>
          <a:lstStyle/>
          <a:p>
            <a:pPr eaLnBrk="0" hangingPunct="0">
              <a:spcBef>
                <a:spcPct val="20000"/>
              </a:spcBef>
            </a:pPr>
            <a:r>
              <a:rPr lang="zh-CN" altLang="en-US" sz="2000" b="1" dirty="0">
                <a:solidFill>
                  <a:srgbClr val="CC3300"/>
                </a:solidFill>
                <a:latin typeface="微软雅黑" panose="020B0503020204020204" pitchFamily="34" charset="-122"/>
                <a:ea typeface="微软雅黑" panose="020B0503020204020204" pitchFamily="34" charset="-122"/>
              </a:rPr>
              <a:t>功能：输出“</a:t>
            </a:r>
            <a:r>
              <a:rPr lang="en-US" altLang="zh-CN" sz="2000" b="1" dirty="0">
                <a:solidFill>
                  <a:srgbClr val="CC3300"/>
                </a:solidFill>
                <a:latin typeface="微软雅黑" panose="020B0503020204020204" pitchFamily="34" charset="-122"/>
                <a:ea typeface="微软雅黑" panose="020B0503020204020204" pitchFamily="34" charset="-122"/>
              </a:rPr>
              <a:t>hello,world”</a:t>
            </a:r>
          </a:p>
        </p:txBody>
      </p:sp>
      <p:sp>
        <p:nvSpPr>
          <p:cNvPr id="684043" name="Text Box 11"/>
          <p:cNvSpPr txBox="1"/>
          <p:nvPr/>
        </p:nvSpPr>
        <p:spPr>
          <a:xfrm>
            <a:off x="1406525" y="5084763"/>
            <a:ext cx="769938" cy="798512"/>
          </a:xfrm>
          <a:prstGeom prst="rect">
            <a:avLst/>
          </a:prstGeom>
          <a:solidFill>
            <a:srgbClr val="0000FF">
              <a:alpha val="29019"/>
            </a:srgbClr>
          </a:solidFill>
          <a:ln w="19050" cap="flat" cmpd="sng">
            <a:solidFill>
              <a:schemeClr val="tx1"/>
            </a:solidFill>
            <a:prstDash val="solid"/>
            <a:miter/>
            <a:headEnd type="none" w="med" len="med"/>
            <a:tailEnd type="none" w="med" len="med"/>
          </a:ln>
        </p:spPr>
        <p:txBody>
          <a:bodyPr lIns="0" rIns="0" anchor="t" anchorCtr="0">
            <a:spAutoFit/>
          </a:bodyPr>
          <a:lstStyle/>
          <a:p>
            <a:pPr algn="ctr">
              <a:spcBef>
                <a:spcPct val="50000"/>
              </a:spcBef>
            </a:pPr>
            <a:r>
              <a:rPr lang="zh-CN" altLang="en-US" b="1" dirty="0">
                <a:latin typeface="微软雅黑" panose="020B0503020204020204" pitchFamily="34" charset="-122"/>
                <a:ea typeface="微软雅黑" panose="020B0503020204020204" pitchFamily="34" charset="-122"/>
              </a:rPr>
              <a:t>预处理</a:t>
            </a:r>
          </a:p>
          <a:p>
            <a:pPr algn="ctr">
              <a:spcBef>
                <a:spcPct val="50000"/>
              </a:spcBef>
            </a:pPr>
            <a:r>
              <a:rPr lang="en-US" altLang="zh-CN" b="1" dirty="0">
                <a:latin typeface="微软雅黑" panose="020B0503020204020204" pitchFamily="34" charset="-122"/>
                <a:ea typeface="微软雅黑" panose="020B0503020204020204" pitchFamily="34" charset="-122"/>
              </a:rPr>
              <a:t>(cpp)</a:t>
            </a:r>
          </a:p>
        </p:txBody>
      </p:sp>
      <p:sp>
        <p:nvSpPr>
          <p:cNvPr id="684044" name="Text Box 12"/>
          <p:cNvSpPr txBox="1"/>
          <p:nvPr/>
        </p:nvSpPr>
        <p:spPr>
          <a:xfrm>
            <a:off x="3178175" y="5089525"/>
            <a:ext cx="769938" cy="798513"/>
          </a:xfrm>
          <a:prstGeom prst="rect">
            <a:avLst/>
          </a:prstGeom>
          <a:solidFill>
            <a:srgbClr val="0000FF">
              <a:alpha val="29019"/>
            </a:srgbClr>
          </a:solidFill>
          <a:ln w="19050" cap="flat" cmpd="sng">
            <a:solidFill>
              <a:schemeClr val="tx1"/>
            </a:solidFill>
            <a:prstDash val="solid"/>
            <a:miter/>
            <a:headEnd type="none" w="med" len="med"/>
            <a:tailEnd type="none" w="med" len="med"/>
          </a:ln>
        </p:spPr>
        <p:txBody>
          <a:bodyPr lIns="0" rIns="0" anchor="t" anchorCtr="0">
            <a:spAutoFit/>
          </a:bodyPr>
          <a:lstStyle/>
          <a:p>
            <a:pPr algn="ctr">
              <a:spcBef>
                <a:spcPct val="50000"/>
              </a:spcBef>
            </a:pPr>
            <a:r>
              <a:rPr lang="zh-CN" altLang="en-US" b="1" dirty="0">
                <a:latin typeface="微软雅黑" panose="020B0503020204020204" pitchFamily="34" charset="-122"/>
                <a:ea typeface="微软雅黑" panose="020B0503020204020204" pitchFamily="34" charset="-122"/>
              </a:rPr>
              <a:t>编译</a:t>
            </a:r>
          </a:p>
          <a:p>
            <a:pPr algn="ctr">
              <a:spcBef>
                <a:spcPct val="50000"/>
              </a:spcBef>
            </a:pPr>
            <a:r>
              <a:rPr lang="en-US" altLang="zh-CN" b="1" dirty="0">
                <a:latin typeface="微软雅黑" panose="020B0503020204020204" pitchFamily="34" charset="-122"/>
                <a:ea typeface="微软雅黑" panose="020B0503020204020204" pitchFamily="34" charset="-122"/>
              </a:rPr>
              <a:t>(cc1)</a:t>
            </a:r>
          </a:p>
        </p:txBody>
      </p:sp>
      <p:sp>
        <p:nvSpPr>
          <p:cNvPr id="684045" name="Text Box 13"/>
          <p:cNvSpPr txBox="1"/>
          <p:nvPr/>
        </p:nvSpPr>
        <p:spPr>
          <a:xfrm>
            <a:off x="4927600" y="5110163"/>
            <a:ext cx="769938" cy="798512"/>
          </a:xfrm>
          <a:prstGeom prst="rect">
            <a:avLst/>
          </a:prstGeom>
          <a:solidFill>
            <a:srgbClr val="0000FF">
              <a:alpha val="29019"/>
            </a:srgbClr>
          </a:solidFill>
          <a:ln w="19050" cap="flat" cmpd="sng">
            <a:solidFill>
              <a:schemeClr val="tx1"/>
            </a:solidFill>
            <a:prstDash val="solid"/>
            <a:miter/>
            <a:headEnd type="none" w="med" len="med"/>
            <a:tailEnd type="none" w="med" len="med"/>
          </a:ln>
        </p:spPr>
        <p:txBody>
          <a:bodyPr lIns="0" rIns="0" anchor="t" anchorCtr="0">
            <a:spAutoFit/>
          </a:bodyPr>
          <a:lstStyle/>
          <a:p>
            <a:pPr algn="ctr">
              <a:spcBef>
                <a:spcPct val="50000"/>
              </a:spcBef>
            </a:pPr>
            <a:r>
              <a:rPr lang="zh-CN" altLang="en-US" b="1" dirty="0">
                <a:latin typeface="微软雅黑" panose="020B0503020204020204" pitchFamily="34" charset="-122"/>
                <a:ea typeface="微软雅黑" panose="020B0503020204020204" pitchFamily="34" charset="-122"/>
              </a:rPr>
              <a:t>汇编</a:t>
            </a:r>
          </a:p>
          <a:p>
            <a:pPr algn="ctr">
              <a:spcBef>
                <a:spcPct val="50000"/>
              </a:spcBef>
            </a:pPr>
            <a:r>
              <a:rPr lang="en-US" altLang="zh-CN" b="1" dirty="0">
                <a:latin typeface="微软雅黑" panose="020B0503020204020204" pitchFamily="34" charset="-122"/>
                <a:ea typeface="微软雅黑" panose="020B0503020204020204" pitchFamily="34" charset="-122"/>
              </a:rPr>
              <a:t>(as)</a:t>
            </a:r>
          </a:p>
        </p:txBody>
      </p:sp>
      <p:sp>
        <p:nvSpPr>
          <p:cNvPr id="684046" name="Text Box 14"/>
          <p:cNvSpPr txBox="1"/>
          <p:nvPr/>
        </p:nvSpPr>
        <p:spPr>
          <a:xfrm>
            <a:off x="6719888" y="5100638"/>
            <a:ext cx="769937" cy="798512"/>
          </a:xfrm>
          <a:prstGeom prst="rect">
            <a:avLst/>
          </a:prstGeom>
          <a:solidFill>
            <a:srgbClr val="0000FF">
              <a:alpha val="29019"/>
            </a:srgbClr>
          </a:solidFill>
          <a:ln w="19050" cap="flat" cmpd="sng">
            <a:solidFill>
              <a:schemeClr val="tx1"/>
            </a:solidFill>
            <a:prstDash val="solid"/>
            <a:miter/>
            <a:headEnd type="none" w="med" len="med"/>
            <a:tailEnd type="none" w="med" len="med"/>
          </a:ln>
        </p:spPr>
        <p:txBody>
          <a:bodyPr lIns="0" rIns="0" anchor="t" anchorCtr="0">
            <a:spAutoFit/>
          </a:bodyPr>
          <a:lstStyle/>
          <a:p>
            <a:pPr algn="ctr">
              <a:spcBef>
                <a:spcPct val="50000"/>
              </a:spcBef>
            </a:pPr>
            <a:r>
              <a:rPr lang="zh-CN" altLang="en-US" b="1" dirty="0">
                <a:latin typeface="微软雅黑" panose="020B0503020204020204" pitchFamily="34" charset="-122"/>
                <a:ea typeface="微软雅黑" panose="020B0503020204020204" pitchFamily="34" charset="-122"/>
              </a:rPr>
              <a:t>链接</a:t>
            </a:r>
          </a:p>
          <a:p>
            <a:pPr algn="ctr">
              <a:spcBef>
                <a:spcPct val="50000"/>
              </a:spcBef>
            </a:pPr>
            <a:r>
              <a:rPr lang="en-US" altLang="zh-CN" b="1" dirty="0">
                <a:latin typeface="微软雅黑" panose="020B0503020204020204" pitchFamily="34" charset="-122"/>
                <a:ea typeface="微软雅黑" panose="020B0503020204020204" pitchFamily="34" charset="-122"/>
              </a:rPr>
              <a:t>(ld)</a:t>
            </a:r>
          </a:p>
        </p:txBody>
      </p:sp>
      <p:grpSp>
        <p:nvGrpSpPr>
          <p:cNvPr id="684075" name="Group 43"/>
          <p:cNvGrpSpPr/>
          <p:nvPr/>
        </p:nvGrpSpPr>
        <p:grpSpPr>
          <a:xfrm>
            <a:off x="5230813" y="4364038"/>
            <a:ext cx="1495425" cy="727075"/>
            <a:chOff x="3295" y="2749"/>
            <a:chExt cx="942" cy="458"/>
          </a:xfrm>
        </p:grpSpPr>
        <p:sp>
          <p:nvSpPr>
            <p:cNvPr id="8204" name="Line 28"/>
            <p:cNvSpPr/>
            <p:nvPr/>
          </p:nvSpPr>
          <p:spPr>
            <a:xfrm>
              <a:off x="3889" y="2877"/>
              <a:ext cx="348" cy="330"/>
            </a:xfrm>
            <a:prstGeom prst="line">
              <a:avLst/>
            </a:prstGeom>
            <a:ln w="38100" cap="flat" cmpd="sng">
              <a:solidFill>
                <a:schemeClr val="tx1"/>
              </a:solidFill>
              <a:prstDash val="solid"/>
              <a:round/>
              <a:headEnd type="none" w="med" len="med"/>
              <a:tailEnd type="triangle" w="med" len="med"/>
            </a:ln>
          </p:spPr>
        </p:sp>
        <p:sp>
          <p:nvSpPr>
            <p:cNvPr id="8205" name="Text Box 29"/>
            <p:cNvSpPr txBox="1"/>
            <p:nvPr/>
          </p:nvSpPr>
          <p:spPr>
            <a:xfrm>
              <a:off x="3295" y="2749"/>
              <a:ext cx="649" cy="231"/>
            </a:xfrm>
            <a:prstGeom prst="rect">
              <a:avLst/>
            </a:prstGeom>
            <a:noFill/>
            <a:ln w="9525">
              <a:noFill/>
            </a:ln>
          </p:spPr>
          <p:txBody>
            <a:bodyPr anchor="t" anchorCtr="0">
              <a:spAutoFit/>
            </a:bodyPr>
            <a:lstStyle/>
            <a:p>
              <a:pPr>
                <a:spcBef>
                  <a:spcPct val="50000"/>
                </a:spcBef>
              </a:pPr>
              <a:r>
                <a:rPr lang="en-US" altLang="zh-CN" b="1" dirty="0">
                  <a:latin typeface="Arial" panose="020B0604020202020204" pitchFamily="34" charset="0"/>
                  <a:ea typeface="宋体" panose="02010600030101010101" pitchFamily="2" charset="-122"/>
                </a:rPr>
                <a:t>printf.o</a:t>
              </a:r>
            </a:p>
          </p:txBody>
        </p:sp>
      </p:grpSp>
      <p:sp>
        <p:nvSpPr>
          <p:cNvPr id="684065" name="Rectangle 33"/>
          <p:cNvSpPr/>
          <p:nvPr/>
        </p:nvSpPr>
        <p:spPr>
          <a:xfrm>
            <a:off x="257175" y="4224338"/>
            <a:ext cx="3556000" cy="396875"/>
          </a:xfrm>
          <a:prstGeom prst="rect">
            <a:avLst/>
          </a:prstGeom>
          <a:noFill/>
          <a:ln w="9525">
            <a:noFill/>
          </a:ln>
        </p:spPr>
        <p:txBody>
          <a:bodyPr wrap="none" anchor="t" anchorCtr="0">
            <a:spAutoFit/>
          </a:bodyPr>
          <a:lstStyle/>
          <a:p>
            <a:r>
              <a:rPr lang="zh-CN" altLang="en-US" sz="2000" b="1" dirty="0">
                <a:solidFill>
                  <a:srgbClr val="ED1611"/>
                </a:solidFill>
                <a:latin typeface="微软雅黑" panose="020B0503020204020204" pitchFamily="34" charset="-122"/>
                <a:ea typeface="微软雅黑" panose="020B0503020204020204" pitchFamily="34" charset="-122"/>
              </a:rPr>
              <a:t>计算机不能直接执行</a:t>
            </a:r>
            <a:r>
              <a:rPr lang="en-US" altLang="zh-CN" sz="2000" b="1" dirty="0">
                <a:solidFill>
                  <a:srgbClr val="ED1611"/>
                </a:solidFill>
                <a:latin typeface="微软雅黑" panose="020B0503020204020204" pitchFamily="34" charset="-122"/>
                <a:ea typeface="微软雅黑" panose="020B0503020204020204" pitchFamily="34" charset="-122"/>
              </a:rPr>
              <a:t>hello.c</a:t>
            </a:r>
            <a:r>
              <a:rPr lang="zh-CN" altLang="en-US" sz="2000" b="1" dirty="0">
                <a:solidFill>
                  <a:srgbClr val="ED1611"/>
                </a:solidFill>
                <a:latin typeface="微软雅黑" panose="020B0503020204020204" pitchFamily="34" charset="-122"/>
                <a:ea typeface="微软雅黑" panose="020B0503020204020204" pitchFamily="34" charset="-122"/>
              </a:rPr>
              <a:t>！</a:t>
            </a:r>
          </a:p>
        </p:txBody>
      </p:sp>
      <p:grpSp>
        <p:nvGrpSpPr>
          <p:cNvPr id="684071" name="Group 39"/>
          <p:cNvGrpSpPr/>
          <p:nvPr/>
        </p:nvGrpSpPr>
        <p:grpSpPr>
          <a:xfrm>
            <a:off x="379413" y="5127625"/>
            <a:ext cx="1041400" cy="1089025"/>
            <a:chOff x="239" y="3230"/>
            <a:chExt cx="656" cy="686"/>
          </a:xfrm>
        </p:grpSpPr>
        <p:grpSp>
          <p:nvGrpSpPr>
            <p:cNvPr id="8208" name="Group 17"/>
            <p:cNvGrpSpPr/>
            <p:nvPr/>
          </p:nvGrpSpPr>
          <p:grpSpPr>
            <a:xfrm>
              <a:off x="273" y="3230"/>
              <a:ext cx="622" cy="238"/>
              <a:chOff x="219" y="3401"/>
              <a:chExt cx="622" cy="238"/>
            </a:xfrm>
          </p:grpSpPr>
          <p:sp>
            <p:nvSpPr>
              <p:cNvPr id="8209" name="Line 15"/>
              <p:cNvSpPr/>
              <p:nvPr/>
            </p:nvSpPr>
            <p:spPr>
              <a:xfrm>
                <a:off x="219" y="3639"/>
                <a:ext cx="595" cy="0"/>
              </a:xfrm>
              <a:prstGeom prst="line">
                <a:avLst/>
              </a:prstGeom>
              <a:ln w="38100" cap="flat" cmpd="sng">
                <a:solidFill>
                  <a:schemeClr val="tx1"/>
                </a:solidFill>
                <a:prstDash val="solid"/>
                <a:round/>
                <a:headEnd type="none" w="med" len="med"/>
                <a:tailEnd type="triangle" w="med" len="med"/>
              </a:ln>
            </p:spPr>
          </p:sp>
          <p:sp>
            <p:nvSpPr>
              <p:cNvPr id="8210" name="Text Box 16"/>
              <p:cNvSpPr txBox="1"/>
              <p:nvPr/>
            </p:nvSpPr>
            <p:spPr>
              <a:xfrm>
                <a:off x="266" y="3401"/>
                <a:ext cx="575" cy="231"/>
              </a:xfrm>
              <a:prstGeom prst="rect">
                <a:avLst/>
              </a:prstGeom>
              <a:noFill/>
              <a:ln w="9525">
                <a:noFill/>
              </a:ln>
            </p:spPr>
            <p:txBody>
              <a:bodyPr anchor="t" anchorCtr="0">
                <a:spAutoFit/>
              </a:bodyPr>
              <a:lstStyle/>
              <a:p>
                <a:pPr>
                  <a:spcBef>
                    <a:spcPct val="50000"/>
                  </a:spcBef>
                </a:pPr>
                <a:r>
                  <a:rPr lang="en-US" altLang="zh-CN" b="1" dirty="0">
                    <a:latin typeface="Arial" panose="020B0604020202020204" pitchFamily="34" charset="0"/>
                    <a:ea typeface="宋体" panose="02010600030101010101" pitchFamily="2" charset="-122"/>
                  </a:rPr>
                  <a:t>hello.c</a:t>
                </a:r>
              </a:p>
            </p:txBody>
          </p:sp>
        </p:grpSp>
        <p:sp>
          <p:nvSpPr>
            <p:cNvPr id="8211" name="Text Box 34"/>
            <p:cNvSpPr txBox="1"/>
            <p:nvPr/>
          </p:nvSpPr>
          <p:spPr>
            <a:xfrm>
              <a:off x="239" y="3512"/>
              <a:ext cx="631" cy="404"/>
            </a:xfrm>
            <a:prstGeom prst="rect">
              <a:avLst/>
            </a:prstGeom>
            <a:noFill/>
            <a:ln w="9525">
              <a:noFill/>
            </a:ln>
          </p:spPr>
          <p:txBody>
            <a:bodyPr anchor="t" anchorCtr="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源程序</a:t>
              </a:r>
            </a:p>
            <a:p>
              <a:pPr algn="ctr"/>
              <a:r>
                <a:rPr lang="en-US" altLang="zh-CN" b="1" dirty="0">
                  <a:solidFill>
                    <a:srgbClr val="FF0000"/>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文本</a:t>
              </a:r>
              <a:r>
                <a:rPr lang="en-US" altLang="zh-CN" b="1" dirty="0">
                  <a:solidFill>
                    <a:srgbClr val="FF0000"/>
                  </a:solidFill>
                  <a:latin typeface="微软雅黑" panose="020B0503020204020204" pitchFamily="34" charset="-122"/>
                  <a:ea typeface="微软雅黑" panose="020B0503020204020204" pitchFamily="34" charset="-122"/>
                </a:rPr>
                <a:t>)</a:t>
              </a:r>
            </a:p>
          </p:txBody>
        </p:sp>
      </p:grpSp>
      <p:grpSp>
        <p:nvGrpSpPr>
          <p:cNvPr id="684072" name="Group 40"/>
          <p:cNvGrpSpPr/>
          <p:nvPr/>
        </p:nvGrpSpPr>
        <p:grpSpPr>
          <a:xfrm>
            <a:off x="2111375" y="5103813"/>
            <a:ext cx="1085850" cy="1073150"/>
            <a:chOff x="1330" y="3215"/>
            <a:chExt cx="684" cy="676"/>
          </a:xfrm>
        </p:grpSpPr>
        <p:grpSp>
          <p:nvGrpSpPr>
            <p:cNvPr id="8213" name="Group 18"/>
            <p:cNvGrpSpPr/>
            <p:nvPr/>
          </p:nvGrpSpPr>
          <p:grpSpPr>
            <a:xfrm>
              <a:off x="1392" y="3215"/>
              <a:ext cx="622" cy="238"/>
              <a:chOff x="219" y="3401"/>
              <a:chExt cx="622" cy="238"/>
            </a:xfrm>
          </p:grpSpPr>
          <p:sp>
            <p:nvSpPr>
              <p:cNvPr id="8214" name="Line 19"/>
              <p:cNvSpPr/>
              <p:nvPr/>
            </p:nvSpPr>
            <p:spPr>
              <a:xfrm>
                <a:off x="219" y="3639"/>
                <a:ext cx="595" cy="0"/>
              </a:xfrm>
              <a:prstGeom prst="line">
                <a:avLst/>
              </a:prstGeom>
              <a:ln w="38100" cap="flat" cmpd="sng">
                <a:solidFill>
                  <a:schemeClr val="tx1"/>
                </a:solidFill>
                <a:prstDash val="solid"/>
                <a:round/>
                <a:headEnd type="none" w="med" len="med"/>
                <a:tailEnd type="triangle" w="med" len="med"/>
              </a:ln>
            </p:spPr>
          </p:sp>
          <p:sp>
            <p:nvSpPr>
              <p:cNvPr id="8215" name="Text Box 20"/>
              <p:cNvSpPr txBox="1"/>
              <p:nvPr/>
            </p:nvSpPr>
            <p:spPr>
              <a:xfrm>
                <a:off x="266" y="3401"/>
                <a:ext cx="575" cy="231"/>
              </a:xfrm>
              <a:prstGeom prst="rect">
                <a:avLst/>
              </a:prstGeom>
              <a:noFill/>
              <a:ln w="9525">
                <a:noFill/>
              </a:ln>
            </p:spPr>
            <p:txBody>
              <a:bodyPr anchor="t" anchorCtr="0">
                <a:spAutoFit/>
              </a:bodyPr>
              <a:lstStyle/>
              <a:p>
                <a:pPr>
                  <a:spcBef>
                    <a:spcPct val="50000"/>
                  </a:spcBef>
                </a:pPr>
                <a:r>
                  <a:rPr lang="en-US" altLang="zh-CN" b="1" dirty="0">
                    <a:latin typeface="Arial" panose="020B0604020202020204" pitchFamily="34" charset="0"/>
                    <a:ea typeface="宋体" panose="02010600030101010101" pitchFamily="2" charset="-122"/>
                  </a:rPr>
                  <a:t>hello.i</a:t>
                </a:r>
              </a:p>
            </p:txBody>
          </p:sp>
        </p:grpSp>
        <p:sp>
          <p:nvSpPr>
            <p:cNvPr id="8216" name="Text Box 35"/>
            <p:cNvSpPr txBox="1"/>
            <p:nvPr/>
          </p:nvSpPr>
          <p:spPr>
            <a:xfrm>
              <a:off x="1330" y="3487"/>
              <a:ext cx="631" cy="404"/>
            </a:xfrm>
            <a:prstGeom prst="rect">
              <a:avLst/>
            </a:prstGeom>
            <a:noFill/>
            <a:ln w="9525">
              <a:noFill/>
            </a:ln>
          </p:spPr>
          <p:txBody>
            <a:bodyPr anchor="t" anchorCtr="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源程序</a:t>
              </a:r>
            </a:p>
            <a:p>
              <a:pPr algn="ctr"/>
              <a:r>
                <a:rPr lang="en-US" altLang="zh-CN" b="1" dirty="0">
                  <a:solidFill>
                    <a:srgbClr val="FF0000"/>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文本</a:t>
              </a:r>
              <a:r>
                <a:rPr lang="en-US" altLang="zh-CN" b="1" dirty="0">
                  <a:solidFill>
                    <a:srgbClr val="FF0000"/>
                  </a:solidFill>
                  <a:latin typeface="微软雅黑" panose="020B0503020204020204" pitchFamily="34" charset="-122"/>
                  <a:ea typeface="微软雅黑" panose="020B0503020204020204" pitchFamily="34" charset="-122"/>
                </a:rPr>
                <a:t>)</a:t>
              </a:r>
            </a:p>
          </p:txBody>
        </p:sp>
      </p:grpSp>
      <p:grpSp>
        <p:nvGrpSpPr>
          <p:cNvPr id="684073" name="Group 41"/>
          <p:cNvGrpSpPr/>
          <p:nvPr/>
        </p:nvGrpSpPr>
        <p:grpSpPr>
          <a:xfrm>
            <a:off x="3883025" y="5118100"/>
            <a:ext cx="1055688" cy="1365250"/>
            <a:chOff x="2446" y="3224"/>
            <a:chExt cx="665" cy="860"/>
          </a:xfrm>
        </p:grpSpPr>
        <p:grpSp>
          <p:nvGrpSpPr>
            <p:cNvPr id="8218" name="Group 21"/>
            <p:cNvGrpSpPr/>
            <p:nvPr/>
          </p:nvGrpSpPr>
          <p:grpSpPr>
            <a:xfrm>
              <a:off x="2489" y="3224"/>
              <a:ext cx="622" cy="238"/>
              <a:chOff x="219" y="3401"/>
              <a:chExt cx="622" cy="238"/>
            </a:xfrm>
          </p:grpSpPr>
          <p:sp>
            <p:nvSpPr>
              <p:cNvPr id="8219" name="Line 22"/>
              <p:cNvSpPr/>
              <p:nvPr/>
            </p:nvSpPr>
            <p:spPr>
              <a:xfrm>
                <a:off x="219" y="3639"/>
                <a:ext cx="595" cy="0"/>
              </a:xfrm>
              <a:prstGeom prst="line">
                <a:avLst/>
              </a:prstGeom>
              <a:ln w="38100" cap="flat" cmpd="sng">
                <a:solidFill>
                  <a:schemeClr val="tx1"/>
                </a:solidFill>
                <a:prstDash val="solid"/>
                <a:round/>
                <a:headEnd type="none" w="med" len="med"/>
                <a:tailEnd type="triangle" w="med" len="med"/>
              </a:ln>
            </p:spPr>
          </p:sp>
          <p:sp>
            <p:nvSpPr>
              <p:cNvPr id="8220" name="Text Box 23"/>
              <p:cNvSpPr txBox="1"/>
              <p:nvPr/>
            </p:nvSpPr>
            <p:spPr>
              <a:xfrm>
                <a:off x="266" y="3401"/>
                <a:ext cx="575" cy="231"/>
              </a:xfrm>
              <a:prstGeom prst="rect">
                <a:avLst/>
              </a:prstGeom>
              <a:noFill/>
              <a:ln w="9525">
                <a:noFill/>
              </a:ln>
            </p:spPr>
            <p:txBody>
              <a:bodyPr anchor="t" anchorCtr="0">
                <a:spAutoFit/>
              </a:bodyPr>
              <a:lstStyle/>
              <a:p>
                <a:pPr>
                  <a:spcBef>
                    <a:spcPct val="50000"/>
                  </a:spcBef>
                </a:pPr>
                <a:r>
                  <a:rPr lang="en-US" altLang="zh-CN" b="1" dirty="0">
                    <a:latin typeface="Arial" panose="020B0604020202020204" pitchFamily="34" charset="0"/>
                    <a:ea typeface="宋体" panose="02010600030101010101" pitchFamily="2" charset="-122"/>
                  </a:rPr>
                  <a:t>hello.s</a:t>
                </a:r>
              </a:p>
            </p:txBody>
          </p:sp>
        </p:grpSp>
        <p:sp>
          <p:nvSpPr>
            <p:cNvPr id="8221" name="Text Box 36"/>
            <p:cNvSpPr txBox="1"/>
            <p:nvPr/>
          </p:nvSpPr>
          <p:spPr>
            <a:xfrm>
              <a:off x="2446" y="3507"/>
              <a:ext cx="631" cy="577"/>
            </a:xfrm>
            <a:prstGeom prst="rect">
              <a:avLst/>
            </a:prstGeom>
            <a:noFill/>
            <a:ln w="9525">
              <a:noFill/>
            </a:ln>
          </p:spPr>
          <p:txBody>
            <a:bodyPr anchor="t" anchorCtr="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汇编语言程序</a:t>
              </a:r>
            </a:p>
            <a:p>
              <a:pPr algn="ctr"/>
              <a:r>
                <a:rPr lang="en-US" altLang="zh-CN" b="1" dirty="0">
                  <a:solidFill>
                    <a:srgbClr val="FF0000"/>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文本</a:t>
              </a:r>
              <a:r>
                <a:rPr lang="en-US" altLang="zh-CN" b="1" dirty="0">
                  <a:solidFill>
                    <a:srgbClr val="FF0000"/>
                  </a:solidFill>
                  <a:latin typeface="微软雅黑" panose="020B0503020204020204" pitchFamily="34" charset="-122"/>
                  <a:ea typeface="微软雅黑" panose="020B0503020204020204" pitchFamily="34" charset="-122"/>
                </a:rPr>
                <a:t>)</a:t>
              </a:r>
            </a:p>
          </p:txBody>
        </p:sp>
      </p:grpSp>
      <p:grpSp>
        <p:nvGrpSpPr>
          <p:cNvPr id="684074" name="Group 42"/>
          <p:cNvGrpSpPr/>
          <p:nvPr/>
        </p:nvGrpSpPr>
        <p:grpSpPr>
          <a:xfrm>
            <a:off x="5659438" y="5076825"/>
            <a:ext cx="1093787" cy="1652588"/>
            <a:chOff x="3565" y="3198"/>
            <a:chExt cx="689" cy="1041"/>
          </a:xfrm>
        </p:grpSpPr>
        <p:grpSp>
          <p:nvGrpSpPr>
            <p:cNvPr id="8223" name="Group 24"/>
            <p:cNvGrpSpPr/>
            <p:nvPr/>
          </p:nvGrpSpPr>
          <p:grpSpPr>
            <a:xfrm>
              <a:off x="3604" y="3198"/>
              <a:ext cx="650" cy="238"/>
              <a:chOff x="219" y="3401"/>
              <a:chExt cx="622" cy="238"/>
            </a:xfrm>
          </p:grpSpPr>
          <p:sp>
            <p:nvSpPr>
              <p:cNvPr id="8224" name="Line 25"/>
              <p:cNvSpPr/>
              <p:nvPr/>
            </p:nvSpPr>
            <p:spPr>
              <a:xfrm>
                <a:off x="219" y="3639"/>
                <a:ext cx="595" cy="0"/>
              </a:xfrm>
              <a:prstGeom prst="line">
                <a:avLst/>
              </a:prstGeom>
              <a:ln w="38100" cap="flat" cmpd="sng">
                <a:solidFill>
                  <a:schemeClr val="tx1"/>
                </a:solidFill>
                <a:prstDash val="solid"/>
                <a:round/>
                <a:headEnd type="none" w="med" len="med"/>
                <a:tailEnd type="triangle" w="med" len="med"/>
              </a:ln>
            </p:spPr>
          </p:sp>
          <p:sp>
            <p:nvSpPr>
              <p:cNvPr id="8225" name="Text Box 26"/>
              <p:cNvSpPr txBox="1"/>
              <p:nvPr/>
            </p:nvSpPr>
            <p:spPr>
              <a:xfrm>
                <a:off x="266" y="3401"/>
                <a:ext cx="575" cy="231"/>
              </a:xfrm>
              <a:prstGeom prst="rect">
                <a:avLst/>
              </a:prstGeom>
              <a:noFill/>
              <a:ln w="9525">
                <a:noFill/>
              </a:ln>
            </p:spPr>
            <p:txBody>
              <a:bodyPr anchor="t" anchorCtr="0">
                <a:spAutoFit/>
              </a:bodyPr>
              <a:lstStyle/>
              <a:p>
                <a:pPr>
                  <a:spcBef>
                    <a:spcPct val="50000"/>
                  </a:spcBef>
                </a:pPr>
                <a:r>
                  <a:rPr lang="en-US" altLang="zh-CN" b="1" dirty="0">
                    <a:latin typeface="Arial" panose="020B0604020202020204" pitchFamily="34" charset="0"/>
                    <a:ea typeface="宋体" panose="02010600030101010101" pitchFamily="2" charset="-122"/>
                  </a:rPr>
                  <a:t>hello.o</a:t>
                </a:r>
              </a:p>
            </p:txBody>
          </p:sp>
        </p:grpSp>
        <p:sp>
          <p:nvSpPr>
            <p:cNvPr id="8226" name="Text Box 37"/>
            <p:cNvSpPr txBox="1"/>
            <p:nvPr/>
          </p:nvSpPr>
          <p:spPr>
            <a:xfrm>
              <a:off x="3565" y="3489"/>
              <a:ext cx="668" cy="750"/>
            </a:xfrm>
            <a:prstGeom prst="rect">
              <a:avLst/>
            </a:prstGeom>
            <a:noFill/>
            <a:ln w="9525">
              <a:noFill/>
            </a:ln>
          </p:spPr>
          <p:txBody>
            <a:bodyPr anchor="t" anchorCtr="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可重定位目标程序</a:t>
              </a:r>
            </a:p>
            <a:p>
              <a:pPr algn="ctr"/>
              <a:r>
                <a:rPr lang="en-US" altLang="zh-CN" b="1" dirty="0">
                  <a:solidFill>
                    <a:srgbClr val="FF0000"/>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二进制</a:t>
              </a:r>
              <a:r>
                <a:rPr lang="en-US" altLang="zh-CN" b="1" dirty="0">
                  <a:solidFill>
                    <a:srgbClr val="FF0000"/>
                  </a:solidFill>
                  <a:latin typeface="微软雅黑" panose="020B0503020204020204" pitchFamily="34" charset="-122"/>
                  <a:ea typeface="微软雅黑" panose="020B0503020204020204" pitchFamily="34" charset="-122"/>
                </a:rPr>
                <a:t>)</a:t>
              </a:r>
            </a:p>
          </p:txBody>
        </p:sp>
      </p:grpSp>
      <p:grpSp>
        <p:nvGrpSpPr>
          <p:cNvPr id="684076" name="Group 44"/>
          <p:cNvGrpSpPr/>
          <p:nvPr/>
        </p:nvGrpSpPr>
        <p:grpSpPr>
          <a:xfrm>
            <a:off x="7494588" y="5060950"/>
            <a:ext cx="1117600" cy="1365250"/>
            <a:chOff x="4721" y="3188"/>
            <a:chExt cx="704" cy="860"/>
          </a:xfrm>
        </p:grpSpPr>
        <p:grpSp>
          <p:nvGrpSpPr>
            <p:cNvPr id="8228" name="Group 30"/>
            <p:cNvGrpSpPr/>
            <p:nvPr/>
          </p:nvGrpSpPr>
          <p:grpSpPr>
            <a:xfrm>
              <a:off x="4738" y="3188"/>
              <a:ext cx="622" cy="238"/>
              <a:chOff x="219" y="3401"/>
              <a:chExt cx="622" cy="238"/>
            </a:xfrm>
          </p:grpSpPr>
          <p:sp>
            <p:nvSpPr>
              <p:cNvPr id="8229" name="Line 31"/>
              <p:cNvSpPr/>
              <p:nvPr/>
            </p:nvSpPr>
            <p:spPr>
              <a:xfrm>
                <a:off x="219" y="3639"/>
                <a:ext cx="595" cy="0"/>
              </a:xfrm>
              <a:prstGeom prst="line">
                <a:avLst/>
              </a:prstGeom>
              <a:ln w="38100" cap="flat" cmpd="sng">
                <a:solidFill>
                  <a:schemeClr val="tx1"/>
                </a:solidFill>
                <a:prstDash val="solid"/>
                <a:round/>
                <a:headEnd type="none" w="med" len="med"/>
                <a:tailEnd type="triangle" w="med" len="med"/>
              </a:ln>
            </p:spPr>
          </p:sp>
          <p:sp>
            <p:nvSpPr>
              <p:cNvPr id="8230" name="Text Box 32"/>
              <p:cNvSpPr txBox="1"/>
              <p:nvPr/>
            </p:nvSpPr>
            <p:spPr>
              <a:xfrm>
                <a:off x="266" y="3401"/>
                <a:ext cx="575" cy="231"/>
              </a:xfrm>
              <a:prstGeom prst="rect">
                <a:avLst/>
              </a:prstGeom>
              <a:noFill/>
              <a:ln w="9525">
                <a:noFill/>
              </a:ln>
            </p:spPr>
            <p:txBody>
              <a:bodyPr anchor="t" anchorCtr="0">
                <a:spAutoFit/>
              </a:bodyPr>
              <a:lstStyle/>
              <a:p>
                <a:pPr>
                  <a:spcBef>
                    <a:spcPct val="50000"/>
                  </a:spcBef>
                </a:pPr>
                <a:r>
                  <a:rPr lang="en-US" altLang="zh-CN" b="1" dirty="0">
                    <a:latin typeface="Arial" panose="020B0604020202020204" pitchFamily="34" charset="0"/>
                    <a:ea typeface="宋体" panose="02010600030101010101" pitchFamily="2" charset="-122"/>
                  </a:rPr>
                  <a:t>hello</a:t>
                </a:r>
              </a:p>
            </p:txBody>
          </p:sp>
        </p:grpSp>
        <p:sp>
          <p:nvSpPr>
            <p:cNvPr id="8231" name="Text Box 38"/>
            <p:cNvSpPr txBox="1"/>
            <p:nvPr/>
          </p:nvSpPr>
          <p:spPr>
            <a:xfrm>
              <a:off x="4721" y="3471"/>
              <a:ext cx="704" cy="577"/>
            </a:xfrm>
            <a:prstGeom prst="rect">
              <a:avLst/>
            </a:prstGeom>
            <a:noFill/>
            <a:ln w="9525">
              <a:noFill/>
            </a:ln>
          </p:spPr>
          <p:txBody>
            <a:bodyPr anchor="t" anchorCtr="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可执行目标程序</a:t>
              </a:r>
            </a:p>
            <a:p>
              <a:pPr algn="ctr"/>
              <a:r>
                <a:rPr lang="en-US" altLang="zh-CN" b="1" dirty="0">
                  <a:solidFill>
                    <a:srgbClr val="FF0000"/>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二进制</a:t>
              </a:r>
              <a:r>
                <a:rPr lang="en-US" altLang="zh-CN" b="1" dirty="0">
                  <a:solidFill>
                    <a:srgbClr val="FF0000"/>
                  </a:solidFill>
                  <a:latin typeface="微软雅黑" panose="020B0503020204020204" pitchFamily="34" charset="-122"/>
                  <a:ea typeface="微软雅黑" panose="020B0503020204020204" pitchFamily="34" charset="-122"/>
                </a:rPr>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9440"/>
                                        </p:tgtEl>
                                        <p:attrNameLst>
                                          <p:attrName>style.visibility</p:attrName>
                                        </p:attrNameLst>
                                      </p:cBhvr>
                                      <p:to>
                                        <p:strVal val="visible"/>
                                      </p:to>
                                    </p:set>
                                    <p:animEffect transition="in" filter="blinds(horizontal)">
                                      <p:cBhvr>
                                        <p:cTn id="7" dur="500"/>
                                        <p:tgtEl>
                                          <p:spTgt spid="3594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9431">
                                            <p:txEl>
                                              <p:pRg st="0" end="0"/>
                                            </p:txEl>
                                          </p:spTgt>
                                        </p:tgtEl>
                                        <p:attrNameLst>
                                          <p:attrName>style.visibility</p:attrName>
                                        </p:attrNameLst>
                                      </p:cBhvr>
                                      <p:to>
                                        <p:strVal val="visible"/>
                                      </p:to>
                                    </p:set>
                                    <p:animEffect transition="in" filter="blinds(horizontal)">
                                      <p:cBhvr>
                                        <p:cTn id="12" dur="500"/>
                                        <p:tgtEl>
                                          <p:spTgt spid="35943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59430"/>
                                        </p:tgtEl>
                                        <p:attrNameLst>
                                          <p:attrName>style.visibility</p:attrName>
                                        </p:attrNameLst>
                                      </p:cBhvr>
                                      <p:to>
                                        <p:strVal val="visible"/>
                                      </p:to>
                                    </p:set>
                                    <p:animEffect transition="in" filter="blinds(horizontal)">
                                      <p:cBhvr>
                                        <p:cTn id="17" dur="500"/>
                                        <p:tgtEl>
                                          <p:spTgt spid="35943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84065"/>
                                        </p:tgtEl>
                                        <p:attrNameLst>
                                          <p:attrName>style.visibility</p:attrName>
                                        </p:attrNameLst>
                                      </p:cBhvr>
                                      <p:to>
                                        <p:strVal val="visible"/>
                                      </p:to>
                                    </p:set>
                                    <p:animEffect transition="in" filter="blinds(horizontal)">
                                      <p:cBhvr>
                                        <p:cTn id="22" dur="500"/>
                                        <p:tgtEl>
                                          <p:spTgt spid="68406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84071"/>
                                        </p:tgtEl>
                                        <p:attrNameLst>
                                          <p:attrName>style.visibility</p:attrName>
                                        </p:attrNameLst>
                                      </p:cBhvr>
                                      <p:to>
                                        <p:strVal val="visible"/>
                                      </p:to>
                                    </p:set>
                                    <p:animEffect transition="in" filter="blinds(horizontal)">
                                      <p:cBhvr>
                                        <p:cTn id="27" dur="500"/>
                                        <p:tgtEl>
                                          <p:spTgt spid="68407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84043"/>
                                        </p:tgtEl>
                                        <p:attrNameLst>
                                          <p:attrName>style.visibility</p:attrName>
                                        </p:attrNameLst>
                                      </p:cBhvr>
                                      <p:to>
                                        <p:strVal val="visible"/>
                                      </p:to>
                                    </p:set>
                                    <p:animEffect transition="in" filter="blinds(horizontal)">
                                      <p:cBhvr>
                                        <p:cTn id="32" dur="500"/>
                                        <p:tgtEl>
                                          <p:spTgt spid="68404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84072"/>
                                        </p:tgtEl>
                                        <p:attrNameLst>
                                          <p:attrName>style.visibility</p:attrName>
                                        </p:attrNameLst>
                                      </p:cBhvr>
                                      <p:to>
                                        <p:strVal val="visible"/>
                                      </p:to>
                                    </p:set>
                                    <p:animEffect transition="in" filter="blinds(horizontal)">
                                      <p:cBhvr>
                                        <p:cTn id="37" dur="500"/>
                                        <p:tgtEl>
                                          <p:spTgt spid="68407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84044"/>
                                        </p:tgtEl>
                                        <p:attrNameLst>
                                          <p:attrName>style.visibility</p:attrName>
                                        </p:attrNameLst>
                                      </p:cBhvr>
                                      <p:to>
                                        <p:strVal val="visible"/>
                                      </p:to>
                                    </p:set>
                                    <p:animEffect transition="in" filter="blinds(horizontal)">
                                      <p:cBhvr>
                                        <p:cTn id="42" dur="500"/>
                                        <p:tgtEl>
                                          <p:spTgt spid="68404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84073"/>
                                        </p:tgtEl>
                                        <p:attrNameLst>
                                          <p:attrName>style.visibility</p:attrName>
                                        </p:attrNameLst>
                                      </p:cBhvr>
                                      <p:to>
                                        <p:strVal val="visible"/>
                                      </p:to>
                                    </p:set>
                                    <p:animEffect transition="in" filter="blinds(horizontal)">
                                      <p:cBhvr>
                                        <p:cTn id="47" dur="500"/>
                                        <p:tgtEl>
                                          <p:spTgt spid="68407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84045"/>
                                        </p:tgtEl>
                                        <p:attrNameLst>
                                          <p:attrName>style.visibility</p:attrName>
                                        </p:attrNameLst>
                                      </p:cBhvr>
                                      <p:to>
                                        <p:strVal val="visible"/>
                                      </p:to>
                                    </p:set>
                                    <p:animEffect transition="in" filter="blinds(horizontal)">
                                      <p:cBhvr>
                                        <p:cTn id="52" dur="500"/>
                                        <p:tgtEl>
                                          <p:spTgt spid="68404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84074"/>
                                        </p:tgtEl>
                                        <p:attrNameLst>
                                          <p:attrName>style.visibility</p:attrName>
                                        </p:attrNameLst>
                                      </p:cBhvr>
                                      <p:to>
                                        <p:strVal val="visible"/>
                                      </p:to>
                                    </p:set>
                                    <p:animEffect transition="in" filter="blinds(horizontal)">
                                      <p:cBhvr>
                                        <p:cTn id="57" dur="500"/>
                                        <p:tgtEl>
                                          <p:spTgt spid="68407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84075"/>
                                        </p:tgtEl>
                                        <p:attrNameLst>
                                          <p:attrName>style.visibility</p:attrName>
                                        </p:attrNameLst>
                                      </p:cBhvr>
                                      <p:to>
                                        <p:strVal val="visible"/>
                                      </p:to>
                                    </p:set>
                                    <p:animEffect transition="in" filter="blinds(horizontal)">
                                      <p:cBhvr>
                                        <p:cTn id="62" dur="500"/>
                                        <p:tgtEl>
                                          <p:spTgt spid="684075"/>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84046"/>
                                        </p:tgtEl>
                                        <p:attrNameLst>
                                          <p:attrName>style.visibility</p:attrName>
                                        </p:attrNameLst>
                                      </p:cBhvr>
                                      <p:to>
                                        <p:strVal val="visible"/>
                                      </p:to>
                                    </p:set>
                                    <p:animEffect transition="in" filter="blinds(horizontal)">
                                      <p:cBhvr>
                                        <p:cTn id="67" dur="500"/>
                                        <p:tgtEl>
                                          <p:spTgt spid="684046"/>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684076"/>
                                        </p:tgtEl>
                                        <p:attrNameLst>
                                          <p:attrName>style.visibility</p:attrName>
                                        </p:attrNameLst>
                                      </p:cBhvr>
                                      <p:to>
                                        <p:strVal val="visible"/>
                                      </p:to>
                                    </p:set>
                                    <p:animEffect transition="in" filter="blinds(horizontal)">
                                      <p:cBhvr>
                                        <p:cTn id="72" dur="500"/>
                                        <p:tgtEl>
                                          <p:spTgt spid="684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30" grpId="0" animBg="1"/>
      <p:bldP spid="359440" grpId="0"/>
      <p:bldP spid="684043" grpId="0" animBg="1"/>
      <p:bldP spid="684044" grpId="0" animBg="1"/>
      <p:bldP spid="684045" grpId="0" animBg="1"/>
      <p:bldP spid="684046" grpId="0" animBg="1"/>
      <p:bldP spid="68406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p:cNvSpPr>
          <p:nvPr>
            <p:ph type="title"/>
          </p:nvPr>
        </p:nvSpPr>
        <p:spPr>
          <a:ln/>
        </p:spPr>
        <p:txBody>
          <a:bodyPr vert="horz" wrap="square" lIns="91440" tIns="45720" rIns="91440" bIns="45720" anchor="ctr" anchorCtr="0"/>
          <a:lstStyle/>
          <a:p>
            <a:r>
              <a:rPr lang="zh-CN" altLang="en-US" dirty="0"/>
              <a:t>全局符号的符号解析</a:t>
            </a:r>
          </a:p>
        </p:txBody>
      </p:sp>
      <p:sp>
        <p:nvSpPr>
          <p:cNvPr id="69634" name="Rectangle 2"/>
          <p:cNvSpPr/>
          <p:nvPr/>
        </p:nvSpPr>
        <p:spPr>
          <a:xfrm>
            <a:off x="519113" y="2322513"/>
            <a:ext cx="2476500" cy="2381250"/>
          </a:xfrm>
          <a:prstGeom prst="rect">
            <a:avLst/>
          </a:prstGeom>
          <a:solidFill>
            <a:srgbClr val="F7F5CD"/>
          </a:solidFill>
          <a:ln w="3240" cap="flat" cmpd="sng">
            <a:solidFill>
              <a:srgbClr val="000066"/>
            </a:solidFill>
            <a:prstDash val="solid"/>
            <a:miter/>
            <a:headEnd type="none" w="med" len="med"/>
            <a:tailEnd type="none" w="med" len="med"/>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int buf[2] = {1, 2};</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latin typeface="微软雅黑" panose="020B0503020204020204" pitchFamily="34" charset="-122"/>
                <a:ea typeface="微软雅黑" panose="020B0503020204020204" pitchFamily="34" charset="-122"/>
              </a:rPr>
              <a:t>void swap();</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dirty="0">
              <a:latin typeface="微软雅黑" panose="020B0503020204020204" pitchFamily="34" charset="-122"/>
              <a:ea typeface="微软雅黑" panose="020B0503020204020204" pitchFamily="34" charset="-122"/>
            </a:endParaRP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int main() </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  swap();</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  return 0;</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 </a:t>
            </a:r>
          </a:p>
        </p:txBody>
      </p:sp>
      <p:sp>
        <p:nvSpPr>
          <p:cNvPr id="69635" name="Rectangle 3"/>
          <p:cNvSpPr/>
          <p:nvPr/>
        </p:nvSpPr>
        <p:spPr>
          <a:xfrm>
            <a:off x="522288" y="1878013"/>
            <a:ext cx="1182687" cy="377825"/>
          </a:xfrm>
          <a:prstGeom prst="rect">
            <a:avLst/>
          </a:prstGeom>
          <a:noFill/>
          <a:ln w="3240">
            <a:noFill/>
          </a:ln>
        </p:spPr>
        <p:txBody>
          <a:bodyPr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solidFill>
                  <a:srgbClr val="0066CC"/>
                </a:solidFill>
                <a:latin typeface="微软雅黑" panose="020B0503020204020204" pitchFamily="34" charset="-122"/>
                <a:ea typeface="微软雅黑" panose="020B0503020204020204" pitchFamily="34" charset="-122"/>
              </a:rPr>
              <a:t>main.c</a:t>
            </a:r>
          </a:p>
        </p:txBody>
      </p:sp>
      <p:sp>
        <p:nvSpPr>
          <p:cNvPr id="69636" name="Rectangle 5"/>
          <p:cNvSpPr/>
          <p:nvPr/>
        </p:nvSpPr>
        <p:spPr>
          <a:xfrm>
            <a:off x="4487863" y="2324100"/>
            <a:ext cx="2936875" cy="4095750"/>
          </a:xfrm>
          <a:prstGeom prst="rect">
            <a:avLst/>
          </a:prstGeom>
          <a:solidFill>
            <a:srgbClr val="D5F1CF"/>
          </a:solidFill>
          <a:ln w="3240" cap="flat" cmpd="sng">
            <a:solidFill>
              <a:srgbClr val="000066"/>
            </a:solidFill>
            <a:prstDash val="solid"/>
            <a:miter/>
            <a:headEnd type="none" w="med" len="med"/>
            <a:tailEnd type="none" w="med" len="med"/>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extern int buf[]; </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 </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int *bufp0 = &amp;buf[0];</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static int *bufp1;</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dirty="0">
              <a:latin typeface="微软雅黑" panose="020B0503020204020204" pitchFamily="34" charset="-122"/>
              <a:ea typeface="微软雅黑" panose="020B0503020204020204" pitchFamily="34" charset="-122"/>
            </a:endParaRP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void swap()</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  int temp;</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dirty="0">
              <a:solidFill>
                <a:srgbClr val="DBF2DA"/>
              </a:solidFill>
              <a:latin typeface="微软雅黑" panose="020B0503020204020204" pitchFamily="34" charset="-122"/>
              <a:ea typeface="微软雅黑" panose="020B0503020204020204" pitchFamily="34" charset="-122"/>
            </a:endParaRP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  bufp1 = &amp;buf[1];</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  temp = *bufp0;</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  *bufp0 = *bufp1;</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  *bufp1 = temp;</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a:t>
            </a:r>
          </a:p>
        </p:txBody>
      </p:sp>
      <p:sp>
        <p:nvSpPr>
          <p:cNvPr id="69637" name="Rectangle 4"/>
          <p:cNvSpPr/>
          <p:nvPr/>
        </p:nvSpPr>
        <p:spPr>
          <a:xfrm>
            <a:off x="4591050" y="1782763"/>
            <a:ext cx="1333500" cy="377825"/>
          </a:xfrm>
          <a:prstGeom prst="rect">
            <a:avLst/>
          </a:prstGeom>
          <a:noFill/>
          <a:ln w="3240">
            <a:noFill/>
          </a:ln>
        </p:spPr>
        <p:txBody>
          <a:bodyPr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solidFill>
                  <a:srgbClr val="0066CC"/>
                </a:solidFill>
                <a:latin typeface="微软雅黑" panose="020B0503020204020204" pitchFamily="34" charset="-122"/>
                <a:ea typeface="微软雅黑" panose="020B0503020204020204" pitchFamily="34" charset="-122"/>
              </a:rPr>
              <a:t>swap.c</a:t>
            </a:r>
          </a:p>
        </p:txBody>
      </p:sp>
      <p:sp>
        <p:nvSpPr>
          <p:cNvPr id="14" name="TextBox 13"/>
          <p:cNvSpPr txBox="1"/>
          <p:nvPr/>
        </p:nvSpPr>
        <p:spPr>
          <a:xfrm>
            <a:off x="506413" y="4938713"/>
            <a:ext cx="1454150" cy="396875"/>
          </a:xfrm>
          <a:prstGeom prst="rect">
            <a:avLst/>
          </a:prstGeom>
          <a:noFill/>
          <a:ln w="9525">
            <a:noFill/>
          </a:ln>
        </p:spPr>
        <p:txBody>
          <a:bodyPr wrap="none" anchor="t" anchorCtr="0">
            <a:spAutoFit/>
          </a:bodyPr>
          <a:lstStyle/>
          <a:p>
            <a:pPr eaLnBrk="0" hangingPunct="0"/>
            <a:r>
              <a:rPr lang="zh-CN" altLang="en-US" sz="2000" b="1" dirty="0">
                <a:solidFill>
                  <a:srgbClr val="CC0066"/>
                </a:solidFill>
                <a:latin typeface="微软雅黑" panose="020B0503020204020204" pitchFamily="34" charset="-122"/>
                <a:ea typeface="微软雅黑" panose="020B0503020204020204" pitchFamily="34" charset="-122"/>
              </a:rPr>
              <a:t>此处为引用</a:t>
            </a:r>
          </a:p>
        </p:txBody>
      </p:sp>
      <p:cxnSp>
        <p:nvCxnSpPr>
          <p:cNvPr id="15" name="Straight Arrow Connector 14"/>
          <p:cNvCxnSpPr/>
          <p:nvPr/>
        </p:nvCxnSpPr>
        <p:spPr>
          <a:xfrm rot="-5400000" flipV="1">
            <a:off x="795338" y="4498975"/>
            <a:ext cx="914400" cy="1588"/>
          </a:xfrm>
          <a:prstGeom prst="straightConnector1">
            <a:avLst/>
          </a:prstGeom>
          <a:ln w="25400" cap="flat" cmpd="sng">
            <a:solidFill>
              <a:srgbClr val="009242"/>
            </a:solidFill>
            <a:prstDash val="solid"/>
            <a:round/>
            <a:headEnd type="none" w="med" len="med"/>
            <a:tailEnd type="arrow" w="med" len="med"/>
          </a:ln>
        </p:spPr>
      </p:cxnSp>
      <p:grpSp>
        <p:nvGrpSpPr>
          <p:cNvPr id="711712" name="Group 32"/>
          <p:cNvGrpSpPr/>
          <p:nvPr/>
        </p:nvGrpSpPr>
        <p:grpSpPr>
          <a:xfrm>
            <a:off x="6238875" y="1725613"/>
            <a:ext cx="2649538" cy="1593850"/>
            <a:chOff x="3930" y="1087"/>
            <a:chExt cx="1669" cy="1004"/>
          </a:xfrm>
        </p:grpSpPr>
        <p:sp>
          <p:nvSpPr>
            <p:cNvPr id="69641" name="TextBox 17"/>
            <p:cNvSpPr txBox="1"/>
            <p:nvPr/>
          </p:nvSpPr>
          <p:spPr>
            <a:xfrm>
              <a:off x="4492" y="1087"/>
              <a:ext cx="1107" cy="250"/>
            </a:xfrm>
            <a:prstGeom prst="rect">
              <a:avLst/>
            </a:prstGeom>
            <a:noFill/>
            <a:ln w="9525">
              <a:noFill/>
            </a:ln>
          </p:spPr>
          <p:txBody>
            <a:bodyPr anchor="t" anchorCtr="0">
              <a:spAutoFit/>
            </a:bodyPr>
            <a:lstStyle/>
            <a:p>
              <a:pPr eaLnBrk="0" hangingPunct="0"/>
              <a:r>
                <a:rPr lang="zh-CN" altLang="en-US" sz="2000" b="1" dirty="0">
                  <a:solidFill>
                    <a:srgbClr val="CC0066"/>
                  </a:solidFill>
                  <a:latin typeface="微软雅黑" panose="020B0503020204020204" pitchFamily="34" charset="-122"/>
                  <a:ea typeface="微软雅黑" panose="020B0503020204020204" pitchFamily="34" charset="-122"/>
                </a:rPr>
                <a:t>本地局部符号</a:t>
              </a:r>
            </a:p>
          </p:txBody>
        </p:sp>
        <p:cxnSp>
          <p:nvCxnSpPr>
            <p:cNvPr id="69642" name="Straight Arrow Connector 21"/>
            <p:cNvCxnSpPr>
              <a:stCxn id="69641" idx="1"/>
            </p:cNvCxnSpPr>
            <p:nvPr/>
          </p:nvCxnSpPr>
          <p:spPr>
            <a:xfrm flipH="1">
              <a:off x="3930" y="1212"/>
              <a:ext cx="562" cy="879"/>
            </a:xfrm>
            <a:prstGeom prst="straightConnector1">
              <a:avLst/>
            </a:prstGeom>
            <a:ln w="25400" cap="flat" cmpd="sng">
              <a:solidFill>
                <a:srgbClr val="990000"/>
              </a:solidFill>
              <a:prstDash val="solid"/>
              <a:round/>
              <a:headEnd type="none" w="med" len="med"/>
              <a:tailEnd type="arrow" w="med" len="med"/>
            </a:ln>
          </p:spPr>
        </p:cxnSp>
      </p:grpSp>
      <p:grpSp>
        <p:nvGrpSpPr>
          <p:cNvPr id="711713" name="Group 33"/>
          <p:cNvGrpSpPr/>
          <p:nvPr/>
        </p:nvGrpSpPr>
        <p:grpSpPr>
          <a:xfrm>
            <a:off x="2828925" y="4649788"/>
            <a:ext cx="2571750" cy="717550"/>
            <a:chOff x="1782" y="2929"/>
            <a:chExt cx="1620" cy="452"/>
          </a:xfrm>
        </p:grpSpPr>
        <p:sp>
          <p:nvSpPr>
            <p:cNvPr id="69644" name="TextBox 27"/>
            <p:cNvSpPr txBox="1"/>
            <p:nvPr/>
          </p:nvSpPr>
          <p:spPr>
            <a:xfrm>
              <a:off x="1782" y="3131"/>
              <a:ext cx="756" cy="250"/>
            </a:xfrm>
            <a:prstGeom prst="rect">
              <a:avLst/>
            </a:prstGeom>
            <a:noFill/>
            <a:ln w="9525">
              <a:noFill/>
            </a:ln>
          </p:spPr>
          <p:txBody>
            <a:bodyPr wrap="none" anchor="t" anchorCtr="0">
              <a:spAutoFit/>
            </a:bodyPr>
            <a:lstStyle/>
            <a:p>
              <a:pPr algn="r" eaLnBrk="0" hangingPunct="0"/>
              <a:r>
                <a:rPr lang="zh-CN" altLang="en-US" sz="2000" b="1" dirty="0">
                  <a:solidFill>
                    <a:srgbClr val="004821"/>
                  </a:solidFill>
                  <a:latin typeface="微软雅黑" panose="020B0503020204020204" pitchFamily="34" charset="-122"/>
                  <a:ea typeface="微软雅黑" panose="020B0503020204020204" pitchFamily="34" charset="-122"/>
                </a:rPr>
                <a:t>局部变量</a:t>
              </a:r>
            </a:p>
          </p:txBody>
        </p:sp>
        <p:cxnSp>
          <p:nvCxnSpPr>
            <p:cNvPr id="69645" name="Straight Arrow Connector 31"/>
            <p:cNvCxnSpPr/>
            <p:nvPr/>
          </p:nvCxnSpPr>
          <p:spPr>
            <a:xfrm flipV="1">
              <a:off x="2530" y="2929"/>
              <a:ext cx="872" cy="300"/>
            </a:xfrm>
            <a:prstGeom prst="straightConnector1">
              <a:avLst/>
            </a:prstGeom>
            <a:ln w="25400" cap="flat" cmpd="sng">
              <a:solidFill>
                <a:srgbClr val="0A6A0A"/>
              </a:solidFill>
              <a:prstDash val="solid"/>
              <a:round/>
              <a:headEnd type="none" w="med" len="med"/>
              <a:tailEnd type="arrow" w="med" len="med"/>
            </a:ln>
          </p:spPr>
        </p:cxnSp>
      </p:grpSp>
      <p:sp>
        <p:nvSpPr>
          <p:cNvPr id="69646" name="Text Box 25"/>
          <p:cNvSpPr txBox="1"/>
          <p:nvPr/>
        </p:nvSpPr>
        <p:spPr>
          <a:xfrm>
            <a:off x="450850" y="939800"/>
            <a:ext cx="6372225" cy="457200"/>
          </a:xfrm>
          <a:prstGeom prst="rect">
            <a:avLst/>
          </a:prstGeom>
          <a:noFill/>
          <a:ln w="9525">
            <a:noFill/>
          </a:ln>
        </p:spPr>
        <p:txBody>
          <a:bodyPr anchor="t" anchorCtr="0">
            <a:spAutoFit/>
          </a:bodyPr>
          <a:lstStyle/>
          <a:p>
            <a:pPr>
              <a:spcBef>
                <a:spcPct val="50000"/>
              </a:spcBef>
            </a:pPr>
            <a:r>
              <a:rPr lang="zh-CN" altLang="en-US" sz="2400" b="1" dirty="0">
                <a:latin typeface="Arial" panose="020B0604020202020204" pitchFamily="34" charset="0"/>
                <a:ea typeface="微软雅黑" panose="020B0503020204020204" pitchFamily="34" charset="-122"/>
              </a:rPr>
              <a:t>以下符号哪些是</a:t>
            </a:r>
            <a:r>
              <a:rPr lang="zh-CN" altLang="en-US" sz="2400" b="1" dirty="0">
                <a:solidFill>
                  <a:srgbClr val="FF0000"/>
                </a:solidFill>
                <a:latin typeface="Arial" panose="020B0604020202020204" pitchFamily="34" charset="0"/>
                <a:ea typeface="微软雅黑" panose="020B0503020204020204" pitchFamily="34" charset="-122"/>
              </a:rPr>
              <a:t>强符号</a:t>
            </a:r>
            <a:r>
              <a:rPr lang="zh-CN" altLang="en-US" sz="2400" b="1" dirty="0">
                <a:latin typeface="Arial" panose="020B0604020202020204" pitchFamily="34" charset="0"/>
                <a:ea typeface="微软雅黑" panose="020B0503020204020204" pitchFamily="34" charset="-122"/>
              </a:rPr>
              <a:t>？哪些是</a:t>
            </a:r>
            <a:r>
              <a:rPr lang="zh-CN" altLang="en-US" sz="2400" b="1" dirty="0">
                <a:solidFill>
                  <a:srgbClr val="FF0000"/>
                </a:solidFill>
                <a:latin typeface="Arial" panose="020B0604020202020204" pitchFamily="34" charset="0"/>
                <a:ea typeface="微软雅黑" panose="020B0503020204020204" pitchFamily="34" charset="-122"/>
              </a:rPr>
              <a:t>弱符号</a:t>
            </a:r>
            <a:r>
              <a:rPr lang="zh-CN" altLang="en-US" sz="2400" b="1" dirty="0">
                <a:latin typeface="Arial" panose="020B0604020202020204" pitchFamily="34" charset="0"/>
                <a:ea typeface="微软雅黑" panose="020B0503020204020204" pitchFamily="34" charset="-122"/>
              </a:rPr>
              <a:t>？</a:t>
            </a:r>
          </a:p>
        </p:txBody>
      </p:sp>
      <p:sp>
        <p:nvSpPr>
          <p:cNvPr id="711706" name="Line 26"/>
          <p:cNvSpPr/>
          <p:nvPr/>
        </p:nvSpPr>
        <p:spPr>
          <a:xfrm flipH="1">
            <a:off x="1436688" y="1333500"/>
            <a:ext cx="1639887" cy="1916113"/>
          </a:xfrm>
          <a:prstGeom prst="line">
            <a:avLst/>
          </a:prstGeom>
          <a:ln w="28575" cap="flat" cmpd="sng">
            <a:solidFill>
              <a:srgbClr val="CC3300"/>
            </a:solidFill>
            <a:prstDash val="solid"/>
            <a:round/>
            <a:headEnd type="none" w="med" len="med"/>
            <a:tailEnd type="triangle" w="med" len="med"/>
          </a:ln>
        </p:spPr>
      </p:sp>
      <p:sp>
        <p:nvSpPr>
          <p:cNvPr id="711708" name="Line 28"/>
          <p:cNvSpPr/>
          <p:nvPr/>
        </p:nvSpPr>
        <p:spPr>
          <a:xfrm flipH="1">
            <a:off x="1254125" y="1338263"/>
            <a:ext cx="1741488" cy="1044575"/>
          </a:xfrm>
          <a:prstGeom prst="line">
            <a:avLst/>
          </a:prstGeom>
          <a:ln w="28575" cap="flat" cmpd="sng">
            <a:solidFill>
              <a:srgbClr val="CC3300"/>
            </a:solidFill>
            <a:prstDash val="solid"/>
            <a:round/>
            <a:headEnd type="none" w="med" len="med"/>
            <a:tailEnd type="triangle" w="med" len="med"/>
          </a:ln>
        </p:spPr>
      </p:sp>
      <p:sp>
        <p:nvSpPr>
          <p:cNvPr id="711709" name="Line 29"/>
          <p:cNvSpPr/>
          <p:nvPr/>
        </p:nvSpPr>
        <p:spPr>
          <a:xfrm>
            <a:off x="3341688" y="1354138"/>
            <a:ext cx="1987550" cy="1668462"/>
          </a:xfrm>
          <a:prstGeom prst="line">
            <a:avLst/>
          </a:prstGeom>
          <a:ln w="28575" cap="flat" cmpd="sng">
            <a:solidFill>
              <a:srgbClr val="CC3300"/>
            </a:solidFill>
            <a:prstDash val="solid"/>
            <a:round/>
            <a:headEnd type="none" w="med" len="med"/>
            <a:tailEnd type="triangle" w="med" len="med"/>
          </a:ln>
        </p:spPr>
      </p:sp>
      <p:sp>
        <p:nvSpPr>
          <p:cNvPr id="711710" name="Line 30"/>
          <p:cNvSpPr/>
          <p:nvPr/>
        </p:nvSpPr>
        <p:spPr>
          <a:xfrm>
            <a:off x="3182938" y="1397000"/>
            <a:ext cx="2192337" cy="2481263"/>
          </a:xfrm>
          <a:prstGeom prst="line">
            <a:avLst/>
          </a:prstGeom>
          <a:ln w="28575" cap="flat" cmpd="sng">
            <a:solidFill>
              <a:srgbClr val="CC3300"/>
            </a:solidFill>
            <a:prstDash val="solid"/>
            <a:round/>
            <a:headEnd type="none" w="med" len="med"/>
            <a:tailEnd type="triangle" w="med" len="med"/>
          </a:ln>
        </p:spPr>
      </p:sp>
      <p:sp>
        <p:nvSpPr>
          <p:cNvPr id="711711" name="Line 31"/>
          <p:cNvSpPr/>
          <p:nvPr/>
        </p:nvSpPr>
        <p:spPr>
          <a:xfrm>
            <a:off x="5284788" y="1381125"/>
            <a:ext cx="827087" cy="1030288"/>
          </a:xfrm>
          <a:prstGeom prst="line">
            <a:avLst/>
          </a:prstGeom>
          <a:ln w="28575" cap="flat" cmpd="sng">
            <a:solidFill>
              <a:srgbClr val="3333CC"/>
            </a:solidFill>
            <a:prstDash val="solid"/>
            <a:round/>
            <a:headEnd type="none" w="med" len="med"/>
            <a:tailEnd type="triangle" w="med" len="med"/>
          </a:ln>
        </p:spPr>
      </p:sp>
      <p:sp>
        <p:nvSpPr>
          <p:cNvPr id="711714" name="Line 34"/>
          <p:cNvSpPr/>
          <p:nvPr/>
        </p:nvSpPr>
        <p:spPr>
          <a:xfrm flipH="1">
            <a:off x="1597025" y="1349375"/>
            <a:ext cx="3584575" cy="1379538"/>
          </a:xfrm>
          <a:prstGeom prst="line">
            <a:avLst/>
          </a:prstGeom>
          <a:ln w="28575" cap="flat" cmpd="sng">
            <a:solidFill>
              <a:srgbClr val="3333CC"/>
            </a:solidFill>
            <a:prstDash val="solid"/>
            <a:roun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1708"/>
                                        </p:tgtEl>
                                        <p:attrNameLst>
                                          <p:attrName>style.visibility</p:attrName>
                                        </p:attrNameLst>
                                      </p:cBhvr>
                                      <p:to>
                                        <p:strVal val="visible"/>
                                      </p:to>
                                    </p:set>
                                    <p:animEffect transition="in" filter="blinds(horizontal)">
                                      <p:cBhvr>
                                        <p:cTn id="7" dur="500"/>
                                        <p:tgtEl>
                                          <p:spTgt spid="7117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1706"/>
                                        </p:tgtEl>
                                        <p:attrNameLst>
                                          <p:attrName>style.visibility</p:attrName>
                                        </p:attrNameLst>
                                      </p:cBhvr>
                                      <p:to>
                                        <p:strVal val="visible"/>
                                      </p:to>
                                    </p:set>
                                    <p:animEffect transition="in" filter="blinds(horizontal)">
                                      <p:cBhvr>
                                        <p:cTn id="12" dur="500"/>
                                        <p:tgtEl>
                                          <p:spTgt spid="71170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1710"/>
                                        </p:tgtEl>
                                        <p:attrNameLst>
                                          <p:attrName>style.visibility</p:attrName>
                                        </p:attrNameLst>
                                      </p:cBhvr>
                                      <p:to>
                                        <p:strVal val="visible"/>
                                      </p:to>
                                    </p:set>
                                    <p:animEffect transition="in" filter="blinds(horizontal)">
                                      <p:cBhvr>
                                        <p:cTn id="17" dur="500"/>
                                        <p:tgtEl>
                                          <p:spTgt spid="7117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1709"/>
                                        </p:tgtEl>
                                        <p:attrNameLst>
                                          <p:attrName>style.visibility</p:attrName>
                                        </p:attrNameLst>
                                      </p:cBhvr>
                                      <p:to>
                                        <p:strVal val="visible"/>
                                      </p:to>
                                    </p:set>
                                    <p:animEffect transition="in" filter="blinds(horizontal)">
                                      <p:cBhvr>
                                        <p:cTn id="22" dur="500"/>
                                        <p:tgtEl>
                                          <p:spTgt spid="71170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11714"/>
                                        </p:tgtEl>
                                        <p:attrNameLst>
                                          <p:attrName>style.visibility</p:attrName>
                                        </p:attrNameLst>
                                      </p:cBhvr>
                                      <p:to>
                                        <p:strVal val="visible"/>
                                      </p:to>
                                    </p:set>
                                    <p:animEffect transition="in" filter="blinds(horizontal)">
                                      <p:cBhvr>
                                        <p:cTn id="27" dur="500"/>
                                        <p:tgtEl>
                                          <p:spTgt spid="7117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11711"/>
                                        </p:tgtEl>
                                        <p:attrNameLst>
                                          <p:attrName>style.visibility</p:attrName>
                                        </p:attrNameLst>
                                      </p:cBhvr>
                                      <p:to>
                                        <p:strVal val="visible"/>
                                      </p:to>
                                    </p:set>
                                    <p:animEffect transition="in" filter="blinds(horizontal)">
                                      <p:cBhvr>
                                        <p:cTn id="32" dur="500"/>
                                        <p:tgtEl>
                                          <p:spTgt spid="71171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11712"/>
                                        </p:tgtEl>
                                        <p:attrNameLst>
                                          <p:attrName>style.visibility</p:attrName>
                                        </p:attrNameLst>
                                      </p:cBhvr>
                                      <p:to>
                                        <p:strVal val="visible"/>
                                      </p:to>
                                    </p:set>
                                    <p:animEffect transition="in" filter="blinds(horizontal)">
                                      <p:cBhvr>
                                        <p:cTn id="37" dur="500"/>
                                        <p:tgtEl>
                                          <p:spTgt spid="71171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linds(horizontal)">
                                      <p:cBhvr>
                                        <p:cTn id="42" dur="500"/>
                                        <p:tgtEl>
                                          <p:spTgt spid="14"/>
                                        </p:tgtEl>
                                      </p:cBhvr>
                                    </p:animEffect>
                                  </p:childTnLst>
                                </p:cTn>
                              </p:par>
                              <p:par>
                                <p:cTn id="43" presetID="3" presetClass="entr" presetSubtype="1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blinds(horizontal)">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711713"/>
                                        </p:tgtEl>
                                        <p:attrNameLst>
                                          <p:attrName>style.visibility</p:attrName>
                                        </p:attrNameLst>
                                      </p:cBhvr>
                                      <p:to>
                                        <p:strVal val="visible"/>
                                      </p:to>
                                    </p:set>
                                    <p:animEffect transition="in" filter="blinds(horizontal)">
                                      <p:cBhvr>
                                        <p:cTn id="50" dur="500"/>
                                        <p:tgtEl>
                                          <p:spTgt spid="711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
          <p:cNvSpPr>
            <a:spLocks noGrp="1"/>
          </p:cNvSpPr>
          <p:nvPr>
            <p:ph type="title"/>
          </p:nvPr>
        </p:nvSpPr>
        <p:spPr>
          <a:xfrm>
            <a:off x="522288" y="44450"/>
            <a:ext cx="7431087" cy="684213"/>
          </a:xfrm>
          <a:ln/>
        </p:spPr>
        <p:txBody>
          <a:bodyPr vert="horz" wrap="square" lIns="91440" tIns="45720" rIns="91440" bIns="45720" anchor="ctr" anchorCtr="0"/>
          <a:lstStyle/>
          <a:p>
            <a:pPr marL="119380" indent="-119380" defTabSz="9144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dirty="0"/>
              <a:t>链接器对符号的解析规则</a:t>
            </a:r>
          </a:p>
        </p:txBody>
      </p:sp>
      <p:sp>
        <p:nvSpPr>
          <p:cNvPr id="25602" name="Rectangle 2"/>
          <p:cNvSpPr>
            <a:spLocks noGrp="1"/>
          </p:cNvSpPr>
          <p:nvPr>
            <p:ph type="body"/>
          </p:nvPr>
        </p:nvSpPr>
        <p:spPr>
          <a:xfrm>
            <a:off x="385763" y="1458913"/>
            <a:ext cx="8307387" cy="4945062"/>
          </a:xfrm>
          <a:ln/>
        </p:spPr>
        <p:txBody>
          <a:bodyPr vert="horz" wrap="square" lIns="91440" tIns="45720" rIns="91440" bIns="45720" anchor="t" anchorCtr="0"/>
          <a:lstStyle/>
          <a:p>
            <a:pPr defTabSz="914400">
              <a:lnSpc>
                <a:spcPct val="130000"/>
              </a:lnSpc>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US" dirty="0">
                <a:solidFill>
                  <a:srgbClr val="FF0000"/>
                </a:solidFill>
                <a:ea typeface="微软雅黑" panose="020B0503020204020204" pitchFamily="34" charset="-122"/>
              </a:rPr>
              <a:t>多重定义</a:t>
            </a:r>
            <a:r>
              <a:rPr lang="zh-CN" altLang="en-US" dirty="0">
                <a:ea typeface="微软雅黑" panose="020B0503020204020204" pitchFamily="34" charset="-122"/>
              </a:rPr>
              <a:t>符号的处理规则</a:t>
            </a:r>
            <a:endParaRPr lang="en-GB" altLang="zh-CN" dirty="0">
              <a:latin typeface="微软雅黑" panose="020B0503020204020204" pitchFamily="34" charset="-122"/>
              <a:ea typeface="微软雅黑" panose="020B0503020204020204" pitchFamily="34" charset="-122"/>
            </a:endParaRPr>
          </a:p>
          <a:p>
            <a:pPr defTabSz="914400">
              <a:lnSpc>
                <a:spcPct val="130000"/>
              </a:lnSpc>
              <a:buNone/>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en-GB" altLang="zh-CN" sz="2300" dirty="0">
                <a:latin typeface="微软雅黑" panose="020B0503020204020204" pitchFamily="34" charset="-122"/>
                <a:ea typeface="微软雅黑" panose="020B0503020204020204" pitchFamily="34" charset="-122"/>
              </a:rPr>
              <a:t>    </a:t>
            </a:r>
            <a:r>
              <a:rPr lang="en-GB" altLang="zh-CN" sz="2300" dirty="0">
                <a:solidFill>
                  <a:srgbClr val="CC3300"/>
                </a:solidFill>
                <a:latin typeface="微软雅黑" panose="020B0503020204020204" pitchFamily="34" charset="-122"/>
                <a:ea typeface="微软雅黑" panose="020B0503020204020204" pitchFamily="34" charset="-122"/>
              </a:rPr>
              <a:t>Rule 1: </a:t>
            </a:r>
            <a:r>
              <a:rPr lang="zh-CN" altLang="en-GB" sz="2300" dirty="0">
                <a:solidFill>
                  <a:srgbClr val="CC3300"/>
                </a:solidFill>
                <a:latin typeface="微软雅黑" panose="020B0503020204020204" pitchFamily="34" charset="-122"/>
                <a:ea typeface="微软雅黑" panose="020B0503020204020204" pitchFamily="34" charset="-122"/>
              </a:rPr>
              <a:t>强符号不能多次定义</a:t>
            </a:r>
          </a:p>
          <a:p>
            <a:pPr lvl="1" defTabSz="914400">
              <a:lnSpc>
                <a:spcPct val="130000"/>
              </a:lnSpc>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sz="2300" dirty="0">
                <a:latin typeface="微软雅黑" panose="020B0503020204020204" pitchFamily="34" charset="-122"/>
                <a:ea typeface="微软雅黑" panose="020B0503020204020204" pitchFamily="34" charset="-122"/>
              </a:rPr>
              <a:t>强符号只能被定义一次，否则链接错误</a:t>
            </a:r>
            <a:endParaRPr lang="en-GB" altLang="zh-CN" sz="2300" dirty="0">
              <a:latin typeface="微软雅黑" panose="020B0503020204020204" pitchFamily="34" charset="-122"/>
              <a:ea typeface="微软雅黑" panose="020B0503020204020204" pitchFamily="34" charset="-122"/>
            </a:endParaRPr>
          </a:p>
          <a:p>
            <a:pPr defTabSz="914400">
              <a:lnSpc>
                <a:spcPct val="130000"/>
              </a:lnSpc>
              <a:buNone/>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en-GB" altLang="zh-CN" sz="2300" dirty="0">
                <a:latin typeface="微软雅黑" panose="020B0503020204020204" pitchFamily="34" charset="-122"/>
                <a:ea typeface="微软雅黑" panose="020B0503020204020204" pitchFamily="34" charset="-122"/>
              </a:rPr>
              <a:t>    </a:t>
            </a:r>
            <a:r>
              <a:rPr lang="en-GB" altLang="zh-CN" sz="2300" dirty="0">
                <a:solidFill>
                  <a:srgbClr val="CC3300"/>
                </a:solidFill>
                <a:latin typeface="微软雅黑" panose="020B0503020204020204" pitchFamily="34" charset="-122"/>
                <a:ea typeface="微软雅黑" panose="020B0503020204020204" pitchFamily="34" charset="-122"/>
              </a:rPr>
              <a:t>Rule 2: </a:t>
            </a:r>
            <a:r>
              <a:rPr lang="zh-CN" altLang="en-GB" sz="2300" dirty="0">
                <a:solidFill>
                  <a:srgbClr val="CC3300"/>
                </a:solidFill>
                <a:latin typeface="微软雅黑" panose="020B0503020204020204" pitchFamily="34" charset="-122"/>
                <a:ea typeface="微软雅黑" panose="020B0503020204020204" pitchFamily="34" charset="-122"/>
              </a:rPr>
              <a:t>若一个符号被定义为一次强符号和多次弱符号，则按强定义为准</a:t>
            </a:r>
          </a:p>
          <a:p>
            <a:pPr lvl="1" defTabSz="914400">
              <a:lnSpc>
                <a:spcPct val="130000"/>
              </a:lnSpc>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sz="2300" dirty="0">
                <a:latin typeface="微软雅黑" panose="020B0503020204020204" pitchFamily="34" charset="-122"/>
                <a:ea typeface="微软雅黑" panose="020B0503020204020204" pitchFamily="34" charset="-122"/>
              </a:rPr>
              <a:t>对弱符号的引用被解析为其强定义符号</a:t>
            </a:r>
            <a:endParaRPr lang="en-GB" altLang="zh-CN" sz="2300" dirty="0">
              <a:latin typeface="微软雅黑" panose="020B0503020204020204" pitchFamily="34" charset="-122"/>
              <a:ea typeface="微软雅黑" panose="020B0503020204020204" pitchFamily="34" charset="-122"/>
            </a:endParaRPr>
          </a:p>
          <a:p>
            <a:pPr defTabSz="914400">
              <a:lnSpc>
                <a:spcPct val="130000"/>
              </a:lnSpc>
              <a:buNone/>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en-GB" altLang="zh-CN" sz="2300" dirty="0">
                <a:latin typeface="微软雅黑" panose="020B0503020204020204" pitchFamily="34" charset="-122"/>
                <a:ea typeface="微软雅黑" panose="020B0503020204020204" pitchFamily="34" charset="-122"/>
              </a:rPr>
              <a:t>    </a:t>
            </a:r>
            <a:r>
              <a:rPr lang="en-GB" altLang="zh-CN" sz="2300" dirty="0">
                <a:solidFill>
                  <a:srgbClr val="CC3300"/>
                </a:solidFill>
                <a:latin typeface="微软雅黑" panose="020B0503020204020204" pitchFamily="34" charset="-122"/>
                <a:ea typeface="微软雅黑" panose="020B0503020204020204" pitchFamily="34" charset="-122"/>
              </a:rPr>
              <a:t>Rule 3: </a:t>
            </a:r>
            <a:r>
              <a:rPr lang="zh-CN" altLang="en-GB" sz="2300" dirty="0">
                <a:solidFill>
                  <a:srgbClr val="CC3300"/>
                </a:solidFill>
                <a:latin typeface="微软雅黑" panose="020B0503020204020204" pitchFamily="34" charset="-122"/>
                <a:ea typeface="微软雅黑" panose="020B0503020204020204" pitchFamily="34" charset="-122"/>
              </a:rPr>
              <a:t>若有多个弱符号定义，则任选其中一个</a:t>
            </a:r>
          </a:p>
          <a:p>
            <a:pPr lvl="1" defTabSz="914400">
              <a:lnSpc>
                <a:spcPct val="130000"/>
              </a:lnSpc>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sz="2300" dirty="0">
                <a:latin typeface="微软雅黑" panose="020B0503020204020204" pitchFamily="34" charset="-122"/>
                <a:ea typeface="微软雅黑" panose="020B0503020204020204" pitchFamily="34" charset="-122"/>
              </a:rPr>
              <a:t>使用命令 </a:t>
            </a:r>
            <a:r>
              <a:rPr lang="en-GB" altLang="zh-CN" sz="2300" dirty="0">
                <a:latin typeface="微软雅黑" panose="020B0503020204020204" pitchFamily="34" charset="-122"/>
                <a:ea typeface="微软雅黑" panose="020B0503020204020204" pitchFamily="34" charset="-122"/>
              </a:rPr>
              <a:t>gcc –fno-common</a:t>
            </a:r>
            <a:r>
              <a:rPr lang="zh-CN" altLang="en-GB" sz="2300" dirty="0">
                <a:latin typeface="微软雅黑" panose="020B0503020204020204" pitchFamily="34" charset="-122"/>
                <a:ea typeface="微软雅黑" panose="020B0503020204020204" pitchFamily="34" charset="-122"/>
              </a:rPr>
              <a:t>链接时，会告诉链接器在遇到多个弱定义的全局符号时输出一条警告信息。</a:t>
            </a:r>
            <a:r>
              <a:rPr lang="en-GB" altLang="zh-CN" sz="2200" dirty="0">
                <a:latin typeface="微软雅黑" panose="020B0503020204020204" pitchFamily="34" charset="-122"/>
                <a:ea typeface="微软雅黑" panose="020B0503020204020204" pitchFamily="34" charset="-122"/>
              </a:rPr>
              <a:t>	</a:t>
            </a:r>
          </a:p>
        </p:txBody>
      </p:sp>
      <p:sp>
        <p:nvSpPr>
          <p:cNvPr id="635909" name="Text Box 5"/>
          <p:cNvSpPr txBox="1"/>
          <p:nvPr/>
        </p:nvSpPr>
        <p:spPr>
          <a:xfrm>
            <a:off x="449263" y="941388"/>
            <a:ext cx="8304212" cy="427037"/>
          </a:xfrm>
          <a:prstGeom prst="rect">
            <a:avLst/>
          </a:prstGeom>
          <a:noFill/>
          <a:ln w="9525">
            <a:noFill/>
          </a:ln>
        </p:spPr>
        <p:txBody>
          <a:bodyPr anchor="t" anchorCtr="0">
            <a:spAutoFit/>
          </a:bodyPr>
          <a:lstStyle/>
          <a:p>
            <a:pPr>
              <a:spcBef>
                <a:spcPct val="50000"/>
              </a:spcBef>
            </a:pPr>
            <a:r>
              <a:rPr lang="zh-CN" altLang="en-US" sz="2200" b="1" dirty="0">
                <a:solidFill>
                  <a:srgbClr val="FF0000"/>
                </a:solidFill>
                <a:latin typeface="Arial" panose="020B0604020202020204" pitchFamily="34" charset="0"/>
                <a:ea typeface="微软雅黑" panose="020B0503020204020204" pitchFamily="34" charset="-122"/>
              </a:rPr>
              <a:t>符号解析时只能有一个确定的定义（即每个符号仅占一处存储空间）</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35909"/>
                                        </p:tgtEl>
                                        <p:attrNameLst>
                                          <p:attrName>style.visibility</p:attrName>
                                        </p:attrNameLst>
                                      </p:cBhvr>
                                      <p:to>
                                        <p:strVal val="visible"/>
                                      </p:to>
                                    </p:set>
                                    <p:animEffect transition="in" filter="blinds(horizontal)">
                                      <p:cBhvr>
                                        <p:cTn id="7" dur="500"/>
                                        <p:tgtEl>
                                          <p:spTgt spid="63590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602">
                                            <p:txEl>
                                              <p:pRg st="1" end="1"/>
                                            </p:txEl>
                                          </p:spTgt>
                                        </p:tgtEl>
                                        <p:attrNameLst>
                                          <p:attrName>style.visibility</p:attrName>
                                        </p:attrNameLst>
                                      </p:cBhvr>
                                      <p:to>
                                        <p:strVal val="visible"/>
                                      </p:to>
                                    </p:set>
                                    <p:animEffect transition="in" filter="blinds(horizontal)">
                                      <p:cBhvr>
                                        <p:cTn id="12" dur="500"/>
                                        <p:tgtEl>
                                          <p:spTgt spid="25602">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5602">
                                            <p:txEl>
                                              <p:pRg st="2" end="2"/>
                                            </p:txEl>
                                          </p:spTgt>
                                        </p:tgtEl>
                                        <p:attrNameLst>
                                          <p:attrName>style.visibility</p:attrName>
                                        </p:attrNameLst>
                                      </p:cBhvr>
                                      <p:to>
                                        <p:strVal val="visible"/>
                                      </p:to>
                                    </p:set>
                                    <p:animEffect transition="in" filter="blinds(horizontal)">
                                      <p:cBhvr>
                                        <p:cTn id="15" dur="500"/>
                                        <p:tgtEl>
                                          <p:spTgt spid="2560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5602">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5602">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5602">
                                            <p:txEl>
                                              <p:pRg st="5" end="5"/>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560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0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p:cNvSpPr>
          <p:nvPr>
            <p:ph type="title"/>
          </p:nvPr>
        </p:nvSpPr>
        <p:spPr>
          <a:ln/>
        </p:spPr>
        <p:txBody>
          <a:bodyPr vert="horz" wrap="square" lIns="91440" tIns="45720" rIns="91440" bIns="45720" anchor="ctr" anchorCtr="0"/>
          <a:lstStyle/>
          <a:p>
            <a:r>
              <a:rPr lang="zh-CN" altLang="en-US" dirty="0"/>
              <a:t>多重定义符号的解析举例</a:t>
            </a:r>
          </a:p>
        </p:txBody>
      </p:sp>
      <p:sp>
        <p:nvSpPr>
          <p:cNvPr id="72706" name="Rectangle 4"/>
          <p:cNvSpPr/>
          <p:nvPr/>
        </p:nvSpPr>
        <p:spPr>
          <a:xfrm>
            <a:off x="371475" y="1949450"/>
            <a:ext cx="1897063" cy="2244725"/>
          </a:xfrm>
          <a:prstGeom prst="rect">
            <a:avLst/>
          </a:prstGeom>
          <a:noFill/>
          <a:ln w="19050" cap="flat" cmpd="sng">
            <a:solidFill>
              <a:schemeClr val="tx1"/>
            </a:solidFill>
            <a:prstDash val="solid"/>
            <a:miter/>
            <a:headEnd type="none" w="med" len="med"/>
            <a:tailEnd type="none" w="med" len="med"/>
          </a:ln>
        </p:spPr>
        <p:txBody>
          <a:bodyPr anchor="ctr" anchorCtr="0">
            <a:spAutoFit/>
          </a:bodyPr>
          <a:lstStyle/>
          <a:p>
            <a:pPr indent="114300"/>
            <a:r>
              <a:rPr lang="en-US" altLang="zh-CN" sz="2000" b="1" dirty="0">
                <a:latin typeface="微软雅黑" panose="020B0503020204020204" pitchFamily="34" charset="-122"/>
                <a:ea typeface="微软雅黑" panose="020B0503020204020204" pitchFamily="34" charset="-122"/>
              </a:rPr>
              <a:t>int  </a:t>
            </a:r>
            <a:r>
              <a:rPr lang="en-US" altLang="zh-CN" sz="2000" b="1" dirty="0">
                <a:solidFill>
                  <a:srgbClr val="FF0000"/>
                </a:solidFill>
                <a:latin typeface="微软雅黑" panose="020B0503020204020204" pitchFamily="34" charset="-122"/>
                <a:ea typeface="微软雅黑" panose="020B0503020204020204" pitchFamily="34" charset="-122"/>
              </a:rPr>
              <a:t>x=10</a:t>
            </a:r>
            <a:r>
              <a:rPr lang="en-US" altLang="zh-CN" sz="2000" b="1" dirty="0">
                <a:latin typeface="微软雅黑" panose="020B0503020204020204" pitchFamily="34" charset="-122"/>
                <a:ea typeface="微软雅黑" panose="020B0503020204020204" pitchFamily="34" charset="-122"/>
              </a:rPr>
              <a:t>;</a:t>
            </a:r>
          </a:p>
          <a:p>
            <a:pPr indent="114300"/>
            <a:r>
              <a:rPr lang="en-US" altLang="zh-CN" sz="2000" b="1" dirty="0">
                <a:latin typeface="微软雅黑" panose="020B0503020204020204" pitchFamily="34" charset="-122"/>
                <a:ea typeface="微软雅黑" panose="020B0503020204020204" pitchFamily="34" charset="-122"/>
              </a:rPr>
              <a:t>int  </a:t>
            </a:r>
            <a:r>
              <a:rPr lang="en-US" altLang="zh-CN" sz="2000" b="1" dirty="0">
                <a:solidFill>
                  <a:srgbClr val="3366FF"/>
                </a:solidFill>
                <a:latin typeface="微软雅黑" panose="020B0503020204020204" pitchFamily="34" charset="-122"/>
                <a:ea typeface="微软雅黑" panose="020B0503020204020204" pitchFamily="34" charset="-122"/>
              </a:rPr>
              <a:t>p1</a:t>
            </a:r>
            <a:r>
              <a:rPr lang="en-US" altLang="zh-CN" sz="2000" b="1" dirty="0">
                <a:latin typeface="微软雅黑" panose="020B0503020204020204" pitchFamily="34" charset="-122"/>
                <a:ea typeface="微软雅黑" panose="020B0503020204020204" pitchFamily="34" charset="-122"/>
              </a:rPr>
              <a:t>(void);</a:t>
            </a:r>
          </a:p>
          <a:p>
            <a:pPr indent="114300"/>
            <a:r>
              <a:rPr lang="en-US" altLang="zh-CN" sz="2000" b="1" dirty="0">
                <a:latin typeface="微软雅黑" panose="020B0503020204020204" pitchFamily="34" charset="-122"/>
                <a:ea typeface="微软雅黑" panose="020B0503020204020204" pitchFamily="34" charset="-122"/>
              </a:rPr>
              <a:t>int </a:t>
            </a:r>
            <a:r>
              <a:rPr lang="en-US" altLang="zh-CN" sz="2000" b="1" dirty="0">
                <a:solidFill>
                  <a:srgbClr val="FF0000"/>
                </a:solidFill>
                <a:latin typeface="微软雅黑" panose="020B0503020204020204" pitchFamily="34" charset="-122"/>
                <a:ea typeface="微软雅黑" panose="020B0503020204020204" pitchFamily="34" charset="-122"/>
              </a:rPr>
              <a:t>main</a:t>
            </a:r>
            <a:r>
              <a:rPr lang="en-US" altLang="zh-CN" sz="2000" b="1" dirty="0">
                <a:latin typeface="微软雅黑" panose="020B0503020204020204" pitchFamily="34" charset="-122"/>
                <a:ea typeface="微软雅黑" panose="020B0503020204020204" pitchFamily="34" charset="-122"/>
              </a:rPr>
              <a:t>() </a:t>
            </a:r>
          </a:p>
          <a:p>
            <a:pPr indent="114300"/>
            <a:r>
              <a:rPr lang="en-US" altLang="zh-CN" sz="2000" b="1" dirty="0">
                <a:latin typeface="微软雅黑" panose="020B0503020204020204" pitchFamily="34" charset="-122"/>
                <a:ea typeface="微软雅黑" panose="020B0503020204020204" pitchFamily="34" charset="-122"/>
              </a:rPr>
              <a:t>{  </a:t>
            </a:r>
          </a:p>
          <a:p>
            <a:pPr indent="114300"/>
            <a:r>
              <a:rPr lang="en-US" altLang="zh-CN" sz="2000" b="1" dirty="0">
                <a:latin typeface="微软雅黑" panose="020B0503020204020204" pitchFamily="34" charset="-122"/>
                <a:ea typeface="微软雅黑" panose="020B0503020204020204" pitchFamily="34" charset="-122"/>
              </a:rPr>
              <a:t>     x=p1();</a:t>
            </a:r>
          </a:p>
          <a:p>
            <a:pPr indent="114300"/>
            <a:r>
              <a:rPr lang="en-US" altLang="zh-CN" sz="2000" b="1" dirty="0">
                <a:latin typeface="微软雅黑" panose="020B0503020204020204" pitchFamily="34" charset="-122"/>
                <a:ea typeface="微软雅黑" panose="020B0503020204020204" pitchFamily="34" charset="-122"/>
              </a:rPr>
              <a:t>     return x;</a:t>
            </a:r>
          </a:p>
          <a:p>
            <a:pPr indent="114300"/>
            <a:r>
              <a:rPr lang="en-US" altLang="zh-CN" sz="2000" b="1" dirty="0">
                <a:latin typeface="微软雅黑" panose="020B0503020204020204" pitchFamily="34" charset="-122"/>
                <a:ea typeface="微软雅黑" panose="020B0503020204020204" pitchFamily="34" charset="-122"/>
              </a:rPr>
              <a:t>}</a:t>
            </a:r>
          </a:p>
        </p:txBody>
      </p:sp>
      <p:sp>
        <p:nvSpPr>
          <p:cNvPr id="72707" name="Text Box 5"/>
          <p:cNvSpPr txBox="1"/>
          <p:nvPr/>
        </p:nvSpPr>
        <p:spPr>
          <a:xfrm>
            <a:off x="682625" y="4344988"/>
            <a:ext cx="1203325" cy="396875"/>
          </a:xfrm>
          <a:prstGeom prst="rect">
            <a:avLst/>
          </a:prstGeom>
          <a:noFill/>
          <a:ln w="9525">
            <a:noFill/>
          </a:ln>
        </p:spPr>
        <p:txBody>
          <a:bodyPr anchor="t" anchorCtr="0">
            <a:spAutoFit/>
          </a:bodyPr>
          <a:lstStyle/>
          <a:p>
            <a:pPr>
              <a:spcBef>
                <a:spcPct val="50000"/>
              </a:spcBef>
            </a:pPr>
            <a:r>
              <a:rPr lang="en-US" altLang="zh-CN" sz="2000" b="1" dirty="0">
                <a:solidFill>
                  <a:srgbClr val="3366FF"/>
                </a:solidFill>
                <a:latin typeface="微软雅黑" panose="020B0503020204020204" pitchFamily="34" charset="-122"/>
                <a:ea typeface="微软雅黑" panose="020B0503020204020204" pitchFamily="34" charset="-122"/>
              </a:rPr>
              <a:t>main.c</a:t>
            </a:r>
          </a:p>
        </p:txBody>
      </p:sp>
      <p:sp>
        <p:nvSpPr>
          <p:cNvPr id="72708" name="Rectangle 6"/>
          <p:cNvSpPr/>
          <p:nvPr/>
        </p:nvSpPr>
        <p:spPr>
          <a:xfrm>
            <a:off x="2665413" y="2568575"/>
            <a:ext cx="1854200" cy="1635125"/>
          </a:xfrm>
          <a:prstGeom prst="rect">
            <a:avLst/>
          </a:prstGeom>
          <a:noFill/>
          <a:ln w="19050" cap="flat" cmpd="sng">
            <a:solidFill>
              <a:schemeClr val="tx1"/>
            </a:solidFill>
            <a:prstDash val="solid"/>
            <a:miter/>
            <a:headEnd type="none" w="med" len="med"/>
            <a:tailEnd type="none" w="med" len="med"/>
          </a:ln>
        </p:spPr>
        <p:txBody>
          <a:bodyPr anchor="ctr" anchorCtr="0">
            <a:spAutoFit/>
          </a:bodyPr>
          <a:lstStyle/>
          <a:p>
            <a:pPr indent="114300"/>
            <a:r>
              <a:rPr lang="en-US" altLang="zh-CN" sz="2000" b="1" dirty="0">
                <a:latin typeface="微软雅黑" panose="020B0503020204020204" pitchFamily="34" charset="-122"/>
                <a:ea typeface="微软雅黑" panose="020B0503020204020204" pitchFamily="34" charset="-122"/>
              </a:rPr>
              <a:t>int  </a:t>
            </a:r>
            <a:r>
              <a:rPr lang="en-US" altLang="zh-CN" sz="2000" b="1" dirty="0">
                <a:solidFill>
                  <a:srgbClr val="FF0000"/>
                </a:solidFill>
                <a:latin typeface="微软雅黑" panose="020B0503020204020204" pitchFamily="34" charset="-122"/>
                <a:ea typeface="微软雅黑" panose="020B0503020204020204" pitchFamily="34" charset="-122"/>
              </a:rPr>
              <a:t>x=20</a:t>
            </a:r>
            <a:r>
              <a:rPr lang="en-US" altLang="zh-CN" sz="2000" b="1" dirty="0">
                <a:latin typeface="微软雅黑" panose="020B0503020204020204" pitchFamily="34" charset="-122"/>
                <a:ea typeface="微软雅黑" panose="020B0503020204020204" pitchFamily="34" charset="-122"/>
              </a:rPr>
              <a:t>; </a:t>
            </a:r>
          </a:p>
          <a:p>
            <a:pPr indent="114300"/>
            <a:r>
              <a:rPr lang="en-US" altLang="zh-CN" sz="2000" b="1" dirty="0">
                <a:latin typeface="微软雅黑" panose="020B0503020204020204" pitchFamily="34" charset="-122"/>
                <a:ea typeface="微软雅黑" panose="020B0503020204020204" pitchFamily="34" charset="-122"/>
              </a:rPr>
              <a:t>int</a:t>
            </a:r>
            <a:r>
              <a:rPr lang="en-US" altLang="zh-CN" sz="2000" b="1" dirty="0">
                <a:solidFill>
                  <a:srgbClr val="FF0000"/>
                </a:solidFill>
                <a:latin typeface="微软雅黑" panose="020B0503020204020204" pitchFamily="34" charset="-122"/>
                <a:ea typeface="微软雅黑" panose="020B0503020204020204" pitchFamily="34" charset="-122"/>
              </a:rPr>
              <a:t> p1</a:t>
            </a:r>
            <a:r>
              <a:rPr lang="en-US" altLang="zh-CN" sz="2000" b="1" dirty="0">
                <a:latin typeface="微软雅黑" panose="020B0503020204020204" pitchFamily="34" charset="-122"/>
                <a:ea typeface="微软雅黑" panose="020B0503020204020204" pitchFamily="34" charset="-122"/>
              </a:rPr>
              <a:t>() </a:t>
            </a:r>
          </a:p>
          <a:p>
            <a:pPr indent="114300"/>
            <a:r>
              <a:rPr lang="en-US" altLang="zh-CN" sz="2000" b="1" dirty="0">
                <a:latin typeface="微软雅黑" panose="020B0503020204020204" pitchFamily="34" charset="-122"/>
                <a:ea typeface="微软雅黑" panose="020B0503020204020204" pitchFamily="34" charset="-122"/>
              </a:rPr>
              <a:t>{</a:t>
            </a:r>
          </a:p>
          <a:p>
            <a:pPr indent="114300"/>
            <a:r>
              <a:rPr lang="en-US" altLang="zh-CN" sz="2000" b="1" dirty="0">
                <a:latin typeface="微软雅黑" panose="020B0503020204020204" pitchFamily="34" charset="-122"/>
                <a:ea typeface="微软雅黑" panose="020B0503020204020204" pitchFamily="34" charset="-122"/>
              </a:rPr>
              <a:t>     return x;</a:t>
            </a:r>
          </a:p>
          <a:p>
            <a:pPr indent="114300"/>
            <a:r>
              <a:rPr lang="en-US" altLang="zh-CN" sz="2000" b="1" dirty="0">
                <a:latin typeface="微软雅黑" panose="020B0503020204020204" pitchFamily="34" charset="-122"/>
                <a:ea typeface="微软雅黑" panose="020B0503020204020204" pitchFamily="34" charset="-122"/>
              </a:rPr>
              <a:t>}</a:t>
            </a:r>
          </a:p>
        </p:txBody>
      </p:sp>
      <p:sp>
        <p:nvSpPr>
          <p:cNvPr id="72709" name="Text Box 7"/>
          <p:cNvSpPr txBox="1"/>
          <p:nvPr/>
        </p:nvSpPr>
        <p:spPr>
          <a:xfrm>
            <a:off x="3013075" y="4316413"/>
            <a:ext cx="1203325" cy="396875"/>
          </a:xfrm>
          <a:prstGeom prst="rect">
            <a:avLst/>
          </a:prstGeom>
          <a:noFill/>
          <a:ln w="9525">
            <a:noFill/>
          </a:ln>
        </p:spPr>
        <p:txBody>
          <a:bodyPr anchor="t" anchorCtr="0">
            <a:spAutoFit/>
          </a:bodyPr>
          <a:lstStyle/>
          <a:p>
            <a:pPr>
              <a:spcBef>
                <a:spcPct val="50000"/>
              </a:spcBef>
            </a:pPr>
            <a:r>
              <a:rPr lang="en-US" altLang="zh-CN" sz="2000" b="1" dirty="0">
                <a:solidFill>
                  <a:srgbClr val="3366FF"/>
                </a:solidFill>
                <a:latin typeface="微软雅黑" panose="020B0503020204020204" pitchFamily="34" charset="-122"/>
                <a:ea typeface="微软雅黑" panose="020B0503020204020204" pitchFamily="34" charset="-122"/>
              </a:rPr>
              <a:t>p1.c</a:t>
            </a:r>
          </a:p>
        </p:txBody>
      </p:sp>
      <p:sp>
        <p:nvSpPr>
          <p:cNvPr id="712712" name="Rectangle 8"/>
          <p:cNvSpPr/>
          <p:nvPr/>
        </p:nvSpPr>
        <p:spPr>
          <a:xfrm>
            <a:off x="5091113" y="1790700"/>
            <a:ext cx="3663950" cy="3140075"/>
          </a:xfrm>
          <a:prstGeom prst="rect">
            <a:avLst/>
          </a:prstGeom>
          <a:noFill/>
          <a:ln w="9525">
            <a:noFill/>
          </a:ln>
        </p:spPr>
        <p:txBody>
          <a:bodyPr anchor="ctr" anchorCtr="0">
            <a:spAutoFit/>
          </a:bodyPr>
          <a:lstStyle/>
          <a:p>
            <a:pPr eaLnBrk="0" hangingPunct="0">
              <a:lnSpc>
                <a:spcPct val="130000"/>
              </a:lnSpc>
              <a:spcBef>
                <a:spcPct val="45000"/>
              </a:spcBef>
            </a:pPr>
            <a:r>
              <a:rPr lang="en-US" altLang="zh-CN" sz="2300" b="1" dirty="0">
                <a:latin typeface="微软雅黑" panose="020B0503020204020204" pitchFamily="34" charset="-122"/>
                <a:ea typeface="微软雅黑" panose="020B0503020204020204" pitchFamily="34" charset="-122"/>
              </a:rPr>
              <a:t>main</a:t>
            </a:r>
            <a:r>
              <a:rPr lang="zh-CN" altLang="en-US" sz="2300" b="1" dirty="0">
                <a:latin typeface="微软雅黑" panose="020B0503020204020204" pitchFamily="34" charset="-122"/>
                <a:ea typeface="微软雅黑" panose="020B0503020204020204" pitchFamily="34" charset="-122"/>
              </a:rPr>
              <a:t>只有一次强定义</a:t>
            </a:r>
          </a:p>
          <a:p>
            <a:pPr eaLnBrk="0" hangingPunct="0">
              <a:lnSpc>
                <a:spcPct val="130000"/>
              </a:lnSpc>
              <a:spcBef>
                <a:spcPct val="45000"/>
              </a:spcBef>
            </a:pPr>
            <a:r>
              <a:rPr lang="en-US" altLang="zh-CN" sz="2300" b="1" dirty="0">
                <a:latin typeface="微软雅黑" panose="020B0503020204020204" pitchFamily="34" charset="-122"/>
                <a:ea typeface="微软雅黑" panose="020B0503020204020204" pitchFamily="34" charset="-122"/>
              </a:rPr>
              <a:t>p1</a:t>
            </a:r>
            <a:r>
              <a:rPr lang="zh-CN" altLang="en-US" sz="2300" b="1" dirty="0">
                <a:latin typeface="微软雅黑" panose="020B0503020204020204" pitchFamily="34" charset="-122"/>
                <a:ea typeface="微软雅黑" panose="020B0503020204020204" pitchFamily="34" charset="-122"/>
              </a:rPr>
              <a:t>有一次强定义，一次弱定义</a:t>
            </a:r>
          </a:p>
          <a:p>
            <a:pPr eaLnBrk="0" hangingPunct="0">
              <a:lnSpc>
                <a:spcPct val="130000"/>
              </a:lnSpc>
              <a:spcBef>
                <a:spcPct val="45000"/>
              </a:spcBef>
            </a:pPr>
            <a:r>
              <a:rPr lang="en-US" altLang="zh-CN" sz="2300" b="1" dirty="0">
                <a:latin typeface="微软雅黑" panose="020B0503020204020204" pitchFamily="34" charset="-122"/>
                <a:ea typeface="微软雅黑" panose="020B0503020204020204" pitchFamily="34" charset="-122"/>
              </a:rPr>
              <a:t>x</a:t>
            </a:r>
            <a:r>
              <a:rPr lang="zh-CN" altLang="en-US" sz="2300" b="1" dirty="0">
                <a:latin typeface="微软雅黑" panose="020B0503020204020204" pitchFamily="34" charset="-122"/>
                <a:ea typeface="微软雅黑" panose="020B0503020204020204" pitchFamily="34" charset="-122"/>
              </a:rPr>
              <a:t>有两次强定义，所以，</a:t>
            </a:r>
            <a:r>
              <a:rPr lang="zh-CN" altLang="en-US" sz="2300" b="1" dirty="0">
                <a:solidFill>
                  <a:srgbClr val="009242"/>
                </a:solidFill>
                <a:latin typeface="微软雅黑" panose="020B0503020204020204" pitchFamily="34" charset="-122"/>
                <a:ea typeface="微软雅黑" panose="020B0503020204020204" pitchFamily="34" charset="-122"/>
              </a:rPr>
              <a:t>链接器将输出一条出错信息</a:t>
            </a:r>
            <a:r>
              <a:rPr lang="zh-CN" altLang="en-US" sz="2300" b="1" dirty="0">
                <a:latin typeface="微软雅黑" panose="020B0503020204020204" pitchFamily="34" charset="-122"/>
                <a:ea typeface="微软雅黑" panose="020B0503020204020204" pitchFamily="34" charset="-122"/>
              </a:rPr>
              <a:t> </a:t>
            </a:r>
          </a:p>
          <a:p>
            <a:pPr eaLnBrk="0" hangingPunct="0">
              <a:lnSpc>
                <a:spcPct val="130000"/>
              </a:lnSpc>
            </a:pPr>
            <a:endParaRPr lang="zh-CN" altLang="en-US" sz="2300" b="1" dirty="0">
              <a:latin typeface="微软雅黑" panose="020B0503020204020204" pitchFamily="34" charset="-122"/>
              <a:ea typeface="微软雅黑" panose="020B0503020204020204" pitchFamily="34" charset="-122"/>
            </a:endParaRPr>
          </a:p>
        </p:txBody>
      </p:sp>
      <p:sp>
        <p:nvSpPr>
          <p:cNvPr id="712716" name="Text Box 12"/>
          <p:cNvSpPr txBox="1"/>
          <p:nvPr/>
        </p:nvSpPr>
        <p:spPr>
          <a:xfrm>
            <a:off x="231775" y="1016000"/>
            <a:ext cx="4324350" cy="457200"/>
          </a:xfrm>
          <a:prstGeom prst="rect">
            <a:avLst/>
          </a:prstGeom>
          <a:noFill/>
          <a:ln w="9525">
            <a:noFill/>
          </a:ln>
        </p:spPr>
        <p:txBody>
          <a:bodyPr anchor="t" anchorCtr="0">
            <a:spAutoFit/>
          </a:bodyPr>
          <a:lstStyle/>
          <a:p>
            <a:pPr>
              <a:spcBef>
                <a:spcPct val="50000"/>
              </a:spcBef>
            </a:pPr>
            <a:r>
              <a:rPr lang="zh-CN" altLang="en-US" sz="2400" b="1" dirty="0">
                <a:latin typeface="Arial" panose="020B0604020202020204" pitchFamily="34" charset="0"/>
                <a:ea typeface="微软雅黑" panose="020B0503020204020204" pitchFamily="34" charset="-122"/>
              </a:rPr>
              <a:t>以下程序会发生链接出错吗？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2716"/>
                                        </p:tgtEl>
                                        <p:attrNameLst>
                                          <p:attrName>style.visibility</p:attrName>
                                        </p:attrNameLst>
                                      </p:cBhvr>
                                      <p:to>
                                        <p:strVal val="visible"/>
                                      </p:to>
                                    </p:set>
                                    <p:animEffect transition="in" filter="blinds(horizontal)">
                                      <p:cBhvr>
                                        <p:cTn id="7" dur="500"/>
                                        <p:tgtEl>
                                          <p:spTgt spid="7127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2712">
                                            <p:txEl>
                                              <p:pRg st="0" end="0"/>
                                            </p:txEl>
                                          </p:spTgt>
                                        </p:tgtEl>
                                        <p:attrNameLst>
                                          <p:attrName>style.visibility</p:attrName>
                                        </p:attrNameLst>
                                      </p:cBhvr>
                                      <p:to>
                                        <p:strVal val="visible"/>
                                      </p:to>
                                    </p:set>
                                    <p:animEffect transition="in" filter="blinds(horizontal)">
                                      <p:cBhvr>
                                        <p:cTn id="12" dur="500"/>
                                        <p:tgtEl>
                                          <p:spTgt spid="7127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2712">
                                            <p:txEl>
                                              <p:pRg st="1" end="1"/>
                                            </p:txEl>
                                          </p:spTgt>
                                        </p:tgtEl>
                                        <p:attrNameLst>
                                          <p:attrName>style.visibility</p:attrName>
                                        </p:attrNameLst>
                                      </p:cBhvr>
                                      <p:to>
                                        <p:strVal val="visible"/>
                                      </p:to>
                                    </p:set>
                                    <p:animEffect transition="in" filter="blinds(horizontal)">
                                      <p:cBhvr>
                                        <p:cTn id="17" dur="500"/>
                                        <p:tgtEl>
                                          <p:spTgt spid="71271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2712">
                                            <p:txEl>
                                              <p:pRg st="2" end="2"/>
                                            </p:txEl>
                                          </p:spTgt>
                                        </p:tgtEl>
                                        <p:attrNameLst>
                                          <p:attrName>style.visibility</p:attrName>
                                        </p:attrNameLst>
                                      </p:cBhvr>
                                      <p:to>
                                        <p:strVal val="visible"/>
                                      </p:to>
                                    </p:set>
                                    <p:animEffect transition="in" filter="blinds(horizontal)">
                                      <p:cBhvr>
                                        <p:cTn id="22" dur="500"/>
                                        <p:tgtEl>
                                          <p:spTgt spid="7127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1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p:cNvSpPr>
          <p:nvPr>
            <p:ph type="title"/>
          </p:nvPr>
        </p:nvSpPr>
        <p:spPr>
          <a:ln/>
        </p:spPr>
        <p:txBody>
          <a:bodyPr vert="horz" wrap="square" lIns="91440" tIns="45720" rIns="91440" bIns="45720" anchor="ctr" anchorCtr="0"/>
          <a:lstStyle/>
          <a:p>
            <a:r>
              <a:rPr lang="zh-CN" altLang="en-US" dirty="0"/>
              <a:t>多重定义符号的解析举例</a:t>
            </a:r>
          </a:p>
        </p:txBody>
      </p:sp>
      <p:sp>
        <p:nvSpPr>
          <p:cNvPr id="73730" name="Text Box 3"/>
          <p:cNvSpPr txBox="1"/>
          <p:nvPr/>
        </p:nvSpPr>
        <p:spPr>
          <a:xfrm>
            <a:off x="6542088" y="4749800"/>
            <a:ext cx="782637" cy="396875"/>
          </a:xfrm>
          <a:prstGeom prst="rect">
            <a:avLst/>
          </a:prstGeom>
          <a:noFill/>
          <a:ln w="9525">
            <a:noFill/>
          </a:ln>
        </p:spPr>
        <p:txBody>
          <a:bodyPr anchor="t" anchorCtr="0">
            <a:spAutoFit/>
          </a:bodyPr>
          <a:lstStyle/>
          <a:p>
            <a:pPr>
              <a:spcBef>
                <a:spcPct val="50000"/>
              </a:spcBef>
            </a:pPr>
            <a:r>
              <a:rPr lang="en-US" altLang="zh-CN" sz="2000" b="1" dirty="0">
                <a:solidFill>
                  <a:srgbClr val="3366FF"/>
                </a:solidFill>
                <a:latin typeface="微软雅黑" panose="020B0503020204020204" pitchFamily="34" charset="-122"/>
                <a:ea typeface="微软雅黑" panose="020B0503020204020204" pitchFamily="34" charset="-122"/>
              </a:rPr>
              <a:t>p1.c</a:t>
            </a:r>
          </a:p>
        </p:txBody>
      </p:sp>
      <p:sp>
        <p:nvSpPr>
          <p:cNvPr id="714756" name="Rectangle 4"/>
          <p:cNvSpPr/>
          <p:nvPr/>
        </p:nvSpPr>
        <p:spPr>
          <a:xfrm>
            <a:off x="5148263" y="793750"/>
            <a:ext cx="3824287" cy="1635125"/>
          </a:xfrm>
          <a:prstGeom prst="rect">
            <a:avLst/>
          </a:prstGeom>
          <a:noFill/>
          <a:ln w="9525">
            <a:noFill/>
          </a:ln>
        </p:spPr>
        <p:txBody>
          <a:bodyPr anchor="ctr" anchorCtr="0">
            <a:spAutoFit/>
          </a:bodyPr>
          <a:lstStyle/>
          <a:p>
            <a:pPr eaLnBrk="0" hangingPunct="0">
              <a:lnSpc>
                <a:spcPct val="115000"/>
              </a:lnSpc>
            </a:pPr>
            <a:r>
              <a:rPr lang="en-US" altLang="zh-CN" sz="2200" b="1" dirty="0">
                <a:solidFill>
                  <a:srgbClr val="0066FF"/>
                </a:solidFill>
                <a:latin typeface="微软雅黑" panose="020B0503020204020204" pitchFamily="34" charset="-122"/>
                <a:ea typeface="微软雅黑" panose="020B0503020204020204" pitchFamily="34" charset="-122"/>
              </a:rPr>
              <a:t>y</a:t>
            </a:r>
            <a:r>
              <a:rPr lang="zh-CN" altLang="en-US" sz="2200" b="1" dirty="0">
                <a:solidFill>
                  <a:srgbClr val="0066FF"/>
                </a:solidFill>
                <a:latin typeface="微软雅黑" panose="020B0503020204020204" pitchFamily="34" charset="-122"/>
                <a:ea typeface="微软雅黑" panose="020B0503020204020204" pitchFamily="34" charset="-122"/>
              </a:rPr>
              <a:t>一次强定义，一次弱定义</a:t>
            </a:r>
          </a:p>
          <a:p>
            <a:pPr eaLnBrk="0" hangingPunct="0">
              <a:lnSpc>
                <a:spcPct val="115000"/>
              </a:lnSpc>
            </a:pPr>
            <a:r>
              <a:rPr lang="en-US" altLang="zh-CN" sz="2200" b="1" dirty="0">
                <a:solidFill>
                  <a:srgbClr val="0066FF"/>
                </a:solidFill>
                <a:latin typeface="微软雅黑" panose="020B0503020204020204" pitchFamily="34" charset="-122"/>
                <a:ea typeface="微软雅黑" panose="020B0503020204020204" pitchFamily="34" charset="-122"/>
              </a:rPr>
              <a:t>z</a:t>
            </a:r>
            <a:r>
              <a:rPr lang="zh-CN" altLang="en-US" sz="2200" b="1" dirty="0">
                <a:solidFill>
                  <a:srgbClr val="0066FF"/>
                </a:solidFill>
                <a:latin typeface="微软雅黑" panose="020B0503020204020204" pitchFamily="34" charset="-122"/>
                <a:ea typeface="微软雅黑" panose="020B0503020204020204" pitchFamily="34" charset="-122"/>
              </a:rPr>
              <a:t>两次弱定义</a:t>
            </a:r>
          </a:p>
          <a:p>
            <a:pPr eaLnBrk="0" hangingPunct="0">
              <a:lnSpc>
                <a:spcPct val="115000"/>
              </a:lnSpc>
            </a:pPr>
            <a:r>
              <a:rPr lang="en-US" altLang="zh-CN" sz="2200" b="1" dirty="0">
                <a:solidFill>
                  <a:srgbClr val="0066FF"/>
                </a:solidFill>
                <a:latin typeface="微软雅黑" panose="020B0503020204020204" pitchFamily="34" charset="-122"/>
                <a:ea typeface="微软雅黑" panose="020B0503020204020204" pitchFamily="34" charset="-122"/>
              </a:rPr>
              <a:t>p1</a:t>
            </a:r>
            <a:r>
              <a:rPr lang="zh-CN" altLang="en-US" sz="2200" b="1" dirty="0">
                <a:solidFill>
                  <a:srgbClr val="0066FF"/>
                </a:solidFill>
                <a:latin typeface="微软雅黑" panose="020B0503020204020204" pitchFamily="34" charset="-122"/>
                <a:ea typeface="微软雅黑" panose="020B0503020204020204" pitchFamily="34" charset="-122"/>
              </a:rPr>
              <a:t>一次强定义，一次弱定义</a:t>
            </a:r>
          </a:p>
          <a:p>
            <a:pPr eaLnBrk="0" hangingPunct="0">
              <a:lnSpc>
                <a:spcPct val="115000"/>
              </a:lnSpc>
            </a:pPr>
            <a:r>
              <a:rPr lang="en-US" altLang="zh-CN" sz="2200" b="1" dirty="0">
                <a:solidFill>
                  <a:srgbClr val="0066FF"/>
                </a:solidFill>
                <a:latin typeface="微软雅黑" panose="020B0503020204020204" pitchFamily="34" charset="-122"/>
                <a:ea typeface="微软雅黑" panose="020B0503020204020204" pitchFamily="34" charset="-122"/>
              </a:rPr>
              <a:t>main</a:t>
            </a:r>
            <a:r>
              <a:rPr lang="zh-CN" altLang="en-US" sz="2200" b="1" dirty="0">
                <a:solidFill>
                  <a:srgbClr val="0066FF"/>
                </a:solidFill>
                <a:latin typeface="微软雅黑" panose="020B0503020204020204" pitchFamily="34" charset="-122"/>
                <a:ea typeface="微软雅黑" panose="020B0503020204020204" pitchFamily="34" charset="-122"/>
              </a:rPr>
              <a:t>一次强定义</a:t>
            </a:r>
          </a:p>
        </p:txBody>
      </p:sp>
      <p:sp>
        <p:nvSpPr>
          <p:cNvPr id="73732" name="Rectangle 5"/>
          <p:cNvSpPr/>
          <p:nvPr/>
        </p:nvSpPr>
        <p:spPr>
          <a:xfrm>
            <a:off x="171450" y="1311275"/>
            <a:ext cx="4773613" cy="3463925"/>
          </a:xfrm>
          <a:prstGeom prst="rect">
            <a:avLst/>
          </a:prstGeom>
          <a:noFill/>
          <a:ln w="19050" cap="flat" cmpd="sng">
            <a:solidFill>
              <a:schemeClr val="tx1"/>
            </a:solidFill>
            <a:prstDash val="solid"/>
            <a:miter/>
            <a:headEnd type="none" w="med" len="med"/>
            <a:tailEnd type="none" w="med" len="med"/>
          </a:ln>
        </p:spPr>
        <p:txBody>
          <a:bodyPr anchor="ctr" anchorCtr="0">
            <a:spAutoFit/>
          </a:bodyPr>
          <a:lstStyle/>
          <a:p>
            <a:pPr indent="171450"/>
            <a:r>
              <a:rPr lang="en-US" altLang="zh-CN" sz="2000" b="1" dirty="0">
                <a:latin typeface="微软雅黑" panose="020B0503020204020204" pitchFamily="34" charset="-122"/>
                <a:ea typeface="微软雅黑" panose="020B0503020204020204" pitchFamily="34" charset="-122"/>
              </a:rPr>
              <a:t># include &lt;stdio.h&gt;</a:t>
            </a:r>
          </a:p>
          <a:p>
            <a:pPr indent="171450"/>
            <a:r>
              <a:rPr lang="en-US" altLang="zh-CN" sz="2000" b="1" dirty="0">
                <a:latin typeface="微软雅黑" panose="020B0503020204020204" pitchFamily="34" charset="-122"/>
                <a:ea typeface="微软雅黑" panose="020B0503020204020204" pitchFamily="34" charset="-122"/>
              </a:rPr>
              <a:t>int  </a:t>
            </a:r>
            <a:r>
              <a:rPr lang="en-US" altLang="zh-CN" sz="2000" b="1" dirty="0">
                <a:solidFill>
                  <a:srgbClr val="FF0000"/>
                </a:solidFill>
                <a:latin typeface="微软雅黑" panose="020B0503020204020204" pitchFamily="34" charset="-122"/>
                <a:ea typeface="微软雅黑" panose="020B0503020204020204" pitchFamily="34" charset="-122"/>
              </a:rPr>
              <a:t>y=100</a:t>
            </a:r>
            <a:r>
              <a:rPr lang="en-US" altLang="zh-CN" sz="2000" b="1" dirty="0">
                <a:latin typeface="微软雅黑" panose="020B0503020204020204" pitchFamily="34" charset="-122"/>
                <a:ea typeface="微软雅黑" panose="020B0503020204020204" pitchFamily="34" charset="-122"/>
              </a:rPr>
              <a:t>;</a:t>
            </a:r>
          </a:p>
          <a:p>
            <a:pPr indent="171450"/>
            <a:r>
              <a:rPr lang="en-US" altLang="zh-CN" sz="2000" b="1" dirty="0">
                <a:latin typeface="微软雅黑" panose="020B0503020204020204" pitchFamily="34" charset="-122"/>
                <a:ea typeface="微软雅黑" panose="020B0503020204020204" pitchFamily="34" charset="-122"/>
              </a:rPr>
              <a:t>int  </a:t>
            </a:r>
            <a:r>
              <a:rPr lang="en-US" altLang="zh-CN" sz="2000" b="1" dirty="0">
                <a:solidFill>
                  <a:srgbClr val="3366FF"/>
                </a:solidFill>
                <a:latin typeface="微软雅黑" panose="020B0503020204020204" pitchFamily="34" charset="-122"/>
                <a:ea typeface="微软雅黑" panose="020B0503020204020204" pitchFamily="34" charset="-122"/>
              </a:rPr>
              <a:t>z</a:t>
            </a:r>
            <a:r>
              <a:rPr lang="en-US" altLang="zh-CN" sz="2000" b="1" dirty="0">
                <a:latin typeface="微软雅黑" panose="020B0503020204020204" pitchFamily="34" charset="-122"/>
                <a:ea typeface="微软雅黑" panose="020B0503020204020204" pitchFamily="34" charset="-122"/>
              </a:rPr>
              <a:t>;</a:t>
            </a:r>
          </a:p>
          <a:p>
            <a:pPr indent="171450"/>
            <a:r>
              <a:rPr lang="en-US" altLang="zh-CN" sz="2000" b="1" dirty="0">
                <a:latin typeface="微软雅黑" panose="020B0503020204020204" pitchFamily="34" charset="-122"/>
                <a:ea typeface="微软雅黑" panose="020B0503020204020204" pitchFamily="34" charset="-122"/>
              </a:rPr>
              <a:t>void  </a:t>
            </a:r>
            <a:r>
              <a:rPr lang="en-US" altLang="zh-CN" sz="2000" b="1" dirty="0">
                <a:solidFill>
                  <a:srgbClr val="3366FF"/>
                </a:solidFill>
                <a:latin typeface="微软雅黑" panose="020B0503020204020204" pitchFamily="34" charset="-122"/>
                <a:ea typeface="微软雅黑" panose="020B0503020204020204" pitchFamily="34" charset="-122"/>
              </a:rPr>
              <a:t>p1</a:t>
            </a:r>
            <a:r>
              <a:rPr lang="en-US" altLang="zh-CN" sz="2000" b="1" dirty="0">
                <a:latin typeface="微软雅黑" panose="020B0503020204020204" pitchFamily="34" charset="-122"/>
                <a:ea typeface="微软雅黑" panose="020B0503020204020204" pitchFamily="34" charset="-122"/>
              </a:rPr>
              <a:t>(void);</a:t>
            </a:r>
          </a:p>
          <a:p>
            <a:pPr indent="171450"/>
            <a:r>
              <a:rPr lang="en-US" altLang="zh-CN" sz="2000" b="1" dirty="0">
                <a:latin typeface="微软雅黑" panose="020B0503020204020204" pitchFamily="34" charset="-122"/>
                <a:ea typeface="微软雅黑" panose="020B0503020204020204" pitchFamily="34" charset="-122"/>
              </a:rPr>
              <a:t>int </a:t>
            </a:r>
            <a:r>
              <a:rPr lang="en-US" altLang="zh-CN" sz="2000" b="1" dirty="0">
                <a:solidFill>
                  <a:srgbClr val="FF0000"/>
                </a:solidFill>
                <a:latin typeface="微软雅黑" panose="020B0503020204020204" pitchFamily="34" charset="-122"/>
                <a:ea typeface="微软雅黑" panose="020B0503020204020204" pitchFamily="34" charset="-122"/>
              </a:rPr>
              <a:t>main</a:t>
            </a:r>
            <a:r>
              <a:rPr lang="en-US" altLang="zh-CN" sz="2000" b="1" dirty="0">
                <a:latin typeface="微软雅黑" panose="020B0503020204020204" pitchFamily="34" charset="-122"/>
                <a:ea typeface="微软雅黑" panose="020B0503020204020204" pitchFamily="34" charset="-122"/>
              </a:rPr>
              <a:t>() </a:t>
            </a:r>
          </a:p>
          <a:p>
            <a:pPr indent="171450"/>
            <a:r>
              <a:rPr lang="en-US" altLang="zh-CN" sz="2000" b="1" dirty="0">
                <a:latin typeface="微软雅黑" panose="020B0503020204020204" pitchFamily="34" charset="-122"/>
                <a:ea typeface="微软雅黑" panose="020B0503020204020204" pitchFamily="34" charset="-122"/>
              </a:rPr>
              <a:t>{  </a:t>
            </a:r>
          </a:p>
          <a:p>
            <a:pPr indent="171450"/>
            <a:r>
              <a:rPr lang="en-US" altLang="zh-CN" sz="2000" b="1" dirty="0">
                <a:latin typeface="微软雅黑" panose="020B0503020204020204" pitchFamily="34" charset="-122"/>
                <a:ea typeface="微软雅黑" panose="020B0503020204020204" pitchFamily="34" charset="-122"/>
              </a:rPr>
              <a:t>    z=1000;</a:t>
            </a:r>
          </a:p>
          <a:p>
            <a:pPr indent="171450"/>
            <a:r>
              <a:rPr lang="en-US" altLang="zh-CN" sz="2000" b="1" dirty="0">
                <a:latin typeface="微软雅黑" panose="020B0503020204020204" pitchFamily="34" charset="-122"/>
                <a:ea typeface="微软雅黑" panose="020B0503020204020204" pitchFamily="34" charset="-122"/>
              </a:rPr>
              <a:t>    p1( );</a:t>
            </a:r>
          </a:p>
          <a:p>
            <a:pPr indent="171450"/>
            <a:r>
              <a:rPr lang="en-US" altLang="zh-CN" sz="2000" b="1" dirty="0">
                <a:latin typeface="微软雅黑" panose="020B0503020204020204" pitchFamily="34" charset="-122"/>
                <a:ea typeface="微软雅黑" panose="020B0503020204020204" pitchFamily="34" charset="-122"/>
              </a:rPr>
              <a:t>    printf(“y=%d, z=%d\n”, y, z);</a:t>
            </a:r>
          </a:p>
          <a:p>
            <a:pPr indent="171450"/>
            <a:r>
              <a:rPr lang="en-US" altLang="zh-CN" sz="2000" b="1" dirty="0">
                <a:latin typeface="微软雅黑" panose="020B0503020204020204" pitchFamily="34" charset="-122"/>
                <a:ea typeface="微软雅黑" panose="020B0503020204020204" pitchFamily="34" charset="-122"/>
              </a:rPr>
              <a:t>    return 0;</a:t>
            </a:r>
          </a:p>
          <a:p>
            <a:pPr indent="171450"/>
            <a:r>
              <a:rPr lang="en-US" altLang="zh-CN" sz="2000" b="1" dirty="0">
                <a:latin typeface="微软雅黑" panose="020B0503020204020204" pitchFamily="34" charset="-122"/>
                <a:ea typeface="微软雅黑" panose="020B0503020204020204" pitchFamily="34" charset="-122"/>
              </a:rPr>
              <a:t>}</a:t>
            </a:r>
          </a:p>
        </p:txBody>
      </p:sp>
      <p:sp>
        <p:nvSpPr>
          <p:cNvPr id="73733" name="Text Box 6"/>
          <p:cNvSpPr txBox="1"/>
          <p:nvPr/>
        </p:nvSpPr>
        <p:spPr>
          <a:xfrm>
            <a:off x="1987550" y="4711700"/>
            <a:ext cx="1203325" cy="396875"/>
          </a:xfrm>
          <a:prstGeom prst="rect">
            <a:avLst/>
          </a:prstGeom>
          <a:noFill/>
          <a:ln w="9525">
            <a:noFill/>
          </a:ln>
        </p:spPr>
        <p:txBody>
          <a:bodyPr anchor="t" anchorCtr="0">
            <a:spAutoFit/>
          </a:bodyPr>
          <a:lstStyle/>
          <a:p>
            <a:pPr>
              <a:spcBef>
                <a:spcPct val="50000"/>
              </a:spcBef>
            </a:pPr>
            <a:r>
              <a:rPr lang="en-US" altLang="zh-CN" sz="2000" b="1" dirty="0">
                <a:solidFill>
                  <a:srgbClr val="3366FF"/>
                </a:solidFill>
                <a:latin typeface="微软雅黑" panose="020B0503020204020204" pitchFamily="34" charset="-122"/>
                <a:ea typeface="微软雅黑" panose="020B0503020204020204" pitchFamily="34" charset="-122"/>
              </a:rPr>
              <a:t>main.c</a:t>
            </a:r>
          </a:p>
        </p:txBody>
      </p:sp>
      <p:sp>
        <p:nvSpPr>
          <p:cNvPr id="73734" name="Rectangle 7"/>
          <p:cNvSpPr/>
          <p:nvPr/>
        </p:nvSpPr>
        <p:spPr>
          <a:xfrm>
            <a:off x="6097588" y="2544763"/>
            <a:ext cx="1708150" cy="2244725"/>
          </a:xfrm>
          <a:prstGeom prst="rect">
            <a:avLst/>
          </a:prstGeom>
          <a:noFill/>
          <a:ln w="19050" cap="flat" cmpd="sng">
            <a:solidFill>
              <a:schemeClr val="tx1"/>
            </a:solidFill>
            <a:prstDash val="solid"/>
            <a:miter/>
            <a:headEnd type="none" w="med" len="med"/>
            <a:tailEnd type="none" w="med" len="med"/>
          </a:ln>
        </p:spPr>
        <p:txBody>
          <a:bodyPr anchor="ctr" anchorCtr="0">
            <a:spAutoFit/>
          </a:bodyPr>
          <a:lstStyle/>
          <a:p>
            <a:pPr indent="171450"/>
            <a:r>
              <a:rPr lang="en-US" altLang="zh-CN" sz="2000" b="1" dirty="0">
                <a:latin typeface="微软雅黑" panose="020B0503020204020204" pitchFamily="34" charset="-122"/>
                <a:ea typeface="微软雅黑" panose="020B0503020204020204" pitchFamily="34" charset="-122"/>
              </a:rPr>
              <a:t>int  </a:t>
            </a:r>
            <a:r>
              <a:rPr lang="en-US" altLang="zh-CN" sz="2000" b="1" dirty="0">
                <a:solidFill>
                  <a:srgbClr val="3366FF"/>
                </a:solidFill>
                <a:latin typeface="微软雅黑" panose="020B0503020204020204" pitchFamily="34" charset="-122"/>
                <a:ea typeface="微软雅黑" panose="020B0503020204020204" pitchFamily="34" charset="-122"/>
              </a:rPr>
              <a:t>y</a:t>
            </a:r>
            <a:r>
              <a:rPr lang="en-US" altLang="zh-CN" sz="2000" b="1" dirty="0">
                <a:latin typeface="微软雅黑" panose="020B0503020204020204" pitchFamily="34" charset="-122"/>
                <a:ea typeface="微软雅黑" panose="020B0503020204020204" pitchFamily="34" charset="-122"/>
              </a:rPr>
              <a:t>;</a:t>
            </a:r>
          </a:p>
          <a:p>
            <a:pPr indent="171450"/>
            <a:r>
              <a:rPr lang="en-US" altLang="zh-CN" sz="2000" b="1" dirty="0">
                <a:latin typeface="微软雅黑" panose="020B0503020204020204" pitchFamily="34" charset="-122"/>
                <a:ea typeface="微软雅黑" panose="020B0503020204020204" pitchFamily="34" charset="-122"/>
              </a:rPr>
              <a:t>int  </a:t>
            </a:r>
            <a:r>
              <a:rPr lang="en-US" altLang="zh-CN" sz="2000" b="1" dirty="0">
                <a:solidFill>
                  <a:srgbClr val="3366FF"/>
                </a:solidFill>
                <a:latin typeface="微软雅黑" panose="020B0503020204020204" pitchFamily="34" charset="-122"/>
                <a:ea typeface="微软雅黑" panose="020B0503020204020204" pitchFamily="34" charset="-122"/>
              </a:rPr>
              <a:t>z</a:t>
            </a:r>
            <a:r>
              <a:rPr lang="en-US" altLang="zh-CN" sz="2000" b="1" dirty="0">
                <a:latin typeface="微软雅黑" panose="020B0503020204020204" pitchFamily="34" charset="-122"/>
                <a:ea typeface="微软雅黑" panose="020B0503020204020204" pitchFamily="34" charset="-122"/>
              </a:rPr>
              <a:t>;</a:t>
            </a:r>
          </a:p>
          <a:p>
            <a:pPr indent="171450"/>
            <a:r>
              <a:rPr lang="en-US" altLang="zh-CN" sz="2000" b="1" dirty="0">
                <a:latin typeface="微软雅黑" panose="020B0503020204020204" pitchFamily="34" charset="-122"/>
                <a:ea typeface="微软雅黑" panose="020B0503020204020204" pitchFamily="34" charset="-122"/>
              </a:rPr>
              <a:t>void </a:t>
            </a:r>
            <a:r>
              <a:rPr lang="en-US" altLang="zh-CN" sz="2000" b="1" dirty="0">
                <a:solidFill>
                  <a:srgbClr val="FF0000"/>
                </a:solidFill>
                <a:latin typeface="微软雅黑" panose="020B0503020204020204" pitchFamily="34" charset="-122"/>
                <a:ea typeface="微软雅黑" panose="020B0503020204020204" pitchFamily="34" charset="-122"/>
              </a:rPr>
              <a:t>p1</a:t>
            </a:r>
            <a:r>
              <a:rPr lang="en-US" altLang="zh-CN" sz="2000" b="1" dirty="0">
                <a:latin typeface="微软雅黑" panose="020B0503020204020204" pitchFamily="34" charset="-122"/>
                <a:ea typeface="微软雅黑" panose="020B0503020204020204" pitchFamily="34" charset="-122"/>
              </a:rPr>
              <a:t>( ) </a:t>
            </a:r>
          </a:p>
          <a:p>
            <a:pPr indent="171450"/>
            <a:r>
              <a:rPr lang="en-US" altLang="zh-CN" sz="2000" b="1" dirty="0">
                <a:latin typeface="微软雅黑" panose="020B0503020204020204" pitchFamily="34" charset="-122"/>
                <a:ea typeface="微软雅黑" panose="020B0503020204020204" pitchFamily="34" charset="-122"/>
              </a:rPr>
              <a:t>{</a:t>
            </a:r>
          </a:p>
          <a:p>
            <a:pPr indent="171450"/>
            <a:r>
              <a:rPr lang="en-US" altLang="zh-CN" sz="2000" b="1" dirty="0">
                <a:latin typeface="微软雅黑" panose="020B0503020204020204" pitchFamily="34" charset="-122"/>
                <a:ea typeface="微软雅黑" panose="020B0503020204020204" pitchFamily="34" charset="-122"/>
              </a:rPr>
              <a:t>     y=200;</a:t>
            </a:r>
          </a:p>
          <a:p>
            <a:pPr indent="171450"/>
            <a:r>
              <a:rPr lang="en-US" altLang="zh-CN" sz="2000" b="1" dirty="0">
                <a:latin typeface="微软雅黑" panose="020B0503020204020204" pitchFamily="34" charset="-122"/>
                <a:ea typeface="微软雅黑" panose="020B0503020204020204" pitchFamily="34" charset="-122"/>
              </a:rPr>
              <a:t>     z=2000;</a:t>
            </a:r>
          </a:p>
          <a:p>
            <a:pPr indent="171450"/>
            <a:r>
              <a:rPr lang="en-US" altLang="zh-CN" sz="2000" b="1" dirty="0">
                <a:latin typeface="微软雅黑" panose="020B0503020204020204" pitchFamily="34" charset="-122"/>
                <a:ea typeface="微软雅黑" panose="020B0503020204020204" pitchFamily="34" charset="-122"/>
              </a:rPr>
              <a:t>}</a:t>
            </a:r>
          </a:p>
        </p:txBody>
      </p:sp>
      <p:sp>
        <p:nvSpPr>
          <p:cNvPr id="714760" name="Text Box 8"/>
          <p:cNvSpPr txBox="1"/>
          <p:nvPr/>
        </p:nvSpPr>
        <p:spPr>
          <a:xfrm>
            <a:off x="579438" y="5378450"/>
            <a:ext cx="4427537" cy="930275"/>
          </a:xfrm>
          <a:prstGeom prst="rect">
            <a:avLst/>
          </a:prstGeom>
          <a:noFill/>
          <a:ln w="9525">
            <a:noFill/>
          </a:ln>
        </p:spPr>
        <p:txBody>
          <a:bodyPr anchor="t" anchorCtr="0">
            <a:spAutoFit/>
          </a:bodyPr>
          <a:lstStyle/>
          <a:p>
            <a:pPr>
              <a:spcBef>
                <a:spcPct val="50000"/>
              </a:spcBef>
            </a:pPr>
            <a:r>
              <a:rPr lang="zh-CN" altLang="en-US" sz="2200" b="1" dirty="0">
                <a:solidFill>
                  <a:srgbClr val="FF0000"/>
                </a:solidFill>
                <a:latin typeface="Arial" panose="020B0604020202020204" pitchFamily="34" charset="0"/>
                <a:ea typeface="微软雅黑" panose="020B0503020204020204" pitchFamily="34" charset="-122"/>
              </a:rPr>
              <a:t>问题：打印结果是什么？</a:t>
            </a:r>
          </a:p>
          <a:p>
            <a:pPr>
              <a:spcBef>
                <a:spcPct val="50000"/>
              </a:spcBef>
            </a:pPr>
            <a:r>
              <a:rPr lang="en-US" altLang="zh-CN" sz="2200" b="1" dirty="0">
                <a:latin typeface="Arial" panose="020B0604020202020204" pitchFamily="34" charset="0"/>
                <a:ea typeface="微软雅黑" panose="020B0503020204020204" pitchFamily="34" charset="-122"/>
              </a:rPr>
              <a:t>y=200</a:t>
            </a:r>
            <a:r>
              <a:rPr lang="zh-CN" altLang="en-US" sz="2200" b="1" dirty="0">
                <a:latin typeface="Arial" panose="020B0604020202020204" pitchFamily="34" charset="0"/>
                <a:ea typeface="微软雅黑" panose="020B0503020204020204" pitchFamily="34" charset="-122"/>
              </a:rPr>
              <a:t>，</a:t>
            </a:r>
            <a:r>
              <a:rPr lang="en-US" altLang="zh-CN" sz="2200" b="1" dirty="0">
                <a:latin typeface="Arial" panose="020B0604020202020204" pitchFamily="34" charset="0"/>
                <a:ea typeface="微软雅黑" panose="020B0503020204020204" pitchFamily="34" charset="-122"/>
              </a:rPr>
              <a:t>z=2000</a:t>
            </a:r>
          </a:p>
        </p:txBody>
      </p:sp>
      <p:sp>
        <p:nvSpPr>
          <p:cNvPr id="714761" name="Text Box 9"/>
          <p:cNvSpPr txBox="1"/>
          <p:nvPr/>
        </p:nvSpPr>
        <p:spPr>
          <a:xfrm>
            <a:off x="217488" y="784225"/>
            <a:ext cx="4324350" cy="457200"/>
          </a:xfrm>
          <a:prstGeom prst="rect">
            <a:avLst/>
          </a:prstGeom>
          <a:noFill/>
          <a:ln w="9525">
            <a:noFill/>
          </a:ln>
        </p:spPr>
        <p:txBody>
          <a:bodyPr anchor="t" anchorCtr="0">
            <a:spAutoFit/>
          </a:bodyPr>
          <a:lstStyle/>
          <a:p>
            <a:pPr>
              <a:spcBef>
                <a:spcPct val="50000"/>
              </a:spcBef>
            </a:pPr>
            <a:r>
              <a:rPr lang="zh-CN" altLang="en-US" sz="2400" b="1" dirty="0">
                <a:latin typeface="Arial" panose="020B0604020202020204" pitchFamily="34" charset="0"/>
                <a:ea typeface="微软雅黑" panose="020B0503020204020204" pitchFamily="34" charset="-122"/>
              </a:rPr>
              <a:t>以下程序会发生链接出错吗？</a:t>
            </a:r>
          </a:p>
        </p:txBody>
      </p:sp>
      <p:sp>
        <p:nvSpPr>
          <p:cNvPr id="714762" name="Rectangle 10"/>
          <p:cNvSpPr/>
          <p:nvPr/>
        </p:nvSpPr>
        <p:spPr>
          <a:xfrm>
            <a:off x="4219575" y="5641975"/>
            <a:ext cx="4503738" cy="701675"/>
          </a:xfrm>
          <a:prstGeom prst="rect">
            <a:avLst/>
          </a:prstGeom>
          <a:noFill/>
          <a:ln w="9525">
            <a:noFill/>
          </a:ln>
        </p:spPr>
        <p:txBody>
          <a:bodyPr anchor="ctr" anchorCtr="0">
            <a:spAutoFit/>
          </a:bodyPr>
          <a:lstStyle/>
          <a:p>
            <a:pPr eaLnBrk="0" hangingPunct="0"/>
            <a:r>
              <a:rPr lang="zh-CN" altLang="en-US" sz="2000" b="1" dirty="0">
                <a:latin typeface="微软雅黑" panose="020B0503020204020204" pitchFamily="34" charset="-122"/>
                <a:ea typeface="微软雅黑" panose="020B0503020204020204" pitchFamily="34" charset="-122"/>
              </a:rPr>
              <a:t>该例说明：</a:t>
            </a:r>
            <a:r>
              <a:rPr lang="zh-CN" altLang="en-US" sz="2000" b="1" dirty="0">
                <a:solidFill>
                  <a:srgbClr val="FF0000"/>
                </a:solidFill>
                <a:latin typeface="微软雅黑" panose="020B0503020204020204" pitchFamily="34" charset="-122"/>
                <a:ea typeface="微软雅黑" panose="020B0503020204020204" pitchFamily="34" charset="-122"/>
              </a:rPr>
              <a:t>在两个不同模块定义相同变量名，很可能发生意想不到的结果 ！</a:t>
            </a:r>
          </a:p>
        </p:txBody>
      </p:sp>
      <p:sp>
        <p:nvSpPr>
          <p:cNvPr id="714763" name="Line 11"/>
          <p:cNvSpPr/>
          <p:nvPr/>
        </p:nvSpPr>
        <p:spPr>
          <a:xfrm flipH="1" flipV="1">
            <a:off x="1857375" y="1930400"/>
            <a:ext cx="4833938" cy="2046288"/>
          </a:xfrm>
          <a:prstGeom prst="line">
            <a:avLst/>
          </a:prstGeom>
          <a:ln w="28575" cap="flat" cmpd="sng">
            <a:solidFill>
              <a:srgbClr val="FF0000"/>
            </a:solidFill>
            <a:prstDash val="solid"/>
            <a:round/>
            <a:headEnd type="none" w="med" len="med"/>
            <a:tailEnd type="triangle" w="med" len="med"/>
          </a:ln>
        </p:spPr>
      </p:sp>
      <p:sp>
        <p:nvSpPr>
          <p:cNvPr id="714764" name="Line 12"/>
          <p:cNvSpPr/>
          <p:nvPr/>
        </p:nvSpPr>
        <p:spPr>
          <a:xfrm flipH="1" flipV="1">
            <a:off x="1190625" y="2133600"/>
            <a:ext cx="5486400" cy="2162175"/>
          </a:xfrm>
          <a:prstGeom prst="line">
            <a:avLst/>
          </a:prstGeom>
          <a:ln w="28575" cap="flat" cmpd="sng">
            <a:solidFill>
              <a:srgbClr val="3333CC"/>
            </a:solidFill>
            <a:prstDash val="solid"/>
            <a:round/>
            <a:headEnd type="none" w="med" len="med"/>
            <a:tailEnd type="triangle" w="med" len="med"/>
          </a:ln>
        </p:spPr>
      </p:sp>
      <p:sp>
        <p:nvSpPr>
          <p:cNvPr id="714765" name="Line 13"/>
          <p:cNvSpPr/>
          <p:nvPr/>
        </p:nvSpPr>
        <p:spPr>
          <a:xfrm flipV="1">
            <a:off x="812800" y="2308225"/>
            <a:ext cx="246063" cy="914400"/>
          </a:xfrm>
          <a:prstGeom prst="line">
            <a:avLst/>
          </a:prstGeom>
          <a:ln w="28575" cap="flat" cmpd="sng">
            <a:solidFill>
              <a:srgbClr val="3333CC"/>
            </a:solidFill>
            <a:prstDash val="solid"/>
            <a:round/>
            <a:headEnd type="none" w="med" len="med"/>
            <a:tailEnd type="triangle" w="med" len="med"/>
          </a:ln>
        </p:spPr>
      </p:sp>
      <p:sp>
        <p:nvSpPr>
          <p:cNvPr id="714766" name="Line 14"/>
          <p:cNvSpPr/>
          <p:nvPr/>
        </p:nvSpPr>
        <p:spPr>
          <a:xfrm flipH="1" flipV="1">
            <a:off x="1176338" y="2249488"/>
            <a:ext cx="3235325" cy="1625600"/>
          </a:xfrm>
          <a:prstGeom prst="line">
            <a:avLst/>
          </a:prstGeom>
          <a:ln w="28575" cap="flat" cmpd="sng">
            <a:solidFill>
              <a:srgbClr val="3333CC"/>
            </a:solidFill>
            <a:prstDash val="solid"/>
            <a:round/>
            <a:headEnd type="none" w="med" len="med"/>
            <a:tailEnd type="triangle" w="med" len="med"/>
          </a:ln>
        </p:spPr>
      </p:sp>
      <p:sp>
        <p:nvSpPr>
          <p:cNvPr id="714767" name="Line 15"/>
          <p:cNvSpPr/>
          <p:nvPr/>
        </p:nvSpPr>
        <p:spPr>
          <a:xfrm flipH="1" flipV="1">
            <a:off x="1625600" y="1973263"/>
            <a:ext cx="2466975" cy="1960562"/>
          </a:xfrm>
          <a:prstGeom prst="line">
            <a:avLst/>
          </a:prstGeom>
          <a:ln w="28575" cap="flat" cmpd="sng">
            <a:solidFill>
              <a:srgbClr val="FF0000"/>
            </a:solidFill>
            <a:prstDash val="solid"/>
            <a:roun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4761"/>
                                        </p:tgtEl>
                                        <p:attrNameLst>
                                          <p:attrName>style.visibility</p:attrName>
                                        </p:attrNameLst>
                                      </p:cBhvr>
                                      <p:to>
                                        <p:strVal val="visible"/>
                                      </p:to>
                                    </p:set>
                                    <p:animEffect transition="in" filter="blinds(horizontal)">
                                      <p:cBhvr>
                                        <p:cTn id="7" dur="500"/>
                                        <p:tgtEl>
                                          <p:spTgt spid="71476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4756"/>
                                        </p:tgtEl>
                                        <p:attrNameLst>
                                          <p:attrName>style.visibility</p:attrName>
                                        </p:attrNameLst>
                                      </p:cBhvr>
                                      <p:to>
                                        <p:strVal val="visible"/>
                                      </p:to>
                                    </p:set>
                                    <p:animEffect transition="in" filter="blinds(horizontal)">
                                      <p:cBhvr>
                                        <p:cTn id="12" dur="500"/>
                                        <p:tgtEl>
                                          <p:spTgt spid="71475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4760">
                                            <p:txEl>
                                              <p:pRg st="0" end="0"/>
                                            </p:txEl>
                                          </p:spTgt>
                                        </p:tgtEl>
                                        <p:attrNameLst>
                                          <p:attrName>style.visibility</p:attrName>
                                        </p:attrNameLst>
                                      </p:cBhvr>
                                      <p:to>
                                        <p:strVal val="visible"/>
                                      </p:to>
                                    </p:set>
                                    <p:animEffect transition="in" filter="blinds(horizontal)">
                                      <p:cBhvr>
                                        <p:cTn id="17" dur="500"/>
                                        <p:tgtEl>
                                          <p:spTgt spid="71476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4760">
                                            <p:txEl>
                                              <p:pRg st="1" end="1"/>
                                            </p:txEl>
                                          </p:spTgt>
                                        </p:tgtEl>
                                        <p:attrNameLst>
                                          <p:attrName>style.visibility</p:attrName>
                                        </p:attrNameLst>
                                      </p:cBhvr>
                                      <p:to>
                                        <p:strVal val="visible"/>
                                      </p:to>
                                    </p:set>
                                    <p:animEffect transition="in" filter="blinds(horizontal)">
                                      <p:cBhvr>
                                        <p:cTn id="22" dur="500"/>
                                        <p:tgtEl>
                                          <p:spTgt spid="71476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14762"/>
                                        </p:tgtEl>
                                        <p:attrNameLst>
                                          <p:attrName>style.visibility</p:attrName>
                                        </p:attrNameLst>
                                      </p:cBhvr>
                                      <p:to>
                                        <p:strVal val="visible"/>
                                      </p:to>
                                    </p:set>
                                    <p:animEffect transition="in" filter="blinds(horizontal)">
                                      <p:cBhvr>
                                        <p:cTn id="27" dur="500"/>
                                        <p:tgtEl>
                                          <p:spTgt spid="71476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14763"/>
                                        </p:tgtEl>
                                        <p:attrNameLst>
                                          <p:attrName>style.visibility</p:attrName>
                                        </p:attrNameLst>
                                      </p:cBhvr>
                                      <p:to>
                                        <p:strVal val="visible"/>
                                      </p:to>
                                    </p:set>
                                    <p:animEffect transition="in" filter="blinds(horizontal)">
                                      <p:cBhvr>
                                        <p:cTn id="32" dur="500"/>
                                        <p:tgtEl>
                                          <p:spTgt spid="71476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14767"/>
                                        </p:tgtEl>
                                        <p:attrNameLst>
                                          <p:attrName>style.visibility</p:attrName>
                                        </p:attrNameLst>
                                      </p:cBhvr>
                                      <p:to>
                                        <p:strVal val="visible"/>
                                      </p:to>
                                    </p:set>
                                    <p:animEffect transition="in" filter="blinds(horizontal)">
                                      <p:cBhvr>
                                        <p:cTn id="37" dur="500"/>
                                        <p:tgtEl>
                                          <p:spTgt spid="71476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14765"/>
                                        </p:tgtEl>
                                        <p:attrNameLst>
                                          <p:attrName>style.visibility</p:attrName>
                                        </p:attrNameLst>
                                      </p:cBhvr>
                                      <p:to>
                                        <p:strVal val="visible"/>
                                      </p:to>
                                    </p:set>
                                    <p:animEffect transition="in" filter="blinds(horizontal)">
                                      <p:cBhvr>
                                        <p:cTn id="42" dur="500"/>
                                        <p:tgtEl>
                                          <p:spTgt spid="71476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14764"/>
                                        </p:tgtEl>
                                        <p:attrNameLst>
                                          <p:attrName>style.visibility</p:attrName>
                                        </p:attrNameLst>
                                      </p:cBhvr>
                                      <p:to>
                                        <p:strVal val="visible"/>
                                      </p:to>
                                    </p:set>
                                    <p:animEffect transition="in" filter="blinds(horizontal)">
                                      <p:cBhvr>
                                        <p:cTn id="47" dur="500"/>
                                        <p:tgtEl>
                                          <p:spTgt spid="71476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14766"/>
                                        </p:tgtEl>
                                        <p:attrNameLst>
                                          <p:attrName>style.visibility</p:attrName>
                                        </p:attrNameLst>
                                      </p:cBhvr>
                                      <p:to>
                                        <p:strVal val="visible"/>
                                      </p:to>
                                    </p:set>
                                    <p:animEffect transition="in" filter="blinds(horizontal)">
                                      <p:cBhvr>
                                        <p:cTn id="52" dur="500"/>
                                        <p:tgtEl>
                                          <p:spTgt spid="714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756" grpId="0"/>
      <p:bldP spid="714761" grpId="0"/>
      <p:bldP spid="71476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p:cNvSpPr>
          <p:nvPr>
            <p:ph type="title"/>
          </p:nvPr>
        </p:nvSpPr>
        <p:spPr>
          <a:ln/>
        </p:spPr>
        <p:txBody>
          <a:bodyPr vert="horz" wrap="square" lIns="91440" tIns="45720" rIns="91440" bIns="45720" anchor="ctr" anchorCtr="0"/>
          <a:lstStyle/>
          <a:p>
            <a:r>
              <a:rPr lang="zh-CN" altLang="en-US" dirty="0"/>
              <a:t>多重定义符号的解析举例</a:t>
            </a:r>
          </a:p>
        </p:txBody>
      </p:sp>
      <p:sp>
        <p:nvSpPr>
          <p:cNvPr id="74754" name="Text Box 6"/>
          <p:cNvSpPr txBox="1"/>
          <p:nvPr/>
        </p:nvSpPr>
        <p:spPr>
          <a:xfrm>
            <a:off x="5613400" y="889000"/>
            <a:ext cx="782638" cy="396875"/>
          </a:xfrm>
          <a:prstGeom prst="rect">
            <a:avLst/>
          </a:prstGeom>
          <a:noFill/>
          <a:ln w="9525">
            <a:noFill/>
          </a:ln>
        </p:spPr>
        <p:txBody>
          <a:bodyPr anchor="t" anchorCtr="0">
            <a:spAutoFit/>
          </a:bodyPr>
          <a:lstStyle/>
          <a:p>
            <a:pPr>
              <a:spcBef>
                <a:spcPct val="50000"/>
              </a:spcBef>
            </a:pPr>
            <a:r>
              <a:rPr lang="en-US" altLang="zh-CN" sz="2000" b="1" dirty="0">
                <a:solidFill>
                  <a:srgbClr val="3366FF"/>
                </a:solidFill>
                <a:latin typeface="微软雅黑" panose="020B0503020204020204" pitchFamily="34" charset="-122"/>
                <a:ea typeface="微软雅黑" panose="020B0503020204020204" pitchFamily="34" charset="-122"/>
              </a:rPr>
              <a:t>p1.c</a:t>
            </a:r>
          </a:p>
        </p:txBody>
      </p:sp>
      <p:sp>
        <p:nvSpPr>
          <p:cNvPr id="713735" name="Rectangle 7"/>
          <p:cNvSpPr/>
          <p:nvPr/>
        </p:nvSpPr>
        <p:spPr>
          <a:xfrm>
            <a:off x="214313" y="5992813"/>
            <a:ext cx="4806950" cy="762000"/>
          </a:xfrm>
          <a:prstGeom prst="rect">
            <a:avLst/>
          </a:prstGeom>
          <a:noFill/>
          <a:ln w="9525">
            <a:noFill/>
          </a:ln>
        </p:spPr>
        <p:txBody>
          <a:bodyPr anchor="ctr" anchorCtr="0">
            <a:spAutoFit/>
          </a:bodyPr>
          <a:lstStyle/>
          <a:p>
            <a:pPr eaLnBrk="0" hangingPunct="0">
              <a:lnSpc>
                <a:spcPct val="110000"/>
              </a:lnSpc>
            </a:pPr>
            <a:r>
              <a:rPr lang="zh-CN" altLang="en-US" sz="2000" b="1" dirty="0">
                <a:latin typeface="Arial" panose="020B0604020202020204" pitchFamily="34" charset="0"/>
                <a:ea typeface="微软雅黑" panose="020B0503020204020204" pitchFamily="34" charset="-122"/>
              </a:rPr>
              <a:t>该例说明：</a:t>
            </a:r>
            <a:r>
              <a:rPr lang="zh-CN" altLang="en-US" sz="2000" b="1" dirty="0">
                <a:solidFill>
                  <a:srgbClr val="FF0000"/>
                </a:solidFill>
                <a:latin typeface="Arial" panose="020B0604020202020204" pitchFamily="34" charset="0"/>
                <a:ea typeface="微软雅黑" panose="020B0503020204020204" pitchFamily="34" charset="-122"/>
              </a:rPr>
              <a:t>两个重复定义的变量具有不同类型时，更容易出现难以理解的结果 </a:t>
            </a:r>
            <a:r>
              <a:rPr lang="en-US" altLang="zh-CN" sz="2000" b="1" dirty="0">
                <a:solidFill>
                  <a:srgbClr val="FF0000"/>
                </a:solidFill>
                <a:latin typeface="Arial" panose="020B0604020202020204" pitchFamily="34" charset="0"/>
                <a:ea typeface="微软雅黑" panose="020B0503020204020204" pitchFamily="34" charset="-122"/>
              </a:rPr>
              <a:t>!</a:t>
            </a:r>
            <a:r>
              <a:rPr lang="en-US" altLang="zh-CN" dirty="0">
                <a:solidFill>
                  <a:srgbClr val="FF0000"/>
                </a:solidFill>
                <a:latin typeface="Arial" panose="020B0604020202020204" pitchFamily="34" charset="0"/>
                <a:ea typeface="宋体" panose="02010600030101010101" pitchFamily="2" charset="-122"/>
              </a:rPr>
              <a:t> </a:t>
            </a:r>
          </a:p>
        </p:txBody>
      </p:sp>
      <p:sp>
        <p:nvSpPr>
          <p:cNvPr id="74756" name="Text Box 9"/>
          <p:cNvSpPr txBox="1"/>
          <p:nvPr/>
        </p:nvSpPr>
        <p:spPr>
          <a:xfrm>
            <a:off x="1887538" y="4740275"/>
            <a:ext cx="1203325" cy="396875"/>
          </a:xfrm>
          <a:prstGeom prst="rect">
            <a:avLst/>
          </a:prstGeom>
          <a:noFill/>
          <a:ln w="9525">
            <a:noFill/>
          </a:ln>
        </p:spPr>
        <p:txBody>
          <a:bodyPr anchor="t" anchorCtr="0">
            <a:spAutoFit/>
          </a:bodyPr>
          <a:lstStyle/>
          <a:p>
            <a:pPr>
              <a:spcBef>
                <a:spcPct val="50000"/>
              </a:spcBef>
            </a:pPr>
            <a:r>
              <a:rPr lang="en-US" altLang="zh-CN" sz="2000" b="1" dirty="0">
                <a:solidFill>
                  <a:srgbClr val="3366FF"/>
                </a:solidFill>
                <a:latin typeface="微软雅黑" panose="020B0503020204020204" pitchFamily="34" charset="-122"/>
                <a:ea typeface="微软雅黑" panose="020B0503020204020204" pitchFamily="34" charset="-122"/>
              </a:rPr>
              <a:t>main.c</a:t>
            </a:r>
          </a:p>
        </p:txBody>
      </p:sp>
      <p:sp>
        <p:nvSpPr>
          <p:cNvPr id="713739" name="Text Box 11"/>
          <p:cNvSpPr txBox="1"/>
          <p:nvPr/>
        </p:nvSpPr>
        <p:spPr>
          <a:xfrm>
            <a:off x="230188" y="5116513"/>
            <a:ext cx="4965700" cy="808037"/>
          </a:xfrm>
          <a:prstGeom prst="rect">
            <a:avLst/>
          </a:prstGeom>
          <a:noFill/>
          <a:ln w="9525">
            <a:noFill/>
          </a:ln>
        </p:spPr>
        <p:txBody>
          <a:bodyPr anchor="t" anchorCtr="0">
            <a:spAutoFit/>
          </a:bodyPr>
          <a:lstStyle/>
          <a:p>
            <a:pPr>
              <a:spcBef>
                <a:spcPct val="25000"/>
              </a:spcBef>
            </a:pPr>
            <a:r>
              <a:rPr lang="zh-CN" altLang="en-US" sz="2200" b="1" dirty="0">
                <a:solidFill>
                  <a:srgbClr val="FF0000"/>
                </a:solidFill>
                <a:latin typeface="Arial" panose="020B0604020202020204" pitchFamily="34" charset="0"/>
                <a:ea typeface="微软雅黑" panose="020B0503020204020204" pitchFamily="34" charset="-122"/>
              </a:rPr>
              <a:t>问题：打印结果是什么？</a:t>
            </a:r>
          </a:p>
          <a:p>
            <a:pPr>
              <a:spcBef>
                <a:spcPct val="25000"/>
              </a:spcBef>
            </a:pPr>
            <a:r>
              <a:rPr lang="en-US" altLang="zh-CN" sz="2000" b="1" dirty="0">
                <a:latin typeface="微软雅黑" panose="020B0503020204020204" pitchFamily="34" charset="-122"/>
                <a:ea typeface="微软雅黑" panose="020B0503020204020204" pitchFamily="34" charset="-122"/>
              </a:rPr>
              <a:t>d=0,x=1 072 693 248</a:t>
            </a:r>
            <a:r>
              <a:rPr lang="en-US" altLang="zh-CN" dirty="0">
                <a:latin typeface="Arial" panose="020B0604020202020204" pitchFamily="34" charset="0"/>
                <a:ea typeface="宋体" panose="02010600030101010101" pitchFamily="2" charset="-122"/>
              </a:rPr>
              <a:t> </a:t>
            </a:r>
          </a:p>
        </p:txBody>
      </p:sp>
      <p:sp>
        <p:nvSpPr>
          <p:cNvPr id="713740" name="Text Box 12"/>
          <p:cNvSpPr txBox="1"/>
          <p:nvPr/>
        </p:nvSpPr>
        <p:spPr>
          <a:xfrm>
            <a:off x="217488" y="784225"/>
            <a:ext cx="4324350" cy="457200"/>
          </a:xfrm>
          <a:prstGeom prst="rect">
            <a:avLst/>
          </a:prstGeom>
          <a:noFill/>
          <a:ln w="9525">
            <a:noFill/>
          </a:ln>
        </p:spPr>
        <p:txBody>
          <a:bodyPr anchor="t" anchorCtr="0">
            <a:spAutoFit/>
          </a:bodyPr>
          <a:lstStyle/>
          <a:p>
            <a:pPr>
              <a:spcBef>
                <a:spcPct val="50000"/>
              </a:spcBef>
            </a:pPr>
            <a:r>
              <a:rPr lang="zh-CN" altLang="en-US" sz="2400" b="1" dirty="0">
                <a:latin typeface="Arial" panose="020B0604020202020204" pitchFamily="34" charset="0"/>
                <a:ea typeface="微软雅黑" panose="020B0503020204020204" pitchFamily="34" charset="-122"/>
              </a:rPr>
              <a:t>以下程序会发生链接出错吗？</a:t>
            </a:r>
          </a:p>
        </p:txBody>
      </p:sp>
      <p:sp>
        <p:nvSpPr>
          <p:cNvPr id="74759" name="Rectangle 13"/>
          <p:cNvSpPr/>
          <p:nvPr/>
        </p:nvSpPr>
        <p:spPr>
          <a:xfrm>
            <a:off x="182563" y="1322388"/>
            <a:ext cx="4568825" cy="3451225"/>
          </a:xfrm>
          <a:prstGeom prst="rect">
            <a:avLst/>
          </a:prstGeom>
          <a:noFill/>
          <a:ln w="9525" cap="flat" cmpd="sng">
            <a:solidFill>
              <a:schemeClr val="tx1"/>
            </a:solidFill>
            <a:prstDash val="solid"/>
            <a:miter/>
            <a:headEnd type="none" w="med" len="med"/>
            <a:tailEnd type="none" w="med" len="med"/>
          </a:ln>
        </p:spPr>
        <p:txBody>
          <a:bodyPr wrap="none" anchor="ctr" anchorCtr="0">
            <a:spAutoFit/>
          </a:bodyPr>
          <a:lstStyle/>
          <a:p>
            <a:pPr>
              <a:lnSpc>
                <a:spcPct val="110000"/>
              </a:lnSpc>
            </a:pPr>
            <a:r>
              <a:rPr lang="en-US" altLang="zh-CN" sz="2000" b="1" dirty="0">
                <a:latin typeface="微软雅黑" panose="020B0503020204020204" pitchFamily="34" charset="-122"/>
                <a:ea typeface="微软雅黑" panose="020B0503020204020204" pitchFamily="34" charset="-122"/>
              </a:rPr>
              <a:t>1  #include &lt;stdio.h&gt;</a:t>
            </a:r>
          </a:p>
          <a:p>
            <a:pPr>
              <a:lnSpc>
                <a:spcPct val="110000"/>
              </a:lnSpc>
            </a:pPr>
            <a:r>
              <a:rPr lang="en-US" altLang="zh-CN" sz="2000" b="1" dirty="0">
                <a:latin typeface="微软雅黑" panose="020B0503020204020204" pitchFamily="34" charset="-122"/>
                <a:ea typeface="微软雅黑" panose="020B0503020204020204" pitchFamily="34" charset="-122"/>
              </a:rPr>
              <a:t>2  int </a:t>
            </a:r>
            <a:r>
              <a:rPr lang="en-US" altLang="zh-CN" sz="2000" b="1" dirty="0">
                <a:solidFill>
                  <a:srgbClr val="FF0000"/>
                </a:solidFill>
                <a:latin typeface="微软雅黑" panose="020B0503020204020204" pitchFamily="34" charset="-122"/>
                <a:ea typeface="微软雅黑" panose="020B0503020204020204" pitchFamily="34" charset="-122"/>
              </a:rPr>
              <a:t>d=100</a:t>
            </a:r>
            <a:r>
              <a:rPr lang="en-US" altLang="zh-CN" sz="2000" b="1" dirty="0">
                <a:latin typeface="微软雅黑" panose="020B0503020204020204" pitchFamily="34" charset="-122"/>
                <a:ea typeface="微软雅黑" panose="020B0503020204020204" pitchFamily="34" charset="-122"/>
              </a:rPr>
              <a:t>;</a:t>
            </a:r>
          </a:p>
          <a:p>
            <a:pPr>
              <a:lnSpc>
                <a:spcPct val="110000"/>
              </a:lnSpc>
            </a:pPr>
            <a:r>
              <a:rPr lang="en-US" altLang="zh-CN" sz="2000" b="1" dirty="0">
                <a:latin typeface="微软雅黑" panose="020B0503020204020204" pitchFamily="34" charset="-122"/>
                <a:ea typeface="微软雅黑" panose="020B0503020204020204" pitchFamily="34" charset="-122"/>
              </a:rPr>
              <a:t>3  int </a:t>
            </a:r>
            <a:r>
              <a:rPr lang="en-US" altLang="zh-CN" sz="2000" b="1" dirty="0">
                <a:solidFill>
                  <a:srgbClr val="FF0000"/>
                </a:solidFill>
                <a:latin typeface="微软雅黑" panose="020B0503020204020204" pitchFamily="34" charset="-122"/>
                <a:ea typeface="微软雅黑" panose="020B0503020204020204" pitchFamily="34" charset="-122"/>
              </a:rPr>
              <a:t>x=200</a:t>
            </a:r>
            <a:r>
              <a:rPr lang="en-US" altLang="zh-CN" sz="2000" b="1" dirty="0">
                <a:latin typeface="微软雅黑" panose="020B0503020204020204" pitchFamily="34" charset="-122"/>
                <a:ea typeface="微软雅黑" panose="020B0503020204020204" pitchFamily="34" charset="-122"/>
              </a:rPr>
              <a:t>;</a:t>
            </a:r>
          </a:p>
          <a:p>
            <a:pPr>
              <a:lnSpc>
                <a:spcPct val="110000"/>
              </a:lnSpc>
            </a:pPr>
            <a:r>
              <a:rPr lang="en-US" altLang="zh-CN" sz="2000" b="1" dirty="0">
                <a:latin typeface="微软雅黑" panose="020B0503020204020204" pitchFamily="34" charset="-122"/>
                <a:ea typeface="微软雅黑" panose="020B0503020204020204" pitchFamily="34" charset="-122"/>
              </a:rPr>
              <a:t>4  void </a:t>
            </a:r>
            <a:r>
              <a:rPr lang="en-US" altLang="zh-CN" sz="2000" b="1" dirty="0">
                <a:solidFill>
                  <a:srgbClr val="3366FF"/>
                </a:solidFill>
                <a:latin typeface="微软雅黑" panose="020B0503020204020204" pitchFamily="34" charset="-122"/>
                <a:ea typeface="微软雅黑" panose="020B0503020204020204" pitchFamily="34" charset="-122"/>
              </a:rPr>
              <a:t>p1</a:t>
            </a:r>
            <a:r>
              <a:rPr lang="en-US" altLang="zh-CN" sz="2000" b="1" dirty="0">
                <a:latin typeface="微软雅黑" panose="020B0503020204020204" pitchFamily="34" charset="-122"/>
                <a:ea typeface="微软雅黑" panose="020B0503020204020204" pitchFamily="34" charset="-122"/>
              </a:rPr>
              <a:t>(void);</a:t>
            </a:r>
          </a:p>
          <a:p>
            <a:pPr>
              <a:lnSpc>
                <a:spcPct val="110000"/>
              </a:lnSpc>
            </a:pPr>
            <a:r>
              <a:rPr lang="en-US" altLang="zh-CN" sz="2000" b="1" dirty="0">
                <a:latin typeface="微软雅黑" panose="020B0503020204020204" pitchFamily="34" charset="-122"/>
                <a:ea typeface="微软雅黑" panose="020B0503020204020204" pitchFamily="34" charset="-122"/>
              </a:rPr>
              <a:t>5  int </a:t>
            </a:r>
            <a:r>
              <a:rPr lang="en-US" altLang="zh-CN" sz="2000" b="1" dirty="0">
                <a:solidFill>
                  <a:srgbClr val="FF0000"/>
                </a:solidFill>
                <a:latin typeface="微软雅黑" panose="020B0503020204020204" pitchFamily="34" charset="-122"/>
                <a:ea typeface="微软雅黑" panose="020B0503020204020204" pitchFamily="34" charset="-122"/>
              </a:rPr>
              <a:t>main</a:t>
            </a:r>
            <a:r>
              <a:rPr lang="en-US" altLang="zh-CN" sz="2000" b="1" dirty="0">
                <a:latin typeface="微软雅黑" panose="020B0503020204020204" pitchFamily="34" charset="-122"/>
                <a:ea typeface="微软雅黑" panose="020B0503020204020204" pitchFamily="34" charset="-122"/>
              </a:rPr>
              <a:t>() </a:t>
            </a:r>
          </a:p>
          <a:p>
            <a:pPr>
              <a:lnSpc>
                <a:spcPct val="110000"/>
              </a:lnSpc>
            </a:pPr>
            <a:r>
              <a:rPr lang="en-US" altLang="zh-CN" sz="2000" b="1" dirty="0">
                <a:latin typeface="微软雅黑" panose="020B0503020204020204" pitchFamily="34" charset="-122"/>
                <a:ea typeface="微软雅黑" panose="020B0503020204020204" pitchFamily="34" charset="-122"/>
              </a:rPr>
              <a:t>6  {  </a:t>
            </a:r>
          </a:p>
          <a:p>
            <a:pPr>
              <a:lnSpc>
                <a:spcPct val="110000"/>
              </a:lnSpc>
            </a:pPr>
            <a:r>
              <a:rPr lang="en-US" altLang="zh-CN" sz="2000" b="1" dirty="0">
                <a:latin typeface="微软雅黑" panose="020B0503020204020204" pitchFamily="34" charset="-122"/>
                <a:ea typeface="微软雅黑" panose="020B0503020204020204" pitchFamily="34" charset="-122"/>
              </a:rPr>
              <a:t>7     p1();</a:t>
            </a:r>
          </a:p>
          <a:p>
            <a:pPr>
              <a:lnSpc>
                <a:spcPct val="110000"/>
              </a:lnSpc>
            </a:pPr>
            <a:r>
              <a:rPr lang="en-US" altLang="zh-CN" sz="2000" b="1" dirty="0">
                <a:latin typeface="微软雅黑" panose="020B0503020204020204" pitchFamily="34" charset="-122"/>
                <a:ea typeface="微软雅黑" panose="020B0503020204020204" pitchFamily="34" charset="-122"/>
              </a:rPr>
              <a:t>8     printf(“d=%d,x=%d\n”,d,x);</a:t>
            </a:r>
          </a:p>
          <a:p>
            <a:pPr>
              <a:lnSpc>
                <a:spcPct val="110000"/>
              </a:lnSpc>
            </a:pPr>
            <a:r>
              <a:rPr lang="en-US" altLang="zh-CN" sz="2000" b="1" dirty="0">
                <a:latin typeface="微软雅黑" panose="020B0503020204020204" pitchFamily="34" charset="-122"/>
                <a:ea typeface="微软雅黑" panose="020B0503020204020204" pitchFamily="34" charset="-122"/>
              </a:rPr>
              <a:t>9     return 0;</a:t>
            </a:r>
          </a:p>
          <a:p>
            <a:pPr>
              <a:lnSpc>
                <a:spcPct val="110000"/>
              </a:lnSpc>
            </a:pPr>
            <a:r>
              <a:rPr lang="en-US" altLang="zh-CN" sz="2000" b="1" dirty="0">
                <a:latin typeface="微软雅黑" panose="020B0503020204020204" pitchFamily="34" charset="-122"/>
                <a:ea typeface="微软雅黑" panose="020B0503020204020204" pitchFamily="34" charset="-122"/>
              </a:rPr>
              <a:t>10  }</a:t>
            </a:r>
          </a:p>
        </p:txBody>
      </p:sp>
      <p:sp>
        <p:nvSpPr>
          <p:cNvPr id="74760" name="Rectangle 14"/>
          <p:cNvSpPr/>
          <p:nvPr/>
        </p:nvSpPr>
        <p:spPr>
          <a:xfrm>
            <a:off x="5140325" y="1289050"/>
            <a:ext cx="1808163" cy="1930400"/>
          </a:xfrm>
          <a:prstGeom prst="rect">
            <a:avLst/>
          </a:prstGeom>
          <a:noFill/>
          <a:ln w="9525" cap="flat" cmpd="sng">
            <a:solidFill>
              <a:schemeClr val="tx1"/>
            </a:solidFill>
            <a:prstDash val="solid"/>
            <a:miter/>
            <a:headEnd type="none" w="med" len="med"/>
            <a:tailEnd type="none" w="med" len="med"/>
          </a:ln>
        </p:spPr>
        <p:txBody>
          <a:bodyPr anchor="ctr" anchorCtr="0">
            <a:spAutoFit/>
          </a:bodyPr>
          <a:lstStyle/>
          <a:p>
            <a:r>
              <a:rPr lang="en-US" altLang="zh-CN" sz="2000" b="1" dirty="0">
                <a:latin typeface="微软雅黑" panose="020B0503020204020204" pitchFamily="34" charset="-122"/>
                <a:ea typeface="微软雅黑" panose="020B0503020204020204" pitchFamily="34" charset="-122"/>
              </a:rPr>
              <a:t>1  double </a:t>
            </a:r>
            <a:r>
              <a:rPr lang="en-US" altLang="zh-CN" sz="2000" b="1" dirty="0">
                <a:solidFill>
                  <a:srgbClr val="3366FF"/>
                </a:solidFill>
                <a:latin typeface="微软雅黑" panose="020B0503020204020204" pitchFamily="34" charset="-122"/>
                <a:ea typeface="微软雅黑" panose="020B0503020204020204" pitchFamily="34" charset="-122"/>
              </a:rPr>
              <a:t>d</a:t>
            </a:r>
            <a:r>
              <a:rPr lang="en-US" altLang="zh-CN" sz="2000" b="1" dirty="0">
                <a:latin typeface="微软雅黑" panose="020B0503020204020204" pitchFamily="34" charset="-122"/>
                <a:ea typeface="微软雅黑" panose="020B0503020204020204" pitchFamily="34" charset="-122"/>
              </a:rPr>
              <a:t>;</a:t>
            </a:r>
          </a:p>
          <a:p>
            <a:r>
              <a:rPr lang="en-US" altLang="zh-CN" sz="2000" b="1" dirty="0">
                <a:latin typeface="微软雅黑" panose="020B0503020204020204" pitchFamily="34" charset="-122"/>
                <a:ea typeface="微软雅黑" panose="020B0503020204020204" pitchFamily="34" charset="-122"/>
              </a:rPr>
              <a:t>2</a:t>
            </a:r>
          </a:p>
          <a:p>
            <a:r>
              <a:rPr lang="en-US" altLang="zh-CN" sz="2000" b="1" dirty="0">
                <a:latin typeface="微软雅黑" panose="020B0503020204020204" pitchFamily="34" charset="-122"/>
                <a:ea typeface="微软雅黑" panose="020B0503020204020204" pitchFamily="34" charset="-122"/>
              </a:rPr>
              <a:t>3  void </a:t>
            </a:r>
            <a:r>
              <a:rPr lang="en-US" altLang="zh-CN" sz="2000" b="1" dirty="0">
                <a:solidFill>
                  <a:srgbClr val="FF0000"/>
                </a:solidFill>
                <a:latin typeface="微软雅黑" panose="020B0503020204020204" pitchFamily="34" charset="-122"/>
                <a:ea typeface="微软雅黑" panose="020B0503020204020204" pitchFamily="34" charset="-122"/>
              </a:rPr>
              <a:t>p1</a:t>
            </a:r>
            <a:r>
              <a:rPr lang="en-US" altLang="zh-CN" sz="2000" b="1" dirty="0">
                <a:latin typeface="微软雅黑" panose="020B0503020204020204" pitchFamily="34" charset="-122"/>
                <a:ea typeface="微软雅黑" panose="020B0503020204020204" pitchFamily="34" charset="-122"/>
              </a:rPr>
              <a:t>() </a:t>
            </a:r>
          </a:p>
          <a:p>
            <a:r>
              <a:rPr lang="en-US" altLang="zh-CN" sz="2000" b="1" dirty="0">
                <a:latin typeface="微软雅黑" panose="020B0503020204020204" pitchFamily="34" charset="-122"/>
                <a:ea typeface="微软雅黑" panose="020B0503020204020204" pitchFamily="34" charset="-122"/>
              </a:rPr>
              <a:t>4  {</a:t>
            </a:r>
          </a:p>
          <a:p>
            <a:r>
              <a:rPr lang="en-US" altLang="zh-CN" sz="2000" b="1" dirty="0">
                <a:latin typeface="微软雅黑" panose="020B0503020204020204" pitchFamily="34" charset="-122"/>
                <a:ea typeface="微软雅黑" panose="020B0503020204020204" pitchFamily="34" charset="-122"/>
              </a:rPr>
              <a:t>5      d=1.0;</a:t>
            </a:r>
          </a:p>
          <a:p>
            <a:r>
              <a:rPr lang="en-US" altLang="zh-CN" sz="2000" b="1" dirty="0">
                <a:latin typeface="微软雅黑" panose="020B0503020204020204" pitchFamily="34" charset="-122"/>
                <a:ea typeface="微软雅黑" panose="020B0503020204020204" pitchFamily="34" charset="-122"/>
              </a:rPr>
              <a:t>6  }</a:t>
            </a:r>
          </a:p>
        </p:txBody>
      </p:sp>
      <p:pic>
        <p:nvPicPr>
          <p:cNvPr id="713743" name="Picture 15"/>
          <p:cNvPicPr>
            <a:picLocks noChangeAspect="1"/>
          </p:cNvPicPr>
          <p:nvPr/>
        </p:nvPicPr>
        <p:blipFill>
          <a:blip r:embed="rId2"/>
          <a:stretch>
            <a:fillRect/>
          </a:stretch>
        </p:blipFill>
        <p:spPr>
          <a:xfrm>
            <a:off x="4865688" y="3879850"/>
            <a:ext cx="4278312" cy="1903413"/>
          </a:xfrm>
          <a:prstGeom prst="rect">
            <a:avLst/>
          </a:prstGeom>
          <a:noFill/>
          <a:ln w="9525">
            <a:noFill/>
          </a:ln>
        </p:spPr>
      </p:pic>
      <p:sp>
        <p:nvSpPr>
          <p:cNvPr id="713744" name="Text Box 16"/>
          <p:cNvSpPr txBox="1"/>
          <p:nvPr/>
        </p:nvSpPr>
        <p:spPr>
          <a:xfrm>
            <a:off x="4992688" y="3411538"/>
            <a:ext cx="3948112" cy="412750"/>
          </a:xfrm>
          <a:prstGeom prst="rect">
            <a:avLst/>
          </a:prstGeom>
          <a:noFill/>
          <a:ln w="9525">
            <a:noFill/>
          </a:ln>
        </p:spPr>
        <p:txBody>
          <a:bodyPr anchor="t" anchorCtr="0">
            <a:spAutoFit/>
          </a:bodyPr>
          <a:lstStyle/>
          <a:p>
            <a:pPr>
              <a:spcBef>
                <a:spcPct val="50000"/>
              </a:spcBef>
            </a:pPr>
            <a:r>
              <a:rPr lang="en-US" altLang="zh-CN" sz="2100" b="1" dirty="0">
                <a:solidFill>
                  <a:srgbClr val="009242"/>
                </a:solidFill>
                <a:latin typeface="微软雅黑" panose="020B0503020204020204" pitchFamily="34" charset="-122"/>
                <a:ea typeface="微软雅黑" panose="020B0503020204020204" pitchFamily="34" charset="-122"/>
              </a:rPr>
              <a:t>p1</a:t>
            </a:r>
            <a:r>
              <a:rPr lang="zh-CN" altLang="en-US" sz="2100" b="1" dirty="0">
                <a:solidFill>
                  <a:srgbClr val="009242"/>
                </a:solidFill>
                <a:latin typeface="微软雅黑" panose="020B0503020204020204" pitchFamily="34" charset="-122"/>
                <a:ea typeface="微软雅黑" panose="020B0503020204020204" pitchFamily="34" charset="-122"/>
              </a:rPr>
              <a:t>执行后</a:t>
            </a:r>
            <a:r>
              <a:rPr lang="en-US" altLang="zh-CN" sz="2100" b="1" dirty="0">
                <a:solidFill>
                  <a:srgbClr val="009242"/>
                </a:solidFill>
                <a:latin typeface="微软雅黑" panose="020B0503020204020204" pitchFamily="34" charset="-122"/>
                <a:ea typeface="微软雅黑" panose="020B0503020204020204" pitchFamily="34" charset="-122"/>
              </a:rPr>
              <a:t>d</a:t>
            </a:r>
            <a:r>
              <a:rPr lang="zh-CN" altLang="en-US" sz="2100" b="1" dirty="0">
                <a:solidFill>
                  <a:srgbClr val="009242"/>
                </a:solidFill>
                <a:latin typeface="微软雅黑" panose="020B0503020204020204" pitchFamily="34" charset="-122"/>
                <a:ea typeface="微软雅黑" panose="020B0503020204020204" pitchFamily="34" charset="-122"/>
              </a:rPr>
              <a:t>和</a:t>
            </a:r>
            <a:r>
              <a:rPr lang="en-US" altLang="zh-CN" sz="2100" b="1" dirty="0">
                <a:solidFill>
                  <a:srgbClr val="009242"/>
                </a:solidFill>
                <a:latin typeface="微软雅黑" panose="020B0503020204020204" pitchFamily="34" charset="-122"/>
                <a:ea typeface="微软雅黑" panose="020B0503020204020204" pitchFamily="34" charset="-122"/>
              </a:rPr>
              <a:t>x</a:t>
            </a:r>
            <a:r>
              <a:rPr lang="zh-CN" altLang="en-US" sz="2100" b="1" dirty="0">
                <a:solidFill>
                  <a:srgbClr val="009242"/>
                </a:solidFill>
                <a:latin typeface="微软雅黑" panose="020B0503020204020204" pitchFamily="34" charset="-122"/>
                <a:ea typeface="微软雅黑" panose="020B0503020204020204" pitchFamily="34" charset="-122"/>
              </a:rPr>
              <a:t>处内容是什么？</a:t>
            </a:r>
          </a:p>
        </p:txBody>
      </p:sp>
      <p:grpSp>
        <p:nvGrpSpPr>
          <p:cNvPr id="713747" name="Group 19"/>
          <p:cNvGrpSpPr/>
          <p:nvPr/>
        </p:nvGrpSpPr>
        <p:grpSpPr>
          <a:xfrm>
            <a:off x="6807200" y="2352675"/>
            <a:ext cx="1757363" cy="696913"/>
            <a:chOff x="4288" y="1482"/>
            <a:chExt cx="1107" cy="439"/>
          </a:xfrm>
        </p:grpSpPr>
        <p:sp>
          <p:nvSpPr>
            <p:cNvPr id="74764" name="Text Box 17"/>
            <p:cNvSpPr txBox="1"/>
            <p:nvPr/>
          </p:nvSpPr>
          <p:spPr>
            <a:xfrm>
              <a:off x="4462" y="1482"/>
              <a:ext cx="933" cy="439"/>
            </a:xfrm>
            <a:prstGeom prst="rect">
              <a:avLst/>
            </a:prstGeom>
            <a:noFill/>
            <a:ln w="9525">
              <a:noFill/>
            </a:ln>
          </p:spPr>
          <p:txBody>
            <a:bodyPr anchor="t" anchorCtr="0">
              <a:spAutoFit/>
            </a:bodyPr>
            <a:lstStyle/>
            <a:p>
              <a:pPr>
                <a:spcBef>
                  <a:spcPct val="20000"/>
                </a:spcBef>
              </a:pPr>
              <a:r>
                <a:rPr lang="en-US" altLang="zh-CN" b="1" dirty="0">
                  <a:solidFill>
                    <a:srgbClr val="FF0000"/>
                  </a:solidFill>
                  <a:latin typeface="微软雅黑" panose="020B0503020204020204" pitchFamily="34" charset="-122"/>
                  <a:ea typeface="微软雅黑" panose="020B0503020204020204" pitchFamily="34" charset="-122"/>
                </a:rPr>
                <a:t>FLD1</a:t>
              </a:r>
            </a:p>
            <a:p>
              <a:pPr>
                <a:spcBef>
                  <a:spcPct val="20000"/>
                </a:spcBef>
              </a:pPr>
              <a:r>
                <a:rPr lang="en-US" altLang="zh-CN" b="1" dirty="0">
                  <a:solidFill>
                    <a:srgbClr val="FF0000"/>
                  </a:solidFill>
                  <a:latin typeface="微软雅黑" panose="020B0503020204020204" pitchFamily="34" charset="-122"/>
                  <a:ea typeface="微软雅黑" panose="020B0503020204020204" pitchFamily="34" charset="-122"/>
                </a:rPr>
                <a:t>FSTPl  &amp;d</a:t>
              </a:r>
            </a:p>
          </p:txBody>
        </p:sp>
        <p:sp>
          <p:nvSpPr>
            <p:cNvPr id="74765" name="AutoShape 18"/>
            <p:cNvSpPr/>
            <p:nvPr/>
          </p:nvSpPr>
          <p:spPr>
            <a:xfrm>
              <a:off x="4288" y="1572"/>
              <a:ext cx="175" cy="293"/>
            </a:xfrm>
            <a:prstGeom prst="leftBrace">
              <a:avLst>
                <a:gd name="adj1" fmla="val 13936"/>
                <a:gd name="adj2" fmla="val 50000"/>
              </a:avLst>
            </a:prstGeom>
            <a:noFill/>
            <a:ln w="28575" cap="flat" cmpd="sng">
              <a:solidFill>
                <a:srgbClr val="FF0000"/>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sp>
        <p:nvSpPr>
          <p:cNvPr id="713748" name="Text Box 20"/>
          <p:cNvSpPr txBox="1"/>
          <p:nvPr/>
        </p:nvSpPr>
        <p:spPr>
          <a:xfrm>
            <a:off x="5124450" y="5718175"/>
            <a:ext cx="4019550" cy="854075"/>
          </a:xfrm>
          <a:prstGeom prst="rect">
            <a:avLst/>
          </a:prstGeom>
          <a:noFill/>
          <a:ln w="9525">
            <a:noFill/>
          </a:ln>
        </p:spPr>
        <p:txBody>
          <a:bodyPr anchor="t" anchorCtr="0">
            <a:spAutoFit/>
          </a:bodyPr>
          <a:lstStyle/>
          <a:p>
            <a:pPr>
              <a:spcBef>
                <a:spcPct val="50000"/>
              </a:spcBef>
            </a:pPr>
            <a:r>
              <a:rPr lang="en-US" altLang="zh-CN" sz="2000" b="1" dirty="0">
                <a:latin typeface="微软雅黑" panose="020B0503020204020204" pitchFamily="34" charset="-122"/>
                <a:ea typeface="微软雅黑" panose="020B0503020204020204" pitchFamily="34" charset="-122"/>
              </a:rPr>
              <a:t>1.0</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0 01111111111 0…0B</a:t>
            </a:r>
          </a:p>
          <a:p>
            <a:pPr>
              <a:spcBef>
                <a:spcPct val="50000"/>
              </a:spcBef>
            </a:pPr>
            <a:r>
              <a:rPr lang="en-US" altLang="zh-CN" sz="2000" b="1" dirty="0">
                <a:latin typeface="微软雅黑" panose="020B0503020204020204" pitchFamily="34" charset="-122"/>
                <a:ea typeface="微软雅黑" panose="020B0503020204020204" pitchFamily="34" charset="-122"/>
              </a:rPr>
              <a:t>     =3FF0 0000 0000 0000H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3740"/>
                                        </p:tgtEl>
                                        <p:attrNameLst>
                                          <p:attrName>style.visibility</p:attrName>
                                        </p:attrNameLst>
                                      </p:cBhvr>
                                      <p:to>
                                        <p:strVal val="visible"/>
                                      </p:to>
                                    </p:set>
                                    <p:animEffect transition="in" filter="blinds(horizontal)">
                                      <p:cBhvr>
                                        <p:cTn id="7" dur="500"/>
                                        <p:tgtEl>
                                          <p:spTgt spid="7137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3739">
                                            <p:txEl>
                                              <p:pRg st="0" end="0"/>
                                            </p:txEl>
                                          </p:spTgt>
                                        </p:tgtEl>
                                        <p:attrNameLst>
                                          <p:attrName>style.visibility</p:attrName>
                                        </p:attrNameLst>
                                      </p:cBhvr>
                                      <p:to>
                                        <p:strVal val="visible"/>
                                      </p:to>
                                    </p:set>
                                    <p:animEffect transition="in" filter="blinds(horizontal)">
                                      <p:cBhvr>
                                        <p:cTn id="12" dur="500"/>
                                        <p:tgtEl>
                                          <p:spTgt spid="71373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3744"/>
                                        </p:tgtEl>
                                        <p:attrNameLst>
                                          <p:attrName>style.visibility</p:attrName>
                                        </p:attrNameLst>
                                      </p:cBhvr>
                                      <p:to>
                                        <p:strVal val="visible"/>
                                      </p:to>
                                    </p:set>
                                    <p:animEffect transition="in" filter="blinds(horizontal)">
                                      <p:cBhvr>
                                        <p:cTn id="17" dur="500"/>
                                        <p:tgtEl>
                                          <p:spTgt spid="71374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3747"/>
                                        </p:tgtEl>
                                        <p:attrNameLst>
                                          <p:attrName>style.visibility</p:attrName>
                                        </p:attrNameLst>
                                      </p:cBhvr>
                                      <p:to>
                                        <p:strVal val="visible"/>
                                      </p:to>
                                    </p:set>
                                    <p:animEffect transition="in" filter="blinds(horizontal)">
                                      <p:cBhvr>
                                        <p:cTn id="22" dur="500"/>
                                        <p:tgtEl>
                                          <p:spTgt spid="71374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13748"/>
                                        </p:tgtEl>
                                        <p:attrNameLst>
                                          <p:attrName>style.visibility</p:attrName>
                                        </p:attrNameLst>
                                      </p:cBhvr>
                                      <p:to>
                                        <p:strVal val="visible"/>
                                      </p:to>
                                    </p:set>
                                    <p:animEffect transition="in" filter="blinds(horizontal)">
                                      <p:cBhvr>
                                        <p:cTn id="27" dur="500"/>
                                        <p:tgtEl>
                                          <p:spTgt spid="71374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13743"/>
                                        </p:tgtEl>
                                        <p:attrNameLst>
                                          <p:attrName>style.visibility</p:attrName>
                                        </p:attrNameLst>
                                      </p:cBhvr>
                                      <p:to>
                                        <p:strVal val="visible"/>
                                      </p:to>
                                    </p:set>
                                    <p:animEffect transition="in" filter="blinds(horizontal)">
                                      <p:cBhvr>
                                        <p:cTn id="32" dur="500"/>
                                        <p:tgtEl>
                                          <p:spTgt spid="71374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13739">
                                            <p:txEl>
                                              <p:pRg st="1" end="1"/>
                                            </p:txEl>
                                          </p:spTgt>
                                        </p:tgtEl>
                                        <p:attrNameLst>
                                          <p:attrName>style.visibility</p:attrName>
                                        </p:attrNameLst>
                                      </p:cBhvr>
                                      <p:to>
                                        <p:strVal val="visible"/>
                                      </p:to>
                                    </p:set>
                                    <p:animEffect transition="in" filter="blinds(horizontal)">
                                      <p:cBhvr>
                                        <p:cTn id="37" dur="500"/>
                                        <p:tgtEl>
                                          <p:spTgt spid="713739">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13735"/>
                                        </p:tgtEl>
                                        <p:attrNameLst>
                                          <p:attrName>style.visibility</p:attrName>
                                        </p:attrNameLst>
                                      </p:cBhvr>
                                      <p:to>
                                        <p:strVal val="visible"/>
                                      </p:to>
                                    </p:set>
                                    <p:animEffect transition="in" filter="blinds(horizontal)">
                                      <p:cBhvr>
                                        <p:cTn id="42" dur="500"/>
                                        <p:tgtEl>
                                          <p:spTgt spid="7137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5" grpId="0"/>
      <p:bldP spid="713740" grpId="0"/>
      <p:bldP spid="713744" grpId="0"/>
      <p:bldP spid="71374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p:cNvSpPr>
          <p:nvPr>
            <p:ph type="title"/>
          </p:nvPr>
        </p:nvSpPr>
        <p:spPr>
          <a:xfrm>
            <a:off x="457200" y="98425"/>
            <a:ext cx="8229600" cy="561975"/>
          </a:xfrm>
          <a:ln/>
        </p:spPr>
        <p:txBody>
          <a:bodyPr vert="horz" wrap="square" lIns="91440" tIns="45720" rIns="91440" bIns="45720" anchor="ctr" anchorCtr="0"/>
          <a:lstStyle/>
          <a:p>
            <a:r>
              <a:rPr lang="zh-CN" altLang="en-US" dirty="0"/>
              <a:t>多重定义符号的解析举例</a:t>
            </a:r>
          </a:p>
        </p:txBody>
      </p:sp>
      <p:sp>
        <p:nvSpPr>
          <p:cNvPr id="75778" name="Rectangle 3"/>
          <p:cNvSpPr>
            <a:spLocks noGrp="1"/>
          </p:cNvSpPr>
          <p:nvPr>
            <p:ph idx="1"/>
          </p:nvPr>
        </p:nvSpPr>
        <p:spPr>
          <a:xfrm>
            <a:off x="4886325" y="5184775"/>
            <a:ext cx="3465513" cy="1385888"/>
          </a:xfrm>
          <a:ln/>
        </p:spPr>
        <p:txBody>
          <a:bodyPr vert="horz" wrap="square" lIns="91440" tIns="45720" rIns="91440" bIns="45720" anchor="t" anchorCtr="0"/>
          <a:lstStyle/>
          <a:p>
            <a:pPr>
              <a:spcBef>
                <a:spcPct val="0"/>
              </a:spcBef>
              <a:buNone/>
            </a:pPr>
            <a:r>
              <a:rPr lang="zh-CN" altLang="en-US" sz="2200" dirty="0">
                <a:latin typeface="微软雅黑" panose="020B0503020204020204" pitchFamily="34" charset="-122"/>
                <a:ea typeface="微软雅黑" panose="020B0503020204020204" pitchFamily="34" charset="-122"/>
              </a:rPr>
              <a:t>打印结果：</a:t>
            </a:r>
          </a:p>
          <a:p>
            <a:pPr>
              <a:spcBef>
                <a:spcPct val="0"/>
              </a:spcBef>
              <a:buNone/>
            </a:pPr>
            <a:r>
              <a:rPr lang="en-US" altLang="zh-CN" sz="2200" dirty="0">
                <a:latin typeface="微软雅黑" panose="020B0503020204020204" pitchFamily="34" charset="-122"/>
                <a:ea typeface="微软雅黑" panose="020B0503020204020204" pitchFamily="34" charset="-122"/>
              </a:rPr>
              <a:t>d=0</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x=1 072 693 248</a:t>
            </a:r>
            <a:endParaRPr lang="zh-CN" altLang="en-US" sz="2200" dirty="0">
              <a:latin typeface="微软雅黑" panose="020B0503020204020204" pitchFamily="34" charset="-122"/>
              <a:ea typeface="微软雅黑" panose="020B0503020204020204" pitchFamily="34" charset="-122"/>
            </a:endParaRPr>
          </a:p>
          <a:p>
            <a:pPr>
              <a:spcBef>
                <a:spcPct val="0"/>
              </a:spcBef>
              <a:buNone/>
            </a:pPr>
            <a:r>
              <a:rPr lang="en-US" altLang="zh-CN" sz="2200" dirty="0">
                <a:solidFill>
                  <a:srgbClr val="FF0000"/>
                </a:solidFill>
                <a:latin typeface="微软雅黑" panose="020B0503020204020204" pitchFamily="34" charset="-122"/>
                <a:ea typeface="微软雅黑" panose="020B0503020204020204" pitchFamily="34" charset="-122"/>
              </a:rPr>
              <a:t>Why</a:t>
            </a:r>
            <a:r>
              <a:rPr lang="zh-CN" altLang="en-US" sz="2200" dirty="0">
                <a:solidFill>
                  <a:srgbClr val="FF0000"/>
                </a:solidFill>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 </a:t>
            </a:r>
          </a:p>
        </p:txBody>
      </p:sp>
      <p:sp>
        <p:nvSpPr>
          <p:cNvPr id="75779" name="Rectangle 3"/>
          <p:cNvSpPr/>
          <p:nvPr/>
        </p:nvSpPr>
        <p:spPr>
          <a:xfrm>
            <a:off x="6102350" y="1042988"/>
            <a:ext cx="2116138" cy="1981200"/>
          </a:xfrm>
          <a:prstGeom prst="rect">
            <a:avLst/>
          </a:prstGeom>
          <a:noFill/>
          <a:ln w="3175" cap="flat" cmpd="sng">
            <a:solidFill>
              <a:srgbClr val="000000"/>
            </a:solidFill>
            <a:prstDash val="solid"/>
            <a:miter/>
            <a:headEnd type="none" w="med" len="med"/>
            <a:tailEnd type="none" w="med" len="med"/>
          </a:ln>
        </p:spPr>
        <p:txBody>
          <a:bodyPr lIns="80467" tIns="40234" rIns="80467" bIns="40234" anchor="t" anchorCtr="0"/>
          <a:lstStyle/>
          <a:p>
            <a:pPr algn="just"/>
            <a:r>
              <a:rPr lang="en-US" altLang="zh-CN" sz="2000" b="1" dirty="0">
                <a:solidFill>
                  <a:srgbClr val="000000"/>
                </a:solidFill>
                <a:latin typeface="微软雅黑" panose="020B0503020204020204" pitchFamily="34" charset="-122"/>
                <a:ea typeface="微软雅黑" panose="020B0503020204020204" pitchFamily="34" charset="-122"/>
              </a:rPr>
              <a:t>1  double d;</a:t>
            </a:r>
          </a:p>
          <a:p>
            <a:pPr algn="just"/>
            <a:r>
              <a:rPr lang="en-US" altLang="zh-CN" sz="2000" b="1" dirty="0">
                <a:solidFill>
                  <a:srgbClr val="000000"/>
                </a:solidFill>
                <a:latin typeface="微软雅黑" panose="020B0503020204020204" pitchFamily="34" charset="-122"/>
                <a:ea typeface="微软雅黑" panose="020B0503020204020204" pitchFamily="34" charset="-122"/>
              </a:rPr>
              <a:t>2 </a:t>
            </a:r>
          </a:p>
          <a:p>
            <a:pPr algn="just"/>
            <a:r>
              <a:rPr lang="en-US" altLang="zh-CN" sz="2000" b="1" dirty="0">
                <a:solidFill>
                  <a:srgbClr val="000000"/>
                </a:solidFill>
                <a:latin typeface="微软雅黑" panose="020B0503020204020204" pitchFamily="34" charset="-122"/>
                <a:ea typeface="微软雅黑" panose="020B0503020204020204" pitchFamily="34" charset="-122"/>
              </a:rPr>
              <a:t>3  void p1( ) </a:t>
            </a:r>
          </a:p>
          <a:p>
            <a:pPr algn="just"/>
            <a:r>
              <a:rPr lang="en-US" altLang="zh-CN" sz="2000" b="1" dirty="0">
                <a:solidFill>
                  <a:srgbClr val="000000"/>
                </a:solidFill>
                <a:latin typeface="微软雅黑" panose="020B0503020204020204" pitchFamily="34" charset="-122"/>
                <a:ea typeface="微软雅黑" panose="020B0503020204020204" pitchFamily="34" charset="-122"/>
              </a:rPr>
              <a:t>4  {</a:t>
            </a:r>
          </a:p>
          <a:p>
            <a:pPr algn="just"/>
            <a:r>
              <a:rPr lang="en-US" altLang="zh-CN" sz="2000" b="1" dirty="0">
                <a:solidFill>
                  <a:srgbClr val="000000"/>
                </a:solidFill>
                <a:latin typeface="微软雅黑" panose="020B0503020204020204" pitchFamily="34" charset="-122"/>
                <a:ea typeface="微软雅黑" panose="020B0503020204020204" pitchFamily="34" charset="-122"/>
              </a:rPr>
              <a:t>5    d=1.0;</a:t>
            </a:r>
          </a:p>
          <a:p>
            <a:pPr algn="just"/>
            <a:r>
              <a:rPr lang="en-US" altLang="zh-CN" sz="2000" b="1" dirty="0">
                <a:solidFill>
                  <a:srgbClr val="000000"/>
                </a:solidFill>
                <a:latin typeface="微软雅黑" panose="020B0503020204020204" pitchFamily="34" charset="-122"/>
                <a:ea typeface="微软雅黑" panose="020B0503020204020204" pitchFamily="34" charset="-122"/>
              </a:rPr>
              <a:t>6  }</a:t>
            </a:r>
            <a:endParaRPr lang="en-US" altLang="zh-CN" sz="2000" b="1" dirty="0">
              <a:latin typeface="微软雅黑" panose="020B0503020204020204" pitchFamily="34" charset="-122"/>
              <a:ea typeface="微软雅黑" panose="020B0503020204020204" pitchFamily="34" charset="-122"/>
            </a:endParaRPr>
          </a:p>
        </p:txBody>
      </p:sp>
      <p:sp>
        <p:nvSpPr>
          <p:cNvPr id="75780" name="Rectangle 3"/>
          <p:cNvSpPr/>
          <p:nvPr/>
        </p:nvSpPr>
        <p:spPr>
          <a:xfrm>
            <a:off x="341313" y="1044575"/>
            <a:ext cx="4995862" cy="2879725"/>
          </a:xfrm>
          <a:prstGeom prst="rect">
            <a:avLst/>
          </a:prstGeom>
          <a:noFill/>
          <a:ln w="3175" cap="flat" cmpd="sng">
            <a:solidFill>
              <a:srgbClr val="000000"/>
            </a:solidFill>
            <a:prstDash val="solid"/>
            <a:miter/>
            <a:headEnd type="none" w="med" len="med"/>
            <a:tailEnd type="none" w="med" len="med"/>
          </a:ln>
        </p:spPr>
        <p:txBody>
          <a:bodyPr lIns="80467" tIns="40234" rIns="80467" bIns="40234" anchor="t" anchorCtr="0"/>
          <a:lstStyle/>
          <a:p>
            <a:pPr algn="just"/>
            <a:r>
              <a:rPr lang="en-US" altLang="zh-CN" sz="2000" b="1" dirty="0">
                <a:solidFill>
                  <a:srgbClr val="000000"/>
                </a:solidFill>
                <a:latin typeface="微软雅黑" panose="020B0503020204020204" pitchFamily="34" charset="-122"/>
                <a:ea typeface="微软雅黑" panose="020B0503020204020204" pitchFamily="34" charset="-122"/>
              </a:rPr>
              <a:t>…….</a:t>
            </a:r>
          </a:p>
          <a:p>
            <a:pPr algn="just"/>
            <a:r>
              <a:rPr lang="en-US" altLang="zh-CN" sz="2000" b="1" dirty="0">
                <a:solidFill>
                  <a:srgbClr val="000000"/>
                </a:solidFill>
                <a:latin typeface="微软雅黑" panose="020B0503020204020204" pitchFamily="34" charset="-122"/>
                <a:ea typeface="微软雅黑" panose="020B0503020204020204" pitchFamily="34" charset="-122"/>
              </a:rPr>
              <a:t>1  int d=100;</a:t>
            </a:r>
          </a:p>
          <a:p>
            <a:pPr algn="just"/>
            <a:r>
              <a:rPr lang="en-US" altLang="zh-CN" sz="2000" b="1" dirty="0">
                <a:solidFill>
                  <a:srgbClr val="000000"/>
                </a:solidFill>
                <a:latin typeface="微软雅黑" panose="020B0503020204020204" pitchFamily="34" charset="-122"/>
                <a:ea typeface="微软雅黑" panose="020B0503020204020204" pitchFamily="34" charset="-122"/>
              </a:rPr>
              <a:t>2  int x=200;</a:t>
            </a:r>
          </a:p>
          <a:p>
            <a:pPr algn="just"/>
            <a:r>
              <a:rPr lang="en-US" altLang="zh-CN" sz="2000" b="1" dirty="0">
                <a:solidFill>
                  <a:srgbClr val="000000"/>
                </a:solidFill>
                <a:latin typeface="微软雅黑" panose="020B0503020204020204" pitchFamily="34" charset="-122"/>
                <a:ea typeface="微软雅黑" panose="020B0503020204020204" pitchFamily="34" charset="-122"/>
              </a:rPr>
              <a:t>3  int main() </a:t>
            </a:r>
          </a:p>
          <a:p>
            <a:pPr algn="just"/>
            <a:r>
              <a:rPr lang="en-US" altLang="zh-CN" sz="2000" b="1" dirty="0">
                <a:solidFill>
                  <a:srgbClr val="000000"/>
                </a:solidFill>
                <a:latin typeface="微软雅黑" panose="020B0503020204020204" pitchFamily="34" charset="-122"/>
                <a:ea typeface="微软雅黑" panose="020B0503020204020204" pitchFamily="34" charset="-122"/>
              </a:rPr>
              <a:t>4  {  </a:t>
            </a:r>
          </a:p>
          <a:p>
            <a:pPr algn="just"/>
            <a:r>
              <a:rPr lang="en-US" altLang="zh-CN" sz="2000" b="1" dirty="0">
                <a:solidFill>
                  <a:srgbClr val="000000"/>
                </a:solidFill>
                <a:latin typeface="微软雅黑" panose="020B0503020204020204" pitchFamily="34" charset="-122"/>
                <a:ea typeface="微软雅黑" panose="020B0503020204020204" pitchFamily="34" charset="-122"/>
              </a:rPr>
              <a:t>5    p1( );</a:t>
            </a:r>
          </a:p>
          <a:p>
            <a:pPr algn="just"/>
            <a:r>
              <a:rPr lang="en-US" altLang="zh-CN" sz="2000" b="1" dirty="0">
                <a:solidFill>
                  <a:srgbClr val="000000"/>
                </a:solidFill>
                <a:latin typeface="微软雅黑" panose="020B0503020204020204" pitchFamily="34" charset="-122"/>
                <a:ea typeface="微软雅黑" panose="020B0503020204020204" pitchFamily="34" charset="-122"/>
              </a:rPr>
              <a:t>6    printf (“d=%d, x=%d\n”, d, x );</a:t>
            </a:r>
          </a:p>
          <a:p>
            <a:pPr algn="just"/>
            <a:r>
              <a:rPr lang="en-US" altLang="zh-CN" sz="2000" b="1" dirty="0">
                <a:solidFill>
                  <a:srgbClr val="000000"/>
                </a:solidFill>
                <a:latin typeface="微软雅黑" panose="020B0503020204020204" pitchFamily="34" charset="-122"/>
                <a:ea typeface="微软雅黑" panose="020B0503020204020204" pitchFamily="34" charset="-122"/>
              </a:rPr>
              <a:t>7    return 0;</a:t>
            </a:r>
          </a:p>
          <a:p>
            <a:pPr algn="just"/>
            <a:r>
              <a:rPr lang="en-US" altLang="zh-CN" sz="2000" b="1" dirty="0">
                <a:solidFill>
                  <a:srgbClr val="000000"/>
                </a:solidFill>
                <a:latin typeface="微软雅黑" panose="020B0503020204020204" pitchFamily="34" charset="-122"/>
                <a:ea typeface="微软雅黑" panose="020B0503020204020204" pitchFamily="34" charset="-122"/>
              </a:rPr>
              <a:t>8  }</a:t>
            </a:r>
          </a:p>
          <a:p>
            <a:endParaRPr lang="en-US" altLang="zh-CN" sz="2000" b="1" dirty="0">
              <a:latin typeface="微软雅黑" panose="020B0503020204020204" pitchFamily="34" charset="-122"/>
              <a:ea typeface="微软雅黑" panose="020B0503020204020204" pitchFamily="34" charset="-122"/>
            </a:endParaRPr>
          </a:p>
        </p:txBody>
      </p:sp>
      <p:sp>
        <p:nvSpPr>
          <p:cNvPr id="75781" name="Rectangle 6"/>
          <p:cNvSpPr/>
          <p:nvPr/>
        </p:nvSpPr>
        <p:spPr>
          <a:xfrm>
            <a:off x="431800" y="638175"/>
            <a:ext cx="7561263" cy="358775"/>
          </a:xfrm>
          <a:prstGeom prst="rect">
            <a:avLst/>
          </a:prstGeom>
          <a:noFill/>
          <a:ln w="9525">
            <a:noFill/>
          </a:ln>
        </p:spPr>
        <p:txBody>
          <a:bodyPr tIns="0" bIns="0" anchor="t" anchorCtr="0"/>
          <a:lstStyle/>
          <a:p>
            <a:pPr marL="342900" indent="-342900" eaLnBrk="0" hangingPunct="0">
              <a:lnSpc>
                <a:spcPct val="115000"/>
              </a:lnSpc>
              <a:spcBef>
                <a:spcPct val="20000"/>
              </a:spcBef>
            </a:pPr>
            <a:r>
              <a:rPr lang="en-US" altLang="zh-CN" sz="2400" b="1" dirty="0">
                <a:latin typeface="Arial" panose="020B0604020202020204" pitchFamily="34" charset="0"/>
                <a:ea typeface="宋体" panose="02010600030101010101" pitchFamily="2" charset="-122"/>
              </a:rPr>
              <a:t>main.c                                                        p1.c</a:t>
            </a:r>
          </a:p>
        </p:txBody>
      </p:sp>
      <p:sp>
        <p:nvSpPr>
          <p:cNvPr id="754696" name="Rectangle 8"/>
          <p:cNvSpPr/>
          <p:nvPr/>
        </p:nvSpPr>
        <p:spPr>
          <a:xfrm>
            <a:off x="5356225" y="3055938"/>
            <a:ext cx="3716338" cy="733425"/>
          </a:xfrm>
          <a:prstGeom prst="rect">
            <a:avLst/>
          </a:prstGeom>
          <a:noFill/>
          <a:ln w="9525">
            <a:noFill/>
          </a:ln>
        </p:spPr>
        <p:txBody>
          <a:bodyPr anchor="ctr" anchorCtr="0">
            <a:spAutoFit/>
          </a:bodyPr>
          <a:lstStyle/>
          <a:p>
            <a:pPr eaLnBrk="0" hangingPunct="0"/>
            <a:r>
              <a:rPr lang="en-US" altLang="zh-CN" sz="2100" b="1" dirty="0">
                <a:solidFill>
                  <a:srgbClr val="FF0000"/>
                </a:solidFill>
                <a:latin typeface="微软雅黑" panose="020B0503020204020204" pitchFamily="34" charset="-122"/>
                <a:ea typeface="微软雅黑" panose="020B0503020204020204" pitchFamily="34" charset="-122"/>
              </a:rPr>
              <a:t>double</a:t>
            </a:r>
            <a:r>
              <a:rPr lang="zh-CN" altLang="en-US" sz="2100" b="1" dirty="0">
                <a:solidFill>
                  <a:srgbClr val="FF0000"/>
                </a:solidFill>
                <a:latin typeface="微软雅黑" panose="020B0503020204020204" pitchFamily="34" charset="-122"/>
                <a:ea typeface="微软雅黑" panose="020B0503020204020204" pitchFamily="34" charset="-122"/>
              </a:rPr>
              <a:t>型数</a:t>
            </a:r>
            <a:r>
              <a:rPr lang="en-US" altLang="zh-CN" sz="2100" b="1" dirty="0">
                <a:solidFill>
                  <a:srgbClr val="FF0000"/>
                </a:solidFill>
                <a:latin typeface="微软雅黑" panose="020B0503020204020204" pitchFamily="34" charset="-122"/>
                <a:ea typeface="微软雅黑" panose="020B0503020204020204" pitchFamily="34" charset="-122"/>
              </a:rPr>
              <a:t>1.0</a:t>
            </a:r>
            <a:r>
              <a:rPr lang="zh-CN" altLang="en-US" sz="2100" b="1" dirty="0">
                <a:solidFill>
                  <a:srgbClr val="FF0000"/>
                </a:solidFill>
                <a:latin typeface="微软雅黑" panose="020B0503020204020204" pitchFamily="34" charset="-122"/>
                <a:ea typeface="微软雅黑" panose="020B0503020204020204" pitchFamily="34" charset="-122"/>
              </a:rPr>
              <a:t>对应的机器数</a:t>
            </a:r>
            <a:r>
              <a:rPr lang="en-US" altLang="zh-CN" sz="2100" b="1" dirty="0">
                <a:solidFill>
                  <a:srgbClr val="FF0000"/>
                </a:solidFill>
                <a:latin typeface="微软雅黑" panose="020B0503020204020204" pitchFamily="34" charset="-122"/>
                <a:ea typeface="微软雅黑" panose="020B0503020204020204" pitchFamily="34" charset="-122"/>
              </a:rPr>
              <a:t>3FF0 0000 0000 0000H</a:t>
            </a:r>
            <a:r>
              <a:rPr lang="en-US" altLang="zh-CN" sz="2100" dirty="0">
                <a:solidFill>
                  <a:srgbClr val="FF0000"/>
                </a:solidFill>
                <a:latin typeface="微软雅黑" panose="020B0503020204020204" pitchFamily="34" charset="-122"/>
                <a:ea typeface="微软雅黑" panose="020B0503020204020204" pitchFamily="34" charset="-122"/>
              </a:rPr>
              <a:t> </a:t>
            </a:r>
          </a:p>
        </p:txBody>
      </p:sp>
      <p:pic>
        <p:nvPicPr>
          <p:cNvPr id="754697" name="Picture 9"/>
          <p:cNvPicPr>
            <a:picLocks noChangeAspect="1"/>
          </p:cNvPicPr>
          <p:nvPr/>
        </p:nvPicPr>
        <p:blipFill>
          <a:blip r:embed="rId2"/>
          <a:stretch>
            <a:fillRect/>
          </a:stretch>
        </p:blipFill>
        <p:spPr>
          <a:xfrm>
            <a:off x="4437063" y="4014788"/>
            <a:ext cx="4302125" cy="1125537"/>
          </a:xfrm>
          <a:prstGeom prst="rect">
            <a:avLst/>
          </a:prstGeom>
          <a:noFill/>
          <a:ln w="9525">
            <a:noFill/>
          </a:ln>
        </p:spPr>
      </p:pic>
      <p:grpSp>
        <p:nvGrpSpPr>
          <p:cNvPr id="754698" name="Group 10"/>
          <p:cNvGrpSpPr/>
          <p:nvPr/>
        </p:nvGrpSpPr>
        <p:grpSpPr>
          <a:xfrm>
            <a:off x="8640763" y="3743325"/>
            <a:ext cx="503237" cy="1792288"/>
            <a:chOff x="5443" y="2358"/>
            <a:chExt cx="317" cy="1129"/>
          </a:xfrm>
        </p:grpSpPr>
        <p:sp>
          <p:nvSpPr>
            <p:cNvPr id="75785" name="Line 11"/>
            <p:cNvSpPr/>
            <p:nvPr/>
          </p:nvSpPr>
          <p:spPr>
            <a:xfrm flipV="1">
              <a:off x="5602" y="2670"/>
              <a:ext cx="0" cy="511"/>
            </a:xfrm>
            <a:prstGeom prst="line">
              <a:avLst/>
            </a:prstGeom>
            <a:ln w="57150" cap="flat" cmpd="sng">
              <a:solidFill>
                <a:srgbClr val="0000FF"/>
              </a:solidFill>
              <a:prstDash val="solid"/>
              <a:round/>
              <a:headEnd type="none" w="med" len="med"/>
              <a:tailEnd type="triangle" w="med" len="med"/>
            </a:ln>
          </p:spPr>
        </p:sp>
        <p:sp>
          <p:nvSpPr>
            <p:cNvPr id="75786" name="Text Box 12"/>
            <p:cNvSpPr txBox="1"/>
            <p:nvPr/>
          </p:nvSpPr>
          <p:spPr>
            <a:xfrm>
              <a:off x="5443" y="3237"/>
              <a:ext cx="300" cy="250"/>
            </a:xfrm>
            <a:prstGeom prst="rect">
              <a:avLst/>
            </a:prstGeom>
            <a:noFill/>
            <a:ln w="9525">
              <a:noFill/>
            </a:ln>
          </p:spPr>
          <p:txBody>
            <a:bodyPr anchor="t" anchorCtr="0">
              <a:spAutoFit/>
            </a:bodyPr>
            <a:lstStyle/>
            <a:p>
              <a:pPr>
                <a:spcBef>
                  <a:spcPct val="50000"/>
                </a:spcBef>
              </a:pPr>
              <a:r>
                <a:rPr lang="zh-CN" altLang="en-US" sz="2000" b="1" dirty="0">
                  <a:latin typeface="Arial" panose="020B0604020202020204" pitchFamily="34" charset="0"/>
                  <a:ea typeface="微软雅黑" panose="020B0503020204020204" pitchFamily="34" charset="-122"/>
                </a:rPr>
                <a:t>低</a:t>
              </a:r>
            </a:p>
          </p:txBody>
        </p:sp>
        <p:sp>
          <p:nvSpPr>
            <p:cNvPr id="75787" name="Text Box 13"/>
            <p:cNvSpPr txBox="1"/>
            <p:nvPr/>
          </p:nvSpPr>
          <p:spPr>
            <a:xfrm>
              <a:off x="5460" y="2358"/>
              <a:ext cx="300" cy="250"/>
            </a:xfrm>
            <a:prstGeom prst="rect">
              <a:avLst/>
            </a:prstGeom>
            <a:noFill/>
            <a:ln w="9525">
              <a:noFill/>
            </a:ln>
          </p:spPr>
          <p:txBody>
            <a:bodyPr anchor="t" anchorCtr="0">
              <a:spAutoFit/>
            </a:bodyPr>
            <a:lstStyle/>
            <a:p>
              <a:pPr>
                <a:spcBef>
                  <a:spcPct val="50000"/>
                </a:spcBef>
              </a:pPr>
              <a:r>
                <a:rPr lang="zh-CN" altLang="en-US" sz="2000" b="1" dirty="0">
                  <a:latin typeface="Arial" panose="020B0604020202020204" pitchFamily="34" charset="0"/>
                  <a:ea typeface="微软雅黑" panose="020B0503020204020204" pitchFamily="34" charset="-122"/>
                </a:rPr>
                <a:t>高</a:t>
              </a:r>
            </a:p>
          </p:txBody>
        </p:sp>
      </p:grpSp>
      <p:grpSp>
        <p:nvGrpSpPr>
          <p:cNvPr id="754702" name="Group 14"/>
          <p:cNvGrpSpPr/>
          <p:nvPr/>
        </p:nvGrpSpPr>
        <p:grpSpPr>
          <a:xfrm>
            <a:off x="5516563" y="3654425"/>
            <a:ext cx="2611437" cy="1169988"/>
            <a:chOff x="3475" y="2302"/>
            <a:chExt cx="1645" cy="737"/>
          </a:xfrm>
        </p:grpSpPr>
        <p:sp>
          <p:nvSpPr>
            <p:cNvPr id="75789" name="Line 15"/>
            <p:cNvSpPr/>
            <p:nvPr/>
          </p:nvSpPr>
          <p:spPr>
            <a:xfrm flipH="1">
              <a:off x="3475" y="2330"/>
              <a:ext cx="1645" cy="709"/>
            </a:xfrm>
            <a:prstGeom prst="line">
              <a:avLst/>
            </a:prstGeom>
            <a:ln w="9525" cap="flat" cmpd="sng">
              <a:solidFill>
                <a:schemeClr val="tx1"/>
              </a:solidFill>
              <a:prstDash val="solid"/>
              <a:round/>
              <a:headEnd type="none" w="med" len="med"/>
              <a:tailEnd type="triangle" w="med" len="med"/>
            </a:ln>
          </p:spPr>
        </p:sp>
        <p:sp>
          <p:nvSpPr>
            <p:cNvPr id="75790" name="Line 16"/>
            <p:cNvSpPr/>
            <p:nvPr/>
          </p:nvSpPr>
          <p:spPr>
            <a:xfrm flipH="1">
              <a:off x="4071" y="2330"/>
              <a:ext cx="822" cy="680"/>
            </a:xfrm>
            <a:prstGeom prst="line">
              <a:avLst/>
            </a:prstGeom>
            <a:ln w="9525" cap="flat" cmpd="sng">
              <a:solidFill>
                <a:schemeClr val="tx1"/>
              </a:solidFill>
              <a:prstDash val="solid"/>
              <a:round/>
              <a:headEnd type="none" w="med" len="med"/>
              <a:tailEnd type="triangle" w="med" len="med"/>
            </a:ln>
          </p:spPr>
        </p:sp>
        <p:sp>
          <p:nvSpPr>
            <p:cNvPr id="75791" name="Line 17"/>
            <p:cNvSpPr/>
            <p:nvPr/>
          </p:nvSpPr>
          <p:spPr>
            <a:xfrm flipH="1">
              <a:off x="4609" y="2330"/>
              <a:ext cx="29" cy="709"/>
            </a:xfrm>
            <a:prstGeom prst="line">
              <a:avLst/>
            </a:prstGeom>
            <a:ln w="9525" cap="flat" cmpd="sng">
              <a:solidFill>
                <a:schemeClr val="tx1"/>
              </a:solidFill>
              <a:prstDash val="solid"/>
              <a:round/>
              <a:headEnd type="none" w="med" len="med"/>
              <a:tailEnd type="triangle" w="med" len="med"/>
            </a:ln>
          </p:spPr>
        </p:sp>
        <p:sp>
          <p:nvSpPr>
            <p:cNvPr id="75792" name="Line 18"/>
            <p:cNvSpPr/>
            <p:nvPr/>
          </p:nvSpPr>
          <p:spPr>
            <a:xfrm>
              <a:off x="4411" y="2330"/>
              <a:ext cx="709" cy="709"/>
            </a:xfrm>
            <a:prstGeom prst="line">
              <a:avLst/>
            </a:prstGeom>
            <a:ln w="9525" cap="flat" cmpd="sng">
              <a:solidFill>
                <a:schemeClr val="tx1"/>
              </a:solidFill>
              <a:prstDash val="solid"/>
              <a:round/>
              <a:headEnd type="none" w="med" len="med"/>
              <a:tailEnd type="triangle" w="med" len="med"/>
            </a:ln>
          </p:spPr>
        </p:sp>
        <p:sp>
          <p:nvSpPr>
            <p:cNvPr id="75793" name="Line 19"/>
            <p:cNvSpPr/>
            <p:nvPr/>
          </p:nvSpPr>
          <p:spPr>
            <a:xfrm flipH="1">
              <a:off x="3504" y="2330"/>
              <a:ext cx="652" cy="482"/>
            </a:xfrm>
            <a:prstGeom prst="line">
              <a:avLst/>
            </a:prstGeom>
            <a:ln w="9525" cap="flat" cmpd="sng">
              <a:solidFill>
                <a:schemeClr val="tx1"/>
              </a:solidFill>
              <a:prstDash val="solid"/>
              <a:round/>
              <a:headEnd type="none" w="med" len="med"/>
              <a:tailEnd type="triangle" w="med" len="med"/>
            </a:ln>
          </p:spPr>
        </p:sp>
        <p:sp>
          <p:nvSpPr>
            <p:cNvPr id="75794" name="Line 20"/>
            <p:cNvSpPr/>
            <p:nvPr/>
          </p:nvSpPr>
          <p:spPr>
            <a:xfrm>
              <a:off x="3957" y="2302"/>
              <a:ext cx="57" cy="453"/>
            </a:xfrm>
            <a:prstGeom prst="line">
              <a:avLst/>
            </a:prstGeom>
            <a:ln w="9525" cap="flat" cmpd="sng">
              <a:solidFill>
                <a:schemeClr val="tx1"/>
              </a:solidFill>
              <a:prstDash val="solid"/>
              <a:round/>
              <a:headEnd type="none" w="med" len="med"/>
              <a:tailEnd type="triangle" w="med" len="med"/>
            </a:ln>
          </p:spPr>
        </p:sp>
        <p:sp>
          <p:nvSpPr>
            <p:cNvPr id="75795" name="Line 21"/>
            <p:cNvSpPr/>
            <p:nvPr/>
          </p:nvSpPr>
          <p:spPr>
            <a:xfrm>
              <a:off x="3674" y="2330"/>
              <a:ext cx="850" cy="482"/>
            </a:xfrm>
            <a:prstGeom prst="line">
              <a:avLst/>
            </a:prstGeom>
            <a:ln w="9525" cap="flat" cmpd="sng">
              <a:solidFill>
                <a:schemeClr val="tx1"/>
              </a:solidFill>
              <a:prstDash val="solid"/>
              <a:round/>
              <a:headEnd type="none" w="med" len="med"/>
              <a:tailEnd type="triangle" w="med" len="med"/>
            </a:ln>
          </p:spPr>
        </p:sp>
        <p:sp>
          <p:nvSpPr>
            <p:cNvPr id="75796" name="Line 22"/>
            <p:cNvSpPr/>
            <p:nvPr/>
          </p:nvSpPr>
          <p:spPr>
            <a:xfrm>
              <a:off x="3532" y="2358"/>
              <a:ext cx="1559" cy="454"/>
            </a:xfrm>
            <a:prstGeom prst="line">
              <a:avLst/>
            </a:prstGeom>
            <a:ln w="9525" cap="flat" cmpd="sng">
              <a:solidFill>
                <a:schemeClr val="tx1"/>
              </a:solidFill>
              <a:prstDash val="solid"/>
              <a:round/>
              <a:headEnd type="none" w="med" len="med"/>
              <a:tailEnd type="triangle" w="med" len="med"/>
            </a:ln>
          </p:spPr>
        </p:sp>
      </p:grpSp>
      <p:sp>
        <p:nvSpPr>
          <p:cNvPr id="754711" name="Text Box 23"/>
          <p:cNvSpPr txBox="1"/>
          <p:nvPr/>
        </p:nvSpPr>
        <p:spPr>
          <a:xfrm>
            <a:off x="1676400" y="4422775"/>
            <a:ext cx="2714625" cy="427038"/>
          </a:xfrm>
          <a:prstGeom prst="rect">
            <a:avLst/>
          </a:prstGeom>
          <a:noFill/>
          <a:ln w="9525">
            <a:noFill/>
          </a:ln>
        </p:spPr>
        <p:txBody>
          <a:bodyPr anchor="t" anchorCtr="0">
            <a:spAutoFit/>
          </a:bodyPr>
          <a:lstStyle/>
          <a:p>
            <a:pPr>
              <a:spcBef>
                <a:spcPct val="50000"/>
              </a:spcBef>
            </a:pPr>
            <a:r>
              <a:rPr lang="en-US" altLang="zh-CN" sz="2200" b="1" dirty="0">
                <a:solidFill>
                  <a:srgbClr val="3366FF"/>
                </a:solidFill>
                <a:latin typeface="微软雅黑" panose="020B0503020204020204" pitchFamily="34" charset="-122"/>
                <a:ea typeface="微软雅黑" panose="020B0503020204020204" pitchFamily="34" charset="-122"/>
              </a:rPr>
              <a:t>IA-32</a:t>
            </a:r>
            <a:r>
              <a:rPr lang="zh-CN" altLang="en-US" sz="2200" b="1" dirty="0">
                <a:solidFill>
                  <a:srgbClr val="3366FF"/>
                </a:solidFill>
                <a:latin typeface="微软雅黑" panose="020B0503020204020204" pitchFamily="34" charset="-122"/>
                <a:ea typeface="微软雅黑" panose="020B0503020204020204" pitchFamily="34" charset="-122"/>
              </a:rPr>
              <a:t>是小端方式</a:t>
            </a:r>
          </a:p>
        </p:txBody>
      </p:sp>
      <p:sp>
        <p:nvSpPr>
          <p:cNvPr id="754712" name="Line 24"/>
          <p:cNvSpPr/>
          <p:nvPr/>
        </p:nvSpPr>
        <p:spPr>
          <a:xfrm>
            <a:off x="5472113" y="3698875"/>
            <a:ext cx="1304925" cy="0"/>
          </a:xfrm>
          <a:prstGeom prst="line">
            <a:avLst/>
          </a:prstGeom>
          <a:ln w="57150" cap="flat" cmpd="sng">
            <a:solidFill>
              <a:srgbClr val="0000FF"/>
            </a:solidFill>
            <a:prstDash val="solid"/>
            <a:round/>
            <a:headEnd type="none" w="med" len="med"/>
            <a:tailEnd type="none" w="med" len="med"/>
          </a:ln>
        </p:spPr>
      </p:sp>
      <p:sp>
        <p:nvSpPr>
          <p:cNvPr id="754713" name="Line 25"/>
          <p:cNvSpPr/>
          <p:nvPr/>
        </p:nvSpPr>
        <p:spPr>
          <a:xfrm>
            <a:off x="6146800" y="3743325"/>
            <a:ext cx="1125538" cy="1890713"/>
          </a:xfrm>
          <a:prstGeom prst="line">
            <a:avLst/>
          </a:prstGeom>
          <a:ln w="57150" cap="flat" cmpd="sng">
            <a:solidFill>
              <a:srgbClr val="0000FF"/>
            </a:solidFill>
            <a:prstDash val="solid"/>
            <a:round/>
            <a:headEnd type="none" w="med" len="med"/>
            <a:tailEnd type="triangle" w="med" len="med"/>
          </a:ln>
        </p:spPr>
      </p:sp>
      <p:sp>
        <p:nvSpPr>
          <p:cNvPr id="754714" name="Line 26"/>
          <p:cNvSpPr/>
          <p:nvPr/>
        </p:nvSpPr>
        <p:spPr>
          <a:xfrm flipH="1" flipV="1">
            <a:off x="2097088" y="1584325"/>
            <a:ext cx="4500562" cy="854075"/>
          </a:xfrm>
          <a:prstGeom prst="line">
            <a:avLst/>
          </a:prstGeom>
          <a:ln w="38100" cap="flat" cmpd="sng">
            <a:solidFill>
              <a:srgbClr val="FF0000"/>
            </a:solidFill>
            <a:prstDash val="solid"/>
            <a:round/>
            <a:headEnd type="none" w="med" len="med"/>
            <a:tailEnd type="triangle" w="med" len="med"/>
          </a:ln>
        </p:spPr>
      </p:sp>
      <p:sp>
        <p:nvSpPr>
          <p:cNvPr id="754715" name="Line 27"/>
          <p:cNvSpPr/>
          <p:nvPr/>
        </p:nvSpPr>
        <p:spPr>
          <a:xfrm flipV="1">
            <a:off x="6867525" y="1358900"/>
            <a:ext cx="630238" cy="944563"/>
          </a:xfrm>
          <a:prstGeom prst="line">
            <a:avLst/>
          </a:prstGeom>
          <a:ln w="38100" cap="flat" cmpd="sng">
            <a:solidFill>
              <a:srgbClr val="FF0000"/>
            </a:solidFill>
            <a:prstDash val="solid"/>
            <a:round/>
            <a:headEnd type="none" w="med" len="med"/>
            <a:tailEnd type="triangle" w="med" len="med"/>
          </a:ln>
        </p:spPr>
      </p:sp>
      <p:sp>
        <p:nvSpPr>
          <p:cNvPr id="754716" name="Text Box 28"/>
          <p:cNvSpPr txBox="1"/>
          <p:nvPr/>
        </p:nvSpPr>
        <p:spPr>
          <a:xfrm>
            <a:off x="288925" y="5053013"/>
            <a:ext cx="3265488" cy="1433512"/>
          </a:xfrm>
          <a:prstGeom prst="rect">
            <a:avLst/>
          </a:prstGeom>
          <a:noFill/>
          <a:ln w="9525">
            <a:noFill/>
          </a:ln>
        </p:spPr>
        <p:txBody>
          <a:bodyPr anchor="t" anchorCtr="0">
            <a:spAutoFit/>
          </a:bodyPr>
          <a:lstStyle/>
          <a:p>
            <a:pPr>
              <a:spcBef>
                <a:spcPct val="50000"/>
              </a:spcBef>
            </a:pPr>
            <a:r>
              <a:rPr lang="en-US" altLang="zh-CN" sz="2200" b="1" dirty="0">
                <a:latin typeface="微软雅黑" panose="020B0503020204020204" pitchFamily="34" charset="-122"/>
                <a:ea typeface="微软雅黑" panose="020B0503020204020204" pitchFamily="34" charset="-122"/>
              </a:rPr>
              <a:t>2</a:t>
            </a:r>
            <a:r>
              <a:rPr lang="en-US" altLang="zh-CN" sz="2200" b="1" baseline="30000" dirty="0">
                <a:latin typeface="微软雅黑" panose="020B0503020204020204" pitchFamily="34" charset="-122"/>
                <a:ea typeface="微软雅黑" panose="020B0503020204020204" pitchFamily="34" charset="-122"/>
              </a:rPr>
              <a:t>30</a:t>
            </a:r>
            <a:r>
              <a:rPr lang="en-US" altLang="zh-CN" sz="2200" b="1" dirty="0">
                <a:latin typeface="微软雅黑" panose="020B0503020204020204" pitchFamily="34" charset="-122"/>
                <a:ea typeface="微软雅黑" panose="020B0503020204020204" pitchFamily="34" charset="-122"/>
              </a:rPr>
              <a:t>-1-(2</a:t>
            </a:r>
            <a:r>
              <a:rPr lang="en-US" altLang="zh-CN" sz="2200" b="1" baseline="30000" dirty="0">
                <a:latin typeface="微软雅黑" panose="020B0503020204020204" pitchFamily="34" charset="-122"/>
                <a:ea typeface="微软雅黑" panose="020B0503020204020204" pitchFamily="34" charset="-122"/>
              </a:rPr>
              <a:t>20</a:t>
            </a:r>
            <a:r>
              <a:rPr lang="en-US" altLang="zh-CN" sz="2200" b="1" dirty="0">
                <a:latin typeface="微软雅黑" panose="020B0503020204020204" pitchFamily="34" charset="-122"/>
                <a:ea typeface="微软雅黑" panose="020B0503020204020204" pitchFamily="34" charset="-122"/>
              </a:rPr>
              <a:t>-1)=2</a:t>
            </a:r>
            <a:r>
              <a:rPr lang="en-US" altLang="zh-CN" sz="2200" b="1" baseline="30000" dirty="0">
                <a:latin typeface="微软雅黑" panose="020B0503020204020204" pitchFamily="34" charset="-122"/>
                <a:ea typeface="微软雅黑" panose="020B0503020204020204" pitchFamily="34" charset="-122"/>
              </a:rPr>
              <a:t>30</a:t>
            </a:r>
            <a:r>
              <a:rPr lang="en-US" altLang="zh-CN" sz="2200" b="1" dirty="0">
                <a:latin typeface="微软雅黑" panose="020B0503020204020204" pitchFamily="34" charset="-122"/>
                <a:ea typeface="微软雅黑" panose="020B0503020204020204" pitchFamily="34" charset="-122"/>
              </a:rPr>
              <a:t>-2</a:t>
            </a:r>
            <a:r>
              <a:rPr lang="en-US" altLang="zh-CN" sz="2200" b="1" baseline="30000" dirty="0">
                <a:latin typeface="微软雅黑" panose="020B0503020204020204" pitchFamily="34" charset="-122"/>
                <a:ea typeface="微软雅黑" panose="020B0503020204020204" pitchFamily="34" charset="-122"/>
              </a:rPr>
              <a:t>20</a:t>
            </a:r>
          </a:p>
          <a:p>
            <a:pPr>
              <a:spcBef>
                <a:spcPct val="50000"/>
              </a:spcBef>
            </a:pPr>
            <a:r>
              <a:rPr lang="en-US" altLang="zh-CN" sz="2200" b="1" dirty="0">
                <a:latin typeface="微软雅黑" panose="020B0503020204020204" pitchFamily="34" charset="-122"/>
                <a:ea typeface="微软雅黑" panose="020B0503020204020204" pitchFamily="34" charset="-122"/>
              </a:rPr>
              <a:t>=1024*1024*1023</a:t>
            </a:r>
          </a:p>
          <a:p>
            <a:pPr>
              <a:spcBef>
                <a:spcPct val="50000"/>
              </a:spcBef>
            </a:pPr>
            <a:r>
              <a:rPr lang="en-US" altLang="zh-CN" sz="2200" b="1" dirty="0">
                <a:latin typeface="微软雅黑" panose="020B0503020204020204" pitchFamily="34" charset="-122"/>
                <a:ea typeface="微软雅黑" panose="020B0503020204020204" pitchFamily="34" charset="-122"/>
              </a:rPr>
              <a:t>=1 072 693 248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4714"/>
                                        </p:tgtEl>
                                        <p:attrNameLst>
                                          <p:attrName>style.visibility</p:attrName>
                                        </p:attrNameLst>
                                      </p:cBhvr>
                                      <p:to>
                                        <p:strVal val="visible"/>
                                      </p:to>
                                    </p:set>
                                    <p:animEffect transition="in" filter="blinds(horizontal)">
                                      <p:cBhvr>
                                        <p:cTn id="7" dur="500"/>
                                        <p:tgtEl>
                                          <p:spTgt spid="7547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754715"/>
                                        </p:tgtEl>
                                      </p:cBhvr>
                                    </p:animEffect>
                                    <p:set>
                                      <p:cBhvr>
                                        <p:cTn id="12" dur="1" fill="hold">
                                          <p:stCondLst>
                                            <p:cond delay="499"/>
                                          </p:stCondLst>
                                        </p:cTn>
                                        <p:tgtEl>
                                          <p:spTgt spid="75471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4696"/>
                                        </p:tgtEl>
                                        <p:attrNameLst>
                                          <p:attrName>style.visibility</p:attrName>
                                        </p:attrNameLst>
                                      </p:cBhvr>
                                      <p:to>
                                        <p:strVal val="visible"/>
                                      </p:to>
                                    </p:set>
                                    <p:animEffect transition="in" filter="blinds(horizontal)">
                                      <p:cBhvr>
                                        <p:cTn id="17" dur="500"/>
                                        <p:tgtEl>
                                          <p:spTgt spid="75469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54697"/>
                                        </p:tgtEl>
                                        <p:attrNameLst>
                                          <p:attrName>style.visibility</p:attrName>
                                        </p:attrNameLst>
                                      </p:cBhvr>
                                      <p:to>
                                        <p:strVal val="visible"/>
                                      </p:to>
                                    </p:set>
                                    <p:animEffect transition="in" filter="blinds(horizontal)">
                                      <p:cBhvr>
                                        <p:cTn id="22" dur="500"/>
                                        <p:tgtEl>
                                          <p:spTgt spid="75469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54698"/>
                                        </p:tgtEl>
                                        <p:attrNameLst>
                                          <p:attrName>style.visibility</p:attrName>
                                        </p:attrNameLst>
                                      </p:cBhvr>
                                      <p:to>
                                        <p:strVal val="visible"/>
                                      </p:to>
                                    </p:set>
                                    <p:animEffect transition="in" filter="blinds(horizontal)">
                                      <p:cBhvr>
                                        <p:cTn id="27" dur="500"/>
                                        <p:tgtEl>
                                          <p:spTgt spid="75469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54711"/>
                                        </p:tgtEl>
                                        <p:attrNameLst>
                                          <p:attrName>style.visibility</p:attrName>
                                        </p:attrNameLst>
                                      </p:cBhvr>
                                      <p:to>
                                        <p:strVal val="visible"/>
                                      </p:to>
                                    </p:set>
                                    <p:animEffect transition="in" filter="blinds(horizontal)">
                                      <p:cBhvr>
                                        <p:cTn id="32" dur="500"/>
                                        <p:tgtEl>
                                          <p:spTgt spid="75471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54702"/>
                                        </p:tgtEl>
                                        <p:attrNameLst>
                                          <p:attrName>style.visibility</p:attrName>
                                        </p:attrNameLst>
                                      </p:cBhvr>
                                      <p:to>
                                        <p:strVal val="visible"/>
                                      </p:to>
                                    </p:set>
                                    <p:animEffect transition="in" filter="blinds(horizontal)">
                                      <p:cBhvr>
                                        <p:cTn id="37" dur="500"/>
                                        <p:tgtEl>
                                          <p:spTgt spid="75470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54712"/>
                                        </p:tgtEl>
                                        <p:attrNameLst>
                                          <p:attrName>style.visibility</p:attrName>
                                        </p:attrNameLst>
                                      </p:cBhvr>
                                      <p:to>
                                        <p:strVal val="visible"/>
                                      </p:to>
                                    </p:set>
                                    <p:animEffect transition="in" filter="blinds(horizontal)">
                                      <p:cBhvr>
                                        <p:cTn id="42" dur="500"/>
                                        <p:tgtEl>
                                          <p:spTgt spid="75471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54713"/>
                                        </p:tgtEl>
                                        <p:attrNameLst>
                                          <p:attrName>style.visibility</p:attrName>
                                        </p:attrNameLst>
                                      </p:cBhvr>
                                      <p:to>
                                        <p:strVal val="visible"/>
                                      </p:to>
                                    </p:set>
                                    <p:animEffect transition="in" filter="blinds(horizontal)">
                                      <p:cBhvr>
                                        <p:cTn id="47" dur="500"/>
                                        <p:tgtEl>
                                          <p:spTgt spid="75471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54716"/>
                                        </p:tgtEl>
                                        <p:attrNameLst>
                                          <p:attrName>style.visibility</p:attrName>
                                        </p:attrNameLst>
                                      </p:cBhvr>
                                      <p:to>
                                        <p:strVal val="visible"/>
                                      </p:to>
                                    </p:set>
                                    <p:animEffect transition="in" filter="blinds(horizontal)">
                                      <p:cBhvr>
                                        <p:cTn id="52" dur="500"/>
                                        <p:tgtEl>
                                          <p:spTgt spid="754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696" grpId="0"/>
      <p:bldP spid="754711" grpId="0"/>
      <p:bldP spid="75471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a:xfrm>
            <a:off x="385763" y="57150"/>
            <a:ext cx="7591425" cy="647700"/>
          </a:xfrm>
          <a:ln/>
        </p:spPr>
        <p:txBody>
          <a:bodyPr vert="horz" wrap="square" lIns="91440" tIns="45720" rIns="91440" bIns="45720" anchor="ctr" anchorCtr="0"/>
          <a:lstStyle/>
          <a:p>
            <a:r>
              <a:rPr lang="zh-CN" altLang="en-US" dirty="0"/>
              <a:t>多重定义全局符号的问题</a:t>
            </a:r>
          </a:p>
        </p:txBody>
      </p:sp>
      <p:sp>
        <p:nvSpPr>
          <p:cNvPr id="76802" name="Content Placeholder 2"/>
          <p:cNvSpPr>
            <a:spLocks noGrp="1"/>
          </p:cNvSpPr>
          <p:nvPr>
            <p:ph idx="4294967295"/>
          </p:nvPr>
        </p:nvSpPr>
        <p:spPr>
          <a:xfrm>
            <a:off x="468313" y="995363"/>
            <a:ext cx="8229600" cy="5059362"/>
          </a:xfrm>
          <a:ln/>
        </p:spPr>
        <p:txBody>
          <a:bodyPr vert="horz" wrap="square" lIns="91440" tIns="45720" rIns="91440" bIns="45720" anchor="t" anchorCtr="0"/>
          <a:lstStyle/>
          <a:p>
            <a:r>
              <a:rPr lang="zh-CN" altLang="en-US" dirty="0">
                <a:latin typeface="微软雅黑" panose="020B0503020204020204" pitchFamily="34" charset="-122"/>
                <a:ea typeface="微软雅黑" panose="020B0503020204020204" pitchFamily="34" charset="-122"/>
              </a:rPr>
              <a:t>尽量避免使用全局变量</a:t>
            </a:r>
          </a:p>
          <a:p>
            <a:endParaRPr lang="en-US" altLang="zh-CN" sz="1000"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一定需要用的话，就按以下规则使用</a:t>
            </a:r>
          </a:p>
          <a:p>
            <a:pPr lvl="1"/>
            <a:r>
              <a:rPr lang="zh-CN" altLang="en-US" sz="2200" dirty="0">
                <a:latin typeface="微软雅黑" panose="020B0503020204020204" pitchFamily="34" charset="-122"/>
                <a:ea typeface="微软雅黑" panose="020B0503020204020204" pitchFamily="34" charset="-122"/>
              </a:rPr>
              <a:t>尽量使用本地变量（</a:t>
            </a:r>
            <a:r>
              <a:rPr lang="en-US" altLang="zh-CN" sz="2200" dirty="0">
                <a:latin typeface="微软雅黑" panose="020B0503020204020204" pitchFamily="34" charset="-122"/>
                <a:ea typeface="微软雅黑" panose="020B0503020204020204" pitchFamily="34" charset="-122"/>
              </a:rPr>
              <a:t>static</a:t>
            </a:r>
            <a:r>
              <a:rPr lang="zh-CN" altLang="en-US" sz="2200" dirty="0">
                <a:latin typeface="微软雅黑" panose="020B0503020204020204" pitchFamily="34" charset="-122"/>
                <a:ea typeface="微软雅黑" panose="020B0503020204020204" pitchFamily="34" charset="-122"/>
              </a:rPr>
              <a:t>）</a:t>
            </a:r>
          </a:p>
          <a:p>
            <a:pPr lvl="1"/>
            <a:r>
              <a:rPr lang="zh-CN" altLang="en-US" sz="2200" dirty="0">
                <a:latin typeface="微软雅黑" panose="020B0503020204020204" pitchFamily="34" charset="-122"/>
                <a:ea typeface="微软雅黑" panose="020B0503020204020204" pitchFamily="34" charset="-122"/>
              </a:rPr>
              <a:t>全局变量要赋初值</a:t>
            </a:r>
          </a:p>
          <a:p>
            <a:pPr lvl="1"/>
            <a:r>
              <a:rPr lang="zh-CN" altLang="en-US" sz="2200" dirty="0">
                <a:latin typeface="微软雅黑" panose="020B0503020204020204" pitchFamily="34" charset="-122"/>
                <a:ea typeface="微软雅黑" panose="020B0503020204020204" pitchFamily="34" charset="-122"/>
              </a:rPr>
              <a:t>外部全局变量要使用</a:t>
            </a:r>
            <a:r>
              <a:rPr lang="en-US" altLang="zh-CN" sz="2200" dirty="0">
                <a:latin typeface="微软雅黑" panose="020B0503020204020204" pitchFamily="34" charset="-122"/>
                <a:ea typeface="微软雅黑" panose="020B0503020204020204" pitchFamily="34" charset="-122"/>
              </a:rPr>
              <a:t>extern</a:t>
            </a:r>
          </a:p>
        </p:txBody>
      </p:sp>
      <p:sp>
        <p:nvSpPr>
          <p:cNvPr id="646148" name="Text Box 4"/>
          <p:cNvSpPr txBox="1"/>
          <p:nvPr/>
        </p:nvSpPr>
        <p:spPr>
          <a:xfrm>
            <a:off x="522288" y="3878263"/>
            <a:ext cx="8235950" cy="2270125"/>
          </a:xfrm>
          <a:prstGeom prst="rect">
            <a:avLst/>
          </a:prstGeom>
          <a:noFill/>
          <a:ln w="9525">
            <a:noFill/>
          </a:ln>
        </p:spPr>
        <p:txBody>
          <a:bodyPr anchor="t" anchorCtr="0">
            <a:spAutoFit/>
          </a:bodyPr>
          <a:lstStyle/>
          <a:p>
            <a:pPr>
              <a:spcBef>
                <a:spcPct val="50000"/>
              </a:spcBef>
            </a:pPr>
            <a:r>
              <a:rPr lang="zh-CN" altLang="en-US" sz="2200" b="1" dirty="0">
                <a:solidFill>
                  <a:srgbClr val="FF0000"/>
                </a:solidFill>
                <a:latin typeface="Arial" panose="020B0604020202020204" pitchFamily="34" charset="0"/>
                <a:ea typeface="微软雅黑" panose="020B0503020204020204" pitchFamily="34" charset="-122"/>
              </a:rPr>
              <a:t>多重定义全局变量会造成一些意想不到的错误，而且是默默发生的，编译系统不会警告，并会在程序执行很久后才能表现出来，且远离错误引发处。特别是在一个具有几百个模块的大型软件中，这类错误很难修正。</a:t>
            </a:r>
          </a:p>
          <a:p>
            <a:pPr>
              <a:spcBef>
                <a:spcPct val="50000"/>
              </a:spcBef>
            </a:pPr>
            <a:r>
              <a:rPr lang="zh-CN" altLang="en-US" sz="2200" b="1" dirty="0">
                <a:solidFill>
                  <a:srgbClr val="FF0000"/>
                </a:solidFill>
                <a:latin typeface="Arial" panose="020B0604020202020204" pitchFamily="34" charset="0"/>
                <a:ea typeface="微软雅黑" panose="020B0503020204020204" pitchFamily="34" charset="-122"/>
              </a:rPr>
              <a:t>大部分程序员并不了解链接器如何工作，因而养成良好的编程习惯是非常重要的。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6148">
                                            <p:txEl>
                                              <p:pRg st="0" end="0"/>
                                            </p:txEl>
                                          </p:spTgt>
                                        </p:tgtEl>
                                        <p:attrNameLst>
                                          <p:attrName>style.visibility</p:attrName>
                                        </p:attrNameLst>
                                      </p:cBhvr>
                                      <p:to>
                                        <p:strVal val="visible"/>
                                      </p:to>
                                    </p:set>
                                    <p:animEffect transition="in" filter="blinds(horizontal)">
                                      <p:cBhvr>
                                        <p:cTn id="7" dur="500"/>
                                        <p:tgtEl>
                                          <p:spTgt spid="6461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46148">
                                            <p:txEl>
                                              <p:pRg st="1" end="1"/>
                                            </p:txEl>
                                          </p:spTgt>
                                        </p:tgtEl>
                                        <p:attrNameLst>
                                          <p:attrName>style.visibility</p:attrName>
                                        </p:attrNameLst>
                                      </p:cBhvr>
                                      <p:to>
                                        <p:strVal val="visible"/>
                                      </p:to>
                                    </p:set>
                                    <p:animEffect transition="in" filter="blinds(horizontal)">
                                      <p:cBhvr>
                                        <p:cTn id="12" dur="500"/>
                                        <p:tgtEl>
                                          <p:spTgt spid="64614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
          <p:cNvSpPr>
            <a:spLocks noGrp="1"/>
          </p:cNvSpPr>
          <p:nvPr>
            <p:ph type="title"/>
          </p:nvPr>
        </p:nvSpPr>
        <p:spPr>
          <a:xfrm>
            <a:off x="312738" y="0"/>
            <a:ext cx="8831262" cy="673100"/>
          </a:xfrm>
          <a:ln/>
        </p:spPr>
        <p:txBody>
          <a:bodyPr vert="horz" wrap="square" lIns="91440" tIns="45720" rIns="91440" bIns="45720" anchor="ctr" anchorCtr="0"/>
          <a:lstStyle/>
          <a:p>
            <a:pPr marL="119380" indent="-119380" defTabSz="9144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dirty="0"/>
              <a:t>如何划分模块？</a:t>
            </a:r>
          </a:p>
        </p:txBody>
      </p:sp>
      <p:sp>
        <p:nvSpPr>
          <p:cNvPr id="647171" name="Rectangle 2"/>
          <p:cNvSpPr>
            <a:spLocks noGrp="1"/>
          </p:cNvSpPr>
          <p:nvPr>
            <p:ph type="body"/>
          </p:nvPr>
        </p:nvSpPr>
        <p:spPr>
          <a:xfrm>
            <a:off x="464026" y="2333309"/>
            <a:ext cx="8307387" cy="4026851"/>
          </a:xfrm>
          <a:ln/>
        </p:spPr>
        <p:txBody>
          <a:bodyPr vert="horz" wrap="square" lIns="91440" tIns="45720" rIns="91440" bIns="45720" anchor="t" anchorCtr="0"/>
          <a:lstStyle/>
          <a:p>
            <a:pPr defTabSz="914400">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sz="2000" dirty="0">
                <a:latin typeface="微软雅黑" panose="020B0503020204020204" pitchFamily="34" charset="-122"/>
                <a:ea typeface="微软雅黑" panose="020B0503020204020204" pitchFamily="34" charset="-122"/>
              </a:rPr>
              <a:t>许多函数无需自己写，可使用共享库函数</a:t>
            </a:r>
          </a:p>
          <a:p>
            <a:pPr lvl="1" defTabSz="914400">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rPr>
              <a:t>如数学库</a:t>
            </a:r>
            <a:r>
              <a:rPr lang="en-GB" altLang="zh-CN" dirty="0">
                <a:latin typeface="微软雅黑" panose="020B0503020204020204" pitchFamily="34" charset="-122"/>
                <a:ea typeface="微软雅黑" panose="020B0503020204020204" pitchFamily="34" charset="-122"/>
              </a:rPr>
              <a:t>, </a:t>
            </a:r>
            <a:r>
              <a:rPr lang="zh-CN" altLang="en-GB" dirty="0">
                <a:latin typeface="微软雅黑" panose="020B0503020204020204" pitchFamily="34" charset="-122"/>
                <a:ea typeface="微软雅黑" panose="020B0503020204020204" pitchFamily="34" charset="-122"/>
              </a:rPr>
              <a:t>输入</a:t>
            </a:r>
            <a:r>
              <a:rPr lang="en-GB" altLang="zh-CN" dirty="0">
                <a:latin typeface="微软雅黑" panose="020B0503020204020204" pitchFamily="34" charset="-122"/>
                <a:ea typeface="微软雅黑" panose="020B0503020204020204" pitchFamily="34" charset="-122"/>
              </a:rPr>
              <a:t>/</a:t>
            </a:r>
            <a:r>
              <a:rPr lang="zh-CN" altLang="en-GB" dirty="0">
                <a:latin typeface="微软雅黑" panose="020B0503020204020204" pitchFamily="34" charset="-122"/>
                <a:ea typeface="微软雅黑" panose="020B0503020204020204" pitchFamily="34" charset="-122"/>
              </a:rPr>
              <a:t>输出库</a:t>
            </a:r>
            <a:r>
              <a:rPr lang="en-GB" altLang="zh-CN" dirty="0">
                <a:latin typeface="微软雅黑" panose="020B0503020204020204" pitchFamily="34" charset="-122"/>
                <a:ea typeface="微软雅黑" panose="020B0503020204020204" pitchFamily="34" charset="-122"/>
              </a:rPr>
              <a:t>, </a:t>
            </a:r>
            <a:r>
              <a:rPr lang="zh-CN" altLang="en-GB" dirty="0">
                <a:latin typeface="微软雅黑" panose="020B0503020204020204" pitchFamily="34" charset="-122"/>
                <a:ea typeface="微软雅黑" panose="020B0503020204020204" pitchFamily="34" charset="-122"/>
              </a:rPr>
              <a:t>存储管理库，字符串处理等</a:t>
            </a:r>
            <a:endParaRPr lang="en-GB" altLang="zh-CN" dirty="0">
              <a:latin typeface="微软雅黑" panose="020B0503020204020204" pitchFamily="34" charset="-122"/>
              <a:ea typeface="微软雅黑" panose="020B0503020204020204" pitchFamily="34" charset="-122"/>
            </a:endParaRPr>
          </a:p>
          <a:p>
            <a:pPr defTabSz="914400">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sz="2000" dirty="0">
                <a:latin typeface="微软雅黑" panose="020B0503020204020204" pitchFamily="34" charset="-122"/>
                <a:ea typeface="微软雅黑" panose="020B0503020204020204" pitchFamily="34" charset="-122"/>
              </a:rPr>
              <a:t>避免以下两种极端做法</a:t>
            </a:r>
          </a:p>
          <a:p>
            <a:pPr lvl="1" defTabSz="914400">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rPr>
              <a:t>将所有函数都放在一个源文件中</a:t>
            </a:r>
          </a:p>
          <a:p>
            <a:pPr lvl="2" defTabSz="914400">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sz="2000" dirty="0">
                <a:latin typeface="微软雅黑" panose="020B0503020204020204" pitchFamily="34" charset="-122"/>
                <a:ea typeface="微软雅黑" panose="020B0503020204020204" pitchFamily="34" charset="-122"/>
              </a:rPr>
              <a:t>修改一个函数需要对所有函数重新编译</a:t>
            </a:r>
          </a:p>
          <a:p>
            <a:pPr lvl="2" defTabSz="914400">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sz="2000" dirty="0">
                <a:latin typeface="微软雅黑" panose="020B0503020204020204" pitchFamily="34" charset="-122"/>
                <a:ea typeface="微软雅黑" panose="020B0503020204020204" pitchFamily="34" charset="-122"/>
              </a:rPr>
              <a:t>时间和空间两方面的效率都不高</a:t>
            </a:r>
          </a:p>
          <a:p>
            <a:pPr lvl="1" defTabSz="914400">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rPr>
              <a:t>一个源文件中仅包含一个函数</a:t>
            </a:r>
          </a:p>
          <a:p>
            <a:pPr lvl="2" defTabSz="914400">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sz="2000" dirty="0">
                <a:latin typeface="微软雅黑" panose="020B0503020204020204" pitchFamily="34" charset="-122"/>
                <a:ea typeface="微软雅黑" panose="020B0503020204020204" pitchFamily="34" charset="-122"/>
              </a:rPr>
              <a:t>需要程序员显式地进行链接</a:t>
            </a:r>
          </a:p>
          <a:p>
            <a:pPr lvl="2" defTabSz="914400">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sz="2000" dirty="0">
                <a:latin typeface="微软雅黑" panose="020B0503020204020204" pitchFamily="34" charset="-122"/>
                <a:ea typeface="微软雅黑" panose="020B0503020204020204" pitchFamily="34" charset="-122"/>
              </a:rPr>
              <a:t>效率高，但模块太多，故太繁琐</a:t>
            </a:r>
          </a:p>
        </p:txBody>
      </p:sp>
      <p:sp>
        <p:nvSpPr>
          <p:cNvPr id="3" name="文本框 2">
            <a:extLst>
              <a:ext uri="{FF2B5EF4-FFF2-40B4-BE49-F238E27FC236}">
                <a16:creationId xmlns:a16="http://schemas.microsoft.com/office/drawing/2014/main" id="{BAF64286-DA2B-F404-0AE0-FA67DCD48406}"/>
              </a:ext>
            </a:extLst>
          </p:cNvPr>
          <p:cNvSpPr txBox="1"/>
          <p:nvPr/>
        </p:nvSpPr>
        <p:spPr>
          <a:xfrm>
            <a:off x="584200" y="918429"/>
            <a:ext cx="7614920" cy="1169551"/>
          </a:xfrm>
          <a:prstGeom prst="rect">
            <a:avLst/>
          </a:prstGeom>
          <a:noFill/>
        </p:spPr>
        <p:txBody>
          <a:bodyPr wrap="square">
            <a:spAutoFit/>
          </a:bodyPr>
          <a:lstStyle/>
          <a:p>
            <a:pPr>
              <a:spcAft>
                <a:spcPts val="600"/>
              </a:spcAft>
            </a:pPr>
            <a:r>
              <a:rPr lang="zh-CN" altLang="en-US" sz="2000" b="1" dirty="0">
                <a:solidFill>
                  <a:srgbClr val="FF0000"/>
                </a:solidFill>
                <a:latin typeface="微软雅黑" panose="020B0503020204020204" pitchFamily="34" charset="-122"/>
                <a:ea typeface="微软雅黑" panose="020B0503020204020204" pitchFamily="34" charset="-122"/>
              </a:rPr>
              <a:t>静态链接对象：</a:t>
            </a:r>
          </a:p>
          <a:p>
            <a:pPr>
              <a:spcAft>
                <a:spcPts val="600"/>
              </a:spcAft>
            </a:pPr>
            <a:r>
              <a:rPr lang="zh-CN" altLang="en-US" sz="2000" b="1" dirty="0">
                <a:solidFill>
                  <a:srgbClr val="3366FF"/>
                </a:solidFill>
                <a:latin typeface="微软雅黑" panose="020B0503020204020204" pitchFamily="34" charset="-122"/>
                <a:ea typeface="微软雅黑" panose="020B0503020204020204" pitchFamily="34" charset="-122"/>
              </a:rPr>
              <a:t>多个可重定位目标模块 </a:t>
            </a:r>
            <a:r>
              <a:rPr lang="en-US" altLang="zh-CN" sz="2000" b="1" dirty="0">
                <a:solidFill>
                  <a:srgbClr val="3366FF"/>
                </a:solidFill>
                <a:latin typeface="微软雅黑" panose="020B0503020204020204" pitchFamily="34" charset="-122"/>
                <a:ea typeface="微软雅黑" panose="020B0503020204020204" pitchFamily="34" charset="-122"/>
              </a:rPr>
              <a:t>+ </a:t>
            </a:r>
            <a:r>
              <a:rPr lang="zh-CN" altLang="en-US" sz="2000" b="1" dirty="0">
                <a:solidFill>
                  <a:srgbClr val="3366FF"/>
                </a:solidFill>
                <a:latin typeface="微软雅黑" panose="020B0503020204020204" pitchFamily="34" charset="-122"/>
                <a:ea typeface="微软雅黑" panose="020B0503020204020204" pitchFamily="34" charset="-122"/>
              </a:rPr>
              <a:t>静态库（标准库、自定义库）</a:t>
            </a:r>
          </a:p>
          <a:p>
            <a:pPr>
              <a:spcAft>
                <a:spcPts val="600"/>
              </a:spcAft>
            </a:pPr>
            <a:r>
              <a:rPr lang="zh-CN" altLang="en-US" sz="2000" b="1" dirty="0">
                <a:solidFill>
                  <a:srgbClr val="C00000"/>
                </a:solidFill>
                <a:latin typeface="微软雅黑" panose="020B0503020204020204" pitchFamily="34" charset="-122"/>
                <a:ea typeface="微软雅黑" panose="020B0503020204020204" pitchFamily="34" charset="-122"/>
              </a:rPr>
              <a:t>（</a:t>
            </a:r>
            <a:r>
              <a:rPr lang="en-US" altLang="zh-CN" sz="2000" b="1" dirty="0">
                <a:solidFill>
                  <a:srgbClr val="C00000"/>
                </a:solidFill>
                <a:latin typeface="微软雅黑" panose="020B0503020204020204" pitchFamily="34" charset="-122"/>
                <a:ea typeface="微软雅黑" panose="020B0503020204020204" pitchFamily="34" charset="-122"/>
              </a:rPr>
              <a:t>.o</a:t>
            </a:r>
            <a:r>
              <a:rPr lang="zh-CN" altLang="en-US" sz="2000" b="1" dirty="0">
                <a:solidFill>
                  <a:srgbClr val="C00000"/>
                </a:solidFill>
                <a:latin typeface="微软雅黑" panose="020B0503020204020204" pitchFamily="34" charset="-122"/>
                <a:ea typeface="微软雅黑" panose="020B0503020204020204" pitchFamily="34" charset="-122"/>
              </a:rPr>
              <a:t>文件） （</a:t>
            </a:r>
            <a:r>
              <a:rPr lang="en-US" altLang="zh-CN" sz="2000" b="1" dirty="0">
                <a:solidFill>
                  <a:srgbClr val="C00000"/>
                </a:solidFill>
                <a:latin typeface="微软雅黑" panose="020B0503020204020204" pitchFamily="34" charset="-122"/>
                <a:ea typeface="微软雅黑" panose="020B0503020204020204" pitchFamily="34" charset="-122"/>
              </a:rPr>
              <a:t>.a</a:t>
            </a:r>
            <a:r>
              <a:rPr lang="zh-CN" altLang="en-US" sz="2000" b="1" dirty="0">
                <a:solidFill>
                  <a:srgbClr val="C00000"/>
                </a:solidFill>
                <a:latin typeface="微软雅黑" panose="020B0503020204020204" pitchFamily="34" charset="-122"/>
                <a:ea typeface="微软雅黑" panose="020B0503020204020204" pitchFamily="34" charset="-122"/>
              </a:rPr>
              <a:t>文件，其中包含多个</a:t>
            </a:r>
            <a:r>
              <a:rPr lang="en-US" altLang="zh-CN" sz="2000" b="1" dirty="0">
                <a:solidFill>
                  <a:srgbClr val="C00000"/>
                </a:solidFill>
                <a:latin typeface="微软雅黑" panose="020B0503020204020204" pitchFamily="34" charset="-122"/>
                <a:ea typeface="微软雅黑" panose="020B0503020204020204" pitchFamily="34" charset="-122"/>
              </a:rPr>
              <a:t>.o</a:t>
            </a:r>
            <a:r>
              <a:rPr lang="zh-CN" altLang="en-US" sz="2000" b="1" dirty="0">
                <a:solidFill>
                  <a:srgbClr val="C00000"/>
                </a:solidFill>
                <a:latin typeface="微软雅黑" panose="020B0503020204020204" pitchFamily="34" charset="-122"/>
                <a:ea typeface="微软雅黑" panose="020B0503020204020204" pitchFamily="34" charset="-122"/>
              </a:rPr>
              <a:t>模块）</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7171">
                                            <p:txEl>
                                              <p:pRg st="0" end="0"/>
                                            </p:txEl>
                                          </p:spTgt>
                                        </p:tgtEl>
                                        <p:attrNameLst>
                                          <p:attrName>style.visibility</p:attrName>
                                        </p:attrNameLst>
                                      </p:cBhvr>
                                      <p:to>
                                        <p:strVal val="visible"/>
                                      </p:to>
                                    </p:set>
                                    <p:animEffect transition="in" filter="blinds(horizontal)">
                                      <p:cBhvr>
                                        <p:cTn id="7" dur="500"/>
                                        <p:tgtEl>
                                          <p:spTgt spid="64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47171">
                                            <p:txEl>
                                              <p:pRg st="1" end="1"/>
                                            </p:txEl>
                                          </p:spTgt>
                                        </p:tgtEl>
                                        <p:attrNameLst>
                                          <p:attrName>style.visibility</p:attrName>
                                        </p:attrNameLst>
                                      </p:cBhvr>
                                      <p:to>
                                        <p:strVal val="visible"/>
                                      </p:to>
                                    </p:set>
                                    <p:animEffect transition="in" filter="blinds(horizontal)">
                                      <p:cBhvr>
                                        <p:cTn id="12" dur="500"/>
                                        <p:tgtEl>
                                          <p:spTgt spid="647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47171">
                                            <p:txEl>
                                              <p:pRg st="2" end="2"/>
                                            </p:txEl>
                                          </p:spTgt>
                                        </p:tgtEl>
                                        <p:attrNameLst>
                                          <p:attrName>style.visibility</p:attrName>
                                        </p:attrNameLst>
                                      </p:cBhvr>
                                      <p:to>
                                        <p:strVal val="visible"/>
                                      </p:to>
                                    </p:set>
                                    <p:animEffect transition="in" filter="blinds(horizontal)">
                                      <p:cBhvr>
                                        <p:cTn id="17" dur="500"/>
                                        <p:tgtEl>
                                          <p:spTgt spid="647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47171">
                                            <p:txEl>
                                              <p:pRg st="3" end="3"/>
                                            </p:txEl>
                                          </p:spTgt>
                                        </p:tgtEl>
                                        <p:attrNameLst>
                                          <p:attrName>style.visibility</p:attrName>
                                        </p:attrNameLst>
                                      </p:cBhvr>
                                      <p:to>
                                        <p:strVal val="visible"/>
                                      </p:to>
                                    </p:set>
                                    <p:animEffect transition="in" filter="blinds(horizontal)">
                                      <p:cBhvr>
                                        <p:cTn id="22" dur="500"/>
                                        <p:tgtEl>
                                          <p:spTgt spid="647171">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47171">
                                            <p:txEl>
                                              <p:pRg st="4" end="4"/>
                                            </p:txEl>
                                          </p:spTgt>
                                        </p:tgtEl>
                                        <p:attrNameLst>
                                          <p:attrName>style.visibility</p:attrName>
                                        </p:attrNameLst>
                                      </p:cBhvr>
                                      <p:to>
                                        <p:strVal val="visible"/>
                                      </p:to>
                                    </p:set>
                                    <p:animEffect transition="in" filter="blinds(horizontal)">
                                      <p:cBhvr>
                                        <p:cTn id="25" dur="500"/>
                                        <p:tgtEl>
                                          <p:spTgt spid="647171">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647171">
                                            <p:txEl>
                                              <p:pRg st="5" end="5"/>
                                            </p:txEl>
                                          </p:spTgt>
                                        </p:tgtEl>
                                        <p:attrNameLst>
                                          <p:attrName>style.visibility</p:attrName>
                                        </p:attrNameLst>
                                      </p:cBhvr>
                                      <p:to>
                                        <p:strVal val="visible"/>
                                      </p:to>
                                    </p:set>
                                    <p:animEffect transition="in" filter="blinds(horizontal)">
                                      <p:cBhvr>
                                        <p:cTn id="28" dur="500"/>
                                        <p:tgtEl>
                                          <p:spTgt spid="647171">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647171">
                                            <p:txEl>
                                              <p:pRg st="6" end="6"/>
                                            </p:txEl>
                                          </p:spTgt>
                                        </p:tgtEl>
                                        <p:attrNameLst>
                                          <p:attrName>style.visibility</p:attrName>
                                        </p:attrNameLst>
                                      </p:cBhvr>
                                      <p:to>
                                        <p:strVal val="visible"/>
                                      </p:to>
                                    </p:set>
                                    <p:animEffect transition="in" filter="blinds(horizontal)">
                                      <p:cBhvr>
                                        <p:cTn id="33" dur="500"/>
                                        <p:tgtEl>
                                          <p:spTgt spid="647171">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647171">
                                            <p:txEl>
                                              <p:pRg st="7" end="7"/>
                                            </p:txEl>
                                          </p:spTgt>
                                        </p:tgtEl>
                                        <p:attrNameLst>
                                          <p:attrName>style.visibility</p:attrName>
                                        </p:attrNameLst>
                                      </p:cBhvr>
                                      <p:to>
                                        <p:strVal val="visible"/>
                                      </p:to>
                                    </p:set>
                                    <p:animEffect transition="in" filter="blinds(horizontal)">
                                      <p:cBhvr>
                                        <p:cTn id="36" dur="500"/>
                                        <p:tgtEl>
                                          <p:spTgt spid="647171">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647171">
                                            <p:txEl>
                                              <p:pRg st="8" end="8"/>
                                            </p:txEl>
                                          </p:spTgt>
                                        </p:tgtEl>
                                        <p:attrNameLst>
                                          <p:attrName>style.visibility</p:attrName>
                                        </p:attrNameLst>
                                      </p:cBhvr>
                                      <p:to>
                                        <p:strVal val="visible"/>
                                      </p:to>
                                    </p:set>
                                    <p:animEffect transition="in" filter="blinds(horizontal)">
                                      <p:cBhvr>
                                        <p:cTn id="39" dur="500"/>
                                        <p:tgtEl>
                                          <p:spTgt spid="6471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1"/>
          <p:cNvSpPr>
            <a:spLocks noGrp="1"/>
          </p:cNvSpPr>
          <p:nvPr>
            <p:ph type="title"/>
          </p:nvPr>
        </p:nvSpPr>
        <p:spPr>
          <a:xfrm>
            <a:off x="206375" y="53975"/>
            <a:ext cx="8716963" cy="669925"/>
          </a:xfrm>
          <a:ln/>
        </p:spPr>
        <p:txBody>
          <a:bodyPr vert="horz" wrap="square" lIns="91440" tIns="45720" rIns="91440" bIns="45720" anchor="ctr" anchorCtr="0"/>
          <a:lstStyle/>
          <a:p>
            <a:pPr marL="119380" indent="-119380" defTabSz="9144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dirty="0"/>
              <a:t>静态共享库</a:t>
            </a:r>
          </a:p>
        </p:txBody>
      </p:sp>
      <p:sp>
        <p:nvSpPr>
          <p:cNvPr id="649219" name="Rectangle 2"/>
          <p:cNvSpPr>
            <a:spLocks noGrp="1"/>
          </p:cNvSpPr>
          <p:nvPr>
            <p:ph type="body"/>
          </p:nvPr>
        </p:nvSpPr>
        <p:spPr>
          <a:xfrm>
            <a:off x="284163" y="1084263"/>
            <a:ext cx="8415337" cy="4767262"/>
          </a:xfrm>
          <a:ln/>
        </p:spPr>
        <p:txBody>
          <a:bodyPr vert="horz" wrap="square" lIns="91440" tIns="45720" rIns="91440" bIns="45720" anchor="t" anchorCtr="0"/>
          <a:lstStyle/>
          <a:p>
            <a:pPr defTabSz="914400">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solidFill>
                  <a:srgbClr val="990000"/>
                </a:solidFill>
                <a:latin typeface="微软雅黑" panose="020B0503020204020204" pitchFamily="34" charset="-122"/>
                <a:ea typeface="微软雅黑" panose="020B0503020204020204" pitchFamily="34" charset="-122"/>
              </a:rPr>
              <a:t>静态库 </a:t>
            </a:r>
            <a:r>
              <a:rPr lang="en-GB" altLang="zh-CN" dirty="0">
                <a:latin typeface="微软雅黑" panose="020B0503020204020204" pitchFamily="34" charset="-122"/>
                <a:ea typeface="微软雅黑" panose="020B0503020204020204" pitchFamily="34" charset="-122"/>
              </a:rPr>
              <a:t>(.a </a:t>
            </a:r>
            <a:r>
              <a:rPr lang="en-GB" altLang="zh-CN" dirty="0">
                <a:solidFill>
                  <a:srgbClr val="000004"/>
                </a:solidFill>
                <a:latin typeface="微软雅黑" panose="020B0503020204020204" pitchFamily="34" charset="-122"/>
                <a:ea typeface="微软雅黑" panose="020B0503020204020204" pitchFamily="34" charset="-122"/>
              </a:rPr>
              <a:t>archive files</a:t>
            </a:r>
            <a:r>
              <a:rPr lang="en-GB" altLang="zh-CN" dirty="0">
                <a:latin typeface="微软雅黑" panose="020B0503020204020204" pitchFamily="34" charset="-122"/>
                <a:ea typeface="微软雅黑" panose="020B0503020204020204" pitchFamily="34" charset="-122"/>
              </a:rPr>
              <a:t>)</a:t>
            </a:r>
          </a:p>
          <a:p>
            <a:pPr lvl="1" defTabSz="914400">
              <a:spcBef>
                <a:spcPct val="40000"/>
              </a:spcBef>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sz="2400" dirty="0">
                <a:latin typeface="微软雅黑" panose="020B0503020204020204" pitchFamily="34" charset="-122"/>
                <a:ea typeface="微软雅黑" panose="020B0503020204020204" pitchFamily="34" charset="-122"/>
              </a:rPr>
              <a:t>将所有相关的目标模块（</a:t>
            </a:r>
            <a:r>
              <a:rPr lang="en-GB" altLang="zh-CN" sz="2400" dirty="0">
                <a:latin typeface="微软雅黑" panose="020B0503020204020204" pitchFamily="34" charset="-122"/>
                <a:ea typeface="微软雅黑" panose="020B0503020204020204" pitchFamily="34" charset="-122"/>
              </a:rPr>
              <a:t>.o</a:t>
            </a:r>
            <a:r>
              <a:rPr lang="zh-CN" altLang="en-GB" sz="2400" dirty="0">
                <a:latin typeface="微软雅黑" panose="020B0503020204020204" pitchFamily="34" charset="-122"/>
                <a:ea typeface="微软雅黑" panose="020B0503020204020204" pitchFamily="34" charset="-122"/>
              </a:rPr>
              <a:t>）打包为一个单独的库文件（</a:t>
            </a:r>
            <a:r>
              <a:rPr lang="en-GB" altLang="zh-CN" sz="2400" dirty="0">
                <a:latin typeface="微软雅黑" panose="020B0503020204020204" pitchFamily="34" charset="-122"/>
                <a:ea typeface="微软雅黑" panose="020B0503020204020204" pitchFamily="34" charset="-122"/>
              </a:rPr>
              <a:t>.a</a:t>
            </a:r>
            <a:r>
              <a:rPr lang="zh-CN" altLang="en-GB" sz="2400" dirty="0">
                <a:latin typeface="微软雅黑" panose="020B0503020204020204" pitchFamily="34" charset="-122"/>
                <a:ea typeface="微软雅黑" panose="020B0503020204020204" pitchFamily="34" charset="-122"/>
              </a:rPr>
              <a:t>），称为</a:t>
            </a:r>
            <a:r>
              <a:rPr lang="zh-CN" altLang="en-GB" sz="2400" dirty="0">
                <a:solidFill>
                  <a:srgbClr val="CC3300"/>
                </a:solidFill>
                <a:latin typeface="微软雅黑" panose="020B0503020204020204" pitchFamily="34" charset="-122"/>
                <a:ea typeface="微软雅黑" panose="020B0503020204020204" pitchFamily="34" charset="-122"/>
              </a:rPr>
              <a:t>静态库文件</a:t>
            </a:r>
            <a:r>
              <a:rPr lang="zh-CN" altLang="en-GB" sz="2400" dirty="0">
                <a:latin typeface="微软雅黑" panose="020B0503020204020204" pitchFamily="34" charset="-122"/>
                <a:ea typeface="微软雅黑" panose="020B0503020204020204" pitchFamily="34" charset="-122"/>
              </a:rPr>
              <a:t> ，也称</a:t>
            </a:r>
            <a:r>
              <a:rPr lang="zh-CN" altLang="en-GB" sz="2400" dirty="0">
                <a:solidFill>
                  <a:srgbClr val="CC3300"/>
                </a:solidFill>
                <a:latin typeface="微软雅黑" panose="020B0503020204020204" pitchFamily="34" charset="-122"/>
                <a:ea typeface="微软雅黑" panose="020B0503020204020204" pitchFamily="34" charset="-122"/>
              </a:rPr>
              <a:t>存档文件</a:t>
            </a:r>
            <a:r>
              <a:rPr lang="zh-CN" altLang="en-GB" sz="2400" dirty="0">
                <a:latin typeface="微软雅黑" panose="020B0503020204020204" pitchFamily="34" charset="-122"/>
                <a:ea typeface="微软雅黑" panose="020B0503020204020204" pitchFamily="34" charset="-122"/>
              </a:rPr>
              <a:t>（</a:t>
            </a:r>
            <a:r>
              <a:rPr lang="en-GB" altLang="zh-CN" sz="2400" dirty="0">
                <a:latin typeface="微软雅黑" panose="020B0503020204020204" pitchFamily="34" charset="-122"/>
                <a:ea typeface="微软雅黑" panose="020B0503020204020204" pitchFamily="34" charset="-122"/>
              </a:rPr>
              <a:t>archive</a:t>
            </a:r>
            <a:r>
              <a:rPr lang="zh-CN" altLang="en-GB" sz="2400" dirty="0">
                <a:latin typeface="微软雅黑" panose="020B0503020204020204" pitchFamily="34" charset="-122"/>
                <a:ea typeface="微软雅黑" panose="020B0503020204020204" pitchFamily="34" charset="-122"/>
              </a:rPr>
              <a:t>）</a:t>
            </a:r>
            <a:endParaRPr lang="en-GB" altLang="zh-CN" sz="2400" dirty="0">
              <a:latin typeface="微软雅黑" panose="020B0503020204020204" pitchFamily="34" charset="-122"/>
              <a:ea typeface="微软雅黑" panose="020B0503020204020204" pitchFamily="34" charset="-122"/>
            </a:endParaRPr>
          </a:p>
          <a:p>
            <a:pPr lvl="1" defTabSz="914400">
              <a:spcBef>
                <a:spcPct val="40000"/>
              </a:spcBef>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sz="2400" dirty="0">
                <a:latin typeface="微软雅黑" panose="020B0503020204020204" pitchFamily="34" charset="-122"/>
                <a:ea typeface="微软雅黑" panose="020B0503020204020204" pitchFamily="34" charset="-122"/>
              </a:rPr>
              <a:t>增强了链接器功能，使其能通过查找一个或多个库文件中的符号来解析符号</a:t>
            </a:r>
          </a:p>
          <a:p>
            <a:pPr lvl="1" defTabSz="914400">
              <a:spcBef>
                <a:spcPct val="40000"/>
              </a:spcBef>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sz="2400" dirty="0">
                <a:latin typeface="微软雅黑" panose="020B0503020204020204" pitchFamily="34" charset="-122"/>
                <a:ea typeface="微软雅黑" panose="020B0503020204020204" pitchFamily="34" charset="-122"/>
              </a:rPr>
              <a:t>在构建可执行文件时只需指定库文件名，链接器会自动到库中寻找那些应用程序用到的目标模块，并且</a:t>
            </a:r>
            <a:r>
              <a:rPr lang="zh-CN" altLang="en-GB" sz="2400" dirty="0">
                <a:solidFill>
                  <a:srgbClr val="FF0000"/>
                </a:solidFill>
                <a:latin typeface="微软雅黑" panose="020B0503020204020204" pitchFamily="34" charset="-122"/>
                <a:ea typeface="微软雅黑" panose="020B0503020204020204" pitchFamily="34" charset="-122"/>
              </a:rPr>
              <a:t>只</a:t>
            </a:r>
            <a:r>
              <a:rPr lang="zh-CN" altLang="en-GB" sz="2400" dirty="0">
                <a:solidFill>
                  <a:srgbClr val="CC3300"/>
                </a:solidFill>
                <a:latin typeface="微软雅黑" panose="020B0503020204020204" pitchFamily="34" charset="-122"/>
                <a:ea typeface="微软雅黑" panose="020B0503020204020204" pitchFamily="34" charset="-122"/>
              </a:rPr>
              <a:t>把用到的模块从库中拷贝出来</a:t>
            </a:r>
          </a:p>
          <a:p>
            <a:pPr lvl="1" defTabSz="914400">
              <a:spcBef>
                <a:spcPct val="40000"/>
              </a:spcBef>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sz="2400" dirty="0">
                <a:solidFill>
                  <a:srgbClr val="FF0000"/>
                </a:solidFill>
                <a:latin typeface="微软雅黑" panose="020B0503020204020204" pitchFamily="34" charset="-122"/>
                <a:ea typeface="微软雅黑" panose="020B0503020204020204" pitchFamily="34" charset="-122"/>
              </a:rPr>
              <a:t>在</a:t>
            </a:r>
            <a:r>
              <a:rPr lang="en-GB" altLang="zh-CN" sz="2400" dirty="0">
                <a:solidFill>
                  <a:srgbClr val="FF0000"/>
                </a:solidFill>
                <a:latin typeface="微软雅黑" panose="020B0503020204020204" pitchFamily="34" charset="-122"/>
                <a:ea typeface="微软雅黑" panose="020B0503020204020204" pitchFamily="34" charset="-122"/>
              </a:rPr>
              <a:t>gcc</a:t>
            </a:r>
            <a:r>
              <a:rPr lang="zh-CN" altLang="en-GB" sz="2400" dirty="0">
                <a:solidFill>
                  <a:srgbClr val="FF0000"/>
                </a:solidFill>
                <a:latin typeface="微软雅黑" panose="020B0503020204020204" pitchFamily="34" charset="-122"/>
                <a:ea typeface="微软雅黑" panose="020B0503020204020204" pitchFamily="34" charset="-122"/>
              </a:rPr>
              <a:t>命令行中无需明显指定</a:t>
            </a:r>
            <a:r>
              <a:rPr lang="en-GB" altLang="zh-CN" sz="2400" dirty="0">
                <a:solidFill>
                  <a:srgbClr val="FF0000"/>
                </a:solidFill>
                <a:latin typeface="微软雅黑" panose="020B0503020204020204" pitchFamily="34" charset="-122"/>
                <a:ea typeface="微软雅黑" panose="020B0503020204020204" pitchFamily="34" charset="-122"/>
              </a:rPr>
              <a:t>C</a:t>
            </a:r>
            <a:r>
              <a:rPr lang="zh-CN" altLang="en-GB" sz="2400" dirty="0">
                <a:solidFill>
                  <a:srgbClr val="FF0000"/>
                </a:solidFill>
                <a:latin typeface="微软雅黑" panose="020B0503020204020204" pitchFamily="34" charset="-122"/>
                <a:ea typeface="微软雅黑" panose="020B0503020204020204" pitchFamily="34" charset="-122"/>
              </a:rPr>
              <a:t>标准库</a:t>
            </a:r>
            <a:r>
              <a:rPr lang="en-GB" altLang="zh-CN" sz="2400" dirty="0">
                <a:solidFill>
                  <a:srgbClr val="FF0000"/>
                </a:solidFill>
                <a:latin typeface="微软雅黑" panose="020B0503020204020204" pitchFamily="34" charset="-122"/>
                <a:ea typeface="微软雅黑" panose="020B0503020204020204" pitchFamily="34" charset="-122"/>
              </a:rPr>
              <a:t>libc.a(</a:t>
            </a:r>
            <a:r>
              <a:rPr lang="zh-CN" altLang="en-GB" sz="2400" dirty="0">
                <a:solidFill>
                  <a:srgbClr val="FF0000"/>
                </a:solidFill>
                <a:latin typeface="微软雅黑" panose="020B0503020204020204" pitchFamily="34" charset="-122"/>
                <a:ea typeface="微软雅黑" panose="020B0503020204020204" pitchFamily="34" charset="-122"/>
              </a:rPr>
              <a:t>默认库</a:t>
            </a:r>
            <a:r>
              <a:rPr lang="en-GB" altLang="zh-CN" sz="2400" dirty="0">
                <a:solidFill>
                  <a:srgbClr val="FF0000"/>
                </a:solidFill>
                <a:latin typeface="微软雅黑" panose="020B0503020204020204" pitchFamily="34" charset="-122"/>
                <a:ea typeface="微软雅黑" panose="020B0503020204020204" pitchFamily="34" charset="-122"/>
              </a:rPr>
              <a:t>)</a:t>
            </a:r>
            <a:endParaRPr lang="zh-CN" altLang="en-GB" sz="24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9219">
                                            <p:txEl>
                                              <p:pRg st="1" end="1"/>
                                            </p:txEl>
                                          </p:spTgt>
                                        </p:tgtEl>
                                        <p:attrNameLst>
                                          <p:attrName>style.visibility</p:attrName>
                                        </p:attrNameLst>
                                      </p:cBhvr>
                                      <p:to>
                                        <p:strVal val="visible"/>
                                      </p:to>
                                    </p:set>
                                    <p:animEffect transition="in" filter="blinds(horizontal)">
                                      <p:cBhvr>
                                        <p:cTn id="7" dur="500"/>
                                        <p:tgtEl>
                                          <p:spTgt spid="6492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49219">
                                            <p:txEl>
                                              <p:pRg st="2" end="2"/>
                                            </p:txEl>
                                          </p:spTgt>
                                        </p:tgtEl>
                                        <p:attrNameLst>
                                          <p:attrName>style.visibility</p:attrName>
                                        </p:attrNameLst>
                                      </p:cBhvr>
                                      <p:to>
                                        <p:strVal val="visible"/>
                                      </p:to>
                                    </p:set>
                                    <p:animEffect transition="in" filter="blinds(horizontal)">
                                      <p:cBhvr>
                                        <p:cTn id="12" dur="500"/>
                                        <p:tgtEl>
                                          <p:spTgt spid="649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49219">
                                            <p:txEl>
                                              <p:pRg st="3" end="3"/>
                                            </p:txEl>
                                          </p:spTgt>
                                        </p:tgtEl>
                                        <p:attrNameLst>
                                          <p:attrName>style.visibility</p:attrName>
                                        </p:attrNameLst>
                                      </p:cBhvr>
                                      <p:to>
                                        <p:strVal val="visible"/>
                                      </p:to>
                                    </p:set>
                                    <p:animEffect transition="in" filter="blinds(horizontal)">
                                      <p:cBhvr>
                                        <p:cTn id="17" dur="500"/>
                                        <p:tgtEl>
                                          <p:spTgt spid="64921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49219">
                                            <p:txEl>
                                              <p:pRg st="4" end="4"/>
                                            </p:txEl>
                                          </p:spTgt>
                                        </p:tgtEl>
                                        <p:attrNameLst>
                                          <p:attrName>style.visibility</p:attrName>
                                        </p:attrNameLst>
                                      </p:cBhvr>
                                      <p:to>
                                        <p:strVal val="visible"/>
                                      </p:to>
                                    </p:set>
                                    <p:animEffect transition="in" filter="blinds(horizontal)">
                                      <p:cBhvr>
                                        <p:cTn id="22" dur="500"/>
                                        <p:tgtEl>
                                          <p:spTgt spid="64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1"/>
          <p:cNvSpPr>
            <a:spLocks noGrp="1"/>
          </p:cNvSpPr>
          <p:nvPr>
            <p:ph type="title"/>
          </p:nvPr>
        </p:nvSpPr>
        <p:spPr>
          <a:xfrm>
            <a:off x="341313" y="25400"/>
            <a:ext cx="8716962" cy="696913"/>
          </a:xfrm>
          <a:ln/>
        </p:spPr>
        <p:txBody>
          <a:bodyPr vert="horz" wrap="square" lIns="91440" tIns="45720" rIns="91440" bIns="45720" anchor="ctr" anchorCtr="0"/>
          <a:lstStyle/>
          <a:p>
            <a:pPr marL="119380" indent="-119380" defTabSz="9144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dirty="0"/>
              <a:t>静态库的创建</a:t>
            </a:r>
          </a:p>
        </p:txBody>
      </p:sp>
      <p:sp>
        <p:nvSpPr>
          <p:cNvPr id="81922" name="Line 2"/>
          <p:cNvSpPr/>
          <p:nvPr/>
        </p:nvSpPr>
        <p:spPr>
          <a:xfrm>
            <a:off x="1295400" y="1376363"/>
            <a:ext cx="1588" cy="381000"/>
          </a:xfrm>
          <a:prstGeom prst="line">
            <a:avLst/>
          </a:prstGeom>
          <a:ln w="28440" cap="flat" cmpd="sng">
            <a:solidFill>
              <a:srgbClr val="000066"/>
            </a:solidFill>
            <a:prstDash val="solid"/>
            <a:miter/>
            <a:headEnd type="none" w="med" len="med"/>
            <a:tailEnd type="triangle" w="med" len="med"/>
          </a:ln>
        </p:spPr>
      </p:sp>
      <p:sp>
        <p:nvSpPr>
          <p:cNvPr id="81923" name="Rectangle 3"/>
          <p:cNvSpPr/>
          <p:nvPr/>
        </p:nvSpPr>
        <p:spPr>
          <a:xfrm>
            <a:off x="349250" y="1738313"/>
            <a:ext cx="1747838" cy="714375"/>
          </a:xfrm>
          <a:prstGeom prst="rect">
            <a:avLst/>
          </a:prstGeom>
          <a:solidFill>
            <a:srgbClr val="DEDFF5"/>
          </a:solidFill>
          <a:ln w="28448" cap="flat" cmpd="sng">
            <a:solidFill>
              <a:schemeClr val="tx1"/>
            </a:solidFill>
            <a:prstDash val="solid"/>
            <a:miter/>
            <a:headEnd type="none" w="med" len="med"/>
            <a:tailEnd type="none" w="med" len="med"/>
          </a:ln>
        </p:spPr>
        <p:txBody>
          <a:bodyPr lIns="18000" tIns="44280" rIns="18000" bIns="44280" anchor="t" anchorCtr="0">
            <a:spAutoFit/>
          </a:bodyPr>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latin typeface="微软雅黑" panose="020B0503020204020204" pitchFamily="34" charset="-122"/>
                <a:ea typeface="微软雅黑" panose="020B0503020204020204" pitchFamily="34" charset="-122"/>
              </a:rPr>
              <a:t>转换</a:t>
            </a:r>
          </a:p>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latin typeface="微软雅黑" panose="020B0503020204020204" pitchFamily="34" charset="-122"/>
                <a:ea typeface="微软雅黑" panose="020B0503020204020204" pitchFamily="34" charset="-122"/>
              </a:rPr>
              <a:t>(cpp,cc1,as)</a:t>
            </a:r>
            <a:endParaRPr lang="en-GB" altLang="zh-CN" sz="2000" b="1" dirty="0">
              <a:latin typeface="微软雅黑" panose="020B0503020204020204" pitchFamily="34" charset="-122"/>
              <a:ea typeface="微软雅黑" panose="020B0503020204020204" pitchFamily="34" charset="-122"/>
            </a:endParaRPr>
          </a:p>
        </p:txBody>
      </p:sp>
      <p:sp>
        <p:nvSpPr>
          <p:cNvPr id="81924" name="Text Box 4"/>
          <p:cNvSpPr txBox="1"/>
          <p:nvPr/>
        </p:nvSpPr>
        <p:spPr>
          <a:xfrm>
            <a:off x="771525" y="1071563"/>
            <a:ext cx="877888" cy="377825"/>
          </a:xfrm>
          <a:prstGeom prst="rect">
            <a:avLst/>
          </a:prstGeom>
          <a:noFill/>
          <a:ln w="9525">
            <a:noFill/>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atoi.c</a:t>
            </a:r>
          </a:p>
        </p:txBody>
      </p:sp>
      <p:sp>
        <p:nvSpPr>
          <p:cNvPr id="81925" name="Text Box 5"/>
          <p:cNvSpPr txBox="1"/>
          <p:nvPr/>
        </p:nvSpPr>
        <p:spPr>
          <a:xfrm>
            <a:off x="955675" y="2871788"/>
            <a:ext cx="912813" cy="377825"/>
          </a:xfrm>
          <a:prstGeom prst="rect">
            <a:avLst/>
          </a:prstGeom>
          <a:noFill/>
          <a:ln w="9525">
            <a:noFill/>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atoi.o</a:t>
            </a:r>
          </a:p>
        </p:txBody>
      </p:sp>
      <p:sp>
        <p:nvSpPr>
          <p:cNvPr id="29702" name="Rectangle 6"/>
          <p:cNvSpPr>
            <a:spLocks noChangeArrowheads="1"/>
          </p:cNvSpPr>
          <p:nvPr/>
        </p:nvSpPr>
        <p:spPr bwMode="auto">
          <a:xfrm>
            <a:off x="2198688" y="1746250"/>
            <a:ext cx="1749425" cy="714375"/>
          </a:xfrm>
          <a:prstGeom prst="rect">
            <a:avLst/>
          </a:prstGeom>
          <a:solidFill>
            <a:schemeClr val="accent2">
              <a:lumMod val="20000"/>
              <a:lumOff val="80000"/>
            </a:schemeClr>
          </a:solidFill>
          <a:ln w="28440">
            <a:solidFill>
              <a:schemeClr val="tx1"/>
            </a:solidFill>
            <a:miter lim="800000"/>
          </a:ln>
          <a:effectLst/>
        </p:spPr>
        <p:txBody>
          <a:bodyPr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转换</a:t>
            </a:r>
          </a:p>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(cpp,cc1,as)</a:t>
            </a:r>
            <a:endPar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endParaRPr>
          </a:p>
        </p:txBody>
      </p:sp>
      <p:sp>
        <p:nvSpPr>
          <p:cNvPr id="81927" name="Text Box 7"/>
          <p:cNvSpPr txBox="1"/>
          <p:nvPr/>
        </p:nvSpPr>
        <p:spPr>
          <a:xfrm>
            <a:off x="2297113" y="1071563"/>
            <a:ext cx="1111250" cy="377825"/>
          </a:xfrm>
          <a:prstGeom prst="rect">
            <a:avLst/>
          </a:prstGeom>
          <a:noFill/>
          <a:ln w="9525">
            <a:noFill/>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printf.c</a:t>
            </a:r>
          </a:p>
        </p:txBody>
      </p:sp>
      <p:sp>
        <p:nvSpPr>
          <p:cNvPr id="81928" name="Text Box 8"/>
          <p:cNvSpPr txBox="1"/>
          <p:nvPr/>
        </p:nvSpPr>
        <p:spPr>
          <a:xfrm>
            <a:off x="2316163" y="2871788"/>
            <a:ext cx="1146175" cy="377825"/>
          </a:xfrm>
          <a:prstGeom prst="rect">
            <a:avLst/>
          </a:prstGeom>
          <a:noFill/>
          <a:ln w="9525">
            <a:noFill/>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printf.o</a:t>
            </a:r>
          </a:p>
        </p:txBody>
      </p:sp>
      <p:sp>
        <p:nvSpPr>
          <p:cNvPr id="81929" name="Line 9"/>
          <p:cNvSpPr/>
          <p:nvPr/>
        </p:nvSpPr>
        <p:spPr>
          <a:xfrm>
            <a:off x="2971800" y="1376363"/>
            <a:ext cx="1588" cy="381000"/>
          </a:xfrm>
          <a:prstGeom prst="line">
            <a:avLst/>
          </a:prstGeom>
          <a:ln w="28440" cap="flat" cmpd="sng">
            <a:solidFill>
              <a:srgbClr val="000066"/>
            </a:solidFill>
            <a:prstDash val="solid"/>
            <a:miter/>
            <a:headEnd type="none" w="med" len="med"/>
            <a:tailEnd type="triangle" w="med" len="med"/>
          </a:ln>
        </p:spPr>
      </p:sp>
      <p:sp>
        <p:nvSpPr>
          <p:cNvPr id="81930" name="Line 10"/>
          <p:cNvSpPr/>
          <p:nvPr/>
        </p:nvSpPr>
        <p:spPr>
          <a:xfrm>
            <a:off x="1252538" y="2524125"/>
            <a:ext cx="1587" cy="381000"/>
          </a:xfrm>
          <a:prstGeom prst="line">
            <a:avLst/>
          </a:prstGeom>
          <a:ln w="28440" cap="flat" cmpd="sng">
            <a:solidFill>
              <a:srgbClr val="000066"/>
            </a:solidFill>
            <a:prstDash val="solid"/>
            <a:miter/>
            <a:headEnd type="none" w="med" len="med"/>
            <a:tailEnd type="triangle" w="med" len="med"/>
          </a:ln>
        </p:spPr>
      </p:sp>
      <p:sp>
        <p:nvSpPr>
          <p:cNvPr id="81931" name="Line 11"/>
          <p:cNvSpPr/>
          <p:nvPr/>
        </p:nvSpPr>
        <p:spPr>
          <a:xfrm>
            <a:off x="2957513" y="2524125"/>
            <a:ext cx="1587" cy="381000"/>
          </a:xfrm>
          <a:prstGeom prst="line">
            <a:avLst/>
          </a:prstGeom>
          <a:ln w="28440" cap="flat" cmpd="sng">
            <a:solidFill>
              <a:srgbClr val="000066"/>
            </a:solidFill>
            <a:prstDash val="solid"/>
            <a:miter/>
            <a:headEnd type="none" w="med" len="med"/>
            <a:tailEnd type="triangle" w="med" len="med"/>
          </a:ln>
        </p:spPr>
      </p:sp>
      <p:sp>
        <p:nvSpPr>
          <p:cNvPr id="81932" name="Line 12"/>
          <p:cNvSpPr/>
          <p:nvPr/>
        </p:nvSpPr>
        <p:spPr>
          <a:xfrm>
            <a:off x="2971800" y="3249613"/>
            <a:ext cx="1588" cy="471487"/>
          </a:xfrm>
          <a:prstGeom prst="line">
            <a:avLst/>
          </a:prstGeom>
          <a:ln w="28440" cap="flat" cmpd="sng">
            <a:solidFill>
              <a:srgbClr val="000066"/>
            </a:solidFill>
            <a:prstDash val="solid"/>
            <a:miter/>
            <a:headEnd type="none" w="med" len="med"/>
            <a:tailEnd type="triangle" w="med" len="med"/>
          </a:ln>
        </p:spPr>
      </p:sp>
      <p:sp>
        <p:nvSpPr>
          <p:cNvPr id="81933" name="Text Box 13"/>
          <p:cNvSpPr txBox="1"/>
          <p:nvPr/>
        </p:nvSpPr>
        <p:spPr>
          <a:xfrm>
            <a:off x="2511425" y="4559300"/>
            <a:ext cx="917575" cy="406400"/>
          </a:xfrm>
          <a:prstGeom prst="rect">
            <a:avLst/>
          </a:prstGeom>
          <a:noFill/>
          <a:ln w="9525">
            <a:noFill/>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200" b="1" dirty="0">
                <a:solidFill>
                  <a:srgbClr val="FF0000"/>
                </a:solidFill>
                <a:latin typeface="微软雅黑" panose="020B0503020204020204" pitchFamily="34" charset="-122"/>
                <a:ea typeface="微软雅黑" panose="020B0503020204020204" pitchFamily="34" charset="-122"/>
              </a:rPr>
              <a:t>libc.a</a:t>
            </a:r>
          </a:p>
        </p:txBody>
      </p:sp>
      <p:sp>
        <p:nvSpPr>
          <p:cNvPr id="81934" name="Line 14"/>
          <p:cNvSpPr/>
          <p:nvPr/>
        </p:nvSpPr>
        <p:spPr>
          <a:xfrm flipH="1">
            <a:off x="3884613" y="3187700"/>
            <a:ext cx="1298575" cy="457200"/>
          </a:xfrm>
          <a:prstGeom prst="line">
            <a:avLst/>
          </a:prstGeom>
          <a:ln w="28440" cap="flat" cmpd="sng">
            <a:solidFill>
              <a:srgbClr val="000066"/>
            </a:solidFill>
            <a:prstDash val="solid"/>
            <a:miter/>
            <a:headEnd type="none" w="med" len="med"/>
            <a:tailEnd type="triangle" w="med" len="med"/>
          </a:ln>
        </p:spPr>
      </p:sp>
      <p:sp>
        <p:nvSpPr>
          <p:cNvPr id="29711" name="Rectangle 15"/>
          <p:cNvSpPr>
            <a:spLocks noChangeArrowheads="1"/>
          </p:cNvSpPr>
          <p:nvPr/>
        </p:nvSpPr>
        <p:spPr bwMode="auto">
          <a:xfrm>
            <a:off x="1828800" y="3721100"/>
            <a:ext cx="2971800" cy="415925"/>
          </a:xfrm>
          <a:prstGeom prst="rect">
            <a:avLst/>
          </a:prstGeom>
          <a:solidFill>
            <a:schemeClr val="accent2">
              <a:lumMod val="20000"/>
              <a:lumOff val="80000"/>
            </a:schemeClr>
          </a:solidFill>
          <a:ln w="28440">
            <a:solidFill>
              <a:schemeClr val="tx1"/>
            </a:solidFill>
            <a:miter lim="800000"/>
          </a:ln>
          <a:effectLst/>
        </p:spPr>
        <p:txBody>
          <a:bodyPr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Archiver (ar)</a:t>
            </a:r>
          </a:p>
        </p:txBody>
      </p:sp>
      <p:sp>
        <p:nvSpPr>
          <p:cNvPr id="81936" name="Text Box 16"/>
          <p:cNvSpPr txBox="1"/>
          <p:nvPr/>
        </p:nvSpPr>
        <p:spPr>
          <a:xfrm>
            <a:off x="3886200" y="1616075"/>
            <a:ext cx="423863" cy="449263"/>
          </a:xfrm>
          <a:prstGeom prst="rect">
            <a:avLst/>
          </a:prstGeom>
          <a:noFill/>
          <a:ln w="9525">
            <a:noFill/>
          </a:ln>
        </p:spPr>
        <p:txBody>
          <a:bodyPr wrap="none" lIns="90000" tIns="46800" rIns="90000" bIns="46800" anchor="t" anchorCtr="0">
            <a:spAutoFit/>
          </a:bodyPr>
          <a:lstStyle/>
          <a:p>
            <a:pP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1" dirty="0">
                <a:latin typeface="Calibri" panose="020F0502020204030204" pitchFamily="34" charset="0"/>
                <a:ea typeface="msgothic"/>
              </a:rPr>
              <a:t>...</a:t>
            </a:r>
          </a:p>
        </p:txBody>
      </p:sp>
      <p:sp>
        <p:nvSpPr>
          <p:cNvPr id="81937" name="Text Box 18"/>
          <p:cNvSpPr txBox="1"/>
          <p:nvPr/>
        </p:nvSpPr>
        <p:spPr>
          <a:xfrm>
            <a:off x="4583113" y="1082675"/>
            <a:ext cx="1389062" cy="377825"/>
          </a:xfrm>
          <a:prstGeom prst="rect">
            <a:avLst/>
          </a:prstGeom>
          <a:noFill/>
          <a:ln w="9525">
            <a:noFill/>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random.c</a:t>
            </a:r>
          </a:p>
        </p:txBody>
      </p:sp>
      <p:sp>
        <p:nvSpPr>
          <p:cNvPr id="81938" name="Text Box 19"/>
          <p:cNvSpPr txBox="1"/>
          <p:nvPr/>
        </p:nvSpPr>
        <p:spPr>
          <a:xfrm>
            <a:off x="4602163" y="2882900"/>
            <a:ext cx="1423987" cy="377825"/>
          </a:xfrm>
          <a:prstGeom prst="rect">
            <a:avLst/>
          </a:prstGeom>
          <a:noFill/>
          <a:ln w="9525">
            <a:noFill/>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random.o</a:t>
            </a:r>
          </a:p>
        </p:txBody>
      </p:sp>
      <p:sp>
        <p:nvSpPr>
          <p:cNvPr id="81939" name="Line 20"/>
          <p:cNvSpPr/>
          <p:nvPr/>
        </p:nvSpPr>
        <p:spPr>
          <a:xfrm>
            <a:off x="5257800" y="1387475"/>
            <a:ext cx="1588" cy="381000"/>
          </a:xfrm>
          <a:prstGeom prst="line">
            <a:avLst/>
          </a:prstGeom>
          <a:ln w="28440" cap="flat" cmpd="sng">
            <a:solidFill>
              <a:srgbClr val="000066"/>
            </a:solidFill>
            <a:prstDash val="solid"/>
            <a:miter/>
            <a:headEnd type="none" w="med" len="med"/>
            <a:tailEnd type="triangle" w="med" len="med"/>
          </a:ln>
        </p:spPr>
      </p:sp>
      <p:sp>
        <p:nvSpPr>
          <p:cNvPr id="81940" name="Line 21"/>
          <p:cNvSpPr/>
          <p:nvPr/>
        </p:nvSpPr>
        <p:spPr>
          <a:xfrm>
            <a:off x="5257800" y="2533650"/>
            <a:ext cx="1588" cy="381000"/>
          </a:xfrm>
          <a:prstGeom prst="line">
            <a:avLst/>
          </a:prstGeom>
          <a:ln w="28440" cap="flat" cmpd="sng">
            <a:solidFill>
              <a:srgbClr val="000066"/>
            </a:solidFill>
            <a:prstDash val="solid"/>
            <a:miter/>
            <a:headEnd type="none" w="med" len="med"/>
            <a:tailEnd type="triangle" w="med" len="med"/>
          </a:ln>
        </p:spPr>
      </p:sp>
      <p:sp>
        <p:nvSpPr>
          <p:cNvPr id="81941" name="Line 22"/>
          <p:cNvSpPr/>
          <p:nvPr/>
        </p:nvSpPr>
        <p:spPr>
          <a:xfrm>
            <a:off x="1295400" y="3187700"/>
            <a:ext cx="1219200" cy="457200"/>
          </a:xfrm>
          <a:prstGeom prst="line">
            <a:avLst/>
          </a:prstGeom>
          <a:ln w="28440" cap="flat" cmpd="sng">
            <a:solidFill>
              <a:srgbClr val="000066"/>
            </a:solidFill>
            <a:prstDash val="solid"/>
            <a:miter/>
            <a:headEnd type="none" w="med" len="med"/>
            <a:tailEnd type="triangle" w="med" len="med"/>
          </a:ln>
        </p:spPr>
      </p:sp>
      <p:sp>
        <p:nvSpPr>
          <p:cNvPr id="81942" name="Text Box 23"/>
          <p:cNvSpPr txBox="1"/>
          <p:nvPr/>
        </p:nvSpPr>
        <p:spPr>
          <a:xfrm>
            <a:off x="4864100" y="3571875"/>
            <a:ext cx="3746500" cy="663575"/>
          </a:xfrm>
          <a:prstGeom prst="rect">
            <a:avLst/>
          </a:prstGeom>
          <a:noFill/>
          <a:ln w="9525">
            <a:noFill/>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solidFill>
                  <a:srgbClr val="C00000"/>
                </a:solidFill>
                <a:latin typeface="微软雅黑" panose="020B0503020204020204" pitchFamily="34" charset="-122"/>
                <a:ea typeface="微软雅黑" panose="020B0503020204020204" pitchFamily="34" charset="-122"/>
              </a:rPr>
              <a:t>$ </a:t>
            </a:r>
            <a:r>
              <a:rPr lang="en-GB" altLang="zh-CN" sz="2000" b="1" dirty="0">
                <a:solidFill>
                  <a:srgbClr val="FF0000"/>
                </a:solidFill>
                <a:latin typeface="微软雅黑" panose="020B0503020204020204" pitchFamily="34" charset="-122"/>
                <a:ea typeface="微软雅黑" panose="020B0503020204020204" pitchFamily="34" charset="-122"/>
              </a:rPr>
              <a:t>ar rcs</a:t>
            </a:r>
            <a:r>
              <a:rPr lang="en-GB" altLang="zh-CN" sz="2000" b="1" dirty="0">
                <a:solidFill>
                  <a:srgbClr val="C00000"/>
                </a:solidFill>
                <a:latin typeface="微软雅黑" panose="020B0503020204020204" pitchFamily="34" charset="-122"/>
                <a:ea typeface="微软雅黑" panose="020B0503020204020204" pitchFamily="34" charset="-122"/>
              </a:rPr>
              <a:t> libc.a \</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solidFill>
                  <a:srgbClr val="C00000"/>
                </a:solidFill>
                <a:latin typeface="微软雅黑" panose="020B0503020204020204" pitchFamily="34" charset="-122"/>
                <a:ea typeface="微软雅黑" panose="020B0503020204020204" pitchFamily="34" charset="-122"/>
              </a:rPr>
              <a:t>  atoi.o printf.o … random.o</a:t>
            </a:r>
          </a:p>
        </p:txBody>
      </p:sp>
      <p:sp>
        <p:nvSpPr>
          <p:cNvPr id="81943" name="Line 24"/>
          <p:cNvSpPr/>
          <p:nvPr/>
        </p:nvSpPr>
        <p:spPr>
          <a:xfrm>
            <a:off x="2971800" y="4164013"/>
            <a:ext cx="1588" cy="457200"/>
          </a:xfrm>
          <a:prstGeom prst="line">
            <a:avLst/>
          </a:prstGeom>
          <a:ln w="28440" cap="flat" cmpd="sng">
            <a:solidFill>
              <a:srgbClr val="000066"/>
            </a:solidFill>
            <a:prstDash val="solid"/>
            <a:miter/>
            <a:headEnd type="none" w="med" len="med"/>
            <a:tailEnd type="triangle" w="med" len="med"/>
          </a:ln>
        </p:spPr>
      </p:sp>
      <p:sp>
        <p:nvSpPr>
          <p:cNvPr id="81944" name="Text Box 26"/>
          <p:cNvSpPr txBox="1"/>
          <p:nvPr/>
        </p:nvSpPr>
        <p:spPr>
          <a:xfrm>
            <a:off x="3552825" y="4540250"/>
            <a:ext cx="2971800" cy="420688"/>
          </a:xfrm>
          <a:prstGeom prst="rect">
            <a:avLst/>
          </a:prstGeom>
          <a:noFill/>
          <a:ln w="9525">
            <a:noFill/>
          </a:ln>
        </p:spPr>
        <p:txBody>
          <a:bodyPr lIns="90000" tIns="46800" rIns="90000" bIns="46800" anchor="t" anchorCtr="0">
            <a:spAutoFit/>
          </a:bodyPr>
          <a:lstStyle/>
          <a:p>
            <a:pP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200" b="1" dirty="0">
                <a:solidFill>
                  <a:srgbClr val="C00000"/>
                </a:solidFill>
                <a:latin typeface="微软雅黑" panose="020B0503020204020204" pitchFamily="34" charset="-122"/>
                <a:ea typeface="微软雅黑" panose="020B0503020204020204" pitchFamily="34" charset="-122"/>
              </a:rPr>
              <a:t>C</a:t>
            </a:r>
            <a:r>
              <a:rPr lang="zh-CN" altLang="en-GB" sz="2200" b="1" dirty="0">
                <a:solidFill>
                  <a:srgbClr val="C00000"/>
                </a:solidFill>
                <a:latin typeface="微软雅黑" panose="020B0503020204020204" pitchFamily="34" charset="-122"/>
                <a:ea typeface="微软雅黑" panose="020B0503020204020204" pitchFamily="34" charset="-122"/>
              </a:rPr>
              <a:t>标准静态库</a:t>
            </a:r>
          </a:p>
        </p:txBody>
      </p:sp>
      <p:sp>
        <p:nvSpPr>
          <p:cNvPr id="81945" name="Rectangle 2"/>
          <p:cNvSpPr txBox="1"/>
          <p:nvPr/>
        </p:nvSpPr>
        <p:spPr>
          <a:xfrm>
            <a:off x="398463" y="5286375"/>
            <a:ext cx="8307387" cy="1066800"/>
          </a:xfrm>
          <a:prstGeom prst="rect">
            <a:avLst/>
          </a:prstGeom>
          <a:noFill/>
          <a:ln w="9525">
            <a:noFill/>
          </a:ln>
        </p:spPr>
        <p:txBody>
          <a:bodyPr anchor="t" anchorCtr="0"/>
          <a:lstStyle/>
          <a:p>
            <a:pPr marL="342900" indent="-342900" defTabSz="914400">
              <a:spcBef>
                <a:spcPct val="20000"/>
              </a:spcBef>
              <a:buClr>
                <a:srgbClr val="990000"/>
              </a:buClr>
              <a:buSzPct val="60000"/>
              <a:buFont typeface="Wingdings 2" panose="05020102010507070707" pitchFamily="18" charset="2"/>
              <a:buChar char="¢"/>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en-GB" altLang="zh-CN" sz="2200" b="1" dirty="0">
                <a:solidFill>
                  <a:srgbClr val="C00000"/>
                </a:solidFill>
                <a:latin typeface="微软雅黑" panose="020B0503020204020204" pitchFamily="34" charset="-122"/>
                <a:ea typeface="微软雅黑" panose="020B0503020204020204" pitchFamily="34" charset="-122"/>
              </a:rPr>
              <a:t>Archiver</a:t>
            </a:r>
            <a:r>
              <a:rPr lang="zh-CN" altLang="en-GB" sz="2200" b="1" dirty="0">
                <a:solidFill>
                  <a:srgbClr val="C00000"/>
                </a:solidFill>
                <a:latin typeface="微软雅黑" panose="020B0503020204020204" pitchFamily="34" charset="-122"/>
                <a:ea typeface="微软雅黑" panose="020B0503020204020204" pitchFamily="34" charset="-122"/>
              </a:rPr>
              <a:t>（</a:t>
            </a:r>
            <a:r>
              <a:rPr lang="zh-CN" altLang="en-US" sz="2200" b="1" dirty="0">
                <a:solidFill>
                  <a:srgbClr val="C00000"/>
                </a:solidFill>
                <a:latin typeface="微软雅黑" panose="020B0503020204020204" pitchFamily="34" charset="-122"/>
                <a:ea typeface="微软雅黑" panose="020B0503020204020204" pitchFamily="34" charset="-122"/>
              </a:rPr>
              <a:t>归档程序、</a:t>
            </a:r>
            <a:r>
              <a:rPr lang="zh-CN" altLang="en-GB" sz="2200" b="1" dirty="0">
                <a:solidFill>
                  <a:srgbClr val="C00000"/>
                </a:solidFill>
                <a:latin typeface="微软雅黑" panose="020B0503020204020204" pitchFamily="34" charset="-122"/>
                <a:ea typeface="微软雅黑" panose="020B0503020204020204" pitchFamily="34" charset="-122"/>
              </a:rPr>
              <a:t>归档器）</a:t>
            </a:r>
            <a:r>
              <a:rPr lang="zh-CN" altLang="en-GB" sz="2200" b="1" dirty="0">
                <a:latin typeface="微软雅黑" panose="020B0503020204020204" pitchFamily="34" charset="-122"/>
                <a:ea typeface="微软雅黑" panose="020B0503020204020204" pitchFamily="34" charset="-122"/>
              </a:rPr>
              <a:t>允许增量更新，只要重新编译需修改的源码并将其</a:t>
            </a:r>
            <a:r>
              <a:rPr lang="en-GB" altLang="zh-CN" sz="2200" b="1" dirty="0">
                <a:latin typeface="微软雅黑" panose="020B0503020204020204" pitchFamily="34" charset="-122"/>
                <a:ea typeface="微软雅黑" panose="020B0503020204020204" pitchFamily="34" charset="-122"/>
              </a:rPr>
              <a:t>.o</a:t>
            </a:r>
            <a:r>
              <a:rPr lang="zh-CN" altLang="en-GB" sz="2200" b="1" dirty="0">
                <a:latin typeface="微软雅黑" panose="020B0503020204020204" pitchFamily="34" charset="-122"/>
                <a:ea typeface="微软雅黑" panose="020B0503020204020204" pitchFamily="34" charset="-122"/>
              </a:rPr>
              <a:t>文件替换到静态库中。</a:t>
            </a:r>
            <a:endParaRPr lang="en-US" altLang="zh-CN" sz="2200" b="1" dirty="0">
              <a:latin typeface="微软雅黑" panose="020B0503020204020204" pitchFamily="34" charset="-122"/>
              <a:ea typeface="微软雅黑" panose="020B0503020204020204" pitchFamily="34" charset="-122"/>
            </a:endParaRPr>
          </a:p>
          <a:p>
            <a:pPr marL="342900" indent="-342900" defTabSz="914400">
              <a:spcBef>
                <a:spcPct val="20000"/>
              </a:spcBef>
              <a:buClr>
                <a:srgbClr val="990000"/>
              </a:buClr>
              <a:buSzPct val="60000"/>
              <a:buFont typeface="Wingdings 2" panose="05020102010507070707" pitchFamily="18" charset="2"/>
              <a:buChar char="¢"/>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endParaRPr lang="en-GB" altLang="zh-CN" sz="2000" b="1" dirty="0">
              <a:latin typeface="Calibri" panose="020F0502020204030204" pitchFamily="34" charset="0"/>
              <a:ea typeface="宋体" panose="02010600030101010101" pitchFamily="2" charset="-122"/>
            </a:endParaRPr>
          </a:p>
        </p:txBody>
      </p:sp>
      <p:sp>
        <p:nvSpPr>
          <p:cNvPr id="2" name="Rectangle 6"/>
          <p:cNvSpPr>
            <a:spLocks noChangeArrowheads="1"/>
          </p:cNvSpPr>
          <p:nvPr/>
        </p:nvSpPr>
        <p:spPr bwMode="auto">
          <a:xfrm>
            <a:off x="4379913" y="1766888"/>
            <a:ext cx="1749425" cy="714375"/>
          </a:xfrm>
          <a:prstGeom prst="rect">
            <a:avLst/>
          </a:prstGeom>
          <a:solidFill>
            <a:schemeClr val="accent2">
              <a:lumMod val="20000"/>
              <a:lumOff val="80000"/>
            </a:schemeClr>
          </a:solidFill>
          <a:ln w="28440">
            <a:solidFill>
              <a:schemeClr val="tx1"/>
            </a:solidFill>
            <a:miter lim="800000"/>
          </a:ln>
          <a:effectLst/>
        </p:spPr>
        <p:txBody>
          <a:bodyPr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转换</a:t>
            </a:r>
          </a:p>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(cpp,cc1,as)</a:t>
            </a:r>
            <a:endPar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p:cNvSpPr>
          <p:nvPr>
            <p:ph type="title"/>
          </p:nvPr>
        </p:nvSpPr>
        <p:spPr>
          <a:xfrm>
            <a:off x="1057275" y="98425"/>
            <a:ext cx="6529388" cy="544513"/>
          </a:xfrm>
          <a:ln/>
        </p:spPr>
        <p:txBody>
          <a:bodyPr vert="horz" wrap="square" lIns="63500" tIns="25400" rIns="63500" bIns="25400" anchor="t" anchorCtr="0">
            <a:spAutoFit/>
          </a:bodyPr>
          <a:lstStyle/>
          <a:p>
            <a:pPr>
              <a:buNone/>
            </a:pPr>
            <a:r>
              <a:rPr lang="zh-CN" altLang="en-US" sz="3200" dirty="0"/>
              <a:t>预处理</a:t>
            </a:r>
          </a:p>
        </p:txBody>
      </p:sp>
      <p:pic>
        <p:nvPicPr>
          <p:cNvPr id="10242" name="图片 1"/>
          <p:cNvPicPr>
            <a:picLocks noChangeAspect="1"/>
          </p:cNvPicPr>
          <p:nvPr/>
        </p:nvPicPr>
        <p:blipFill>
          <a:blip r:embed="rId3"/>
          <a:stretch>
            <a:fillRect/>
          </a:stretch>
        </p:blipFill>
        <p:spPr>
          <a:xfrm>
            <a:off x="660400" y="931863"/>
            <a:ext cx="7823200" cy="4994275"/>
          </a:xfrm>
          <a:prstGeom prst="rect">
            <a:avLst/>
          </a:prstGeom>
          <a:noFill/>
          <a:ln w="9525">
            <a:noFill/>
          </a:ln>
        </p:spPr>
      </p:pic>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1"/>
          <p:cNvSpPr>
            <a:spLocks noGrp="1"/>
          </p:cNvSpPr>
          <p:nvPr>
            <p:ph type="title"/>
          </p:nvPr>
        </p:nvSpPr>
        <p:spPr>
          <a:xfrm>
            <a:off x="250825" y="7938"/>
            <a:ext cx="8716963" cy="673100"/>
          </a:xfrm>
          <a:ln/>
        </p:spPr>
        <p:txBody>
          <a:bodyPr vert="horz" wrap="square" lIns="91440" tIns="45720" rIns="91440" bIns="45720" anchor="ctr" anchorCtr="0"/>
          <a:lstStyle/>
          <a:p>
            <a:pPr marL="119380" indent="-119380" defTabSz="9144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dirty="0"/>
              <a:t>常用静态库</a:t>
            </a:r>
          </a:p>
        </p:txBody>
      </p:sp>
      <p:sp>
        <p:nvSpPr>
          <p:cNvPr id="83970" name="Rectangle 2"/>
          <p:cNvSpPr>
            <a:spLocks noGrp="1"/>
          </p:cNvSpPr>
          <p:nvPr>
            <p:ph type="body"/>
          </p:nvPr>
        </p:nvSpPr>
        <p:spPr>
          <a:xfrm>
            <a:off x="354013" y="750888"/>
            <a:ext cx="8307387" cy="2600325"/>
          </a:xfrm>
          <a:ln/>
        </p:spPr>
        <p:txBody>
          <a:bodyPr vert="horz" wrap="square" lIns="91440" tIns="45720" rIns="91440" bIns="45720" anchor="t" anchorCtr="0"/>
          <a:lstStyle/>
          <a:p>
            <a:pPr defTabSz="914400">
              <a:lnSpc>
                <a:spcPct val="100000"/>
              </a:lnSpc>
              <a:spcBef>
                <a:spcPct val="15000"/>
              </a:spcBef>
              <a:buFont typeface="Wingdings" panose="05000000000000000000" pitchFamily="2" charset="2"/>
              <a:buNone/>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en-GB" altLang="zh-CN" sz="2000" dirty="0">
                <a:latin typeface="微软雅黑" panose="020B0503020204020204" pitchFamily="34" charset="-122"/>
                <a:ea typeface="微软雅黑" panose="020B0503020204020204" pitchFamily="34" charset="-122"/>
              </a:rPr>
              <a:t>libc.a ( C</a:t>
            </a:r>
            <a:r>
              <a:rPr lang="zh-CN" altLang="en-GB" sz="2000" dirty="0">
                <a:latin typeface="微软雅黑" panose="020B0503020204020204" pitchFamily="34" charset="-122"/>
                <a:ea typeface="微软雅黑" panose="020B0503020204020204" pitchFamily="34" charset="-122"/>
              </a:rPr>
              <a:t>标准库 </a:t>
            </a:r>
            <a:r>
              <a:rPr lang="en-GB" altLang="zh-CN" sz="2000" dirty="0">
                <a:latin typeface="微软雅黑" panose="020B0503020204020204" pitchFamily="34" charset="-122"/>
                <a:ea typeface="微软雅黑" panose="020B0503020204020204" pitchFamily="34" charset="-122"/>
              </a:rPr>
              <a:t>)</a:t>
            </a:r>
          </a:p>
          <a:p>
            <a:pPr lvl="1" defTabSz="914400">
              <a:lnSpc>
                <a:spcPct val="100000"/>
              </a:lnSpc>
              <a:spcBef>
                <a:spcPct val="15000"/>
              </a:spcBef>
              <a:buChar char="–"/>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en-GB" altLang="zh-CN" dirty="0">
                <a:latin typeface="微软雅黑" panose="020B0503020204020204" pitchFamily="34" charset="-122"/>
                <a:ea typeface="微软雅黑" panose="020B0503020204020204" pitchFamily="34" charset="-122"/>
              </a:rPr>
              <a:t>1392</a:t>
            </a:r>
            <a:r>
              <a:rPr lang="zh-CN" altLang="en-GB" dirty="0">
                <a:latin typeface="微软雅黑" panose="020B0503020204020204" pitchFamily="34" charset="-122"/>
                <a:ea typeface="微软雅黑" panose="020B0503020204020204" pitchFamily="34" charset="-122"/>
              </a:rPr>
              <a:t>个目标文件（大约</a:t>
            </a:r>
            <a:r>
              <a:rPr lang="en-GB" altLang="zh-CN" dirty="0">
                <a:latin typeface="微软雅黑" panose="020B0503020204020204" pitchFamily="34" charset="-122"/>
                <a:ea typeface="微软雅黑" panose="020B0503020204020204" pitchFamily="34" charset="-122"/>
              </a:rPr>
              <a:t>8 MB</a:t>
            </a:r>
            <a:r>
              <a:rPr lang="zh-CN" altLang="en-GB" dirty="0">
                <a:latin typeface="微软雅黑" panose="020B0503020204020204" pitchFamily="34" charset="-122"/>
                <a:ea typeface="微软雅黑" panose="020B0503020204020204" pitchFamily="34" charset="-122"/>
              </a:rPr>
              <a:t>）</a:t>
            </a:r>
          </a:p>
          <a:p>
            <a:pPr lvl="1" defTabSz="914400">
              <a:lnSpc>
                <a:spcPct val="100000"/>
              </a:lnSpc>
              <a:spcBef>
                <a:spcPct val="15000"/>
              </a:spcBef>
              <a:buChar char="–"/>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rPr>
              <a:t>包含</a:t>
            </a:r>
            <a:r>
              <a:rPr lang="en-GB" altLang="zh-CN" dirty="0">
                <a:latin typeface="微软雅黑" panose="020B0503020204020204" pitchFamily="34" charset="-122"/>
                <a:ea typeface="微软雅黑" panose="020B0503020204020204" pitchFamily="34" charset="-122"/>
              </a:rPr>
              <a:t>I/O</a:t>
            </a:r>
            <a:r>
              <a:rPr lang="zh-CN" altLang="en-GB" dirty="0">
                <a:latin typeface="微软雅黑" panose="020B0503020204020204" pitchFamily="34" charset="-122"/>
                <a:ea typeface="微软雅黑" panose="020B0503020204020204" pitchFamily="34" charset="-122"/>
              </a:rPr>
              <a:t>、存储分配、信号处理、字符串处理、时间和日期、随机数生成、定点整数算术运算</a:t>
            </a:r>
            <a:endParaRPr lang="en-GB" altLang="zh-CN" dirty="0">
              <a:latin typeface="微软雅黑" panose="020B0503020204020204" pitchFamily="34" charset="-122"/>
              <a:ea typeface="微软雅黑" panose="020B0503020204020204" pitchFamily="34" charset="-122"/>
            </a:endParaRPr>
          </a:p>
          <a:p>
            <a:pPr defTabSz="914400">
              <a:lnSpc>
                <a:spcPct val="100000"/>
              </a:lnSpc>
              <a:spcBef>
                <a:spcPct val="15000"/>
              </a:spcBef>
              <a:buFont typeface="Wingdings" panose="05000000000000000000" pitchFamily="2" charset="2"/>
              <a:buNone/>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en-GB" altLang="zh-CN" sz="2000" dirty="0">
                <a:latin typeface="微软雅黑" panose="020B0503020204020204" pitchFamily="34" charset="-122"/>
                <a:ea typeface="微软雅黑" panose="020B0503020204020204" pitchFamily="34" charset="-122"/>
              </a:rPr>
              <a:t>libm.a (the C math library)</a:t>
            </a:r>
          </a:p>
          <a:p>
            <a:pPr lvl="1" defTabSz="914400">
              <a:lnSpc>
                <a:spcPct val="100000"/>
              </a:lnSpc>
              <a:spcBef>
                <a:spcPct val="15000"/>
              </a:spcBef>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en-GB" altLang="zh-CN" dirty="0">
                <a:latin typeface="微软雅黑" panose="020B0503020204020204" pitchFamily="34" charset="-122"/>
                <a:ea typeface="微软雅黑" panose="020B0503020204020204" pitchFamily="34" charset="-122"/>
              </a:rPr>
              <a:t>401 </a:t>
            </a:r>
            <a:r>
              <a:rPr lang="zh-CN" altLang="en-GB" dirty="0">
                <a:latin typeface="微软雅黑" panose="020B0503020204020204" pitchFamily="34" charset="-122"/>
                <a:ea typeface="微软雅黑" panose="020B0503020204020204" pitchFamily="34" charset="-122"/>
              </a:rPr>
              <a:t>个目标文件（大约</a:t>
            </a:r>
            <a:r>
              <a:rPr lang="en-GB" altLang="zh-CN" dirty="0">
                <a:latin typeface="微软雅黑" panose="020B0503020204020204" pitchFamily="34" charset="-122"/>
                <a:ea typeface="微软雅黑" panose="020B0503020204020204" pitchFamily="34" charset="-122"/>
              </a:rPr>
              <a:t> 1 MB</a:t>
            </a:r>
            <a:r>
              <a:rPr lang="zh-CN" altLang="en-GB" dirty="0">
                <a:latin typeface="微软雅黑" panose="020B0503020204020204" pitchFamily="34" charset="-122"/>
                <a:ea typeface="微软雅黑" panose="020B0503020204020204" pitchFamily="34" charset="-122"/>
              </a:rPr>
              <a:t>）</a:t>
            </a:r>
          </a:p>
          <a:p>
            <a:pPr lvl="1" defTabSz="914400">
              <a:lnSpc>
                <a:spcPct val="100000"/>
              </a:lnSpc>
              <a:spcBef>
                <a:spcPct val="15000"/>
              </a:spcBef>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rPr>
              <a:t>浮点数算术运算</a:t>
            </a:r>
            <a:r>
              <a:rPr lang="en-GB" altLang="zh-CN" dirty="0">
                <a:latin typeface="微软雅黑" panose="020B0503020204020204" pitchFamily="34" charset="-122"/>
                <a:ea typeface="微软雅黑" panose="020B0503020204020204" pitchFamily="34" charset="-122"/>
              </a:rPr>
              <a:t>(</a:t>
            </a:r>
            <a:r>
              <a:rPr lang="zh-CN" altLang="en-GB" dirty="0">
                <a:latin typeface="微软雅黑" panose="020B0503020204020204" pitchFamily="34" charset="-122"/>
                <a:ea typeface="微软雅黑" panose="020B0503020204020204" pitchFamily="34" charset="-122"/>
              </a:rPr>
              <a:t>如</a:t>
            </a:r>
            <a:r>
              <a:rPr lang="en-GB" altLang="zh-CN" dirty="0">
                <a:latin typeface="微软雅黑" panose="020B0503020204020204" pitchFamily="34" charset="-122"/>
                <a:ea typeface="微软雅黑" panose="020B0503020204020204" pitchFamily="34" charset="-122"/>
              </a:rPr>
              <a:t>sin, cos, tan, log, exp, sqrt, …) </a:t>
            </a:r>
          </a:p>
        </p:txBody>
      </p:sp>
      <p:sp>
        <p:nvSpPr>
          <p:cNvPr id="83971" name="Text Box 3"/>
          <p:cNvSpPr txBox="1"/>
          <p:nvPr/>
        </p:nvSpPr>
        <p:spPr>
          <a:xfrm>
            <a:off x="361950" y="3276600"/>
            <a:ext cx="3773488" cy="3524250"/>
          </a:xfrm>
          <a:prstGeom prst="rect">
            <a:avLst/>
          </a:prstGeom>
          <a:solidFill>
            <a:srgbClr val="E6E6E6"/>
          </a:solidFill>
          <a:ln w="3240" cap="flat" cmpd="sng">
            <a:solidFill>
              <a:schemeClr val="tx1"/>
            </a:solidFill>
            <a:prstDash val="solid"/>
            <a:miter/>
            <a:headEnd type="none" w="med" len="med"/>
            <a:tailEnd type="none" w="med" len="med"/>
          </a:ln>
        </p:spPr>
        <p:txBody>
          <a:bodyPr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 ar -t /usr/lib/</a:t>
            </a:r>
            <a:r>
              <a:rPr lang="en-GB" altLang="zh-CN" sz="2000" b="1" dirty="0">
                <a:solidFill>
                  <a:srgbClr val="FF0000"/>
                </a:solidFill>
                <a:latin typeface="微软雅黑" panose="020B0503020204020204" pitchFamily="34" charset="-122"/>
                <a:ea typeface="微软雅黑" panose="020B0503020204020204" pitchFamily="34" charset="-122"/>
              </a:rPr>
              <a:t>libc.a</a:t>
            </a:r>
            <a:r>
              <a:rPr lang="en-GB" altLang="zh-CN" sz="2000" b="1" dirty="0">
                <a:latin typeface="微软雅黑" panose="020B0503020204020204" pitchFamily="34" charset="-122"/>
                <a:ea typeface="微软雅黑" panose="020B0503020204020204" pitchFamily="34" charset="-122"/>
              </a:rPr>
              <a:t> | sort </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fork.o </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 </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fprintf.o </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fpu_control.o </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fputc.o </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freopen.o </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fscanf.o </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fseek.o </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fstab.o </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a:t>
            </a:r>
          </a:p>
        </p:txBody>
      </p:sp>
      <p:sp>
        <p:nvSpPr>
          <p:cNvPr id="83972" name="Text Box 4"/>
          <p:cNvSpPr txBox="1"/>
          <p:nvPr/>
        </p:nvSpPr>
        <p:spPr>
          <a:xfrm>
            <a:off x="4711700" y="3233738"/>
            <a:ext cx="3806825" cy="3524250"/>
          </a:xfrm>
          <a:prstGeom prst="rect">
            <a:avLst/>
          </a:prstGeom>
          <a:solidFill>
            <a:srgbClr val="E6E6E6"/>
          </a:solidFill>
          <a:ln w="3240" cap="flat" cmpd="sng">
            <a:solidFill>
              <a:schemeClr val="tx1"/>
            </a:solidFill>
            <a:prstDash val="solid"/>
            <a:miter/>
            <a:headEnd type="none" w="med" len="med"/>
            <a:tailEnd type="none" w="med" len="med"/>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 ar -t /usr/lib/</a:t>
            </a:r>
            <a:r>
              <a:rPr lang="en-GB" altLang="zh-CN" sz="2000" b="1" dirty="0">
                <a:solidFill>
                  <a:srgbClr val="FF0000"/>
                </a:solidFill>
                <a:latin typeface="微软雅黑" panose="020B0503020204020204" pitchFamily="34" charset="-122"/>
                <a:ea typeface="微软雅黑" panose="020B0503020204020204" pitchFamily="34" charset="-122"/>
              </a:rPr>
              <a:t>libm.a</a:t>
            </a:r>
            <a:r>
              <a:rPr lang="en-GB" altLang="zh-CN" sz="2000" b="1" dirty="0">
                <a:latin typeface="微软雅黑" panose="020B0503020204020204" pitchFamily="34" charset="-122"/>
                <a:ea typeface="微软雅黑" panose="020B0503020204020204" pitchFamily="34" charset="-122"/>
              </a:rPr>
              <a:t> | sort </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e_acos.o </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e_acosf.o </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e_acosh.o </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e_acoshf.o </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e_acoshl.o </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e_acosl.o </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e_asin.o </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e_asinf.o </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e_asinl.o </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p:cNvSpPr>
          <p:nvPr>
            <p:ph type="title"/>
          </p:nvPr>
        </p:nvSpPr>
        <p:spPr>
          <a:ln/>
        </p:spPr>
        <p:txBody>
          <a:bodyPr vert="horz" wrap="square" lIns="91440" tIns="45720" rIns="91440" bIns="45720" anchor="ctr" anchorCtr="0"/>
          <a:lstStyle/>
          <a:p>
            <a:r>
              <a:rPr lang="zh-CN" altLang="en-US" sz="4000" dirty="0"/>
              <a:t>自定义一个静态库文件</a:t>
            </a:r>
            <a:endParaRPr lang="en-US" altLang="zh-CN" sz="4000" dirty="0"/>
          </a:p>
        </p:txBody>
      </p:sp>
      <p:sp>
        <p:nvSpPr>
          <p:cNvPr id="86018" name="Rectangle 11"/>
          <p:cNvSpPr/>
          <p:nvPr/>
        </p:nvSpPr>
        <p:spPr>
          <a:xfrm>
            <a:off x="134938" y="1724025"/>
            <a:ext cx="4368800" cy="1625600"/>
          </a:xfrm>
          <a:prstGeom prst="rect">
            <a:avLst/>
          </a:prstGeom>
          <a:noFill/>
          <a:ln w="9525" cap="flat" cmpd="sng">
            <a:solidFill>
              <a:schemeClr val="tx1"/>
            </a:solidFill>
            <a:prstDash val="solid"/>
            <a:miter/>
            <a:headEnd type="none" w="med" len="med"/>
            <a:tailEnd type="none" w="med" len="med"/>
          </a:ln>
        </p:spPr>
        <p:txBody>
          <a:bodyPr wrap="none" anchor="ctr" anchorCtr="0">
            <a:spAutoFit/>
          </a:bodyPr>
          <a:lstStyle/>
          <a:p>
            <a:pPr indent="171450">
              <a:lnSpc>
                <a:spcPct val="125000"/>
              </a:lnSpc>
            </a:pPr>
            <a:r>
              <a:rPr lang="en-US" altLang="zh-CN" sz="2000" b="1" dirty="0">
                <a:latin typeface="微软雅黑" panose="020B0503020204020204" pitchFamily="34" charset="-122"/>
                <a:ea typeface="微软雅黑" panose="020B0503020204020204" pitchFamily="34" charset="-122"/>
              </a:rPr>
              <a:t># include &lt;stdio.h&gt;</a:t>
            </a:r>
          </a:p>
          <a:p>
            <a:pPr indent="171450">
              <a:lnSpc>
                <a:spcPct val="125000"/>
              </a:lnSpc>
            </a:pPr>
            <a:r>
              <a:rPr lang="en-US" altLang="zh-CN" sz="2000" b="1" dirty="0">
                <a:latin typeface="微软雅黑" panose="020B0503020204020204" pitchFamily="34" charset="-122"/>
                <a:ea typeface="微软雅黑" panose="020B0503020204020204" pitchFamily="34" charset="-122"/>
              </a:rPr>
              <a:t>void myfunc1() {  </a:t>
            </a:r>
          </a:p>
          <a:p>
            <a:pPr indent="171450">
              <a:lnSpc>
                <a:spcPct val="125000"/>
              </a:lnSpc>
            </a:pPr>
            <a:r>
              <a:rPr lang="en-US" altLang="zh-CN" sz="2000" b="1" dirty="0">
                <a:latin typeface="微软雅黑" panose="020B0503020204020204" pitchFamily="34" charset="-122"/>
                <a:ea typeface="微软雅黑" panose="020B0503020204020204" pitchFamily="34" charset="-122"/>
              </a:rPr>
              <a:t>    printf("This is myfunc1!\n"); </a:t>
            </a:r>
          </a:p>
          <a:p>
            <a:pPr indent="171450">
              <a:lnSpc>
                <a:spcPct val="125000"/>
              </a:lnSpc>
            </a:pPr>
            <a:r>
              <a:rPr lang="en-US" altLang="zh-CN" sz="2000" b="1" dirty="0">
                <a:latin typeface="微软雅黑" panose="020B0503020204020204" pitchFamily="34" charset="-122"/>
                <a:ea typeface="微软雅黑" panose="020B0503020204020204" pitchFamily="34" charset="-122"/>
              </a:rPr>
              <a:t>}</a:t>
            </a:r>
          </a:p>
        </p:txBody>
      </p:sp>
      <p:sp>
        <p:nvSpPr>
          <p:cNvPr id="86019" name="Rectangle 12"/>
          <p:cNvSpPr/>
          <p:nvPr/>
        </p:nvSpPr>
        <p:spPr>
          <a:xfrm>
            <a:off x="4622800" y="1733550"/>
            <a:ext cx="4332288" cy="1625600"/>
          </a:xfrm>
          <a:prstGeom prst="rect">
            <a:avLst/>
          </a:prstGeom>
          <a:noFill/>
          <a:ln w="9525" cap="flat" cmpd="sng">
            <a:solidFill>
              <a:schemeClr val="tx1"/>
            </a:solidFill>
            <a:prstDash val="solid"/>
            <a:miter/>
            <a:headEnd type="none" w="med" len="med"/>
            <a:tailEnd type="none" w="med" len="med"/>
          </a:ln>
        </p:spPr>
        <p:txBody>
          <a:bodyPr wrap="none" anchor="ctr" anchorCtr="0">
            <a:spAutoFit/>
          </a:bodyPr>
          <a:lstStyle/>
          <a:p>
            <a:pPr indent="171450">
              <a:lnSpc>
                <a:spcPct val="125000"/>
              </a:lnSpc>
            </a:pPr>
            <a:r>
              <a:rPr lang="en-US" altLang="zh-CN" sz="2000" b="1" dirty="0">
                <a:latin typeface="微软雅黑" panose="020B0503020204020204" pitchFamily="34" charset="-122"/>
                <a:ea typeface="微软雅黑" panose="020B0503020204020204" pitchFamily="34" charset="-122"/>
              </a:rPr>
              <a:t># include &lt;stdio.h&gt;</a:t>
            </a:r>
          </a:p>
          <a:p>
            <a:pPr indent="171450">
              <a:lnSpc>
                <a:spcPct val="125000"/>
              </a:lnSpc>
            </a:pPr>
            <a:r>
              <a:rPr lang="en-US" altLang="zh-CN" sz="2000" b="1" dirty="0">
                <a:latin typeface="微软雅黑" panose="020B0503020204020204" pitchFamily="34" charset="-122"/>
                <a:ea typeface="微软雅黑" panose="020B0503020204020204" pitchFamily="34" charset="-122"/>
              </a:rPr>
              <a:t>void myfunc2() {  </a:t>
            </a:r>
          </a:p>
          <a:p>
            <a:pPr indent="171450">
              <a:lnSpc>
                <a:spcPct val="125000"/>
              </a:lnSpc>
            </a:pPr>
            <a:r>
              <a:rPr lang="en-US" altLang="zh-CN" sz="2000" b="1" dirty="0">
                <a:latin typeface="微软雅黑" panose="020B0503020204020204" pitchFamily="34" charset="-122"/>
                <a:ea typeface="微软雅黑" panose="020B0503020204020204" pitchFamily="34" charset="-122"/>
              </a:rPr>
              <a:t>     printf(</a:t>
            </a:r>
            <a:r>
              <a:rPr lang="en-US" altLang="zh-CN" b="1" dirty="0">
                <a:latin typeface="Arial" panose="020B0604020202020204" pitchFamily="34" charset="0"/>
                <a:ea typeface="宋体" panose="02010600030101010101" pitchFamily="2" charset="-122"/>
              </a:rPr>
              <a:t>"</a:t>
            </a:r>
            <a:r>
              <a:rPr lang="en-US" altLang="zh-CN" sz="2000" b="1" dirty="0">
                <a:latin typeface="微软雅黑" panose="020B0503020204020204" pitchFamily="34" charset="-122"/>
                <a:ea typeface="微软雅黑" panose="020B0503020204020204" pitchFamily="34" charset="-122"/>
              </a:rPr>
              <a:t>This is myfunc2\n"); </a:t>
            </a:r>
          </a:p>
          <a:p>
            <a:pPr indent="171450">
              <a:lnSpc>
                <a:spcPct val="125000"/>
              </a:lnSpc>
            </a:pPr>
            <a:r>
              <a:rPr lang="en-US" altLang="zh-CN" sz="2000" b="1" dirty="0">
                <a:latin typeface="微软雅黑" panose="020B0503020204020204" pitchFamily="34" charset="-122"/>
                <a:ea typeface="微软雅黑" panose="020B0503020204020204" pitchFamily="34" charset="-122"/>
              </a:rPr>
              <a:t>}</a:t>
            </a:r>
          </a:p>
        </p:txBody>
      </p:sp>
      <p:sp>
        <p:nvSpPr>
          <p:cNvPr id="689165" name="Rectangle 13"/>
          <p:cNvSpPr/>
          <p:nvPr/>
        </p:nvSpPr>
        <p:spPr>
          <a:xfrm>
            <a:off x="236538" y="3365500"/>
            <a:ext cx="5756275" cy="895350"/>
          </a:xfrm>
          <a:prstGeom prst="rect">
            <a:avLst/>
          </a:prstGeom>
          <a:noFill/>
          <a:ln w="9525">
            <a:noFill/>
          </a:ln>
        </p:spPr>
        <p:txBody>
          <a:bodyPr wrap="none" anchor="ctr" anchorCtr="0">
            <a:spAutoFit/>
          </a:bodyPr>
          <a:lstStyle/>
          <a:p>
            <a:pPr indent="266700">
              <a:lnSpc>
                <a:spcPct val="120000"/>
              </a:lnSpc>
            </a:pPr>
            <a:r>
              <a:rPr lang="en-US" altLang="zh-CN" sz="2200" b="1" dirty="0">
                <a:solidFill>
                  <a:srgbClr val="CC3300"/>
                </a:solidFill>
                <a:latin typeface="微软雅黑" panose="020B0503020204020204" pitchFamily="34" charset="-122"/>
                <a:ea typeface="微软雅黑" panose="020B0503020204020204" pitchFamily="34" charset="-122"/>
              </a:rPr>
              <a:t>$ gcc –c myproc1.c myproc2.c</a:t>
            </a:r>
          </a:p>
          <a:p>
            <a:pPr indent="266700">
              <a:lnSpc>
                <a:spcPct val="120000"/>
              </a:lnSpc>
            </a:pPr>
            <a:r>
              <a:rPr lang="en-US" altLang="zh-CN" sz="2200" b="1" dirty="0">
                <a:solidFill>
                  <a:srgbClr val="CC3300"/>
                </a:solidFill>
                <a:latin typeface="微软雅黑" panose="020B0503020204020204" pitchFamily="34" charset="-122"/>
                <a:ea typeface="微软雅黑" panose="020B0503020204020204" pitchFamily="34" charset="-122"/>
              </a:rPr>
              <a:t>$ ar rcs </a:t>
            </a:r>
            <a:r>
              <a:rPr lang="en-US" altLang="zh-CN" sz="2200" b="1" dirty="0">
                <a:solidFill>
                  <a:srgbClr val="FF0000"/>
                </a:solidFill>
                <a:latin typeface="微软雅黑" panose="020B0503020204020204" pitchFamily="34" charset="-122"/>
                <a:ea typeface="微软雅黑" panose="020B0503020204020204" pitchFamily="34" charset="-122"/>
              </a:rPr>
              <a:t>mylib.a</a:t>
            </a:r>
            <a:r>
              <a:rPr lang="en-US" altLang="zh-CN" sz="2200" b="1" dirty="0">
                <a:solidFill>
                  <a:srgbClr val="CC3300"/>
                </a:solidFill>
                <a:latin typeface="微软雅黑" panose="020B0503020204020204" pitchFamily="34" charset="-122"/>
                <a:ea typeface="微软雅黑" panose="020B0503020204020204" pitchFamily="34" charset="-122"/>
              </a:rPr>
              <a:t> myproc1.o myproc2.o</a:t>
            </a:r>
          </a:p>
        </p:txBody>
      </p:sp>
      <p:sp>
        <p:nvSpPr>
          <p:cNvPr id="86021" name="Rectangle 4"/>
          <p:cNvSpPr/>
          <p:nvPr/>
        </p:nvSpPr>
        <p:spPr>
          <a:xfrm>
            <a:off x="709613" y="1227138"/>
            <a:ext cx="1782762" cy="460375"/>
          </a:xfrm>
          <a:prstGeom prst="rect">
            <a:avLst/>
          </a:prstGeom>
          <a:noFill/>
          <a:ln w="3175" cap="flat" cmpd="sng">
            <a:solidFill>
              <a:schemeClr val="bg1"/>
            </a:solidFill>
            <a:prstDash val="solid"/>
            <a:miter/>
            <a:headEnd type="none" w="med" len="med"/>
            <a:tailEnd type="none" w="med" len="med"/>
          </a:ln>
        </p:spPr>
        <p:txBody>
          <a:bodyPr wrap="none" anchor="t" anchorCtr="0">
            <a:spAutoFit/>
          </a:bodyPr>
          <a:lstStyle/>
          <a:p>
            <a:pPr eaLnBrk="0" hangingPunct="0"/>
            <a:r>
              <a:rPr lang="en-US" altLang="zh-CN" sz="2400" b="1" dirty="0">
                <a:solidFill>
                  <a:srgbClr val="3366FF"/>
                </a:solidFill>
                <a:latin typeface="微软雅黑" panose="020B0503020204020204" pitchFamily="34" charset="-122"/>
                <a:ea typeface="微软雅黑" panose="020B0503020204020204" pitchFamily="34" charset="-122"/>
              </a:rPr>
              <a:t>myproc1.c</a:t>
            </a:r>
          </a:p>
        </p:txBody>
      </p:sp>
      <p:sp>
        <p:nvSpPr>
          <p:cNvPr id="86022" name="Rectangle 4"/>
          <p:cNvSpPr/>
          <p:nvPr/>
        </p:nvSpPr>
        <p:spPr>
          <a:xfrm>
            <a:off x="5519738" y="1223963"/>
            <a:ext cx="1782762" cy="460375"/>
          </a:xfrm>
          <a:prstGeom prst="rect">
            <a:avLst/>
          </a:prstGeom>
          <a:noFill/>
          <a:ln w="3175" cap="flat" cmpd="sng">
            <a:solidFill>
              <a:schemeClr val="bg1"/>
            </a:solidFill>
            <a:prstDash val="solid"/>
            <a:miter/>
            <a:headEnd type="none" w="med" len="med"/>
            <a:tailEnd type="none" w="med" len="med"/>
          </a:ln>
        </p:spPr>
        <p:txBody>
          <a:bodyPr wrap="none" anchor="t" anchorCtr="0">
            <a:spAutoFit/>
          </a:bodyPr>
          <a:lstStyle/>
          <a:p>
            <a:pPr eaLnBrk="0" hangingPunct="0"/>
            <a:r>
              <a:rPr lang="en-US" altLang="zh-CN" sz="2400" b="1" dirty="0">
                <a:solidFill>
                  <a:srgbClr val="3366FF"/>
                </a:solidFill>
                <a:latin typeface="微软雅黑" panose="020B0503020204020204" pitchFamily="34" charset="-122"/>
                <a:ea typeface="微软雅黑" panose="020B0503020204020204" pitchFamily="34" charset="-122"/>
              </a:rPr>
              <a:t>myproc2.c</a:t>
            </a:r>
          </a:p>
        </p:txBody>
      </p:sp>
      <p:sp>
        <p:nvSpPr>
          <p:cNvPr id="86023" name="Text Box 18"/>
          <p:cNvSpPr txBox="1"/>
          <p:nvPr/>
        </p:nvSpPr>
        <p:spPr>
          <a:xfrm>
            <a:off x="339725" y="800100"/>
            <a:ext cx="6923088" cy="427038"/>
          </a:xfrm>
          <a:prstGeom prst="rect">
            <a:avLst/>
          </a:prstGeom>
          <a:noFill/>
          <a:ln w="9525">
            <a:noFill/>
          </a:ln>
        </p:spPr>
        <p:txBody>
          <a:bodyPr anchor="t" anchorCtr="0">
            <a:spAutoFit/>
          </a:bodyPr>
          <a:lstStyle/>
          <a:p>
            <a:pPr>
              <a:spcBef>
                <a:spcPct val="50000"/>
              </a:spcBef>
            </a:pPr>
            <a:r>
              <a:rPr lang="zh-CN" altLang="en-US" sz="2200" b="1" dirty="0">
                <a:latin typeface="微软雅黑" panose="020B0503020204020204" pitchFamily="34" charset="-122"/>
                <a:ea typeface="微软雅黑" panose="020B0503020204020204" pitchFamily="34" charset="-122"/>
              </a:rPr>
              <a:t>举例：将</a:t>
            </a:r>
            <a:r>
              <a:rPr lang="en-US" altLang="zh-CN" sz="2200" b="1" dirty="0">
                <a:latin typeface="微软雅黑" panose="020B0503020204020204" pitchFamily="34" charset="-122"/>
                <a:ea typeface="微软雅黑" panose="020B0503020204020204" pitchFamily="34" charset="-122"/>
              </a:rPr>
              <a:t>myproc1.o</a:t>
            </a:r>
            <a:r>
              <a:rPr lang="zh-CN" altLang="en-US" sz="2200" b="1" dirty="0">
                <a:latin typeface="微软雅黑" panose="020B0503020204020204" pitchFamily="34" charset="-122"/>
                <a:ea typeface="微软雅黑" panose="020B0503020204020204" pitchFamily="34" charset="-122"/>
              </a:rPr>
              <a:t>和</a:t>
            </a:r>
            <a:r>
              <a:rPr lang="en-US" altLang="zh-CN" sz="2200" b="1" dirty="0">
                <a:latin typeface="微软雅黑" panose="020B0503020204020204" pitchFamily="34" charset="-122"/>
                <a:ea typeface="微软雅黑" panose="020B0503020204020204" pitchFamily="34" charset="-122"/>
              </a:rPr>
              <a:t>myproc2.o</a:t>
            </a:r>
            <a:r>
              <a:rPr lang="zh-CN" altLang="en-US" sz="2200" b="1" dirty="0">
                <a:latin typeface="微软雅黑" panose="020B0503020204020204" pitchFamily="34" charset="-122"/>
                <a:ea typeface="微软雅黑" panose="020B0503020204020204" pitchFamily="34" charset="-122"/>
              </a:rPr>
              <a:t>打包生成</a:t>
            </a:r>
            <a:r>
              <a:rPr lang="en-US" altLang="zh-CN" sz="2200" b="1" dirty="0">
                <a:latin typeface="微软雅黑" panose="020B0503020204020204" pitchFamily="34" charset="-122"/>
                <a:ea typeface="微软雅黑" panose="020B0503020204020204" pitchFamily="34" charset="-122"/>
              </a:rPr>
              <a:t>mylib.a</a:t>
            </a:r>
          </a:p>
        </p:txBody>
      </p:sp>
      <p:sp>
        <p:nvSpPr>
          <p:cNvPr id="689171" name="Rectangle 19"/>
          <p:cNvSpPr/>
          <p:nvPr/>
        </p:nvSpPr>
        <p:spPr>
          <a:xfrm>
            <a:off x="207963" y="4826000"/>
            <a:ext cx="3024187" cy="1835150"/>
          </a:xfrm>
          <a:prstGeom prst="rect">
            <a:avLst/>
          </a:prstGeom>
          <a:noFill/>
          <a:ln w="9525" cap="flat" cmpd="sng">
            <a:solidFill>
              <a:schemeClr val="tx1"/>
            </a:solidFill>
            <a:prstDash val="solid"/>
            <a:miter/>
            <a:headEnd type="none" w="med" len="med"/>
            <a:tailEnd type="none" w="med" len="med"/>
          </a:ln>
        </p:spPr>
        <p:txBody>
          <a:bodyPr anchor="ctr" anchorCtr="0">
            <a:spAutoFit/>
          </a:bodyPr>
          <a:lstStyle/>
          <a:p>
            <a:pPr indent="266700"/>
            <a:r>
              <a:rPr lang="en-US" altLang="zh-CN" sz="1900" b="1" dirty="0">
                <a:solidFill>
                  <a:srgbClr val="3366FF"/>
                </a:solidFill>
                <a:latin typeface="微软雅黑" panose="020B0503020204020204" pitchFamily="34" charset="-122"/>
                <a:ea typeface="微软雅黑" panose="020B0503020204020204" pitchFamily="34" charset="-122"/>
              </a:rPr>
              <a:t>void myfunc1(viod); </a:t>
            </a:r>
          </a:p>
          <a:p>
            <a:pPr indent="266700"/>
            <a:r>
              <a:rPr lang="en-US" altLang="zh-CN" sz="1900" b="1" dirty="0">
                <a:solidFill>
                  <a:srgbClr val="3366FF"/>
                </a:solidFill>
                <a:latin typeface="微软雅黑" panose="020B0503020204020204" pitchFamily="34" charset="-122"/>
                <a:ea typeface="微软雅黑" panose="020B0503020204020204" pitchFamily="34" charset="-122"/>
              </a:rPr>
              <a:t>int main() </a:t>
            </a:r>
          </a:p>
          <a:p>
            <a:pPr indent="266700"/>
            <a:r>
              <a:rPr lang="en-US" altLang="zh-CN" sz="1900" b="1" dirty="0">
                <a:solidFill>
                  <a:srgbClr val="3366FF"/>
                </a:solidFill>
                <a:latin typeface="微软雅黑" panose="020B0503020204020204" pitchFamily="34" charset="-122"/>
                <a:ea typeface="微软雅黑" panose="020B0503020204020204" pitchFamily="34" charset="-122"/>
              </a:rPr>
              <a:t>{ </a:t>
            </a:r>
          </a:p>
          <a:p>
            <a:pPr indent="266700"/>
            <a:r>
              <a:rPr lang="en-US" altLang="zh-CN" sz="1900" b="1" dirty="0">
                <a:solidFill>
                  <a:srgbClr val="3366FF"/>
                </a:solidFill>
                <a:latin typeface="微软雅黑" panose="020B0503020204020204" pitchFamily="34" charset="-122"/>
                <a:ea typeface="微软雅黑" panose="020B0503020204020204" pitchFamily="34" charset="-122"/>
              </a:rPr>
              <a:t>   myfunc1(); </a:t>
            </a:r>
          </a:p>
          <a:p>
            <a:pPr indent="266700"/>
            <a:r>
              <a:rPr lang="en-US" altLang="zh-CN" sz="1900" b="1" dirty="0">
                <a:solidFill>
                  <a:srgbClr val="3366FF"/>
                </a:solidFill>
                <a:latin typeface="微软雅黑" panose="020B0503020204020204" pitchFamily="34" charset="-122"/>
                <a:ea typeface="微软雅黑" panose="020B0503020204020204" pitchFamily="34" charset="-122"/>
              </a:rPr>
              <a:t>   return 0; </a:t>
            </a:r>
          </a:p>
          <a:p>
            <a:pPr indent="266700"/>
            <a:r>
              <a:rPr lang="en-US" altLang="zh-CN" sz="1900" b="1" dirty="0">
                <a:solidFill>
                  <a:srgbClr val="3366FF"/>
                </a:solidFill>
                <a:latin typeface="微软雅黑" panose="020B0503020204020204" pitchFamily="34" charset="-122"/>
                <a:ea typeface="微软雅黑" panose="020B0503020204020204" pitchFamily="34" charset="-122"/>
              </a:rPr>
              <a:t>} </a:t>
            </a:r>
          </a:p>
        </p:txBody>
      </p:sp>
      <p:sp>
        <p:nvSpPr>
          <p:cNvPr id="689172" name="Text Box 20"/>
          <p:cNvSpPr txBox="1"/>
          <p:nvPr/>
        </p:nvSpPr>
        <p:spPr>
          <a:xfrm>
            <a:off x="914400" y="4376738"/>
            <a:ext cx="1450975" cy="396875"/>
          </a:xfrm>
          <a:prstGeom prst="rect">
            <a:avLst/>
          </a:prstGeom>
          <a:noFill/>
          <a:ln w="9525">
            <a:noFill/>
          </a:ln>
        </p:spPr>
        <p:txBody>
          <a:bodyPr anchor="t" anchorCtr="0">
            <a:spAutoFit/>
          </a:bodyPr>
          <a:lstStyle/>
          <a:p>
            <a:pPr>
              <a:spcBef>
                <a:spcPct val="50000"/>
              </a:spcBef>
            </a:pPr>
            <a:r>
              <a:rPr lang="en-US" altLang="zh-CN" sz="2000" b="1" dirty="0">
                <a:solidFill>
                  <a:srgbClr val="FF0000"/>
                </a:solidFill>
                <a:latin typeface="微软雅黑" panose="020B0503020204020204" pitchFamily="34" charset="-122"/>
                <a:ea typeface="微软雅黑" panose="020B0503020204020204" pitchFamily="34" charset="-122"/>
              </a:rPr>
              <a:t>main.c</a:t>
            </a:r>
          </a:p>
        </p:txBody>
      </p:sp>
      <p:sp>
        <p:nvSpPr>
          <p:cNvPr id="689173" name="Text Box 21"/>
          <p:cNvSpPr txBox="1"/>
          <p:nvPr/>
        </p:nvSpPr>
        <p:spPr>
          <a:xfrm>
            <a:off x="3702050" y="5487988"/>
            <a:ext cx="5094288" cy="396875"/>
          </a:xfrm>
          <a:prstGeom prst="rect">
            <a:avLst/>
          </a:prstGeom>
          <a:noFill/>
          <a:ln w="9525">
            <a:noFill/>
          </a:ln>
        </p:spPr>
        <p:txBody>
          <a:bodyPr anchor="t" anchorCtr="0">
            <a:spAutoFit/>
          </a:bodyPr>
          <a:lstStyle/>
          <a:p>
            <a:pPr>
              <a:spcBef>
                <a:spcPct val="50000"/>
              </a:spcBef>
            </a:pPr>
            <a:r>
              <a:rPr lang="zh-CN" altLang="en-US" sz="2000" b="1" dirty="0">
                <a:solidFill>
                  <a:srgbClr val="0A6A0A"/>
                </a:solidFill>
                <a:latin typeface="微软雅黑" panose="020B0503020204020204" pitchFamily="34" charset="-122"/>
                <a:ea typeface="微软雅黑" panose="020B0503020204020204" pitchFamily="34" charset="-122"/>
              </a:rPr>
              <a:t>调用关系：</a:t>
            </a:r>
            <a:r>
              <a:rPr lang="en-US" altLang="zh-CN" sz="2000" b="1" dirty="0">
                <a:solidFill>
                  <a:srgbClr val="0A6A0A"/>
                </a:solidFill>
                <a:latin typeface="微软雅黑" panose="020B0503020204020204" pitchFamily="34" charset="-122"/>
                <a:ea typeface="微软雅黑" panose="020B0503020204020204" pitchFamily="34" charset="-122"/>
              </a:rPr>
              <a:t>main→myfunc1→printf</a:t>
            </a:r>
            <a:endParaRPr lang="zh-CN" altLang="en-US" sz="2000" b="1" dirty="0">
              <a:solidFill>
                <a:srgbClr val="0A6A0A"/>
              </a:solidFill>
              <a:latin typeface="微软雅黑" panose="020B0503020204020204" pitchFamily="34" charset="-122"/>
              <a:ea typeface="微软雅黑" panose="020B0503020204020204" pitchFamily="34" charset="-122"/>
            </a:endParaRPr>
          </a:p>
        </p:txBody>
      </p:sp>
      <p:sp>
        <p:nvSpPr>
          <p:cNvPr id="689174" name="Rectangle 22"/>
          <p:cNvSpPr/>
          <p:nvPr/>
        </p:nvSpPr>
        <p:spPr>
          <a:xfrm>
            <a:off x="3492500" y="4602163"/>
            <a:ext cx="5457825" cy="701675"/>
          </a:xfrm>
          <a:prstGeom prst="rect">
            <a:avLst/>
          </a:prstGeom>
          <a:noFill/>
          <a:ln w="9525">
            <a:noFill/>
          </a:ln>
        </p:spPr>
        <p:txBody>
          <a:bodyPr anchor="t" anchorCtr="0">
            <a:spAutoFit/>
          </a:bodyPr>
          <a:lstStyle/>
          <a:p>
            <a:r>
              <a:rPr lang="en-US" altLang="zh-CN" sz="2000" b="1" dirty="0">
                <a:latin typeface="微软雅黑" panose="020B0503020204020204" pitchFamily="34" charset="-122"/>
                <a:ea typeface="微软雅黑" panose="020B0503020204020204" pitchFamily="34" charset="-122"/>
              </a:rPr>
              <a:t>$ gcc –c main.c </a:t>
            </a:r>
          </a:p>
          <a:p>
            <a:r>
              <a:rPr lang="en-US" altLang="zh-CN" sz="2000" b="1" dirty="0">
                <a:latin typeface="微软雅黑" panose="020B0503020204020204" pitchFamily="34" charset="-122"/>
                <a:ea typeface="微软雅黑" panose="020B0503020204020204" pitchFamily="34" charset="-122"/>
              </a:rPr>
              <a:t>$ gcc –static –o myproc main.o </a:t>
            </a:r>
            <a:r>
              <a:rPr lang="en-US" altLang="zh-CN" sz="2000" b="1" dirty="0">
                <a:solidFill>
                  <a:srgbClr val="FF0000"/>
                </a:solidFill>
                <a:latin typeface="微软雅黑" panose="020B0503020204020204" pitchFamily="34" charset="-122"/>
                <a:ea typeface="微软雅黑" panose="020B0503020204020204" pitchFamily="34" charset="-122"/>
              </a:rPr>
              <a:t>./mylib.a</a:t>
            </a:r>
          </a:p>
        </p:txBody>
      </p:sp>
      <p:sp>
        <p:nvSpPr>
          <p:cNvPr id="689175" name="Text Box 23"/>
          <p:cNvSpPr txBox="1"/>
          <p:nvPr/>
        </p:nvSpPr>
        <p:spPr>
          <a:xfrm>
            <a:off x="5895975" y="4038918"/>
            <a:ext cx="2714625" cy="707886"/>
          </a:xfrm>
          <a:prstGeom prst="rect">
            <a:avLst/>
          </a:prstGeom>
          <a:noFill/>
          <a:ln w="9525">
            <a:noFill/>
          </a:ln>
        </p:spPr>
        <p:txBody>
          <a:bodyPr anchor="t" anchorCtr="0">
            <a:spAutoFit/>
          </a:bodyPr>
          <a:lstStyle/>
          <a:p>
            <a:pPr>
              <a:spcBef>
                <a:spcPct val="50000"/>
              </a:spcBef>
            </a:pPr>
            <a:r>
              <a:rPr lang="en-US" altLang="zh-CN" sz="2000" b="1" dirty="0" err="1">
                <a:solidFill>
                  <a:srgbClr val="3366FF"/>
                </a:solidFill>
                <a:latin typeface="微软雅黑" panose="020B0503020204020204" pitchFamily="34" charset="-122"/>
                <a:ea typeface="微软雅黑" panose="020B0503020204020204" pitchFamily="34" charset="-122"/>
              </a:rPr>
              <a:t>libc.a</a:t>
            </a:r>
            <a:r>
              <a:rPr lang="zh-CN" altLang="en-US" sz="2000" b="1" dirty="0">
                <a:solidFill>
                  <a:srgbClr val="3366FF"/>
                </a:solidFill>
                <a:latin typeface="微软雅黑" panose="020B0503020204020204" pitchFamily="34" charset="-122"/>
                <a:ea typeface="微软雅黑" panose="020B0503020204020204" pitchFamily="34" charset="-122"/>
              </a:rPr>
              <a:t>是</a:t>
            </a:r>
            <a:r>
              <a:rPr lang="en-US" altLang="zh-CN" sz="2000" b="1" dirty="0">
                <a:solidFill>
                  <a:srgbClr val="3366FF"/>
                </a:solidFill>
                <a:latin typeface="微软雅黑" panose="020B0503020204020204" pitchFamily="34" charset="-122"/>
                <a:ea typeface="微软雅黑" panose="020B0503020204020204" pitchFamily="34" charset="-122"/>
              </a:rPr>
              <a:t>C</a:t>
            </a:r>
            <a:r>
              <a:rPr lang="zh-CN" altLang="en-US" sz="2000" b="1" dirty="0">
                <a:solidFill>
                  <a:srgbClr val="3366FF"/>
                </a:solidFill>
                <a:latin typeface="微软雅黑" panose="020B0503020204020204" pitchFamily="34" charset="-122"/>
                <a:ea typeface="微软雅黑" panose="020B0503020204020204" pitchFamily="34" charset="-122"/>
              </a:rPr>
              <a:t>标准库，无需明显指出！</a:t>
            </a:r>
          </a:p>
        </p:txBody>
      </p:sp>
      <p:sp>
        <p:nvSpPr>
          <p:cNvPr id="689176" name="Text Box 24"/>
          <p:cNvSpPr txBox="1"/>
          <p:nvPr/>
        </p:nvSpPr>
        <p:spPr>
          <a:xfrm>
            <a:off x="3497263" y="6138863"/>
            <a:ext cx="4645025" cy="427037"/>
          </a:xfrm>
          <a:prstGeom prst="rect">
            <a:avLst/>
          </a:prstGeom>
          <a:noFill/>
          <a:ln w="9525">
            <a:noFill/>
          </a:ln>
        </p:spPr>
        <p:txBody>
          <a:bodyPr anchor="t" anchorCtr="0">
            <a:spAutoFit/>
          </a:bodyPr>
          <a:lstStyle/>
          <a:p>
            <a:pPr>
              <a:spcBef>
                <a:spcPct val="50000"/>
              </a:spcBef>
            </a:pPr>
            <a:r>
              <a:rPr lang="zh-CN" altLang="en-US" sz="2200" b="1" dirty="0">
                <a:latin typeface="Arial" panose="020B0604020202020204" pitchFamily="34" charset="0"/>
                <a:ea typeface="微软雅黑" panose="020B0503020204020204" pitchFamily="34" charset="-122"/>
              </a:rPr>
              <a:t>问题：如何进行符号解析？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89165"/>
                                        </p:tgtEl>
                                        <p:attrNameLst>
                                          <p:attrName>style.visibility</p:attrName>
                                        </p:attrNameLst>
                                      </p:cBhvr>
                                      <p:to>
                                        <p:strVal val="visible"/>
                                      </p:to>
                                    </p:set>
                                    <p:animEffect transition="in" filter="blinds(horizontal)">
                                      <p:cBhvr>
                                        <p:cTn id="7" dur="500"/>
                                        <p:tgtEl>
                                          <p:spTgt spid="68916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89172"/>
                                        </p:tgtEl>
                                        <p:attrNameLst>
                                          <p:attrName>style.visibility</p:attrName>
                                        </p:attrNameLst>
                                      </p:cBhvr>
                                      <p:to>
                                        <p:strVal val="visible"/>
                                      </p:to>
                                    </p:set>
                                    <p:animEffect transition="in" filter="blinds(horizontal)">
                                      <p:cBhvr>
                                        <p:cTn id="12" dur="500"/>
                                        <p:tgtEl>
                                          <p:spTgt spid="689172"/>
                                        </p:tgtEl>
                                      </p:cBhvr>
                                    </p:animEffect>
                                  </p:childTnLst>
                                </p:cTn>
                              </p:par>
                              <p:par>
                                <p:cTn id="13" presetID="3" presetClass="entr" presetSubtype="10" fill="hold" nodeType="withEffect">
                                  <p:stCondLst>
                                    <p:cond delay="0"/>
                                  </p:stCondLst>
                                  <p:childTnLst>
                                    <p:set>
                                      <p:cBhvr>
                                        <p:cTn id="14" dur="1" fill="hold">
                                          <p:stCondLst>
                                            <p:cond delay="0"/>
                                          </p:stCondLst>
                                        </p:cTn>
                                        <p:tgtEl>
                                          <p:spTgt spid="689171"/>
                                        </p:tgtEl>
                                        <p:attrNameLst>
                                          <p:attrName>style.visibility</p:attrName>
                                        </p:attrNameLst>
                                      </p:cBhvr>
                                      <p:to>
                                        <p:strVal val="visible"/>
                                      </p:to>
                                    </p:set>
                                    <p:animEffect transition="in" filter="blinds(horizontal)">
                                      <p:cBhvr>
                                        <p:cTn id="15" dur="500"/>
                                        <p:tgtEl>
                                          <p:spTgt spid="68917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89174"/>
                                        </p:tgtEl>
                                        <p:attrNameLst>
                                          <p:attrName>style.visibility</p:attrName>
                                        </p:attrNameLst>
                                      </p:cBhvr>
                                      <p:to>
                                        <p:strVal val="visible"/>
                                      </p:to>
                                    </p:set>
                                    <p:animEffect transition="in" filter="blinds(horizontal)">
                                      <p:cBhvr>
                                        <p:cTn id="20" dur="500"/>
                                        <p:tgtEl>
                                          <p:spTgt spid="68917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89175"/>
                                        </p:tgtEl>
                                        <p:attrNameLst>
                                          <p:attrName>style.visibility</p:attrName>
                                        </p:attrNameLst>
                                      </p:cBhvr>
                                      <p:to>
                                        <p:strVal val="visible"/>
                                      </p:to>
                                    </p:set>
                                    <p:animEffect transition="in" filter="blinds(horizontal)">
                                      <p:cBhvr>
                                        <p:cTn id="25" dur="500"/>
                                        <p:tgtEl>
                                          <p:spTgt spid="68917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89173"/>
                                        </p:tgtEl>
                                        <p:attrNameLst>
                                          <p:attrName>style.visibility</p:attrName>
                                        </p:attrNameLst>
                                      </p:cBhvr>
                                      <p:to>
                                        <p:strVal val="visible"/>
                                      </p:to>
                                    </p:set>
                                    <p:animEffect transition="in" filter="blinds(horizontal)">
                                      <p:cBhvr>
                                        <p:cTn id="30" dur="500"/>
                                        <p:tgtEl>
                                          <p:spTgt spid="689173"/>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689176"/>
                                        </p:tgtEl>
                                        <p:attrNameLst>
                                          <p:attrName>style.visibility</p:attrName>
                                        </p:attrNameLst>
                                      </p:cBhvr>
                                      <p:to>
                                        <p:strVal val="visible"/>
                                      </p:to>
                                    </p:set>
                                    <p:animEffect transition="in" filter="blinds(horizontal)">
                                      <p:cBhvr>
                                        <p:cTn id="35" dur="500"/>
                                        <p:tgtEl>
                                          <p:spTgt spid="689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9165" grpId="0"/>
      <p:bldP spid="689171" grpId="0" animBg="1"/>
      <p:bldP spid="689172" grpId="0"/>
      <p:bldP spid="689173" grpId="0"/>
      <p:bldP spid="689174" grpId="0"/>
      <p:bldP spid="689175" grpId="0"/>
      <p:bldP spid="68917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p:cNvSpPr>
          <p:nvPr>
            <p:ph type="title"/>
          </p:nvPr>
        </p:nvSpPr>
        <p:spPr>
          <a:xfrm>
            <a:off x="457200" y="96838"/>
            <a:ext cx="8229600" cy="561975"/>
          </a:xfrm>
          <a:ln/>
        </p:spPr>
        <p:txBody>
          <a:bodyPr vert="horz" wrap="square" lIns="91440" tIns="45720" rIns="91440" bIns="45720" anchor="ctr" anchorCtr="0"/>
          <a:lstStyle/>
          <a:p>
            <a:r>
              <a:rPr lang="zh-CN" altLang="en-US" dirty="0"/>
              <a:t>链接器中符号解析的全过程</a:t>
            </a:r>
            <a:r>
              <a:rPr lang="zh-CN" altLang="en-US" sz="3200" dirty="0"/>
              <a:t> </a:t>
            </a:r>
          </a:p>
        </p:txBody>
      </p:sp>
      <p:sp>
        <p:nvSpPr>
          <p:cNvPr id="87042" name="Rectangle 4"/>
          <p:cNvSpPr/>
          <p:nvPr/>
        </p:nvSpPr>
        <p:spPr>
          <a:xfrm>
            <a:off x="6019800" y="1104900"/>
            <a:ext cx="3024188" cy="1835150"/>
          </a:xfrm>
          <a:prstGeom prst="rect">
            <a:avLst/>
          </a:prstGeom>
          <a:noFill/>
          <a:ln w="9525" cap="flat" cmpd="sng">
            <a:solidFill>
              <a:schemeClr val="tx1"/>
            </a:solidFill>
            <a:prstDash val="solid"/>
            <a:miter/>
            <a:headEnd type="none" w="med" len="med"/>
            <a:tailEnd type="none" w="med" len="med"/>
          </a:ln>
        </p:spPr>
        <p:txBody>
          <a:bodyPr anchor="ctr" anchorCtr="0">
            <a:spAutoFit/>
          </a:bodyPr>
          <a:lstStyle/>
          <a:p>
            <a:pPr indent="266700"/>
            <a:r>
              <a:rPr lang="en-US" altLang="zh-CN" sz="1900" b="1" dirty="0">
                <a:solidFill>
                  <a:srgbClr val="3366FF"/>
                </a:solidFill>
                <a:latin typeface="微软雅黑" panose="020B0503020204020204" pitchFamily="34" charset="-122"/>
                <a:ea typeface="微软雅黑" panose="020B0503020204020204" pitchFamily="34" charset="-122"/>
              </a:rPr>
              <a:t>void myfunc1(viod); </a:t>
            </a:r>
          </a:p>
          <a:p>
            <a:pPr indent="266700"/>
            <a:r>
              <a:rPr lang="en-US" altLang="zh-CN" sz="1900" b="1" dirty="0">
                <a:solidFill>
                  <a:srgbClr val="3366FF"/>
                </a:solidFill>
                <a:latin typeface="微软雅黑" panose="020B0503020204020204" pitchFamily="34" charset="-122"/>
                <a:ea typeface="微软雅黑" panose="020B0503020204020204" pitchFamily="34" charset="-122"/>
              </a:rPr>
              <a:t>int main() </a:t>
            </a:r>
          </a:p>
          <a:p>
            <a:pPr indent="266700"/>
            <a:r>
              <a:rPr lang="en-US" altLang="zh-CN" sz="1900" b="1" dirty="0">
                <a:solidFill>
                  <a:srgbClr val="3366FF"/>
                </a:solidFill>
                <a:latin typeface="微软雅黑" panose="020B0503020204020204" pitchFamily="34" charset="-122"/>
                <a:ea typeface="微软雅黑" panose="020B0503020204020204" pitchFamily="34" charset="-122"/>
              </a:rPr>
              <a:t>{ </a:t>
            </a:r>
          </a:p>
          <a:p>
            <a:pPr indent="266700"/>
            <a:r>
              <a:rPr lang="en-US" altLang="zh-CN" sz="1900" b="1" dirty="0">
                <a:solidFill>
                  <a:srgbClr val="3366FF"/>
                </a:solidFill>
                <a:latin typeface="微软雅黑" panose="020B0503020204020204" pitchFamily="34" charset="-122"/>
                <a:ea typeface="微软雅黑" panose="020B0503020204020204" pitchFamily="34" charset="-122"/>
              </a:rPr>
              <a:t>   myfunc1(); </a:t>
            </a:r>
          </a:p>
          <a:p>
            <a:pPr indent="266700"/>
            <a:r>
              <a:rPr lang="en-US" altLang="zh-CN" sz="1900" b="1" dirty="0">
                <a:solidFill>
                  <a:srgbClr val="3366FF"/>
                </a:solidFill>
                <a:latin typeface="微软雅黑" panose="020B0503020204020204" pitchFamily="34" charset="-122"/>
                <a:ea typeface="微软雅黑" panose="020B0503020204020204" pitchFamily="34" charset="-122"/>
              </a:rPr>
              <a:t>   return 0; </a:t>
            </a:r>
          </a:p>
          <a:p>
            <a:pPr indent="266700"/>
            <a:r>
              <a:rPr lang="en-US" altLang="zh-CN" sz="1900" b="1" dirty="0">
                <a:solidFill>
                  <a:srgbClr val="3366FF"/>
                </a:solidFill>
                <a:latin typeface="微软雅黑" panose="020B0503020204020204" pitchFamily="34" charset="-122"/>
                <a:ea typeface="微软雅黑" panose="020B0503020204020204" pitchFamily="34" charset="-122"/>
              </a:rPr>
              <a:t>} </a:t>
            </a:r>
          </a:p>
        </p:txBody>
      </p:sp>
      <p:sp>
        <p:nvSpPr>
          <p:cNvPr id="87043" name="Text Box 6"/>
          <p:cNvSpPr txBox="1"/>
          <p:nvPr/>
        </p:nvSpPr>
        <p:spPr>
          <a:xfrm>
            <a:off x="6740525" y="698500"/>
            <a:ext cx="1450975" cy="396875"/>
          </a:xfrm>
          <a:prstGeom prst="rect">
            <a:avLst/>
          </a:prstGeom>
          <a:noFill/>
          <a:ln w="9525">
            <a:noFill/>
          </a:ln>
        </p:spPr>
        <p:txBody>
          <a:bodyPr anchor="t" anchorCtr="0">
            <a:spAutoFit/>
          </a:bodyPr>
          <a:lstStyle/>
          <a:p>
            <a:pPr>
              <a:spcBef>
                <a:spcPct val="50000"/>
              </a:spcBef>
            </a:pPr>
            <a:r>
              <a:rPr lang="en-US" altLang="zh-CN" sz="2000" b="1" dirty="0">
                <a:solidFill>
                  <a:srgbClr val="FF0000"/>
                </a:solidFill>
                <a:latin typeface="微软雅黑" panose="020B0503020204020204" pitchFamily="34" charset="-122"/>
                <a:ea typeface="微软雅黑" panose="020B0503020204020204" pitchFamily="34" charset="-122"/>
              </a:rPr>
              <a:t>main.c</a:t>
            </a:r>
          </a:p>
        </p:txBody>
      </p:sp>
      <p:sp>
        <p:nvSpPr>
          <p:cNvPr id="87044" name="Text Box 7"/>
          <p:cNvSpPr txBox="1"/>
          <p:nvPr/>
        </p:nvSpPr>
        <p:spPr>
          <a:xfrm>
            <a:off x="185738" y="1555750"/>
            <a:ext cx="5094287" cy="396875"/>
          </a:xfrm>
          <a:prstGeom prst="rect">
            <a:avLst/>
          </a:prstGeom>
          <a:noFill/>
          <a:ln w="9525">
            <a:noFill/>
          </a:ln>
        </p:spPr>
        <p:txBody>
          <a:bodyPr anchor="t" anchorCtr="0">
            <a:spAutoFit/>
          </a:bodyPr>
          <a:lstStyle/>
          <a:p>
            <a:pPr>
              <a:spcBef>
                <a:spcPct val="50000"/>
              </a:spcBef>
            </a:pPr>
            <a:r>
              <a:rPr lang="zh-CN" altLang="en-US" sz="2000" b="1" dirty="0">
                <a:solidFill>
                  <a:srgbClr val="0A6A0A"/>
                </a:solidFill>
                <a:latin typeface="微软雅黑" panose="020B0503020204020204" pitchFamily="34" charset="-122"/>
                <a:ea typeface="微软雅黑" panose="020B0503020204020204" pitchFamily="34" charset="-122"/>
              </a:rPr>
              <a:t>调用关系：</a:t>
            </a:r>
            <a:r>
              <a:rPr lang="en-US" altLang="zh-CN" sz="2000" b="1" dirty="0">
                <a:solidFill>
                  <a:srgbClr val="0A6A0A"/>
                </a:solidFill>
                <a:latin typeface="微软雅黑" panose="020B0503020204020204" pitchFamily="34" charset="-122"/>
                <a:ea typeface="微软雅黑" panose="020B0503020204020204" pitchFamily="34" charset="-122"/>
              </a:rPr>
              <a:t>main→myfunc1→printf</a:t>
            </a:r>
            <a:endParaRPr lang="zh-CN" altLang="en-US" sz="2000" b="1" dirty="0">
              <a:solidFill>
                <a:srgbClr val="0A6A0A"/>
              </a:solidFill>
              <a:latin typeface="微软雅黑" panose="020B0503020204020204" pitchFamily="34" charset="-122"/>
              <a:ea typeface="微软雅黑" panose="020B0503020204020204" pitchFamily="34" charset="-122"/>
            </a:endParaRPr>
          </a:p>
        </p:txBody>
      </p:sp>
      <p:sp>
        <p:nvSpPr>
          <p:cNvPr id="87045" name="Rectangle 8"/>
          <p:cNvSpPr/>
          <p:nvPr/>
        </p:nvSpPr>
        <p:spPr>
          <a:xfrm>
            <a:off x="369888" y="844550"/>
            <a:ext cx="5457825" cy="701675"/>
          </a:xfrm>
          <a:prstGeom prst="rect">
            <a:avLst/>
          </a:prstGeom>
          <a:noFill/>
          <a:ln w="9525">
            <a:noFill/>
          </a:ln>
        </p:spPr>
        <p:txBody>
          <a:bodyPr anchor="t" anchorCtr="0">
            <a:spAutoFit/>
          </a:bodyPr>
          <a:lstStyle/>
          <a:p>
            <a:r>
              <a:rPr lang="en-US" altLang="zh-CN" sz="2000" b="1" dirty="0">
                <a:latin typeface="微软雅黑" panose="020B0503020204020204" pitchFamily="34" charset="-122"/>
                <a:ea typeface="微软雅黑" panose="020B0503020204020204" pitchFamily="34" charset="-122"/>
              </a:rPr>
              <a:t>$ gcc –c main.c </a:t>
            </a:r>
          </a:p>
          <a:p>
            <a:r>
              <a:rPr lang="en-US" altLang="zh-CN" sz="2000" b="1" dirty="0">
                <a:latin typeface="微软雅黑" panose="020B0503020204020204" pitchFamily="34" charset="-122"/>
                <a:ea typeface="微软雅黑" panose="020B0503020204020204" pitchFamily="34" charset="-122"/>
              </a:rPr>
              <a:t>$ gcc –static –o myproc </a:t>
            </a:r>
            <a:r>
              <a:rPr lang="en-US" altLang="zh-CN" sz="2000" b="1" dirty="0">
                <a:solidFill>
                  <a:srgbClr val="3366FF"/>
                </a:solidFill>
                <a:latin typeface="微软雅黑" panose="020B0503020204020204" pitchFamily="34" charset="-122"/>
                <a:ea typeface="微软雅黑" panose="020B0503020204020204" pitchFamily="34" charset="-122"/>
              </a:rPr>
              <a:t>main.o </a:t>
            </a:r>
            <a:r>
              <a:rPr lang="en-US" altLang="zh-CN" sz="2000" b="1" dirty="0">
                <a:solidFill>
                  <a:srgbClr val="FF0000"/>
                </a:solidFill>
                <a:latin typeface="微软雅黑" panose="020B0503020204020204" pitchFamily="34" charset="-122"/>
                <a:ea typeface="微软雅黑" panose="020B0503020204020204" pitchFamily="34" charset="-122"/>
              </a:rPr>
              <a:t>./mylib.a</a:t>
            </a:r>
          </a:p>
        </p:txBody>
      </p:sp>
      <p:sp>
        <p:nvSpPr>
          <p:cNvPr id="722953" name="Rectangle 9"/>
          <p:cNvSpPr/>
          <p:nvPr/>
        </p:nvSpPr>
        <p:spPr>
          <a:xfrm>
            <a:off x="128588" y="3259138"/>
            <a:ext cx="5891212" cy="3270250"/>
          </a:xfrm>
          <a:prstGeom prst="rect">
            <a:avLst/>
          </a:prstGeom>
          <a:noFill/>
          <a:ln w="9525">
            <a:noFill/>
          </a:ln>
        </p:spPr>
        <p:txBody>
          <a:bodyPr anchor="ctr" anchorCtr="0">
            <a:spAutoFit/>
          </a:bodyPr>
          <a:lstStyle/>
          <a:p>
            <a:pPr eaLnBrk="0" hangingPunct="0"/>
            <a:r>
              <a:rPr lang="zh-CN" altLang="en-US" sz="1900" b="1" dirty="0">
                <a:solidFill>
                  <a:srgbClr val="3366FF"/>
                </a:solidFill>
                <a:latin typeface="微软雅黑" panose="020B0503020204020204" pitchFamily="34" charset="-122"/>
                <a:ea typeface="微软雅黑" panose="020B0503020204020204" pitchFamily="34" charset="-122"/>
              </a:rPr>
              <a:t>开始</a:t>
            </a:r>
            <a:r>
              <a:rPr lang="en-US" altLang="zh-CN" sz="1900" b="1" dirty="0">
                <a:solidFill>
                  <a:srgbClr val="3366FF"/>
                </a:solidFill>
                <a:latin typeface="微软雅黑" panose="020B0503020204020204" pitchFamily="34" charset="-122"/>
                <a:ea typeface="微软雅黑" panose="020B0503020204020204" pitchFamily="34" charset="-122"/>
              </a:rPr>
              <a:t>E</a:t>
            </a:r>
            <a:r>
              <a:rPr lang="zh-CN" altLang="en-US" sz="1900" b="1" dirty="0">
                <a:solidFill>
                  <a:srgbClr val="3366FF"/>
                </a:solidFill>
                <a:latin typeface="微软雅黑" panose="020B0503020204020204" pitchFamily="34" charset="-122"/>
                <a:ea typeface="微软雅黑" panose="020B0503020204020204" pitchFamily="34" charset="-122"/>
              </a:rPr>
              <a:t>、</a:t>
            </a:r>
            <a:r>
              <a:rPr lang="en-US" altLang="zh-CN" sz="1900" b="1" dirty="0">
                <a:solidFill>
                  <a:srgbClr val="3366FF"/>
                </a:solidFill>
                <a:latin typeface="微软雅黑" panose="020B0503020204020204" pitchFamily="34" charset="-122"/>
                <a:ea typeface="微软雅黑" panose="020B0503020204020204" pitchFamily="34" charset="-122"/>
              </a:rPr>
              <a:t>U</a:t>
            </a:r>
            <a:r>
              <a:rPr lang="zh-CN" altLang="en-US" sz="1900" b="1" dirty="0">
                <a:solidFill>
                  <a:srgbClr val="3366FF"/>
                </a:solidFill>
                <a:latin typeface="微软雅黑" panose="020B0503020204020204" pitchFamily="34" charset="-122"/>
                <a:ea typeface="微软雅黑" panose="020B0503020204020204" pitchFamily="34" charset="-122"/>
              </a:rPr>
              <a:t>、</a:t>
            </a:r>
            <a:r>
              <a:rPr lang="en-US" altLang="zh-CN" sz="1900" b="1" dirty="0">
                <a:solidFill>
                  <a:srgbClr val="3366FF"/>
                </a:solidFill>
                <a:latin typeface="微软雅黑" panose="020B0503020204020204" pitchFamily="34" charset="-122"/>
                <a:ea typeface="微软雅黑" panose="020B0503020204020204" pitchFamily="34" charset="-122"/>
              </a:rPr>
              <a:t>D</a:t>
            </a:r>
            <a:r>
              <a:rPr lang="zh-CN" altLang="en-US" sz="1900" b="1" dirty="0">
                <a:solidFill>
                  <a:srgbClr val="3366FF"/>
                </a:solidFill>
                <a:latin typeface="微软雅黑" panose="020B0503020204020204" pitchFamily="34" charset="-122"/>
                <a:ea typeface="微软雅黑" panose="020B0503020204020204" pitchFamily="34" charset="-122"/>
              </a:rPr>
              <a:t>为空，首先扫描</a:t>
            </a:r>
            <a:r>
              <a:rPr lang="en-US" altLang="zh-CN" sz="1900" b="1" dirty="0">
                <a:solidFill>
                  <a:srgbClr val="3366FF"/>
                </a:solidFill>
                <a:latin typeface="微软雅黑" panose="020B0503020204020204" pitchFamily="34" charset="-122"/>
                <a:ea typeface="微软雅黑" panose="020B0503020204020204" pitchFamily="34" charset="-122"/>
              </a:rPr>
              <a:t>main.o</a:t>
            </a:r>
            <a:r>
              <a:rPr lang="zh-CN" altLang="en-US" sz="1900" b="1" dirty="0">
                <a:solidFill>
                  <a:srgbClr val="3366FF"/>
                </a:solidFill>
                <a:latin typeface="微软雅黑" panose="020B0503020204020204" pitchFamily="34" charset="-122"/>
                <a:ea typeface="微软雅黑" panose="020B0503020204020204" pitchFamily="34" charset="-122"/>
              </a:rPr>
              <a:t>，把它加入</a:t>
            </a:r>
            <a:r>
              <a:rPr lang="en-US" altLang="zh-CN" sz="1900" b="1" dirty="0">
                <a:solidFill>
                  <a:srgbClr val="3366FF"/>
                </a:solidFill>
                <a:latin typeface="微软雅黑" panose="020B0503020204020204" pitchFamily="34" charset="-122"/>
                <a:ea typeface="微软雅黑" panose="020B0503020204020204" pitchFamily="34" charset="-122"/>
              </a:rPr>
              <a:t>E</a:t>
            </a:r>
            <a:r>
              <a:rPr lang="zh-CN" altLang="en-US" sz="1900" b="1" dirty="0">
                <a:solidFill>
                  <a:srgbClr val="3366FF"/>
                </a:solidFill>
                <a:latin typeface="微软雅黑" panose="020B0503020204020204" pitchFamily="34" charset="-122"/>
                <a:ea typeface="微软雅黑" panose="020B0503020204020204" pitchFamily="34" charset="-122"/>
              </a:rPr>
              <a:t>，同时把</a:t>
            </a:r>
            <a:r>
              <a:rPr lang="en-US" altLang="zh-CN" sz="1900" b="1" dirty="0">
                <a:solidFill>
                  <a:srgbClr val="3366FF"/>
                </a:solidFill>
                <a:latin typeface="微软雅黑" panose="020B0503020204020204" pitchFamily="34" charset="-122"/>
                <a:ea typeface="微软雅黑" panose="020B0503020204020204" pitchFamily="34" charset="-122"/>
              </a:rPr>
              <a:t>myfun1</a:t>
            </a:r>
            <a:r>
              <a:rPr lang="zh-CN" altLang="en-US" sz="1900" b="1" dirty="0">
                <a:solidFill>
                  <a:srgbClr val="3366FF"/>
                </a:solidFill>
                <a:latin typeface="微软雅黑" panose="020B0503020204020204" pitchFamily="34" charset="-122"/>
                <a:ea typeface="微软雅黑" panose="020B0503020204020204" pitchFamily="34" charset="-122"/>
              </a:rPr>
              <a:t>加入</a:t>
            </a:r>
            <a:r>
              <a:rPr lang="en-US" altLang="zh-CN" sz="1900" b="1" dirty="0">
                <a:solidFill>
                  <a:srgbClr val="3366FF"/>
                </a:solidFill>
                <a:latin typeface="微软雅黑" panose="020B0503020204020204" pitchFamily="34" charset="-122"/>
                <a:ea typeface="微软雅黑" panose="020B0503020204020204" pitchFamily="34" charset="-122"/>
              </a:rPr>
              <a:t>U</a:t>
            </a:r>
            <a:r>
              <a:rPr lang="zh-CN" altLang="en-US" sz="1900" b="1" dirty="0">
                <a:solidFill>
                  <a:srgbClr val="3366FF"/>
                </a:solidFill>
                <a:latin typeface="微软雅黑" panose="020B0503020204020204" pitchFamily="34" charset="-122"/>
                <a:ea typeface="微软雅黑" panose="020B0503020204020204" pitchFamily="34" charset="-122"/>
              </a:rPr>
              <a:t>，</a:t>
            </a:r>
            <a:r>
              <a:rPr lang="en-US" altLang="zh-CN" sz="1900" b="1" dirty="0">
                <a:solidFill>
                  <a:srgbClr val="3366FF"/>
                </a:solidFill>
                <a:latin typeface="微软雅黑" panose="020B0503020204020204" pitchFamily="34" charset="-122"/>
                <a:ea typeface="微软雅黑" panose="020B0503020204020204" pitchFamily="34" charset="-122"/>
              </a:rPr>
              <a:t>main</a:t>
            </a:r>
            <a:r>
              <a:rPr lang="zh-CN" altLang="en-US" sz="1900" b="1" dirty="0">
                <a:solidFill>
                  <a:srgbClr val="3366FF"/>
                </a:solidFill>
                <a:latin typeface="微软雅黑" panose="020B0503020204020204" pitchFamily="34" charset="-122"/>
                <a:ea typeface="微软雅黑" panose="020B0503020204020204" pitchFamily="34" charset="-122"/>
              </a:rPr>
              <a:t>加入</a:t>
            </a:r>
            <a:r>
              <a:rPr lang="en-US" altLang="zh-CN" sz="1900" b="1" dirty="0">
                <a:solidFill>
                  <a:srgbClr val="3366FF"/>
                </a:solidFill>
                <a:latin typeface="微软雅黑" panose="020B0503020204020204" pitchFamily="34" charset="-122"/>
                <a:ea typeface="微软雅黑" panose="020B0503020204020204" pitchFamily="34" charset="-122"/>
              </a:rPr>
              <a:t>D</a:t>
            </a:r>
            <a:r>
              <a:rPr lang="zh-CN" altLang="en-US" sz="1900" b="1" dirty="0">
                <a:solidFill>
                  <a:srgbClr val="3366FF"/>
                </a:solidFill>
                <a:latin typeface="微软雅黑" panose="020B0503020204020204" pitchFamily="34" charset="-122"/>
                <a:ea typeface="微软雅黑" panose="020B0503020204020204" pitchFamily="34" charset="-122"/>
              </a:rPr>
              <a:t>。</a:t>
            </a:r>
            <a:r>
              <a:rPr lang="zh-CN" altLang="en-US" sz="1900" b="1" dirty="0">
                <a:solidFill>
                  <a:srgbClr val="009242"/>
                </a:solidFill>
                <a:latin typeface="微软雅黑" panose="020B0503020204020204" pitchFamily="34" charset="-122"/>
                <a:ea typeface="微软雅黑" panose="020B0503020204020204" pitchFamily="34" charset="-122"/>
              </a:rPr>
              <a:t>接着扫描到</a:t>
            </a:r>
            <a:r>
              <a:rPr lang="en-US" altLang="zh-CN" sz="1900" b="1" dirty="0">
                <a:solidFill>
                  <a:srgbClr val="009242"/>
                </a:solidFill>
                <a:latin typeface="微软雅黑" panose="020B0503020204020204" pitchFamily="34" charset="-122"/>
                <a:ea typeface="微软雅黑" panose="020B0503020204020204" pitchFamily="34" charset="-122"/>
              </a:rPr>
              <a:t>mylib.a</a:t>
            </a:r>
            <a:r>
              <a:rPr lang="zh-CN" altLang="en-US" sz="1900" b="1" dirty="0">
                <a:solidFill>
                  <a:srgbClr val="009242"/>
                </a:solidFill>
                <a:latin typeface="微软雅黑" panose="020B0503020204020204" pitchFamily="34" charset="-122"/>
                <a:ea typeface="微软雅黑" panose="020B0503020204020204" pitchFamily="34" charset="-122"/>
              </a:rPr>
              <a:t>，将</a:t>
            </a:r>
            <a:r>
              <a:rPr lang="en-US" altLang="zh-CN" sz="1900" b="1" dirty="0">
                <a:solidFill>
                  <a:srgbClr val="009242"/>
                </a:solidFill>
                <a:latin typeface="微软雅黑" panose="020B0503020204020204" pitchFamily="34" charset="-122"/>
                <a:ea typeface="微软雅黑" panose="020B0503020204020204" pitchFamily="34" charset="-122"/>
              </a:rPr>
              <a:t>U</a:t>
            </a:r>
            <a:r>
              <a:rPr lang="zh-CN" altLang="en-US" sz="1900" b="1" dirty="0">
                <a:solidFill>
                  <a:srgbClr val="009242"/>
                </a:solidFill>
                <a:latin typeface="微软雅黑" panose="020B0503020204020204" pitchFamily="34" charset="-122"/>
                <a:ea typeface="微软雅黑" panose="020B0503020204020204" pitchFamily="34" charset="-122"/>
              </a:rPr>
              <a:t>中所有符号（本例中为</a:t>
            </a:r>
            <a:r>
              <a:rPr lang="en-US" altLang="zh-CN" sz="1900" b="1" dirty="0">
                <a:solidFill>
                  <a:srgbClr val="009242"/>
                </a:solidFill>
                <a:latin typeface="微软雅黑" panose="020B0503020204020204" pitchFamily="34" charset="-122"/>
                <a:ea typeface="微软雅黑" panose="020B0503020204020204" pitchFamily="34" charset="-122"/>
              </a:rPr>
              <a:t>myfunc1</a:t>
            </a:r>
            <a:r>
              <a:rPr lang="zh-CN" altLang="en-US" sz="1900" b="1" dirty="0">
                <a:solidFill>
                  <a:srgbClr val="009242"/>
                </a:solidFill>
                <a:latin typeface="微软雅黑" panose="020B0503020204020204" pitchFamily="34" charset="-122"/>
                <a:ea typeface="微软雅黑" panose="020B0503020204020204" pitchFamily="34" charset="-122"/>
              </a:rPr>
              <a:t>）与</a:t>
            </a:r>
            <a:r>
              <a:rPr lang="en-US" altLang="zh-CN" sz="1900" b="1" dirty="0">
                <a:solidFill>
                  <a:srgbClr val="009242"/>
                </a:solidFill>
                <a:latin typeface="微软雅黑" panose="020B0503020204020204" pitchFamily="34" charset="-122"/>
                <a:ea typeface="微软雅黑" panose="020B0503020204020204" pitchFamily="34" charset="-122"/>
              </a:rPr>
              <a:t>mylib.a</a:t>
            </a:r>
            <a:r>
              <a:rPr lang="zh-CN" altLang="en-US" sz="1900" b="1" dirty="0">
                <a:solidFill>
                  <a:srgbClr val="009242"/>
                </a:solidFill>
                <a:latin typeface="微软雅黑" panose="020B0503020204020204" pitchFamily="34" charset="-122"/>
                <a:ea typeface="微软雅黑" panose="020B0503020204020204" pitchFamily="34" charset="-122"/>
              </a:rPr>
              <a:t>中所有目标模块（</a:t>
            </a:r>
            <a:r>
              <a:rPr lang="en-US" altLang="zh-CN" sz="1900" b="1" dirty="0">
                <a:solidFill>
                  <a:srgbClr val="009242"/>
                </a:solidFill>
                <a:latin typeface="微软雅黑" panose="020B0503020204020204" pitchFamily="34" charset="-122"/>
                <a:ea typeface="微软雅黑" panose="020B0503020204020204" pitchFamily="34" charset="-122"/>
              </a:rPr>
              <a:t>myproc1.o</a:t>
            </a:r>
            <a:r>
              <a:rPr lang="zh-CN" altLang="en-US" sz="1900" b="1" dirty="0">
                <a:solidFill>
                  <a:srgbClr val="009242"/>
                </a:solidFill>
                <a:latin typeface="微软雅黑" panose="020B0503020204020204" pitchFamily="34" charset="-122"/>
                <a:ea typeface="微软雅黑" panose="020B0503020204020204" pitchFamily="34" charset="-122"/>
              </a:rPr>
              <a:t>和</a:t>
            </a:r>
            <a:r>
              <a:rPr lang="en-US" altLang="zh-CN" sz="1900" b="1" dirty="0">
                <a:solidFill>
                  <a:srgbClr val="009242"/>
                </a:solidFill>
                <a:latin typeface="微软雅黑" panose="020B0503020204020204" pitchFamily="34" charset="-122"/>
                <a:ea typeface="微软雅黑" panose="020B0503020204020204" pitchFamily="34" charset="-122"/>
              </a:rPr>
              <a:t>myproc2.o</a:t>
            </a:r>
            <a:r>
              <a:rPr lang="zh-CN" altLang="en-US" sz="1900" b="1" dirty="0">
                <a:solidFill>
                  <a:srgbClr val="009242"/>
                </a:solidFill>
                <a:latin typeface="微软雅黑" panose="020B0503020204020204" pitchFamily="34" charset="-122"/>
                <a:ea typeface="微软雅黑" panose="020B0503020204020204" pitchFamily="34" charset="-122"/>
              </a:rPr>
              <a:t>）依次匹配，发现在</a:t>
            </a:r>
            <a:r>
              <a:rPr lang="en-US" altLang="zh-CN" sz="1900" b="1" dirty="0">
                <a:solidFill>
                  <a:srgbClr val="009242"/>
                </a:solidFill>
                <a:latin typeface="微软雅黑" panose="020B0503020204020204" pitchFamily="34" charset="-122"/>
                <a:ea typeface="微软雅黑" panose="020B0503020204020204" pitchFamily="34" charset="-122"/>
              </a:rPr>
              <a:t>myproc1.o</a:t>
            </a:r>
            <a:r>
              <a:rPr lang="zh-CN" altLang="en-US" sz="1900" b="1" dirty="0">
                <a:solidFill>
                  <a:srgbClr val="009242"/>
                </a:solidFill>
                <a:latin typeface="微软雅黑" panose="020B0503020204020204" pitchFamily="34" charset="-122"/>
                <a:ea typeface="微软雅黑" panose="020B0503020204020204" pitchFamily="34" charset="-122"/>
              </a:rPr>
              <a:t>中定义了</a:t>
            </a:r>
            <a:r>
              <a:rPr lang="en-US" altLang="zh-CN" sz="1900" b="1" dirty="0">
                <a:solidFill>
                  <a:srgbClr val="009242"/>
                </a:solidFill>
                <a:latin typeface="微软雅黑" panose="020B0503020204020204" pitchFamily="34" charset="-122"/>
                <a:ea typeface="微软雅黑" panose="020B0503020204020204" pitchFamily="34" charset="-122"/>
              </a:rPr>
              <a:t>myfunc1</a:t>
            </a:r>
            <a:r>
              <a:rPr lang="zh-CN" altLang="en-US" sz="1900" b="1" dirty="0">
                <a:solidFill>
                  <a:srgbClr val="009242"/>
                </a:solidFill>
                <a:latin typeface="微软雅黑" panose="020B0503020204020204" pitchFamily="34" charset="-122"/>
                <a:ea typeface="微软雅黑" panose="020B0503020204020204" pitchFamily="34" charset="-122"/>
              </a:rPr>
              <a:t>，故</a:t>
            </a:r>
            <a:r>
              <a:rPr lang="en-US" altLang="zh-CN" sz="1900" b="1" dirty="0">
                <a:solidFill>
                  <a:srgbClr val="009242"/>
                </a:solidFill>
                <a:latin typeface="微软雅黑" panose="020B0503020204020204" pitchFamily="34" charset="-122"/>
                <a:ea typeface="微软雅黑" panose="020B0503020204020204" pitchFamily="34" charset="-122"/>
              </a:rPr>
              <a:t>myproc1.o</a:t>
            </a:r>
            <a:r>
              <a:rPr lang="zh-CN" altLang="en-US" sz="1900" b="1" dirty="0">
                <a:solidFill>
                  <a:srgbClr val="009242"/>
                </a:solidFill>
                <a:latin typeface="微软雅黑" panose="020B0503020204020204" pitchFamily="34" charset="-122"/>
                <a:ea typeface="微软雅黑" panose="020B0503020204020204" pitchFamily="34" charset="-122"/>
              </a:rPr>
              <a:t>加入</a:t>
            </a:r>
            <a:r>
              <a:rPr lang="en-US" altLang="zh-CN" sz="1900" b="1" dirty="0">
                <a:solidFill>
                  <a:srgbClr val="009242"/>
                </a:solidFill>
                <a:latin typeface="微软雅黑" panose="020B0503020204020204" pitchFamily="34" charset="-122"/>
                <a:ea typeface="微软雅黑" panose="020B0503020204020204" pitchFamily="34" charset="-122"/>
              </a:rPr>
              <a:t>E</a:t>
            </a:r>
            <a:r>
              <a:rPr lang="zh-CN" altLang="en-US" sz="1900" b="1" dirty="0">
                <a:solidFill>
                  <a:srgbClr val="009242"/>
                </a:solidFill>
                <a:latin typeface="微软雅黑" panose="020B0503020204020204" pitchFamily="34" charset="-122"/>
                <a:ea typeface="微软雅黑" panose="020B0503020204020204" pitchFamily="34" charset="-122"/>
              </a:rPr>
              <a:t>，</a:t>
            </a:r>
            <a:r>
              <a:rPr lang="en-US" altLang="zh-CN" sz="1900" b="1" dirty="0">
                <a:solidFill>
                  <a:srgbClr val="009242"/>
                </a:solidFill>
                <a:latin typeface="微软雅黑" panose="020B0503020204020204" pitchFamily="34" charset="-122"/>
                <a:ea typeface="微软雅黑" panose="020B0503020204020204" pitchFamily="34" charset="-122"/>
              </a:rPr>
              <a:t>myfunc1</a:t>
            </a:r>
            <a:r>
              <a:rPr lang="zh-CN" altLang="en-US" sz="1900" b="1" dirty="0">
                <a:solidFill>
                  <a:srgbClr val="009242"/>
                </a:solidFill>
                <a:latin typeface="微软雅黑" panose="020B0503020204020204" pitchFamily="34" charset="-122"/>
                <a:ea typeface="微软雅黑" panose="020B0503020204020204" pitchFamily="34" charset="-122"/>
              </a:rPr>
              <a:t>从</a:t>
            </a:r>
            <a:r>
              <a:rPr lang="en-US" altLang="zh-CN" sz="1900" b="1" dirty="0">
                <a:solidFill>
                  <a:srgbClr val="009242"/>
                </a:solidFill>
                <a:latin typeface="微软雅黑" panose="020B0503020204020204" pitchFamily="34" charset="-122"/>
                <a:ea typeface="微软雅黑" panose="020B0503020204020204" pitchFamily="34" charset="-122"/>
              </a:rPr>
              <a:t>U</a:t>
            </a:r>
            <a:r>
              <a:rPr lang="zh-CN" altLang="en-US" sz="1900" b="1" dirty="0">
                <a:solidFill>
                  <a:srgbClr val="009242"/>
                </a:solidFill>
                <a:latin typeface="微软雅黑" panose="020B0503020204020204" pitchFamily="34" charset="-122"/>
                <a:ea typeface="微软雅黑" panose="020B0503020204020204" pitchFamily="34" charset="-122"/>
              </a:rPr>
              <a:t>转移到</a:t>
            </a:r>
            <a:r>
              <a:rPr lang="en-US" altLang="zh-CN" sz="1900" b="1" dirty="0">
                <a:solidFill>
                  <a:srgbClr val="009242"/>
                </a:solidFill>
                <a:latin typeface="微软雅黑" panose="020B0503020204020204" pitchFamily="34" charset="-122"/>
                <a:ea typeface="微软雅黑" panose="020B0503020204020204" pitchFamily="34" charset="-122"/>
              </a:rPr>
              <a:t>D</a:t>
            </a:r>
            <a:r>
              <a:rPr lang="zh-CN" altLang="en-US" sz="1900" b="1" dirty="0">
                <a:solidFill>
                  <a:srgbClr val="009242"/>
                </a:solidFill>
                <a:latin typeface="微软雅黑" panose="020B0503020204020204" pitchFamily="34" charset="-122"/>
                <a:ea typeface="微软雅黑" panose="020B0503020204020204" pitchFamily="34" charset="-122"/>
              </a:rPr>
              <a:t>。</a:t>
            </a:r>
            <a:r>
              <a:rPr lang="zh-CN" altLang="en-US" sz="1900" b="1" dirty="0">
                <a:solidFill>
                  <a:srgbClr val="CC3300"/>
                </a:solidFill>
                <a:latin typeface="微软雅黑" panose="020B0503020204020204" pitchFamily="34" charset="-122"/>
                <a:ea typeface="微软雅黑" panose="020B0503020204020204" pitchFamily="34" charset="-122"/>
              </a:rPr>
              <a:t>在</a:t>
            </a:r>
            <a:r>
              <a:rPr lang="en-US" altLang="zh-CN" sz="1900" b="1" dirty="0">
                <a:solidFill>
                  <a:srgbClr val="CC3300"/>
                </a:solidFill>
                <a:latin typeface="微软雅黑" panose="020B0503020204020204" pitchFamily="34" charset="-122"/>
                <a:ea typeface="微软雅黑" panose="020B0503020204020204" pitchFamily="34" charset="-122"/>
              </a:rPr>
              <a:t>myproc1.o</a:t>
            </a:r>
            <a:r>
              <a:rPr lang="zh-CN" altLang="en-US" sz="1900" b="1" dirty="0">
                <a:solidFill>
                  <a:srgbClr val="CC3300"/>
                </a:solidFill>
                <a:latin typeface="微软雅黑" panose="020B0503020204020204" pitchFamily="34" charset="-122"/>
                <a:ea typeface="微软雅黑" panose="020B0503020204020204" pitchFamily="34" charset="-122"/>
              </a:rPr>
              <a:t>中发现还有未解析符号</a:t>
            </a:r>
            <a:r>
              <a:rPr lang="en-US" altLang="zh-CN" sz="1900" b="1" dirty="0">
                <a:solidFill>
                  <a:srgbClr val="CC3300"/>
                </a:solidFill>
                <a:latin typeface="微软雅黑" panose="020B0503020204020204" pitchFamily="34" charset="-122"/>
                <a:ea typeface="微软雅黑" panose="020B0503020204020204" pitchFamily="34" charset="-122"/>
              </a:rPr>
              <a:t>printf</a:t>
            </a:r>
            <a:r>
              <a:rPr lang="zh-CN" altLang="en-US" sz="1900" b="1" dirty="0">
                <a:solidFill>
                  <a:srgbClr val="CC3300"/>
                </a:solidFill>
                <a:latin typeface="微软雅黑" panose="020B0503020204020204" pitchFamily="34" charset="-122"/>
                <a:ea typeface="微软雅黑" panose="020B0503020204020204" pitchFamily="34" charset="-122"/>
              </a:rPr>
              <a:t>，将其加到</a:t>
            </a:r>
            <a:r>
              <a:rPr lang="en-US" altLang="zh-CN" sz="1900" b="1" dirty="0">
                <a:solidFill>
                  <a:srgbClr val="CC3300"/>
                </a:solidFill>
                <a:latin typeface="微软雅黑" panose="020B0503020204020204" pitchFamily="34" charset="-122"/>
                <a:ea typeface="微软雅黑" panose="020B0503020204020204" pitchFamily="34" charset="-122"/>
              </a:rPr>
              <a:t>U</a:t>
            </a:r>
            <a:r>
              <a:rPr lang="zh-CN" altLang="en-US" sz="1900" b="1" dirty="0">
                <a:solidFill>
                  <a:srgbClr val="CC3300"/>
                </a:solidFill>
                <a:latin typeface="微软雅黑" panose="020B0503020204020204" pitchFamily="34" charset="-122"/>
                <a:ea typeface="微软雅黑" panose="020B0503020204020204" pitchFamily="34" charset="-122"/>
              </a:rPr>
              <a:t>。</a:t>
            </a:r>
            <a:r>
              <a:rPr lang="zh-CN" altLang="en-US" sz="1900" b="1" dirty="0">
                <a:solidFill>
                  <a:srgbClr val="FF0000"/>
                </a:solidFill>
                <a:latin typeface="微软雅黑" panose="020B0503020204020204" pitchFamily="34" charset="-122"/>
                <a:ea typeface="微软雅黑" panose="020B0503020204020204" pitchFamily="34" charset="-122"/>
              </a:rPr>
              <a:t>不断在</a:t>
            </a:r>
            <a:r>
              <a:rPr lang="en-US" altLang="zh-CN" sz="1900" b="1" dirty="0">
                <a:solidFill>
                  <a:srgbClr val="FF0000"/>
                </a:solidFill>
                <a:latin typeface="微软雅黑" panose="020B0503020204020204" pitchFamily="34" charset="-122"/>
                <a:ea typeface="微软雅黑" panose="020B0503020204020204" pitchFamily="34" charset="-122"/>
              </a:rPr>
              <a:t>mylib.a</a:t>
            </a:r>
            <a:r>
              <a:rPr lang="zh-CN" altLang="en-US" sz="1900" b="1" dirty="0">
                <a:solidFill>
                  <a:srgbClr val="FF0000"/>
                </a:solidFill>
                <a:latin typeface="微软雅黑" panose="020B0503020204020204" pitchFamily="34" charset="-122"/>
                <a:ea typeface="微软雅黑" panose="020B0503020204020204" pitchFamily="34" charset="-122"/>
              </a:rPr>
              <a:t>的各模块上进行迭代以匹配</a:t>
            </a:r>
            <a:r>
              <a:rPr lang="en-US" altLang="zh-CN" sz="1900" b="1" dirty="0">
                <a:solidFill>
                  <a:srgbClr val="FF0000"/>
                </a:solidFill>
                <a:latin typeface="微软雅黑" panose="020B0503020204020204" pitchFamily="34" charset="-122"/>
                <a:ea typeface="微软雅黑" panose="020B0503020204020204" pitchFamily="34" charset="-122"/>
              </a:rPr>
              <a:t>U</a:t>
            </a:r>
            <a:r>
              <a:rPr lang="zh-CN" altLang="en-US" sz="1900" b="1" dirty="0">
                <a:solidFill>
                  <a:srgbClr val="FF0000"/>
                </a:solidFill>
                <a:latin typeface="微软雅黑" panose="020B0503020204020204" pitchFamily="34" charset="-122"/>
                <a:ea typeface="微软雅黑" panose="020B0503020204020204" pitchFamily="34" charset="-122"/>
              </a:rPr>
              <a:t>中的符号，直到</a:t>
            </a:r>
            <a:r>
              <a:rPr lang="en-US" altLang="zh-CN" sz="1900" b="1" dirty="0">
                <a:solidFill>
                  <a:srgbClr val="FF0000"/>
                </a:solidFill>
                <a:latin typeface="微软雅黑" panose="020B0503020204020204" pitchFamily="34" charset="-122"/>
                <a:ea typeface="微软雅黑" panose="020B0503020204020204" pitchFamily="34" charset="-122"/>
              </a:rPr>
              <a:t>U</a:t>
            </a:r>
            <a:r>
              <a:rPr lang="zh-CN" altLang="en-US" sz="1900" b="1" dirty="0">
                <a:solidFill>
                  <a:srgbClr val="FF0000"/>
                </a:solidFill>
                <a:latin typeface="微软雅黑" panose="020B0503020204020204" pitchFamily="34" charset="-122"/>
                <a:ea typeface="微软雅黑" panose="020B0503020204020204" pitchFamily="34" charset="-122"/>
              </a:rPr>
              <a:t>、</a:t>
            </a:r>
            <a:r>
              <a:rPr lang="en-US" altLang="zh-CN" sz="1900" b="1" dirty="0">
                <a:solidFill>
                  <a:srgbClr val="FF0000"/>
                </a:solidFill>
                <a:latin typeface="微软雅黑" panose="020B0503020204020204" pitchFamily="34" charset="-122"/>
                <a:ea typeface="微软雅黑" panose="020B0503020204020204" pitchFamily="34" charset="-122"/>
              </a:rPr>
              <a:t>D</a:t>
            </a:r>
            <a:r>
              <a:rPr lang="zh-CN" altLang="en-US" sz="1900" b="1" dirty="0">
                <a:solidFill>
                  <a:srgbClr val="FF0000"/>
                </a:solidFill>
                <a:latin typeface="微软雅黑" panose="020B0503020204020204" pitchFamily="34" charset="-122"/>
                <a:ea typeface="微软雅黑" panose="020B0503020204020204" pitchFamily="34" charset="-122"/>
              </a:rPr>
              <a:t>都不再变化。</a:t>
            </a:r>
            <a:r>
              <a:rPr lang="zh-CN" altLang="en-US" sz="1900" b="1" dirty="0">
                <a:latin typeface="微软雅黑" panose="020B0503020204020204" pitchFamily="34" charset="-122"/>
                <a:ea typeface="微软雅黑" panose="020B0503020204020204" pitchFamily="34" charset="-122"/>
              </a:rPr>
              <a:t>此时</a:t>
            </a:r>
            <a:r>
              <a:rPr lang="en-US" altLang="zh-CN" sz="1900" b="1" dirty="0">
                <a:latin typeface="微软雅黑" panose="020B0503020204020204" pitchFamily="34" charset="-122"/>
                <a:ea typeface="微软雅黑" panose="020B0503020204020204" pitchFamily="34" charset="-122"/>
              </a:rPr>
              <a:t>U</a:t>
            </a:r>
            <a:r>
              <a:rPr lang="zh-CN" altLang="en-US" sz="1900" b="1" dirty="0">
                <a:latin typeface="微软雅黑" panose="020B0503020204020204" pitchFamily="34" charset="-122"/>
                <a:ea typeface="微软雅黑" panose="020B0503020204020204" pitchFamily="34" charset="-122"/>
              </a:rPr>
              <a:t>中只有一个未解析符号</a:t>
            </a:r>
            <a:r>
              <a:rPr lang="en-US" altLang="zh-CN" sz="1900" b="1" dirty="0">
                <a:latin typeface="微软雅黑" panose="020B0503020204020204" pitchFamily="34" charset="-122"/>
                <a:ea typeface="微软雅黑" panose="020B0503020204020204" pitchFamily="34" charset="-122"/>
              </a:rPr>
              <a:t>printf</a:t>
            </a:r>
            <a:r>
              <a:rPr lang="zh-CN" altLang="en-US" sz="1900" b="1" dirty="0">
                <a:latin typeface="微软雅黑" panose="020B0503020204020204" pitchFamily="34" charset="-122"/>
                <a:ea typeface="微软雅黑" panose="020B0503020204020204" pitchFamily="34" charset="-122"/>
              </a:rPr>
              <a:t>，而</a:t>
            </a:r>
            <a:r>
              <a:rPr lang="en-US" altLang="zh-CN" sz="1900" b="1" dirty="0">
                <a:latin typeface="微软雅黑" panose="020B0503020204020204" pitchFamily="34" charset="-122"/>
                <a:ea typeface="微软雅黑" panose="020B0503020204020204" pitchFamily="34" charset="-122"/>
              </a:rPr>
              <a:t>D</a:t>
            </a:r>
            <a:r>
              <a:rPr lang="zh-CN" altLang="en-US" sz="1900" b="1" dirty="0">
                <a:latin typeface="微软雅黑" panose="020B0503020204020204" pitchFamily="34" charset="-122"/>
                <a:ea typeface="微软雅黑" panose="020B0503020204020204" pitchFamily="34" charset="-122"/>
              </a:rPr>
              <a:t>中有</a:t>
            </a:r>
            <a:r>
              <a:rPr lang="en-US" altLang="zh-CN" sz="1900" b="1" dirty="0">
                <a:latin typeface="微软雅黑" panose="020B0503020204020204" pitchFamily="34" charset="-122"/>
                <a:ea typeface="微软雅黑" panose="020B0503020204020204" pitchFamily="34" charset="-122"/>
              </a:rPr>
              <a:t>main</a:t>
            </a:r>
            <a:r>
              <a:rPr lang="zh-CN" altLang="en-US" sz="1900" b="1" dirty="0">
                <a:latin typeface="微软雅黑" panose="020B0503020204020204" pitchFamily="34" charset="-122"/>
                <a:ea typeface="微软雅黑" panose="020B0503020204020204" pitchFamily="34" charset="-122"/>
              </a:rPr>
              <a:t>和</a:t>
            </a:r>
            <a:r>
              <a:rPr lang="en-US" altLang="zh-CN" sz="1900" b="1" dirty="0">
                <a:latin typeface="微软雅黑" panose="020B0503020204020204" pitchFamily="34" charset="-122"/>
                <a:ea typeface="微软雅黑" panose="020B0503020204020204" pitchFamily="34" charset="-122"/>
              </a:rPr>
              <a:t>myfunc1</a:t>
            </a:r>
            <a:r>
              <a:rPr lang="zh-CN" altLang="en-US" sz="1900" b="1" dirty="0">
                <a:latin typeface="微软雅黑" panose="020B0503020204020204" pitchFamily="34" charset="-122"/>
                <a:ea typeface="微软雅黑" panose="020B0503020204020204" pitchFamily="34" charset="-122"/>
              </a:rPr>
              <a:t>。因为模块</a:t>
            </a:r>
            <a:r>
              <a:rPr lang="en-US" altLang="zh-CN" sz="1900" b="1" dirty="0">
                <a:latin typeface="微软雅黑" panose="020B0503020204020204" pitchFamily="34" charset="-122"/>
                <a:ea typeface="微软雅黑" panose="020B0503020204020204" pitchFamily="34" charset="-122"/>
              </a:rPr>
              <a:t>myproc2.o</a:t>
            </a:r>
            <a:r>
              <a:rPr lang="zh-CN" altLang="en-US" sz="1900" b="1" dirty="0">
                <a:latin typeface="微软雅黑" panose="020B0503020204020204" pitchFamily="34" charset="-122"/>
                <a:ea typeface="微软雅黑" panose="020B0503020204020204" pitchFamily="34" charset="-122"/>
              </a:rPr>
              <a:t>没有被加入</a:t>
            </a:r>
            <a:r>
              <a:rPr lang="en-US" altLang="zh-CN" sz="1900" b="1" dirty="0">
                <a:latin typeface="微软雅黑" panose="020B0503020204020204" pitchFamily="34" charset="-122"/>
                <a:ea typeface="微软雅黑" panose="020B0503020204020204" pitchFamily="34" charset="-122"/>
              </a:rPr>
              <a:t>E</a:t>
            </a:r>
            <a:r>
              <a:rPr lang="zh-CN" altLang="en-US" sz="1900" b="1" dirty="0">
                <a:latin typeface="微软雅黑" panose="020B0503020204020204" pitchFamily="34" charset="-122"/>
                <a:ea typeface="微软雅黑" panose="020B0503020204020204" pitchFamily="34" charset="-122"/>
              </a:rPr>
              <a:t>中，因而它被丢弃。</a:t>
            </a:r>
          </a:p>
        </p:txBody>
      </p:sp>
      <p:sp>
        <p:nvSpPr>
          <p:cNvPr id="722955" name="Rectangle 11"/>
          <p:cNvSpPr/>
          <p:nvPr/>
        </p:nvSpPr>
        <p:spPr>
          <a:xfrm>
            <a:off x="157163" y="2157413"/>
            <a:ext cx="5461000" cy="958850"/>
          </a:xfrm>
          <a:prstGeom prst="rect">
            <a:avLst/>
          </a:prstGeom>
          <a:noFill/>
          <a:ln w="9525">
            <a:noFill/>
          </a:ln>
        </p:spPr>
        <p:txBody>
          <a:bodyPr wrap="none" anchor="ctr" anchorCtr="0">
            <a:spAutoFit/>
          </a:bodyPr>
          <a:lstStyle/>
          <a:p>
            <a:pPr eaLnBrk="0" hangingPunct="0"/>
            <a:r>
              <a:rPr lang="en-US" altLang="zh-CN" sz="1900" b="1" dirty="0">
                <a:solidFill>
                  <a:srgbClr val="FF0000"/>
                </a:solidFill>
                <a:latin typeface="微软雅黑" panose="020B0503020204020204" pitchFamily="34" charset="-122"/>
                <a:ea typeface="微软雅黑" panose="020B0503020204020204" pitchFamily="34" charset="-122"/>
              </a:rPr>
              <a:t>E</a:t>
            </a:r>
            <a:r>
              <a:rPr lang="en-US" altLang="zh-CN" sz="1900" b="1" i="1" dirty="0">
                <a:solidFill>
                  <a:srgbClr val="FF0000"/>
                </a:solidFill>
                <a:latin typeface="微软雅黑" panose="020B0503020204020204" pitchFamily="34" charset="-122"/>
                <a:ea typeface="微软雅黑" panose="020B0503020204020204" pitchFamily="34" charset="-122"/>
              </a:rPr>
              <a:t> </a:t>
            </a:r>
            <a:r>
              <a:rPr lang="zh-CN" altLang="en-US" sz="1900" b="1" dirty="0">
                <a:solidFill>
                  <a:srgbClr val="FF0000"/>
                </a:solidFill>
                <a:latin typeface="微软雅黑" panose="020B0503020204020204" pitchFamily="34" charset="-122"/>
                <a:ea typeface="微软雅黑" panose="020B0503020204020204" pitchFamily="34" charset="-122"/>
              </a:rPr>
              <a:t>将被合并以组成可执行文件的所有目标文件集合</a:t>
            </a:r>
          </a:p>
          <a:p>
            <a:pPr eaLnBrk="0" hangingPunct="0"/>
            <a:r>
              <a:rPr lang="en-US" altLang="zh-CN" sz="1900" b="1" dirty="0">
                <a:solidFill>
                  <a:srgbClr val="FF0000"/>
                </a:solidFill>
                <a:latin typeface="微软雅黑" panose="020B0503020204020204" pitchFamily="34" charset="-122"/>
                <a:ea typeface="微软雅黑" panose="020B0503020204020204" pitchFamily="34" charset="-122"/>
              </a:rPr>
              <a:t>U </a:t>
            </a:r>
            <a:r>
              <a:rPr lang="zh-CN" altLang="en-US" sz="1900" b="1" dirty="0">
                <a:solidFill>
                  <a:srgbClr val="FF0000"/>
                </a:solidFill>
                <a:latin typeface="微软雅黑" panose="020B0503020204020204" pitchFamily="34" charset="-122"/>
                <a:ea typeface="微软雅黑" panose="020B0503020204020204" pitchFamily="34" charset="-122"/>
              </a:rPr>
              <a:t>当前所有未解析的引用符号的集合</a:t>
            </a:r>
          </a:p>
          <a:p>
            <a:pPr eaLnBrk="0" hangingPunct="0"/>
            <a:r>
              <a:rPr lang="en-US" altLang="zh-CN" sz="1900" b="1" dirty="0">
                <a:solidFill>
                  <a:srgbClr val="FF0000"/>
                </a:solidFill>
                <a:latin typeface="微软雅黑" panose="020B0503020204020204" pitchFamily="34" charset="-122"/>
                <a:ea typeface="微软雅黑" panose="020B0503020204020204" pitchFamily="34" charset="-122"/>
              </a:rPr>
              <a:t>D </a:t>
            </a:r>
            <a:r>
              <a:rPr lang="zh-CN" altLang="en-US" sz="1900" b="1" dirty="0">
                <a:solidFill>
                  <a:srgbClr val="FF0000"/>
                </a:solidFill>
                <a:latin typeface="微软雅黑" panose="020B0503020204020204" pitchFamily="34" charset="-122"/>
                <a:ea typeface="微软雅黑" panose="020B0503020204020204" pitchFamily="34" charset="-122"/>
              </a:rPr>
              <a:t>当前所有定义符号的集合</a:t>
            </a:r>
            <a:r>
              <a:rPr lang="zh-CN" altLang="en-US" sz="1900" dirty="0">
                <a:latin typeface="微软雅黑" panose="020B0503020204020204" pitchFamily="34" charset="-122"/>
                <a:ea typeface="微软雅黑" panose="020B0503020204020204" pitchFamily="34" charset="-122"/>
              </a:rPr>
              <a:t> </a:t>
            </a:r>
          </a:p>
        </p:txBody>
      </p:sp>
      <p:sp>
        <p:nvSpPr>
          <p:cNvPr id="722956" name="Rectangle 12"/>
          <p:cNvSpPr/>
          <p:nvPr/>
        </p:nvSpPr>
        <p:spPr>
          <a:xfrm>
            <a:off x="6273800" y="3240088"/>
            <a:ext cx="2544763" cy="3270250"/>
          </a:xfrm>
          <a:prstGeom prst="rect">
            <a:avLst/>
          </a:prstGeom>
          <a:noFill/>
          <a:ln w="9525">
            <a:noFill/>
          </a:ln>
        </p:spPr>
        <p:txBody>
          <a:bodyPr anchor="ctr" anchorCtr="0">
            <a:spAutoFit/>
          </a:bodyPr>
          <a:lstStyle/>
          <a:p>
            <a:pPr eaLnBrk="0" hangingPunct="0"/>
            <a:r>
              <a:rPr lang="zh-CN" altLang="en-US" sz="1900" b="1" dirty="0">
                <a:latin typeface="微软雅黑" panose="020B0503020204020204" pitchFamily="34" charset="-122"/>
                <a:ea typeface="微软雅黑" panose="020B0503020204020204" pitchFamily="34" charset="-122"/>
              </a:rPr>
              <a:t>接着，扫描</a:t>
            </a:r>
            <a:r>
              <a:rPr lang="zh-CN" altLang="en-US" sz="1900" b="1" dirty="0">
                <a:solidFill>
                  <a:srgbClr val="FF0000"/>
                </a:solidFill>
                <a:latin typeface="微软雅黑" panose="020B0503020204020204" pitchFamily="34" charset="-122"/>
                <a:ea typeface="微软雅黑" panose="020B0503020204020204" pitchFamily="34" charset="-122"/>
              </a:rPr>
              <a:t>默认的库文件</a:t>
            </a:r>
            <a:r>
              <a:rPr lang="en-US" altLang="zh-CN" sz="1900" b="1" dirty="0">
                <a:solidFill>
                  <a:srgbClr val="FF0000"/>
                </a:solidFill>
                <a:latin typeface="微软雅黑" panose="020B0503020204020204" pitchFamily="34" charset="-122"/>
                <a:ea typeface="微软雅黑" panose="020B0503020204020204" pitchFamily="34" charset="-122"/>
              </a:rPr>
              <a:t>libc.a</a:t>
            </a:r>
            <a:r>
              <a:rPr lang="zh-CN" altLang="en-US" sz="1900" b="1" dirty="0">
                <a:latin typeface="微软雅黑" panose="020B0503020204020204" pitchFamily="34" charset="-122"/>
                <a:ea typeface="微软雅黑" panose="020B0503020204020204" pitchFamily="34" charset="-122"/>
              </a:rPr>
              <a:t>，发现其目标模块</a:t>
            </a:r>
            <a:r>
              <a:rPr lang="en-US" altLang="zh-CN" sz="1900" b="1" dirty="0">
                <a:latin typeface="微软雅黑" panose="020B0503020204020204" pitchFamily="34" charset="-122"/>
                <a:ea typeface="微软雅黑" panose="020B0503020204020204" pitchFamily="34" charset="-122"/>
              </a:rPr>
              <a:t>printf.o</a:t>
            </a:r>
            <a:r>
              <a:rPr lang="zh-CN" altLang="en-US" sz="1900" b="1" dirty="0">
                <a:latin typeface="微软雅黑" panose="020B0503020204020204" pitchFamily="34" charset="-122"/>
                <a:ea typeface="微软雅黑" panose="020B0503020204020204" pitchFamily="34" charset="-122"/>
              </a:rPr>
              <a:t>定义了</a:t>
            </a:r>
            <a:r>
              <a:rPr lang="en-US" altLang="zh-CN" sz="1900" b="1" dirty="0">
                <a:latin typeface="微软雅黑" panose="020B0503020204020204" pitchFamily="34" charset="-122"/>
                <a:ea typeface="微软雅黑" panose="020B0503020204020204" pitchFamily="34" charset="-122"/>
              </a:rPr>
              <a:t>printf</a:t>
            </a:r>
            <a:r>
              <a:rPr lang="zh-CN" altLang="en-US" sz="1900" b="1" dirty="0">
                <a:latin typeface="微软雅黑" panose="020B0503020204020204" pitchFamily="34" charset="-122"/>
                <a:ea typeface="微软雅黑" panose="020B0503020204020204" pitchFamily="34" charset="-122"/>
              </a:rPr>
              <a:t>，于是</a:t>
            </a:r>
            <a:r>
              <a:rPr lang="en-US" altLang="zh-CN" sz="1900" b="1" dirty="0">
                <a:latin typeface="微软雅黑" panose="020B0503020204020204" pitchFamily="34" charset="-122"/>
                <a:ea typeface="微软雅黑" panose="020B0503020204020204" pitchFamily="34" charset="-122"/>
              </a:rPr>
              <a:t>printf</a:t>
            </a:r>
            <a:r>
              <a:rPr lang="zh-CN" altLang="en-US" sz="1900" b="1" dirty="0">
                <a:latin typeface="微软雅黑" panose="020B0503020204020204" pitchFamily="34" charset="-122"/>
                <a:ea typeface="微软雅黑" panose="020B0503020204020204" pitchFamily="34" charset="-122"/>
              </a:rPr>
              <a:t>也从</a:t>
            </a:r>
            <a:r>
              <a:rPr lang="en-US" altLang="zh-CN" sz="1900" b="1" dirty="0">
                <a:latin typeface="微软雅黑" panose="020B0503020204020204" pitchFamily="34" charset="-122"/>
                <a:ea typeface="微软雅黑" panose="020B0503020204020204" pitchFamily="34" charset="-122"/>
              </a:rPr>
              <a:t>U</a:t>
            </a:r>
            <a:r>
              <a:rPr lang="zh-CN" altLang="en-US" sz="1900" b="1" dirty="0">
                <a:latin typeface="微软雅黑" panose="020B0503020204020204" pitchFamily="34" charset="-122"/>
                <a:ea typeface="微软雅黑" panose="020B0503020204020204" pitchFamily="34" charset="-122"/>
              </a:rPr>
              <a:t>移到</a:t>
            </a:r>
            <a:r>
              <a:rPr lang="en-US" altLang="zh-CN" sz="1900" b="1" dirty="0">
                <a:latin typeface="微软雅黑" panose="020B0503020204020204" pitchFamily="34" charset="-122"/>
                <a:ea typeface="微软雅黑" panose="020B0503020204020204" pitchFamily="34" charset="-122"/>
              </a:rPr>
              <a:t>D</a:t>
            </a:r>
            <a:r>
              <a:rPr lang="zh-CN" altLang="en-US" sz="1900" b="1" dirty="0">
                <a:latin typeface="微软雅黑" panose="020B0503020204020204" pitchFamily="34" charset="-122"/>
                <a:ea typeface="微软雅黑" panose="020B0503020204020204" pitchFamily="34" charset="-122"/>
              </a:rPr>
              <a:t>，并将</a:t>
            </a:r>
            <a:r>
              <a:rPr lang="en-US" altLang="zh-CN" sz="1900" b="1" dirty="0">
                <a:latin typeface="微软雅黑" panose="020B0503020204020204" pitchFamily="34" charset="-122"/>
                <a:ea typeface="微软雅黑" panose="020B0503020204020204" pitchFamily="34" charset="-122"/>
              </a:rPr>
              <a:t>printf.o</a:t>
            </a:r>
            <a:r>
              <a:rPr lang="zh-CN" altLang="en-US" sz="1900" b="1" dirty="0">
                <a:latin typeface="微软雅黑" panose="020B0503020204020204" pitchFamily="34" charset="-122"/>
                <a:ea typeface="微软雅黑" panose="020B0503020204020204" pitchFamily="34" charset="-122"/>
              </a:rPr>
              <a:t>加入</a:t>
            </a:r>
            <a:r>
              <a:rPr lang="en-US" altLang="zh-CN" sz="1900" b="1" dirty="0">
                <a:latin typeface="微软雅黑" panose="020B0503020204020204" pitchFamily="34" charset="-122"/>
                <a:ea typeface="微软雅黑" panose="020B0503020204020204" pitchFamily="34" charset="-122"/>
              </a:rPr>
              <a:t>E</a:t>
            </a:r>
            <a:r>
              <a:rPr lang="zh-CN" altLang="en-US" sz="1900" b="1" dirty="0">
                <a:latin typeface="微软雅黑" panose="020B0503020204020204" pitchFamily="34" charset="-122"/>
                <a:ea typeface="微软雅黑" panose="020B0503020204020204" pitchFamily="34" charset="-122"/>
              </a:rPr>
              <a:t>，同时把它定义的所有符号加入</a:t>
            </a:r>
            <a:r>
              <a:rPr lang="en-US" altLang="zh-CN" sz="1900" b="1" dirty="0">
                <a:latin typeface="微软雅黑" panose="020B0503020204020204" pitchFamily="34" charset="-122"/>
                <a:ea typeface="微软雅黑" panose="020B0503020204020204" pitchFamily="34" charset="-122"/>
              </a:rPr>
              <a:t>D</a:t>
            </a:r>
            <a:r>
              <a:rPr lang="zh-CN" altLang="en-US" sz="1900" b="1" dirty="0">
                <a:latin typeface="微软雅黑" panose="020B0503020204020204" pitchFamily="34" charset="-122"/>
                <a:ea typeface="微软雅黑" panose="020B0503020204020204" pitchFamily="34" charset="-122"/>
              </a:rPr>
              <a:t>，而所有未解析符号加入</a:t>
            </a:r>
            <a:r>
              <a:rPr lang="en-US" altLang="zh-CN" sz="1900" b="1" dirty="0">
                <a:latin typeface="微软雅黑" panose="020B0503020204020204" pitchFamily="34" charset="-122"/>
                <a:ea typeface="微软雅黑" panose="020B0503020204020204" pitchFamily="34" charset="-122"/>
              </a:rPr>
              <a:t>U</a:t>
            </a:r>
            <a:r>
              <a:rPr lang="zh-CN" altLang="en-US" sz="1900" b="1" dirty="0">
                <a:latin typeface="微软雅黑" panose="020B0503020204020204" pitchFamily="34" charset="-122"/>
                <a:ea typeface="微软雅黑" panose="020B0503020204020204" pitchFamily="34" charset="-122"/>
              </a:rPr>
              <a:t>。</a:t>
            </a:r>
          </a:p>
          <a:p>
            <a:pPr eaLnBrk="0" hangingPunct="0"/>
            <a:r>
              <a:rPr lang="zh-CN" altLang="en-US" sz="1900" b="1" dirty="0">
                <a:solidFill>
                  <a:srgbClr val="FF0000"/>
                </a:solidFill>
                <a:latin typeface="微软雅黑" panose="020B0503020204020204" pitchFamily="34" charset="-122"/>
                <a:ea typeface="微软雅黑" panose="020B0503020204020204" pitchFamily="34" charset="-122"/>
              </a:rPr>
              <a:t>处理完</a:t>
            </a:r>
            <a:r>
              <a:rPr lang="en-US" altLang="zh-CN" sz="1900" b="1" dirty="0">
                <a:solidFill>
                  <a:srgbClr val="FF0000"/>
                </a:solidFill>
                <a:latin typeface="微软雅黑" panose="020B0503020204020204" pitchFamily="34" charset="-122"/>
                <a:ea typeface="微软雅黑" panose="020B0503020204020204" pitchFamily="34" charset="-122"/>
              </a:rPr>
              <a:t>libc.a</a:t>
            </a:r>
            <a:r>
              <a:rPr lang="zh-CN" altLang="en-US" sz="1900" b="1" dirty="0">
                <a:solidFill>
                  <a:srgbClr val="FF0000"/>
                </a:solidFill>
                <a:latin typeface="微软雅黑" panose="020B0503020204020204" pitchFamily="34" charset="-122"/>
                <a:ea typeface="微软雅黑" panose="020B0503020204020204" pitchFamily="34" charset="-122"/>
              </a:rPr>
              <a:t>时，</a:t>
            </a:r>
            <a:r>
              <a:rPr lang="en-US" altLang="zh-CN" sz="1900" b="1" dirty="0">
                <a:solidFill>
                  <a:srgbClr val="FF0000"/>
                </a:solidFill>
                <a:latin typeface="微软雅黑" panose="020B0503020204020204" pitchFamily="34" charset="-122"/>
                <a:ea typeface="微软雅黑" panose="020B0503020204020204" pitchFamily="34" charset="-122"/>
              </a:rPr>
              <a:t>U</a:t>
            </a:r>
            <a:r>
              <a:rPr lang="zh-CN" altLang="en-US" sz="1900" b="1" dirty="0">
                <a:solidFill>
                  <a:srgbClr val="FF0000"/>
                </a:solidFill>
                <a:latin typeface="微软雅黑" panose="020B0503020204020204" pitchFamily="34" charset="-122"/>
                <a:ea typeface="微软雅黑" panose="020B0503020204020204" pitchFamily="34" charset="-122"/>
              </a:rPr>
              <a:t>一定是空的。</a:t>
            </a:r>
            <a:r>
              <a:rPr lang="zh-CN" altLang="en-US" dirty="0">
                <a:latin typeface="Arial" panose="020B0604020202020204" pitchFamily="34" charset="0"/>
                <a:ea typeface="宋体" panose="02010600030101010101" pitchFamily="2" charset="-122"/>
              </a:rPr>
              <a:t> </a:t>
            </a:r>
          </a:p>
        </p:txBody>
      </p:sp>
      <p:sp>
        <p:nvSpPr>
          <p:cNvPr id="87049" name="Text Box 13"/>
          <p:cNvSpPr txBox="1"/>
          <p:nvPr/>
        </p:nvSpPr>
        <p:spPr>
          <a:xfrm>
            <a:off x="2670175" y="739775"/>
            <a:ext cx="2714625" cy="396875"/>
          </a:xfrm>
          <a:prstGeom prst="rect">
            <a:avLst/>
          </a:prstGeom>
          <a:noFill/>
          <a:ln w="9525">
            <a:noFill/>
          </a:ln>
        </p:spPr>
        <p:txBody>
          <a:bodyPr anchor="t" anchorCtr="0">
            <a:spAutoFit/>
          </a:bodyPr>
          <a:lstStyle/>
          <a:p>
            <a:pPr>
              <a:spcBef>
                <a:spcPct val="50000"/>
              </a:spcBef>
            </a:pPr>
            <a:r>
              <a:rPr lang="en-US" altLang="zh-CN" sz="2000" b="1" dirty="0">
                <a:solidFill>
                  <a:srgbClr val="3366FF"/>
                </a:solidFill>
                <a:latin typeface="微软雅黑" panose="020B0503020204020204" pitchFamily="34" charset="-122"/>
                <a:ea typeface="微软雅黑" panose="020B0503020204020204" pitchFamily="34" charset="-122"/>
              </a:rPr>
              <a:t>libc.a</a:t>
            </a:r>
            <a:r>
              <a:rPr lang="zh-CN" altLang="en-US" sz="2000" b="1" dirty="0">
                <a:solidFill>
                  <a:srgbClr val="3366FF"/>
                </a:solidFill>
                <a:latin typeface="微软雅黑" panose="020B0503020204020204" pitchFamily="34" charset="-122"/>
                <a:ea typeface="微软雅黑" panose="020B0503020204020204" pitchFamily="34" charset="-122"/>
              </a:rPr>
              <a:t>无需明显指出！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2955"/>
                                        </p:tgtEl>
                                        <p:attrNameLst>
                                          <p:attrName>style.visibility</p:attrName>
                                        </p:attrNameLst>
                                      </p:cBhvr>
                                      <p:to>
                                        <p:strVal val="visible"/>
                                      </p:to>
                                    </p:set>
                                    <p:animEffect transition="in" filter="blinds(horizontal)">
                                      <p:cBhvr>
                                        <p:cTn id="7" dur="500"/>
                                        <p:tgtEl>
                                          <p:spTgt spid="72295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22953"/>
                                        </p:tgtEl>
                                        <p:attrNameLst>
                                          <p:attrName>style.visibility</p:attrName>
                                        </p:attrNameLst>
                                      </p:cBhvr>
                                      <p:to>
                                        <p:strVal val="visible"/>
                                      </p:to>
                                    </p:set>
                                    <p:animEffect transition="in" filter="blinds(horizontal)">
                                      <p:cBhvr>
                                        <p:cTn id="12" dur="500"/>
                                        <p:tgtEl>
                                          <p:spTgt spid="72295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22956"/>
                                        </p:tgtEl>
                                        <p:attrNameLst>
                                          <p:attrName>style.visibility</p:attrName>
                                        </p:attrNameLst>
                                      </p:cBhvr>
                                      <p:to>
                                        <p:strVal val="visible"/>
                                      </p:to>
                                    </p:set>
                                    <p:animEffect transition="in" filter="blinds(horizontal)">
                                      <p:cBhvr>
                                        <p:cTn id="17" dur="500"/>
                                        <p:tgtEl>
                                          <p:spTgt spid="722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53" grpId="0"/>
      <p:bldP spid="722955" grpId="0"/>
      <p:bldP spid="72295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p:cNvSpPr>
          <p:nvPr>
            <p:ph type="title"/>
          </p:nvPr>
        </p:nvSpPr>
        <p:spPr>
          <a:xfrm>
            <a:off x="457200" y="96838"/>
            <a:ext cx="8229600" cy="561975"/>
          </a:xfrm>
          <a:ln/>
        </p:spPr>
        <p:txBody>
          <a:bodyPr vert="horz" wrap="square" lIns="91440" tIns="45720" rIns="91440" bIns="45720" anchor="ctr" anchorCtr="0"/>
          <a:lstStyle/>
          <a:p>
            <a:r>
              <a:rPr lang="zh-CN" altLang="en-US" dirty="0"/>
              <a:t>链接器中符号解析的全过程</a:t>
            </a:r>
            <a:r>
              <a:rPr lang="zh-CN" altLang="en-US" sz="3200" dirty="0"/>
              <a:t> </a:t>
            </a:r>
          </a:p>
        </p:txBody>
      </p:sp>
      <p:sp>
        <p:nvSpPr>
          <p:cNvPr id="88066" name="Text Box 3"/>
          <p:cNvSpPr txBox="1"/>
          <p:nvPr/>
        </p:nvSpPr>
        <p:spPr>
          <a:xfrm>
            <a:off x="200025" y="2043113"/>
            <a:ext cx="1450975" cy="396875"/>
          </a:xfrm>
          <a:prstGeom prst="rect">
            <a:avLst/>
          </a:prstGeom>
          <a:noFill/>
          <a:ln w="9525">
            <a:noFill/>
          </a:ln>
        </p:spPr>
        <p:txBody>
          <a:bodyPr anchor="t" anchorCtr="0">
            <a:spAutoFit/>
          </a:bodyPr>
          <a:lstStyle/>
          <a:p>
            <a:pPr>
              <a:spcBef>
                <a:spcPct val="50000"/>
              </a:spcBef>
            </a:pPr>
            <a:r>
              <a:rPr lang="en-US" altLang="zh-CN" sz="2000" b="1" dirty="0">
                <a:solidFill>
                  <a:srgbClr val="FF0000"/>
                </a:solidFill>
                <a:latin typeface="微软雅黑" panose="020B0503020204020204" pitchFamily="34" charset="-122"/>
                <a:ea typeface="微软雅黑" panose="020B0503020204020204" pitchFamily="34" charset="-122"/>
              </a:rPr>
              <a:t>main.c</a:t>
            </a:r>
          </a:p>
        </p:txBody>
      </p:sp>
      <p:sp>
        <p:nvSpPr>
          <p:cNvPr id="88067" name="Rectangle 4"/>
          <p:cNvSpPr/>
          <p:nvPr/>
        </p:nvSpPr>
        <p:spPr>
          <a:xfrm>
            <a:off x="206375" y="2436813"/>
            <a:ext cx="2686050" cy="1835150"/>
          </a:xfrm>
          <a:prstGeom prst="rect">
            <a:avLst/>
          </a:prstGeom>
          <a:noFill/>
          <a:ln w="9525" cap="flat" cmpd="sng">
            <a:solidFill>
              <a:schemeClr val="tx1"/>
            </a:solidFill>
            <a:prstDash val="solid"/>
            <a:miter/>
            <a:headEnd type="none" w="med" len="med"/>
            <a:tailEnd type="none" w="med" len="med"/>
          </a:ln>
        </p:spPr>
        <p:txBody>
          <a:bodyPr anchor="t" anchorCtr="0">
            <a:spAutoFit/>
          </a:bodyPr>
          <a:lstStyle/>
          <a:p>
            <a:r>
              <a:rPr lang="en-US" altLang="zh-CN" sz="1900" b="1" dirty="0">
                <a:solidFill>
                  <a:srgbClr val="3366FF"/>
                </a:solidFill>
                <a:latin typeface="微软雅黑" panose="020B0503020204020204" pitchFamily="34" charset="-122"/>
                <a:ea typeface="微软雅黑" panose="020B0503020204020204" pitchFamily="34" charset="-122"/>
              </a:rPr>
              <a:t>void myfunc1(viod); </a:t>
            </a:r>
          </a:p>
          <a:p>
            <a:r>
              <a:rPr lang="en-US" altLang="zh-CN" sz="1900" b="1" dirty="0">
                <a:solidFill>
                  <a:srgbClr val="3366FF"/>
                </a:solidFill>
                <a:latin typeface="微软雅黑" panose="020B0503020204020204" pitchFamily="34" charset="-122"/>
                <a:ea typeface="微软雅黑" panose="020B0503020204020204" pitchFamily="34" charset="-122"/>
              </a:rPr>
              <a:t>int main() </a:t>
            </a:r>
          </a:p>
          <a:p>
            <a:r>
              <a:rPr lang="en-US" altLang="zh-CN" sz="1900" b="1" dirty="0">
                <a:solidFill>
                  <a:srgbClr val="3366FF"/>
                </a:solidFill>
                <a:latin typeface="微软雅黑" panose="020B0503020204020204" pitchFamily="34" charset="-122"/>
                <a:ea typeface="微软雅黑" panose="020B0503020204020204" pitchFamily="34" charset="-122"/>
              </a:rPr>
              <a:t>{ </a:t>
            </a:r>
          </a:p>
          <a:p>
            <a:r>
              <a:rPr lang="en-US" altLang="zh-CN" sz="1900" b="1" dirty="0">
                <a:solidFill>
                  <a:srgbClr val="3366FF"/>
                </a:solidFill>
                <a:latin typeface="微软雅黑" panose="020B0503020204020204" pitchFamily="34" charset="-122"/>
                <a:ea typeface="微软雅黑" panose="020B0503020204020204" pitchFamily="34" charset="-122"/>
              </a:rPr>
              <a:t>   myfunc1(); </a:t>
            </a:r>
          </a:p>
          <a:p>
            <a:r>
              <a:rPr lang="en-US" altLang="zh-CN" sz="1900" b="1" dirty="0">
                <a:solidFill>
                  <a:srgbClr val="3366FF"/>
                </a:solidFill>
                <a:latin typeface="微软雅黑" panose="020B0503020204020204" pitchFamily="34" charset="-122"/>
                <a:ea typeface="微软雅黑" panose="020B0503020204020204" pitchFamily="34" charset="-122"/>
              </a:rPr>
              <a:t>   return 0; </a:t>
            </a:r>
          </a:p>
          <a:p>
            <a:r>
              <a:rPr lang="en-US" altLang="zh-CN" sz="1900" b="1" dirty="0">
                <a:solidFill>
                  <a:srgbClr val="3366FF"/>
                </a:solidFill>
                <a:latin typeface="微软雅黑" panose="020B0503020204020204" pitchFamily="34" charset="-122"/>
                <a:ea typeface="微软雅黑" panose="020B0503020204020204" pitchFamily="34" charset="-122"/>
              </a:rPr>
              <a:t>}</a:t>
            </a:r>
            <a:r>
              <a:rPr lang="en-US" altLang="zh-CN" sz="1900" dirty="0">
                <a:latin typeface="微软雅黑" panose="020B0503020204020204" pitchFamily="34" charset="-122"/>
                <a:ea typeface="微软雅黑" panose="020B0503020204020204" pitchFamily="34" charset="-122"/>
              </a:rPr>
              <a:t> </a:t>
            </a:r>
          </a:p>
        </p:txBody>
      </p:sp>
      <p:sp>
        <p:nvSpPr>
          <p:cNvPr id="774149" name="Rectangle 5"/>
          <p:cNvSpPr/>
          <p:nvPr/>
        </p:nvSpPr>
        <p:spPr>
          <a:xfrm>
            <a:off x="246063" y="1160463"/>
            <a:ext cx="5921375" cy="396875"/>
          </a:xfrm>
          <a:prstGeom prst="rect">
            <a:avLst/>
          </a:prstGeom>
          <a:noFill/>
          <a:ln w="9525">
            <a:noFill/>
          </a:ln>
        </p:spPr>
        <p:txBody>
          <a:bodyPr anchor="t" anchorCtr="0">
            <a:spAutoFit/>
          </a:bodyPr>
          <a:lstStyle/>
          <a:p>
            <a:r>
              <a:rPr lang="en-US" altLang="zh-CN" sz="2000" b="1" dirty="0">
                <a:solidFill>
                  <a:srgbClr val="FF0000"/>
                </a:solidFill>
                <a:latin typeface="微软雅黑" panose="020B0503020204020204" pitchFamily="34" charset="-122"/>
                <a:ea typeface="微软雅黑" panose="020B0503020204020204" pitchFamily="34" charset="-122"/>
              </a:rPr>
              <a:t>$ gcc –static –o myproc main.o ./mylib.a</a:t>
            </a:r>
          </a:p>
        </p:txBody>
      </p:sp>
      <p:sp>
        <p:nvSpPr>
          <p:cNvPr id="774155" name="Text Box 11"/>
          <p:cNvSpPr txBox="1"/>
          <p:nvPr/>
        </p:nvSpPr>
        <p:spPr>
          <a:xfrm>
            <a:off x="201613" y="5243513"/>
            <a:ext cx="7972425" cy="1311275"/>
          </a:xfrm>
          <a:prstGeom prst="rect">
            <a:avLst/>
          </a:prstGeom>
          <a:noFill/>
          <a:ln w="9525">
            <a:noFill/>
          </a:ln>
        </p:spPr>
        <p:txBody>
          <a:bodyPr anchor="t" anchorCtr="0">
            <a:spAutoFit/>
          </a:bodyPr>
          <a:lstStyle/>
          <a:p>
            <a:pPr>
              <a:spcBef>
                <a:spcPct val="50000"/>
              </a:spcBef>
            </a:pPr>
            <a:r>
              <a:rPr lang="zh-CN" altLang="en-US" sz="2000" b="1" dirty="0">
                <a:latin typeface="微软雅黑" panose="020B0503020204020204" pitchFamily="34" charset="-122"/>
                <a:ea typeface="微软雅黑" panose="020B0503020204020204" pitchFamily="34" charset="-122"/>
              </a:rPr>
              <a:t>解析结果：</a:t>
            </a:r>
          </a:p>
          <a:p>
            <a:pPr>
              <a:spcBef>
                <a:spcPct val="50000"/>
              </a:spcBef>
            </a:pPr>
            <a:r>
              <a:rPr lang="en-US" altLang="zh-CN" sz="2000" b="1" dirty="0">
                <a:solidFill>
                  <a:srgbClr val="CC3300"/>
                </a:solidFill>
                <a:latin typeface="微软雅黑" panose="020B0503020204020204" pitchFamily="34" charset="-122"/>
                <a:ea typeface="微软雅黑" panose="020B0503020204020204" pitchFamily="34" charset="-122"/>
              </a:rPr>
              <a:t>E</a:t>
            </a:r>
            <a:r>
              <a:rPr lang="zh-CN" altLang="en-US" sz="2000" b="1" dirty="0">
                <a:solidFill>
                  <a:srgbClr val="CC3300"/>
                </a:solidFill>
                <a:latin typeface="微软雅黑" panose="020B0503020204020204" pitchFamily="34" charset="-122"/>
                <a:ea typeface="微软雅黑" panose="020B0503020204020204" pitchFamily="34" charset="-122"/>
              </a:rPr>
              <a:t>中有</a:t>
            </a:r>
            <a:r>
              <a:rPr lang="en-US" altLang="zh-CN" sz="2000" b="1" dirty="0">
                <a:solidFill>
                  <a:srgbClr val="CC3300"/>
                </a:solidFill>
                <a:latin typeface="微软雅黑" panose="020B0503020204020204" pitchFamily="34" charset="-122"/>
                <a:ea typeface="微软雅黑" panose="020B0503020204020204" pitchFamily="34" charset="-122"/>
              </a:rPr>
              <a:t>main.o</a:t>
            </a:r>
            <a:r>
              <a:rPr lang="zh-CN" altLang="en-US" sz="2000" b="1" dirty="0">
                <a:solidFill>
                  <a:srgbClr val="CC3300"/>
                </a:solidFill>
                <a:latin typeface="微软雅黑" panose="020B0503020204020204" pitchFamily="34" charset="-122"/>
                <a:ea typeface="微软雅黑" panose="020B0503020204020204" pitchFamily="34" charset="-122"/>
              </a:rPr>
              <a:t>、</a:t>
            </a:r>
            <a:r>
              <a:rPr lang="en-US" altLang="zh-CN" sz="2000" b="1" dirty="0">
                <a:solidFill>
                  <a:srgbClr val="CC3300"/>
                </a:solidFill>
                <a:latin typeface="微软雅黑" panose="020B0503020204020204" pitchFamily="34" charset="-122"/>
                <a:ea typeface="微软雅黑" panose="020B0503020204020204" pitchFamily="34" charset="-122"/>
              </a:rPr>
              <a:t>myproc1.o</a:t>
            </a:r>
            <a:r>
              <a:rPr lang="zh-CN" altLang="en-US" sz="2000" b="1" dirty="0">
                <a:solidFill>
                  <a:srgbClr val="CC3300"/>
                </a:solidFill>
                <a:latin typeface="微软雅黑" panose="020B0503020204020204" pitchFamily="34" charset="-122"/>
                <a:ea typeface="微软雅黑" panose="020B0503020204020204" pitchFamily="34" charset="-122"/>
              </a:rPr>
              <a:t>、</a:t>
            </a:r>
            <a:r>
              <a:rPr lang="en-US" altLang="zh-CN" sz="2000" b="1" dirty="0">
                <a:solidFill>
                  <a:srgbClr val="CC3300"/>
                </a:solidFill>
                <a:latin typeface="微软雅黑" panose="020B0503020204020204" pitchFamily="34" charset="-122"/>
                <a:ea typeface="微软雅黑" panose="020B0503020204020204" pitchFamily="34" charset="-122"/>
              </a:rPr>
              <a:t>printf.o</a:t>
            </a:r>
            <a:r>
              <a:rPr lang="zh-CN" altLang="en-US" sz="2000" b="1" dirty="0">
                <a:solidFill>
                  <a:srgbClr val="CC3300"/>
                </a:solidFill>
                <a:latin typeface="微软雅黑" panose="020B0503020204020204" pitchFamily="34" charset="-122"/>
                <a:ea typeface="微软雅黑" panose="020B0503020204020204" pitchFamily="34" charset="-122"/>
              </a:rPr>
              <a:t>及其调用的模块</a:t>
            </a:r>
          </a:p>
          <a:p>
            <a:pPr>
              <a:spcBef>
                <a:spcPct val="50000"/>
              </a:spcBef>
            </a:pPr>
            <a:r>
              <a:rPr lang="en-US" altLang="zh-CN" sz="2000" b="1" dirty="0">
                <a:solidFill>
                  <a:srgbClr val="CC3300"/>
                </a:solidFill>
                <a:latin typeface="微软雅黑" panose="020B0503020204020204" pitchFamily="34" charset="-122"/>
                <a:ea typeface="微软雅黑" panose="020B0503020204020204" pitchFamily="34" charset="-122"/>
              </a:rPr>
              <a:t>D</a:t>
            </a:r>
            <a:r>
              <a:rPr lang="zh-CN" altLang="en-US" sz="2000" b="1" dirty="0">
                <a:solidFill>
                  <a:srgbClr val="CC3300"/>
                </a:solidFill>
                <a:latin typeface="微软雅黑" panose="020B0503020204020204" pitchFamily="34" charset="-122"/>
                <a:ea typeface="微软雅黑" panose="020B0503020204020204" pitchFamily="34" charset="-122"/>
              </a:rPr>
              <a:t>中有</a:t>
            </a:r>
            <a:r>
              <a:rPr lang="en-US" altLang="zh-CN" sz="2000" b="1" dirty="0">
                <a:solidFill>
                  <a:srgbClr val="CC3300"/>
                </a:solidFill>
                <a:latin typeface="微软雅黑" panose="020B0503020204020204" pitchFamily="34" charset="-122"/>
                <a:ea typeface="微软雅黑" panose="020B0503020204020204" pitchFamily="34" charset="-122"/>
              </a:rPr>
              <a:t>main</a:t>
            </a:r>
            <a:r>
              <a:rPr lang="zh-CN" altLang="en-US" sz="2000" b="1" dirty="0">
                <a:solidFill>
                  <a:srgbClr val="CC3300"/>
                </a:solidFill>
                <a:latin typeface="微软雅黑" panose="020B0503020204020204" pitchFamily="34" charset="-122"/>
                <a:ea typeface="微软雅黑" panose="020B0503020204020204" pitchFamily="34" charset="-122"/>
              </a:rPr>
              <a:t>、</a:t>
            </a:r>
            <a:r>
              <a:rPr lang="en-US" altLang="zh-CN" sz="2000" b="1" dirty="0">
                <a:solidFill>
                  <a:srgbClr val="CC3300"/>
                </a:solidFill>
                <a:latin typeface="微软雅黑" panose="020B0503020204020204" pitchFamily="34" charset="-122"/>
                <a:ea typeface="微软雅黑" panose="020B0503020204020204" pitchFamily="34" charset="-122"/>
              </a:rPr>
              <a:t>myproc1</a:t>
            </a:r>
            <a:r>
              <a:rPr lang="zh-CN" altLang="en-US" sz="2000" b="1" dirty="0">
                <a:solidFill>
                  <a:srgbClr val="CC3300"/>
                </a:solidFill>
                <a:latin typeface="微软雅黑" panose="020B0503020204020204" pitchFamily="34" charset="-122"/>
                <a:ea typeface="微软雅黑" panose="020B0503020204020204" pitchFamily="34" charset="-122"/>
              </a:rPr>
              <a:t>、</a:t>
            </a:r>
            <a:r>
              <a:rPr lang="en-US" altLang="zh-CN" sz="2000" b="1" dirty="0">
                <a:solidFill>
                  <a:srgbClr val="CC3300"/>
                </a:solidFill>
                <a:latin typeface="微软雅黑" panose="020B0503020204020204" pitchFamily="34" charset="-122"/>
                <a:ea typeface="微软雅黑" panose="020B0503020204020204" pitchFamily="34" charset="-122"/>
              </a:rPr>
              <a:t>printf</a:t>
            </a:r>
            <a:r>
              <a:rPr lang="zh-CN" altLang="en-US" sz="2000" b="1" dirty="0">
                <a:solidFill>
                  <a:srgbClr val="CC3300"/>
                </a:solidFill>
                <a:latin typeface="微软雅黑" panose="020B0503020204020204" pitchFamily="34" charset="-122"/>
                <a:ea typeface="微软雅黑" panose="020B0503020204020204" pitchFamily="34" charset="-122"/>
              </a:rPr>
              <a:t>及其引用的符号</a:t>
            </a:r>
          </a:p>
        </p:txBody>
      </p:sp>
      <p:sp>
        <p:nvSpPr>
          <p:cNvPr id="774156" name="Text Box 12"/>
          <p:cNvSpPr txBox="1"/>
          <p:nvPr/>
        </p:nvSpPr>
        <p:spPr>
          <a:xfrm>
            <a:off x="187325" y="1560513"/>
            <a:ext cx="3294063" cy="396875"/>
          </a:xfrm>
          <a:prstGeom prst="rect">
            <a:avLst/>
          </a:prstGeom>
          <a:noFill/>
          <a:ln w="9525">
            <a:noFill/>
          </a:ln>
        </p:spPr>
        <p:txBody>
          <a:bodyPr anchor="t" anchorCtr="0">
            <a:spAutoFit/>
          </a:bodyPr>
          <a:lstStyle/>
          <a:p>
            <a:pPr>
              <a:spcBef>
                <a:spcPct val="50000"/>
              </a:spcBef>
            </a:pPr>
            <a:r>
              <a:rPr lang="en-US" altLang="zh-CN" sz="2000" b="1" dirty="0">
                <a:solidFill>
                  <a:srgbClr val="0A6A0A"/>
                </a:solidFill>
                <a:latin typeface="微软雅黑" panose="020B0503020204020204" pitchFamily="34" charset="-122"/>
                <a:ea typeface="微软雅黑" panose="020B0503020204020204" pitchFamily="34" charset="-122"/>
              </a:rPr>
              <a:t>main→myfunc1→printf</a:t>
            </a:r>
            <a:endParaRPr lang="zh-CN" altLang="en-US" sz="2000" b="1" dirty="0">
              <a:solidFill>
                <a:srgbClr val="0A6A0A"/>
              </a:solidFill>
              <a:latin typeface="微软雅黑" panose="020B0503020204020204" pitchFamily="34" charset="-122"/>
              <a:ea typeface="微软雅黑" panose="020B0503020204020204" pitchFamily="34" charset="-122"/>
            </a:endParaRPr>
          </a:p>
        </p:txBody>
      </p:sp>
      <p:grpSp>
        <p:nvGrpSpPr>
          <p:cNvPr id="774186" name="Group 42"/>
          <p:cNvGrpSpPr/>
          <p:nvPr/>
        </p:nvGrpSpPr>
        <p:grpSpPr>
          <a:xfrm>
            <a:off x="3370263" y="1001719"/>
            <a:ext cx="5607050" cy="4676781"/>
            <a:chOff x="1943" y="631"/>
            <a:chExt cx="3532" cy="2946"/>
          </a:xfrm>
        </p:grpSpPr>
        <p:sp>
          <p:nvSpPr>
            <p:cNvPr id="88072" name="Line 2"/>
            <p:cNvSpPr/>
            <p:nvPr/>
          </p:nvSpPr>
          <p:spPr>
            <a:xfrm>
              <a:off x="2539" y="1213"/>
              <a:ext cx="1" cy="240"/>
            </a:xfrm>
            <a:prstGeom prst="line">
              <a:avLst/>
            </a:prstGeom>
            <a:ln w="28440" cap="flat" cmpd="sng">
              <a:solidFill>
                <a:srgbClr val="000066"/>
              </a:solidFill>
              <a:prstDash val="solid"/>
              <a:miter/>
              <a:headEnd type="none" w="med" len="med"/>
              <a:tailEnd type="triangle" w="med" len="med"/>
            </a:ln>
          </p:spPr>
        </p:sp>
        <p:sp>
          <p:nvSpPr>
            <p:cNvPr id="88073" name="Rectangle 3"/>
            <p:cNvSpPr/>
            <p:nvPr/>
          </p:nvSpPr>
          <p:spPr>
            <a:xfrm>
              <a:off x="1943" y="1441"/>
              <a:ext cx="1101" cy="450"/>
            </a:xfrm>
            <a:prstGeom prst="rect">
              <a:avLst/>
            </a:prstGeom>
            <a:solidFill>
              <a:srgbClr val="DEDFF5"/>
            </a:solidFill>
            <a:ln w="28448" cap="flat" cmpd="sng">
              <a:solidFill>
                <a:schemeClr val="tx1"/>
              </a:solidFill>
              <a:prstDash val="solid"/>
              <a:miter/>
              <a:headEnd type="none" w="med" len="med"/>
              <a:tailEnd type="none" w="med" len="med"/>
            </a:ln>
          </p:spPr>
          <p:txBody>
            <a:bodyPr lIns="18000" tIns="44280" rIns="18000" bIns="44280" anchor="t" anchorCtr="0">
              <a:spAutoFit/>
            </a:bodyPr>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latin typeface="微软雅黑" panose="020B0503020204020204" pitchFamily="34" charset="-122"/>
                  <a:ea typeface="微软雅黑" panose="020B0503020204020204" pitchFamily="34" charset="-122"/>
                </a:rPr>
                <a:t>转换</a:t>
              </a:r>
            </a:p>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latin typeface="微软雅黑" panose="020B0503020204020204" pitchFamily="34" charset="-122"/>
                  <a:ea typeface="微软雅黑" panose="020B0503020204020204" pitchFamily="34" charset="-122"/>
                </a:rPr>
                <a:t>(cpp,cc1,as)</a:t>
              </a:r>
              <a:endParaRPr lang="en-GB" altLang="zh-CN" sz="2000" b="1" dirty="0">
                <a:latin typeface="微软雅黑" panose="020B0503020204020204" pitchFamily="34" charset="-122"/>
                <a:ea typeface="微软雅黑" panose="020B0503020204020204" pitchFamily="34" charset="-122"/>
              </a:endParaRPr>
            </a:p>
          </p:txBody>
        </p:sp>
        <p:sp>
          <p:nvSpPr>
            <p:cNvPr id="88074" name="Text Box 4"/>
            <p:cNvSpPr txBox="1"/>
            <p:nvPr/>
          </p:nvSpPr>
          <p:spPr>
            <a:xfrm>
              <a:off x="2209" y="1021"/>
              <a:ext cx="643" cy="238"/>
            </a:xfrm>
            <a:prstGeom prst="rect">
              <a:avLst/>
            </a:prstGeom>
            <a:noFill/>
            <a:ln w="9525">
              <a:noFill/>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main.c</a:t>
              </a:r>
            </a:p>
          </p:txBody>
        </p:sp>
        <p:sp>
          <p:nvSpPr>
            <p:cNvPr id="88075" name="Text Box 5"/>
            <p:cNvSpPr txBox="1"/>
            <p:nvPr/>
          </p:nvSpPr>
          <p:spPr>
            <a:xfrm>
              <a:off x="2208" y="2137"/>
              <a:ext cx="665" cy="238"/>
            </a:xfrm>
            <a:prstGeom prst="rect">
              <a:avLst/>
            </a:prstGeom>
            <a:noFill/>
            <a:ln w="9525">
              <a:noFill/>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main.o</a:t>
              </a:r>
            </a:p>
          </p:txBody>
        </p:sp>
        <p:sp>
          <p:nvSpPr>
            <p:cNvPr id="88076" name="Text Box 7"/>
            <p:cNvSpPr txBox="1"/>
            <p:nvPr/>
          </p:nvSpPr>
          <p:spPr>
            <a:xfrm>
              <a:off x="3477" y="912"/>
              <a:ext cx="702" cy="238"/>
            </a:xfrm>
            <a:prstGeom prst="rect">
              <a:avLst/>
            </a:prstGeom>
            <a:noFill/>
            <a:ln w="9525">
              <a:noFill/>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mylib.a</a:t>
              </a:r>
            </a:p>
          </p:txBody>
        </p:sp>
        <p:sp>
          <p:nvSpPr>
            <p:cNvPr id="88077" name="Text Box 8"/>
            <p:cNvSpPr txBox="1"/>
            <p:nvPr/>
          </p:nvSpPr>
          <p:spPr>
            <a:xfrm>
              <a:off x="4371" y="2137"/>
              <a:ext cx="1096" cy="418"/>
            </a:xfrm>
            <a:prstGeom prst="rect">
              <a:avLst/>
            </a:prstGeom>
            <a:noFill/>
            <a:ln w="9525">
              <a:noFill/>
            </a:ln>
          </p:spPr>
          <p:txBody>
            <a:bodyPr lIns="90000" tIns="46800" rIns="90000" bIns="46800" anchor="t" anchorCtr="0">
              <a:spAutoFit/>
            </a:bodyPr>
            <a:lstStyle/>
            <a:p>
              <a:pPr algn="ct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printf.o</a:t>
              </a:r>
              <a:r>
                <a:rPr lang="zh-CN" altLang="en-GB" sz="2000" b="1" dirty="0">
                  <a:latin typeface="微软雅黑" panose="020B0503020204020204" pitchFamily="34" charset="-122"/>
                  <a:ea typeface="微软雅黑" panose="020B0503020204020204" pitchFamily="34" charset="-122"/>
                </a:rPr>
                <a:t>及其调用模块</a:t>
              </a:r>
            </a:p>
          </p:txBody>
        </p:sp>
        <p:sp>
          <p:nvSpPr>
            <p:cNvPr id="88078" name="Line 10"/>
            <p:cNvSpPr/>
            <p:nvPr/>
          </p:nvSpPr>
          <p:spPr>
            <a:xfrm>
              <a:off x="2512" y="1936"/>
              <a:ext cx="1" cy="240"/>
            </a:xfrm>
            <a:prstGeom prst="line">
              <a:avLst/>
            </a:prstGeom>
            <a:ln w="28440" cap="flat" cmpd="sng">
              <a:solidFill>
                <a:srgbClr val="000066"/>
              </a:solidFill>
              <a:prstDash val="solid"/>
              <a:miter/>
              <a:headEnd type="none" w="med" len="med"/>
              <a:tailEnd type="triangle" w="med" len="med"/>
            </a:ln>
          </p:spPr>
        </p:sp>
        <p:sp>
          <p:nvSpPr>
            <p:cNvPr id="88079" name="Line 11"/>
            <p:cNvSpPr/>
            <p:nvPr/>
          </p:nvSpPr>
          <p:spPr>
            <a:xfrm>
              <a:off x="3586" y="1936"/>
              <a:ext cx="1" cy="240"/>
            </a:xfrm>
            <a:prstGeom prst="line">
              <a:avLst/>
            </a:prstGeom>
            <a:ln w="28440" cap="flat" cmpd="sng">
              <a:solidFill>
                <a:srgbClr val="000066"/>
              </a:solidFill>
              <a:prstDash val="solid"/>
              <a:miter/>
              <a:headEnd type="none" w="med" len="med"/>
              <a:tailEnd type="triangle" w="med" len="med"/>
            </a:ln>
          </p:spPr>
        </p:sp>
        <p:sp>
          <p:nvSpPr>
            <p:cNvPr id="88080" name="Line 12"/>
            <p:cNvSpPr/>
            <p:nvPr/>
          </p:nvSpPr>
          <p:spPr>
            <a:xfrm>
              <a:off x="3595" y="2393"/>
              <a:ext cx="1" cy="297"/>
            </a:xfrm>
            <a:prstGeom prst="line">
              <a:avLst/>
            </a:prstGeom>
            <a:ln w="28440" cap="flat" cmpd="sng">
              <a:solidFill>
                <a:srgbClr val="000066"/>
              </a:solidFill>
              <a:prstDash val="solid"/>
              <a:miter/>
              <a:headEnd type="none" w="med" len="med"/>
              <a:tailEnd type="triangle" w="med" len="med"/>
            </a:ln>
          </p:spPr>
        </p:sp>
        <p:sp>
          <p:nvSpPr>
            <p:cNvPr id="88081" name="Text Box 13"/>
            <p:cNvSpPr txBox="1"/>
            <p:nvPr/>
          </p:nvSpPr>
          <p:spPr>
            <a:xfrm>
              <a:off x="3214" y="3218"/>
              <a:ext cx="787" cy="256"/>
            </a:xfrm>
            <a:prstGeom prst="rect">
              <a:avLst/>
            </a:prstGeom>
            <a:noFill/>
            <a:ln w="9525">
              <a:noFill/>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200" b="1" dirty="0">
                  <a:solidFill>
                    <a:srgbClr val="FF0000"/>
                  </a:solidFill>
                  <a:latin typeface="微软雅黑" panose="020B0503020204020204" pitchFamily="34" charset="-122"/>
                  <a:ea typeface="微软雅黑" panose="020B0503020204020204" pitchFamily="34" charset="-122"/>
                </a:rPr>
                <a:t>myproc</a:t>
              </a:r>
            </a:p>
          </p:txBody>
        </p:sp>
        <p:sp>
          <p:nvSpPr>
            <p:cNvPr id="88082" name="Line 14"/>
            <p:cNvSpPr/>
            <p:nvPr/>
          </p:nvSpPr>
          <p:spPr>
            <a:xfrm flipH="1">
              <a:off x="4179" y="2473"/>
              <a:ext cx="397" cy="160"/>
            </a:xfrm>
            <a:prstGeom prst="line">
              <a:avLst/>
            </a:prstGeom>
            <a:ln w="28440" cap="flat" cmpd="sng">
              <a:solidFill>
                <a:srgbClr val="000066"/>
              </a:solidFill>
              <a:prstDash val="solid"/>
              <a:miter/>
              <a:headEnd type="none" w="med" len="med"/>
              <a:tailEnd type="triangle" w="med" len="med"/>
            </a:ln>
          </p:spPr>
        </p:sp>
        <p:sp>
          <p:nvSpPr>
            <p:cNvPr id="29711" name="Rectangle 15"/>
            <p:cNvSpPr>
              <a:spLocks noChangeArrowheads="1"/>
            </p:cNvSpPr>
            <p:nvPr/>
          </p:nvSpPr>
          <p:spPr bwMode="auto">
            <a:xfrm>
              <a:off x="2875" y="2690"/>
              <a:ext cx="1872" cy="262"/>
            </a:xfrm>
            <a:prstGeom prst="rect">
              <a:avLst/>
            </a:prstGeom>
            <a:solidFill>
              <a:schemeClr val="accent2">
                <a:lumMod val="20000"/>
                <a:lumOff val="80000"/>
              </a:schemeClr>
            </a:solidFill>
            <a:ln w="28440">
              <a:solidFill>
                <a:schemeClr val="tx1"/>
              </a:solidFill>
              <a:miter lim="800000"/>
            </a:ln>
            <a:effectLst/>
          </p:spPr>
          <p:txBody>
            <a:bodyPr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静态链接器</a:t>
              </a: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(ld)</a:t>
              </a:r>
            </a:p>
          </p:txBody>
        </p:sp>
        <p:sp>
          <p:nvSpPr>
            <p:cNvPr id="88084" name="Text Box 18"/>
            <p:cNvSpPr txBox="1"/>
            <p:nvPr/>
          </p:nvSpPr>
          <p:spPr>
            <a:xfrm>
              <a:off x="4656" y="897"/>
              <a:ext cx="577" cy="238"/>
            </a:xfrm>
            <a:prstGeom prst="rect">
              <a:avLst/>
            </a:prstGeom>
            <a:noFill/>
            <a:ln w="9525">
              <a:noFill/>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Libc.a</a:t>
              </a:r>
            </a:p>
          </p:txBody>
        </p:sp>
        <p:sp>
          <p:nvSpPr>
            <p:cNvPr id="88085" name="Text Box 19"/>
            <p:cNvSpPr txBox="1"/>
            <p:nvPr/>
          </p:nvSpPr>
          <p:spPr>
            <a:xfrm>
              <a:off x="3078" y="2134"/>
              <a:ext cx="976" cy="238"/>
            </a:xfrm>
            <a:prstGeom prst="rect">
              <a:avLst/>
            </a:prstGeom>
            <a:noFill/>
            <a:ln w="9525">
              <a:noFill/>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myproc1.o</a:t>
              </a:r>
            </a:p>
          </p:txBody>
        </p:sp>
        <p:sp>
          <p:nvSpPr>
            <p:cNvPr id="88086" name="Line 20"/>
            <p:cNvSpPr/>
            <p:nvPr/>
          </p:nvSpPr>
          <p:spPr>
            <a:xfrm>
              <a:off x="4952" y="1887"/>
              <a:ext cx="1" cy="240"/>
            </a:xfrm>
            <a:prstGeom prst="line">
              <a:avLst/>
            </a:prstGeom>
            <a:ln w="28440" cap="flat" cmpd="sng">
              <a:solidFill>
                <a:srgbClr val="000066"/>
              </a:solidFill>
              <a:prstDash val="solid"/>
              <a:miter/>
              <a:headEnd type="none" w="med" len="med"/>
              <a:tailEnd type="triangle" w="med" len="med"/>
            </a:ln>
          </p:spPr>
        </p:sp>
        <p:sp>
          <p:nvSpPr>
            <p:cNvPr id="88087" name="Line 22"/>
            <p:cNvSpPr/>
            <p:nvPr/>
          </p:nvSpPr>
          <p:spPr>
            <a:xfrm>
              <a:off x="2539" y="2354"/>
              <a:ext cx="768" cy="288"/>
            </a:xfrm>
            <a:prstGeom prst="line">
              <a:avLst/>
            </a:prstGeom>
            <a:ln w="28440" cap="flat" cmpd="sng">
              <a:solidFill>
                <a:srgbClr val="000066"/>
              </a:solidFill>
              <a:prstDash val="solid"/>
              <a:miter/>
              <a:headEnd type="none" w="med" len="med"/>
              <a:tailEnd type="triangle" w="med" len="med"/>
            </a:ln>
          </p:spPr>
        </p:sp>
        <p:sp>
          <p:nvSpPr>
            <p:cNvPr id="88088" name="Line 24"/>
            <p:cNvSpPr/>
            <p:nvPr/>
          </p:nvSpPr>
          <p:spPr>
            <a:xfrm>
              <a:off x="3595" y="2969"/>
              <a:ext cx="1" cy="288"/>
            </a:xfrm>
            <a:prstGeom prst="line">
              <a:avLst/>
            </a:prstGeom>
            <a:ln w="28440" cap="flat" cmpd="sng">
              <a:solidFill>
                <a:srgbClr val="000066"/>
              </a:solidFill>
              <a:prstDash val="solid"/>
              <a:miter/>
              <a:headEnd type="none" w="med" len="med"/>
              <a:tailEnd type="triangle" w="med" len="med"/>
            </a:ln>
          </p:spPr>
        </p:sp>
        <p:sp>
          <p:nvSpPr>
            <p:cNvPr id="88089" name="Text Box 26"/>
            <p:cNvSpPr txBox="1"/>
            <p:nvPr/>
          </p:nvSpPr>
          <p:spPr>
            <a:xfrm>
              <a:off x="4025" y="3105"/>
              <a:ext cx="1314" cy="472"/>
            </a:xfrm>
            <a:prstGeom prst="rect">
              <a:avLst/>
            </a:prstGeom>
            <a:noFill/>
            <a:ln w="9525">
              <a:noFill/>
            </a:ln>
          </p:spPr>
          <p:txBody>
            <a:bodyPr lIns="90000" tIns="46800" rIns="90000" bIns="46800" anchor="t" anchorCtr="0">
              <a:spAutoFit/>
            </a:bodyPr>
            <a:lstStyle/>
            <a:p>
              <a:pP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200" b="1" dirty="0">
                  <a:solidFill>
                    <a:srgbClr val="C00000"/>
                  </a:solidFill>
                  <a:latin typeface="微软雅黑" panose="020B0503020204020204" pitchFamily="34" charset="-122"/>
                  <a:ea typeface="微软雅黑" panose="020B0503020204020204" pitchFamily="34" charset="-122"/>
                </a:rPr>
                <a:t>完全链接的可执行目标文件</a:t>
              </a:r>
            </a:p>
          </p:txBody>
        </p:sp>
        <p:sp>
          <p:nvSpPr>
            <p:cNvPr id="88090" name="Text Box 26"/>
            <p:cNvSpPr txBox="1"/>
            <p:nvPr/>
          </p:nvSpPr>
          <p:spPr>
            <a:xfrm>
              <a:off x="3280" y="694"/>
              <a:ext cx="1196" cy="265"/>
            </a:xfrm>
            <a:prstGeom prst="rect">
              <a:avLst/>
            </a:prstGeom>
            <a:noFill/>
            <a:ln w="9525">
              <a:noFill/>
            </a:ln>
          </p:spPr>
          <p:txBody>
            <a:bodyPr lIns="90000" tIns="46800" rIns="90000" bIns="46800" anchor="t" anchorCtr="0">
              <a:spAutoFit/>
            </a:bodyPr>
            <a:lstStyle/>
            <a:p>
              <a:pP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200" b="1" dirty="0">
                  <a:solidFill>
                    <a:srgbClr val="C00000"/>
                  </a:solidFill>
                  <a:latin typeface="微软雅黑" panose="020B0503020204020204" pitchFamily="34" charset="-122"/>
                  <a:ea typeface="微软雅黑" panose="020B0503020204020204" pitchFamily="34" charset="-122"/>
                </a:rPr>
                <a:t>自定义静态库</a:t>
              </a:r>
            </a:p>
          </p:txBody>
        </p:sp>
        <p:sp>
          <p:nvSpPr>
            <p:cNvPr id="88091" name="Text Box 26"/>
            <p:cNvSpPr txBox="1"/>
            <p:nvPr/>
          </p:nvSpPr>
          <p:spPr>
            <a:xfrm>
              <a:off x="4435" y="631"/>
              <a:ext cx="1040" cy="265"/>
            </a:xfrm>
            <a:prstGeom prst="rect">
              <a:avLst/>
            </a:prstGeom>
            <a:noFill/>
            <a:ln w="9525">
              <a:noFill/>
            </a:ln>
          </p:spPr>
          <p:txBody>
            <a:bodyPr lIns="90000" tIns="46800" rIns="90000" bIns="46800" anchor="t" anchorCtr="0">
              <a:spAutoFit/>
            </a:bodyPr>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200" b="1" dirty="0">
                  <a:solidFill>
                    <a:srgbClr val="C00000"/>
                  </a:solidFill>
                  <a:latin typeface="微软雅黑" panose="020B0503020204020204" pitchFamily="34" charset="-122"/>
                  <a:ea typeface="微软雅黑" panose="020B0503020204020204" pitchFamily="34" charset="-122"/>
                </a:rPr>
                <a:t>标准静态库</a:t>
              </a:r>
            </a:p>
          </p:txBody>
        </p:sp>
      </p:grpSp>
      <p:sp>
        <p:nvSpPr>
          <p:cNvPr id="774185" name="Text Box 41"/>
          <p:cNvSpPr txBox="1"/>
          <p:nvPr/>
        </p:nvSpPr>
        <p:spPr>
          <a:xfrm>
            <a:off x="2149475" y="4718050"/>
            <a:ext cx="1712913" cy="701675"/>
          </a:xfrm>
          <a:prstGeom prst="rect">
            <a:avLst/>
          </a:prstGeom>
          <a:solidFill>
            <a:srgbClr val="993300">
              <a:alpha val="16862"/>
            </a:srgbClr>
          </a:solidFill>
          <a:ln w="9525">
            <a:noFill/>
          </a:ln>
        </p:spPr>
        <p:txBody>
          <a:bodyPr anchor="t" anchorCtr="0">
            <a:spAutoFit/>
          </a:bodyPr>
          <a:lstStyle/>
          <a:p>
            <a:pPr>
              <a:spcBef>
                <a:spcPct val="50000"/>
              </a:spcBef>
            </a:pPr>
            <a:r>
              <a:rPr lang="zh-CN" altLang="en-US" sz="2000" b="1" dirty="0">
                <a:solidFill>
                  <a:srgbClr val="FF0000"/>
                </a:solidFill>
                <a:latin typeface="微软雅黑" panose="020B0503020204020204" pitchFamily="34" charset="-122"/>
                <a:ea typeface="微软雅黑" panose="020B0503020204020204" pitchFamily="34" charset="-122"/>
              </a:rPr>
              <a:t>注意：</a:t>
            </a:r>
            <a:r>
              <a:rPr lang="en-US" altLang="zh-CN" sz="2000" b="1" dirty="0">
                <a:solidFill>
                  <a:srgbClr val="FF0000"/>
                </a:solidFill>
                <a:latin typeface="微软雅黑" panose="020B0503020204020204" pitchFamily="34" charset="-122"/>
                <a:ea typeface="微软雅黑" panose="020B0503020204020204" pitchFamily="34" charset="-122"/>
              </a:rPr>
              <a:t>E</a:t>
            </a:r>
            <a:r>
              <a:rPr lang="zh-CN" altLang="en-US" sz="2000" b="1" dirty="0">
                <a:solidFill>
                  <a:srgbClr val="FF0000"/>
                </a:solidFill>
                <a:latin typeface="微软雅黑" panose="020B0503020204020204" pitchFamily="34" charset="-122"/>
                <a:ea typeface="微软雅黑" panose="020B0503020204020204" pitchFamily="34" charset="-122"/>
              </a:rPr>
              <a:t>中无</a:t>
            </a:r>
            <a:r>
              <a:rPr lang="en-US" altLang="zh-CN" sz="2000" b="1" dirty="0">
                <a:solidFill>
                  <a:srgbClr val="FF0000"/>
                </a:solidFill>
                <a:latin typeface="微软雅黑" panose="020B0503020204020204" pitchFamily="34" charset="-122"/>
                <a:ea typeface="微软雅黑" panose="020B0503020204020204" pitchFamily="34" charset="-122"/>
              </a:rPr>
              <a:t>myproc2.o</a:t>
            </a:r>
          </a:p>
        </p:txBody>
      </p:sp>
      <p:sp>
        <p:nvSpPr>
          <p:cNvPr id="88093" name="Rectangle 43"/>
          <p:cNvSpPr/>
          <p:nvPr/>
        </p:nvSpPr>
        <p:spPr>
          <a:xfrm>
            <a:off x="225425" y="727075"/>
            <a:ext cx="5011738" cy="396875"/>
          </a:xfrm>
          <a:prstGeom prst="rect">
            <a:avLst/>
          </a:prstGeom>
          <a:noFill/>
          <a:ln w="9525">
            <a:noFill/>
          </a:ln>
        </p:spPr>
        <p:txBody>
          <a:bodyPr wrap="none" anchor="t" anchorCtr="0">
            <a:spAutoFit/>
          </a:bodyPr>
          <a:lstStyle/>
          <a:p>
            <a:r>
              <a:rPr lang="en-US" altLang="zh-CN" sz="2000" b="1" dirty="0">
                <a:solidFill>
                  <a:srgbClr val="CC3300"/>
                </a:solidFill>
                <a:latin typeface="微软雅黑" panose="020B0503020204020204" pitchFamily="34" charset="-122"/>
                <a:ea typeface="微软雅黑" panose="020B0503020204020204" pitchFamily="34" charset="-122"/>
              </a:rPr>
              <a:t>$ ar rcs </a:t>
            </a:r>
            <a:r>
              <a:rPr lang="en-US" altLang="zh-CN" sz="2000" b="1" dirty="0">
                <a:solidFill>
                  <a:srgbClr val="FF0000"/>
                </a:solidFill>
                <a:latin typeface="微软雅黑" panose="020B0503020204020204" pitchFamily="34" charset="-122"/>
                <a:ea typeface="微软雅黑" panose="020B0503020204020204" pitchFamily="34" charset="-122"/>
              </a:rPr>
              <a:t>mylib.a</a:t>
            </a:r>
            <a:r>
              <a:rPr lang="en-US" altLang="zh-CN" sz="2000" b="1" dirty="0">
                <a:solidFill>
                  <a:srgbClr val="CC3300"/>
                </a:solidFill>
                <a:latin typeface="微软雅黑" panose="020B0503020204020204" pitchFamily="34" charset="-122"/>
                <a:ea typeface="微软雅黑" panose="020B0503020204020204" pitchFamily="34" charset="-122"/>
              </a:rPr>
              <a:t> myproc1.o myproc2.o</a:t>
            </a:r>
            <a:endParaRPr lang="zh-CN" altLang="en-US" sz="2000" b="1" dirty="0">
              <a:solidFill>
                <a:srgbClr val="CC3300"/>
              </a:solidFill>
              <a:latin typeface="微软雅黑" panose="020B0503020204020204" pitchFamily="34" charset="-122"/>
              <a:ea typeface="微软雅黑" panose="020B0503020204020204" pitchFamily="34" charset="-122"/>
            </a:endParaRPr>
          </a:p>
        </p:txBody>
      </p:sp>
      <p:sp>
        <p:nvSpPr>
          <p:cNvPr id="2" name="Rectangle 3">
            <a:extLst>
              <a:ext uri="{FF2B5EF4-FFF2-40B4-BE49-F238E27FC236}">
                <a16:creationId xmlns:a16="http://schemas.microsoft.com/office/drawing/2014/main" id="{14DF3F76-8421-CF83-7D94-5A5C37D51A31}"/>
              </a:ext>
            </a:extLst>
          </p:cNvPr>
          <p:cNvSpPr/>
          <p:nvPr/>
        </p:nvSpPr>
        <p:spPr>
          <a:xfrm>
            <a:off x="5193983" y="2292674"/>
            <a:ext cx="1747838" cy="714376"/>
          </a:xfrm>
          <a:prstGeom prst="rect">
            <a:avLst/>
          </a:prstGeom>
          <a:solidFill>
            <a:srgbClr val="DEDFF5"/>
          </a:solidFill>
          <a:ln w="28448" cap="flat" cmpd="sng">
            <a:solidFill>
              <a:schemeClr val="tx1"/>
            </a:solidFill>
            <a:prstDash val="solid"/>
            <a:miter/>
            <a:headEnd type="none" w="med" len="med"/>
            <a:tailEnd type="none" w="med" len="med"/>
          </a:ln>
        </p:spPr>
        <p:txBody>
          <a:bodyPr lIns="18000" tIns="44280" rIns="18000" bIns="44280" anchor="t" anchorCtr="0">
            <a:spAutoFit/>
          </a:bodyPr>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latin typeface="微软雅黑" panose="020B0503020204020204" pitchFamily="34" charset="-122"/>
                <a:ea typeface="微软雅黑" panose="020B0503020204020204" pitchFamily="34" charset="-122"/>
              </a:rPr>
              <a:t>转换</a:t>
            </a:r>
          </a:p>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latin typeface="微软雅黑" panose="020B0503020204020204" pitchFamily="34" charset="-122"/>
                <a:ea typeface="微软雅黑" panose="020B0503020204020204" pitchFamily="34" charset="-122"/>
              </a:rPr>
              <a:t>(cpp,cc1,as)</a:t>
            </a:r>
            <a:endParaRPr lang="en-GB" altLang="zh-CN" sz="2000" b="1" dirty="0">
              <a:latin typeface="微软雅黑" panose="020B0503020204020204" pitchFamily="34" charset="-122"/>
              <a:ea typeface="微软雅黑" panose="020B0503020204020204" pitchFamily="34" charset="-122"/>
            </a:endParaRPr>
          </a:p>
        </p:txBody>
      </p:sp>
      <p:sp>
        <p:nvSpPr>
          <p:cNvPr id="3" name="Rectangle 3">
            <a:extLst>
              <a:ext uri="{FF2B5EF4-FFF2-40B4-BE49-F238E27FC236}">
                <a16:creationId xmlns:a16="http://schemas.microsoft.com/office/drawing/2014/main" id="{39755769-D211-D3F0-42EC-50B7FD8D7290}"/>
              </a:ext>
            </a:extLst>
          </p:cNvPr>
          <p:cNvSpPr/>
          <p:nvPr/>
        </p:nvSpPr>
        <p:spPr>
          <a:xfrm>
            <a:off x="7271703" y="2292674"/>
            <a:ext cx="1747838" cy="714376"/>
          </a:xfrm>
          <a:prstGeom prst="rect">
            <a:avLst/>
          </a:prstGeom>
          <a:solidFill>
            <a:srgbClr val="DEDFF5"/>
          </a:solidFill>
          <a:ln w="28448" cap="flat" cmpd="sng">
            <a:solidFill>
              <a:schemeClr val="tx1"/>
            </a:solidFill>
            <a:prstDash val="solid"/>
            <a:miter/>
            <a:headEnd type="none" w="med" len="med"/>
            <a:tailEnd type="none" w="med" len="med"/>
          </a:ln>
        </p:spPr>
        <p:txBody>
          <a:bodyPr lIns="18000" tIns="44280" rIns="18000" bIns="44280" anchor="t" anchorCtr="0">
            <a:spAutoFit/>
          </a:bodyPr>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latin typeface="微软雅黑" panose="020B0503020204020204" pitchFamily="34" charset="-122"/>
                <a:ea typeface="微软雅黑" panose="020B0503020204020204" pitchFamily="34" charset="-122"/>
              </a:rPr>
              <a:t>转换</a:t>
            </a:r>
          </a:p>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latin typeface="微软雅黑" panose="020B0503020204020204" pitchFamily="34" charset="-122"/>
                <a:ea typeface="微软雅黑" panose="020B0503020204020204" pitchFamily="34" charset="-122"/>
              </a:rPr>
              <a:t>(cpp,cc1,as)</a:t>
            </a:r>
            <a:endParaRPr lang="en-GB" altLang="zh-CN" sz="2000" b="1" dirty="0">
              <a:latin typeface="微软雅黑" panose="020B0503020204020204" pitchFamily="34" charset="-122"/>
              <a:ea typeface="微软雅黑" panose="020B0503020204020204" pitchFamily="34" charset="-122"/>
            </a:endParaRPr>
          </a:p>
        </p:txBody>
      </p:sp>
      <p:sp>
        <p:nvSpPr>
          <p:cNvPr id="4" name="Line 2">
            <a:extLst>
              <a:ext uri="{FF2B5EF4-FFF2-40B4-BE49-F238E27FC236}">
                <a16:creationId xmlns:a16="http://schemas.microsoft.com/office/drawing/2014/main" id="{54AAB4E5-1D1E-0195-ED1B-73051B783D11}"/>
              </a:ext>
            </a:extLst>
          </p:cNvPr>
          <p:cNvSpPr/>
          <p:nvPr/>
        </p:nvSpPr>
        <p:spPr>
          <a:xfrm>
            <a:off x="6216333" y="1854524"/>
            <a:ext cx="1588" cy="381000"/>
          </a:xfrm>
          <a:prstGeom prst="line">
            <a:avLst/>
          </a:prstGeom>
          <a:ln w="28440" cap="flat" cmpd="sng">
            <a:solidFill>
              <a:srgbClr val="000066"/>
            </a:solidFill>
            <a:prstDash val="solid"/>
            <a:miter/>
            <a:headEnd type="none" w="med" len="med"/>
            <a:tailEnd type="triangle" w="med" len="med"/>
          </a:ln>
        </p:spPr>
      </p:sp>
      <p:sp>
        <p:nvSpPr>
          <p:cNvPr id="5" name="Line 2">
            <a:extLst>
              <a:ext uri="{FF2B5EF4-FFF2-40B4-BE49-F238E27FC236}">
                <a16:creationId xmlns:a16="http://schemas.microsoft.com/office/drawing/2014/main" id="{273F3BE5-BF0E-223B-29F0-0936D660333F}"/>
              </a:ext>
            </a:extLst>
          </p:cNvPr>
          <p:cNvSpPr/>
          <p:nvPr/>
        </p:nvSpPr>
        <p:spPr>
          <a:xfrm>
            <a:off x="8174038" y="1839443"/>
            <a:ext cx="1588" cy="381000"/>
          </a:xfrm>
          <a:prstGeom prst="line">
            <a:avLst/>
          </a:prstGeom>
          <a:ln w="28440" cap="flat" cmpd="sng">
            <a:solidFill>
              <a:srgbClr val="000066"/>
            </a:solidFill>
            <a:prstDash val="solid"/>
            <a:miter/>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4156"/>
                                        </p:tgtEl>
                                        <p:attrNameLst>
                                          <p:attrName>style.visibility</p:attrName>
                                        </p:attrNameLst>
                                      </p:cBhvr>
                                      <p:to>
                                        <p:strVal val="visible"/>
                                      </p:to>
                                    </p:set>
                                    <p:animEffect transition="in" filter="blinds(horizontal)">
                                      <p:cBhvr>
                                        <p:cTn id="7" dur="500"/>
                                        <p:tgtEl>
                                          <p:spTgt spid="77415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4149"/>
                                        </p:tgtEl>
                                        <p:attrNameLst>
                                          <p:attrName>style.visibility</p:attrName>
                                        </p:attrNameLst>
                                      </p:cBhvr>
                                      <p:to>
                                        <p:strVal val="visible"/>
                                      </p:to>
                                    </p:set>
                                    <p:animEffect transition="in" filter="blinds(horizontal)">
                                      <p:cBhvr>
                                        <p:cTn id="12" dur="500"/>
                                        <p:tgtEl>
                                          <p:spTgt spid="774149"/>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74186"/>
                                        </p:tgtEl>
                                        <p:attrNameLst>
                                          <p:attrName>style.visibility</p:attrName>
                                        </p:attrNameLst>
                                      </p:cBhvr>
                                      <p:to>
                                        <p:strVal val="visible"/>
                                      </p:to>
                                    </p:set>
                                    <p:animEffect transition="in" filter="fade">
                                      <p:cBhvr>
                                        <p:cTn id="17" dur="1000"/>
                                        <p:tgtEl>
                                          <p:spTgt spid="774186"/>
                                        </p:tgtEl>
                                      </p:cBhvr>
                                    </p:animEffect>
                                    <p:anim calcmode="lin" valueType="num">
                                      <p:cBhvr>
                                        <p:cTn id="18" dur="1000" fill="hold"/>
                                        <p:tgtEl>
                                          <p:spTgt spid="774186"/>
                                        </p:tgtEl>
                                        <p:attrNameLst>
                                          <p:attrName>ppt_x</p:attrName>
                                        </p:attrNameLst>
                                      </p:cBhvr>
                                      <p:tavLst>
                                        <p:tav tm="0">
                                          <p:val>
                                            <p:strVal val="#ppt_x"/>
                                          </p:val>
                                        </p:tav>
                                        <p:tav tm="100000">
                                          <p:val>
                                            <p:strVal val="#ppt_x"/>
                                          </p:val>
                                        </p:tav>
                                      </p:tavLst>
                                    </p:anim>
                                    <p:anim calcmode="lin" valueType="num">
                                      <p:cBhvr>
                                        <p:cTn id="19" dur="1000" fill="hold"/>
                                        <p:tgtEl>
                                          <p:spTgt spid="77418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ppt_x</p:attrName>
                                        </p:attrNameLst>
                                      </p:cBhvr>
                                      <p:tavLst>
                                        <p:tav tm="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1000"/>
                                        <p:tgtEl>
                                          <p:spTgt spid="4"/>
                                        </p:tgtEl>
                                      </p:cBhvr>
                                    </p:animEffect>
                                    <p:anim calcmode="lin" valueType="num">
                                      <p:cBhvr>
                                        <p:cTn id="33" dur="1000" fill="hold"/>
                                        <p:tgtEl>
                                          <p:spTgt spid="4"/>
                                        </p:tgtEl>
                                        <p:attrNameLst>
                                          <p:attrName>ppt_x</p:attrName>
                                        </p:attrNameLst>
                                      </p:cBhvr>
                                      <p:tavLst>
                                        <p:tav tm="0">
                                          <p:val>
                                            <p:strVal val="#ppt_x"/>
                                          </p:val>
                                        </p:tav>
                                        <p:tav tm="100000">
                                          <p:val>
                                            <p:strVal val="#ppt_x"/>
                                          </p:val>
                                        </p:tav>
                                      </p:tavLst>
                                    </p:anim>
                                    <p:anim calcmode="lin" valueType="num">
                                      <p:cBhvr>
                                        <p:cTn id="34" dur="1000" fill="hold"/>
                                        <p:tgtEl>
                                          <p:spTgt spid="4"/>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ppt_x</p:attrName>
                                        </p:attrNameLst>
                                      </p:cBhvr>
                                      <p:tavLst>
                                        <p:tav tm="0">
                                          <p:val>
                                            <p:strVal val="#ppt_x"/>
                                          </p:val>
                                        </p:tav>
                                        <p:tav tm="100000">
                                          <p:val>
                                            <p:strVal val="#ppt_x"/>
                                          </p:val>
                                        </p:tav>
                                      </p:tavLst>
                                    </p:anim>
                                    <p:anim calcmode="lin" valueType="num">
                                      <p:cBhvr>
                                        <p:cTn id="3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774155">
                                            <p:txEl>
                                              <p:pRg st="0" end="0"/>
                                            </p:txEl>
                                          </p:spTgt>
                                        </p:tgtEl>
                                        <p:attrNameLst>
                                          <p:attrName>style.visibility</p:attrName>
                                        </p:attrNameLst>
                                      </p:cBhvr>
                                      <p:to>
                                        <p:strVal val="visible"/>
                                      </p:to>
                                    </p:set>
                                    <p:animEffect transition="in" filter="blinds(horizontal)">
                                      <p:cBhvr>
                                        <p:cTn id="44" dur="500"/>
                                        <p:tgtEl>
                                          <p:spTgt spid="774155">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774155">
                                            <p:txEl>
                                              <p:pRg st="1" end="1"/>
                                            </p:txEl>
                                          </p:spTgt>
                                        </p:tgtEl>
                                        <p:attrNameLst>
                                          <p:attrName>style.visibility</p:attrName>
                                        </p:attrNameLst>
                                      </p:cBhvr>
                                      <p:to>
                                        <p:strVal val="visible"/>
                                      </p:to>
                                    </p:set>
                                    <p:animEffect transition="in" filter="blinds(horizontal)">
                                      <p:cBhvr>
                                        <p:cTn id="49" dur="500"/>
                                        <p:tgtEl>
                                          <p:spTgt spid="774155">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774155">
                                            <p:txEl>
                                              <p:pRg st="2" end="2"/>
                                            </p:txEl>
                                          </p:spTgt>
                                        </p:tgtEl>
                                        <p:attrNameLst>
                                          <p:attrName>style.visibility</p:attrName>
                                        </p:attrNameLst>
                                      </p:cBhvr>
                                      <p:to>
                                        <p:strVal val="visible"/>
                                      </p:to>
                                    </p:set>
                                    <p:animEffect transition="in" filter="blinds(horizontal)">
                                      <p:cBhvr>
                                        <p:cTn id="54" dur="500"/>
                                        <p:tgtEl>
                                          <p:spTgt spid="774155">
                                            <p:txEl>
                                              <p:pRg st="2" end="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774185"/>
                                        </p:tgtEl>
                                        <p:attrNameLst>
                                          <p:attrName>style.visibility</p:attrName>
                                        </p:attrNameLst>
                                      </p:cBhvr>
                                      <p:to>
                                        <p:strVal val="visible"/>
                                      </p:to>
                                    </p:set>
                                    <p:animEffect transition="in" filter="blinds(horizontal)">
                                      <p:cBhvr>
                                        <p:cTn id="59" dur="500"/>
                                        <p:tgtEl>
                                          <p:spTgt spid="774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149" grpId="0"/>
      <p:bldP spid="774156" grpId="0"/>
      <p:bldP spid="774185" grpId="0" animBg="1"/>
      <p:bldP spid="2" grpId="0" animBg="1"/>
      <p:bldP spid="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p:cNvSpPr>
          <p:nvPr>
            <p:ph type="title"/>
          </p:nvPr>
        </p:nvSpPr>
        <p:spPr>
          <a:xfrm>
            <a:off x="457200" y="96838"/>
            <a:ext cx="8229600" cy="561975"/>
          </a:xfrm>
          <a:ln/>
        </p:spPr>
        <p:txBody>
          <a:bodyPr vert="horz" wrap="square" lIns="91440" tIns="45720" rIns="91440" bIns="45720" anchor="ctr" anchorCtr="0"/>
          <a:lstStyle/>
          <a:p>
            <a:r>
              <a:rPr lang="zh-CN" altLang="en-US" dirty="0"/>
              <a:t>链接器中符号解析的全过程</a:t>
            </a:r>
            <a:r>
              <a:rPr lang="zh-CN" altLang="en-US" sz="3200" dirty="0"/>
              <a:t> </a:t>
            </a:r>
          </a:p>
        </p:txBody>
      </p:sp>
      <p:sp>
        <p:nvSpPr>
          <p:cNvPr id="89090" name="Text Box 8"/>
          <p:cNvSpPr txBox="1"/>
          <p:nvPr/>
        </p:nvSpPr>
        <p:spPr>
          <a:xfrm>
            <a:off x="441325" y="831850"/>
            <a:ext cx="1450975" cy="396875"/>
          </a:xfrm>
          <a:prstGeom prst="rect">
            <a:avLst/>
          </a:prstGeom>
          <a:noFill/>
          <a:ln w="9525">
            <a:noFill/>
          </a:ln>
        </p:spPr>
        <p:txBody>
          <a:bodyPr anchor="t" anchorCtr="0">
            <a:spAutoFit/>
          </a:bodyPr>
          <a:lstStyle/>
          <a:p>
            <a:pPr>
              <a:spcBef>
                <a:spcPct val="50000"/>
              </a:spcBef>
            </a:pPr>
            <a:r>
              <a:rPr lang="en-US" altLang="zh-CN" sz="2000" b="1" dirty="0">
                <a:solidFill>
                  <a:srgbClr val="FF0000"/>
                </a:solidFill>
                <a:latin typeface="微软雅黑" panose="020B0503020204020204" pitchFamily="34" charset="-122"/>
                <a:ea typeface="微软雅黑" panose="020B0503020204020204" pitchFamily="34" charset="-122"/>
              </a:rPr>
              <a:t>main.c</a:t>
            </a:r>
          </a:p>
        </p:txBody>
      </p:sp>
      <p:sp>
        <p:nvSpPr>
          <p:cNvPr id="89091" name="Rectangle 9"/>
          <p:cNvSpPr/>
          <p:nvPr/>
        </p:nvSpPr>
        <p:spPr>
          <a:xfrm>
            <a:off x="447675" y="1225550"/>
            <a:ext cx="2686050" cy="1835150"/>
          </a:xfrm>
          <a:prstGeom prst="rect">
            <a:avLst/>
          </a:prstGeom>
          <a:noFill/>
          <a:ln w="9525" cap="flat" cmpd="sng">
            <a:solidFill>
              <a:schemeClr val="tx1"/>
            </a:solidFill>
            <a:prstDash val="solid"/>
            <a:miter/>
            <a:headEnd type="none" w="med" len="med"/>
            <a:tailEnd type="none" w="med" len="med"/>
          </a:ln>
        </p:spPr>
        <p:txBody>
          <a:bodyPr anchor="t" anchorCtr="0">
            <a:spAutoFit/>
          </a:bodyPr>
          <a:lstStyle/>
          <a:p>
            <a:r>
              <a:rPr lang="en-US" altLang="zh-CN" sz="1900" b="1" dirty="0">
                <a:solidFill>
                  <a:srgbClr val="3366FF"/>
                </a:solidFill>
                <a:latin typeface="微软雅黑" panose="020B0503020204020204" pitchFamily="34" charset="-122"/>
                <a:ea typeface="微软雅黑" panose="020B0503020204020204" pitchFamily="34" charset="-122"/>
              </a:rPr>
              <a:t>void myfunc1(viod); </a:t>
            </a:r>
          </a:p>
          <a:p>
            <a:r>
              <a:rPr lang="en-US" altLang="zh-CN" sz="1900" b="1" dirty="0">
                <a:solidFill>
                  <a:srgbClr val="3366FF"/>
                </a:solidFill>
                <a:latin typeface="微软雅黑" panose="020B0503020204020204" pitchFamily="34" charset="-122"/>
                <a:ea typeface="微软雅黑" panose="020B0503020204020204" pitchFamily="34" charset="-122"/>
              </a:rPr>
              <a:t>int main() </a:t>
            </a:r>
          </a:p>
          <a:p>
            <a:r>
              <a:rPr lang="en-US" altLang="zh-CN" sz="1900" b="1" dirty="0">
                <a:solidFill>
                  <a:srgbClr val="3366FF"/>
                </a:solidFill>
                <a:latin typeface="微软雅黑" panose="020B0503020204020204" pitchFamily="34" charset="-122"/>
                <a:ea typeface="微软雅黑" panose="020B0503020204020204" pitchFamily="34" charset="-122"/>
              </a:rPr>
              <a:t>{ </a:t>
            </a:r>
          </a:p>
          <a:p>
            <a:r>
              <a:rPr lang="en-US" altLang="zh-CN" sz="1900" b="1" dirty="0">
                <a:solidFill>
                  <a:srgbClr val="3366FF"/>
                </a:solidFill>
                <a:latin typeface="微软雅黑" panose="020B0503020204020204" pitchFamily="34" charset="-122"/>
                <a:ea typeface="微软雅黑" panose="020B0503020204020204" pitchFamily="34" charset="-122"/>
              </a:rPr>
              <a:t>   myfunc1(); </a:t>
            </a:r>
          </a:p>
          <a:p>
            <a:r>
              <a:rPr lang="en-US" altLang="zh-CN" sz="1900" b="1" dirty="0">
                <a:solidFill>
                  <a:srgbClr val="3366FF"/>
                </a:solidFill>
                <a:latin typeface="微软雅黑" panose="020B0503020204020204" pitchFamily="34" charset="-122"/>
                <a:ea typeface="微软雅黑" panose="020B0503020204020204" pitchFamily="34" charset="-122"/>
              </a:rPr>
              <a:t>   return 0; </a:t>
            </a:r>
          </a:p>
          <a:p>
            <a:r>
              <a:rPr lang="en-US" altLang="zh-CN" sz="1900" b="1" dirty="0">
                <a:solidFill>
                  <a:srgbClr val="3366FF"/>
                </a:solidFill>
                <a:latin typeface="微软雅黑" panose="020B0503020204020204" pitchFamily="34" charset="-122"/>
                <a:ea typeface="微软雅黑" panose="020B0503020204020204" pitchFamily="34" charset="-122"/>
              </a:rPr>
              <a:t>}</a:t>
            </a:r>
            <a:r>
              <a:rPr lang="en-US" altLang="zh-CN" sz="1900" dirty="0">
                <a:latin typeface="微软雅黑" panose="020B0503020204020204" pitchFamily="34" charset="-122"/>
                <a:ea typeface="微软雅黑" panose="020B0503020204020204" pitchFamily="34" charset="-122"/>
              </a:rPr>
              <a:t> </a:t>
            </a:r>
          </a:p>
        </p:txBody>
      </p:sp>
      <p:sp>
        <p:nvSpPr>
          <p:cNvPr id="89092" name="Rectangle 10"/>
          <p:cNvSpPr/>
          <p:nvPr/>
        </p:nvSpPr>
        <p:spPr>
          <a:xfrm>
            <a:off x="3349625" y="915988"/>
            <a:ext cx="5427663" cy="396875"/>
          </a:xfrm>
          <a:prstGeom prst="rect">
            <a:avLst/>
          </a:prstGeom>
          <a:noFill/>
          <a:ln w="9525">
            <a:noFill/>
          </a:ln>
        </p:spPr>
        <p:txBody>
          <a:bodyPr anchor="t" anchorCtr="0">
            <a:spAutoFit/>
          </a:bodyPr>
          <a:lstStyle/>
          <a:p>
            <a:r>
              <a:rPr lang="en-US" altLang="zh-CN" sz="2000" b="1" dirty="0">
                <a:solidFill>
                  <a:srgbClr val="FF0000"/>
                </a:solidFill>
                <a:latin typeface="微软雅黑" panose="020B0503020204020204" pitchFamily="34" charset="-122"/>
                <a:ea typeface="微软雅黑" panose="020B0503020204020204" pitchFamily="34" charset="-122"/>
              </a:rPr>
              <a:t>$ gcc –static –o myproc main.o ./mylib.a</a:t>
            </a:r>
          </a:p>
        </p:txBody>
      </p:sp>
      <p:sp>
        <p:nvSpPr>
          <p:cNvPr id="721931" name="Text Box 11"/>
          <p:cNvSpPr txBox="1"/>
          <p:nvPr/>
        </p:nvSpPr>
        <p:spPr>
          <a:xfrm>
            <a:off x="128588" y="4025900"/>
            <a:ext cx="8824912" cy="396875"/>
          </a:xfrm>
          <a:prstGeom prst="rect">
            <a:avLst/>
          </a:prstGeom>
          <a:noFill/>
          <a:ln w="9525">
            <a:noFill/>
          </a:ln>
        </p:spPr>
        <p:txBody>
          <a:bodyPr anchor="t" anchorCtr="0">
            <a:spAutoFit/>
          </a:bodyPr>
          <a:lstStyle/>
          <a:p>
            <a:pPr>
              <a:spcBef>
                <a:spcPct val="50000"/>
              </a:spcBef>
            </a:pPr>
            <a:r>
              <a:rPr lang="zh-CN" altLang="en-US" sz="2000" b="1" dirty="0">
                <a:solidFill>
                  <a:srgbClr val="CC3300"/>
                </a:solidFill>
                <a:latin typeface="微软雅黑" panose="020B0503020204020204" pitchFamily="34" charset="-122"/>
                <a:ea typeface="微软雅黑" panose="020B0503020204020204" pitchFamily="34" charset="-122"/>
              </a:rPr>
              <a:t>若命令为：</a:t>
            </a:r>
            <a:r>
              <a:rPr lang="en-US" altLang="zh-CN" sz="2000" b="1" dirty="0">
                <a:solidFill>
                  <a:srgbClr val="FF0000"/>
                </a:solidFill>
                <a:latin typeface="微软雅黑" panose="020B0503020204020204" pitchFamily="34" charset="-122"/>
                <a:ea typeface="微软雅黑" panose="020B0503020204020204" pitchFamily="34" charset="-122"/>
              </a:rPr>
              <a:t>$</a:t>
            </a:r>
            <a:r>
              <a:rPr lang="en-US" altLang="zh-CN" sz="2000" b="1" dirty="0">
                <a:solidFill>
                  <a:srgbClr val="CC3300"/>
                </a:solidFill>
                <a:latin typeface="微软雅黑" panose="020B0503020204020204" pitchFamily="34" charset="-122"/>
                <a:ea typeface="微软雅黑" panose="020B0503020204020204" pitchFamily="34" charset="-122"/>
              </a:rPr>
              <a:t> </a:t>
            </a:r>
            <a:r>
              <a:rPr lang="en-US" altLang="zh-CN" sz="2000" b="1" dirty="0">
                <a:solidFill>
                  <a:srgbClr val="FF0000"/>
                </a:solidFill>
                <a:latin typeface="微软雅黑" panose="020B0503020204020204" pitchFamily="34" charset="-122"/>
                <a:ea typeface="微软雅黑" panose="020B0503020204020204" pitchFamily="34" charset="-122"/>
              </a:rPr>
              <a:t>gcc –static –o myproc ./mylib.a main.o</a:t>
            </a:r>
            <a:r>
              <a:rPr lang="zh-CN" altLang="en-US" sz="2000" b="1" dirty="0">
                <a:solidFill>
                  <a:srgbClr val="CC3300"/>
                </a:solidFill>
                <a:latin typeface="微软雅黑" panose="020B0503020204020204" pitchFamily="34" charset="-122"/>
                <a:ea typeface="微软雅黑" panose="020B0503020204020204" pitchFamily="34" charset="-122"/>
              </a:rPr>
              <a:t>， 结果怎样？</a:t>
            </a:r>
          </a:p>
        </p:txBody>
      </p:sp>
      <p:sp>
        <p:nvSpPr>
          <p:cNvPr id="721935" name="Text Box 15"/>
          <p:cNvSpPr txBox="1"/>
          <p:nvPr/>
        </p:nvSpPr>
        <p:spPr>
          <a:xfrm>
            <a:off x="257175" y="4648200"/>
            <a:ext cx="8696325" cy="1830388"/>
          </a:xfrm>
          <a:prstGeom prst="rect">
            <a:avLst/>
          </a:prstGeom>
          <a:noFill/>
          <a:ln w="9525">
            <a:noFill/>
          </a:ln>
        </p:spPr>
        <p:txBody>
          <a:bodyPr anchor="t" anchorCtr="0">
            <a:spAutoFit/>
          </a:bodyPr>
          <a:lstStyle/>
          <a:p>
            <a:pPr>
              <a:spcBef>
                <a:spcPct val="15000"/>
              </a:spcBef>
            </a:pPr>
            <a:r>
              <a:rPr lang="zh-CN" altLang="en-US" sz="2000" b="1" dirty="0">
                <a:latin typeface="微软雅黑" panose="020B0503020204020204" pitchFamily="34" charset="-122"/>
                <a:ea typeface="微软雅黑" panose="020B0503020204020204" pitchFamily="34" charset="-122"/>
              </a:rPr>
              <a:t>首先，扫描</a:t>
            </a:r>
            <a:r>
              <a:rPr lang="en-US" altLang="zh-CN" sz="2000" b="1" dirty="0">
                <a:latin typeface="微软雅黑" panose="020B0503020204020204" pitchFamily="34" charset="-122"/>
                <a:ea typeface="微软雅黑" panose="020B0503020204020204" pitchFamily="34" charset="-122"/>
              </a:rPr>
              <a:t>mylib</a:t>
            </a:r>
            <a:r>
              <a:rPr lang="zh-CN" altLang="en-US" sz="2000" b="1" dirty="0">
                <a:latin typeface="微软雅黑" panose="020B0503020204020204" pitchFamily="34" charset="-122"/>
                <a:ea typeface="微软雅黑" panose="020B0503020204020204" pitchFamily="34" charset="-122"/>
              </a:rPr>
              <a:t>，因是静态库，应根据其中是否存在</a:t>
            </a:r>
            <a:r>
              <a:rPr lang="en-US" altLang="zh-CN" sz="2000" b="1" dirty="0">
                <a:latin typeface="微软雅黑" panose="020B0503020204020204" pitchFamily="34" charset="-122"/>
                <a:ea typeface="微软雅黑" panose="020B0503020204020204" pitchFamily="34" charset="-122"/>
              </a:rPr>
              <a:t>U</a:t>
            </a:r>
            <a:r>
              <a:rPr lang="zh-CN" altLang="en-US" sz="2000" b="1" dirty="0">
                <a:latin typeface="微软雅黑" panose="020B0503020204020204" pitchFamily="34" charset="-122"/>
                <a:ea typeface="微软雅黑" panose="020B0503020204020204" pitchFamily="34" charset="-122"/>
              </a:rPr>
              <a:t>中未解析符号对应的定义符号来确定哪个</a:t>
            </a:r>
            <a:r>
              <a:rPr lang="en-US" altLang="zh-CN" sz="2000" b="1" dirty="0">
                <a:latin typeface="微软雅黑" panose="020B0503020204020204" pitchFamily="34" charset="-122"/>
                <a:ea typeface="微软雅黑" panose="020B0503020204020204" pitchFamily="34" charset="-122"/>
              </a:rPr>
              <a:t>.o</a:t>
            </a:r>
            <a:r>
              <a:rPr lang="zh-CN" altLang="en-US" sz="2000" b="1" dirty="0">
                <a:latin typeface="微软雅黑" panose="020B0503020204020204" pitchFamily="34" charset="-122"/>
                <a:ea typeface="微软雅黑" panose="020B0503020204020204" pitchFamily="34" charset="-122"/>
              </a:rPr>
              <a:t>被加入</a:t>
            </a:r>
            <a:r>
              <a:rPr lang="en-US" altLang="zh-CN" sz="2000" b="1" dirty="0">
                <a:latin typeface="微软雅黑" panose="020B0503020204020204" pitchFamily="34" charset="-122"/>
                <a:ea typeface="微软雅黑" panose="020B0503020204020204" pitchFamily="34" charset="-122"/>
              </a:rPr>
              <a:t>E</a:t>
            </a:r>
            <a:r>
              <a:rPr lang="zh-CN" altLang="en-US" sz="2000" b="1" dirty="0">
                <a:latin typeface="微软雅黑" panose="020B0503020204020204" pitchFamily="34" charset="-122"/>
                <a:ea typeface="微软雅黑" panose="020B0503020204020204" pitchFamily="34" charset="-122"/>
              </a:rPr>
              <a:t>。因为开始</a:t>
            </a:r>
            <a:r>
              <a:rPr lang="en-US" altLang="zh-CN" sz="2000" b="1" dirty="0">
                <a:latin typeface="微软雅黑" panose="020B0503020204020204" pitchFamily="34" charset="-122"/>
                <a:ea typeface="微软雅黑" panose="020B0503020204020204" pitchFamily="34" charset="-122"/>
              </a:rPr>
              <a:t>U</a:t>
            </a:r>
            <a:r>
              <a:rPr lang="zh-CN" altLang="en-US" sz="2000" b="1" dirty="0">
                <a:latin typeface="微软雅黑" panose="020B0503020204020204" pitchFamily="34" charset="-122"/>
                <a:ea typeface="微软雅黑" panose="020B0503020204020204" pitchFamily="34" charset="-122"/>
              </a:rPr>
              <a:t>为空，故其中两个</a:t>
            </a:r>
            <a:r>
              <a:rPr lang="en-US" altLang="zh-CN" sz="2000" b="1" dirty="0">
                <a:latin typeface="微软雅黑" panose="020B0503020204020204" pitchFamily="34" charset="-122"/>
                <a:ea typeface="微软雅黑" panose="020B0503020204020204" pitchFamily="34" charset="-122"/>
              </a:rPr>
              <a:t>.o</a:t>
            </a:r>
            <a:r>
              <a:rPr lang="zh-CN" altLang="en-US" sz="2000" b="1" dirty="0">
                <a:latin typeface="微软雅黑" panose="020B0503020204020204" pitchFamily="34" charset="-122"/>
                <a:ea typeface="微软雅黑" panose="020B0503020204020204" pitchFamily="34" charset="-122"/>
              </a:rPr>
              <a:t>模块都不被加入</a:t>
            </a:r>
            <a:r>
              <a:rPr lang="en-US" altLang="zh-CN" sz="2000" b="1" dirty="0">
                <a:latin typeface="微软雅黑" panose="020B0503020204020204" pitchFamily="34" charset="-122"/>
                <a:ea typeface="微软雅黑" panose="020B0503020204020204" pitchFamily="34" charset="-122"/>
              </a:rPr>
              <a:t>E</a:t>
            </a:r>
            <a:r>
              <a:rPr lang="zh-CN" altLang="en-US" sz="2000" b="1" dirty="0">
                <a:latin typeface="微软雅黑" panose="020B0503020204020204" pitchFamily="34" charset="-122"/>
                <a:ea typeface="微软雅黑" panose="020B0503020204020204" pitchFamily="34" charset="-122"/>
              </a:rPr>
              <a:t>中而被丢弃。</a:t>
            </a:r>
          </a:p>
          <a:p>
            <a:pPr>
              <a:spcBef>
                <a:spcPct val="15000"/>
              </a:spcBef>
            </a:pPr>
            <a:r>
              <a:rPr lang="zh-CN" altLang="en-US" sz="2000" b="1" dirty="0">
                <a:latin typeface="微软雅黑" panose="020B0503020204020204" pitchFamily="34" charset="-122"/>
                <a:ea typeface="微软雅黑" panose="020B0503020204020204" pitchFamily="34" charset="-122"/>
              </a:rPr>
              <a:t>然后，扫描</a:t>
            </a:r>
            <a:r>
              <a:rPr lang="en-US" altLang="zh-CN" sz="2000" b="1" dirty="0">
                <a:latin typeface="微软雅黑" panose="020B0503020204020204" pitchFamily="34" charset="-122"/>
                <a:ea typeface="微软雅黑" panose="020B0503020204020204" pitchFamily="34" charset="-122"/>
              </a:rPr>
              <a:t>main.o</a:t>
            </a:r>
            <a:r>
              <a:rPr lang="zh-CN" altLang="en-US" sz="2000" b="1" dirty="0">
                <a:latin typeface="微软雅黑" panose="020B0503020204020204" pitchFamily="34" charset="-122"/>
                <a:ea typeface="微软雅黑" panose="020B0503020204020204" pitchFamily="34" charset="-122"/>
              </a:rPr>
              <a:t>，将</a:t>
            </a:r>
            <a:r>
              <a:rPr lang="en-US" altLang="zh-CN" sz="2000" b="1" dirty="0">
                <a:latin typeface="微软雅黑" panose="020B0503020204020204" pitchFamily="34" charset="-122"/>
                <a:ea typeface="微软雅黑" panose="020B0503020204020204" pitchFamily="34" charset="-122"/>
              </a:rPr>
              <a:t>myfunc1</a:t>
            </a:r>
            <a:r>
              <a:rPr lang="zh-CN" altLang="en-US" sz="2000" b="1" dirty="0">
                <a:latin typeface="微软雅黑" panose="020B0503020204020204" pitchFamily="34" charset="-122"/>
                <a:ea typeface="微软雅黑" panose="020B0503020204020204" pitchFamily="34" charset="-122"/>
              </a:rPr>
              <a:t>加入</a:t>
            </a:r>
            <a:r>
              <a:rPr lang="en-US" altLang="zh-CN" sz="2000" b="1" dirty="0">
                <a:latin typeface="微软雅黑" panose="020B0503020204020204" pitchFamily="34" charset="-122"/>
                <a:ea typeface="微软雅黑" panose="020B0503020204020204" pitchFamily="34" charset="-122"/>
              </a:rPr>
              <a:t>U</a:t>
            </a:r>
            <a:r>
              <a:rPr lang="zh-CN" altLang="en-US" sz="2000" b="1" dirty="0">
                <a:latin typeface="微软雅黑" panose="020B0503020204020204" pitchFamily="34" charset="-122"/>
                <a:ea typeface="微软雅黑" panose="020B0503020204020204" pitchFamily="34" charset="-122"/>
              </a:rPr>
              <a:t>，直到最后它都不能被解析。</a:t>
            </a:r>
          </a:p>
          <a:p>
            <a:pPr>
              <a:spcBef>
                <a:spcPct val="55000"/>
              </a:spcBef>
            </a:pPr>
            <a:r>
              <a:rPr lang="zh-CN" altLang="en-US" sz="2000" b="1" dirty="0">
                <a:solidFill>
                  <a:srgbClr val="FF0000"/>
                </a:solidFill>
                <a:latin typeface="微软雅黑" panose="020B0503020204020204" pitchFamily="34" charset="-122"/>
                <a:ea typeface="微软雅黑" panose="020B0503020204020204" pitchFamily="34" charset="-122"/>
              </a:rPr>
              <a:t>因此，出现链接错误！</a:t>
            </a:r>
          </a:p>
        </p:txBody>
      </p:sp>
      <p:sp>
        <p:nvSpPr>
          <p:cNvPr id="89095" name="Text Box 16"/>
          <p:cNvSpPr txBox="1"/>
          <p:nvPr/>
        </p:nvSpPr>
        <p:spPr>
          <a:xfrm>
            <a:off x="3365500" y="1409700"/>
            <a:ext cx="5457825" cy="1343025"/>
          </a:xfrm>
          <a:prstGeom prst="rect">
            <a:avLst/>
          </a:prstGeom>
          <a:noFill/>
          <a:ln w="9525">
            <a:noFill/>
          </a:ln>
        </p:spPr>
        <p:txBody>
          <a:bodyPr anchor="t" anchorCtr="0">
            <a:spAutoFit/>
          </a:bodyPr>
          <a:lstStyle/>
          <a:p>
            <a:pPr>
              <a:spcBef>
                <a:spcPct val="5000"/>
              </a:spcBef>
            </a:pPr>
            <a:r>
              <a:rPr lang="zh-CN" altLang="en-US" sz="2000" b="1" dirty="0">
                <a:latin typeface="微软雅黑" panose="020B0503020204020204" pitchFamily="34" charset="-122"/>
                <a:ea typeface="微软雅黑" panose="020B0503020204020204" pitchFamily="34" charset="-122"/>
              </a:rPr>
              <a:t>解析结果：</a:t>
            </a:r>
          </a:p>
          <a:p>
            <a:pPr>
              <a:spcBef>
                <a:spcPct val="5000"/>
              </a:spcBef>
            </a:pPr>
            <a:r>
              <a:rPr lang="en-US" altLang="zh-CN" sz="2000" b="1" dirty="0">
                <a:solidFill>
                  <a:srgbClr val="CC3300"/>
                </a:solidFill>
                <a:latin typeface="微软雅黑" panose="020B0503020204020204" pitchFamily="34" charset="-122"/>
                <a:ea typeface="微软雅黑" panose="020B0503020204020204" pitchFamily="34" charset="-122"/>
              </a:rPr>
              <a:t>E</a:t>
            </a:r>
            <a:r>
              <a:rPr lang="zh-CN" altLang="en-US" sz="2000" b="1" dirty="0">
                <a:solidFill>
                  <a:srgbClr val="CC3300"/>
                </a:solidFill>
                <a:latin typeface="微软雅黑" panose="020B0503020204020204" pitchFamily="34" charset="-122"/>
                <a:ea typeface="微软雅黑" panose="020B0503020204020204" pitchFamily="34" charset="-122"/>
              </a:rPr>
              <a:t>中有</a:t>
            </a:r>
            <a:r>
              <a:rPr lang="en-US" altLang="zh-CN" sz="2000" b="1" dirty="0">
                <a:solidFill>
                  <a:srgbClr val="CC3300"/>
                </a:solidFill>
                <a:latin typeface="微软雅黑" panose="020B0503020204020204" pitchFamily="34" charset="-122"/>
                <a:ea typeface="微软雅黑" panose="020B0503020204020204" pitchFamily="34" charset="-122"/>
              </a:rPr>
              <a:t>main.o</a:t>
            </a:r>
            <a:r>
              <a:rPr lang="zh-CN" altLang="en-US" sz="2000" b="1" dirty="0">
                <a:solidFill>
                  <a:srgbClr val="CC3300"/>
                </a:solidFill>
                <a:latin typeface="微软雅黑" panose="020B0503020204020204" pitchFamily="34" charset="-122"/>
                <a:ea typeface="微软雅黑" panose="020B0503020204020204" pitchFamily="34" charset="-122"/>
              </a:rPr>
              <a:t>、</a:t>
            </a:r>
            <a:r>
              <a:rPr lang="en-US" altLang="zh-CN" sz="2000" b="1" dirty="0">
                <a:solidFill>
                  <a:srgbClr val="CC3300"/>
                </a:solidFill>
                <a:latin typeface="微软雅黑" panose="020B0503020204020204" pitchFamily="34" charset="-122"/>
                <a:ea typeface="微软雅黑" panose="020B0503020204020204" pitchFamily="34" charset="-122"/>
              </a:rPr>
              <a:t>myproc1.o</a:t>
            </a:r>
            <a:r>
              <a:rPr lang="zh-CN" altLang="en-US" sz="2000" b="1" dirty="0">
                <a:solidFill>
                  <a:srgbClr val="CC3300"/>
                </a:solidFill>
                <a:latin typeface="微软雅黑" panose="020B0503020204020204" pitchFamily="34" charset="-122"/>
                <a:ea typeface="微软雅黑" panose="020B0503020204020204" pitchFamily="34" charset="-122"/>
              </a:rPr>
              <a:t>、</a:t>
            </a:r>
            <a:r>
              <a:rPr lang="en-US" altLang="zh-CN" sz="2000" b="1" dirty="0">
                <a:solidFill>
                  <a:srgbClr val="CC3300"/>
                </a:solidFill>
                <a:latin typeface="微软雅黑" panose="020B0503020204020204" pitchFamily="34" charset="-122"/>
                <a:ea typeface="微软雅黑" panose="020B0503020204020204" pitchFamily="34" charset="-122"/>
              </a:rPr>
              <a:t>printf.o</a:t>
            </a:r>
            <a:r>
              <a:rPr lang="zh-CN" altLang="en-US" sz="2000" b="1" dirty="0">
                <a:solidFill>
                  <a:srgbClr val="CC3300"/>
                </a:solidFill>
                <a:latin typeface="微软雅黑" panose="020B0503020204020204" pitchFamily="34" charset="-122"/>
                <a:ea typeface="微软雅黑" panose="020B0503020204020204" pitchFamily="34" charset="-122"/>
              </a:rPr>
              <a:t>及其调用的模块</a:t>
            </a:r>
          </a:p>
          <a:p>
            <a:pPr>
              <a:spcBef>
                <a:spcPct val="5000"/>
              </a:spcBef>
            </a:pPr>
            <a:r>
              <a:rPr lang="en-US" altLang="zh-CN" sz="2000" b="1" dirty="0">
                <a:solidFill>
                  <a:srgbClr val="CC3300"/>
                </a:solidFill>
                <a:latin typeface="微软雅黑" panose="020B0503020204020204" pitchFamily="34" charset="-122"/>
                <a:ea typeface="微软雅黑" panose="020B0503020204020204" pitchFamily="34" charset="-122"/>
              </a:rPr>
              <a:t>D</a:t>
            </a:r>
            <a:r>
              <a:rPr lang="zh-CN" altLang="en-US" sz="2000" b="1" dirty="0">
                <a:solidFill>
                  <a:srgbClr val="CC3300"/>
                </a:solidFill>
                <a:latin typeface="微软雅黑" panose="020B0503020204020204" pitchFamily="34" charset="-122"/>
                <a:ea typeface="微软雅黑" panose="020B0503020204020204" pitchFamily="34" charset="-122"/>
              </a:rPr>
              <a:t>中有</a:t>
            </a:r>
            <a:r>
              <a:rPr lang="en-US" altLang="zh-CN" sz="2000" b="1" dirty="0">
                <a:solidFill>
                  <a:srgbClr val="CC3300"/>
                </a:solidFill>
                <a:latin typeface="微软雅黑" panose="020B0503020204020204" pitchFamily="34" charset="-122"/>
                <a:ea typeface="微软雅黑" panose="020B0503020204020204" pitchFamily="34" charset="-122"/>
              </a:rPr>
              <a:t>main</a:t>
            </a:r>
            <a:r>
              <a:rPr lang="zh-CN" altLang="en-US" sz="2000" b="1" dirty="0">
                <a:solidFill>
                  <a:srgbClr val="CC3300"/>
                </a:solidFill>
                <a:latin typeface="微软雅黑" panose="020B0503020204020204" pitchFamily="34" charset="-122"/>
                <a:ea typeface="微软雅黑" panose="020B0503020204020204" pitchFamily="34" charset="-122"/>
              </a:rPr>
              <a:t>、</a:t>
            </a:r>
            <a:r>
              <a:rPr lang="en-US" altLang="zh-CN" sz="2000" b="1" dirty="0">
                <a:solidFill>
                  <a:srgbClr val="CC3300"/>
                </a:solidFill>
                <a:latin typeface="微软雅黑" panose="020B0503020204020204" pitchFamily="34" charset="-122"/>
                <a:ea typeface="微软雅黑" panose="020B0503020204020204" pitchFamily="34" charset="-122"/>
              </a:rPr>
              <a:t>myproc1</a:t>
            </a:r>
            <a:r>
              <a:rPr lang="zh-CN" altLang="en-US" sz="2000" b="1" dirty="0">
                <a:solidFill>
                  <a:srgbClr val="CC3300"/>
                </a:solidFill>
                <a:latin typeface="微软雅黑" panose="020B0503020204020204" pitchFamily="34" charset="-122"/>
                <a:ea typeface="微软雅黑" panose="020B0503020204020204" pitchFamily="34" charset="-122"/>
              </a:rPr>
              <a:t>、</a:t>
            </a:r>
            <a:r>
              <a:rPr lang="en-US" altLang="zh-CN" sz="2000" b="1" dirty="0">
                <a:solidFill>
                  <a:srgbClr val="CC3300"/>
                </a:solidFill>
                <a:latin typeface="微软雅黑" panose="020B0503020204020204" pitchFamily="34" charset="-122"/>
                <a:ea typeface="微软雅黑" panose="020B0503020204020204" pitchFamily="34" charset="-122"/>
              </a:rPr>
              <a:t>printf</a:t>
            </a:r>
            <a:r>
              <a:rPr lang="zh-CN" altLang="en-US" sz="2000" b="1" dirty="0">
                <a:solidFill>
                  <a:srgbClr val="CC3300"/>
                </a:solidFill>
                <a:latin typeface="微软雅黑" panose="020B0503020204020204" pitchFamily="34" charset="-122"/>
                <a:ea typeface="微软雅黑" panose="020B0503020204020204" pitchFamily="34" charset="-122"/>
              </a:rPr>
              <a:t>及其引用符号</a:t>
            </a:r>
          </a:p>
        </p:txBody>
      </p:sp>
      <p:sp>
        <p:nvSpPr>
          <p:cNvPr id="89096" name="Text Box 17"/>
          <p:cNvSpPr txBox="1"/>
          <p:nvPr/>
        </p:nvSpPr>
        <p:spPr>
          <a:xfrm>
            <a:off x="358775" y="3252788"/>
            <a:ext cx="3294063" cy="396875"/>
          </a:xfrm>
          <a:prstGeom prst="rect">
            <a:avLst/>
          </a:prstGeom>
          <a:noFill/>
          <a:ln w="9525">
            <a:noFill/>
          </a:ln>
        </p:spPr>
        <p:txBody>
          <a:bodyPr anchor="t" anchorCtr="0">
            <a:spAutoFit/>
          </a:bodyPr>
          <a:lstStyle/>
          <a:p>
            <a:pPr>
              <a:spcBef>
                <a:spcPct val="50000"/>
              </a:spcBef>
            </a:pPr>
            <a:r>
              <a:rPr lang="en-US" altLang="zh-CN" sz="2000" b="1" dirty="0">
                <a:solidFill>
                  <a:srgbClr val="0A6A0A"/>
                </a:solidFill>
                <a:latin typeface="微软雅黑" panose="020B0503020204020204" pitchFamily="34" charset="-122"/>
                <a:ea typeface="微软雅黑" panose="020B0503020204020204" pitchFamily="34" charset="-122"/>
              </a:rPr>
              <a:t>main→myfunc1→printf</a:t>
            </a:r>
            <a:endParaRPr lang="zh-CN" altLang="en-US" sz="2000" b="1" dirty="0">
              <a:solidFill>
                <a:srgbClr val="0A6A0A"/>
              </a:solidFill>
              <a:latin typeface="微软雅黑" panose="020B0503020204020204" pitchFamily="34" charset="-122"/>
              <a:ea typeface="微软雅黑" panose="020B0503020204020204" pitchFamily="34" charset="-122"/>
            </a:endParaRPr>
          </a:p>
        </p:txBody>
      </p:sp>
      <p:sp>
        <p:nvSpPr>
          <p:cNvPr id="721938" name="Line 18"/>
          <p:cNvSpPr/>
          <p:nvPr/>
        </p:nvSpPr>
        <p:spPr>
          <a:xfrm flipH="1">
            <a:off x="5311775" y="1262063"/>
            <a:ext cx="2700338" cy="2844800"/>
          </a:xfrm>
          <a:prstGeom prst="line">
            <a:avLst/>
          </a:prstGeom>
          <a:ln w="28575" cap="flat" cmpd="sng">
            <a:solidFill>
              <a:schemeClr val="tx1"/>
            </a:solidFill>
            <a:prstDash val="solid"/>
            <a:round/>
            <a:headEnd type="none" w="med" len="med"/>
            <a:tailEnd type="triangle" w="med" len="med"/>
          </a:ln>
        </p:spPr>
      </p:sp>
      <p:sp>
        <p:nvSpPr>
          <p:cNvPr id="721939" name="Line 19"/>
          <p:cNvSpPr/>
          <p:nvPr/>
        </p:nvSpPr>
        <p:spPr>
          <a:xfrm flipH="1">
            <a:off x="6327775" y="1249363"/>
            <a:ext cx="552450" cy="2857500"/>
          </a:xfrm>
          <a:prstGeom prst="line">
            <a:avLst/>
          </a:prstGeom>
          <a:ln w="28575" cap="flat" cmpd="sng">
            <a:solidFill>
              <a:schemeClr val="tx1"/>
            </a:solidFill>
            <a:prstDash val="solid"/>
            <a:round/>
            <a:headEnd type="none" w="med" len="med"/>
            <a:tailEnd type="triangle" w="med" len="med"/>
          </a:ln>
        </p:spPr>
      </p:sp>
      <p:sp>
        <p:nvSpPr>
          <p:cNvPr id="721941" name="Text Box 21"/>
          <p:cNvSpPr txBox="1"/>
          <p:nvPr/>
        </p:nvSpPr>
        <p:spPr>
          <a:xfrm>
            <a:off x="8053388" y="5616575"/>
            <a:ext cx="946150" cy="427038"/>
          </a:xfrm>
          <a:prstGeom prst="rect">
            <a:avLst/>
          </a:prstGeom>
          <a:noFill/>
          <a:ln w="9525">
            <a:noFill/>
          </a:ln>
        </p:spPr>
        <p:txBody>
          <a:bodyPr lIns="18000" rIns="0" anchor="t" anchorCtr="0">
            <a:spAutoFit/>
          </a:bodyPr>
          <a:lstStyle/>
          <a:p>
            <a:pPr>
              <a:spcBef>
                <a:spcPct val="50000"/>
              </a:spcBef>
            </a:pPr>
            <a:r>
              <a:rPr lang="en-US" altLang="zh-CN" sz="2200" b="1" dirty="0">
                <a:solidFill>
                  <a:srgbClr val="3366FF"/>
                </a:solidFill>
                <a:latin typeface="微软雅黑" panose="020B0503020204020204" pitchFamily="34" charset="-122"/>
                <a:ea typeface="微软雅黑" panose="020B0503020204020204" pitchFamily="34" charset="-122"/>
              </a:rPr>
              <a:t>Why</a:t>
            </a:r>
            <a:r>
              <a:rPr lang="zh-CN" altLang="en-US" sz="2200" b="1" dirty="0">
                <a:solidFill>
                  <a:srgbClr val="3366FF"/>
                </a:solidFill>
                <a:latin typeface="微软雅黑" panose="020B0503020204020204" pitchFamily="34" charset="-122"/>
                <a:ea typeface="微软雅黑" panose="020B0503020204020204" pitchFamily="34" charset="-122"/>
              </a:rPr>
              <a:t>？</a:t>
            </a:r>
          </a:p>
        </p:txBody>
      </p:sp>
      <p:sp>
        <p:nvSpPr>
          <p:cNvPr id="721942" name="Text Box 22"/>
          <p:cNvSpPr txBox="1"/>
          <p:nvPr/>
        </p:nvSpPr>
        <p:spPr>
          <a:xfrm>
            <a:off x="3716338" y="2917825"/>
            <a:ext cx="2233612" cy="762000"/>
          </a:xfrm>
          <a:prstGeom prst="rect">
            <a:avLst/>
          </a:prstGeom>
          <a:noFill/>
          <a:ln w="9525">
            <a:noFill/>
          </a:ln>
        </p:spPr>
        <p:txBody>
          <a:bodyPr anchor="t" anchorCtr="0">
            <a:spAutoFit/>
          </a:bodyPr>
          <a:lstStyle/>
          <a:p>
            <a:pPr>
              <a:spcBef>
                <a:spcPct val="50000"/>
              </a:spcBef>
            </a:pPr>
            <a:r>
              <a:rPr lang="zh-CN" altLang="en-US" sz="2200" b="1" dirty="0">
                <a:solidFill>
                  <a:srgbClr val="0A6A0A"/>
                </a:solidFill>
                <a:latin typeface="Arial" panose="020B0604020202020204" pitchFamily="34" charset="0"/>
                <a:ea typeface="微软雅黑" panose="020B0503020204020204" pitchFamily="34" charset="-122"/>
              </a:rPr>
              <a:t>被链接模块应按调用顺序指定！</a:t>
            </a:r>
          </a:p>
        </p:txBody>
      </p:sp>
      <p:sp>
        <p:nvSpPr>
          <p:cNvPr id="721943" name="Text Box 23"/>
          <p:cNvSpPr txBox="1"/>
          <p:nvPr/>
        </p:nvSpPr>
        <p:spPr>
          <a:xfrm>
            <a:off x="3810000" y="5970588"/>
            <a:ext cx="4522788" cy="701675"/>
          </a:xfrm>
          <a:prstGeom prst="rect">
            <a:avLst/>
          </a:prstGeom>
          <a:noFill/>
          <a:ln w="9525">
            <a:noFill/>
          </a:ln>
        </p:spPr>
        <p:txBody>
          <a:bodyPr anchor="t" anchorCtr="0">
            <a:spAutoFit/>
          </a:bodyPr>
          <a:lstStyle/>
          <a:p>
            <a:pPr>
              <a:spcBef>
                <a:spcPct val="50000"/>
              </a:spcBef>
            </a:pPr>
            <a:r>
              <a:rPr lang="zh-CN" altLang="en-US" sz="2000" b="1" dirty="0">
                <a:solidFill>
                  <a:srgbClr val="3366FF"/>
                </a:solidFill>
                <a:latin typeface="Arial" panose="020B0604020202020204" pitchFamily="34" charset="0"/>
                <a:ea typeface="微软雅黑" panose="020B0503020204020204" pitchFamily="34" charset="-122"/>
              </a:rPr>
              <a:t>它只能用</a:t>
            </a:r>
            <a:r>
              <a:rPr lang="en-US" altLang="zh-CN" sz="2000" b="1" dirty="0">
                <a:solidFill>
                  <a:srgbClr val="3366FF"/>
                </a:solidFill>
                <a:latin typeface="Arial" panose="020B0604020202020204" pitchFamily="34" charset="0"/>
                <a:ea typeface="微软雅黑" panose="020B0503020204020204" pitchFamily="34" charset="-122"/>
              </a:rPr>
              <a:t>mylib.a</a:t>
            </a:r>
            <a:r>
              <a:rPr lang="zh-CN" altLang="en-US" sz="2000" b="1" dirty="0">
                <a:solidFill>
                  <a:srgbClr val="3366FF"/>
                </a:solidFill>
                <a:latin typeface="Arial" panose="020B0604020202020204" pitchFamily="34" charset="0"/>
                <a:ea typeface="微软雅黑" panose="020B0503020204020204" pitchFamily="34" charset="-122"/>
              </a:rPr>
              <a:t>中符号来解析，而</a:t>
            </a:r>
            <a:r>
              <a:rPr lang="en-US" altLang="zh-CN" sz="2000" b="1" dirty="0">
                <a:solidFill>
                  <a:srgbClr val="3366FF"/>
                </a:solidFill>
                <a:latin typeface="Arial" panose="020B0604020202020204" pitchFamily="34" charset="0"/>
                <a:ea typeface="微软雅黑" panose="020B0503020204020204" pitchFamily="34" charset="-122"/>
              </a:rPr>
              <a:t>mylib</a:t>
            </a:r>
            <a:r>
              <a:rPr lang="zh-CN" altLang="en-US" sz="2000" b="1" dirty="0">
                <a:solidFill>
                  <a:srgbClr val="3366FF"/>
                </a:solidFill>
                <a:latin typeface="Arial" panose="020B0604020202020204" pitchFamily="34" charset="0"/>
                <a:ea typeface="微软雅黑" panose="020B0503020204020204" pitchFamily="34" charset="-122"/>
              </a:rPr>
              <a:t>中两个</a:t>
            </a:r>
            <a:r>
              <a:rPr lang="en-US" altLang="zh-CN" sz="2000" b="1" dirty="0">
                <a:solidFill>
                  <a:srgbClr val="3366FF"/>
                </a:solidFill>
                <a:latin typeface="Arial" panose="020B0604020202020204" pitchFamily="34" charset="0"/>
                <a:ea typeface="微软雅黑" panose="020B0503020204020204" pitchFamily="34" charset="-122"/>
              </a:rPr>
              <a:t>.o</a:t>
            </a:r>
            <a:r>
              <a:rPr lang="zh-CN" altLang="en-US" sz="2000" b="1" dirty="0">
                <a:solidFill>
                  <a:srgbClr val="3366FF"/>
                </a:solidFill>
                <a:latin typeface="Arial" panose="020B0604020202020204" pitchFamily="34" charset="0"/>
                <a:ea typeface="微软雅黑" panose="020B0503020204020204" pitchFamily="34" charset="-122"/>
              </a:rPr>
              <a:t>模块都已被丢弃！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1931"/>
                                        </p:tgtEl>
                                        <p:attrNameLst>
                                          <p:attrName>style.visibility</p:attrName>
                                        </p:attrNameLst>
                                      </p:cBhvr>
                                      <p:to>
                                        <p:strVal val="visible"/>
                                      </p:to>
                                    </p:set>
                                    <p:animEffect transition="in" filter="blinds(horizontal)">
                                      <p:cBhvr>
                                        <p:cTn id="7" dur="500"/>
                                        <p:tgtEl>
                                          <p:spTgt spid="7219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21938"/>
                                        </p:tgtEl>
                                        <p:attrNameLst>
                                          <p:attrName>style.visibility</p:attrName>
                                        </p:attrNameLst>
                                      </p:cBhvr>
                                      <p:to>
                                        <p:strVal val="visible"/>
                                      </p:to>
                                    </p:set>
                                    <p:animEffect transition="in" filter="blinds(horizontal)">
                                      <p:cBhvr>
                                        <p:cTn id="12" dur="500"/>
                                        <p:tgtEl>
                                          <p:spTgt spid="72193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21939"/>
                                        </p:tgtEl>
                                        <p:attrNameLst>
                                          <p:attrName>style.visibility</p:attrName>
                                        </p:attrNameLst>
                                      </p:cBhvr>
                                      <p:to>
                                        <p:strVal val="visible"/>
                                      </p:to>
                                    </p:set>
                                    <p:animEffect transition="in" filter="blinds(horizontal)">
                                      <p:cBhvr>
                                        <p:cTn id="17" dur="500"/>
                                        <p:tgtEl>
                                          <p:spTgt spid="72193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21935">
                                            <p:txEl>
                                              <p:pRg st="0" end="0"/>
                                            </p:txEl>
                                          </p:spTgt>
                                        </p:tgtEl>
                                        <p:attrNameLst>
                                          <p:attrName>style.visibility</p:attrName>
                                        </p:attrNameLst>
                                      </p:cBhvr>
                                      <p:to>
                                        <p:strVal val="visible"/>
                                      </p:to>
                                    </p:set>
                                    <p:animEffect transition="in" filter="blinds(horizontal)">
                                      <p:cBhvr>
                                        <p:cTn id="22" dur="500"/>
                                        <p:tgtEl>
                                          <p:spTgt spid="72193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21935">
                                            <p:txEl>
                                              <p:pRg st="1" end="1"/>
                                            </p:txEl>
                                          </p:spTgt>
                                        </p:tgtEl>
                                        <p:attrNameLst>
                                          <p:attrName>style.visibility</p:attrName>
                                        </p:attrNameLst>
                                      </p:cBhvr>
                                      <p:to>
                                        <p:strVal val="visible"/>
                                      </p:to>
                                    </p:set>
                                    <p:animEffect transition="in" filter="blinds(horizontal)">
                                      <p:cBhvr>
                                        <p:cTn id="27" dur="500"/>
                                        <p:tgtEl>
                                          <p:spTgt spid="72193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21941"/>
                                        </p:tgtEl>
                                        <p:attrNameLst>
                                          <p:attrName>style.visibility</p:attrName>
                                        </p:attrNameLst>
                                      </p:cBhvr>
                                      <p:to>
                                        <p:strVal val="visible"/>
                                      </p:to>
                                    </p:set>
                                    <p:animEffect transition="in" filter="blinds(horizontal)">
                                      <p:cBhvr>
                                        <p:cTn id="32" dur="500"/>
                                        <p:tgtEl>
                                          <p:spTgt spid="72194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21943"/>
                                        </p:tgtEl>
                                        <p:attrNameLst>
                                          <p:attrName>style.visibility</p:attrName>
                                        </p:attrNameLst>
                                      </p:cBhvr>
                                      <p:to>
                                        <p:strVal val="visible"/>
                                      </p:to>
                                    </p:set>
                                    <p:animEffect transition="in" filter="blinds(horizontal)">
                                      <p:cBhvr>
                                        <p:cTn id="37" dur="500"/>
                                        <p:tgtEl>
                                          <p:spTgt spid="72194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21935">
                                            <p:txEl>
                                              <p:pRg st="2" end="2"/>
                                            </p:txEl>
                                          </p:spTgt>
                                        </p:tgtEl>
                                        <p:attrNameLst>
                                          <p:attrName>style.visibility</p:attrName>
                                        </p:attrNameLst>
                                      </p:cBhvr>
                                      <p:to>
                                        <p:strVal val="visible"/>
                                      </p:to>
                                    </p:set>
                                    <p:animEffect transition="in" filter="blinds(horizontal)">
                                      <p:cBhvr>
                                        <p:cTn id="42" dur="500"/>
                                        <p:tgtEl>
                                          <p:spTgt spid="721935">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21942"/>
                                        </p:tgtEl>
                                        <p:attrNameLst>
                                          <p:attrName>style.visibility</p:attrName>
                                        </p:attrNameLst>
                                      </p:cBhvr>
                                      <p:to>
                                        <p:strVal val="visible"/>
                                      </p:to>
                                    </p:set>
                                    <p:animEffect transition="in" filter="blinds(horizontal)">
                                      <p:cBhvr>
                                        <p:cTn id="47" dur="500"/>
                                        <p:tgtEl>
                                          <p:spTgt spid="721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931" grpId="0"/>
      <p:bldP spid="721941" grpId="0"/>
      <p:bldP spid="721942" grpId="0"/>
      <p:bldP spid="72194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p:cNvSpPr>
          <p:nvPr>
            <p:ph type="title"/>
          </p:nvPr>
        </p:nvSpPr>
        <p:spPr>
          <a:ln/>
        </p:spPr>
        <p:txBody>
          <a:bodyPr vert="horz" wrap="square" lIns="91440" tIns="45720" rIns="91440" bIns="45720" anchor="ctr" anchorCtr="0"/>
          <a:lstStyle/>
          <a:p>
            <a:r>
              <a:rPr lang="zh-CN" altLang="en-US" dirty="0"/>
              <a:t>链接操作的步骤</a:t>
            </a:r>
          </a:p>
        </p:txBody>
      </p:sp>
      <p:sp>
        <p:nvSpPr>
          <p:cNvPr id="775175" name="AutoShape 7"/>
          <p:cNvSpPr/>
          <p:nvPr/>
        </p:nvSpPr>
        <p:spPr>
          <a:xfrm>
            <a:off x="1801813" y="3635375"/>
            <a:ext cx="450850" cy="681038"/>
          </a:xfrm>
          <a:prstGeom prst="right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nvGrpSpPr>
          <p:cNvPr id="775254" name="Group 86"/>
          <p:cNvGrpSpPr/>
          <p:nvPr/>
        </p:nvGrpSpPr>
        <p:grpSpPr>
          <a:xfrm>
            <a:off x="2373313" y="1100138"/>
            <a:ext cx="2528887" cy="5451475"/>
            <a:chOff x="1495" y="693"/>
            <a:chExt cx="1593" cy="3434"/>
          </a:xfrm>
        </p:grpSpPr>
        <p:grpSp>
          <p:nvGrpSpPr>
            <p:cNvPr id="93188" name="Group 8"/>
            <p:cNvGrpSpPr/>
            <p:nvPr/>
          </p:nvGrpSpPr>
          <p:grpSpPr>
            <a:xfrm>
              <a:off x="2537" y="756"/>
              <a:ext cx="531" cy="2715"/>
              <a:chOff x="4818" y="847"/>
              <a:chExt cx="713" cy="2715"/>
            </a:xfrm>
          </p:grpSpPr>
          <p:sp>
            <p:nvSpPr>
              <p:cNvPr id="93189" name="AutoShape 9"/>
              <p:cNvSpPr/>
              <p:nvPr/>
            </p:nvSpPr>
            <p:spPr>
              <a:xfrm>
                <a:off x="4818" y="847"/>
                <a:ext cx="275" cy="2715"/>
              </a:xfrm>
              <a:prstGeom prst="rightBrace">
                <a:avLst>
                  <a:gd name="adj1" fmla="val 82181"/>
                  <a:gd name="adj2" fmla="val 50000"/>
                </a:avLst>
              </a:prstGeom>
              <a:noFill/>
              <a:ln w="28575" cap="flat" cmpd="sng">
                <a:solidFill>
                  <a:srgbClr val="009242"/>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93190" name="Text Box 10"/>
              <p:cNvSpPr txBox="1"/>
              <p:nvPr/>
            </p:nvSpPr>
            <p:spPr>
              <a:xfrm>
                <a:off x="5129" y="1981"/>
                <a:ext cx="402" cy="480"/>
              </a:xfrm>
              <a:prstGeom prst="rect">
                <a:avLst/>
              </a:prstGeom>
              <a:noFill/>
              <a:ln w="9525">
                <a:noFill/>
              </a:ln>
            </p:spPr>
            <p:txBody>
              <a:bodyPr anchor="t" anchorCtr="0">
                <a:spAutoFit/>
              </a:bodyPr>
              <a:lstStyle/>
              <a:p>
                <a:pPr>
                  <a:spcBef>
                    <a:spcPct val="50000"/>
                  </a:spcBef>
                </a:pPr>
                <a:r>
                  <a:rPr lang="zh-CN" altLang="en-US" sz="2200" b="1" dirty="0">
                    <a:solidFill>
                      <a:srgbClr val="0A6A0A"/>
                    </a:solidFill>
                    <a:latin typeface="Arial" panose="020B0604020202020204" pitchFamily="34" charset="0"/>
                    <a:ea typeface="微软雅黑" panose="020B0503020204020204" pitchFamily="34" charset="-122"/>
                  </a:rPr>
                  <a:t>代码</a:t>
                </a:r>
              </a:p>
            </p:txBody>
          </p:sp>
        </p:grpSp>
        <p:sp>
          <p:nvSpPr>
            <p:cNvPr id="93191" name="AutoShape 12"/>
            <p:cNvSpPr/>
            <p:nvPr/>
          </p:nvSpPr>
          <p:spPr>
            <a:xfrm>
              <a:off x="2531" y="3508"/>
              <a:ext cx="192" cy="567"/>
            </a:xfrm>
            <a:prstGeom prst="rightBrace">
              <a:avLst>
                <a:gd name="adj1" fmla="val 24582"/>
                <a:gd name="adj2" fmla="val 50000"/>
              </a:avLst>
            </a:prstGeom>
            <a:noFill/>
            <a:ln w="28575" cap="flat" cmpd="sng">
              <a:solidFill>
                <a:srgbClr val="009242"/>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93192" name="Text Box 13"/>
            <p:cNvSpPr txBox="1"/>
            <p:nvPr/>
          </p:nvSpPr>
          <p:spPr>
            <a:xfrm>
              <a:off x="2686" y="3539"/>
              <a:ext cx="402" cy="480"/>
            </a:xfrm>
            <a:prstGeom prst="rect">
              <a:avLst/>
            </a:prstGeom>
            <a:noFill/>
            <a:ln w="9525">
              <a:noFill/>
            </a:ln>
          </p:spPr>
          <p:txBody>
            <a:bodyPr anchor="t" anchorCtr="0">
              <a:spAutoFit/>
            </a:bodyPr>
            <a:lstStyle/>
            <a:p>
              <a:pPr>
                <a:spcBef>
                  <a:spcPct val="50000"/>
                </a:spcBef>
              </a:pPr>
              <a:r>
                <a:rPr lang="zh-CN" altLang="en-US" sz="2200" b="1" dirty="0">
                  <a:solidFill>
                    <a:srgbClr val="0A6A0A"/>
                  </a:solidFill>
                  <a:latin typeface="Arial" panose="020B0604020202020204" pitchFamily="34" charset="0"/>
                  <a:ea typeface="微软雅黑" panose="020B0503020204020204" pitchFamily="34" charset="-122"/>
                </a:rPr>
                <a:t>数据</a:t>
              </a:r>
            </a:p>
          </p:txBody>
        </p:sp>
        <p:sp>
          <p:nvSpPr>
            <p:cNvPr id="93193" name="Text Box 15"/>
            <p:cNvSpPr txBox="1"/>
            <p:nvPr/>
          </p:nvSpPr>
          <p:spPr>
            <a:xfrm>
              <a:off x="1503" y="693"/>
              <a:ext cx="1180" cy="3434"/>
            </a:xfrm>
            <a:prstGeom prst="rect">
              <a:avLst/>
            </a:prstGeom>
            <a:noFill/>
            <a:ln w="9525">
              <a:noFill/>
            </a:ln>
          </p:spPr>
          <p:txBody>
            <a:bodyPr anchor="t" anchorCtr="0">
              <a:spAutoFit/>
            </a:bodyPr>
            <a:lstStyle/>
            <a:p>
              <a:r>
                <a:rPr lang="en-US" altLang="zh-CN" sz="2200" b="1" dirty="0">
                  <a:solidFill>
                    <a:srgbClr val="FF0000"/>
                  </a:solidFill>
                  <a:latin typeface="微软雅黑" panose="020B0503020204020204" pitchFamily="34" charset="-122"/>
                  <a:ea typeface="微软雅黑" panose="020B0503020204020204" pitchFamily="34" charset="-122"/>
                </a:rPr>
                <a:t>P0</a:t>
              </a:r>
              <a:r>
                <a:rPr lang="en-US" altLang="zh-CN" sz="2200" b="1" dirty="0">
                  <a:latin typeface="微软雅黑" panose="020B0503020204020204" pitchFamily="34" charset="-122"/>
                  <a:ea typeface="微软雅黑" panose="020B0503020204020204" pitchFamily="34" charset="-122"/>
                </a:rPr>
                <a:t>: add </a:t>
              </a:r>
              <a:r>
                <a:rPr lang="en-US" altLang="zh-CN" sz="2200" b="1" dirty="0">
                  <a:solidFill>
                    <a:srgbClr val="CC3300"/>
                  </a:solidFill>
                  <a:latin typeface="微软雅黑" panose="020B0503020204020204" pitchFamily="34" charset="-122"/>
                  <a:ea typeface="微软雅黑" panose="020B0503020204020204" pitchFamily="34" charset="-122"/>
                </a:rPr>
                <a:t>B</a:t>
              </a:r>
            </a:p>
            <a:p>
              <a:r>
                <a:rPr lang="en-US" altLang="zh-CN" sz="2200" b="1" dirty="0">
                  <a:solidFill>
                    <a:srgbClr val="009242"/>
                  </a:solidFill>
                  <a:latin typeface="微软雅黑" panose="020B0503020204020204" pitchFamily="34" charset="-122"/>
                  <a:ea typeface="微软雅黑" panose="020B0503020204020204" pitchFamily="34" charset="-122"/>
                </a:rPr>
                <a:t>      jmp </a:t>
              </a:r>
              <a:r>
                <a:rPr lang="en-US" altLang="zh-CN" sz="2200" b="1" dirty="0">
                  <a:solidFill>
                    <a:srgbClr val="FF0000"/>
                  </a:solidFill>
                  <a:latin typeface="微软雅黑" panose="020B0503020204020204" pitchFamily="34" charset="-122"/>
                  <a:ea typeface="微软雅黑" panose="020B0503020204020204" pitchFamily="34" charset="-122"/>
                </a:rPr>
                <a:t>L0</a:t>
              </a:r>
            </a:p>
            <a:p>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p>
            <a:p>
              <a:r>
                <a:rPr lang="zh-CN" altLang="en-US" sz="2200" b="1" dirty="0">
                  <a:latin typeface="微软雅黑" panose="020B0503020204020204" pitchFamily="34" charset="-122"/>
                  <a:ea typeface="微软雅黑" panose="020B0503020204020204" pitchFamily="34" charset="-122"/>
                </a:rPr>
                <a:t>      </a:t>
              </a:r>
              <a:r>
                <a:rPr lang="en-US" altLang="zh-CN" sz="2200" b="1" dirty="0">
                  <a:solidFill>
                    <a:srgbClr val="0A6A0A"/>
                  </a:solidFill>
                  <a:latin typeface="微软雅黑" panose="020B0503020204020204" pitchFamily="34" charset="-122"/>
                  <a:ea typeface="微软雅黑" panose="020B0503020204020204" pitchFamily="34" charset="-122"/>
                </a:rPr>
                <a:t>call</a:t>
              </a:r>
              <a:r>
                <a:rPr lang="en-US" altLang="zh-CN" sz="2200" b="1" dirty="0">
                  <a:latin typeface="微软雅黑" panose="020B0503020204020204" pitchFamily="34" charset="-122"/>
                  <a:ea typeface="微软雅黑" panose="020B0503020204020204" pitchFamily="34" charset="-122"/>
                </a:rPr>
                <a:t> </a:t>
              </a:r>
              <a:r>
                <a:rPr lang="en-US" altLang="zh-CN" sz="2200" b="1" dirty="0">
                  <a:solidFill>
                    <a:srgbClr val="FF0000"/>
                  </a:solidFill>
                  <a:latin typeface="微软雅黑" panose="020B0503020204020204" pitchFamily="34" charset="-122"/>
                  <a:ea typeface="微软雅黑" panose="020B0503020204020204" pitchFamily="34" charset="-122"/>
                </a:rPr>
                <a:t>P1</a:t>
              </a:r>
            </a:p>
            <a:p>
              <a:r>
                <a:rPr lang="en-US" altLang="zh-CN" sz="2200" b="1" dirty="0">
                  <a:latin typeface="微软雅黑" panose="020B0503020204020204" pitchFamily="34" charset="-122"/>
                  <a:ea typeface="微软雅黑" panose="020B0503020204020204" pitchFamily="34" charset="-122"/>
                </a:rPr>
                <a:t>       ……</a:t>
              </a:r>
            </a:p>
            <a:p>
              <a:r>
                <a:rPr lang="en-US" altLang="zh-CN" sz="2200" b="1" dirty="0">
                  <a:solidFill>
                    <a:srgbClr val="FF0000"/>
                  </a:solidFill>
                  <a:latin typeface="微软雅黑" panose="020B0503020204020204" pitchFamily="34" charset="-122"/>
                  <a:ea typeface="微软雅黑" panose="020B0503020204020204" pitchFamily="34" charset="-122"/>
                </a:rPr>
                <a:t>L0:  </a:t>
              </a:r>
              <a:r>
                <a:rPr lang="en-US" altLang="zh-CN" sz="2200" b="1" dirty="0">
                  <a:latin typeface="微软雅黑" panose="020B0503020204020204" pitchFamily="34" charset="-122"/>
                  <a:ea typeface="微软雅黑" panose="020B0503020204020204" pitchFamily="34" charset="-122"/>
                </a:rPr>
                <a:t>sub </a:t>
              </a:r>
              <a:r>
                <a:rPr lang="en-US" altLang="zh-CN" sz="2200" b="1" dirty="0">
                  <a:solidFill>
                    <a:srgbClr val="CC3300"/>
                  </a:solidFill>
                  <a:latin typeface="微软雅黑" panose="020B0503020204020204" pitchFamily="34" charset="-122"/>
                  <a:ea typeface="微软雅黑" panose="020B0503020204020204" pitchFamily="34" charset="-122"/>
                </a:rPr>
                <a:t>C</a:t>
              </a:r>
            </a:p>
            <a:p>
              <a:r>
                <a:rPr lang="en-US" altLang="zh-CN" sz="2200" b="1" dirty="0">
                  <a:latin typeface="微软雅黑" panose="020B0503020204020204" pitchFamily="34" charset="-122"/>
                  <a:ea typeface="微软雅黑" panose="020B0503020204020204" pitchFamily="34" charset="-122"/>
                </a:rPr>
                <a:t>       ……</a:t>
              </a:r>
            </a:p>
            <a:p>
              <a:r>
                <a:rPr lang="en-US" altLang="zh-CN" sz="2200" b="1" dirty="0">
                  <a:solidFill>
                    <a:srgbClr val="FF0000"/>
                  </a:solidFill>
                  <a:latin typeface="微软雅黑" panose="020B0503020204020204" pitchFamily="34" charset="-122"/>
                  <a:ea typeface="微软雅黑" panose="020B0503020204020204" pitchFamily="34" charset="-122"/>
                </a:rPr>
                <a:t>P1:  </a:t>
              </a:r>
              <a:r>
                <a:rPr lang="en-US" altLang="zh-CN" sz="2200" b="1" dirty="0">
                  <a:latin typeface="微软雅黑" panose="020B0503020204020204" pitchFamily="34" charset="-122"/>
                  <a:ea typeface="微软雅黑" panose="020B0503020204020204" pitchFamily="34" charset="-122"/>
                </a:rPr>
                <a:t>add </a:t>
              </a:r>
              <a:r>
                <a:rPr lang="en-US" altLang="zh-CN" sz="2200" b="1" dirty="0">
                  <a:solidFill>
                    <a:srgbClr val="CC3300"/>
                  </a:solidFill>
                  <a:latin typeface="微软雅黑" panose="020B0503020204020204" pitchFamily="34" charset="-122"/>
                  <a:ea typeface="微软雅黑" panose="020B0503020204020204" pitchFamily="34" charset="-122"/>
                </a:rPr>
                <a:t>A</a:t>
              </a:r>
            </a:p>
            <a:p>
              <a:r>
                <a:rPr lang="en-US" altLang="zh-CN" sz="2200" b="1" dirty="0">
                  <a:solidFill>
                    <a:srgbClr val="009242"/>
                  </a:solidFill>
                  <a:latin typeface="微软雅黑" panose="020B0503020204020204" pitchFamily="34" charset="-122"/>
                  <a:ea typeface="微软雅黑" panose="020B0503020204020204" pitchFamily="34" charset="-122"/>
                </a:rPr>
                <a:t>       </a:t>
              </a: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p>
            <a:p>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p>
            <a:p>
              <a:r>
                <a:rPr lang="en-US" altLang="zh-CN" sz="2200" b="1" dirty="0">
                  <a:latin typeface="微软雅黑" panose="020B0503020204020204" pitchFamily="34" charset="-122"/>
                  <a:ea typeface="微软雅黑" panose="020B0503020204020204" pitchFamily="34" charset="-122"/>
                </a:rPr>
                <a:t>        ……</a:t>
              </a:r>
            </a:p>
            <a:p>
              <a:r>
                <a:rPr lang="zh-CN" altLang="en-US" sz="2200" b="1" dirty="0">
                  <a:solidFill>
                    <a:srgbClr val="FF0000"/>
                  </a:solidFill>
                  <a:latin typeface="微软雅黑" panose="020B0503020204020204" pitchFamily="34" charset="-122"/>
                  <a:ea typeface="微软雅黑" panose="020B0503020204020204" pitchFamily="34" charset="-122"/>
                </a:rPr>
                <a:t>      </a:t>
              </a: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sub </a:t>
              </a:r>
              <a:r>
                <a:rPr lang="en-US" altLang="zh-CN" sz="2200" b="1" dirty="0">
                  <a:solidFill>
                    <a:srgbClr val="CC3300"/>
                  </a:solidFill>
                  <a:latin typeface="微软雅黑" panose="020B0503020204020204" pitchFamily="34" charset="-122"/>
                  <a:ea typeface="微软雅黑" panose="020B0503020204020204" pitchFamily="34" charset="-122"/>
                </a:rPr>
                <a:t>B</a:t>
              </a:r>
            </a:p>
            <a:p>
              <a:r>
                <a:rPr lang="en-US" altLang="zh-CN" sz="2200" b="1" dirty="0">
                  <a:latin typeface="微软雅黑" panose="020B0503020204020204" pitchFamily="34" charset="-122"/>
                  <a:ea typeface="微软雅黑" panose="020B0503020204020204" pitchFamily="34" charset="-122"/>
                </a:rPr>
                <a:t>        ……</a:t>
              </a:r>
              <a:endParaRPr lang="en-US" altLang="zh-CN" sz="2200" b="1" dirty="0">
                <a:solidFill>
                  <a:srgbClr val="CC3300"/>
                </a:solidFill>
                <a:latin typeface="微软雅黑" panose="020B0503020204020204" pitchFamily="34" charset="-122"/>
                <a:ea typeface="微软雅黑" panose="020B0503020204020204" pitchFamily="34" charset="-122"/>
              </a:endParaRPr>
            </a:p>
            <a:p>
              <a:r>
                <a:rPr lang="en-US" altLang="zh-CN" sz="2200" b="1" dirty="0">
                  <a:solidFill>
                    <a:srgbClr val="CC3300"/>
                  </a:solidFill>
                  <a:latin typeface="微软雅黑" panose="020B0503020204020204" pitchFamily="34" charset="-122"/>
                  <a:ea typeface="微软雅黑" panose="020B0503020204020204" pitchFamily="34" charset="-122"/>
                </a:rPr>
                <a:t>B</a:t>
              </a:r>
              <a:r>
                <a:rPr lang="en-US" altLang="zh-CN" sz="2200" b="1" dirty="0">
                  <a:latin typeface="微软雅黑" panose="020B0503020204020204" pitchFamily="34" charset="-122"/>
                  <a:ea typeface="微软雅黑" panose="020B0503020204020204" pitchFamily="34" charset="-122"/>
                </a:rPr>
                <a:t>:  </a:t>
              </a:r>
              <a:r>
                <a:rPr lang="en-US" altLang="zh-CN" dirty="0">
                  <a:latin typeface="Arial" panose="020B0604020202020204" pitchFamily="34" charset="0"/>
                  <a:ea typeface="宋体" panose="02010600030101010101" pitchFamily="2" charset="-122"/>
                </a:rPr>
                <a:t>   </a:t>
              </a:r>
              <a:r>
                <a:rPr lang="en-US" altLang="zh-CN" sz="2200" b="1" dirty="0">
                  <a:latin typeface="微软雅黑" panose="020B0503020204020204" pitchFamily="34" charset="-122"/>
                  <a:ea typeface="微软雅黑" panose="020B0503020204020204" pitchFamily="34" charset="-122"/>
                </a:rPr>
                <a:t>10</a:t>
              </a:r>
            </a:p>
            <a:p>
              <a:r>
                <a:rPr lang="en-US" altLang="zh-CN" sz="2200" b="1" dirty="0">
                  <a:solidFill>
                    <a:srgbClr val="CC3300"/>
                  </a:solidFill>
                  <a:latin typeface="微软雅黑" panose="020B0503020204020204" pitchFamily="34" charset="-122"/>
                  <a:ea typeface="微软雅黑" panose="020B0503020204020204" pitchFamily="34" charset="-122"/>
                </a:rPr>
                <a:t>C</a:t>
              </a: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20</a:t>
              </a:r>
            </a:p>
            <a:p>
              <a:r>
                <a:rPr lang="en-US" altLang="zh-CN" sz="2200" b="1" dirty="0">
                  <a:solidFill>
                    <a:srgbClr val="CC3300"/>
                  </a:solidFill>
                  <a:latin typeface="微软雅黑" panose="020B0503020204020204" pitchFamily="34" charset="-122"/>
                  <a:ea typeface="微软雅黑" panose="020B0503020204020204" pitchFamily="34" charset="-122"/>
                </a:rPr>
                <a:t>A</a:t>
              </a:r>
              <a:r>
                <a:rPr lang="en-US" altLang="zh-CN" sz="2200" b="1" dirty="0">
                  <a:latin typeface="微软雅黑" panose="020B0503020204020204" pitchFamily="34" charset="-122"/>
                  <a:ea typeface="微软雅黑" panose="020B0503020204020204" pitchFamily="34" charset="-122"/>
                </a:rPr>
                <a:t>:   </a:t>
              </a: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30</a:t>
              </a:r>
            </a:p>
          </p:txBody>
        </p:sp>
        <p:grpSp>
          <p:nvGrpSpPr>
            <p:cNvPr id="93194" name="Group 16"/>
            <p:cNvGrpSpPr/>
            <p:nvPr/>
          </p:nvGrpSpPr>
          <p:grpSpPr>
            <a:xfrm>
              <a:off x="1495" y="718"/>
              <a:ext cx="1024" cy="3403"/>
              <a:chOff x="3705" y="841"/>
              <a:chExt cx="1024" cy="3403"/>
            </a:xfrm>
          </p:grpSpPr>
          <p:sp>
            <p:nvSpPr>
              <p:cNvPr id="93195" name="Rectangle 17"/>
              <p:cNvSpPr/>
              <p:nvPr/>
            </p:nvSpPr>
            <p:spPr>
              <a:xfrm>
                <a:off x="3715" y="841"/>
                <a:ext cx="1014" cy="1481"/>
              </a:xfrm>
              <a:prstGeom prst="rect">
                <a:avLst/>
              </a:prstGeom>
              <a:solidFill>
                <a:schemeClr val="accent2">
                  <a:alpha val="23921"/>
                </a:scheme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93196" name="Rectangle 18"/>
              <p:cNvSpPr/>
              <p:nvPr/>
            </p:nvSpPr>
            <p:spPr>
              <a:xfrm>
                <a:off x="3709" y="2316"/>
                <a:ext cx="1014" cy="1271"/>
              </a:xfrm>
              <a:prstGeom prst="rect">
                <a:avLst/>
              </a:prstGeom>
              <a:solidFill>
                <a:srgbClr val="FF0000">
                  <a:alpha val="23921"/>
                </a:srgb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93197" name="Rectangle 19"/>
              <p:cNvSpPr/>
              <p:nvPr/>
            </p:nvSpPr>
            <p:spPr>
              <a:xfrm>
                <a:off x="3707" y="3586"/>
                <a:ext cx="1014" cy="412"/>
              </a:xfrm>
              <a:prstGeom prst="rect">
                <a:avLst/>
              </a:prstGeom>
              <a:solidFill>
                <a:srgbClr val="800080">
                  <a:alpha val="23921"/>
                </a:srgb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93198" name="Rectangle 20"/>
              <p:cNvSpPr/>
              <p:nvPr/>
            </p:nvSpPr>
            <p:spPr>
              <a:xfrm>
                <a:off x="3705" y="3997"/>
                <a:ext cx="1014" cy="247"/>
              </a:xfrm>
              <a:prstGeom prst="rect">
                <a:avLst/>
              </a:prstGeom>
              <a:solidFill>
                <a:srgbClr val="008000">
                  <a:alpha val="29019"/>
                </a:srgb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grpSp>
      <p:grpSp>
        <p:nvGrpSpPr>
          <p:cNvPr id="775189" name="Group 21"/>
          <p:cNvGrpSpPr/>
          <p:nvPr/>
        </p:nvGrpSpPr>
        <p:grpSpPr>
          <a:xfrm>
            <a:off x="2559050" y="1365250"/>
            <a:ext cx="1263650" cy="4862513"/>
            <a:chOff x="2787" y="987"/>
            <a:chExt cx="759" cy="3063"/>
          </a:xfrm>
        </p:grpSpPr>
        <p:sp>
          <p:nvSpPr>
            <p:cNvPr id="93200" name="Line 22"/>
            <p:cNvSpPr/>
            <p:nvPr/>
          </p:nvSpPr>
          <p:spPr>
            <a:xfrm flipH="1">
              <a:off x="2787" y="987"/>
              <a:ext cx="658" cy="2606"/>
            </a:xfrm>
            <a:prstGeom prst="line">
              <a:avLst/>
            </a:prstGeom>
            <a:ln w="9525" cap="flat" cmpd="sng">
              <a:solidFill>
                <a:schemeClr val="tx1"/>
              </a:solidFill>
              <a:prstDash val="solid"/>
              <a:round/>
              <a:headEnd type="none" w="med" len="med"/>
              <a:tailEnd type="triangle" w="med" len="med"/>
            </a:ln>
          </p:spPr>
        </p:sp>
        <p:sp>
          <p:nvSpPr>
            <p:cNvPr id="93201" name="Line 23"/>
            <p:cNvSpPr/>
            <p:nvPr/>
          </p:nvSpPr>
          <p:spPr>
            <a:xfrm flipH="1">
              <a:off x="2842" y="3346"/>
              <a:ext cx="631" cy="247"/>
            </a:xfrm>
            <a:prstGeom prst="line">
              <a:avLst/>
            </a:prstGeom>
            <a:ln w="9525" cap="flat" cmpd="sng">
              <a:solidFill>
                <a:schemeClr val="tx1"/>
              </a:solidFill>
              <a:prstDash val="solid"/>
              <a:round/>
              <a:headEnd type="none" w="med" len="med"/>
              <a:tailEnd type="triangle" w="med" len="med"/>
            </a:ln>
          </p:spPr>
        </p:sp>
        <p:sp>
          <p:nvSpPr>
            <p:cNvPr id="93202" name="Line 24"/>
            <p:cNvSpPr/>
            <p:nvPr/>
          </p:nvSpPr>
          <p:spPr>
            <a:xfrm flipH="1">
              <a:off x="2897" y="2496"/>
              <a:ext cx="649" cy="1554"/>
            </a:xfrm>
            <a:prstGeom prst="line">
              <a:avLst/>
            </a:prstGeom>
            <a:ln w="9525" cap="flat" cmpd="sng">
              <a:solidFill>
                <a:schemeClr val="tx1"/>
              </a:solidFill>
              <a:prstDash val="solid"/>
              <a:round/>
              <a:headEnd type="none" w="med" len="med"/>
              <a:tailEnd type="triangle" w="med" len="med"/>
            </a:ln>
          </p:spPr>
        </p:sp>
        <p:sp>
          <p:nvSpPr>
            <p:cNvPr id="93203" name="Line 25"/>
            <p:cNvSpPr/>
            <p:nvPr/>
          </p:nvSpPr>
          <p:spPr>
            <a:xfrm flipH="1">
              <a:off x="2887" y="2094"/>
              <a:ext cx="631" cy="1737"/>
            </a:xfrm>
            <a:prstGeom prst="line">
              <a:avLst/>
            </a:prstGeom>
            <a:ln w="9525" cap="flat" cmpd="sng">
              <a:solidFill>
                <a:schemeClr val="tx1"/>
              </a:solidFill>
              <a:prstDash val="solid"/>
              <a:round/>
              <a:headEnd type="none" w="med" len="med"/>
              <a:tailEnd type="triangle" w="med" len="med"/>
            </a:ln>
          </p:spPr>
        </p:sp>
        <p:sp>
          <p:nvSpPr>
            <p:cNvPr id="93204" name="Line 26"/>
            <p:cNvSpPr/>
            <p:nvPr/>
          </p:nvSpPr>
          <p:spPr>
            <a:xfrm flipH="1">
              <a:off x="2869" y="1253"/>
              <a:ext cx="658" cy="630"/>
            </a:xfrm>
            <a:prstGeom prst="line">
              <a:avLst/>
            </a:prstGeom>
            <a:ln w="9525" cap="flat" cmpd="sng">
              <a:solidFill>
                <a:schemeClr val="tx1"/>
              </a:solidFill>
              <a:prstDash val="solid"/>
              <a:round/>
              <a:headEnd type="none" w="med" len="med"/>
              <a:tailEnd type="triangle" w="med" len="med"/>
            </a:ln>
          </p:spPr>
        </p:sp>
        <p:sp>
          <p:nvSpPr>
            <p:cNvPr id="93205" name="Line 27"/>
            <p:cNvSpPr/>
            <p:nvPr/>
          </p:nvSpPr>
          <p:spPr>
            <a:xfrm flipH="1">
              <a:off x="2833" y="1691"/>
              <a:ext cx="649" cy="640"/>
            </a:xfrm>
            <a:prstGeom prst="line">
              <a:avLst/>
            </a:prstGeom>
            <a:ln w="9525" cap="flat" cmpd="sng">
              <a:solidFill>
                <a:schemeClr val="tx1"/>
              </a:solidFill>
              <a:prstDash val="solid"/>
              <a:round/>
              <a:headEnd type="none" w="med" len="med"/>
              <a:tailEnd type="triangle" w="med" len="med"/>
            </a:ln>
          </p:spPr>
        </p:sp>
      </p:grpSp>
      <p:grpSp>
        <p:nvGrpSpPr>
          <p:cNvPr id="775216" name="Group 48"/>
          <p:cNvGrpSpPr/>
          <p:nvPr/>
        </p:nvGrpSpPr>
        <p:grpSpPr>
          <a:xfrm>
            <a:off x="130175" y="4337050"/>
            <a:ext cx="1741488" cy="2449513"/>
            <a:chOff x="154" y="2632"/>
            <a:chExt cx="1097" cy="1543"/>
          </a:xfrm>
        </p:grpSpPr>
        <p:sp>
          <p:nvSpPr>
            <p:cNvPr id="93207" name="Text Box 29"/>
            <p:cNvSpPr txBox="1"/>
            <p:nvPr/>
          </p:nvSpPr>
          <p:spPr>
            <a:xfrm>
              <a:off x="154" y="2640"/>
              <a:ext cx="1097" cy="1535"/>
            </a:xfrm>
            <a:prstGeom prst="rect">
              <a:avLst/>
            </a:prstGeom>
            <a:noFill/>
            <a:ln w="9525">
              <a:noFill/>
            </a:ln>
          </p:spPr>
          <p:txBody>
            <a:bodyPr anchor="t" anchorCtr="0">
              <a:spAutoFit/>
            </a:bodyPr>
            <a:lstStyle/>
            <a:p>
              <a:r>
                <a:rPr lang="en-US" altLang="zh-CN" sz="2200" b="1" dirty="0">
                  <a:solidFill>
                    <a:srgbClr val="FF0000"/>
                  </a:solidFill>
                  <a:latin typeface="微软雅黑" panose="020B0503020204020204" pitchFamily="34" charset="-122"/>
                  <a:ea typeface="微软雅黑" panose="020B0503020204020204" pitchFamily="34" charset="-122"/>
                </a:rPr>
                <a:t>P1:  </a:t>
              </a:r>
              <a:r>
                <a:rPr lang="en-US" altLang="zh-CN" sz="2200" b="1" dirty="0">
                  <a:latin typeface="微软雅黑" panose="020B0503020204020204" pitchFamily="34" charset="-122"/>
                  <a:ea typeface="微软雅黑" panose="020B0503020204020204" pitchFamily="34" charset="-122"/>
                </a:rPr>
                <a:t>add </a:t>
              </a:r>
              <a:r>
                <a:rPr lang="en-US" altLang="zh-CN" sz="2200" b="1" dirty="0">
                  <a:solidFill>
                    <a:srgbClr val="CC3300"/>
                  </a:solidFill>
                  <a:latin typeface="微软雅黑" panose="020B0503020204020204" pitchFamily="34" charset="-122"/>
                  <a:ea typeface="微软雅黑" panose="020B0503020204020204" pitchFamily="34" charset="-122"/>
                </a:rPr>
                <a:t>A</a:t>
              </a:r>
            </a:p>
            <a:p>
              <a:r>
                <a:rPr lang="en-US" altLang="zh-CN" sz="2200" b="1" dirty="0">
                  <a:solidFill>
                    <a:srgbClr val="009242"/>
                  </a:solidFill>
                  <a:latin typeface="微软雅黑" panose="020B0503020204020204" pitchFamily="34" charset="-122"/>
                  <a:ea typeface="微软雅黑" panose="020B0503020204020204" pitchFamily="34" charset="-122"/>
                </a:rPr>
                <a:t>       </a:t>
              </a: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p>
            <a:p>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p>
            <a:p>
              <a:r>
                <a:rPr lang="en-US" altLang="zh-CN" sz="2200" b="1" dirty="0">
                  <a:latin typeface="微软雅黑" panose="020B0503020204020204" pitchFamily="34" charset="-122"/>
                  <a:ea typeface="微软雅黑" panose="020B0503020204020204" pitchFamily="34" charset="-122"/>
                </a:rPr>
                <a:t>        ……</a:t>
              </a:r>
            </a:p>
            <a:p>
              <a:r>
                <a:rPr lang="zh-CN" altLang="en-US" sz="2200" b="1" dirty="0">
                  <a:solidFill>
                    <a:srgbClr val="FF0000"/>
                  </a:solidFill>
                  <a:latin typeface="微软雅黑" panose="020B0503020204020204" pitchFamily="34" charset="-122"/>
                  <a:ea typeface="微软雅黑" panose="020B0503020204020204" pitchFamily="34" charset="-122"/>
                </a:rPr>
                <a:t>      </a:t>
              </a: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sub </a:t>
              </a:r>
              <a:r>
                <a:rPr lang="en-US" altLang="zh-CN" sz="2200" b="1" dirty="0">
                  <a:solidFill>
                    <a:srgbClr val="CC3300"/>
                  </a:solidFill>
                  <a:latin typeface="微软雅黑" panose="020B0503020204020204" pitchFamily="34" charset="-122"/>
                  <a:ea typeface="微软雅黑" panose="020B0503020204020204" pitchFamily="34" charset="-122"/>
                </a:rPr>
                <a:t>B</a:t>
              </a:r>
            </a:p>
            <a:p>
              <a:r>
                <a:rPr lang="en-US" altLang="zh-CN" sz="2200" b="1" dirty="0">
                  <a:latin typeface="微软雅黑" panose="020B0503020204020204" pitchFamily="34" charset="-122"/>
                  <a:ea typeface="微软雅黑" panose="020B0503020204020204" pitchFamily="34" charset="-122"/>
                </a:rPr>
                <a:t>        ……</a:t>
              </a:r>
            </a:p>
            <a:p>
              <a:r>
                <a:rPr lang="en-US" altLang="zh-CN" sz="2200" b="1" dirty="0">
                  <a:solidFill>
                    <a:srgbClr val="CC3300"/>
                  </a:solidFill>
                  <a:latin typeface="微软雅黑" panose="020B0503020204020204" pitchFamily="34" charset="-122"/>
                  <a:ea typeface="微软雅黑" panose="020B0503020204020204" pitchFamily="34" charset="-122"/>
                </a:rPr>
                <a:t>A</a:t>
              </a:r>
              <a:r>
                <a:rPr lang="en-US" altLang="zh-CN" sz="2200" b="1" dirty="0">
                  <a:latin typeface="微软雅黑" panose="020B0503020204020204" pitchFamily="34" charset="-122"/>
                  <a:ea typeface="微软雅黑" panose="020B0503020204020204" pitchFamily="34" charset="-122"/>
                </a:rPr>
                <a:t>:   </a:t>
              </a: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30</a:t>
              </a:r>
            </a:p>
          </p:txBody>
        </p:sp>
        <p:sp>
          <p:nvSpPr>
            <p:cNvPr id="93208" name="Rectangle 30"/>
            <p:cNvSpPr/>
            <p:nvPr/>
          </p:nvSpPr>
          <p:spPr>
            <a:xfrm>
              <a:off x="177" y="2632"/>
              <a:ext cx="1014" cy="1280"/>
            </a:xfrm>
            <a:prstGeom prst="rect">
              <a:avLst/>
            </a:prstGeom>
            <a:solidFill>
              <a:srgbClr val="FF0000">
                <a:alpha val="23921"/>
              </a:srgb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93209" name="Rectangle 31"/>
            <p:cNvSpPr/>
            <p:nvPr/>
          </p:nvSpPr>
          <p:spPr>
            <a:xfrm>
              <a:off x="172" y="3911"/>
              <a:ext cx="1014" cy="247"/>
            </a:xfrm>
            <a:prstGeom prst="rect">
              <a:avLst/>
            </a:prstGeom>
            <a:solidFill>
              <a:srgbClr val="008000">
                <a:alpha val="29019"/>
              </a:srgb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grpSp>
        <p:nvGrpSpPr>
          <p:cNvPr id="775201" name="Group 33"/>
          <p:cNvGrpSpPr/>
          <p:nvPr/>
        </p:nvGrpSpPr>
        <p:grpSpPr>
          <a:xfrm>
            <a:off x="238125" y="668338"/>
            <a:ext cx="1920875" cy="3692525"/>
            <a:chOff x="224" y="1731"/>
            <a:chExt cx="1210" cy="2326"/>
          </a:xfrm>
        </p:grpSpPr>
        <p:sp>
          <p:nvSpPr>
            <p:cNvPr id="93211" name="Text Box 34"/>
            <p:cNvSpPr txBox="1"/>
            <p:nvPr/>
          </p:nvSpPr>
          <p:spPr>
            <a:xfrm>
              <a:off x="254" y="1731"/>
              <a:ext cx="1180" cy="1957"/>
            </a:xfrm>
            <a:prstGeom prst="rect">
              <a:avLst/>
            </a:prstGeom>
            <a:noFill/>
            <a:ln w="9525">
              <a:noFill/>
            </a:ln>
          </p:spPr>
          <p:txBody>
            <a:bodyPr anchor="t" anchorCtr="0">
              <a:spAutoFit/>
            </a:bodyPr>
            <a:lstStyle/>
            <a:p>
              <a:r>
                <a:rPr lang="en-US" altLang="zh-CN" sz="2200" b="1" dirty="0">
                  <a:solidFill>
                    <a:srgbClr val="FF0000"/>
                  </a:solidFill>
                  <a:latin typeface="微软雅黑" panose="020B0503020204020204" pitchFamily="34" charset="-122"/>
                  <a:ea typeface="微软雅黑" panose="020B0503020204020204" pitchFamily="34" charset="-122"/>
                </a:rPr>
                <a:t>P0</a:t>
              </a:r>
              <a:r>
                <a:rPr lang="en-US" altLang="zh-CN" sz="2200" b="1" dirty="0">
                  <a:latin typeface="微软雅黑" panose="020B0503020204020204" pitchFamily="34" charset="-122"/>
                  <a:ea typeface="微软雅黑" panose="020B0503020204020204" pitchFamily="34" charset="-122"/>
                </a:rPr>
                <a:t>: add </a:t>
              </a:r>
              <a:r>
                <a:rPr lang="en-US" altLang="zh-CN" sz="2200" b="1" dirty="0">
                  <a:solidFill>
                    <a:srgbClr val="CC3300"/>
                  </a:solidFill>
                  <a:latin typeface="微软雅黑" panose="020B0503020204020204" pitchFamily="34" charset="-122"/>
                  <a:ea typeface="微软雅黑" panose="020B0503020204020204" pitchFamily="34" charset="-122"/>
                </a:rPr>
                <a:t>B</a:t>
              </a:r>
            </a:p>
            <a:p>
              <a:r>
                <a:rPr lang="en-US" altLang="zh-CN" sz="2200" b="1" dirty="0">
                  <a:solidFill>
                    <a:srgbClr val="009242"/>
                  </a:solidFill>
                  <a:latin typeface="微软雅黑" panose="020B0503020204020204" pitchFamily="34" charset="-122"/>
                  <a:ea typeface="微软雅黑" panose="020B0503020204020204" pitchFamily="34" charset="-122"/>
                </a:rPr>
                <a:t>      jmp </a:t>
              </a:r>
              <a:r>
                <a:rPr lang="en-US" altLang="zh-CN" sz="2200" b="1" dirty="0">
                  <a:solidFill>
                    <a:srgbClr val="FF0000"/>
                  </a:solidFill>
                  <a:latin typeface="微软雅黑" panose="020B0503020204020204" pitchFamily="34" charset="-122"/>
                  <a:ea typeface="微软雅黑" panose="020B0503020204020204" pitchFamily="34" charset="-122"/>
                </a:rPr>
                <a:t>L0</a:t>
              </a:r>
            </a:p>
            <a:p>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p>
            <a:p>
              <a:r>
                <a:rPr lang="zh-CN" altLang="en-US" sz="2200" b="1" dirty="0">
                  <a:latin typeface="微软雅黑" panose="020B0503020204020204" pitchFamily="34" charset="-122"/>
                  <a:ea typeface="微软雅黑" panose="020B0503020204020204" pitchFamily="34" charset="-122"/>
                </a:rPr>
                <a:t>      </a:t>
              </a:r>
              <a:r>
                <a:rPr lang="en-US" altLang="zh-CN" sz="2200" b="1" dirty="0">
                  <a:solidFill>
                    <a:srgbClr val="0A6A0A"/>
                  </a:solidFill>
                  <a:latin typeface="微软雅黑" panose="020B0503020204020204" pitchFamily="34" charset="-122"/>
                  <a:ea typeface="微软雅黑" panose="020B0503020204020204" pitchFamily="34" charset="-122"/>
                </a:rPr>
                <a:t>call</a:t>
              </a:r>
              <a:r>
                <a:rPr lang="en-US" altLang="zh-CN" sz="2200" b="1" dirty="0">
                  <a:latin typeface="微软雅黑" panose="020B0503020204020204" pitchFamily="34" charset="-122"/>
                  <a:ea typeface="微软雅黑" panose="020B0503020204020204" pitchFamily="34" charset="-122"/>
                </a:rPr>
                <a:t> </a:t>
              </a:r>
              <a:r>
                <a:rPr lang="en-US" altLang="zh-CN" sz="2200" b="1" dirty="0">
                  <a:solidFill>
                    <a:srgbClr val="FF0000"/>
                  </a:solidFill>
                  <a:latin typeface="微软雅黑" panose="020B0503020204020204" pitchFamily="34" charset="-122"/>
                  <a:ea typeface="微软雅黑" panose="020B0503020204020204" pitchFamily="34" charset="-122"/>
                </a:rPr>
                <a:t>P1</a:t>
              </a:r>
            </a:p>
            <a:p>
              <a:r>
                <a:rPr lang="en-US" altLang="zh-CN" sz="2200" b="1" dirty="0">
                  <a:latin typeface="微软雅黑" panose="020B0503020204020204" pitchFamily="34" charset="-122"/>
                  <a:ea typeface="微软雅黑" panose="020B0503020204020204" pitchFamily="34" charset="-122"/>
                </a:rPr>
                <a:t>       ……</a:t>
              </a:r>
            </a:p>
            <a:p>
              <a:r>
                <a:rPr lang="en-US" altLang="zh-CN" sz="2200" b="1" dirty="0">
                  <a:solidFill>
                    <a:srgbClr val="FF0000"/>
                  </a:solidFill>
                  <a:latin typeface="微软雅黑" panose="020B0503020204020204" pitchFamily="34" charset="-122"/>
                  <a:ea typeface="微软雅黑" panose="020B0503020204020204" pitchFamily="34" charset="-122"/>
                </a:rPr>
                <a:t>L0:  </a:t>
              </a:r>
              <a:r>
                <a:rPr lang="en-US" altLang="zh-CN" sz="2200" b="1" dirty="0">
                  <a:latin typeface="微软雅黑" panose="020B0503020204020204" pitchFamily="34" charset="-122"/>
                  <a:ea typeface="微软雅黑" panose="020B0503020204020204" pitchFamily="34" charset="-122"/>
                </a:rPr>
                <a:t>sub </a:t>
              </a:r>
              <a:r>
                <a:rPr lang="en-US" altLang="zh-CN" sz="2200" b="1" dirty="0">
                  <a:solidFill>
                    <a:srgbClr val="CC3300"/>
                  </a:solidFill>
                  <a:latin typeface="微软雅黑" panose="020B0503020204020204" pitchFamily="34" charset="-122"/>
                  <a:ea typeface="微软雅黑" panose="020B0503020204020204" pitchFamily="34" charset="-122"/>
                </a:rPr>
                <a:t>C</a:t>
              </a:r>
            </a:p>
            <a:p>
              <a:r>
                <a:rPr lang="en-US" altLang="zh-CN" sz="2200" b="1" dirty="0">
                  <a:latin typeface="微软雅黑" panose="020B0503020204020204" pitchFamily="34" charset="-122"/>
                  <a:ea typeface="微软雅黑" panose="020B0503020204020204" pitchFamily="34" charset="-122"/>
                </a:rPr>
                <a:t>       ……</a:t>
              </a:r>
            </a:p>
            <a:p>
              <a:r>
                <a:rPr lang="en-US" altLang="zh-CN" sz="2200" b="1" dirty="0">
                  <a:solidFill>
                    <a:srgbClr val="CC3300"/>
                  </a:solidFill>
                  <a:latin typeface="微软雅黑" panose="020B0503020204020204" pitchFamily="34" charset="-122"/>
                  <a:ea typeface="微软雅黑" panose="020B0503020204020204" pitchFamily="34" charset="-122"/>
                </a:rPr>
                <a:t>B</a:t>
              </a:r>
              <a:r>
                <a:rPr lang="en-US" altLang="zh-CN" sz="2200" b="1" dirty="0">
                  <a:latin typeface="微软雅黑" panose="020B0503020204020204" pitchFamily="34" charset="-122"/>
                  <a:ea typeface="微软雅黑" panose="020B0503020204020204" pitchFamily="34" charset="-122"/>
                </a:rPr>
                <a:t>:  </a:t>
              </a:r>
              <a:r>
                <a:rPr lang="en-US" altLang="zh-CN" dirty="0">
                  <a:latin typeface="Arial" panose="020B0604020202020204" pitchFamily="34" charset="0"/>
                  <a:ea typeface="宋体" panose="02010600030101010101" pitchFamily="2" charset="-122"/>
                </a:rPr>
                <a:t>   </a:t>
              </a:r>
              <a:r>
                <a:rPr lang="en-US" altLang="zh-CN" sz="2200" b="1" dirty="0">
                  <a:latin typeface="微软雅黑" panose="020B0503020204020204" pitchFamily="34" charset="-122"/>
                  <a:ea typeface="微软雅黑" panose="020B0503020204020204" pitchFamily="34" charset="-122"/>
                </a:rPr>
                <a:t>10</a:t>
              </a:r>
            </a:p>
            <a:p>
              <a:r>
                <a:rPr lang="en-US" altLang="zh-CN" sz="2200" b="1" dirty="0">
                  <a:solidFill>
                    <a:srgbClr val="CC3300"/>
                  </a:solidFill>
                  <a:latin typeface="微软雅黑" panose="020B0503020204020204" pitchFamily="34" charset="-122"/>
                  <a:ea typeface="微软雅黑" panose="020B0503020204020204" pitchFamily="34" charset="-122"/>
                </a:rPr>
                <a:t>C</a:t>
              </a: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20</a:t>
              </a:r>
            </a:p>
          </p:txBody>
        </p:sp>
        <p:sp>
          <p:nvSpPr>
            <p:cNvPr id="93212" name="Rectangle 35"/>
            <p:cNvSpPr/>
            <p:nvPr/>
          </p:nvSpPr>
          <p:spPr>
            <a:xfrm>
              <a:off x="229" y="1750"/>
              <a:ext cx="1014" cy="1481"/>
            </a:xfrm>
            <a:prstGeom prst="rect">
              <a:avLst/>
            </a:prstGeom>
            <a:solidFill>
              <a:schemeClr val="accent2">
                <a:alpha val="23921"/>
              </a:scheme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93213" name="Rectangle 36"/>
            <p:cNvSpPr/>
            <p:nvPr/>
          </p:nvSpPr>
          <p:spPr>
            <a:xfrm>
              <a:off x="224" y="3225"/>
              <a:ext cx="1014" cy="412"/>
            </a:xfrm>
            <a:prstGeom prst="rect">
              <a:avLst/>
            </a:prstGeom>
            <a:solidFill>
              <a:srgbClr val="800080">
                <a:alpha val="23921"/>
              </a:srgbClr>
            </a:solidFill>
            <a:ln w="952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93214" name="Text Box 37"/>
            <p:cNvSpPr txBox="1"/>
            <p:nvPr/>
          </p:nvSpPr>
          <p:spPr>
            <a:xfrm>
              <a:off x="442" y="3788"/>
              <a:ext cx="585" cy="269"/>
            </a:xfrm>
            <a:prstGeom prst="rect">
              <a:avLst/>
            </a:prstGeom>
            <a:noFill/>
            <a:ln w="9525">
              <a:noFill/>
            </a:ln>
          </p:spPr>
          <p:txBody>
            <a:bodyPr anchor="t" anchorCtr="0">
              <a:spAutoFit/>
            </a:bodyPr>
            <a:lstStyle/>
            <a:p>
              <a:pPr>
                <a:spcBef>
                  <a:spcPct val="50000"/>
                </a:spcBef>
              </a:pPr>
              <a:endParaRPr lang="zh-CN" altLang="en-US" sz="2200" b="1" dirty="0">
                <a:solidFill>
                  <a:schemeClr val="accent2"/>
                </a:solidFill>
                <a:latin typeface="微软雅黑" panose="020B0503020204020204" pitchFamily="34" charset="-122"/>
                <a:ea typeface="微软雅黑" panose="020B0503020204020204" pitchFamily="34" charset="-122"/>
              </a:endParaRPr>
            </a:p>
          </p:txBody>
        </p:sp>
      </p:grpSp>
      <p:grpSp>
        <p:nvGrpSpPr>
          <p:cNvPr id="775219" name="Group 51"/>
          <p:cNvGrpSpPr/>
          <p:nvPr/>
        </p:nvGrpSpPr>
        <p:grpSpPr>
          <a:xfrm>
            <a:off x="609600" y="3803650"/>
            <a:ext cx="581025" cy="492125"/>
            <a:chOff x="384" y="2396"/>
            <a:chExt cx="366" cy="310"/>
          </a:xfrm>
        </p:grpSpPr>
        <p:sp>
          <p:nvSpPr>
            <p:cNvPr id="93216" name="Line 49"/>
            <p:cNvSpPr/>
            <p:nvPr/>
          </p:nvSpPr>
          <p:spPr>
            <a:xfrm>
              <a:off x="384" y="2532"/>
              <a:ext cx="366" cy="0"/>
            </a:xfrm>
            <a:prstGeom prst="line">
              <a:avLst/>
            </a:prstGeom>
            <a:ln w="57150" cap="flat" cmpd="sng">
              <a:solidFill>
                <a:srgbClr val="009242"/>
              </a:solidFill>
              <a:prstDash val="solid"/>
              <a:round/>
              <a:headEnd type="none" w="med" len="med"/>
              <a:tailEnd type="none" w="med" len="med"/>
            </a:ln>
          </p:spPr>
        </p:sp>
        <p:sp>
          <p:nvSpPr>
            <p:cNvPr id="93217" name="Line 50"/>
            <p:cNvSpPr/>
            <p:nvPr/>
          </p:nvSpPr>
          <p:spPr>
            <a:xfrm>
              <a:off x="567" y="2396"/>
              <a:ext cx="0" cy="310"/>
            </a:xfrm>
            <a:prstGeom prst="line">
              <a:avLst/>
            </a:prstGeom>
            <a:ln w="57150" cap="flat" cmpd="sng">
              <a:solidFill>
                <a:srgbClr val="009242"/>
              </a:solidFill>
              <a:prstDash val="solid"/>
              <a:round/>
              <a:headEnd type="none" w="med" len="med"/>
              <a:tailEnd type="none" w="med" len="med"/>
            </a:ln>
          </p:spPr>
        </p:sp>
      </p:grpSp>
      <p:grpSp>
        <p:nvGrpSpPr>
          <p:cNvPr id="775262" name="Group 94"/>
          <p:cNvGrpSpPr/>
          <p:nvPr/>
        </p:nvGrpSpPr>
        <p:grpSpPr>
          <a:xfrm>
            <a:off x="4516438" y="957263"/>
            <a:ext cx="4584700" cy="5872162"/>
            <a:chOff x="2816" y="540"/>
            <a:chExt cx="2888" cy="3699"/>
          </a:xfrm>
        </p:grpSpPr>
        <p:sp>
          <p:nvSpPr>
            <p:cNvPr id="93219" name="Text Box 25"/>
            <p:cNvSpPr txBox="1"/>
            <p:nvPr/>
          </p:nvSpPr>
          <p:spPr>
            <a:xfrm>
              <a:off x="5323" y="1102"/>
              <a:ext cx="381" cy="221"/>
            </a:xfrm>
            <a:prstGeom prst="rect">
              <a:avLst/>
            </a:prstGeom>
            <a:noFill/>
            <a:ln w="9525">
              <a:noFill/>
            </a:ln>
          </p:spPr>
          <p:txBody>
            <a:bodyPr wrap="none" lIns="0" tIns="46800" rIns="0" bIns="46800" anchor="t" anchorCtr="0"/>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%esp </a:t>
              </a:r>
            </a:p>
          </p:txBody>
        </p:sp>
        <p:sp>
          <p:nvSpPr>
            <p:cNvPr id="93220" name="Line 26"/>
            <p:cNvSpPr/>
            <p:nvPr/>
          </p:nvSpPr>
          <p:spPr>
            <a:xfrm flipH="1">
              <a:off x="5138" y="1217"/>
              <a:ext cx="197" cy="1"/>
            </a:xfrm>
            <a:prstGeom prst="line">
              <a:avLst/>
            </a:prstGeom>
            <a:ln w="3240" cap="flat" cmpd="sng">
              <a:solidFill>
                <a:srgbClr val="000066"/>
              </a:solidFill>
              <a:prstDash val="solid"/>
              <a:miter/>
              <a:headEnd type="none" w="med" len="med"/>
              <a:tailEnd type="triangle" w="med" len="med"/>
            </a:ln>
          </p:spPr>
        </p:sp>
        <p:sp>
          <p:nvSpPr>
            <p:cNvPr id="93221" name="Text Box 29"/>
            <p:cNvSpPr txBox="1"/>
            <p:nvPr/>
          </p:nvSpPr>
          <p:spPr>
            <a:xfrm>
              <a:off x="5310" y="2502"/>
              <a:ext cx="370" cy="229"/>
            </a:xfrm>
            <a:prstGeom prst="rect">
              <a:avLst/>
            </a:prstGeom>
            <a:noFill/>
            <a:ln w="9525">
              <a:noFill/>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900" b="1" dirty="0">
                  <a:latin typeface="微软雅黑" panose="020B0503020204020204" pitchFamily="34" charset="-122"/>
                  <a:ea typeface="微软雅黑" panose="020B0503020204020204" pitchFamily="34" charset="-122"/>
                </a:rPr>
                <a:t>brk</a:t>
              </a:r>
            </a:p>
          </p:txBody>
        </p:sp>
        <p:sp>
          <p:nvSpPr>
            <p:cNvPr id="93222" name="Line 30"/>
            <p:cNvSpPr/>
            <p:nvPr/>
          </p:nvSpPr>
          <p:spPr>
            <a:xfrm flipH="1">
              <a:off x="5150" y="2626"/>
              <a:ext cx="187" cy="1"/>
            </a:xfrm>
            <a:prstGeom prst="line">
              <a:avLst/>
            </a:prstGeom>
            <a:ln w="3240" cap="flat" cmpd="sng">
              <a:solidFill>
                <a:srgbClr val="000066"/>
              </a:solidFill>
              <a:prstDash val="solid"/>
              <a:miter/>
              <a:headEnd type="none" w="med" len="med"/>
              <a:tailEnd type="triangle" w="med" len="med"/>
            </a:ln>
          </p:spPr>
        </p:sp>
        <p:sp>
          <p:nvSpPr>
            <p:cNvPr id="93223" name="Text Box 31"/>
            <p:cNvSpPr txBox="1"/>
            <p:nvPr/>
          </p:nvSpPr>
          <p:spPr>
            <a:xfrm>
              <a:off x="2816" y="696"/>
              <a:ext cx="986" cy="203"/>
            </a:xfrm>
            <a:prstGeom prst="rect">
              <a:avLst/>
            </a:prstGeom>
            <a:noFill/>
            <a:ln w="9525">
              <a:noFill/>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latin typeface="微软雅黑" panose="020B0503020204020204" pitchFamily="34" charset="-122"/>
                  <a:ea typeface="微软雅黑" panose="020B0503020204020204" pitchFamily="34" charset="-122"/>
                </a:rPr>
                <a:t>0xC00000000</a:t>
              </a:r>
            </a:p>
          </p:txBody>
        </p:sp>
        <p:sp>
          <p:nvSpPr>
            <p:cNvPr id="93224" name="Text Box 32"/>
            <p:cNvSpPr txBox="1"/>
            <p:nvPr/>
          </p:nvSpPr>
          <p:spPr>
            <a:xfrm>
              <a:off x="2894" y="3755"/>
              <a:ext cx="900" cy="203"/>
            </a:xfrm>
            <a:prstGeom prst="rect">
              <a:avLst/>
            </a:prstGeom>
            <a:noFill/>
            <a:ln w="9525">
              <a:noFill/>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latin typeface="微软雅黑" panose="020B0503020204020204" pitchFamily="34" charset="-122"/>
                  <a:ea typeface="微软雅黑" panose="020B0503020204020204" pitchFamily="34" charset="-122"/>
                </a:rPr>
                <a:t>0x08048000</a:t>
              </a:r>
            </a:p>
          </p:txBody>
        </p:sp>
        <p:sp>
          <p:nvSpPr>
            <p:cNvPr id="93225" name="Text Box 24"/>
            <p:cNvSpPr txBox="1"/>
            <p:nvPr/>
          </p:nvSpPr>
          <p:spPr>
            <a:xfrm>
              <a:off x="3497" y="4030"/>
              <a:ext cx="199" cy="209"/>
            </a:xfrm>
            <a:prstGeom prst="rect">
              <a:avLst/>
            </a:prstGeom>
            <a:noFill/>
            <a:ln w="9525">
              <a:noFill/>
            </a:ln>
          </p:spPr>
          <p:txBody>
            <a:bodyPr wrap="none" lIns="90000" tIns="46800" rIns="90000" bIns="46800" anchor="t" anchorCtr="0">
              <a:spAutoFit/>
            </a:bodyPr>
            <a:lstStyle/>
            <a:p>
              <a:pP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latin typeface="Arial Black" panose="020B0A04020102020204" pitchFamily="34" charset="0"/>
                  <a:ea typeface="msgothic"/>
                </a:rPr>
                <a:t>0</a:t>
              </a:r>
            </a:p>
          </p:txBody>
        </p:sp>
        <p:grpSp>
          <p:nvGrpSpPr>
            <p:cNvPr id="93226" name="Group 83"/>
            <p:cNvGrpSpPr/>
            <p:nvPr/>
          </p:nvGrpSpPr>
          <p:grpSpPr>
            <a:xfrm>
              <a:off x="3761" y="540"/>
              <a:ext cx="1434" cy="3646"/>
              <a:chOff x="3151" y="513"/>
              <a:chExt cx="1873" cy="3646"/>
            </a:xfrm>
          </p:grpSpPr>
          <p:sp>
            <p:nvSpPr>
              <p:cNvPr id="93227" name="Rectangle 52"/>
              <p:cNvSpPr/>
              <p:nvPr/>
            </p:nvSpPr>
            <p:spPr>
              <a:xfrm>
                <a:off x="3151" y="1190"/>
                <a:ext cx="1784" cy="457"/>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93228" name="Line 28"/>
              <p:cNvSpPr/>
              <p:nvPr/>
            </p:nvSpPr>
            <p:spPr>
              <a:xfrm flipV="1">
                <a:off x="5023" y="523"/>
                <a:ext cx="1" cy="290"/>
              </a:xfrm>
              <a:prstGeom prst="line">
                <a:avLst/>
              </a:prstGeom>
              <a:ln w="38100" cap="flat" cmpd="sng">
                <a:solidFill>
                  <a:schemeClr val="tx1"/>
                </a:solidFill>
                <a:prstDash val="solid"/>
                <a:miter/>
                <a:headEnd type="none" w="med" len="med"/>
                <a:tailEnd type="triangle" w="med" len="med"/>
              </a:ln>
            </p:spPr>
          </p:sp>
          <p:sp>
            <p:nvSpPr>
              <p:cNvPr id="93229" name="Rectangle 14"/>
              <p:cNvSpPr/>
              <p:nvPr/>
            </p:nvSpPr>
            <p:spPr>
              <a:xfrm>
                <a:off x="3152" y="513"/>
                <a:ext cx="1783" cy="326"/>
              </a:xfrm>
              <a:prstGeom prst="rect">
                <a:avLst/>
              </a:prstGeom>
              <a:solidFill>
                <a:srgbClr val="F1C7C7"/>
              </a:solidFill>
              <a:ln w="3240"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latin typeface="微软雅黑" panose="020B0503020204020204" pitchFamily="34" charset="-122"/>
                    <a:ea typeface="微软雅黑" panose="020B0503020204020204" pitchFamily="34" charset="-122"/>
                  </a:rPr>
                  <a:t>内核虚存区</a:t>
                </a:r>
              </a:p>
            </p:txBody>
          </p:sp>
          <p:sp>
            <p:nvSpPr>
              <p:cNvPr id="93230" name="Rectangle 15"/>
              <p:cNvSpPr/>
              <p:nvPr/>
            </p:nvSpPr>
            <p:spPr>
              <a:xfrm>
                <a:off x="3152" y="1652"/>
                <a:ext cx="1783" cy="448"/>
              </a:xfrm>
              <a:prstGeom prst="rect">
                <a:avLst/>
              </a:prstGeom>
              <a:solidFill>
                <a:srgbClr val="D5F1CF"/>
              </a:solidFill>
              <a:ln w="3240"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latin typeface="微软雅黑" panose="020B0503020204020204" pitchFamily="34" charset="-122"/>
                    <a:ea typeface="微软雅黑" panose="020B0503020204020204" pitchFamily="34" charset="-122"/>
                  </a:rPr>
                  <a:t>共享库区域</a:t>
                </a:r>
              </a:p>
            </p:txBody>
          </p:sp>
          <p:sp>
            <p:nvSpPr>
              <p:cNvPr id="33808" name="Rectangle 16"/>
              <p:cNvSpPr>
                <a:spLocks noChangeArrowheads="1"/>
              </p:cNvSpPr>
              <p:nvPr/>
            </p:nvSpPr>
            <p:spPr bwMode="auto">
              <a:xfrm>
                <a:off x="3152" y="2097"/>
                <a:ext cx="1783" cy="484"/>
              </a:xfrm>
              <a:prstGeom prst="rect">
                <a:avLst/>
              </a:prstGeom>
              <a:solidFill>
                <a:schemeClr val="bg1"/>
              </a:solidFill>
              <a:ln w="3302">
                <a:solidFill>
                  <a:schemeClr val="tx1"/>
                </a:solidFill>
                <a:miter lim="800000"/>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400" b="1" i="0" u="none" strike="noStrike" kern="1200" cap="none" spc="0" normalizeH="0" baseline="0" noProof="0">
                  <a:ln>
                    <a:noFill/>
                  </a:ln>
                  <a:solidFill>
                    <a:schemeClr val="tx1"/>
                  </a:solidFill>
                  <a:effectLst/>
                  <a:uLnTx/>
                  <a:uFillTx/>
                  <a:latin typeface="Arial Narrow" panose="020B0606020202030204" pitchFamily="34" charset="0"/>
                  <a:ea typeface="+mn-ea"/>
                  <a:cs typeface="+mn-cs"/>
                </a:endParaRPr>
              </a:p>
            </p:txBody>
          </p:sp>
          <p:sp>
            <p:nvSpPr>
              <p:cNvPr id="93232" name="Rectangle 17"/>
              <p:cNvSpPr/>
              <p:nvPr/>
            </p:nvSpPr>
            <p:spPr>
              <a:xfrm>
                <a:off x="3152" y="2580"/>
                <a:ext cx="1783" cy="448"/>
              </a:xfrm>
              <a:prstGeom prst="rect">
                <a:avLst/>
              </a:prstGeom>
              <a:solidFill>
                <a:srgbClr val="D5F1CF"/>
              </a:solidFill>
              <a:ln w="3240"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latin typeface="微软雅黑" panose="020B0503020204020204" pitchFamily="34" charset="-122"/>
                    <a:ea typeface="微软雅黑" panose="020B0503020204020204" pitchFamily="34" charset="-122"/>
                  </a:rPr>
                  <a:t>堆（</a:t>
                </a:r>
                <a:r>
                  <a:rPr lang="en-GB" altLang="zh-CN" sz="2000" b="1" dirty="0">
                    <a:latin typeface="微软雅黑" panose="020B0503020204020204" pitchFamily="34" charset="-122"/>
                    <a:ea typeface="微软雅黑" panose="020B0503020204020204" pitchFamily="34" charset="-122"/>
                  </a:rPr>
                  <a:t>heap</a:t>
                </a:r>
                <a:r>
                  <a:rPr lang="zh-CN" altLang="en-GB" sz="2000" b="1" dirty="0">
                    <a:latin typeface="微软雅黑" panose="020B0503020204020204" pitchFamily="34" charset="-122"/>
                    <a:ea typeface="微软雅黑" panose="020B0503020204020204" pitchFamily="34" charset="-122"/>
                  </a:rPr>
                  <a:t>）</a:t>
                </a:r>
              </a:p>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latin typeface="微软雅黑" panose="020B0503020204020204" pitchFamily="34" charset="-122"/>
                    <a:ea typeface="微软雅黑" panose="020B0503020204020204" pitchFamily="34" charset="-122"/>
                  </a:rPr>
                  <a:t>动态生成</a:t>
                </a:r>
                <a:r>
                  <a:rPr lang="en-GB" altLang="zh-CN" sz="2000" b="1" dirty="0">
                    <a:latin typeface="Calibri" panose="020F0502020204030204" pitchFamily="34" charset="0"/>
                    <a:ea typeface="微软雅黑" panose="020B0503020204020204" pitchFamily="34" charset="-122"/>
                  </a:rPr>
                  <a:t>)</a:t>
                </a:r>
              </a:p>
            </p:txBody>
          </p:sp>
          <p:sp>
            <p:nvSpPr>
              <p:cNvPr id="93233" name="Line 19"/>
              <p:cNvSpPr/>
              <p:nvPr/>
            </p:nvSpPr>
            <p:spPr>
              <a:xfrm flipV="1">
                <a:off x="4041" y="2317"/>
                <a:ext cx="1" cy="257"/>
              </a:xfrm>
              <a:prstGeom prst="line">
                <a:avLst/>
              </a:prstGeom>
              <a:ln w="3240" cap="flat" cmpd="sng">
                <a:solidFill>
                  <a:schemeClr val="tx1"/>
                </a:solidFill>
                <a:prstDash val="solid"/>
                <a:miter/>
                <a:headEnd type="none" w="med" len="med"/>
                <a:tailEnd type="triangle" w="med" len="med"/>
              </a:ln>
            </p:spPr>
          </p:sp>
          <p:sp>
            <p:nvSpPr>
              <p:cNvPr id="93234" name="Rectangle 20"/>
              <p:cNvSpPr/>
              <p:nvPr/>
            </p:nvSpPr>
            <p:spPr>
              <a:xfrm>
                <a:off x="3152" y="819"/>
                <a:ext cx="1783" cy="377"/>
              </a:xfrm>
              <a:prstGeom prst="rect">
                <a:avLst/>
              </a:prstGeom>
              <a:solidFill>
                <a:srgbClr val="D5F1CF"/>
              </a:solidFill>
              <a:ln w="3240"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latin typeface="微软雅黑" panose="020B0503020204020204" pitchFamily="34" charset="-122"/>
                    <a:ea typeface="微软雅黑" panose="020B0503020204020204" pitchFamily="34" charset="-122"/>
                  </a:rPr>
                  <a:t>用户栈</a:t>
                </a:r>
                <a:endParaRPr lang="zh-CN" altLang="en-GB" b="1" dirty="0">
                  <a:latin typeface="微软雅黑" panose="020B0503020204020204" pitchFamily="34" charset="-122"/>
                  <a:ea typeface="微软雅黑" panose="020B0503020204020204" pitchFamily="34" charset="-122"/>
                </a:endParaRPr>
              </a:p>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latin typeface="Calibri" panose="020F0502020204030204" pitchFamily="34" charset="0"/>
                    <a:ea typeface="微软雅黑" panose="020B0503020204020204" pitchFamily="34" charset="-122"/>
                  </a:rPr>
                  <a:t>动态生成</a:t>
                </a:r>
              </a:p>
            </p:txBody>
          </p:sp>
          <p:sp>
            <p:nvSpPr>
              <p:cNvPr id="93235" name="Line 21"/>
              <p:cNvSpPr/>
              <p:nvPr/>
            </p:nvSpPr>
            <p:spPr>
              <a:xfrm flipV="1">
                <a:off x="4041" y="1501"/>
                <a:ext cx="1" cy="155"/>
              </a:xfrm>
              <a:prstGeom prst="line">
                <a:avLst/>
              </a:prstGeom>
              <a:ln w="3240" cap="flat" cmpd="sng">
                <a:solidFill>
                  <a:schemeClr val="tx1"/>
                </a:solidFill>
                <a:prstDash val="solid"/>
                <a:miter/>
                <a:headEnd type="none" w="med" len="med"/>
                <a:tailEnd type="triangle" w="med" len="med"/>
              </a:ln>
            </p:spPr>
          </p:sp>
          <p:sp>
            <p:nvSpPr>
              <p:cNvPr id="93236" name="Line 22"/>
              <p:cNvSpPr/>
              <p:nvPr/>
            </p:nvSpPr>
            <p:spPr>
              <a:xfrm>
                <a:off x="4041" y="1196"/>
                <a:ext cx="1" cy="153"/>
              </a:xfrm>
              <a:prstGeom prst="line">
                <a:avLst/>
              </a:prstGeom>
              <a:ln w="3240" cap="flat" cmpd="sng">
                <a:solidFill>
                  <a:schemeClr val="tx1"/>
                </a:solidFill>
                <a:prstDash val="solid"/>
                <a:miter/>
                <a:headEnd type="none" w="med" len="med"/>
                <a:tailEnd type="triangle" w="med" len="med"/>
              </a:ln>
            </p:spPr>
          </p:sp>
          <p:sp>
            <p:nvSpPr>
              <p:cNvPr id="33815" name="Rectangle 23"/>
              <p:cNvSpPr>
                <a:spLocks noChangeArrowheads="1"/>
              </p:cNvSpPr>
              <p:nvPr/>
            </p:nvSpPr>
            <p:spPr bwMode="auto">
              <a:xfrm>
                <a:off x="3152" y="3893"/>
                <a:ext cx="1783" cy="266"/>
              </a:xfrm>
              <a:prstGeom prst="rect">
                <a:avLst/>
              </a:prstGeom>
              <a:solidFill>
                <a:schemeClr val="bg1">
                  <a:lumMod val="75000"/>
                </a:schemeClr>
              </a:solidFill>
              <a:ln w="324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未使用</a:t>
                </a:r>
              </a:p>
            </p:txBody>
          </p:sp>
          <p:sp>
            <p:nvSpPr>
              <p:cNvPr id="33826" name="Rectangle 34"/>
              <p:cNvSpPr>
                <a:spLocks noChangeArrowheads="1"/>
              </p:cNvSpPr>
              <p:nvPr/>
            </p:nvSpPr>
            <p:spPr bwMode="auto">
              <a:xfrm>
                <a:off x="3152" y="3026"/>
                <a:ext cx="1783" cy="449"/>
              </a:xfrm>
              <a:prstGeom prst="rect">
                <a:avLst/>
              </a:prstGeom>
              <a:solidFill>
                <a:schemeClr val="accent2">
                  <a:lumMod val="20000"/>
                  <a:lumOff val="80000"/>
                </a:schemeClr>
              </a:solidFill>
              <a:ln w="324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读写数据段</a:t>
                </a:r>
              </a:p>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(.data, .bss)</a:t>
                </a:r>
              </a:p>
            </p:txBody>
          </p:sp>
          <p:sp>
            <p:nvSpPr>
              <p:cNvPr id="93239" name="Rectangle 35"/>
              <p:cNvSpPr/>
              <p:nvPr/>
            </p:nvSpPr>
            <p:spPr>
              <a:xfrm>
                <a:off x="3152" y="3445"/>
                <a:ext cx="1783" cy="448"/>
              </a:xfrm>
              <a:prstGeom prst="rect">
                <a:avLst/>
              </a:prstGeom>
              <a:solidFill>
                <a:srgbClr val="F6F5BD"/>
              </a:solidFill>
              <a:ln w="3240"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latin typeface="微软雅黑" panose="020B0503020204020204" pitchFamily="34" charset="-122"/>
                    <a:ea typeface="微软雅黑" panose="020B0503020204020204" pitchFamily="34" charset="-122"/>
                  </a:rPr>
                  <a:t>只读代码段</a:t>
                </a:r>
              </a:p>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(.text</a:t>
                </a:r>
                <a:r>
                  <a:rPr lang="en-GB" altLang="zh-CN" sz="1600" b="1" dirty="0">
                    <a:latin typeface="Calibri" panose="020F0502020204030204" pitchFamily="34" charset="0"/>
                    <a:ea typeface="微软雅黑" panose="020B0503020204020204" pitchFamily="34" charset="-122"/>
                  </a:rPr>
                  <a:t>, </a:t>
                </a:r>
                <a:r>
                  <a:rPr lang="en-GB" altLang="zh-CN" b="1" dirty="0">
                    <a:latin typeface="微软雅黑" panose="020B0503020204020204" pitchFamily="34" charset="-122"/>
                    <a:ea typeface="微软雅黑" panose="020B0503020204020204" pitchFamily="34" charset="-122"/>
                  </a:rPr>
                  <a:t>.rodata</a:t>
                </a:r>
                <a:r>
                  <a:rPr lang="zh-CN" altLang="en-GB" b="1" dirty="0">
                    <a:latin typeface="微软雅黑" panose="020B0503020204020204" pitchFamily="34" charset="-122"/>
                    <a:ea typeface="微软雅黑" panose="020B0503020204020204" pitchFamily="34" charset="-122"/>
                  </a:rPr>
                  <a:t>等</a:t>
                </a:r>
                <a:r>
                  <a:rPr lang="en-GB" altLang="zh-CN" sz="1600" b="1" dirty="0">
                    <a:latin typeface="Calibri" panose="020F0502020204030204" pitchFamily="34" charset="0"/>
                    <a:ea typeface="微软雅黑" panose="020B0503020204020204" pitchFamily="34" charset="-122"/>
                  </a:rPr>
                  <a:t>)</a:t>
                </a:r>
              </a:p>
            </p:txBody>
          </p:sp>
        </p:grpSp>
        <p:sp>
          <p:nvSpPr>
            <p:cNvPr id="93240" name="AutoShape 36"/>
            <p:cNvSpPr/>
            <p:nvPr/>
          </p:nvSpPr>
          <p:spPr>
            <a:xfrm>
              <a:off x="5127" y="3121"/>
              <a:ext cx="140" cy="816"/>
            </a:xfrm>
            <a:prstGeom prst="rightBrace">
              <a:avLst>
                <a:gd name="adj1" fmla="val 48517"/>
                <a:gd name="adj2" fmla="val 50000"/>
              </a:avLst>
            </a:prstGeom>
            <a:noFill/>
            <a:ln w="38100" cap="flat" cmpd="sng">
              <a:solidFill>
                <a:srgbClr val="FF0000"/>
              </a:solidFill>
              <a:prstDash val="solid"/>
              <a:miter/>
              <a:headEnd type="none" w="med" len="med"/>
              <a:tailEnd type="none" w="med" len="med"/>
            </a:ln>
          </p:spPr>
          <p:txBody>
            <a:bodyPr wrap="none" anchor="ctr" anchorCtr="0"/>
            <a:lstStyle/>
            <a:p>
              <a:pPr eaLnBrk="0" hangingPunct="0"/>
              <a:endParaRPr lang="en-US" altLang="zh-CN" sz="2400" b="1" dirty="0">
                <a:latin typeface="Arial Narrow" panose="020B0606020202030204" pitchFamily="34" charset="0"/>
                <a:ea typeface="宋体" panose="02010600030101010101" pitchFamily="2" charset="-122"/>
              </a:endParaRPr>
            </a:p>
          </p:txBody>
        </p:sp>
        <p:sp>
          <p:nvSpPr>
            <p:cNvPr id="93241" name="Text Box 37"/>
            <p:cNvSpPr txBox="1"/>
            <p:nvPr/>
          </p:nvSpPr>
          <p:spPr>
            <a:xfrm>
              <a:off x="5332" y="3119"/>
              <a:ext cx="323" cy="770"/>
            </a:xfrm>
            <a:prstGeom prst="rect">
              <a:avLst/>
            </a:prstGeom>
            <a:noFill/>
            <a:ln w="9525">
              <a:noFill/>
            </a:ln>
          </p:spPr>
          <p:txBody>
            <a:bodyPr lIns="0" tIns="46800" rIns="0" bIns="46800" anchor="t" anchorCtr="0">
              <a:spAutoFit/>
            </a:bodyPr>
            <a:lstStyle/>
            <a:p>
              <a:pP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900" b="1" dirty="0">
                  <a:solidFill>
                    <a:srgbClr val="FF0000"/>
                  </a:solidFill>
                  <a:latin typeface="Calibri" panose="020F0502020204030204" pitchFamily="34" charset="0"/>
                  <a:ea typeface="微软雅黑" panose="020B0503020204020204" pitchFamily="34" charset="-122"/>
                </a:rPr>
                <a:t>从可执行文件装入</a:t>
              </a:r>
            </a:p>
          </p:txBody>
        </p:sp>
        <p:sp>
          <p:nvSpPr>
            <p:cNvPr id="93242" name="Text Box 82"/>
            <p:cNvSpPr txBox="1"/>
            <p:nvPr/>
          </p:nvSpPr>
          <p:spPr>
            <a:xfrm>
              <a:off x="5227" y="593"/>
              <a:ext cx="347" cy="250"/>
            </a:xfrm>
            <a:prstGeom prst="rect">
              <a:avLst/>
            </a:prstGeom>
            <a:noFill/>
            <a:ln w="9525">
              <a:noFill/>
            </a:ln>
          </p:spPr>
          <p:txBody>
            <a:bodyPr lIns="0" rIns="0" anchor="t" anchorCtr="0">
              <a:spAutoFit/>
            </a:bodyPr>
            <a:lstStyle/>
            <a:p>
              <a:pPr>
                <a:spcBef>
                  <a:spcPct val="50000"/>
                </a:spcBef>
              </a:pPr>
              <a:r>
                <a:rPr lang="en-US" altLang="zh-CN" sz="2000" b="1" dirty="0">
                  <a:solidFill>
                    <a:srgbClr val="CC3300"/>
                  </a:solidFill>
                  <a:latin typeface="微软雅黑" panose="020B0503020204020204" pitchFamily="34" charset="-122"/>
                  <a:ea typeface="微软雅黑" panose="020B0503020204020204" pitchFamily="34" charset="-122"/>
                </a:rPr>
                <a:t>1GB</a:t>
              </a:r>
            </a:p>
          </p:txBody>
        </p:sp>
      </p:grpSp>
      <p:sp>
        <p:nvSpPr>
          <p:cNvPr id="775252" name="Line 84"/>
          <p:cNvSpPr/>
          <p:nvPr/>
        </p:nvSpPr>
        <p:spPr>
          <a:xfrm>
            <a:off x="4819650" y="3454400"/>
            <a:ext cx="1101725" cy="2365375"/>
          </a:xfrm>
          <a:prstGeom prst="line">
            <a:avLst/>
          </a:prstGeom>
          <a:ln w="38100" cap="flat" cmpd="sng">
            <a:solidFill>
              <a:srgbClr val="FF0000"/>
            </a:solidFill>
            <a:prstDash val="solid"/>
            <a:round/>
            <a:headEnd type="none" w="med" len="med"/>
            <a:tailEnd type="triangle" w="med" len="med"/>
          </a:ln>
        </p:spPr>
      </p:sp>
      <p:sp>
        <p:nvSpPr>
          <p:cNvPr id="775253" name="Line 85"/>
          <p:cNvSpPr/>
          <p:nvPr/>
        </p:nvSpPr>
        <p:spPr>
          <a:xfrm flipV="1">
            <a:off x="4716463" y="5167313"/>
            <a:ext cx="1204912" cy="798512"/>
          </a:xfrm>
          <a:prstGeom prst="line">
            <a:avLst/>
          </a:prstGeom>
          <a:ln w="38100" cap="flat" cmpd="sng">
            <a:solidFill>
              <a:srgbClr val="FF0000"/>
            </a:solidFill>
            <a:prstDash val="solid"/>
            <a:round/>
            <a:headEnd type="none" w="med" len="med"/>
            <a:tailEnd type="triangle" w="med" len="med"/>
          </a:ln>
        </p:spPr>
      </p:sp>
      <p:grpSp>
        <p:nvGrpSpPr>
          <p:cNvPr id="775261" name="Group 93"/>
          <p:cNvGrpSpPr/>
          <p:nvPr/>
        </p:nvGrpSpPr>
        <p:grpSpPr>
          <a:xfrm>
            <a:off x="392113" y="928688"/>
            <a:ext cx="1219200" cy="5559425"/>
            <a:chOff x="247" y="585"/>
            <a:chExt cx="768" cy="3502"/>
          </a:xfrm>
        </p:grpSpPr>
        <p:sp>
          <p:nvSpPr>
            <p:cNvPr id="93246" name="Line 87"/>
            <p:cNvSpPr/>
            <p:nvPr/>
          </p:nvSpPr>
          <p:spPr>
            <a:xfrm flipH="1">
              <a:off x="274" y="1289"/>
              <a:ext cx="723" cy="1500"/>
            </a:xfrm>
            <a:prstGeom prst="line">
              <a:avLst/>
            </a:prstGeom>
            <a:ln w="9525" cap="flat" cmpd="sng">
              <a:solidFill>
                <a:schemeClr val="tx1"/>
              </a:solidFill>
              <a:prstDash val="solid"/>
              <a:round/>
              <a:headEnd type="none" w="med" len="med"/>
              <a:tailEnd type="triangle" w="med" len="med"/>
            </a:ln>
          </p:spPr>
        </p:sp>
        <p:sp>
          <p:nvSpPr>
            <p:cNvPr id="93247" name="Line 88"/>
            <p:cNvSpPr/>
            <p:nvPr/>
          </p:nvSpPr>
          <p:spPr>
            <a:xfrm flipH="1">
              <a:off x="338" y="585"/>
              <a:ext cx="576" cy="1381"/>
            </a:xfrm>
            <a:prstGeom prst="line">
              <a:avLst/>
            </a:prstGeom>
            <a:ln w="9525" cap="flat" cmpd="sng">
              <a:solidFill>
                <a:schemeClr val="tx1"/>
              </a:solidFill>
              <a:prstDash val="solid"/>
              <a:round/>
              <a:headEnd type="none" w="med" len="med"/>
              <a:tailEnd type="triangle" w="med" len="med"/>
            </a:ln>
          </p:spPr>
        </p:sp>
        <p:sp>
          <p:nvSpPr>
            <p:cNvPr id="93248" name="Line 89"/>
            <p:cNvSpPr/>
            <p:nvPr/>
          </p:nvSpPr>
          <p:spPr>
            <a:xfrm flipH="1">
              <a:off x="338" y="878"/>
              <a:ext cx="677" cy="640"/>
            </a:xfrm>
            <a:prstGeom prst="line">
              <a:avLst/>
            </a:prstGeom>
            <a:ln w="9525" cap="flat" cmpd="sng">
              <a:solidFill>
                <a:schemeClr val="tx1"/>
              </a:solidFill>
              <a:prstDash val="solid"/>
              <a:round/>
              <a:headEnd type="none" w="med" len="med"/>
              <a:tailEnd type="triangle" w="med" len="med"/>
            </a:ln>
          </p:spPr>
        </p:sp>
        <p:sp>
          <p:nvSpPr>
            <p:cNvPr id="93249" name="Line 90"/>
            <p:cNvSpPr/>
            <p:nvPr/>
          </p:nvSpPr>
          <p:spPr>
            <a:xfrm flipH="1">
              <a:off x="357" y="1710"/>
              <a:ext cx="640" cy="512"/>
            </a:xfrm>
            <a:prstGeom prst="line">
              <a:avLst/>
            </a:prstGeom>
            <a:ln w="9525" cap="flat" cmpd="sng">
              <a:solidFill>
                <a:schemeClr val="tx1"/>
              </a:solidFill>
              <a:prstDash val="solid"/>
              <a:round/>
              <a:headEnd type="none" w="med" len="med"/>
              <a:tailEnd type="triangle" w="med" len="med"/>
            </a:ln>
          </p:spPr>
        </p:sp>
        <p:sp>
          <p:nvSpPr>
            <p:cNvPr id="93250" name="Line 91"/>
            <p:cNvSpPr/>
            <p:nvPr/>
          </p:nvSpPr>
          <p:spPr>
            <a:xfrm flipH="1">
              <a:off x="247" y="2926"/>
              <a:ext cx="658" cy="1161"/>
            </a:xfrm>
            <a:prstGeom prst="line">
              <a:avLst/>
            </a:prstGeom>
            <a:ln w="9525" cap="flat" cmpd="sng">
              <a:solidFill>
                <a:schemeClr val="tx1"/>
              </a:solidFill>
              <a:prstDash val="solid"/>
              <a:round/>
              <a:headEnd type="none" w="med" len="med"/>
              <a:tailEnd type="triangle" w="med" len="med"/>
            </a:ln>
          </p:spPr>
        </p:sp>
        <p:sp>
          <p:nvSpPr>
            <p:cNvPr id="93251" name="Line 92"/>
            <p:cNvSpPr/>
            <p:nvPr/>
          </p:nvSpPr>
          <p:spPr>
            <a:xfrm flipH="1" flipV="1">
              <a:off x="393" y="2094"/>
              <a:ext cx="476" cy="1581"/>
            </a:xfrm>
            <a:prstGeom prst="line">
              <a:avLst/>
            </a:prstGeom>
            <a:ln w="9525" cap="flat" cmpd="sng">
              <a:solidFill>
                <a:schemeClr val="tx1"/>
              </a:solidFill>
              <a:prstDash val="solid"/>
              <a:round/>
              <a:headEnd type="none" w="med" len="med"/>
              <a:tailEnd type="triangle" w="med" len="med"/>
            </a:ln>
          </p:spPr>
        </p:sp>
      </p:grpSp>
      <p:sp>
        <p:nvSpPr>
          <p:cNvPr id="775263" name="Text Box 95"/>
          <p:cNvSpPr txBox="1"/>
          <p:nvPr/>
        </p:nvSpPr>
        <p:spPr>
          <a:xfrm>
            <a:off x="4429125" y="1568450"/>
            <a:ext cx="1304925" cy="1311275"/>
          </a:xfrm>
          <a:prstGeom prst="rect">
            <a:avLst/>
          </a:prstGeom>
          <a:noFill/>
          <a:ln w="9525">
            <a:noFill/>
          </a:ln>
        </p:spPr>
        <p:txBody>
          <a:bodyPr anchor="t" anchorCtr="0">
            <a:spAutoFit/>
          </a:bodyPr>
          <a:lstStyle/>
          <a:p>
            <a:r>
              <a:rPr lang="zh-CN" altLang="en-US" sz="2000" b="1" dirty="0">
                <a:solidFill>
                  <a:srgbClr val="0066FF"/>
                </a:solidFill>
                <a:latin typeface="Arial" panose="020B0604020202020204" pitchFamily="34" charset="0"/>
                <a:ea typeface="微软雅黑" panose="020B0503020204020204" pitchFamily="34" charset="-122"/>
              </a:rPr>
              <a:t>符号解析</a:t>
            </a:r>
          </a:p>
          <a:p>
            <a:r>
              <a:rPr lang="zh-CN" altLang="en-US" sz="2000" b="1" dirty="0">
                <a:solidFill>
                  <a:srgbClr val="FF0000"/>
                </a:solidFill>
                <a:latin typeface="Arial" panose="020B0604020202020204" pitchFamily="34" charset="0"/>
                <a:ea typeface="微软雅黑" panose="020B0503020204020204" pitchFamily="34" charset="-122"/>
              </a:rPr>
              <a:t>同节合并</a:t>
            </a:r>
          </a:p>
          <a:p>
            <a:r>
              <a:rPr lang="zh-CN" altLang="en-US" sz="2000" b="1" dirty="0">
                <a:solidFill>
                  <a:srgbClr val="FF0000"/>
                </a:solidFill>
                <a:latin typeface="Arial" panose="020B0604020202020204" pitchFamily="34" charset="0"/>
                <a:ea typeface="微软雅黑" panose="020B0503020204020204" pitchFamily="34" charset="-122"/>
              </a:rPr>
              <a:t>确定地址</a:t>
            </a:r>
          </a:p>
          <a:p>
            <a:r>
              <a:rPr lang="zh-CN" altLang="en-US" sz="2000" b="1" dirty="0">
                <a:solidFill>
                  <a:srgbClr val="FF0000"/>
                </a:solidFill>
                <a:latin typeface="Arial" panose="020B0604020202020204" pitchFamily="34" charset="0"/>
                <a:ea typeface="微软雅黑" panose="020B0503020204020204" pitchFamily="34" charset="-122"/>
              </a:rPr>
              <a:t>修改引用</a:t>
            </a:r>
          </a:p>
        </p:txBody>
      </p:sp>
      <p:sp>
        <p:nvSpPr>
          <p:cNvPr id="2" name="Text Box 95">
            <a:extLst>
              <a:ext uri="{FF2B5EF4-FFF2-40B4-BE49-F238E27FC236}">
                <a16:creationId xmlns:a16="http://schemas.microsoft.com/office/drawing/2014/main" id="{0CB05D28-D263-A59C-263D-5D3BE3AF137A}"/>
              </a:ext>
            </a:extLst>
          </p:cNvPr>
          <p:cNvSpPr txBox="1"/>
          <p:nvPr/>
        </p:nvSpPr>
        <p:spPr>
          <a:xfrm>
            <a:off x="4549997" y="3679826"/>
            <a:ext cx="1304925" cy="1569660"/>
          </a:xfrm>
          <a:prstGeom prst="rect">
            <a:avLst/>
          </a:prstGeom>
          <a:solidFill>
            <a:schemeClr val="bg1"/>
          </a:solidFill>
          <a:ln w="9525">
            <a:noFill/>
          </a:ln>
        </p:spPr>
        <p:txBody>
          <a:bodyPr anchor="t" anchorCtr="0">
            <a:spAutoFit/>
          </a:bodyPr>
          <a:lstStyle/>
          <a:p>
            <a:r>
              <a:rPr lang="zh-CN" altLang="en-US" sz="1600" b="1" dirty="0">
                <a:solidFill>
                  <a:srgbClr val="0066FF"/>
                </a:solidFill>
                <a:latin typeface="Arial" panose="020B0604020202020204" pitchFamily="34" charset="0"/>
                <a:ea typeface="微软雅黑" panose="020B0503020204020204" pitchFamily="34" charset="-122"/>
              </a:rPr>
              <a:t>符号解析后：</a:t>
            </a:r>
            <a:endParaRPr lang="en-US" altLang="zh-CN" sz="1600" b="1" dirty="0">
              <a:solidFill>
                <a:srgbClr val="0066FF"/>
              </a:solidFill>
              <a:latin typeface="Arial" panose="020B0604020202020204" pitchFamily="34" charset="0"/>
              <a:ea typeface="微软雅黑" panose="020B0503020204020204" pitchFamily="34" charset="-122"/>
            </a:endParaRPr>
          </a:p>
          <a:p>
            <a:r>
              <a:rPr lang="en-US" altLang="zh-CN" sz="1600" b="1" dirty="0">
                <a:ea typeface="微软雅黑" panose="020B0503020204020204" pitchFamily="34" charset="-122"/>
              </a:rPr>
              <a:t>E--</a:t>
            </a:r>
            <a:r>
              <a:rPr lang="zh-CN" altLang="en-US" sz="1600" b="1" dirty="0">
                <a:ea typeface="微软雅黑" panose="020B0503020204020204" pitchFamily="34" charset="-122"/>
              </a:rPr>
              <a:t>将要合并的</a:t>
            </a:r>
            <a:r>
              <a:rPr lang="en-US" altLang="zh-CN" sz="1600" b="1" dirty="0">
                <a:ea typeface="微软雅黑" panose="020B0503020204020204" pitchFamily="34" charset="-122"/>
              </a:rPr>
              <a:t>.o</a:t>
            </a:r>
            <a:r>
              <a:rPr lang="zh-CN" altLang="en-US" sz="1600" b="1" dirty="0">
                <a:ea typeface="微软雅黑" panose="020B0503020204020204" pitchFamily="34" charset="-122"/>
              </a:rPr>
              <a:t>文件集合</a:t>
            </a:r>
            <a:endParaRPr lang="en-US" altLang="zh-CN" sz="1600" b="1" dirty="0">
              <a:ea typeface="微软雅黑" panose="020B0503020204020204" pitchFamily="34" charset="-122"/>
            </a:endParaRPr>
          </a:p>
          <a:p>
            <a:r>
              <a:rPr lang="en-US" altLang="zh-CN" sz="1600" b="1" dirty="0">
                <a:latin typeface="Arial" panose="020B0604020202020204" pitchFamily="34" charset="0"/>
                <a:ea typeface="微软雅黑" panose="020B0503020204020204" pitchFamily="34" charset="-122"/>
              </a:rPr>
              <a:t>D--</a:t>
            </a:r>
            <a:r>
              <a:rPr lang="zh-CN" altLang="en-US" sz="1600" b="1" dirty="0">
                <a:latin typeface="Arial" panose="020B0604020202020204" pitchFamily="34" charset="0"/>
                <a:ea typeface="微软雅黑" panose="020B0503020204020204" pitchFamily="34" charset="-122"/>
              </a:rPr>
              <a:t>定义符号的集合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5201"/>
                                        </p:tgtEl>
                                        <p:attrNameLst>
                                          <p:attrName>style.visibility</p:attrName>
                                        </p:attrNameLst>
                                      </p:cBhvr>
                                      <p:to>
                                        <p:strVal val="visible"/>
                                      </p:to>
                                    </p:set>
                                    <p:animEffect transition="in" filter="blinds(horizontal)">
                                      <p:cBhvr>
                                        <p:cTn id="7" dur="500"/>
                                        <p:tgtEl>
                                          <p:spTgt spid="7752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5216"/>
                                        </p:tgtEl>
                                        <p:attrNameLst>
                                          <p:attrName>style.visibility</p:attrName>
                                        </p:attrNameLst>
                                      </p:cBhvr>
                                      <p:to>
                                        <p:strVal val="visible"/>
                                      </p:to>
                                    </p:set>
                                    <p:animEffect transition="in" filter="blinds(horizontal)">
                                      <p:cBhvr>
                                        <p:cTn id="12" dur="500"/>
                                        <p:tgtEl>
                                          <p:spTgt spid="7752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75261"/>
                                        </p:tgtEl>
                                        <p:attrNameLst>
                                          <p:attrName>style.visibility</p:attrName>
                                        </p:attrNameLst>
                                      </p:cBhvr>
                                      <p:to>
                                        <p:strVal val="visible"/>
                                      </p:to>
                                    </p:set>
                                    <p:animEffect transition="in" filter="blinds(horizontal)">
                                      <p:cBhvr>
                                        <p:cTn id="17" dur="500"/>
                                        <p:tgtEl>
                                          <p:spTgt spid="77526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75219"/>
                                        </p:tgtEl>
                                        <p:attrNameLst>
                                          <p:attrName>style.visibility</p:attrName>
                                        </p:attrNameLst>
                                      </p:cBhvr>
                                      <p:to>
                                        <p:strVal val="visible"/>
                                      </p:to>
                                    </p:set>
                                    <p:animEffect transition="in" filter="blinds(horizontal)">
                                      <p:cBhvr>
                                        <p:cTn id="22" dur="500"/>
                                        <p:tgtEl>
                                          <p:spTgt spid="77521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75175"/>
                                        </p:tgtEl>
                                        <p:attrNameLst>
                                          <p:attrName>style.visibility</p:attrName>
                                        </p:attrNameLst>
                                      </p:cBhvr>
                                      <p:to>
                                        <p:strVal val="visible"/>
                                      </p:to>
                                    </p:set>
                                    <p:animEffect transition="in" filter="blinds(horizontal)">
                                      <p:cBhvr>
                                        <p:cTn id="27" dur="500"/>
                                        <p:tgtEl>
                                          <p:spTgt spid="77517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75254"/>
                                        </p:tgtEl>
                                        <p:attrNameLst>
                                          <p:attrName>style.visibility</p:attrName>
                                        </p:attrNameLst>
                                      </p:cBhvr>
                                      <p:to>
                                        <p:strVal val="visible"/>
                                      </p:to>
                                    </p:set>
                                    <p:animEffect transition="in" filter="blinds(horizontal)">
                                      <p:cBhvr>
                                        <p:cTn id="32" dur="500"/>
                                        <p:tgtEl>
                                          <p:spTgt spid="77525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75189"/>
                                        </p:tgtEl>
                                        <p:attrNameLst>
                                          <p:attrName>style.visibility</p:attrName>
                                        </p:attrNameLst>
                                      </p:cBhvr>
                                      <p:to>
                                        <p:strVal val="visible"/>
                                      </p:to>
                                    </p:set>
                                    <p:animEffect transition="in" filter="blinds(horizontal)">
                                      <p:cBhvr>
                                        <p:cTn id="37" dur="500"/>
                                        <p:tgtEl>
                                          <p:spTgt spid="77518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75262"/>
                                        </p:tgtEl>
                                        <p:attrNameLst>
                                          <p:attrName>style.visibility</p:attrName>
                                        </p:attrNameLst>
                                      </p:cBhvr>
                                      <p:to>
                                        <p:strVal val="visible"/>
                                      </p:to>
                                    </p:set>
                                    <p:animEffect transition="in" filter="blinds(horizontal)">
                                      <p:cBhvr>
                                        <p:cTn id="42" dur="500"/>
                                        <p:tgtEl>
                                          <p:spTgt spid="77526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75252"/>
                                        </p:tgtEl>
                                        <p:attrNameLst>
                                          <p:attrName>style.visibility</p:attrName>
                                        </p:attrNameLst>
                                      </p:cBhvr>
                                      <p:to>
                                        <p:strVal val="visible"/>
                                      </p:to>
                                    </p:set>
                                    <p:animEffect transition="in" filter="blinds(horizontal)">
                                      <p:cBhvr>
                                        <p:cTn id="47" dur="500"/>
                                        <p:tgtEl>
                                          <p:spTgt spid="77525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75253"/>
                                        </p:tgtEl>
                                        <p:attrNameLst>
                                          <p:attrName>style.visibility</p:attrName>
                                        </p:attrNameLst>
                                      </p:cBhvr>
                                      <p:to>
                                        <p:strVal val="visible"/>
                                      </p:to>
                                    </p:set>
                                    <p:animEffect transition="in" filter="blinds(horizontal)">
                                      <p:cBhvr>
                                        <p:cTn id="52" dur="500"/>
                                        <p:tgtEl>
                                          <p:spTgt spid="77525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75263"/>
                                        </p:tgtEl>
                                        <p:attrNameLst>
                                          <p:attrName>style.visibility</p:attrName>
                                        </p:attrNameLst>
                                      </p:cBhvr>
                                      <p:to>
                                        <p:strVal val="visible"/>
                                      </p:to>
                                    </p:set>
                                    <p:animEffect transition="in" filter="blinds(horizontal)">
                                      <p:cBhvr>
                                        <p:cTn id="57" dur="500"/>
                                        <p:tgtEl>
                                          <p:spTgt spid="775263"/>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1"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fade">
                                      <p:cBhvr>
                                        <p:cTn id="62" dur="1000"/>
                                        <p:tgtEl>
                                          <p:spTgt spid="2"/>
                                        </p:tgtEl>
                                      </p:cBhvr>
                                    </p:animEffect>
                                    <p:anim calcmode="lin" valueType="num">
                                      <p:cBhvr>
                                        <p:cTn id="63" dur="1000" fill="hold"/>
                                        <p:tgtEl>
                                          <p:spTgt spid="2"/>
                                        </p:tgtEl>
                                        <p:attrNameLst>
                                          <p:attrName>ppt_x</p:attrName>
                                        </p:attrNameLst>
                                      </p:cBhvr>
                                      <p:tavLst>
                                        <p:tav tm="0">
                                          <p:val>
                                            <p:strVal val="#ppt_x"/>
                                          </p:val>
                                        </p:tav>
                                        <p:tav tm="100000">
                                          <p:val>
                                            <p:strVal val="#ppt_x"/>
                                          </p:val>
                                        </p:tav>
                                      </p:tavLst>
                                    </p:anim>
                                    <p:anim calcmode="lin" valueType="num">
                                      <p:cBhvr>
                                        <p:cTn id="6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5263" grpId="0"/>
      <p:bldP spid="2" grpId="0"/>
      <p:bldP spid="2" grpId="1"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1"/>
          <p:cNvSpPr>
            <a:spLocks noGrp="1"/>
          </p:cNvSpPr>
          <p:nvPr>
            <p:ph type="title"/>
          </p:nvPr>
        </p:nvSpPr>
        <p:spPr>
          <a:xfrm>
            <a:off x="385763" y="53975"/>
            <a:ext cx="8326437" cy="630238"/>
          </a:xfrm>
          <a:ln/>
        </p:spPr>
        <p:txBody>
          <a:bodyPr vert="horz" wrap="square" lIns="91440" tIns="45720" rIns="91440" bIns="45720" anchor="ctr" anchorCtr="0"/>
          <a:lstStyle/>
          <a:p>
            <a:pPr marL="119380" indent="-119380" defTabSz="9144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dirty="0"/>
              <a:t>使用静态库</a:t>
            </a:r>
          </a:p>
        </p:txBody>
      </p:sp>
      <p:sp>
        <p:nvSpPr>
          <p:cNvPr id="791555" name="Rectangle 2"/>
          <p:cNvSpPr>
            <a:spLocks noGrp="1"/>
          </p:cNvSpPr>
          <p:nvPr>
            <p:ph type="body"/>
          </p:nvPr>
        </p:nvSpPr>
        <p:spPr>
          <a:xfrm>
            <a:off x="255588" y="768350"/>
            <a:ext cx="8510587" cy="3422650"/>
          </a:xfrm>
          <a:ln/>
        </p:spPr>
        <p:txBody>
          <a:bodyPr vert="horz" wrap="square" lIns="91440" tIns="45720" rIns="91440" bIns="45720" anchor="t" anchorCtr="0"/>
          <a:lstStyle/>
          <a:p>
            <a:pPr defTabSz="914400">
              <a:lnSpc>
                <a:spcPct val="83000"/>
              </a:lnSpc>
              <a:spcBef>
                <a:spcPct val="25000"/>
              </a:spcBef>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rPr>
              <a:t>链接器对外部引用的解析算法要点如下</a:t>
            </a:r>
            <a:r>
              <a:rPr lang="en-GB" altLang="zh-CN" dirty="0">
                <a:latin typeface="微软雅黑" panose="020B0503020204020204" pitchFamily="34" charset="-122"/>
                <a:ea typeface="微软雅黑" panose="020B0503020204020204" pitchFamily="34" charset="-122"/>
              </a:rPr>
              <a:t>:</a:t>
            </a:r>
          </a:p>
          <a:p>
            <a:pPr lvl="1" defTabSz="914400">
              <a:lnSpc>
                <a:spcPct val="88000"/>
              </a:lnSpc>
              <a:spcBef>
                <a:spcPct val="25000"/>
              </a:spcBef>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rPr>
              <a:t>按照命令行给出的</a:t>
            </a:r>
            <a:r>
              <a:rPr lang="zh-CN" altLang="en-GB" dirty="0">
                <a:solidFill>
                  <a:srgbClr val="FF0000"/>
                </a:solidFill>
                <a:latin typeface="微软雅黑" panose="020B0503020204020204" pitchFamily="34" charset="-122"/>
                <a:ea typeface="微软雅黑" panose="020B0503020204020204" pitchFamily="34" charset="-122"/>
              </a:rPr>
              <a:t>顺序扫描</a:t>
            </a:r>
            <a:r>
              <a:rPr lang="en-GB" altLang="zh-CN" dirty="0">
                <a:latin typeface="微软雅黑" panose="020B0503020204020204" pitchFamily="34" charset="-122"/>
                <a:ea typeface="微软雅黑" panose="020B0503020204020204" pitchFamily="34" charset="-122"/>
              </a:rPr>
              <a:t>.o </a:t>
            </a:r>
            <a:r>
              <a:rPr lang="zh-CN" altLang="en-GB" dirty="0">
                <a:latin typeface="微软雅黑" panose="020B0503020204020204" pitchFamily="34" charset="-122"/>
                <a:ea typeface="微软雅黑" panose="020B0503020204020204" pitchFamily="34" charset="-122"/>
              </a:rPr>
              <a:t>和</a:t>
            </a:r>
            <a:r>
              <a:rPr lang="en-GB" altLang="zh-CN" dirty="0">
                <a:latin typeface="微软雅黑" panose="020B0503020204020204" pitchFamily="34" charset="-122"/>
                <a:ea typeface="微软雅黑" panose="020B0503020204020204" pitchFamily="34" charset="-122"/>
              </a:rPr>
              <a:t>.a </a:t>
            </a:r>
            <a:r>
              <a:rPr lang="zh-CN" altLang="en-GB" dirty="0">
                <a:latin typeface="微软雅黑" panose="020B0503020204020204" pitchFamily="34" charset="-122"/>
                <a:ea typeface="微软雅黑" panose="020B0503020204020204" pitchFamily="34" charset="-122"/>
              </a:rPr>
              <a:t>文件</a:t>
            </a:r>
          </a:p>
          <a:p>
            <a:pPr lvl="1" defTabSz="914400">
              <a:lnSpc>
                <a:spcPct val="88000"/>
              </a:lnSpc>
              <a:spcBef>
                <a:spcPct val="25000"/>
              </a:spcBef>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rPr>
              <a:t>扫描期间将</a:t>
            </a:r>
            <a:r>
              <a:rPr lang="zh-CN" altLang="en-GB" dirty="0">
                <a:solidFill>
                  <a:srgbClr val="FF0000"/>
                </a:solidFill>
                <a:latin typeface="微软雅黑" panose="020B0503020204020204" pitchFamily="34" charset="-122"/>
                <a:ea typeface="微软雅黑" panose="020B0503020204020204" pitchFamily="34" charset="-122"/>
              </a:rPr>
              <a:t>当前未解析的引用</a:t>
            </a:r>
            <a:r>
              <a:rPr lang="zh-CN" altLang="en-GB" dirty="0">
                <a:latin typeface="微软雅黑" panose="020B0503020204020204" pitchFamily="34" charset="-122"/>
                <a:ea typeface="微软雅黑" panose="020B0503020204020204" pitchFamily="34" charset="-122"/>
              </a:rPr>
              <a:t>记录到一个列表</a:t>
            </a:r>
            <a:r>
              <a:rPr lang="en-GB" altLang="zh-CN" dirty="0">
                <a:latin typeface="微软雅黑" panose="020B0503020204020204" pitchFamily="34" charset="-122"/>
                <a:ea typeface="微软雅黑" panose="020B0503020204020204" pitchFamily="34" charset="-122"/>
              </a:rPr>
              <a:t>U</a:t>
            </a:r>
            <a:r>
              <a:rPr lang="zh-CN" altLang="en-GB" dirty="0">
                <a:latin typeface="微软雅黑" panose="020B0503020204020204" pitchFamily="34" charset="-122"/>
                <a:ea typeface="微软雅黑" panose="020B0503020204020204" pitchFamily="34" charset="-122"/>
              </a:rPr>
              <a:t>中</a:t>
            </a:r>
            <a:endParaRPr lang="en-GB" altLang="zh-CN" dirty="0">
              <a:latin typeface="微软雅黑" panose="020B0503020204020204" pitchFamily="34" charset="-122"/>
              <a:ea typeface="微软雅黑" panose="020B0503020204020204" pitchFamily="34" charset="-122"/>
            </a:endParaRPr>
          </a:p>
          <a:p>
            <a:pPr lvl="1" defTabSz="914400">
              <a:lnSpc>
                <a:spcPct val="88000"/>
              </a:lnSpc>
              <a:spcBef>
                <a:spcPct val="25000"/>
              </a:spcBef>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rPr>
              <a:t>每遇到一个新的</a:t>
            </a:r>
            <a:r>
              <a:rPr lang="en-GB" altLang="zh-CN" dirty="0">
                <a:latin typeface="微软雅黑" panose="020B0503020204020204" pitchFamily="34" charset="-122"/>
                <a:ea typeface="微软雅黑" panose="020B0503020204020204" pitchFamily="34" charset="-122"/>
              </a:rPr>
              <a:t>.o </a:t>
            </a:r>
            <a:r>
              <a:rPr lang="zh-CN" altLang="en-GB" dirty="0">
                <a:latin typeface="微软雅黑" panose="020B0503020204020204" pitchFamily="34" charset="-122"/>
                <a:ea typeface="微软雅黑" panose="020B0503020204020204" pitchFamily="34" charset="-122"/>
              </a:rPr>
              <a:t>或 </a:t>
            </a:r>
            <a:r>
              <a:rPr lang="en-GB" altLang="zh-CN" dirty="0">
                <a:latin typeface="微软雅黑" panose="020B0503020204020204" pitchFamily="34" charset="-122"/>
                <a:ea typeface="微软雅黑" panose="020B0503020204020204" pitchFamily="34" charset="-122"/>
              </a:rPr>
              <a:t>.a </a:t>
            </a:r>
            <a:r>
              <a:rPr lang="zh-CN" altLang="en-GB" dirty="0">
                <a:latin typeface="微软雅黑" panose="020B0503020204020204" pitchFamily="34" charset="-122"/>
                <a:ea typeface="微软雅黑" panose="020B0503020204020204" pitchFamily="34" charset="-122"/>
              </a:rPr>
              <a:t>中的模块，都试图用其来解析</a:t>
            </a:r>
            <a:r>
              <a:rPr lang="en-GB" altLang="zh-CN" dirty="0">
                <a:latin typeface="微软雅黑" panose="020B0503020204020204" pitchFamily="34" charset="-122"/>
                <a:ea typeface="微软雅黑" panose="020B0503020204020204" pitchFamily="34" charset="-122"/>
              </a:rPr>
              <a:t>U</a:t>
            </a:r>
            <a:r>
              <a:rPr lang="zh-CN" altLang="en-GB" dirty="0">
                <a:latin typeface="微软雅黑" panose="020B0503020204020204" pitchFamily="34" charset="-122"/>
                <a:ea typeface="微软雅黑" panose="020B0503020204020204" pitchFamily="34" charset="-122"/>
              </a:rPr>
              <a:t>中的符号</a:t>
            </a:r>
            <a:endParaRPr lang="en-GB" altLang="zh-CN" dirty="0">
              <a:latin typeface="微软雅黑" panose="020B0503020204020204" pitchFamily="34" charset="-122"/>
              <a:ea typeface="微软雅黑" panose="020B0503020204020204" pitchFamily="34" charset="-122"/>
            </a:endParaRPr>
          </a:p>
          <a:p>
            <a:pPr lvl="1" defTabSz="914400">
              <a:lnSpc>
                <a:spcPct val="88000"/>
              </a:lnSpc>
              <a:spcBef>
                <a:spcPct val="25000"/>
              </a:spcBef>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rPr>
              <a:t>如果扫描到最后，</a:t>
            </a:r>
            <a:r>
              <a:rPr lang="en-GB" altLang="zh-CN" dirty="0">
                <a:latin typeface="微软雅黑" panose="020B0503020204020204" pitchFamily="34" charset="-122"/>
                <a:ea typeface="微软雅黑" panose="020B0503020204020204" pitchFamily="34" charset="-122"/>
              </a:rPr>
              <a:t>U</a:t>
            </a:r>
            <a:r>
              <a:rPr lang="zh-CN" altLang="en-GB" dirty="0">
                <a:latin typeface="微软雅黑" panose="020B0503020204020204" pitchFamily="34" charset="-122"/>
                <a:ea typeface="微软雅黑" panose="020B0503020204020204" pitchFamily="34" charset="-122"/>
              </a:rPr>
              <a:t>中还有未被解析的符号，则发生错误</a:t>
            </a:r>
            <a:endParaRPr lang="en-GB" altLang="zh-CN" sz="900" dirty="0">
              <a:latin typeface="微软雅黑" panose="020B0503020204020204" pitchFamily="34" charset="-122"/>
              <a:ea typeface="微软雅黑" panose="020B0503020204020204" pitchFamily="34" charset="-122"/>
            </a:endParaRPr>
          </a:p>
          <a:p>
            <a:pPr defTabSz="914400">
              <a:lnSpc>
                <a:spcPct val="83000"/>
              </a:lnSpc>
              <a:spcBef>
                <a:spcPct val="25000"/>
              </a:spcBef>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rPr>
              <a:t>问题和对策</a:t>
            </a:r>
          </a:p>
          <a:p>
            <a:pPr lvl="1" defTabSz="914400">
              <a:lnSpc>
                <a:spcPct val="88000"/>
              </a:lnSpc>
              <a:spcBef>
                <a:spcPct val="25000"/>
              </a:spcBef>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rPr>
              <a:t>能否正确解析与命令行给出的顺序有关</a:t>
            </a:r>
          </a:p>
          <a:p>
            <a:pPr lvl="1" defTabSz="914400">
              <a:lnSpc>
                <a:spcPct val="88000"/>
              </a:lnSpc>
              <a:spcBef>
                <a:spcPct val="25000"/>
              </a:spcBef>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rPr>
              <a:t>好的做法：将静态库放在命令行的最后</a:t>
            </a:r>
          </a:p>
        </p:txBody>
      </p:sp>
      <p:sp>
        <p:nvSpPr>
          <p:cNvPr id="791556" name="Rectangle 3"/>
          <p:cNvSpPr/>
          <p:nvPr/>
        </p:nvSpPr>
        <p:spPr>
          <a:xfrm>
            <a:off x="146050" y="4402138"/>
            <a:ext cx="7721600" cy="1235075"/>
          </a:xfrm>
          <a:prstGeom prst="rect">
            <a:avLst/>
          </a:prstGeom>
          <a:noFill/>
          <a:ln w="6477">
            <a:noFill/>
          </a:ln>
        </p:spPr>
        <p:txBody>
          <a:bodyPr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 gcc -L. </a:t>
            </a:r>
            <a:r>
              <a:rPr lang="en-GB" altLang="zh-CN" sz="2000" b="1" dirty="0">
                <a:solidFill>
                  <a:srgbClr val="FF0000"/>
                </a:solidFill>
                <a:latin typeface="微软雅黑" panose="020B0503020204020204" pitchFamily="34" charset="-122"/>
                <a:ea typeface="微软雅黑" panose="020B0503020204020204" pitchFamily="34" charset="-122"/>
              </a:rPr>
              <a:t>libtest.o</a:t>
            </a:r>
            <a:r>
              <a:rPr lang="en-GB" altLang="zh-CN" sz="2000" b="1" dirty="0">
                <a:latin typeface="微软雅黑" panose="020B0503020204020204" pitchFamily="34" charset="-122"/>
                <a:ea typeface="微软雅黑" panose="020B0503020204020204" pitchFamily="34" charset="-122"/>
              </a:rPr>
              <a:t> -lmine </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 gcc -L. -lmine </a:t>
            </a:r>
            <a:r>
              <a:rPr lang="en-GB" altLang="zh-CN" sz="2000" b="1" dirty="0">
                <a:solidFill>
                  <a:srgbClr val="FF0000"/>
                </a:solidFill>
                <a:latin typeface="微软雅黑" panose="020B0503020204020204" pitchFamily="34" charset="-122"/>
                <a:ea typeface="微软雅黑" panose="020B0503020204020204" pitchFamily="34" charset="-122"/>
              </a:rPr>
              <a:t>libtest.o</a:t>
            </a:r>
            <a:r>
              <a:rPr lang="en-GB" altLang="zh-CN" sz="2000" b="1" dirty="0">
                <a:latin typeface="微软雅黑" panose="020B0503020204020204" pitchFamily="34" charset="-122"/>
                <a:ea typeface="微软雅黑" panose="020B0503020204020204" pitchFamily="34" charset="-122"/>
              </a:rPr>
              <a:t> </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solidFill>
                  <a:schemeClr val="accent2"/>
                </a:solidFill>
                <a:latin typeface="微软雅黑" panose="020B0503020204020204" pitchFamily="34" charset="-122"/>
                <a:ea typeface="微软雅黑" panose="020B0503020204020204" pitchFamily="34" charset="-122"/>
              </a:rPr>
              <a:t>libtest.o: In function `main': </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solidFill>
                  <a:schemeClr val="accent2"/>
                </a:solidFill>
                <a:latin typeface="微软雅黑" panose="020B0503020204020204" pitchFamily="34" charset="-122"/>
                <a:ea typeface="微软雅黑" panose="020B0503020204020204" pitchFamily="34" charset="-122"/>
              </a:rPr>
              <a:t>libtest.o(.text+0x4): undefined reference to `libfun'</a:t>
            </a:r>
            <a:r>
              <a:rPr lang="en-GB" altLang="zh-CN" sz="1600" b="1" dirty="0">
                <a:solidFill>
                  <a:schemeClr val="accent2"/>
                </a:solidFill>
                <a:latin typeface="Courier New" panose="02070309020205020404" pitchFamily="49" charset="0"/>
                <a:ea typeface="微软雅黑" panose="020B0503020204020204" pitchFamily="34" charset="-122"/>
              </a:rPr>
              <a:t> </a:t>
            </a:r>
          </a:p>
        </p:txBody>
      </p:sp>
      <p:sp>
        <p:nvSpPr>
          <p:cNvPr id="791557" name="Text Box 5"/>
          <p:cNvSpPr txBox="1"/>
          <p:nvPr/>
        </p:nvSpPr>
        <p:spPr>
          <a:xfrm>
            <a:off x="233363" y="5768975"/>
            <a:ext cx="8056562" cy="701675"/>
          </a:xfrm>
          <a:prstGeom prst="rect">
            <a:avLst/>
          </a:prstGeom>
          <a:noFill/>
          <a:ln w="9525">
            <a:noFill/>
          </a:ln>
        </p:spPr>
        <p:txBody>
          <a:bodyPr anchor="t" anchorCtr="0">
            <a:spAutoFit/>
          </a:bodyPr>
          <a:lstStyle/>
          <a:p>
            <a:pPr>
              <a:spcBef>
                <a:spcPct val="50000"/>
              </a:spcBef>
            </a:pPr>
            <a:r>
              <a:rPr lang="zh-CN" altLang="en-US" sz="2000" b="1" dirty="0">
                <a:solidFill>
                  <a:srgbClr val="CC3300"/>
                </a:solidFill>
                <a:latin typeface="微软雅黑" panose="020B0503020204020204" pitchFamily="34" charset="-122"/>
                <a:ea typeface="微软雅黑" panose="020B0503020204020204" pitchFamily="34" charset="-122"/>
              </a:rPr>
              <a:t>说明在</a:t>
            </a:r>
            <a:r>
              <a:rPr lang="en-US" altLang="zh-CN" sz="2000" b="1" dirty="0">
                <a:solidFill>
                  <a:srgbClr val="CC3300"/>
                </a:solidFill>
                <a:latin typeface="微软雅黑" panose="020B0503020204020204" pitchFamily="34" charset="-122"/>
                <a:ea typeface="微软雅黑" panose="020B0503020204020204" pitchFamily="34" charset="-122"/>
              </a:rPr>
              <a:t>libtest.o</a:t>
            </a:r>
            <a:r>
              <a:rPr lang="zh-CN" altLang="en-US" sz="2000" b="1" dirty="0">
                <a:solidFill>
                  <a:srgbClr val="CC3300"/>
                </a:solidFill>
                <a:latin typeface="微软雅黑" panose="020B0503020204020204" pitchFamily="34" charset="-122"/>
                <a:ea typeface="微软雅黑" panose="020B0503020204020204" pitchFamily="34" charset="-122"/>
              </a:rPr>
              <a:t>中的</a:t>
            </a:r>
            <a:r>
              <a:rPr lang="en-US" altLang="zh-CN" sz="2000" b="1" dirty="0">
                <a:solidFill>
                  <a:srgbClr val="CC3300"/>
                </a:solidFill>
                <a:latin typeface="微软雅黑" panose="020B0503020204020204" pitchFamily="34" charset="-122"/>
                <a:ea typeface="微软雅黑" panose="020B0503020204020204" pitchFamily="34" charset="-122"/>
              </a:rPr>
              <a:t>main</a:t>
            </a:r>
            <a:r>
              <a:rPr lang="zh-CN" altLang="en-US" sz="2000" b="1" dirty="0">
                <a:solidFill>
                  <a:srgbClr val="CC3300"/>
                </a:solidFill>
                <a:latin typeface="微软雅黑" panose="020B0503020204020204" pitchFamily="34" charset="-122"/>
                <a:ea typeface="微软雅黑" panose="020B0503020204020204" pitchFamily="34" charset="-122"/>
              </a:rPr>
              <a:t>调用了</a:t>
            </a:r>
            <a:r>
              <a:rPr lang="en-US" altLang="zh-CN" sz="2000" b="1" dirty="0">
                <a:solidFill>
                  <a:srgbClr val="CC3300"/>
                </a:solidFill>
                <a:latin typeface="微软雅黑" panose="020B0503020204020204" pitchFamily="34" charset="-122"/>
                <a:ea typeface="微软雅黑" panose="020B0503020204020204" pitchFamily="34" charset="-122"/>
              </a:rPr>
              <a:t>libfun</a:t>
            </a:r>
            <a:r>
              <a:rPr lang="zh-CN" altLang="en-US" sz="2000" b="1" dirty="0">
                <a:solidFill>
                  <a:srgbClr val="CC3300"/>
                </a:solidFill>
                <a:latin typeface="微软雅黑" panose="020B0503020204020204" pitchFamily="34" charset="-122"/>
                <a:ea typeface="微软雅黑" panose="020B0503020204020204" pitchFamily="34" charset="-122"/>
              </a:rPr>
              <a:t>这个在库</a:t>
            </a:r>
            <a:r>
              <a:rPr lang="en-US" altLang="zh-CN" sz="2000" b="1" dirty="0">
                <a:solidFill>
                  <a:srgbClr val="CC3300"/>
                </a:solidFill>
                <a:latin typeface="微软雅黑" panose="020B0503020204020204" pitchFamily="34" charset="-122"/>
                <a:ea typeface="微软雅黑" panose="020B0503020204020204" pitchFamily="34" charset="-122"/>
              </a:rPr>
              <a:t>libmine</a:t>
            </a:r>
            <a:r>
              <a:rPr lang="zh-CN" altLang="en-US" sz="2000" b="1" dirty="0">
                <a:solidFill>
                  <a:srgbClr val="CC3300"/>
                </a:solidFill>
                <a:latin typeface="微软雅黑" panose="020B0503020204020204" pitchFamily="34" charset="-122"/>
                <a:ea typeface="微软雅黑" panose="020B0503020204020204" pitchFamily="34" charset="-122"/>
              </a:rPr>
              <a:t>中的函数，所以，在命令行中，应该将</a:t>
            </a:r>
            <a:r>
              <a:rPr lang="en-US" altLang="zh-CN" sz="2000" b="1" dirty="0">
                <a:solidFill>
                  <a:srgbClr val="CC3300"/>
                </a:solidFill>
                <a:latin typeface="微软雅黑" panose="020B0503020204020204" pitchFamily="34" charset="-122"/>
                <a:ea typeface="微软雅黑" panose="020B0503020204020204" pitchFamily="34" charset="-122"/>
              </a:rPr>
              <a:t>libtest.o</a:t>
            </a:r>
            <a:r>
              <a:rPr lang="zh-CN" altLang="en-US" sz="2000" b="1" dirty="0">
                <a:solidFill>
                  <a:srgbClr val="CC3300"/>
                </a:solidFill>
                <a:latin typeface="微软雅黑" panose="020B0503020204020204" pitchFamily="34" charset="-122"/>
                <a:ea typeface="微软雅黑" panose="020B0503020204020204" pitchFamily="34" charset="-122"/>
              </a:rPr>
              <a:t>放在前面，像第一行中那样 </a:t>
            </a:r>
            <a:r>
              <a:rPr lang="en-US" altLang="zh-CN" sz="2000" b="1" dirty="0">
                <a:solidFill>
                  <a:srgbClr val="CC3300"/>
                </a:solidFill>
                <a:latin typeface="微软雅黑" panose="020B0503020204020204" pitchFamily="34" charset="-122"/>
                <a:ea typeface="微软雅黑" panose="020B0503020204020204" pitchFamily="34" charset="-122"/>
              </a:rPr>
              <a:t>!</a:t>
            </a:r>
          </a:p>
        </p:txBody>
      </p:sp>
      <p:sp>
        <p:nvSpPr>
          <p:cNvPr id="791558" name="Text Box 6"/>
          <p:cNvSpPr txBox="1"/>
          <p:nvPr/>
        </p:nvSpPr>
        <p:spPr>
          <a:xfrm>
            <a:off x="6208713" y="3222625"/>
            <a:ext cx="2511425" cy="396875"/>
          </a:xfrm>
          <a:prstGeom prst="rect">
            <a:avLst/>
          </a:prstGeom>
          <a:noFill/>
          <a:ln w="9525">
            <a:noFill/>
          </a:ln>
        </p:spPr>
        <p:txBody>
          <a:bodyPr anchor="t" anchorCtr="0">
            <a:spAutoFit/>
          </a:bodyPr>
          <a:lstStyle/>
          <a:p>
            <a:pPr>
              <a:spcBef>
                <a:spcPct val="50000"/>
              </a:spcBef>
            </a:pPr>
            <a:r>
              <a:rPr lang="en-US" altLang="zh-CN" sz="2000" b="1" dirty="0">
                <a:solidFill>
                  <a:srgbClr val="FF0000"/>
                </a:solidFill>
                <a:latin typeface="微软雅黑" panose="020B0503020204020204" pitchFamily="34" charset="-122"/>
                <a:ea typeface="微软雅黑" panose="020B0503020204020204" pitchFamily="34" charset="-122"/>
              </a:rPr>
              <a:t>libmine.a </a:t>
            </a:r>
            <a:r>
              <a:rPr lang="zh-CN" altLang="en-US" sz="2000" b="1" dirty="0">
                <a:solidFill>
                  <a:srgbClr val="FF0000"/>
                </a:solidFill>
                <a:latin typeface="微软雅黑" panose="020B0503020204020204" pitchFamily="34" charset="-122"/>
                <a:ea typeface="微软雅黑" panose="020B0503020204020204" pitchFamily="34" charset="-122"/>
              </a:rPr>
              <a:t>是静态库</a:t>
            </a:r>
          </a:p>
        </p:txBody>
      </p:sp>
      <p:sp>
        <p:nvSpPr>
          <p:cNvPr id="791559" name="Text Box 7"/>
          <p:cNvSpPr txBox="1"/>
          <p:nvPr/>
        </p:nvSpPr>
        <p:spPr>
          <a:xfrm>
            <a:off x="204788" y="3659188"/>
            <a:ext cx="7399337" cy="762000"/>
          </a:xfrm>
          <a:prstGeom prst="rect">
            <a:avLst/>
          </a:prstGeom>
          <a:noFill/>
          <a:ln w="9525">
            <a:noFill/>
          </a:ln>
        </p:spPr>
        <p:txBody>
          <a:bodyPr anchor="t" anchorCtr="0">
            <a:spAutoFit/>
          </a:bodyPr>
          <a:lstStyle/>
          <a:p>
            <a:pPr>
              <a:spcBef>
                <a:spcPct val="50000"/>
              </a:spcBef>
            </a:pPr>
            <a:r>
              <a:rPr lang="zh-CN" altLang="en-US" sz="2200" b="1" dirty="0">
                <a:solidFill>
                  <a:srgbClr val="0A6A0A"/>
                </a:solidFill>
                <a:latin typeface="微软雅黑" panose="020B0503020204020204" pitchFamily="34" charset="-122"/>
                <a:ea typeface="微软雅黑" panose="020B0503020204020204" pitchFamily="34" charset="-122"/>
              </a:rPr>
              <a:t>假设调用关系：</a:t>
            </a:r>
            <a:r>
              <a:rPr lang="en-US" altLang="zh-CN" sz="2200" b="1" dirty="0">
                <a:solidFill>
                  <a:srgbClr val="0A6A0A"/>
                </a:solidFill>
                <a:latin typeface="微软雅黑" panose="020B0503020204020204" pitchFamily="34" charset="-122"/>
                <a:ea typeface="微软雅黑" panose="020B0503020204020204" pitchFamily="34" charset="-122"/>
              </a:rPr>
              <a:t>libtest.o→libfun.o(</a:t>
            </a:r>
            <a:r>
              <a:rPr lang="zh-CN" altLang="en-US" sz="2200" b="1" dirty="0">
                <a:solidFill>
                  <a:srgbClr val="0A6A0A"/>
                </a:solidFill>
                <a:latin typeface="微软雅黑" panose="020B0503020204020204" pitchFamily="34" charset="-122"/>
                <a:ea typeface="微软雅黑" panose="020B0503020204020204" pitchFamily="34" charset="-122"/>
              </a:rPr>
              <a:t>在</a:t>
            </a:r>
            <a:r>
              <a:rPr lang="en-US" altLang="zh-CN" sz="2200" b="1" dirty="0">
                <a:solidFill>
                  <a:srgbClr val="0A6A0A"/>
                </a:solidFill>
                <a:latin typeface="微软雅黑" panose="020B0503020204020204" pitchFamily="34" charset="-122"/>
                <a:ea typeface="微软雅黑" panose="020B0503020204020204" pitchFamily="34" charset="-122"/>
              </a:rPr>
              <a:t>libmine.a</a:t>
            </a:r>
            <a:r>
              <a:rPr lang="zh-CN" altLang="en-US" sz="2200" b="1" dirty="0">
                <a:solidFill>
                  <a:srgbClr val="0A6A0A"/>
                </a:solidFill>
                <a:latin typeface="微软雅黑" panose="020B0503020204020204" pitchFamily="34" charset="-122"/>
                <a:ea typeface="微软雅黑" panose="020B0503020204020204" pitchFamily="34" charset="-122"/>
              </a:rPr>
              <a:t>中）</a:t>
            </a:r>
          </a:p>
          <a:p>
            <a:r>
              <a:rPr lang="zh-CN" altLang="en-US" sz="2200" b="1" dirty="0">
                <a:solidFill>
                  <a:srgbClr val="0A6A0A"/>
                </a:solidFill>
                <a:latin typeface="微软雅黑" panose="020B0503020204020204" pitchFamily="34" charset="-122"/>
                <a:ea typeface="微软雅黑" panose="020B0503020204020204" pitchFamily="34" charset="-122"/>
              </a:rPr>
              <a:t>                        </a:t>
            </a:r>
            <a:r>
              <a:rPr lang="en-US" altLang="zh-CN" sz="2200" b="1" dirty="0">
                <a:solidFill>
                  <a:srgbClr val="0A6A0A"/>
                </a:solidFill>
                <a:latin typeface="微软雅黑" panose="020B0503020204020204" pitchFamily="34" charset="-122"/>
                <a:ea typeface="微软雅黑" panose="020B0503020204020204" pitchFamily="34" charset="-122"/>
              </a:rPr>
              <a:t>(main) →(libfun)</a:t>
            </a:r>
          </a:p>
        </p:txBody>
      </p:sp>
      <p:grpSp>
        <p:nvGrpSpPr>
          <p:cNvPr id="791560" name="Group 8"/>
          <p:cNvGrpSpPr/>
          <p:nvPr/>
        </p:nvGrpSpPr>
        <p:grpSpPr>
          <a:xfrm>
            <a:off x="3381375" y="4356100"/>
            <a:ext cx="5184775" cy="669925"/>
            <a:chOff x="2487" y="2744"/>
            <a:chExt cx="3147" cy="422"/>
          </a:xfrm>
        </p:grpSpPr>
        <p:sp>
          <p:nvSpPr>
            <p:cNvPr id="90120" name="Text Box 9"/>
            <p:cNvSpPr txBox="1"/>
            <p:nvPr/>
          </p:nvSpPr>
          <p:spPr>
            <a:xfrm>
              <a:off x="2907" y="2744"/>
              <a:ext cx="2727" cy="422"/>
            </a:xfrm>
            <a:prstGeom prst="rect">
              <a:avLst/>
            </a:prstGeom>
            <a:noFill/>
            <a:ln w="9525">
              <a:noFill/>
            </a:ln>
          </p:spPr>
          <p:txBody>
            <a:bodyPr anchor="t" anchorCtr="0">
              <a:spAutoFit/>
            </a:bodyPr>
            <a:lstStyle/>
            <a:p>
              <a:pPr>
                <a:spcBef>
                  <a:spcPct val="50000"/>
                </a:spcBef>
              </a:pPr>
              <a:r>
                <a:rPr lang="zh-CN" altLang="en-US" sz="1900" b="1" dirty="0">
                  <a:solidFill>
                    <a:srgbClr val="FF0000"/>
                  </a:solidFill>
                  <a:latin typeface="微软雅黑" panose="020B0503020204020204" pitchFamily="34" charset="-122"/>
                  <a:ea typeface="微软雅黑" panose="020B0503020204020204" pitchFamily="34" charset="-122"/>
                </a:rPr>
                <a:t>扫描</a:t>
              </a:r>
              <a:r>
                <a:rPr lang="en-US" altLang="zh-CN" sz="1900" b="1" dirty="0">
                  <a:solidFill>
                    <a:srgbClr val="FF0000"/>
                  </a:solidFill>
                  <a:latin typeface="微软雅黑" panose="020B0503020204020204" pitchFamily="34" charset="-122"/>
                  <a:ea typeface="微软雅黑" panose="020B0503020204020204" pitchFamily="34" charset="-122"/>
                </a:rPr>
                <a:t>libtest.o</a:t>
              </a:r>
              <a:r>
                <a:rPr lang="zh-CN" altLang="en-US" sz="1900" b="1" dirty="0">
                  <a:solidFill>
                    <a:srgbClr val="FF0000"/>
                  </a:solidFill>
                  <a:latin typeface="微软雅黑" panose="020B0503020204020204" pitchFamily="34" charset="-122"/>
                  <a:ea typeface="微软雅黑" panose="020B0503020204020204" pitchFamily="34" charset="-122"/>
                </a:rPr>
                <a:t>，将</a:t>
              </a:r>
              <a:r>
                <a:rPr lang="en-US" altLang="zh-CN" sz="1900" b="1" dirty="0">
                  <a:solidFill>
                    <a:srgbClr val="FF0000"/>
                  </a:solidFill>
                  <a:latin typeface="微软雅黑" panose="020B0503020204020204" pitchFamily="34" charset="-122"/>
                  <a:ea typeface="微软雅黑" panose="020B0503020204020204" pitchFamily="34" charset="-122"/>
                </a:rPr>
                <a:t>libfun</a:t>
              </a:r>
              <a:r>
                <a:rPr lang="zh-CN" altLang="en-US" sz="1900" b="1" dirty="0">
                  <a:solidFill>
                    <a:srgbClr val="FF0000"/>
                  </a:solidFill>
                  <a:latin typeface="微软雅黑" panose="020B0503020204020204" pitchFamily="34" charset="-122"/>
                  <a:ea typeface="微软雅黑" panose="020B0503020204020204" pitchFamily="34" charset="-122"/>
                </a:rPr>
                <a:t>送</a:t>
              </a:r>
              <a:r>
                <a:rPr lang="en-US" altLang="zh-CN" sz="1900" b="1" dirty="0">
                  <a:solidFill>
                    <a:srgbClr val="FF0000"/>
                  </a:solidFill>
                  <a:latin typeface="微软雅黑" panose="020B0503020204020204" pitchFamily="34" charset="-122"/>
                  <a:ea typeface="微软雅黑" panose="020B0503020204020204" pitchFamily="34" charset="-122"/>
                </a:rPr>
                <a:t>U</a:t>
              </a:r>
              <a:r>
                <a:rPr lang="zh-CN" altLang="en-US" sz="1900" b="1" dirty="0">
                  <a:solidFill>
                    <a:srgbClr val="FF0000"/>
                  </a:solidFill>
                  <a:latin typeface="微软雅黑" panose="020B0503020204020204" pitchFamily="34" charset="-122"/>
                  <a:ea typeface="微软雅黑" panose="020B0503020204020204" pitchFamily="34" charset="-122"/>
                </a:rPr>
                <a:t>，扫描到</a:t>
              </a:r>
              <a:r>
                <a:rPr lang="en-US" altLang="zh-CN" sz="1900" b="1" dirty="0">
                  <a:solidFill>
                    <a:srgbClr val="FF0000"/>
                  </a:solidFill>
                  <a:latin typeface="微软雅黑" panose="020B0503020204020204" pitchFamily="34" charset="-122"/>
                  <a:ea typeface="微软雅黑" panose="020B0503020204020204" pitchFamily="34" charset="-122"/>
                </a:rPr>
                <a:t>libmine.a</a:t>
              </a:r>
              <a:r>
                <a:rPr lang="zh-CN" altLang="en-US" sz="1900" b="1" dirty="0">
                  <a:solidFill>
                    <a:srgbClr val="FF0000"/>
                  </a:solidFill>
                  <a:latin typeface="微软雅黑" panose="020B0503020204020204" pitchFamily="34" charset="-122"/>
                  <a:ea typeface="微软雅黑" panose="020B0503020204020204" pitchFamily="34" charset="-122"/>
                </a:rPr>
                <a:t>时，用其定义的</a:t>
              </a:r>
              <a:r>
                <a:rPr lang="en-US" altLang="zh-CN" sz="1900" b="1" dirty="0">
                  <a:solidFill>
                    <a:srgbClr val="FF0000"/>
                  </a:solidFill>
                  <a:latin typeface="微软雅黑" panose="020B0503020204020204" pitchFamily="34" charset="-122"/>
                  <a:ea typeface="微软雅黑" panose="020B0503020204020204" pitchFamily="34" charset="-122"/>
                </a:rPr>
                <a:t>libfun</a:t>
              </a:r>
              <a:r>
                <a:rPr lang="zh-CN" altLang="en-US" sz="1900" b="1" dirty="0">
                  <a:solidFill>
                    <a:srgbClr val="FF0000"/>
                  </a:solidFill>
                  <a:latin typeface="微软雅黑" panose="020B0503020204020204" pitchFamily="34" charset="-122"/>
                  <a:ea typeface="微软雅黑" panose="020B0503020204020204" pitchFamily="34" charset="-122"/>
                </a:rPr>
                <a:t>来解析</a:t>
              </a:r>
            </a:p>
          </p:txBody>
        </p:sp>
        <p:sp>
          <p:nvSpPr>
            <p:cNvPr id="90121" name="Line 10"/>
            <p:cNvSpPr/>
            <p:nvPr/>
          </p:nvSpPr>
          <p:spPr>
            <a:xfrm flipH="1" flipV="1">
              <a:off x="2487" y="2898"/>
              <a:ext cx="449" cy="27"/>
            </a:xfrm>
            <a:prstGeom prst="line">
              <a:avLst/>
            </a:prstGeom>
            <a:ln w="57150" cap="flat" cmpd="sng">
              <a:solidFill>
                <a:srgbClr val="CC3300"/>
              </a:solidFill>
              <a:prstDash val="solid"/>
              <a:round/>
              <a:headEnd type="none" w="med" len="med"/>
              <a:tailEnd type="triangle" w="med" len="med"/>
            </a:ln>
          </p:spPr>
        </p:sp>
      </p:grpSp>
      <p:sp>
        <p:nvSpPr>
          <p:cNvPr id="791563" name="Text Box 11"/>
          <p:cNvSpPr txBox="1"/>
          <p:nvPr/>
        </p:nvSpPr>
        <p:spPr>
          <a:xfrm>
            <a:off x="246063" y="4033838"/>
            <a:ext cx="2149475" cy="396875"/>
          </a:xfrm>
          <a:prstGeom prst="rect">
            <a:avLst/>
          </a:prstGeom>
          <a:noFill/>
          <a:ln w="9525">
            <a:noFill/>
          </a:ln>
        </p:spPr>
        <p:txBody>
          <a:bodyPr anchor="t" anchorCtr="0">
            <a:spAutoFit/>
          </a:bodyPr>
          <a:lstStyle/>
          <a:p>
            <a:pPr>
              <a:spcBef>
                <a:spcPct val="50000"/>
              </a:spcBef>
            </a:pPr>
            <a:r>
              <a:rPr lang="en-US" altLang="zh-CN" sz="2000" b="1" dirty="0">
                <a:solidFill>
                  <a:srgbClr val="CC3300"/>
                </a:solidFill>
                <a:latin typeface="微软雅黑" panose="020B0503020204020204" pitchFamily="34" charset="-122"/>
                <a:ea typeface="微软雅黑" panose="020B0503020204020204" pitchFamily="34" charset="-122"/>
              </a:rPr>
              <a:t>-lxxx=libxxx.a</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91555">
                                            <p:txEl>
                                              <p:pRg st="1" end="1"/>
                                            </p:txEl>
                                          </p:spTgt>
                                        </p:tgtEl>
                                        <p:attrNameLst>
                                          <p:attrName>style.visibility</p:attrName>
                                        </p:attrNameLst>
                                      </p:cBhvr>
                                      <p:to>
                                        <p:strVal val="visible"/>
                                      </p:to>
                                    </p:set>
                                    <p:animEffect transition="in" filter="blinds(horizontal)">
                                      <p:cBhvr>
                                        <p:cTn id="7" dur="500"/>
                                        <p:tgtEl>
                                          <p:spTgt spid="7915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91555">
                                            <p:txEl>
                                              <p:pRg st="2" end="2"/>
                                            </p:txEl>
                                          </p:spTgt>
                                        </p:tgtEl>
                                        <p:attrNameLst>
                                          <p:attrName>style.visibility</p:attrName>
                                        </p:attrNameLst>
                                      </p:cBhvr>
                                      <p:to>
                                        <p:strVal val="visible"/>
                                      </p:to>
                                    </p:set>
                                    <p:animEffect transition="in" filter="blinds(horizontal)">
                                      <p:cBhvr>
                                        <p:cTn id="12" dur="500"/>
                                        <p:tgtEl>
                                          <p:spTgt spid="79155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91555">
                                            <p:txEl>
                                              <p:pRg st="3" end="3"/>
                                            </p:txEl>
                                          </p:spTgt>
                                        </p:tgtEl>
                                        <p:attrNameLst>
                                          <p:attrName>style.visibility</p:attrName>
                                        </p:attrNameLst>
                                      </p:cBhvr>
                                      <p:to>
                                        <p:strVal val="visible"/>
                                      </p:to>
                                    </p:set>
                                    <p:animEffect transition="in" filter="blinds(horizontal)">
                                      <p:cBhvr>
                                        <p:cTn id="17" dur="500"/>
                                        <p:tgtEl>
                                          <p:spTgt spid="79155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91555">
                                            <p:txEl>
                                              <p:pRg st="4" end="4"/>
                                            </p:txEl>
                                          </p:spTgt>
                                        </p:tgtEl>
                                        <p:attrNameLst>
                                          <p:attrName>style.visibility</p:attrName>
                                        </p:attrNameLst>
                                      </p:cBhvr>
                                      <p:to>
                                        <p:strVal val="visible"/>
                                      </p:to>
                                    </p:set>
                                    <p:animEffect transition="in" filter="blinds(horizontal)">
                                      <p:cBhvr>
                                        <p:cTn id="22" dur="500"/>
                                        <p:tgtEl>
                                          <p:spTgt spid="79155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91555">
                                            <p:txEl>
                                              <p:pRg st="6" end="6"/>
                                            </p:txEl>
                                          </p:spTgt>
                                        </p:tgtEl>
                                        <p:attrNameLst>
                                          <p:attrName>style.visibility</p:attrName>
                                        </p:attrNameLst>
                                      </p:cBhvr>
                                      <p:to>
                                        <p:strVal val="visible"/>
                                      </p:to>
                                    </p:set>
                                    <p:animEffect transition="in" filter="blinds(horizontal)">
                                      <p:cBhvr>
                                        <p:cTn id="27" dur="500"/>
                                        <p:tgtEl>
                                          <p:spTgt spid="79155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91555">
                                            <p:txEl>
                                              <p:pRg st="7" end="7"/>
                                            </p:txEl>
                                          </p:spTgt>
                                        </p:tgtEl>
                                        <p:attrNameLst>
                                          <p:attrName>style.visibility</p:attrName>
                                        </p:attrNameLst>
                                      </p:cBhvr>
                                      <p:to>
                                        <p:strVal val="visible"/>
                                      </p:to>
                                    </p:set>
                                    <p:animEffect transition="in" filter="blinds(horizontal)">
                                      <p:cBhvr>
                                        <p:cTn id="32" dur="500"/>
                                        <p:tgtEl>
                                          <p:spTgt spid="79155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91559"/>
                                        </p:tgtEl>
                                        <p:attrNameLst>
                                          <p:attrName>style.visibility</p:attrName>
                                        </p:attrNameLst>
                                      </p:cBhvr>
                                      <p:to>
                                        <p:strVal val="visible"/>
                                      </p:to>
                                    </p:set>
                                    <p:animEffect transition="in" filter="blinds(horizontal)">
                                      <p:cBhvr>
                                        <p:cTn id="37" dur="500"/>
                                        <p:tgtEl>
                                          <p:spTgt spid="79155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91558"/>
                                        </p:tgtEl>
                                        <p:attrNameLst>
                                          <p:attrName>style.visibility</p:attrName>
                                        </p:attrNameLst>
                                      </p:cBhvr>
                                      <p:to>
                                        <p:strVal val="visible"/>
                                      </p:to>
                                    </p:set>
                                    <p:animEffect transition="in" filter="blinds(horizontal)">
                                      <p:cBhvr>
                                        <p:cTn id="42" dur="500"/>
                                        <p:tgtEl>
                                          <p:spTgt spid="79155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91556">
                                            <p:txEl>
                                              <p:pRg st="0" end="0"/>
                                            </p:txEl>
                                          </p:spTgt>
                                        </p:tgtEl>
                                        <p:attrNameLst>
                                          <p:attrName>style.visibility</p:attrName>
                                        </p:attrNameLst>
                                      </p:cBhvr>
                                      <p:to>
                                        <p:strVal val="visible"/>
                                      </p:to>
                                    </p:set>
                                    <p:animEffect transition="in" filter="blinds(horizontal)">
                                      <p:cBhvr>
                                        <p:cTn id="47" dur="500"/>
                                        <p:tgtEl>
                                          <p:spTgt spid="791556">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91563"/>
                                        </p:tgtEl>
                                        <p:attrNameLst>
                                          <p:attrName>style.visibility</p:attrName>
                                        </p:attrNameLst>
                                      </p:cBhvr>
                                      <p:to>
                                        <p:strVal val="visible"/>
                                      </p:to>
                                    </p:set>
                                    <p:animEffect transition="in" filter="blinds(horizontal)">
                                      <p:cBhvr>
                                        <p:cTn id="52" dur="500"/>
                                        <p:tgtEl>
                                          <p:spTgt spid="79156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91560"/>
                                        </p:tgtEl>
                                        <p:attrNameLst>
                                          <p:attrName>style.visibility</p:attrName>
                                        </p:attrNameLst>
                                      </p:cBhvr>
                                      <p:to>
                                        <p:strVal val="visible"/>
                                      </p:to>
                                    </p:set>
                                    <p:animEffect transition="in" filter="blinds(horizontal)">
                                      <p:cBhvr>
                                        <p:cTn id="57" dur="500"/>
                                        <p:tgtEl>
                                          <p:spTgt spid="79156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91556">
                                            <p:txEl>
                                              <p:pRg st="1" end="1"/>
                                            </p:txEl>
                                          </p:spTgt>
                                        </p:tgtEl>
                                        <p:attrNameLst>
                                          <p:attrName>style.visibility</p:attrName>
                                        </p:attrNameLst>
                                      </p:cBhvr>
                                      <p:to>
                                        <p:strVal val="visible"/>
                                      </p:to>
                                    </p:set>
                                    <p:animEffect transition="in" filter="blinds(horizontal)">
                                      <p:cBhvr>
                                        <p:cTn id="62" dur="500"/>
                                        <p:tgtEl>
                                          <p:spTgt spid="791556">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791556">
                                            <p:txEl>
                                              <p:pRg st="2" end="2"/>
                                            </p:txEl>
                                          </p:spTgt>
                                        </p:tgtEl>
                                        <p:attrNameLst>
                                          <p:attrName>style.visibility</p:attrName>
                                        </p:attrNameLst>
                                      </p:cBhvr>
                                      <p:to>
                                        <p:strVal val="visible"/>
                                      </p:to>
                                    </p:set>
                                    <p:animEffect transition="in" filter="blinds(horizontal)">
                                      <p:cBhvr>
                                        <p:cTn id="67" dur="500"/>
                                        <p:tgtEl>
                                          <p:spTgt spid="791556">
                                            <p:txEl>
                                              <p:pRg st="2" end="2"/>
                                            </p:txEl>
                                          </p:spTgt>
                                        </p:tgtEl>
                                      </p:cBhvr>
                                    </p:animEffect>
                                  </p:childTnLst>
                                </p:cTn>
                              </p:par>
                              <p:par>
                                <p:cTn id="68" presetID="3" presetClass="entr" presetSubtype="10" fill="hold" nodeType="withEffect">
                                  <p:stCondLst>
                                    <p:cond delay="0"/>
                                  </p:stCondLst>
                                  <p:childTnLst>
                                    <p:set>
                                      <p:cBhvr>
                                        <p:cTn id="69" dur="1" fill="hold">
                                          <p:stCondLst>
                                            <p:cond delay="0"/>
                                          </p:stCondLst>
                                        </p:cTn>
                                        <p:tgtEl>
                                          <p:spTgt spid="791556">
                                            <p:txEl>
                                              <p:pRg st="3" end="3"/>
                                            </p:txEl>
                                          </p:spTgt>
                                        </p:tgtEl>
                                        <p:attrNameLst>
                                          <p:attrName>style.visibility</p:attrName>
                                        </p:attrNameLst>
                                      </p:cBhvr>
                                      <p:to>
                                        <p:strVal val="visible"/>
                                      </p:to>
                                    </p:set>
                                    <p:animEffect transition="in" filter="blinds(horizontal)">
                                      <p:cBhvr>
                                        <p:cTn id="70" dur="500"/>
                                        <p:tgtEl>
                                          <p:spTgt spid="791556">
                                            <p:txEl>
                                              <p:pRg st="3" end="3"/>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791557"/>
                                        </p:tgtEl>
                                        <p:attrNameLst>
                                          <p:attrName>style.visibility</p:attrName>
                                        </p:attrNameLst>
                                      </p:cBhvr>
                                      <p:to>
                                        <p:strVal val="visible"/>
                                      </p:to>
                                    </p:set>
                                    <p:animEffect transition="in" filter="blinds(horizontal)">
                                      <p:cBhvr>
                                        <p:cTn id="75" dur="500"/>
                                        <p:tgtEl>
                                          <p:spTgt spid="791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57" grpId="0"/>
      <p:bldP spid="791558" grpId="0"/>
      <p:bldP spid="791559" grpId="0"/>
      <p:bldP spid="79156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p:cNvSpPr>
          <p:nvPr>
            <p:ph type="title"/>
          </p:nvPr>
        </p:nvSpPr>
        <p:spPr>
          <a:ln/>
        </p:spPr>
        <p:txBody>
          <a:bodyPr vert="horz" wrap="square" lIns="91440" tIns="45720" rIns="91440" bIns="45720" anchor="ctr" anchorCtr="0"/>
          <a:lstStyle/>
          <a:p>
            <a:r>
              <a:rPr lang="zh-CN" altLang="en-US" dirty="0"/>
              <a:t>链接顺序问题</a:t>
            </a:r>
          </a:p>
        </p:txBody>
      </p:sp>
      <p:sp>
        <p:nvSpPr>
          <p:cNvPr id="723971" name="Rectangle 3"/>
          <p:cNvSpPr>
            <a:spLocks noGrp="1"/>
          </p:cNvSpPr>
          <p:nvPr>
            <p:ph idx="1"/>
          </p:nvPr>
        </p:nvSpPr>
        <p:spPr>
          <a:xfrm>
            <a:off x="468313" y="836613"/>
            <a:ext cx="8229600" cy="5810250"/>
          </a:xfrm>
          <a:ln/>
        </p:spPr>
        <p:txBody>
          <a:bodyPr vert="horz" wrap="square" lIns="91440" tIns="45720" rIns="91440" bIns="45720" anchor="t" anchorCtr="0"/>
          <a:lstStyle/>
          <a:p>
            <a:pPr>
              <a:lnSpc>
                <a:spcPct val="105000"/>
              </a:lnSpc>
              <a:spcBef>
                <a:spcPct val="15000"/>
              </a:spcBef>
            </a:pPr>
            <a:r>
              <a:rPr lang="zh-CN" altLang="en-US" dirty="0">
                <a:latin typeface="微软雅黑" panose="020B0503020204020204" pitchFamily="34" charset="-122"/>
                <a:ea typeface="微软雅黑" panose="020B0503020204020204" pitchFamily="34" charset="-122"/>
              </a:rPr>
              <a:t>假设调用关系如下：</a:t>
            </a:r>
          </a:p>
          <a:p>
            <a:pPr>
              <a:lnSpc>
                <a:spcPct val="105000"/>
              </a:lnSpc>
              <a:spcBef>
                <a:spcPct val="15000"/>
              </a:spcBef>
              <a:buNone/>
            </a:pPr>
            <a:r>
              <a:rPr lang="en-US" altLang="zh-CN" dirty="0">
                <a:latin typeface="微软雅黑" panose="020B0503020204020204" pitchFamily="34" charset="-122"/>
                <a:ea typeface="微软雅黑" panose="020B0503020204020204" pitchFamily="34" charset="-122"/>
              </a:rPr>
              <a:t>     func.o </a:t>
            </a:r>
            <a:r>
              <a:rPr lang="en-US" altLang="zh-CN" dirty="0">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libx.a </a:t>
            </a:r>
            <a:r>
              <a:rPr lang="zh-CN" altLang="en-US" dirty="0">
                <a:latin typeface="微软雅黑" panose="020B0503020204020204" pitchFamily="34" charset="-122"/>
                <a:ea typeface="微软雅黑" panose="020B0503020204020204" pitchFamily="34" charset="-122"/>
              </a:rPr>
              <a:t>和 </a:t>
            </a:r>
            <a:r>
              <a:rPr lang="en-US" altLang="zh-CN" dirty="0">
                <a:latin typeface="微软雅黑" panose="020B0503020204020204" pitchFamily="34" charset="-122"/>
                <a:ea typeface="微软雅黑" panose="020B0503020204020204" pitchFamily="34" charset="-122"/>
              </a:rPr>
              <a:t>liby.a </a:t>
            </a:r>
            <a:r>
              <a:rPr lang="zh-CN" altLang="en-US" dirty="0">
                <a:latin typeface="微软雅黑" panose="020B0503020204020204" pitchFamily="34" charset="-122"/>
                <a:ea typeface="微软雅黑" panose="020B0503020204020204" pitchFamily="34" charset="-122"/>
              </a:rPr>
              <a:t>中的函数</a:t>
            </a:r>
          </a:p>
          <a:p>
            <a:pPr>
              <a:lnSpc>
                <a:spcPct val="105000"/>
              </a:lnSpc>
              <a:spcBef>
                <a:spcPct val="15000"/>
              </a:spcBef>
              <a:buNone/>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libx.a </a:t>
            </a:r>
            <a:r>
              <a:rPr lang="en-US" altLang="zh-CN" dirty="0">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libz.a </a:t>
            </a:r>
            <a:r>
              <a:rPr lang="zh-CN" altLang="en-US" dirty="0">
                <a:latin typeface="微软雅黑" panose="020B0503020204020204" pitchFamily="34" charset="-122"/>
                <a:ea typeface="微软雅黑" panose="020B0503020204020204" pitchFamily="34" charset="-122"/>
              </a:rPr>
              <a:t>中的函数</a:t>
            </a:r>
          </a:p>
          <a:p>
            <a:pPr>
              <a:lnSpc>
                <a:spcPct val="105000"/>
              </a:lnSpc>
              <a:spcBef>
                <a:spcPct val="15000"/>
              </a:spcBef>
              <a:buNone/>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libx.a </a:t>
            </a:r>
            <a:r>
              <a:rPr lang="zh-CN" altLang="en-US" dirty="0">
                <a:latin typeface="微软雅黑" panose="020B0503020204020204" pitchFamily="34" charset="-122"/>
                <a:ea typeface="微软雅黑" panose="020B0503020204020204" pitchFamily="34" charset="-122"/>
              </a:rPr>
              <a:t>和 </a:t>
            </a:r>
            <a:r>
              <a:rPr lang="en-US" altLang="zh-CN" dirty="0">
                <a:latin typeface="微软雅黑" panose="020B0503020204020204" pitchFamily="34" charset="-122"/>
                <a:ea typeface="微软雅黑" panose="020B0503020204020204" pitchFamily="34" charset="-122"/>
              </a:rPr>
              <a:t>liby.a </a:t>
            </a:r>
            <a:r>
              <a:rPr lang="zh-CN" altLang="en-US" dirty="0">
                <a:latin typeface="微软雅黑" panose="020B0503020204020204" pitchFamily="34" charset="-122"/>
                <a:ea typeface="微软雅黑" panose="020B0503020204020204" pitchFamily="34" charset="-122"/>
              </a:rPr>
              <a:t>之间、</a:t>
            </a:r>
            <a:r>
              <a:rPr lang="en-US" altLang="zh-CN" dirty="0">
                <a:latin typeface="微软雅黑" panose="020B0503020204020204" pitchFamily="34" charset="-122"/>
                <a:ea typeface="微软雅黑" panose="020B0503020204020204" pitchFamily="34" charset="-122"/>
              </a:rPr>
              <a:t>liby.a </a:t>
            </a:r>
            <a:r>
              <a:rPr lang="zh-CN" altLang="en-US" dirty="0">
                <a:latin typeface="微软雅黑" panose="020B0503020204020204" pitchFamily="34" charset="-122"/>
                <a:ea typeface="微软雅黑" panose="020B0503020204020204" pitchFamily="34" charset="-122"/>
              </a:rPr>
              <a:t>和 </a:t>
            </a:r>
            <a:r>
              <a:rPr lang="en-US" altLang="zh-CN" dirty="0">
                <a:latin typeface="微软雅黑" panose="020B0503020204020204" pitchFamily="34" charset="-122"/>
                <a:ea typeface="微软雅黑" panose="020B0503020204020204" pitchFamily="34" charset="-122"/>
              </a:rPr>
              <a:t>libz.a </a:t>
            </a:r>
            <a:r>
              <a:rPr lang="zh-CN" altLang="en-US" dirty="0">
                <a:latin typeface="微软雅黑" panose="020B0503020204020204" pitchFamily="34" charset="-122"/>
                <a:ea typeface="微软雅黑" panose="020B0503020204020204" pitchFamily="34" charset="-122"/>
              </a:rPr>
              <a:t>相互独立</a:t>
            </a:r>
          </a:p>
          <a:p>
            <a:pPr>
              <a:lnSpc>
                <a:spcPct val="105000"/>
              </a:lnSpc>
              <a:spcBef>
                <a:spcPct val="15000"/>
              </a:spcBef>
              <a:buNone/>
            </a:pPr>
            <a:r>
              <a:rPr lang="zh-CN" altLang="en-US" dirty="0">
                <a:latin typeface="微软雅黑" panose="020B0503020204020204" pitchFamily="34" charset="-122"/>
                <a:ea typeface="微软雅黑" panose="020B0503020204020204" pitchFamily="34" charset="-122"/>
              </a:rPr>
              <a:t>     则以下几个命令行都是可行的：</a:t>
            </a:r>
          </a:p>
          <a:p>
            <a:pPr lvl="1">
              <a:lnSpc>
                <a:spcPct val="105000"/>
              </a:lnSpc>
              <a:spcBef>
                <a:spcPct val="15000"/>
              </a:spcBef>
            </a:pPr>
            <a:r>
              <a:rPr lang="en-US" altLang="zh-CN" sz="2200" dirty="0">
                <a:latin typeface="微软雅黑" panose="020B0503020204020204" pitchFamily="34" charset="-122"/>
                <a:ea typeface="微软雅黑" panose="020B0503020204020204" pitchFamily="34" charset="-122"/>
              </a:rPr>
              <a:t>gcc -static –o myfunc func.o libx.a liby.a libz.a</a:t>
            </a:r>
          </a:p>
          <a:p>
            <a:pPr lvl="1">
              <a:lnSpc>
                <a:spcPct val="105000"/>
              </a:lnSpc>
              <a:spcBef>
                <a:spcPct val="15000"/>
              </a:spcBef>
            </a:pPr>
            <a:r>
              <a:rPr lang="en-US" altLang="zh-CN" sz="2200" dirty="0">
                <a:latin typeface="微软雅黑" panose="020B0503020204020204" pitchFamily="34" charset="-122"/>
                <a:ea typeface="微软雅黑" panose="020B0503020204020204" pitchFamily="34" charset="-122"/>
              </a:rPr>
              <a:t>gcc -static –o myfunc func.o liby.a libx.a libz.a</a:t>
            </a:r>
          </a:p>
          <a:p>
            <a:pPr lvl="1">
              <a:lnSpc>
                <a:spcPct val="105000"/>
              </a:lnSpc>
              <a:spcBef>
                <a:spcPct val="15000"/>
              </a:spcBef>
            </a:pPr>
            <a:r>
              <a:rPr lang="en-US" altLang="zh-CN" sz="2200" dirty="0">
                <a:latin typeface="微软雅黑" panose="020B0503020204020204" pitchFamily="34" charset="-122"/>
                <a:ea typeface="微软雅黑" panose="020B0503020204020204" pitchFamily="34" charset="-122"/>
              </a:rPr>
              <a:t>gcc -static –o myfunc func.o libx.a libz.a liby.a</a:t>
            </a:r>
          </a:p>
          <a:p>
            <a:pPr>
              <a:lnSpc>
                <a:spcPct val="105000"/>
              </a:lnSpc>
              <a:spcBef>
                <a:spcPct val="15000"/>
              </a:spcBef>
            </a:pPr>
            <a:r>
              <a:rPr lang="zh-CN" altLang="en-US" dirty="0">
                <a:latin typeface="微软雅黑" panose="020B0503020204020204" pitchFamily="34" charset="-122"/>
                <a:ea typeface="微软雅黑" panose="020B0503020204020204" pitchFamily="34" charset="-122"/>
              </a:rPr>
              <a:t>假设调用关系如下：</a:t>
            </a:r>
          </a:p>
          <a:p>
            <a:pPr>
              <a:lnSpc>
                <a:spcPct val="105000"/>
              </a:lnSpc>
              <a:spcBef>
                <a:spcPct val="15000"/>
              </a:spcBef>
              <a:buNone/>
            </a:pPr>
            <a:r>
              <a:rPr lang="en-US" altLang="zh-CN" dirty="0">
                <a:latin typeface="微软雅黑" panose="020B0503020204020204" pitchFamily="34" charset="-122"/>
                <a:ea typeface="微软雅黑" panose="020B0503020204020204" pitchFamily="34" charset="-122"/>
              </a:rPr>
              <a:t>     func.o </a:t>
            </a:r>
            <a:r>
              <a:rPr lang="en-US" altLang="zh-CN" dirty="0">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libx.a </a:t>
            </a:r>
            <a:r>
              <a:rPr lang="zh-CN" altLang="en-US" dirty="0">
                <a:latin typeface="微软雅黑" panose="020B0503020204020204" pitchFamily="34" charset="-122"/>
                <a:ea typeface="微软雅黑" panose="020B0503020204020204" pitchFamily="34" charset="-122"/>
              </a:rPr>
              <a:t>和 </a:t>
            </a:r>
            <a:r>
              <a:rPr lang="en-US" altLang="zh-CN" dirty="0">
                <a:latin typeface="微软雅黑" panose="020B0503020204020204" pitchFamily="34" charset="-122"/>
                <a:ea typeface="微软雅黑" panose="020B0503020204020204" pitchFamily="34" charset="-122"/>
              </a:rPr>
              <a:t>liby.a </a:t>
            </a:r>
            <a:r>
              <a:rPr lang="zh-CN" altLang="en-US" dirty="0">
                <a:latin typeface="微软雅黑" panose="020B0503020204020204" pitchFamily="34" charset="-122"/>
                <a:ea typeface="微软雅黑" panose="020B0503020204020204" pitchFamily="34" charset="-122"/>
              </a:rPr>
              <a:t>中的函数</a:t>
            </a:r>
          </a:p>
          <a:p>
            <a:pPr>
              <a:lnSpc>
                <a:spcPct val="105000"/>
              </a:lnSpc>
              <a:spcBef>
                <a:spcPct val="15000"/>
              </a:spcBef>
              <a:buNone/>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libx.a </a:t>
            </a:r>
            <a:r>
              <a:rPr lang="en-US" altLang="zh-CN" dirty="0">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liby.a </a:t>
            </a:r>
            <a:r>
              <a:rPr lang="zh-CN" altLang="en-US" dirty="0">
                <a:latin typeface="微软雅黑" panose="020B0503020204020204" pitchFamily="34" charset="-122"/>
                <a:ea typeface="微软雅黑" panose="020B0503020204020204" pitchFamily="34" charset="-122"/>
              </a:rPr>
              <a:t>同时 </a:t>
            </a:r>
            <a:r>
              <a:rPr lang="en-US" altLang="zh-CN" dirty="0">
                <a:latin typeface="微软雅黑" panose="020B0503020204020204" pitchFamily="34" charset="-122"/>
                <a:ea typeface="微软雅黑" panose="020B0503020204020204" pitchFamily="34" charset="-122"/>
              </a:rPr>
              <a:t>liby.a </a:t>
            </a:r>
            <a:r>
              <a:rPr lang="en-US" altLang="zh-CN" dirty="0">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libx.a  </a:t>
            </a:r>
          </a:p>
          <a:p>
            <a:pPr>
              <a:lnSpc>
                <a:spcPct val="105000"/>
              </a:lnSpc>
              <a:spcBef>
                <a:spcPct val="15000"/>
              </a:spcBef>
              <a:buNone/>
            </a:pPr>
            <a:r>
              <a:rPr lang="zh-CN" altLang="en-US" dirty="0">
                <a:latin typeface="微软雅黑" panose="020B0503020204020204" pitchFamily="34" charset="-122"/>
                <a:ea typeface="微软雅黑" panose="020B0503020204020204" pitchFamily="34" charset="-122"/>
              </a:rPr>
              <a:t>     则以下命令行可行：</a:t>
            </a:r>
          </a:p>
          <a:p>
            <a:pPr lvl="1">
              <a:lnSpc>
                <a:spcPct val="105000"/>
              </a:lnSpc>
              <a:spcBef>
                <a:spcPct val="15000"/>
              </a:spcBef>
            </a:pPr>
            <a:r>
              <a:rPr lang="en-US" altLang="zh-CN" sz="2200" dirty="0">
                <a:latin typeface="微软雅黑" panose="020B0503020204020204" pitchFamily="34" charset="-122"/>
                <a:ea typeface="微软雅黑" panose="020B0503020204020204" pitchFamily="34" charset="-122"/>
              </a:rPr>
              <a:t>gcc -static –o myfunc func.o libx.a liby.a libx.a</a:t>
            </a:r>
            <a:endParaRPr lang="zh-CN" altLang="en-US" sz="2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3971">
                                            <p:txEl>
                                              <p:pRg st="1" end="1"/>
                                            </p:txEl>
                                          </p:spTgt>
                                        </p:tgtEl>
                                        <p:attrNameLst>
                                          <p:attrName>style.visibility</p:attrName>
                                        </p:attrNameLst>
                                      </p:cBhvr>
                                      <p:to>
                                        <p:strVal val="visible"/>
                                      </p:to>
                                    </p:set>
                                    <p:animEffect transition="in" filter="blinds(horizontal)">
                                      <p:cBhvr>
                                        <p:cTn id="7" dur="500"/>
                                        <p:tgtEl>
                                          <p:spTgt spid="72397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23971">
                                            <p:txEl>
                                              <p:pRg st="2" end="2"/>
                                            </p:txEl>
                                          </p:spTgt>
                                        </p:tgtEl>
                                        <p:attrNameLst>
                                          <p:attrName>style.visibility</p:attrName>
                                        </p:attrNameLst>
                                      </p:cBhvr>
                                      <p:to>
                                        <p:strVal val="visible"/>
                                      </p:to>
                                    </p:set>
                                    <p:animEffect transition="in" filter="blinds(horizontal)">
                                      <p:cBhvr>
                                        <p:cTn id="10" dur="500"/>
                                        <p:tgtEl>
                                          <p:spTgt spid="72397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23971">
                                            <p:txEl>
                                              <p:pRg st="3" end="3"/>
                                            </p:txEl>
                                          </p:spTgt>
                                        </p:tgtEl>
                                        <p:attrNameLst>
                                          <p:attrName>style.visibility</p:attrName>
                                        </p:attrNameLst>
                                      </p:cBhvr>
                                      <p:to>
                                        <p:strVal val="visible"/>
                                      </p:to>
                                    </p:set>
                                    <p:animEffect transition="in" filter="blinds(horizontal)">
                                      <p:cBhvr>
                                        <p:cTn id="13" dur="500"/>
                                        <p:tgtEl>
                                          <p:spTgt spid="723971">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23971">
                                            <p:txEl>
                                              <p:pRg st="4" end="4"/>
                                            </p:txEl>
                                          </p:spTgt>
                                        </p:tgtEl>
                                        <p:attrNameLst>
                                          <p:attrName>style.visibility</p:attrName>
                                        </p:attrNameLst>
                                      </p:cBhvr>
                                      <p:to>
                                        <p:strVal val="visible"/>
                                      </p:to>
                                    </p:set>
                                    <p:animEffect transition="in" filter="blinds(horizontal)">
                                      <p:cBhvr>
                                        <p:cTn id="18" dur="500"/>
                                        <p:tgtEl>
                                          <p:spTgt spid="723971">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23971">
                                            <p:txEl>
                                              <p:pRg st="5" end="5"/>
                                            </p:txEl>
                                          </p:spTgt>
                                        </p:tgtEl>
                                        <p:attrNameLst>
                                          <p:attrName>style.visibility</p:attrName>
                                        </p:attrNameLst>
                                      </p:cBhvr>
                                      <p:to>
                                        <p:strVal val="visible"/>
                                      </p:to>
                                    </p:set>
                                    <p:animEffect transition="in" filter="blinds(horizontal)">
                                      <p:cBhvr>
                                        <p:cTn id="21" dur="500"/>
                                        <p:tgtEl>
                                          <p:spTgt spid="723971">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23971">
                                            <p:txEl>
                                              <p:pRg st="6" end="6"/>
                                            </p:txEl>
                                          </p:spTgt>
                                        </p:tgtEl>
                                        <p:attrNameLst>
                                          <p:attrName>style.visibility</p:attrName>
                                        </p:attrNameLst>
                                      </p:cBhvr>
                                      <p:to>
                                        <p:strVal val="visible"/>
                                      </p:to>
                                    </p:set>
                                    <p:animEffect transition="in" filter="blinds(horizontal)">
                                      <p:cBhvr>
                                        <p:cTn id="24" dur="500"/>
                                        <p:tgtEl>
                                          <p:spTgt spid="723971">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723971">
                                            <p:txEl>
                                              <p:pRg st="7" end="7"/>
                                            </p:txEl>
                                          </p:spTgt>
                                        </p:tgtEl>
                                        <p:attrNameLst>
                                          <p:attrName>style.visibility</p:attrName>
                                        </p:attrNameLst>
                                      </p:cBhvr>
                                      <p:to>
                                        <p:strVal val="visible"/>
                                      </p:to>
                                    </p:set>
                                    <p:animEffect transition="in" filter="blinds(horizontal)">
                                      <p:cBhvr>
                                        <p:cTn id="27" dur="500"/>
                                        <p:tgtEl>
                                          <p:spTgt spid="723971">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23971">
                                            <p:txEl>
                                              <p:pRg st="9" end="9"/>
                                            </p:txEl>
                                          </p:spTgt>
                                        </p:tgtEl>
                                        <p:attrNameLst>
                                          <p:attrName>style.visibility</p:attrName>
                                        </p:attrNameLst>
                                      </p:cBhvr>
                                      <p:to>
                                        <p:strVal val="visible"/>
                                      </p:to>
                                    </p:set>
                                    <p:animEffect transition="in" filter="blinds(horizontal)">
                                      <p:cBhvr>
                                        <p:cTn id="32" dur="500"/>
                                        <p:tgtEl>
                                          <p:spTgt spid="723971">
                                            <p:txEl>
                                              <p:pRg st="9" end="9"/>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723971">
                                            <p:txEl>
                                              <p:pRg st="10" end="10"/>
                                            </p:txEl>
                                          </p:spTgt>
                                        </p:tgtEl>
                                        <p:attrNameLst>
                                          <p:attrName>style.visibility</p:attrName>
                                        </p:attrNameLst>
                                      </p:cBhvr>
                                      <p:to>
                                        <p:strVal val="visible"/>
                                      </p:to>
                                    </p:set>
                                    <p:animEffect transition="in" filter="blinds(horizontal)">
                                      <p:cBhvr>
                                        <p:cTn id="35" dur="500"/>
                                        <p:tgtEl>
                                          <p:spTgt spid="723971">
                                            <p:txEl>
                                              <p:pRg st="10" end="1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723971">
                                            <p:txEl>
                                              <p:pRg st="11" end="11"/>
                                            </p:txEl>
                                          </p:spTgt>
                                        </p:tgtEl>
                                        <p:attrNameLst>
                                          <p:attrName>style.visibility</p:attrName>
                                        </p:attrNameLst>
                                      </p:cBhvr>
                                      <p:to>
                                        <p:strVal val="visible"/>
                                      </p:to>
                                    </p:set>
                                    <p:animEffect transition="in" filter="blinds(horizontal)">
                                      <p:cBhvr>
                                        <p:cTn id="40" dur="500"/>
                                        <p:tgtEl>
                                          <p:spTgt spid="723971">
                                            <p:txEl>
                                              <p:pRg st="11" end="11"/>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723971">
                                            <p:txEl>
                                              <p:pRg st="12" end="12"/>
                                            </p:txEl>
                                          </p:spTgt>
                                        </p:tgtEl>
                                        <p:attrNameLst>
                                          <p:attrName>style.visibility</p:attrName>
                                        </p:attrNameLst>
                                      </p:cBhvr>
                                      <p:to>
                                        <p:strVal val="visible"/>
                                      </p:to>
                                    </p:set>
                                    <p:animEffect transition="in" filter="blinds(horizontal)">
                                      <p:cBhvr>
                                        <p:cTn id="43" dur="500"/>
                                        <p:tgtEl>
                                          <p:spTgt spid="72397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BE51A5-CF50-2679-6D9A-D6CD349D824E}"/>
            </a:ext>
          </a:extLst>
        </p:cNvPr>
        <p:cNvGrpSpPr/>
        <p:nvPr/>
      </p:nvGrpSpPr>
      <p:grpSpPr>
        <a:xfrm>
          <a:off x="0" y="0"/>
          <a:ext cx="0" cy="0"/>
          <a:chOff x="0" y="0"/>
          <a:chExt cx="0" cy="0"/>
        </a:xfrm>
      </p:grpSpPr>
      <p:sp>
        <p:nvSpPr>
          <p:cNvPr id="33793" name="Rectangle 4">
            <a:extLst>
              <a:ext uri="{FF2B5EF4-FFF2-40B4-BE49-F238E27FC236}">
                <a16:creationId xmlns:a16="http://schemas.microsoft.com/office/drawing/2014/main" id="{88BC28D9-2530-069E-5D08-113C4A1E1B39}"/>
              </a:ext>
            </a:extLst>
          </p:cNvPr>
          <p:cNvSpPr>
            <a:spLocks noGrp="1"/>
          </p:cNvSpPr>
          <p:nvPr>
            <p:ph type="title"/>
          </p:nvPr>
        </p:nvSpPr>
        <p:spPr>
          <a:xfrm>
            <a:off x="1106488" y="0"/>
            <a:ext cx="6986587" cy="781050"/>
          </a:xfrm>
          <a:ln/>
        </p:spPr>
        <p:txBody>
          <a:bodyPr vert="horz" wrap="square" lIns="91440" tIns="45720" rIns="91440" bIns="45720" anchor="ctr" anchorCtr="0"/>
          <a:lstStyle/>
          <a:p>
            <a:r>
              <a:rPr lang="zh-CN" altLang="en-US" dirty="0"/>
              <a:t>回顾：链接操作的步骤</a:t>
            </a:r>
          </a:p>
        </p:txBody>
      </p:sp>
      <p:sp>
        <p:nvSpPr>
          <p:cNvPr id="603139" name="Rectangle 5">
            <a:extLst>
              <a:ext uri="{FF2B5EF4-FFF2-40B4-BE49-F238E27FC236}">
                <a16:creationId xmlns:a16="http://schemas.microsoft.com/office/drawing/2014/main" id="{093E17E7-5992-5F1C-3B73-B30AB8E8C694}"/>
              </a:ext>
            </a:extLst>
          </p:cNvPr>
          <p:cNvSpPr>
            <a:spLocks noGrp="1"/>
          </p:cNvSpPr>
          <p:nvPr>
            <p:ph type="body"/>
          </p:nvPr>
        </p:nvSpPr>
        <p:spPr>
          <a:xfrm>
            <a:off x="57150" y="915988"/>
            <a:ext cx="8920163" cy="5614987"/>
          </a:xfrm>
          <a:ln/>
        </p:spPr>
        <p:txBody>
          <a:bodyPr vert="horz" wrap="square" lIns="91440" tIns="45720" rIns="91440" bIns="45720" anchor="t" anchorCtr="0"/>
          <a:lstStyle/>
          <a:p>
            <a:pPr>
              <a:lnSpc>
                <a:spcPct val="100000"/>
              </a:lnSpc>
            </a:pPr>
            <a:r>
              <a:rPr lang="en-US" altLang="zh-CN" dirty="0">
                <a:latin typeface="微软雅黑" panose="020B0503020204020204" pitchFamily="34" charset="-122"/>
                <a:ea typeface="微软雅黑" panose="020B0503020204020204" pitchFamily="34" charset="-122"/>
              </a:rPr>
              <a:t>Step 1. </a:t>
            </a:r>
            <a:r>
              <a:rPr lang="zh-CN" altLang="en-US" dirty="0">
                <a:latin typeface="微软雅黑" panose="020B0503020204020204" pitchFamily="34" charset="-122"/>
                <a:ea typeface="微软雅黑" panose="020B0503020204020204" pitchFamily="34" charset="-122"/>
              </a:rPr>
              <a:t>符号解析（</a:t>
            </a:r>
            <a:r>
              <a:rPr lang="en-US" altLang="zh-CN" dirty="0">
                <a:latin typeface="微软雅黑" panose="020B0503020204020204" pitchFamily="34" charset="-122"/>
                <a:ea typeface="微软雅黑" panose="020B0503020204020204" pitchFamily="34" charset="-122"/>
              </a:rPr>
              <a:t>Symbol resolution</a:t>
            </a:r>
            <a:r>
              <a:rPr lang="zh-CN" altLang="en-US" dirty="0">
                <a:latin typeface="微软雅黑" panose="020B0503020204020204" pitchFamily="34" charset="-122"/>
                <a:ea typeface="微软雅黑" panose="020B0503020204020204" pitchFamily="34" charset="-122"/>
              </a:rPr>
              <a:t>）</a:t>
            </a:r>
          </a:p>
          <a:p>
            <a:pPr lvl="1">
              <a:lnSpc>
                <a:spcPct val="100000"/>
              </a:lnSpc>
            </a:pPr>
            <a:r>
              <a:rPr lang="zh-CN" altLang="en-US" sz="2200" dirty="0">
                <a:latin typeface="微软雅黑" panose="020B0503020204020204" pitchFamily="34" charset="-122"/>
                <a:ea typeface="微软雅黑" panose="020B0503020204020204" pitchFamily="34" charset="-122"/>
              </a:rPr>
              <a:t>程序中有定义和引用的符号</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包括变量和函数等</a:t>
            </a:r>
            <a:r>
              <a:rPr lang="en-US" altLang="zh-CN" sz="2200" dirty="0">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a:p>
            <a:pPr lvl="2">
              <a:lnSpc>
                <a:spcPct val="100000"/>
              </a:lnSpc>
            </a:pPr>
            <a:r>
              <a:rPr lang="en-US" altLang="zh-CN" sz="2000" dirty="0">
                <a:latin typeface="微软雅黑" panose="020B0503020204020204" pitchFamily="34" charset="-122"/>
                <a:ea typeface="微软雅黑" panose="020B0503020204020204" pitchFamily="34" charset="-122"/>
              </a:rPr>
              <a:t>void swap() {…}  /* </a:t>
            </a:r>
            <a:r>
              <a:rPr lang="zh-CN" altLang="en-US" sz="2000" dirty="0">
                <a:latin typeface="微软雅黑" panose="020B0503020204020204" pitchFamily="34" charset="-122"/>
                <a:ea typeface="微软雅黑" panose="020B0503020204020204" pitchFamily="34" charset="-122"/>
              </a:rPr>
              <a:t>定义符号</a:t>
            </a:r>
            <a:r>
              <a:rPr lang="en-US" altLang="zh-CN" sz="2000" dirty="0">
                <a:latin typeface="微软雅黑" panose="020B0503020204020204" pitchFamily="34" charset="-122"/>
                <a:ea typeface="微软雅黑" panose="020B0503020204020204" pitchFamily="34" charset="-122"/>
              </a:rPr>
              <a:t>swap */</a:t>
            </a:r>
          </a:p>
          <a:p>
            <a:pPr lvl="2">
              <a:lnSpc>
                <a:spcPct val="100000"/>
              </a:lnSpc>
            </a:pPr>
            <a:r>
              <a:rPr lang="en-US" altLang="zh-CN" sz="2000" dirty="0">
                <a:latin typeface="微软雅黑" panose="020B0503020204020204" pitchFamily="34" charset="-122"/>
                <a:ea typeface="微软雅黑" panose="020B0503020204020204" pitchFamily="34" charset="-122"/>
              </a:rPr>
              <a:t>swap();          /* </a:t>
            </a:r>
            <a:r>
              <a:rPr lang="zh-CN" altLang="en-US" sz="2000" dirty="0">
                <a:latin typeface="微软雅黑" panose="020B0503020204020204" pitchFamily="34" charset="-122"/>
                <a:ea typeface="微软雅黑" panose="020B0503020204020204" pitchFamily="34" charset="-122"/>
              </a:rPr>
              <a:t>引用符号</a:t>
            </a:r>
            <a:r>
              <a:rPr lang="en-US" altLang="zh-CN" sz="2000" dirty="0">
                <a:latin typeface="微软雅黑" panose="020B0503020204020204" pitchFamily="34" charset="-122"/>
                <a:ea typeface="微软雅黑" panose="020B0503020204020204" pitchFamily="34" charset="-122"/>
              </a:rPr>
              <a:t>swap */</a:t>
            </a:r>
          </a:p>
          <a:p>
            <a:pPr lvl="2">
              <a:lnSpc>
                <a:spcPct val="100000"/>
              </a:lnSpc>
            </a:pPr>
            <a:r>
              <a:rPr lang="en-US" altLang="zh-CN" sz="2000" dirty="0">
                <a:latin typeface="微软雅黑" panose="020B0503020204020204" pitchFamily="34" charset="-122"/>
                <a:ea typeface="微软雅黑" panose="020B0503020204020204" pitchFamily="34" charset="-122"/>
              </a:rPr>
              <a:t>int *xp = &amp;x;    /* </a:t>
            </a:r>
            <a:r>
              <a:rPr lang="zh-CN" altLang="en-US" sz="2000" dirty="0">
                <a:latin typeface="微软雅黑" panose="020B0503020204020204" pitchFamily="34" charset="-122"/>
                <a:ea typeface="微软雅黑" panose="020B0503020204020204" pitchFamily="34" charset="-122"/>
              </a:rPr>
              <a:t>定义符号 </a:t>
            </a:r>
            <a:r>
              <a:rPr lang="en-US" altLang="zh-CN" sz="2000" dirty="0">
                <a:latin typeface="微软雅黑" panose="020B0503020204020204" pitchFamily="34" charset="-122"/>
                <a:ea typeface="微软雅黑" panose="020B0503020204020204" pitchFamily="34" charset="-122"/>
              </a:rPr>
              <a:t>xp, </a:t>
            </a:r>
            <a:r>
              <a:rPr lang="zh-CN" altLang="en-US" sz="2000" dirty="0">
                <a:latin typeface="微软雅黑" panose="020B0503020204020204" pitchFamily="34" charset="-122"/>
                <a:ea typeface="微软雅黑" panose="020B0503020204020204" pitchFamily="34" charset="-122"/>
              </a:rPr>
              <a:t>引用符号 </a:t>
            </a:r>
            <a:r>
              <a:rPr lang="en-US" altLang="zh-CN" sz="2000" dirty="0">
                <a:latin typeface="微软雅黑" panose="020B0503020204020204" pitchFamily="34" charset="-122"/>
                <a:ea typeface="微软雅黑" panose="020B0503020204020204" pitchFamily="34" charset="-122"/>
              </a:rPr>
              <a:t>x */</a:t>
            </a:r>
            <a:endParaRPr lang="en-US" altLang="zh-CN" dirty="0">
              <a:latin typeface="微软雅黑" panose="020B0503020204020204" pitchFamily="34" charset="-122"/>
              <a:ea typeface="微软雅黑" panose="020B0503020204020204" pitchFamily="34" charset="-122"/>
            </a:endParaRPr>
          </a:p>
          <a:p>
            <a:pPr lvl="1">
              <a:lnSpc>
                <a:spcPct val="100000"/>
              </a:lnSpc>
            </a:pPr>
            <a:r>
              <a:rPr lang="zh-CN" altLang="en-US" sz="2200" dirty="0">
                <a:latin typeface="微软雅黑" panose="020B0503020204020204" pitchFamily="34" charset="-122"/>
                <a:ea typeface="微软雅黑" panose="020B0503020204020204" pitchFamily="34" charset="-122"/>
              </a:rPr>
              <a:t>编译器将</a:t>
            </a:r>
            <a:r>
              <a:rPr lang="zh-CN" altLang="en-US" sz="2200" dirty="0">
                <a:solidFill>
                  <a:srgbClr val="FF3300"/>
                </a:solidFill>
                <a:latin typeface="微软雅黑" panose="020B0503020204020204" pitchFamily="34" charset="-122"/>
                <a:ea typeface="微软雅黑" panose="020B0503020204020204" pitchFamily="34" charset="-122"/>
              </a:rPr>
              <a:t>定义的符号</a:t>
            </a:r>
            <a:r>
              <a:rPr lang="zh-CN" altLang="en-US" sz="2200" dirty="0">
                <a:latin typeface="微软雅黑" panose="020B0503020204020204" pitchFamily="34" charset="-122"/>
                <a:ea typeface="微软雅黑" panose="020B0503020204020204" pitchFamily="34" charset="-122"/>
              </a:rPr>
              <a:t>存放在一个</a:t>
            </a:r>
            <a:r>
              <a:rPr lang="zh-CN" altLang="en-US" sz="2200" dirty="0">
                <a:solidFill>
                  <a:srgbClr val="FF3300"/>
                </a:solidFill>
                <a:latin typeface="微软雅黑" panose="020B0503020204020204" pitchFamily="34" charset="-122"/>
                <a:ea typeface="微软雅黑" panose="020B0503020204020204" pitchFamily="34" charset="-122"/>
              </a:rPr>
              <a:t>符号表</a:t>
            </a: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symbol table</a:t>
            </a:r>
            <a:r>
              <a:rPr lang="zh-CN" altLang="en-US" sz="2200" dirty="0">
                <a:latin typeface="微软雅黑" panose="020B0503020204020204" pitchFamily="34" charset="-122"/>
                <a:ea typeface="微软雅黑" panose="020B0503020204020204" pitchFamily="34" charset="-122"/>
              </a:rPr>
              <a:t>）中</a:t>
            </a:r>
            <a:r>
              <a:rPr lang="en-US" altLang="zh-CN" sz="2200" dirty="0">
                <a:latin typeface="微软雅黑" panose="020B0503020204020204" pitchFamily="34" charset="-122"/>
                <a:ea typeface="微软雅黑" panose="020B0503020204020204" pitchFamily="34" charset="-122"/>
              </a:rPr>
              <a:t>.</a:t>
            </a:r>
          </a:p>
          <a:p>
            <a:pPr lvl="2">
              <a:lnSpc>
                <a:spcPct val="100000"/>
              </a:lnSpc>
              <a:buChar char="–"/>
            </a:pPr>
            <a:r>
              <a:rPr lang="zh-CN" altLang="en-US" sz="2200" dirty="0">
                <a:latin typeface="微软雅黑" panose="020B0503020204020204" pitchFamily="34" charset="-122"/>
                <a:ea typeface="微软雅黑" panose="020B0503020204020204" pitchFamily="34" charset="-122"/>
              </a:rPr>
              <a:t>符号表是一个结构数组</a:t>
            </a:r>
          </a:p>
          <a:p>
            <a:pPr lvl="2">
              <a:lnSpc>
                <a:spcPct val="100000"/>
              </a:lnSpc>
              <a:buChar char="–"/>
            </a:pPr>
            <a:r>
              <a:rPr lang="zh-CN" altLang="en-US" sz="2200" dirty="0">
                <a:latin typeface="微软雅黑" panose="020B0503020204020204" pitchFamily="34" charset="-122"/>
                <a:ea typeface="微软雅黑" panose="020B0503020204020204" pitchFamily="34" charset="-122"/>
              </a:rPr>
              <a:t>每个表项包含符号名、</a:t>
            </a:r>
            <a:r>
              <a:rPr lang="zh-CN" altLang="en-US" sz="2200" dirty="0">
                <a:solidFill>
                  <a:srgbClr val="CC3300"/>
                </a:solidFill>
                <a:latin typeface="微软雅黑" panose="020B0503020204020204" pitchFamily="34" charset="-122"/>
                <a:ea typeface="微软雅黑" panose="020B0503020204020204" pitchFamily="34" charset="-122"/>
              </a:rPr>
              <a:t>长度和位置</a:t>
            </a:r>
            <a:r>
              <a:rPr lang="zh-CN" altLang="en-US" sz="2200" dirty="0">
                <a:latin typeface="微软雅黑" panose="020B0503020204020204" pitchFamily="34" charset="-122"/>
                <a:ea typeface="微软雅黑" panose="020B0503020204020204" pitchFamily="34" charset="-122"/>
              </a:rPr>
              <a:t>等信息</a:t>
            </a:r>
            <a:endParaRPr lang="en-US" altLang="zh-CN" sz="2200" dirty="0">
              <a:latin typeface="微软雅黑" panose="020B0503020204020204" pitchFamily="34" charset="-122"/>
              <a:ea typeface="微软雅黑" panose="020B0503020204020204" pitchFamily="34" charset="-122"/>
            </a:endParaRPr>
          </a:p>
          <a:p>
            <a:pPr lvl="1">
              <a:lnSpc>
                <a:spcPct val="100000"/>
              </a:lnSpc>
            </a:pPr>
            <a:r>
              <a:rPr lang="zh-CN" altLang="en-US" sz="2200" dirty="0">
                <a:latin typeface="微软雅黑" panose="020B0503020204020204" pitchFamily="34" charset="-122"/>
                <a:ea typeface="微软雅黑" panose="020B0503020204020204" pitchFamily="34" charset="-122"/>
              </a:rPr>
              <a:t>链接器将每个</a:t>
            </a:r>
            <a:r>
              <a:rPr lang="zh-CN" altLang="en-US" sz="2200" dirty="0">
                <a:solidFill>
                  <a:srgbClr val="FF3300"/>
                </a:solidFill>
                <a:latin typeface="微软雅黑" panose="020B0503020204020204" pitchFamily="34" charset="-122"/>
                <a:ea typeface="微软雅黑" panose="020B0503020204020204" pitchFamily="34" charset="-122"/>
              </a:rPr>
              <a:t>符号的引用</a:t>
            </a:r>
            <a:r>
              <a:rPr lang="zh-CN" altLang="en-US" sz="2200" dirty="0">
                <a:latin typeface="微软雅黑" panose="020B0503020204020204" pitchFamily="34" charset="-122"/>
                <a:ea typeface="微软雅黑" panose="020B0503020204020204" pitchFamily="34" charset="-122"/>
              </a:rPr>
              <a:t>都与一个确定的</a:t>
            </a:r>
            <a:r>
              <a:rPr lang="zh-CN" altLang="en-US" sz="2200" dirty="0">
                <a:solidFill>
                  <a:srgbClr val="FF3300"/>
                </a:solidFill>
                <a:latin typeface="微软雅黑" panose="020B0503020204020204" pitchFamily="34" charset="-122"/>
                <a:ea typeface="微软雅黑" panose="020B0503020204020204" pitchFamily="34" charset="-122"/>
              </a:rPr>
              <a:t>符号定义</a:t>
            </a:r>
            <a:r>
              <a:rPr lang="zh-CN" altLang="en-US" sz="2200" dirty="0">
                <a:latin typeface="微软雅黑" panose="020B0503020204020204" pitchFamily="34" charset="-122"/>
                <a:ea typeface="微软雅黑" panose="020B0503020204020204" pitchFamily="34" charset="-122"/>
              </a:rPr>
              <a:t>建立关联</a:t>
            </a:r>
          </a:p>
          <a:p>
            <a:r>
              <a:rPr lang="en-US" altLang="zh-CN" dirty="0">
                <a:latin typeface="微软雅黑" panose="020B0503020204020204" pitchFamily="34" charset="-122"/>
                <a:ea typeface="微软雅黑" panose="020B0503020204020204" pitchFamily="34" charset="-122"/>
              </a:rPr>
              <a:t>Step 2. </a:t>
            </a:r>
            <a:r>
              <a:rPr lang="zh-CN" altLang="en-US" dirty="0">
                <a:latin typeface="微软雅黑" panose="020B0503020204020204" pitchFamily="34" charset="-122"/>
                <a:ea typeface="微软雅黑" panose="020B0503020204020204" pitchFamily="34" charset="-122"/>
              </a:rPr>
              <a:t>重定位</a:t>
            </a:r>
            <a:endParaRPr lang="en-US" altLang="zh-CN"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将多个代码段与数据段分别</a:t>
            </a:r>
            <a:r>
              <a:rPr lang="zh-CN" altLang="en-US" sz="2200" dirty="0">
                <a:solidFill>
                  <a:srgbClr val="FF0000"/>
                </a:solidFill>
                <a:latin typeface="微软雅黑" panose="020B0503020204020204" pitchFamily="34" charset="-122"/>
                <a:ea typeface="微软雅黑" panose="020B0503020204020204" pitchFamily="34" charset="-122"/>
              </a:rPr>
              <a:t>合并为</a:t>
            </a:r>
            <a:r>
              <a:rPr lang="zh-CN" altLang="en-US" sz="2200" dirty="0">
                <a:latin typeface="微软雅黑" panose="020B0503020204020204" pitchFamily="34" charset="-122"/>
                <a:ea typeface="微软雅黑" panose="020B0503020204020204" pitchFamily="34" charset="-122"/>
              </a:rPr>
              <a:t>一个单独的代码段和数据段</a:t>
            </a:r>
            <a:endParaRPr lang="en-US" altLang="zh-CN"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计算每个定义的符号在虚拟地址空间中的</a:t>
            </a:r>
            <a:r>
              <a:rPr lang="zh-CN" altLang="en-US" sz="2200" dirty="0">
                <a:solidFill>
                  <a:srgbClr val="FF3300"/>
                </a:solidFill>
                <a:latin typeface="微软雅黑" panose="020B0503020204020204" pitchFamily="34" charset="-122"/>
                <a:ea typeface="微软雅黑" panose="020B0503020204020204" pitchFamily="34" charset="-122"/>
              </a:rPr>
              <a:t>绝对地址</a:t>
            </a:r>
          </a:p>
          <a:p>
            <a:pPr lvl="1"/>
            <a:r>
              <a:rPr lang="zh-CN" altLang="en-US" sz="2200" dirty="0">
                <a:latin typeface="微软雅黑" panose="020B0503020204020204" pitchFamily="34" charset="-122"/>
                <a:ea typeface="微软雅黑" panose="020B0503020204020204" pitchFamily="34" charset="-122"/>
              </a:rPr>
              <a:t>将可执行文件中符号引用处的地址</a:t>
            </a:r>
            <a:r>
              <a:rPr lang="zh-CN" altLang="en-US" sz="2200" dirty="0">
                <a:solidFill>
                  <a:srgbClr val="FF0000"/>
                </a:solidFill>
                <a:latin typeface="微软雅黑" panose="020B0503020204020204" pitchFamily="34" charset="-122"/>
                <a:ea typeface="微软雅黑" panose="020B0503020204020204" pitchFamily="34" charset="-122"/>
              </a:rPr>
              <a:t>修改为重定位后的地址信息</a:t>
            </a:r>
            <a:endParaRPr lang="en-US" altLang="zh-CN" sz="2200" dirty="0">
              <a:solidFill>
                <a:srgbClr val="FF0000"/>
              </a:solidFill>
              <a:latin typeface="微软雅黑" panose="020B0503020204020204" pitchFamily="34" charset="-122"/>
              <a:ea typeface="微软雅黑" panose="020B0503020204020204" pitchFamily="34" charset="-122"/>
            </a:endParaRPr>
          </a:p>
        </p:txBody>
      </p:sp>
      <p:sp>
        <p:nvSpPr>
          <p:cNvPr id="603140" name="Text Box 4">
            <a:extLst>
              <a:ext uri="{FF2B5EF4-FFF2-40B4-BE49-F238E27FC236}">
                <a16:creationId xmlns:a16="http://schemas.microsoft.com/office/drawing/2014/main" id="{90C696C0-42EF-7C8A-2F01-067FE4968011}"/>
              </a:ext>
            </a:extLst>
          </p:cNvPr>
          <p:cNvSpPr txBox="1"/>
          <p:nvPr/>
        </p:nvSpPr>
        <p:spPr>
          <a:xfrm>
            <a:off x="7092950" y="57150"/>
            <a:ext cx="1873250" cy="2436813"/>
          </a:xfrm>
          <a:prstGeom prst="rect">
            <a:avLst/>
          </a:prstGeom>
          <a:solidFill>
            <a:schemeClr val="bg1"/>
          </a:solidFill>
          <a:ln w="9525">
            <a:noFill/>
          </a:ln>
        </p:spPr>
        <p:txBody>
          <a:bodyPr anchor="t" anchorCtr="0">
            <a:spAutoFit/>
          </a:bodyPr>
          <a:lstStyle/>
          <a:p>
            <a:r>
              <a:rPr lang="en-US" altLang="zh-CN" sz="2200" b="1" dirty="0">
                <a:latin typeface="微软雅黑" panose="020B0503020204020204" pitchFamily="34" charset="-122"/>
                <a:ea typeface="微软雅黑" panose="020B0503020204020204" pitchFamily="34" charset="-122"/>
              </a:rPr>
              <a:t>      add </a:t>
            </a:r>
            <a:r>
              <a:rPr lang="en-US" altLang="zh-CN" sz="2200" b="1" dirty="0">
                <a:solidFill>
                  <a:srgbClr val="FF0000"/>
                </a:solidFill>
                <a:latin typeface="微软雅黑" panose="020B0503020204020204" pitchFamily="34" charset="-122"/>
                <a:ea typeface="微软雅黑" panose="020B0503020204020204" pitchFamily="34" charset="-122"/>
              </a:rPr>
              <a:t>B</a:t>
            </a:r>
          </a:p>
          <a:p>
            <a:r>
              <a:rPr lang="en-US" altLang="zh-CN" sz="2200" b="1" dirty="0">
                <a:solidFill>
                  <a:srgbClr val="009242"/>
                </a:solidFill>
                <a:latin typeface="微软雅黑" panose="020B0503020204020204" pitchFamily="34" charset="-122"/>
                <a:ea typeface="微软雅黑" panose="020B0503020204020204" pitchFamily="34" charset="-122"/>
              </a:rPr>
              <a:t>      jmp </a:t>
            </a:r>
            <a:r>
              <a:rPr lang="en-US" altLang="zh-CN" sz="2200" b="1" dirty="0">
                <a:solidFill>
                  <a:srgbClr val="FF0000"/>
                </a:solidFill>
                <a:latin typeface="微软雅黑" panose="020B0503020204020204" pitchFamily="34" charset="-122"/>
                <a:ea typeface="微软雅黑" panose="020B0503020204020204" pitchFamily="34" charset="-122"/>
              </a:rPr>
              <a:t>L0</a:t>
            </a:r>
          </a:p>
          <a:p>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p>
          <a:p>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p>
          <a:p>
            <a:r>
              <a:rPr lang="en-US" altLang="zh-CN" sz="2200" b="1" dirty="0">
                <a:latin typeface="微软雅黑" panose="020B0503020204020204" pitchFamily="34" charset="-122"/>
                <a:ea typeface="微软雅黑" panose="020B0503020204020204" pitchFamily="34" charset="-122"/>
              </a:rPr>
              <a:t>       ……</a:t>
            </a:r>
          </a:p>
          <a:p>
            <a:r>
              <a:rPr lang="en-US" altLang="zh-CN" sz="2200" b="1" dirty="0">
                <a:solidFill>
                  <a:srgbClr val="FF0000"/>
                </a:solidFill>
                <a:latin typeface="微软雅黑" panose="020B0503020204020204" pitchFamily="34" charset="-122"/>
                <a:ea typeface="微软雅黑" panose="020B0503020204020204" pitchFamily="34" charset="-122"/>
              </a:rPr>
              <a:t>L0</a:t>
            </a:r>
            <a:r>
              <a:rPr lang="zh-CN" altLang="en-US" sz="2200" b="1" dirty="0">
                <a:latin typeface="微软雅黑" panose="020B0503020204020204" pitchFamily="34" charset="-122"/>
                <a:ea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rPr>
              <a:t>sub </a:t>
            </a:r>
            <a:r>
              <a:rPr lang="en-US" altLang="zh-CN" sz="2200" b="1" dirty="0">
                <a:solidFill>
                  <a:srgbClr val="FF0000"/>
                </a:solidFill>
                <a:latin typeface="微软雅黑" panose="020B0503020204020204" pitchFamily="34" charset="-122"/>
                <a:ea typeface="微软雅黑" panose="020B0503020204020204" pitchFamily="34" charset="-122"/>
              </a:rPr>
              <a:t>C</a:t>
            </a:r>
          </a:p>
          <a:p>
            <a:r>
              <a:rPr lang="en-US" altLang="zh-CN" sz="2200" b="1" dirty="0">
                <a:latin typeface="微软雅黑" panose="020B0503020204020204" pitchFamily="34" charset="-122"/>
                <a:ea typeface="微软雅黑" panose="020B0503020204020204" pitchFamily="34" charset="-122"/>
              </a:rPr>
              <a:t>       ……</a:t>
            </a:r>
          </a:p>
        </p:txBody>
      </p:sp>
      <p:sp>
        <p:nvSpPr>
          <p:cNvPr id="603141" name="Line 5">
            <a:extLst>
              <a:ext uri="{FF2B5EF4-FFF2-40B4-BE49-F238E27FC236}">
                <a16:creationId xmlns:a16="http://schemas.microsoft.com/office/drawing/2014/main" id="{50E53420-C33B-66D2-33EA-4C14C9C7395C}"/>
              </a:ext>
            </a:extLst>
          </p:cNvPr>
          <p:cNvSpPr/>
          <p:nvPr/>
        </p:nvSpPr>
        <p:spPr>
          <a:xfrm flipH="1">
            <a:off x="3730625" y="811213"/>
            <a:ext cx="4557713" cy="3279775"/>
          </a:xfrm>
          <a:prstGeom prst="line">
            <a:avLst/>
          </a:prstGeom>
          <a:ln w="38100" cap="flat" cmpd="sng">
            <a:solidFill>
              <a:srgbClr val="CC0066"/>
            </a:solidFill>
            <a:prstDash val="solid"/>
            <a:round/>
            <a:headEnd type="none" w="med" len="med"/>
            <a:tailEnd type="triangle" w="med" len="med"/>
          </a:ln>
        </p:spPr>
      </p:sp>
      <p:sp>
        <p:nvSpPr>
          <p:cNvPr id="603142" name="Line 6">
            <a:extLst>
              <a:ext uri="{FF2B5EF4-FFF2-40B4-BE49-F238E27FC236}">
                <a16:creationId xmlns:a16="http://schemas.microsoft.com/office/drawing/2014/main" id="{9E672DB8-5D34-AB7A-1FEE-02859CDF3C2C}"/>
              </a:ext>
            </a:extLst>
          </p:cNvPr>
          <p:cNvSpPr/>
          <p:nvPr/>
        </p:nvSpPr>
        <p:spPr>
          <a:xfrm flipH="1">
            <a:off x="6430963" y="2116138"/>
            <a:ext cx="898525" cy="1974850"/>
          </a:xfrm>
          <a:prstGeom prst="line">
            <a:avLst/>
          </a:prstGeom>
          <a:ln w="38100" cap="flat" cmpd="sng">
            <a:solidFill>
              <a:srgbClr val="CC0066"/>
            </a:solidFill>
            <a:prstDash val="solid"/>
            <a:round/>
            <a:headEnd type="none" w="med" len="med"/>
            <a:tailEnd type="triangle" w="med" len="med"/>
          </a:ln>
        </p:spPr>
      </p:sp>
    </p:spTree>
    <p:extLst>
      <p:ext uri="{BB962C8B-B14F-4D97-AF65-F5344CB8AC3E}">
        <p14:creationId xmlns:p14="http://schemas.microsoft.com/office/powerpoint/2010/main" val="149794195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3139">
                                            <p:txEl>
                                              <p:pRg st="1" end="1"/>
                                            </p:txEl>
                                          </p:spTgt>
                                        </p:tgtEl>
                                        <p:attrNameLst>
                                          <p:attrName>style.visibility</p:attrName>
                                        </p:attrNameLst>
                                      </p:cBhvr>
                                      <p:to>
                                        <p:strVal val="visible"/>
                                      </p:to>
                                    </p:set>
                                    <p:animEffect transition="in" filter="blinds(horizontal)">
                                      <p:cBhvr>
                                        <p:cTn id="7" dur="500"/>
                                        <p:tgtEl>
                                          <p:spTgt spid="6031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03139">
                                            <p:txEl>
                                              <p:pRg st="2" end="2"/>
                                            </p:txEl>
                                          </p:spTgt>
                                        </p:tgtEl>
                                        <p:attrNameLst>
                                          <p:attrName>style.visibility</p:attrName>
                                        </p:attrNameLst>
                                      </p:cBhvr>
                                      <p:to>
                                        <p:strVal val="visible"/>
                                      </p:to>
                                    </p:set>
                                    <p:animEffect transition="in" filter="blinds(horizontal)">
                                      <p:cBhvr>
                                        <p:cTn id="12" dur="500"/>
                                        <p:tgtEl>
                                          <p:spTgt spid="6031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03139">
                                            <p:txEl>
                                              <p:pRg st="3" end="3"/>
                                            </p:txEl>
                                          </p:spTgt>
                                        </p:tgtEl>
                                        <p:attrNameLst>
                                          <p:attrName>style.visibility</p:attrName>
                                        </p:attrNameLst>
                                      </p:cBhvr>
                                      <p:to>
                                        <p:strVal val="visible"/>
                                      </p:to>
                                    </p:set>
                                    <p:animEffect transition="in" filter="blinds(horizontal)">
                                      <p:cBhvr>
                                        <p:cTn id="17" dur="500"/>
                                        <p:tgtEl>
                                          <p:spTgt spid="60313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03139">
                                            <p:txEl>
                                              <p:pRg st="4" end="4"/>
                                            </p:txEl>
                                          </p:spTgt>
                                        </p:tgtEl>
                                        <p:attrNameLst>
                                          <p:attrName>style.visibility</p:attrName>
                                        </p:attrNameLst>
                                      </p:cBhvr>
                                      <p:to>
                                        <p:strVal val="visible"/>
                                      </p:to>
                                    </p:set>
                                    <p:animEffect transition="in" filter="blinds(horizontal)">
                                      <p:cBhvr>
                                        <p:cTn id="22" dur="500"/>
                                        <p:tgtEl>
                                          <p:spTgt spid="60313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03139">
                                            <p:txEl>
                                              <p:pRg st="5" end="5"/>
                                            </p:txEl>
                                          </p:spTgt>
                                        </p:tgtEl>
                                        <p:attrNameLst>
                                          <p:attrName>style.visibility</p:attrName>
                                        </p:attrNameLst>
                                      </p:cBhvr>
                                      <p:to>
                                        <p:strVal val="visible"/>
                                      </p:to>
                                    </p:set>
                                    <p:animEffect transition="in" filter="blinds(horizontal)">
                                      <p:cBhvr>
                                        <p:cTn id="27" dur="500"/>
                                        <p:tgtEl>
                                          <p:spTgt spid="60313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03139">
                                            <p:txEl>
                                              <p:pRg st="6" end="6"/>
                                            </p:txEl>
                                          </p:spTgt>
                                        </p:tgtEl>
                                        <p:attrNameLst>
                                          <p:attrName>style.visibility</p:attrName>
                                        </p:attrNameLst>
                                      </p:cBhvr>
                                      <p:to>
                                        <p:strVal val="visible"/>
                                      </p:to>
                                    </p:set>
                                    <p:animEffect transition="in" filter="blinds(horizontal)">
                                      <p:cBhvr>
                                        <p:cTn id="32" dur="500"/>
                                        <p:tgtEl>
                                          <p:spTgt spid="60313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03139">
                                            <p:txEl>
                                              <p:pRg st="7" end="7"/>
                                            </p:txEl>
                                          </p:spTgt>
                                        </p:tgtEl>
                                        <p:attrNameLst>
                                          <p:attrName>style.visibility</p:attrName>
                                        </p:attrNameLst>
                                      </p:cBhvr>
                                      <p:to>
                                        <p:strVal val="visible"/>
                                      </p:to>
                                    </p:set>
                                    <p:animEffect transition="in" filter="blinds(horizontal)">
                                      <p:cBhvr>
                                        <p:cTn id="37" dur="500"/>
                                        <p:tgtEl>
                                          <p:spTgt spid="60313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03139">
                                            <p:txEl>
                                              <p:pRg st="8" end="8"/>
                                            </p:txEl>
                                          </p:spTgt>
                                        </p:tgtEl>
                                        <p:attrNameLst>
                                          <p:attrName>style.visibility</p:attrName>
                                        </p:attrNameLst>
                                      </p:cBhvr>
                                      <p:to>
                                        <p:strVal val="visible"/>
                                      </p:to>
                                    </p:set>
                                    <p:animEffect transition="in" filter="blinds(horizontal)">
                                      <p:cBhvr>
                                        <p:cTn id="42" dur="500"/>
                                        <p:tgtEl>
                                          <p:spTgt spid="603139">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03140"/>
                                        </p:tgtEl>
                                        <p:attrNameLst>
                                          <p:attrName>style.visibility</p:attrName>
                                        </p:attrNameLst>
                                      </p:cBhvr>
                                      <p:to>
                                        <p:strVal val="visible"/>
                                      </p:to>
                                    </p:set>
                                    <p:animEffect transition="in" filter="blinds(horizontal)">
                                      <p:cBhvr>
                                        <p:cTn id="47" dur="500"/>
                                        <p:tgtEl>
                                          <p:spTgt spid="60314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03141"/>
                                        </p:tgtEl>
                                        <p:attrNameLst>
                                          <p:attrName>style.visibility</p:attrName>
                                        </p:attrNameLst>
                                      </p:cBhvr>
                                      <p:to>
                                        <p:strVal val="visible"/>
                                      </p:to>
                                    </p:set>
                                    <p:animEffect transition="in" filter="blinds(horizontal)">
                                      <p:cBhvr>
                                        <p:cTn id="52" dur="500"/>
                                        <p:tgtEl>
                                          <p:spTgt spid="60314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03142"/>
                                        </p:tgtEl>
                                        <p:attrNameLst>
                                          <p:attrName>style.visibility</p:attrName>
                                        </p:attrNameLst>
                                      </p:cBhvr>
                                      <p:to>
                                        <p:strVal val="visible"/>
                                      </p:to>
                                    </p:set>
                                    <p:animEffect transition="in" filter="blinds(horizontal)">
                                      <p:cBhvr>
                                        <p:cTn id="57" dur="500"/>
                                        <p:tgtEl>
                                          <p:spTgt spid="60314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03139">
                                            <p:txEl>
                                              <p:pRg st="10" end="10"/>
                                            </p:txEl>
                                          </p:spTgt>
                                        </p:tgtEl>
                                        <p:attrNameLst>
                                          <p:attrName>style.visibility</p:attrName>
                                        </p:attrNameLst>
                                      </p:cBhvr>
                                      <p:to>
                                        <p:strVal val="visible"/>
                                      </p:to>
                                    </p:set>
                                    <p:animEffect transition="in" filter="blinds(horizontal)">
                                      <p:cBhvr>
                                        <p:cTn id="62" dur="500"/>
                                        <p:tgtEl>
                                          <p:spTgt spid="603139">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03139">
                                            <p:txEl>
                                              <p:pRg st="11" end="11"/>
                                            </p:txEl>
                                          </p:spTgt>
                                        </p:tgtEl>
                                        <p:attrNameLst>
                                          <p:attrName>style.visibility</p:attrName>
                                        </p:attrNameLst>
                                      </p:cBhvr>
                                      <p:to>
                                        <p:strVal val="visible"/>
                                      </p:to>
                                    </p:set>
                                    <p:animEffect transition="in" filter="blinds(horizontal)">
                                      <p:cBhvr>
                                        <p:cTn id="67" dur="500"/>
                                        <p:tgtEl>
                                          <p:spTgt spid="603139">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603139">
                                            <p:txEl>
                                              <p:pRg st="12" end="12"/>
                                            </p:txEl>
                                          </p:spTgt>
                                        </p:tgtEl>
                                        <p:attrNameLst>
                                          <p:attrName>style.visibility</p:attrName>
                                        </p:attrNameLst>
                                      </p:cBhvr>
                                      <p:to>
                                        <p:strVal val="visible"/>
                                      </p:to>
                                    </p:set>
                                    <p:animEffect transition="in" filter="blinds(horizontal)">
                                      <p:cBhvr>
                                        <p:cTn id="72" dur="500"/>
                                        <p:tgtEl>
                                          <p:spTgt spid="60313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40"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p:cNvSpPr>
          <p:nvPr>
            <p:ph type="title"/>
          </p:nvPr>
        </p:nvSpPr>
        <p:spPr>
          <a:ln/>
        </p:spPr>
        <p:txBody>
          <a:bodyPr vert="horz" wrap="square" lIns="91440" tIns="45720" rIns="91440" bIns="45720" anchor="ctr" anchorCtr="0"/>
          <a:lstStyle/>
          <a:p>
            <a:r>
              <a:rPr lang="zh-CN" altLang="en-US" dirty="0"/>
              <a:t>重定位</a:t>
            </a:r>
          </a:p>
        </p:txBody>
      </p:sp>
      <p:sp>
        <p:nvSpPr>
          <p:cNvPr id="690179" name="Rectangle 3"/>
          <p:cNvSpPr>
            <a:spLocks noGrp="1"/>
          </p:cNvSpPr>
          <p:nvPr>
            <p:ph idx="1"/>
          </p:nvPr>
        </p:nvSpPr>
        <p:spPr>
          <a:xfrm>
            <a:off x="177800" y="866775"/>
            <a:ext cx="8748713" cy="5754688"/>
          </a:xfrm>
          <a:ln/>
        </p:spPr>
        <p:txBody>
          <a:bodyPr vert="horz" wrap="square" lIns="91440" tIns="45720" rIns="91440" bIns="45720" anchor="t" anchorCtr="0"/>
          <a:lstStyle/>
          <a:p>
            <a:pPr>
              <a:buNone/>
            </a:pPr>
            <a:r>
              <a:rPr lang="zh-CN" altLang="en-US" dirty="0">
                <a:solidFill>
                  <a:srgbClr val="0A6A0A"/>
                </a:solidFill>
                <a:latin typeface="微软雅黑" panose="020B0503020204020204" pitchFamily="34" charset="-122"/>
                <a:ea typeface="微软雅黑" panose="020B0503020204020204" pitchFamily="34" charset="-122"/>
              </a:rPr>
              <a:t>符号解析完成后，可进行重定位工作，分三步</a:t>
            </a:r>
          </a:p>
          <a:p>
            <a:r>
              <a:rPr lang="zh-CN" altLang="en-US" dirty="0">
                <a:latin typeface="微软雅黑" panose="020B0503020204020204" pitchFamily="34" charset="-122"/>
                <a:ea typeface="微软雅黑" panose="020B0503020204020204" pitchFamily="34" charset="-122"/>
              </a:rPr>
              <a:t>合并相同的节</a:t>
            </a:r>
          </a:p>
          <a:p>
            <a:pPr lvl="1"/>
            <a:r>
              <a:rPr lang="zh-CN" altLang="en-US" sz="2200" dirty="0">
                <a:latin typeface="微软雅黑" panose="020B0503020204020204" pitchFamily="34" charset="-122"/>
                <a:ea typeface="微软雅黑" panose="020B0503020204020204" pitchFamily="34" charset="-122"/>
              </a:rPr>
              <a:t>将集合</a:t>
            </a:r>
            <a:r>
              <a:rPr lang="en-US" altLang="zh-CN" sz="2200" dirty="0">
                <a:latin typeface="微软雅黑" panose="020B0503020204020204" pitchFamily="34" charset="-122"/>
                <a:ea typeface="微软雅黑" panose="020B0503020204020204" pitchFamily="34" charset="-122"/>
              </a:rPr>
              <a:t>E</a:t>
            </a:r>
            <a:r>
              <a:rPr lang="zh-CN" altLang="en-US" sz="2200" dirty="0">
                <a:latin typeface="微软雅黑" panose="020B0503020204020204" pitchFamily="34" charset="-122"/>
                <a:ea typeface="微软雅黑" panose="020B0503020204020204" pitchFamily="34" charset="-122"/>
              </a:rPr>
              <a:t>的所有目标模块中相同的节合并成新节</a:t>
            </a:r>
          </a:p>
          <a:p>
            <a:pPr lvl="1">
              <a:buNone/>
            </a:pPr>
            <a:r>
              <a:rPr lang="zh-CN" altLang="en-US" sz="2400" dirty="0">
                <a:solidFill>
                  <a:srgbClr val="CC3300"/>
                </a:solidFill>
                <a:latin typeface="微软雅黑" panose="020B0503020204020204" pitchFamily="34" charset="-122"/>
                <a:ea typeface="微软雅黑" panose="020B0503020204020204" pitchFamily="34" charset="-122"/>
              </a:rPr>
              <a:t>    </a:t>
            </a:r>
            <a:r>
              <a:rPr lang="zh-CN" altLang="en-US" sz="2200" dirty="0">
                <a:solidFill>
                  <a:srgbClr val="CC3300"/>
                </a:solidFill>
                <a:latin typeface="微软雅黑" panose="020B0503020204020204" pitchFamily="34" charset="-122"/>
                <a:ea typeface="微软雅黑" panose="020B0503020204020204" pitchFamily="34" charset="-122"/>
              </a:rPr>
              <a:t>例如，所有</a:t>
            </a:r>
            <a:r>
              <a:rPr lang="en-US" altLang="zh-CN" sz="2200" dirty="0">
                <a:solidFill>
                  <a:srgbClr val="CC3300"/>
                </a:solidFill>
                <a:latin typeface="微软雅黑" panose="020B0503020204020204" pitchFamily="34" charset="-122"/>
                <a:ea typeface="微软雅黑" panose="020B0503020204020204" pitchFamily="34" charset="-122"/>
              </a:rPr>
              <a:t>.text</a:t>
            </a:r>
            <a:r>
              <a:rPr lang="zh-CN" altLang="en-US" sz="2200" dirty="0">
                <a:solidFill>
                  <a:srgbClr val="CC3300"/>
                </a:solidFill>
                <a:latin typeface="微软雅黑" panose="020B0503020204020204" pitchFamily="34" charset="-122"/>
                <a:ea typeface="微软雅黑" panose="020B0503020204020204" pitchFamily="34" charset="-122"/>
              </a:rPr>
              <a:t>节合并作为可执行文件中的</a:t>
            </a:r>
            <a:r>
              <a:rPr lang="en-US" altLang="zh-CN" sz="2200" dirty="0">
                <a:solidFill>
                  <a:srgbClr val="CC3300"/>
                </a:solidFill>
                <a:latin typeface="微软雅黑" panose="020B0503020204020204" pitchFamily="34" charset="-122"/>
                <a:ea typeface="微软雅黑" panose="020B0503020204020204" pitchFamily="34" charset="-122"/>
              </a:rPr>
              <a:t>.text</a:t>
            </a:r>
            <a:r>
              <a:rPr lang="zh-CN" altLang="en-US" sz="2200" dirty="0">
                <a:solidFill>
                  <a:srgbClr val="CC3300"/>
                </a:solidFill>
                <a:latin typeface="微软雅黑" panose="020B0503020204020204" pitchFamily="34" charset="-122"/>
                <a:ea typeface="微软雅黑" panose="020B0503020204020204" pitchFamily="34" charset="-122"/>
              </a:rPr>
              <a:t>节</a:t>
            </a:r>
          </a:p>
          <a:p>
            <a:r>
              <a:rPr lang="zh-CN" altLang="en-US" dirty="0">
                <a:latin typeface="微软雅黑" panose="020B0503020204020204" pitchFamily="34" charset="-122"/>
                <a:ea typeface="微软雅黑" panose="020B0503020204020204" pitchFamily="34" charset="-122"/>
              </a:rPr>
              <a:t>对</a:t>
            </a:r>
            <a:r>
              <a:rPr lang="zh-CN" altLang="en-US" dirty="0">
                <a:solidFill>
                  <a:srgbClr val="CC3300"/>
                </a:solidFill>
                <a:latin typeface="微软雅黑" panose="020B0503020204020204" pitchFamily="34" charset="-122"/>
                <a:ea typeface="微软雅黑" panose="020B0503020204020204" pitchFamily="34" charset="-122"/>
              </a:rPr>
              <a:t>定义符号</a:t>
            </a:r>
            <a:r>
              <a:rPr lang="zh-CN" altLang="en-US" dirty="0">
                <a:latin typeface="微软雅黑" panose="020B0503020204020204" pitchFamily="34" charset="-122"/>
                <a:ea typeface="微软雅黑" panose="020B0503020204020204" pitchFamily="34" charset="-122"/>
              </a:rPr>
              <a:t>进行重定位</a:t>
            </a:r>
            <a:r>
              <a:rPr lang="zh-CN" altLang="en-US" dirty="0">
                <a:solidFill>
                  <a:srgbClr val="FF0000"/>
                </a:solidFill>
                <a:latin typeface="微软雅黑" panose="020B0503020204020204" pitchFamily="34" charset="-122"/>
                <a:ea typeface="微软雅黑" panose="020B0503020204020204" pitchFamily="34" charset="-122"/>
              </a:rPr>
              <a:t>（确定地址）</a:t>
            </a:r>
          </a:p>
          <a:p>
            <a:pPr lvl="1"/>
            <a:r>
              <a:rPr lang="zh-CN" altLang="en-US" sz="2200" dirty="0">
                <a:latin typeface="微软雅黑" panose="020B0503020204020204" pitchFamily="34" charset="-122"/>
                <a:ea typeface="微软雅黑" panose="020B0503020204020204" pitchFamily="34" charset="-122"/>
              </a:rPr>
              <a:t>确定新节中所有定义符号在虚拟地址空间中的地址</a:t>
            </a:r>
          </a:p>
          <a:p>
            <a:pPr lvl="1">
              <a:buNone/>
            </a:pPr>
            <a:r>
              <a:rPr lang="zh-CN" altLang="en-US" sz="2200" dirty="0">
                <a:solidFill>
                  <a:srgbClr val="CC3300"/>
                </a:solidFill>
                <a:latin typeface="微软雅黑" panose="020B0503020204020204" pitchFamily="34" charset="-122"/>
                <a:ea typeface="微软雅黑" panose="020B0503020204020204" pitchFamily="34" charset="-122"/>
              </a:rPr>
              <a:t>   例如，为函数确定首地址，进而确定每条指令的地址，为变量确定首地址</a:t>
            </a:r>
          </a:p>
          <a:p>
            <a:pPr lvl="1"/>
            <a:r>
              <a:rPr lang="zh-CN" altLang="en-US" sz="2200" dirty="0">
                <a:latin typeface="微软雅黑" panose="020B0503020204020204" pitchFamily="34" charset="-122"/>
                <a:ea typeface="微软雅黑" panose="020B0503020204020204" pitchFamily="34" charset="-122"/>
              </a:rPr>
              <a:t>完成这一步后，每条指令和每个全局变量都可确定地址</a:t>
            </a:r>
          </a:p>
          <a:p>
            <a:r>
              <a:rPr lang="zh-CN" altLang="en-US" dirty="0">
                <a:latin typeface="微软雅黑" panose="020B0503020204020204" pitchFamily="34" charset="-122"/>
                <a:ea typeface="微软雅黑" panose="020B0503020204020204" pitchFamily="34" charset="-122"/>
              </a:rPr>
              <a:t>对</a:t>
            </a:r>
            <a:r>
              <a:rPr lang="zh-CN" altLang="en-US" dirty="0">
                <a:solidFill>
                  <a:srgbClr val="CC3300"/>
                </a:solidFill>
                <a:latin typeface="微软雅黑" panose="020B0503020204020204" pitchFamily="34" charset="-122"/>
                <a:ea typeface="微软雅黑" panose="020B0503020204020204" pitchFamily="34" charset="-122"/>
              </a:rPr>
              <a:t>引用符号</a:t>
            </a:r>
            <a:r>
              <a:rPr lang="zh-CN" altLang="en-US" dirty="0">
                <a:latin typeface="微软雅黑" panose="020B0503020204020204" pitchFamily="34" charset="-122"/>
                <a:ea typeface="微软雅黑" panose="020B0503020204020204" pitchFamily="34" charset="-122"/>
              </a:rPr>
              <a:t>进行重定位</a:t>
            </a:r>
            <a:r>
              <a:rPr lang="zh-CN" altLang="en-US" dirty="0">
                <a:solidFill>
                  <a:srgbClr val="FF0000"/>
                </a:solidFill>
                <a:latin typeface="微软雅黑" panose="020B0503020204020204" pitchFamily="34" charset="-122"/>
                <a:ea typeface="微软雅黑" panose="020B0503020204020204" pitchFamily="34" charset="-122"/>
              </a:rPr>
              <a:t>（确定地址）</a:t>
            </a:r>
          </a:p>
          <a:p>
            <a:pPr lvl="1"/>
            <a:r>
              <a:rPr lang="zh-CN" altLang="en-US" sz="2200" dirty="0">
                <a:latin typeface="微软雅黑" panose="020B0503020204020204" pitchFamily="34" charset="-122"/>
                <a:ea typeface="微软雅黑" panose="020B0503020204020204" pitchFamily="34" charset="-122"/>
              </a:rPr>
              <a:t>修改</a:t>
            </a:r>
            <a:r>
              <a:rPr lang="en-US" altLang="zh-CN" sz="2200" dirty="0">
                <a:latin typeface="微软雅黑" panose="020B0503020204020204" pitchFamily="34" charset="-122"/>
                <a:ea typeface="微软雅黑" panose="020B0503020204020204" pitchFamily="34" charset="-122"/>
              </a:rPr>
              <a:t>.text</a:t>
            </a:r>
            <a:r>
              <a:rPr lang="zh-CN" altLang="en-US" sz="2200" dirty="0">
                <a:latin typeface="微软雅黑" panose="020B0503020204020204" pitchFamily="34" charset="-122"/>
                <a:ea typeface="微软雅黑" panose="020B0503020204020204" pitchFamily="34" charset="-122"/>
              </a:rPr>
              <a:t>节和</a:t>
            </a:r>
            <a:r>
              <a:rPr lang="en-US" altLang="zh-CN" sz="2200" dirty="0">
                <a:latin typeface="微软雅黑" panose="020B0503020204020204" pitchFamily="34" charset="-122"/>
                <a:ea typeface="微软雅黑" panose="020B0503020204020204" pitchFamily="34" charset="-122"/>
              </a:rPr>
              <a:t>.data</a:t>
            </a:r>
            <a:r>
              <a:rPr lang="zh-CN" altLang="en-US" sz="2200" dirty="0">
                <a:latin typeface="微软雅黑" panose="020B0503020204020204" pitchFamily="34" charset="-122"/>
                <a:ea typeface="微软雅黑" panose="020B0503020204020204" pitchFamily="34" charset="-122"/>
              </a:rPr>
              <a:t>节中对每个符号的引用（地址）</a:t>
            </a:r>
          </a:p>
          <a:p>
            <a:pPr lvl="1">
              <a:buNone/>
            </a:pPr>
            <a:r>
              <a:rPr lang="zh-CN" altLang="en-US" sz="2200" dirty="0">
                <a:latin typeface="微软雅黑" panose="020B0503020204020204" pitchFamily="34" charset="-122"/>
                <a:ea typeface="微软雅黑" panose="020B0503020204020204" pitchFamily="34" charset="-122"/>
              </a:rPr>
              <a:t>   </a:t>
            </a:r>
            <a:r>
              <a:rPr lang="zh-CN" altLang="en-US" sz="2200" dirty="0">
                <a:solidFill>
                  <a:srgbClr val="CC3300"/>
                </a:solidFill>
                <a:latin typeface="微软雅黑" panose="020B0503020204020204" pitchFamily="34" charset="-122"/>
                <a:ea typeface="微软雅黑" panose="020B0503020204020204" pitchFamily="34" charset="-122"/>
              </a:rPr>
              <a:t>需要用到在</a:t>
            </a:r>
            <a:r>
              <a:rPr lang="en-US" altLang="zh-CN" sz="2200" dirty="0">
                <a:solidFill>
                  <a:srgbClr val="CC3300"/>
                </a:solidFill>
                <a:latin typeface="微软雅黑" panose="020B0503020204020204" pitchFamily="34" charset="-122"/>
                <a:ea typeface="微软雅黑" panose="020B0503020204020204" pitchFamily="34" charset="-122"/>
              </a:rPr>
              <a:t>.rel_data</a:t>
            </a:r>
            <a:r>
              <a:rPr lang="zh-CN" altLang="en-US" sz="2200" dirty="0">
                <a:solidFill>
                  <a:srgbClr val="CC3300"/>
                </a:solidFill>
                <a:latin typeface="微软雅黑" panose="020B0503020204020204" pitchFamily="34" charset="-122"/>
                <a:ea typeface="微软雅黑" panose="020B0503020204020204" pitchFamily="34" charset="-122"/>
              </a:rPr>
              <a:t>和</a:t>
            </a:r>
            <a:r>
              <a:rPr lang="en-US" altLang="zh-CN" sz="2200" dirty="0">
                <a:solidFill>
                  <a:srgbClr val="CC3300"/>
                </a:solidFill>
                <a:latin typeface="微软雅黑" panose="020B0503020204020204" pitchFamily="34" charset="-122"/>
                <a:ea typeface="微软雅黑" panose="020B0503020204020204" pitchFamily="34" charset="-122"/>
              </a:rPr>
              <a:t>.rel_text</a:t>
            </a:r>
            <a:r>
              <a:rPr lang="zh-CN" altLang="en-US" sz="2200" dirty="0">
                <a:solidFill>
                  <a:srgbClr val="CC3300"/>
                </a:solidFill>
                <a:latin typeface="微软雅黑" panose="020B0503020204020204" pitchFamily="34" charset="-122"/>
                <a:ea typeface="微软雅黑" panose="020B0503020204020204" pitchFamily="34" charset="-122"/>
              </a:rPr>
              <a:t>节中保存的重定位信息</a:t>
            </a:r>
          </a:p>
          <a:p>
            <a:endParaRPr lang="zh-CN" altLang="en-US" sz="2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0179">
                                            <p:txEl>
                                              <p:pRg st="1" end="1"/>
                                            </p:txEl>
                                          </p:spTgt>
                                        </p:tgtEl>
                                        <p:attrNameLst>
                                          <p:attrName>style.visibility</p:attrName>
                                        </p:attrNameLst>
                                      </p:cBhvr>
                                      <p:to>
                                        <p:strVal val="visible"/>
                                      </p:to>
                                    </p:set>
                                    <p:animEffect transition="in" filter="blinds(horizontal)">
                                      <p:cBhvr>
                                        <p:cTn id="7" dur="500"/>
                                        <p:tgtEl>
                                          <p:spTgt spid="69017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90179">
                                            <p:txEl>
                                              <p:pRg st="2" end="2"/>
                                            </p:txEl>
                                          </p:spTgt>
                                        </p:tgtEl>
                                        <p:attrNameLst>
                                          <p:attrName>style.visibility</p:attrName>
                                        </p:attrNameLst>
                                      </p:cBhvr>
                                      <p:to>
                                        <p:strVal val="visible"/>
                                      </p:to>
                                    </p:set>
                                    <p:animEffect transition="in" filter="blinds(horizontal)">
                                      <p:cBhvr>
                                        <p:cTn id="12" dur="500"/>
                                        <p:tgtEl>
                                          <p:spTgt spid="69017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90179">
                                            <p:txEl>
                                              <p:pRg st="3" end="3"/>
                                            </p:txEl>
                                          </p:spTgt>
                                        </p:tgtEl>
                                        <p:attrNameLst>
                                          <p:attrName>style.visibility</p:attrName>
                                        </p:attrNameLst>
                                      </p:cBhvr>
                                      <p:to>
                                        <p:strVal val="visible"/>
                                      </p:to>
                                    </p:set>
                                    <p:animEffect transition="in" filter="blinds(horizontal)">
                                      <p:cBhvr>
                                        <p:cTn id="17" dur="500"/>
                                        <p:tgtEl>
                                          <p:spTgt spid="69017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90179">
                                            <p:txEl>
                                              <p:pRg st="4" end="4"/>
                                            </p:txEl>
                                          </p:spTgt>
                                        </p:tgtEl>
                                        <p:attrNameLst>
                                          <p:attrName>style.visibility</p:attrName>
                                        </p:attrNameLst>
                                      </p:cBhvr>
                                      <p:to>
                                        <p:strVal val="visible"/>
                                      </p:to>
                                    </p:set>
                                    <p:animEffect transition="in" filter="blinds(horizontal)">
                                      <p:cBhvr>
                                        <p:cTn id="22" dur="500"/>
                                        <p:tgtEl>
                                          <p:spTgt spid="69017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90179">
                                            <p:txEl>
                                              <p:pRg st="5" end="5"/>
                                            </p:txEl>
                                          </p:spTgt>
                                        </p:tgtEl>
                                        <p:attrNameLst>
                                          <p:attrName>style.visibility</p:attrName>
                                        </p:attrNameLst>
                                      </p:cBhvr>
                                      <p:to>
                                        <p:strVal val="visible"/>
                                      </p:to>
                                    </p:set>
                                    <p:animEffect transition="in" filter="blinds(horizontal)">
                                      <p:cBhvr>
                                        <p:cTn id="27" dur="500"/>
                                        <p:tgtEl>
                                          <p:spTgt spid="69017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90179">
                                            <p:txEl>
                                              <p:pRg st="6" end="6"/>
                                            </p:txEl>
                                          </p:spTgt>
                                        </p:tgtEl>
                                        <p:attrNameLst>
                                          <p:attrName>style.visibility</p:attrName>
                                        </p:attrNameLst>
                                      </p:cBhvr>
                                      <p:to>
                                        <p:strVal val="visible"/>
                                      </p:to>
                                    </p:set>
                                    <p:animEffect transition="in" filter="blinds(horizontal)">
                                      <p:cBhvr>
                                        <p:cTn id="32" dur="500"/>
                                        <p:tgtEl>
                                          <p:spTgt spid="69017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90179">
                                            <p:txEl>
                                              <p:pRg st="7" end="7"/>
                                            </p:txEl>
                                          </p:spTgt>
                                        </p:tgtEl>
                                        <p:attrNameLst>
                                          <p:attrName>style.visibility</p:attrName>
                                        </p:attrNameLst>
                                      </p:cBhvr>
                                      <p:to>
                                        <p:strVal val="visible"/>
                                      </p:to>
                                    </p:set>
                                    <p:animEffect transition="in" filter="blinds(horizontal)">
                                      <p:cBhvr>
                                        <p:cTn id="37" dur="500"/>
                                        <p:tgtEl>
                                          <p:spTgt spid="69017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90179">
                                            <p:txEl>
                                              <p:pRg st="8" end="8"/>
                                            </p:txEl>
                                          </p:spTgt>
                                        </p:tgtEl>
                                        <p:attrNameLst>
                                          <p:attrName>style.visibility</p:attrName>
                                        </p:attrNameLst>
                                      </p:cBhvr>
                                      <p:to>
                                        <p:strVal val="visible"/>
                                      </p:to>
                                    </p:set>
                                    <p:animEffect transition="in" filter="blinds(horizontal)">
                                      <p:cBhvr>
                                        <p:cTn id="42" dur="500"/>
                                        <p:tgtEl>
                                          <p:spTgt spid="690179">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90179">
                                            <p:txEl>
                                              <p:pRg st="9" end="9"/>
                                            </p:txEl>
                                          </p:spTgt>
                                        </p:tgtEl>
                                        <p:attrNameLst>
                                          <p:attrName>style.visibility</p:attrName>
                                        </p:attrNameLst>
                                      </p:cBhvr>
                                      <p:to>
                                        <p:strVal val="visible"/>
                                      </p:to>
                                    </p:set>
                                    <p:animEffect transition="in" filter="blinds(horizontal)">
                                      <p:cBhvr>
                                        <p:cTn id="47" dur="500"/>
                                        <p:tgtEl>
                                          <p:spTgt spid="690179">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90179">
                                            <p:txEl>
                                              <p:pRg st="10" end="10"/>
                                            </p:txEl>
                                          </p:spTgt>
                                        </p:tgtEl>
                                        <p:attrNameLst>
                                          <p:attrName>style.visibility</p:attrName>
                                        </p:attrNameLst>
                                      </p:cBhvr>
                                      <p:to>
                                        <p:strVal val="visible"/>
                                      </p:to>
                                    </p:set>
                                    <p:animEffect transition="in" filter="blinds(horizontal)">
                                      <p:cBhvr>
                                        <p:cTn id="52" dur="500"/>
                                        <p:tgtEl>
                                          <p:spTgt spid="69017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p:cNvSpPr>
          <p:nvPr>
            <p:ph type="title"/>
          </p:nvPr>
        </p:nvSpPr>
        <p:spPr>
          <a:xfrm>
            <a:off x="1057275" y="98425"/>
            <a:ext cx="6529388" cy="544513"/>
          </a:xfrm>
          <a:ln/>
        </p:spPr>
        <p:txBody>
          <a:bodyPr vert="horz" wrap="square" lIns="63500" tIns="25400" rIns="63500" bIns="25400" anchor="t" anchorCtr="0">
            <a:spAutoFit/>
          </a:bodyPr>
          <a:lstStyle/>
          <a:p>
            <a:pPr>
              <a:buNone/>
            </a:pPr>
            <a:r>
              <a:rPr lang="zh-CN" altLang="en-US" sz="3200" dirty="0"/>
              <a:t>编译</a:t>
            </a:r>
          </a:p>
        </p:txBody>
      </p:sp>
      <p:pic>
        <p:nvPicPr>
          <p:cNvPr id="12290" name="图片 3"/>
          <p:cNvPicPr>
            <a:picLocks noChangeAspect="1"/>
          </p:cNvPicPr>
          <p:nvPr/>
        </p:nvPicPr>
        <p:blipFill>
          <a:blip r:embed="rId3"/>
          <a:stretch>
            <a:fillRect/>
          </a:stretch>
        </p:blipFill>
        <p:spPr>
          <a:xfrm>
            <a:off x="596900" y="854075"/>
            <a:ext cx="7950200" cy="5491163"/>
          </a:xfrm>
          <a:prstGeom prst="rect">
            <a:avLst/>
          </a:prstGeom>
          <a:noFill/>
          <a:ln w="9525">
            <a:noFill/>
          </a:ln>
        </p:spPr>
      </p:pic>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p:cNvSpPr>
          <p:nvPr>
            <p:ph type="title"/>
          </p:nvPr>
        </p:nvSpPr>
        <p:spPr>
          <a:xfrm>
            <a:off x="457200" y="71438"/>
            <a:ext cx="8229600" cy="561975"/>
          </a:xfrm>
          <a:ln/>
        </p:spPr>
        <p:txBody>
          <a:bodyPr vert="horz" wrap="square" lIns="91440" tIns="45720" rIns="91440" bIns="45720" anchor="ctr" anchorCtr="0"/>
          <a:lstStyle/>
          <a:p>
            <a:r>
              <a:rPr lang="zh-CN" altLang="en-US" dirty="0"/>
              <a:t>重定位信息</a:t>
            </a:r>
          </a:p>
        </p:txBody>
      </p:sp>
      <p:sp>
        <p:nvSpPr>
          <p:cNvPr id="691203" name="Rectangle 3"/>
          <p:cNvSpPr>
            <a:spLocks noGrp="1"/>
          </p:cNvSpPr>
          <p:nvPr>
            <p:ph idx="1"/>
          </p:nvPr>
        </p:nvSpPr>
        <p:spPr>
          <a:xfrm>
            <a:off x="325438" y="722313"/>
            <a:ext cx="8521700" cy="4986337"/>
          </a:xfrm>
          <a:ln/>
        </p:spPr>
        <p:txBody>
          <a:bodyPr vert="horz" wrap="square" lIns="91440" tIns="45720" rIns="91440" bIns="45720" anchor="t" anchorCtr="0"/>
          <a:lstStyle/>
          <a:p>
            <a:pPr>
              <a:lnSpc>
                <a:spcPct val="110000"/>
              </a:lnSpc>
            </a:pPr>
            <a:r>
              <a:rPr lang="zh-CN" altLang="en-US" sz="2200" dirty="0">
                <a:solidFill>
                  <a:srgbClr val="FF0000"/>
                </a:solidFill>
                <a:latin typeface="微软雅黑" panose="020B0503020204020204" pitchFamily="34" charset="-122"/>
                <a:ea typeface="微软雅黑" panose="020B0503020204020204" pitchFamily="34" charset="-122"/>
              </a:rPr>
              <a:t>汇编器</a:t>
            </a:r>
            <a:r>
              <a:rPr lang="zh-CN" altLang="en-US" sz="2200" dirty="0">
                <a:latin typeface="微软雅黑" panose="020B0503020204020204" pitchFamily="34" charset="-122"/>
                <a:ea typeface="微软雅黑" panose="020B0503020204020204" pitchFamily="34" charset="-122"/>
              </a:rPr>
              <a:t>遇到</a:t>
            </a:r>
            <a:r>
              <a:rPr lang="zh-CN" altLang="en-US" sz="2200" dirty="0">
                <a:solidFill>
                  <a:srgbClr val="FF0000"/>
                </a:solidFill>
                <a:latin typeface="微软雅黑" panose="020B0503020204020204" pitchFamily="34" charset="-122"/>
                <a:ea typeface="微软雅黑" panose="020B0503020204020204" pitchFamily="34" charset="-122"/>
              </a:rPr>
              <a:t>引用</a:t>
            </a:r>
            <a:r>
              <a:rPr lang="zh-CN" altLang="en-US" sz="2200" dirty="0">
                <a:latin typeface="微软雅黑" panose="020B0503020204020204" pitchFamily="34" charset="-122"/>
                <a:ea typeface="微软雅黑" panose="020B0503020204020204" pitchFamily="34" charset="-122"/>
              </a:rPr>
              <a:t>时，生成一个重定位条目</a:t>
            </a:r>
          </a:p>
          <a:p>
            <a:pPr>
              <a:lnSpc>
                <a:spcPct val="110000"/>
              </a:lnSpc>
            </a:pPr>
            <a:r>
              <a:rPr lang="zh-CN" altLang="en-US" sz="2200" dirty="0">
                <a:latin typeface="微软雅黑" panose="020B0503020204020204" pitchFamily="34" charset="-122"/>
                <a:ea typeface="微软雅黑" panose="020B0503020204020204" pitchFamily="34" charset="-122"/>
              </a:rPr>
              <a:t>数据引用的重定位条目在</a:t>
            </a:r>
            <a:r>
              <a:rPr lang="en-US" altLang="zh-CN" sz="2200" dirty="0">
                <a:latin typeface="微软雅黑" panose="020B0503020204020204" pitchFamily="34" charset="-122"/>
                <a:ea typeface="微软雅黑" panose="020B0503020204020204" pitchFamily="34" charset="-122"/>
              </a:rPr>
              <a:t>.rel_data</a:t>
            </a:r>
            <a:r>
              <a:rPr lang="zh-CN" altLang="en-US" sz="2200" dirty="0">
                <a:latin typeface="微软雅黑" panose="020B0503020204020204" pitchFamily="34" charset="-122"/>
                <a:ea typeface="微软雅黑" panose="020B0503020204020204" pitchFamily="34" charset="-122"/>
              </a:rPr>
              <a:t>节中</a:t>
            </a:r>
          </a:p>
          <a:p>
            <a:pPr>
              <a:lnSpc>
                <a:spcPct val="110000"/>
              </a:lnSpc>
            </a:pPr>
            <a:r>
              <a:rPr lang="zh-CN" altLang="en-US" sz="2200" dirty="0">
                <a:latin typeface="微软雅黑" panose="020B0503020204020204" pitchFamily="34" charset="-122"/>
                <a:ea typeface="微软雅黑" panose="020B0503020204020204" pitchFamily="34" charset="-122"/>
              </a:rPr>
              <a:t>指令中引用的重定位条目在</a:t>
            </a:r>
            <a:r>
              <a:rPr lang="en-US" altLang="zh-CN" sz="2200" dirty="0">
                <a:latin typeface="微软雅黑" panose="020B0503020204020204" pitchFamily="34" charset="-122"/>
                <a:ea typeface="微软雅黑" panose="020B0503020204020204" pitchFamily="34" charset="-122"/>
              </a:rPr>
              <a:t>.rel_text</a:t>
            </a:r>
            <a:r>
              <a:rPr lang="zh-CN" altLang="en-US" sz="2200" dirty="0">
                <a:latin typeface="微软雅黑" panose="020B0503020204020204" pitchFamily="34" charset="-122"/>
                <a:ea typeface="微软雅黑" panose="020B0503020204020204" pitchFamily="34" charset="-122"/>
              </a:rPr>
              <a:t>节中</a:t>
            </a:r>
            <a:endParaRPr lang="en-US" altLang="zh-CN" sz="2200" dirty="0">
              <a:latin typeface="微软雅黑" panose="020B0503020204020204" pitchFamily="34" charset="-122"/>
              <a:ea typeface="微软雅黑" panose="020B0503020204020204" pitchFamily="34" charset="-122"/>
            </a:endParaRPr>
          </a:p>
          <a:p>
            <a:pPr>
              <a:lnSpc>
                <a:spcPct val="110000"/>
              </a:lnSpc>
            </a:pPr>
            <a:r>
              <a:rPr lang="en-US" altLang="zh-CN" sz="2200" dirty="0">
                <a:latin typeface="微软雅黑" panose="020B0503020204020204" pitchFamily="34" charset="-122"/>
                <a:ea typeface="微软雅黑" panose="020B0503020204020204" pitchFamily="34" charset="-122"/>
              </a:rPr>
              <a:t>ELF</a:t>
            </a:r>
            <a:r>
              <a:rPr lang="zh-CN" altLang="en-US" sz="2200" dirty="0">
                <a:latin typeface="微软雅黑" panose="020B0503020204020204" pitchFamily="34" charset="-122"/>
                <a:ea typeface="微软雅黑" panose="020B0503020204020204" pitchFamily="34" charset="-122"/>
              </a:rPr>
              <a:t>中重定位条目格式如下：</a:t>
            </a:r>
          </a:p>
          <a:p>
            <a:pPr>
              <a:lnSpc>
                <a:spcPct val="110000"/>
              </a:lnSpc>
            </a:pPr>
            <a:endParaRPr lang="en-US" altLang="zh-CN" sz="2200" dirty="0"/>
          </a:p>
          <a:p>
            <a:pPr>
              <a:lnSpc>
                <a:spcPct val="110000"/>
              </a:lnSpc>
            </a:pPr>
            <a:endParaRPr lang="en-US" altLang="zh-CN" sz="2200" dirty="0"/>
          </a:p>
          <a:p>
            <a:pPr>
              <a:lnSpc>
                <a:spcPct val="110000"/>
              </a:lnSpc>
            </a:pPr>
            <a:endParaRPr lang="en-US" altLang="zh-CN" sz="2200" dirty="0"/>
          </a:p>
          <a:p>
            <a:pPr>
              <a:lnSpc>
                <a:spcPct val="110000"/>
              </a:lnSpc>
            </a:pPr>
            <a:endParaRPr lang="zh-CN" altLang="en-US" sz="2200" dirty="0"/>
          </a:p>
          <a:p>
            <a:pPr>
              <a:lnSpc>
                <a:spcPct val="110000"/>
              </a:lnSpc>
            </a:pPr>
            <a:r>
              <a:rPr lang="en-US" altLang="zh-CN" sz="2200" dirty="0">
                <a:latin typeface="微软雅黑" panose="020B0503020204020204" pitchFamily="34" charset="-122"/>
                <a:ea typeface="微软雅黑" panose="020B0503020204020204" pitchFamily="34" charset="-122"/>
              </a:rPr>
              <a:t>IA-32</a:t>
            </a:r>
            <a:r>
              <a:rPr lang="zh-CN" altLang="en-US" sz="2200" dirty="0">
                <a:latin typeface="微软雅黑" panose="020B0503020204020204" pitchFamily="34" charset="-122"/>
                <a:ea typeface="微软雅黑" panose="020B0503020204020204" pitchFamily="34" charset="-122"/>
              </a:rPr>
              <a:t>有两种最基本的重定位类型</a:t>
            </a:r>
          </a:p>
          <a:p>
            <a:pPr lvl="1">
              <a:lnSpc>
                <a:spcPct val="110000"/>
              </a:lnSpc>
            </a:pPr>
            <a:r>
              <a:rPr lang="en-US" altLang="zh-CN" dirty="0">
                <a:latin typeface="微软雅黑" panose="020B0503020204020204" pitchFamily="34" charset="-122"/>
                <a:ea typeface="微软雅黑" panose="020B0503020204020204" pitchFamily="34" charset="-122"/>
              </a:rPr>
              <a:t>R_386_32: </a:t>
            </a:r>
            <a:r>
              <a:rPr lang="zh-CN" altLang="en-US" dirty="0">
                <a:latin typeface="微软雅黑" panose="020B0503020204020204" pitchFamily="34" charset="-122"/>
                <a:ea typeface="微软雅黑" panose="020B0503020204020204" pitchFamily="34" charset="-122"/>
              </a:rPr>
              <a:t>绝对地址</a:t>
            </a:r>
          </a:p>
          <a:p>
            <a:pPr lvl="1">
              <a:lnSpc>
                <a:spcPct val="110000"/>
              </a:lnSpc>
            </a:pPr>
            <a:r>
              <a:rPr lang="en-US" altLang="zh-CN" dirty="0">
                <a:latin typeface="微软雅黑" panose="020B0503020204020204" pitchFamily="34" charset="-122"/>
                <a:ea typeface="微软雅黑" panose="020B0503020204020204" pitchFamily="34" charset="-122"/>
              </a:rPr>
              <a:t>R_386_PC32: PC</a:t>
            </a:r>
            <a:r>
              <a:rPr lang="zh-CN" altLang="en-US" dirty="0">
                <a:latin typeface="微软雅黑" panose="020B0503020204020204" pitchFamily="34" charset="-122"/>
                <a:ea typeface="微软雅黑" panose="020B0503020204020204" pitchFamily="34" charset="-122"/>
              </a:rPr>
              <a:t>相对地址</a:t>
            </a:r>
            <a:endParaRPr lang="en-US" altLang="zh-CN" dirty="0">
              <a:latin typeface="微软雅黑" panose="020B0503020204020204" pitchFamily="34" charset="-122"/>
              <a:ea typeface="微软雅黑" panose="020B0503020204020204" pitchFamily="34" charset="-122"/>
            </a:endParaRPr>
          </a:p>
        </p:txBody>
      </p:sp>
      <p:sp>
        <p:nvSpPr>
          <p:cNvPr id="691204" name="Text Box 4"/>
          <p:cNvSpPr txBox="1"/>
          <p:nvPr/>
        </p:nvSpPr>
        <p:spPr>
          <a:xfrm>
            <a:off x="893763" y="2389188"/>
            <a:ext cx="5013325" cy="1800225"/>
          </a:xfrm>
          <a:prstGeom prst="rect">
            <a:avLst/>
          </a:prstGeom>
          <a:noFill/>
          <a:ln w="9525">
            <a:noFill/>
          </a:ln>
        </p:spPr>
        <p:txBody>
          <a:bodyPr anchor="t" anchorCtr="0">
            <a:spAutoFit/>
          </a:bodyPr>
          <a:lstStyle/>
          <a:p>
            <a:pPr>
              <a:spcBef>
                <a:spcPct val="15000"/>
              </a:spcBef>
            </a:pPr>
            <a:r>
              <a:rPr lang="en-US" altLang="zh-CN" sz="2000" b="1" dirty="0">
                <a:solidFill>
                  <a:srgbClr val="CC3300"/>
                </a:solidFill>
                <a:latin typeface="微软雅黑" panose="020B0503020204020204" pitchFamily="34" charset="-122"/>
                <a:ea typeface="微软雅黑" panose="020B0503020204020204" pitchFamily="34" charset="-122"/>
              </a:rPr>
              <a:t>typedef  struct {</a:t>
            </a:r>
          </a:p>
          <a:p>
            <a:pPr>
              <a:spcBef>
                <a:spcPct val="15000"/>
              </a:spcBef>
            </a:pPr>
            <a:r>
              <a:rPr lang="en-US" altLang="zh-CN" sz="2000" b="1" dirty="0">
                <a:solidFill>
                  <a:srgbClr val="CC3300"/>
                </a:solidFill>
                <a:latin typeface="微软雅黑" panose="020B0503020204020204" pitchFamily="34" charset="-122"/>
                <a:ea typeface="微软雅黑" panose="020B0503020204020204" pitchFamily="34" charset="-122"/>
              </a:rPr>
              <a:t>	int  offset;          /*</a:t>
            </a:r>
            <a:r>
              <a:rPr lang="zh-CN" altLang="en-US" sz="2000" b="1" dirty="0">
                <a:solidFill>
                  <a:srgbClr val="CC3300"/>
                </a:solidFill>
                <a:latin typeface="微软雅黑" panose="020B0503020204020204" pitchFamily="34" charset="-122"/>
                <a:ea typeface="微软雅黑" panose="020B0503020204020204" pitchFamily="34" charset="-122"/>
              </a:rPr>
              <a:t>节内偏移*</a:t>
            </a:r>
            <a:r>
              <a:rPr lang="en-US" altLang="zh-CN" sz="2000" b="1" dirty="0">
                <a:solidFill>
                  <a:srgbClr val="CC3300"/>
                </a:solidFill>
                <a:latin typeface="微软雅黑" panose="020B0503020204020204" pitchFamily="34" charset="-122"/>
                <a:ea typeface="微软雅黑" panose="020B0503020204020204" pitchFamily="34" charset="-122"/>
              </a:rPr>
              <a:t>/</a:t>
            </a:r>
          </a:p>
          <a:p>
            <a:pPr>
              <a:spcBef>
                <a:spcPct val="15000"/>
              </a:spcBef>
            </a:pPr>
            <a:r>
              <a:rPr lang="en-US" altLang="zh-CN" sz="2000" b="1" dirty="0">
                <a:solidFill>
                  <a:srgbClr val="CC3300"/>
                </a:solidFill>
                <a:latin typeface="微软雅黑" panose="020B0503020204020204" pitchFamily="34" charset="-122"/>
                <a:ea typeface="微软雅黑" panose="020B0503020204020204" pitchFamily="34" charset="-122"/>
              </a:rPr>
              <a:t>  	int  symbol:24, </a:t>
            </a:r>
            <a:r>
              <a:rPr lang="zh-CN" altLang="en-US" sz="2000" b="1" dirty="0">
                <a:solidFill>
                  <a:srgbClr val="CC3300"/>
                </a:solidFill>
                <a:latin typeface="微软雅黑" panose="020B0503020204020204" pitchFamily="34" charset="-122"/>
                <a:ea typeface="微软雅黑" panose="020B0503020204020204" pitchFamily="34" charset="-122"/>
              </a:rPr>
              <a:t> </a:t>
            </a:r>
            <a:r>
              <a:rPr lang="en-US" altLang="zh-CN" sz="2000" b="1" dirty="0">
                <a:solidFill>
                  <a:srgbClr val="CC3300"/>
                </a:solidFill>
                <a:latin typeface="微软雅黑" panose="020B0503020204020204" pitchFamily="34" charset="-122"/>
                <a:ea typeface="微软雅黑" panose="020B0503020204020204" pitchFamily="34" charset="-122"/>
              </a:rPr>
              <a:t>/*</a:t>
            </a:r>
            <a:r>
              <a:rPr lang="zh-CN" altLang="en-US" sz="2000" b="1" dirty="0">
                <a:solidFill>
                  <a:srgbClr val="CC3300"/>
                </a:solidFill>
                <a:latin typeface="微软雅黑" panose="020B0503020204020204" pitchFamily="34" charset="-122"/>
                <a:ea typeface="微软雅黑" panose="020B0503020204020204" pitchFamily="34" charset="-122"/>
              </a:rPr>
              <a:t>所绑定符号*</a:t>
            </a:r>
            <a:r>
              <a:rPr lang="en-US" altLang="zh-CN" sz="2000" b="1" dirty="0">
                <a:solidFill>
                  <a:srgbClr val="CC3300"/>
                </a:solidFill>
                <a:latin typeface="微软雅黑" panose="020B0503020204020204" pitchFamily="34" charset="-122"/>
                <a:ea typeface="微软雅黑" panose="020B0503020204020204" pitchFamily="34" charset="-122"/>
              </a:rPr>
              <a:t>/</a:t>
            </a:r>
          </a:p>
          <a:p>
            <a:pPr>
              <a:spcBef>
                <a:spcPct val="15000"/>
              </a:spcBef>
            </a:pPr>
            <a:r>
              <a:rPr lang="en-US" altLang="zh-CN" sz="2000" b="1" dirty="0">
                <a:solidFill>
                  <a:srgbClr val="CC3300"/>
                </a:solidFill>
                <a:latin typeface="微软雅黑" panose="020B0503020204020204" pitchFamily="34" charset="-122"/>
                <a:ea typeface="微软雅黑" panose="020B0503020204020204" pitchFamily="34" charset="-122"/>
              </a:rPr>
              <a:t>                    type: 8;       /*</a:t>
            </a:r>
            <a:r>
              <a:rPr lang="zh-CN" altLang="en-US" sz="2000" b="1" dirty="0">
                <a:solidFill>
                  <a:srgbClr val="CC3300"/>
                </a:solidFill>
                <a:latin typeface="微软雅黑" panose="020B0503020204020204" pitchFamily="34" charset="-122"/>
                <a:ea typeface="微软雅黑" panose="020B0503020204020204" pitchFamily="34" charset="-122"/>
              </a:rPr>
              <a:t>重定位类型*</a:t>
            </a:r>
            <a:r>
              <a:rPr lang="en-US" altLang="zh-CN" sz="2000" b="1" dirty="0">
                <a:solidFill>
                  <a:srgbClr val="CC3300"/>
                </a:solidFill>
                <a:latin typeface="微软雅黑" panose="020B0503020204020204" pitchFamily="34" charset="-122"/>
                <a:ea typeface="微软雅黑" panose="020B0503020204020204" pitchFamily="34" charset="-122"/>
              </a:rPr>
              <a:t>/</a:t>
            </a:r>
            <a:endParaRPr lang="zh-CN" altLang="en-US" sz="2000" b="1" dirty="0">
              <a:solidFill>
                <a:srgbClr val="CC3300"/>
              </a:solidFill>
              <a:latin typeface="微软雅黑" panose="020B0503020204020204" pitchFamily="34" charset="-122"/>
              <a:ea typeface="微软雅黑" panose="020B0503020204020204" pitchFamily="34" charset="-122"/>
            </a:endParaRPr>
          </a:p>
          <a:p>
            <a:pPr>
              <a:spcBef>
                <a:spcPct val="15000"/>
              </a:spcBef>
            </a:pPr>
            <a:r>
              <a:rPr lang="en-US" altLang="zh-CN" sz="2000" b="1" dirty="0">
                <a:solidFill>
                  <a:srgbClr val="CC3300"/>
                </a:solidFill>
                <a:latin typeface="微软雅黑" panose="020B0503020204020204" pitchFamily="34" charset="-122"/>
                <a:ea typeface="微软雅黑" panose="020B0503020204020204" pitchFamily="34" charset="-122"/>
              </a:rPr>
              <a:t>	} Elf32_Rel;</a:t>
            </a:r>
          </a:p>
        </p:txBody>
      </p:sp>
      <p:sp>
        <p:nvSpPr>
          <p:cNvPr id="691206" name="Rectangle 6"/>
          <p:cNvSpPr/>
          <p:nvPr/>
        </p:nvSpPr>
        <p:spPr>
          <a:xfrm>
            <a:off x="71438" y="5532438"/>
            <a:ext cx="4902200" cy="1311275"/>
          </a:xfrm>
          <a:prstGeom prst="rect">
            <a:avLst/>
          </a:prstGeom>
          <a:noFill/>
          <a:ln w="9525">
            <a:noFill/>
          </a:ln>
        </p:spPr>
        <p:txBody>
          <a:bodyPr anchor="t" anchorCtr="0">
            <a:spAutoFit/>
          </a:bodyPr>
          <a:lstStyle/>
          <a:p>
            <a:r>
              <a:rPr lang="zh-CN" altLang="en-US" sz="2000" b="1" dirty="0">
                <a:solidFill>
                  <a:srgbClr val="FF0000"/>
                </a:solidFill>
                <a:latin typeface="微软雅黑" panose="020B0503020204020204" pitchFamily="34" charset="-122"/>
                <a:ea typeface="微软雅黑" panose="020B0503020204020204" pitchFamily="34" charset="-122"/>
              </a:rPr>
              <a:t>例如，在</a:t>
            </a:r>
            <a:r>
              <a:rPr lang="en-US" altLang="zh-CN" sz="2000" b="1" dirty="0">
                <a:solidFill>
                  <a:srgbClr val="FF0000"/>
                </a:solidFill>
                <a:latin typeface="微软雅黑" panose="020B0503020204020204" pitchFamily="34" charset="-122"/>
                <a:ea typeface="微软雅黑" panose="020B0503020204020204" pitchFamily="34" charset="-122"/>
              </a:rPr>
              <a:t>rel_text</a:t>
            </a:r>
            <a:r>
              <a:rPr lang="zh-CN" altLang="en-US" sz="2000" b="1" dirty="0">
                <a:solidFill>
                  <a:srgbClr val="FF0000"/>
                </a:solidFill>
                <a:latin typeface="微软雅黑" panose="020B0503020204020204" pitchFamily="34" charset="-122"/>
                <a:ea typeface="微软雅黑" panose="020B0503020204020204" pitchFamily="34" charset="-122"/>
              </a:rPr>
              <a:t>节中有重定位条目如下</a:t>
            </a:r>
          </a:p>
          <a:p>
            <a:r>
              <a:rPr lang="en-US" altLang="zh-CN" sz="2000" b="1" dirty="0">
                <a:solidFill>
                  <a:srgbClr val="FF0000"/>
                </a:solidFill>
                <a:latin typeface="微软雅黑" panose="020B0503020204020204" pitchFamily="34" charset="-122"/>
                <a:ea typeface="微软雅黑" panose="020B0503020204020204" pitchFamily="34" charset="-122"/>
              </a:rPr>
              <a:t>     offset: 0x1</a:t>
            </a:r>
          </a:p>
          <a:p>
            <a:r>
              <a:rPr lang="en-US" altLang="zh-CN" sz="2000" b="1" dirty="0">
                <a:solidFill>
                  <a:srgbClr val="FF0000"/>
                </a:solidFill>
                <a:latin typeface="微软雅黑" panose="020B0503020204020204" pitchFamily="34" charset="-122"/>
                <a:ea typeface="微软雅黑" panose="020B0503020204020204" pitchFamily="34" charset="-122"/>
              </a:rPr>
              <a:t>     symbol: B</a:t>
            </a:r>
          </a:p>
          <a:p>
            <a:r>
              <a:rPr lang="en-US" altLang="zh-CN" sz="2000" b="1" dirty="0">
                <a:solidFill>
                  <a:srgbClr val="FF0000"/>
                </a:solidFill>
                <a:latin typeface="微软雅黑" panose="020B0503020204020204" pitchFamily="34" charset="-122"/>
                <a:ea typeface="微软雅黑" panose="020B0503020204020204" pitchFamily="34" charset="-122"/>
              </a:rPr>
              <a:t>     type:  R_386_32</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691208" name="Text Box 8"/>
          <p:cNvSpPr txBox="1"/>
          <p:nvPr/>
        </p:nvSpPr>
        <p:spPr>
          <a:xfrm>
            <a:off x="7081838" y="688975"/>
            <a:ext cx="1873250" cy="2111375"/>
          </a:xfrm>
          <a:prstGeom prst="rect">
            <a:avLst/>
          </a:prstGeom>
          <a:noFill/>
          <a:ln w="9525" cap="flat" cmpd="sng">
            <a:solidFill>
              <a:schemeClr val="tx1"/>
            </a:solidFill>
            <a:prstDash val="solid"/>
            <a:miter/>
            <a:headEnd type="none" w="med" len="med"/>
            <a:tailEnd type="none" w="med" len="med"/>
          </a:ln>
        </p:spPr>
        <p:txBody>
          <a:bodyPr anchor="t" anchorCtr="0">
            <a:spAutoFit/>
          </a:bodyPr>
          <a:lstStyle/>
          <a:p>
            <a:r>
              <a:rPr lang="en-US" altLang="zh-CN" sz="2200" b="1" dirty="0">
                <a:latin typeface="微软雅黑" panose="020B0503020204020204" pitchFamily="34" charset="-122"/>
                <a:ea typeface="微软雅黑" panose="020B0503020204020204" pitchFamily="34" charset="-122"/>
              </a:rPr>
              <a:t>      add </a:t>
            </a:r>
            <a:r>
              <a:rPr lang="en-US" altLang="zh-CN" sz="2200" b="1" dirty="0">
                <a:solidFill>
                  <a:srgbClr val="FF0000"/>
                </a:solidFill>
                <a:latin typeface="微软雅黑" panose="020B0503020204020204" pitchFamily="34" charset="-122"/>
                <a:ea typeface="微软雅黑" panose="020B0503020204020204" pitchFamily="34" charset="-122"/>
              </a:rPr>
              <a:t>B</a:t>
            </a:r>
          </a:p>
          <a:p>
            <a:r>
              <a:rPr lang="en-US" altLang="zh-CN" sz="2200" b="1" dirty="0">
                <a:solidFill>
                  <a:srgbClr val="009242"/>
                </a:solidFill>
                <a:latin typeface="微软雅黑" panose="020B0503020204020204" pitchFamily="34" charset="-122"/>
                <a:ea typeface="微软雅黑" panose="020B0503020204020204" pitchFamily="34" charset="-122"/>
              </a:rPr>
              <a:t>      jmp </a:t>
            </a:r>
            <a:r>
              <a:rPr lang="en-US" altLang="zh-CN" sz="2200" b="1" dirty="0">
                <a:solidFill>
                  <a:srgbClr val="FF0000"/>
                </a:solidFill>
                <a:latin typeface="微软雅黑" panose="020B0503020204020204" pitchFamily="34" charset="-122"/>
                <a:ea typeface="微软雅黑" panose="020B0503020204020204" pitchFamily="34" charset="-122"/>
              </a:rPr>
              <a:t>L0</a:t>
            </a:r>
          </a:p>
          <a:p>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p>
          <a:p>
            <a:r>
              <a:rPr lang="en-US" altLang="zh-CN" sz="2200" b="1" dirty="0">
                <a:solidFill>
                  <a:srgbClr val="FF0000"/>
                </a:solidFill>
                <a:latin typeface="微软雅黑" panose="020B0503020204020204" pitchFamily="34" charset="-122"/>
                <a:ea typeface="微软雅黑" panose="020B0503020204020204" pitchFamily="34" charset="-122"/>
              </a:rPr>
              <a:t>L0</a:t>
            </a:r>
            <a:r>
              <a:rPr lang="zh-CN" altLang="en-US" sz="2200" b="1" dirty="0">
                <a:latin typeface="微软雅黑" panose="020B0503020204020204" pitchFamily="34" charset="-122"/>
                <a:ea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rPr>
              <a:t>sub 23</a:t>
            </a:r>
          </a:p>
          <a:p>
            <a:r>
              <a:rPr lang="en-US" altLang="zh-CN" sz="2200" b="1" dirty="0">
                <a:latin typeface="微软雅黑" panose="020B0503020204020204" pitchFamily="34" charset="-122"/>
                <a:ea typeface="微软雅黑" panose="020B0503020204020204" pitchFamily="34" charset="-122"/>
              </a:rPr>
              <a:t>        ……</a:t>
            </a:r>
          </a:p>
          <a:p>
            <a:r>
              <a:rPr lang="en-US" altLang="zh-CN" sz="2200" b="1" dirty="0">
                <a:solidFill>
                  <a:srgbClr val="FF0000"/>
                </a:solidFill>
                <a:latin typeface="微软雅黑" panose="020B0503020204020204" pitchFamily="34" charset="-122"/>
                <a:ea typeface="微软雅黑" panose="020B0503020204020204" pitchFamily="34" charset="-122"/>
              </a:rPr>
              <a:t>B</a:t>
            </a:r>
            <a:r>
              <a:rPr lang="zh-CN" altLang="en-US" sz="2200" b="1" dirty="0">
                <a:latin typeface="微软雅黑" panose="020B0503020204020204" pitchFamily="34" charset="-122"/>
                <a:ea typeface="微软雅黑" panose="020B0503020204020204" pitchFamily="34" charset="-122"/>
              </a:rPr>
              <a:t>：  </a:t>
            </a:r>
            <a:r>
              <a:rPr lang="en-US" altLang="zh-CN" sz="2200" b="1" dirty="0">
                <a:latin typeface="微软雅黑" panose="020B0503020204020204" pitchFamily="34" charset="-122"/>
                <a:ea typeface="微软雅黑" panose="020B0503020204020204" pitchFamily="34" charset="-122"/>
              </a:rPr>
              <a:t>……</a:t>
            </a:r>
          </a:p>
        </p:txBody>
      </p:sp>
      <p:sp>
        <p:nvSpPr>
          <p:cNvPr id="691209" name="Line 9"/>
          <p:cNvSpPr/>
          <p:nvPr/>
        </p:nvSpPr>
        <p:spPr>
          <a:xfrm>
            <a:off x="4843463" y="2030413"/>
            <a:ext cx="2587625" cy="1498600"/>
          </a:xfrm>
          <a:prstGeom prst="line">
            <a:avLst/>
          </a:prstGeom>
          <a:ln w="28575" cap="flat" cmpd="sng">
            <a:solidFill>
              <a:schemeClr val="accent2"/>
            </a:solidFill>
            <a:prstDash val="solid"/>
            <a:round/>
            <a:headEnd type="none" w="med" len="med"/>
            <a:tailEnd type="triangle" w="med" len="med"/>
          </a:ln>
        </p:spPr>
      </p:sp>
      <p:sp>
        <p:nvSpPr>
          <p:cNvPr id="691210" name="Line 10"/>
          <p:cNvSpPr/>
          <p:nvPr/>
        </p:nvSpPr>
        <p:spPr>
          <a:xfrm>
            <a:off x="4922838" y="2058988"/>
            <a:ext cx="2538412" cy="1017587"/>
          </a:xfrm>
          <a:prstGeom prst="line">
            <a:avLst/>
          </a:prstGeom>
          <a:ln w="28575" cap="flat" cmpd="sng">
            <a:solidFill>
              <a:schemeClr val="accent2"/>
            </a:solidFill>
            <a:prstDash val="solid"/>
            <a:round/>
            <a:headEnd type="none" w="med" len="med"/>
            <a:tailEnd type="triangle" w="med" len="med"/>
          </a:ln>
        </p:spPr>
      </p:sp>
      <p:sp>
        <p:nvSpPr>
          <p:cNvPr id="691211" name="Text Box 11"/>
          <p:cNvSpPr txBox="1"/>
          <p:nvPr/>
        </p:nvSpPr>
        <p:spPr>
          <a:xfrm>
            <a:off x="6981825" y="3082925"/>
            <a:ext cx="2044700" cy="2025650"/>
          </a:xfrm>
          <a:prstGeom prst="rect">
            <a:avLst/>
          </a:prstGeom>
          <a:noFill/>
          <a:ln w="9525" cap="flat" cmpd="sng">
            <a:solidFill>
              <a:schemeClr val="tx1"/>
            </a:solidFill>
            <a:prstDash val="solid"/>
            <a:miter/>
            <a:headEnd type="none" w="med" len="med"/>
            <a:tailEnd type="none" w="med" len="med"/>
          </a:ln>
        </p:spPr>
        <p:txBody>
          <a:bodyPr anchor="t" anchorCtr="0">
            <a:spAutoFit/>
          </a:bodyPr>
          <a:lstStyle/>
          <a:p>
            <a:r>
              <a:rPr lang="en-US" altLang="zh-CN" sz="2100" b="1" dirty="0">
                <a:solidFill>
                  <a:srgbClr val="FF0000"/>
                </a:solidFill>
                <a:latin typeface="微软雅黑" panose="020B0503020204020204" pitchFamily="34" charset="-122"/>
                <a:ea typeface="微软雅黑" panose="020B0503020204020204" pitchFamily="34" charset="-122"/>
              </a:rPr>
              <a:t>05 00000000</a:t>
            </a:r>
          </a:p>
          <a:p>
            <a:r>
              <a:rPr lang="en-US" altLang="zh-CN" sz="2100" b="1" dirty="0">
                <a:solidFill>
                  <a:srgbClr val="009242"/>
                </a:solidFill>
                <a:latin typeface="微软雅黑" panose="020B0503020204020204" pitchFamily="34" charset="-122"/>
                <a:ea typeface="微软雅黑" panose="020B0503020204020204" pitchFamily="34" charset="-122"/>
              </a:rPr>
              <a:t>02 </a:t>
            </a:r>
            <a:r>
              <a:rPr lang="en-US" altLang="zh-CN" sz="2100" b="1" dirty="0">
                <a:solidFill>
                  <a:srgbClr val="FF0000"/>
                </a:solidFill>
                <a:latin typeface="微软雅黑" panose="020B0503020204020204" pitchFamily="34" charset="-122"/>
                <a:ea typeface="微软雅黑" panose="020B0503020204020204" pitchFamily="34" charset="-122"/>
              </a:rPr>
              <a:t>FCFFFFFF</a:t>
            </a:r>
          </a:p>
          <a:p>
            <a:r>
              <a:rPr lang="zh-CN" altLang="en-US" sz="2100" b="1" dirty="0">
                <a:latin typeface="微软雅黑" panose="020B0503020204020204" pitchFamily="34" charset="-122"/>
                <a:ea typeface="微软雅黑" panose="020B0503020204020204" pitchFamily="34" charset="-122"/>
              </a:rPr>
              <a:t>        </a:t>
            </a:r>
            <a:r>
              <a:rPr lang="en-US" altLang="zh-CN" sz="2100" b="1" dirty="0">
                <a:latin typeface="微软雅黑" panose="020B0503020204020204" pitchFamily="34" charset="-122"/>
                <a:ea typeface="微软雅黑" panose="020B0503020204020204" pitchFamily="34" charset="-122"/>
              </a:rPr>
              <a:t>……</a:t>
            </a:r>
          </a:p>
          <a:p>
            <a:r>
              <a:rPr lang="en-US" altLang="zh-CN" sz="2100" b="1" dirty="0">
                <a:solidFill>
                  <a:srgbClr val="FF0000"/>
                </a:solidFill>
                <a:latin typeface="微软雅黑" panose="020B0503020204020204" pitchFamily="34" charset="-122"/>
                <a:ea typeface="微软雅黑" panose="020B0503020204020204" pitchFamily="34" charset="-122"/>
              </a:rPr>
              <a:t>L0</a:t>
            </a:r>
            <a:r>
              <a:rPr lang="zh-CN" altLang="en-US" sz="2100" b="1" dirty="0">
                <a:latin typeface="微软雅黑" panose="020B0503020204020204" pitchFamily="34" charset="-122"/>
                <a:ea typeface="微软雅黑" panose="020B0503020204020204" pitchFamily="34" charset="-122"/>
              </a:rPr>
              <a:t>：</a:t>
            </a:r>
            <a:r>
              <a:rPr lang="en-US" altLang="zh-CN" sz="2100" b="1" dirty="0">
                <a:latin typeface="微软雅黑" panose="020B0503020204020204" pitchFamily="34" charset="-122"/>
                <a:ea typeface="微软雅黑" panose="020B0503020204020204" pitchFamily="34" charset="-122"/>
              </a:rPr>
              <a:t>sub 23</a:t>
            </a:r>
          </a:p>
          <a:p>
            <a:r>
              <a:rPr lang="en-US" altLang="zh-CN" sz="2100" b="1" dirty="0">
                <a:latin typeface="微软雅黑" panose="020B0503020204020204" pitchFamily="34" charset="-122"/>
                <a:ea typeface="微软雅黑" panose="020B0503020204020204" pitchFamily="34" charset="-122"/>
              </a:rPr>
              <a:t>        ……</a:t>
            </a:r>
          </a:p>
          <a:p>
            <a:r>
              <a:rPr lang="en-US" altLang="zh-CN" sz="2100" b="1" dirty="0">
                <a:solidFill>
                  <a:srgbClr val="FF0000"/>
                </a:solidFill>
                <a:latin typeface="微软雅黑" panose="020B0503020204020204" pitchFamily="34" charset="-122"/>
                <a:ea typeface="微软雅黑" panose="020B0503020204020204" pitchFamily="34" charset="-122"/>
              </a:rPr>
              <a:t>B</a:t>
            </a:r>
            <a:r>
              <a:rPr lang="zh-CN" altLang="en-US" sz="2100" b="1" dirty="0">
                <a:latin typeface="微软雅黑" panose="020B0503020204020204" pitchFamily="34" charset="-122"/>
                <a:ea typeface="微软雅黑" panose="020B0503020204020204" pitchFamily="34" charset="-122"/>
              </a:rPr>
              <a:t>：  </a:t>
            </a:r>
            <a:r>
              <a:rPr lang="en-US" altLang="zh-CN" sz="2100" b="1" dirty="0">
                <a:latin typeface="微软雅黑" panose="020B0503020204020204" pitchFamily="34" charset="-122"/>
                <a:ea typeface="微软雅黑" panose="020B0503020204020204" pitchFamily="34" charset="-122"/>
              </a:rPr>
              <a:t>……</a:t>
            </a:r>
          </a:p>
        </p:txBody>
      </p:sp>
      <p:sp>
        <p:nvSpPr>
          <p:cNvPr id="691212" name="Rectangle 12"/>
          <p:cNvSpPr/>
          <p:nvPr/>
        </p:nvSpPr>
        <p:spPr>
          <a:xfrm>
            <a:off x="7440613" y="3106738"/>
            <a:ext cx="1414462" cy="306387"/>
          </a:xfrm>
          <a:prstGeom prst="rect">
            <a:avLst/>
          </a:prstGeom>
          <a:solidFill>
            <a:srgbClr val="000080">
              <a:alpha val="34117"/>
            </a:srgbClr>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691214" name="Rectangle 14"/>
          <p:cNvSpPr/>
          <p:nvPr/>
        </p:nvSpPr>
        <p:spPr>
          <a:xfrm>
            <a:off x="7451725" y="3489325"/>
            <a:ext cx="1398588" cy="304800"/>
          </a:xfrm>
          <a:prstGeom prst="rect">
            <a:avLst/>
          </a:prstGeom>
          <a:solidFill>
            <a:srgbClr val="000080">
              <a:alpha val="34117"/>
            </a:srgbClr>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691217" name="Line 17"/>
          <p:cNvSpPr/>
          <p:nvPr/>
        </p:nvSpPr>
        <p:spPr>
          <a:xfrm flipV="1">
            <a:off x="3498850" y="3178175"/>
            <a:ext cx="3917950" cy="1600200"/>
          </a:xfrm>
          <a:prstGeom prst="line">
            <a:avLst/>
          </a:prstGeom>
          <a:ln w="28575" cap="flat" cmpd="sng">
            <a:solidFill>
              <a:srgbClr val="CC0066"/>
            </a:solidFill>
            <a:prstDash val="solid"/>
            <a:round/>
            <a:headEnd type="none" w="med" len="med"/>
            <a:tailEnd type="triangle" w="med" len="med"/>
          </a:ln>
        </p:spPr>
      </p:sp>
      <p:sp>
        <p:nvSpPr>
          <p:cNvPr id="691218" name="Line 18"/>
          <p:cNvSpPr/>
          <p:nvPr/>
        </p:nvSpPr>
        <p:spPr>
          <a:xfrm flipV="1">
            <a:off x="4165600" y="3744913"/>
            <a:ext cx="3279775" cy="1466850"/>
          </a:xfrm>
          <a:prstGeom prst="line">
            <a:avLst/>
          </a:prstGeom>
          <a:ln w="28575" cap="flat" cmpd="sng">
            <a:solidFill>
              <a:srgbClr val="CC0066"/>
            </a:solidFill>
            <a:prstDash val="solid"/>
            <a:round/>
            <a:headEnd type="none" w="med" len="med"/>
            <a:tailEnd type="triangle" w="med" len="med"/>
          </a:ln>
        </p:spPr>
      </p:sp>
      <p:sp>
        <p:nvSpPr>
          <p:cNvPr id="691219" name="Rectangle 19"/>
          <p:cNvSpPr/>
          <p:nvPr/>
        </p:nvSpPr>
        <p:spPr>
          <a:xfrm>
            <a:off x="2847975" y="5489575"/>
            <a:ext cx="3713163" cy="1311275"/>
          </a:xfrm>
          <a:prstGeom prst="rect">
            <a:avLst/>
          </a:prstGeom>
          <a:noFill/>
          <a:ln w="9525">
            <a:noFill/>
          </a:ln>
        </p:spPr>
        <p:txBody>
          <a:bodyPr anchor="t" anchorCtr="0">
            <a:spAutoFit/>
          </a:bodyPr>
          <a:lstStyle/>
          <a:p>
            <a:endParaRPr lang="zh-CN" altLang="en-US" sz="2000" b="1" dirty="0">
              <a:solidFill>
                <a:srgbClr val="FF0000"/>
              </a:solidFill>
              <a:latin typeface="微软雅黑" panose="020B0503020204020204" pitchFamily="34" charset="-122"/>
              <a:ea typeface="微软雅黑" panose="020B0503020204020204" pitchFamily="34" charset="-122"/>
            </a:endParaRPr>
          </a:p>
          <a:p>
            <a:r>
              <a:rPr lang="en-US" altLang="zh-CN" sz="2000" b="1" dirty="0">
                <a:solidFill>
                  <a:srgbClr val="3366FF"/>
                </a:solidFill>
                <a:latin typeface="微软雅黑" panose="020B0503020204020204" pitchFamily="34" charset="-122"/>
                <a:ea typeface="微软雅黑" panose="020B0503020204020204" pitchFamily="34" charset="-122"/>
              </a:rPr>
              <a:t>offset: 0x6</a:t>
            </a:r>
          </a:p>
          <a:p>
            <a:r>
              <a:rPr lang="en-US" altLang="zh-CN" sz="2000" b="1" dirty="0">
                <a:solidFill>
                  <a:srgbClr val="3366FF"/>
                </a:solidFill>
                <a:latin typeface="微软雅黑" panose="020B0503020204020204" pitchFamily="34" charset="-122"/>
                <a:ea typeface="微软雅黑" panose="020B0503020204020204" pitchFamily="34" charset="-122"/>
              </a:rPr>
              <a:t>symbol: L0</a:t>
            </a:r>
          </a:p>
          <a:p>
            <a:r>
              <a:rPr lang="en-US" altLang="zh-CN" sz="2000" b="1" dirty="0">
                <a:solidFill>
                  <a:srgbClr val="3366FF"/>
                </a:solidFill>
                <a:latin typeface="微软雅黑" panose="020B0503020204020204" pitchFamily="34" charset="-122"/>
                <a:ea typeface="微软雅黑" panose="020B0503020204020204" pitchFamily="34" charset="-122"/>
              </a:rPr>
              <a:t>type:  R_386_PC32</a:t>
            </a:r>
            <a:endParaRPr lang="zh-CN" altLang="en-US" sz="2000" b="1" dirty="0">
              <a:solidFill>
                <a:srgbClr val="3366FF"/>
              </a:solidFill>
              <a:latin typeface="微软雅黑" panose="020B0503020204020204" pitchFamily="34" charset="-122"/>
              <a:ea typeface="微软雅黑" panose="020B0503020204020204" pitchFamily="34" charset="-122"/>
            </a:endParaRPr>
          </a:p>
        </p:txBody>
      </p:sp>
      <p:sp>
        <p:nvSpPr>
          <p:cNvPr id="691220" name="Text Box 20"/>
          <p:cNvSpPr txBox="1"/>
          <p:nvPr/>
        </p:nvSpPr>
        <p:spPr>
          <a:xfrm>
            <a:off x="5400675" y="5268913"/>
            <a:ext cx="3686175" cy="701675"/>
          </a:xfrm>
          <a:prstGeom prst="rect">
            <a:avLst/>
          </a:prstGeom>
          <a:noFill/>
          <a:ln w="9525">
            <a:noFill/>
          </a:ln>
        </p:spPr>
        <p:txBody>
          <a:bodyPr anchor="t" anchorCtr="0">
            <a:spAutoFit/>
          </a:bodyPr>
          <a:lstStyle/>
          <a:p>
            <a:pPr>
              <a:spcBef>
                <a:spcPct val="50000"/>
              </a:spcBef>
            </a:pPr>
            <a:r>
              <a:rPr lang="zh-CN" altLang="en-US" sz="2000" b="1" dirty="0">
                <a:latin typeface="Arial" panose="020B0604020202020204" pitchFamily="34" charset="0"/>
                <a:ea typeface="微软雅黑" panose="020B0503020204020204" pitchFamily="34" charset="-122"/>
              </a:rPr>
              <a:t>问题：重定位条目和汇编后的机器代码在哪种目标文件中？</a:t>
            </a:r>
          </a:p>
        </p:txBody>
      </p:sp>
      <p:sp>
        <p:nvSpPr>
          <p:cNvPr id="691221" name="Text Box 21"/>
          <p:cNvSpPr txBox="1"/>
          <p:nvPr/>
        </p:nvSpPr>
        <p:spPr>
          <a:xfrm>
            <a:off x="6567488" y="5970588"/>
            <a:ext cx="2162175" cy="701675"/>
          </a:xfrm>
          <a:prstGeom prst="rect">
            <a:avLst/>
          </a:prstGeom>
          <a:noFill/>
          <a:ln w="9525">
            <a:noFill/>
          </a:ln>
        </p:spPr>
        <p:txBody>
          <a:bodyPr anchor="t" anchorCtr="0">
            <a:spAutoFit/>
          </a:bodyPr>
          <a:lstStyle/>
          <a:p>
            <a:pPr>
              <a:spcBef>
                <a:spcPct val="50000"/>
              </a:spcBef>
            </a:pPr>
            <a:r>
              <a:rPr lang="zh-CN" altLang="en-US" sz="2000" b="1" dirty="0">
                <a:solidFill>
                  <a:srgbClr val="CC3300"/>
                </a:solidFill>
                <a:latin typeface="微软雅黑" panose="020B0503020204020204" pitchFamily="34" charset="-122"/>
                <a:ea typeface="微软雅黑" panose="020B0503020204020204" pitchFamily="34" charset="-122"/>
              </a:rPr>
              <a:t>在可重定位目标（</a:t>
            </a:r>
            <a:r>
              <a:rPr lang="en-US" altLang="zh-CN" sz="2000" b="1" dirty="0">
                <a:solidFill>
                  <a:srgbClr val="CC3300"/>
                </a:solidFill>
                <a:latin typeface="微软雅黑" panose="020B0503020204020204" pitchFamily="34" charset="-122"/>
                <a:ea typeface="微软雅黑" panose="020B0503020204020204" pitchFamily="34" charset="-122"/>
              </a:rPr>
              <a:t>.o</a:t>
            </a:r>
            <a:r>
              <a:rPr lang="zh-CN" altLang="en-US" sz="2000" b="1" dirty="0">
                <a:solidFill>
                  <a:srgbClr val="CC3300"/>
                </a:solidFill>
                <a:latin typeface="微软雅黑" panose="020B0503020204020204" pitchFamily="34" charset="-122"/>
                <a:ea typeface="微软雅黑" panose="020B0503020204020204" pitchFamily="34" charset="-122"/>
              </a:rPr>
              <a:t>）文件中！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1203">
                                            <p:txEl>
                                              <p:pRg st="0" end="0"/>
                                            </p:txEl>
                                          </p:spTgt>
                                        </p:tgtEl>
                                        <p:attrNameLst>
                                          <p:attrName>style.visibility</p:attrName>
                                        </p:attrNameLst>
                                      </p:cBhvr>
                                      <p:to>
                                        <p:strVal val="visible"/>
                                      </p:to>
                                    </p:set>
                                    <p:animEffect transition="in" filter="blinds(horizontal)">
                                      <p:cBhvr>
                                        <p:cTn id="7" dur="500"/>
                                        <p:tgtEl>
                                          <p:spTgt spid="691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91208"/>
                                        </p:tgtEl>
                                        <p:attrNameLst>
                                          <p:attrName>style.visibility</p:attrName>
                                        </p:attrNameLst>
                                      </p:cBhvr>
                                      <p:to>
                                        <p:strVal val="visible"/>
                                      </p:to>
                                    </p:set>
                                    <p:animEffect transition="in" filter="blinds(horizontal)">
                                      <p:cBhvr>
                                        <p:cTn id="12" dur="500"/>
                                        <p:tgtEl>
                                          <p:spTgt spid="69120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91211"/>
                                        </p:tgtEl>
                                        <p:attrNameLst>
                                          <p:attrName>style.visibility</p:attrName>
                                        </p:attrNameLst>
                                      </p:cBhvr>
                                      <p:to>
                                        <p:strVal val="visible"/>
                                      </p:to>
                                    </p:set>
                                    <p:animEffect transition="in" filter="blinds(horizontal)">
                                      <p:cBhvr>
                                        <p:cTn id="17" dur="500"/>
                                        <p:tgtEl>
                                          <p:spTgt spid="6912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91212"/>
                                        </p:tgtEl>
                                        <p:attrNameLst>
                                          <p:attrName>style.visibility</p:attrName>
                                        </p:attrNameLst>
                                      </p:cBhvr>
                                      <p:to>
                                        <p:strVal val="visible"/>
                                      </p:to>
                                    </p:set>
                                    <p:animEffect transition="in" filter="blinds(horizontal)">
                                      <p:cBhvr>
                                        <p:cTn id="22" dur="500"/>
                                        <p:tgtEl>
                                          <p:spTgt spid="6912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91214"/>
                                        </p:tgtEl>
                                        <p:attrNameLst>
                                          <p:attrName>style.visibility</p:attrName>
                                        </p:attrNameLst>
                                      </p:cBhvr>
                                      <p:to>
                                        <p:strVal val="visible"/>
                                      </p:to>
                                    </p:set>
                                    <p:animEffect transition="in" filter="blinds(horizontal)">
                                      <p:cBhvr>
                                        <p:cTn id="27" dur="500"/>
                                        <p:tgtEl>
                                          <p:spTgt spid="6912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91203">
                                            <p:txEl>
                                              <p:pRg st="1" end="1"/>
                                            </p:txEl>
                                          </p:spTgt>
                                        </p:tgtEl>
                                        <p:attrNameLst>
                                          <p:attrName>style.visibility</p:attrName>
                                        </p:attrNameLst>
                                      </p:cBhvr>
                                      <p:to>
                                        <p:strVal val="visible"/>
                                      </p:to>
                                    </p:set>
                                    <p:animEffect transition="in" filter="blinds(horizontal)">
                                      <p:cBhvr>
                                        <p:cTn id="32" dur="500"/>
                                        <p:tgtEl>
                                          <p:spTgt spid="69120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91203">
                                            <p:txEl>
                                              <p:pRg st="2" end="2"/>
                                            </p:txEl>
                                          </p:spTgt>
                                        </p:tgtEl>
                                        <p:attrNameLst>
                                          <p:attrName>style.visibility</p:attrName>
                                        </p:attrNameLst>
                                      </p:cBhvr>
                                      <p:to>
                                        <p:strVal val="visible"/>
                                      </p:to>
                                    </p:set>
                                    <p:animEffect transition="in" filter="blinds(horizontal)">
                                      <p:cBhvr>
                                        <p:cTn id="37" dur="500"/>
                                        <p:tgtEl>
                                          <p:spTgt spid="691203">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91209"/>
                                        </p:tgtEl>
                                        <p:attrNameLst>
                                          <p:attrName>style.visibility</p:attrName>
                                        </p:attrNameLst>
                                      </p:cBhvr>
                                      <p:to>
                                        <p:strVal val="visible"/>
                                      </p:to>
                                    </p:set>
                                    <p:animEffect transition="in" filter="blinds(horizontal)">
                                      <p:cBhvr>
                                        <p:cTn id="42" dur="500"/>
                                        <p:tgtEl>
                                          <p:spTgt spid="69120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91210"/>
                                        </p:tgtEl>
                                        <p:attrNameLst>
                                          <p:attrName>style.visibility</p:attrName>
                                        </p:attrNameLst>
                                      </p:cBhvr>
                                      <p:to>
                                        <p:strVal val="visible"/>
                                      </p:to>
                                    </p:set>
                                    <p:animEffect transition="in" filter="blinds(horizontal)">
                                      <p:cBhvr>
                                        <p:cTn id="47" dur="500"/>
                                        <p:tgtEl>
                                          <p:spTgt spid="69121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91203">
                                            <p:txEl>
                                              <p:pRg st="3" end="3"/>
                                            </p:txEl>
                                          </p:spTgt>
                                        </p:tgtEl>
                                        <p:attrNameLst>
                                          <p:attrName>style.visibility</p:attrName>
                                        </p:attrNameLst>
                                      </p:cBhvr>
                                      <p:to>
                                        <p:strVal val="visible"/>
                                      </p:to>
                                    </p:set>
                                    <p:animEffect transition="in" filter="blinds(horizontal)">
                                      <p:cBhvr>
                                        <p:cTn id="52" dur="500"/>
                                        <p:tgtEl>
                                          <p:spTgt spid="691203">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91204"/>
                                        </p:tgtEl>
                                        <p:attrNameLst>
                                          <p:attrName>style.visibility</p:attrName>
                                        </p:attrNameLst>
                                      </p:cBhvr>
                                      <p:to>
                                        <p:strVal val="visible"/>
                                      </p:to>
                                    </p:set>
                                    <p:animEffect transition="in" filter="blinds(horizontal)">
                                      <p:cBhvr>
                                        <p:cTn id="57" dur="500"/>
                                        <p:tgtEl>
                                          <p:spTgt spid="69120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91203">
                                            <p:txEl>
                                              <p:pRg st="8" end="8"/>
                                            </p:txEl>
                                          </p:spTgt>
                                        </p:tgtEl>
                                        <p:attrNameLst>
                                          <p:attrName>style.visibility</p:attrName>
                                        </p:attrNameLst>
                                      </p:cBhvr>
                                      <p:to>
                                        <p:strVal val="visible"/>
                                      </p:to>
                                    </p:set>
                                    <p:animEffect transition="in" filter="blinds(horizontal)">
                                      <p:cBhvr>
                                        <p:cTn id="62" dur="500"/>
                                        <p:tgtEl>
                                          <p:spTgt spid="691203">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91203">
                                            <p:txEl>
                                              <p:pRg st="9" end="9"/>
                                            </p:txEl>
                                          </p:spTgt>
                                        </p:tgtEl>
                                        <p:attrNameLst>
                                          <p:attrName>style.visibility</p:attrName>
                                        </p:attrNameLst>
                                      </p:cBhvr>
                                      <p:to>
                                        <p:strVal val="visible"/>
                                      </p:to>
                                    </p:set>
                                    <p:animEffect transition="in" filter="blinds(horizontal)">
                                      <p:cBhvr>
                                        <p:cTn id="67" dur="500"/>
                                        <p:tgtEl>
                                          <p:spTgt spid="691203">
                                            <p:txEl>
                                              <p:pRg st="9" end="9"/>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691217"/>
                                        </p:tgtEl>
                                        <p:attrNameLst>
                                          <p:attrName>style.visibility</p:attrName>
                                        </p:attrNameLst>
                                      </p:cBhvr>
                                      <p:to>
                                        <p:strVal val="visible"/>
                                      </p:to>
                                    </p:set>
                                    <p:animEffect transition="in" filter="blinds(horizontal)">
                                      <p:cBhvr>
                                        <p:cTn id="72" dur="500"/>
                                        <p:tgtEl>
                                          <p:spTgt spid="691217"/>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691203">
                                            <p:txEl>
                                              <p:pRg st="10" end="10"/>
                                            </p:txEl>
                                          </p:spTgt>
                                        </p:tgtEl>
                                        <p:attrNameLst>
                                          <p:attrName>style.visibility</p:attrName>
                                        </p:attrNameLst>
                                      </p:cBhvr>
                                      <p:to>
                                        <p:strVal val="visible"/>
                                      </p:to>
                                    </p:set>
                                    <p:animEffect transition="in" filter="blinds(horizontal)">
                                      <p:cBhvr>
                                        <p:cTn id="77" dur="500"/>
                                        <p:tgtEl>
                                          <p:spTgt spid="691203">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691218"/>
                                        </p:tgtEl>
                                        <p:attrNameLst>
                                          <p:attrName>style.visibility</p:attrName>
                                        </p:attrNameLst>
                                      </p:cBhvr>
                                      <p:to>
                                        <p:strVal val="visible"/>
                                      </p:to>
                                    </p:set>
                                    <p:animEffect transition="in" filter="blinds(horizontal)">
                                      <p:cBhvr>
                                        <p:cTn id="82" dur="500"/>
                                        <p:tgtEl>
                                          <p:spTgt spid="691218"/>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691206"/>
                                        </p:tgtEl>
                                        <p:attrNameLst>
                                          <p:attrName>style.visibility</p:attrName>
                                        </p:attrNameLst>
                                      </p:cBhvr>
                                      <p:to>
                                        <p:strVal val="visible"/>
                                      </p:to>
                                    </p:set>
                                    <p:animEffect transition="in" filter="blinds(horizontal)">
                                      <p:cBhvr>
                                        <p:cTn id="87" dur="500"/>
                                        <p:tgtEl>
                                          <p:spTgt spid="691206"/>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691219"/>
                                        </p:tgtEl>
                                        <p:attrNameLst>
                                          <p:attrName>style.visibility</p:attrName>
                                        </p:attrNameLst>
                                      </p:cBhvr>
                                      <p:to>
                                        <p:strVal val="visible"/>
                                      </p:to>
                                    </p:set>
                                    <p:animEffect transition="in" filter="blinds(horizontal)">
                                      <p:cBhvr>
                                        <p:cTn id="92" dur="500"/>
                                        <p:tgtEl>
                                          <p:spTgt spid="691219"/>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691220"/>
                                        </p:tgtEl>
                                        <p:attrNameLst>
                                          <p:attrName>style.visibility</p:attrName>
                                        </p:attrNameLst>
                                      </p:cBhvr>
                                      <p:to>
                                        <p:strVal val="visible"/>
                                      </p:to>
                                    </p:set>
                                    <p:animEffect transition="in" filter="blinds(horizontal)">
                                      <p:cBhvr>
                                        <p:cTn id="97" dur="500"/>
                                        <p:tgtEl>
                                          <p:spTgt spid="691220"/>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691221"/>
                                        </p:tgtEl>
                                        <p:attrNameLst>
                                          <p:attrName>style.visibility</p:attrName>
                                        </p:attrNameLst>
                                      </p:cBhvr>
                                      <p:to>
                                        <p:strVal val="visible"/>
                                      </p:to>
                                    </p:set>
                                    <p:animEffect transition="in" filter="blinds(horizontal)">
                                      <p:cBhvr>
                                        <p:cTn id="102" dur="500"/>
                                        <p:tgtEl>
                                          <p:spTgt spid="691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4" grpId="0"/>
      <p:bldP spid="691206" grpId="0"/>
      <p:bldP spid="691208" grpId="0" animBg="1"/>
      <p:bldP spid="691211" grpId="0" animBg="1"/>
      <p:bldP spid="691219" grpId="0"/>
      <p:bldP spid="691220" grpId="0"/>
      <p:bldP spid="691221"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p:cNvSpPr>
            <a:spLocks noGrp="1"/>
          </p:cNvSpPr>
          <p:nvPr>
            <p:ph type="title"/>
          </p:nvPr>
        </p:nvSpPr>
        <p:spPr>
          <a:xfrm>
            <a:off x="341313" y="0"/>
            <a:ext cx="7591425" cy="762000"/>
          </a:xfrm>
          <a:ln/>
        </p:spPr>
        <p:txBody>
          <a:bodyPr vert="horz" wrap="square" lIns="91440" tIns="45720" rIns="91440" bIns="45720" anchor="ctr" anchorCtr="0"/>
          <a:lstStyle/>
          <a:p>
            <a:r>
              <a:rPr lang="zh-CN" altLang="en-US" dirty="0"/>
              <a:t>重定位操作举例</a:t>
            </a:r>
            <a:endParaRPr lang="en-US" altLang="zh-CN" dirty="0"/>
          </a:p>
        </p:txBody>
      </p:sp>
      <p:sp>
        <p:nvSpPr>
          <p:cNvPr id="97282" name="Rectangle 3"/>
          <p:cNvSpPr/>
          <p:nvPr/>
        </p:nvSpPr>
        <p:spPr>
          <a:xfrm>
            <a:off x="796925" y="1331913"/>
            <a:ext cx="2479675" cy="2533650"/>
          </a:xfrm>
          <a:prstGeom prst="rect">
            <a:avLst/>
          </a:prstGeom>
          <a:solidFill>
            <a:srgbClr val="F7F5CD"/>
          </a:solidFill>
          <a:ln w="3175" cap="flat" cmpd="sng">
            <a:solidFill>
              <a:schemeClr val="tx1"/>
            </a:solidFill>
            <a:prstDash val="solid"/>
            <a:miter/>
            <a:headEnd type="none" w="med" len="med"/>
            <a:tailEnd type="none" w="med" len="med"/>
          </a:ln>
        </p:spPr>
        <p:txBody>
          <a:bodyPr wrap="none" anchor="t" anchorCtr="0">
            <a:spAutoFit/>
          </a:bodyPr>
          <a:lstStyle/>
          <a:p>
            <a:pPr eaLnBrk="0" hangingPunct="0"/>
            <a:r>
              <a:rPr lang="en-US" altLang="zh-CN" sz="2000" b="1" dirty="0">
                <a:latin typeface="微软雅黑" panose="020B0503020204020204" pitchFamily="34" charset="-122"/>
                <a:ea typeface="微软雅黑" panose="020B0503020204020204" pitchFamily="34" charset="-122"/>
              </a:rPr>
              <a:t>int buf[2] = {1, 2};</a:t>
            </a:r>
          </a:p>
          <a:p>
            <a:pPr eaLnBrk="0" hangingPunct="0"/>
            <a:r>
              <a:rPr lang="en-US" altLang="zh-CN" sz="2000" b="1" dirty="0">
                <a:latin typeface="微软雅黑" panose="020B0503020204020204" pitchFamily="34" charset="-122"/>
                <a:ea typeface="微软雅黑" panose="020B0503020204020204" pitchFamily="34" charset="-122"/>
              </a:rPr>
              <a:t>void swap(); </a:t>
            </a:r>
          </a:p>
          <a:p>
            <a:pPr eaLnBrk="0" hangingPunct="0"/>
            <a:endParaRPr lang="en-US" altLang="zh-CN" sz="2000" b="1" dirty="0">
              <a:latin typeface="微软雅黑" panose="020B0503020204020204" pitchFamily="34" charset="-122"/>
              <a:ea typeface="微软雅黑" panose="020B0503020204020204" pitchFamily="34" charset="-122"/>
            </a:endParaRPr>
          </a:p>
          <a:p>
            <a:pPr eaLnBrk="0" hangingPunct="0"/>
            <a:r>
              <a:rPr lang="en-US" altLang="zh-CN" sz="2000" b="1" dirty="0">
                <a:latin typeface="微软雅黑" panose="020B0503020204020204" pitchFamily="34" charset="-122"/>
                <a:ea typeface="微软雅黑" panose="020B0503020204020204" pitchFamily="34" charset="-122"/>
              </a:rPr>
              <a:t>int main() </a:t>
            </a:r>
          </a:p>
          <a:p>
            <a:pPr eaLnBrk="0" hangingPunct="0"/>
            <a:r>
              <a:rPr lang="en-US" altLang="zh-CN" sz="2000" b="1" dirty="0">
                <a:latin typeface="微软雅黑" panose="020B0503020204020204" pitchFamily="34" charset="-122"/>
                <a:ea typeface="微软雅黑" panose="020B0503020204020204" pitchFamily="34" charset="-122"/>
              </a:rPr>
              <a:t>{</a:t>
            </a:r>
          </a:p>
          <a:p>
            <a:pPr eaLnBrk="0" hangingPunct="0"/>
            <a:r>
              <a:rPr lang="en-US" altLang="zh-CN" sz="2000" b="1" dirty="0">
                <a:latin typeface="微软雅黑" panose="020B0503020204020204" pitchFamily="34" charset="-122"/>
                <a:ea typeface="微软雅黑" panose="020B0503020204020204" pitchFamily="34" charset="-122"/>
              </a:rPr>
              <a:t>  swap();</a:t>
            </a:r>
          </a:p>
          <a:p>
            <a:pPr eaLnBrk="0" hangingPunct="0"/>
            <a:r>
              <a:rPr lang="en-US" altLang="zh-CN" sz="2000" b="1" dirty="0">
                <a:latin typeface="微软雅黑" panose="020B0503020204020204" pitchFamily="34" charset="-122"/>
                <a:ea typeface="微软雅黑" panose="020B0503020204020204" pitchFamily="34" charset="-122"/>
              </a:rPr>
              <a:t>  return 0;</a:t>
            </a:r>
          </a:p>
          <a:p>
            <a:pPr eaLnBrk="0" hangingPunct="0"/>
            <a:r>
              <a:rPr lang="en-US" altLang="zh-CN" sz="2000" b="1" dirty="0">
                <a:latin typeface="微软雅黑" panose="020B0503020204020204" pitchFamily="34" charset="-122"/>
                <a:ea typeface="微软雅黑" panose="020B0503020204020204" pitchFamily="34" charset="-122"/>
              </a:rPr>
              <a:t>} </a:t>
            </a:r>
          </a:p>
        </p:txBody>
      </p:sp>
      <p:sp>
        <p:nvSpPr>
          <p:cNvPr id="97283" name="Rectangle 4"/>
          <p:cNvSpPr/>
          <p:nvPr/>
        </p:nvSpPr>
        <p:spPr>
          <a:xfrm>
            <a:off x="762000" y="763588"/>
            <a:ext cx="1195388" cy="460375"/>
          </a:xfrm>
          <a:prstGeom prst="rect">
            <a:avLst/>
          </a:prstGeom>
          <a:noFill/>
          <a:ln w="3175" cap="flat" cmpd="sng">
            <a:solidFill>
              <a:schemeClr val="bg1"/>
            </a:solidFill>
            <a:prstDash val="solid"/>
            <a:miter/>
            <a:headEnd type="none" w="med" len="med"/>
            <a:tailEnd type="none" w="med" len="med"/>
          </a:ln>
        </p:spPr>
        <p:txBody>
          <a:bodyPr wrap="none" anchor="t" anchorCtr="0">
            <a:spAutoFit/>
          </a:bodyPr>
          <a:lstStyle/>
          <a:p>
            <a:pPr eaLnBrk="0" hangingPunct="0"/>
            <a:r>
              <a:rPr lang="en-US" altLang="zh-CN" sz="2400" b="1" dirty="0">
                <a:solidFill>
                  <a:srgbClr val="0066FF"/>
                </a:solidFill>
                <a:latin typeface="微软雅黑" panose="020B0503020204020204" pitchFamily="34" charset="-122"/>
                <a:ea typeface="微软雅黑" panose="020B0503020204020204" pitchFamily="34" charset="-122"/>
              </a:rPr>
              <a:t>main.c</a:t>
            </a:r>
          </a:p>
        </p:txBody>
      </p:sp>
      <p:sp>
        <p:nvSpPr>
          <p:cNvPr id="97284" name="Rectangle 5"/>
          <p:cNvSpPr/>
          <p:nvPr/>
        </p:nvSpPr>
        <p:spPr>
          <a:xfrm>
            <a:off x="4648200" y="677863"/>
            <a:ext cx="1222375" cy="460375"/>
          </a:xfrm>
          <a:prstGeom prst="rect">
            <a:avLst/>
          </a:prstGeom>
          <a:noFill/>
          <a:ln w="3175" cap="flat" cmpd="sng">
            <a:solidFill>
              <a:schemeClr val="bg1"/>
            </a:solidFill>
            <a:prstDash val="solid"/>
            <a:miter/>
            <a:headEnd type="none" w="med" len="med"/>
            <a:tailEnd type="none" w="med" len="med"/>
          </a:ln>
        </p:spPr>
        <p:txBody>
          <a:bodyPr wrap="none" anchor="t" anchorCtr="0">
            <a:spAutoFit/>
          </a:bodyPr>
          <a:lstStyle/>
          <a:p>
            <a:pPr eaLnBrk="0" hangingPunct="0"/>
            <a:r>
              <a:rPr lang="en-US" altLang="zh-CN" sz="2400" b="1" dirty="0">
                <a:solidFill>
                  <a:srgbClr val="0066FF"/>
                </a:solidFill>
                <a:latin typeface="微软雅黑" panose="020B0503020204020204" pitchFamily="34" charset="-122"/>
                <a:ea typeface="微软雅黑" panose="020B0503020204020204" pitchFamily="34" charset="-122"/>
              </a:rPr>
              <a:t>swap.c</a:t>
            </a:r>
          </a:p>
        </p:txBody>
      </p:sp>
      <p:sp>
        <p:nvSpPr>
          <p:cNvPr id="97285" name="Rectangle 6"/>
          <p:cNvSpPr/>
          <p:nvPr/>
        </p:nvSpPr>
        <p:spPr>
          <a:xfrm>
            <a:off x="4535488" y="1174750"/>
            <a:ext cx="3665537" cy="3562350"/>
          </a:xfrm>
          <a:prstGeom prst="rect">
            <a:avLst/>
          </a:prstGeom>
          <a:solidFill>
            <a:srgbClr val="DBF2DA"/>
          </a:solidFill>
          <a:ln w="3175" cap="flat" cmpd="sng">
            <a:solidFill>
              <a:schemeClr val="tx1"/>
            </a:solidFill>
            <a:prstDash val="solid"/>
            <a:miter/>
            <a:headEnd type="none" w="med" len="med"/>
            <a:tailEnd type="none" w="med" len="med"/>
          </a:ln>
        </p:spPr>
        <p:txBody>
          <a:bodyPr anchor="t" anchorCtr="0">
            <a:spAutoFit/>
          </a:bodyPr>
          <a:lstStyle/>
          <a:p>
            <a:pPr eaLnBrk="0" hangingPunct="0">
              <a:lnSpc>
                <a:spcPct val="95000"/>
              </a:lnSpc>
            </a:pPr>
            <a:r>
              <a:rPr lang="en-US" altLang="zh-CN" sz="2000" b="1" dirty="0">
                <a:latin typeface="微软雅黑" panose="020B0503020204020204" pitchFamily="34" charset="-122"/>
                <a:ea typeface="微软雅黑" panose="020B0503020204020204" pitchFamily="34" charset="-122"/>
              </a:rPr>
              <a:t>extern int buf[]; </a:t>
            </a:r>
          </a:p>
          <a:p>
            <a:pPr eaLnBrk="0" hangingPunct="0">
              <a:lnSpc>
                <a:spcPct val="95000"/>
              </a:lnSpc>
            </a:pPr>
            <a:r>
              <a:rPr lang="en-US" altLang="zh-CN" sz="1000" b="1" dirty="0">
                <a:latin typeface="微软雅黑" panose="020B0503020204020204" pitchFamily="34" charset="-122"/>
                <a:ea typeface="微软雅黑" panose="020B0503020204020204" pitchFamily="34" charset="-122"/>
              </a:rPr>
              <a:t> </a:t>
            </a:r>
          </a:p>
          <a:p>
            <a:pPr eaLnBrk="0" hangingPunct="0">
              <a:lnSpc>
                <a:spcPct val="95000"/>
              </a:lnSpc>
            </a:pPr>
            <a:r>
              <a:rPr lang="en-US" altLang="zh-CN" sz="2000" b="1" dirty="0">
                <a:latin typeface="微软雅黑" panose="020B0503020204020204" pitchFamily="34" charset="-122"/>
                <a:ea typeface="微软雅黑" panose="020B0503020204020204" pitchFamily="34" charset="-122"/>
              </a:rPr>
              <a:t>int *bufp0 = &amp;buf[0];</a:t>
            </a:r>
          </a:p>
          <a:p>
            <a:pPr eaLnBrk="0" hangingPunct="0">
              <a:lnSpc>
                <a:spcPct val="95000"/>
              </a:lnSpc>
            </a:pPr>
            <a:r>
              <a:rPr lang="en-US" altLang="zh-CN" sz="2000" b="1" dirty="0">
                <a:latin typeface="微软雅黑" panose="020B0503020204020204" pitchFamily="34" charset="-122"/>
                <a:ea typeface="微软雅黑" panose="020B0503020204020204" pitchFamily="34" charset="-122"/>
              </a:rPr>
              <a:t>static int *bufp1;</a:t>
            </a:r>
          </a:p>
          <a:p>
            <a:pPr eaLnBrk="0" hangingPunct="0">
              <a:lnSpc>
                <a:spcPct val="95000"/>
              </a:lnSpc>
            </a:pPr>
            <a:endParaRPr lang="en-US" altLang="zh-CN" sz="1000" b="1" dirty="0">
              <a:solidFill>
                <a:srgbClr val="F7F5CD"/>
              </a:solidFill>
              <a:latin typeface="微软雅黑" panose="020B0503020204020204" pitchFamily="34" charset="-122"/>
              <a:ea typeface="微软雅黑" panose="020B0503020204020204" pitchFamily="34" charset="-122"/>
            </a:endParaRPr>
          </a:p>
          <a:p>
            <a:pPr eaLnBrk="0" hangingPunct="0">
              <a:lnSpc>
                <a:spcPct val="95000"/>
              </a:lnSpc>
            </a:pPr>
            <a:r>
              <a:rPr lang="en-US" altLang="zh-CN" sz="2000" b="1" dirty="0">
                <a:latin typeface="微软雅黑" panose="020B0503020204020204" pitchFamily="34" charset="-122"/>
                <a:ea typeface="微软雅黑" panose="020B0503020204020204" pitchFamily="34" charset="-122"/>
              </a:rPr>
              <a:t>void swap()</a:t>
            </a:r>
          </a:p>
          <a:p>
            <a:pPr eaLnBrk="0" hangingPunct="0">
              <a:lnSpc>
                <a:spcPct val="95000"/>
              </a:lnSpc>
            </a:pPr>
            <a:r>
              <a:rPr lang="en-US" altLang="zh-CN" sz="2000" b="1" dirty="0">
                <a:latin typeface="微软雅黑" panose="020B0503020204020204" pitchFamily="34" charset="-122"/>
                <a:ea typeface="微软雅黑" panose="020B0503020204020204" pitchFamily="34" charset="-122"/>
              </a:rPr>
              <a:t>{</a:t>
            </a:r>
          </a:p>
          <a:p>
            <a:pPr eaLnBrk="0" hangingPunct="0">
              <a:lnSpc>
                <a:spcPct val="95000"/>
              </a:lnSpc>
            </a:pPr>
            <a:r>
              <a:rPr lang="en-US" altLang="zh-CN" sz="2000" b="1" dirty="0">
                <a:latin typeface="微软雅黑" panose="020B0503020204020204" pitchFamily="34" charset="-122"/>
                <a:ea typeface="微软雅黑" panose="020B0503020204020204" pitchFamily="34" charset="-122"/>
              </a:rPr>
              <a:t>   int temp;</a:t>
            </a:r>
          </a:p>
          <a:p>
            <a:pPr eaLnBrk="0" hangingPunct="0">
              <a:lnSpc>
                <a:spcPct val="95000"/>
              </a:lnSpc>
            </a:pPr>
            <a:r>
              <a:rPr lang="en-US" altLang="zh-CN" sz="2000" b="1" dirty="0">
                <a:latin typeface="微软雅黑" panose="020B0503020204020204" pitchFamily="34" charset="-122"/>
                <a:ea typeface="微软雅黑" panose="020B0503020204020204" pitchFamily="34" charset="-122"/>
              </a:rPr>
              <a:t>   bufp1 = &amp;buf[1];</a:t>
            </a:r>
          </a:p>
          <a:p>
            <a:pPr eaLnBrk="0" hangingPunct="0">
              <a:lnSpc>
                <a:spcPct val="95000"/>
              </a:lnSpc>
            </a:pPr>
            <a:r>
              <a:rPr lang="en-US" altLang="zh-CN" sz="2000" b="1" dirty="0">
                <a:latin typeface="微软雅黑" panose="020B0503020204020204" pitchFamily="34" charset="-122"/>
                <a:ea typeface="微软雅黑" panose="020B0503020204020204" pitchFamily="34" charset="-122"/>
              </a:rPr>
              <a:t>   temp = *bufp0;</a:t>
            </a:r>
          </a:p>
          <a:p>
            <a:pPr eaLnBrk="0" hangingPunct="0">
              <a:lnSpc>
                <a:spcPct val="95000"/>
              </a:lnSpc>
            </a:pPr>
            <a:r>
              <a:rPr lang="en-US" altLang="zh-CN" sz="2000" b="1" dirty="0">
                <a:latin typeface="微软雅黑" panose="020B0503020204020204" pitchFamily="34" charset="-122"/>
                <a:ea typeface="微软雅黑" panose="020B0503020204020204" pitchFamily="34" charset="-122"/>
              </a:rPr>
              <a:t>   *bufp0 = *bufp1;</a:t>
            </a:r>
          </a:p>
          <a:p>
            <a:pPr eaLnBrk="0" hangingPunct="0">
              <a:lnSpc>
                <a:spcPct val="95000"/>
              </a:lnSpc>
            </a:pPr>
            <a:r>
              <a:rPr lang="en-US" altLang="zh-CN" sz="2000" b="1" dirty="0">
                <a:latin typeface="微软雅黑" panose="020B0503020204020204" pitchFamily="34" charset="-122"/>
                <a:ea typeface="微软雅黑" panose="020B0503020204020204" pitchFamily="34" charset="-122"/>
              </a:rPr>
              <a:t>   *bufp1 = temp;</a:t>
            </a:r>
          </a:p>
          <a:p>
            <a:pPr eaLnBrk="0" hangingPunct="0">
              <a:lnSpc>
                <a:spcPct val="95000"/>
              </a:lnSpc>
            </a:pPr>
            <a:r>
              <a:rPr lang="en-US" altLang="zh-CN" sz="2000" b="1" dirty="0">
                <a:latin typeface="微软雅黑" panose="020B0503020204020204" pitchFamily="34" charset="-122"/>
                <a:ea typeface="微软雅黑" panose="020B0503020204020204" pitchFamily="34" charset="-122"/>
              </a:rPr>
              <a:t>}</a:t>
            </a:r>
          </a:p>
        </p:txBody>
      </p:sp>
      <p:sp>
        <p:nvSpPr>
          <p:cNvPr id="780295" name="Text Box 7"/>
          <p:cNvSpPr txBox="1"/>
          <p:nvPr/>
        </p:nvSpPr>
        <p:spPr>
          <a:xfrm>
            <a:off x="217488" y="5289550"/>
            <a:ext cx="7343775" cy="427038"/>
          </a:xfrm>
          <a:prstGeom prst="rect">
            <a:avLst/>
          </a:prstGeom>
          <a:noFill/>
          <a:ln w="9525">
            <a:noFill/>
          </a:ln>
        </p:spPr>
        <p:txBody>
          <a:bodyPr anchor="t" anchorCtr="0">
            <a:spAutoFit/>
          </a:bodyPr>
          <a:lstStyle/>
          <a:p>
            <a:pPr>
              <a:spcBef>
                <a:spcPct val="50000"/>
              </a:spcBef>
            </a:pPr>
            <a:r>
              <a:rPr lang="zh-CN" altLang="en-US" sz="2200" b="1" dirty="0">
                <a:latin typeface="Arial" panose="020B0604020202020204" pitchFamily="34" charset="0"/>
                <a:ea typeface="微软雅黑" panose="020B0503020204020204" pitchFamily="34" charset="-122"/>
              </a:rPr>
              <a:t>你能说出哪些是</a:t>
            </a:r>
            <a:r>
              <a:rPr lang="zh-CN" altLang="en-US" sz="2200" b="1" dirty="0">
                <a:solidFill>
                  <a:srgbClr val="FF0000"/>
                </a:solidFill>
                <a:latin typeface="Arial" panose="020B0604020202020204" pitchFamily="34" charset="0"/>
                <a:ea typeface="微软雅黑" panose="020B0503020204020204" pitchFamily="34" charset="-122"/>
              </a:rPr>
              <a:t>符号定义</a:t>
            </a:r>
            <a:r>
              <a:rPr lang="zh-CN" altLang="en-US" sz="2200" b="1" dirty="0">
                <a:latin typeface="Arial" panose="020B0604020202020204" pitchFamily="34" charset="0"/>
                <a:ea typeface="微软雅黑" panose="020B0503020204020204" pitchFamily="34" charset="-122"/>
              </a:rPr>
              <a:t>？哪些是</a:t>
            </a:r>
            <a:r>
              <a:rPr lang="zh-CN" altLang="en-US" sz="2200" b="1" dirty="0">
                <a:solidFill>
                  <a:srgbClr val="FF0000"/>
                </a:solidFill>
                <a:latin typeface="Arial" panose="020B0604020202020204" pitchFamily="34" charset="0"/>
                <a:ea typeface="微软雅黑" panose="020B0503020204020204" pitchFamily="34" charset="-122"/>
              </a:rPr>
              <a:t>符号的引用</a:t>
            </a:r>
            <a:r>
              <a:rPr lang="zh-CN" altLang="en-US" sz="2200" b="1" dirty="0">
                <a:latin typeface="Arial" panose="020B0604020202020204" pitchFamily="34" charset="0"/>
                <a:ea typeface="微软雅黑" panose="020B0503020204020204" pitchFamily="34" charset="-122"/>
              </a:rPr>
              <a:t>？</a:t>
            </a:r>
          </a:p>
        </p:txBody>
      </p:sp>
      <p:grpSp>
        <p:nvGrpSpPr>
          <p:cNvPr id="780312" name="Group 24"/>
          <p:cNvGrpSpPr/>
          <p:nvPr/>
        </p:nvGrpSpPr>
        <p:grpSpPr>
          <a:xfrm>
            <a:off x="1395413" y="1497013"/>
            <a:ext cx="4976812" cy="3876675"/>
            <a:chOff x="879" y="943"/>
            <a:chExt cx="3135" cy="2442"/>
          </a:xfrm>
        </p:grpSpPr>
        <p:sp>
          <p:nvSpPr>
            <p:cNvPr id="97288" name="Line 8"/>
            <p:cNvSpPr/>
            <p:nvPr/>
          </p:nvSpPr>
          <p:spPr>
            <a:xfrm flipH="1" flipV="1">
              <a:off x="879" y="1016"/>
              <a:ext cx="1014" cy="2350"/>
            </a:xfrm>
            <a:prstGeom prst="line">
              <a:avLst/>
            </a:prstGeom>
            <a:ln w="28575" cap="flat" cmpd="sng">
              <a:solidFill>
                <a:srgbClr val="CC0066"/>
              </a:solidFill>
              <a:prstDash val="solid"/>
              <a:round/>
              <a:headEnd type="none" w="med" len="med"/>
              <a:tailEnd type="triangle" w="med" len="med"/>
            </a:ln>
          </p:spPr>
        </p:sp>
        <p:sp>
          <p:nvSpPr>
            <p:cNvPr id="97289" name="Line 9"/>
            <p:cNvSpPr/>
            <p:nvPr/>
          </p:nvSpPr>
          <p:spPr>
            <a:xfrm flipH="1" flipV="1">
              <a:off x="914" y="1619"/>
              <a:ext cx="915" cy="1747"/>
            </a:xfrm>
            <a:prstGeom prst="line">
              <a:avLst/>
            </a:prstGeom>
            <a:ln w="28575" cap="flat" cmpd="sng">
              <a:solidFill>
                <a:srgbClr val="CC0066"/>
              </a:solidFill>
              <a:prstDash val="solid"/>
              <a:round/>
              <a:headEnd type="none" w="med" len="med"/>
              <a:tailEnd type="triangle" w="med" len="med"/>
            </a:ln>
          </p:spPr>
        </p:sp>
        <p:sp>
          <p:nvSpPr>
            <p:cNvPr id="97290" name="Line 10"/>
            <p:cNvSpPr/>
            <p:nvPr/>
          </p:nvSpPr>
          <p:spPr>
            <a:xfrm flipV="1">
              <a:off x="1920" y="943"/>
              <a:ext cx="1864" cy="2405"/>
            </a:xfrm>
            <a:prstGeom prst="line">
              <a:avLst/>
            </a:prstGeom>
            <a:ln w="28575" cap="flat" cmpd="sng">
              <a:solidFill>
                <a:srgbClr val="CC0066"/>
              </a:solidFill>
              <a:prstDash val="solid"/>
              <a:round/>
              <a:headEnd type="none" w="med" len="med"/>
              <a:tailEnd type="triangle" w="med" len="med"/>
            </a:ln>
          </p:spPr>
        </p:sp>
        <p:sp>
          <p:nvSpPr>
            <p:cNvPr id="97291" name="Line 11"/>
            <p:cNvSpPr/>
            <p:nvPr/>
          </p:nvSpPr>
          <p:spPr>
            <a:xfrm flipV="1">
              <a:off x="1884" y="1181"/>
              <a:ext cx="1453" cy="2157"/>
            </a:xfrm>
            <a:prstGeom prst="line">
              <a:avLst/>
            </a:prstGeom>
            <a:ln w="28575" cap="flat" cmpd="sng">
              <a:solidFill>
                <a:srgbClr val="CC0066"/>
              </a:solidFill>
              <a:prstDash val="solid"/>
              <a:round/>
              <a:headEnd type="none" w="med" len="med"/>
              <a:tailEnd type="triangle" w="med" len="med"/>
            </a:ln>
          </p:spPr>
        </p:sp>
        <p:sp>
          <p:nvSpPr>
            <p:cNvPr id="97292" name="Line 12"/>
            <p:cNvSpPr/>
            <p:nvPr/>
          </p:nvSpPr>
          <p:spPr>
            <a:xfrm flipV="1">
              <a:off x="1993" y="1409"/>
              <a:ext cx="2021" cy="1976"/>
            </a:xfrm>
            <a:prstGeom prst="line">
              <a:avLst/>
            </a:prstGeom>
            <a:ln w="28575" cap="flat" cmpd="sng">
              <a:solidFill>
                <a:srgbClr val="CC0066"/>
              </a:solidFill>
              <a:prstDash val="solid"/>
              <a:round/>
              <a:headEnd type="none" w="med" len="med"/>
              <a:tailEnd type="triangle" w="med" len="med"/>
            </a:ln>
          </p:spPr>
        </p:sp>
        <p:sp>
          <p:nvSpPr>
            <p:cNvPr id="97293" name="Line 13"/>
            <p:cNvSpPr/>
            <p:nvPr/>
          </p:nvSpPr>
          <p:spPr>
            <a:xfrm flipV="1">
              <a:off x="1966" y="1674"/>
              <a:ext cx="1527" cy="1664"/>
            </a:xfrm>
            <a:prstGeom prst="line">
              <a:avLst/>
            </a:prstGeom>
            <a:ln w="28575" cap="flat" cmpd="sng">
              <a:solidFill>
                <a:srgbClr val="CC0066"/>
              </a:solidFill>
              <a:prstDash val="solid"/>
              <a:round/>
              <a:headEnd type="none" w="med" len="med"/>
              <a:tailEnd type="triangle" w="med" len="med"/>
            </a:ln>
          </p:spPr>
        </p:sp>
      </p:grpSp>
      <p:sp>
        <p:nvSpPr>
          <p:cNvPr id="780302" name="Text Box 14"/>
          <p:cNvSpPr txBox="1"/>
          <p:nvPr/>
        </p:nvSpPr>
        <p:spPr>
          <a:xfrm>
            <a:off x="274638" y="5819775"/>
            <a:ext cx="8069262" cy="396875"/>
          </a:xfrm>
          <a:prstGeom prst="rect">
            <a:avLst/>
          </a:prstGeom>
          <a:noFill/>
          <a:ln w="9525">
            <a:noFill/>
          </a:ln>
        </p:spPr>
        <p:txBody>
          <a:bodyPr anchor="t" anchorCtr="0">
            <a:spAutoFit/>
          </a:bodyPr>
          <a:lstStyle/>
          <a:p>
            <a:pPr>
              <a:spcBef>
                <a:spcPct val="50000"/>
              </a:spcBef>
            </a:pPr>
            <a:r>
              <a:rPr lang="zh-CN" altLang="en-US" sz="2000" b="1" dirty="0">
                <a:solidFill>
                  <a:srgbClr val="3366FF"/>
                </a:solidFill>
                <a:latin typeface="Arial" panose="020B0604020202020204" pitchFamily="34" charset="0"/>
                <a:ea typeface="微软雅黑" panose="020B0503020204020204" pitchFamily="34" charset="-122"/>
              </a:rPr>
              <a:t>局部变量</a:t>
            </a:r>
            <a:r>
              <a:rPr lang="en-US" altLang="zh-CN" sz="2000" b="1" dirty="0">
                <a:solidFill>
                  <a:srgbClr val="CC0066"/>
                </a:solidFill>
                <a:latin typeface="Arial" panose="020B0604020202020204" pitchFamily="34" charset="0"/>
                <a:ea typeface="微软雅黑" panose="020B0503020204020204" pitchFamily="34" charset="-122"/>
              </a:rPr>
              <a:t>temp</a:t>
            </a:r>
            <a:r>
              <a:rPr lang="zh-CN" altLang="en-US" sz="2000" b="1" dirty="0">
                <a:solidFill>
                  <a:srgbClr val="3366FF"/>
                </a:solidFill>
                <a:latin typeface="Arial" panose="020B0604020202020204" pitchFamily="34" charset="0"/>
                <a:ea typeface="微软雅黑" panose="020B0503020204020204" pitchFamily="34" charset="-122"/>
              </a:rPr>
              <a:t>分配在栈中，不会在过程外被引用，因此不是符号定义</a:t>
            </a:r>
          </a:p>
        </p:txBody>
      </p:sp>
      <p:grpSp>
        <p:nvGrpSpPr>
          <p:cNvPr id="780313" name="Group 25"/>
          <p:cNvGrpSpPr/>
          <p:nvPr/>
        </p:nvGrpSpPr>
        <p:grpSpPr>
          <a:xfrm>
            <a:off x="1190625" y="1917700"/>
            <a:ext cx="5718175" cy="3454400"/>
            <a:chOff x="750" y="1208"/>
            <a:chExt cx="3602" cy="2176"/>
          </a:xfrm>
        </p:grpSpPr>
        <p:sp>
          <p:nvSpPr>
            <p:cNvPr id="97296" name="Line 15"/>
            <p:cNvSpPr/>
            <p:nvPr/>
          </p:nvSpPr>
          <p:spPr>
            <a:xfrm flipH="1" flipV="1">
              <a:off x="750" y="1985"/>
              <a:ext cx="2697" cy="1399"/>
            </a:xfrm>
            <a:prstGeom prst="line">
              <a:avLst/>
            </a:prstGeom>
            <a:ln w="28575" cap="flat" cmpd="sng">
              <a:solidFill>
                <a:srgbClr val="0066CC"/>
              </a:solidFill>
              <a:prstDash val="solid"/>
              <a:round/>
              <a:headEnd type="none" w="med" len="med"/>
              <a:tailEnd type="triangle" w="med" len="med"/>
            </a:ln>
          </p:spPr>
        </p:sp>
        <p:sp>
          <p:nvSpPr>
            <p:cNvPr id="97297" name="Line 16"/>
            <p:cNvSpPr/>
            <p:nvPr/>
          </p:nvSpPr>
          <p:spPr>
            <a:xfrm flipV="1">
              <a:off x="3474" y="1208"/>
              <a:ext cx="878" cy="2139"/>
            </a:xfrm>
            <a:prstGeom prst="line">
              <a:avLst/>
            </a:prstGeom>
            <a:ln w="28575" cap="flat" cmpd="sng">
              <a:solidFill>
                <a:srgbClr val="0066CC"/>
              </a:solidFill>
              <a:prstDash val="solid"/>
              <a:round/>
              <a:headEnd type="none" w="med" len="med"/>
              <a:tailEnd type="triangle" w="med" len="med"/>
            </a:ln>
          </p:spPr>
        </p:sp>
        <p:sp>
          <p:nvSpPr>
            <p:cNvPr id="97298" name="Line 17"/>
            <p:cNvSpPr/>
            <p:nvPr/>
          </p:nvSpPr>
          <p:spPr>
            <a:xfrm flipV="1">
              <a:off x="3529" y="2186"/>
              <a:ext cx="594" cy="1134"/>
            </a:xfrm>
            <a:prstGeom prst="line">
              <a:avLst/>
            </a:prstGeom>
            <a:ln w="28575" cap="flat" cmpd="sng">
              <a:solidFill>
                <a:srgbClr val="0066CC"/>
              </a:solidFill>
              <a:prstDash val="solid"/>
              <a:round/>
              <a:headEnd type="none" w="med" len="med"/>
              <a:tailEnd type="triangle" w="med" len="med"/>
            </a:ln>
          </p:spPr>
        </p:sp>
        <p:sp>
          <p:nvSpPr>
            <p:cNvPr id="97299" name="Line 18"/>
            <p:cNvSpPr/>
            <p:nvPr/>
          </p:nvSpPr>
          <p:spPr>
            <a:xfrm flipV="1">
              <a:off x="3588" y="2381"/>
              <a:ext cx="593" cy="951"/>
            </a:xfrm>
            <a:prstGeom prst="line">
              <a:avLst/>
            </a:prstGeom>
            <a:ln w="28575" cap="flat" cmpd="sng">
              <a:solidFill>
                <a:srgbClr val="0066CC"/>
              </a:solidFill>
              <a:prstDash val="solid"/>
              <a:round/>
              <a:headEnd type="none" w="med" len="med"/>
              <a:tailEnd type="triangle" w="med" len="med"/>
            </a:ln>
          </p:spPr>
        </p:sp>
        <p:sp>
          <p:nvSpPr>
            <p:cNvPr id="97300" name="Line 19"/>
            <p:cNvSpPr/>
            <p:nvPr/>
          </p:nvSpPr>
          <p:spPr>
            <a:xfrm flipV="1">
              <a:off x="3633" y="2573"/>
              <a:ext cx="549" cy="797"/>
            </a:xfrm>
            <a:prstGeom prst="line">
              <a:avLst/>
            </a:prstGeom>
            <a:ln w="28575" cap="flat" cmpd="sng">
              <a:solidFill>
                <a:srgbClr val="0066CC"/>
              </a:solidFill>
              <a:prstDash val="solid"/>
              <a:round/>
              <a:headEnd type="none" w="med" len="med"/>
              <a:tailEnd type="triangle" w="med" len="med"/>
            </a:ln>
          </p:spPr>
        </p:sp>
        <p:sp>
          <p:nvSpPr>
            <p:cNvPr id="97301" name="Line 20"/>
            <p:cNvSpPr/>
            <p:nvPr/>
          </p:nvSpPr>
          <p:spPr>
            <a:xfrm flipV="1">
              <a:off x="3456" y="2195"/>
              <a:ext cx="27" cy="1125"/>
            </a:xfrm>
            <a:prstGeom prst="line">
              <a:avLst/>
            </a:prstGeom>
            <a:ln w="28575" cap="flat" cmpd="sng">
              <a:solidFill>
                <a:srgbClr val="0066CC"/>
              </a:solidFill>
              <a:prstDash val="solid"/>
              <a:round/>
              <a:headEnd type="none" w="med" len="med"/>
              <a:tailEnd type="triangle" w="med" len="med"/>
            </a:ln>
          </p:spPr>
        </p:sp>
        <p:sp>
          <p:nvSpPr>
            <p:cNvPr id="97302" name="Line 21"/>
            <p:cNvSpPr/>
            <p:nvPr/>
          </p:nvSpPr>
          <p:spPr>
            <a:xfrm flipH="1" flipV="1">
              <a:off x="3221" y="2555"/>
              <a:ext cx="220" cy="795"/>
            </a:xfrm>
            <a:prstGeom prst="line">
              <a:avLst/>
            </a:prstGeom>
            <a:ln w="28575" cap="flat" cmpd="sng">
              <a:solidFill>
                <a:srgbClr val="0066CC"/>
              </a:solidFill>
              <a:prstDash val="solid"/>
              <a:round/>
              <a:headEnd type="none" w="med" len="med"/>
              <a:tailEnd type="triangle" w="med" len="med"/>
            </a:ln>
          </p:spPr>
        </p:sp>
        <p:sp>
          <p:nvSpPr>
            <p:cNvPr id="97303" name="Line 22"/>
            <p:cNvSpPr/>
            <p:nvPr/>
          </p:nvSpPr>
          <p:spPr>
            <a:xfrm flipH="1" flipV="1">
              <a:off x="3185" y="2746"/>
              <a:ext cx="219" cy="577"/>
            </a:xfrm>
            <a:prstGeom prst="line">
              <a:avLst/>
            </a:prstGeom>
            <a:ln w="28575" cap="flat" cmpd="sng">
              <a:solidFill>
                <a:srgbClr val="0066CC"/>
              </a:solidFill>
              <a:prstDash val="solid"/>
              <a:round/>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0295"/>
                                        </p:tgtEl>
                                        <p:attrNameLst>
                                          <p:attrName>style.visibility</p:attrName>
                                        </p:attrNameLst>
                                      </p:cBhvr>
                                      <p:to>
                                        <p:strVal val="visible"/>
                                      </p:to>
                                    </p:set>
                                    <p:animEffect transition="in" filter="blinds(horizontal)">
                                      <p:cBhvr>
                                        <p:cTn id="7" dur="500"/>
                                        <p:tgtEl>
                                          <p:spTgt spid="78029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80312"/>
                                        </p:tgtEl>
                                        <p:attrNameLst>
                                          <p:attrName>style.visibility</p:attrName>
                                        </p:attrNameLst>
                                      </p:cBhvr>
                                      <p:to>
                                        <p:strVal val="visible"/>
                                      </p:to>
                                    </p:set>
                                    <p:animEffect transition="in" filter="blinds(horizontal)">
                                      <p:cBhvr>
                                        <p:cTn id="12" dur="500"/>
                                        <p:tgtEl>
                                          <p:spTgt spid="7803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80313"/>
                                        </p:tgtEl>
                                        <p:attrNameLst>
                                          <p:attrName>style.visibility</p:attrName>
                                        </p:attrNameLst>
                                      </p:cBhvr>
                                      <p:to>
                                        <p:strVal val="visible"/>
                                      </p:to>
                                    </p:set>
                                    <p:animEffect transition="in" filter="blinds(horizontal)">
                                      <p:cBhvr>
                                        <p:cTn id="17" dur="500"/>
                                        <p:tgtEl>
                                          <p:spTgt spid="7803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80302"/>
                                        </p:tgtEl>
                                        <p:attrNameLst>
                                          <p:attrName>style.visibility</p:attrName>
                                        </p:attrNameLst>
                                      </p:cBhvr>
                                      <p:to>
                                        <p:strVal val="visible"/>
                                      </p:to>
                                    </p:set>
                                    <p:animEffect transition="in" filter="blinds(horizontal)">
                                      <p:cBhvr>
                                        <p:cTn id="22" dur="500"/>
                                        <p:tgtEl>
                                          <p:spTgt spid="780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295" grpId="0"/>
      <p:bldP spid="78030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a:spLocks noGrp="1"/>
          </p:cNvSpPr>
          <p:nvPr>
            <p:ph type="title"/>
          </p:nvPr>
        </p:nvSpPr>
        <p:spPr>
          <a:xfrm>
            <a:off x="341313" y="0"/>
            <a:ext cx="7591425" cy="762000"/>
          </a:xfrm>
          <a:ln/>
        </p:spPr>
        <p:txBody>
          <a:bodyPr vert="horz" wrap="square" lIns="91440" tIns="45720" rIns="91440" bIns="45720" anchor="ctr" anchorCtr="0"/>
          <a:lstStyle/>
          <a:p>
            <a:r>
              <a:rPr lang="zh-CN" altLang="en-US" dirty="0"/>
              <a:t>重定位操作举例</a:t>
            </a:r>
            <a:endParaRPr lang="en-US" altLang="zh-CN" dirty="0"/>
          </a:p>
        </p:txBody>
      </p:sp>
      <p:sp>
        <p:nvSpPr>
          <p:cNvPr id="99330" name="Rectangle 3"/>
          <p:cNvSpPr/>
          <p:nvPr/>
        </p:nvSpPr>
        <p:spPr>
          <a:xfrm>
            <a:off x="796925" y="1331913"/>
            <a:ext cx="2479675" cy="2533650"/>
          </a:xfrm>
          <a:prstGeom prst="rect">
            <a:avLst/>
          </a:prstGeom>
          <a:solidFill>
            <a:srgbClr val="F7F5CD"/>
          </a:solidFill>
          <a:ln w="3175" cap="flat" cmpd="sng">
            <a:solidFill>
              <a:schemeClr val="tx1"/>
            </a:solidFill>
            <a:prstDash val="solid"/>
            <a:miter/>
            <a:headEnd type="none" w="med" len="med"/>
            <a:tailEnd type="none" w="med" len="med"/>
          </a:ln>
        </p:spPr>
        <p:txBody>
          <a:bodyPr wrap="none" anchor="t" anchorCtr="0">
            <a:spAutoFit/>
          </a:bodyPr>
          <a:lstStyle/>
          <a:p>
            <a:pPr eaLnBrk="0" hangingPunct="0"/>
            <a:r>
              <a:rPr lang="en-US" altLang="zh-CN" sz="2000" b="1" dirty="0">
                <a:latin typeface="微软雅黑" panose="020B0503020204020204" pitchFamily="34" charset="-122"/>
                <a:ea typeface="微软雅黑" panose="020B0503020204020204" pitchFamily="34" charset="-122"/>
              </a:rPr>
              <a:t>int buf[2] = {1, 2};</a:t>
            </a:r>
          </a:p>
          <a:p>
            <a:pPr eaLnBrk="0" hangingPunct="0"/>
            <a:r>
              <a:rPr lang="en-US" altLang="zh-CN" sz="2000" b="1" dirty="0">
                <a:latin typeface="微软雅黑" panose="020B0503020204020204" pitchFamily="34" charset="-122"/>
                <a:ea typeface="微软雅黑" panose="020B0503020204020204" pitchFamily="34" charset="-122"/>
              </a:rPr>
              <a:t>void swap(); </a:t>
            </a:r>
          </a:p>
          <a:p>
            <a:pPr eaLnBrk="0" hangingPunct="0"/>
            <a:endParaRPr lang="en-US" altLang="zh-CN" sz="2000" b="1" dirty="0">
              <a:latin typeface="微软雅黑" panose="020B0503020204020204" pitchFamily="34" charset="-122"/>
              <a:ea typeface="微软雅黑" panose="020B0503020204020204" pitchFamily="34" charset="-122"/>
            </a:endParaRPr>
          </a:p>
          <a:p>
            <a:pPr eaLnBrk="0" hangingPunct="0"/>
            <a:r>
              <a:rPr lang="en-US" altLang="zh-CN" sz="2000" b="1" dirty="0">
                <a:latin typeface="微软雅黑" panose="020B0503020204020204" pitchFamily="34" charset="-122"/>
                <a:ea typeface="微软雅黑" panose="020B0503020204020204" pitchFamily="34" charset="-122"/>
              </a:rPr>
              <a:t>int main() </a:t>
            </a:r>
          </a:p>
          <a:p>
            <a:pPr eaLnBrk="0" hangingPunct="0"/>
            <a:r>
              <a:rPr lang="en-US" altLang="zh-CN" sz="2000" b="1" dirty="0">
                <a:latin typeface="微软雅黑" panose="020B0503020204020204" pitchFamily="34" charset="-122"/>
                <a:ea typeface="微软雅黑" panose="020B0503020204020204" pitchFamily="34" charset="-122"/>
              </a:rPr>
              <a:t>{</a:t>
            </a:r>
          </a:p>
          <a:p>
            <a:pPr eaLnBrk="0" hangingPunct="0"/>
            <a:r>
              <a:rPr lang="en-US" altLang="zh-CN" sz="2000" b="1" dirty="0">
                <a:latin typeface="微软雅黑" panose="020B0503020204020204" pitchFamily="34" charset="-122"/>
                <a:ea typeface="微软雅黑" panose="020B0503020204020204" pitchFamily="34" charset="-122"/>
              </a:rPr>
              <a:t>  swap();</a:t>
            </a:r>
          </a:p>
          <a:p>
            <a:pPr eaLnBrk="0" hangingPunct="0"/>
            <a:r>
              <a:rPr lang="en-US" altLang="zh-CN" sz="2000" b="1" dirty="0">
                <a:latin typeface="微软雅黑" panose="020B0503020204020204" pitchFamily="34" charset="-122"/>
                <a:ea typeface="微软雅黑" panose="020B0503020204020204" pitchFamily="34" charset="-122"/>
              </a:rPr>
              <a:t>  return 0;</a:t>
            </a:r>
          </a:p>
          <a:p>
            <a:pPr eaLnBrk="0" hangingPunct="0"/>
            <a:r>
              <a:rPr lang="en-US" altLang="zh-CN" sz="2000" b="1" dirty="0">
                <a:latin typeface="微软雅黑" panose="020B0503020204020204" pitchFamily="34" charset="-122"/>
                <a:ea typeface="微软雅黑" panose="020B0503020204020204" pitchFamily="34" charset="-122"/>
              </a:rPr>
              <a:t>} </a:t>
            </a:r>
          </a:p>
        </p:txBody>
      </p:sp>
      <p:sp>
        <p:nvSpPr>
          <p:cNvPr id="99331" name="Rectangle 4"/>
          <p:cNvSpPr/>
          <p:nvPr/>
        </p:nvSpPr>
        <p:spPr>
          <a:xfrm>
            <a:off x="762000" y="763588"/>
            <a:ext cx="1195388" cy="460375"/>
          </a:xfrm>
          <a:prstGeom prst="rect">
            <a:avLst/>
          </a:prstGeom>
          <a:noFill/>
          <a:ln w="3175" cap="flat" cmpd="sng">
            <a:solidFill>
              <a:schemeClr val="bg1"/>
            </a:solidFill>
            <a:prstDash val="solid"/>
            <a:miter/>
            <a:headEnd type="none" w="med" len="med"/>
            <a:tailEnd type="none" w="med" len="med"/>
          </a:ln>
        </p:spPr>
        <p:txBody>
          <a:bodyPr wrap="none" anchor="t" anchorCtr="0">
            <a:spAutoFit/>
          </a:bodyPr>
          <a:lstStyle/>
          <a:p>
            <a:pPr eaLnBrk="0" hangingPunct="0"/>
            <a:r>
              <a:rPr lang="en-US" altLang="zh-CN" sz="2400" b="1" dirty="0">
                <a:solidFill>
                  <a:srgbClr val="0066FF"/>
                </a:solidFill>
                <a:latin typeface="微软雅黑" panose="020B0503020204020204" pitchFamily="34" charset="-122"/>
                <a:ea typeface="微软雅黑" panose="020B0503020204020204" pitchFamily="34" charset="-122"/>
              </a:rPr>
              <a:t>main.c</a:t>
            </a:r>
          </a:p>
        </p:txBody>
      </p:sp>
      <p:sp>
        <p:nvSpPr>
          <p:cNvPr id="99332" name="Rectangle 5"/>
          <p:cNvSpPr/>
          <p:nvPr/>
        </p:nvSpPr>
        <p:spPr>
          <a:xfrm>
            <a:off x="4648200" y="677863"/>
            <a:ext cx="1222375" cy="460375"/>
          </a:xfrm>
          <a:prstGeom prst="rect">
            <a:avLst/>
          </a:prstGeom>
          <a:noFill/>
          <a:ln w="3175" cap="flat" cmpd="sng">
            <a:solidFill>
              <a:schemeClr val="bg1"/>
            </a:solidFill>
            <a:prstDash val="solid"/>
            <a:miter/>
            <a:headEnd type="none" w="med" len="med"/>
            <a:tailEnd type="none" w="med" len="med"/>
          </a:ln>
        </p:spPr>
        <p:txBody>
          <a:bodyPr wrap="none" anchor="t" anchorCtr="0">
            <a:spAutoFit/>
          </a:bodyPr>
          <a:lstStyle/>
          <a:p>
            <a:pPr eaLnBrk="0" hangingPunct="0"/>
            <a:r>
              <a:rPr lang="en-US" altLang="zh-CN" sz="2400" b="1" dirty="0">
                <a:solidFill>
                  <a:srgbClr val="0066FF"/>
                </a:solidFill>
                <a:latin typeface="微软雅黑" panose="020B0503020204020204" pitchFamily="34" charset="-122"/>
                <a:ea typeface="微软雅黑" panose="020B0503020204020204" pitchFamily="34" charset="-122"/>
              </a:rPr>
              <a:t>swap.c</a:t>
            </a:r>
          </a:p>
        </p:txBody>
      </p:sp>
      <p:sp>
        <p:nvSpPr>
          <p:cNvPr id="99333" name="Rectangle 6"/>
          <p:cNvSpPr/>
          <p:nvPr/>
        </p:nvSpPr>
        <p:spPr>
          <a:xfrm>
            <a:off x="4535488" y="1174750"/>
            <a:ext cx="3665537" cy="3562350"/>
          </a:xfrm>
          <a:prstGeom prst="rect">
            <a:avLst/>
          </a:prstGeom>
          <a:solidFill>
            <a:srgbClr val="DBF2DA"/>
          </a:solidFill>
          <a:ln w="3175" cap="flat" cmpd="sng">
            <a:solidFill>
              <a:schemeClr val="tx1"/>
            </a:solidFill>
            <a:prstDash val="solid"/>
            <a:miter/>
            <a:headEnd type="none" w="med" len="med"/>
            <a:tailEnd type="none" w="med" len="med"/>
          </a:ln>
        </p:spPr>
        <p:txBody>
          <a:bodyPr anchor="t" anchorCtr="0">
            <a:spAutoFit/>
          </a:bodyPr>
          <a:lstStyle/>
          <a:p>
            <a:pPr eaLnBrk="0" hangingPunct="0">
              <a:lnSpc>
                <a:spcPct val="95000"/>
              </a:lnSpc>
            </a:pPr>
            <a:r>
              <a:rPr lang="en-US" altLang="zh-CN" sz="2000" b="1" dirty="0">
                <a:latin typeface="微软雅黑" panose="020B0503020204020204" pitchFamily="34" charset="-122"/>
                <a:ea typeface="微软雅黑" panose="020B0503020204020204" pitchFamily="34" charset="-122"/>
              </a:rPr>
              <a:t>extern int buf[]; </a:t>
            </a:r>
          </a:p>
          <a:p>
            <a:pPr eaLnBrk="0" hangingPunct="0">
              <a:lnSpc>
                <a:spcPct val="95000"/>
              </a:lnSpc>
            </a:pPr>
            <a:r>
              <a:rPr lang="en-US" altLang="zh-CN" sz="1000" b="1" dirty="0">
                <a:latin typeface="微软雅黑" panose="020B0503020204020204" pitchFamily="34" charset="-122"/>
                <a:ea typeface="微软雅黑" panose="020B0503020204020204" pitchFamily="34" charset="-122"/>
              </a:rPr>
              <a:t> </a:t>
            </a:r>
          </a:p>
          <a:p>
            <a:pPr eaLnBrk="0" hangingPunct="0">
              <a:lnSpc>
                <a:spcPct val="95000"/>
              </a:lnSpc>
            </a:pPr>
            <a:r>
              <a:rPr lang="en-US" altLang="zh-CN" sz="2000" b="1" dirty="0">
                <a:latin typeface="微软雅黑" panose="020B0503020204020204" pitchFamily="34" charset="-122"/>
                <a:ea typeface="微软雅黑" panose="020B0503020204020204" pitchFamily="34" charset="-122"/>
              </a:rPr>
              <a:t>int *bufp0 = &amp;buf[0];</a:t>
            </a:r>
          </a:p>
          <a:p>
            <a:pPr eaLnBrk="0" hangingPunct="0">
              <a:lnSpc>
                <a:spcPct val="95000"/>
              </a:lnSpc>
            </a:pPr>
            <a:r>
              <a:rPr lang="en-US" altLang="zh-CN" sz="2000" b="1" dirty="0">
                <a:latin typeface="微软雅黑" panose="020B0503020204020204" pitchFamily="34" charset="-122"/>
                <a:ea typeface="微软雅黑" panose="020B0503020204020204" pitchFamily="34" charset="-122"/>
              </a:rPr>
              <a:t>static int *bufp1;</a:t>
            </a:r>
          </a:p>
          <a:p>
            <a:pPr eaLnBrk="0" hangingPunct="0">
              <a:lnSpc>
                <a:spcPct val="95000"/>
              </a:lnSpc>
            </a:pPr>
            <a:endParaRPr lang="en-US" altLang="zh-CN" sz="1000" b="1" dirty="0">
              <a:solidFill>
                <a:srgbClr val="F7F5CD"/>
              </a:solidFill>
              <a:latin typeface="微软雅黑" panose="020B0503020204020204" pitchFamily="34" charset="-122"/>
              <a:ea typeface="微软雅黑" panose="020B0503020204020204" pitchFamily="34" charset="-122"/>
            </a:endParaRPr>
          </a:p>
          <a:p>
            <a:pPr eaLnBrk="0" hangingPunct="0">
              <a:lnSpc>
                <a:spcPct val="95000"/>
              </a:lnSpc>
            </a:pPr>
            <a:r>
              <a:rPr lang="en-US" altLang="zh-CN" sz="2000" b="1" dirty="0">
                <a:latin typeface="微软雅黑" panose="020B0503020204020204" pitchFamily="34" charset="-122"/>
                <a:ea typeface="微软雅黑" panose="020B0503020204020204" pitchFamily="34" charset="-122"/>
              </a:rPr>
              <a:t>void swap()</a:t>
            </a:r>
          </a:p>
          <a:p>
            <a:pPr eaLnBrk="0" hangingPunct="0">
              <a:lnSpc>
                <a:spcPct val="95000"/>
              </a:lnSpc>
            </a:pPr>
            <a:r>
              <a:rPr lang="en-US" altLang="zh-CN" sz="2000" b="1" dirty="0">
                <a:latin typeface="微软雅黑" panose="020B0503020204020204" pitchFamily="34" charset="-122"/>
                <a:ea typeface="微软雅黑" panose="020B0503020204020204" pitchFamily="34" charset="-122"/>
              </a:rPr>
              <a:t>{</a:t>
            </a:r>
          </a:p>
          <a:p>
            <a:pPr eaLnBrk="0" hangingPunct="0">
              <a:lnSpc>
                <a:spcPct val="95000"/>
              </a:lnSpc>
            </a:pPr>
            <a:r>
              <a:rPr lang="en-US" altLang="zh-CN" sz="2000" b="1" dirty="0">
                <a:latin typeface="微软雅黑" panose="020B0503020204020204" pitchFamily="34" charset="-122"/>
                <a:ea typeface="微软雅黑" panose="020B0503020204020204" pitchFamily="34" charset="-122"/>
              </a:rPr>
              <a:t>   int temp;</a:t>
            </a:r>
          </a:p>
          <a:p>
            <a:pPr eaLnBrk="0" hangingPunct="0">
              <a:lnSpc>
                <a:spcPct val="95000"/>
              </a:lnSpc>
            </a:pPr>
            <a:r>
              <a:rPr lang="en-US" altLang="zh-CN" sz="2000" b="1" dirty="0">
                <a:latin typeface="微软雅黑" panose="020B0503020204020204" pitchFamily="34" charset="-122"/>
                <a:ea typeface="微软雅黑" panose="020B0503020204020204" pitchFamily="34" charset="-122"/>
              </a:rPr>
              <a:t>   bufp1 = &amp;buf[1];</a:t>
            </a:r>
          </a:p>
          <a:p>
            <a:pPr eaLnBrk="0" hangingPunct="0">
              <a:lnSpc>
                <a:spcPct val="95000"/>
              </a:lnSpc>
            </a:pPr>
            <a:r>
              <a:rPr lang="en-US" altLang="zh-CN" sz="2000" b="1" dirty="0">
                <a:latin typeface="微软雅黑" panose="020B0503020204020204" pitchFamily="34" charset="-122"/>
                <a:ea typeface="微软雅黑" panose="020B0503020204020204" pitchFamily="34" charset="-122"/>
              </a:rPr>
              <a:t>   temp = *bufp0;</a:t>
            </a:r>
          </a:p>
          <a:p>
            <a:pPr eaLnBrk="0" hangingPunct="0">
              <a:lnSpc>
                <a:spcPct val="95000"/>
              </a:lnSpc>
            </a:pPr>
            <a:r>
              <a:rPr lang="en-US" altLang="zh-CN" sz="2000" b="1" dirty="0">
                <a:latin typeface="微软雅黑" panose="020B0503020204020204" pitchFamily="34" charset="-122"/>
                <a:ea typeface="微软雅黑" panose="020B0503020204020204" pitchFamily="34" charset="-122"/>
              </a:rPr>
              <a:t>   *bufp0 = *bufp1;</a:t>
            </a:r>
          </a:p>
          <a:p>
            <a:pPr eaLnBrk="0" hangingPunct="0">
              <a:lnSpc>
                <a:spcPct val="95000"/>
              </a:lnSpc>
            </a:pPr>
            <a:r>
              <a:rPr lang="en-US" altLang="zh-CN" sz="2000" b="1" dirty="0">
                <a:latin typeface="微软雅黑" panose="020B0503020204020204" pitchFamily="34" charset="-122"/>
                <a:ea typeface="微软雅黑" panose="020B0503020204020204" pitchFamily="34" charset="-122"/>
              </a:rPr>
              <a:t>   *bufp1 = temp;</a:t>
            </a:r>
          </a:p>
          <a:p>
            <a:pPr eaLnBrk="0" hangingPunct="0">
              <a:lnSpc>
                <a:spcPct val="95000"/>
              </a:lnSpc>
            </a:pPr>
            <a:r>
              <a:rPr lang="en-US" altLang="zh-CN" sz="2000" b="1" dirty="0">
                <a:latin typeface="微软雅黑" panose="020B0503020204020204" pitchFamily="34" charset="-122"/>
                <a:ea typeface="微软雅黑" panose="020B0503020204020204" pitchFamily="34" charset="-122"/>
              </a:rPr>
              <a:t>}</a:t>
            </a:r>
          </a:p>
        </p:txBody>
      </p:sp>
      <p:sp>
        <p:nvSpPr>
          <p:cNvPr id="782343" name="Text Box 7"/>
          <p:cNvSpPr txBox="1"/>
          <p:nvPr/>
        </p:nvSpPr>
        <p:spPr>
          <a:xfrm>
            <a:off x="246063" y="4248150"/>
            <a:ext cx="3643312" cy="762000"/>
          </a:xfrm>
          <a:prstGeom prst="rect">
            <a:avLst/>
          </a:prstGeom>
          <a:noFill/>
          <a:ln w="9525">
            <a:noFill/>
          </a:ln>
        </p:spPr>
        <p:txBody>
          <a:bodyPr anchor="t" anchorCtr="0">
            <a:spAutoFit/>
          </a:bodyPr>
          <a:lstStyle/>
          <a:p>
            <a:pPr>
              <a:spcBef>
                <a:spcPct val="50000"/>
              </a:spcBef>
            </a:pPr>
            <a:r>
              <a:rPr lang="zh-CN" altLang="en-US" sz="2200" b="1" dirty="0">
                <a:latin typeface="Arial" panose="020B0604020202020204" pitchFamily="34" charset="0"/>
                <a:ea typeface="微软雅黑" panose="020B0503020204020204" pitchFamily="34" charset="-122"/>
              </a:rPr>
              <a:t>符号解析后的结果是什么？</a:t>
            </a:r>
            <a:r>
              <a:rPr lang="en-US" altLang="zh-CN" sz="2200" b="1" dirty="0">
                <a:latin typeface="Arial" panose="020B0604020202020204" pitchFamily="34" charset="0"/>
                <a:ea typeface="微软雅黑" panose="020B0503020204020204" pitchFamily="34" charset="-122"/>
              </a:rPr>
              <a:t>E</a:t>
            </a:r>
            <a:r>
              <a:rPr lang="zh-CN" altLang="en-US" sz="2200" b="1" dirty="0">
                <a:latin typeface="Arial" panose="020B0604020202020204" pitchFamily="34" charset="0"/>
                <a:ea typeface="微软雅黑" panose="020B0503020204020204" pitchFamily="34" charset="-122"/>
              </a:rPr>
              <a:t>中有</a:t>
            </a:r>
            <a:r>
              <a:rPr lang="en-US" altLang="zh-CN" sz="2200" b="1" dirty="0">
                <a:latin typeface="Arial" panose="020B0604020202020204" pitchFamily="34" charset="0"/>
                <a:ea typeface="微软雅黑" panose="020B0503020204020204" pitchFamily="34" charset="-122"/>
              </a:rPr>
              <a:t>printf.o</a:t>
            </a:r>
            <a:r>
              <a:rPr lang="zh-CN" altLang="en-US" sz="2200" b="1" dirty="0">
                <a:latin typeface="Arial" panose="020B0604020202020204" pitchFamily="34" charset="0"/>
                <a:ea typeface="微软雅黑" panose="020B0503020204020204" pitchFamily="34" charset="-122"/>
              </a:rPr>
              <a:t>吗？</a:t>
            </a:r>
          </a:p>
        </p:txBody>
      </p:sp>
      <p:sp>
        <p:nvSpPr>
          <p:cNvPr id="782351" name="Text Box 15"/>
          <p:cNvSpPr txBox="1"/>
          <p:nvPr/>
        </p:nvSpPr>
        <p:spPr>
          <a:xfrm>
            <a:off x="230188" y="5076825"/>
            <a:ext cx="8591550" cy="1158875"/>
          </a:xfrm>
          <a:prstGeom prst="rect">
            <a:avLst/>
          </a:prstGeom>
          <a:noFill/>
          <a:ln w="9525">
            <a:noFill/>
          </a:ln>
        </p:spPr>
        <p:txBody>
          <a:bodyPr anchor="t" anchorCtr="0">
            <a:spAutoFit/>
          </a:bodyPr>
          <a:lstStyle/>
          <a:p>
            <a:pPr>
              <a:spcBef>
                <a:spcPct val="50000"/>
              </a:spcBef>
            </a:pPr>
            <a:r>
              <a:rPr lang="en-US" altLang="zh-CN" sz="2000" b="1" dirty="0">
                <a:solidFill>
                  <a:srgbClr val="3333CC"/>
                </a:solidFill>
                <a:latin typeface="Arial" panose="020B0604020202020204" pitchFamily="34" charset="0"/>
                <a:ea typeface="微软雅黑" panose="020B0503020204020204" pitchFamily="34" charset="-122"/>
              </a:rPr>
              <a:t>E</a:t>
            </a:r>
            <a:r>
              <a:rPr lang="zh-CN" altLang="en-US" sz="2000" b="1" dirty="0">
                <a:solidFill>
                  <a:srgbClr val="3333CC"/>
                </a:solidFill>
                <a:latin typeface="Arial" panose="020B0604020202020204" pitchFamily="34" charset="0"/>
                <a:ea typeface="微软雅黑" panose="020B0503020204020204" pitchFamily="34" charset="-122"/>
              </a:rPr>
              <a:t>中有</a:t>
            </a:r>
            <a:r>
              <a:rPr lang="en-US" altLang="zh-CN" sz="2000" b="1" dirty="0">
                <a:solidFill>
                  <a:srgbClr val="3333CC"/>
                </a:solidFill>
                <a:latin typeface="Arial" panose="020B0604020202020204" pitchFamily="34" charset="0"/>
                <a:ea typeface="微软雅黑" panose="020B0503020204020204" pitchFamily="34" charset="-122"/>
              </a:rPr>
              <a:t>main.o</a:t>
            </a:r>
            <a:r>
              <a:rPr lang="zh-CN" altLang="en-US" sz="2000" b="1" dirty="0">
                <a:solidFill>
                  <a:srgbClr val="3333CC"/>
                </a:solidFill>
                <a:latin typeface="Arial" panose="020B0604020202020204" pitchFamily="34" charset="0"/>
                <a:ea typeface="微软雅黑" panose="020B0503020204020204" pitchFamily="34" charset="-122"/>
              </a:rPr>
              <a:t>和</a:t>
            </a:r>
            <a:r>
              <a:rPr lang="en-US" altLang="zh-CN" sz="2000" b="1" dirty="0">
                <a:solidFill>
                  <a:srgbClr val="3333CC"/>
                </a:solidFill>
                <a:latin typeface="Arial" panose="020B0604020202020204" pitchFamily="34" charset="0"/>
                <a:ea typeface="微软雅黑" panose="020B0503020204020204" pitchFamily="34" charset="-122"/>
              </a:rPr>
              <a:t>swap.o</a:t>
            </a:r>
            <a:r>
              <a:rPr lang="zh-CN" altLang="en-US" sz="2000" b="1" dirty="0">
                <a:solidFill>
                  <a:srgbClr val="3333CC"/>
                </a:solidFill>
                <a:latin typeface="Arial" panose="020B0604020202020204" pitchFamily="34" charset="0"/>
                <a:ea typeface="微软雅黑" panose="020B0503020204020204" pitchFamily="34" charset="-122"/>
              </a:rPr>
              <a:t>两个模块！</a:t>
            </a:r>
            <a:r>
              <a:rPr lang="en-US" altLang="zh-CN" sz="2000" b="1" dirty="0">
                <a:solidFill>
                  <a:srgbClr val="3333CC"/>
                </a:solidFill>
                <a:latin typeface="Arial" panose="020B0604020202020204" pitchFamily="34" charset="0"/>
                <a:ea typeface="微软雅黑" panose="020B0503020204020204" pitchFamily="34" charset="-122"/>
              </a:rPr>
              <a:t>D</a:t>
            </a:r>
            <a:r>
              <a:rPr lang="zh-CN" altLang="en-US" sz="2000" b="1" dirty="0">
                <a:solidFill>
                  <a:srgbClr val="3333CC"/>
                </a:solidFill>
                <a:latin typeface="Arial" panose="020B0604020202020204" pitchFamily="34" charset="0"/>
                <a:ea typeface="微软雅黑" panose="020B0503020204020204" pitchFamily="34" charset="-122"/>
              </a:rPr>
              <a:t>中有所有定义的符号！</a:t>
            </a:r>
          </a:p>
          <a:p>
            <a:pPr>
              <a:spcBef>
                <a:spcPct val="50000"/>
              </a:spcBef>
            </a:pPr>
            <a:r>
              <a:rPr lang="zh-CN" altLang="en-US" sz="2000" b="1" dirty="0">
                <a:solidFill>
                  <a:srgbClr val="3333CC"/>
                </a:solidFill>
                <a:latin typeface="Arial" panose="020B0604020202020204" pitchFamily="34" charset="0"/>
                <a:ea typeface="微软雅黑" panose="020B0503020204020204" pitchFamily="34" charset="-122"/>
              </a:rPr>
              <a:t>在</a:t>
            </a:r>
            <a:r>
              <a:rPr lang="en-US" altLang="zh-CN" sz="2000" b="1" dirty="0">
                <a:solidFill>
                  <a:srgbClr val="3333CC"/>
                </a:solidFill>
                <a:latin typeface="Arial" panose="020B0604020202020204" pitchFamily="34" charset="0"/>
                <a:ea typeface="微软雅黑" panose="020B0503020204020204" pitchFamily="34" charset="-122"/>
              </a:rPr>
              <a:t>main.o</a:t>
            </a:r>
            <a:r>
              <a:rPr lang="zh-CN" altLang="en-US" sz="2000" b="1" dirty="0">
                <a:solidFill>
                  <a:srgbClr val="3333CC"/>
                </a:solidFill>
                <a:latin typeface="Arial" panose="020B0604020202020204" pitchFamily="34" charset="0"/>
                <a:ea typeface="微软雅黑" panose="020B0503020204020204" pitchFamily="34" charset="-122"/>
              </a:rPr>
              <a:t>和</a:t>
            </a:r>
            <a:r>
              <a:rPr lang="en-US" altLang="zh-CN" sz="2000" b="1" dirty="0">
                <a:solidFill>
                  <a:srgbClr val="3333CC"/>
                </a:solidFill>
                <a:latin typeface="Arial" panose="020B0604020202020204" pitchFamily="34" charset="0"/>
                <a:ea typeface="微软雅黑" panose="020B0503020204020204" pitchFamily="34" charset="-122"/>
              </a:rPr>
              <a:t>swap.o</a:t>
            </a:r>
            <a:r>
              <a:rPr lang="zh-CN" altLang="en-US" sz="2000" b="1" dirty="0">
                <a:solidFill>
                  <a:srgbClr val="3333CC"/>
                </a:solidFill>
                <a:latin typeface="Arial" panose="020B0604020202020204" pitchFamily="34" charset="0"/>
                <a:ea typeface="微软雅黑" panose="020B0503020204020204" pitchFamily="34" charset="-122"/>
              </a:rPr>
              <a:t>的</a:t>
            </a:r>
            <a:r>
              <a:rPr lang="zh-CN" altLang="en-US" sz="2000" b="1" dirty="0">
                <a:solidFill>
                  <a:srgbClr val="FF0000"/>
                </a:solidFill>
                <a:latin typeface="Arial" panose="020B0604020202020204" pitchFamily="34" charset="0"/>
                <a:ea typeface="微软雅黑" panose="020B0503020204020204" pitchFamily="34" charset="-122"/>
              </a:rPr>
              <a:t>重定位节</a:t>
            </a:r>
            <a:r>
              <a:rPr lang="en-US" altLang="zh-CN" sz="2000" b="1" dirty="0">
                <a:solidFill>
                  <a:srgbClr val="FF0000"/>
                </a:solidFill>
                <a:latin typeface="Arial" panose="020B0604020202020204" pitchFamily="34" charset="0"/>
                <a:ea typeface="微软雅黑" panose="020B0503020204020204" pitchFamily="34" charset="-122"/>
              </a:rPr>
              <a:t>(.rel.text</a:t>
            </a:r>
            <a:r>
              <a:rPr lang="zh-CN" altLang="en-US" sz="2000" b="1" dirty="0">
                <a:solidFill>
                  <a:srgbClr val="FF0000"/>
                </a:solidFill>
                <a:latin typeface="Arial" panose="020B0604020202020204" pitchFamily="34" charset="0"/>
                <a:ea typeface="微软雅黑" panose="020B0503020204020204" pitchFamily="34" charset="-122"/>
              </a:rPr>
              <a:t>、</a:t>
            </a:r>
            <a:r>
              <a:rPr lang="en-US" altLang="zh-CN" sz="2000" b="1" dirty="0">
                <a:solidFill>
                  <a:srgbClr val="FF0000"/>
                </a:solidFill>
                <a:latin typeface="Arial" panose="020B0604020202020204" pitchFamily="34" charset="0"/>
                <a:ea typeface="微软雅黑" panose="020B0503020204020204" pitchFamily="34" charset="-122"/>
              </a:rPr>
              <a:t>.rel.data)</a:t>
            </a:r>
            <a:r>
              <a:rPr lang="zh-CN" altLang="en-US" sz="2000" b="1" dirty="0">
                <a:solidFill>
                  <a:srgbClr val="3333CC"/>
                </a:solidFill>
                <a:latin typeface="Arial" panose="020B0604020202020204" pitchFamily="34" charset="0"/>
                <a:ea typeface="微软雅黑" panose="020B0503020204020204" pitchFamily="34" charset="-122"/>
              </a:rPr>
              <a:t>中有</a:t>
            </a:r>
            <a:r>
              <a:rPr lang="zh-CN" altLang="en-US" sz="2000" b="1" dirty="0">
                <a:solidFill>
                  <a:srgbClr val="FF0000"/>
                </a:solidFill>
                <a:latin typeface="Arial" panose="020B0604020202020204" pitchFamily="34" charset="0"/>
                <a:ea typeface="微软雅黑" panose="020B0503020204020204" pitchFamily="34" charset="-122"/>
              </a:rPr>
              <a:t>重定位信息</a:t>
            </a:r>
            <a:r>
              <a:rPr lang="zh-CN" altLang="en-US" sz="2000" b="1" dirty="0">
                <a:solidFill>
                  <a:srgbClr val="3333CC"/>
                </a:solidFill>
                <a:latin typeface="Arial" panose="020B0604020202020204" pitchFamily="34" charset="0"/>
                <a:ea typeface="微软雅黑" panose="020B0503020204020204" pitchFamily="34" charset="-122"/>
              </a:rPr>
              <a:t>，反映符号引用的位置、绑定的定义符号名、重定位类型</a:t>
            </a:r>
          </a:p>
        </p:txBody>
      </p:sp>
      <p:sp>
        <p:nvSpPr>
          <p:cNvPr id="782361" name="Rectangle 25"/>
          <p:cNvSpPr/>
          <p:nvPr/>
        </p:nvSpPr>
        <p:spPr>
          <a:xfrm>
            <a:off x="246063" y="6284913"/>
            <a:ext cx="7740650" cy="396875"/>
          </a:xfrm>
          <a:prstGeom prst="rect">
            <a:avLst/>
          </a:prstGeom>
          <a:noFill/>
          <a:ln w="9525">
            <a:noFill/>
          </a:ln>
        </p:spPr>
        <p:txBody>
          <a:bodyPr anchor="ctr" anchorCtr="0">
            <a:spAutoFit/>
          </a:bodyPr>
          <a:lstStyle/>
          <a:p>
            <a:pPr eaLnBrk="0" hangingPunct="0"/>
            <a:r>
              <a:rPr lang="zh-CN" altLang="en-US" sz="2000" b="1" dirty="0">
                <a:latin typeface="微软雅黑" panose="020B0503020204020204" pitchFamily="34" charset="-122"/>
                <a:ea typeface="微软雅黑" panose="020B0503020204020204" pitchFamily="34" charset="-122"/>
              </a:rPr>
              <a:t>用命令</a:t>
            </a:r>
            <a:r>
              <a:rPr lang="en-US" altLang="zh-CN" sz="2000" b="1" dirty="0">
                <a:solidFill>
                  <a:schemeClr val="accent2"/>
                </a:solidFill>
                <a:latin typeface="微软雅黑" panose="020B0503020204020204" pitchFamily="34" charset="-122"/>
                <a:ea typeface="微软雅黑" panose="020B0503020204020204" pitchFamily="34" charset="-122"/>
              </a:rPr>
              <a:t>readelf -r main.o</a:t>
            </a:r>
            <a:r>
              <a:rPr lang="zh-CN" altLang="en-US" sz="2000" b="1" dirty="0">
                <a:latin typeface="微软雅黑" panose="020B0503020204020204" pitchFamily="34" charset="-122"/>
                <a:ea typeface="微软雅黑" panose="020B0503020204020204" pitchFamily="34" charset="-122"/>
              </a:rPr>
              <a:t>可显示</a:t>
            </a:r>
            <a:r>
              <a:rPr lang="en-US" altLang="zh-CN" sz="2000" b="1" dirty="0">
                <a:latin typeface="微软雅黑" panose="020B0503020204020204" pitchFamily="34" charset="-122"/>
                <a:ea typeface="微软雅黑" panose="020B0503020204020204" pitchFamily="34" charset="-122"/>
              </a:rPr>
              <a:t>main.o</a:t>
            </a:r>
            <a:r>
              <a:rPr lang="zh-CN" altLang="en-US" sz="2000" b="1" dirty="0">
                <a:latin typeface="微软雅黑" panose="020B0503020204020204" pitchFamily="34" charset="-122"/>
                <a:ea typeface="微软雅黑" panose="020B0503020204020204" pitchFamily="34" charset="-122"/>
              </a:rPr>
              <a:t>中的重定位条目（表项）</a:t>
            </a:r>
            <a:r>
              <a:rPr lang="zh-CN" altLang="en-US" dirty="0">
                <a:latin typeface="Arial" panose="020B0604020202020204" pitchFamily="34" charset="0"/>
                <a:ea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2343"/>
                                        </p:tgtEl>
                                        <p:attrNameLst>
                                          <p:attrName>style.visibility</p:attrName>
                                        </p:attrNameLst>
                                      </p:cBhvr>
                                      <p:to>
                                        <p:strVal val="visible"/>
                                      </p:to>
                                    </p:set>
                                    <p:animEffect transition="in" filter="blinds(horizontal)">
                                      <p:cBhvr>
                                        <p:cTn id="7" dur="500"/>
                                        <p:tgtEl>
                                          <p:spTgt spid="7823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82351"/>
                                        </p:tgtEl>
                                        <p:attrNameLst>
                                          <p:attrName>style.visibility</p:attrName>
                                        </p:attrNameLst>
                                      </p:cBhvr>
                                      <p:to>
                                        <p:strVal val="visible"/>
                                      </p:to>
                                    </p:set>
                                    <p:animEffect transition="in" filter="blinds(horizontal)">
                                      <p:cBhvr>
                                        <p:cTn id="12" dur="500"/>
                                        <p:tgtEl>
                                          <p:spTgt spid="78235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82361"/>
                                        </p:tgtEl>
                                        <p:attrNameLst>
                                          <p:attrName>style.visibility</p:attrName>
                                        </p:attrNameLst>
                                      </p:cBhvr>
                                      <p:to>
                                        <p:strVal val="visible"/>
                                      </p:to>
                                    </p:set>
                                    <p:animEffect transition="in" filter="blinds(horizontal)">
                                      <p:cBhvr>
                                        <p:cTn id="17" dur="500"/>
                                        <p:tgtEl>
                                          <p:spTgt spid="782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43" grpId="0"/>
      <p:bldP spid="782351" grpId="0"/>
      <p:bldP spid="782361"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1"/>
          <p:cNvSpPr>
            <a:spLocks noGrp="1"/>
          </p:cNvSpPr>
          <p:nvPr>
            <p:ph type="title"/>
          </p:nvPr>
        </p:nvSpPr>
        <p:spPr>
          <a:xfrm>
            <a:off x="455613" y="123825"/>
            <a:ext cx="8232775" cy="422275"/>
          </a:xfrm>
          <a:ln/>
        </p:spPr>
        <p:txBody>
          <a:bodyPr vert="horz" wrap="square" lIns="91440" tIns="45720" rIns="91440" bIns="45720" anchor="ctr" anchorCtr="0"/>
          <a:lstStyle/>
          <a:p>
            <a:pPr marL="119380" indent="-119380"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dirty="0"/>
              <a:t>符号引用的地址需要重定位</a:t>
            </a:r>
          </a:p>
        </p:txBody>
      </p:sp>
      <p:sp>
        <p:nvSpPr>
          <p:cNvPr id="101378" name="Rectangle 2"/>
          <p:cNvSpPr/>
          <p:nvPr/>
        </p:nvSpPr>
        <p:spPr>
          <a:xfrm>
            <a:off x="508000" y="3702050"/>
            <a:ext cx="2278063" cy="533400"/>
          </a:xfrm>
          <a:prstGeom prst="rect">
            <a:avLst/>
          </a:prstGeom>
          <a:solidFill>
            <a:srgbClr val="FF0000">
              <a:alpha val="32156"/>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main()</a:t>
            </a:r>
          </a:p>
        </p:txBody>
      </p:sp>
      <p:sp>
        <p:nvSpPr>
          <p:cNvPr id="101379" name="Text Box 3"/>
          <p:cNvSpPr txBox="1"/>
          <p:nvPr/>
        </p:nvSpPr>
        <p:spPr>
          <a:xfrm>
            <a:off x="434975" y="3338513"/>
            <a:ext cx="968375" cy="350837"/>
          </a:xfrm>
          <a:prstGeom prst="rect">
            <a:avLst/>
          </a:prstGeom>
          <a:noFill/>
          <a:ln w="9525">
            <a:noFill/>
          </a:ln>
        </p:spPr>
        <p:txBody>
          <a:bodyPr wrap="none" lIns="90000" tIns="46800" rIns="90000" bIns="46800" anchor="t" anchorCtr="0">
            <a:spAutoFit/>
          </a:bodyPr>
          <a:lstStyle/>
          <a:p>
            <a:pPr algn="ct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solidFill>
                  <a:schemeClr val="accent2"/>
                </a:solidFill>
                <a:latin typeface="微软雅黑" panose="020B0503020204020204" pitchFamily="34" charset="-122"/>
                <a:ea typeface="微软雅黑" panose="020B0503020204020204" pitchFamily="34" charset="-122"/>
              </a:rPr>
              <a:t>main.o</a:t>
            </a:r>
          </a:p>
        </p:txBody>
      </p:sp>
      <p:sp>
        <p:nvSpPr>
          <p:cNvPr id="101380" name="Rectangle 4"/>
          <p:cNvSpPr/>
          <p:nvPr/>
        </p:nvSpPr>
        <p:spPr>
          <a:xfrm>
            <a:off x="508000" y="5565775"/>
            <a:ext cx="2278063" cy="358775"/>
          </a:xfrm>
          <a:prstGeom prst="rect">
            <a:avLst/>
          </a:prstGeom>
          <a:solidFill>
            <a:srgbClr val="008080">
              <a:alpha val="32156"/>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int *bufp0=&amp;buf[0]</a:t>
            </a:r>
          </a:p>
        </p:txBody>
      </p:sp>
      <p:sp>
        <p:nvSpPr>
          <p:cNvPr id="101381" name="Rectangle 5"/>
          <p:cNvSpPr/>
          <p:nvPr/>
        </p:nvSpPr>
        <p:spPr>
          <a:xfrm>
            <a:off x="508000" y="5032375"/>
            <a:ext cx="2278063" cy="533400"/>
          </a:xfrm>
          <a:prstGeom prst="rect">
            <a:avLst/>
          </a:prstGeom>
          <a:solidFill>
            <a:srgbClr val="FF0000">
              <a:alpha val="34901"/>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swap()</a:t>
            </a:r>
          </a:p>
        </p:txBody>
      </p:sp>
      <p:sp>
        <p:nvSpPr>
          <p:cNvPr id="101382" name="Text Box 6"/>
          <p:cNvSpPr txBox="1"/>
          <p:nvPr/>
        </p:nvSpPr>
        <p:spPr>
          <a:xfrm>
            <a:off x="406400" y="4667250"/>
            <a:ext cx="989013" cy="350838"/>
          </a:xfrm>
          <a:prstGeom prst="rect">
            <a:avLst/>
          </a:prstGeom>
          <a:noFill/>
          <a:ln w="9525">
            <a:noFill/>
          </a:ln>
        </p:spPr>
        <p:txBody>
          <a:bodyPr wrap="none" lIns="90000" tIns="46800" rIns="90000" bIns="46800" anchor="t" anchorCtr="0">
            <a:spAutoFit/>
          </a:bodyPr>
          <a:lstStyle/>
          <a:p>
            <a:pPr algn="ct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solidFill>
                  <a:schemeClr val="accent2"/>
                </a:solidFill>
                <a:latin typeface="微软雅黑" panose="020B0503020204020204" pitchFamily="34" charset="-122"/>
                <a:ea typeface="微软雅黑" panose="020B0503020204020204" pitchFamily="34" charset="-122"/>
              </a:rPr>
              <a:t>swap.o</a:t>
            </a:r>
          </a:p>
        </p:txBody>
      </p:sp>
      <p:sp>
        <p:nvSpPr>
          <p:cNvPr id="101383" name="Rectangle 12"/>
          <p:cNvSpPr/>
          <p:nvPr/>
        </p:nvSpPr>
        <p:spPr>
          <a:xfrm>
            <a:off x="508000" y="2057400"/>
            <a:ext cx="2278063" cy="533400"/>
          </a:xfrm>
          <a:prstGeom prst="rect">
            <a:avLst/>
          </a:prstGeom>
          <a:solidFill>
            <a:srgbClr val="FF0000">
              <a:alpha val="27058"/>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dirty="0">
                <a:latin typeface="微软雅黑" panose="020B0503020204020204" pitchFamily="34" charset="-122"/>
                <a:ea typeface="微软雅黑" panose="020B0503020204020204" pitchFamily="34" charset="-122"/>
              </a:rPr>
              <a:t>系统代码</a:t>
            </a:r>
          </a:p>
        </p:txBody>
      </p:sp>
      <p:sp>
        <p:nvSpPr>
          <p:cNvPr id="101384" name="Rectangle 14"/>
          <p:cNvSpPr/>
          <p:nvPr/>
        </p:nvSpPr>
        <p:spPr>
          <a:xfrm>
            <a:off x="508000" y="4235450"/>
            <a:ext cx="2278063" cy="346075"/>
          </a:xfrm>
          <a:prstGeom prst="rect">
            <a:avLst/>
          </a:prstGeom>
          <a:solidFill>
            <a:srgbClr val="008080">
              <a:alpha val="38823"/>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int</a:t>
            </a:r>
            <a:r>
              <a:rPr lang="en-GB" altLang="zh-CN" sz="1600" b="1" dirty="0">
                <a:latin typeface="Courier New" panose="02070309020205020404" pitchFamily="49" charset="0"/>
                <a:ea typeface="微软雅黑" panose="020B0503020204020204" pitchFamily="34" charset="-122"/>
              </a:rPr>
              <a:t> </a:t>
            </a:r>
            <a:r>
              <a:rPr lang="en-GB" altLang="zh-CN" b="1" dirty="0">
                <a:latin typeface="微软雅黑" panose="020B0503020204020204" pitchFamily="34" charset="-122"/>
                <a:ea typeface="微软雅黑" panose="020B0503020204020204" pitchFamily="34" charset="-122"/>
              </a:rPr>
              <a:t>buf[2]={1,2}</a:t>
            </a:r>
          </a:p>
        </p:txBody>
      </p:sp>
      <p:sp>
        <p:nvSpPr>
          <p:cNvPr id="101385" name="Rectangle 15"/>
          <p:cNvSpPr/>
          <p:nvPr/>
        </p:nvSpPr>
        <p:spPr>
          <a:xfrm>
            <a:off x="508000" y="2590800"/>
            <a:ext cx="2278063" cy="373063"/>
          </a:xfrm>
          <a:prstGeom prst="rect">
            <a:avLst/>
          </a:prstGeom>
          <a:solidFill>
            <a:srgbClr val="008080">
              <a:alpha val="29019"/>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dirty="0">
                <a:latin typeface="微软雅黑" panose="020B0503020204020204" pitchFamily="34" charset="-122"/>
                <a:ea typeface="微软雅黑" panose="020B0503020204020204" pitchFamily="34" charset="-122"/>
              </a:rPr>
              <a:t>系统数据</a:t>
            </a:r>
          </a:p>
        </p:txBody>
      </p:sp>
      <p:sp>
        <p:nvSpPr>
          <p:cNvPr id="101386" name="Text Box 19"/>
          <p:cNvSpPr txBox="1"/>
          <p:nvPr/>
        </p:nvSpPr>
        <p:spPr>
          <a:xfrm>
            <a:off x="419100" y="1452563"/>
            <a:ext cx="2619375" cy="449262"/>
          </a:xfrm>
          <a:prstGeom prst="rect">
            <a:avLst/>
          </a:prstGeom>
          <a:noFill/>
          <a:ln w="9525">
            <a:noFill/>
          </a:ln>
        </p:spPr>
        <p:txBody>
          <a:bodyPr wrap="none" lIns="90000" tIns="46800" rIns="90000" bIns="46800" anchor="t" anchorCtr="0">
            <a:spAutoFit/>
          </a:bodyPr>
          <a:lstStyle/>
          <a:p>
            <a:pP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400" b="1" dirty="0">
                <a:latin typeface="Calibri" panose="020F0502020204030204" pitchFamily="34" charset="0"/>
                <a:ea typeface="微软雅黑" panose="020B0503020204020204" pitchFamily="34" charset="-122"/>
              </a:rPr>
              <a:t>可重定位目标文件</a:t>
            </a:r>
          </a:p>
        </p:txBody>
      </p:sp>
      <p:sp>
        <p:nvSpPr>
          <p:cNvPr id="101387" name="Text Box 23"/>
          <p:cNvSpPr txBox="1"/>
          <p:nvPr/>
        </p:nvSpPr>
        <p:spPr>
          <a:xfrm>
            <a:off x="2778125" y="2112963"/>
            <a:ext cx="703263" cy="350837"/>
          </a:xfrm>
          <a:prstGeom prst="rect">
            <a:avLst/>
          </a:prstGeom>
          <a:noFill/>
          <a:ln w="9525">
            <a:noFill/>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.text</a:t>
            </a:r>
          </a:p>
        </p:txBody>
      </p:sp>
      <p:sp>
        <p:nvSpPr>
          <p:cNvPr id="101388" name="Text Box 24"/>
          <p:cNvSpPr txBox="1"/>
          <p:nvPr/>
        </p:nvSpPr>
        <p:spPr>
          <a:xfrm>
            <a:off x="2778125" y="2520950"/>
            <a:ext cx="757238" cy="350838"/>
          </a:xfrm>
          <a:prstGeom prst="rect">
            <a:avLst/>
          </a:prstGeom>
          <a:noFill/>
          <a:ln w="9525">
            <a:noFill/>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.data</a:t>
            </a:r>
          </a:p>
        </p:txBody>
      </p:sp>
      <p:sp>
        <p:nvSpPr>
          <p:cNvPr id="101389" name="Text Box 25"/>
          <p:cNvSpPr txBox="1"/>
          <p:nvPr/>
        </p:nvSpPr>
        <p:spPr>
          <a:xfrm>
            <a:off x="2778125" y="3741738"/>
            <a:ext cx="703263" cy="350837"/>
          </a:xfrm>
          <a:prstGeom prst="rect">
            <a:avLst/>
          </a:prstGeom>
          <a:noFill/>
          <a:ln w="9525">
            <a:noFill/>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.text</a:t>
            </a:r>
          </a:p>
        </p:txBody>
      </p:sp>
      <p:sp>
        <p:nvSpPr>
          <p:cNvPr id="101390" name="Text Box 26"/>
          <p:cNvSpPr txBox="1"/>
          <p:nvPr/>
        </p:nvSpPr>
        <p:spPr>
          <a:xfrm>
            <a:off x="2771775" y="4198938"/>
            <a:ext cx="757238" cy="350837"/>
          </a:xfrm>
          <a:prstGeom prst="rect">
            <a:avLst/>
          </a:prstGeom>
          <a:noFill/>
          <a:ln w="9525">
            <a:noFill/>
          </a:ln>
        </p:spPr>
        <p:txBody>
          <a:bodyPr wrap="none" lIns="90000" tIns="46800" rIns="90000" bIns="46800" anchor="t" anchorCtr="0">
            <a:spAutoFit/>
          </a:bodyPr>
          <a:lstStyle/>
          <a:p>
            <a:pPr algn="ct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.data</a:t>
            </a:r>
          </a:p>
        </p:txBody>
      </p:sp>
      <p:sp>
        <p:nvSpPr>
          <p:cNvPr id="101391" name="Text Box 27"/>
          <p:cNvSpPr txBox="1"/>
          <p:nvPr/>
        </p:nvSpPr>
        <p:spPr>
          <a:xfrm>
            <a:off x="2800350" y="5103813"/>
            <a:ext cx="703263" cy="350837"/>
          </a:xfrm>
          <a:prstGeom prst="rect">
            <a:avLst/>
          </a:prstGeom>
          <a:noFill/>
          <a:ln w="9525">
            <a:noFill/>
          </a:ln>
        </p:spPr>
        <p:txBody>
          <a:bodyPr wrap="none" lIns="90000" tIns="46800" rIns="90000" bIns="46800" anchor="t" anchorCtr="0">
            <a:spAutoFit/>
          </a:bodyPr>
          <a:lstStyle/>
          <a:p>
            <a:pPr algn="ct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.text</a:t>
            </a:r>
          </a:p>
        </p:txBody>
      </p:sp>
      <p:sp>
        <p:nvSpPr>
          <p:cNvPr id="101392" name="Text Box 28"/>
          <p:cNvSpPr txBox="1"/>
          <p:nvPr/>
        </p:nvSpPr>
        <p:spPr>
          <a:xfrm>
            <a:off x="2801938" y="5565775"/>
            <a:ext cx="757237" cy="350838"/>
          </a:xfrm>
          <a:prstGeom prst="rect">
            <a:avLst/>
          </a:prstGeom>
          <a:noFill/>
          <a:ln w="9525">
            <a:noFill/>
          </a:ln>
        </p:spPr>
        <p:txBody>
          <a:bodyPr wrap="none" lIns="90000" tIns="46800" rIns="90000" bIns="46800" anchor="t" anchorCtr="0">
            <a:spAutoFit/>
          </a:bodyPr>
          <a:lstStyle/>
          <a:p>
            <a:pPr algn="ct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.data</a:t>
            </a:r>
          </a:p>
        </p:txBody>
      </p:sp>
      <p:grpSp>
        <p:nvGrpSpPr>
          <p:cNvPr id="101393" name="Group 50"/>
          <p:cNvGrpSpPr/>
          <p:nvPr/>
        </p:nvGrpSpPr>
        <p:grpSpPr>
          <a:xfrm>
            <a:off x="4641850" y="912813"/>
            <a:ext cx="4060825" cy="5416550"/>
            <a:chOff x="2924" y="575"/>
            <a:chExt cx="2558" cy="3412"/>
          </a:xfrm>
        </p:grpSpPr>
        <p:sp>
          <p:nvSpPr>
            <p:cNvPr id="101394" name="Text Box 20"/>
            <p:cNvSpPr txBox="1"/>
            <p:nvPr/>
          </p:nvSpPr>
          <p:spPr>
            <a:xfrm>
              <a:off x="3244" y="575"/>
              <a:ext cx="1458" cy="283"/>
            </a:xfrm>
            <a:prstGeom prst="rect">
              <a:avLst/>
            </a:prstGeom>
            <a:noFill/>
            <a:ln w="9525">
              <a:noFill/>
            </a:ln>
          </p:spPr>
          <p:txBody>
            <a:bodyPr wrap="none" lIns="90000" tIns="46800" rIns="90000" bIns="46800" anchor="t" anchorCtr="0">
              <a:spAutoFit/>
            </a:bodyPr>
            <a:lstStyle/>
            <a:p>
              <a:pP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400" b="1" dirty="0">
                  <a:latin typeface="Calibri" panose="020F0502020204030204" pitchFamily="34" charset="0"/>
                  <a:ea typeface="微软雅黑" panose="020B0503020204020204" pitchFamily="34" charset="-122"/>
                </a:rPr>
                <a:t>可执行目标文件</a:t>
              </a:r>
            </a:p>
          </p:txBody>
        </p:sp>
        <p:sp>
          <p:nvSpPr>
            <p:cNvPr id="101395" name="Rectangle 7"/>
            <p:cNvSpPr/>
            <p:nvPr/>
          </p:nvSpPr>
          <p:spPr>
            <a:xfrm>
              <a:off x="3116" y="2884"/>
              <a:ext cx="1642" cy="209"/>
            </a:xfrm>
            <a:prstGeom prst="rect">
              <a:avLst/>
            </a:prstGeom>
            <a:solidFill>
              <a:srgbClr val="008080">
                <a:alpha val="30980"/>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int buf[2]={1,2}</a:t>
              </a:r>
            </a:p>
          </p:txBody>
        </p:sp>
        <p:sp>
          <p:nvSpPr>
            <p:cNvPr id="101396" name="Rectangle 8"/>
            <p:cNvSpPr/>
            <p:nvPr/>
          </p:nvSpPr>
          <p:spPr>
            <a:xfrm>
              <a:off x="3116" y="956"/>
              <a:ext cx="1642" cy="241"/>
            </a:xfrm>
            <a:prstGeom prst="rect">
              <a:avLst/>
            </a:prstGeom>
            <a:solidFill>
              <a:srgbClr val="FFFFFF"/>
            </a:solidFill>
            <a:ln w="25560"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Headers</a:t>
              </a:r>
            </a:p>
          </p:txBody>
        </p:sp>
        <p:sp>
          <p:nvSpPr>
            <p:cNvPr id="101397" name="Rectangle 9"/>
            <p:cNvSpPr/>
            <p:nvPr/>
          </p:nvSpPr>
          <p:spPr>
            <a:xfrm>
              <a:off x="3116" y="1446"/>
              <a:ext cx="1642" cy="404"/>
            </a:xfrm>
            <a:prstGeom prst="rect">
              <a:avLst/>
            </a:prstGeom>
            <a:solidFill>
              <a:srgbClr val="FF0000">
                <a:alpha val="30980"/>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main()</a:t>
              </a:r>
            </a:p>
          </p:txBody>
        </p:sp>
        <p:sp>
          <p:nvSpPr>
            <p:cNvPr id="101398" name="Rectangle 10"/>
            <p:cNvSpPr/>
            <p:nvPr/>
          </p:nvSpPr>
          <p:spPr>
            <a:xfrm>
              <a:off x="3116" y="1850"/>
              <a:ext cx="1642" cy="404"/>
            </a:xfrm>
            <a:prstGeom prst="rect">
              <a:avLst/>
            </a:prstGeom>
            <a:solidFill>
              <a:srgbClr val="FF0000">
                <a:alpha val="27843"/>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swap()</a:t>
              </a:r>
            </a:p>
          </p:txBody>
        </p:sp>
        <p:sp>
          <p:nvSpPr>
            <p:cNvPr id="101399" name="Text Box 11"/>
            <p:cNvSpPr txBox="1"/>
            <p:nvPr/>
          </p:nvSpPr>
          <p:spPr>
            <a:xfrm>
              <a:off x="2924" y="825"/>
              <a:ext cx="187" cy="228"/>
            </a:xfrm>
            <a:prstGeom prst="rect">
              <a:avLst/>
            </a:prstGeom>
            <a:noFill/>
            <a:ln w="9525">
              <a:noFill/>
            </a:ln>
          </p:spPr>
          <p:txBody>
            <a:bodyPr wrap="none" lIns="90000" tIns="46800" rIns="90000" bIns="46800" anchor="t" anchorCtr="0">
              <a:spAutoFit/>
            </a:bodyPr>
            <a:lstStyle/>
            <a:p>
              <a:pP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Calibri" panose="020F0502020204030204" pitchFamily="34" charset="0"/>
                  <a:ea typeface="msgothic"/>
                </a:rPr>
                <a:t>0</a:t>
              </a:r>
            </a:p>
          </p:txBody>
        </p:sp>
        <p:sp>
          <p:nvSpPr>
            <p:cNvPr id="101400" name="Rectangle 13"/>
            <p:cNvSpPr/>
            <p:nvPr/>
          </p:nvSpPr>
          <p:spPr>
            <a:xfrm>
              <a:off x="3116" y="3094"/>
              <a:ext cx="1642" cy="208"/>
            </a:xfrm>
            <a:prstGeom prst="rect">
              <a:avLst/>
            </a:prstGeom>
            <a:solidFill>
              <a:srgbClr val="008080">
                <a:alpha val="27843"/>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int</a:t>
              </a:r>
              <a:r>
                <a:rPr lang="en-GB" altLang="zh-CN" sz="1600" b="1" dirty="0">
                  <a:latin typeface="Courier New" panose="02070309020205020404" pitchFamily="49" charset="0"/>
                  <a:ea typeface="微软雅黑" panose="020B0503020204020204" pitchFamily="34" charset="-122"/>
                </a:rPr>
                <a:t> </a:t>
              </a:r>
              <a:r>
                <a:rPr lang="en-GB" altLang="zh-CN" b="1" dirty="0">
                  <a:latin typeface="微软雅黑" panose="020B0503020204020204" pitchFamily="34" charset="-122"/>
                  <a:ea typeface="微软雅黑" panose="020B0503020204020204" pitchFamily="34" charset="-122"/>
                </a:rPr>
                <a:t>*bufp0=&amp;buf[0]</a:t>
              </a:r>
            </a:p>
          </p:txBody>
        </p:sp>
        <p:sp>
          <p:nvSpPr>
            <p:cNvPr id="101401" name="Rectangle 16"/>
            <p:cNvSpPr/>
            <p:nvPr/>
          </p:nvSpPr>
          <p:spPr>
            <a:xfrm>
              <a:off x="3116" y="2254"/>
              <a:ext cx="1642" cy="403"/>
            </a:xfrm>
            <a:prstGeom prst="rect">
              <a:avLst/>
            </a:prstGeom>
            <a:solidFill>
              <a:srgbClr val="FF0000">
                <a:alpha val="27058"/>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dirty="0">
                  <a:latin typeface="微软雅黑" panose="020B0503020204020204" pitchFamily="34" charset="-122"/>
                  <a:ea typeface="微软雅黑" panose="020B0503020204020204" pitchFamily="34" charset="-122"/>
                </a:rPr>
                <a:t>更多系统代码</a:t>
              </a:r>
            </a:p>
          </p:txBody>
        </p:sp>
        <p:sp>
          <p:nvSpPr>
            <p:cNvPr id="101402" name="Rectangle 18"/>
            <p:cNvSpPr/>
            <p:nvPr/>
          </p:nvSpPr>
          <p:spPr>
            <a:xfrm>
              <a:off x="3116" y="2657"/>
              <a:ext cx="1642" cy="227"/>
            </a:xfrm>
            <a:prstGeom prst="rect">
              <a:avLst/>
            </a:prstGeom>
            <a:solidFill>
              <a:srgbClr val="008080">
                <a:alpha val="27058"/>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dirty="0">
                  <a:latin typeface="微软雅黑" panose="020B0503020204020204" pitchFamily="34" charset="-122"/>
                  <a:ea typeface="微软雅黑" panose="020B0503020204020204" pitchFamily="34" charset="-122"/>
                </a:rPr>
                <a:t>系统数据</a:t>
              </a:r>
            </a:p>
          </p:txBody>
        </p:sp>
        <p:sp>
          <p:nvSpPr>
            <p:cNvPr id="101403" name="AutoShape 21"/>
            <p:cNvSpPr/>
            <p:nvPr/>
          </p:nvSpPr>
          <p:spPr>
            <a:xfrm>
              <a:off x="4810" y="956"/>
              <a:ext cx="207" cy="1701"/>
            </a:xfrm>
            <a:prstGeom prst="rightBrace">
              <a:avLst>
                <a:gd name="adj1" fmla="val 66500"/>
                <a:gd name="adj2" fmla="val 50000"/>
              </a:avLst>
            </a:prstGeom>
            <a:noFill/>
            <a:ln w="25560" cap="flat" cmpd="sng">
              <a:solidFill>
                <a:schemeClr val="tx1"/>
              </a:solidFill>
              <a:prstDash val="solid"/>
              <a:miter/>
              <a:headEnd type="none" w="med" len="med"/>
              <a:tailEnd type="none" w="med" len="med"/>
            </a:ln>
          </p:spPr>
          <p:txBody>
            <a:bodyPr wrap="none" anchor="ctr" anchorCtr="0"/>
            <a:lstStyle/>
            <a:p>
              <a:pPr eaLnBrk="0" hangingPunct="0"/>
              <a:endParaRPr lang="en-US" altLang="zh-CN" sz="2400" b="1" dirty="0">
                <a:latin typeface="Arial Narrow" panose="020B0606020202030204" pitchFamily="34" charset="0"/>
                <a:ea typeface="宋体" panose="02010600030101010101" pitchFamily="2" charset="-122"/>
              </a:endParaRPr>
            </a:p>
          </p:txBody>
        </p:sp>
        <p:sp>
          <p:nvSpPr>
            <p:cNvPr id="101404" name="Text Box 22"/>
            <p:cNvSpPr txBox="1"/>
            <p:nvPr/>
          </p:nvSpPr>
          <p:spPr>
            <a:xfrm>
              <a:off x="5039" y="1702"/>
              <a:ext cx="443" cy="221"/>
            </a:xfrm>
            <a:prstGeom prst="rect">
              <a:avLst/>
            </a:prstGeom>
            <a:noFill/>
            <a:ln w="9525">
              <a:noFill/>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.text</a:t>
              </a:r>
            </a:p>
          </p:txBody>
        </p:sp>
        <p:sp>
          <p:nvSpPr>
            <p:cNvPr id="101405" name="Rectangle 30"/>
            <p:cNvSpPr/>
            <p:nvPr/>
          </p:nvSpPr>
          <p:spPr>
            <a:xfrm>
              <a:off x="3116" y="3523"/>
              <a:ext cx="1642" cy="464"/>
            </a:xfrm>
            <a:prstGeom prst="rect">
              <a:avLst/>
            </a:prstGeom>
            <a:solidFill>
              <a:srgbClr val="FFFFFF"/>
            </a:solidFill>
            <a:ln w="25560"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10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.symtab</a:t>
              </a:r>
            </a:p>
            <a:p>
              <a:pPr algn="ctr" defTabSz="914400" eaLnBrk="0" hangingPunct="0">
                <a:lnSpc>
                  <a:spcPct val="10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.debug</a:t>
              </a:r>
            </a:p>
          </p:txBody>
        </p:sp>
        <p:sp>
          <p:nvSpPr>
            <p:cNvPr id="101406" name="AutoShape 31"/>
            <p:cNvSpPr/>
            <p:nvPr/>
          </p:nvSpPr>
          <p:spPr>
            <a:xfrm>
              <a:off x="4800" y="2657"/>
              <a:ext cx="180" cy="604"/>
            </a:xfrm>
            <a:prstGeom prst="rightBrace">
              <a:avLst>
                <a:gd name="adj1" fmla="val 27931"/>
                <a:gd name="adj2" fmla="val 50000"/>
              </a:avLst>
            </a:prstGeom>
            <a:noFill/>
            <a:ln w="25560" cap="flat" cmpd="sng">
              <a:solidFill>
                <a:schemeClr val="tx1"/>
              </a:solidFill>
              <a:prstDash val="solid"/>
              <a:miter/>
              <a:headEnd type="none" w="med" len="med"/>
              <a:tailEnd type="none" w="med" len="med"/>
            </a:ln>
          </p:spPr>
          <p:txBody>
            <a:bodyPr wrap="none" anchor="ctr" anchorCtr="0"/>
            <a:lstStyle/>
            <a:p>
              <a:pPr eaLnBrk="0" hangingPunct="0"/>
              <a:endParaRPr lang="en-US" altLang="zh-CN" sz="2400" b="1" dirty="0">
                <a:latin typeface="Arial Narrow" panose="020B0606020202030204" pitchFamily="34" charset="0"/>
                <a:ea typeface="宋体" panose="02010600030101010101" pitchFamily="2" charset="-122"/>
              </a:endParaRPr>
            </a:p>
          </p:txBody>
        </p:sp>
        <p:sp>
          <p:nvSpPr>
            <p:cNvPr id="101407" name="Text Box 32"/>
            <p:cNvSpPr txBox="1"/>
            <p:nvPr/>
          </p:nvSpPr>
          <p:spPr>
            <a:xfrm>
              <a:off x="4994" y="2917"/>
              <a:ext cx="477" cy="221"/>
            </a:xfrm>
            <a:prstGeom prst="rect">
              <a:avLst/>
            </a:prstGeom>
            <a:noFill/>
            <a:ln w="9525">
              <a:noFill/>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.data</a:t>
              </a:r>
            </a:p>
          </p:txBody>
        </p:sp>
        <p:sp>
          <p:nvSpPr>
            <p:cNvPr id="101408" name="Rectangle 33"/>
            <p:cNvSpPr/>
            <p:nvPr/>
          </p:nvSpPr>
          <p:spPr>
            <a:xfrm>
              <a:off x="3116" y="3304"/>
              <a:ext cx="1642" cy="219"/>
            </a:xfrm>
            <a:prstGeom prst="rect">
              <a:avLst/>
            </a:prstGeom>
            <a:solidFill>
              <a:srgbClr val="993366">
                <a:alpha val="41176"/>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int *bufp1</a:t>
              </a:r>
            </a:p>
          </p:txBody>
        </p:sp>
        <p:sp>
          <p:nvSpPr>
            <p:cNvPr id="101409" name="Text Box 34"/>
            <p:cNvSpPr txBox="1"/>
            <p:nvPr/>
          </p:nvSpPr>
          <p:spPr>
            <a:xfrm>
              <a:off x="5012" y="3307"/>
              <a:ext cx="393" cy="221"/>
            </a:xfrm>
            <a:prstGeom prst="rect">
              <a:avLst/>
            </a:prstGeom>
            <a:noFill/>
            <a:ln w="9525">
              <a:noFill/>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.bss</a:t>
              </a:r>
            </a:p>
          </p:txBody>
        </p:sp>
        <p:sp>
          <p:nvSpPr>
            <p:cNvPr id="101410" name="Rectangle 38"/>
            <p:cNvSpPr/>
            <p:nvPr/>
          </p:nvSpPr>
          <p:spPr>
            <a:xfrm>
              <a:off x="3116" y="1201"/>
              <a:ext cx="1642" cy="242"/>
            </a:xfrm>
            <a:prstGeom prst="rect">
              <a:avLst/>
            </a:prstGeom>
            <a:solidFill>
              <a:srgbClr val="FF0000">
                <a:alpha val="27843"/>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dirty="0">
                  <a:latin typeface="微软雅黑" panose="020B0503020204020204" pitchFamily="34" charset="-122"/>
                  <a:ea typeface="微软雅黑" panose="020B0503020204020204" pitchFamily="34" charset="-122"/>
                </a:rPr>
                <a:t>系统代码</a:t>
              </a:r>
            </a:p>
          </p:txBody>
        </p:sp>
        <p:sp>
          <p:nvSpPr>
            <p:cNvPr id="101411" name="AutoShape 39"/>
            <p:cNvSpPr/>
            <p:nvPr/>
          </p:nvSpPr>
          <p:spPr>
            <a:xfrm>
              <a:off x="4789" y="3325"/>
              <a:ext cx="170" cy="204"/>
            </a:xfrm>
            <a:prstGeom prst="rightBrace">
              <a:avLst>
                <a:gd name="adj1" fmla="val 10000"/>
                <a:gd name="adj2" fmla="val 50000"/>
              </a:avLst>
            </a:prstGeom>
            <a:noFill/>
            <a:ln w="25560" cap="flat" cmpd="sng">
              <a:solidFill>
                <a:schemeClr val="tx1"/>
              </a:solidFill>
              <a:prstDash val="solid"/>
              <a:miter/>
              <a:headEnd type="none" w="med" len="med"/>
              <a:tailEnd type="none" w="med" len="med"/>
            </a:ln>
          </p:spPr>
          <p:txBody>
            <a:bodyPr wrap="none" anchor="ctr" anchorCtr="0"/>
            <a:lstStyle/>
            <a:p>
              <a:pPr eaLnBrk="0" hangingPunct="0"/>
              <a:endParaRPr lang="en-US" altLang="zh-CN" sz="2400" b="1" dirty="0">
                <a:latin typeface="Arial Narrow" panose="020B0606020202030204" pitchFamily="34" charset="0"/>
                <a:ea typeface="宋体" panose="02010600030101010101" pitchFamily="2" charset="-122"/>
              </a:endParaRPr>
            </a:p>
          </p:txBody>
        </p:sp>
      </p:grpSp>
      <p:sp>
        <p:nvSpPr>
          <p:cNvPr id="101412" name="Rectangle 33"/>
          <p:cNvSpPr/>
          <p:nvPr/>
        </p:nvSpPr>
        <p:spPr>
          <a:xfrm>
            <a:off x="508000" y="5919788"/>
            <a:ext cx="2270125" cy="401637"/>
          </a:xfrm>
          <a:prstGeom prst="rect">
            <a:avLst/>
          </a:prstGeom>
          <a:solidFill>
            <a:srgbClr val="993366">
              <a:alpha val="36862"/>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static int *bufp1</a:t>
            </a:r>
          </a:p>
        </p:txBody>
      </p:sp>
      <p:sp>
        <p:nvSpPr>
          <p:cNvPr id="101413" name="Text Box 34"/>
          <p:cNvSpPr txBox="1"/>
          <p:nvPr/>
        </p:nvSpPr>
        <p:spPr>
          <a:xfrm>
            <a:off x="2827338" y="6024563"/>
            <a:ext cx="623887" cy="350837"/>
          </a:xfrm>
          <a:prstGeom prst="rect">
            <a:avLst/>
          </a:prstGeom>
          <a:noFill/>
          <a:ln w="9525">
            <a:noFill/>
          </a:ln>
        </p:spPr>
        <p:txBody>
          <a:bodyPr wrap="none" lIns="90000" tIns="46800" rIns="90000" bIns="46800" anchor="t" anchorCtr="0">
            <a:spAutoFit/>
          </a:bodyPr>
          <a:lstStyle/>
          <a:p>
            <a:pPr algn="ct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.bss</a:t>
            </a:r>
          </a:p>
        </p:txBody>
      </p:sp>
      <p:grpSp>
        <p:nvGrpSpPr>
          <p:cNvPr id="778288" name="Group 48"/>
          <p:cNvGrpSpPr/>
          <p:nvPr/>
        </p:nvGrpSpPr>
        <p:grpSpPr>
          <a:xfrm>
            <a:off x="3482975" y="2060575"/>
            <a:ext cx="1443038" cy="3190875"/>
            <a:chOff x="2194" y="1298"/>
            <a:chExt cx="909" cy="2010"/>
          </a:xfrm>
        </p:grpSpPr>
        <p:sp>
          <p:nvSpPr>
            <p:cNvPr id="101415" name="Line 38"/>
            <p:cNvSpPr/>
            <p:nvPr/>
          </p:nvSpPr>
          <p:spPr>
            <a:xfrm flipV="1">
              <a:off x="2194" y="1298"/>
              <a:ext cx="905" cy="156"/>
            </a:xfrm>
            <a:prstGeom prst="line">
              <a:avLst/>
            </a:prstGeom>
            <a:ln w="57150" cap="flat" cmpd="sng">
              <a:solidFill>
                <a:srgbClr val="CC3300"/>
              </a:solidFill>
              <a:prstDash val="solid"/>
              <a:round/>
              <a:headEnd type="none" w="med" len="med"/>
              <a:tailEnd type="triangle" w="med" len="med"/>
            </a:ln>
          </p:spPr>
        </p:sp>
        <p:sp>
          <p:nvSpPr>
            <p:cNvPr id="101416" name="Line 39"/>
            <p:cNvSpPr/>
            <p:nvPr/>
          </p:nvSpPr>
          <p:spPr>
            <a:xfrm flipV="1">
              <a:off x="2198" y="1704"/>
              <a:ext cx="905" cy="768"/>
            </a:xfrm>
            <a:prstGeom prst="line">
              <a:avLst/>
            </a:prstGeom>
            <a:ln w="57150" cap="flat" cmpd="sng">
              <a:solidFill>
                <a:srgbClr val="CC3300"/>
              </a:solidFill>
              <a:prstDash val="solid"/>
              <a:round/>
              <a:headEnd type="none" w="med" len="med"/>
              <a:tailEnd type="triangle" w="med" len="med"/>
            </a:ln>
          </p:spPr>
        </p:sp>
        <p:sp>
          <p:nvSpPr>
            <p:cNvPr id="101417" name="Line 40"/>
            <p:cNvSpPr/>
            <p:nvPr/>
          </p:nvSpPr>
          <p:spPr>
            <a:xfrm flipV="1">
              <a:off x="2210" y="2108"/>
              <a:ext cx="859" cy="1200"/>
            </a:xfrm>
            <a:prstGeom prst="line">
              <a:avLst/>
            </a:prstGeom>
            <a:ln w="57150" cap="flat" cmpd="sng">
              <a:solidFill>
                <a:srgbClr val="CC3300"/>
              </a:solidFill>
              <a:prstDash val="solid"/>
              <a:round/>
              <a:headEnd type="none" w="med" len="med"/>
              <a:tailEnd type="triangle" w="med" len="med"/>
            </a:ln>
          </p:spPr>
        </p:sp>
      </p:grpSp>
      <p:grpSp>
        <p:nvGrpSpPr>
          <p:cNvPr id="778289" name="Group 49"/>
          <p:cNvGrpSpPr/>
          <p:nvPr/>
        </p:nvGrpSpPr>
        <p:grpSpPr>
          <a:xfrm>
            <a:off x="3490913" y="2690813"/>
            <a:ext cx="1395412" cy="3082925"/>
            <a:chOff x="2199" y="1695"/>
            <a:chExt cx="879" cy="1942"/>
          </a:xfrm>
        </p:grpSpPr>
        <p:sp>
          <p:nvSpPr>
            <p:cNvPr id="101419" name="Line 41"/>
            <p:cNvSpPr/>
            <p:nvPr/>
          </p:nvSpPr>
          <p:spPr>
            <a:xfrm>
              <a:off x="2224" y="1695"/>
              <a:ext cx="850" cy="1069"/>
            </a:xfrm>
            <a:prstGeom prst="line">
              <a:avLst/>
            </a:prstGeom>
            <a:ln w="57150" cap="flat" cmpd="sng">
              <a:solidFill>
                <a:srgbClr val="0066CC"/>
              </a:solidFill>
              <a:prstDash val="solid"/>
              <a:round/>
              <a:headEnd type="none" w="med" len="med"/>
              <a:tailEnd type="triangle" w="med" len="med"/>
            </a:ln>
          </p:spPr>
        </p:sp>
        <p:sp>
          <p:nvSpPr>
            <p:cNvPr id="101420" name="Line 42"/>
            <p:cNvSpPr/>
            <p:nvPr/>
          </p:nvSpPr>
          <p:spPr>
            <a:xfrm>
              <a:off x="2199" y="2746"/>
              <a:ext cx="879" cy="255"/>
            </a:xfrm>
            <a:prstGeom prst="line">
              <a:avLst/>
            </a:prstGeom>
            <a:ln w="57150" cap="flat" cmpd="sng">
              <a:solidFill>
                <a:srgbClr val="0066CC"/>
              </a:solidFill>
              <a:prstDash val="solid"/>
              <a:round/>
              <a:headEnd type="none" w="med" len="med"/>
              <a:tailEnd type="triangle" w="med" len="med"/>
            </a:ln>
          </p:spPr>
        </p:sp>
        <p:sp>
          <p:nvSpPr>
            <p:cNvPr id="101421" name="Line 43"/>
            <p:cNvSpPr/>
            <p:nvPr/>
          </p:nvSpPr>
          <p:spPr>
            <a:xfrm flipV="1">
              <a:off x="2200" y="3206"/>
              <a:ext cx="859" cy="431"/>
            </a:xfrm>
            <a:prstGeom prst="line">
              <a:avLst/>
            </a:prstGeom>
            <a:ln w="57150" cap="flat" cmpd="sng">
              <a:solidFill>
                <a:srgbClr val="0066CC"/>
              </a:solidFill>
              <a:prstDash val="solid"/>
              <a:round/>
              <a:headEnd type="none" w="med" len="med"/>
              <a:tailEnd type="triangle" w="med" len="med"/>
            </a:ln>
          </p:spPr>
        </p:sp>
      </p:grpSp>
      <p:sp>
        <p:nvSpPr>
          <p:cNvPr id="778284" name="Line 44"/>
          <p:cNvSpPr/>
          <p:nvPr/>
        </p:nvSpPr>
        <p:spPr>
          <a:xfrm flipV="1">
            <a:off x="3440113" y="5500688"/>
            <a:ext cx="1436687" cy="768350"/>
          </a:xfrm>
          <a:prstGeom prst="line">
            <a:avLst/>
          </a:prstGeom>
          <a:ln w="57150" cap="flat" cmpd="sng">
            <a:solidFill>
              <a:srgbClr val="CC0066"/>
            </a:solidFill>
            <a:prstDash val="solid"/>
            <a:round/>
            <a:headEnd type="none" w="med" len="med"/>
            <a:tailEnd type="triangle" w="med" len="med"/>
          </a:ln>
        </p:spPr>
      </p:sp>
      <p:sp>
        <p:nvSpPr>
          <p:cNvPr id="778285" name="Text Box 45"/>
          <p:cNvSpPr txBox="1"/>
          <p:nvPr/>
        </p:nvSpPr>
        <p:spPr>
          <a:xfrm>
            <a:off x="436563" y="842963"/>
            <a:ext cx="4037012" cy="457200"/>
          </a:xfrm>
          <a:prstGeom prst="rect">
            <a:avLst/>
          </a:prstGeom>
          <a:noFill/>
          <a:ln w="9525">
            <a:noFill/>
          </a:ln>
        </p:spPr>
        <p:txBody>
          <a:bodyPr anchor="t" anchorCtr="0">
            <a:spAutoFit/>
          </a:bodyPr>
          <a:lstStyle/>
          <a:p>
            <a:pPr>
              <a:spcBef>
                <a:spcPct val="50000"/>
              </a:spcBef>
            </a:pPr>
            <a:r>
              <a:rPr lang="zh-CN" altLang="en-US" sz="2400" b="1" dirty="0">
                <a:solidFill>
                  <a:srgbClr val="FF0000"/>
                </a:solidFill>
                <a:latin typeface="Arial" panose="020B0604020202020204" pitchFamily="34" charset="0"/>
                <a:ea typeface="微软雅黑" panose="020B0503020204020204" pitchFamily="34" charset="-122"/>
              </a:rPr>
              <a:t>链接本质：合并相同的</a:t>
            </a:r>
            <a:r>
              <a:rPr lang="zh-CN" altLang="en-US" sz="2400" b="1" dirty="0">
                <a:solidFill>
                  <a:srgbClr val="FF0000"/>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Arial" panose="020B0604020202020204" pitchFamily="34" charset="0"/>
                <a:ea typeface="微软雅黑" panose="020B0503020204020204" pitchFamily="34" charset="-122"/>
              </a:rPr>
              <a:t>节</a:t>
            </a:r>
            <a:r>
              <a:rPr lang="zh-CN" altLang="en-US" sz="2400" b="1" dirty="0">
                <a:solidFill>
                  <a:srgbClr val="FF0000"/>
                </a:solidFill>
                <a:latin typeface="微软雅黑" panose="020B0503020204020204" pitchFamily="34" charset="-122"/>
                <a:ea typeface="微软雅黑" panose="020B0503020204020204" pitchFamily="34" charset="-122"/>
              </a:rPr>
              <a:t>”</a:t>
            </a:r>
            <a:endParaRPr lang="zh-CN" altLang="en-US" sz="2400" b="1" dirty="0">
              <a:solidFill>
                <a:srgbClr val="FF0000"/>
              </a:solidFill>
              <a:latin typeface="Arial" panose="020B0604020202020204" pitchFamily="34" charset="0"/>
              <a:ea typeface="微软雅黑" panose="020B0503020204020204" pitchFamily="34" charset="-122"/>
            </a:endParaRPr>
          </a:p>
        </p:txBody>
      </p:sp>
      <p:sp>
        <p:nvSpPr>
          <p:cNvPr id="778287" name="TextBox 44"/>
          <p:cNvSpPr txBox="1"/>
          <p:nvPr/>
        </p:nvSpPr>
        <p:spPr>
          <a:xfrm>
            <a:off x="1844675" y="6375400"/>
            <a:ext cx="6977063" cy="396875"/>
          </a:xfrm>
          <a:prstGeom prst="rect">
            <a:avLst/>
          </a:prstGeom>
          <a:noFill/>
          <a:ln w="9525">
            <a:noFill/>
          </a:ln>
        </p:spPr>
        <p:txBody>
          <a:bodyPr anchor="t" anchorCtr="0">
            <a:spAutoFit/>
          </a:bodyPr>
          <a:lstStyle/>
          <a:p>
            <a:pPr eaLnBrk="0" hangingPunct="0"/>
            <a:r>
              <a:rPr lang="zh-CN" altLang="en-US" sz="2000" b="1" dirty="0">
                <a:solidFill>
                  <a:srgbClr val="FF0000"/>
                </a:solidFill>
                <a:latin typeface="微软雅黑" panose="020B0503020204020204" pitchFamily="34" charset="-122"/>
                <a:ea typeface="微软雅黑" panose="020B0503020204020204" pitchFamily="34" charset="-122"/>
              </a:rPr>
              <a:t>虽然</a:t>
            </a:r>
            <a:r>
              <a:rPr lang="en-US" altLang="zh-CN" sz="2000" b="1" dirty="0">
                <a:solidFill>
                  <a:srgbClr val="FF0000"/>
                </a:solidFill>
                <a:latin typeface="微软雅黑" panose="020B0503020204020204" pitchFamily="34" charset="-122"/>
                <a:ea typeface="微软雅黑" panose="020B0503020204020204" pitchFamily="34" charset="-122"/>
              </a:rPr>
              <a:t>bufp1</a:t>
            </a:r>
            <a:r>
              <a:rPr lang="zh-CN" altLang="en-US" sz="2000" b="1" dirty="0">
                <a:solidFill>
                  <a:srgbClr val="FF0000"/>
                </a:solidFill>
                <a:latin typeface="微软雅黑" panose="020B0503020204020204" pitchFamily="34" charset="-122"/>
                <a:ea typeface="微软雅黑" panose="020B0503020204020204" pitchFamily="34" charset="-122"/>
              </a:rPr>
              <a:t>是</a:t>
            </a:r>
            <a:r>
              <a:rPr lang="en-US" altLang="zh-CN" sz="2000" b="1" dirty="0">
                <a:solidFill>
                  <a:srgbClr val="FF0000"/>
                </a:solidFill>
                <a:latin typeface="微软雅黑" panose="020B0503020204020204" pitchFamily="34" charset="-122"/>
                <a:ea typeface="微软雅黑" panose="020B0503020204020204" pitchFamily="34" charset="-122"/>
              </a:rPr>
              <a:t>swap</a:t>
            </a:r>
            <a:r>
              <a:rPr lang="zh-CN" altLang="en-US" sz="2000" b="1" dirty="0">
                <a:solidFill>
                  <a:srgbClr val="FF0000"/>
                </a:solidFill>
                <a:latin typeface="微软雅黑" panose="020B0503020204020204" pitchFamily="34" charset="-122"/>
                <a:ea typeface="微软雅黑" panose="020B0503020204020204" pitchFamily="34" charset="-122"/>
              </a:rPr>
              <a:t>的本地符号，也需在</a:t>
            </a:r>
            <a:r>
              <a:rPr lang="en-US" altLang="zh-CN" sz="2000" b="1" dirty="0">
                <a:solidFill>
                  <a:srgbClr val="FF0000"/>
                </a:solidFill>
                <a:latin typeface="微软雅黑" panose="020B0503020204020204" pitchFamily="34" charset="-122"/>
                <a:ea typeface="微软雅黑" panose="020B0503020204020204" pitchFamily="34" charset="-122"/>
              </a:rPr>
              <a:t>.bss</a:t>
            </a:r>
            <a:r>
              <a:rPr lang="zh-CN" altLang="en-US" sz="2000" b="1" dirty="0">
                <a:solidFill>
                  <a:srgbClr val="FF0000"/>
                </a:solidFill>
                <a:latin typeface="微软雅黑" panose="020B0503020204020204" pitchFamily="34" charset="-122"/>
                <a:ea typeface="微软雅黑" panose="020B0503020204020204" pitchFamily="34" charset="-122"/>
              </a:rPr>
              <a:t>节重定位</a:t>
            </a:r>
            <a:endParaRPr lang="en-US" altLang="zh-CN" sz="20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8285"/>
                                        </p:tgtEl>
                                        <p:attrNameLst>
                                          <p:attrName>style.visibility</p:attrName>
                                        </p:attrNameLst>
                                      </p:cBhvr>
                                      <p:to>
                                        <p:strVal val="visible"/>
                                      </p:to>
                                    </p:set>
                                    <p:animEffect transition="in" filter="blinds(horizontal)">
                                      <p:cBhvr>
                                        <p:cTn id="7" dur="500"/>
                                        <p:tgtEl>
                                          <p:spTgt spid="77828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8288"/>
                                        </p:tgtEl>
                                        <p:attrNameLst>
                                          <p:attrName>style.visibility</p:attrName>
                                        </p:attrNameLst>
                                      </p:cBhvr>
                                      <p:to>
                                        <p:strVal val="visible"/>
                                      </p:to>
                                    </p:set>
                                    <p:animEffect transition="in" filter="blinds(horizontal)">
                                      <p:cBhvr>
                                        <p:cTn id="12" dur="500"/>
                                        <p:tgtEl>
                                          <p:spTgt spid="77828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78289"/>
                                        </p:tgtEl>
                                        <p:attrNameLst>
                                          <p:attrName>style.visibility</p:attrName>
                                        </p:attrNameLst>
                                      </p:cBhvr>
                                      <p:to>
                                        <p:strVal val="visible"/>
                                      </p:to>
                                    </p:set>
                                    <p:animEffect transition="in" filter="blinds(horizontal)">
                                      <p:cBhvr>
                                        <p:cTn id="17" dur="500"/>
                                        <p:tgtEl>
                                          <p:spTgt spid="77828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78284"/>
                                        </p:tgtEl>
                                        <p:attrNameLst>
                                          <p:attrName>style.visibility</p:attrName>
                                        </p:attrNameLst>
                                      </p:cBhvr>
                                      <p:to>
                                        <p:strVal val="visible"/>
                                      </p:to>
                                    </p:set>
                                    <p:animEffect transition="in" filter="blinds(horizontal)">
                                      <p:cBhvr>
                                        <p:cTn id="22" dur="500"/>
                                        <p:tgtEl>
                                          <p:spTgt spid="77828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78287"/>
                                        </p:tgtEl>
                                        <p:attrNameLst>
                                          <p:attrName>style.visibility</p:attrName>
                                        </p:attrNameLst>
                                      </p:cBhvr>
                                      <p:to>
                                        <p:strVal val="visible"/>
                                      </p:to>
                                    </p:set>
                                    <p:animEffect transition="in" filter="blinds(horizontal)">
                                      <p:cBhvr>
                                        <p:cTn id="27" dur="500"/>
                                        <p:tgtEl>
                                          <p:spTgt spid="778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5" grpId="0"/>
      <p:bldP spid="77828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5"/>
          <p:cNvSpPr/>
          <p:nvPr/>
        </p:nvSpPr>
        <p:spPr>
          <a:xfrm>
            <a:off x="180975" y="1038225"/>
            <a:ext cx="2505075" cy="2095500"/>
          </a:xfrm>
          <a:prstGeom prst="rect">
            <a:avLst/>
          </a:prstGeom>
          <a:solidFill>
            <a:srgbClr val="F6F5BD"/>
          </a:solidFill>
          <a:ln w="3240" cap="flat" cmpd="sng">
            <a:solidFill>
              <a:schemeClr val="tx1"/>
            </a:solidFill>
            <a:prstDash val="solid"/>
            <a:miter/>
            <a:headEnd type="none" w="med" len="med"/>
            <a:tailEnd type="none" w="med" len="med"/>
          </a:ln>
        </p:spPr>
        <p:txBody>
          <a:bodyPr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int buf[2]={1,2};</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 </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int main() </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  swap();</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  return 0;</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 </a:t>
            </a:r>
          </a:p>
        </p:txBody>
      </p:sp>
      <p:sp>
        <p:nvSpPr>
          <p:cNvPr id="103426" name="Rectangle 1"/>
          <p:cNvSpPr>
            <a:spLocks noGrp="1"/>
          </p:cNvSpPr>
          <p:nvPr>
            <p:ph type="title"/>
          </p:nvPr>
        </p:nvSpPr>
        <p:spPr>
          <a:xfrm>
            <a:off x="427038" y="0"/>
            <a:ext cx="8716962" cy="782638"/>
          </a:xfrm>
          <a:ln/>
        </p:spPr>
        <p:txBody>
          <a:bodyPr vert="horz" wrap="square" lIns="91440" tIns="45720" rIns="91440" bIns="45720" anchor="ctr" anchorCtr="0"/>
          <a:lstStyle/>
          <a:p>
            <a:pPr marL="119380" indent="-119380" defTabSz="914400">
              <a:lnSpc>
                <a:spcPct val="8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dirty="0"/>
              <a:t>main.o</a:t>
            </a:r>
            <a:r>
              <a:rPr lang="zh-CN" altLang="en-GB" dirty="0"/>
              <a:t>重定位前</a:t>
            </a:r>
            <a:endParaRPr lang="en-GB" altLang="zh-CN" dirty="0"/>
          </a:p>
        </p:txBody>
      </p:sp>
      <p:sp>
        <p:nvSpPr>
          <p:cNvPr id="621573" name="Text Box 4"/>
          <p:cNvSpPr txBox="1"/>
          <p:nvPr/>
        </p:nvSpPr>
        <p:spPr>
          <a:xfrm>
            <a:off x="4584700" y="6161088"/>
            <a:ext cx="4237038" cy="420687"/>
          </a:xfrm>
          <a:prstGeom prst="rect">
            <a:avLst/>
          </a:prstGeom>
          <a:noFill/>
          <a:ln w="9525">
            <a:noFill/>
          </a:ln>
        </p:spPr>
        <p:txBody>
          <a:bodyPr wrap="none" lIns="90000" tIns="46800" rIns="90000" bIns="46800" anchor="t" anchorCtr="0">
            <a:spAutoFit/>
          </a:bodyPr>
          <a:lstStyle/>
          <a:p>
            <a:pP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200" b="1" dirty="0">
                <a:latin typeface="微软雅黑" panose="020B0503020204020204" pitchFamily="34" charset="-122"/>
                <a:ea typeface="微软雅黑" panose="020B0503020204020204" pitchFamily="34" charset="-122"/>
              </a:rPr>
              <a:t>r_sym=10</a:t>
            </a:r>
            <a:r>
              <a:rPr lang="zh-CN" altLang="en-GB" sz="2200" b="1" dirty="0">
                <a:latin typeface="微软雅黑" panose="020B0503020204020204" pitchFamily="34" charset="-122"/>
                <a:ea typeface="微软雅黑" panose="020B0503020204020204" pitchFamily="34" charset="-122"/>
              </a:rPr>
              <a:t>说明引用的是</a:t>
            </a:r>
            <a:r>
              <a:rPr lang="en-GB" altLang="zh-CN" sz="2200" b="1" dirty="0">
                <a:latin typeface="微软雅黑" panose="020B0503020204020204" pitchFamily="34" charset="-122"/>
                <a:ea typeface="微软雅黑" panose="020B0503020204020204" pitchFamily="34" charset="-122"/>
              </a:rPr>
              <a:t>swap</a:t>
            </a:r>
            <a:r>
              <a:rPr lang="zh-CN" altLang="en-GB" sz="2200" b="1" dirty="0">
                <a:latin typeface="微软雅黑" panose="020B0503020204020204" pitchFamily="34" charset="-122"/>
                <a:ea typeface="微软雅黑" panose="020B0503020204020204" pitchFamily="34" charset="-122"/>
              </a:rPr>
              <a:t>！</a:t>
            </a:r>
          </a:p>
        </p:txBody>
      </p:sp>
      <p:sp>
        <p:nvSpPr>
          <p:cNvPr id="103428" name="TextBox 6"/>
          <p:cNvSpPr txBox="1"/>
          <p:nvPr/>
        </p:nvSpPr>
        <p:spPr>
          <a:xfrm>
            <a:off x="381000" y="687388"/>
            <a:ext cx="1023938" cy="396875"/>
          </a:xfrm>
          <a:prstGeom prst="rect">
            <a:avLst/>
          </a:prstGeom>
          <a:noFill/>
          <a:ln w="9525">
            <a:noFill/>
          </a:ln>
        </p:spPr>
        <p:txBody>
          <a:bodyPr wrap="none" anchor="t" anchorCtr="0">
            <a:spAutoFit/>
          </a:bodyPr>
          <a:lstStyle/>
          <a:p>
            <a:pPr eaLnBrk="0" hangingPunct="0"/>
            <a:r>
              <a:rPr lang="en-US" altLang="zh-CN" sz="2000" b="1" dirty="0">
                <a:solidFill>
                  <a:srgbClr val="3366FF"/>
                </a:solidFill>
                <a:latin typeface="微软雅黑" panose="020B0503020204020204" pitchFamily="34" charset="-122"/>
                <a:ea typeface="微软雅黑" panose="020B0503020204020204" pitchFamily="34" charset="-122"/>
              </a:rPr>
              <a:t>main.c</a:t>
            </a:r>
          </a:p>
        </p:txBody>
      </p:sp>
      <p:sp>
        <p:nvSpPr>
          <p:cNvPr id="621577" name="Text Box 9"/>
          <p:cNvSpPr txBox="1"/>
          <p:nvPr/>
        </p:nvSpPr>
        <p:spPr>
          <a:xfrm>
            <a:off x="209550" y="3251200"/>
            <a:ext cx="2563813" cy="1144588"/>
          </a:xfrm>
          <a:prstGeom prst="rect">
            <a:avLst/>
          </a:prstGeom>
          <a:noFill/>
          <a:ln w="9525">
            <a:noFill/>
          </a:ln>
        </p:spPr>
        <p:txBody>
          <a:bodyPr anchor="t" anchorCtr="0">
            <a:spAutoFit/>
          </a:bodyPr>
          <a:lstStyle/>
          <a:p>
            <a:pPr>
              <a:lnSpc>
                <a:spcPct val="115000"/>
              </a:lnSpc>
              <a:spcBef>
                <a:spcPct val="50000"/>
              </a:spcBef>
            </a:pPr>
            <a:r>
              <a:rPr lang="en-US" altLang="zh-CN" sz="2000" b="1" dirty="0">
                <a:solidFill>
                  <a:srgbClr val="FF0000"/>
                </a:solidFill>
                <a:latin typeface="微软雅黑" panose="020B0503020204020204" pitchFamily="34" charset="-122"/>
                <a:ea typeface="微软雅黑" panose="020B0503020204020204" pitchFamily="34" charset="-122"/>
              </a:rPr>
              <a:t>main</a:t>
            </a:r>
            <a:r>
              <a:rPr lang="zh-CN" altLang="en-US" sz="2000" b="1" dirty="0">
                <a:solidFill>
                  <a:srgbClr val="FF0000"/>
                </a:solidFill>
                <a:latin typeface="微软雅黑" panose="020B0503020204020204" pitchFamily="34" charset="-122"/>
                <a:ea typeface="微软雅黑" panose="020B0503020204020204" pitchFamily="34" charset="-122"/>
              </a:rPr>
              <a:t>的定义在</a:t>
            </a:r>
            <a:r>
              <a:rPr lang="en-US" altLang="zh-CN" sz="2000" b="1" dirty="0">
                <a:solidFill>
                  <a:srgbClr val="FF0000"/>
                </a:solidFill>
                <a:latin typeface="微软雅黑" panose="020B0503020204020204" pitchFamily="34" charset="-122"/>
                <a:ea typeface="微软雅黑" panose="020B0503020204020204" pitchFamily="34" charset="-122"/>
              </a:rPr>
              <a:t>.text</a:t>
            </a:r>
            <a:r>
              <a:rPr lang="zh-CN" altLang="en-US" sz="2000" b="1" dirty="0">
                <a:solidFill>
                  <a:srgbClr val="FF0000"/>
                </a:solidFill>
                <a:latin typeface="微软雅黑" panose="020B0503020204020204" pitchFamily="34" charset="-122"/>
                <a:ea typeface="微软雅黑" panose="020B0503020204020204" pitchFamily="34" charset="-122"/>
              </a:rPr>
              <a:t>节中偏移为</a:t>
            </a:r>
            <a:r>
              <a:rPr lang="en-US" altLang="zh-CN" sz="2000" b="1" dirty="0">
                <a:solidFill>
                  <a:srgbClr val="FF0000"/>
                </a:solidFill>
                <a:latin typeface="微软雅黑" panose="020B0503020204020204" pitchFamily="34" charset="-122"/>
                <a:ea typeface="微软雅黑" panose="020B0503020204020204" pitchFamily="34" charset="-122"/>
              </a:rPr>
              <a:t>0</a:t>
            </a:r>
            <a:r>
              <a:rPr lang="zh-CN" altLang="en-US" sz="2000" b="1" dirty="0">
                <a:solidFill>
                  <a:srgbClr val="FF0000"/>
                </a:solidFill>
                <a:latin typeface="微软雅黑" panose="020B0503020204020204" pitchFamily="34" charset="-122"/>
                <a:ea typeface="微软雅黑" panose="020B0503020204020204" pitchFamily="34" charset="-122"/>
              </a:rPr>
              <a:t>处开始，占</a:t>
            </a:r>
            <a:r>
              <a:rPr lang="en-US" altLang="zh-CN" sz="2000" b="1" dirty="0">
                <a:solidFill>
                  <a:srgbClr val="FF0000"/>
                </a:solidFill>
                <a:latin typeface="微软雅黑" panose="020B0503020204020204" pitchFamily="34" charset="-122"/>
                <a:ea typeface="微软雅黑" panose="020B0503020204020204" pitchFamily="34" charset="-122"/>
              </a:rPr>
              <a:t>0x12B</a:t>
            </a:r>
            <a:r>
              <a:rPr lang="zh-CN" altLang="en-US" sz="2000" b="1" dirty="0">
                <a:solidFill>
                  <a:srgbClr val="FF0000"/>
                </a:solidFill>
                <a:latin typeface="微软雅黑" panose="020B0503020204020204" pitchFamily="34" charset="-122"/>
                <a:ea typeface="微软雅黑" panose="020B0503020204020204" pitchFamily="34" charset="-122"/>
              </a:rPr>
              <a:t>。</a:t>
            </a:r>
          </a:p>
        </p:txBody>
      </p:sp>
      <p:sp>
        <p:nvSpPr>
          <p:cNvPr id="19459" name="Text Box 3"/>
          <p:cNvSpPr txBox="1">
            <a:spLocks noChangeArrowheads="1"/>
          </p:cNvSpPr>
          <p:nvPr/>
        </p:nvSpPr>
        <p:spPr bwMode="auto">
          <a:xfrm>
            <a:off x="236538" y="4706938"/>
            <a:ext cx="3971925" cy="1238250"/>
          </a:xfrm>
          <a:prstGeom prst="rect">
            <a:avLst/>
          </a:prstGeom>
          <a:solidFill>
            <a:schemeClr val="bg1">
              <a:lumMod val="95000"/>
            </a:schemeClr>
          </a:solidFill>
          <a:ln w="3240">
            <a:solidFill>
              <a:schemeClr val="tx1"/>
            </a:solidFill>
            <a:miter lim="800000"/>
          </a:ln>
          <a:effec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Disassembly of section .data: </a:t>
            </a:r>
          </a:p>
          <a:p>
            <a:pPr marL="0" marR="0" lvl="0" indent="0" algn="l"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endParaRPr>
          </a:p>
          <a:p>
            <a:pPr marL="0" marR="0" lvl="0" indent="0" algn="l"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 00000000 &lt;buf&gt;: </a:t>
            </a:r>
          </a:p>
          <a:p>
            <a:pPr marL="0" marR="0" lvl="0" indent="0" algn="l"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   0:   01 00 00 00 02 00 00 00</a:t>
            </a:r>
          </a:p>
        </p:txBody>
      </p:sp>
      <p:sp>
        <p:nvSpPr>
          <p:cNvPr id="621578" name="Text Box 10"/>
          <p:cNvSpPr txBox="1"/>
          <p:nvPr/>
        </p:nvSpPr>
        <p:spPr>
          <a:xfrm>
            <a:off x="479425" y="5964238"/>
            <a:ext cx="2905125" cy="793750"/>
          </a:xfrm>
          <a:prstGeom prst="rect">
            <a:avLst/>
          </a:prstGeom>
          <a:noFill/>
          <a:ln w="9525">
            <a:noFill/>
          </a:ln>
        </p:spPr>
        <p:txBody>
          <a:bodyPr anchor="t" anchorCtr="0">
            <a:spAutoFit/>
          </a:bodyPr>
          <a:lstStyle/>
          <a:p>
            <a:pPr>
              <a:lnSpc>
                <a:spcPct val="115000"/>
              </a:lnSpc>
              <a:spcBef>
                <a:spcPct val="50000"/>
              </a:spcBef>
            </a:pPr>
            <a:r>
              <a:rPr lang="en-US" altLang="zh-CN" sz="2000" b="1" dirty="0">
                <a:solidFill>
                  <a:srgbClr val="FF0000"/>
                </a:solidFill>
                <a:latin typeface="微软雅黑" panose="020B0503020204020204" pitchFamily="34" charset="-122"/>
                <a:ea typeface="微软雅黑" panose="020B0503020204020204" pitchFamily="34" charset="-122"/>
              </a:rPr>
              <a:t>buf</a:t>
            </a:r>
            <a:r>
              <a:rPr lang="zh-CN" altLang="en-US" sz="2000" b="1" dirty="0">
                <a:solidFill>
                  <a:srgbClr val="FF0000"/>
                </a:solidFill>
                <a:latin typeface="微软雅黑" panose="020B0503020204020204" pitchFamily="34" charset="-122"/>
                <a:ea typeface="微软雅黑" panose="020B0503020204020204" pitchFamily="34" charset="-122"/>
              </a:rPr>
              <a:t>的定义在</a:t>
            </a:r>
            <a:r>
              <a:rPr lang="en-US" altLang="zh-CN" sz="2000" b="1" dirty="0">
                <a:solidFill>
                  <a:srgbClr val="FF0000"/>
                </a:solidFill>
                <a:latin typeface="微软雅黑" panose="020B0503020204020204" pitchFamily="34" charset="-122"/>
                <a:ea typeface="微软雅黑" panose="020B0503020204020204" pitchFamily="34" charset="-122"/>
              </a:rPr>
              <a:t>.data</a:t>
            </a:r>
            <a:r>
              <a:rPr lang="zh-CN" altLang="en-US" sz="2000" b="1" dirty="0">
                <a:solidFill>
                  <a:srgbClr val="FF0000"/>
                </a:solidFill>
                <a:latin typeface="微软雅黑" panose="020B0503020204020204" pitchFamily="34" charset="-122"/>
                <a:ea typeface="微软雅黑" panose="020B0503020204020204" pitchFamily="34" charset="-122"/>
              </a:rPr>
              <a:t>节中偏移为</a:t>
            </a:r>
            <a:r>
              <a:rPr lang="en-US" altLang="zh-CN" sz="2000" b="1" dirty="0">
                <a:solidFill>
                  <a:srgbClr val="FF0000"/>
                </a:solidFill>
                <a:latin typeface="微软雅黑" panose="020B0503020204020204" pitchFamily="34" charset="-122"/>
                <a:ea typeface="微软雅黑" panose="020B0503020204020204" pitchFamily="34" charset="-122"/>
              </a:rPr>
              <a:t>0</a:t>
            </a:r>
            <a:r>
              <a:rPr lang="zh-CN" altLang="en-US" sz="2000" b="1" dirty="0">
                <a:solidFill>
                  <a:srgbClr val="FF0000"/>
                </a:solidFill>
                <a:latin typeface="微软雅黑" panose="020B0503020204020204" pitchFamily="34" charset="-122"/>
                <a:ea typeface="微软雅黑" panose="020B0503020204020204" pitchFamily="34" charset="-122"/>
              </a:rPr>
              <a:t>处开始，占</a:t>
            </a:r>
            <a:r>
              <a:rPr lang="en-US" altLang="zh-CN" sz="2000" b="1" dirty="0">
                <a:solidFill>
                  <a:srgbClr val="FF0000"/>
                </a:solidFill>
                <a:latin typeface="微软雅黑" panose="020B0503020204020204" pitchFamily="34" charset="-122"/>
                <a:ea typeface="微软雅黑" panose="020B0503020204020204" pitchFamily="34" charset="-122"/>
              </a:rPr>
              <a:t>8B</a:t>
            </a:r>
            <a:r>
              <a:rPr lang="zh-CN" altLang="en-US" sz="2000" b="1" dirty="0">
                <a:solidFill>
                  <a:srgbClr val="FF0000"/>
                </a:solidFill>
                <a:latin typeface="微软雅黑" panose="020B0503020204020204" pitchFamily="34" charset="-122"/>
                <a:ea typeface="微软雅黑" panose="020B0503020204020204" pitchFamily="34" charset="-122"/>
              </a:rPr>
              <a:t>。</a:t>
            </a:r>
          </a:p>
        </p:txBody>
      </p:sp>
      <p:sp>
        <p:nvSpPr>
          <p:cNvPr id="621579" name="Rectangle 11"/>
          <p:cNvSpPr/>
          <p:nvPr/>
        </p:nvSpPr>
        <p:spPr>
          <a:xfrm>
            <a:off x="4602163" y="4495800"/>
            <a:ext cx="4179887" cy="1374775"/>
          </a:xfrm>
          <a:prstGeom prst="rect">
            <a:avLst/>
          </a:prstGeom>
          <a:noFill/>
          <a:ln w="9525">
            <a:noFill/>
          </a:ln>
        </p:spPr>
        <p:txBody>
          <a:bodyPr anchor="t" anchorCtr="0">
            <a:spAutoFit/>
          </a:bodyPr>
          <a:lstStyle/>
          <a:p>
            <a:r>
              <a:rPr lang="zh-CN" altLang="en-US" sz="2100" b="1" dirty="0">
                <a:solidFill>
                  <a:srgbClr val="FF0000"/>
                </a:solidFill>
                <a:latin typeface="微软雅黑" panose="020B0503020204020204" pitchFamily="34" charset="-122"/>
                <a:ea typeface="微软雅黑" panose="020B0503020204020204" pitchFamily="34" charset="-122"/>
              </a:rPr>
              <a:t>在</a:t>
            </a:r>
            <a:r>
              <a:rPr lang="en-US" altLang="zh-CN" sz="2100" b="1" dirty="0">
                <a:solidFill>
                  <a:srgbClr val="FF0000"/>
                </a:solidFill>
                <a:latin typeface="微软雅黑" panose="020B0503020204020204" pitchFamily="34" charset="-122"/>
                <a:ea typeface="微软雅黑" panose="020B0503020204020204" pitchFamily="34" charset="-122"/>
              </a:rPr>
              <a:t>rel_text</a:t>
            </a:r>
            <a:r>
              <a:rPr lang="zh-CN" altLang="en-US" sz="2100" b="1" dirty="0">
                <a:solidFill>
                  <a:srgbClr val="FF0000"/>
                </a:solidFill>
                <a:latin typeface="微软雅黑" panose="020B0503020204020204" pitchFamily="34" charset="-122"/>
                <a:ea typeface="微软雅黑" panose="020B0503020204020204" pitchFamily="34" charset="-122"/>
              </a:rPr>
              <a:t>节中的重定位条目为：</a:t>
            </a:r>
            <a:r>
              <a:rPr lang="en-US" altLang="en-US" sz="2100" b="1" dirty="0">
                <a:solidFill>
                  <a:srgbClr val="0A6A0A"/>
                </a:solidFill>
                <a:latin typeface="微软雅黑" panose="020B0503020204020204" pitchFamily="34" charset="-122"/>
                <a:ea typeface="微软雅黑" panose="020B0503020204020204" pitchFamily="34" charset="-122"/>
              </a:rPr>
              <a:t>r_offset=0x7, r_sym=10, </a:t>
            </a:r>
            <a:r>
              <a:rPr lang="en-US" altLang="zh-CN" sz="2100" b="1" dirty="0">
                <a:solidFill>
                  <a:srgbClr val="0A6A0A"/>
                </a:solidFill>
                <a:latin typeface="微软雅黑" panose="020B0503020204020204" pitchFamily="34" charset="-122"/>
                <a:ea typeface="微软雅黑" panose="020B0503020204020204" pitchFamily="34" charset="-122"/>
              </a:rPr>
              <a:t>r_type=R_386_PC32</a:t>
            </a:r>
            <a:r>
              <a:rPr lang="en-US" altLang="zh-CN" sz="2100" b="1" dirty="0">
                <a:solidFill>
                  <a:srgbClr val="FF0000"/>
                </a:solidFill>
                <a:latin typeface="微软雅黑" panose="020B0503020204020204" pitchFamily="34" charset="-122"/>
                <a:ea typeface="微软雅黑" panose="020B0503020204020204" pitchFamily="34" charset="-122"/>
              </a:rPr>
              <a:t>，dump</a:t>
            </a:r>
            <a:r>
              <a:rPr lang="zh-CN" altLang="en-US" sz="2100" b="1" dirty="0">
                <a:solidFill>
                  <a:srgbClr val="FF0000"/>
                </a:solidFill>
                <a:latin typeface="微软雅黑" panose="020B0503020204020204" pitchFamily="34" charset="-122"/>
                <a:ea typeface="微软雅黑" panose="020B0503020204020204" pitchFamily="34" charset="-122"/>
              </a:rPr>
              <a:t>出来后为“</a:t>
            </a:r>
            <a:r>
              <a:rPr lang="en-US" altLang="zh-CN" sz="2100" b="1" dirty="0">
                <a:solidFill>
                  <a:srgbClr val="3366FF"/>
                </a:solidFill>
                <a:latin typeface="微软雅黑" panose="020B0503020204020204" pitchFamily="34" charset="-122"/>
                <a:ea typeface="微软雅黑" panose="020B0503020204020204" pitchFamily="34" charset="-122"/>
              </a:rPr>
              <a:t>7:</a:t>
            </a:r>
            <a:r>
              <a:rPr lang="zh-CN" altLang="en-US" sz="2100" b="1" dirty="0">
                <a:solidFill>
                  <a:srgbClr val="3366FF"/>
                </a:solidFill>
                <a:latin typeface="微软雅黑" panose="020B0503020204020204" pitchFamily="34" charset="-122"/>
                <a:ea typeface="微软雅黑" panose="020B0503020204020204" pitchFamily="34" charset="-122"/>
              </a:rPr>
              <a:t> </a:t>
            </a:r>
            <a:r>
              <a:rPr lang="en-US" altLang="zh-CN" sz="2100" b="1" dirty="0">
                <a:solidFill>
                  <a:srgbClr val="3366FF"/>
                </a:solidFill>
                <a:latin typeface="微软雅黑" panose="020B0503020204020204" pitchFamily="34" charset="-122"/>
                <a:ea typeface="微软雅黑" panose="020B0503020204020204" pitchFamily="34" charset="-122"/>
              </a:rPr>
              <a:t>R_386_PC32 swap</a:t>
            </a:r>
            <a:r>
              <a:rPr lang="en-US" altLang="zh-CN" sz="2100" b="1" dirty="0">
                <a:solidFill>
                  <a:srgbClr val="FF0000"/>
                </a:solidFill>
                <a:latin typeface="微软雅黑" panose="020B0503020204020204" pitchFamily="34" charset="-122"/>
                <a:ea typeface="微软雅黑" panose="020B0503020204020204" pitchFamily="34" charset="-122"/>
              </a:rPr>
              <a:t>”</a:t>
            </a:r>
            <a:endParaRPr lang="zh-CN" altLang="en-US" sz="2100" b="1" dirty="0">
              <a:solidFill>
                <a:srgbClr val="FF0000"/>
              </a:solidFill>
              <a:latin typeface="微软雅黑" panose="020B0503020204020204" pitchFamily="34" charset="-122"/>
              <a:ea typeface="微软雅黑" panose="020B0503020204020204" pitchFamily="34" charset="-122"/>
            </a:endParaRPr>
          </a:p>
        </p:txBody>
      </p:sp>
      <p:grpSp>
        <p:nvGrpSpPr>
          <p:cNvPr id="621581" name="Group 13"/>
          <p:cNvGrpSpPr/>
          <p:nvPr/>
        </p:nvGrpSpPr>
        <p:grpSpPr>
          <a:xfrm>
            <a:off x="2957513" y="735013"/>
            <a:ext cx="6000750" cy="3495675"/>
            <a:chOff x="1872" y="463"/>
            <a:chExt cx="3780" cy="2202"/>
          </a:xfrm>
        </p:grpSpPr>
        <p:sp>
          <p:nvSpPr>
            <p:cNvPr id="103434" name="TextBox 7"/>
            <p:cNvSpPr txBox="1"/>
            <p:nvPr/>
          </p:nvSpPr>
          <p:spPr>
            <a:xfrm>
              <a:off x="3328" y="463"/>
              <a:ext cx="667" cy="250"/>
            </a:xfrm>
            <a:prstGeom prst="rect">
              <a:avLst/>
            </a:prstGeom>
            <a:noFill/>
            <a:ln w="9525">
              <a:noFill/>
            </a:ln>
          </p:spPr>
          <p:txBody>
            <a:bodyPr wrap="none" anchor="t" anchorCtr="0">
              <a:spAutoFit/>
            </a:bodyPr>
            <a:lstStyle/>
            <a:p>
              <a:pPr eaLnBrk="0" hangingPunct="0"/>
              <a:r>
                <a:rPr lang="en-US" altLang="zh-CN" sz="2000" b="1" dirty="0">
                  <a:solidFill>
                    <a:srgbClr val="3366FF"/>
                  </a:solidFill>
                  <a:latin typeface="微软雅黑" panose="020B0503020204020204" pitchFamily="34" charset="-122"/>
                  <a:ea typeface="微软雅黑" panose="020B0503020204020204" pitchFamily="34" charset="-122"/>
                </a:rPr>
                <a:t>main.o</a:t>
              </a:r>
            </a:p>
          </p:txBody>
        </p:sp>
        <p:sp>
          <p:nvSpPr>
            <p:cNvPr id="103435" name="Rectangle 12"/>
            <p:cNvSpPr/>
            <p:nvPr/>
          </p:nvSpPr>
          <p:spPr>
            <a:xfrm>
              <a:off x="1872" y="687"/>
              <a:ext cx="3780" cy="1978"/>
            </a:xfrm>
            <a:prstGeom prst="rect">
              <a:avLst/>
            </a:prstGeom>
            <a:solidFill>
              <a:schemeClr val="accent1">
                <a:alpha val="18039"/>
              </a:schemeClr>
            </a:solidFill>
            <a:ln w="9525">
              <a:noFill/>
            </a:ln>
          </p:spPr>
          <p:txBody>
            <a:bodyPr wrap="none" anchor="ctr" anchorCtr="0">
              <a:spAutoFit/>
            </a:bodyPr>
            <a:lstStyle/>
            <a:p>
              <a:r>
                <a:rPr lang="en-US" altLang="zh-CN" sz="2000" b="1" dirty="0">
                  <a:latin typeface="微软雅黑" panose="020B0503020204020204" pitchFamily="34" charset="-122"/>
                  <a:ea typeface="微软雅黑" panose="020B0503020204020204" pitchFamily="34" charset="-122"/>
                </a:rPr>
                <a:t>Disassembly of section .text:</a:t>
              </a:r>
            </a:p>
            <a:p>
              <a:r>
                <a:rPr lang="en-US" altLang="zh-CN" sz="2000" b="1" dirty="0">
                  <a:latin typeface="微软雅黑" panose="020B0503020204020204" pitchFamily="34" charset="-122"/>
                  <a:ea typeface="微软雅黑" panose="020B0503020204020204" pitchFamily="34" charset="-122"/>
                </a:rPr>
                <a:t>00000000 &lt;main&gt;:</a:t>
              </a:r>
            </a:p>
            <a:p>
              <a:r>
                <a:rPr lang="en-US" altLang="zh-CN" sz="2000" b="1" dirty="0">
                  <a:latin typeface="微软雅黑" panose="020B0503020204020204" pitchFamily="34" charset="-122"/>
                  <a:ea typeface="微软雅黑" panose="020B0503020204020204" pitchFamily="34" charset="-122"/>
                </a:rPr>
                <a:t>   0:	55                   	  push   %ebp</a:t>
              </a:r>
            </a:p>
            <a:p>
              <a:r>
                <a:rPr lang="en-US" altLang="zh-CN" sz="2000" b="1" dirty="0">
                  <a:latin typeface="微软雅黑" panose="020B0503020204020204" pitchFamily="34" charset="-122"/>
                  <a:ea typeface="微软雅黑" panose="020B0503020204020204" pitchFamily="34" charset="-122"/>
                </a:rPr>
                <a:t>   1:	89 e5              	  mov   %esp,%ebp</a:t>
              </a:r>
            </a:p>
            <a:p>
              <a:r>
                <a:rPr lang="en-US" altLang="zh-CN" sz="2000" b="1" dirty="0">
                  <a:latin typeface="微软雅黑" panose="020B0503020204020204" pitchFamily="34" charset="-122"/>
                  <a:ea typeface="微软雅黑" panose="020B0503020204020204" pitchFamily="34" charset="-122"/>
                </a:rPr>
                <a:t>   3:	83 e4 f0             and    $0xfffffff0,%esp</a:t>
              </a:r>
            </a:p>
            <a:p>
              <a:r>
                <a:rPr lang="en-US" altLang="zh-CN" sz="2000" b="1" dirty="0">
                  <a:latin typeface="微软雅黑" panose="020B0503020204020204" pitchFamily="34" charset="-122"/>
                  <a:ea typeface="微软雅黑" panose="020B0503020204020204" pitchFamily="34" charset="-122"/>
                </a:rPr>
                <a:t>   6:	e8 </a:t>
              </a:r>
              <a:r>
                <a:rPr lang="en-US" altLang="zh-CN" sz="2000" b="1" dirty="0">
                  <a:solidFill>
                    <a:srgbClr val="FF0000"/>
                  </a:solidFill>
                  <a:latin typeface="微软雅黑" panose="020B0503020204020204" pitchFamily="34" charset="-122"/>
                  <a:ea typeface="微软雅黑" panose="020B0503020204020204" pitchFamily="34" charset="-122"/>
                </a:rPr>
                <a:t>fc ff ff ff</a:t>
              </a:r>
              <a:r>
                <a:rPr lang="en-US" altLang="zh-CN" sz="2000" b="1" dirty="0">
                  <a:latin typeface="微软雅黑" panose="020B0503020204020204" pitchFamily="34" charset="-122"/>
                  <a:ea typeface="微软雅黑" panose="020B0503020204020204" pitchFamily="34" charset="-122"/>
                </a:rPr>
                <a:t>       call     7 &lt;main+0x7&gt;</a:t>
              </a:r>
            </a:p>
            <a:p>
              <a:r>
                <a:rPr lang="en-US" altLang="zh-CN" sz="2000" b="1" dirty="0">
                  <a:latin typeface="微软雅黑" panose="020B0503020204020204" pitchFamily="34" charset="-122"/>
                  <a:ea typeface="微软雅黑" panose="020B0503020204020204" pitchFamily="34" charset="-122"/>
                </a:rPr>
                <a:t>		           </a:t>
              </a:r>
              <a:r>
                <a:rPr lang="en-US" altLang="zh-CN" sz="2000" b="1" dirty="0">
                  <a:solidFill>
                    <a:srgbClr val="FF0000"/>
                  </a:solidFill>
                  <a:latin typeface="微软雅黑" panose="020B0503020204020204" pitchFamily="34" charset="-122"/>
                  <a:ea typeface="微软雅黑" panose="020B0503020204020204" pitchFamily="34" charset="-122"/>
                </a:rPr>
                <a:t>7: R_386_PC32 swap</a:t>
              </a:r>
            </a:p>
            <a:p>
              <a:r>
                <a:rPr lang="en-US" altLang="zh-CN" sz="2000" b="1" dirty="0">
                  <a:latin typeface="微软雅黑" panose="020B0503020204020204" pitchFamily="34" charset="-122"/>
                  <a:ea typeface="微软雅黑" panose="020B0503020204020204" pitchFamily="34" charset="-122"/>
                </a:rPr>
                <a:t>   b:	b8 00 00 00 00  mov    $0x0,%eax</a:t>
              </a:r>
            </a:p>
            <a:p>
              <a:r>
                <a:rPr lang="en-US" altLang="zh-CN" sz="2000" b="1" dirty="0">
                  <a:latin typeface="微软雅黑" panose="020B0503020204020204" pitchFamily="34" charset="-122"/>
                  <a:ea typeface="微软雅黑" panose="020B0503020204020204" pitchFamily="34" charset="-122"/>
                </a:rPr>
                <a:t>  10:	c9                   	   leave  </a:t>
              </a:r>
            </a:p>
            <a:p>
              <a:r>
                <a:rPr lang="en-US" altLang="zh-CN" sz="2000" b="1" dirty="0">
                  <a:latin typeface="微软雅黑" panose="020B0503020204020204" pitchFamily="34" charset="-122"/>
                  <a:ea typeface="微软雅黑" panose="020B0503020204020204" pitchFamily="34" charset="-122"/>
                </a:rPr>
                <a:t>  11:	c3                   	   ret  </a:t>
              </a:r>
            </a:p>
          </p:txBody>
        </p:sp>
      </p:grpSp>
      <p:sp>
        <p:nvSpPr>
          <p:cNvPr id="621583" name="Rectangle 15"/>
          <p:cNvSpPr/>
          <p:nvPr/>
        </p:nvSpPr>
        <p:spPr>
          <a:xfrm>
            <a:off x="4311650" y="2640013"/>
            <a:ext cx="1231900" cy="347662"/>
          </a:xfrm>
          <a:prstGeom prst="rect">
            <a:avLst/>
          </a:prstGeom>
          <a:solidFill>
            <a:schemeClr val="accent1">
              <a:alpha val="39999"/>
            </a:schemeClr>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1581"/>
                                        </p:tgtEl>
                                        <p:attrNameLst>
                                          <p:attrName>style.visibility</p:attrName>
                                        </p:attrNameLst>
                                      </p:cBhvr>
                                      <p:to>
                                        <p:strVal val="visible"/>
                                      </p:to>
                                    </p:set>
                                    <p:animEffect transition="in" filter="blinds(horizontal)">
                                      <p:cBhvr>
                                        <p:cTn id="7" dur="500"/>
                                        <p:tgtEl>
                                          <p:spTgt spid="6215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21583"/>
                                        </p:tgtEl>
                                        <p:attrNameLst>
                                          <p:attrName>style.visibility</p:attrName>
                                        </p:attrNameLst>
                                      </p:cBhvr>
                                      <p:to>
                                        <p:strVal val="visible"/>
                                      </p:to>
                                    </p:set>
                                    <p:animEffect transition="in" filter="blinds(horizontal)">
                                      <p:cBhvr>
                                        <p:cTn id="12" dur="500"/>
                                        <p:tgtEl>
                                          <p:spTgt spid="62158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21577"/>
                                        </p:tgtEl>
                                        <p:attrNameLst>
                                          <p:attrName>style.visibility</p:attrName>
                                        </p:attrNameLst>
                                      </p:cBhvr>
                                      <p:to>
                                        <p:strVal val="visible"/>
                                      </p:to>
                                    </p:set>
                                    <p:animEffect transition="in" filter="blinds(horizontal)">
                                      <p:cBhvr>
                                        <p:cTn id="17" dur="500"/>
                                        <p:tgtEl>
                                          <p:spTgt spid="62157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21579"/>
                                        </p:tgtEl>
                                        <p:attrNameLst>
                                          <p:attrName>style.visibility</p:attrName>
                                        </p:attrNameLst>
                                      </p:cBhvr>
                                      <p:to>
                                        <p:strVal val="visible"/>
                                      </p:to>
                                    </p:set>
                                    <p:animEffect transition="in" filter="blinds(horizontal)">
                                      <p:cBhvr>
                                        <p:cTn id="22" dur="500"/>
                                        <p:tgtEl>
                                          <p:spTgt spid="62157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21573"/>
                                        </p:tgtEl>
                                        <p:attrNameLst>
                                          <p:attrName>style.visibility</p:attrName>
                                        </p:attrNameLst>
                                      </p:cBhvr>
                                      <p:to>
                                        <p:strVal val="visible"/>
                                      </p:to>
                                    </p:set>
                                    <p:animEffect transition="in" filter="blinds(horizontal)">
                                      <p:cBhvr>
                                        <p:cTn id="27" dur="500"/>
                                        <p:tgtEl>
                                          <p:spTgt spid="62157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9459"/>
                                        </p:tgtEl>
                                        <p:attrNameLst>
                                          <p:attrName>style.visibility</p:attrName>
                                        </p:attrNameLst>
                                      </p:cBhvr>
                                      <p:to>
                                        <p:strVal val="visible"/>
                                      </p:to>
                                    </p:set>
                                    <p:animEffect transition="in" filter="blinds(horizontal)">
                                      <p:cBhvr>
                                        <p:cTn id="32" dur="500"/>
                                        <p:tgtEl>
                                          <p:spTgt spid="1945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21578"/>
                                        </p:tgtEl>
                                        <p:attrNameLst>
                                          <p:attrName>style.visibility</p:attrName>
                                        </p:attrNameLst>
                                      </p:cBhvr>
                                      <p:to>
                                        <p:strVal val="visible"/>
                                      </p:to>
                                    </p:set>
                                    <p:animEffect transition="in" filter="blinds(horizontal)">
                                      <p:cBhvr>
                                        <p:cTn id="37" dur="500"/>
                                        <p:tgtEl>
                                          <p:spTgt spid="621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573" grpId="0"/>
      <p:bldP spid="621577" grpId="0"/>
      <p:bldP spid="19459" grpId="0" animBg="1"/>
      <p:bldP spid="621578" grpId="0"/>
      <p:bldP spid="62157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p:cNvSpPr>
          <p:nvPr>
            <p:ph type="title"/>
          </p:nvPr>
        </p:nvSpPr>
        <p:spPr>
          <a:ln/>
        </p:spPr>
        <p:txBody>
          <a:bodyPr vert="horz" wrap="square" lIns="91440" tIns="45720" rIns="91440" bIns="45720" anchor="ctr" anchorCtr="0"/>
          <a:lstStyle/>
          <a:p>
            <a:r>
              <a:rPr lang="en-US" altLang="zh-CN" dirty="0"/>
              <a:t>main.o</a:t>
            </a:r>
            <a:r>
              <a:rPr lang="zh-CN" altLang="en-US" dirty="0"/>
              <a:t>中的符号表</a:t>
            </a:r>
          </a:p>
        </p:txBody>
      </p:sp>
      <p:sp>
        <p:nvSpPr>
          <p:cNvPr id="105474" name="Rectangle 3"/>
          <p:cNvSpPr>
            <a:spLocks noGrp="1"/>
          </p:cNvSpPr>
          <p:nvPr>
            <p:ph idx="1"/>
          </p:nvPr>
        </p:nvSpPr>
        <p:spPr>
          <a:xfrm>
            <a:off x="468313" y="1004888"/>
            <a:ext cx="8229600" cy="477837"/>
          </a:xfrm>
          <a:ln/>
        </p:spPr>
        <p:txBody>
          <a:bodyPr vert="horz" wrap="square" lIns="91440" tIns="45720" rIns="91440" bIns="45720" anchor="t" anchorCtr="0"/>
          <a:lstStyle/>
          <a:p>
            <a:pPr>
              <a:lnSpc>
                <a:spcPct val="105000"/>
              </a:lnSpc>
            </a:pPr>
            <a:r>
              <a:rPr lang="en-US" altLang="zh-CN" dirty="0">
                <a:solidFill>
                  <a:schemeClr val="accent2"/>
                </a:solidFill>
                <a:latin typeface="微软雅黑" panose="020B0503020204020204" pitchFamily="34" charset="-122"/>
                <a:ea typeface="微软雅黑" panose="020B0503020204020204" pitchFamily="34" charset="-122"/>
              </a:rPr>
              <a:t>main.o</a:t>
            </a:r>
            <a:r>
              <a:rPr lang="zh-CN" altLang="en-US" dirty="0">
                <a:solidFill>
                  <a:schemeClr val="accent2"/>
                </a:solidFill>
                <a:latin typeface="微软雅黑" panose="020B0503020204020204" pitchFamily="34" charset="-122"/>
                <a:ea typeface="微软雅黑" panose="020B0503020204020204" pitchFamily="34" charset="-122"/>
              </a:rPr>
              <a:t>中的符号表中最后三个条目</a:t>
            </a:r>
          </a:p>
        </p:txBody>
      </p:sp>
      <p:sp>
        <p:nvSpPr>
          <p:cNvPr id="105475" name="Text Box 4"/>
          <p:cNvSpPr txBox="1"/>
          <p:nvPr/>
        </p:nvSpPr>
        <p:spPr>
          <a:xfrm>
            <a:off x="352425" y="1552575"/>
            <a:ext cx="8545513" cy="1630363"/>
          </a:xfrm>
          <a:prstGeom prst="rect">
            <a:avLst/>
          </a:prstGeom>
          <a:noFill/>
          <a:ln w="9525">
            <a:noFill/>
          </a:ln>
        </p:spPr>
        <p:txBody>
          <a:bodyPr anchor="t" anchorCtr="0">
            <a:spAutoFit/>
          </a:bodyPr>
          <a:lstStyle/>
          <a:p>
            <a:pPr>
              <a:spcBef>
                <a:spcPct val="35000"/>
              </a:spcBef>
            </a:pPr>
            <a:r>
              <a:rPr lang="en-US" altLang="zh-CN" sz="2000" b="1" dirty="0">
                <a:solidFill>
                  <a:srgbClr val="004821"/>
                </a:solidFill>
                <a:latin typeface="微软雅黑" panose="020B0503020204020204" pitchFamily="34" charset="-122"/>
                <a:ea typeface="微软雅黑" panose="020B0503020204020204" pitchFamily="34" charset="-122"/>
              </a:rPr>
              <a:t>Num:	value	Size	Type	  Bind	   Ot	Ndx	Name</a:t>
            </a:r>
          </a:p>
          <a:p>
            <a:pPr>
              <a:spcBef>
                <a:spcPct val="35000"/>
              </a:spcBef>
            </a:pPr>
            <a:r>
              <a:rPr lang="en-US" altLang="zh-CN" sz="2000" b="1" dirty="0">
                <a:solidFill>
                  <a:srgbClr val="004821"/>
                </a:solidFill>
                <a:latin typeface="微软雅黑" panose="020B0503020204020204" pitchFamily="34" charset="-122"/>
                <a:ea typeface="微软雅黑" panose="020B0503020204020204" pitchFamily="34" charset="-122"/>
              </a:rPr>
              <a:t>8:	0	8	Data	  Global    0	3	buf</a:t>
            </a:r>
          </a:p>
          <a:p>
            <a:pPr>
              <a:spcBef>
                <a:spcPct val="35000"/>
              </a:spcBef>
            </a:pPr>
            <a:r>
              <a:rPr lang="en-US" altLang="zh-CN" sz="2000" b="1" dirty="0">
                <a:solidFill>
                  <a:srgbClr val="004821"/>
                </a:solidFill>
                <a:latin typeface="微软雅黑" panose="020B0503020204020204" pitchFamily="34" charset="-122"/>
                <a:ea typeface="微软雅黑" panose="020B0503020204020204" pitchFamily="34" charset="-122"/>
              </a:rPr>
              <a:t>9:	0	18	Func	  Global    0	1	main</a:t>
            </a:r>
          </a:p>
          <a:p>
            <a:pPr>
              <a:spcBef>
                <a:spcPct val="35000"/>
              </a:spcBef>
            </a:pPr>
            <a:r>
              <a:rPr lang="en-US" altLang="zh-CN" sz="2000" b="1" dirty="0">
                <a:solidFill>
                  <a:srgbClr val="FF0000"/>
                </a:solidFill>
                <a:latin typeface="微软雅黑" panose="020B0503020204020204" pitchFamily="34" charset="-122"/>
                <a:ea typeface="微软雅黑" panose="020B0503020204020204" pitchFamily="34" charset="-122"/>
              </a:rPr>
              <a:t>10:	0	0	Notype Global     0	UND	swap</a:t>
            </a:r>
          </a:p>
        </p:txBody>
      </p:sp>
      <p:sp>
        <p:nvSpPr>
          <p:cNvPr id="733191" name="Text Box 7"/>
          <p:cNvSpPr txBox="1"/>
          <p:nvPr/>
        </p:nvSpPr>
        <p:spPr>
          <a:xfrm>
            <a:off x="355600" y="3390900"/>
            <a:ext cx="8234363" cy="930275"/>
          </a:xfrm>
          <a:prstGeom prst="rect">
            <a:avLst/>
          </a:prstGeom>
          <a:noFill/>
          <a:ln w="9525">
            <a:noFill/>
          </a:ln>
        </p:spPr>
        <p:txBody>
          <a:bodyPr anchor="t" anchorCtr="0">
            <a:spAutoFit/>
          </a:bodyPr>
          <a:lstStyle/>
          <a:p>
            <a:pPr>
              <a:lnSpc>
                <a:spcPct val="125000"/>
              </a:lnSpc>
              <a:spcBef>
                <a:spcPct val="25000"/>
              </a:spcBef>
            </a:pPr>
            <a:r>
              <a:rPr lang="en-US" altLang="zh-CN" sz="2200" b="1" dirty="0">
                <a:solidFill>
                  <a:srgbClr val="3366FF"/>
                </a:solidFill>
                <a:latin typeface="微软雅黑" panose="020B0503020204020204" pitchFamily="34" charset="-122"/>
                <a:ea typeface="微软雅黑" panose="020B0503020204020204" pitchFamily="34" charset="-122"/>
              </a:rPr>
              <a:t>swap</a:t>
            </a:r>
            <a:r>
              <a:rPr lang="zh-CN" altLang="en-US" sz="2200" b="1" dirty="0">
                <a:solidFill>
                  <a:srgbClr val="3366FF"/>
                </a:solidFill>
                <a:latin typeface="微软雅黑" panose="020B0503020204020204" pitchFamily="34" charset="-122"/>
                <a:ea typeface="微软雅黑" panose="020B0503020204020204" pitchFamily="34" charset="-122"/>
              </a:rPr>
              <a:t>是</a:t>
            </a:r>
            <a:r>
              <a:rPr lang="en-US" altLang="zh-CN" sz="2200" b="1" dirty="0">
                <a:solidFill>
                  <a:srgbClr val="3366FF"/>
                </a:solidFill>
                <a:latin typeface="微软雅黑" panose="020B0503020204020204" pitchFamily="34" charset="-122"/>
                <a:ea typeface="微软雅黑" panose="020B0503020204020204" pitchFamily="34" charset="-122"/>
              </a:rPr>
              <a:t>main.o</a:t>
            </a:r>
            <a:r>
              <a:rPr lang="zh-CN" altLang="en-US" sz="2200" b="1" dirty="0">
                <a:solidFill>
                  <a:srgbClr val="3366FF"/>
                </a:solidFill>
                <a:latin typeface="微软雅黑" panose="020B0503020204020204" pitchFamily="34" charset="-122"/>
                <a:ea typeface="微软雅黑" panose="020B0503020204020204" pitchFamily="34" charset="-122"/>
              </a:rPr>
              <a:t>的符号表中第</a:t>
            </a:r>
            <a:r>
              <a:rPr lang="en-US" altLang="zh-CN" sz="2200" b="1" dirty="0">
                <a:solidFill>
                  <a:srgbClr val="3366FF"/>
                </a:solidFill>
                <a:latin typeface="微软雅黑" panose="020B0503020204020204" pitchFamily="34" charset="-122"/>
                <a:ea typeface="微软雅黑" panose="020B0503020204020204" pitchFamily="34" charset="-122"/>
              </a:rPr>
              <a:t>10</a:t>
            </a:r>
            <a:r>
              <a:rPr lang="zh-CN" altLang="en-US" sz="2200" b="1" dirty="0">
                <a:solidFill>
                  <a:srgbClr val="3366FF"/>
                </a:solidFill>
                <a:latin typeface="微软雅黑" panose="020B0503020204020204" pitchFamily="34" charset="-122"/>
                <a:ea typeface="微软雅黑" panose="020B0503020204020204" pitchFamily="34" charset="-122"/>
              </a:rPr>
              <a:t>项，是未定义符号，类型和大小未知，并是全局符号，故在其他模块中定义。</a:t>
            </a:r>
          </a:p>
        </p:txBody>
      </p:sp>
      <p:sp>
        <p:nvSpPr>
          <p:cNvPr id="733193" name="Rectangle 9"/>
          <p:cNvSpPr/>
          <p:nvPr/>
        </p:nvSpPr>
        <p:spPr>
          <a:xfrm>
            <a:off x="407988" y="4770438"/>
            <a:ext cx="4427537" cy="1635125"/>
          </a:xfrm>
          <a:prstGeom prst="rect">
            <a:avLst/>
          </a:prstGeom>
          <a:noFill/>
          <a:ln w="9525">
            <a:noFill/>
          </a:ln>
        </p:spPr>
        <p:txBody>
          <a:bodyPr anchor="t" anchorCtr="0">
            <a:spAutoFit/>
          </a:bodyPr>
          <a:lstStyle/>
          <a:p>
            <a:pPr>
              <a:lnSpc>
                <a:spcPct val="115000"/>
              </a:lnSpc>
            </a:pPr>
            <a:r>
              <a:rPr lang="zh-CN" altLang="en-US" sz="2200" b="1" dirty="0">
                <a:solidFill>
                  <a:srgbClr val="FF0000"/>
                </a:solidFill>
                <a:latin typeface="微软雅黑" panose="020B0503020204020204" pitchFamily="34" charset="-122"/>
                <a:ea typeface="微软雅黑" panose="020B0503020204020204" pitchFamily="34" charset="-122"/>
              </a:rPr>
              <a:t>在</a:t>
            </a:r>
            <a:r>
              <a:rPr lang="en-US" altLang="zh-CN" sz="2200" b="1" dirty="0">
                <a:solidFill>
                  <a:srgbClr val="FF0000"/>
                </a:solidFill>
                <a:latin typeface="微软雅黑" panose="020B0503020204020204" pitchFamily="34" charset="-122"/>
                <a:ea typeface="微软雅黑" panose="020B0503020204020204" pitchFamily="34" charset="-122"/>
              </a:rPr>
              <a:t>rel_text</a:t>
            </a:r>
            <a:r>
              <a:rPr lang="zh-CN" altLang="en-US" sz="2200" b="1" dirty="0">
                <a:solidFill>
                  <a:srgbClr val="FF0000"/>
                </a:solidFill>
                <a:latin typeface="微软雅黑" panose="020B0503020204020204" pitchFamily="34" charset="-122"/>
                <a:ea typeface="微软雅黑" panose="020B0503020204020204" pitchFamily="34" charset="-122"/>
              </a:rPr>
              <a:t>节中的重定位条目为：</a:t>
            </a:r>
            <a:r>
              <a:rPr lang="en-US" altLang="en-US" sz="2200" b="1" dirty="0">
                <a:solidFill>
                  <a:srgbClr val="0A6A0A"/>
                </a:solidFill>
                <a:latin typeface="微软雅黑" panose="020B0503020204020204" pitchFamily="34" charset="-122"/>
                <a:ea typeface="微软雅黑" panose="020B0503020204020204" pitchFamily="34" charset="-122"/>
              </a:rPr>
              <a:t>r_offset=0x7, r_sym=10, </a:t>
            </a:r>
            <a:r>
              <a:rPr lang="en-US" altLang="zh-CN" sz="2200" b="1" dirty="0">
                <a:solidFill>
                  <a:srgbClr val="0A6A0A"/>
                </a:solidFill>
                <a:latin typeface="微软雅黑" panose="020B0503020204020204" pitchFamily="34" charset="-122"/>
                <a:ea typeface="微软雅黑" panose="020B0503020204020204" pitchFamily="34" charset="-122"/>
              </a:rPr>
              <a:t>r_type=R_386_PC32</a:t>
            </a:r>
            <a:r>
              <a:rPr lang="en-US" altLang="zh-CN" sz="2200" b="1" dirty="0">
                <a:solidFill>
                  <a:srgbClr val="FF0000"/>
                </a:solidFill>
                <a:latin typeface="微软雅黑" panose="020B0503020204020204" pitchFamily="34" charset="-122"/>
                <a:ea typeface="微软雅黑" panose="020B0503020204020204" pitchFamily="34" charset="-122"/>
              </a:rPr>
              <a:t>，dump</a:t>
            </a:r>
            <a:r>
              <a:rPr lang="zh-CN" altLang="en-US" sz="2200" b="1" dirty="0">
                <a:solidFill>
                  <a:srgbClr val="FF0000"/>
                </a:solidFill>
                <a:latin typeface="微软雅黑" panose="020B0503020204020204" pitchFamily="34" charset="-122"/>
                <a:ea typeface="微软雅黑" panose="020B0503020204020204" pitchFamily="34" charset="-122"/>
              </a:rPr>
              <a:t>出来后为“</a:t>
            </a:r>
            <a:r>
              <a:rPr lang="en-US" altLang="zh-CN" sz="2200" b="1" dirty="0">
                <a:solidFill>
                  <a:srgbClr val="3366FF"/>
                </a:solidFill>
                <a:latin typeface="微软雅黑" panose="020B0503020204020204" pitchFamily="34" charset="-122"/>
                <a:ea typeface="微软雅黑" panose="020B0503020204020204" pitchFamily="34" charset="-122"/>
              </a:rPr>
              <a:t>7:</a:t>
            </a:r>
            <a:r>
              <a:rPr lang="zh-CN" altLang="en-US" sz="2200" b="1" dirty="0">
                <a:solidFill>
                  <a:srgbClr val="3366FF"/>
                </a:solidFill>
                <a:latin typeface="微软雅黑" panose="020B0503020204020204" pitchFamily="34" charset="-122"/>
                <a:ea typeface="微软雅黑" panose="020B0503020204020204" pitchFamily="34" charset="-122"/>
              </a:rPr>
              <a:t> </a:t>
            </a:r>
            <a:r>
              <a:rPr lang="en-US" altLang="zh-CN" sz="2200" b="1" dirty="0">
                <a:solidFill>
                  <a:srgbClr val="3366FF"/>
                </a:solidFill>
                <a:latin typeface="微软雅黑" panose="020B0503020204020204" pitchFamily="34" charset="-122"/>
                <a:ea typeface="微软雅黑" panose="020B0503020204020204" pitchFamily="34" charset="-122"/>
              </a:rPr>
              <a:t>R_386_PC32 swap</a:t>
            </a:r>
            <a:r>
              <a:rPr lang="en-US" altLang="zh-CN" sz="2200" b="1" dirty="0">
                <a:solidFill>
                  <a:srgbClr val="FF0000"/>
                </a:solidFill>
                <a:latin typeface="微软雅黑" panose="020B0503020204020204" pitchFamily="34" charset="-122"/>
                <a:ea typeface="微软雅黑" panose="020B0503020204020204" pitchFamily="34" charset="-122"/>
              </a:rPr>
              <a:t>”</a:t>
            </a:r>
            <a:endParaRPr lang="zh-CN" altLang="en-US" sz="2200" b="1" dirty="0">
              <a:solidFill>
                <a:srgbClr val="FF0000"/>
              </a:solidFill>
              <a:latin typeface="微软雅黑" panose="020B0503020204020204" pitchFamily="34" charset="-122"/>
              <a:ea typeface="微软雅黑" panose="020B0503020204020204" pitchFamily="34" charset="-122"/>
            </a:endParaRPr>
          </a:p>
        </p:txBody>
      </p:sp>
      <p:sp>
        <p:nvSpPr>
          <p:cNvPr id="733194" name="Text Box 4"/>
          <p:cNvSpPr txBox="1"/>
          <p:nvPr/>
        </p:nvSpPr>
        <p:spPr>
          <a:xfrm>
            <a:off x="5399088" y="5160963"/>
            <a:ext cx="2363787" cy="749300"/>
          </a:xfrm>
          <a:prstGeom prst="rect">
            <a:avLst/>
          </a:prstGeom>
          <a:noFill/>
          <a:ln w="9525">
            <a:noFill/>
          </a:ln>
        </p:spPr>
        <p:txBody>
          <a:bodyPr lIns="90000" tIns="46800" rIns="90000" bIns="46800" anchor="t" anchorCtr="0">
            <a:spAutoFit/>
          </a:bodyPr>
          <a:lstStyle/>
          <a:p>
            <a:pP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200" b="1" dirty="0">
                <a:solidFill>
                  <a:srgbClr val="0A6A0A"/>
                </a:solidFill>
                <a:latin typeface="微软雅黑" panose="020B0503020204020204" pitchFamily="34" charset="-122"/>
                <a:ea typeface="微软雅黑" panose="020B0503020204020204" pitchFamily="34" charset="-122"/>
              </a:rPr>
              <a:t>r_sym=10</a:t>
            </a:r>
            <a:r>
              <a:rPr lang="zh-CN" altLang="en-GB" sz="2200" b="1" dirty="0">
                <a:latin typeface="微软雅黑" panose="020B0503020204020204" pitchFamily="34" charset="-122"/>
                <a:ea typeface="微软雅黑" panose="020B0503020204020204" pitchFamily="34" charset="-122"/>
              </a:rPr>
              <a:t>说明引用的是</a:t>
            </a:r>
            <a:r>
              <a:rPr lang="en-GB" altLang="zh-CN" sz="2200" b="1" dirty="0">
                <a:latin typeface="微软雅黑" panose="020B0503020204020204" pitchFamily="34" charset="-122"/>
                <a:ea typeface="微软雅黑" panose="020B0503020204020204" pitchFamily="34" charset="-122"/>
              </a:rPr>
              <a:t>swap</a:t>
            </a:r>
            <a:r>
              <a:rPr lang="zh-CN" altLang="en-GB" sz="2200" b="1" dirty="0">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3191"/>
                                        </p:tgtEl>
                                        <p:attrNameLst>
                                          <p:attrName>style.visibility</p:attrName>
                                        </p:attrNameLst>
                                      </p:cBhvr>
                                      <p:to>
                                        <p:strVal val="visible"/>
                                      </p:to>
                                    </p:set>
                                    <p:animEffect transition="in" filter="blinds(horizontal)">
                                      <p:cBhvr>
                                        <p:cTn id="7" dur="500"/>
                                        <p:tgtEl>
                                          <p:spTgt spid="73319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3193"/>
                                        </p:tgtEl>
                                        <p:attrNameLst>
                                          <p:attrName>style.visibility</p:attrName>
                                        </p:attrNameLst>
                                      </p:cBhvr>
                                      <p:to>
                                        <p:strVal val="visible"/>
                                      </p:to>
                                    </p:set>
                                    <p:animEffect transition="in" filter="blinds(horizontal)">
                                      <p:cBhvr>
                                        <p:cTn id="12" dur="500"/>
                                        <p:tgtEl>
                                          <p:spTgt spid="73319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3194"/>
                                        </p:tgtEl>
                                        <p:attrNameLst>
                                          <p:attrName>style.visibility</p:attrName>
                                        </p:attrNameLst>
                                      </p:cBhvr>
                                      <p:to>
                                        <p:strVal val="visible"/>
                                      </p:to>
                                    </p:set>
                                    <p:animEffect transition="in" filter="blinds(horizontal)">
                                      <p:cBhvr>
                                        <p:cTn id="17" dur="500"/>
                                        <p:tgtEl>
                                          <p:spTgt spid="733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3191" grpId="0"/>
      <p:bldP spid="733193" grpId="0"/>
      <p:bldP spid="73319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p:cNvSpPr>
          <p:nvPr>
            <p:ph type="title"/>
          </p:nvPr>
        </p:nvSpPr>
        <p:spPr>
          <a:ln/>
        </p:spPr>
        <p:txBody>
          <a:bodyPr vert="horz" wrap="square" lIns="91440" tIns="45720" rIns="91440" bIns="45720" anchor="ctr" anchorCtr="0"/>
          <a:lstStyle/>
          <a:p>
            <a:r>
              <a:rPr lang="en-US" altLang="zh-CN" dirty="0"/>
              <a:t>R_386_PC32</a:t>
            </a:r>
            <a:r>
              <a:rPr lang="zh-CN" altLang="en-GB" dirty="0"/>
              <a:t>的重定位方式</a:t>
            </a:r>
            <a:endParaRPr lang="zh-CN" altLang="en-US" dirty="0"/>
          </a:p>
        </p:txBody>
      </p:sp>
      <p:sp>
        <p:nvSpPr>
          <p:cNvPr id="731139" name="Rectangle 3"/>
          <p:cNvSpPr>
            <a:spLocks noGrp="1"/>
          </p:cNvSpPr>
          <p:nvPr>
            <p:ph idx="1"/>
          </p:nvPr>
        </p:nvSpPr>
        <p:spPr>
          <a:xfrm>
            <a:off x="193675" y="665163"/>
            <a:ext cx="8664575" cy="5218112"/>
          </a:xfrm>
          <a:ln/>
        </p:spPr>
        <p:txBody>
          <a:bodyPr vert="horz" wrap="square" lIns="91440" tIns="45720" rIns="91440" bIns="45720" anchor="t" anchorCtr="0"/>
          <a:lstStyle/>
          <a:p>
            <a:pPr>
              <a:lnSpc>
                <a:spcPct val="110000"/>
              </a:lnSpc>
            </a:pPr>
            <a:r>
              <a:rPr lang="zh-CN" altLang="en-US" dirty="0">
                <a:latin typeface="微软雅黑" panose="020B0503020204020204" pitchFamily="34" charset="-122"/>
                <a:ea typeface="微软雅黑" panose="020B0503020204020204" pitchFamily="34" charset="-122"/>
              </a:rPr>
              <a:t>假定：</a:t>
            </a:r>
          </a:p>
          <a:p>
            <a:pPr lvl="1">
              <a:lnSpc>
                <a:spcPct val="110000"/>
              </a:lnSpc>
            </a:pPr>
            <a:r>
              <a:rPr lang="zh-CN" altLang="en-US" sz="2200" dirty="0">
                <a:latin typeface="微软雅黑" panose="020B0503020204020204" pitchFamily="34" charset="-122"/>
                <a:ea typeface="微软雅黑" panose="020B0503020204020204" pitchFamily="34" charset="-122"/>
                <a:hlinkClick r:id="" action="ppaction://hlinkshowjump?jump=nextslide"/>
              </a:rPr>
              <a:t>可执行文件</a:t>
            </a:r>
            <a:r>
              <a:rPr lang="zh-CN" altLang="en-US" sz="2200" dirty="0">
                <a:latin typeface="微软雅黑" panose="020B0503020204020204" pitchFamily="34" charset="-122"/>
                <a:ea typeface="微软雅黑" panose="020B0503020204020204" pitchFamily="34" charset="-122"/>
              </a:rPr>
              <a:t>中</a:t>
            </a:r>
            <a:r>
              <a:rPr lang="en-US" altLang="zh-CN" sz="2200" dirty="0">
                <a:latin typeface="微软雅黑" panose="020B0503020204020204" pitchFamily="34" charset="-122"/>
                <a:ea typeface="微软雅黑" panose="020B0503020204020204" pitchFamily="34" charset="-122"/>
              </a:rPr>
              <a:t>main</a:t>
            </a:r>
            <a:r>
              <a:rPr lang="zh-CN" altLang="en-US" sz="2200" dirty="0">
                <a:latin typeface="微软雅黑" panose="020B0503020204020204" pitchFamily="34" charset="-122"/>
                <a:ea typeface="微软雅黑" panose="020B0503020204020204" pitchFamily="34" charset="-122"/>
              </a:rPr>
              <a:t>函数对应机器代码从</a:t>
            </a:r>
            <a:r>
              <a:rPr lang="en-US" altLang="zh-CN" sz="2200" dirty="0">
                <a:latin typeface="微软雅黑" panose="020B0503020204020204" pitchFamily="34" charset="-122"/>
                <a:ea typeface="微软雅黑" panose="020B0503020204020204" pitchFamily="34" charset="-122"/>
              </a:rPr>
              <a:t>0x8048380</a:t>
            </a:r>
            <a:r>
              <a:rPr lang="zh-CN" altLang="en-US" sz="2200" dirty="0">
                <a:latin typeface="微软雅黑" panose="020B0503020204020204" pitchFamily="34" charset="-122"/>
                <a:ea typeface="微软雅黑" panose="020B0503020204020204" pitchFamily="34" charset="-122"/>
              </a:rPr>
              <a:t>开始</a:t>
            </a:r>
          </a:p>
          <a:p>
            <a:pPr lvl="1">
              <a:lnSpc>
                <a:spcPct val="110000"/>
              </a:lnSpc>
            </a:pPr>
            <a:r>
              <a:rPr lang="en-US" altLang="zh-CN" sz="2200" dirty="0">
                <a:latin typeface="微软雅黑" panose="020B0503020204020204" pitchFamily="34" charset="-122"/>
                <a:ea typeface="微软雅黑" panose="020B0503020204020204" pitchFamily="34" charset="-122"/>
              </a:rPr>
              <a:t>swap</a:t>
            </a:r>
            <a:r>
              <a:rPr lang="zh-CN" altLang="en-US" sz="2200" dirty="0">
                <a:latin typeface="微软雅黑" panose="020B0503020204020204" pitchFamily="34" charset="-122"/>
                <a:ea typeface="微软雅黑" panose="020B0503020204020204" pitchFamily="34" charset="-122"/>
              </a:rPr>
              <a:t>紧跟</a:t>
            </a:r>
            <a:r>
              <a:rPr lang="en-US" altLang="zh-CN" sz="2200" dirty="0">
                <a:latin typeface="微软雅黑" panose="020B0503020204020204" pitchFamily="34" charset="-122"/>
                <a:ea typeface="微软雅黑" panose="020B0503020204020204" pitchFamily="34" charset="-122"/>
              </a:rPr>
              <a:t>main</a:t>
            </a:r>
            <a:r>
              <a:rPr lang="zh-CN" altLang="en-US" sz="2200" dirty="0">
                <a:latin typeface="微软雅黑" panose="020B0503020204020204" pitchFamily="34" charset="-122"/>
                <a:ea typeface="微软雅黑" panose="020B0503020204020204" pitchFamily="34" charset="-122"/>
              </a:rPr>
              <a:t>后，其机器代码首地址按</a:t>
            </a:r>
            <a:r>
              <a:rPr lang="en-US" altLang="zh-CN" sz="2200" dirty="0">
                <a:latin typeface="微软雅黑" panose="020B0503020204020204" pitchFamily="34" charset="-122"/>
                <a:ea typeface="微软雅黑" panose="020B0503020204020204" pitchFamily="34" charset="-122"/>
              </a:rPr>
              <a:t>4</a:t>
            </a:r>
            <a:r>
              <a:rPr lang="zh-CN" altLang="en-US" sz="2200" dirty="0">
                <a:latin typeface="微软雅黑" panose="020B0503020204020204" pitchFamily="34" charset="-122"/>
                <a:ea typeface="微软雅黑" panose="020B0503020204020204" pitchFamily="34" charset="-122"/>
              </a:rPr>
              <a:t>字节边界对齐</a:t>
            </a:r>
          </a:p>
          <a:p>
            <a:pPr>
              <a:lnSpc>
                <a:spcPct val="110000"/>
              </a:lnSpc>
            </a:pPr>
            <a:r>
              <a:rPr lang="zh-CN" altLang="en-US" dirty="0">
                <a:latin typeface="微软雅黑" panose="020B0503020204020204" pitchFamily="34" charset="-122"/>
                <a:ea typeface="微软雅黑" panose="020B0503020204020204" pitchFamily="34" charset="-122"/>
              </a:rPr>
              <a:t>则</a:t>
            </a:r>
            <a:r>
              <a:rPr lang="en-US" altLang="zh-CN" dirty="0">
                <a:latin typeface="微软雅黑" panose="020B0503020204020204" pitchFamily="34" charset="-122"/>
                <a:ea typeface="微软雅黑" panose="020B0503020204020204" pitchFamily="34" charset="-122"/>
              </a:rPr>
              <a:t>swap</a:t>
            </a:r>
            <a:r>
              <a:rPr lang="zh-CN" altLang="en-US" dirty="0">
                <a:latin typeface="微软雅黑" panose="020B0503020204020204" pitchFamily="34" charset="-122"/>
                <a:ea typeface="微软雅黑" panose="020B0503020204020204" pitchFamily="34" charset="-122"/>
              </a:rPr>
              <a:t>起始地址为多少？</a:t>
            </a:r>
          </a:p>
          <a:p>
            <a:pPr lvl="1">
              <a:lnSpc>
                <a:spcPct val="110000"/>
              </a:lnSpc>
            </a:pPr>
            <a:r>
              <a:rPr lang="en-US" altLang="zh-CN" sz="2200" dirty="0">
                <a:latin typeface="微软雅黑" panose="020B0503020204020204" pitchFamily="34" charset="-122"/>
                <a:ea typeface="微软雅黑" panose="020B0503020204020204" pitchFamily="34" charset="-122"/>
              </a:rPr>
              <a:t>0x8048380+0x12=0x8048392</a:t>
            </a:r>
          </a:p>
          <a:p>
            <a:pPr lvl="1">
              <a:lnSpc>
                <a:spcPct val="110000"/>
              </a:lnSpc>
            </a:pPr>
            <a:r>
              <a:rPr lang="zh-CN" altLang="en-US" sz="2200" dirty="0">
                <a:latin typeface="微软雅黑" panose="020B0503020204020204" pitchFamily="34" charset="-122"/>
                <a:ea typeface="微软雅黑" panose="020B0503020204020204" pitchFamily="34" charset="-122"/>
              </a:rPr>
              <a:t>在</a:t>
            </a:r>
            <a:r>
              <a:rPr lang="en-US" altLang="zh-CN" sz="2200" dirty="0">
                <a:latin typeface="微软雅黑" panose="020B0503020204020204" pitchFamily="34" charset="-122"/>
                <a:ea typeface="微软雅黑" panose="020B0503020204020204" pitchFamily="34" charset="-122"/>
              </a:rPr>
              <a:t>4</a:t>
            </a:r>
            <a:r>
              <a:rPr lang="zh-CN" altLang="en-US" sz="2200" dirty="0">
                <a:latin typeface="微软雅黑" panose="020B0503020204020204" pitchFamily="34" charset="-122"/>
                <a:ea typeface="微软雅黑" panose="020B0503020204020204" pitchFamily="34" charset="-122"/>
              </a:rPr>
              <a:t>字节边界对齐的情况下，是</a:t>
            </a:r>
            <a:r>
              <a:rPr lang="en-US" altLang="zh-CN" sz="2200" dirty="0">
                <a:latin typeface="微软雅黑" panose="020B0503020204020204" pitchFamily="34" charset="-122"/>
                <a:ea typeface="微软雅黑" panose="020B0503020204020204" pitchFamily="34" charset="-122"/>
              </a:rPr>
              <a:t>0x8048394</a:t>
            </a:r>
          </a:p>
          <a:p>
            <a:pPr>
              <a:lnSpc>
                <a:spcPct val="110000"/>
              </a:lnSpc>
            </a:pPr>
            <a:r>
              <a:rPr lang="zh-CN" altLang="en-US" dirty="0">
                <a:latin typeface="微软雅黑" panose="020B0503020204020204" pitchFamily="34" charset="-122"/>
                <a:ea typeface="微软雅黑" panose="020B0503020204020204" pitchFamily="34" charset="-122"/>
              </a:rPr>
              <a:t>则重定位后</a:t>
            </a:r>
            <a:r>
              <a:rPr lang="en-US" altLang="zh-CN" dirty="0">
                <a:latin typeface="微软雅黑" panose="020B0503020204020204" pitchFamily="34" charset="-122"/>
                <a:ea typeface="微软雅黑" panose="020B0503020204020204" pitchFamily="34" charset="-122"/>
              </a:rPr>
              <a:t>call</a:t>
            </a:r>
            <a:r>
              <a:rPr lang="zh-CN" altLang="en-US" dirty="0">
                <a:latin typeface="微软雅黑" panose="020B0503020204020204" pitchFamily="34" charset="-122"/>
                <a:ea typeface="微软雅黑" panose="020B0503020204020204" pitchFamily="34" charset="-122"/>
              </a:rPr>
              <a:t>指令的机器代码是什么？</a:t>
            </a:r>
          </a:p>
          <a:p>
            <a:pPr lvl="1">
              <a:lnSpc>
                <a:spcPct val="110000"/>
              </a:lnSpc>
            </a:pPr>
            <a:r>
              <a:rPr lang="zh-CN" altLang="en-US" sz="2200" dirty="0">
                <a:latin typeface="微软雅黑" panose="020B0503020204020204" pitchFamily="34" charset="-122"/>
                <a:ea typeface="微软雅黑" panose="020B0503020204020204" pitchFamily="34" charset="-122"/>
              </a:rPr>
              <a:t>转移目标地址</a:t>
            </a:r>
            <a:r>
              <a:rPr lang="en-US" altLang="zh-CN" sz="2200" dirty="0">
                <a:latin typeface="微软雅黑" panose="020B0503020204020204" pitchFamily="34" charset="-122"/>
                <a:ea typeface="微软雅黑" panose="020B0503020204020204" pitchFamily="34" charset="-122"/>
              </a:rPr>
              <a:t>=PC+</a:t>
            </a:r>
            <a:r>
              <a:rPr lang="zh-CN" altLang="en-US" sz="2200" dirty="0">
                <a:solidFill>
                  <a:srgbClr val="FF0000"/>
                </a:solidFill>
                <a:latin typeface="微软雅黑" panose="020B0503020204020204" pitchFamily="34" charset="-122"/>
                <a:ea typeface="微软雅黑" panose="020B0503020204020204" pitchFamily="34" charset="-122"/>
              </a:rPr>
              <a:t>偏移地址</a:t>
            </a:r>
            <a:r>
              <a:rPr lang="zh-CN" altLang="en-US" sz="2200" dirty="0">
                <a:solidFill>
                  <a:schemeClr val="accent2"/>
                </a:solidFill>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PC=0x8048380+0x07-init</a:t>
            </a:r>
            <a:endParaRPr lang="zh-CN" altLang="en-US" sz="2200" dirty="0">
              <a:latin typeface="微软雅黑" panose="020B0503020204020204" pitchFamily="34" charset="-122"/>
              <a:ea typeface="微软雅黑" panose="020B0503020204020204" pitchFamily="34" charset="-122"/>
            </a:endParaRPr>
          </a:p>
          <a:p>
            <a:pPr lvl="1">
              <a:lnSpc>
                <a:spcPct val="110000"/>
              </a:lnSpc>
            </a:pPr>
            <a:r>
              <a:rPr lang="en-US" altLang="zh-CN" sz="2200" dirty="0">
                <a:latin typeface="微软雅黑" panose="020B0503020204020204" pitchFamily="34" charset="-122"/>
                <a:ea typeface="微软雅黑" panose="020B0503020204020204" pitchFamily="34" charset="-122"/>
              </a:rPr>
              <a:t>PC=0x8048380+0x07-(-4)=0x804838b</a:t>
            </a:r>
          </a:p>
          <a:p>
            <a:pPr lvl="1">
              <a:lnSpc>
                <a:spcPct val="110000"/>
              </a:lnSpc>
            </a:pPr>
            <a:r>
              <a:rPr lang="zh-CN" altLang="en-US" sz="2200" dirty="0">
                <a:solidFill>
                  <a:srgbClr val="FF0000"/>
                </a:solidFill>
                <a:latin typeface="微软雅黑" panose="020B0503020204020204" pitchFamily="34" charset="-122"/>
                <a:ea typeface="微软雅黑" panose="020B0503020204020204" pitchFamily="34" charset="-122"/>
              </a:rPr>
              <a:t>重定位值</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转移目标地址</a:t>
            </a:r>
            <a:r>
              <a:rPr lang="en-US" altLang="zh-CN" sz="2200" dirty="0">
                <a:latin typeface="微软雅黑" panose="020B0503020204020204" pitchFamily="34" charset="-122"/>
                <a:ea typeface="微软雅黑" panose="020B0503020204020204" pitchFamily="34" charset="-122"/>
              </a:rPr>
              <a:t>-PC=0x8048394-0x804838b=0x9</a:t>
            </a:r>
          </a:p>
          <a:p>
            <a:pPr lvl="1">
              <a:lnSpc>
                <a:spcPct val="110000"/>
              </a:lnSpc>
            </a:pPr>
            <a:r>
              <a:rPr lang="en-US" altLang="zh-CN" sz="2200" dirty="0">
                <a:latin typeface="微软雅黑" panose="020B0503020204020204" pitchFamily="34" charset="-122"/>
                <a:ea typeface="微软雅黑" panose="020B0503020204020204" pitchFamily="34" charset="-122"/>
              </a:rPr>
              <a:t>call</a:t>
            </a:r>
            <a:r>
              <a:rPr lang="zh-CN" altLang="en-US" sz="2200" dirty="0">
                <a:latin typeface="微软雅黑" panose="020B0503020204020204" pitchFamily="34" charset="-122"/>
                <a:ea typeface="微软雅黑" panose="020B0503020204020204" pitchFamily="34" charset="-122"/>
              </a:rPr>
              <a:t>指令的机器代码为“</a:t>
            </a:r>
            <a:r>
              <a:rPr lang="en-US" altLang="zh-CN" sz="2200" dirty="0">
                <a:latin typeface="微软雅黑" panose="020B0503020204020204" pitchFamily="34" charset="-122"/>
                <a:ea typeface="微软雅黑" panose="020B0503020204020204" pitchFamily="34" charset="-122"/>
              </a:rPr>
              <a:t>e8 09 00 00 00”</a:t>
            </a:r>
          </a:p>
        </p:txBody>
      </p:sp>
      <p:grpSp>
        <p:nvGrpSpPr>
          <p:cNvPr id="731156" name="Group 20"/>
          <p:cNvGrpSpPr/>
          <p:nvPr/>
        </p:nvGrpSpPr>
        <p:grpSpPr>
          <a:xfrm>
            <a:off x="3286125" y="638175"/>
            <a:ext cx="5829300" cy="1941513"/>
            <a:chOff x="1984" y="393"/>
            <a:chExt cx="3672" cy="1223"/>
          </a:xfrm>
        </p:grpSpPr>
        <p:sp>
          <p:nvSpPr>
            <p:cNvPr id="106500" name="Rectangle 4"/>
            <p:cNvSpPr/>
            <p:nvPr/>
          </p:nvSpPr>
          <p:spPr>
            <a:xfrm>
              <a:off x="1986" y="400"/>
              <a:ext cx="3670" cy="121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spAutoFit/>
            </a:bodyPr>
            <a:lstStyle/>
            <a:p>
              <a:r>
                <a:rPr lang="en-US" altLang="zh-CN" sz="2000" b="1" dirty="0">
                  <a:latin typeface="微软雅黑" panose="020B0503020204020204" pitchFamily="34" charset="-122"/>
                  <a:ea typeface="微软雅黑" panose="020B0503020204020204" pitchFamily="34" charset="-122"/>
                </a:rPr>
                <a:t>Disassembly of section .text:</a:t>
              </a:r>
            </a:p>
            <a:p>
              <a:r>
                <a:rPr lang="en-US" altLang="zh-CN" sz="2000" b="1" dirty="0">
                  <a:latin typeface="微软雅黑" panose="020B0503020204020204" pitchFamily="34" charset="-122"/>
                  <a:ea typeface="微软雅黑" panose="020B0503020204020204" pitchFamily="34" charset="-122"/>
                </a:rPr>
                <a:t>00000000 &lt;main&gt;:</a:t>
              </a:r>
            </a:p>
            <a:p>
              <a:r>
                <a:rPr lang="en-US" altLang="zh-CN" sz="2000" b="1" dirty="0">
                  <a:latin typeface="微软雅黑" panose="020B0503020204020204" pitchFamily="34" charset="-122"/>
                  <a:ea typeface="微软雅黑" panose="020B0503020204020204" pitchFamily="34" charset="-122"/>
                </a:rPr>
                <a:t>   ……</a:t>
              </a:r>
            </a:p>
            <a:p>
              <a:r>
                <a:rPr lang="en-US" altLang="zh-CN" sz="2000" b="1" dirty="0">
                  <a:latin typeface="微软雅黑" panose="020B0503020204020204" pitchFamily="34" charset="-122"/>
                  <a:ea typeface="微软雅黑" panose="020B0503020204020204" pitchFamily="34" charset="-122"/>
                </a:rPr>
                <a:t>   6:	e8 </a:t>
              </a:r>
              <a:r>
                <a:rPr lang="en-US" altLang="zh-CN" sz="2000" b="1" dirty="0">
                  <a:solidFill>
                    <a:srgbClr val="FF0000"/>
                  </a:solidFill>
                  <a:latin typeface="微软雅黑" panose="020B0503020204020204" pitchFamily="34" charset="-122"/>
                  <a:ea typeface="微软雅黑" panose="020B0503020204020204" pitchFamily="34" charset="-122"/>
                </a:rPr>
                <a:t>fc ff ff ff</a:t>
              </a:r>
              <a:r>
                <a:rPr lang="en-US" altLang="zh-CN" sz="2000" b="1" dirty="0">
                  <a:latin typeface="微软雅黑" panose="020B0503020204020204" pitchFamily="34" charset="-122"/>
                  <a:ea typeface="微软雅黑" panose="020B0503020204020204" pitchFamily="34" charset="-122"/>
                </a:rPr>
                <a:t>       call     7 &lt;main+0x7&gt;</a:t>
              </a:r>
            </a:p>
            <a:p>
              <a:r>
                <a:rPr lang="en-US" altLang="zh-CN" sz="2000" b="1" dirty="0">
                  <a:latin typeface="微软雅黑" panose="020B0503020204020204" pitchFamily="34" charset="-122"/>
                  <a:ea typeface="微软雅黑" panose="020B0503020204020204" pitchFamily="34" charset="-122"/>
                </a:rPr>
                <a:t>		           </a:t>
              </a:r>
              <a:r>
                <a:rPr lang="en-US" altLang="zh-CN" sz="2000" b="1" dirty="0">
                  <a:solidFill>
                    <a:srgbClr val="FF0000"/>
                  </a:solidFill>
                  <a:latin typeface="微软雅黑" panose="020B0503020204020204" pitchFamily="34" charset="-122"/>
                  <a:ea typeface="微软雅黑" panose="020B0503020204020204" pitchFamily="34" charset="-122"/>
                </a:rPr>
                <a:t>7: R_386_PC32 swap</a:t>
              </a:r>
            </a:p>
            <a:p>
              <a:r>
                <a:rPr lang="en-US" altLang="zh-CN" sz="2000" b="1" dirty="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p:txBody>
        </p:sp>
        <p:sp>
          <p:nvSpPr>
            <p:cNvPr id="106501" name="Rectangle 5"/>
            <p:cNvSpPr/>
            <p:nvPr/>
          </p:nvSpPr>
          <p:spPr>
            <a:xfrm>
              <a:off x="1984" y="393"/>
              <a:ext cx="3666" cy="1216"/>
            </a:xfrm>
            <a:prstGeom prst="rect">
              <a:avLst/>
            </a:prstGeom>
            <a:solidFill>
              <a:srgbClr val="FF0000">
                <a:alpha val="14902"/>
              </a:srgbClr>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grpSp>
        <p:nvGrpSpPr>
          <p:cNvPr id="731144" name="Group 8"/>
          <p:cNvGrpSpPr/>
          <p:nvPr/>
        </p:nvGrpSpPr>
        <p:grpSpPr>
          <a:xfrm>
            <a:off x="4586288" y="3206750"/>
            <a:ext cx="2265362" cy="798513"/>
            <a:chOff x="2926" y="2020"/>
            <a:chExt cx="2323" cy="503"/>
          </a:xfrm>
        </p:grpSpPr>
        <p:sp>
          <p:nvSpPr>
            <p:cNvPr id="106503" name="Line 6"/>
            <p:cNvSpPr/>
            <p:nvPr/>
          </p:nvSpPr>
          <p:spPr>
            <a:xfrm flipH="1">
              <a:off x="2926" y="2222"/>
              <a:ext cx="1453" cy="301"/>
            </a:xfrm>
            <a:prstGeom prst="line">
              <a:avLst/>
            </a:prstGeom>
            <a:ln w="38100" cap="flat" cmpd="sng">
              <a:solidFill>
                <a:srgbClr val="FF0000"/>
              </a:solidFill>
              <a:prstDash val="solid"/>
              <a:round/>
              <a:headEnd type="none" w="med" len="med"/>
              <a:tailEnd type="triangle" w="med" len="med"/>
            </a:ln>
          </p:spPr>
        </p:sp>
        <p:sp>
          <p:nvSpPr>
            <p:cNvPr id="106504" name="Text Box 7"/>
            <p:cNvSpPr txBox="1"/>
            <p:nvPr/>
          </p:nvSpPr>
          <p:spPr>
            <a:xfrm>
              <a:off x="4379" y="2020"/>
              <a:ext cx="870" cy="480"/>
            </a:xfrm>
            <a:prstGeom prst="rect">
              <a:avLst/>
            </a:prstGeom>
            <a:noFill/>
            <a:ln w="9525">
              <a:noFill/>
            </a:ln>
          </p:spPr>
          <p:txBody>
            <a:bodyPr anchor="t" anchorCtr="0">
              <a:spAutoFit/>
            </a:bodyPr>
            <a:lstStyle/>
            <a:p>
              <a:pPr>
                <a:spcBef>
                  <a:spcPct val="50000"/>
                </a:spcBef>
              </a:pPr>
              <a:r>
                <a:rPr lang="zh-CN" altLang="en-US" sz="2200" b="1" dirty="0">
                  <a:solidFill>
                    <a:srgbClr val="FF0000"/>
                  </a:solidFill>
                  <a:latin typeface="Arial" panose="020B0604020202020204" pitchFamily="34" charset="0"/>
                  <a:ea typeface="微软雅黑" panose="020B0503020204020204" pitchFamily="34" charset="-122"/>
                </a:rPr>
                <a:t>重定位值</a:t>
              </a:r>
            </a:p>
          </p:txBody>
        </p:sp>
      </p:grpSp>
      <p:sp>
        <p:nvSpPr>
          <p:cNvPr id="731146" name="Line 10"/>
          <p:cNvSpPr/>
          <p:nvPr/>
        </p:nvSpPr>
        <p:spPr>
          <a:xfrm>
            <a:off x="6184900" y="2205038"/>
            <a:ext cx="1101725" cy="1627187"/>
          </a:xfrm>
          <a:prstGeom prst="line">
            <a:avLst/>
          </a:prstGeom>
          <a:ln w="57150" cap="flat" cmpd="sng">
            <a:solidFill>
              <a:schemeClr val="tx1"/>
            </a:solidFill>
            <a:prstDash val="solid"/>
            <a:round/>
            <a:headEnd type="none" w="med" len="med"/>
            <a:tailEnd type="triangle" w="med" len="med"/>
          </a:ln>
        </p:spPr>
      </p:sp>
      <p:sp>
        <p:nvSpPr>
          <p:cNvPr id="731147" name="Text Box 11"/>
          <p:cNvSpPr txBox="1"/>
          <p:nvPr/>
        </p:nvSpPr>
        <p:spPr>
          <a:xfrm>
            <a:off x="7402513" y="3133725"/>
            <a:ext cx="1119187" cy="427038"/>
          </a:xfrm>
          <a:prstGeom prst="rect">
            <a:avLst/>
          </a:prstGeom>
          <a:noFill/>
          <a:ln w="9525">
            <a:noFill/>
          </a:ln>
        </p:spPr>
        <p:txBody>
          <a:bodyPr anchor="t" anchorCtr="0">
            <a:spAutoFit/>
          </a:bodyPr>
          <a:lstStyle/>
          <a:p>
            <a:pPr>
              <a:spcBef>
                <a:spcPct val="50000"/>
              </a:spcBef>
            </a:pPr>
            <a:r>
              <a:rPr lang="zh-CN" altLang="en-US" sz="2200" b="1" dirty="0">
                <a:solidFill>
                  <a:srgbClr val="FF0000"/>
                </a:solidFill>
                <a:latin typeface="微软雅黑" panose="020B0503020204020204" pitchFamily="34" charset="-122"/>
                <a:ea typeface="微软雅黑" panose="020B0503020204020204" pitchFamily="34" charset="-122"/>
              </a:rPr>
              <a:t>值为</a:t>
            </a:r>
            <a:r>
              <a:rPr lang="en-US" altLang="zh-CN" sz="2200" b="1" dirty="0">
                <a:solidFill>
                  <a:srgbClr val="FF0000"/>
                </a:solidFill>
                <a:latin typeface="微软雅黑" panose="020B0503020204020204" pitchFamily="34" charset="-122"/>
                <a:ea typeface="微软雅黑" panose="020B0503020204020204" pitchFamily="34" charset="-122"/>
              </a:rPr>
              <a:t>-4</a:t>
            </a:r>
          </a:p>
        </p:txBody>
      </p:sp>
      <p:sp>
        <p:nvSpPr>
          <p:cNvPr id="731148" name="Rectangle 12"/>
          <p:cNvSpPr/>
          <p:nvPr/>
        </p:nvSpPr>
        <p:spPr>
          <a:xfrm>
            <a:off x="198438" y="5591175"/>
            <a:ext cx="7078662" cy="762000"/>
          </a:xfrm>
          <a:prstGeom prst="rect">
            <a:avLst/>
          </a:prstGeom>
          <a:noFill/>
          <a:ln w="9525">
            <a:noFill/>
          </a:ln>
        </p:spPr>
        <p:txBody>
          <a:bodyPr wrap="none" anchor="ctr" anchorCtr="0">
            <a:spAutoFit/>
          </a:bodyPr>
          <a:lstStyle/>
          <a:p>
            <a:pPr indent="3175"/>
            <a:r>
              <a:rPr lang="en-US" altLang="zh-CN" sz="2200" b="1" dirty="0">
                <a:latin typeface="微软雅黑" panose="020B0503020204020204" pitchFamily="34" charset="-122"/>
                <a:ea typeface="微软雅黑" panose="020B0503020204020204" pitchFamily="34" charset="-122"/>
              </a:rPr>
              <a:t>PC</a:t>
            </a:r>
            <a:r>
              <a:rPr lang="zh-CN" altLang="en-US" sz="2200" b="1" dirty="0">
                <a:latin typeface="微软雅黑" panose="020B0503020204020204" pitchFamily="34" charset="-122"/>
                <a:ea typeface="微软雅黑" panose="020B0503020204020204" pitchFamily="34" charset="-122"/>
              </a:rPr>
              <a:t>相对地址方式下，重定位值计算公式为：</a:t>
            </a:r>
          </a:p>
          <a:p>
            <a:pPr indent="3175"/>
            <a:r>
              <a:rPr lang="en-US" altLang="zh-CN" sz="2200" b="1" dirty="0">
                <a:latin typeface="微软雅黑" panose="020B0503020204020204" pitchFamily="34" charset="-122"/>
                <a:ea typeface="微软雅黑" panose="020B0503020204020204" pitchFamily="34" charset="-122"/>
              </a:rPr>
              <a:t>ADDR(r_sym) – ( ( ADDR(.text) + r_offset ) – init )</a:t>
            </a:r>
          </a:p>
        </p:txBody>
      </p:sp>
      <p:grpSp>
        <p:nvGrpSpPr>
          <p:cNvPr id="731151" name="Group 15"/>
          <p:cNvGrpSpPr/>
          <p:nvPr/>
        </p:nvGrpSpPr>
        <p:grpSpPr>
          <a:xfrm>
            <a:off x="2428875" y="6316663"/>
            <a:ext cx="4818063" cy="412750"/>
            <a:chOff x="1530" y="4015"/>
            <a:chExt cx="3035" cy="260"/>
          </a:xfrm>
        </p:grpSpPr>
        <p:sp>
          <p:nvSpPr>
            <p:cNvPr id="106509" name="Line 13"/>
            <p:cNvSpPr/>
            <p:nvPr/>
          </p:nvSpPr>
          <p:spPr>
            <a:xfrm>
              <a:off x="1530" y="4015"/>
              <a:ext cx="3035" cy="0"/>
            </a:xfrm>
            <a:prstGeom prst="line">
              <a:avLst/>
            </a:prstGeom>
            <a:ln w="38100" cap="flat" cmpd="sng">
              <a:solidFill>
                <a:srgbClr val="FF0000"/>
              </a:solidFill>
              <a:prstDash val="solid"/>
              <a:round/>
              <a:headEnd type="none" w="med" len="med"/>
              <a:tailEnd type="none" w="med" len="med"/>
            </a:ln>
          </p:spPr>
        </p:sp>
        <p:sp>
          <p:nvSpPr>
            <p:cNvPr id="106510" name="Text Box 14"/>
            <p:cNvSpPr txBox="1"/>
            <p:nvPr/>
          </p:nvSpPr>
          <p:spPr>
            <a:xfrm>
              <a:off x="2390" y="4025"/>
              <a:ext cx="1682" cy="250"/>
            </a:xfrm>
            <a:prstGeom prst="rect">
              <a:avLst/>
            </a:prstGeom>
            <a:noFill/>
            <a:ln w="9525">
              <a:noFill/>
            </a:ln>
          </p:spPr>
          <p:txBody>
            <a:bodyPr anchor="t" anchorCtr="0">
              <a:spAutoFit/>
            </a:bodyPr>
            <a:lstStyle/>
            <a:p>
              <a:pPr>
                <a:spcBef>
                  <a:spcPct val="50000"/>
                </a:spcBef>
              </a:pPr>
              <a:r>
                <a:rPr lang="en-US" altLang="zh-CN" sz="2000" b="1" dirty="0">
                  <a:solidFill>
                    <a:srgbClr val="FF0000"/>
                  </a:solidFill>
                  <a:latin typeface="微软雅黑" panose="020B0503020204020204" pitchFamily="34" charset="-122"/>
                  <a:ea typeface="微软雅黑" panose="020B0503020204020204" pitchFamily="34" charset="-122"/>
                </a:rPr>
                <a:t>call</a:t>
              </a:r>
              <a:r>
                <a:rPr lang="zh-CN" altLang="en-US" sz="2000" b="1" dirty="0">
                  <a:solidFill>
                    <a:srgbClr val="FF0000"/>
                  </a:solidFill>
                  <a:latin typeface="微软雅黑" panose="020B0503020204020204" pitchFamily="34" charset="-122"/>
                  <a:ea typeface="微软雅黑" panose="020B0503020204020204" pitchFamily="34" charset="-122"/>
                </a:rPr>
                <a:t>指令下条指令地址</a:t>
              </a:r>
            </a:p>
          </p:txBody>
        </p:sp>
      </p:grpSp>
      <p:grpSp>
        <p:nvGrpSpPr>
          <p:cNvPr id="731155" name="Group 19"/>
          <p:cNvGrpSpPr/>
          <p:nvPr/>
        </p:nvGrpSpPr>
        <p:grpSpPr>
          <a:xfrm>
            <a:off x="227013" y="6313488"/>
            <a:ext cx="1855787" cy="401637"/>
            <a:chOff x="143" y="4013"/>
            <a:chExt cx="1169" cy="253"/>
          </a:xfrm>
        </p:grpSpPr>
        <p:sp>
          <p:nvSpPr>
            <p:cNvPr id="106512" name="Line 17"/>
            <p:cNvSpPr/>
            <p:nvPr/>
          </p:nvSpPr>
          <p:spPr>
            <a:xfrm>
              <a:off x="143" y="4013"/>
              <a:ext cx="1169" cy="1"/>
            </a:xfrm>
            <a:prstGeom prst="line">
              <a:avLst/>
            </a:prstGeom>
            <a:ln w="38100" cap="flat" cmpd="sng">
              <a:solidFill>
                <a:srgbClr val="FF0000"/>
              </a:solidFill>
              <a:prstDash val="solid"/>
              <a:round/>
              <a:headEnd type="none" w="med" len="med"/>
              <a:tailEnd type="none" w="med" len="med"/>
            </a:ln>
          </p:spPr>
        </p:sp>
        <p:sp>
          <p:nvSpPr>
            <p:cNvPr id="106513" name="Text Box 18"/>
            <p:cNvSpPr txBox="1"/>
            <p:nvPr/>
          </p:nvSpPr>
          <p:spPr>
            <a:xfrm>
              <a:off x="315" y="4016"/>
              <a:ext cx="970" cy="250"/>
            </a:xfrm>
            <a:prstGeom prst="rect">
              <a:avLst/>
            </a:prstGeom>
            <a:noFill/>
            <a:ln w="9525">
              <a:noFill/>
            </a:ln>
          </p:spPr>
          <p:txBody>
            <a:bodyPr anchor="t" anchorCtr="0">
              <a:spAutoFit/>
            </a:bodyPr>
            <a:lstStyle/>
            <a:p>
              <a:pPr>
                <a:spcBef>
                  <a:spcPct val="50000"/>
                </a:spcBef>
              </a:pPr>
              <a:r>
                <a:rPr lang="zh-CN" altLang="en-US" sz="2000" b="1" dirty="0">
                  <a:solidFill>
                    <a:srgbClr val="FF0000"/>
                  </a:solidFill>
                  <a:latin typeface="微软雅黑" panose="020B0503020204020204" pitchFamily="34" charset="-122"/>
                  <a:ea typeface="微软雅黑" panose="020B0503020204020204" pitchFamily="34" charset="-122"/>
                </a:rPr>
                <a:t>引用目标处</a:t>
              </a:r>
            </a:p>
          </p:txBody>
        </p:sp>
      </p:grpSp>
      <p:sp>
        <p:nvSpPr>
          <p:cNvPr id="731157" name="Text Box 21"/>
          <p:cNvSpPr txBox="1"/>
          <p:nvPr/>
        </p:nvSpPr>
        <p:spPr>
          <a:xfrm>
            <a:off x="6575425" y="6346825"/>
            <a:ext cx="1857375" cy="396875"/>
          </a:xfrm>
          <a:prstGeom prst="rect">
            <a:avLst/>
          </a:prstGeom>
          <a:noFill/>
          <a:ln w="9525">
            <a:noFill/>
          </a:ln>
        </p:spPr>
        <p:txBody>
          <a:bodyPr anchor="t" anchorCtr="0">
            <a:spAutoFit/>
          </a:bodyPr>
          <a:lstStyle/>
          <a:p>
            <a:pPr>
              <a:spcBef>
                <a:spcPct val="50000"/>
              </a:spcBef>
            </a:pPr>
            <a:r>
              <a:rPr lang="zh-CN" altLang="en-US" sz="2000" b="1" dirty="0">
                <a:solidFill>
                  <a:srgbClr val="3333CC"/>
                </a:solidFill>
                <a:latin typeface="微软雅黑" panose="020B0503020204020204" pitchFamily="34" charset="-122"/>
                <a:ea typeface="微软雅黑" panose="020B0503020204020204" pitchFamily="34" charset="-122"/>
              </a:rPr>
              <a:t>即当前</a:t>
            </a:r>
            <a:r>
              <a:rPr lang="en-US" altLang="zh-CN" sz="2000" b="1" dirty="0">
                <a:solidFill>
                  <a:srgbClr val="3333CC"/>
                </a:solidFill>
                <a:latin typeface="微软雅黑" panose="020B0503020204020204" pitchFamily="34" charset="-122"/>
                <a:ea typeface="微软雅黑" panose="020B0503020204020204" pitchFamily="34" charset="-122"/>
              </a:rPr>
              <a:t>PC</a:t>
            </a:r>
            <a:r>
              <a:rPr lang="zh-CN" altLang="en-US" sz="2000" b="1" dirty="0">
                <a:solidFill>
                  <a:srgbClr val="3333CC"/>
                </a:solidFill>
                <a:latin typeface="微软雅黑" panose="020B0503020204020204" pitchFamily="34" charset="-122"/>
                <a:ea typeface="微软雅黑" panose="020B0503020204020204" pitchFamily="34" charset="-122"/>
              </a:rPr>
              <a:t>的值</a:t>
            </a:r>
          </a:p>
        </p:txBody>
      </p:sp>
      <p:sp>
        <p:nvSpPr>
          <p:cNvPr id="731158" name="Text Box 22"/>
          <p:cNvSpPr txBox="1"/>
          <p:nvPr/>
        </p:nvSpPr>
        <p:spPr>
          <a:xfrm>
            <a:off x="7534275" y="5413375"/>
            <a:ext cx="796925" cy="396875"/>
          </a:xfrm>
          <a:prstGeom prst="rect">
            <a:avLst/>
          </a:prstGeom>
          <a:noFill/>
          <a:ln w="9525">
            <a:noFill/>
          </a:ln>
        </p:spPr>
        <p:txBody>
          <a:bodyPr anchor="t" anchorCtr="0">
            <a:spAutoFit/>
          </a:bodyPr>
          <a:lstStyle/>
          <a:p>
            <a:pPr>
              <a:spcBef>
                <a:spcPct val="50000"/>
              </a:spcBef>
            </a:pPr>
            <a:r>
              <a:rPr lang="en-US" altLang="zh-CN" sz="2000" b="1" dirty="0">
                <a:latin typeface="Arial" panose="020B0604020202020204" pitchFamily="34" charset="0"/>
                <a:ea typeface="宋体" panose="02010600030101010101" pitchFamily="2" charset="-122"/>
                <a:hlinkClick r:id="rId2" action="ppaction://hlinksldjump"/>
              </a:rPr>
              <a:t>SKIP</a:t>
            </a:r>
            <a:endParaRPr lang="en-US" altLang="zh-CN" sz="2000" b="1" dirty="0">
              <a:latin typeface="Arial" panose="020B0604020202020204" pitchFamily="34" charset="0"/>
              <a:ea typeface="宋体" panose="02010600030101010101" pitchFamily="2" charset="-122"/>
            </a:endParaRPr>
          </a:p>
        </p:txBody>
      </p:sp>
      <p:grpSp>
        <p:nvGrpSpPr>
          <p:cNvPr id="731160" name="Group 24"/>
          <p:cNvGrpSpPr/>
          <p:nvPr/>
        </p:nvGrpSpPr>
        <p:grpSpPr>
          <a:xfrm>
            <a:off x="4630738" y="1538288"/>
            <a:ext cx="3381375" cy="2322512"/>
            <a:chOff x="2917" y="969"/>
            <a:chExt cx="2130" cy="1463"/>
          </a:xfrm>
        </p:grpSpPr>
        <p:sp>
          <p:nvSpPr>
            <p:cNvPr id="106517" name="Line 9"/>
            <p:cNvSpPr/>
            <p:nvPr/>
          </p:nvSpPr>
          <p:spPr>
            <a:xfrm>
              <a:off x="3218" y="1207"/>
              <a:ext cx="1829" cy="1225"/>
            </a:xfrm>
            <a:prstGeom prst="line">
              <a:avLst/>
            </a:prstGeom>
            <a:ln w="57150" cap="flat" cmpd="sng">
              <a:solidFill>
                <a:schemeClr val="tx1"/>
              </a:solidFill>
              <a:prstDash val="solid"/>
              <a:round/>
              <a:headEnd type="none" w="med" len="med"/>
              <a:tailEnd type="triangle" w="med" len="med"/>
            </a:ln>
          </p:spPr>
        </p:sp>
        <p:sp>
          <p:nvSpPr>
            <p:cNvPr id="106518" name="Rectangle 23"/>
            <p:cNvSpPr/>
            <p:nvPr/>
          </p:nvSpPr>
          <p:spPr>
            <a:xfrm>
              <a:off x="2917" y="969"/>
              <a:ext cx="740" cy="247"/>
            </a:xfrm>
            <a:prstGeom prst="rect">
              <a:avLst/>
            </a:prstGeom>
            <a:solidFill>
              <a:schemeClr val="accent1">
                <a:alpha val="25882"/>
              </a:schemeClr>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1139">
                                            <p:txEl>
                                              <p:pRg st="3" end="3"/>
                                            </p:txEl>
                                          </p:spTgt>
                                        </p:tgtEl>
                                        <p:attrNameLst>
                                          <p:attrName>style.visibility</p:attrName>
                                        </p:attrNameLst>
                                      </p:cBhvr>
                                      <p:to>
                                        <p:strVal val="visible"/>
                                      </p:to>
                                    </p:set>
                                    <p:animEffect transition="in" filter="blinds(horizontal)">
                                      <p:cBhvr>
                                        <p:cTn id="7" dur="500"/>
                                        <p:tgtEl>
                                          <p:spTgt spid="73113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1139">
                                            <p:txEl>
                                              <p:pRg st="4" end="4"/>
                                            </p:txEl>
                                          </p:spTgt>
                                        </p:tgtEl>
                                        <p:attrNameLst>
                                          <p:attrName>style.visibility</p:attrName>
                                        </p:attrNameLst>
                                      </p:cBhvr>
                                      <p:to>
                                        <p:strVal val="visible"/>
                                      </p:to>
                                    </p:set>
                                    <p:animEffect transition="in" filter="blinds(horizontal)">
                                      <p:cBhvr>
                                        <p:cTn id="12" dur="500"/>
                                        <p:tgtEl>
                                          <p:spTgt spid="731139">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31139">
                                            <p:txEl>
                                              <p:pRg st="5" end="5"/>
                                            </p:txEl>
                                          </p:spTgt>
                                        </p:tgtEl>
                                        <p:attrNameLst>
                                          <p:attrName>style.visibility</p:attrName>
                                        </p:attrNameLst>
                                      </p:cBhvr>
                                      <p:to>
                                        <p:strVal val="visible"/>
                                      </p:to>
                                    </p:set>
                                    <p:animEffect transition="in" filter="blinds(horizontal)">
                                      <p:cBhvr>
                                        <p:cTn id="15" dur="500"/>
                                        <p:tgtEl>
                                          <p:spTgt spid="731139">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31139">
                                            <p:txEl>
                                              <p:pRg st="6" end="6"/>
                                            </p:txEl>
                                          </p:spTgt>
                                        </p:tgtEl>
                                        <p:attrNameLst>
                                          <p:attrName>style.visibility</p:attrName>
                                        </p:attrNameLst>
                                      </p:cBhvr>
                                      <p:to>
                                        <p:strVal val="visible"/>
                                      </p:to>
                                    </p:set>
                                    <p:animEffect transition="in" filter="blinds(horizontal)">
                                      <p:cBhvr>
                                        <p:cTn id="20" dur="500"/>
                                        <p:tgtEl>
                                          <p:spTgt spid="731139">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31156"/>
                                        </p:tgtEl>
                                        <p:attrNameLst>
                                          <p:attrName>style.visibility</p:attrName>
                                        </p:attrNameLst>
                                      </p:cBhvr>
                                      <p:to>
                                        <p:strVal val="visible"/>
                                      </p:to>
                                    </p:set>
                                    <p:animEffect transition="in" filter="blinds(horizontal)">
                                      <p:cBhvr>
                                        <p:cTn id="25" dur="500"/>
                                        <p:tgtEl>
                                          <p:spTgt spid="73115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731139">
                                            <p:txEl>
                                              <p:pRg st="7" end="7"/>
                                            </p:txEl>
                                          </p:spTgt>
                                        </p:tgtEl>
                                        <p:attrNameLst>
                                          <p:attrName>style.visibility</p:attrName>
                                        </p:attrNameLst>
                                      </p:cBhvr>
                                      <p:to>
                                        <p:strVal val="visible"/>
                                      </p:to>
                                    </p:set>
                                    <p:animEffect transition="in" filter="blinds(horizontal)">
                                      <p:cBhvr>
                                        <p:cTn id="30" dur="500"/>
                                        <p:tgtEl>
                                          <p:spTgt spid="73113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731144"/>
                                        </p:tgtEl>
                                        <p:attrNameLst>
                                          <p:attrName>style.visibility</p:attrName>
                                        </p:attrNameLst>
                                      </p:cBhvr>
                                      <p:to>
                                        <p:strVal val="visible"/>
                                      </p:to>
                                    </p:set>
                                    <p:animEffect transition="in" filter="blinds(horizontal)">
                                      <p:cBhvr>
                                        <p:cTn id="35" dur="500"/>
                                        <p:tgtEl>
                                          <p:spTgt spid="731144"/>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731146"/>
                                        </p:tgtEl>
                                        <p:attrNameLst>
                                          <p:attrName>style.visibility</p:attrName>
                                        </p:attrNameLst>
                                      </p:cBhvr>
                                      <p:to>
                                        <p:strVal val="visible"/>
                                      </p:to>
                                    </p:set>
                                    <p:animEffect transition="in" filter="blinds(horizontal)">
                                      <p:cBhvr>
                                        <p:cTn id="40" dur="500"/>
                                        <p:tgtEl>
                                          <p:spTgt spid="731146"/>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731160"/>
                                        </p:tgtEl>
                                        <p:attrNameLst>
                                          <p:attrName>style.visibility</p:attrName>
                                        </p:attrNameLst>
                                      </p:cBhvr>
                                      <p:to>
                                        <p:strVal val="visible"/>
                                      </p:to>
                                    </p:set>
                                    <p:animEffect transition="in" filter="blinds(horizontal)">
                                      <p:cBhvr>
                                        <p:cTn id="45" dur="500"/>
                                        <p:tgtEl>
                                          <p:spTgt spid="731160"/>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731147"/>
                                        </p:tgtEl>
                                        <p:attrNameLst>
                                          <p:attrName>style.visibility</p:attrName>
                                        </p:attrNameLst>
                                      </p:cBhvr>
                                      <p:to>
                                        <p:strVal val="visible"/>
                                      </p:to>
                                    </p:set>
                                    <p:animEffect transition="in" filter="blinds(horizontal)">
                                      <p:cBhvr>
                                        <p:cTn id="50" dur="500"/>
                                        <p:tgtEl>
                                          <p:spTgt spid="731147"/>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731139">
                                            <p:txEl>
                                              <p:pRg st="8" end="8"/>
                                            </p:txEl>
                                          </p:spTgt>
                                        </p:tgtEl>
                                        <p:attrNameLst>
                                          <p:attrName>style.visibility</p:attrName>
                                        </p:attrNameLst>
                                      </p:cBhvr>
                                      <p:to>
                                        <p:strVal val="visible"/>
                                      </p:to>
                                    </p:set>
                                    <p:animEffect transition="in" filter="blinds(horizontal)">
                                      <p:cBhvr>
                                        <p:cTn id="55" dur="500"/>
                                        <p:tgtEl>
                                          <p:spTgt spid="731139">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731139">
                                            <p:txEl>
                                              <p:pRg st="9" end="9"/>
                                            </p:txEl>
                                          </p:spTgt>
                                        </p:tgtEl>
                                        <p:attrNameLst>
                                          <p:attrName>style.visibility</p:attrName>
                                        </p:attrNameLst>
                                      </p:cBhvr>
                                      <p:to>
                                        <p:strVal val="visible"/>
                                      </p:to>
                                    </p:set>
                                    <p:animEffect transition="in" filter="blinds(horizontal)">
                                      <p:cBhvr>
                                        <p:cTn id="60" dur="500"/>
                                        <p:tgtEl>
                                          <p:spTgt spid="731139">
                                            <p:txEl>
                                              <p:pRg st="9" end="9"/>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731139">
                                            <p:txEl>
                                              <p:pRg st="10" end="10"/>
                                            </p:txEl>
                                          </p:spTgt>
                                        </p:tgtEl>
                                        <p:attrNameLst>
                                          <p:attrName>style.visibility</p:attrName>
                                        </p:attrNameLst>
                                      </p:cBhvr>
                                      <p:to>
                                        <p:strVal val="visible"/>
                                      </p:to>
                                    </p:set>
                                    <p:animEffect transition="in" filter="blinds(horizontal)">
                                      <p:cBhvr>
                                        <p:cTn id="65" dur="500"/>
                                        <p:tgtEl>
                                          <p:spTgt spid="731139">
                                            <p:txEl>
                                              <p:pRg st="10" end="1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731148"/>
                                        </p:tgtEl>
                                        <p:attrNameLst>
                                          <p:attrName>style.visibility</p:attrName>
                                        </p:attrNameLst>
                                      </p:cBhvr>
                                      <p:to>
                                        <p:strVal val="visible"/>
                                      </p:to>
                                    </p:set>
                                    <p:animEffect transition="in" filter="blinds(horizontal)">
                                      <p:cBhvr>
                                        <p:cTn id="70" dur="500"/>
                                        <p:tgtEl>
                                          <p:spTgt spid="731148"/>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731155"/>
                                        </p:tgtEl>
                                        <p:attrNameLst>
                                          <p:attrName>style.visibility</p:attrName>
                                        </p:attrNameLst>
                                      </p:cBhvr>
                                      <p:to>
                                        <p:strVal val="visible"/>
                                      </p:to>
                                    </p:set>
                                    <p:animEffect transition="in" filter="blinds(horizontal)">
                                      <p:cBhvr>
                                        <p:cTn id="75" dur="500"/>
                                        <p:tgtEl>
                                          <p:spTgt spid="731155"/>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nodeType="clickEffect">
                                  <p:stCondLst>
                                    <p:cond delay="0"/>
                                  </p:stCondLst>
                                  <p:childTnLst>
                                    <p:set>
                                      <p:cBhvr>
                                        <p:cTn id="79" dur="1" fill="hold">
                                          <p:stCondLst>
                                            <p:cond delay="0"/>
                                          </p:stCondLst>
                                        </p:cTn>
                                        <p:tgtEl>
                                          <p:spTgt spid="731151"/>
                                        </p:tgtEl>
                                        <p:attrNameLst>
                                          <p:attrName>style.visibility</p:attrName>
                                        </p:attrNameLst>
                                      </p:cBhvr>
                                      <p:to>
                                        <p:strVal val="visible"/>
                                      </p:to>
                                    </p:set>
                                    <p:animEffect transition="in" filter="blinds(horizontal)">
                                      <p:cBhvr>
                                        <p:cTn id="80" dur="500"/>
                                        <p:tgtEl>
                                          <p:spTgt spid="731151"/>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nodeType="clickEffect">
                                  <p:stCondLst>
                                    <p:cond delay="0"/>
                                  </p:stCondLst>
                                  <p:childTnLst>
                                    <p:set>
                                      <p:cBhvr>
                                        <p:cTn id="84" dur="1" fill="hold">
                                          <p:stCondLst>
                                            <p:cond delay="0"/>
                                          </p:stCondLst>
                                        </p:cTn>
                                        <p:tgtEl>
                                          <p:spTgt spid="731157"/>
                                        </p:tgtEl>
                                        <p:attrNameLst>
                                          <p:attrName>style.visibility</p:attrName>
                                        </p:attrNameLst>
                                      </p:cBhvr>
                                      <p:to>
                                        <p:strVal val="visible"/>
                                      </p:to>
                                    </p:set>
                                    <p:animEffect transition="in" filter="blinds(horizontal)">
                                      <p:cBhvr>
                                        <p:cTn id="85" dur="500"/>
                                        <p:tgtEl>
                                          <p:spTgt spid="731157"/>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nodeType="clickEffect">
                                  <p:stCondLst>
                                    <p:cond delay="0"/>
                                  </p:stCondLst>
                                  <p:childTnLst>
                                    <p:set>
                                      <p:cBhvr>
                                        <p:cTn id="89" dur="1" fill="hold">
                                          <p:stCondLst>
                                            <p:cond delay="0"/>
                                          </p:stCondLst>
                                        </p:cTn>
                                        <p:tgtEl>
                                          <p:spTgt spid="731158"/>
                                        </p:tgtEl>
                                        <p:attrNameLst>
                                          <p:attrName>style.visibility</p:attrName>
                                        </p:attrNameLst>
                                      </p:cBhvr>
                                      <p:to>
                                        <p:strVal val="visible"/>
                                      </p:to>
                                    </p:set>
                                    <p:animEffect transition="in" filter="blinds(horizontal)">
                                      <p:cBhvr>
                                        <p:cTn id="90" dur="500"/>
                                        <p:tgtEl>
                                          <p:spTgt spid="731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1147" grpId="0"/>
      <p:bldP spid="731148" grpId="0"/>
      <p:bldP spid="731157" grpId="0"/>
      <p:bldP spid="731158"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p:cNvSpPr>
          <p:nvPr>
            <p:ph type="title"/>
          </p:nvPr>
        </p:nvSpPr>
        <p:spPr>
          <a:ln/>
        </p:spPr>
        <p:txBody>
          <a:bodyPr vert="horz" wrap="square" lIns="91440" tIns="45720" rIns="91440" bIns="45720" anchor="ctr" anchorCtr="0"/>
          <a:lstStyle/>
          <a:p>
            <a:r>
              <a:rPr lang="zh-CN" altLang="en-US" dirty="0"/>
              <a:t>确定定义符号的地址</a:t>
            </a:r>
          </a:p>
        </p:txBody>
      </p:sp>
      <p:sp>
        <p:nvSpPr>
          <p:cNvPr id="107522" name="Text Box 25"/>
          <p:cNvSpPr txBox="1"/>
          <p:nvPr/>
        </p:nvSpPr>
        <p:spPr>
          <a:xfrm>
            <a:off x="8280400" y="1689100"/>
            <a:ext cx="604838" cy="350838"/>
          </a:xfrm>
          <a:prstGeom prst="rect">
            <a:avLst/>
          </a:prstGeom>
          <a:noFill/>
          <a:ln w="9525">
            <a:noFill/>
          </a:ln>
        </p:spPr>
        <p:txBody>
          <a:bodyPr wrap="none" lIns="0" tIns="46800" rIns="0" bIns="46800" anchor="t" anchorCtr="0"/>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%esp </a:t>
            </a:r>
          </a:p>
        </p:txBody>
      </p:sp>
      <p:sp>
        <p:nvSpPr>
          <p:cNvPr id="107523" name="Line 26"/>
          <p:cNvSpPr/>
          <p:nvPr/>
        </p:nvSpPr>
        <p:spPr>
          <a:xfrm flipH="1">
            <a:off x="7986713" y="1871663"/>
            <a:ext cx="312737" cy="1587"/>
          </a:xfrm>
          <a:prstGeom prst="line">
            <a:avLst/>
          </a:prstGeom>
          <a:ln w="3240" cap="flat" cmpd="sng">
            <a:solidFill>
              <a:srgbClr val="000066"/>
            </a:solidFill>
            <a:prstDash val="solid"/>
            <a:miter/>
            <a:headEnd type="none" w="med" len="med"/>
            <a:tailEnd type="triangle" w="med" len="med"/>
          </a:ln>
        </p:spPr>
      </p:sp>
      <p:sp>
        <p:nvSpPr>
          <p:cNvPr id="107524" name="Text Box 29"/>
          <p:cNvSpPr txBox="1"/>
          <p:nvPr/>
        </p:nvSpPr>
        <p:spPr>
          <a:xfrm>
            <a:off x="8259763" y="3911600"/>
            <a:ext cx="587375" cy="363538"/>
          </a:xfrm>
          <a:prstGeom prst="rect">
            <a:avLst/>
          </a:prstGeom>
          <a:noFill/>
          <a:ln w="9525">
            <a:noFill/>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900" b="1" dirty="0">
                <a:latin typeface="微软雅黑" panose="020B0503020204020204" pitchFamily="34" charset="-122"/>
                <a:ea typeface="微软雅黑" panose="020B0503020204020204" pitchFamily="34" charset="-122"/>
              </a:rPr>
              <a:t>brk</a:t>
            </a:r>
          </a:p>
        </p:txBody>
      </p:sp>
      <p:sp>
        <p:nvSpPr>
          <p:cNvPr id="107525" name="Line 30"/>
          <p:cNvSpPr/>
          <p:nvPr/>
        </p:nvSpPr>
        <p:spPr>
          <a:xfrm flipH="1">
            <a:off x="8005763" y="4108450"/>
            <a:ext cx="296862" cy="1588"/>
          </a:xfrm>
          <a:prstGeom prst="line">
            <a:avLst/>
          </a:prstGeom>
          <a:ln w="3240" cap="flat" cmpd="sng">
            <a:solidFill>
              <a:srgbClr val="000066"/>
            </a:solidFill>
            <a:prstDash val="solid"/>
            <a:miter/>
            <a:headEnd type="none" w="med" len="med"/>
            <a:tailEnd type="triangle" w="med" len="med"/>
          </a:ln>
        </p:spPr>
      </p:sp>
      <p:sp>
        <p:nvSpPr>
          <p:cNvPr id="107526" name="Text Box 31"/>
          <p:cNvSpPr txBox="1"/>
          <p:nvPr/>
        </p:nvSpPr>
        <p:spPr>
          <a:xfrm>
            <a:off x="4243388" y="1044575"/>
            <a:ext cx="1565275" cy="322263"/>
          </a:xfrm>
          <a:prstGeom prst="rect">
            <a:avLst/>
          </a:prstGeom>
          <a:noFill/>
          <a:ln w="9525">
            <a:noFill/>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latin typeface="微软雅黑" panose="020B0503020204020204" pitchFamily="34" charset="-122"/>
                <a:ea typeface="微软雅黑" panose="020B0503020204020204" pitchFamily="34" charset="-122"/>
              </a:rPr>
              <a:t>0xC00000000</a:t>
            </a:r>
          </a:p>
        </p:txBody>
      </p:sp>
      <p:sp>
        <p:nvSpPr>
          <p:cNvPr id="784394" name="Text Box 32"/>
          <p:cNvSpPr txBox="1"/>
          <p:nvPr/>
        </p:nvSpPr>
        <p:spPr>
          <a:xfrm>
            <a:off x="4381500" y="5900738"/>
            <a:ext cx="1428750" cy="322262"/>
          </a:xfrm>
          <a:prstGeom prst="rect">
            <a:avLst/>
          </a:prstGeom>
          <a:solidFill>
            <a:schemeClr val="accent1"/>
          </a:solidFill>
          <a:ln w="9525">
            <a:noFill/>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solidFill>
                  <a:srgbClr val="FF0000"/>
                </a:solidFill>
                <a:latin typeface="微软雅黑" panose="020B0503020204020204" pitchFamily="34" charset="-122"/>
                <a:ea typeface="微软雅黑" panose="020B0503020204020204" pitchFamily="34" charset="-122"/>
              </a:rPr>
              <a:t>0x08048000</a:t>
            </a:r>
          </a:p>
        </p:txBody>
      </p:sp>
      <p:sp>
        <p:nvSpPr>
          <p:cNvPr id="107528" name="Text Box 24"/>
          <p:cNvSpPr txBox="1"/>
          <p:nvPr/>
        </p:nvSpPr>
        <p:spPr>
          <a:xfrm>
            <a:off x="5381625" y="6337300"/>
            <a:ext cx="315913" cy="331788"/>
          </a:xfrm>
          <a:prstGeom prst="rect">
            <a:avLst/>
          </a:prstGeom>
          <a:noFill/>
          <a:ln w="9525">
            <a:noFill/>
          </a:ln>
        </p:spPr>
        <p:txBody>
          <a:bodyPr wrap="none" lIns="90000" tIns="46800" rIns="90000" bIns="46800" anchor="t" anchorCtr="0">
            <a:spAutoFit/>
          </a:bodyPr>
          <a:lstStyle/>
          <a:p>
            <a:pP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dirty="0">
                <a:latin typeface="Arial Black" panose="020B0A04020102020204" pitchFamily="34" charset="0"/>
                <a:ea typeface="msgothic"/>
              </a:rPr>
              <a:t>0</a:t>
            </a:r>
          </a:p>
        </p:txBody>
      </p:sp>
      <p:sp>
        <p:nvSpPr>
          <p:cNvPr id="107529" name="Rectangle 13"/>
          <p:cNvSpPr/>
          <p:nvPr/>
        </p:nvSpPr>
        <p:spPr>
          <a:xfrm>
            <a:off x="5800725" y="1871663"/>
            <a:ext cx="2168525" cy="725487"/>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107530" name="Line 28"/>
          <p:cNvSpPr/>
          <p:nvPr/>
        </p:nvSpPr>
        <p:spPr>
          <a:xfrm flipV="1">
            <a:off x="8075613" y="812800"/>
            <a:ext cx="1587" cy="460375"/>
          </a:xfrm>
          <a:prstGeom prst="line">
            <a:avLst/>
          </a:prstGeom>
          <a:ln w="38100" cap="flat" cmpd="sng">
            <a:solidFill>
              <a:schemeClr val="tx1"/>
            </a:solidFill>
            <a:prstDash val="solid"/>
            <a:miter/>
            <a:headEnd type="none" w="med" len="med"/>
            <a:tailEnd type="triangle" w="med" len="med"/>
          </a:ln>
        </p:spPr>
      </p:sp>
      <p:sp>
        <p:nvSpPr>
          <p:cNvPr id="107531" name="Rectangle 14"/>
          <p:cNvSpPr/>
          <p:nvPr/>
        </p:nvSpPr>
        <p:spPr>
          <a:xfrm>
            <a:off x="5802313" y="796925"/>
            <a:ext cx="2166937" cy="517525"/>
          </a:xfrm>
          <a:prstGeom prst="rect">
            <a:avLst/>
          </a:prstGeom>
          <a:solidFill>
            <a:srgbClr val="F1C7C7"/>
          </a:solidFill>
          <a:ln w="3240"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latin typeface="微软雅黑" panose="020B0503020204020204" pitchFamily="34" charset="-122"/>
                <a:ea typeface="微软雅黑" panose="020B0503020204020204" pitchFamily="34" charset="-122"/>
              </a:rPr>
              <a:t>内核虚存区</a:t>
            </a:r>
          </a:p>
        </p:txBody>
      </p:sp>
      <p:sp>
        <p:nvSpPr>
          <p:cNvPr id="107532" name="Rectangle 15"/>
          <p:cNvSpPr/>
          <p:nvPr/>
        </p:nvSpPr>
        <p:spPr>
          <a:xfrm>
            <a:off x="5802313" y="2605088"/>
            <a:ext cx="2166937" cy="711200"/>
          </a:xfrm>
          <a:prstGeom prst="rect">
            <a:avLst/>
          </a:prstGeom>
          <a:solidFill>
            <a:srgbClr val="D5F1CF"/>
          </a:solidFill>
          <a:ln w="3240"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latin typeface="微软雅黑" panose="020B0503020204020204" pitchFamily="34" charset="-122"/>
                <a:ea typeface="微软雅黑" panose="020B0503020204020204" pitchFamily="34" charset="-122"/>
              </a:rPr>
              <a:t>共享库区域</a:t>
            </a:r>
          </a:p>
        </p:txBody>
      </p:sp>
      <p:sp>
        <p:nvSpPr>
          <p:cNvPr id="33808" name="Rectangle 16"/>
          <p:cNvSpPr>
            <a:spLocks noChangeArrowheads="1"/>
          </p:cNvSpPr>
          <p:nvPr/>
        </p:nvSpPr>
        <p:spPr bwMode="auto">
          <a:xfrm>
            <a:off x="5802313" y="3311525"/>
            <a:ext cx="2166938" cy="768350"/>
          </a:xfrm>
          <a:prstGeom prst="rect">
            <a:avLst/>
          </a:prstGeom>
          <a:solidFill>
            <a:schemeClr val="bg1"/>
          </a:solidFill>
          <a:ln w="3302">
            <a:solidFill>
              <a:schemeClr val="tx1"/>
            </a:solidFill>
            <a:miter lim="800000"/>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400" b="1" i="0" u="none" strike="noStrike" kern="1200" cap="none" spc="0" normalizeH="0" baseline="0" noProof="0">
              <a:ln>
                <a:noFill/>
              </a:ln>
              <a:solidFill>
                <a:schemeClr val="tx1"/>
              </a:solidFill>
              <a:effectLst/>
              <a:uLnTx/>
              <a:uFillTx/>
              <a:latin typeface="Arial Narrow" panose="020B0606020202030204" pitchFamily="34" charset="0"/>
              <a:ea typeface="+mn-ea"/>
              <a:cs typeface="+mn-cs"/>
            </a:endParaRPr>
          </a:p>
        </p:txBody>
      </p:sp>
      <p:sp>
        <p:nvSpPr>
          <p:cNvPr id="107534" name="Rectangle 17"/>
          <p:cNvSpPr/>
          <p:nvPr/>
        </p:nvSpPr>
        <p:spPr>
          <a:xfrm>
            <a:off x="5802313" y="4078288"/>
            <a:ext cx="2166937" cy="711200"/>
          </a:xfrm>
          <a:prstGeom prst="rect">
            <a:avLst/>
          </a:prstGeom>
          <a:solidFill>
            <a:srgbClr val="D5F1CF"/>
          </a:solidFill>
          <a:ln w="3240"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latin typeface="微软雅黑" panose="020B0503020204020204" pitchFamily="34" charset="-122"/>
                <a:ea typeface="微软雅黑" panose="020B0503020204020204" pitchFamily="34" charset="-122"/>
              </a:rPr>
              <a:t>堆（</a:t>
            </a:r>
            <a:r>
              <a:rPr lang="en-GB" altLang="zh-CN" sz="2000" b="1" dirty="0">
                <a:latin typeface="微软雅黑" panose="020B0503020204020204" pitchFamily="34" charset="-122"/>
                <a:ea typeface="微软雅黑" panose="020B0503020204020204" pitchFamily="34" charset="-122"/>
              </a:rPr>
              <a:t>heap</a:t>
            </a:r>
            <a:r>
              <a:rPr lang="zh-CN" altLang="en-GB" sz="2000" b="1" dirty="0">
                <a:latin typeface="微软雅黑" panose="020B0503020204020204" pitchFamily="34" charset="-122"/>
                <a:ea typeface="微软雅黑" panose="020B0503020204020204" pitchFamily="34" charset="-122"/>
              </a:rPr>
              <a:t>）</a:t>
            </a:r>
          </a:p>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latin typeface="微软雅黑" panose="020B0503020204020204" pitchFamily="34" charset="-122"/>
                <a:ea typeface="微软雅黑" panose="020B0503020204020204" pitchFamily="34" charset="-122"/>
              </a:rPr>
              <a:t>动态生成</a:t>
            </a:r>
            <a:r>
              <a:rPr lang="en-GB" altLang="zh-CN" sz="2000" b="1" dirty="0">
                <a:latin typeface="Calibri" panose="020F0502020204030204" pitchFamily="34" charset="0"/>
                <a:ea typeface="微软雅黑" panose="020B0503020204020204" pitchFamily="34" charset="-122"/>
              </a:rPr>
              <a:t>)</a:t>
            </a:r>
          </a:p>
        </p:txBody>
      </p:sp>
      <p:sp>
        <p:nvSpPr>
          <p:cNvPr id="107535" name="Line 19"/>
          <p:cNvSpPr/>
          <p:nvPr/>
        </p:nvSpPr>
        <p:spPr>
          <a:xfrm flipV="1">
            <a:off x="6881813" y="3660775"/>
            <a:ext cx="1587" cy="407988"/>
          </a:xfrm>
          <a:prstGeom prst="line">
            <a:avLst/>
          </a:prstGeom>
          <a:ln w="3240" cap="flat" cmpd="sng">
            <a:solidFill>
              <a:schemeClr val="tx1"/>
            </a:solidFill>
            <a:prstDash val="solid"/>
            <a:miter/>
            <a:headEnd type="none" w="med" len="med"/>
            <a:tailEnd type="triangle" w="med" len="med"/>
          </a:ln>
        </p:spPr>
      </p:sp>
      <p:sp>
        <p:nvSpPr>
          <p:cNvPr id="107536" name="Rectangle 20"/>
          <p:cNvSpPr/>
          <p:nvPr/>
        </p:nvSpPr>
        <p:spPr>
          <a:xfrm>
            <a:off x="5802313" y="1282700"/>
            <a:ext cx="2166937" cy="598488"/>
          </a:xfrm>
          <a:prstGeom prst="rect">
            <a:avLst/>
          </a:prstGeom>
          <a:solidFill>
            <a:srgbClr val="D5F1CF"/>
          </a:solidFill>
          <a:ln w="3240"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latin typeface="微软雅黑" panose="020B0503020204020204" pitchFamily="34" charset="-122"/>
                <a:ea typeface="微软雅黑" panose="020B0503020204020204" pitchFamily="34" charset="-122"/>
              </a:rPr>
              <a:t>用户栈</a:t>
            </a:r>
            <a:endParaRPr lang="zh-CN" altLang="en-GB" b="1" dirty="0">
              <a:latin typeface="微软雅黑" panose="020B0503020204020204" pitchFamily="34" charset="-122"/>
              <a:ea typeface="微软雅黑" panose="020B0503020204020204" pitchFamily="34" charset="-122"/>
            </a:endParaRPr>
          </a:p>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latin typeface="Calibri" panose="020F0502020204030204" pitchFamily="34" charset="0"/>
                <a:ea typeface="微软雅黑" panose="020B0503020204020204" pitchFamily="34" charset="-122"/>
              </a:rPr>
              <a:t>动态生成</a:t>
            </a:r>
          </a:p>
        </p:txBody>
      </p:sp>
      <p:sp>
        <p:nvSpPr>
          <p:cNvPr id="107537" name="Line 21"/>
          <p:cNvSpPr/>
          <p:nvPr/>
        </p:nvSpPr>
        <p:spPr>
          <a:xfrm flipV="1">
            <a:off x="6881813" y="2365375"/>
            <a:ext cx="1587" cy="246063"/>
          </a:xfrm>
          <a:prstGeom prst="line">
            <a:avLst/>
          </a:prstGeom>
          <a:ln w="3240" cap="flat" cmpd="sng">
            <a:solidFill>
              <a:schemeClr val="tx1"/>
            </a:solidFill>
            <a:prstDash val="solid"/>
            <a:miter/>
            <a:headEnd type="none" w="med" len="med"/>
            <a:tailEnd type="triangle" w="med" len="med"/>
          </a:ln>
        </p:spPr>
      </p:sp>
      <p:sp>
        <p:nvSpPr>
          <p:cNvPr id="107538" name="Line 22"/>
          <p:cNvSpPr/>
          <p:nvPr/>
        </p:nvSpPr>
        <p:spPr>
          <a:xfrm>
            <a:off x="6881813" y="1881188"/>
            <a:ext cx="1587" cy="242887"/>
          </a:xfrm>
          <a:prstGeom prst="line">
            <a:avLst/>
          </a:prstGeom>
          <a:ln w="3240" cap="flat" cmpd="sng">
            <a:solidFill>
              <a:schemeClr val="tx1"/>
            </a:solidFill>
            <a:prstDash val="solid"/>
            <a:miter/>
            <a:headEnd type="none" w="med" len="med"/>
            <a:tailEnd type="triangle" w="med" len="med"/>
          </a:ln>
        </p:spPr>
      </p:sp>
      <p:sp>
        <p:nvSpPr>
          <p:cNvPr id="33815" name="Rectangle 23"/>
          <p:cNvSpPr>
            <a:spLocks noChangeArrowheads="1"/>
          </p:cNvSpPr>
          <p:nvPr/>
        </p:nvSpPr>
        <p:spPr bwMode="auto">
          <a:xfrm>
            <a:off x="5802313" y="6162675"/>
            <a:ext cx="2166938" cy="422275"/>
          </a:xfrm>
          <a:prstGeom prst="rect">
            <a:avLst/>
          </a:prstGeom>
          <a:solidFill>
            <a:schemeClr val="bg1">
              <a:lumMod val="75000"/>
            </a:schemeClr>
          </a:solidFill>
          <a:ln w="324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未使用</a:t>
            </a:r>
          </a:p>
        </p:txBody>
      </p:sp>
      <p:sp>
        <p:nvSpPr>
          <p:cNvPr id="107540" name="Rectangle 34"/>
          <p:cNvSpPr/>
          <p:nvPr/>
        </p:nvSpPr>
        <p:spPr>
          <a:xfrm>
            <a:off x="5802313" y="4786313"/>
            <a:ext cx="2166937" cy="712787"/>
          </a:xfrm>
          <a:prstGeom prst="rect">
            <a:avLst/>
          </a:prstGeom>
          <a:solidFill>
            <a:srgbClr val="008080">
              <a:alpha val="32941"/>
            </a:srgbClr>
          </a:solidFill>
          <a:ln w="3302"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latin typeface="微软雅黑" panose="020B0503020204020204" pitchFamily="34" charset="-122"/>
                <a:ea typeface="微软雅黑" panose="020B0503020204020204" pitchFamily="34" charset="-122"/>
              </a:rPr>
              <a:t>读写数据段</a:t>
            </a:r>
          </a:p>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(.data, .bss)</a:t>
            </a:r>
          </a:p>
        </p:txBody>
      </p:sp>
      <p:sp>
        <p:nvSpPr>
          <p:cNvPr id="107541" name="Rectangle 35"/>
          <p:cNvSpPr/>
          <p:nvPr/>
        </p:nvSpPr>
        <p:spPr>
          <a:xfrm>
            <a:off x="5802313" y="5495925"/>
            <a:ext cx="2166937" cy="666750"/>
          </a:xfrm>
          <a:prstGeom prst="rect">
            <a:avLst/>
          </a:prstGeom>
          <a:solidFill>
            <a:srgbClr val="FF0000">
              <a:alpha val="25882"/>
            </a:srgbClr>
          </a:solidFill>
          <a:ln w="3302"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dirty="0">
                <a:latin typeface="微软雅黑" panose="020B0503020204020204" pitchFamily="34" charset="-122"/>
                <a:ea typeface="微软雅黑" panose="020B0503020204020204" pitchFamily="34" charset="-122"/>
              </a:rPr>
              <a:t>只读代码段</a:t>
            </a:r>
          </a:p>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(.text</a:t>
            </a:r>
            <a:r>
              <a:rPr lang="en-GB" altLang="zh-CN" sz="1600" b="1" dirty="0">
                <a:latin typeface="Calibri" panose="020F0502020204030204" pitchFamily="34" charset="0"/>
                <a:ea typeface="微软雅黑" panose="020B0503020204020204" pitchFamily="34" charset="-122"/>
              </a:rPr>
              <a:t>, </a:t>
            </a:r>
            <a:r>
              <a:rPr lang="en-GB" altLang="zh-CN" b="1" dirty="0">
                <a:latin typeface="微软雅黑" panose="020B0503020204020204" pitchFamily="34" charset="-122"/>
                <a:ea typeface="微软雅黑" panose="020B0503020204020204" pitchFamily="34" charset="-122"/>
              </a:rPr>
              <a:t>.rodata</a:t>
            </a:r>
            <a:r>
              <a:rPr lang="zh-CN" altLang="en-GB" b="1" dirty="0">
                <a:latin typeface="微软雅黑" panose="020B0503020204020204" pitchFamily="34" charset="-122"/>
                <a:ea typeface="微软雅黑" panose="020B0503020204020204" pitchFamily="34" charset="-122"/>
              </a:rPr>
              <a:t>等</a:t>
            </a:r>
            <a:r>
              <a:rPr lang="en-GB" altLang="zh-CN" b="1" dirty="0">
                <a:latin typeface="微软雅黑" panose="020B0503020204020204" pitchFamily="34" charset="-122"/>
                <a:ea typeface="微软雅黑" panose="020B0503020204020204" pitchFamily="34" charset="-122"/>
              </a:rPr>
              <a:t>)</a:t>
            </a:r>
          </a:p>
        </p:txBody>
      </p:sp>
      <p:sp>
        <p:nvSpPr>
          <p:cNvPr id="107542" name="AutoShape 36"/>
          <p:cNvSpPr/>
          <p:nvPr/>
        </p:nvSpPr>
        <p:spPr>
          <a:xfrm>
            <a:off x="7969250" y="4894263"/>
            <a:ext cx="222250" cy="1295400"/>
          </a:xfrm>
          <a:prstGeom prst="rightBrace">
            <a:avLst>
              <a:gd name="adj1" fmla="val 48517"/>
              <a:gd name="adj2" fmla="val 50000"/>
            </a:avLst>
          </a:prstGeom>
          <a:noFill/>
          <a:ln w="38100" cap="flat" cmpd="sng">
            <a:solidFill>
              <a:srgbClr val="FF0000"/>
            </a:solidFill>
            <a:prstDash val="solid"/>
            <a:miter/>
            <a:headEnd type="none" w="med" len="med"/>
            <a:tailEnd type="none" w="med" len="med"/>
          </a:ln>
        </p:spPr>
        <p:txBody>
          <a:bodyPr wrap="none" anchor="ctr" anchorCtr="0"/>
          <a:lstStyle/>
          <a:p>
            <a:pPr eaLnBrk="0" hangingPunct="0"/>
            <a:endParaRPr lang="en-US" altLang="zh-CN" sz="2400" b="1" dirty="0">
              <a:latin typeface="Arial Narrow" panose="020B0606020202030204" pitchFamily="34" charset="0"/>
              <a:ea typeface="宋体" panose="02010600030101010101" pitchFamily="2" charset="-122"/>
            </a:endParaRPr>
          </a:p>
        </p:txBody>
      </p:sp>
      <p:sp>
        <p:nvSpPr>
          <p:cNvPr id="107543" name="Text Box 37"/>
          <p:cNvSpPr txBox="1"/>
          <p:nvPr/>
        </p:nvSpPr>
        <p:spPr>
          <a:xfrm>
            <a:off x="8294688" y="4891088"/>
            <a:ext cx="512762" cy="1222375"/>
          </a:xfrm>
          <a:prstGeom prst="rect">
            <a:avLst/>
          </a:prstGeom>
          <a:noFill/>
          <a:ln w="9525">
            <a:noFill/>
          </a:ln>
        </p:spPr>
        <p:txBody>
          <a:bodyPr lIns="0" tIns="46800" rIns="0" bIns="46800" anchor="t" anchorCtr="0">
            <a:spAutoFit/>
          </a:bodyPr>
          <a:lstStyle/>
          <a:p>
            <a:pP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900" b="1" dirty="0">
                <a:solidFill>
                  <a:srgbClr val="FF0000"/>
                </a:solidFill>
                <a:latin typeface="Calibri" panose="020F0502020204030204" pitchFamily="34" charset="0"/>
                <a:ea typeface="微软雅黑" panose="020B0503020204020204" pitchFamily="34" charset="-122"/>
              </a:rPr>
              <a:t>从可执行文件装入</a:t>
            </a:r>
          </a:p>
        </p:txBody>
      </p:sp>
      <p:sp>
        <p:nvSpPr>
          <p:cNvPr id="107544" name="Text Box 28"/>
          <p:cNvSpPr txBox="1"/>
          <p:nvPr/>
        </p:nvSpPr>
        <p:spPr>
          <a:xfrm>
            <a:off x="8128000" y="881063"/>
            <a:ext cx="550863" cy="396875"/>
          </a:xfrm>
          <a:prstGeom prst="rect">
            <a:avLst/>
          </a:prstGeom>
          <a:noFill/>
          <a:ln w="9525">
            <a:noFill/>
          </a:ln>
        </p:spPr>
        <p:txBody>
          <a:bodyPr lIns="0" rIns="0" anchor="t" anchorCtr="0">
            <a:spAutoFit/>
          </a:bodyPr>
          <a:lstStyle/>
          <a:p>
            <a:pPr>
              <a:spcBef>
                <a:spcPct val="50000"/>
              </a:spcBef>
            </a:pPr>
            <a:r>
              <a:rPr lang="en-US" altLang="zh-CN" sz="2000" b="1" dirty="0">
                <a:solidFill>
                  <a:srgbClr val="CC3300"/>
                </a:solidFill>
                <a:latin typeface="微软雅黑" panose="020B0503020204020204" pitchFamily="34" charset="-122"/>
                <a:ea typeface="微软雅黑" panose="020B0503020204020204" pitchFamily="34" charset="-122"/>
              </a:rPr>
              <a:t>1GB</a:t>
            </a:r>
          </a:p>
        </p:txBody>
      </p:sp>
      <p:sp>
        <p:nvSpPr>
          <p:cNvPr id="107545" name="Text Box 20"/>
          <p:cNvSpPr txBox="1"/>
          <p:nvPr/>
        </p:nvSpPr>
        <p:spPr>
          <a:xfrm>
            <a:off x="508000" y="825500"/>
            <a:ext cx="2314575" cy="449263"/>
          </a:xfrm>
          <a:prstGeom prst="rect">
            <a:avLst/>
          </a:prstGeom>
          <a:noFill/>
          <a:ln w="9525">
            <a:noFill/>
          </a:ln>
        </p:spPr>
        <p:txBody>
          <a:bodyPr wrap="none" lIns="90000" tIns="46800" rIns="90000" bIns="46800" anchor="t" anchorCtr="0">
            <a:spAutoFit/>
          </a:bodyPr>
          <a:lstStyle/>
          <a:p>
            <a:pP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400" b="1" dirty="0">
                <a:latin typeface="Calibri" panose="020F0502020204030204" pitchFamily="34" charset="0"/>
                <a:ea typeface="微软雅黑" panose="020B0503020204020204" pitchFamily="34" charset="-122"/>
              </a:rPr>
              <a:t>可执行目标文件</a:t>
            </a:r>
          </a:p>
        </p:txBody>
      </p:sp>
      <p:sp>
        <p:nvSpPr>
          <p:cNvPr id="107546" name="Rectangle 7"/>
          <p:cNvSpPr/>
          <p:nvPr/>
        </p:nvSpPr>
        <p:spPr>
          <a:xfrm>
            <a:off x="304800" y="4491038"/>
            <a:ext cx="2606675" cy="331787"/>
          </a:xfrm>
          <a:prstGeom prst="rect">
            <a:avLst/>
          </a:prstGeom>
          <a:solidFill>
            <a:srgbClr val="008080">
              <a:alpha val="30980"/>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int buf[2]={1,2}</a:t>
            </a:r>
          </a:p>
        </p:txBody>
      </p:sp>
      <p:sp>
        <p:nvSpPr>
          <p:cNvPr id="107547" name="Rectangle 8"/>
          <p:cNvSpPr/>
          <p:nvPr/>
        </p:nvSpPr>
        <p:spPr>
          <a:xfrm>
            <a:off x="304800" y="1430338"/>
            <a:ext cx="2606675" cy="382587"/>
          </a:xfrm>
          <a:prstGeom prst="rect">
            <a:avLst/>
          </a:prstGeom>
          <a:solidFill>
            <a:srgbClr val="FFFFFF"/>
          </a:solidFill>
          <a:ln w="25560"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Headers</a:t>
            </a:r>
          </a:p>
        </p:txBody>
      </p:sp>
      <p:sp>
        <p:nvSpPr>
          <p:cNvPr id="107548" name="Rectangle 9"/>
          <p:cNvSpPr/>
          <p:nvPr/>
        </p:nvSpPr>
        <p:spPr>
          <a:xfrm>
            <a:off x="304800" y="2208213"/>
            <a:ext cx="2606675" cy="641350"/>
          </a:xfrm>
          <a:prstGeom prst="rect">
            <a:avLst/>
          </a:prstGeom>
          <a:solidFill>
            <a:srgbClr val="FF0000">
              <a:alpha val="30980"/>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main()</a:t>
            </a:r>
          </a:p>
        </p:txBody>
      </p:sp>
      <p:sp>
        <p:nvSpPr>
          <p:cNvPr id="107549" name="Rectangle 10"/>
          <p:cNvSpPr/>
          <p:nvPr/>
        </p:nvSpPr>
        <p:spPr>
          <a:xfrm>
            <a:off x="304800" y="2849563"/>
            <a:ext cx="2606675" cy="641350"/>
          </a:xfrm>
          <a:prstGeom prst="rect">
            <a:avLst/>
          </a:prstGeom>
          <a:solidFill>
            <a:srgbClr val="FF0000">
              <a:alpha val="27843"/>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swap()</a:t>
            </a:r>
          </a:p>
        </p:txBody>
      </p:sp>
      <p:sp>
        <p:nvSpPr>
          <p:cNvPr id="107550" name="Text Box 11"/>
          <p:cNvSpPr txBox="1"/>
          <p:nvPr/>
        </p:nvSpPr>
        <p:spPr>
          <a:xfrm>
            <a:off x="0" y="1222375"/>
            <a:ext cx="296863" cy="361950"/>
          </a:xfrm>
          <a:prstGeom prst="rect">
            <a:avLst/>
          </a:prstGeom>
          <a:noFill/>
          <a:ln w="9525">
            <a:noFill/>
          </a:ln>
        </p:spPr>
        <p:txBody>
          <a:bodyPr wrap="none" lIns="90000" tIns="46800" rIns="90000" bIns="46800" anchor="t" anchorCtr="0">
            <a:spAutoFit/>
          </a:bodyPr>
          <a:lstStyle/>
          <a:p>
            <a:pP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Calibri" panose="020F0502020204030204" pitchFamily="34" charset="0"/>
                <a:ea typeface="msgothic"/>
              </a:rPr>
              <a:t>0</a:t>
            </a:r>
          </a:p>
        </p:txBody>
      </p:sp>
      <p:sp>
        <p:nvSpPr>
          <p:cNvPr id="107551" name="Rectangle 13"/>
          <p:cNvSpPr/>
          <p:nvPr/>
        </p:nvSpPr>
        <p:spPr>
          <a:xfrm>
            <a:off x="304800" y="4824413"/>
            <a:ext cx="2606675" cy="330200"/>
          </a:xfrm>
          <a:prstGeom prst="rect">
            <a:avLst/>
          </a:prstGeom>
          <a:solidFill>
            <a:srgbClr val="008080">
              <a:alpha val="27843"/>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int</a:t>
            </a:r>
            <a:r>
              <a:rPr lang="en-GB" altLang="zh-CN" sz="1600" b="1" dirty="0">
                <a:latin typeface="Courier New" panose="02070309020205020404" pitchFamily="49" charset="0"/>
                <a:ea typeface="微软雅黑" panose="020B0503020204020204" pitchFamily="34" charset="-122"/>
              </a:rPr>
              <a:t> </a:t>
            </a:r>
            <a:r>
              <a:rPr lang="en-GB" altLang="zh-CN" b="1" dirty="0">
                <a:latin typeface="微软雅黑" panose="020B0503020204020204" pitchFamily="34" charset="-122"/>
                <a:ea typeface="微软雅黑" panose="020B0503020204020204" pitchFamily="34" charset="-122"/>
              </a:rPr>
              <a:t>*bufp0=&amp;buf[0]</a:t>
            </a:r>
          </a:p>
        </p:txBody>
      </p:sp>
      <p:sp>
        <p:nvSpPr>
          <p:cNvPr id="107552" name="Rectangle 16"/>
          <p:cNvSpPr/>
          <p:nvPr/>
        </p:nvSpPr>
        <p:spPr>
          <a:xfrm>
            <a:off x="304800" y="3490913"/>
            <a:ext cx="2606675" cy="639762"/>
          </a:xfrm>
          <a:prstGeom prst="rect">
            <a:avLst/>
          </a:prstGeom>
          <a:solidFill>
            <a:srgbClr val="FF0000">
              <a:alpha val="27058"/>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dirty="0">
                <a:latin typeface="微软雅黑" panose="020B0503020204020204" pitchFamily="34" charset="-122"/>
                <a:ea typeface="微软雅黑" panose="020B0503020204020204" pitchFamily="34" charset="-122"/>
              </a:rPr>
              <a:t>更多系统代码</a:t>
            </a:r>
          </a:p>
        </p:txBody>
      </p:sp>
      <p:sp>
        <p:nvSpPr>
          <p:cNvPr id="107553" name="Rectangle 18"/>
          <p:cNvSpPr/>
          <p:nvPr/>
        </p:nvSpPr>
        <p:spPr>
          <a:xfrm>
            <a:off x="304800" y="4130675"/>
            <a:ext cx="2606675" cy="360363"/>
          </a:xfrm>
          <a:prstGeom prst="rect">
            <a:avLst/>
          </a:prstGeom>
          <a:solidFill>
            <a:srgbClr val="008080">
              <a:alpha val="27058"/>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dirty="0">
                <a:latin typeface="微软雅黑" panose="020B0503020204020204" pitchFamily="34" charset="-122"/>
                <a:ea typeface="微软雅黑" panose="020B0503020204020204" pitchFamily="34" charset="-122"/>
              </a:rPr>
              <a:t>系统数据</a:t>
            </a:r>
          </a:p>
        </p:txBody>
      </p:sp>
      <p:sp>
        <p:nvSpPr>
          <p:cNvPr id="107554" name="AutoShape 21"/>
          <p:cNvSpPr/>
          <p:nvPr/>
        </p:nvSpPr>
        <p:spPr>
          <a:xfrm>
            <a:off x="2994025" y="1430338"/>
            <a:ext cx="328613" cy="2700337"/>
          </a:xfrm>
          <a:prstGeom prst="rightBrace">
            <a:avLst>
              <a:gd name="adj1" fmla="val 66499"/>
              <a:gd name="adj2" fmla="val 50000"/>
            </a:avLst>
          </a:prstGeom>
          <a:noFill/>
          <a:ln w="25560" cap="flat" cmpd="sng">
            <a:solidFill>
              <a:schemeClr val="tx1"/>
            </a:solidFill>
            <a:prstDash val="solid"/>
            <a:miter/>
            <a:headEnd type="none" w="med" len="med"/>
            <a:tailEnd type="none" w="med" len="med"/>
          </a:ln>
        </p:spPr>
        <p:txBody>
          <a:bodyPr wrap="none" anchor="ctr" anchorCtr="0"/>
          <a:lstStyle/>
          <a:p>
            <a:pPr eaLnBrk="0" hangingPunct="0"/>
            <a:endParaRPr lang="en-US" altLang="zh-CN" sz="2400" b="1" dirty="0">
              <a:latin typeface="Arial Narrow" panose="020B0606020202030204" pitchFamily="34" charset="0"/>
              <a:ea typeface="宋体" panose="02010600030101010101" pitchFamily="2" charset="-122"/>
            </a:endParaRPr>
          </a:p>
        </p:txBody>
      </p:sp>
      <p:sp>
        <p:nvSpPr>
          <p:cNvPr id="107555" name="Text Box 22"/>
          <p:cNvSpPr txBox="1"/>
          <p:nvPr/>
        </p:nvSpPr>
        <p:spPr>
          <a:xfrm>
            <a:off x="3357563" y="2614613"/>
            <a:ext cx="703262" cy="350837"/>
          </a:xfrm>
          <a:prstGeom prst="rect">
            <a:avLst/>
          </a:prstGeom>
          <a:noFill/>
          <a:ln w="9525">
            <a:noFill/>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.text</a:t>
            </a:r>
          </a:p>
        </p:txBody>
      </p:sp>
      <p:sp>
        <p:nvSpPr>
          <p:cNvPr id="107556" name="Rectangle 30"/>
          <p:cNvSpPr/>
          <p:nvPr/>
        </p:nvSpPr>
        <p:spPr>
          <a:xfrm>
            <a:off x="304800" y="5505450"/>
            <a:ext cx="2606675" cy="736600"/>
          </a:xfrm>
          <a:prstGeom prst="rect">
            <a:avLst/>
          </a:prstGeom>
          <a:solidFill>
            <a:srgbClr val="FFFFFF"/>
          </a:solidFill>
          <a:ln w="25560"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10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.symtab</a:t>
            </a:r>
          </a:p>
          <a:p>
            <a:pPr algn="ctr" defTabSz="914400" eaLnBrk="0" hangingPunct="0">
              <a:lnSpc>
                <a:spcPct val="10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.debug</a:t>
            </a:r>
          </a:p>
        </p:txBody>
      </p:sp>
      <p:sp>
        <p:nvSpPr>
          <p:cNvPr id="107557" name="AutoShape 31"/>
          <p:cNvSpPr/>
          <p:nvPr/>
        </p:nvSpPr>
        <p:spPr>
          <a:xfrm>
            <a:off x="2978150" y="4130675"/>
            <a:ext cx="285750" cy="958850"/>
          </a:xfrm>
          <a:prstGeom prst="rightBrace">
            <a:avLst>
              <a:gd name="adj1" fmla="val 27931"/>
              <a:gd name="adj2" fmla="val 50000"/>
            </a:avLst>
          </a:prstGeom>
          <a:noFill/>
          <a:ln w="25560" cap="flat" cmpd="sng">
            <a:solidFill>
              <a:schemeClr val="tx1"/>
            </a:solidFill>
            <a:prstDash val="solid"/>
            <a:miter/>
            <a:headEnd type="none" w="med" len="med"/>
            <a:tailEnd type="none" w="med" len="med"/>
          </a:ln>
        </p:spPr>
        <p:txBody>
          <a:bodyPr wrap="none" anchor="ctr" anchorCtr="0"/>
          <a:lstStyle/>
          <a:p>
            <a:pPr eaLnBrk="0" hangingPunct="0"/>
            <a:endParaRPr lang="en-US" altLang="zh-CN" sz="2400" b="1" dirty="0">
              <a:latin typeface="Arial Narrow" panose="020B0606020202030204" pitchFamily="34" charset="0"/>
              <a:ea typeface="宋体" panose="02010600030101010101" pitchFamily="2" charset="-122"/>
            </a:endParaRPr>
          </a:p>
        </p:txBody>
      </p:sp>
      <p:sp>
        <p:nvSpPr>
          <p:cNvPr id="107558" name="Text Box 32"/>
          <p:cNvSpPr txBox="1"/>
          <p:nvPr/>
        </p:nvSpPr>
        <p:spPr>
          <a:xfrm>
            <a:off x="3286125" y="4543425"/>
            <a:ext cx="757238" cy="350838"/>
          </a:xfrm>
          <a:prstGeom prst="rect">
            <a:avLst/>
          </a:prstGeom>
          <a:noFill/>
          <a:ln w="9525">
            <a:noFill/>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.data</a:t>
            </a:r>
          </a:p>
        </p:txBody>
      </p:sp>
      <p:sp>
        <p:nvSpPr>
          <p:cNvPr id="107559" name="Rectangle 33"/>
          <p:cNvSpPr/>
          <p:nvPr/>
        </p:nvSpPr>
        <p:spPr>
          <a:xfrm>
            <a:off x="304800" y="5157788"/>
            <a:ext cx="2606675" cy="347662"/>
          </a:xfrm>
          <a:prstGeom prst="rect">
            <a:avLst/>
          </a:prstGeom>
          <a:solidFill>
            <a:schemeClr val="accent1">
              <a:alpha val="41176"/>
            </a:scheme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int *bufp1</a:t>
            </a:r>
          </a:p>
        </p:txBody>
      </p:sp>
      <p:sp>
        <p:nvSpPr>
          <p:cNvPr id="107560" name="Text Box 34"/>
          <p:cNvSpPr txBox="1"/>
          <p:nvPr/>
        </p:nvSpPr>
        <p:spPr>
          <a:xfrm>
            <a:off x="3314700" y="5162550"/>
            <a:ext cx="623888" cy="350838"/>
          </a:xfrm>
          <a:prstGeom prst="rect">
            <a:avLst/>
          </a:prstGeom>
          <a:noFill/>
          <a:ln w="9525">
            <a:noFill/>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dirty="0">
                <a:latin typeface="微软雅黑" panose="020B0503020204020204" pitchFamily="34" charset="-122"/>
                <a:ea typeface="微软雅黑" panose="020B0503020204020204" pitchFamily="34" charset="-122"/>
              </a:rPr>
              <a:t>.bss</a:t>
            </a:r>
          </a:p>
        </p:txBody>
      </p:sp>
      <p:sp>
        <p:nvSpPr>
          <p:cNvPr id="107561" name="Rectangle 38"/>
          <p:cNvSpPr/>
          <p:nvPr/>
        </p:nvSpPr>
        <p:spPr>
          <a:xfrm>
            <a:off x="304800" y="1819275"/>
            <a:ext cx="2606675" cy="384175"/>
          </a:xfrm>
          <a:prstGeom prst="rect">
            <a:avLst/>
          </a:prstGeom>
          <a:solidFill>
            <a:srgbClr val="FF0000">
              <a:alpha val="27843"/>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p>
            <a:pPr algn="ct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dirty="0">
                <a:latin typeface="微软雅黑" panose="020B0503020204020204" pitchFamily="34" charset="-122"/>
                <a:ea typeface="微软雅黑" panose="020B0503020204020204" pitchFamily="34" charset="-122"/>
              </a:rPr>
              <a:t>系统代码</a:t>
            </a:r>
          </a:p>
        </p:txBody>
      </p:sp>
      <p:sp>
        <p:nvSpPr>
          <p:cNvPr id="107562" name="AutoShape 39"/>
          <p:cNvSpPr/>
          <p:nvPr/>
        </p:nvSpPr>
        <p:spPr>
          <a:xfrm>
            <a:off x="2960688" y="5191125"/>
            <a:ext cx="269875" cy="323850"/>
          </a:xfrm>
          <a:prstGeom prst="rightBrace">
            <a:avLst>
              <a:gd name="adj1" fmla="val 10000"/>
              <a:gd name="adj2" fmla="val 50000"/>
            </a:avLst>
          </a:prstGeom>
          <a:noFill/>
          <a:ln w="25560" cap="flat" cmpd="sng">
            <a:solidFill>
              <a:schemeClr val="tx1"/>
            </a:solidFill>
            <a:prstDash val="solid"/>
            <a:miter/>
            <a:headEnd type="none" w="med" len="med"/>
            <a:tailEnd type="none" w="med" len="med"/>
          </a:ln>
        </p:spPr>
        <p:txBody>
          <a:bodyPr wrap="none" anchor="ctr" anchorCtr="0"/>
          <a:lstStyle/>
          <a:p>
            <a:pPr eaLnBrk="0" hangingPunct="0"/>
            <a:endParaRPr lang="en-US" altLang="zh-CN" sz="2400" b="1" dirty="0">
              <a:latin typeface="Arial Narrow" panose="020B0606020202030204" pitchFamily="34" charset="0"/>
              <a:ea typeface="宋体" panose="02010600030101010101" pitchFamily="2" charset="-122"/>
            </a:endParaRPr>
          </a:p>
        </p:txBody>
      </p:sp>
      <p:sp>
        <p:nvSpPr>
          <p:cNvPr id="107563" name="Line 74"/>
          <p:cNvSpPr/>
          <p:nvPr/>
        </p:nvSpPr>
        <p:spPr>
          <a:xfrm>
            <a:off x="4035425" y="2844800"/>
            <a:ext cx="1682750" cy="2887663"/>
          </a:xfrm>
          <a:prstGeom prst="line">
            <a:avLst/>
          </a:prstGeom>
          <a:ln w="38100" cap="flat" cmpd="sng">
            <a:solidFill>
              <a:srgbClr val="CC0066"/>
            </a:solidFill>
            <a:prstDash val="solid"/>
            <a:round/>
            <a:headEnd type="none" w="med" len="med"/>
            <a:tailEnd type="triangle" w="med" len="med"/>
          </a:ln>
        </p:spPr>
      </p:sp>
      <p:sp>
        <p:nvSpPr>
          <p:cNvPr id="107564" name="Line 75"/>
          <p:cNvSpPr/>
          <p:nvPr/>
        </p:nvSpPr>
        <p:spPr>
          <a:xfrm flipV="1">
            <a:off x="4295775" y="5065713"/>
            <a:ext cx="1436688" cy="44450"/>
          </a:xfrm>
          <a:prstGeom prst="line">
            <a:avLst/>
          </a:prstGeom>
          <a:ln w="38100" cap="flat" cmpd="sng">
            <a:solidFill>
              <a:schemeClr val="hlink"/>
            </a:solidFill>
            <a:prstDash val="solid"/>
            <a:round/>
            <a:headEnd type="none" w="med" len="med"/>
            <a:tailEnd type="triangle" w="med" len="med"/>
          </a:ln>
        </p:spPr>
      </p:sp>
      <p:sp>
        <p:nvSpPr>
          <p:cNvPr id="107565" name="AutoShape 76"/>
          <p:cNvSpPr/>
          <p:nvPr/>
        </p:nvSpPr>
        <p:spPr>
          <a:xfrm>
            <a:off x="4035425" y="4702175"/>
            <a:ext cx="173038" cy="741363"/>
          </a:xfrm>
          <a:prstGeom prst="rightBrace">
            <a:avLst>
              <a:gd name="adj1" fmla="val 35663"/>
              <a:gd name="adj2" fmla="val 50000"/>
            </a:avLst>
          </a:prstGeom>
          <a:noFill/>
          <a:ln w="38100" cap="flat" cmpd="sng">
            <a:solidFill>
              <a:schemeClr val="hlink"/>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4394"/>
                                        </p:tgtEl>
                                        <p:attrNameLst>
                                          <p:attrName>style.visibility</p:attrName>
                                        </p:attrNameLst>
                                      </p:cBhvr>
                                      <p:to>
                                        <p:strVal val="visible"/>
                                      </p:to>
                                    </p:set>
                                    <p:animEffect transition="in" filter="blinds(horizontal)">
                                      <p:cBhvr>
                                        <p:cTn id="7" dur="500"/>
                                        <p:tgtEl>
                                          <p:spTgt spid="784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4394"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p:cNvSpPr>
          <p:nvPr>
            <p:ph type="title"/>
          </p:nvPr>
        </p:nvSpPr>
        <p:spPr>
          <a:xfrm>
            <a:off x="457200" y="111125"/>
            <a:ext cx="8229600" cy="561975"/>
          </a:xfrm>
          <a:ln/>
        </p:spPr>
        <p:txBody>
          <a:bodyPr vert="horz" wrap="square" lIns="91440" tIns="45720" rIns="91440" bIns="45720" anchor="ctr" anchorCtr="0"/>
          <a:lstStyle/>
          <a:p>
            <a:r>
              <a:rPr lang="en-US" altLang="zh-CN" dirty="0"/>
              <a:t>R_386_32</a:t>
            </a:r>
            <a:r>
              <a:rPr lang="zh-CN" altLang="en-GB" dirty="0"/>
              <a:t>的重定位方式</a:t>
            </a:r>
            <a:endParaRPr lang="zh-CN" altLang="en-US" dirty="0"/>
          </a:p>
        </p:txBody>
      </p:sp>
      <p:sp>
        <p:nvSpPr>
          <p:cNvPr id="732166" name="Text Box 6"/>
          <p:cNvSpPr txBox="1"/>
          <p:nvPr/>
        </p:nvSpPr>
        <p:spPr>
          <a:xfrm>
            <a:off x="4195763" y="890588"/>
            <a:ext cx="2133600" cy="1495425"/>
          </a:xfrm>
          <a:prstGeom prst="rect">
            <a:avLst/>
          </a:prstGeom>
          <a:noFill/>
          <a:ln w="9525">
            <a:noFill/>
          </a:ln>
        </p:spPr>
        <p:txBody>
          <a:bodyPr anchor="t" anchorCtr="0">
            <a:spAutoFit/>
          </a:bodyPr>
          <a:lstStyle/>
          <a:p>
            <a:pPr>
              <a:lnSpc>
                <a:spcPct val="115000"/>
              </a:lnSpc>
              <a:spcBef>
                <a:spcPct val="50000"/>
              </a:spcBef>
            </a:pPr>
            <a:r>
              <a:rPr lang="en-US" altLang="zh-CN" sz="2000" b="1" dirty="0">
                <a:solidFill>
                  <a:srgbClr val="FF0000"/>
                </a:solidFill>
                <a:latin typeface="微软雅黑" panose="020B0503020204020204" pitchFamily="34" charset="-122"/>
                <a:ea typeface="微软雅黑" panose="020B0503020204020204" pitchFamily="34" charset="-122"/>
              </a:rPr>
              <a:t>buf</a:t>
            </a:r>
            <a:r>
              <a:rPr lang="zh-CN" altLang="en-US" sz="2000" b="1" dirty="0">
                <a:solidFill>
                  <a:srgbClr val="FF0000"/>
                </a:solidFill>
                <a:latin typeface="微软雅黑" panose="020B0503020204020204" pitchFamily="34" charset="-122"/>
                <a:ea typeface="微软雅黑" panose="020B0503020204020204" pitchFamily="34" charset="-122"/>
              </a:rPr>
              <a:t>定义在</a:t>
            </a:r>
            <a:r>
              <a:rPr lang="en-US" altLang="zh-CN" sz="2000" b="1" dirty="0">
                <a:solidFill>
                  <a:srgbClr val="FF0000"/>
                </a:solidFill>
                <a:latin typeface="微软雅黑" panose="020B0503020204020204" pitchFamily="34" charset="-122"/>
                <a:ea typeface="微软雅黑" panose="020B0503020204020204" pitchFamily="34" charset="-122"/>
              </a:rPr>
              <a:t>.data</a:t>
            </a:r>
            <a:r>
              <a:rPr lang="zh-CN" altLang="en-US" sz="2000" b="1" dirty="0">
                <a:solidFill>
                  <a:srgbClr val="FF0000"/>
                </a:solidFill>
                <a:latin typeface="微软雅黑" panose="020B0503020204020204" pitchFamily="34" charset="-122"/>
                <a:ea typeface="微软雅黑" panose="020B0503020204020204" pitchFamily="34" charset="-122"/>
              </a:rPr>
              <a:t>节中偏移为</a:t>
            </a:r>
            <a:r>
              <a:rPr lang="en-US" altLang="zh-CN" sz="2000" b="1" dirty="0">
                <a:solidFill>
                  <a:srgbClr val="FF0000"/>
                </a:solidFill>
                <a:latin typeface="微软雅黑" panose="020B0503020204020204" pitchFamily="34" charset="-122"/>
                <a:ea typeface="微软雅黑" panose="020B0503020204020204" pitchFamily="34" charset="-122"/>
              </a:rPr>
              <a:t>0</a:t>
            </a:r>
            <a:r>
              <a:rPr lang="zh-CN" altLang="en-US" sz="2000" b="1" dirty="0">
                <a:solidFill>
                  <a:srgbClr val="FF0000"/>
                </a:solidFill>
                <a:latin typeface="微软雅黑" panose="020B0503020204020204" pitchFamily="34" charset="-122"/>
                <a:ea typeface="微软雅黑" panose="020B0503020204020204" pitchFamily="34" charset="-122"/>
              </a:rPr>
              <a:t>处，占</a:t>
            </a:r>
            <a:r>
              <a:rPr lang="en-US" altLang="zh-CN" sz="2000" b="1" dirty="0">
                <a:solidFill>
                  <a:srgbClr val="FF0000"/>
                </a:solidFill>
                <a:latin typeface="微软雅黑" panose="020B0503020204020204" pitchFamily="34" charset="-122"/>
                <a:ea typeface="微软雅黑" panose="020B0503020204020204" pitchFamily="34" charset="-122"/>
              </a:rPr>
              <a:t>8B</a:t>
            </a:r>
            <a:r>
              <a:rPr lang="zh-CN" altLang="en-US" sz="2000" b="1" dirty="0">
                <a:solidFill>
                  <a:srgbClr val="FF0000"/>
                </a:solidFill>
                <a:latin typeface="微软雅黑" panose="020B0503020204020204" pitchFamily="34" charset="-122"/>
                <a:ea typeface="微软雅黑" panose="020B0503020204020204" pitchFamily="34" charset="-122"/>
              </a:rPr>
              <a:t>，没有需重定位的符号。</a:t>
            </a:r>
            <a:endParaRPr lang="en-US" altLang="zh-CN" sz="2000" b="1" dirty="0">
              <a:solidFill>
                <a:srgbClr val="FF0000"/>
              </a:solidFill>
              <a:latin typeface="微软雅黑" panose="020B0503020204020204" pitchFamily="34" charset="-122"/>
              <a:ea typeface="微软雅黑" panose="020B0503020204020204" pitchFamily="34" charset="-122"/>
            </a:endParaRPr>
          </a:p>
        </p:txBody>
      </p:sp>
      <p:grpSp>
        <p:nvGrpSpPr>
          <p:cNvPr id="732170" name="Group 10"/>
          <p:cNvGrpSpPr/>
          <p:nvPr/>
        </p:nvGrpSpPr>
        <p:grpSpPr>
          <a:xfrm>
            <a:off x="100013" y="749300"/>
            <a:ext cx="4071937" cy="1741488"/>
            <a:chOff x="44" y="472"/>
            <a:chExt cx="2565" cy="1097"/>
          </a:xfrm>
        </p:grpSpPr>
        <p:sp>
          <p:nvSpPr>
            <p:cNvPr id="2" name="Text Box 3"/>
            <p:cNvSpPr txBox="1">
              <a:spLocks noChangeArrowheads="1"/>
            </p:cNvSpPr>
            <p:nvPr/>
          </p:nvSpPr>
          <p:spPr bwMode="auto">
            <a:xfrm>
              <a:off x="79" y="789"/>
              <a:ext cx="2502" cy="780"/>
            </a:xfrm>
            <a:prstGeom prst="rect">
              <a:avLst/>
            </a:prstGeom>
            <a:solidFill>
              <a:schemeClr val="bg1">
                <a:lumMod val="95000"/>
              </a:schemeClr>
            </a:solidFill>
            <a:ln w="3240">
              <a:solidFill>
                <a:schemeClr val="tx1"/>
              </a:solidFill>
              <a:miter lim="800000"/>
            </a:ln>
            <a:effec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Disassembly of section .data: </a:t>
              </a:r>
            </a:p>
            <a:p>
              <a:pPr marL="0" marR="0" lvl="0" indent="0" algn="l"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endParaRPr>
            </a:p>
            <a:p>
              <a:pPr marL="0" marR="0" lvl="0" indent="0" algn="l"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 00000000 &lt;buf&gt;: </a:t>
              </a:r>
            </a:p>
            <a:p>
              <a:pPr marL="0" marR="0" lvl="0" indent="0" algn="l"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   0:   01 00 00 00 02 00 00 00</a:t>
              </a:r>
            </a:p>
          </p:txBody>
        </p:sp>
        <p:sp>
          <p:nvSpPr>
            <p:cNvPr id="108549" name="Rectangle 7"/>
            <p:cNvSpPr/>
            <p:nvPr/>
          </p:nvSpPr>
          <p:spPr>
            <a:xfrm>
              <a:off x="44" y="472"/>
              <a:ext cx="2565" cy="250"/>
            </a:xfrm>
            <a:prstGeom prst="rect">
              <a:avLst/>
            </a:prstGeom>
            <a:noFill/>
            <a:ln w="9525">
              <a:noFill/>
            </a:ln>
          </p:spPr>
          <p:txBody>
            <a:bodyPr wrap="none" anchor="ctr" anchorCtr="0">
              <a:spAutoFit/>
            </a:bodyPr>
            <a:lstStyle/>
            <a:p>
              <a:pPr eaLnBrk="0" hangingPunct="0"/>
              <a:r>
                <a:rPr lang="en-US" altLang="zh-CN" sz="2000" b="1" dirty="0">
                  <a:solidFill>
                    <a:srgbClr val="3366FF"/>
                  </a:solidFill>
                  <a:latin typeface="微软雅黑" panose="020B0503020204020204" pitchFamily="34" charset="-122"/>
                  <a:ea typeface="微软雅黑" panose="020B0503020204020204" pitchFamily="34" charset="-122"/>
                </a:rPr>
                <a:t>main.o</a:t>
              </a:r>
              <a:r>
                <a:rPr lang="zh-CN" altLang="en-US" sz="2000" b="1" dirty="0">
                  <a:solidFill>
                    <a:srgbClr val="3366FF"/>
                  </a:solidFill>
                  <a:latin typeface="微软雅黑" panose="020B0503020204020204" pitchFamily="34" charset="-122"/>
                  <a:ea typeface="微软雅黑" panose="020B0503020204020204" pitchFamily="34" charset="-122"/>
                </a:rPr>
                <a:t>中</a:t>
              </a:r>
              <a:r>
                <a:rPr lang="en-US" altLang="zh-CN" sz="2000" b="1" dirty="0">
                  <a:solidFill>
                    <a:srgbClr val="3366FF"/>
                  </a:solidFill>
                  <a:latin typeface="微软雅黑" panose="020B0503020204020204" pitchFamily="34" charset="-122"/>
                  <a:ea typeface="微软雅黑" panose="020B0503020204020204" pitchFamily="34" charset="-122"/>
                </a:rPr>
                <a:t>.data</a:t>
              </a:r>
              <a:r>
                <a:rPr lang="zh-CN" altLang="en-US" sz="2000" b="1" dirty="0">
                  <a:solidFill>
                    <a:srgbClr val="3366FF"/>
                  </a:solidFill>
                  <a:latin typeface="微软雅黑" panose="020B0503020204020204" pitchFamily="34" charset="-122"/>
                  <a:ea typeface="微软雅黑" panose="020B0503020204020204" pitchFamily="34" charset="-122"/>
                </a:rPr>
                <a:t>和</a:t>
              </a:r>
              <a:r>
                <a:rPr lang="en-US" altLang="zh-CN" sz="2000" b="1" dirty="0">
                  <a:solidFill>
                    <a:srgbClr val="3366FF"/>
                  </a:solidFill>
                  <a:latin typeface="微软雅黑" panose="020B0503020204020204" pitchFamily="34" charset="-122"/>
                  <a:ea typeface="微软雅黑" panose="020B0503020204020204" pitchFamily="34" charset="-122"/>
                </a:rPr>
                <a:t>.rel.data</a:t>
              </a:r>
              <a:r>
                <a:rPr lang="zh-CN" altLang="en-US" sz="2000" b="1" dirty="0">
                  <a:solidFill>
                    <a:srgbClr val="3366FF"/>
                  </a:solidFill>
                  <a:latin typeface="微软雅黑" panose="020B0503020204020204" pitchFamily="34" charset="-122"/>
                  <a:ea typeface="微软雅黑" panose="020B0503020204020204" pitchFamily="34" charset="-122"/>
                </a:rPr>
                <a:t>节内容</a:t>
              </a:r>
              <a:r>
                <a:rPr lang="zh-CN" altLang="en-US" dirty="0">
                  <a:latin typeface="Arial" panose="020B0604020202020204" pitchFamily="34" charset="0"/>
                  <a:ea typeface="宋体" panose="02010600030101010101" pitchFamily="2" charset="-122"/>
                </a:rPr>
                <a:t> </a:t>
              </a:r>
            </a:p>
          </p:txBody>
        </p:sp>
      </p:grpSp>
      <p:sp>
        <p:nvSpPr>
          <p:cNvPr id="108550" name="Rectangle 5"/>
          <p:cNvSpPr/>
          <p:nvPr/>
        </p:nvSpPr>
        <p:spPr>
          <a:xfrm>
            <a:off x="6589713" y="1127125"/>
            <a:ext cx="2286000" cy="1238250"/>
          </a:xfrm>
          <a:prstGeom prst="rect">
            <a:avLst/>
          </a:prstGeom>
          <a:solidFill>
            <a:srgbClr val="F6F5BD"/>
          </a:solidFill>
          <a:ln w="3240" cap="flat" cmpd="sng">
            <a:solidFill>
              <a:schemeClr val="tx1"/>
            </a:solidFill>
            <a:prstDash val="solid"/>
            <a:miter/>
            <a:headEnd type="none" w="med" len="med"/>
            <a:tailEnd type="none" w="med" len="med"/>
          </a:ln>
        </p:spPr>
        <p:txBody>
          <a:bodyPr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solidFill>
                  <a:srgbClr val="FF0000"/>
                </a:solidFill>
                <a:latin typeface="微软雅黑" panose="020B0503020204020204" pitchFamily="34" charset="-122"/>
                <a:ea typeface="微软雅黑" panose="020B0503020204020204" pitchFamily="34" charset="-122"/>
              </a:rPr>
              <a:t>int buf[2]={1,2};</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 </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int main() </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a:t>
            </a:r>
          </a:p>
        </p:txBody>
      </p:sp>
      <p:sp>
        <p:nvSpPr>
          <p:cNvPr id="108551" name="TextBox 6"/>
          <p:cNvSpPr txBox="1"/>
          <p:nvPr/>
        </p:nvSpPr>
        <p:spPr>
          <a:xfrm>
            <a:off x="7362825" y="762000"/>
            <a:ext cx="1023938" cy="396875"/>
          </a:xfrm>
          <a:prstGeom prst="rect">
            <a:avLst/>
          </a:prstGeom>
          <a:noFill/>
          <a:ln w="9525">
            <a:noFill/>
          </a:ln>
        </p:spPr>
        <p:txBody>
          <a:bodyPr wrap="none" anchor="t" anchorCtr="0">
            <a:spAutoFit/>
          </a:bodyPr>
          <a:lstStyle/>
          <a:p>
            <a:pPr eaLnBrk="0" hangingPunct="0"/>
            <a:r>
              <a:rPr lang="en-US" altLang="zh-CN" sz="2000" b="1" dirty="0">
                <a:solidFill>
                  <a:srgbClr val="3366FF"/>
                </a:solidFill>
                <a:latin typeface="微软雅黑" panose="020B0503020204020204" pitchFamily="34" charset="-122"/>
                <a:ea typeface="微软雅黑" panose="020B0503020204020204" pitchFamily="34" charset="-122"/>
              </a:rPr>
              <a:t>main.c</a:t>
            </a:r>
          </a:p>
        </p:txBody>
      </p:sp>
      <p:sp>
        <p:nvSpPr>
          <p:cNvPr id="108552" name="Rectangle 5"/>
          <p:cNvSpPr/>
          <p:nvPr/>
        </p:nvSpPr>
        <p:spPr>
          <a:xfrm>
            <a:off x="6078538" y="3255963"/>
            <a:ext cx="2936875" cy="2095500"/>
          </a:xfrm>
          <a:prstGeom prst="rect">
            <a:avLst/>
          </a:prstGeom>
          <a:solidFill>
            <a:srgbClr val="D5F1CF"/>
          </a:solidFill>
          <a:ln w="3240" cap="flat" cmpd="sng">
            <a:solidFill>
              <a:srgbClr val="000066"/>
            </a:solidFill>
            <a:prstDash val="solid"/>
            <a:miter/>
            <a:headEnd type="none" w="med" len="med"/>
            <a:tailEnd type="none" w="med" len="med"/>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extern int buf[]; </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 </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solidFill>
                  <a:srgbClr val="FF0000"/>
                </a:solidFill>
                <a:latin typeface="微软雅黑" panose="020B0503020204020204" pitchFamily="34" charset="-122"/>
                <a:ea typeface="微软雅黑" panose="020B0503020204020204" pitchFamily="34" charset="-122"/>
              </a:rPr>
              <a:t>int *bufp0 = &amp;buf[0];</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static int *bufp1;</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dirty="0">
              <a:latin typeface="微软雅黑" panose="020B0503020204020204" pitchFamily="34" charset="-122"/>
              <a:ea typeface="微软雅黑" panose="020B0503020204020204" pitchFamily="34" charset="-122"/>
            </a:endParaRP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void swap()</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a:t>
            </a:r>
          </a:p>
        </p:txBody>
      </p:sp>
      <p:sp>
        <p:nvSpPr>
          <p:cNvPr id="108553" name="TextBox 6"/>
          <p:cNvSpPr txBox="1"/>
          <p:nvPr/>
        </p:nvSpPr>
        <p:spPr>
          <a:xfrm>
            <a:off x="6891338" y="2863850"/>
            <a:ext cx="1046162" cy="396875"/>
          </a:xfrm>
          <a:prstGeom prst="rect">
            <a:avLst/>
          </a:prstGeom>
          <a:noFill/>
          <a:ln w="9525">
            <a:noFill/>
          </a:ln>
        </p:spPr>
        <p:txBody>
          <a:bodyPr wrap="none" anchor="t" anchorCtr="0">
            <a:spAutoFit/>
          </a:bodyPr>
          <a:lstStyle/>
          <a:p>
            <a:pPr eaLnBrk="0" hangingPunct="0"/>
            <a:r>
              <a:rPr lang="en-US" altLang="zh-CN" sz="2000" b="1" dirty="0">
                <a:solidFill>
                  <a:srgbClr val="3366FF"/>
                </a:solidFill>
                <a:latin typeface="微软雅黑" panose="020B0503020204020204" pitchFamily="34" charset="-122"/>
                <a:ea typeface="微软雅黑" panose="020B0503020204020204" pitchFamily="34" charset="-122"/>
              </a:rPr>
              <a:t>swap.c</a:t>
            </a:r>
          </a:p>
        </p:txBody>
      </p:sp>
      <p:grpSp>
        <p:nvGrpSpPr>
          <p:cNvPr id="732174" name="Group 14"/>
          <p:cNvGrpSpPr/>
          <p:nvPr/>
        </p:nvGrpSpPr>
        <p:grpSpPr>
          <a:xfrm>
            <a:off x="71438" y="3165475"/>
            <a:ext cx="4094162" cy="2098675"/>
            <a:chOff x="44" y="461"/>
            <a:chExt cx="2579" cy="1435"/>
          </a:xfrm>
        </p:grpSpPr>
        <p:sp>
          <p:nvSpPr>
            <p:cNvPr id="19459" name="Text Box 3"/>
            <p:cNvSpPr txBox="1">
              <a:spLocks noChangeArrowheads="1"/>
            </p:cNvSpPr>
            <p:nvPr/>
          </p:nvSpPr>
          <p:spPr bwMode="auto">
            <a:xfrm>
              <a:off x="79" y="789"/>
              <a:ext cx="2502" cy="1107"/>
            </a:xfrm>
            <a:prstGeom prst="rect">
              <a:avLst/>
            </a:prstGeom>
            <a:solidFill>
              <a:schemeClr val="bg1">
                <a:lumMod val="95000"/>
              </a:schemeClr>
            </a:solidFill>
            <a:ln w="3240">
              <a:solidFill>
                <a:schemeClr val="tx1"/>
              </a:solidFill>
              <a:miter lim="800000"/>
            </a:ln>
            <a:effec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Disassembly of section .data: </a:t>
              </a:r>
            </a:p>
            <a:p>
              <a:pPr marL="0" marR="0" lvl="0" indent="0" algn="l"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endParaRPr>
            </a:p>
            <a:p>
              <a:pPr marL="0" marR="0" lvl="0" indent="0" algn="l"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 00000000 &lt;bufp0&gt;: </a:t>
              </a:r>
            </a:p>
            <a:p>
              <a:pPr marL="0" marR="0" lvl="0" indent="0" algn="l" defTabSz="914400" rtl="0" eaLnBrk="0" fontAlgn="base" latinLnBrk="0" hangingPunct="0">
                <a:lnSpc>
                  <a:spcPct val="94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   0:   </a:t>
              </a:r>
              <a:r>
                <a:rPr kumimoji="0" lang="en-GB" altLang="zh-CN" sz="20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sgothic"/>
                </a:rPr>
                <a:t>00 00 00 00</a:t>
              </a:r>
            </a:p>
            <a:p>
              <a:pPr marL="0" marR="0" lvl="0" indent="0" algn="l" defTabSz="914400" rtl="0" eaLnBrk="0" fontAlgn="base" latinLnBrk="0" hangingPunct="0">
                <a:lnSpc>
                  <a:spcPct val="125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sgothic"/>
                </a:rPr>
                <a:t>         0</a:t>
              </a:r>
              <a:r>
                <a:rPr kumimoji="0" lang="zh-CN" altLang="en-GB" sz="20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sgothic"/>
                </a:rPr>
                <a:t>：</a:t>
              </a:r>
              <a:r>
                <a:rPr kumimoji="0" lang="en-GB" altLang="zh-CN" sz="20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sgothic"/>
                </a:rPr>
                <a:t>R_386_32  buf </a:t>
              </a:r>
              <a:endParaRPr kumimoji="0" lang="en-GB" altLang="zh-CN" sz="20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endParaRPr>
            </a:p>
          </p:txBody>
        </p:sp>
        <p:sp>
          <p:nvSpPr>
            <p:cNvPr id="108556" name="Rectangle 16"/>
            <p:cNvSpPr/>
            <p:nvPr/>
          </p:nvSpPr>
          <p:spPr>
            <a:xfrm>
              <a:off x="44" y="461"/>
              <a:ext cx="2579" cy="271"/>
            </a:xfrm>
            <a:prstGeom prst="rect">
              <a:avLst/>
            </a:prstGeom>
            <a:noFill/>
            <a:ln w="9525">
              <a:noFill/>
            </a:ln>
          </p:spPr>
          <p:txBody>
            <a:bodyPr wrap="none" anchor="ctr" anchorCtr="0">
              <a:spAutoFit/>
            </a:bodyPr>
            <a:lstStyle/>
            <a:p>
              <a:pPr eaLnBrk="0" hangingPunct="0"/>
              <a:r>
                <a:rPr lang="en-US" altLang="zh-CN" sz="2000" b="1" dirty="0">
                  <a:solidFill>
                    <a:srgbClr val="3366FF"/>
                  </a:solidFill>
                  <a:latin typeface="微软雅黑" panose="020B0503020204020204" pitchFamily="34" charset="-122"/>
                  <a:ea typeface="微软雅黑" panose="020B0503020204020204" pitchFamily="34" charset="-122"/>
                </a:rPr>
                <a:t>swap.o</a:t>
              </a:r>
              <a:r>
                <a:rPr lang="zh-CN" altLang="en-US" sz="2000" b="1" dirty="0">
                  <a:solidFill>
                    <a:srgbClr val="3366FF"/>
                  </a:solidFill>
                  <a:latin typeface="微软雅黑" panose="020B0503020204020204" pitchFamily="34" charset="-122"/>
                  <a:ea typeface="微软雅黑" panose="020B0503020204020204" pitchFamily="34" charset="-122"/>
                </a:rPr>
                <a:t>中</a:t>
              </a:r>
              <a:r>
                <a:rPr lang="en-US" altLang="zh-CN" sz="2000" b="1" dirty="0">
                  <a:solidFill>
                    <a:srgbClr val="3366FF"/>
                  </a:solidFill>
                  <a:latin typeface="微软雅黑" panose="020B0503020204020204" pitchFamily="34" charset="-122"/>
                  <a:ea typeface="微软雅黑" panose="020B0503020204020204" pitchFamily="34" charset="-122"/>
                </a:rPr>
                <a:t>.data</a:t>
              </a:r>
              <a:r>
                <a:rPr lang="zh-CN" altLang="en-US" sz="2000" b="1" dirty="0">
                  <a:solidFill>
                    <a:srgbClr val="3366FF"/>
                  </a:solidFill>
                  <a:latin typeface="微软雅黑" panose="020B0503020204020204" pitchFamily="34" charset="-122"/>
                  <a:ea typeface="微软雅黑" panose="020B0503020204020204" pitchFamily="34" charset="-122"/>
                </a:rPr>
                <a:t>和</a:t>
              </a:r>
              <a:r>
                <a:rPr lang="en-US" altLang="zh-CN" sz="2000" b="1" dirty="0">
                  <a:solidFill>
                    <a:srgbClr val="3366FF"/>
                  </a:solidFill>
                  <a:latin typeface="微软雅黑" panose="020B0503020204020204" pitchFamily="34" charset="-122"/>
                  <a:ea typeface="微软雅黑" panose="020B0503020204020204" pitchFamily="34" charset="-122"/>
                </a:rPr>
                <a:t>.rel.data</a:t>
              </a:r>
              <a:r>
                <a:rPr lang="zh-CN" altLang="en-US" sz="2000" b="1" dirty="0">
                  <a:solidFill>
                    <a:srgbClr val="3366FF"/>
                  </a:solidFill>
                  <a:latin typeface="微软雅黑" panose="020B0503020204020204" pitchFamily="34" charset="-122"/>
                  <a:ea typeface="微软雅黑" panose="020B0503020204020204" pitchFamily="34" charset="-122"/>
                </a:rPr>
                <a:t>节内容</a:t>
              </a:r>
              <a:r>
                <a:rPr lang="zh-CN" altLang="en-US" dirty="0">
                  <a:latin typeface="Arial" panose="020B0604020202020204" pitchFamily="34" charset="0"/>
                  <a:ea typeface="宋体" panose="02010600030101010101" pitchFamily="2" charset="-122"/>
                </a:rPr>
                <a:t> </a:t>
              </a:r>
            </a:p>
          </p:txBody>
        </p:sp>
      </p:grpSp>
      <p:sp>
        <p:nvSpPr>
          <p:cNvPr id="732177" name="Text Box 17"/>
          <p:cNvSpPr txBox="1"/>
          <p:nvPr/>
        </p:nvSpPr>
        <p:spPr>
          <a:xfrm>
            <a:off x="4302125" y="3346450"/>
            <a:ext cx="1736725" cy="1846263"/>
          </a:xfrm>
          <a:prstGeom prst="rect">
            <a:avLst/>
          </a:prstGeom>
          <a:noFill/>
          <a:ln w="9525">
            <a:noFill/>
          </a:ln>
        </p:spPr>
        <p:txBody>
          <a:bodyPr anchor="t" anchorCtr="0">
            <a:spAutoFit/>
          </a:bodyPr>
          <a:lstStyle/>
          <a:p>
            <a:pPr>
              <a:lnSpc>
                <a:spcPct val="115000"/>
              </a:lnSpc>
              <a:spcBef>
                <a:spcPct val="50000"/>
              </a:spcBef>
            </a:pPr>
            <a:r>
              <a:rPr lang="en-US" altLang="zh-CN" sz="2000" b="1" dirty="0">
                <a:solidFill>
                  <a:srgbClr val="FF0000"/>
                </a:solidFill>
                <a:latin typeface="微软雅黑" panose="020B0503020204020204" pitchFamily="34" charset="-122"/>
                <a:ea typeface="微软雅黑" panose="020B0503020204020204" pitchFamily="34" charset="-122"/>
              </a:rPr>
              <a:t>bufp0</a:t>
            </a:r>
            <a:r>
              <a:rPr lang="zh-CN" altLang="en-US" sz="2000" b="1" dirty="0">
                <a:solidFill>
                  <a:srgbClr val="FF0000"/>
                </a:solidFill>
                <a:latin typeface="微软雅黑" panose="020B0503020204020204" pitchFamily="34" charset="-122"/>
                <a:ea typeface="微软雅黑" panose="020B0503020204020204" pitchFamily="34" charset="-122"/>
              </a:rPr>
              <a:t>定义在</a:t>
            </a:r>
            <a:r>
              <a:rPr lang="en-US" altLang="zh-CN" sz="2000" b="1" dirty="0">
                <a:solidFill>
                  <a:srgbClr val="FF0000"/>
                </a:solidFill>
                <a:latin typeface="微软雅黑" panose="020B0503020204020204" pitchFamily="34" charset="-122"/>
                <a:ea typeface="微软雅黑" panose="020B0503020204020204" pitchFamily="34" charset="-122"/>
              </a:rPr>
              <a:t>.data</a:t>
            </a:r>
            <a:r>
              <a:rPr lang="zh-CN" altLang="en-US" sz="2000" b="1" dirty="0">
                <a:solidFill>
                  <a:srgbClr val="FF0000"/>
                </a:solidFill>
                <a:latin typeface="微软雅黑" panose="020B0503020204020204" pitchFamily="34" charset="-122"/>
                <a:ea typeface="微软雅黑" panose="020B0503020204020204" pitchFamily="34" charset="-122"/>
              </a:rPr>
              <a:t>节中偏移为</a:t>
            </a:r>
            <a:r>
              <a:rPr lang="en-US" altLang="zh-CN" sz="2000" b="1" dirty="0">
                <a:solidFill>
                  <a:srgbClr val="FF0000"/>
                </a:solidFill>
                <a:latin typeface="微软雅黑" panose="020B0503020204020204" pitchFamily="34" charset="-122"/>
                <a:ea typeface="微软雅黑" panose="020B0503020204020204" pitchFamily="34" charset="-122"/>
              </a:rPr>
              <a:t>0</a:t>
            </a:r>
            <a:r>
              <a:rPr lang="zh-CN" altLang="en-US" sz="2000" b="1" dirty="0">
                <a:solidFill>
                  <a:srgbClr val="FF0000"/>
                </a:solidFill>
                <a:latin typeface="微软雅黑" panose="020B0503020204020204" pitchFamily="34" charset="-122"/>
                <a:ea typeface="微软雅黑" panose="020B0503020204020204" pitchFamily="34" charset="-122"/>
              </a:rPr>
              <a:t>处，占</a:t>
            </a:r>
            <a:r>
              <a:rPr lang="en-US" altLang="zh-CN" sz="2000" b="1" dirty="0">
                <a:solidFill>
                  <a:srgbClr val="FF0000"/>
                </a:solidFill>
                <a:latin typeface="微软雅黑" panose="020B0503020204020204" pitchFamily="34" charset="-122"/>
                <a:ea typeface="微软雅黑" panose="020B0503020204020204" pitchFamily="34" charset="-122"/>
              </a:rPr>
              <a:t>4B</a:t>
            </a:r>
            <a:r>
              <a:rPr lang="zh-CN" altLang="en-US" sz="2000" b="1" dirty="0">
                <a:solidFill>
                  <a:srgbClr val="FF0000"/>
                </a:solidFill>
                <a:latin typeface="微软雅黑" panose="020B0503020204020204" pitchFamily="34" charset="-122"/>
                <a:ea typeface="微软雅黑" panose="020B0503020204020204" pitchFamily="34" charset="-122"/>
              </a:rPr>
              <a:t>，初值为</a:t>
            </a:r>
            <a:r>
              <a:rPr lang="en-US" altLang="zh-CN" sz="2000" b="1" dirty="0">
                <a:solidFill>
                  <a:srgbClr val="FF0000"/>
                </a:solidFill>
                <a:latin typeface="微软雅黑" panose="020B0503020204020204" pitchFamily="34" charset="-122"/>
                <a:ea typeface="微软雅黑" panose="020B0503020204020204" pitchFamily="34" charset="-122"/>
              </a:rPr>
              <a:t>0x0</a:t>
            </a:r>
          </a:p>
        </p:txBody>
      </p:sp>
      <p:sp>
        <p:nvSpPr>
          <p:cNvPr id="732178" name="Rectangle 18"/>
          <p:cNvSpPr/>
          <p:nvPr/>
        </p:nvSpPr>
        <p:spPr>
          <a:xfrm>
            <a:off x="160338" y="5483225"/>
            <a:ext cx="8040687" cy="1096963"/>
          </a:xfrm>
          <a:prstGeom prst="rect">
            <a:avLst/>
          </a:prstGeom>
          <a:noFill/>
          <a:ln w="9525">
            <a:noFill/>
          </a:ln>
        </p:spPr>
        <p:txBody>
          <a:bodyPr anchor="ctr" anchorCtr="0">
            <a:spAutoFit/>
          </a:bodyPr>
          <a:lstStyle/>
          <a:p>
            <a:pPr eaLnBrk="0" hangingPunct="0"/>
            <a:r>
              <a:rPr lang="zh-CN" altLang="en-US" sz="2200" b="1" dirty="0">
                <a:solidFill>
                  <a:srgbClr val="CC3300"/>
                </a:solidFill>
                <a:latin typeface="微软雅黑" panose="020B0503020204020204" pitchFamily="34" charset="-122"/>
                <a:ea typeface="微软雅黑" panose="020B0503020204020204" pitchFamily="34" charset="-122"/>
              </a:rPr>
              <a:t>重定位节</a:t>
            </a:r>
            <a:r>
              <a:rPr lang="en-US" altLang="zh-CN" sz="2200" b="1" dirty="0">
                <a:solidFill>
                  <a:srgbClr val="CC3300"/>
                </a:solidFill>
                <a:latin typeface="微软雅黑" panose="020B0503020204020204" pitchFamily="34" charset="-122"/>
                <a:ea typeface="微软雅黑" panose="020B0503020204020204" pitchFamily="34" charset="-122"/>
              </a:rPr>
              <a:t>.rel.data</a:t>
            </a:r>
            <a:r>
              <a:rPr lang="zh-CN" altLang="en-US" sz="2200" b="1" dirty="0">
                <a:solidFill>
                  <a:srgbClr val="CC3300"/>
                </a:solidFill>
                <a:latin typeface="微软雅黑" panose="020B0503020204020204" pitchFamily="34" charset="-122"/>
                <a:ea typeface="微软雅黑" panose="020B0503020204020204" pitchFamily="34" charset="-122"/>
              </a:rPr>
              <a:t>中有一个重定位表项：</a:t>
            </a:r>
            <a:r>
              <a:rPr lang="en-US" altLang="zh-CN" sz="2200" b="1" dirty="0">
                <a:solidFill>
                  <a:srgbClr val="0A6A0A"/>
                </a:solidFill>
                <a:latin typeface="微软雅黑" panose="020B0503020204020204" pitchFamily="34" charset="-122"/>
                <a:ea typeface="微软雅黑" panose="020B0503020204020204" pitchFamily="34" charset="-122"/>
              </a:rPr>
              <a:t>r_offset=0x0, r_sym=9, r_type=R_386_32</a:t>
            </a:r>
            <a:r>
              <a:rPr lang="zh-CN" altLang="en-US" sz="2200" b="1" dirty="0">
                <a:solidFill>
                  <a:srgbClr val="CC3300"/>
                </a:solidFill>
                <a:latin typeface="微软雅黑" panose="020B0503020204020204" pitchFamily="34" charset="-122"/>
                <a:ea typeface="微软雅黑" panose="020B0503020204020204" pitchFamily="34" charset="-122"/>
              </a:rPr>
              <a:t>，</a:t>
            </a:r>
            <a:r>
              <a:rPr lang="en-US" altLang="zh-CN" sz="2200" b="1" dirty="0">
                <a:solidFill>
                  <a:srgbClr val="CC3300"/>
                </a:solidFill>
                <a:latin typeface="微软雅黑" panose="020B0503020204020204" pitchFamily="34" charset="-122"/>
                <a:ea typeface="微软雅黑" panose="020B0503020204020204" pitchFamily="34" charset="-122"/>
              </a:rPr>
              <a:t>OBJDUMP</a:t>
            </a:r>
            <a:r>
              <a:rPr lang="zh-CN" altLang="en-US" sz="2200" b="1" dirty="0">
                <a:solidFill>
                  <a:srgbClr val="CC3300"/>
                </a:solidFill>
                <a:latin typeface="微软雅黑" panose="020B0503020204020204" pitchFamily="34" charset="-122"/>
                <a:ea typeface="微软雅黑" panose="020B0503020204020204" pitchFamily="34" charset="-122"/>
              </a:rPr>
              <a:t>工具解释后显示为“</a:t>
            </a:r>
            <a:r>
              <a:rPr lang="en-US" altLang="zh-CN" sz="2200" b="1" dirty="0">
                <a:solidFill>
                  <a:srgbClr val="CC3300"/>
                </a:solidFill>
                <a:latin typeface="微软雅黑" panose="020B0503020204020204" pitchFamily="34" charset="-122"/>
                <a:ea typeface="微软雅黑" panose="020B0503020204020204" pitchFamily="34" charset="-122"/>
              </a:rPr>
              <a:t>0</a:t>
            </a:r>
            <a:r>
              <a:rPr lang="zh-CN" altLang="en-US" sz="2200" b="1" dirty="0">
                <a:solidFill>
                  <a:srgbClr val="CC3300"/>
                </a:solidFill>
                <a:latin typeface="微软雅黑" panose="020B0503020204020204" pitchFamily="34" charset="-122"/>
                <a:ea typeface="微软雅黑" panose="020B0503020204020204" pitchFamily="34" charset="-122"/>
              </a:rPr>
              <a:t>：</a:t>
            </a:r>
            <a:r>
              <a:rPr lang="en-US" altLang="zh-CN" sz="2200" b="1" dirty="0">
                <a:solidFill>
                  <a:srgbClr val="CC3300"/>
                </a:solidFill>
                <a:latin typeface="微软雅黑" panose="020B0503020204020204" pitchFamily="34" charset="-122"/>
                <a:ea typeface="微软雅黑" panose="020B0503020204020204" pitchFamily="34" charset="-122"/>
              </a:rPr>
              <a:t>R_386_32 buf”</a:t>
            </a:r>
            <a:r>
              <a:rPr lang="en-US" altLang="zh-CN" sz="2200" b="1" dirty="0">
                <a:solidFill>
                  <a:srgbClr val="FF0000"/>
                </a:solidFill>
                <a:latin typeface="微软雅黑" panose="020B0503020204020204" pitchFamily="34" charset="-122"/>
                <a:ea typeface="微软雅黑" panose="020B0503020204020204" pitchFamily="34" charset="-122"/>
              </a:rPr>
              <a:t> </a:t>
            </a:r>
          </a:p>
        </p:txBody>
      </p:sp>
      <p:sp>
        <p:nvSpPr>
          <p:cNvPr id="732179" name="Text Box 4"/>
          <p:cNvSpPr txBox="1"/>
          <p:nvPr/>
        </p:nvSpPr>
        <p:spPr>
          <a:xfrm>
            <a:off x="3702050" y="6308725"/>
            <a:ext cx="4092575" cy="420688"/>
          </a:xfrm>
          <a:prstGeom prst="rect">
            <a:avLst/>
          </a:prstGeom>
          <a:noFill/>
          <a:ln w="9525">
            <a:noFill/>
          </a:ln>
        </p:spPr>
        <p:txBody>
          <a:bodyPr lIns="90000" tIns="46800" rIns="90000" bIns="46800" anchor="t" anchorCtr="0">
            <a:spAutoFit/>
          </a:bodyPr>
          <a:lstStyle/>
          <a:p>
            <a:pP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200" b="1" dirty="0">
                <a:solidFill>
                  <a:srgbClr val="0A6A0A"/>
                </a:solidFill>
                <a:latin typeface="微软雅黑" panose="020B0503020204020204" pitchFamily="34" charset="-122"/>
                <a:ea typeface="微软雅黑" panose="020B0503020204020204" pitchFamily="34" charset="-122"/>
              </a:rPr>
              <a:t>r_sym=9</a:t>
            </a:r>
            <a:r>
              <a:rPr lang="zh-CN" altLang="en-GB" sz="2200" b="1" dirty="0">
                <a:latin typeface="微软雅黑" panose="020B0503020204020204" pitchFamily="34" charset="-122"/>
                <a:ea typeface="微软雅黑" panose="020B0503020204020204" pitchFamily="34" charset="-122"/>
              </a:rPr>
              <a:t>说明引用的是</a:t>
            </a:r>
            <a:r>
              <a:rPr lang="en-GB" altLang="zh-CN" sz="2200" b="1" dirty="0">
                <a:latin typeface="微软雅黑" panose="020B0503020204020204" pitchFamily="34" charset="-122"/>
                <a:ea typeface="微软雅黑" panose="020B0503020204020204" pitchFamily="34" charset="-122"/>
              </a:rPr>
              <a:t>buf</a:t>
            </a:r>
            <a:r>
              <a:rPr lang="zh-CN" altLang="en-GB" sz="2200" b="1" dirty="0">
                <a:latin typeface="微软雅黑" panose="020B0503020204020204" pitchFamily="34" charset="-122"/>
                <a:ea typeface="微软雅黑" panose="020B0503020204020204" pitchFamily="34" charset="-122"/>
              </a:rPr>
              <a:t>！</a:t>
            </a:r>
          </a:p>
        </p:txBody>
      </p:sp>
      <p:sp>
        <p:nvSpPr>
          <p:cNvPr id="732180" name="Line 20"/>
          <p:cNvSpPr/>
          <p:nvPr/>
        </p:nvSpPr>
        <p:spPr>
          <a:xfrm flipH="1" flipV="1">
            <a:off x="2655888" y="2032000"/>
            <a:ext cx="4891087" cy="1306513"/>
          </a:xfrm>
          <a:prstGeom prst="line">
            <a:avLst/>
          </a:prstGeom>
          <a:ln w="28575" cap="flat" cmpd="sng">
            <a:solidFill>
              <a:srgbClr val="CC0066"/>
            </a:solidFill>
            <a:prstDash val="solid"/>
            <a:round/>
            <a:headEnd type="none" w="med" len="med"/>
            <a:tailEnd type="triangle" w="med" len="med"/>
          </a:ln>
        </p:spPr>
      </p:sp>
      <p:sp>
        <p:nvSpPr>
          <p:cNvPr id="732181" name="Line 21"/>
          <p:cNvSpPr/>
          <p:nvPr/>
        </p:nvSpPr>
        <p:spPr>
          <a:xfrm flipH="1" flipV="1">
            <a:off x="7343775" y="1465263"/>
            <a:ext cx="334963" cy="1814512"/>
          </a:xfrm>
          <a:prstGeom prst="line">
            <a:avLst/>
          </a:prstGeom>
          <a:ln w="28575" cap="flat" cmpd="sng">
            <a:solidFill>
              <a:srgbClr val="CC0066"/>
            </a:solidFill>
            <a:prstDash val="solid"/>
            <a:round/>
            <a:headEnd type="none" w="med" len="med"/>
            <a:tailEnd type="triangle" w="med" len="med"/>
          </a:ln>
        </p:spPr>
      </p:sp>
      <p:sp>
        <p:nvSpPr>
          <p:cNvPr id="732182" name="Rectangle 22"/>
          <p:cNvSpPr/>
          <p:nvPr/>
        </p:nvSpPr>
        <p:spPr>
          <a:xfrm>
            <a:off x="784225" y="4543425"/>
            <a:ext cx="1755775" cy="247650"/>
          </a:xfrm>
          <a:prstGeom prst="rect">
            <a:avLst/>
          </a:prstGeom>
          <a:solidFill>
            <a:srgbClr val="993366">
              <a:alpha val="38823"/>
            </a:srgbClr>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2170"/>
                                        </p:tgtEl>
                                        <p:attrNameLst>
                                          <p:attrName>style.visibility</p:attrName>
                                        </p:attrNameLst>
                                      </p:cBhvr>
                                      <p:to>
                                        <p:strVal val="visible"/>
                                      </p:to>
                                    </p:set>
                                    <p:animEffect transition="in" filter="blinds(horizontal)">
                                      <p:cBhvr>
                                        <p:cTn id="7" dur="500"/>
                                        <p:tgtEl>
                                          <p:spTgt spid="7321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2166"/>
                                        </p:tgtEl>
                                        <p:attrNameLst>
                                          <p:attrName>style.visibility</p:attrName>
                                        </p:attrNameLst>
                                      </p:cBhvr>
                                      <p:to>
                                        <p:strVal val="visible"/>
                                      </p:to>
                                    </p:set>
                                    <p:animEffect transition="in" filter="blinds(horizontal)">
                                      <p:cBhvr>
                                        <p:cTn id="12" dur="500"/>
                                        <p:tgtEl>
                                          <p:spTgt spid="73216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2174"/>
                                        </p:tgtEl>
                                        <p:attrNameLst>
                                          <p:attrName>style.visibility</p:attrName>
                                        </p:attrNameLst>
                                      </p:cBhvr>
                                      <p:to>
                                        <p:strVal val="visible"/>
                                      </p:to>
                                    </p:set>
                                    <p:animEffect transition="in" filter="blinds(horizontal)">
                                      <p:cBhvr>
                                        <p:cTn id="17" dur="500"/>
                                        <p:tgtEl>
                                          <p:spTgt spid="73217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2181"/>
                                        </p:tgtEl>
                                        <p:attrNameLst>
                                          <p:attrName>style.visibility</p:attrName>
                                        </p:attrNameLst>
                                      </p:cBhvr>
                                      <p:to>
                                        <p:strVal val="visible"/>
                                      </p:to>
                                    </p:set>
                                    <p:animEffect transition="in" filter="blinds(horizontal)">
                                      <p:cBhvr>
                                        <p:cTn id="22" dur="500"/>
                                        <p:tgtEl>
                                          <p:spTgt spid="73218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32180"/>
                                        </p:tgtEl>
                                        <p:attrNameLst>
                                          <p:attrName>style.visibility</p:attrName>
                                        </p:attrNameLst>
                                      </p:cBhvr>
                                      <p:to>
                                        <p:strVal val="visible"/>
                                      </p:to>
                                    </p:set>
                                    <p:animEffect transition="in" filter="blinds(horizontal)">
                                      <p:cBhvr>
                                        <p:cTn id="27" dur="500"/>
                                        <p:tgtEl>
                                          <p:spTgt spid="73218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32177"/>
                                        </p:tgtEl>
                                        <p:attrNameLst>
                                          <p:attrName>style.visibility</p:attrName>
                                        </p:attrNameLst>
                                      </p:cBhvr>
                                      <p:to>
                                        <p:strVal val="visible"/>
                                      </p:to>
                                    </p:set>
                                    <p:animEffect transition="in" filter="blinds(horizontal)">
                                      <p:cBhvr>
                                        <p:cTn id="32" dur="500"/>
                                        <p:tgtEl>
                                          <p:spTgt spid="73217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32178"/>
                                        </p:tgtEl>
                                        <p:attrNameLst>
                                          <p:attrName>style.visibility</p:attrName>
                                        </p:attrNameLst>
                                      </p:cBhvr>
                                      <p:to>
                                        <p:strVal val="visible"/>
                                      </p:to>
                                    </p:set>
                                    <p:animEffect transition="in" filter="blinds(horizontal)">
                                      <p:cBhvr>
                                        <p:cTn id="37" dur="500"/>
                                        <p:tgtEl>
                                          <p:spTgt spid="73217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32182"/>
                                        </p:tgtEl>
                                        <p:attrNameLst>
                                          <p:attrName>style.visibility</p:attrName>
                                        </p:attrNameLst>
                                      </p:cBhvr>
                                      <p:to>
                                        <p:strVal val="visible"/>
                                      </p:to>
                                    </p:set>
                                    <p:animEffect transition="in" filter="blinds(horizontal)">
                                      <p:cBhvr>
                                        <p:cTn id="42" dur="500"/>
                                        <p:tgtEl>
                                          <p:spTgt spid="73218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32179"/>
                                        </p:tgtEl>
                                        <p:attrNameLst>
                                          <p:attrName>style.visibility</p:attrName>
                                        </p:attrNameLst>
                                      </p:cBhvr>
                                      <p:to>
                                        <p:strVal val="visible"/>
                                      </p:to>
                                    </p:set>
                                    <p:animEffect transition="in" filter="blinds(horizontal)">
                                      <p:cBhvr>
                                        <p:cTn id="47" dur="500"/>
                                        <p:tgtEl>
                                          <p:spTgt spid="732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166" grpId="0"/>
      <p:bldP spid="732177" grpId="0"/>
      <p:bldP spid="732178" grpId="0"/>
      <p:bldP spid="732179"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p:cNvSpPr>
          <p:nvPr>
            <p:ph type="title"/>
          </p:nvPr>
        </p:nvSpPr>
        <p:spPr>
          <a:ln/>
        </p:spPr>
        <p:txBody>
          <a:bodyPr vert="horz" wrap="square" lIns="91440" tIns="45720" rIns="91440" bIns="45720" anchor="ctr" anchorCtr="0"/>
          <a:lstStyle/>
          <a:p>
            <a:r>
              <a:rPr lang="en-US" altLang="zh-CN" dirty="0"/>
              <a:t>swap.o</a:t>
            </a:r>
            <a:r>
              <a:rPr lang="zh-CN" altLang="en-US" dirty="0"/>
              <a:t>中的符号表</a:t>
            </a:r>
          </a:p>
        </p:txBody>
      </p:sp>
      <p:sp>
        <p:nvSpPr>
          <p:cNvPr id="734213" name="Rectangle 5"/>
          <p:cNvSpPr/>
          <p:nvPr/>
        </p:nvSpPr>
        <p:spPr>
          <a:xfrm>
            <a:off x="182563" y="852488"/>
            <a:ext cx="8229600" cy="477837"/>
          </a:xfrm>
          <a:prstGeom prst="rect">
            <a:avLst/>
          </a:prstGeom>
          <a:noFill/>
          <a:ln w="9525">
            <a:noFill/>
          </a:ln>
        </p:spPr>
        <p:txBody>
          <a:bodyPr anchor="t" anchorCtr="0"/>
          <a:lstStyle/>
          <a:p>
            <a:pPr marL="342900" indent="-342900" eaLnBrk="0" hangingPunct="0">
              <a:lnSpc>
                <a:spcPct val="105000"/>
              </a:lnSpc>
              <a:spcBef>
                <a:spcPct val="20000"/>
              </a:spcBef>
              <a:buChar char="•"/>
            </a:pPr>
            <a:r>
              <a:rPr lang="en-US" altLang="zh-CN" sz="2400" b="1" dirty="0">
                <a:solidFill>
                  <a:schemeClr val="accent2"/>
                </a:solidFill>
                <a:latin typeface="微软雅黑" panose="020B0503020204020204" pitchFamily="34" charset="-122"/>
                <a:ea typeface="微软雅黑" panose="020B0503020204020204" pitchFamily="34" charset="-122"/>
              </a:rPr>
              <a:t>swap.o</a:t>
            </a:r>
            <a:r>
              <a:rPr lang="zh-CN" altLang="en-US" sz="2400" b="1" dirty="0">
                <a:solidFill>
                  <a:schemeClr val="accent2"/>
                </a:solidFill>
                <a:latin typeface="微软雅黑" panose="020B0503020204020204" pitchFamily="34" charset="-122"/>
                <a:ea typeface="微软雅黑" panose="020B0503020204020204" pitchFamily="34" charset="-122"/>
              </a:rPr>
              <a:t>中的符号表中最后</a:t>
            </a:r>
            <a:r>
              <a:rPr lang="en-US" altLang="zh-CN" sz="2400" b="1" dirty="0">
                <a:solidFill>
                  <a:schemeClr val="accent2"/>
                </a:solidFill>
                <a:latin typeface="微软雅黑" panose="020B0503020204020204" pitchFamily="34" charset="-122"/>
                <a:ea typeface="微软雅黑" panose="020B0503020204020204" pitchFamily="34" charset="-122"/>
              </a:rPr>
              <a:t>4</a:t>
            </a:r>
            <a:r>
              <a:rPr lang="zh-CN" altLang="en-US" sz="2400" b="1" dirty="0">
                <a:solidFill>
                  <a:schemeClr val="accent2"/>
                </a:solidFill>
                <a:latin typeface="微软雅黑" panose="020B0503020204020204" pitchFamily="34" charset="-122"/>
                <a:ea typeface="微软雅黑" panose="020B0503020204020204" pitchFamily="34" charset="-122"/>
              </a:rPr>
              <a:t>个条目</a:t>
            </a:r>
          </a:p>
          <a:p>
            <a:pPr marL="342900" indent="-342900" eaLnBrk="0" hangingPunct="0">
              <a:lnSpc>
                <a:spcPct val="105000"/>
              </a:lnSpc>
              <a:spcBef>
                <a:spcPct val="20000"/>
              </a:spcBef>
            </a:pPr>
            <a:endParaRPr lang="zh-CN" altLang="en-US" sz="2400" b="1" dirty="0">
              <a:solidFill>
                <a:schemeClr val="accent2"/>
              </a:solidFill>
              <a:latin typeface="微软雅黑" panose="020B0503020204020204" pitchFamily="34" charset="-122"/>
              <a:ea typeface="微软雅黑" panose="020B0503020204020204" pitchFamily="34" charset="-122"/>
            </a:endParaRPr>
          </a:p>
        </p:txBody>
      </p:sp>
      <p:sp>
        <p:nvSpPr>
          <p:cNvPr id="734214" name="Text Box 6"/>
          <p:cNvSpPr txBox="1"/>
          <p:nvPr/>
        </p:nvSpPr>
        <p:spPr>
          <a:xfrm>
            <a:off x="317500" y="1363663"/>
            <a:ext cx="8485188" cy="2041525"/>
          </a:xfrm>
          <a:prstGeom prst="rect">
            <a:avLst/>
          </a:prstGeom>
          <a:noFill/>
          <a:ln w="9525">
            <a:noFill/>
          </a:ln>
        </p:spPr>
        <p:txBody>
          <a:bodyPr anchor="t" anchorCtr="0">
            <a:spAutoFit/>
          </a:bodyPr>
          <a:lstStyle/>
          <a:p>
            <a:pPr>
              <a:spcBef>
                <a:spcPct val="35000"/>
              </a:spcBef>
            </a:pPr>
            <a:r>
              <a:rPr lang="en-US" altLang="zh-CN" sz="2000" b="1" dirty="0">
                <a:solidFill>
                  <a:srgbClr val="004821"/>
                </a:solidFill>
                <a:latin typeface="微软雅黑" panose="020B0503020204020204" pitchFamily="34" charset="-122"/>
                <a:ea typeface="微软雅黑" panose="020B0503020204020204" pitchFamily="34" charset="-122"/>
              </a:rPr>
              <a:t>Num:	value	Size	Type	 Bind	   Ot	Ndx	Name</a:t>
            </a:r>
          </a:p>
          <a:p>
            <a:pPr>
              <a:spcBef>
                <a:spcPct val="35000"/>
              </a:spcBef>
            </a:pPr>
            <a:r>
              <a:rPr lang="en-US" altLang="zh-CN" sz="2000" b="1" dirty="0">
                <a:solidFill>
                  <a:srgbClr val="004821"/>
                </a:solidFill>
                <a:latin typeface="微软雅黑" panose="020B0503020204020204" pitchFamily="34" charset="-122"/>
                <a:ea typeface="微软雅黑" panose="020B0503020204020204" pitchFamily="34" charset="-122"/>
              </a:rPr>
              <a:t>8:	0	4	 Data	 Global    0	3	bufp0</a:t>
            </a:r>
          </a:p>
          <a:p>
            <a:pPr>
              <a:spcBef>
                <a:spcPct val="35000"/>
              </a:spcBef>
            </a:pPr>
            <a:r>
              <a:rPr lang="en-US" altLang="zh-CN" sz="2000" b="1" dirty="0">
                <a:solidFill>
                  <a:srgbClr val="FF0000"/>
                </a:solidFill>
                <a:latin typeface="微软雅黑" panose="020B0503020204020204" pitchFamily="34" charset="-122"/>
                <a:ea typeface="微软雅黑" panose="020B0503020204020204" pitchFamily="34" charset="-122"/>
              </a:rPr>
              <a:t>9:	0	0	 Notype Global    0	UND 	buf</a:t>
            </a:r>
          </a:p>
          <a:p>
            <a:pPr>
              <a:spcBef>
                <a:spcPct val="35000"/>
              </a:spcBef>
            </a:pPr>
            <a:r>
              <a:rPr lang="en-US" altLang="zh-CN" sz="2000" b="1" dirty="0">
                <a:solidFill>
                  <a:srgbClr val="004821"/>
                </a:solidFill>
                <a:latin typeface="微软雅黑" panose="020B0503020204020204" pitchFamily="34" charset="-122"/>
                <a:ea typeface="微软雅黑" panose="020B0503020204020204" pitchFamily="34" charset="-122"/>
              </a:rPr>
              <a:t>10:	0	36	 Func	 Global	   0	1	swap</a:t>
            </a:r>
          </a:p>
          <a:p>
            <a:pPr>
              <a:spcBef>
                <a:spcPct val="35000"/>
              </a:spcBef>
            </a:pPr>
            <a:r>
              <a:rPr lang="en-US" altLang="zh-CN" sz="2000" b="1" dirty="0">
                <a:solidFill>
                  <a:srgbClr val="004821"/>
                </a:solidFill>
                <a:latin typeface="微软雅黑" panose="020B0503020204020204" pitchFamily="34" charset="-122"/>
                <a:ea typeface="微软雅黑" panose="020B0503020204020204" pitchFamily="34" charset="-122"/>
              </a:rPr>
              <a:t>11:	4	4	 Data	 Local	   0	COM	bufp1</a:t>
            </a:r>
          </a:p>
        </p:txBody>
      </p:sp>
      <p:sp>
        <p:nvSpPr>
          <p:cNvPr id="734218" name="Text Box 10"/>
          <p:cNvSpPr txBox="1"/>
          <p:nvPr/>
        </p:nvSpPr>
        <p:spPr>
          <a:xfrm>
            <a:off x="312738" y="3695700"/>
            <a:ext cx="8234362" cy="930275"/>
          </a:xfrm>
          <a:prstGeom prst="rect">
            <a:avLst/>
          </a:prstGeom>
          <a:noFill/>
          <a:ln w="9525">
            <a:noFill/>
          </a:ln>
        </p:spPr>
        <p:txBody>
          <a:bodyPr anchor="t" anchorCtr="0">
            <a:spAutoFit/>
          </a:bodyPr>
          <a:lstStyle/>
          <a:p>
            <a:pPr>
              <a:lnSpc>
                <a:spcPct val="125000"/>
              </a:lnSpc>
              <a:spcBef>
                <a:spcPct val="25000"/>
              </a:spcBef>
            </a:pPr>
            <a:r>
              <a:rPr lang="en-US" altLang="zh-CN" sz="2200" b="1" dirty="0">
                <a:solidFill>
                  <a:srgbClr val="3366FF"/>
                </a:solidFill>
                <a:latin typeface="微软雅黑" panose="020B0503020204020204" pitchFamily="34" charset="-122"/>
                <a:ea typeface="微软雅黑" panose="020B0503020204020204" pitchFamily="34" charset="-122"/>
              </a:rPr>
              <a:t>buf</a:t>
            </a:r>
            <a:r>
              <a:rPr lang="zh-CN" altLang="en-US" sz="2200" b="1" dirty="0">
                <a:solidFill>
                  <a:srgbClr val="3366FF"/>
                </a:solidFill>
                <a:latin typeface="微软雅黑" panose="020B0503020204020204" pitchFamily="34" charset="-122"/>
                <a:ea typeface="微软雅黑" panose="020B0503020204020204" pitchFamily="34" charset="-122"/>
              </a:rPr>
              <a:t>是</a:t>
            </a:r>
            <a:r>
              <a:rPr lang="en-US" altLang="zh-CN" sz="2200" b="1" dirty="0">
                <a:solidFill>
                  <a:srgbClr val="3366FF"/>
                </a:solidFill>
                <a:latin typeface="微软雅黑" panose="020B0503020204020204" pitchFamily="34" charset="-122"/>
                <a:ea typeface="微软雅黑" panose="020B0503020204020204" pitchFamily="34" charset="-122"/>
              </a:rPr>
              <a:t>swap.o</a:t>
            </a:r>
            <a:r>
              <a:rPr lang="zh-CN" altLang="en-US" sz="2200" b="1" dirty="0">
                <a:solidFill>
                  <a:srgbClr val="3366FF"/>
                </a:solidFill>
                <a:latin typeface="微软雅黑" panose="020B0503020204020204" pitchFamily="34" charset="-122"/>
                <a:ea typeface="微软雅黑" panose="020B0503020204020204" pitchFamily="34" charset="-122"/>
              </a:rPr>
              <a:t>的符号表中第</a:t>
            </a:r>
            <a:r>
              <a:rPr lang="en-US" altLang="zh-CN" sz="2200" b="1" dirty="0">
                <a:solidFill>
                  <a:srgbClr val="3366FF"/>
                </a:solidFill>
                <a:latin typeface="微软雅黑" panose="020B0503020204020204" pitchFamily="34" charset="-122"/>
                <a:ea typeface="微软雅黑" panose="020B0503020204020204" pitchFamily="34" charset="-122"/>
              </a:rPr>
              <a:t>9</a:t>
            </a:r>
            <a:r>
              <a:rPr lang="zh-CN" altLang="en-US" sz="2200" b="1" dirty="0">
                <a:solidFill>
                  <a:srgbClr val="3366FF"/>
                </a:solidFill>
                <a:latin typeface="微软雅黑" panose="020B0503020204020204" pitchFamily="34" charset="-122"/>
                <a:ea typeface="微软雅黑" panose="020B0503020204020204" pitchFamily="34" charset="-122"/>
              </a:rPr>
              <a:t>项，是未定义符号，类型和大小未知，并是全局符号，故在其他模块中定义。</a:t>
            </a:r>
          </a:p>
        </p:txBody>
      </p:sp>
      <p:sp>
        <p:nvSpPr>
          <p:cNvPr id="734221" name="Rectangle 13"/>
          <p:cNvSpPr/>
          <p:nvPr/>
        </p:nvSpPr>
        <p:spPr>
          <a:xfrm>
            <a:off x="420688" y="4889500"/>
            <a:ext cx="8040687" cy="1096963"/>
          </a:xfrm>
          <a:prstGeom prst="rect">
            <a:avLst/>
          </a:prstGeom>
          <a:noFill/>
          <a:ln w="9525">
            <a:noFill/>
          </a:ln>
        </p:spPr>
        <p:txBody>
          <a:bodyPr anchor="ctr" anchorCtr="0">
            <a:spAutoFit/>
          </a:bodyPr>
          <a:lstStyle/>
          <a:p>
            <a:pPr eaLnBrk="0" hangingPunct="0"/>
            <a:r>
              <a:rPr lang="zh-CN" altLang="en-US" sz="2200" b="1" dirty="0">
                <a:solidFill>
                  <a:srgbClr val="CC3300"/>
                </a:solidFill>
                <a:latin typeface="微软雅黑" panose="020B0503020204020204" pitchFamily="34" charset="-122"/>
                <a:ea typeface="微软雅黑" panose="020B0503020204020204" pitchFamily="34" charset="-122"/>
              </a:rPr>
              <a:t>重定位节</a:t>
            </a:r>
            <a:r>
              <a:rPr lang="en-US" altLang="zh-CN" sz="2200" b="1" dirty="0">
                <a:solidFill>
                  <a:srgbClr val="CC3300"/>
                </a:solidFill>
                <a:latin typeface="微软雅黑" panose="020B0503020204020204" pitchFamily="34" charset="-122"/>
                <a:ea typeface="微软雅黑" panose="020B0503020204020204" pitchFamily="34" charset="-122"/>
              </a:rPr>
              <a:t>.rel.data</a:t>
            </a:r>
            <a:r>
              <a:rPr lang="zh-CN" altLang="en-US" sz="2200" b="1" dirty="0">
                <a:solidFill>
                  <a:srgbClr val="CC3300"/>
                </a:solidFill>
                <a:latin typeface="微软雅黑" panose="020B0503020204020204" pitchFamily="34" charset="-122"/>
                <a:ea typeface="微软雅黑" panose="020B0503020204020204" pitchFamily="34" charset="-122"/>
              </a:rPr>
              <a:t>中有一个重定位表项：</a:t>
            </a:r>
            <a:r>
              <a:rPr lang="en-US" altLang="zh-CN" sz="2200" b="1" dirty="0">
                <a:solidFill>
                  <a:srgbClr val="0A6A0A"/>
                </a:solidFill>
                <a:latin typeface="微软雅黑" panose="020B0503020204020204" pitchFamily="34" charset="-122"/>
                <a:ea typeface="微软雅黑" panose="020B0503020204020204" pitchFamily="34" charset="-122"/>
              </a:rPr>
              <a:t>r_offset=0x0, r_sym=9, r_type=R_386_32</a:t>
            </a:r>
            <a:r>
              <a:rPr lang="zh-CN" altLang="en-US" sz="2200" b="1" dirty="0">
                <a:solidFill>
                  <a:srgbClr val="CC3300"/>
                </a:solidFill>
                <a:latin typeface="微软雅黑" panose="020B0503020204020204" pitchFamily="34" charset="-122"/>
                <a:ea typeface="微软雅黑" panose="020B0503020204020204" pitchFamily="34" charset="-122"/>
              </a:rPr>
              <a:t>，</a:t>
            </a:r>
            <a:r>
              <a:rPr lang="en-US" altLang="zh-CN" sz="2200" b="1" dirty="0">
                <a:solidFill>
                  <a:srgbClr val="CC3300"/>
                </a:solidFill>
                <a:latin typeface="微软雅黑" panose="020B0503020204020204" pitchFamily="34" charset="-122"/>
                <a:ea typeface="微软雅黑" panose="020B0503020204020204" pitchFamily="34" charset="-122"/>
              </a:rPr>
              <a:t>OBJDUMP</a:t>
            </a:r>
            <a:r>
              <a:rPr lang="zh-CN" altLang="en-US" sz="2200" b="1" dirty="0">
                <a:solidFill>
                  <a:srgbClr val="CC3300"/>
                </a:solidFill>
                <a:latin typeface="微软雅黑" panose="020B0503020204020204" pitchFamily="34" charset="-122"/>
                <a:ea typeface="微软雅黑" panose="020B0503020204020204" pitchFamily="34" charset="-122"/>
              </a:rPr>
              <a:t>工具解释后显示为“</a:t>
            </a:r>
            <a:r>
              <a:rPr lang="en-US" altLang="zh-CN" sz="2200" b="1" dirty="0">
                <a:solidFill>
                  <a:srgbClr val="CC3300"/>
                </a:solidFill>
                <a:latin typeface="微软雅黑" panose="020B0503020204020204" pitchFamily="34" charset="-122"/>
                <a:ea typeface="微软雅黑" panose="020B0503020204020204" pitchFamily="34" charset="-122"/>
              </a:rPr>
              <a:t>0</a:t>
            </a:r>
            <a:r>
              <a:rPr lang="zh-CN" altLang="en-US" sz="2200" b="1" dirty="0">
                <a:solidFill>
                  <a:srgbClr val="CC3300"/>
                </a:solidFill>
                <a:latin typeface="微软雅黑" panose="020B0503020204020204" pitchFamily="34" charset="-122"/>
                <a:ea typeface="微软雅黑" panose="020B0503020204020204" pitchFamily="34" charset="-122"/>
              </a:rPr>
              <a:t>：</a:t>
            </a:r>
            <a:r>
              <a:rPr lang="en-US" altLang="zh-CN" sz="2200" b="1" dirty="0">
                <a:solidFill>
                  <a:srgbClr val="CC3300"/>
                </a:solidFill>
                <a:latin typeface="微软雅黑" panose="020B0503020204020204" pitchFamily="34" charset="-122"/>
                <a:ea typeface="微软雅黑" panose="020B0503020204020204" pitchFamily="34" charset="-122"/>
              </a:rPr>
              <a:t>R_386_32 buf”</a:t>
            </a:r>
            <a:r>
              <a:rPr lang="en-US" altLang="zh-CN" sz="2200" b="1" dirty="0">
                <a:solidFill>
                  <a:srgbClr val="FF0000"/>
                </a:solidFill>
                <a:latin typeface="微软雅黑" panose="020B0503020204020204" pitchFamily="34" charset="-122"/>
                <a:ea typeface="微软雅黑" panose="020B0503020204020204" pitchFamily="34" charset="-122"/>
              </a:rPr>
              <a:t> </a:t>
            </a:r>
          </a:p>
        </p:txBody>
      </p:sp>
      <p:sp>
        <p:nvSpPr>
          <p:cNvPr id="734222" name="Text Box 4"/>
          <p:cNvSpPr txBox="1"/>
          <p:nvPr/>
        </p:nvSpPr>
        <p:spPr>
          <a:xfrm>
            <a:off x="3597275" y="6034088"/>
            <a:ext cx="4092575" cy="420687"/>
          </a:xfrm>
          <a:prstGeom prst="rect">
            <a:avLst/>
          </a:prstGeom>
          <a:noFill/>
          <a:ln w="9525">
            <a:noFill/>
          </a:ln>
        </p:spPr>
        <p:txBody>
          <a:bodyPr lIns="90000" tIns="46800" rIns="90000" bIns="46800" anchor="t" anchorCtr="0">
            <a:spAutoFit/>
          </a:bodyPr>
          <a:lstStyle/>
          <a:p>
            <a:pPr defTabSz="914400"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200" b="1" dirty="0">
                <a:solidFill>
                  <a:srgbClr val="0A6A0A"/>
                </a:solidFill>
                <a:latin typeface="微软雅黑" panose="020B0503020204020204" pitchFamily="34" charset="-122"/>
                <a:ea typeface="微软雅黑" panose="020B0503020204020204" pitchFamily="34" charset="-122"/>
              </a:rPr>
              <a:t>r_sym=9</a:t>
            </a:r>
            <a:r>
              <a:rPr lang="zh-CN" altLang="en-GB" sz="2200" b="1" dirty="0">
                <a:latin typeface="微软雅黑" panose="020B0503020204020204" pitchFamily="34" charset="-122"/>
                <a:ea typeface="微软雅黑" panose="020B0503020204020204" pitchFamily="34" charset="-122"/>
              </a:rPr>
              <a:t>说明引用的是</a:t>
            </a:r>
            <a:r>
              <a:rPr lang="en-GB" altLang="zh-CN" sz="2200" b="1" dirty="0">
                <a:latin typeface="微软雅黑" panose="020B0503020204020204" pitchFamily="34" charset="-122"/>
                <a:ea typeface="微软雅黑" panose="020B0503020204020204" pitchFamily="34" charset="-122"/>
              </a:rPr>
              <a:t>buf</a:t>
            </a:r>
            <a:r>
              <a:rPr lang="zh-CN" altLang="en-GB" sz="2200" b="1" dirty="0">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4213"/>
                                        </p:tgtEl>
                                        <p:attrNameLst>
                                          <p:attrName>style.visibility</p:attrName>
                                        </p:attrNameLst>
                                      </p:cBhvr>
                                      <p:to>
                                        <p:strVal val="visible"/>
                                      </p:to>
                                    </p:set>
                                    <p:animEffect transition="in" filter="blinds(horizontal)">
                                      <p:cBhvr>
                                        <p:cTn id="7" dur="500"/>
                                        <p:tgtEl>
                                          <p:spTgt spid="7342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4214"/>
                                        </p:tgtEl>
                                        <p:attrNameLst>
                                          <p:attrName>style.visibility</p:attrName>
                                        </p:attrNameLst>
                                      </p:cBhvr>
                                      <p:to>
                                        <p:strVal val="visible"/>
                                      </p:to>
                                    </p:set>
                                    <p:animEffect transition="in" filter="blinds(horizontal)">
                                      <p:cBhvr>
                                        <p:cTn id="12" dur="500"/>
                                        <p:tgtEl>
                                          <p:spTgt spid="7342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4218"/>
                                        </p:tgtEl>
                                        <p:attrNameLst>
                                          <p:attrName>style.visibility</p:attrName>
                                        </p:attrNameLst>
                                      </p:cBhvr>
                                      <p:to>
                                        <p:strVal val="visible"/>
                                      </p:to>
                                    </p:set>
                                    <p:animEffect transition="in" filter="blinds(horizontal)">
                                      <p:cBhvr>
                                        <p:cTn id="17" dur="500"/>
                                        <p:tgtEl>
                                          <p:spTgt spid="7342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4221"/>
                                        </p:tgtEl>
                                        <p:attrNameLst>
                                          <p:attrName>style.visibility</p:attrName>
                                        </p:attrNameLst>
                                      </p:cBhvr>
                                      <p:to>
                                        <p:strVal val="visible"/>
                                      </p:to>
                                    </p:set>
                                    <p:animEffect transition="in" filter="blinds(horizontal)">
                                      <p:cBhvr>
                                        <p:cTn id="22" dur="500"/>
                                        <p:tgtEl>
                                          <p:spTgt spid="73422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34222"/>
                                        </p:tgtEl>
                                        <p:attrNameLst>
                                          <p:attrName>style.visibility</p:attrName>
                                        </p:attrNameLst>
                                      </p:cBhvr>
                                      <p:to>
                                        <p:strVal val="visible"/>
                                      </p:to>
                                    </p:set>
                                    <p:animEffect transition="in" filter="blinds(horizontal)">
                                      <p:cBhvr>
                                        <p:cTn id="27" dur="500"/>
                                        <p:tgtEl>
                                          <p:spTgt spid="734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4213" grpId="0"/>
      <p:bldP spid="734214" grpId="0"/>
      <p:bldP spid="734218" grpId="0"/>
      <p:bldP spid="734221" grpId="0"/>
      <p:bldP spid="7342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p:cNvSpPr>
          <p:nvPr>
            <p:ph type="title"/>
          </p:nvPr>
        </p:nvSpPr>
        <p:spPr>
          <a:xfrm>
            <a:off x="1057275" y="98425"/>
            <a:ext cx="6529388" cy="544513"/>
          </a:xfrm>
          <a:ln/>
        </p:spPr>
        <p:txBody>
          <a:bodyPr vert="horz" wrap="square" lIns="63500" tIns="25400" rIns="63500" bIns="25400" anchor="t" anchorCtr="0">
            <a:spAutoFit/>
          </a:bodyPr>
          <a:lstStyle/>
          <a:p>
            <a:pPr>
              <a:buNone/>
            </a:pPr>
            <a:r>
              <a:rPr lang="zh-CN" altLang="en-US" sz="3200" dirty="0"/>
              <a:t>汇编</a:t>
            </a:r>
          </a:p>
        </p:txBody>
      </p:sp>
      <p:pic>
        <p:nvPicPr>
          <p:cNvPr id="14338" name="图片 4"/>
          <p:cNvPicPr>
            <a:picLocks noChangeAspect="1"/>
          </p:cNvPicPr>
          <p:nvPr/>
        </p:nvPicPr>
        <p:blipFill>
          <a:blip r:embed="rId3"/>
          <a:stretch>
            <a:fillRect/>
          </a:stretch>
        </p:blipFill>
        <p:spPr>
          <a:xfrm>
            <a:off x="625475" y="1052513"/>
            <a:ext cx="7893050" cy="4752975"/>
          </a:xfrm>
          <a:prstGeom prst="rect">
            <a:avLst/>
          </a:prstGeom>
          <a:noFill/>
          <a:ln w="9525">
            <a:noFill/>
          </a:ln>
        </p:spPr>
      </p:pic>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p:cNvSpPr>
          <p:nvPr>
            <p:ph type="title"/>
          </p:nvPr>
        </p:nvSpPr>
        <p:spPr>
          <a:ln/>
        </p:spPr>
        <p:txBody>
          <a:bodyPr vert="horz" wrap="square" lIns="91440" tIns="45720" rIns="91440" bIns="45720" anchor="ctr" anchorCtr="0"/>
          <a:lstStyle/>
          <a:p>
            <a:r>
              <a:rPr lang="en-US" altLang="zh-CN" dirty="0"/>
              <a:t>R_386_32</a:t>
            </a:r>
            <a:r>
              <a:rPr lang="zh-CN" altLang="en-GB" dirty="0"/>
              <a:t>的重定位方式</a:t>
            </a:r>
            <a:endParaRPr lang="zh-CN" altLang="en-US" dirty="0"/>
          </a:p>
        </p:txBody>
      </p:sp>
      <p:sp>
        <p:nvSpPr>
          <p:cNvPr id="735235" name="Rectangle 3"/>
          <p:cNvSpPr>
            <a:spLocks noGrp="1"/>
          </p:cNvSpPr>
          <p:nvPr>
            <p:ph idx="1"/>
          </p:nvPr>
        </p:nvSpPr>
        <p:spPr>
          <a:xfrm>
            <a:off x="207963" y="784225"/>
            <a:ext cx="8664575" cy="2997200"/>
          </a:xfrm>
          <a:ln/>
        </p:spPr>
        <p:txBody>
          <a:bodyPr vert="horz" wrap="square" lIns="91440" tIns="45720" rIns="91440" bIns="45720" anchor="t" anchorCtr="0"/>
          <a:lstStyle/>
          <a:p>
            <a:pPr>
              <a:lnSpc>
                <a:spcPct val="105000"/>
              </a:lnSpc>
            </a:pPr>
            <a:r>
              <a:rPr lang="zh-CN" altLang="en-US" dirty="0">
                <a:latin typeface="微软雅黑" panose="020B0503020204020204" pitchFamily="34" charset="-122"/>
                <a:ea typeface="微软雅黑" panose="020B0503020204020204" pitchFamily="34" charset="-122"/>
              </a:rPr>
              <a:t>假定：</a:t>
            </a:r>
          </a:p>
          <a:p>
            <a:pPr lvl="1">
              <a:lnSpc>
                <a:spcPct val="105000"/>
              </a:lnSpc>
            </a:pPr>
            <a:r>
              <a:rPr lang="en-US" altLang="zh-CN" sz="2200" dirty="0">
                <a:latin typeface="微软雅黑" panose="020B0503020204020204" pitchFamily="34" charset="-122"/>
                <a:ea typeface="微软雅黑" panose="020B0503020204020204" pitchFamily="34" charset="-122"/>
              </a:rPr>
              <a:t>buf</a:t>
            </a:r>
            <a:r>
              <a:rPr lang="zh-CN" altLang="en-US" sz="2200" dirty="0">
                <a:latin typeface="微软雅黑" panose="020B0503020204020204" pitchFamily="34" charset="-122"/>
                <a:ea typeface="微软雅黑" panose="020B0503020204020204" pitchFamily="34" charset="-122"/>
              </a:rPr>
              <a:t>在运行时的存储地址</a:t>
            </a:r>
            <a:r>
              <a:rPr lang="en-US" altLang="zh-CN" sz="2200" dirty="0">
                <a:latin typeface="微软雅黑" panose="020B0503020204020204" pitchFamily="34" charset="-122"/>
                <a:ea typeface="微软雅黑" panose="020B0503020204020204" pitchFamily="34" charset="-122"/>
              </a:rPr>
              <a:t>ADDR(buf)=0x8049620</a:t>
            </a:r>
          </a:p>
          <a:p>
            <a:pPr>
              <a:lnSpc>
                <a:spcPct val="105000"/>
              </a:lnSpc>
            </a:pPr>
            <a:r>
              <a:rPr lang="zh-CN" altLang="en-US" dirty="0">
                <a:latin typeface="微软雅黑" panose="020B0503020204020204" pitchFamily="34" charset="-122"/>
                <a:ea typeface="微软雅黑" panose="020B0503020204020204" pitchFamily="34" charset="-122"/>
              </a:rPr>
              <a:t>则重定位后，</a:t>
            </a:r>
            <a:r>
              <a:rPr lang="en-US" altLang="zh-CN" dirty="0">
                <a:latin typeface="微软雅黑" panose="020B0503020204020204" pitchFamily="34" charset="-122"/>
                <a:ea typeface="微软雅黑" panose="020B0503020204020204" pitchFamily="34" charset="-122"/>
              </a:rPr>
              <a:t>bufp0</a:t>
            </a:r>
            <a:r>
              <a:rPr lang="zh-CN" altLang="en-US" dirty="0">
                <a:latin typeface="微软雅黑" panose="020B0503020204020204" pitchFamily="34" charset="-122"/>
                <a:ea typeface="微软雅黑" panose="020B0503020204020204" pitchFamily="34" charset="-122"/>
              </a:rPr>
              <a:t>的地址及内容变为什么？</a:t>
            </a:r>
          </a:p>
          <a:p>
            <a:pPr lvl="1">
              <a:lnSpc>
                <a:spcPct val="105000"/>
              </a:lnSpc>
            </a:pPr>
            <a:r>
              <a:rPr lang="en-US" altLang="zh-CN" sz="2200" dirty="0">
                <a:latin typeface="微软雅黑" panose="020B0503020204020204" pitchFamily="34" charset="-122"/>
                <a:ea typeface="微软雅黑" panose="020B0503020204020204" pitchFamily="34" charset="-122"/>
              </a:rPr>
              <a:t>buf</a:t>
            </a:r>
            <a:r>
              <a:rPr lang="zh-CN" altLang="en-US" sz="2200" dirty="0">
                <a:latin typeface="微软雅黑" panose="020B0503020204020204" pitchFamily="34" charset="-122"/>
                <a:ea typeface="微软雅黑" panose="020B0503020204020204" pitchFamily="34" charset="-122"/>
              </a:rPr>
              <a:t>和</a:t>
            </a:r>
            <a:r>
              <a:rPr lang="en-US" altLang="zh-CN" sz="2200" dirty="0">
                <a:latin typeface="微软雅黑" panose="020B0503020204020204" pitchFamily="34" charset="-122"/>
                <a:ea typeface="微软雅黑" panose="020B0503020204020204" pitchFamily="34" charset="-122"/>
              </a:rPr>
              <a:t>bufp0</a:t>
            </a:r>
            <a:r>
              <a:rPr lang="zh-CN" altLang="en-US" sz="2200" dirty="0">
                <a:latin typeface="微软雅黑" panose="020B0503020204020204" pitchFamily="34" charset="-122"/>
                <a:ea typeface="微软雅黑" panose="020B0503020204020204" pitchFamily="34" charset="-122"/>
              </a:rPr>
              <a:t>同属于</a:t>
            </a:r>
            <a:r>
              <a:rPr lang="en-US" altLang="zh-CN" sz="2200" dirty="0">
                <a:latin typeface="微软雅黑" panose="020B0503020204020204" pitchFamily="34" charset="-122"/>
                <a:ea typeface="微软雅黑" panose="020B0503020204020204" pitchFamily="34" charset="-122"/>
              </a:rPr>
              <a:t>.data</a:t>
            </a:r>
            <a:r>
              <a:rPr lang="zh-CN" altLang="en-US" sz="2200" dirty="0">
                <a:latin typeface="微软雅黑" panose="020B0503020204020204" pitchFamily="34" charset="-122"/>
                <a:ea typeface="微软雅黑" panose="020B0503020204020204" pitchFamily="34" charset="-122"/>
              </a:rPr>
              <a:t>节，故在可执行文件中它们被合并</a:t>
            </a:r>
          </a:p>
          <a:p>
            <a:pPr lvl="1">
              <a:lnSpc>
                <a:spcPct val="105000"/>
              </a:lnSpc>
            </a:pPr>
            <a:r>
              <a:rPr lang="en-US" altLang="zh-CN" sz="2200" dirty="0">
                <a:latin typeface="微软雅黑" panose="020B0503020204020204" pitchFamily="34" charset="-122"/>
                <a:ea typeface="微软雅黑" panose="020B0503020204020204" pitchFamily="34" charset="-122"/>
              </a:rPr>
              <a:t>bufp0</a:t>
            </a:r>
            <a:r>
              <a:rPr lang="zh-CN" altLang="en-US" sz="2200" dirty="0">
                <a:latin typeface="微软雅黑" panose="020B0503020204020204" pitchFamily="34" charset="-122"/>
                <a:ea typeface="微软雅黑" panose="020B0503020204020204" pitchFamily="34" charset="-122"/>
              </a:rPr>
              <a:t>紧接在</a:t>
            </a:r>
            <a:r>
              <a:rPr lang="en-US" altLang="zh-CN" sz="2200" dirty="0">
                <a:latin typeface="微软雅黑" panose="020B0503020204020204" pitchFamily="34" charset="-122"/>
                <a:ea typeface="微软雅黑" panose="020B0503020204020204" pitchFamily="34" charset="-122"/>
              </a:rPr>
              <a:t>buf</a:t>
            </a:r>
            <a:r>
              <a:rPr lang="zh-CN" altLang="en-US" sz="2200" dirty="0">
                <a:latin typeface="微软雅黑" panose="020B0503020204020204" pitchFamily="34" charset="-122"/>
                <a:ea typeface="微软雅黑" panose="020B0503020204020204" pitchFamily="34" charset="-122"/>
              </a:rPr>
              <a:t>后，故地址为</a:t>
            </a:r>
            <a:r>
              <a:rPr lang="en-US" altLang="zh-CN" sz="2200" dirty="0">
                <a:latin typeface="微软雅黑" panose="020B0503020204020204" pitchFamily="34" charset="-122"/>
                <a:ea typeface="微软雅黑" panose="020B0503020204020204" pitchFamily="34" charset="-122"/>
              </a:rPr>
              <a:t>0x8049620+8= 0x8049628</a:t>
            </a:r>
            <a:endParaRPr lang="zh-CN" altLang="en-US" sz="2200" dirty="0">
              <a:latin typeface="微软雅黑" panose="020B0503020204020204" pitchFamily="34" charset="-122"/>
              <a:ea typeface="微软雅黑" panose="020B0503020204020204" pitchFamily="34" charset="-122"/>
            </a:endParaRPr>
          </a:p>
          <a:p>
            <a:pPr lvl="1">
              <a:lnSpc>
                <a:spcPct val="105000"/>
              </a:lnSpc>
            </a:pPr>
            <a:r>
              <a:rPr lang="zh-CN" altLang="en-US" sz="2200" dirty="0">
                <a:latin typeface="微软雅黑" panose="020B0503020204020204" pitchFamily="34" charset="-122"/>
                <a:ea typeface="微软雅黑" panose="020B0503020204020204" pitchFamily="34" charset="-122"/>
              </a:rPr>
              <a:t>因是</a:t>
            </a:r>
            <a:r>
              <a:rPr lang="en-US" altLang="zh-CN" sz="2200" dirty="0">
                <a:latin typeface="微软雅黑" panose="020B0503020204020204" pitchFamily="34" charset="-122"/>
                <a:ea typeface="微软雅黑" panose="020B0503020204020204" pitchFamily="34" charset="-122"/>
              </a:rPr>
              <a:t>R_386_32</a:t>
            </a:r>
            <a:r>
              <a:rPr lang="zh-CN" altLang="en-US" sz="2200" dirty="0">
                <a:latin typeface="微软雅黑" panose="020B0503020204020204" pitchFamily="34" charset="-122"/>
                <a:ea typeface="微软雅黑" panose="020B0503020204020204" pitchFamily="34" charset="-122"/>
              </a:rPr>
              <a:t>方式，故</a:t>
            </a:r>
            <a:r>
              <a:rPr lang="en-US" altLang="zh-CN" sz="2200" dirty="0">
                <a:latin typeface="微软雅黑" panose="020B0503020204020204" pitchFamily="34" charset="-122"/>
                <a:ea typeface="微软雅黑" panose="020B0503020204020204" pitchFamily="34" charset="-122"/>
              </a:rPr>
              <a:t>bufp0</a:t>
            </a:r>
            <a:r>
              <a:rPr lang="zh-CN" altLang="en-US" sz="2200" dirty="0">
                <a:latin typeface="微软雅黑" panose="020B0503020204020204" pitchFamily="34" charset="-122"/>
                <a:ea typeface="微软雅黑" panose="020B0503020204020204" pitchFamily="34" charset="-122"/>
              </a:rPr>
              <a:t>内容为</a:t>
            </a:r>
            <a:r>
              <a:rPr lang="en-US" altLang="zh-CN" sz="2200" dirty="0">
                <a:latin typeface="微软雅黑" panose="020B0503020204020204" pitchFamily="34" charset="-122"/>
                <a:ea typeface="微软雅黑" panose="020B0503020204020204" pitchFamily="34" charset="-122"/>
              </a:rPr>
              <a:t>buf</a:t>
            </a:r>
            <a:r>
              <a:rPr lang="zh-CN" altLang="en-US" sz="2200" dirty="0">
                <a:latin typeface="微软雅黑" panose="020B0503020204020204" pitchFamily="34" charset="-122"/>
                <a:ea typeface="微软雅黑" panose="020B0503020204020204" pitchFamily="34" charset="-122"/>
              </a:rPr>
              <a:t>的绝对地址</a:t>
            </a:r>
            <a:r>
              <a:rPr lang="en-US" altLang="zh-CN" sz="2200" dirty="0">
                <a:latin typeface="微软雅黑" panose="020B0503020204020204" pitchFamily="34" charset="-122"/>
                <a:ea typeface="微软雅黑" panose="020B0503020204020204" pitchFamily="34" charset="-122"/>
              </a:rPr>
              <a:t>0x8049620</a:t>
            </a:r>
            <a:r>
              <a:rPr lang="zh-CN" altLang="en-US" sz="2200" dirty="0">
                <a:latin typeface="微软雅黑" panose="020B0503020204020204" pitchFamily="34" charset="-122"/>
                <a:ea typeface="微软雅黑" panose="020B0503020204020204" pitchFamily="34" charset="-122"/>
              </a:rPr>
              <a:t>，即“</a:t>
            </a:r>
            <a:r>
              <a:rPr lang="en-US" altLang="zh-CN" sz="2200" dirty="0">
                <a:latin typeface="微软雅黑" panose="020B0503020204020204" pitchFamily="34" charset="-122"/>
                <a:ea typeface="微软雅黑" panose="020B0503020204020204" pitchFamily="34" charset="-122"/>
              </a:rPr>
              <a:t>20 96 04 08”</a:t>
            </a:r>
          </a:p>
        </p:txBody>
      </p:sp>
      <p:sp>
        <p:nvSpPr>
          <p:cNvPr id="19459" name="Text Box 3"/>
          <p:cNvSpPr txBox="1"/>
          <p:nvPr/>
        </p:nvSpPr>
        <p:spPr>
          <a:xfrm>
            <a:off x="868363" y="4441825"/>
            <a:ext cx="6192837" cy="2030413"/>
          </a:xfrm>
          <a:prstGeom prst="rect">
            <a:avLst/>
          </a:prstGeom>
          <a:solidFill>
            <a:srgbClr val="F2F2F2"/>
          </a:solidFill>
          <a:ln w="3240" cap="flat" cmpd="sng">
            <a:solidFill>
              <a:schemeClr val="tx1"/>
            </a:solidFill>
            <a:prstDash val="solid"/>
            <a:miter/>
            <a:headEnd type="none" w="med" len="med"/>
            <a:tailEnd type="none" w="med" len="med"/>
          </a:ln>
        </p:spPr>
        <p:txBody>
          <a:bodyPr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Disassembly of section .data: </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dirty="0">
              <a:latin typeface="微软雅黑" panose="020B0503020204020204" pitchFamily="34" charset="-122"/>
              <a:ea typeface="微软雅黑" panose="020B0503020204020204" pitchFamily="34" charset="-122"/>
            </a:endParaRP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08049620 &lt;buf&gt;: </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   </a:t>
            </a:r>
            <a:r>
              <a:rPr lang="en-GB" altLang="zh-CN" sz="2000" b="1" dirty="0">
                <a:solidFill>
                  <a:srgbClr val="CC3300"/>
                </a:solidFill>
                <a:latin typeface="微软雅黑" panose="020B0503020204020204" pitchFamily="34" charset="-122"/>
                <a:ea typeface="微软雅黑" panose="020B0503020204020204" pitchFamily="34" charset="-122"/>
              </a:rPr>
              <a:t>8049620</a:t>
            </a:r>
            <a:r>
              <a:rPr lang="en-GB" altLang="zh-CN" sz="2000" b="1" dirty="0">
                <a:latin typeface="微软雅黑" panose="020B0503020204020204" pitchFamily="34" charset="-122"/>
                <a:ea typeface="微软雅黑" panose="020B0503020204020204" pitchFamily="34" charset="-122"/>
              </a:rPr>
              <a:t>:   		01 00 00 00 02 00 00 00</a:t>
            </a:r>
          </a:p>
          <a:p>
            <a:pPr defTabSz="914400">
              <a:lnSpc>
                <a:spcPct val="6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solidFill>
                  <a:srgbClr val="FF0000"/>
                </a:solidFill>
                <a:latin typeface="微软雅黑" panose="020B0503020204020204" pitchFamily="34" charset="-122"/>
                <a:ea typeface="微软雅黑" panose="020B0503020204020204" pitchFamily="34" charset="-122"/>
              </a:rPr>
              <a:t>   </a:t>
            </a:r>
            <a:r>
              <a:rPr lang="en-GB" altLang="zh-CN" sz="1200" b="1" dirty="0">
                <a:solidFill>
                  <a:srgbClr val="FF0000"/>
                </a:solidFill>
                <a:latin typeface="微软雅黑" panose="020B0503020204020204" pitchFamily="34" charset="-122"/>
                <a:ea typeface="微软雅黑" panose="020B0503020204020204" pitchFamily="34" charset="-122"/>
              </a:rPr>
              <a:t>      </a:t>
            </a:r>
          </a:p>
          <a:p>
            <a:pPr defTabSz="9144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08049628 &lt;bufp0&gt;: </a:t>
            </a:r>
          </a:p>
          <a:p>
            <a:pPr defTabSz="9144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   8049628:   		</a:t>
            </a:r>
            <a:r>
              <a:rPr lang="en-GB" altLang="zh-CN" sz="2000" b="1" dirty="0">
                <a:solidFill>
                  <a:srgbClr val="CC3300"/>
                </a:solidFill>
                <a:latin typeface="微软雅黑" panose="020B0503020204020204" pitchFamily="34" charset="-122"/>
                <a:ea typeface="微软雅黑" panose="020B0503020204020204" pitchFamily="34" charset="-122"/>
              </a:rPr>
              <a:t>20 96 04 08</a:t>
            </a:r>
            <a:endParaRPr lang="en-GB" altLang="zh-CN" sz="2000" b="1" dirty="0">
              <a:latin typeface="微软雅黑" panose="020B0503020204020204" pitchFamily="34" charset="-122"/>
              <a:ea typeface="微软雅黑" panose="020B0503020204020204" pitchFamily="34" charset="-122"/>
            </a:endParaRPr>
          </a:p>
        </p:txBody>
      </p:sp>
      <p:sp>
        <p:nvSpPr>
          <p:cNvPr id="735255" name="Rectangle 23"/>
          <p:cNvSpPr/>
          <p:nvPr/>
        </p:nvSpPr>
        <p:spPr>
          <a:xfrm>
            <a:off x="920750" y="3924300"/>
            <a:ext cx="4957763" cy="427038"/>
          </a:xfrm>
          <a:prstGeom prst="rect">
            <a:avLst/>
          </a:prstGeom>
          <a:noFill/>
          <a:ln w="9525">
            <a:noFill/>
          </a:ln>
        </p:spPr>
        <p:txBody>
          <a:bodyPr anchor="ctr" anchorCtr="0">
            <a:spAutoFit/>
          </a:bodyPr>
          <a:lstStyle/>
          <a:p>
            <a:pPr eaLnBrk="0" hangingPunct="0"/>
            <a:r>
              <a:rPr lang="zh-CN" altLang="en-US" sz="2200" b="1" dirty="0">
                <a:solidFill>
                  <a:srgbClr val="3366FF"/>
                </a:solidFill>
                <a:latin typeface="微软雅黑" panose="020B0503020204020204" pitchFamily="34" charset="-122"/>
                <a:ea typeface="微软雅黑" panose="020B0503020204020204" pitchFamily="34" charset="-122"/>
              </a:rPr>
              <a:t>可执行目标文件中</a:t>
            </a:r>
            <a:r>
              <a:rPr lang="en-US" altLang="zh-CN" sz="2200" b="1" dirty="0">
                <a:solidFill>
                  <a:srgbClr val="3366FF"/>
                </a:solidFill>
                <a:latin typeface="微软雅黑" panose="020B0503020204020204" pitchFamily="34" charset="-122"/>
                <a:ea typeface="微软雅黑" panose="020B0503020204020204" pitchFamily="34" charset="-122"/>
              </a:rPr>
              <a:t>.data</a:t>
            </a:r>
            <a:r>
              <a:rPr lang="zh-CN" altLang="en-US" sz="2200" b="1" dirty="0">
                <a:solidFill>
                  <a:srgbClr val="3366FF"/>
                </a:solidFill>
                <a:latin typeface="微软雅黑" panose="020B0503020204020204" pitchFamily="34" charset="-122"/>
                <a:ea typeface="微软雅黑" panose="020B0503020204020204" pitchFamily="34" charset="-122"/>
              </a:rPr>
              <a:t>节的内容</a:t>
            </a:r>
            <a:r>
              <a:rPr lang="zh-CN" altLang="en-US" dirty="0">
                <a:solidFill>
                  <a:srgbClr val="3366FF"/>
                </a:solidFill>
                <a:latin typeface="Arial" panose="020B0604020202020204" pitchFamily="34" charset="0"/>
                <a:ea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5235">
                                            <p:txEl>
                                              <p:pRg st="2" end="2"/>
                                            </p:txEl>
                                          </p:spTgt>
                                        </p:tgtEl>
                                        <p:attrNameLst>
                                          <p:attrName>style.visibility</p:attrName>
                                        </p:attrNameLst>
                                      </p:cBhvr>
                                      <p:to>
                                        <p:strVal val="visible"/>
                                      </p:to>
                                    </p:set>
                                    <p:animEffect transition="in" filter="blinds(horizontal)">
                                      <p:cBhvr>
                                        <p:cTn id="7" dur="500"/>
                                        <p:tgtEl>
                                          <p:spTgt spid="73523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5235">
                                            <p:txEl>
                                              <p:pRg st="3" end="3"/>
                                            </p:txEl>
                                          </p:spTgt>
                                        </p:tgtEl>
                                        <p:attrNameLst>
                                          <p:attrName>style.visibility</p:attrName>
                                        </p:attrNameLst>
                                      </p:cBhvr>
                                      <p:to>
                                        <p:strVal val="visible"/>
                                      </p:to>
                                    </p:set>
                                    <p:animEffect transition="in" filter="blinds(horizontal)">
                                      <p:cBhvr>
                                        <p:cTn id="12" dur="500"/>
                                        <p:tgtEl>
                                          <p:spTgt spid="73523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5235">
                                            <p:txEl>
                                              <p:pRg st="4" end="4"/>
                                            </p:txEl>
                                          </p:spTgt>
                                        </p:tgtEl>
                                        <p:attrNameLst>
                                          <p:attrName>style.visibility</p:attrName>
                                        </p:attrNameLst>
                                      </p:cBhvr>
                                      <p:to>
                                        <p:strVal val="visible"/>
                                      </p:to>
                                    </p:set>
                                    <p:animEffect transition="in" filter="blinds(horizontal)">
                                      <p:cBhvr>
                                        <p:cTn id="17" dur="500"/>
                                        <p:tgtEl>
                                          <p:spTgt spid="73523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5235">
                                            <p:txEl>
                                              <p:pRg st="5" end="5"/>
                                            </p:txEl>
                                          </p:spTgt>
                                        </p:tgtEl>
                                        <p:attrNameLst>
                                          <p:attrName>style.visibility</p:attrName>
                                        </p:attrNameLst>
                                      </p:cBhvr>
                                      <p:to>
                                        <p:strVal val="visible"/>
                                      </p:to>
                                    </p:set>
                                    <p:animEffect transition="in" filter="blinds(horizontal)">
                                      <p:cBhvr>
                                        <p:cTn id="22" dur="500"/>
                                        <p:tgtEl>
                                          <p:spTgt spid="73523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35255"/>
                                        </p:tgtEl>
                                        <p:attrNameLst>
                                          <p:attrName>style.visibility</p:attrName>
                                        </p:attrNameLst>
                                      </p:cBhvr>
                                      <p:to>
                                        <p:strVal val="visible"/>
                                      </p:to>
                                    </p:set>
                                    <p:animEffect transition="in" filter="blinds(horizontal)">
                                      <p:cBhvr>
                                        <p:cTn id="27" dur="500"/>
                                        <p:tgtEl>
                                          <p:spTgt spid="73525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9459"/>
                                        </p:tgtEl>
                                        <p:attrNameLst>
                                          <p:attrName>style.visibility</p:attrName>
                                        </p:attrNameLst>
                                      </p:cBhvr>
                                      <p:to>
                                        <p:strVal val="visible"/>
                                      </p:to>
                                    </p:set>
                                    <p:animEffect transition="in" filter="blinds(horizontal)">
                                      <p:cBhvr>
                                        <p:cTn id="32" dur="500"/>
                                        <p:tgtEl>
                                          <p:spTgt spid="1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animBg="1"/>
      <p:bldP spid="735255"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1"/>
          <p:cNvSpPr>
            <a:spLocks noGrp="1"/>
          </p:cNvSpPr>
          <p:nvPr>
            <p:ph type="title"/>
          </p:nvPr>
        </p:nvSpPr>
        <p:spPr>
          <a:xfrm>
            <a:off x="217488" y="84138"/>
            <a:ext cx="8774112" cy="782637"/>
          </a:xfrm>
          <a:ln/>
        </p:spPr>
        <p:txBody>
          <a:bodyPr vert="horz" wrap="square" lIns="91440" tIns="45720" rIns="91440" bIns="45720" anchor="ctr" anchorCtr="0"/>
          <a:lstStyle/>
          <a:p>
            <a:pPr marL="119380" indent="-119380" algn="l" defTabSz="914400">
              <a:lnSpc>
                <a:spcPct val="8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dirty="0"/>
              <a:t>swap.o</a:t>
            </a:r>
            <a:r>
              <a:rPr lang="zh-CN" altLang="en-GB" dirty="0"/>
              <a:t>重定位</a:t>
            </a:r>
            <a:endParaRPr lang="en-GB" altLang="zh-CN" dirty="0"/>
          </a:p>
        </p:txBody>
      </p:sp>
      <p:sp>
        <p:nvSpPr>
          <p:cNvPr id="111618" name="TextBox 4"/>
          <p:cNvSpPr txBox="1"/>
          <p:nvPr/>
        </p:nvSpPr>
        <p:spPr>
          <a:xfrm>
            <a:off x="654050" y="727075"/>
            <a:ext cx="1046163" cy="396875"/>
          </a:xfrm>
          <a:prstGeom prst="rect">
            <a:avLst/>
          </a:prstGeom>
          <a:noFill/>
          <a:ln w="9525">
            <a:noFill/>
          </a:ln>
        </p:spPr>
        <p:txBody>
          <a:bodyPr wrap="none" anchor="t" anchorCtr="0">
            <a:spAutoFit/>
          </a:bodyPr>
          <a:lstStyle/>
          <a:p>
            <a:pPr eaLnBrk="0" hangingPunct="0"/>
            <a:r>
              <a:rPr lang="en-US" altLang="zh-CN" sz="2000" b="1" dirty="0">
                <a:solidFill>
                  <a:srgbClr val="3366FF"/>
                </a:solidFill>
                <a:latin typeface="微软雅黑" panose="020B0503020204020204" pitchFamily="34" charset="-122"/>
                <a:ea typeface="微软雅黑" panose="020B0503020204020204" pitchFamily="34" charset="-122"/>
              </a:rPr>
              <a:t>swap.c</a:t>
            </a:r>
          </a:p>
        </p:txBody>
      </p:sp>
      <p:sp>
        <p:nvSpPr>
          <p:cNvPr id="111619" name="Rectangle 5"/>
          <p:cNvSpPr/>
          <p:nvPr/>
        </p:nvSpPr>
        <p:spPr>
          <a:xfrm>
            <a:off x="192088" y="1108075"/>
            <a:ext cx="2936875" cy="4095750"/>
          </a:xfrm>
          <a:prstGeom prst="rect">
            <a:avLst/>
          </a:prstGeom>
          <a:solidFill>
            <a:srgbClr val="D5F1CF"/>
          </a:solidFill>
          <a:ln w="3240" cap="flat" cmpd="sng">
            <a:solidFill>
              <a:srgbClr val="000066"/>
            </a:solidFill>
            <a:prstDash val="solid"/>
            <a:miter/>
            <a:headEnd type="none" w="med" len="med"/>
            <a:tailEnd type="none" w="med" len="med"/>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extern int buf[]; </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 </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int *bufp0 = &amp;buf[0];</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static int *bufp1;</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dirty="0">
              <a:latin typeface="微软雅黑" panose="020B0503020204020204" pitchFamily="34" charset="-122"/>
              <a:ea typeface="微软雅黑" panose="020B0503020204020204" pitchFamily="34" charset="-122"/>
            </a:endParaRP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void swap()</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  int temp;</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dirty="0">
              <a:solidFill>
                <a:srgbClr val="DBF2DA"/>
              </a:solidFill>
              <a:latin typeface="微软雅黑" panose="020B0503020204020204" pitchFamily="34" charset="-122"/>
              <a:ea typeface="微软雅黑" panose="020B0503020204020204" pitchFamily="34" charset="-122"/>
            </a:endParaRP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  </a:t>
            </a:r>
            <a:r>
              <a:rPr lang="en-GB" altLang="zh-CN" sz="2000" b="1" dirty="0">
                <a:solidFill>
                  <a:srgbClr val="3366FF"/>
                </a:solidFill>
                <a:latin typeface="微软雅黑" panose="020B0503020204020204" pitchFamily="34" charset="-122"/>
                <a:ea typeface="微软雅黑" panose="020B0503020204020204" pitchFamily="34" charset="-122"/>
              </a:rPr>
              <a:t>bufp1 = &amp;buf[1];</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  </a:t>
            </a:r>
            <a:r>
              <a:rPr lang="en-GB" altLang="zh-CN" sz="2000" b="1" dirty="0">
                <a:solidFill>
                  <a:srgbClr val="FF0000"/>
                </a:solidFill>
                <a:latin typeface="微软雅黑" panose="020B0503020204020204" pitchFamily="34" charset="-122"/>
                <a:ea typeface="微软雅黑" panose="020B0503020204020204" pitchFamily="34" charset="-122"/>
              </a:rPr>
              <a:t>temp = *bufp0;</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  </a:t>
            </a:r>
            <a:r>
              <a:rPr lang="en-GB" altLang="zh-CN" sz="2000" b="1" dirty="0">
                <a:solidFill>
                  <a:srgbClr val="0A6A0A"/>
                </a:solidFill>
                <a:latin typeface="微软雅黑" panose="020B0503020204020204" pitchFamily="34" charset="-122"/>
                <a:ea typeface="微软雅黑" panose="020B0503020204020204" pitchFamily="34" charset="-122"/>
              </a:rPr>
              <a:t>*bufp0 = *bufp1;</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  </a:t>
            </a:r>
            <a:r>
              <a:rPr lang="en-GB" altLang="zh-CN" sz="2000" b="1" dirty="0">
                <a:solidFill>
                  <a:srgbClr val="CC3300"/>
                </a:solidFill>
                <a:latin typeface="微软雅黑" panose="020B0503020204020204" pitchFamily="34" charset="-122"/>
                <a:ea typeface="微软雅黑" panose="020B0503020204020204" pitchFamily="34" charset="-122"/>
              </a:rPr>
              <a:t>*bufp1 = temp;</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a:t>
            </a:r>
          </a:p>
        </p:txBody>
      </p:sp>
      <p:sp>
        <p:nvSpPr>
          <p:cNvPr id="111620" name="Rectangle 10"/>
          <p:cNvSpPr/>
          <p:nvPr/>
        </p:nvSpPr>
        <p:spPr>
          <a:xfrm>
            <a:off x="3570288" y="71438"/>
            <a:ext cx="5530850" cy="6600825"/>
          </a:xfrm>
          <a:prstGeom prst="rect">
            <a:avLst/>
          </a:prstGeom>
          <a:solidFill>
            <a:schemeClr val="bg1"/>
          </a:solidFill>
          <a:ln w="9525">
            <a:noFill/>
          </a:ln>
        </p:spPr>
        <p:txBody>
          <a:bodyPr wrap="none" anchor="ctr" anchorCtr="0">
            <a:spAutoFit/>
          </a:bodyPr>
          <a:lstStyle/>
          <a:p>
            <a:pPr>
              <a:lnSpc>
                <a:spcPct val="95000"/>
              </a:lnSpc>
            </a:pPr>
            <a:r>
              <a:rPr lang="en-US" altLang="zh-CN" b="1" dirty="0">
                <a:latin typeface="Arial" panose="020B0604020202020204" pitchFamily="34" charset="0"/>
                <a:ea typeface="宋体" panose="02010600030101010101" pitchFamily="2" charset="-122"/>
              </a:rPr>
              <a:t>Disassembly of section .text:</a:t>
            </a:r>
          </a:p>
          <a:p>
            <a:pPr>
              <a:lnSpc>
                <a:spcPct val="95000"/>
              </a:lnSpc>
            </a:pPr>
            <a:r>
              <a:rPr lang="en-US" altLang="zh-CN" b="1" dirty="0">
                <a:latin typeface="Arial" panose="020B0604020202020204" pitchFamily="34" charset="0"/>
                <a:ea typeface="宋体" panose="02010600030101010101" pitchFamily="2" charset="-122"/>
              </a:rPr>
              <a:t>00000000 &lt;swap&gt;:</a:t>
            </a:r>
          </a:p>
          <a:p>
            <a:pPr>
              <a:lnSpc>
                <a:spcPct val="95000"/>
              </a:lnSpc>
            </a:pPr>
            <a:r>
              <a:rPr lang="en-US" altLang="zh-CN" b="1" dirty="0">
                <a:latin typeface="Arial" panose="020B0604020202020204" pitchFamily="34" charset="0"/>
                <a:ea typeface="宋体" panose="02010600030101010101" pitchFamily="2" charset="-122"/>
              </a:rPr>
              <a:t>     0:	55                   	push   %ebp</a:t>
            </a:r>
          </a:p>
          <a:p>
            <a:pPr>
              <a:lnSpc>
                <a:spcPct val="95000"/>
              </a:lnSpc>
            </a:pPr>
            <a:r>
              <a:rPr lang="en-US" altLang="zh-CN" b="1" dirty="0">
                <a:latin typeface="Arial" panose="020B0604020202020204" pitchFamily="34" charset="0"/>
                <a:ea typeface="宋体" panose="02010600030101010101" pitchFamily="2" charset="-122"/>
              </a:rPr>
              <a:t>     1:	89 e5                	mov   %esp,%ebp</a:t>
            </a:r>
          </a:p>
          <a:p>
            <a:pPr>
              <a:lnSpc>
                <a:spcPct val="95000"/>
              </a:lnSpc>
            </a:pPr>
            <a:r>
              <a:rPr lang="en-US" altLang="zh-CN" b="1" dirty="0">
                <a:latin typeface="Arial" panose="020B0604020202020204" pitchFamily="34" charset="0"/>
                <a:ea typeface="宋体" panose="02010600030101010101" pitchFamily="2" charset="-122"/>
              </a:rPr>
              <a:t>     3:	83 ec 10             	sub    $0x10,%esp</a:t>
            </a:r>
          </a:p>
          <a:p>
            <a:pPr>
              <a:lnSpc>
                <a:spcPct val="95000"/>
              </a:lnSpc>
            </a:pPr>
            <a:r>
              <a:rPr lang="en-US" altLang="zh-CN" b="1" dirty="0">
                <a:latin typeface="Arial" panose="020B0604020202020204" pitchFamily="34" charset="0"/>
                <a:ea typeface="宋体" panose="02010600030101010101" pitchFamily="2" charset="-122"/>
              </a:rPr>
              <a:t>     </a:t>
            </a:r>
            <a:r>
              <a:rPr lang="en-US" altLang="zh-CN" b="1" dirty="0">
                <a:solidFill>
                  <a:srgbClr val="3366FF"/>
                </a:solidFill>
                <a:latin typeface="Arial" panose="020B0604020202020204" pitchFamily="34" charset="0"/>
                <a:ea typeface="宋体" panose="02010600030101010101" pitchFamily="2" charset="-122"/>
              </a:rPr>
              <a:t>6:	c7 05 00 00 00 00 04 movl   $0x4,0x0</a:t>
            </a:r>
          </a:p>
          <a:p>
            <a:pPr>
              <a:lnSpc>
                <a:spcPct val="95000"/>
              </a:lnSpc>
            </a:pPr>
            <a:r>
              <a:rPr lang="en-US" altLang="zh-CN" b="1" dirty="0">
                <a:solidFill>
                  <a:srgbClr val="3366FF"/>
                </a:solidFill>
                <a:latin typeface="Arial" panose="020B0604020202020204" pitchFamily="34" charset="0"/>
                <a:ea typeface="宋体" panose="02010600030101010101" pitchFamily="2" charset="-122"/>
              </a:rPr>
              <a:t>     d:	00 00 00 </a:t>
            </a:r>
          </a:p>
          <a:p>
            <a:pPr>
              <a:lnSpc>
                <a:spcPct val="95000"/>
              </a:lnSpc>
            </a:pPr>
            <a:r>
              <a:rPr lang="en-US" altLang="zh-CN" b="1" dirty="0">
                <a:solidFill>
                  <a:srgbClr val="3366FF"/>
                </a:solidFill>
                <a:latin typeface="Arial" panose="020B0604020202020204" pitchFamily="34" charset="0"/>
                <a:ea typeface="宋体" panose="02010600030101010101" pitchFamily="2" charset="-122"/>
              </a:rPr>
              <a:t>   			8: R_386_32	.bss</a:t>
            </a:r>
          </a:p>
          <a:p>
            <a:pPr>
              <a:lnSpc>
                <a:spcPct val="95000"/>
              </a:lnSpc>
            </a:pPr>
            <a:r>
              <a:rPr lang="en-US" altLang="zh-CN" b="1" dirty="0">
                <a:solidFill>
                  <a:srgbClr val="3366FF"/>
                </a:solidFill>
                <a:latin typeface="Arial" panose="020B0604020202020204" pitchFamily="34" charset="0"/>
                <a:ea typeface="宋体" panose="02010600030101010101" pitchFamily="2" charset="-122"/>
              </a:rPr>
              <a:t>			c: R_386_32	buf</a:t>
            </a:r>
          </a:p>
          <a:p>
            <a:pPr>
              <a:lnSpc>
                <a:spcPct val="95000"/>
              </a:lnSpc>
            </a:pPr>
            <a:r>
              <a:rPr lang="en-US" altLang="zh-CN" b="1" dirty="0">
                <a:latin typeface="Arial" panose="020B0604020202020204" pitchFamily="34" charset="0"/>
                <a:ea typeface="宋体" panose="02010600030101010101" pitchFamily="2" charset="-122"/>
              </a:rPr>
              <a:t>     </a:t>
            </a:r>
            <a:r>
              <a:rPr lang="en-US" altLang="zh-CN" b="1" dirty="0">
                <a:solidFill>
                  <a:srgbClr val="FF0000"/>
                </a:solidFill>
                <a:latin typeface="Arial" panose="020B0604020202020204" pitchFamily="34" charset="0"/>
                <a:ea typeface="宋体" panose="02010600030101010101" pitchFamily="2" charset="-122"/>
              </a:rPr>
              <a:t>10:	a1 00 00 00 00    	mov    0x0,%eax</a:t>
            </a:r>
          </a:p>
          <a:p>
            <a:pPr>
              <a:lnSpc>
                <a:spcPct val="95000"/>
              </a:lnSpc>
            </a:pPr>
            <a:r>
              <a:rPr lang="en-US" altLang="zh-CN" b="1" dirty="0">
                <a:solidFill>
                  <a:srgbClr val="FF0000"/>
                </a:solidFill>
                <a:latin typeface="Arial" panose="020B0604020202020204" pitchFamily="34" charset="0"/>
                <a:ea typeface="宋体" panose="02010600030101010101" pitchFamily="2" charset="-122"/>
              </a:rPr>
              <a:t>			11: R_386_32	bufp0</a:t>
            </a:r>
          </a:p>
          <a:p>
            <a:pPr>
              <a:lnSpc>
                <a:spcPct val="95000"/>
              </a:lnSpc>
            </a:pPr>
            <a:r>
              <a:rPr lang="en-US" altLang="zh-CN" b="1" dirty="0">
                <a:solidFill>
                  <a:srgbClr val="FF0000"/>
                </a:solidFill>
                <a:latin typeface="Arial" panose="020B0604020202020204" pitchFamily="34" charset="0"/>
                <a:ea typeface="宋体" panose="02010600030101010101" pitchFamily="2" charset="-122"/>
              </a:rPr>
              <a:t>     15:	8b 00                	mov    (%eax),%eax</a:t>
            </a:r>
          </a:p>
          <a:p>
            <a:pPr>
              <a:lnSpc>
                <a:spcPct val="95000"/>
              </a:lnSpc>
            </a:pPr>
            <a:r>
              <a:rPr lang="en-US" altLang="zh-CN" b="1" dirty="0">
                <a:solidFill>
                  <a:srgbClr val="FF0000"/>
                </a:solidFill>
                <a:latin typeface="Arial" panose="020B0604020202020204" pitchFamily="34" charset="0"/>
                <a:ea typeface="宋体" panose="02010600030101010101" pitchFamily="2" charset="-122"/>
              </a:rPr>
              <a:t>     17:	89 45 fc             	mov    %eax,-0x4(%ebp)</a:t>
            </a:r>
          </a:p>
          <a:p>
            <a:pPr>
              <a:lnSpc>
                <a:spcPct val="95000"/>
              </a:lnSpc>
            </a:pPr>
            <a:r>
              <a:rPr lang="en-US" altLang="zh-CN" b="1" dirty="0">
                <a:latin typeface="Arial" panose="020B0604020202020204" pitchFamily="34" charset="0"/>
                <a:ea typeface="宋体" panose="02010600030101010101" pitchFamily="2" charset="-122"/>
              </a:rPr>
              <a:t>     </a:t>
            </a:r>
            <a:r>
              <a:rPr lang="en-US" altLang="zh-CN" b="1" dirty="0">
                <a:solidFill>
                  <a:srgbClr val="0A6A0A"/>
                </a:solidFill>
                <a:latin typeface="Arial" panose="020B0604020202020204" pitchFamily="34" charset="0"/>
                <a:ea typeface="宋体" panose="02010600030101010101" pitchFamily="2" charset="-122"/>
              </a:rPr>
              <a:t>1a:	a1 00 00 00 00     mov    0x0,%eax</a:t>
            </a:r>
          </a:p>
          <a:p>
            <a:pPr>
              <a:lnSpc>
                <a:spcPct val="95000"/>
              </a:lnSpc>
            </a:pPr>
            <a:r>
              <a:rPr lang="en-US" altLang="zh-CN" b="1" dirty="0">
                <a:solidFill>
                  <a:srgbClr val="0A6A0A"/>
                </a:solidFill>
                <a:latin typeface="Arial" panose="020B0604020202020204" pitchFamily="34" charset="0"/>
                <a:ea typeface="宋体" panose="02010600030101010101" pitchFamily="2" charset="-122"/>
              </a:rPr>
              <a:t>  			1b: R_386_32	bufp0</a:t>
            </a:r>
          </a:p>
          <a:p>
            <a:pPr>
              <a:lnSpc>
                <a:spcPct val="95000"/>
              </a:lnSpc>
            </a:pPr>
            <a:r>
              <a:rPr lang="en-US" altLang="zh-CN" b="1" dirty="0">
                <a:solidFill>
                  <a:srgbClr val="0A6A0A"/>
                </a:solidFill>
                <a:latin typeface="Arial" panose="020B0604020202020204" pitchFamily="34" charset="0"/>
                <a:ea typeface="宋体" panose="02010600030101010101" pitchFamily="2" charset="-122"/>
              </a:rPr>
              <a:t>     1f:	8b 15 00 00 00 00mov    0x0,%edx</a:t>
            </a:r>
          </a:p>
          <a:p>
            <a:pPr>
              <a:lnSpc>
                <a:spcPct val="95000"/>
              </a:lnSpc>
            </a:pPr>
            <a:r>
              <a:rPr lang="en-US" altLang="zh-CN" b="1" dirty="0">
                <a:solidFill>
                  <a:srgbClr val="0A6A0A"/>
                </a:solidFill>
                <a:latin typeface="Arial" panose="020B0604020202020204" pitchFamily="34" charset="0"/>
                <a:ea typeface="宋体" panose="02010600030101010101" pitchFamily="2" charset="-122"/>
              </a:rPr>
              <a:t>			21: R_386_32	.bss</a:t>
            </a:r>
          </a:p>
          <a:p>
            <a:pPr>
              <a:lnSpc>
                <a:spcPct val="95000"/>
              </a:lnSpc>
            </a:pPr>
            <a:r>
              <a:rPr lang="en-US" altLang="zh-CN" b="1" dirty="0">
                <a:solidFill>
                  <a:srgbClr val="0A6A0A"/>
                </a:solidFill>
                <a:latin typeface="Arial" panose="020B0604020202020204" pitchFamily="34" charset="0"/>
                <a:ea typeface="宋体" panose="02010600030101010101" pitchFamily="2" charset="-122"/>
              </a:rPr>
              <a:t>     25:	8b 12                	mov    (%edx),%edx</a:t>
            </a:r>
          </a:p>
          <a:p>
            <a:pPr>
              <a:lnSpc>
                <a:spcPct val="95000"/>
              </a:lnSpc>
            </a:pPr>
            <a:r>
              <a:rPr lang="en-US" altLang="zh-CN" b="1" dirty="0">
                <a:solidFill>
                  <a:srgbClr val="0A6A0A"/>
                </a:solidFill>
                <a:latin typeface="Arial" panose="020B0604020202020204" pitchFamily="34" charset="0"/>
                <a:ea typeface="宋体" panose="02010600030101010101" pitchFamily="2" charset="-122"/>
              </a:rPr>
              <a:t>     27:	89 10                	mov    %edx,(%eax)</a:t>
            </a:r>
          </a:p>
          <a:p>
            <a:pPr>
              <a:lnSpc>
                <a:spcPct val="95000"/>
              </a:lnSpc>
            </a:pPr>
            <a:r>
              <a:rPr lang="en-US" altLang="zh-CN" b="1" dirty="0">
                <a:latin typeface="Arial" panose="020B0604020202020204" pitchFamily="34" charset="0"/>
                <a:ea typeface="宋体" panose="02010600030101010101" pitchFamily="2" charset="-122"/>
              </a:rPr>
              <a:t>     </a:t>
            </a:r>
            <a:r>
              <a:rPr lang="en-US" altLang="zh-CN" b="1" dirty="0">
                <a:solidFill>
                  <a:srgbClr val="CC3300"/>
                </a:solidFill>
                <a:latin typeface="Arial" panose="020B0604020202020204" pitchFamily="34" charset="0"/>
                <a:ea typeface="宋体" panose="02010600030101010101" pitchFamily="2" charset="-122"/>
              </a:rPr>
              <a:t>29:	a1 00 00 00 00     mov    0x0,%eax</a:t>
            </a:r>
          </a:p>
          <a:p>
            <a:pPr>
              <a:lnSpc>
                <a:spcPct val="95000"/>
              </a:lnSpc>
            </a:pPr>
            <a:r>
              <a:rPr lang="en-US" altLang="zh-CN" b="1" dirty="0">
                <a:solidFill>
                  <a:srgbClr val="CC3300"/>
                </a:solidFill>
                <a:latin typeface="Arial" panose="020B0604020202020204" pitchFamily="34" charset="0"/>
                <a:ea typeface="宋体" panose="02010600030101010101" pitchFamily="2" charset="-122"/>
              </a:rPr>
              <a:t>			2a: R_386_32	.bss</a:t>
            </a:r>
          </a:p>
          <a:p>
            <a:pPr>
              <a:lnSpc>
                <a:spcPct val="95000"/>
              </a:lnSpc>
            </a:pPr>
            <a:r>
              <a:rPr lang="en-US" altLang="zh-CN" b="1" dirty="0">
                <a:solidFill>
                  <a:srgbClr val="CC3300"/>
                </a:solidFill>
                <a:latin typeface="Arial" panose="020B0604020202020204" pitchFamily="34" charset="0"/>
                <a:ea typeface="宋体" panose="02010600030101010101" pitchFamily="2" charset="-122"/>
              </a:rPr>
              <a:t>     2e:	8b 55 fc             	mov    -0x4(%ebp),%edx</a:t>
            </a:r>
          </a:p>
          <a:p>
            <a:pPr>
              <a:lnSpc>
                <a:spcPct val="95000"/>
              </a:lnSpc>
            </a:pPr>
            <a:r>
              <a:rPr lang="en-US" altLang="zh-CN" b="1" dirty="0">
                <a:solidFill>
                  <a:srgbClr val="CC3300"/>
                </a:solidFill>
                <a:latin typeface="Arial" panose="020B0604020202020204" pitchFamily="34" charset="0"/>
                <a:ea typeface="宋体" panose="02010600030101010101" pitchFamily="2" charset="-122"/>
              </a:rPr>
              <a:t>     31:	89 10                	mov    %edx,(%eax)</a:t>
            </a:r>
          </a:p>
          <a:p>
            <a:pPr>
              <a:lnSpc>
                <a:spcPct val="95000"/>
              </a:lnSpc>
            </a:pPr>
            <a:r>
              <a:rPr lang="en-US" altLang="zh-CN" b="1" dirty="0">
                <a:latin typeface="Arial" panose="020B0604020202020204" pitchFamily="34" charset="0"/>
                <a:ea typeface="宋体" panose="02010600030101010101" pitchFamily="2" charset="-122"/>
              </a:rPr>
              <a:t>     33:	c9                   	leave  </a:t>
            </a:r>
          </a:p>
          <a:p>
            <a:pPr>
              <a:lnSpc>
                <a:spcPct val="95000"/>
              </a:lnSpc>
            </a:pPr>
            <a:r>
              <a:rPr lang="en-US" altLang="zh-CN" b="1" dirty="0">
                <a:latin typeface="Arial" panose="020B0604020202020204" pitchFamily="34" charset="0"/>
                <a:ea typeface="宋体" panose="02010600030101010101" pitchFamily="2" charset="-122"/>
              </a:rPr>
              <a:t>     34:	c3                   	ret</a:t>
            </a:r>
            <a:r>
              <a:rPr lang="en-US" altLang="zh-CN" dirty="0">
                <a:latin typeface="Arial" panose="020B0604020202020204" pitchFamily="34" charset="0"/>
                <a:ea typeface="宋体" panose="02010600030101010101" pitchFamily="2" charset="-122"/>
              </a:rPr>
              <a:t>    </a:t>
            </a:r>
          </a:p>
        </p:txBody>
      </p:sp>
      <p:grpSp>
        <p:nvGrpSpPr>
          <p:cNvPr id="695315" name="Group 19"/>
          <p:cNvGrpSpPr/>
          <p:nvPr/>
        </p:nvGrpSpPr>
        <p:grpSpPr>
          <a:xfrm>
            <a:off x="2627313" y="1408113"/>
            <a:ext cx="6240462" cy="2292350"/>
            <a:chOff x="1655" y="887"/>
            <a:chExt cx="3931" cy="1444"/>
          </a:xfrm>
        </p:grpSpPr>
        <p:sp>
          <p:nvSpPr>
            <p:cNvPr id="111622" name="Line 11"/>
            <p:cNvSpPr/>
            <p:nvPr/>
          </p:nvSpPr>
          <p:spPr>
            <a:xfrm flipV="1">
              <a:off x="1655" y="1161"/>
              <a:ext cx="786" cy="1170"/>
            </a:xfrm>
            <a:prstGeom prst="line">
              <a:avLst/>
            </a:prstGeom>
            <a:ln w="38100" cap="flat" cmpd="sng">
              <a:solidFill>
                <a:schemeClr val="tx1"/>
              </a:solidFill>
              <a:prstDash val="solid"/>
              <a:round/>
              <a:headEnd type="none" w="med" len="med"/>
              <a:tailEnd type="triangle" w="med" len="med"/>
            </a:ln>
          </p:spPr>
        </p:sp>
        <p:sp>
          <p:nvSpPr>
            <p:cNvPr id="111623" name="Rectangle 15"/>
            <p:cNvSpPr/>
            <p:nvPr/>
          </p:nvSpPr>
          <p:spPr>
            <a:xfrm>
              <a:off x="2469" y="887"/>
              <a:ext cx="3117" cy="649"/>
            </a:xfrm>
            <a:prstGeom prst="rect">
              <a:avLst/>
            </a:prstGeom>
            <a:solidFill>
              <a:schemeClr val="tx1">
                <a:alpha val="9019"/>
              </a:schemeClr>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grpSp>
        <p:nvGrpSpPr>
          <p:cNvPr id="695316" name="Group 20"/>
          <p:cNvGrpSpPr/>
          <p:nvPr/>
        </p:nvGrpSpPr>
        <p:grpSpPr>
          <a:xfrm>
            <a:off x="2381250" y="2443163"/>
            <a:ext cx="6591300" cy="1722437"/>
            <a:chOff x="1509" y="1539"/>
            <a:chExt cx="4152" cy="1085"/>
          </a:xfrm>
        </p:grpSpPr>
        <p:sp>
          <p:nvSpPr>
            <p:cNvPr id="111625" name="Line 12"/>
            <p:cNvSpPr/>
            <p:nvPr/>
          </p:nvSpPr>
          <p:spPr>
            <a:xfrm flipV="1">
              <a:off x="1509" y="1993"/>
              <a:ext cx="941" cy="631"/>
            </a:xfrm>
            <a:prstGeom prst="line">
              <a:avLst/>
            </a:prstGeom>
            <a:ln w="38100" cap="flat" cmpd="sng">
              <a:solidFill>
                <a:schemeClr val="tx1"/>
              </a:solidFill>
              <a:prstDash val="solid"/>
              <a:round/>
              <a:headEnd type="none" w="med" len="med"/>
              <a:tailEnd type="triangle" w="med" len="med"/>
            </a:ln>
          </p:spPr>
        </p:sp>
        <p:sp>
          <p:nvSpPr>
            <p:cNvPr id="111626" name="Rectangle 16"/>
            <p:cNvSpPr/>
            <p:nvPr/>
          </p:nvSpPr>
          <p:spPr>
            <a:xfrm>
              <a:off x="2480" y="1539"/>
              <a:ext cx="3181" cy="677"/>
            </a:xfrm>
            <a:prstGeom prst="rect">
              <a:avLst/>
            </a:prstGeom>
            <a:solidFill>
              <a:schemeClr val="tx1">
                <a:alpha val="9019"/>
              </a:schemeClr>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grpSp>
        <p:nvGrpSpPr>
          <p:cNvPr id="695317" name="Group 21"/>
          <p:cNvGrpSpPr/>
          <p:nvPr/>
        </p:nvGrpSpPr>
        <p:grpSpPr>
          <a:xfrm>
            <a:off x="2627313" y="3516313"/>
            <a:ext cx="6243637" cy="1539875"/>
            <a:chOff x="1655" y="2215"/>
            <a:chExt cx="3933" cy="970"/>
          </a:xfrm>
        </p:grpSpPr>
        <p:sp>
          <p:nvSpPr>
            <p:cNvPr id="111628" name="Line 13"/>
            <p:cNvSpPr/>
            <p:nvPr/>
          </p:nvSpPr>
          <p:spPr>
            <a:xfrm flipV="1">
              <a:off x="1655" y="2642"/>
              <a:ext cx="759" cy="128"/>
            </a:xfrm>
            <a:prstGeom prst="line">
              <a:avLst/>
            </a:prstGeom>
            <a:ln w="38100" cap="flat" cmpd="sng">
              <a:solidFill>
                <a:schemeClr val="tx1"/>
              </a:solidFill>
              <a:prstDash val="solid"/>
              <a:round/>
              <a:headEnd type="none" w="med" len="med"/>
              <a:tailEnd type="triangle" w="med" len="med"/>
            </a:ln>
          </p:spPr>
        </p:sp>
        <p:sp>
          <p:nvSpPr>
            <p:cNvPr id="111629" name="Rectangle 17"/>
            <p:cNvSpPr/>
            <p:nvPr/>
          </p:nvSpPr>
          <p:spPr>
            <a:xfrm>
              <a:off x="2471" y="2215"/>
              <a:ext cx="3117" cy="970"/>
            </a:xfrm>
            <a:prstGeom prst="rect">
              <a:avLst/>
            </a:prstGeom>
            <a:solidFill>
              <a:schemeClr val="tx1">
                <a:alpha val="9019"/>
              </a:schemeClr>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grpSp>
        <p:nvGrpSpPr>
          <p:cNvPr id="695318" name="Group 22"/>
          <p:cNvGrpSpPr/>
          <p:nvPr/>
        </p:nvGrpSpPr>
        <p:grpSpPr>
          <a:xfrm>
            <a:off x="2466975" y="4746625"/>
            <a:ext cx="6494463" cy="1354138"/>
            <a:chOff x="1554" y="2990"/>
            <a:chExt cx="4091" cy="853"/>
          </a:xfrm>
        </p:grpSpPr>
        <p:sp>
          <p:nvSpPr>
            <p:cNvPr id="111631" name="Line 14"/>
            <p:cNvSpPr/>
            <p:nvPr/>
          </p:nvSpPr>
          <p:spPr>
            <a:xfrm>
              <a:off x="1554" y="2990"/>
              <a:ext cx="905" cy="530"/>
            </a:xfrm>
            <a:prstGeom prst="line">
              <a:avLst/>
            </a:prstGeom>
            <a:ln w="38100" cap="flat" cmpd="sng">
              <a:solidFill>
                <a:schemeClr val="tx1"/>
              </a:solidFill>
              <a:prstDash val="solid"/>
              <a:round/>
              <a:headEnd type="none" w="med" len="med"/>
              <a:tailEnd type="triangle" w="med" len="med"/>
            </a:ln>
          </p:spPr>
        </p:sp>
        <p:sp>
          <p:nvSpPr>
            <p:cNvPr id="111632" name="Rectangle 18"/>
            <p:cNvSpPr/>
            <p:nvPr/>
          </p:nvSpPr>
          <p:spPr>
            <a:xfrm>
              <a:off x="2473" y="3185"/>
              <a:ext cx="3172" cy="658"/>
            </a:xfrm>
            <a:prstGeom prst="rect">
              <a:avLst/>
            </a:prstGeom>
            <a:solidFill>
              <a:schemeClr val="tx1">
                <a:alpha val="9019"/>
              </a:schemeClr>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sp>
        <p:nvSpPr>
          <p:cNvPr id="695319" name="Text Box 23"/>
          <p:cNvSpPr txBox="1"/>
          <p:nvPr/>
        </p:nvSpPr>
        <p:spPr>
          <a:xfrm>
            <a:off x="217488" y="5400675"/>
            <a:ext cx="2628900" cy="1196975"/>
          </a:xfrm>
          <a:prstGeom prst="rect">
            <a:avLst/>
          </a:prstGeom>
          <a:noFill/>
          <a:ln w="9525">
            <a:noFill/>
          </a:ln>
        </p:spPr>
        <p:txBody>
          <a:bodyPr anchor="t" anchorCtr="0">
            <a:spAutoFit/>
          </a:bodyPr>
          <a:lstStyle/>
          <a:p>
            <a:pPr>
              <a:spcBef>
                <a:spcPct val="30000"/>
              </a:spcBef>
            </a:pPr>
            <a:r>
              <a:rPr lang="zh-CN" altLang="en-US" sz="2200" b="1" dirty="0">
                <a:latin typeface="微软雅黑" panose="020B0503020204020204" pitchFamily="34" charset="-122"/>
                <a:ea typeface="微软雅黑" panose="020B0503020204020204" pitchFamily="34" charset="-122"/>
              </a:rPr>
              <a:t>共有</a:t>
            </a:r>
            <a:r>
              <a:rPr lang="en-US" altLang="zh-CN" sz="2200" b="1" dirty="0">
                <a:latin typeface="微软雅黑" panose="020B0503020204020204" pitchFamily="34" charset="-122"/>
                <a:ea typeface="微软雅黑" panose="020B0503020204020204" pitchFamily="34" charset="-122"/>
              </a:rPr>
              <a:t>6</a:t>
            </a:r>
            <a:r>
              <a:rPr lang="zh-CN" altLang="en-US" sz="2200" b="1" dirty="0">
                <a:latin typeface="微软雅黑" panose="020B0503020204020204" pitchFamily="34" charset="-122"/>
                <a:ea typeface="微软雅黑" panose="020B0503020204020204" pitchFamily="34" charset="-122"/>
              </a:rPr>
              <a:t>处需要重定位</a:t>
            </a:r>
          </a:p>
          <a:p>
            <a:pPr>
              <a:spcBef>
                <a:spcPct val="30000"/>
              </a:spcBef>
            </a:pPr>
            <a:r>
              <a:rPr lang="zh-CN" altLang="en-US" sz="2200" b="1" dirty="0">
                <a:solidFill>
                  <a:srgbClr val="CC3300"/>
                </a:solidFill>
                <a:latin typeface="微软雅黑" panose="020B0503020204020204" pitchFamily="34" charset="-122"/>
                <a:ea typeface="微软雅黑" panose="020B0503020204020204" pitchFamily="34" charset="-122"/>
              </a:rPr>
              <a:t>划红线处：</a:t>
            </a:r>
            <a:r>
              <a:rPr lang="en-US" altLang="zh-CN" sz="2200" b="1" dirty="0">
                <a:latin typeface="微软雅黑" panose="020B0503020204020204" pitchFamily="34" charset="-122"/>
                <a:ea typeface="微软雅黑" panose="020B0503020204020204" pitchFamily="34" charset="-122"/>
              </a:rPr>
              <a:t>8</a:t>
            </a:r>
            <a:r>
              <a:rPr lang="zh-CN" altLang="en-US" sz="2200" b="1" dirty="0">
                <a:latin typeface="微软雅黑" panose="020B0503020204020204" pitchFamily="34" charset="-122"/>
                <a:ea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rPr>
              <a:t>c</a:t>
            </a:r>
            <a:r>
              <a:rPr lang="zh-CN" altLang="en-US" sz="2200" b="1" dirty="0">
                <a:latin typeface="微软雅黑" panose="020B0503020204020204" pitchFamily="34" charset="-122"/>
                <a:ea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rPr>
              <a:t>11</a:t>
            </a:r>
            <a:r>
              <a:rPr lang="zh-CN" altLang="en-US" sz="2200" b="1" dirty="0">
                <a:latin typeface="微软雅黑" panose="020B0503020204020204" pitchFamily="34" charset="-122"/>
                <a:ea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rPr>
              <a:t>1b</a:t>
            </a:r>
            <a:r>
              <a:rPr lang="zh-CN" altLang="en-US" sz="2200" b="1" dirty="0">
                <a:latin typeface="微软雅黑" panose="020B0503020204020204" pitchFamily="34" charset="-122"/>
                <a:ea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rPr>
              <a:t>21</a:t>
            </a:r>
            <a:r>
              <a:rPr lang="zh-CN" altLang="en-US" sz="2200" b="1" dirty="0">
                <a:latin typeface="微软雅黑" panose="020B0503020204020204" pitchFamily="34" charset="-122"/>
                <a:ea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rPr>
              <a:t>2a</a:t>
            </a:r>
          </a:p>
        </p:txBody>
      </p:sp>
      <p:sp>
        <p:nvSpPr>
          <p:cNvPr id="111634" name="Line 24"/>
          <p:cNvSpPr/>
          <p:nvPr/>
        </p:nvSpPr>
        <p:spPr>
          <a:xfrm>
            <a:off x="5211763" y="1684338"/>
            <a:ext cx="1203325" cy="0"/>
          </a:xfrm>
          <a:prstGeom prst="line">
            <a:avLst/>
          </a:prstGeom>
          <a:ln w="38100" cap="flat" cmpd="sng">
            <a:solidFill>
              <a:srgbClr val="FF0000"/>
            </a:solidFill>
            <a:prstDash val="solid"/>
            <a:round/>
            <a:headEnd type="none" w="med" len="med"/>
            <a:tailEnd type="none" w="med" len="med"/>
          </a:ln>
        </p:spPr>
      </p:sp>
      <p:sp>
        <p:nvSpPr>
          <p:cNvPr id="111635" name="Line 25"/>
          <p:cNvSpPr/>
          <p:nvPr/>
        </p:nvSpPr>
        <p:spPr>
          <a:xfrm flipV="1">
            <a:off x="4606925" y="1979613"/>
            <a:ext cx="839788" cy="0"/>
          </a:xfrm>
          <a:prstGeom prst="line">
            <a:avLst/>
          </a:prstGeom>
          <a:ln w="38100" cap="flat" cmpd="sng">
            <a:solidFill>
              <a:srgbClr val="FF0000"/>
            </a:solidFill>
            <a:prstDash val="solid"/>
            <a:round/>
            <a:headEnd type="none" w="med" len="med"/>
            <a:tailEnd type="none" w="med" len="med"/>
          </a:ln>
        </p:spPr>
      </p:sp>
      <p:sp>
        <p:nvSpPr>
          <p:cNvPr id="111636" name="Line 26"/>
          <p:cNvSpPr/>
          <p:nvPr/>
        </p:nvSpPr>
        <p:spPr>
          <a:xfrm>
            <a:off x="6488113" y="1670050"/>
            <a:ext cx="276225" cy="0"/>
          </a:xfrm>
          <a:prstGeom prst="line">
            <a:avLst/>
          </a:prstGeom>
          <a:ln w="38100" cap="flat" cmpd="sng">
            <a:solidFill>
              <a:srgbClr val="FF0000"/>
            </a:solidFill>
            <a:prstDash val="solid"/>
            <a:round/>
            <a:headEnd type="none" w="med" len="med"/>
            <a:tailEnd type="none" w="med" len="med"/>
          </a:ln>
        </p:spPr>
      </p:sp>
      <p:sp>
        <p:nvSpPr>
          <p:cNvPr id="111637" name="Line 27"/>
          <p:cNvSpPr/>
          <p:nvPr/>
        </p:nvSpPr>
        <p:spPr>
          <a:xfrm>
            <a:off x="4905375" y="2720975"/>
            <a:ext cx="1203325" cy="0"/>
          </a:xfrm>
          <a:prstGeom prst="line">
            <a:avLst/>
          </a:prstGeom>
          <a:ln w="38100" cap="flat" cmpd="sng">
            <a:solidFill>
              <a:srgbClr val="FF0000"/>
            </a:solidFill>
            <a:prstDash val="solid"/>
            <a:round/>
            <a:headEnd type="none" w="med" len="med"/>
            <a:tailEnd type="none" w="med" len="med"/>
          </a:ln>
        </p:spPr>
      </p:sp>
      <p:sp>
        <p:nvSpPr>
          <p:cNvPr id="111638" name="Line 28"/>
          <p:cNvSpPr/>
          <p:nvPr/>
        </p:nvSpPr>
        <p:spPr>
          <a:xfrm>
            <a:off x="4913313" y="3771900"/>
            <a:ext cx="1203325" cy="0"/>
          </a:xfrm>
          <a:prstGeom prst="line">
            <a:avLst/>
          </a:prstGeom>
          <a:ln w="38100" cap="flat" cmpd="sng">
            <a:solidFill>
              <a:srgbClr val="FF0000"/>
            </a:solidFill>
            <a:prstDash val="solid"/>
            <a:round/>
            <a:headEnd type="none" w="med" len="med"/>
            <a:tailEnd type="none" w="med" len="med"/>
          </a:ln>
        </p:spPr>
      </p:sp>
      <p:sp>
        <p:nvSpPr>
          <p:cNvPr id="111639" name="Line 29"/>
          <p:cNvSpPr/>
          <p:nvPr/>
        </p:nvSpPr>
        <p:spPr>
          <a:xfrm>
            <a:off x="5199063" y="4300538"/>
            <a:ext cx="1203325" cy="0"/>
          </a:xfrm>
          <a:prstGeom prst="line">
            <a:avLst/>
          </a:prstGeom>
          <a:ln w="38100" cap="flat" cmpd="sng">
            <a:solidFill>
              <a:srgbClr val="FF0000"/>
            </a:solidFill>
            <a:prstDash val="solid"/>
            <a:round/>
            <a:headEnd type="none" w="med" len="med"/>
            <a:tailEnd type="none" w="med" len="med"/>
          </a:ln>
        </p:spPr>
      </p:sp>
      <p:sp>
        <p:nvSpPr>
          <p:cNvPr id="111640" name="Line 30"/>
          <p:cNvSpPr/>
          <p:nvPr/>
        </p:nvSpPr>
        <p:spPr>
          <a:xfrm>
            <a:off x="4899025" y="5329238"/>
            <a:ext cx="1203325" cy="0"/>
          </a:xfrm>
          <a:prstGeom prst="line">
            <a:avLst/>
          </a:prstGeom>
          <a:ln w="38100" cap="flat" cmpd="sng">
            <a:solidFill>
              <a:srgbClr val="FF0000"/>
            </a:solidFill>
            <a:prstDash val="solid"/>
            <a:round/>
            <a:headEnd type="none" w="med" len="med"/>
            <a:tailEnd type="none" w="med" len="med"/>
          </a:ln>
        </p:spPr>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5315"/>
                                        </p:tgtEl>
                                        <p:attrNameLst>
                                          <p:attrName>style.visibility</p:attrName>
                                        </p:attrNameLst>
                                      </p:cBhvr>
                                      <p:to>
                                        <p:strVal val="visible"/>
                                      </p:to>
                                    </p:set>
                                    <p:animEffect transition="in" filter="blinds(horizontal)">
                                      <p:cBhvr>
                                        <p:cTn id="7" dur="500"/>
                                        <p:tgtEl>
                                          <p:spTgt spid="6953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95316"/>
                                        </p:tgtEl>
                                        <p:attrNameLst>
                                          <p:attrName>style.visibility</p:attrName>
                                        </p:attrNameLst>
                                      </p:cBhvr>
                                      <p:to>
                                        <p:strVal val="visible"/>
                                      </p:to>
                                    </p:set>
                                    <p:animEffect transition="in" filter="blinds(horizontal)">
                                      <p:cBhvr>
                                        <p:cTn id="12" dur="500"/>
                                        <p:tgtEl>
                                          <p:spTgt spid="6953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95317"/>
                                        </p:tgtEl>
                                        <p:attrNameLst>
                                          <p:attrName>style.visibility</p:attrName>
                                        </p:attrNameLst>
                                      </p:cBhvr>
                                      <p:to>
                                        <p:strVal val="visible"/>
                                      </p:to>
                                    </p:set>
                                    <p:animEffect transition="in" filter="blinds(horizontal)">
                                      <p:cBhvr>
                                        <p:cTn id="17" dur="500"/>
                                        <p:tgtEl>
                                          <p:spTgt spid="6953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95318"/>
                                        </p:tgtEl>
                                        <p:attrNameLst>
                                          <p:attrName>style.visibility</p:attrName>
                                        </p:attrNameLst>
                                      </p:cBhvr>
                                      <p:to>
                                        <p:strVal val="visible"/>
                                      </p:to>
                                    </p:set>
                                    <p:animEffect transition="in" filter="blinds(horizontal)">
                                      <p:cBhvr>
                                        <p:cTn id="22" dur="500"/>
                                        <p:tgtEl>
                                          <p:spTgt spid="69531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95319"/>
                                        </p:tgtEl>
                                        <p:attrNameLst>
                                          <p:attrName>style.visibility</p:attrName>
                                        </p:attrNameLst>
                                      </p:cBhvr>
                                      <p:to>
                                        <p:strVal val="visible"/>
                                      </p:to>
                                    </p:set>
                                    <p:animEffect transition="in" filter="blinds(horizontal)">
                                      <p:cBhvr>
                                        <p:cTn id="27" dur="500"/>
                                        <p:tgtEl>
                                          <p:spTgt spid="695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319"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1"/>
          <p:cNvSpPr>
            <a:spLocks noGrp="1"/>
          </p:cNvSpPr>
          <p:nvPr>
            <p:ph type="title"/>
          </p:nvPr>
        </p:nvSpPr>
        <p:spPr>
          <a:xfrm>
            <a:off x="217488" y="84138"/>
            <a:ext cx="8774112" cy="782637"/>
          </a:xfrm>
          <a:ln/>
        </p:spPr>
        <p:txBody>
          <a:bodyPr vert="horz" wrap="square" lIns="91440" tIns="45720" rIns="91440" bIns="45720" anchor="ctr" anchorCtr="0"/>
          <a:lstStyle/>
          <a:p>
            <a:pPr marL="119380" indent="-119380" defTabSz="914400">
              <a:lnSpc>
                <a:spcPct val="8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dirty="0"/>
              <a:t>swap.o</a:t>
            </a:r>
            <a:r>
              <a:rPr lang="zh-CN" altLang="en-GB" dirty="0"/>
              <a:t>重定位</a:t>
            </a:r>
            <a:endParaRPr lang="en-GB" altLang="zh-CN" dirty="0"/>
          </a:p>
        </p:txBody>
      </p:sp>
      <p:sp>
        <p:nvSpPr>
          <p:cNvPr id="113666" name="Rectangle 5"/>
          <p:cNvSpPr/>
          <p:nvPr/>
        </p:nvSpPr>
        <p:spPr>
          <a:xfrm>
            <a:off x="93663" y="4775200"/>
            <a:ext cx="2544762" cy="1238250"/>
          </a:xfrm>
          <a:prstGeom prst="rect">
            <a:avLst/>
          </a:prstGeom>
          <a:solidFill>
            <a:srgbClr val="D5F1CF"/>
          </a:solidFill>
          <a:ln w="3240" cap="flat" cmpd="sng">
            <a:solidFill>
              <a:srgbClr val="000066"/>
            </a:solidFill>
            <a:prstDash val="solid"/>
            <a:miter/>
            <a:headEnd type="none" w="med" len="med"/>
            <a:tailEnd type="none" w="med" len="med"/>
          </a:ln>
        </p:spPr>
        <p:txBody>
          <a:bodyPr wrap="none" lIns="90000" tIns="46800" rIns="90000" bIns="46800" anchor="t" anchorCtr="0">
            <a:spAutoFit/>
          </a:bodyPr>
          <a:lstStyle/>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solidFill>
                  <a:srgbClr val="3366FF"/>
                </a:solidFill>
                <a:latin typeface="微软雅黑" panose="020B0503020204020204" pitchFamily="34" charset="-122"/>
                <a:ea typeface="微软雅黑" panose="020B0503020204020204" pitchFamily="34" charset="-122"/>
              </a:rPr>
              <a:t>  bufp1 = &amp;buf[1];</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  </a:t>
            </a:r>
            <a:r>
              <a:rPr lang="en-GB" altLang="zh-CN" sz="2000" b="1" dirty="0">
                <a:solidFill>
                  <a:srgbClr val="FF0000"/>
                </a:solidFill>
                <a:latin typeface="微软雅黑" panose="020B0503020204020204" pitchFamily="34" charset="-122"/>
                <a:ea typeface="微软雅黑" panose="020B0503020204020204" pitchFamily="34" charset="-122"/>
              </a:rPr>
              <a:t>temp = *bufp0;</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  </a:t>
            </a:r>
            <a:r>
              <a:rPr lang="en-GB" altLang="zh-CN" sz="2000" b="1" dirty="0">
                <a:solidFill>
                  <a:srgbClr val="0A6A0A"/>
                </a:solidFill>
                <a:latin typeface="微软雅黑" panose="020B0503020204020204" pitchFamily="34" charset="-122"/>
                <a:ea typeface="微软雅黑" panose="020B0503020204020204" pitchFamily="34" charset="-122"/>
              </a:rPr>
              <a:t>*bufp0 = *bufp1;</a:t>
            </a:r>
          </a:p>
          <a:p>
            <a:pPr defTabSz="914400"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dirty="0">
                <a:latin typeface="微软雅黑" panose="020B0503020204020204" pitchFamily="34" charset="-122"/>
                <a:ea typeface="微软雅黑" panose="020B0503020204020204" pitchFamily="34" charset="-122"/>
              </a:rPr>
              <a:t>  </a:t>
            </a:r>
            <a:r>
              <a:rPr lang="en-GB" altLang="zh-CN" sz="2000" b="1" dirty="0">
                <a:solidFill>
                  <a:srgbClr val="CC3300"/>
                </a:solidFill>
                <a:latin typeface="微软雅黑" panose="020B0503020204020204" pitchFamily="34" charset="-122"/>
                <a:ea typeface="微软雅黑" panose="020B0503020204020204" pitchFamily="34" charset="-122"/>
              </a:rPr>
              <a:t>*bufp1 = temp;</a:t>
            </a:r>
            <a:endParaRPr lang="en-GB" altLang="zh-CN" sz="2000" b="1" dirty="0">
              <a:latin typeface="微软雅黑" panose="020B0503020204020204" pitchFamily="34" charset="-122"/>
              <a:ea typeface="微软雅黑" panose="020B0503020204020204" pitchFamily="34" charset="-122"/>
            </a:endParaRPr>
          </a:p>
        </p:txBody>
      </p:sp>
      <p:sp>
        <p:nvSpPr>
          <p:cNvPr id="113667" name="Rectangle 5"/>
          <p:cNvSpPr/>
          <p:nvPr/>
        </p:nvSpPr>
        <p:spPr>
          <a:xfrm>
            <a:off x="3513138" y="1939925"/>
            <a:ext cx="5530850" cy="4778375"/>
          </a:xfrm>
          <a:prstGeom prst="rect">
            <a:avLst/>
          </a:prstGeom>
          <a:solidFill>
            <a:schemeClr val="bg1"/>
          </a:solidFill>
          <a:ln w="9525">
            <a:noFill/>
          </a:ln>
        </p:spPr>
        <p:txBody>
          <a:bodyPr wrap="none" anchor="ctr" anchorCtr="0">
            <a:spAutoFit/>
          </a:bodyPr>
          <a:lstStyle/>
          <a:p>
            <a:pPr>
              <a:lnSpc>
                <a:spcPct val="95000"/>
              </a:lnSpc>
            </a:pPr>
            <a:r>
              <a:rPr lang="en-US" altLang="zh-CN" dirty="0">
                <a:latin typeface="Arial" panose="020B0604020202020204" pitchFamily="34" charset="0"/>
                <a:ea typeface="宋体" panose="02010600030101010101" pitchFamily="2" charset="-122"/>
              </a:rPr>
              <a:t>     </a:t>
            </a:r>
            <a:r>
              <a:rPr lang="en-US" altLang="zh-CN" b="1" dirty="0">
                <a:solidFill>
                  <a:srgbClr val="3366FF"/>
                </a:solidFill>
                <a:latin typeface="Arial" panose="020B0604020202020204" pitchFamily="34" charset="0"/>
                <a:ea typeface="宋体" panose="02010600030101010101" pitchFamily="2" charset="-122"/>
              </a:rPr>
              <a:t>6:	c7 05 00 00 00 00 04 movl   $0x4,0x0</a:t>
            </a:r>
          </a:p>
          <a:p>
            <a:pPr>
              <a:lnSpc>
                <a:spcPct val="95000"/>
              </a:lnSpc>
            </a:pPr>
            <a:r>
              <a:rPr lang="en-US" altLang="zh-CN" b="1" dirty="0">
                <a:solidFill>
                  <a:srgbClr val="3366FF"/>
                </a:solidFill>
                <a:latin typeface="Arial" panose="020B0604020202020204" pitchFamily="34" charset="0"/>
                <a:ea typeface="宋体" panose="02010600030101010101" pitchFamily="2" charset="-122"/>
              </a:rPr>
              <a:t>     d:	00 00 00 </a:t>
            </a:r>
          </a:p>
          <a:p>
            <a:pPr>
              <a:lnSpc>
                <a:spcPct val="95000"/>
              </a:lnSpc>
            </a:pPr>
            <a:r>
              <a:rPr lang="en-US" altLang="zh-CN" b="1" dirty="0">
                <a:solidFill>
                  <a:srgbClr val="3366FF"/>
                </a:solidFill>
                <a:latin typeface="Arial" panose="020B0604020202020204" pitchFamily="34" charset="0"/>
                <a:ea typeface="宋体" panose="02010600030101010101" pitchFamily="2" charset="-122"/>
              </a:rPr>
              <a:t>   			8: R_386_32	.bss</a:t>
            </a:r>
          </a:p>
          <a:p>
            <a:pPr>
              <a:lnSpc>
                <a:spcPct val="95000"/>
              </a:lnSpc>
            </a:pPr>
            <a:r>
              <a:rPr lang="en-US" altLang="zh-CN" b="1" dirty="0">
                <a:solidFill>
                  <a:srgbClr val="3366FF"/>
                </a:solidFill>
                <a:latin typeface="Arial" panose="020B0604020202020204" pitchFamily="34" charset="0"/>
                <a:ea typeface="宋体" panose="02010600030101010101" pitchFamily="2" charset="-122"/>
              </a:rPr>
              <a:t>			c: R_386_32	buf</a:t>
            </a:r>
          </a:p>
          <a:p>
            <a:pPr>
              <a:lnSpc>
                <a:spcPct val="95000"/>
              </a:lnSpc>
            </a:pPr>
            <a:r>
              <a:rPr lang="en-US" altLang="zh-CN" b="1" dirty="0">
                <a:latin typeface="Arial" panose="020B0604020202020204" pitchFamily="34" charset="0"/>
                <a:ea typeface="宋体" panose="02010600030101010101" pitchFamily="2" charset="-122"/>
              </a:rPr>
              <a:t>     </a:t>
            </a:r>
            <a:r>
              <a:rPr lang="en-US" altLang="zh-CN" b="1" dirty="0">
                <a:solidFill>
                  <a:srgbClr val="FF0000"/>
                </a:solidFill>
                <a:latin typeface="Arial" panose="020B0604020202020204" pitchFamily="34" charset="0"/>
                <a:ea typeface="宋体" panose="02010600030101010101" pitchFamily="2" charset="-122"/>
              </a:rPr>
              <a:t>10:	a1 00 00 00 00    	mov    0x0,%eax</a:t>
            </a:r>
          </a:p>
          <a:p>
            <a:pPr>
              <a:lnSpc>
                <a:spcPct val="95000"/>
              </a:lnSpc>
            </a:pPr>
            <a:r>
              <a:rPr lang="en-US" altLang="zh-CN" b="1" dirty="0">
                <a:solidFill>
                  <a:srgbClr val="FF0000"/>
                </a:solidFill>
                <a:latin typeface="Arial" panose="020B0604020202020204" pitchFamily="34" charset="0"/>
                <a:ea typeface="宋体" panose="02010600030101010101" pitchFamily="2" charset="-122"/>
              </a:rPr>
              <a:t>			11: R_386_32	bufp0</a:t>
            </a:r>
          </a:p>
          <a:p>
            <a:pPr>
              <a:lnSpc>
                <a:spcPct val="95000"/>
              </a:lnSpc>
            </a:pPr>
            <a:r>
              <a:rPr lang="en-US" altLang="zh-CN" b="1" dirty="0">
                <a:solidFill>
                  <a:srgbClr val="FF0000"/>
                </a:solidFill>
                <a:latin typeface="Arial" panose="020B0604020202020204" pitchFamily="34" charset="0"/>
                <a:ea typeface="宋体" panose="02010600030101010101" pitchFamily="2" charset="-122"/>
              </a:rPr>
              <a:t>     15:	8b 00                	mov    (%eax),%eax</a:t>
            </a:r>
          </a:p>
          <a:p>
            <a:pPr>
              <a:lnSpc>
                <a:spcPct val="95000"/>
              </a:lnSpc>
            </a:pPr>
            <a:r>
              <a:rPr lang="en-US" altLang="zh-CN" b="1" dirty="0">
                <a:solidFill>
                  <a:srgbClr val="FF0000"/>
                </a:solidFill>
                <a:latin typeface="Arial" panose="020B0604020202020204" pitchFamily="34" charset="0"/>
                <a:ea typeface="宋体" panose="02010600030101010101" pitchFamily="2" charset="-122"/>
              </a:rPr>
              <a:t>     17:	89 45 fc             	mov    %eax,-0x4(%ebp)</a:t>
            </a:r>
          </a:p>
          <a:p>
            <a:pPr>
              <a:lnSpc>
                <a:spcPct val="95000"/>
              </a:lnSpc>
            </a:pPr>
            <a:r>
              <a:rPr lang="en-US" altLang="zh-CN" b="1" dirty="0">
                <a:latin typeface="Arial" panose="020B0604020202020204" pitchFamily="34" charset="0"/>
                <a:ea typeface="宋体" panose="02010600030101010101" pitchFamily="2" charset="-122"/>
              </a:rPr>
              <a:t>     </a:t>
            </a:r>
            <a:r>
              <a:rPr lang="en-US" altLang="zh-CN" b="1" dirty="0">
                <a:solidFill>
                  <a:srgbClr val="0A6A0A"/>
                </a:solidFill>
                <a:latin typeface="Arial" panose="020B0604020202020204" pitchFamily="34" charset="0"/>
                <a:ea typeface="宋体" panose="02010600030101010101" pitchFamily="2" charset="-122"/>
              </a:rPr>
              <a:t>1a:	a1 00 00 00 00     mov    0x0,%eax</a:t>
            </a:r>
          </a:p>
          <a:p>
            <a:pPr>
              <a:lnSpc>
                <a:spcPct val="95000"/>
              </a:lnSpc>
            </a:pPr>
            <a:r>
              <a:rPr lang="en-US" altLang="zh-CN" b="1" dirty="0">
                <a:solidFill>
                  <a:srgbClr val="0A6A0A"/>
                </a:solidFill>
                <a:latin typeface="Arial" panose="020B0604020202020204" pitchFamily="34" charset="0"/>
                <a:ea typeface="宋体" panose="02010600030101010101" pitchFamily="2" charset="-122"/>
              </a:rPr>
              <a:t>  			1b: R_386_32	bufp0</a:t>
            </a:r>
          </a:p>
          <a:p>
            <a:pPr>
              <a:lnSpc>
                <a:spcPct val="95000"/>
              </a:lnSpc>
            </a:pPr>
            <a:r>
              <a:rPr lang="en-US" altLang="zh-CN" b="1" dirty="0">
                <a:solidFill>
                  <a:srgbClr val="0A6A0A"/>
                </a:solidFill>
                <a:latin typeface="Arial" panose="020B0604020202020204" pitchFamily="34" charset="0"/>
                <a:ea typeface="宋体" panose="02010600030101010101" pitchFamily="2" charset="-122"/>
              </a:rPr>
              <a:t>     1f:	8b 15 00 00 00 00mov    0x0,%edx</a:t>
            </a:r>
          </a:p>
          <a:p>
            <a:pPr>
              <a:lnSpc>
                <a:spcPct val="95000"/>
              </a:lnSpc>
            </a:pPr>
            <a:r>
              <a:rPr lang="en-US" altLang="zh-CN" b="1" dirty="0">
                <a:solidFill>
                  <a:srgbClr val="0A6A0A"/>
                </a:solidFill>
                <a:latin typeface="Arial" panose="020B0604020202020204" pitchFamily="34" charset="0"/>
                <a:ea typeface="宋体" panose="02010600030101010101" pitchFamily="2" charset="-122"/>
              </a:rPr>
              <a:t>			21: R_386_32	.bss</a:t>
            </a:r>
          </a:p>
          <a:p>
            <a:pPr>
              <a:lnSpc>
                <a:spcPct val="95000"/>
              </a:lnSpc>
            </a:pPr>
            <a:r>
              <a:rPr lang="en-US" altLang="zh-CN" b="1" dirty="0">
                <a:solidFill>
                  <a:srgbClr val="0A6A0A"/>
                </a:solidFill>
                <a:latin typeface="Arial" panose="020B0604020202020204" pitchFamily="34" charset="0"/>
                <a:ea typeface="宋体" panose="02010600030101010101" pitchFamily="2" charset="-122"/>
              </a:rPr>
              <a:t>     25:	8b 12                	mov    (%edx),%edx</a:t>
            </a:r>
          </a:p>
          <a:p>
            <a:pPr>
              <a:lnSpc>
                <a:spcPct val="95000"/>
              </a:lnSpc>
            </a:pPr>
            <a:r>
              <a:rPr lang="en-US" altLang="zh-CN" b="1" dirty="0">
                <a:solidFill>
                  <a:srgbClr val="0A6A0A"/>
                </a:solidFill>
                <a:latin typeface="Arial" panose="020B0604020202020204" pitchFamily="34" charset="0"/>
                <a:ea typeface="宋体" panose="02010600030101010101" pitchFamily="2" charset="-122"/>
              </a:rPr>
              <a:t>     27:	89 10                	mov    %edx,(%eax)</a:t>
            </a:r>
          </a:p>
          <a:p>
            <a:pPr>
              <a:lnSpc>
                <a:spcPct val="95000"/>
              </a:lnSpc>
            </a:pPr>
            <a:r>
              <a:rPr lang="en-US" altLang="zh-CN" b="1" dirty="0">
                <a:latin typeface="Arial" panose="020B0604020202020204" pitchFamily="34" charset="0"/>
                <a:ea typeface="宋体" panose="02010600030101010101" pitchFamily="2" charset="-122"/>
              </a:rPr>
              <a:t>     </a:t>
            </a:r>
            <a:r>
              <a:rPr lang="en-US" altLang="zh-CN" b="1" dirty="0">
                <a:solidFill>
                  <a:srgbClr val="CC3300"/>
                </a:solidFill>
                <a:latin typeface="Arial" panose="020B0604020202020204" pitchFamily="34" charset="0"/>
                <a:ea typeface="宋体" panose="02010600030101010101" pitchFamily="2" charset="-122"/>
              </a:rPr>
              <a:t>29:	a1 00 00 00 00     mov    0x0,%eax</a:t>
            </a:r>
          </a:p>
          <a:p>
            <a:pPr>
              <a:lnSpc>
                <a:spcPct val="95000"/>
              </a:lnSpc>
            </a:pPr>
            <a:r>
              <a:rPr lang="en-US" altLang="zh-CN" b="1" dirty="0">
                <a:solidFill>
                  <a:srgbClr val="CC3300"/>
                </a:solidFill>
                <a:latin typeface="Arial" panose="020B0604020202020204" pitchFamily="34" charset="0"/>
                <a:ea typeface="宋体" panose="02010600030101010101" pitchFamily="2" charset="-122"/>
              </a:rPr>
              <a:t>			2a: R_386_32	.bss</a:t>
            </a:r>
          </a:p>
          <a:p>
            <a:pPr>
              <a:lnSpc>
                <a:spcPct val="95000"/>
              </a:lnSpc>
            </a:pPr>
            <a:r>
              <a:rPr lang="en-US" altLang="zh-CN" b="1" dirty="0">
                <a:solidFill>
                  <a:srgbClr val="CC3300"/>
                </a:solidFill>
                <a:latin typeface="Arial" panose="020B0604020202020204" pitchFamily="34" charset="0"/>
                <a:ea typeface="宋体" panose="02010600030101010101" pitchFamily="2" charset="-122"/>
              </a:rPr>
              <a:t>     2e:	8b 55 fc             	mov    -0x4(%ebp),%edx</a:t>
            </a:r>
          </a:p>
          <a:p>
            <a:pPr>
              <a:lnSpc>
                <a:spcPct val="95000"/>
              </a:lnSpc>
            </a:pPr>
            <a:r>
              <a:rPr lang="en-US" altLang="zh-CN" b="1" dirty="0">
                <a:solidFill>
                  <a:srgbClr val="CC3300"/>
                </a:solidFill>
                <a:latin typeface="Arial" panose="020B0604020202020204" pitchFamily="34" charset="0"/>
                <a:ea typeface="宋体" panose="02010600030101010101" pitchFamily="2" charset="-122"/>
              </a:rPr>
              <a:t>     31:	89 10                	mov    %edx,(%eax)</a:t>
            </a:r>
            <a:r>
              <a:rPr lang="en-US" altLang="zh-CN" dirty="0">
                <a:latin typeface="Arial" panose="020B0604020202020204" pitchFamily="34" charset="0"/>
                <a:ea typeface="宋体" panose="02010600030101010101" pitchFamily="2" charset="-122"/>
              </a:rPr>
              <a:t>     </a:t>
            </a:r>
          </a:p>
        </p:txBody>
      </p:sp>
      <p:sp>
        <p:nvSpPr>
          <p:cNvPr id="113668" name="Line 7"/>
          <p:cNvSpPr/>
          <p:nvPr/>
        </p:nvSpPr>
        <p:spPr>
          <a:xfrm flipV="1">
            <a:off x="2411413" y="2428875"/>
            <a:ext cx="1406525" cy="2293938"/>
          </a:xfrm>
          <a:prstGeom prst="line">
            <a:avLst/>
          </a:prstGeom>
          <a:ln w="38100" cap="flat" cmpd="sng">
            <a:solidFill>
              <a:schemeClr val="tx1"/>
            </a:solidFill>
            <a:prstDash val="solid"/>
            <a:round/>
            <a:headEnd type="none" w="med" len="med"/>
            <a:tailEnd type="triangle" w="med" len="med"/>
          </a:ln>
        </p:spPr>
      </p:sp>
      <p:sp>
        <p:nvSpPr>
          <p:cNvPr id="113669" name="Rectangle 8"/>
          <p:cNvSpPr/>
          <p:nvPr/>
        </p:nvSpPr>
        <p:spPr>
          <a:xfrm>
            <a:off x="3862388" y="1992313"/>
            <a:ext cx="4948237" cy="1030287"/>
          </a:xfrm>
          <a:prstGeom prst="rect">
            <a:avLst/>
          </a:prstGeom>
          <a:solidFill>
            <a:schemeClr val="tx1">
              <a:alpha val="9019"/>
            </a:schemeClr>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113670" name="Line 10"/>
          <p:cNvSpPr/>
          <p:nvPr/>
        </p:nvSpPr>
        <p:spPr>
          <a:xfrm flipV="1">
            <a:off x="2338388" y="3749675"/>
            <a:ext cx="1479550" cy="1479550"/>
          </a:xfrm>
          <a:prstGeom prst="line">
            <a:avLst/>
          </a:prstGeom>
          <a:ln w="38100" cap="flat" cmpd="sng">
            <a:solidFill>
              <a:schemeClr val="tx1"/>
            </a:solidFill>
            <a:prstDash val="solid"/>
            <a:round/>
            <a:headEnd type="none" w="med" len="med"/>
            <a:tailEnd type="triangle" w="med" len="med"/>
          </a:ln>
        </p:spPr>
      </p:sp>
      <p:sp>
        <p:nvSpPr>
          <p:cNvPr id="113671" name="Rectangle 11"/>
          <p:cNvSpPr/>
          <p:nvPr/>
        </p:nvSpPr>
        <p:spPr>
          <a:xfrm>
            <a:off x="3865563" y="3028950"/>
            <a:ext cx="5049837" cy="1074738"/>
          </a:xfrm>
          <a:prstGeom prst="rect">
            <a:avLst/>
          </a:prstGeom>
          <a:solidFill>
            <a:schemeClr val="tx1">
              <a:alpha val="9019"/>
            </a:schemeClr>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113672" name="Line 13"/>
          <p:cNvSpPr/>
          <p:nvPr/>
        </p:nvSpPr>
        <p:spPr>
          <a:xfrm flipV="1">
            <a:off x="2600325" y="4751388"/>
            <a:ext cx="1189038" cy="784225"/>
          </a:xfrm>
          <a:prstGeom prst="line">
            <a:avLst/>
          </a:prstGeom>
          <a:ln w="38100" cap="flat" cmpd="sng">
            <a:solidFill>
              <a:schemeClr val="tx1"/>
            </a:solidFill>
            <a:prstDash val="solid"/>
            <a:round/>
            <a:headEnd type="none" w="med" len="med"/>
            <a:tailEnd type="triangle" w="med" len="med"/>
          </a:ln>
        </p:spPr>
      </p:sp>
      <p:sp>
        <p:nvSpPr>
          <p:cNvPr id="113673" name="Rectangle 14"/>
          <p:cNvSpPr/>
          <p:nvPr/>
        </p:nvSpPr>
        <p:spPr>
          <a:xfrm>
            <a:off x="3865563" y="4102100"/>
            <a:ext cx="4948237" cy="1539875"/>
          </a:xfrm>
          <a:prstGeom prst="rect">
            <a:avLst/>
          </a:prstGeom>
          <a:solidFill>
            <a:schemeClr val="tx1">
              <a:alpha val="9019"/>
            </a:schemeClr>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113674" name="Line 16"/>
          <p:cNvSpPr/>
          <p:nvPr/>
        </p:nvSpPr>
        <p:spPr>
          <a:xfrm>
            <a:off x="2365375" y="5927725"/>
            <a:ext cx="1481138" cy="246063"/>
          </a:xfrm>
          <a:prstGeom prst="line">
            <a:avLst/>
          </a:prstGeom>
          <a:ln w="38100" cap="flat" cmpd="sng">
            <a:solidFill>
              <a:schemeClr val="tx1"/>
            </a:solidFill>
            <a:prstDash val="solid"/>
            <a:round/>
            <a:headEnd type="none" w="med" len="med"/>
            <a:tailEnd type="triangle" w="med" len="med"/>
          </a:ln>
        </p:spPr>
      </p:sp>
      <p:sp>
        <p:nvSpPr>
          <p:cNvPr id="113675" name="Rectangle 17"/>
          <p:cNvSpPr/>
          <p:nvPr/>
        </p:nvSpPr>
        <p:spPr>
          <a:xfrm>
            <a:off x="3868738" y="5641975"/>
            <a:ext cx="5035550" cy="1044575"/>
          </a:xfrm>
          <a:prstGeom prst="rect">
            <a:avLst/>
          </a:prstGeom>
          <a:solidFill>
            <a:schemeClr val="tx1">
              <a:alpha val="9019"/>
            </a:schemeClr>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737298" name="Text Box 18"/>
          <p:cNvSpPr txBox="1"/>
          <p:nvPr/>
        </p:nvSpPr>
        <p:spPr>
          <a:xfrm>
            <a:off x="128588" y="2044700"/>
            <a:ext cx="3498850" cy="2176463"/>
          </a:xfrm>
          <a:prstGeom prst="rect">
            <a:avLst/>
          </a:prstGeom>
          <a:solidFill>
            <a:schemeClr val="bg1"/>
          </a:solidFill>
          <a:ln w="9525">
            <a:noFill/>
          </a:ln>
        </p:spPr>
        <p:txBody>
          <a:bodyPr lIns="0" tIns="0" rIns="0" bIns="0" anchor="t" anchorCtr="0">
            <a:spAutoFit/>
          </a:bodyPr>
          <a:lstStyle/>
          <a:p>
            <a:pPr>
              <a:spcBef>
                <a:spcPct val="10000"/>
              </a:spcBef>
            </a:pPr>
            <a:r>
              <a:rPr lang="en-US" altLang="zh-CN" sz="2200" b="1" dirty="0">
                <a:solidFill>
                  <a:srgbClr val="FF0000"/>
                </a:solidFill>
                <a:latin typeface="微软雅黑" panose="020B0503020204020204" pitchFamily="34" charset="-122"/>
                <a:ea typeface="微软雅黑" panose="020B0503020204020204" pitchFamily="34" charset="-122"/>
              </a:rPr>
              <a:t>8 (bufp1)</a:t>
            </a:r>
            <a:r>
              <a:rPr lang="zh-CN" altLang="en-US" sz="2200" b="1" dirty="0">
                <a:solidFill>
                  <a:srgbClr val="FF0000"/>
                </a:solidFill>
                <a:latin typeface="微软雅黑" panose="020B0503020204020204" pitchFamily="34" charset="-122"/>
                <a:ea typeface="微软雅黑" panose="020B0503020204020204" pitchFamily="34" charset="-122"/>
              </a:rPr>
              <a:t>：</a:t>
            </a:r>
            <a:r>
              <a:rPr lang="en-US" altLang="zh-CN" sz="2200" b="1" dirty="0">
                <a:solidFill>
                  <a:srgbClr val="0A6A0A"/>
                </a:solidFill>
                <a:latin typeface="微软雅黑" panose="020B0503020204020204" pitchFamily="34" charset="-122"/>
                <a:ea typeface="微软雅黑" panose="020B0503020204020204" pitchFamily="34" charset="-122"/>
              </a:rPr>
              <a:t>00 97 04 08</a:t>
            </a:r>
            <a:endParaRPr lang="zh-CN" altLang="en-US" sz="2200" b="1" dirty="0">
              <a:solidFill>
                <a:srgbClr val="0A6A0A"/>
              </a:solidFill>
              <a:latin typeface="微软雅黑" panose="020B0503020204020204" pitchFamily="34" charset="-122"/>
              <a:ea typeface="微软雅黑" panose="020B0503020204020204" pitchFamily="34" charset="-122"/>
            </a:endParaRPr>
          </a:p>
          <a:p>
            <a:pPr>
              <a:spcBef>
                <a:spcPct val="10000"/>
              </a:spcBef>
            </a:pPr>
            <a:r>
              <a:rPr lang="en-US" altLang="zh-CN" sz="2200" b="1" dirty="0">
                <a:solidFill>
                  <a:srgbClr val="FF0000"/>
                </a:solidFill>
                <a:latin typeface="微软雅黑" panose="020B0503020204020204" pitchFamily="34" charset="-122"/>
                <a:ea typeface="微软雅黑" panose="020B0503020204020204" pitchFamily="34" charset="-122"/>
              </a:rPr>
              <a:t>c (&amp;buf[1])</a:t>
            </a:r>
            <a:r>
              <a:rPr lang="zh-CN" altLang="en-US" sz="2200" b="1" dirty="0">
                <a:solidFill>
                  <a:srgbClr val="FF0000"/>
                </a:solidFill>
                <a:latin typeface="微软雅黑" panose="020B0503020204020204" pitchFamily="34" charset="-122"/>
                <a:ea typeface="微软雅黑" panose="020B0503020204020204" pitchFamily="34" charset="-122"/>
              </a:rPr>
              <a:t>：</a:t>
            </a:r>
            <a:r>
              <a:rPr lang="en-US" altLang="zh-CN" sz="2200" b="1" dirty="0">
                <a:solidFill>
                  <a:srgbClr val="0A6A0A"/>
                </a:solidFill>
                <a:latin typeface="微软雅黑" panose="020B0503020204020204" pitchFamily="34" charset="-122"/>
                <a:ea typeface="微软雅黑" panose="020B0503020204020204" pitchFamily="34" charset="-122"/>
              </a:rPr>
              <a:t>24 96 04 08</a:t>
            </a:r>
          </a:p>
          <a:p>
            <a:pPr>
              <a:spcBef>
                <a:spcPct val="10000"/>
              </a:spcBef>
            </a:pPr>
            <a:r>
              <a:rPr lang="en-US" altLang="zh-CN" sz="2200" b="1" dirty="0">
                <a:solidFill>
                  <a:srgbClr val="FF0000"/>
                </a:solidFill>
                <a:latin typeface="微软雅黑" panose="020B0503020204020204" pitchFamily="34" charset="-122"/>
                <a:ea typeface="微软雅黑" panose="020B0503020204020204" pitchFamily="34" charset="-122"/>
              </a:rPr>
              <a:t>11 (bufp0)</a:t>
            </a:r>
            <a:r>
              <a:rPr lang="zh-CN" altLang="en-US" sz="2200" b="1" dirty="0">
                <a:solidFill>
                  <a:srgbClr val="FF0000"/>
                </a:solidFill>
                <a:latin typeface="微软雅黑" panose="020B0503020204020204" pitchFamily="34" charset="-122"/>
                <a:ea typeface="微软雅黑" panose="020B0503020204020204" pitchFamily="34" charset="-122"/>
              </a:rPr>
              <a:t>：</a:t>
            </a:r>
            <a:r>
              <a:rPr lang="en-US" altLang="zh-CN" sz="2200" b="1" dirty="0">
                <a:solidFill>
                  <a:srgbClr val="0A6A0A"/>
                </a:solidFill>
                <a:latin typeface="微软雅黑" panose="020B0503020204020204" pitchFamily="34" charset="-122"/>
                <a:ea typeface="微软雅黑" panose="020B0503020204020204" pitchFamily="34" charset="-122"/>
              </a:rPr>
              <a:t>28 96 04 08</a:t>
            </a:r>
          </a:p>
          <a:p>
            <a:pPr>
              <a:spcBef>
                <a:spcPct val="10000"/>
              </a:spcBef>
            </a:pPr>
            <a:r>
              <a:rPr lang="en-US" altLang="zh-CN" sz="2200" b="1" dirty="0">
                <a:solidFill>
                  <a:srgbClr val="FF0000"/>
                </a:solidFill>
                <a:latin typeface="微软雅黑" panose="020B0503020204020204" pitchFamily="34" charset="-122"/>
                <a:ea typeface="微软雅黑" panose="020B0503020204020204" pitchFamily="34" charset="-122"/>
              </a:rPr>
              <a:t>1b (bufp0) : </a:t>
            </a:r>
            <a:r>
              <a:rPr lang="en-US" altLang="zh-CN" sz="2200" b="1" dirty="0">
                <a:solidFill>
                  <a:srgbClr val="0A6A0A"/>
                </a:solidFill>
                <a:latin typeface="微软雅黑" panose="020B0503020204020204" pitchFamily="34" charset="-122"/>
                <a:ea typeface="微软雅黑" panose="020B0503020204020204" pitchFamily="34" charset="-122"/>
              </a:rPr>
              <a:t>28 96 04 08</a:t>
            </a:r>
            <a:endParaRPr lang="zh-CN" altLang="en-US" sz="2200" b="1" dirty="0">
              <a:solidFill>
                <a:srgbClr val="0A6A0A"/>
              </a:solidFill>
              <a:latin typeface="微软雅黑" panose="020B0503020204020204" pitchFamily="34" charset="-122"/>
              <a:ea typeface="微软雅黑" panose="020B0503020204020204" pitchFamily="34" charset="-122"/>
            </a:endParaRPr>
          </a:p>
          <a:p>
            <a:pPr>
              <a:spcBef>
                <a:spcPct val="10000"/>
              </a:spcBef>
            </a:pPr>
            <a:r>
              <a:rPr lang="en-US" altLang="zh-CN" sz="2200" b="1" dirty="0">
                <a:solidFill>
                  <a:srgbClr val="FF0000"/>
                </a:solidFill>
                <a:latin typeface="微软雅黑" panose="020B0503020204020204" pitchFamily="34" charset="-122"/>
                <a:ea typeface="微软雅黑" panose="020B0503020204020204" pitchFamily="34" charset="-122"/>
              </a:rPr>
              <a:t>21 (bufp1)</a:t>
            </a:r>
            <a:r>
              <a:rPr lang="zh-CN" altLang="en-US" sz="2200" b="1" dirty="0">
                <a:solidFill>
                  <a:srgbClr val="FF0000"/>
                </a:solidFill>
                <a:latin typeface="微软雅黑" panose="020B0503020204020204" pitchFamily="34" charset="-122"/>
                <a:ea typeface="微软雅黑" panose="020B0503020204020204" pitchFamily="34" charset="-122"/>
              </a:rPr>
              <a:t>：</a:t>
            </a:r>
            <a:r>
              <a:rPr lang="en-US" altLang="zh-CN" sz="2200" b="1" dirty="0">
                <a:solidFill>
                  <a:srgbClr val="0A6A0A"/>
                </a:solidFill>
                <a:latin typeface="微软雅黑" panose="020B0503020204020204" pitchFamily="34" charset="-122"/>
                <a:ea typeface="微软雅黑" panose="020B0503020204020204" pitchFamily="34" charset="-122"/>
              </a:rPr>
              <a:t>00 97 04 08</a:t>
            </a:r>
          </a:p>
          <a:p>
            <a:pPr>
              <a:spcBef>
                <a:spcPct val="10000"/>
              </a:spcBef>
            </a:pPr>
            <a:r>
              <a:rPr lang="en-US" altLang="zh-CN" sz="2200" b="1" dirty="0">
                <a:solidFill>
                  <a:srgbClr val="FF0000"/>
                </a:solidFill>
                <a:latin typeface="微软雅黑" panose="020B0503020204020204" pitchFamily="34" charset="-122"/>
                <a:ea typeface="微软雅黑" panose="020B0503020204020204" pitchFamily="34" charset="-122"/>
              </a:rPr>
              <a:t>2a (bufp1)</a:t>
            </a:r>
            <a:r>
              <a:rPr lang="zh-CN" altLang="en-US" sz="2200" b="1" dirty="0">
                <a:solidFill>
                  <a:srgbClr val="FF0000"/>
                </a:solidFill>
                <a:latin typeface="微软雅黑" panose="020B0503020204020204" pitchFamily="34" charset="-122"/>
                <a:ea typeface="微软雅黑" panose="020B0503020204020204" pitchFamily="34" charset="-122"/>
              </a:rPr>
              <a:t>：</a:t>
            </a:r>
            <a:r>
              <a:rPr lang="en-US" altLang="zh-CN" sz="2200" b="1" dirty="0">
                <a:solidFill>
                  <a:srgbClr val="0A6A0A"/>
                </a:solidFill>
                <a:latin typeface="微软雅黑" panose="020B0503020204020204" pitchFamily="34" charset="-122"/>
                <a:ea typeface="微软雅黑" panose="020B0503020204020204" pitchFamily="34" charset="-122"/>
              </a:rPr>
              <a:t>00 97 04 08</a:t>
            </a:r>
          </a:p>
        </p:txBody>
      </p:sp>
      <p:sp>
        <p:nvSpPr>
          <p:cNvPr id="737299" name="Rectangle 19"/>
          <p:cNvSpPr/>
          <p:nvPr/>
        </p:nvSpPr>
        <p:spPr>
          <a:xfrm>
            <a:off x="219075" y="717550"/>
            <a:ext cx="8632825" cy="1096963"/>
          </a:xfrm>
          <a:prstGeom prst="rect">
            <a:avLst/>
          </a:prstGeom>
          <a:solidFill>
            <a:schemeClr val="bg1"/>
          </a:solidFill>
          <a:ln w="9525">
            <a:noFill/>
          </a:ln>
        </p:spPr>
        <p:txBody>
          <a:bodyPr anchor="ctr" anchorCtr="0">
            <a:spAutoFit/>
          </a:bodyPr>
          <a:lstStyle/>
          <a:p>
            <a:pPr eaLnBrk="0" hangingPunct="0"/>
            <a:r>
              <a:rPr lang="en-US" altLang="zh-CN" sz="2200" b="1" dirty="0">
                <a:latin typeface="微软雅黑" panose="020B0503020204020204" pitchFamily="34" charset="-122"/>
                <a:ea typeface="微软雅黑" panose="020B0503020204020204" pitchFamily="34" charset="-122"/>
              </a:rPr>
              <a:t>buf</a:t>
            </a:r>
            <a:r>
              <a:rPr lang="zh-CN" altLang="en-US" sz="2200" b="1" dirty="0">
                <a:latin typeface="微软雅黑" panose="020B0503020204020204" pitchFamily="34" charset="-122"/>
                <a:ea typeface="微软雅黑" panose="020B0503020204020204" pitchFamily="34" charset="-122"/>
              </a:rPr>
              <a:t>和</a:t>
            </a:r>
            <a:r>
              <a:rPr lang="en-US" altLang="zh-CN" sz="2200" b="1" dirty="0">
                <a:latin typeface="微软雅黑" panose="020B0503020204020204" pitchFamily="34" charset="-122"/>
                <a:ea typeface="微软雅黑" panose="020B0503020204020204" pitchFamily="34" charset="-122"/>
              </a:rPr>
              <a:t>bufp0</a:t>
            </a:r>
            <a:r>
              <a:rPr lang="zh-CN" altLang="en-US" sz="2200" b="1" dirty="0">
                <a:latin typeface="微软雅黑" panose="020B0503020204020204" pitchFamily="34" charset="-122"/>
                <a:ea typeface="微软雅黑" panose="020B0503020204020204" pitchFamily="34" charset="-122"/>
              </a:rPr>
              <a:t>的地址分别是</a:t>
            </a:r>
            <a:r>
              <a:rPr lang="en-US" altLang="zh-CN" sz="2200" b="1" dirty="0">
                <a:latin typeface="微软雅黑" panose="020B0503020204020204" pitchFamily="34" charset="-122"/>
                <a:ea typeface="微软雅黑" panose="020B0503020204020204" pitchFamily="34" charset="-122"/>
              </a:rPr>
              <a:t>0x8049620</a:t>
            </a:r>
            <a:r>
              <a:rPr lang="zh-CN" altLang="en-US" sz="2200" b="1" dirty="0">
                <a:latin typeface="微软雅黑" panose="020B0503020204020204" pitchFamily="34" charset="-122"/>
                <a:ea typeface="微软雅黑" panose="020B0503020204020204" pitchFamily="34" charset="-122"/>
              </a:rPr>
              <a:t>和</a:t>
            </a:r>
            <a:r>
              <a:rPr lang="en-US" altLang="zh-CN" sz="2200" b="1" dirty="0">
                <a:latin typeface="微软雅黑" panose="020B0503020204020204" pitchFamily="34" charset="-122"/>
                <a:ea typeface="微软雅黑" panose="020B0503020204020204" pitchFamily="34" charset="-122"/>
              </a:rPr>
              <a:t>0x8049628</a:t>
            </a:r>
          </a:p>
          <a:p>
            <a:pPr eaLnBrk="0" hangingPunct="0"/>
            <a:r>
              <a:rPr lang="en-US" altLang="zh-CN" sz="2200" b="1" dirty="0">
                <a:latin typeface="微软雅黑" panose="020B0503020204020204" pitchFamily="34" charset="-122"/>
                <a:ea typeface="微软雅黑" panose="020B0503020204020204" pitchFamily="34" charset="-122"/>
              </a:rPr>
              <a:t>&amp;buf[1]</a:t>
            </a:r>
            <a:r>
              <a:rPr lang="en-US" altLang="zh-CN" sz="2200" b="1" dirty="0">
                <a:solidFill>
                  <a:srgbClr val="FF0000"/>
                </a:solidFill>
                <a:latin typeface="微软雅黑" panose="020B0503020204020204" pitchFamily="34" charset="-122"/>
                <a:ea typeface="微软雅黑" panose="020B0503020204020204" pitchFamily="34" charset="-122"/>
              </a:rPr>
              <a:t>(c</a:t>
            </a:r>
            <a:r>
              <a:rPr lang="zh-CN" altLang="en-US" sz="2200" b="1" dirty="0">
                <a:solidFill>
                  <a:srgbClr val="FF0000"/>
                </a:solidFill>
                <a:latin typeface="微软雅黑" panose="020B0503020204020204" pitchFamily="34" charset="-122"/>
                <a:ea typeface="微软雅黑" panose="020B0503020204020204" pitchFamily="34" charset="-122"/>
              </a:rPr>
              <a:t>处重定位值）</a:t>
            </a:r>
            <a:r>
              <a:rPr lang="zh-CN" altLang="en-US" sz="2200" b="1" dirty="0">
                <a:latin typeface="微软雅黑" panose="020B0503020204020204" pitchFamily="34" charset="-122"/>
                <a:ea typeface="微软雅黑" panose="020B0503020204020204" pitchFamily="34" charset="-122"/>
              </a:rPr>
              <a:t>为</a:t>
            </a:r>
            <a:r>
              <a:rPr lang="en-US" altLang="zh-CN" sz="2200" b="1" dirty="0">
                <a:latin typeface="微软雅黑" panose="020B0503020204020204" pitchFamily="34" charset="-122"/>
                <a:ea typeface="微软雅黑" panose="020B0503020204020204" pitchFamily="34" charset="-122"/>
              </a:rPr>
              <a:t>0x8049620</a:t>
            </a:r>
            <a:r>
              <a:rPr lang="en-US" altLang="zh-CN" sz="2200" b="1" dirty="0">
                <a:solidFill>
                  <a:srgbClr val="FF0000"/>
                </a:solidFill>
                <a:latin typeface="微软雅黑" panose="020B0503020204020204" pitchFamily="34" charset="-122"/>
                <a:ea typeface="微软雅黑" panose="020B0503020204020204" pitchFamily="34" charset="-122"/>
              </a:rPr>
              <a:t>+0x4</a:t>
            </a:r>
            <a:r>
              <a:rPr lang="en-US" altLang="zh-CN" sz="2200" b="1" dirty="0">
                <a:latin typeface="微软雅黑" panose="020B0503020204020204" pitchFamily="34" charset="-122"/>
                <a:ea typeface="微软雅黑" panose="020B0503020204020204" pitchFamily="34" charset="-122"/>
              </a:rPr>
              <a:t>=0x8049624</a:t>
            </a:r>
          </a:p>
          <a:p>
            <a:pPr eaLnBrk="0" hangingPunct="0"/>
            <a:r>
              <a:rPr lang="en-US" altLang="zh-CN" sz="2200" b="1" dirty="0">
                <a:latin typeface="微软雅黑" panose="020B0503020204020204" pitchFamily="34" charset="-122"/>
                <a:ea typeface="微软雅黑" panose="020B0503020204020204" pitchFamily="34" charset="-122"/>
              </a:rPr>
              <a:t>bufp1</a:t>
            </a:r>
            <a:r>
              <a:rPr lang="zh-CN" altLang="en-US" sz="2200" b="1" dirty="0">
                <a:latin typeface="微软雅黑" panose="020B0503020204020204" pitchFamily="34" charset="-122"/>
                <a:ea typeface="微软雅黑" panose="020B0503020204020204" pitchFamily="34" charset="-122"/>
              </a:rPr>
              <a:t>的地址就是链接合并后</a:t>
            </a:r>
            <a:r>
              <a:rPr lang="en-US" altLang="zh-CN" sz="2200" b="1" dirty="0">
                <a:latin typeface="微软雅黑" panose="020B0503020204020204" pitchFamily="34" charset="-122"/>
                <a:ea typeface="微软雅黑" panose="020B0503020204020204" pitchFamily="34" charset="-122"/>
              </a:rPr>
              <a:t>.bss</a:t>
            </a:r>
            <a:r>
              <a:rPr lang="zh-CN" altLang="en-US" sz="2200" b="1" dirty="0">
                <a:latin typeface="微软雅黑" panose="020B0503020204020204" pitchFamily="34" charset="-122"/>
                <a:ea typeface="微软雅黑" panose="020B0503020204020204" pitchFamily="34" charset="-122"/>
              </a:rPr>
              <a:t>节的首地址，假定为</a:t>
            </a:r>
            <a:r>
              <a:rPr lang="en-US" altLang="zh-CN" sz="2200" b="1" dirty="0">
                <a:latin typeface="微软雅黑" panose="020B0503020204020204" pitchFamily="34" charset="-122"/>
                <a:ea typeface="微软雅黑" panose="020B0503020204020204" pitchFamily="34" charset="-122"/>
              </a:rPr>
              <a:t>0x8049700</a:t>
            </a:r>
          </a:p>
        </p:txBody>
      </p:sp>
      <p:sp>
        <p:nvSpPr>
          <p:cNvPr id="737301" name="Line 21"/>
          <p:cNvSpPr/>
          <p:nvPr/>
        </p:nvSpPr>
        <p:spPr>
          <a:xfrm>
            <a:off x="5791200" y="1393825"/>
            <a:ext cx="784225" cy="595313"/>
          </a:xfrm>
          <a:prstGeom prst="line">
            <a:avLst/>
          </a:prstGeom>
          <a:ln w="28575" cap="flat" cmpd="sng">
            <a:solidFill>
              <a:srgbClr val="FF0000"/>
            </a:solidFill>
            <a:prstDash val="solid"/>
            <a:round/>
            <a:headEnd type="none" w="med" len="med"/>
            <a:tailEnd type="triangle" w="med" len="med"/>
          </a:ln>
        </p:spPr>
      </p:sp>
      <p:sp>
        <p:nvSpPr>
          <p:cNvPr id="113679" name="Line 22"/>
          <p:cNvSpPr/>
          <p:nvPr/>
        </p:nvSpPr>
        <p:spPr>
          <a:xfrm>
            <a:off x="4862513" y="3292475"/>
            <a:ext cx="1203325" cy="0"/>
          </a:xfrm>
          <a:prstGeom prst="line">
            <a:avLst/>
          </a:prstGeom>
          <a:ln w="38100" cap="flat" cmpd="sng">
            <a:solidFill>
              <a:srgbClr val="FF0000"/>
            </a:solidFill>
            <a:prstDash val="solid"/>
            <a:round/>
            <a:headEnd type="none" w="med" len="med"/>
            <a:tailEnd type="none" w="med" len="med"/>
          </a:ln>
        </p:spPr>
      </p:sp>
      <p:sp>
        <p:nvSpPr>
          <p:cNvPr id="113680" name="Line 23"/>
          <p:cNvSpPr/>
          <p:nvPr/>
        </p:nvSpPr>
        <p:spPr>
          <a:xfrm>
            <a:off x="5133975" y="2235200"/>
            <a:ext cx="1203325" cy="0"/>
          </a:xfrm>
          <a:prstGeom prst="line">
            <a:avLst/>
          </a:prstGeom>
          <a:ln w="38100" cap="flat" cmpd="sng">
            <a:solidFill>
              <a:srgbClr val="FF0000"/>
            </a:solidFill>
            <a:prstDash val="solid"/>
            <a:round/>
            <a:headEnd type="none" w="med" len="med"/>
            <a:tailEnd type="none" w="med" len="med"/>
          </a:ln>
        </p:spPr>
      </p:sp>
      <p:sp>
        <p:nvSpPr>
          <p:cNvPr id="113681" name="Line 24"/>
          <p:cNvSpPr/>
          <p:nvPr/>
        </p:nvSpPr>
        <p:spPr>
          <a:xfrm>
            <a:off x="4848225" y="4321175"/>
            <a:ext cx="1203325" cy="0"/>
          </a:xfrm>
          <a:prstGeom prst="line">
            <a:avLst/>
          </a:prstGeom>
          <a:ln w="38100" cap="flat" cmpd="sng">
            <a:solidFill>
              <a:srgbClr val="FF0000"/>
            </a:solidFill>
            <a:prstDash val="solid"/>
            <a:round/>
            <a:headEnd type="none" w="med" len="med"/>
            <a:tailEnd type="none" w="med" len="med"/>
          </a:ln>
        </p:spPr>
      </p:sp>
      <p:sp>
        <p:nvSpPr>
          <p:cNvPr id="113682" name="Line 25"/>
          <p:cNvSpPr/>
          <p:nvPr/>
        </p:nvSpPr>
        <p:spPr>
          <a:xfrm>
            <a:off x="5148263" y="4835525"/>
            <a:ext cx="1203325" cy="0"/>
          </a:xfrm>
          <a:prstGeom prst="line">
            <a:avLst/>
          </a:prstGeom>
          <a:ln w="38100" cap="flat" cmpd="sng">
            <a:solidFill>
              <a:srgbClr val="FF0000"/>
            </a:solidFill>
            <a:prstDash val="solid"/>
            <a:round/>
            <a:headEnd type="none" w="med" len="med"/>
            <a:tailEnd type="none" w="med" len="med"/>
          </a:ln>
        </p:spPr>
      </p:sp>
      <p:sp>
        <p:nvSpPr>
          <p:cNvPr id="113683" name="Line 26"/>
          <p:cNvSpPr/>
          <p:nvPr/>
        </p:nvSpPr>
        <p:spPr>
          <a:xfrm>
            <a:off x="4833938" y="5892800"/>
            <a:ext cx="1203325" cy="0"/>
          </a:xfrm>
          <a:prstGeom prst="line">
            <a:avLst/>
          </a:prstGeom>
          <a:ln w="38100" cap="flat" cmpd="sng">
            <a:solidFill>
              <a:srgbClr val="FF0000"/>
            </a:solidFill>
            <a:prstDash val="solid"/>
            <a:round/>
            <a:headEnd type="none" w="med" len="med"/>
            <a:tailEnd type="none" w="med" len="med"/>
          </a:ln>
        </p:spPr>
      </p:sp>
      <p:sp>
        <p:nvSpPr>
          <p:cNvPr id="113684" name="Line 27"/>
          <p:cNvSpPr/>
          <p:nvPr/>
        </p:nvSpPr>
        <p:spPr>
          <a:xfrm>
            <a:off x="4527550" y="2517775"/>
            <a:ext cx="882650" cy="0"/>
          </a:xfrm>
          <a:prstGeom prst="line">
            <a:avLst/>
          </a:prstGeom>
          <a:ln w="38100" cap="flat" cmpd="sng">
            <a:solidFill>
              <a:srgbClr val="FF0000"/>
            </a:solidFill>
            <a:prstDash val="solid"/>
            <a:round/>
            <a:headEnd type="none" w="med" len="med"/>
            <a:tailEnd type="none" w="med" len="med"/>
          </a:ln>
        </p:spPr>
      </p:sp>
      <p:sp>
        <p:nvSpPr>
          <p:cNvPr id="113685" name="Line 28"/>
          <p:cNvSpPr/>
          <p:nvPr/>
        </p:nvSpPr>
        <p:spPr>
          <a:xfrm>
            <a:off x="6443663" y="2249488"/>
            <a:ext cx="261937" cy="1587"/>
          </a:xfrm>
          <a:prstGeom prst="line">
            <a:avLst/>
          </a:prstGeom>
          <a:ln w="38100" cap="flat" cmpd="sng">
            <a:solidFill>
              <a:srgbClr val="FF0000"/>
            </a:solidFill>
            <a:prstDash val="solid"/>
            <a:round/>
            <a:headEnd type="none" w="med" len="med"/>
            <a:tailEnd type="none" w="med" len="med"/>
          </a:ln>
        </p:spPr>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7299">
                                            <p:txEl>
                                              <p:pRg st="0" end="0"/>
                                            </p:txEl>
                                          </p:spTgt>
                                        </p:tgtEl>
                                        <p:attrNameLst>
                                          <p:attrName>style.visibility</p:attrName>
                                        </p:attrNameLst>
                                      </p:cBhvr>
                                      <p:to>
                                        <p:strVal val="visible"/>
                                      </p:to>
                                    </p:set>
                                    <p:animEffect transition="in" filter="blinds(horizontal)">
                                      <p:cBhvr>
                                        <p:cTn id="7" dur="500"/>
                                        <p:tgtEl>
                                          <p:spTgt spid="7372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7299">
                                            <p:txEl>
                                              <p:pRg st="1" end="1"/>
                                            </p:txEl>
                                          </p:spTgt>
                                        </p:tgtEl>
                                        <p:attrNameLst>
                                          <p:attrName>style.visibility</p:attrName>
                                        </p:attrNameLst>
                                      </p:cBhvr>
                                      <p:to>
                                        <p:strVal val="visible"/>
                                      </p:to>
                                    </p:set>
                                    <p:animEffect transition="in" filter="blinds(horizontal)">
                                      <p:cBhvr>
                                        <p:cTn id="12" dur="500"/>
                                        <p:tgtEl>
                                          <p:spTgt spid="7372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7301"/>
                                        </p:tgtEl>
                                        <p:attrNameLst>
                                          <p:attrName>style.visibility</p:attrName>
                                        </p:attrNameLst>
                                      </p:cBhvr>
                                      <p:to>
                                        <p:strVal val="visible"/>
                                      </p:to>
                                    </p:set>
                                    <p:animEffect transition="in" filter="blinds(horizontal)">
                                      <p:cBhvr>
                                        <p:cTn id="17" dur="500"/>
                                        <p:tgtEl>
                                          <p:spTgt spid="73730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7299">
                                            <p:txEl>
                                              <p:pRg st="2" end="2"/>
                                            </p:txEl>
                                          </p:spTgt>
                                        </p:tgtEl>
                                        <p:attrNameLst>
                                          <p:attrName>style.visibility</p:attrName>
                                        </p:attrNameLst>
                                      </p:cBhvr>
                                      <p:to>
                                        <p:strVal val="visible"/>
                                      </p:to>
                                    </p:set>
                                    <p:animEffect transition="in" filter="blinds(horizontal)">
                                      <p:cBhvr>
                                        <p:cTn id="22" dur="500"/>
                                        <p:tgtEl>
                                          <p:spTgt spid="73729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37298">
                                            <p:txEl>
                                              <p:pRg st="0" end="0"/>
                                            </p:txEl>
                                          </p:spTgt>
                                        </p:tgtEl>
                                        <p:attrNameLst>
                                          <p:attrName>style.visibility</p:attrName>
                                        </p:attrNameLst>
                                      </p:cBhvr>
                                      <p:to>
                                        <p:strVal val="visible"/>
                                      </p:to>
                                    </p:set>
                                    <p:animEffect transition="in" filter="blinds(horizontal)">
                                      <p:cBhvr>
                                        <p:cTn id="27" dur="500"/>
                                        <p:tgtEl>
                                          <p:spTgt spid="73729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37298">
                                            <p:txEl>
                                              <p:pRg st="1" end="1"/>
                                            </p:txEl>
                                          </p:spTgt>
                                        </p:tgtEl>
                                        <p:attrNameLst>
                                          <p:attrName>style.visibility</p:attrName>
                                        </p:attrNameLst>
                                      </p:cBhvr>
                                      <p:to>
                                        <p:strVal val="visible"/>
                                      </p:to>
                                    </p:set>
                                    <p:animEffect transition="in" filter="blinds(horizontal)">
                                      <p:cBhvr>
                                        <p:cTn id="32" dur="500"/>
                                        <p:tgtEl>
                                          <p:spTgt spid="737298">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37298">
                                            <p:txEl>
                                              <p:pRg st="2" end="2"/>
                                            </p:txEl>
                                          </p:spTgt>
                                        </p:tgtEl>
                                        <p:attrNameLst>
                                          <p:attrName>style.visibility</p:attrName>
                                        </p:attrNameLst>
                                      </p:cBhvr>
                                      <p:to>
                                        <p:strVal val="visible"/>
                                      </p:to>
                                    </p:set>
                                    <p:animEffect transition="in" filter="blinds(horizontal)">
                                      <p:cBhvr>
                                        <p:cTn id="37" dur="500"/>
                                        <p:tgtEl>
                                          <p:spTgt spid="737298">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37298">
                                            <p:txEl>
                                              <p:pRg st="3" end="3"/>
                                            </p:txEl>
                                          </p:spTgt>
                                        </p:tgtEl>
                                        <p:attrNameLst>
                                          <p:attrName>style.visibility</p:attrName>
                                        </p:attrNameLst>
                                      </p:cBhvr>
                                      <p:to>
                                        <p:strVal val="visible"/>
                                      </p:to>
                                    </p:set>
                                    <p:animEffect transition="in" filter="blinds(horizontal)">
                                      <p:cBhvr>
                                        <p:cTn id="42" dur="500"/>
                                        <p:tgtEl>
                                          <p:spTgt spid="737298">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37298">
                                            <p:txEl>
                                              <p:pRg st="4" end="4"/>
                                            </p:txEl>
                                          </p:spTgt>
                                        </p:tgtEl>
                                        <p:attrNameLst>
                                          <p:attrName>style.visibility</p:attrName>
                                        </p:attrNameLst>
                                      </p:cBhvr>
                                      <p:to>
                                        <p:strVal val="visible"/>
                                      </p:to>
                                    </p:set>
                                    <p:animEffect transition="in" filter="blinds(horizontal)">
                                      <p:cBhvr>
                                        <p:cTn id="47" dur="500"/>
                                        <p:tgtEl>
                                          <p:spTgt spid="737298">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37298">
                                            <p:txEl>
                                              <p:pRg st="5" end="5"/>
                                            </p:txEl>
                                          </p:spTgt>
                                        </p:tgtEl>
                                        <p:attrNameLst>
                                          <p:attrName>style.visibility</p:attrName>
                                        </p:attrNameLst>
                                      </p:cBhvr>
                                      <p:to>
                                        <p:strVal val="visible"/>
                                      </p:to>
                                    </p:set>
                                    <p:animEffect transition="in" filter="blinds(horizontal)">
                                      <p:cBhvr>
                                        <p:cTn id="52" dur="500"/>
                                        <p:tgtEl>
                                          <p:spTgt spid="73729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9"/>
          <p:cNvSpPr/>
          <p:nvPr/>
        </p:nvSpPr>
        <p:spPr>
          <a:xfrm>
            <a:off x="42863" y="93663"/>
            <a:ext cx="5949950" cy="284797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spAutoFit/>
          </a:bodyPr>
          <a:lstStyle/>
          <a:p>
            <a:pPr indent="333375"/>
            <a:r>
              <a:rPr lang="en-US" altLang="zh-CN" b="1" dirty="0">
                <a:latin typeface="Arial" panose="020B0604020202020204" pitchFamily="34" charset="0"/>
                <a:ea typeface="宋体" panose="02010600030101010101" pitchFamily="2" charset="-122"/>
              </a:rPr>
              <a:t>08048380 &lt;main&gt;:</a:t>
            </a:r>
          </a:p>
          <a:p>
            <a:pPr indent="333375"/>
            <a:r>
              <a:rPr lang="en-US" altLang="zh-CN" b="1" dirty="0">
                <a:latin typeface="Arial" panose="020B0604020202020204" pitchFamily="34" charset="0"/>
                <a:ea typeface="宋体" panose="02010600030101010101" pitchFamily="2" charset="-122"/>
              </a:rPr>
              <a:t> 8048380:    55             	    push  %ebp</a:t>
            </a:r>
          </a:p>
          <a:p>
            <a:pPr indent="333375"/>
            <a:r>
              <a:rPr lang="en-US" altLang="zh-CN" b="1" dirty="0">
                <a:latin typeface="Arial" panose="020B0604020202020204" pitchFamily="34" charset="0"/>
                <a:ea typeface="宋体" panose="02010600030101010101" pitchFamily="2" charset="-122"/>
              </a:rPr>
              <a:t> 8048381:    89 e5             mov   %esp,%ebp</a:t>
            </a:r>
          </a:p>
          <a:p>
            <a:pPr indent="333375"/>
            <a:r>
              <a:rPr lang="en-US" altLang="zh-CN" b="1" dirty="0">
                <a:latin typeface="Arial" panose="020B0604020202020204" pitchFamily="34" charset="0"/>
                <a:ea typeface="宋体" panose="02010600030101010101" pitchFamily="2" charset="-122"/>
              </a:rPr>
              <a:t> 8048383:    83 e4 f0         and    $0xfffffff0,%esp</a:t>
            </a:r>
          </a:p>
          <a:p>
            <a:pPr indent="333375"/>
            <a:r>
              <a:rPr lang="en-US" altLang="zh-CN" b="1" dirty="0">
                <a:latin typeface="Arial" panose="020B0604020202020204" pitchFamily="34" charset="0"/>
                <a:ea typeface="宋体" panose="02010600030101010101" pitchFamily="2" charset="-122"/>
              </a:rPr>
              <a:t> 8048386:    e8 </a:t>
            </a:r>
            <a:r>
              <a:rPr lang="en-US" altLang="zh-CN" b="1" dirty="0">
                <a:solidFill>
                  <a:srgbClr val="FF0000"/>
                </a:solidFill>
                <a:latin typeface="Arial" panose="020B0604020202020204" pitchFamily="34" charset="0"/>
                <a:ea typeface="宋体" panose="02010600030101010101" pitchFamily="2" charset="-122"/>
              </a:rPr>
              <a:t>09 00 00 00</a:t>
            </a:r>
            <a:r>
              <a:rPr lang="en-US" altLang="zh-CN" b="1" dirty="0">
                <a:latin typeface="Arial" panose="020B0604020202020204" pitchFamily="34" charset="0"/>
                <a:ea typeface="宋体" panose="02010600030101010101" pitchFamily="2" charset="-122"/>
              </a:rPr>
              <a:t>   call    </a:t>
            </a:r>
            <a:r>
              <a:rPr lang="en-US" altLang="zh-CN" b="1" dirty="0">
                <a:solidFill>
                  <a:srgbClr val="FF0000"/>
                </a:solidFill>
                <a:latin typeface="Arial" panose="020B0604020202020204" pitchFamily="34" charset="0"/>
                <a:ea typeface="宋体" panose="02010600030101010101" pitchFamily="2" charset="-122"/>
              </a:rPr>
              <a:t>8048394</a:t>
            </a:r>
            <a:r>
              <a:rPr lang="en-US" altLang="zh-CN" b="1" dirty="0">
                <a:latin typeface="Arial" panose="020B0604020202020204" pitchFamily="34" charset="0"/>
                <a:ea typeface="宋体" panose="02010600030101010101" pitchFamily="2" charset="-122"/>
              </a:rPr>
              <a:t> &lt;swap&gt;</a:t>
            </a:r>
          </a:p>
          <a:p>
            <a:pPr indent="333375"/>
            <a:r>
              <a:rPr lang="en-US" altLang="zh-CN" b="1" dirty="0">
                <a:latin typeface="Arial" panose="020B0604020202020204" pitchFamily="34" charset="0"/>
                <a:ea typeface="宋体" panose="02010600030101010101" pitchFamily="2" charset="-122"/>
              </a:rPr>
              <a:t> 804838b:    b8 00 00 00 00   mov    $0x0,%eax</a:t>
            </a:r>
          </a:p>
          <a:p>
            <a:pPr indent="333375"/>
            <a:r>
              <a:rPr lang="en-US" altLang="zh-CN" b="1" dirty="0">
                <a:latin typeface="Arial" panose="020B0604020202020204" pitchFamily="34" charset="0"/>
                <a:ea typeface="宋体" panose="02010600030101010101" pitchFamily="2" charset="-122"/>
              </a:rPr>
              <a:t> 8048390:    c9             	    leave  </a:t>
            </a:r>
          </a:p>
          <a:p>
            <a:pPr indent="333375"/>
            <a:r>
              <a:rPr lang="en-US" altLang="zh-CN" b="1" dirty="0">
                <a:latin typeface="Arial" panose="020B0604020202020204" pitchFamily="34" charset="0"/>
                <a:ea typeface="宋体" panose="02010600030101010101" pitchFamily="2" charset="-122"/>
              </a:rPr>
              <a:t> 8048391:    c3             	    ret    </a:t>
            </a:r>
          </a:p>
          <a:p>
            <a:pPr indent="333375"/>
            <a:r>
              <a:rPr lang="en-US" altLang="zh-CN" b="1" dirty="0">
                <a:latin typeface="Arial" panose="020B0604020202020204" pitchFamily="34" charset="0"/>
                <a:ea typeface="宋体" panose="02010600030101010101" pitchFamily="2" charset="-122"/>
              </a:rPr>
              <a:t> 8048392:    90            	    nop</a:t>
            </a:r>
          </a:p>
          <a:p>
            <a:pPr indent="333375"/>
            <a:r>
              <a:rPr lang="en-US" altLang="zh-CN" b="1" dirty="0">
                <a:latin typeface="Arial" panose="020B0604020202020204" pitchFamily="34" charset="0"/>
                <a:ea typeface="宋体" panose="02010600030101010101" pitchFamily="2" charset="-122"/>
              </a:rPr>
              <a:t> 8048393:    90             	    nop</a:t>
            </a:r>
          </a:p>
        </p:txBody>
      </p:sp>
      <p:sp>
        <p:nvSpPr>
          <p:cNvPr id="115714" name="Rectangle 2"/>
          <p:cNvSpPr>
            <a:spLocks noGrp="1"/>
          </p:cNvSpPr>
          <p:nvPr>
            <p:ph type="title"/>
          </p:nvPr>
        </p:nvSpPr>
        <p:spPr>
          <a:ln/>
        </p:spPr>
        <p:txBody>
          <a:bodyPr vert="horz" wrap="square" lIns="91440" tIns="45720" rIns="91440" bIns="45720" anchor="ctr" anchorCtr="0"/>
          <a:lstStyle/>
          <a:p>
            <a:r>
              <a:rPr lang="zh-CN" altLang="en-US" dirty="0"/>
              <a:t>                                              重定位后</a:t>
            </a:r>
          </a:p>
        </p:txBody>
      </p:sp>
      <p:sp>
        <p:nvSpPr>
          <p:cNvPr id="739340" name="Rectangle 12"/>
          <p:cNvSpPr/>
          <p:nvPr/>
        </p:nvSpPr>
        <p:spPr>
          <a:xfrm>
            <a:off x="42863" y="2349500"/>
            <a:ext cx="5632450" cy="582613"/>
          </a:xfrm>
          <a:prstGeom prst="rect">
            <a:avLst/>
          </a:prstGeom>
          <a:solidFill>
            <a:srgbClr val="FF0000">
              <a:alpha val="16078"/>
            </a:srgbClr>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739338" name="Rectangle 10"/>
          <p:cNvSpPr/>
          <p:nvPr/>
        </p:nvSpPr>
        <p:spPr>
          <a:xfrm>
            <a:off x="2198688" y="1755775"/>
            <a:ext cx="6911975" cy="504507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spAutoFit/>
          </a:bodyPr>
          <a:lstStyle/>
          <a:p>
            <a:pPr indent="266700"/>
            <a:r>
              <a:rPr lang="en-US" altLang="zh-CN" b="1" dirty="0">
                <a:solidFill>
                  <a:srgbClr val="CC3300"/>
                </a:solidFill>
                <a:latin typeface="Arial" panose="020B0604020202020204" pitchFamily="34" charset="0"/>
                <a:ea typeface="宋体" panose="02010600030101010101" pitchFamily="2" charset="-122"/>
              </a:rPr>
              <a:t>08048394 &lt;swap&gt;:</a:t>
            </a:r>
          </a:p>
          <a:p>
            <a:pPr indent="266700"/>
            <a:r>
              <a:rPr lang="en-US" altLang="zh-CN" b="1" dirty="0">
                <a:latin typeface="Arial" panose="020B0604020202020204" pitchFamily="34" charset="0"/>
                <a:ea typeface="宋体" panose="02010600030101010101" pitchFamily="2" charset="-122"/>
              </a:rPr>
              <a:t> 8048394:   55             	           push  %ebp</a:t>
            </a:r>
          </a:p>
          <a:p>
            <a:pPr indent="266700"/>
            <a:r>
              <a:rPr lang="en-US" altLang="zh-CN" b="1" dirty="0">
                <a:latin typeface="Arial" panose="020B0604020202020204" pitchFamily="34" charset="0"/>
                <a:ea typeface="宋体" panose="02010600030101010101" pitchFamily="2" charset="-122"/>
              </a:rPr>
              <a:t> 8048395:   89 e5                      mov   %esp,%ebp</a:t>
            </a:r>
          </a:p>
          <a:p>
            <a:pPr indent="266700"/>
            <a:r>
              <a:rPr lang="en-US" altLang="zh-CN" b="1" dirty="0">
                <a:latin typeface="Arial" panose="020B0604020202020204" pitchFamily="34" charset="0"/>
                <a:ea typeface="宋体" panose="02010600030101010101" pitchFamily="2" charset="-122"/>
              </a:rPr>
              <a:t> 8048397:   83 ec 10                 sub    $0x10,%esp</a:t>
            </a:r>
          </a:p>
          <a:p>
            <a:pPr indent="266700"/>
            <a:r>
              <a:rPr lang="en-US" altLang="zh-CN" b="1" dirty="0">
                <a:latin typeface="Arial" panose="020B0604020202020204" pitchFamily="34" charset="0"/>
                <a:ea typeface="宋体" panose="02010600030101010101" pitchFamily="2" charset="-122"/>
              </a:rPr>
              <a:t> 804839a:   c7 05 </a:t>
            </a:r>
            <a:r>
              <a:rPr lang="en-US" altLang="zh-CN" b="1" dirty="0">
                <a:solidFill>
                  <a:srgbClr val="FF0000"/>
                </a:solidFill>
                <a:latin typeface="Arial" panose="020B0604020202020204" pitchFamily="34" charset="0"/>
                <a:ea typeface="宋体" panose="02010600030101010101" pitchFamily="2" charset="-122"/>
              </a:rPr>
              <a:t>00 97 04 08</a:t>
            </a:r>
            <a:r>
              <a:rPr lang="en-US" altLang="zh-CN" b="1" dirty="0">
                <a:latin typeface="Arial" panose="020B0604020202020204" pitchFamily="34" charset="0"/>
                <a:ea typeface="宋体" panose="02010600030101010101" pitchFamily="2" charset="-122"/>
              </a:rPr>
              <a:t> </a:t>
            </a:r>
            <a:r>
              <a:rPr lang="en-US" altLang="zh-CN" b="1" dirty="0">
                <a:solidFill>
                  <a:srgbClr val="3366FF"/>
                </a:solidFill>
                <a:latin typeface="Arial" panose="020B0604020202020204" pitchFamily="34" charset="0"/>
                <a:ea typeface="宋体" panose="02010600030101010101" pitchFamily="2" charset="-122"/>
              </a:rPr>
              <a:t>24</a:t>
            </a:r>
            <a:r>
              <a:rPr lang="en-US" altLang="zh-CN" b="1" dirty="0">
                <a:latin typeface="Arial" panose="020B0604020202020204" pitchFamily="34" charset="0"/>
                <a:ea typeface="宋体" panose="02010600030101010101" pitchFamily="2" charset="-122"/>
              </a:rPr>
              <a:t> mov $</a:t>
            </a:r>
            <a:r>
              <a:rPr lang="en-US" altLang="zh-CN" b="1" dirty="0">
                <a:solidFill>
                  <a:srgbClr val="3366FF"/>
                </a:solidFill>
                <a:latin typeface="Arial" panose="020B0604020202020204" pitchFamily="34" charset="0"/>
                <a:ea typeface="宋体" panose="02010600030101010101" pitchFamily="2" charset="-122"/>
              </a:rPr>
              <a:t>0x8049624</a:t>
            </a:r>
            <a:r>
              <a:rPr lang="en-US" altLang="zh-CN" b="1" dirty="0">
                <a:latin typeface="Arial" panose="020B0604020202020204" pitchFamily="34" charset="0"/>
                <a:ea typeface="宋体" panose="02010600030101010101" pitchFamily="2" charset="-122"/>
              </a:rPr>
              <a:t>,</a:t>
            </a:r>
            <a:r>
              <a:rPr lang="en-US" altLang="zh-CN" b="1" dirty="0">
                <a:solidFill>
                  <a:srgbClr val="FF0000"/>
                </a:solidFill>
                <a:latin typeface="Arial" panose="020B0604020202020204" pitchFamily="34" charset="0"/>
                <a:ea typeface="宋体" panose="02010600030101010101" pitchFamily="2" charset="-122"/>
              </a:rPr>
              <a:t>0x8049700</a:t>
            </a:r>
          </a:p>
          <a:p>
            <a:pPr indent="266700"/>
            <a:r>
              <a:rPr lang="en-US" altLang="zh-CN" b="1" dirty="0">
                <a:latin typeface="Arial" panose="020B0604020202020204" pitchFamily="34" charset="0"/>
                <a:ea typeface="宋体" panose="02010600030101010101" pitchFamily="2" charset="-122"/>
              </a:rPr>
              <a:t> 80483a1:   </a:t>
            </a:r>
            <a:r>
              <a:rPr lang="en-US" altLang="zh-CN" b="1" dirty="0">
                <a:solidFill>
                  <a:srgbClr val="3366FF"/>
                </a:solidFill>
                <a:latin typeface="Arial" panose="020B0604020202020204" pitchFamily="34" charset="0"/>
                <a:ea typeface="宋体" panose="02010600030101010101" pitchFamily="2" charset="-122"/>
              </a:rPr>
              <a:t>96 04 08</a:t>
            </a:r>
            <a:r>
              <a:rPr lang="en-US" altLang="zh-CN" b="1" dirty="0">
                <a:latin typeface="Arial" panose="020B0604020202020204" pitchFamily="34" charset="0"/>
                <a:ea typeface="宋体" panose="02010600030101010101" pitchFamily="2" charset="-122"/>
              </a:rPr>
              <a:t> </a:t>
            </a:r>
          </a:p>
          <a:p>
            <a:pPr indent="266700"/>
            <a:r>
              <a:rPr lang="en-US" altLang="zh-CN" b="1" dirty="0">
                <a:latin typeface="Arial" panose="020B0604020202020204" pitchFamily="34" charset="0"/>
                <a:ea typeface="宋体" panose="02010600030101010101" pitchFamily="2" charset="-122"/>
              </a:rPr>
              <a:t> 80483a4:   a1 </a:t>
            </a:r>
            <a:r>
              <a:rPr lang="en-US" altLang="zh-CN" b="1" dirty="0">
                <a:solidFill>
                  <a:srgbClr val="FF0000"/>
                </a:solidFill>
                <a:latin typeface="Arial" panose="020B0604020202020204" pitchFamily="34" charset="0"/>
                <a:ea typeface="宋体" panose="02010600030101010101" pitchFamily="2" charset="-122"/>
              </a:rPr>
              <a:t>28 96 04 08 </a:t>
            </a:r>
            <a:r>
              <a:rPr lang="en-US" altLang="zh-CN" b="1" dirty="0">
                <a:latin typeface="Arial" panose="020B0604020202020204" pitchFamily="34" charset="0"/>
                <a:ea typeface="宋体" panose="02010600030101010101" pitchFamily="2" charset="-122"/>
              </a:rPr>
              <a:t>          mov  </a:t>
            </a:r>
            <a:r>
              <a:rPr lang="en-US" altLang="zh-CN" b="1" dirty="0">
                <a:solidFill>
                  <a:srgbClr val="FF0000"/>
                </a:solidFill>
                <a:latin typeface="Arial" panose="020B0604020202020204" pitchFamily="34" charset="0"/>
                <a:ea typeface="宋体" panose="02010600030101010101" pitchFamily="2" charset="-122"/>
              </a:rPr>
              <a:t>0x8049628</a:t>
            </a:r>
            <a:r>
              <a:rPr lang="en-US" altLang="zh-CN" b="1" dirty="0">
                <a:latin typeface="Arial" panose="020B0604020202020204" pitchFamily="34" charset="0"/>
                <a:ea typeface="宋体" panose="02010600030101010101" pitchFamily="2" charset="-122"/>
              </a:rPr>
              <a:t>,%eax</a:t>
            </a:r>
          </a:p>
          <a:p>
            <a:pPr indent="266700"/>
            <a:r>
              <a:rPr lang="en-US" altLang="zh-CN" b="1" dirty="0">
                <a:latin typeface="Arial" panose="020B0604020202020204" pitchFamily="34" charset="0"/>
                <a:ea typeface="宋体" panose="02010600030101010101" pitchFamily="2" charset="-122"/>
              </a:rPr>
              <a:t> 80483a9:   8b 00                          mov  (%eax),%eax</a:t>
            </a:r>
          </a:p>
          <a:p>
            <a:pPr indent="266700"/>
            <a:r>
              <a:rPr lang="en-US" altLang="zh-CN" b="1" dirty="0">
                <a:latin typeface="Arial" panose="020B0604020202020204" pitchFamily="34" charset="0"/>
                <a:ea typeface="宋体" panose="02010600030101010101" pitchFamily="2" charset="-122"/>
              </a:rPr>
              <a:t> 80483ab:   89 45 fc                      mov   %eax,-0x4(%ebp)</a:t>
            </a:r>
          </a:p>
          <a:p>
            <a:pPr indent="266700"/>
            <a:r>
              <a:rPr lang="en-US" altLang="zh-CN" b="1" dirty="0">
                <a:latin typeface="Arial" panose="020B0604020202020204" pitchFamily="34" charset="0"/>
                <a:ea typeface="宋体" panose="02010600030101010101" pitchFamily="2" charset="-122"/>
              </a:rPr>
              <a:t> 80483ae:   a1 </a:t>
            </a:r>
            <a:r>
              <a:rPr lang="en-US" altLang="zh-CN" b="1" dirty="0">
                <a:solidFill>
                  <a:srgbClr val="FF0000"/>
                </a:solidFill>
                <a:latin typeface="Arial" panose="020B0604020202020204" pitchFamily="34" charset="0"/>
                <a:ea typeface="宋体" panose="02010600030101010101" pitchFamily="2" charset="-122"/>
              </a:rPr>
              <a:t>28 96 04 08</a:t>
            </a:r>
            <a:r>
              <a:rPr lang="en-US" altLang="zh-CN" b="1" dirty="0">
                <a:latin typeface="Arial" panose="020B0604020202020204" pitchFamily="34" charset="0"/>
                <a:ea typeface="宋体" panose="02010600030101010101" pitchFamily="2" charset="-122"/>
              </a:rPr>
              <a:t>           mov  </a:t>
            </a:r>
            <a:r>
              <a:rPr lang="en-US" altLang="zh-CN" b="1" dirty="0">
                <a:solidFill>
                  <a:srgbClr val="FF0000"/>
                </a:solidFill>
                <a:latin typeface="Arial" panose="020B0604020202020204" pitchFamily="34" charset="0"/>
                <a:ea typeface="宋体" panose="02010600030101010101" pitchFamily="2" charset="-122"/>
              </a:rPr>
              <a:t>0x8049628</a:t>
            </a:r>
            <a:r>
              <a:rPr lang="en-US" altLang="zh-CN" b="1" dirty="0">
                <a:latin typeface="Arial" panose="020B0604020202020204" pitchFamily="34" charset="0"/>
                <a:ea typeface="宋体" panose="02010600030101010101" pitchFamily="2" charset="-122"/>
              </a:rPr>
              <a:t>,%eax</a:t>
            </a:r>
          </a:p>
          <a:p>
            <a:pPr indent="266700"/>
            <a:r>
              <a:rPr lang="en-US" altLang="zh-CN" b="1" dirty="0">
                <a:latin typeface="Arial" panose="020B0604020202020204" pitchFamily="34" charset="0"/>
                <a:ea typeface="宋体" panose="02010600030101010101" pitchFamily="2" charset="-122"/>
              </a:rPr>
              <a:t> 80483b3:   8b 15 </a:t>
            </a:r>
            <a:r>
              <a:rPr lang="en-US" altLang="zh-CN" b="1" dirty="0">
                <a:solidFill>
                  <a:srgbClr val="FF0000"/>
                </a:solidFill>
                <a:latin typeface="Arial" panose="020B0604020202020204" pitchFamily="34" charset="0"/>
                <a:ea typeface="宋体" panose="02010600030101010101" pitchFamily="2" charset="-122"/>
              </a:rPr>
              <a:t>00 97 04 08</a:t>
            </a:r>
            <a:r>
              <a:rPr lang="en-US" altLang="zh-CN" b="1" dirty="0">
                <a:latin typeface="Arial" panose="020B0604020202020204" pitchFamily="34" charset="0"/>
                <a:ea typeface="宋体" panose="02010600030101010101" pitchFamily="2" charset="-122"/>
              </a:rPr>
              <a:t>      mov  </a:t>
            </a:r>
            <a:r>
              <a:rPr lang="en-US" altLang="zh-CN" b="1" dirty="0">
                <a:solidFill>
                  <a:srgbClr val="FF0000"/>
                </a:solidFill>
                <a:latin typeface="Arial" panose="020B0604020202020204" pitchFamily="34" charset="0"/>
                <a:ea typeface="宋体" panose="02010600030101010101" pitchFamily="2" charset="-122"/>
              </a:rPr>
              <a:t>0x8049700</a:t>
            </a:r>
            <a:r>
              <a:rPr lang="en-US" altLang="zh-CN" b="1" dirty="0">
                <a:latin typeface="Arial" panose="020B0604020202020204" pitchFamily="34" charset="0"/>
                <a:ea typeface="宋体" panose="02010600030101010101" pitchFamily="2" charset="-122"/>
              </a:rPr>
              <a:t>,%edx</a:t>
            </a:r>
          </a:p>
          <a:p>
            <a:pPr indent="266700"/>
            <a:r>
              <a:rPr lang="en-US" altLang="zh-CN" b="1" dirty="0">
                <a:latin typeface="Arial" panose="020B0604020202020204" pitchFamily="34" charset="0"/>
                <a:ea typeface="宋体" panose="02010600030101010101" pitchFamily="2" charset="-122"/>
              </a:rPr>
              <a:t> 80493b9:   8b 12                          mov  (%edx),%edx</a:t>
            </a:r>
          </a:p>
          <a:p>
            <a:pPr indent="266700"/>
            <a:r>
              <a:rPr lang="en-US" altLang="zh-CN" b="1" dirty="0">
                <a:latin typeface="Arial" panose="020B0604020202020204" pitchFamily="34" charset="0"/>
                <a:ea typeface="宋体" panose="02010600030101010101" pitchFamily="2" charset="-122"/>
              </a:rPr>
              <a:t> 80493bb:   89 10                          mov  %edx,(%eax)</a:t>
            </a:r>
          </a:p>
          <a:p>
            <a:pPr indent="266700"/>
            <a:r>
              <a:rPr lang="en-US" altLang="zh-CN" b="1" dirty="0">
                <a:latin typeface="Arial" panose="020B0604020202020204" pitchFamily="34" charset="0"/>
                <a:ea typeface="宋体" panose="02010600030101010101" pitchFamily="2" charset="-122"/>
              </a:rPr>
              <a:t> 80493bd:   a1 </a:t>
            </a:r>
            <a:r>
              <a:rPr lang="en-US" altLang="zh-CN" b="1" dirty="0">
                <a:solidFill>
                  <a:srgbClr val="FF0000"/>
                </a:solidFill>
                <a:latin typeface="Arial" panose="020B0604020202020204" pitchFamily="34" charset="0"/>
                <a:ea typeface="宋体" panose="02010600030101010101" pitchFamily="2" charset="-122"/>
              </a:rPr>
              <a:t>00 97 04 08</a:t>
            </a:r>
            <a:r>
              <a:rPr lang="en-US" altLang="zh-CN" b="1" dirty="0">
                <a:latin typeface="Arial" panose="020B0604020202020204" pitchFamily="34" charset="0"/>
                <a:ea typeface="宋体" panose="02010600030101010101" pitchFamily="2" charset="-122"/>
              </a:rPr>
              <a:t>           mov  </a:t>
            </a:r>
            <a:r>
              <a:rPr lang="en-US" altLang="zh-CN" b="1" dirty="0">
                <a:solidFill>
                  <a:srgbClr val="FF0000"/>
                </a:solidFill>
                <a:latin typeface="Arial" panose="020B0604020202020204" pitchFamily="34" charset="0"/>
                <a:ea typeface="宋体" panose="02010600030101010101" pitchFamily="2" charset="-122"/>
              </a:rPr>
              <a:t>0x8049700</a:t>
            </a:r>
            <a:r>
              <a:rPr lang="en-US" altLang="zh-CN" b="1" dirty="0">
                <a:latin typeface="Arial" panose="020B0604020202020204" pitchFamily="34" charset="0"/>
                <a:ea typeface="宋体" panose="02010600030101010101" pitchFamily="2" charset="-122"/>
              </a:rPr>
              <a:t>,%eax</a:t>
            </a:r>
          </a:p>
          <a:p>
            <a:pPr indent="266700"/>
            <a:r>
              <a:rPr lang="en-US" altLang="zh-CN" b="1" dirty="0">
                <a:latin typeface="Arial" panose="020B0604020202020204" pitchFamily="34" charset="0"/>
                <a:ea typeface="宋体" panose="02010600030101010101" pitchFamily="2" charset="-122"/>
              </a:rPr>
              <a:t> 80493c2:    8b 55 fc                     mov  -0x4(%ebp),%edx</a:t>
            </a:r>
          </a:p>
          <a:p>
            <a:pPr indent="266700"/>
            <a:r>
              <a:rPr lang="en-US" altLang="zh-CN" b="1" dirty="0">
                <a:latin typeface="Arial" panose="020B0604020202020204" pitchFamily="34" charset="0"/>
                <a:ea typeface="宋体" panose="02010600030101010101" pitchFamily="2" charset="-122"/>
              </a:rPr>
              <a:t> 80493c5:    89 10                          mov  %edx,(%eax)</a:t>
            </a:r>
          </a:p>
          <a:p>
            <a:pPr indent="266700"/>
            <a:r>
              <a:rPr lang="en-US" altLang="zh-CN" b="1" dirty="0">
                <a:latin typeface="Arial" panose="020B0604020202020204" pitchFamily="34" charset="0"/>
                <a:ea typeface="宋体" panose="02010600030101010101" pitchFamily="2" charset="-122"/>
              </a:rPr>
              <a:t> 80493c7:    c9                               leave  </a:t>
            </a:r>
          </a:p>
          <a:p>
            <a:pPr indent="266700"/>
            <a:r>
              <a:rPr lang="en-US" altLang="zh-CN" b="1" dirty="0">
                <a:latin typeface="Arial" panose="020B0604020202020204" pitchFamily="34" charset="0"/>
                <a:ea typeface="宋体" panose="02010600030101010101" pitchFamily="2" charset="-122"/>
              </a:rPr>
              <a:t> 80493c8:    c3 		  ret </a:t>
            </a:r>
          </a:p>
        </p:txBody>
      </p:sp>
      <p:grpSp>
        <p:nvGrpSpPr>
          <p:cNvPr id="739343" name="Group 15"/>
          <p:cNvGrpSpPr/>
          <p:nvPr/>
        </p:nvGrpSpPr>
        <p:grpSpPr>
          <a:xfrm>
            <a:off x="204788" y="2946400"/>
            <a:ext cx="1916112" cy="1627188"/>
            <a:chOff x="129" y="1865"/>
            <a:chExt cx="1207" cy="1651"/>
          </a:xfrm>
        </p:grpSpPr>
        <p:sp>
          <p:nvSpPr>
            <p:cNvPr id="115718" name="Text Box 11"/>
            <p:cNvSpPr txBox="1"/>
            <p:nvPr/>
          </p:nvSpPr>
          <p:spPr>
            <a:xfrm>
              <a:off x="129" y="2186"/>
              <a:ext cx="1207" cy="1330"/>
            </a:xfrm>
            <a:prstGeom prst="rect">
              <a:avLst/>
            </a:prstGeom>
            <a:noFill/>
            <a:ln w="9525">
              <a:noFill/>
            </a:ln>
          </p:spPr>
          <p:txBody>
            <a:bodyPr anchor="t" anchorCtr="0">
              <a:spAutoFit/>
            </a:bodyPr>
            <a:lstStyle/>
            <a:p>
              <a:pPr>
                <a:spcBef>
                  <a:spcPct val="25000"/>
                </a:spcBef>
              </a:pPr>
              <a:r>
                <a:rPr lang="zh-CN" altLang="en-US" sz="2000" b="1" dirty="0">
                  <a:solidFill>
                    <a:srgbClr val="3366FF"/>
                  </a:solidFill>
                  <a:latin typeface="微软雅黑" panose="020B0503020204020204" pitchFamily="34" charset="-122"/>
                  <a:ea typeface="微软雅黑" panose="020B0503020204020204" pitchFamily="34" charset="-122"/>
                </a:rPr>
                <a:t>假定每个函数要求</a:t>
              </a:r>
              <a:r>
                <a:rPr lang="en-US" altLang="zh-CN" sz="2000" b="1" dirty="0">
                  <a:solidFill>
                    <a:srgbClr val="3366FF"/>
                  </a:solidFill>
                  <a:latin typeface="微软雅黑" panose="020B0503020204020204" pitchFamily="34" charset="-122"/>
                  <a:ea typeface="微软雅黑" panose="020B0503020204020204" pitchFamily="34" charset="-122"/>
                </a:rPr>
                <a:t>4</a:t>
              </a:r>
              <a:r>
                <a:rPr lang="zh-CN" altLang="en-US" sz="2000" b="1" dirty="0">
                  <a:solidFill>
                    <a:srgbClr val="3366FF"/>
                  </a:solidFill>
                  <a:latin typeface="微软雅黑" panose="020B0503020204020204" pitchFamily="34" charset="-122"/>
                  <a:ea typeface="微软雅黑" panose="020B0503020204020204" pitchFamily="34" charset="-122"/>
                </a:rPr>
                <a:t>字节边界对齐</a:t>
              </a:r>
              <a:r>
                <a:rPr lang="en-US" altLang="zh-CN" sz="2000" b="1" dirty="0">
                  <a:solidFill>
                    <a:srgbClr val="3366FF"/>
                  </a:solidFill>
                  <a:latin typeface="微软雅黑" panose="020B0503020204020204" pitchFamily="34" charset="-122"/>
                  <a:ea typeface="微软雅黑" panose="020B0503020204020204" pitchFamily="34" charset="-122"/>
                </a:rPr>
                <a:t>,</a:t>
              </a:r>
              <a:r>
                <a:rPr lang="zh-CN" altLang="en-US" sz="2000" b="1" dirty="0">
                  <a:solidFill>
                    <a:srgbClr val="3366FF"/>
                  </a:solidFill>
                  <a:latin typeface="微软雅黑" panose="020B0503020204020204" pitchFamily="34" charset="-122"/>
                  <a:ea typeface="微软雅黑" panose="020B0503020204020204" pitchFamily="34" charset="-122"/>
                </a:rPr>
                <a:t>故填充两条</a:t>
              </a:r>
              <a:r>
                <a:rPr lang="en-US" altLang="zh-CN" sz="2000" b="1" dirty="0">
                  <a:solidFill>
                    <a:srgbClr val="3366FF"/>
                  </a:solidFill>
                  <a:latin typeface="微软雅黑" panose="020B0503020204020204" pitchFamily="34" charset="-122"/>
                  <a:ea typeface="微软雅黑" panose="020B0503020204020204" pitchFamily="34" charset="-122"/>
                </a:rPr>
                <a:t>nop</a:t>
              </a:r>
              <a:r>
                <a:rPr lang="zh-CN" altLang="en-US" sz="2000" b="1" dirty="0">
                  <a:solidFill>
                    <a:srgbClr val="3366FF"/>
                  </a:solidFill>
                  <a:latin typeface="微软雅黑" panose="020B0503020204020204" pitchFamily="34" charset="-122"/>
                  <a:ea typeface="微软雅黑" panose="020B0503020204020204" pitchFamily="34" charset="-122"/>
                </a:rPr>
                <a:t>指令</a:t>
              </a:r>
            </a:p>
          </p:txBody>
        </p:sp>
        <p:sp>
          <p:nvSpPr>
            <p:cNvPr id="115719" name="Line 13"/>
            <p:cNvSpPr/>
            <p:nvPr/>
          </p:nvSpPr>
          <p:spPr>
            <a:xfrm flipV="1">
              <a:off x="658" y="1865"/>
              <a:ext cx="174" cy="329"/>
            </a:xfrm>
            <a:prstGeom prst="line">
              <a:avLst/>
            </a:prstGeom>
            <a:ln w="38100" cap="flat" cmpd="sng">
              <a:solidFill>
                <a:srgbClr val="3366FF"/>
              </a:solidFill>
              <a:prstDash val="solid"/>
              <a:round/>
              <a:headEnd type="none" w="med" len="med"/>
              <a:tailEnd type="triangle" w="med" len="med"/>
            </a:ln>
          </p:spPr>
        </p:sp>
      </p:grpSp>
      <p:sp>
        <p:nvSpPr>
          <p:cNvPr id="739342" name="Text Box 14"/>
          <p:cNvSpPr txBox="1"/>
          <p:nvPr/>
        </p:nvSpPr>
        <p:spPr>
          <a:xfrm>
            <a:off x="6151563" y="855663"/>
            <a:ext cx="2466975" cy="701675"/>
          </a:xfrm>
          <a:prstGeom prst="rect">
            <a:avLst/>
          </a:prstGeom>
          <a:noFill/>
          <a:ln w="9525">
            <a:noFill/>
          </a:ln>
        </p:spPr>
        <p:txBody>
          <a:bodyPr anchor="t" anchorCtr="0">
            <a:spAutoFit/>
          </a:bodyPr>
          <a:lstStyle/>
          <a:p>
            <a:pPr>
              <a:spcBef>
                <a:spcPct val="50000"/>
              </a:spcBef>
            </a:pPr>
            <a:r>
              <a:rPr lang="zh-CN" altLang="en-US" sz="2000" b="1" dirty="0">
                <a:solidFill>
                  <a:srgbClr val="FF0000"/>
                </a:solidFill>
                <a:latin typeface="微软雅黑" panose="020B0503020204020204" pitchFamily="34" charset="-122"/>
                <a:ea typeface="微软雅黑" panose="020B0503020204020204" pitchFamily="34" charset="-122"/>
              </a:rPr>
              <a:t>你能写出该</a:t>
            </a:r>
            <a:r>
              <a:rPr lang="en-US" altLang="zh-CN" sz="2000" b="1" dirty="0">
                <a:solidFill>
                  <a:srgbClr val="FF0000"/>
                </a:solidFill>
                <a:latin typeface="微软雅黑" panose="020B0503020204020204" pitchFamily="34" charset="-122"/>
                <a:ea typeface="微软雅黑" panose="020B0503020204020204" pitchFamily="34" charset="-122"/>
              </a:rPr>
              <a:t>call</a:t>
            </a:r>
            <a:r>
              <a:rPr lang="zh-CN" altLang="en-US" sz="2000" b="1" dirty="0">
                <a:solidFill>
                  <a:srgbClr val="FF0000"/>
                </a:solidFill>
                <a:latin typeface="微软雅黑" panose="020B0503020204020204" pitchFamily="34" charset="-122"/>
                <a:ea typeface="微软雅黑" panose="020B0503020204020204" pitchFamily="34" charset="-122"/>
              </a:rPr>
              <a:t>指令的功能描述吗？</a:t>
            </a:r>
          </a:p>
        </p:txBody>
      </p:sp>
      <p:sp>
        <p:nvSpPr>
          <p:cNvPr id="115721" name="Line 17"/>
          <p:cNvSpPr/>
          <p:nvPr/>
        </p:nvSpPr>
        <p:spPr>
          <a:xfrm>
            <a:off x="1684338" y="1508125"/>
            <a:ext cx="1639887" cy="12700"/>
          </a:xfrm>
          <a:prstGeom prst="line">
            <a:avLst/>
          </a:prstGeom>
          <a:ln w="38100" cap="flat" cmpd="sng">
            <a:solidFill>
              <a:srgbClr val="FF0000"/>
            </a:solidFill>
            <a:prstDash val="solid"/>
            <a:round/>
            <a:headEnd type="none" w="med" len="med"/>
            <a:tailEnd type="none" w="med" len="med"/>
          </a:ln>
        </p:spPr>
      </p:sp>
      <p:grpSp>
        <p:nvGrpSpPr>
          <p:cNvPr id="739347" name="Group 19"/>
          <p:cNvGrpSpPr/>
          <p:nvPr/>
        </p:nvGrpSpPr>
        <p:grpSpPr>
          <a:xfrm>
            <a:off x="85725" y="1509713"/>
            <a:ext cx="2468563" cy="4822825"/>
            <a:chOff x="45" y="942"/>
            <a:chExt cx="1555" cy="3038"/>
          </a:xfrm>
        </p:grpSpPr>
        <p:sp>
          <p:nvSpPr>
            <p:cNvPr id="115723" name="Line 16"/>
            <p:cNvSpPr/>
            <p:nvPr/>
          </p:nvSpPr>
          <p:spPr>
            <a:xfrm flipV="1">
              <a:off x="622" y="942"/>
              <a:ext cx="713" cy="2066"/>
            </a:xfrm>
            <a:prstGeom prst="line">
              <a:avLst/>
            </a:prstGeom>
            <a:ln w="9525" cap="flat" cmpd="sng">
              <a:solidFill>
                <a:schemeClr val="tx1"/>
              </a:solidFill>
              <a:prstDash val="solid"/>
              <a:round/>
              <a:headEnd type="none" w="med" len="med"/>
              <a:tailEnd type="triangle" w="med" len="med"/>
            </a:ln>
          </p:spPr>
        </p:sp>
        <p:sp>
          <p:nvSpPr>
            <p:cNvPr id="115724" name="Text Box 18"/>
            <p:cNvSpPr txBox="1"/>
            <p:nvPr/>
          </p:nvSpPr>
          <p:spPr>
            <a:xfrm>
              <a:off x="45" y="2963"/>
              <a:ext cx="1555" cy="1017"/>
            </a:xfrm>
            <a:prstGeom prst="rect">
              <a:avLst/>
            </a:prstGeom>
            <a:solidFill>
              <a:schemeClr val="bg1"/>
            </a:solidFill>
            <a:ln w="9525" cap="flat" cmpd="sng">
              <a:solidFill>
                <a:schemeClr val="tx1"/>
              </a:solidFill>
              <a:prstDash val="solid"/>
              <a:miter/>
              <a:headEnd type="none" w="med" len="med"/>
              <a:tailEnd type="none" w="med" len="med"/>
            </a:ln>
          </p:spPr>
          <p:txBody>
            <a:bodyPr lIns="0" rIns="0" anchor="t" anchorCtr="0">
              <a:spAutoFit/>
            </a:bodyPr>
            <a:lstStyle/>
            <a:p>
              <a:pPr marL="342900" indent="-342900">
                <a:spcBef>
                  <a:spcPct val="50000"/>
                </a:spcBef>
                <a:buNone/>
              </a:pPr>
              <a:r>
                <a:rPr lang="en-US" altLang="zh-CN" b="1" dirty="0">
                  <a:solidFill>
                    <a:srgbClr val="FF0000"/>
                  </a:solidFill>
                  <a:latin typeface="微软雅黑" panose="020B0503020204020204" pitchFamily="34" charset="-122"/>
                  <a:ea typeface="微软雅黑" panose="020B0503020204020204" pitchFamily="34" charset="-122"/>
                </a:rPr>
                <a:t>R[eip]=0x804838b</a:t>
              </a:r>
            </a:p>
            <a:p>
              <a:pPr marL="342900" indent="-342900">
                <a:spcBef>
                  <a:spcPct val="50000"/>
                </a:spcBef>
                <a:buAutoNum type="arabicParenR"/>
              </a:pPr>
              <a:r>
                <a:rPr lang="en-US" altLang="zh-CN" b="1" dirty="0">
                  <a:solidFill>
                    <a:srgbClr val="FF0000"/>
                  </a:solidFill>
                  <a:latin typeface="微软雅黑" panose="020B0503020204020204" pitchFamily="34" charset="-122"/>
                  <a:ea typeface="微软雅黑" panose="020B0503020204020204" pitchFamily="34" charset="-122"/>
                </a:rPr>
                <a:t>R[esp]</a:t>
              </a:r>
              <a:r>
                <a:rPr lang="en-US" altLang="zh-CN" b="1" dirty="0">
                  <a:solidFill>
                    <a:srgbClr val="FF0000"/>
                  </a:solidFill>
                  <a:latin typeface="Times New Roman" panose="02020603050405020304" pitchFamily="18" charset="0"/>
                  <a:ea typeface="微软雅黑" panose="020B0503020204020204" pitchFamily="34" charset="-122"/>
                </a:rPr>
                <a:t>← </a:t>
              </a:r>
              <a:r>
                <a:rPr lang="en-US" altLang="zh-CN" b="1" dirty="0">
                  <a:solidFill>
                    <a:srgbClr val="FF0000"/>
                  </a:solidFill>
                  <a:latin typeface="Arial" panose="020B0604020202020204" pitchFamily="34" charset="0"/>
                  <a:ea typeface="宋体" panose="02010600030101010101" pitchFamily="2" charset="-122"/>
                </a:rPr>
                <a:t>R[esp]-4</a:t>
              </a:r>
            </a:p>
            <a:p>
              <a:pPr marL="342900" indent="-342900">
                <a:spcBef>
                  <a:spcPct val="50000"/>
                </a:spcBef>
                <a:buAutoNum type="arabicParenR"/>
              </a:pPr>
              <a:r>
                <a:rPr lang="en-US" altLang="zh-CN" b="1" dirty="0">
                  <a:solidFill>
                    <a:srgbClr val="FF0000"/>
                  </a:solidFill>
                  <a:latin typeface="微软雅黑" panose="020B0503020204020204" pitchFamily="34" charset="-122"/>
                  <a:ea typeface="微软雅黑" panose="020B0503020204020204" pitchFamily="34" charset="-122"/>
                </a:rPr>
                <a:t>M[R[esp]] </a:t>
              </a:r>
              <a:r>
                <a:rPr lang="en-US" altLang="zh-CN" b="1" dirty="0">
                  <a:solidFill>
                    <a:srgbClr val="FF0000"/>
                  </a:solidFill>
                  <a:latin typeface="Arial" panose="020B0604020202020204" pitchFamily="34" charset="0"/>
                  <a:ea typeface="宋体" panose="02010600030101010101" pitchFamily="2" charset="-122"/>
                </a:rPr>
                <a:t>←R[eip]</a:t>
              </a:r>
            </a:p>
            <a:p>
              <a:pPr marL="342900" indent="-342900">
                <a:spcBef>
                  <a:spcPct val="50000"/>
                </a:spcBef>
                <a:buAutoNum type="arabicParenR"/>
              </a:pPr>
              <a:r>
                <a:rPr lang="en-US" altLang="zh-CN" b="1" dirty="0">
                  <a:solidFill>
                    <a:srgbClr val="FF0000"/>
                  </a:solidFill>
                  <a:latin typeface="Arial" panose="020B0604020202020204" pitchFamily="34" charset="0"/>
                  <a:ea typeface="宋体" panose="02010600030101010101" pitchFamily="2" charset="-122"/>
                </a:rPr>
                <a:t>R[eip] ←R[eip]+0x9</a:t>
              </a:r>
              <a:r>
                <a:rPr lang="en-US" altLang="zh-CN" b="1" dirty="0">
                  <a:solidFill>
                    <a:srgbClr val="FF0000"/>
                  </a:solidFill>
                  <a:latin typeface="微软雅黑" panose="020B0503020204020204" pitchFamily="34" charset="-122"/>
                  <a:ea typeface="微软雅黑" panose="020B0503020204020204" pitchFamily="34" charset="-122"/>
                </a:rPr>
                <a:t>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9340"/>
                                        </p:tgtEl>
                                        <p:attrNameLst>
                                          <p:attrName>style.visibility</p:attrName>
                                        </p:attrNameLst>
                                      </p:cBhvr>
                                      <p:to>
                                        <p:strVal val="visible"/>
                                      </p:to>
                                    </p:set>
                                    <p:animEffect transition="in" filter="blinds(horizontal)">
                                      <p:cBhvr>
                                        <p:cTn id="7" dur="500"/>
                                        <p:tgtEl>
                                          <p:spTgt spid="7393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9343"/>
                                        </p:tgtEl>
                                        <p:attrNameLst>
                                          <p:attrName>style.visibility</p:attrName>
                                        </p:attrNameLst>
                                      </p:cBhvr>
                                      <p:to>
                                        <p:strVal val="visible"/>
                                      </p:to>
                                    </p:set>
                                    <p:animEffect transition="in" filter="blinds(horizontal)">
                                      <p:cBhvr>
                                        <p:cTn id="12" dur="500"/>
                                        <p:tgtEl>
                                          <p:spTgt spid="73934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9338"/>
                                        </p:tgtEl>
                                        <p:attrNameLst>
                                          <p:attrName>style.visibility</p:attrName>
                                        </p:attrNameLst>
                                      </p:cBhvr>
                                      <p:to>
                                        <p:strVal val="visible"/>
                                      </p:to>
                                    </p:set>
                                    <p:animEffect transition="in" filter="blinds(horizontal)">
                                      <p:cBhvr>
                                        <p:cTn id="17" dur="500"/>
                                        <p:tgtEl>
                                          <p:spTgt spid="73933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9342"/>
                                        </p:tgtEl>
                                        <p:attrNameLst>
                                          <p:attrName>style.visibility</p:attrName>
                                        </p:attrNameLst>
                                      </p:cBhvr>
                                      <p:to>
                                        <p:strVal val="visible"/>
                                      </p:to>
                                    </p:set>
                                    <p:animEffect transition="in" filter="blinds(horizontal)">
                                      <p:cBhvr>
                                        <p:cTn id="22" dur="500"/>
                                        <p:tgtEl>
                                          <p:spTgt spid="73934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39347"/>
                                        </p:tgtEl>
                                        <p:attrNameLst>
                                          <p:attrName>style.visibility</p:attrName>
                                        </p:attrNameLst>
                                      </p:cBhvr>
                                      <p:to>
                                        <p:strVal val="visible"/>
                                      </p:to>
                                    </p:set>
                                    <p:animEffect transition="in" filter="blinds(horizontal)">
                                      <p:cBhvr>
                                        <p:cTn id="27" dur="500"/>
                                        <p:tgtEl>
                                          <p:spTgt spid="739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338" grpId="0" animBg="1"/>
      <p:bldP spid="739342"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p:cNvSpPr>
          <p:nvPr>
            <p:ph type="title"/>
          </p:nvPr>
        </p:nvSpPr>
        <p:spPr>
          <a:ln/>
        </p:spPr>
        <p:txBody>
          <a:bodyPr vert="horz" wrap="square" lIns="91440" tIns="45720" rIns="91440" bIns="45720" anchor="ctr" anchorCtr="0"/>
          <a:lstStyle/>
          <a:p>
            <a:r>
              <a:rPr lang="zh-CN" altLang="en-GB" dirty="0"/>
              <a:t>可执行文件的存储器映像</a:t>
            </a:r>
            <a:endParaRPr lang="zh-CN" altLang="en-US" dirty="0"/>
          </a:p>
        </p:txBody>
      </p:sp>
      <p:sp>
        <p:nvSpPr>
          <p:cNvPr id="113667" name="Text Box 25"/>
          <p:cNvSpPr txBox="1"/>
          <p:nvPr/>
        </p:nvSpPr>
        <p:spPr>
          <a:xfrm>
            <a:off x="8280400" y="1623060"/>
            <a:ext cx="604838" cy="350838"/>
          </a:xfrm>
          <a:prstGeom prst="rect">
            <a:avLst/>
          </a:prstGeom>
          <a:noFill/>
          <a:ln w="9525">
            <a:noFill/>
          </a:ln>
        </p:spPr>
        <p:txBody>
          <a:bodyPr wrap="none" lIns="0" tIns="46800" rIns="0" bIns="4680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%esp </a:t>
            </a:r>
          </a:p>
        </p:txBody>
      </p:sp>
      <p:sp>
        <p:nvSpPr>
          <p:cNvPr id="113668" name="Line 26"/>
          <p:cNvSpPr/>
          <p:nvPr/>
        </p:nvSpPr>
        <p:spPr>
          <a:xfrm flipH="1">
            <a:off x="7986713" y="1805623"/>
            <a:ext cx="312737" cy="1587"/>
          </a:xfrm>
          <a:prstGeom prst="line">
            <a:avLst/>
          </a:prstGeom>
          <a:ln w="3240" cap="flat" cmpd="sng">
            <a:solidFill>
              <a:srgbClr val="000066"/>
            </a:solidFill>
            <a:prstDash val="solid"/>
            <a:miter/>
            <a:headEnd type="none" w="med" len="med"/>
            <a:tailEnd type="triangle" w="med" len="med"/>
          </a:ln>
        </p:spPr>
      </p:sp>
      <p:sp>
        <p:nvSpPr>
          <p:cNvPr id="113669" name="Text Box 29"/>
          <p:cNvSpPr txBox="1"/>
          <p:nvPr/>
        </p:nvSpPr>
        <p:spPr>
          <a:xfrm>
            <a:off x="8259763" y="3845560"/>
            <a:ext cx="587375" cy="363538"/>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900" dirty="0">
                <a:latin typeface="微软雅黑" panose="020B0503020204020204" pitchFamily="34" charset="-122"/>
                <a:ea typeface="微软雅黑" panose="020B0503020204020204" pitchFamily="34" charset="-122"/>
              </a:rPr>
              <a:t>brk</a:t>
            </a:r>
          </a:p>
        </p:txBody>
      </p:sp>
      <p:sp>
        <p:nvSpPr>
          <p:cNvPr id="113670" name="Line 30"/>
          <p:cNvSpPr/>
          <p:nvPr/>
        </p:nvSpPr>
        <p:spPr>
          <a:xfrm flipH="1">
            <a:off x="8005763" y="4042410"/>
            <a:ext cx="296862" cy="1588"/>
          </a:xfrm>
          <a:prstGeom prst="line">
            <a:avLst/>
          </a:prstGeom>
          <a:ln w="3240" cap="flat" cmpd="sng">
            <a:solidFill>
              <a:srgbClr val="000066"/>
            </a:solidFill>
            <a:prstDash val="solid"/>
            <a:miter/>
            <a:headEnd type="none" w="med" len="med"/>
            <a:tailEnd type="triangle" w="med" len="med"/>
          </a:ln>
        </p:spPr>
      </p:sp>
      <p:sp>
        <p:nvSpPr>
          <p:cNvPr id="113671" name="Text Box 31"/>
          <p:cNvSpPr txBox="1"/>
          <p:nvPr/>
        </p:nvSpPr>
        <p:spPr>
          <a:xfrm>
            <a:off x="4243388" y="1044575"/>
            <a:ext cx="1565275" cy="322263"/>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dirty="0">
                <a:latin typeface="微软雅黑" panose="020B0503020204020204" pitchFamily="34" charset="-122"/>
                <a:ea typeface="微软雅黑" panose="020B0503020204020204" pitchFamily="34" charset="-122"/>
              </a:rPr>
              <a:t>0xC00000000</a:t>
            </a:r>
          </a:p>
        </p:txBody>
      </p:sp>
      <p:sp>
        <p:nvSpPr>
          <p:cNvPr id="785416" name="Text Box 32"/>
          <p:cNvSpPr txBox="1"/>
          <p:nvPr/>
        </p:nvSpPr>
        <p:spPr>
          <a:xfrm>
            <a:off x="4381500" y="5900738"/>
            <a:ext cx="1428750" cy="322262"/>
          </a:xfrm>
          <a:prstGeom prst="rect">
            <a:avLst/>
          </a:prstGeom>
          <a:solidFill>
            <a:schemeClr val="accent1"/>
          </a:solid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dirty="0">
                <a:solidFill>
                  <a:srgbClr val="FF0000"/>
                </a:solidFill>
                <a:latin typeface="微软雅黑" panose="020B0503020204020204" pitchFamily="34" charset="-122"/>
                <a:ea typeface="微软雅黑" panose="020B0503020204020204" pitchFamily="34" charset="-122"/>
              </a:rPr>
              <a:t>0x08048000</a:t>
            </a:r>
          </a:p>
        </p:txBody>
      </p:sp>
      <p:sp>
        <p:nvSpPr>
          <p:cNvPr id="113673" name="Text Box 24"/>
          <p:cNvSpPr txBox="1"/>
          <p:nvPr/>
        </p:nvSpPr>
        <p:spPr>
          <a:xfrm>
            <a:off x="5381625" y="6337300"/>
            <a:ext cx="315913" cy="331788"/>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dirty="0">
                <a:latin typeface="Arial Black" panose="020B0A04020102020204" pitchFamily="34" charset="0"/>
                <a:ea typeface="msgothic"/>
              </a:rPr>
              <a:t>0</a:t>
            </a:r>
          </a:p>
        </p:txBody>
      </p:sp>
      <p:sp>
        <p:nvSpPr>
          <p:cNvPr id="113674" name="Rectangle 10"/>
          <p:cNvSpPr/>
          <p:nvPr/>
        </p:nvSpPr>
        <p:spPr>
          <a:xfrm>
            <a:off x="5800725" y="1805623"/>
            <a:ext cx="2168525" cy="725487"/>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sp>
        <p:nvSpPr>
          <p:cNvPr id="113675" name="Line 28"/>
          <p:cNvSpPr/>
          <p:nvPr/>
        </p:nvSpPr>
        <p:spPr>
          <a:xfrm flipV="1">
            <a:off x="8075613" y="746760"/>
            <a:ext cx="1587" cy="460375"/>
          </a:xfrm>
          <a:prstGeom prst="line">
            <a:avLst/>
          </a:prstGeom>
          <a:ln w="38100" cap="flat" cmpd="sng">
            <a:solidFill>
              <a:schemeClr val="tx1"/>
            </a:solidFill>
            <a:prstDash val="solid"/>
            <a:miter/>
            <a:headEnd type="none" w="med" len="med"/>
            <a:tailEnd type="triangle" w="med" len="med"/>
          </a:ln>
        </p:spPr>
      </p:sp>
      <p:sp>
        <p:nvSpPr>
          <p:cNvPr id="113676" name="Rectangle 14"/>
          <p:cNvSpPr/>
          <p:nvPr/>
        </p:nvSpPr>
        <p:spPr>
          <a:xfrm>
            <a:off x="5802313" y="730885"/>
            <a:ext cx="2166937" cy="517525"/>
          </a:xfrm>
          <a:prstGeom prst="rect">
            <a:avLst/>
          </a:prstGeom>
          <a:solidFill>
            <a:srgbClr val="F1C7C7"/>
          </a:solidFill>
          <a:ln w="3240"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dirty="0">
                <a:latin typeface="微软雅黑" panose="020B0503020204020204" pitchFamily="34" charset="-122"/>
                <a:ea typeface="微软雅黑" panose="020B0503020204020204" pitchFamily="34" charset="-122"/>
              </a:rPr>
              <a:t>内核虚存区</a:t>
            </a:r>
          </a:p>
        </p:txBody>
      </p:sp>
      <p:sp>
        <p:nvSpPr>
          <p:cNvPr id="113677" name="Rectangle 15"/>
          <p:cNvSpPr/>
          <p:nvPr/>
        </p:nvSpPr>
        <p:spPr>
          <a:xfrm>
            <a:off x="5802313" y="2539048"/>
            <a:ext cx="2166937" cy="711200"/>
          </a:xfrm>
          <a:prstGeom prst="rect">
            <a:avLst/>
          </a:prstGeom>
          <a:solidFill>
            <a:srgbClr val="D5F1CF"/>
          </a:solidFill>
          <a:ln w="3240"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dirty="0">
                <a:latin typeface="微软雅黑" panose="020B0503020204020204" pitchFamily="34" charset="-122"/>
                <a:ea typeface="微软雅黑" panose="020B0503020204020204" pitchFamily="34" charset="-122"/>
              </a:rPr>
              <a:t>共享库区域</a:t>
            </a:r>
          </a:p>
        </p:txBody>
      </p:sp>
      <p:sp>
        <p:nvSpPr>
          <p:cNvPr id="33808" name="Rectangle 16"/>
          <p:cNvSpPr>
            <a:spLocks noChangeArrowheads="1"/>
          </p:cNvSpPr>
          <p:nvPr/>
        </p:nvSpPr>
        <p:spPr bwMode="auto">
          <a:xfrm>
            <a:off x="5802313" y="3245485"/>
            <a:ext cx="2166938" cy="768350"/>
          </a:xfrm>
          <a:prstGeom prst="rect">
            <a:avLst/>
          </a:prstGeom>
          <a:solidFill>
            <a:schemeClr val="bg1"/>
          </a:solidFill>
          <a:ln w="3302">
            <a:solidFill>
              <a:schemeClr val="tx1"/>
            </a:solidFill>
            <a:miter lim="800000"/>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400" b="1" i="0" u="none" strike="noStrike" kern="1200" cap="none" spc="0" normalizeH="0" baseline="0" noProof="0">
              <a:ln>
                <a:noFill/>
              </a:ln>
              <a:solidFill>
                <a:schemeClr val="tx1"/>
              </a:solidFill>
              <a:effectLst/>
              <a:uLnTx/>
              <a:uFillTx/>
              <a:latin typeface="Arial Narrow" panose="020B0606020202030204" pitchFamily="34" charset="0"/>
              <a:ea typeface="+mn-ea"/>
              <a:cs typeface="+mn-cs"/>
            </a:endParaRPr>
          </a:p>
        </p:txBody>
      </p:sp>
      <p:sp>
        <p:nvSpPr>
          <p:cNvPr id="113679" name="Rectangle 17"/>
          <p:cNvSpPr/>
          <p:nvPr/>
        </p:nvSpPr>
        <p:spPr>
          <a:xfrm>
            <a:off x="5802313" y="4012248"/>
            <a:ext cx="2166937" cy="711200"/>
          </a:xfrm>
          <a:prstGeom prst="rect">
            <a:avLst/>
          </a:prstGeom>
          <a:solidFill>
            <a:srgbClr val="D5F1CF"/>
          </a:solidFill>
          <a:ln w="3240"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dirty="0">
                <a:latin typeface="微软雅黑" panose="020B0503020204020204" pitchFamily="34" charset="-122"/>
                <a:ea typeface="微软雅黑" panose="020B0503020204020204" pitchFamily="34" charset="-122"/>
              </a:rPr>
              <a:t>堆（</a:t>
            </a:r>
            <a:r>
              <a:rPr lang="en-GB" altLang="zh-CN" sz="2000" dirty="0">
                <a:latin typeface="微软雅黑" panose="020B0503020204020204" pitchFamily="34" charset="-122"/>
                <a:ea typeface="微软雅黑" panose="020B0503020204020204" pitchFamily="34" charset="-122"/>
              </a:rPr>
              <a:t>heap</a:t>
            </a:r>
            <a:r>
              <a:rPr lang="zh-CN" altLang="en-GB" sz="2000" dirty="0">
                <a:latin typeface="微软雅黑" panose="020B0503020204020204" pitchFamily="34" charset="-122"/>
                <a:ea typeface="微软雅黑" panose="020B0503020204020204" pitchFamily="34" charset="-122"/>
              </a:rPr>
              <a:t>）</a:t>
            </a:r>
          </a:p>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dirty="0">
                <a:latin typeface="微软雅黑" panose="020B0503020204020204" pitchFamily="34" charset="-122"/>
                <a:ea typeface="微软雅黑" panose="020B0503020204020204" pitchFamily="34" charset="-122"/>
              </a:rPr>
              <a:t>动态生成</a:t>
            </a:r>
            <a:r>
              <a:rPr lang="en-GB" altLang="zh-CN" sz="2000" dirty="0">
                <a:latin typeface="Calibri" panose="020F0502020204030204" pitchFamily="34" charset="0"/>
                <a:ea typeface="微软雅黑" panose="020B0503020204020204" pitchFamily="34" charset="-122"/>
              </a:rPr>
              <a:t>)</a:t>
            </a:r>
          </a:p>
        </p:txBody>
      </p:sp>
      <p:sp>
        <p:nvSpPr>
          <p:cNvPr id="113680" name="Line 19"/>
          <p:cNvSpPr/>
          <p:nvPr/>
        </p:nvSpPr>
        <p:spPr>
          <a:xfrm flipV="1">
            <a:off x="6881813" y="3594735"/>
            <a:ext cx="1587" cy="407988"/>
          </a:xfrm>
          <a:prstGeom prst="line">
            <a:avLst/>
          </a:prstGeom>
          <a:ln w="3240" cap="flat" cmpd="sng">
            <a:solidFill>
              <a:schemeClr val="tx1"/>
            </a:solidFill>
            <a:prstDash val="solid"/>
            <a:miter/>
            <a:headEnd type="none" w="med" len="med"/>
            <a:tailEnd type="triangle" w="med" len="med"/>
          </a:ln>
        </p:spPr>
      </p:sp>
      <p:sp>
        <p:nvSpPr>
          <p:cNvPr id="113681" name="Rectangle 20"/>
          <p:cNvSpPr/>
          <p:nvPr/>
        </p:nvSpPr>
        <p:spPr>
          <a:xfrm>
            <a:off x="5802313" y="1216660"/>
            <a:ext cx="2166937" cy="598488"/>
          </a:xfrm>
          <a:prstGeom prst="rect">
            <a:avLst/>
          </a:prstGeom>
          <a:solidFill>
            <a:srgbClr val="D5F1CF"/>
          </a:solidFill>
          <a:ln w="3240"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dirty="0">
                <a:latin typeface="微软雅黑" panose="020B0503020204020204" pitchFamily="34" charset="-122"/>
                <a:ea typeface="微软雅黑" panose="020B0503020204020204" pitchFamily="34" charset="-122"/>
              </a:rPr>
              <a:t>用户栈</a:t>
            </a:r>
            <a:endParaRPr lang="zh-CN" altLang="en-GB" sz="1800" dirty="0">
              <a:latin typeface="微软雅黑" panose="020B0503020204020204" pitchFamily="34" charset="-122"/>
              <a:ea typeface="微软雅黑" panose="020B0503020204020204" pitchFamily="34" charset="-122"/>
            </a:endParaRPr>
          </a:p>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dirty="0">
                <a:latin typeface="Calibri" panose="020F0502020204030204" pitchFamily="34" charset="0"/>
                <a:ea typeface="微软雅黑" panose="020B0503020204020204" pitchFamily="34" charset="-122"/>
              </a:rPr>
              <a:t>动态生成</a:t>
            </a:r>
          </a:p>
        </p:txBody>
      </p:sp>
      <p:sp>
        <p:nvSpPr>
          <p:cNvPr id="113682" name="Line 21"/>
          <p:cNvSpPr/>
          <p:nvPr/>
        </p:nvSpPr>
        <p:spPr>
          <a:xfrm flipV="1">
            <a:off x="6881813" y="2299335"/>
            <a:ext cx="1587" cy="246063"/>
          </a:xfrm>
          <a:prstGeom prst="line">
            <a:avLst/>
          </a:prstGeom>
          <a:ln w="3240" cap="flat" cmpd="sng">
            <a:solidFill>
              <a:schemeClr val="tx1"/>
            </a:solidFill>
            <a:prstDash val="solid"/>
            <a:miter/>
            <a:headEnd type="none" w="med" len="med"/>
            <a:tailEnd type="triangle" w="med" len="med"/>
          </a:ln>
        </p:spPr>
      </p:sp>
      <p:sp>
        <p:nvSpPr>
          <p:cNvPr id="113683" name="Line 22"/>
          <p:cNvSpPr/>
          <p:nvPr/>
        </p:nvSpPr>
        <p:spPr>
          <a:xfrm>
            <a:off x="6881813" y="1815148"/>
            <a:ext cx="1587" cy="242887"/>
          </a:xfrm>
          <a:prstGeom prst="line">
            <a:avLst/>
          </a:prstGeom>
          <a:ln w="3240" cap="flat" cmpd="sng">
            <a:solidFill>
              <a:schemeClr val="tx1"/>
            </a:solidFill>
            <a:prstDash val="solid"/>
            <a:miter/>
            <a:headEnd type="none" w="med" len="med"/>
            <a:tailEnd type="triangle" w="med" len="med"/>
          </a:ln>
        </p:spPr>
      </p:sp>
      <p:sp>
        <p:nvSpPr>
          <p:cNvPr id="33815" name="Rectangle 23"/>
          <p:cNvSpPr>
            <a:spLocks noChangeArrowheads="1"/>
          </p:cNvSpPr>
          <p:nvPr/>
        </p:nvSpPr>
        <p:spPr bwMode="auto">
          <a:xfrm>
            <a:off x="5802313" y="6096635"/>
            <a:ext cx="2166938" cy="422275"/>
          </a:xfrm>
          <a:prstGeom prst="rect">
            <a:avLst/>
          </a:prstGeom>
          <a:solidFill>
            <a:schemeClr val="bg1">
              <a:lumMod val="75000"/>
            </a:schemeClr>
          </a:solidFill>
          <a:ln w="3240">
            <a:solidFill>
              <a:schemeClr val="tx1"/>
            </a:solidFill>
            <a:miter lim="800000"/>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8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sgothic"/>
              </a:rPr>
              <a:t>未使用</a:t>
            </a:r>
          </a:p>
        </p:txBody>
      </p:sp>
      <p:sp>
        <p:nvSpPr>
          <p:cNvPr id="113685" name="Rectangle 34"/>
          <p:cNvSpPr/>
          <p:nvPr/>
        </p:nvSpPr>
        <p:spPr>
          <a:xfrm>
            <a:off x="5802313" y="4720273"/>
            <a:ext cx="2166937" cy="712787"/>
          </a:xfrm>
          <a:prstGeom prst="rect">
            <a:avLst/>
          </a:prstGeom>
          <a:solidFill>
            <a:srgbClr val="008080">
              <a:alpha val="32941"/>
            </a:srgbClr>
          </a:solidFill>
          <a:ln w="3302"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dirty="0">
                <a:latin typeface="微软雅黑" panose="020B0503020204020204" pitchFamily="34" charset="-122"/>
                <a:ea typeface="微软雅黑" panose="020B0503020204020204" pitchFamily="34" charset="-122"/>
              </a:rPr>
              <a:t>读写数据段</a:t>
            </a:r>
          </a:p>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(.data, .bss)</a:t>
            </a:r>
          </a:p>
        </p:txBody>
      </p:sp>
      <p:sp>
        <p:nvSpPr>
          <p:cNvPr id="113686" name="Rectangle 35"/>
          <p:cNvSpPr/>
          <p:nvPr/>
        </p:nvSpPr>
        <p:spPr>
          <a:xfrm>
            <a:off x="5802313" y="5429885"/>
            <a:ext cx="2166937" cy="666750"/>
          </a:xfrm>
          <a:prstGeom prst="rect">
            <a:avLst/>
          </a:prstGeom>
          <a:solidFill>
            <a:srgbClr val="FF0000">
              <a:alpha val="25882"/>
            </a:srgbClr>
          </a:solidFill>
          <a:ln w="3302"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dirty="0">
                <a:latin typeface="微软雅黑" panose="020B0503020204020204" pitchFamily="34" charset="-122"/>
                <a:ea typeface="微软雅黑" panose="020B0503020204020204" pitchFamily="34" charset="-122"/>
              </a:rPr>
              <a:t>只读代码段</a:t>
            </a:r>
          </a:p>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(.text</a:t>
            </a:r>
            <a:r>
              <a:rPr lang="en-GB" altLang="zh-CN" sz="1600" dirty="0">
                <a:latin typeface="Calibri" panose="020F0502020204030204" pitchFamily="34" charset="0"/>
                <a:ea typeface="微软雅黑" panose="020B0503020204020204" pitchFamily="34" charset="-122"/>
              </a:rPr>
              <a:t>, </a:t>
            </a:r>
            <a:r>
              <a:rPr lang="en-GB" altLang="zh-CN" sz="1800" dirty="0">
                <a:latin typeface="微软雅黑" panose="020B0503020204020204" pitchFamily="34" charset="-122"/>
                <a:ea typeface="微软雅黑" panose="020B0503020204020204" pitchFamily="34" charset="-122"/>
              </a:rPr>
              <a:t>.rodata</a:t>
            </a:r>
            <a:r>
              <a:rPr lang="zh-CN" altLang="en-GB" sz="1800" dirty="0">
                <a:latin typeface="微软雅黑" panose="020B0503020204020204" pitchFamily="34" charset="-122"/>
                <a:ea typeface="微软雅黑" panose="020B0503020204020204" pitchFamily="34" charset="-122"/>
              </a:rPr>
              <a:t>等</a:t>
            </a:r>
            <a:r>
              <a:rPr lang="en-GB" altLang="zh-CN" sz="1800" dirty="0">
                <a:latin typeface="微软雅黑" panose="020B0503020204020204" pitchFamily="34" charset="-122"/>
                <a:ea typeface="微软雅黑" panose="020B0503020204020204" pitchFamily="34" charset="-122"/>
              </a:rPr>
              <a:t>)</a:t>
            </a:r>
          </a:p>
        </p:txBody>
      </p:sp>
      <p:sp>
        <p:nvSpPr>
          <p:cNvPr id="112663" name="AutoShape 36"/>
          <p:cNvSpPr/>
          <p:nvPr/>
        </p:nvSpPr>
        <p:spPr>
          <a:xfrm>
            <a:off x="7969250" y="4828223"/>
            <a:ext cx="222250" cy="1295400"/>
          </a:xfrm>
          <a:prstGeom prst="rightBrace">
            <a:avLst>
              <a:gd name="adj1" fmla="val 48571"/>
              <a:gd name="adj2" fmla="val 50000"/>
            </a:avLst>
          </a:prstGeom>
          <a:noFill/>
          <a:ln w="38100" cap="flat" cmpd="sng">
            <a:solidFill>
              <a:srgbClr val="FF0000"/>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en-US" altLang="zh-CN" dirty="0">
              <a:latin typeface="Arial Narrow" panose="020B0606020202030204" pitchFamily="34" charset="0"/>
            </a:endParaRPr>
          </a:p>
        </p:txBody>
      </p:sp>
      <p:sp>
        <p:nvSpPr>
          <p:cNvPr id="112664" name="Text Box 37"/>
          <p:cNvSpPr txBox="1"/>
          <p:nvPr/>
        </p:nvSpPr>
        <p:spPr>
          <a:xfrm>
            <a:off x="8294688" y="4825048"/>
            <a:ext cx="512762" cy="1222375"/>
          </a:xfrm>
          <a:prstGeom prst="rect">
            <a:avLst/>
          </a:prstGeom>
          <a:noFill/>
          <a:ln w="9525">
            <a:noFill/>
          </a:ln>
        </p:spPr>
        <p:txBody>
          <a:bodyPr lIns="0" tIns="46800" rIns="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900" dirty="0">
                <a:solidFill>
                  <a:srgbClr val="FF0000"/>
                </a:solidFill>
                <a:latin typeface="Calibri" panose="020F0502020204030204" pitchFamily="34" charset="0"/>
                <a:ea typeface="微软雅黑" panose="020B0503020204020204" pitchFamily="34" charset="-122"/>
              </a:rPr>
              <a:t>从可执行文件装入</a:t>
            </a:r>
          </a:p>
        </p:txBody>
      </p:sp>
      <p:sp>
        <p:nvSpPr>
          <p:cNvPr id="113689" name="Text Box 25"/>
          <p:cNvSpPr txBox="1"/>
          <p:nvPr/>
        </p:nvSpPr>
        <p:spPr>
          <a:xfrm>
            <a:off x="8128000" y="815023"/>
            <a:ext cx="550863" cy="396875"/>
          </a:xfrm>
          <a:prstGeom prst="rect">
            <a:avLst/>
          </a:prstGeom>
          <a:noFill/>
          <a:ln w="9525">
            <a:noFill/>
          </a:ln>
        </p:spPr>
        <p:txBody>
          <a:bodyPr lIns="0" r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2000" dirty="0">
                <a:solidFill>
                  <a:srgbClr val="CC3300"/>
                </a:solidFill>
                <a:latin typeface="微软雅黑" panose="020B0503020204020204" pitchFamily="34" charset="-122"/>
                <a:ea typeface="微软雅黑" panose="020B0503020204020204" pitchFamily="34" charset="-122"/>
              </a:rPr>
              <a:t>1GB</a:t>
            </a:r>
          </a:p>
        </p:txBody>
      </p:sp>
      <p:sp>
        <p:nvSpPr>
          <p:cNvPr id="113690" name="Text Box 20"/>
          <p:cNvSpPr txBox="1"/>
          <p:nvPr/>
        </p:nvSpPr>
        <p:spPr>
          <a:xfrm>
            <a:off x="282575" y="6302375"/>
            <a:ext cx="2606675" cy="366713"/>
          </a:xfrm>
          <a:prstGeom prst="rect">
            <a:avLst/>
          </a:prstGeom>
          <a:noFill/>
          <a:ln w="9525">
            <a:noFill/>
          </a:ln>
        </p:spPr>
        <p:txBody>
          <a:bodyPr wrap="squar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dirty="0">
                <a:solidFill>
                  <a:srgbClr val="FF0000"/>
                </a:solidFill>
                <a:latin typeface="Calibri" panose="020F0502020204030204" pitchFamily="34" charset="0"/>
                <a:ea typeface="微软雅黑" panose="020B0503020204020204" pitchFamily="34" charset="-122"/>
              </a:rPr>
              <a:t>保存在磁盘中</a:t>
            </a:r>
            <a:endParaRPr lang="zh-CN" altLang="en-GB" sz="1800" dirty="0">
              <a:solidFill>
                <a:srgbClr val="FF0000"/>
              </a:solidFill>
              <a:latin typeface="Calibri" panose="020F0502020204030204" pitchFamily="34" charset="0"/>
              <a:ea typeface="微软雅黑" panose="020B0503020204020204" pitchFamily="34" charset="-122"/>
            </a:endParaRPr>
          </a:p>
        </p:txBody>
      </p:sp>
      <p:sp>
        <p:nvSpPr>
          <p:cNvPr id="113691" name="Rectangle 7"/>
          <p:cNvSpPr/>
          <p:nvPr/>
        </p:nvSpPr>
        <p:spPr>
          <a:xfrm>
            <a:off x="304800" y="4491038"/>
            <a:ext cx="2606675" cy="331787"/>
          </a:xfrm>
          <a:prstGeom prst="rect">
            <a:avLst/>
          </a:prstGeom>
          <a:solidFill>
            <a:srgbClr val="008080">
              <a:alpha val="30980"/>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int buf[2]={1,2}</a:t>
            </a:r>
          </a:p>
        </p:txBody>
      </p:sp>
      <p:sp>
        <p:nvSpPr>
          <p:cNvPr id="113692" name="Rectangle 8"/>
          <p:cNvSpPr/>
          <p:nvPr/>
        </p:nvSpPr>
        <p:spPr>
          <a:xfrm>
            <a:off x="304800" y="1430338"/>
            <a:ext cx="2606675" cy="382587"/>
          </a:xfrm>
          <a:prstGeom prst="rect">
            <a:avLst/>
          </a:prstGeom>
          <a:solidFill>
            <a:srgbClr val="FFFFFF"/>
          </a:solidFill>
          <a:ln w="25560"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dirty="0">
                <a:solidFill>
                  <a:srgbClr val="FF0000"/>
                </a:solidFill>
                <a:latin typeface="微软雅黑" panose="020B0503020204020204" pitchFamily="34" charset="-122"/>
                <a:ea typeface="微软雅黑" panose="020B0503020204020204" pitchFamily="34" charset="-122"/>
              </a:rPr>
              <a:t>程序头表</a:t>
            </a:r>
            <a:endParaRPr lang="en-GB" altLang="zh-CN" sz="1800" dirty="0">
              <a:solidFill>
                <a:srgbClr val="FF0000"/>
              </a:solidFill>
              <a:latin typeface="微软雅黑" panose="020B0503020204020204" pitchFamily="34" charset="-122"/>
              <a:ea typeface="微软雅黑" panose="020B0503020204020204" pitchFamily="34" charset="-122"/>
            </a:endParaRPr>
          </a:p>
        </p:txBody>
      </p:sp>
      <p:sp>
        <p:nvSpPr>
          <p:cNvPr id="113693" name="Rectangle 9"/>
          <p:cNvSpPr/>
          <p:nvPr/>
        </p:nvSpPr>
        <p:spPr>
          <a:xfrm>
            <a:off x="304800" y="2208213"/>
            <a:ext cx="2606675" cy="641350"/>
          </a:xfrm>
          <a:prstGeom prst="rect">
            <a:avLst/>
          </a:prstGeom>
          <a:solidFill>
            <a:srgbClr val="FF0000">
              <a:alpha val="30980"/>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main()</a:t>
            </a:r>
          </a:p>
        </p:txBody>
      </p:sp>
      <p:sp>
        <p:nvSpPr>
          <p:cNvPr id="113694" name="Rectangle 10"/>
          <p:cNvSpPr/>
          <p:nvPr/>
        </p:nvSpPr>
        <p:spPr>
          <a:xfrm>
            <a:off x="304800" y="2849563"/>
            <a:ext cx="2606675" cy="641350"/>
          </a:xfrm>
          <a:prstGeom prst="rect">
            <a:avLst/>
          </a:prstGeom>
          <a:solidFill>
            <a:srgbClr val="FF0000">
              <a:alpha val="27843"/>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swap()</a:t>
            </a:r>
          </a:p>
        </p:txBody>
      </p:sp>
      <p:sp>
        <p:nvSpPr>
          <p:cNvPr id="113695" name="Text Box 11"/>
          <p:cNvSpPr txBox="1"/>
          <p:nvPr/>
        </p:nvSpPr>
        <p:spPr>
          <a:xfrm>
            <a:off x="47625" y="896938"/>
            <a:ext cx="296863" cy="361950"/>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Calibri" panose="020F0502020204030204" pitchFamily="34" charset="0"/>
                <a:ea typeface="msgothic"/>
              </a:rPr>
              <a:t>0</a:t>
            </a:r>
          </a:p>
        </p:txBody>
      </p:sp>
      <p:sp>
        <p:nvSpPr>
          <p:cNvPr id="113696" name="Rectangle 13"/>
          <p:cNvSpPr/>
          <p:nvPr/>
        </p:nvSpPr>
        <p:spPr>
          <a:xfrm>
            <a:off x="304800" y="4824413"/>
            <a:ext cx="2606675" cy="330200"/>
          </a:xfrm>
          <a:prstGeom prst="rect">
            <a:avLst/>
          </a:prstGeom>
          <a:solidFill>
            <a:srgbClr val="008080">
              <a:alpha val="27843"/>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int</a:t>
            </a:r>
            <a:r>
              <a:rPr lang="en-GB" altLang="zh-CN" sz="1600" dirty="0">
                <a:latin typeface="Courier New" panose="02070309020205020404" pitchFamily="49" charset="0"/>
                <a:ea typeface="微软雅黑" panose="020B0503020204020204" pitchFamily="34" charset="-122"/>
              </a:rPr>
              <a:t> </a:t>
            </a:r>
            <a:r>
              <a:rPr lang="en-GB" altLang="zh-CN" sz="1800" dirty="0">
                <a:latin typeface="微软雅黑" panose="020B0503020204020204" pitchFamily="34" charset="-122"/>
                <a:ea typeface="微软雅黑" panose="020B0503020204020204" pitchFamily="34" charset="-122"/>
              </a:rPr>
              <a:t>*bufp0=&amp;buf[0]</a:t>
            </a:r>
          </a:p>
        </p:txBody>
      </p:sp>
      <p:sp>
        <p:nvSpPr>
          <p:cNvPr id="113697" name="Rectangle 16"/>
          <p:cNvSpPr/>
          <p:nvPr/>
        </p:nvSpPr>
        <p:spPr>
          <a:xfrm>
            <a:off x="304800" y="3490913"/>
            <a:ext cx="2606675" cy="639762"/>
          </a:xfrm>
          <a:prstGeom prst="rect">
            <a:avLst/>
          </a:prstGeom>
          <a:solidFill>
            <a:srgbClr val="FF0000">
              <a:alpha val="27058"/>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800" dirty="0">
                <a:latin typeface="微软雅黑" panose="020B0503020204020204" pitchFamily="34" charset="-122"/>
                <a:ea typeface="微软雅黑" panose="020B0503020204020204" pitchFamily="34" charset="-122"/>
              </a:rPr>
              <a:t>更多系统代码</a:t>
            </a:r>
          </a:p>
        </p:txBody>
      </p:sp>
      <p:sp>
        <p:nvSpPr>
          <p:cNvPr id="113698" name="Rectangle 18"/>
          <p:cNvSpPr/>
          <p:nvPr/>
        </p:nvSpPr>
        <p:spPr>
          <a:xfrm>
            <a:off x="304800" y="4130675"/>
            <a:ext cx="2606675" cy="360363"/>
          </a:xfrm>
          <a:prstGeom prst="rect">
            <a:avLst/>
          </a:prstGeom>
          <a:solidFill>
            <a:srgbClr val="008080">
              <a:alpha val="27058"/>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800" dirty="0">
                <a:latin typeface="微软雅黑" panose="020B0503020204020204" pitchFamily="34" charset="-122"/>
                <a:ea typeface="微软雅黑" panose="020B0503020204020204" pitchFamily="34" charset="-122"/>
              </a:rPr>
              <a:t>系统数据</a:t>
            </a:r>
          </a:p>
        </p:txBody>
      </p:sp>
      <p:sp>
        <p:nvSpPr>
          <p:cNvPr id="113699" name="AutoShape 21"/>
          <p:cNvSpPr/>
          <p:nvPr/>
        </p:nvSpPr>
        <p:spPr>
          <a:xfrm>
            <a:off x="2994025" y="1430338"/>
            <a:ext cx="328613" cy="2700337"/>
          </a:xfrm>
          <a:prstGeom prst="rightBrace">
            <a:avLst>
              <a:gd name="adj1" fmla="val 66575"/>
              <a:gd name="adj2" fmla="val 50000"/>
            </a:avLst>
          </a:prstGeom>
          <a:noFill/>
          <a:ln w="2556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en-US" altLang="zh-CN" dirty="0">
              <a:latin typeface="Arial Narrow" panose="020B0606020202030204" pitchFamily="34" charset="0"/>
            </a:endParaRPr>
          </a:p>
        </p:txBody>
      </p:sp>
      <p:sp>
        <p:nvSpPr>
          <p:cNvPr id="113700" name="Text Box 22"/>
          <p:cNvSpPr txBox="1"/>
          <p:nvPr/>
        </p:nvSpPr>
        <p:spPr>
          <a:xfrm>
            <a:off x="3357563" y="2614613"/>
            <a:ext cx="703262" cy="350837"/>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.text</a:t>
            </a:r>
          </a:p>
        </p:txBody>
      </p:sp>
      <p:sp>
        <p:nvSpPr>
          <p:cNvPr id="113701" name="Rectangle 30"/>
          <p:cNvSpPr/>
          <p:nvPr/>
        </p:nvSpPr>
        <p:spPr>
          <a:xfrm>
            <a:off x="304800" y="5505450"/>
            <a:ext cx="2606675" cy="736600"/>
          </a:xfrm>
          <a:prstGeom prst="rect">
            <a:avLst/>
          </a:prstGeom>
          <a:solidFill>
            <a:srgbClr val="FFFFFF"/>
          </a:solidFill>
          <a:ln w="25560"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105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.symtab</a:t>
            </a:r>
          </a:p>
          <a:p>
            <a:pPr marL="0" lvl="0" indent="0" algn="ctr" defTabSz="914400">
              <a:lnSpc>
                <a:spcPct val="105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.debug</a:t>
            </a:r>
          </a:p>
        </p:txBody>
      </p:sp>
      <p:sp>
        <p:nvSpPr>
          <p:cNvPr id="113702" name="AutoShape 31"/>
          <p:cNvSpPr/>
          <p:nvPr/>
        </p:nvSpPr>
        <p:spPr>
          <a:xfrm>
            <a:off x="2978150" y="4130675"/>
            <a:ext cx="285750" cy="958850"/>
          </a:xfrm>
          <a:prstGeom prst="rightBrace">
            <a:avLst>
              <a:gd name="adj1" fmla="val 27962"/>
              <a:gd name="adj2" fmla="val 50000"/>
            </a:avLst>
          </a:prstGeom>
          <a:noFill/>
          <a:ln w="2556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en-US" altLang="zh-CN" dirty="0">
              <a:latin typeface="Arial Narrow" panose="020B0606020202030204" pitchFamily="34" charset="0"/>
            </a:endParaRPr>
          </a:p>
        </p:txBody>
      </p:sp>
      <p:sp>
        <p:nvSpPr>
          <p:cNvPr id="113703" name="Text Box 32"/>
          <p:cNvSpPr txBox="1"/>
          <p:nvPr/>
        </p:nvSpPr>
        <p:spPr>
          <a:xfrm>
            <a:off x="3286125" y="4543425"/>
            <a:ext cx="757238" cy="350838"/>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.data</a:t>
            </a:r>
          </a:p>
        </p:txBody>
      </p:sp>
      <p:sp>
        <p:nvSpPr>
          <p:cNvPr id="113704" name="Rectangle 33"/>
          <p:cNvSpPr/>
          <p:nvPr/>
        </p:nvSpPr>
        <p:spPr>
          <a:xfrm>
            <a:off x="304800" y="5157788"/>
            <a:ext cx="2606675" cy="347662"/>
          </a:xfrm>
          <a:prstGeom prst="rect">
            <a:avLst/>
          </a:prstGeom>
          <a:solidFill>
            <a:schemeClr val="accent1">
              <a:alpha val="41176"/>
            </a:scheme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int *bufp1</a:t>
            </a:r>
          </a:p>
        </p:txBody>
      </p:sp>
      <p:sp>
        <p:nvSpPr>
          <p:cNvPr id="113705" name="Text Box 34"/>
          <p:cNvSpPr txBox="1"/>
          <p:nvPr/>
        </p:nvSpPr>
        <p:spPr>
          <a:xfrm>
            <a:off x="3314700" y="5162550"/>
            <a:ext cx="623888" cy="350838"/>
          </a:xfrm>
          <a:prstGeom prst="rect">
            <a:avLst/>
          </a:prstGeom>
          <a:noFill/>
          <a:ln w="9525">
            <a:noFill/>
          </a:ln>
        </p:spPr>
        <p:txBody>
          <a:bodyPr wrap="non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a:lnSpc>
                <a:spcPct val="94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.bss</a:t>
            </a:r>
          </a:p>
        </p:txBody>
      </p:sp>
      <p:sp>
        <p:nvSpPr>
          <p:cNvPr id="113706" name="Rectangle 38"/>
          <p:cNvSpPr/>
          <p:nvPr/>
        </p:nvSpPr>
        <p:spPr>
          <a:xfrm>
            <a:off x="304800" y="1819275"/>
            <a:ext cx="2606675" cy="384175"/>
          </a:xfrm>
          <a:prstGeom prst="rect">
            <a:avLst/>
          </a:prstGeom>
          <a:solidFill>
            <a:srgbClr val="FF0000">
              <a:alpha val="27843"/>
            </a:srgbClr>
          </a:solidFill>
          <a:ln w="25527"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800" dirty="0">
                <a:latin typeface="微软雅黑" panose="020B0503020204020204" pitchFamily="34" charset="-122"/>
                <a:ea typeface="微软雅黑" panose="020B0503020204020204" pitchFamily="34" charset="-122"/>
              </a:rPr>
              <a:t>系统代码</a:t>
            </a:r>
          </a:p>
        </p:txBody>
      </p:sp>
      <p:sp>
        <p:nvSpPr>
          <p:cNvPr id="113707" name="AutoShape 39"/>
          <p:cNvSpPr/>
          <p:nvPr/>
        </p:nvSpPr>
        <p:spPr>
          <a:xfrm>
            <a:off x="2960688" y="5191125"/>
            <a:ext cx="269875" cy="323850"/>
          </a:xfrm>
          <a:prstGeom prst="rightBrace">
            <a:avLst>
              <a:gd name="adj1" fmla="val 10000"/>
              <a:gd name="adj2" fmla="val 50000"/>
            </a:avLst>
          </a:prstGeom>
          <a:noFill/>
          <a:ln w="2556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en-US" altLang="zh-CN" dirty="0">
              <a:latin typeface="Arial Narrow" panose="020B0606020202030204" pitchFamily="34" charset="0"/>
            </a:endParaRPr>
          </a:p>
        </p:txBody>
      </p:sp>
      <p:sp>
        <p:nvSpPr>
          <p:cNvPr id="112684" name="Line 44"/>
          <p:cNvSpPr/>
          <p:nvPr/>
        </p:nvSpPr>
        <p:spPr>
          <a:xfrm>
            <a:off x="4035425" y="2844800"/>
            <a:ext cx="1682750" cy="2887663"/>
          </a:xfrm>
          <a:prstGeom prst="line">
            <a:avLst/>
          </a:prstGeom>
          <a:ln w="38100" cap="flat" cmpd="sng">
            <a:solidFill>
              <a:srgbClr val="CC0066"/>
            </a:solidFill>
            <a:prstDash val="solid"/>
            <a:headEnd type="none" w="med" len="med"/>
            <a:tailEnd type="triangle" w="med" len="med"/>
          </a:ln>
        </p:spPr>
      </p:sp>
      <p:sp>
        <p:nvSpPr>
          <p:cNvPr id="112685" name="Line 45"/>
          <p:cNvSpPr/>
          <p:nvPr/>
        </p:nvSpPr>
        <p:spPr>
          <a:xfrm flipV="1">
            <a:off x="4295775" y="5065713"/>
            <a:ext cx="1436688" cy="44450"/>
          </a:xfrm>
          <a:prstGeom prst="line">
            <a:avLst/>
          </a:prstGeom>
          <a:ln w="38100" cap="flat" cmpd="sng">
            <a:solidFill>
              <a:schemeClr val="hlink"/>
            </a:solidFill>
            <a:prstDash val="solid"/>
            <a:headEnd type="none" w="med" len="med"/>
            <a:tailEnd type="triangle" w="med" len="med"/>
          </a:ln>
        </p:spPr>
      </p:sp>
      <p:sp>
        <p:nvSpPr>
          <p:cNvPr id="112686" name="AutoShape 46"/>
          <p:cNvSpPr/>
          <p:nvPr/>
        </p:nvSpPr>
        <p:spPr>
          <a:xfrm>
            <a:off x="4035425" y="4702175"/>
            <a:ext cx="173038" cy="741363"/>
          </a:xfrm>
          <a:prstGeom prst="rightBrace">
            <a:avLst>
              <a:gd name="adj1" fmla="val 35703"/>
              <a:gd name="adj2" fmla="val 50000"/>
            </a:avLst>
          </a:prstGeom>
          <a:noFill/>
          <a:ln w="38100" cap="flat" cmpd="sng">
            <a:solidFill>
              <a:schemeClr val="hlink"/>
            </a:solidFill>
            <a:prstDash val="solid"/>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sp>
        <p:nvSpPr>
          <p:cNvPr id="112688" name="文本框 2"/>
          <p:cNvSpPr txBox="1"/>
          <p:nvPr/>
        </p:nvSpPr>
        <p:spPr>
          <a:xfrm>
            <a:off x="3622675" y="1512888"/>
            <a:ext cx="2030413" cy="923925"/>
          </a:xfrm>
          <a:prstGeom prst="rect">
            <a:avLst/>
          </a:prstGeom>
          <a:noFill/>
          <a:ln w="9525">
            <a:noFill/>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800" dirty="0">
                <a:solidFill>
                  <a:srgbClr val="FF0000"/>
                </a:solidFill>
                <a:latin typeface="微软雅黑" panose="020B0503020204020204" pitchFamily="34" charset="-122"/>
                <a:ea typeface="微软雅黑" panose="020B0503020204020204" pitchFamily="34" charset="-122"/>
              </a:rPr>
              <a:t>程序头表描述了可</a:t>
            </a:r>
            <a:endParaRPr lang="en-US" altLang="zh-CN" sz="1800" dirty="0">
              <a:solidFill>
                <a:srgbClr val="FF0000"/>
              </a:solidFill>
              <a:latin typeface="微软雅黑" panose="020B0503020204020204" pitchFamily="34" charset="-122"/>
              <a:ea typeface="微软雅黑" panose="020B0503020204020204" pitchFamily="34" charset="-122"/>
            </a:endParaRPr>
          </a:p>
          <a:p>
            <a:pPr marL="0" lvl="0" indent="0">
              <a:lnSpc>
                <a:spcPct val="100000"/>
              </a:lnSpc>
              <a:spcBef>
                <a:spcPct val="0"/>
              </a:spcBef>
              <a:buNone/>
            </a:pPr>
            <a:r>
              <a:rPr lang="zh-CN" altLang="en-US" sz="1800" dirty="0">
                <a:solidFill>
                  <a:srgbClr val="FF0000"/>
                </a:solidFill>
                <a:latin typeface="微软雅黑" panose="020B0503020204020204" pitchFamily="34" charset="-122"/>
                <a:ea typeface="微软雅黑" panose="020B0503020204020204" pitchFamily="34" charset="-122"/>
              </a:rPr>
              <a:t>执行文件中代码和</a:t>
            </a:r>
            <a:endParaRPr lang="en-US" altLang="zh-CN" sz="1800" dirty="0">
              <a:solidFill>
                <a:srgbClr val="FF0000"/>
              </a:solidFill>
              <a:latin typeface="微软雅黑" panose="020B0503020204020204" pitchFamily="34" charset="-122"/>
              <a:ea typeface="微软雅黑" panose="020B0503020204020204" pitchFamily="34" charset="-122"/>
            </a:endParaRPr>
          </a:p>
          <a:p>
            <a:pPr marL="0" lvl="0" indent="0">
              <a:lnSpc>
                <a:spcPct val="100000"/>
              </a:lnSpc>
              <a:spcBef>
                <a:spcPct val="0"/>
              </a:spcBef>
              <a:buNone/>
            </a:pPr>
            <a:r>
              <a:rPr lang="zh-CN" altLang="en-US" sz="1800" dirty="0">
                <a:solidFill>
                  <a:srgbClr val="FF0000"/>
                </a:solidFill>
                <a:latin typeface="微软雅黑" panose="020B0503020204020204" pitchFamily="34" charset="-122"/>
                <a:ea typeface="微软雅黑" panose="020B0503020204020204" pitchFamily="34" charset="-122"/>
              </a:rPr>
              <a:t>数据的存储映像</a:t>
            </a:r>
          </a:p>
        </p:txBody>
      </p:sp>
      <p:sp>
        <p:nvSpPr>
          <p:cNvPr id="112689" name="文本框 3"/>
          <p:cNvSpPr txBox="1"/>
          <p:nvPr/>
        </p:nvSpPr>
        <p:spPr>
          <a:xfrm>
            <a:off x="4333875" y="2790825"/>
            <a:ext cx="1108075" cy="2032000"/>
          </a:xfrm>
          <a:prstGeom prst="rect">
            <a:avLst/>
          </a:prstGeom>
          <a:solidFill>
            <a:schemeClr val="bg1"/>
          </a:solidFill>
          <a:ln w="9525">
            <a:noFill/>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800" dirty="0">
                <a:solidFill>
                  <a:srgbClr val="0000FF"/>
                </a:solidFill>
                <a:latin typeface="微软雅黑" panose="020B0503020204020204" pitchFamily="34" charset="-122"/>
                <a:ea typeface="微软雅黑" panose="020B0503020204020204" pitchFamily="34" charset="-122"/>
              </a:rPr>
              <a:t>注意：</a:t>
            </a:r>
            <a:endParaRPr lang="en-US" altLang="zh-CN" sz="1800" dirty="0">
              <a:solidFill>
                <a:srgbClr val="0000FF"/>
              </a:solidFill>
              <a:latin typeface="微软雅黑" panose="020B0503020204020204" pitchFamily="34" charset="-122"/>
              <a:ea typeface="微软雅黑" panose="020B0503020204020204" pitchFamily="34" charset="-122"/>
            </a:endParaRPr>
          </a:p>
          <a:p>
            <a:pPr marL="0" lvl="0" indent="0">
              <a:lnSpc>
                <a:spcPct val="100000"/>
              </a:lnSpc>
              <a:spcBef>
                <a:spcPct val="0"/>
              </a:spcBef>
              <a:buNone/>
            </a:pPr>
            <a:r>
              <a:rPr lang="zh-CN" altLang="en-US" sz="1800" dirty="0">
                <a:solidFill>
                  <a:srgbClr val="0000FF"/>
                </a:solidFill>
                <a:latin typeface="微软雅黑" panose="020B0503020204020204" pitchFamily="34" charset="-122"/>
                <a:ea typeface="微软雅黑" panose="020B0503020204020204" pitchFamily="34" charset="-122"/>
              </a:rPr>
              <a:t>这里所谓</a:t>
            </a:r>
            <a:endParaRPr lang="en-US" altLang="zh-CN" sz="1800" dirty="0">
              <a:solidFill>
                <a:srgbClr val="0000FF"/>
              </a:solidFill>
              <a:latin typeface="微软雅黑" panose="020B0503020204020204" pitchFamily="34" charset="-122"/>
              <a:ea typeface="微软雅黑" panose="020B0503020204020204" pitchFamily="34" charset="-122"/>
            </a:endParaRPr>
          </a:p>
          <a:p>
            <a:pPr marL="0" lvl="0" indent="0">
              <a:lnSpc>
                <a:spcPct val="100000"/>
              </a:lnSpc>
              <a:spcBef>
                <a:spcPct val="0"/>
              </a:spcBef>
              <a:buNone/>
            </a:pPr>
            <a:r>
              <a:rPr lang="zh-CN" altLang="en-US" sz="1800" dirty="0">
                <a:solidFill>
                  <a:srgbClr val="0000FF"/>
                </a:solidFill>
                <a:latin typeface="微软雅黑" panose="020B0503020204020204" pitchFamily="34" charset="-122"/>
                <a:ea typeface="微软雅黑" panose="020B0503020204020204" pitchFamily="34" charset="-122"/>
              </a:rPr>
              <a:t>存储器仅</a:t>
            </a:r>
            <a:endParaRPr lang="en-US" altLang="zh-CN" sz="1800" dirty="0">
              <a:solidFill>
                <a:srgbClr val="0000FF"/>
              </a:solidFill>
              <a:latin typeface="微软雅黑" panose="020B0503020204020204" pitchFamily="34" charset="-122"/>
              <a:ea typeface="微软雅黑" panose="020B0503020204020204" pitchFamily="34" charset="-122"/>
            </a:endParaRPr>
          </a:p>
          <a:p>
            <a:pPr marL="0" lvl="0" indent="0">
              <a:lnSpc>
                <a:spcPct val="100000"/>
              </a:lnSpc>
              <a:spcBef>
                <a:spcPct val="0"/>
              </a:spcBef>
              <a:buNone/>
            </a:pPr>
            <a:r>
              <a:rPr lang="zh-CN" altLang="en-US" sz="1800" dirty="0">
                <a:solidFill>
                  <a:srgbClr val="0000FF"/>
                </a:solidFill>
                <a:latin typeface="微软雅黑" panose="020B0503020204020204" pitchFamily="34" charset="-122"/>
                <a:ea typeface="微软雅黑" panose="020B0503020204020204" pitchFamily="34" charset="-122"/>
              </a:rPr>
              <a:t>是</a:t>
            </a:r>
            <a:r>
              <a:rPr lang="zh-CN" altLang="en-US" sz="1800" dirty="0">
                <a:solidFill>
                  <a:srgbClr val="FF0000"/>
                </a:solidFill>
                <a:latin typeface="微软雅黑" panose="020B0503020204020204" pitchFamily="34" charset="-122"/>
                <a:ea typeface="微软雅黑" panose="020B0503020204020204" pitchFamily="34" charset="-122"/>
              </a:rPr>
              <a:t>虚拟地</a:t>
            </a:r>
            <a:endParaRPr lang="en-US" altLang="zh-CN" sz="1800" dirty="0">
              <a:solidFill>
                <a:srgbClr val="FF0000"/>
              </a:solidFill>
              <a:latin typeface="微软雅黑" panose="020B0503020204020204" pitchFamily="34" charset="-122"/>
              <a:ea typeface="微软雅黑" panose="020B0503020204020204" pitchFamily="34" charset="-122"/>
            </a:endParaRPr>
          </a:p>
          <a:p>
            <a:pPr marL="0" lvl="0" indent="0">
              <a:lnSpc>
                <a:spcPct val="100000"/>
              </a:lnSpc>
              <a:spcBef>
                <a:spcPct val="0"/>
              </a:spcBef>
              <a:buNone/>
            </a:pPr>
            <a:r>
              <a:rPr lang="zh-CN" altLang="en-US" sz="1800" dirty="0">
                <a:solidFill>
                  <a:srgbClr val="FF0000"/>
                </a:solidFill>
                <a:latin typeface="微软雅黑" panose="020B0503020204020204" pitchFamily="34" charset="-122"/>
                <a:ea typeface="微软雅黑" panose="020B0503020204020204" pitchFamily="34" charset="-122"/>
              </a:rPr>
              <a:t>址空间</a:t>
            </a:r>
            <a:r>
              <a:rPr lang="zh-CN" altLang="en-US" sz="1800" dirty="0">
                <a:solidFill>
                  <a:srgbClr val="0000FF"/>
                </a:solidFill>
                <a:latin typeface="微软雅黑" panose="020B0503020204020204" pitchFamily="34" charset="-122"/>
                <a:ea typeface="微软雅黑" panose="020B0503020204020204" pitchFamily="34" charset="-122"/>
              </a:rPr>
              <a:t>，</a:t>
            </a:r>
            <a:endParaRPr lang="en-US" altLang="zh-CN" sz="1800" dirty="0">
              <a:solidFill>
                <a:srgbClr val="0000FF"/>
              </a:solidFill>
              <a:latin typeface="微软雅黑" panose="020B0503020204020204" pitchFamily="34" charset="-122"/>
              <a:ea typeface="微软雅黑" panose="020B0503020204020204" pitchFamily="34" charset="-122"/>
            </a:endParaRPr>
          </a:p>
          <a:p>
            <a:pPr marL="0" lvl="0" indent="0">
              <a:lnSpc>
                <a:spcPct val="100000"/>
              </a:lnSpc>
              <a:spcBef>
                <a:spcPct val="0"/>
              </a:spcBef>
              <a:buNone/>
            </a:pPr>
            <a:r>
              <a:rPr lang="zh-CN" altLang="en-US" sz="1800" dirty="0">
                <a:solidFill>
                  <a:srgbClr val="0000FF"/>
                </a:solidFill>
                <a:latin typeface="微软雅黑" panose="020B0503020204020204" pitchFamily="34" charset="-122"/>
                <a:ea typeface="微软雅黑" panose="020B0503020204020204" pitchFamily="34" charset="-122"/>
              </a:rPr>
              <a:t>而不是物</a:t>
            </a:r>
            <a:endParaRPr lang="en-US" altLang="zh-CN" sz="1800" dirty="0">
              <a:solidFill>
                <a:srgbClr val="0000FF"/>
              </a:solidFill>
              <a:latin typeface="微软雅黑" panose="020B0503020204020204" pitchFamily="34" charset="-122"/>
              <a:ea typeface="微软雅黑" panose="020B0503020204020204" pitchFamily="34" charset="-122"/>
            </a:endParaRPr>
          </a:p>
          <a:p>
            <a:pPr marL="0" lvl="0" indent="0">
              <a:lnSpc>
                <a:spcPct val="100000"/>
              </a:lnSpc>
              <a:spcBef>
                <a:spcPct val="0"/>
              </a:spcBef>
              <a:buNone/>
            </a:pPr>
            <a:r>
              <a:rPr lang="zh-CN" altLang="en-US" sz="1800" dirty="0">
                <a:solidFill>
                  <a:srgbClr val="0000FF"/>
                </a:solidFill>
                <a:latin typeface="微软雅黑" panose="020B0503020204020204" pitchFamily="34" charset="-122"/>
                <a:ea typeface="微软雅黑" panose="020B0503020204020204" pitchFamily="34" charset="-122"/>
              </a:rPr>
              <a:t>理存储器</a:t>
            </a:r>
          </a:p>
        </p:txBody>
      </p:sp>
      <p:sp>
        <p:nvSpPr>
          <p:cNvPr id="113713" name="Rectangle 8"/>
          <p:cNvSpPr/>
          <p:nvPr/>
        </p:nvSpPr>
        <p:spPr>
          <a:xfrm>
            <a:off x="301625" y="1042988"/>
            <a:ext cx="2606675" cy="382587"/>
          </a:xfrm>
          <a:prstGeom prst="rect">
            <a:avLst/>
          </a:prstGeom>
          <a:solidFill>
            <a:srgbClr val="FFFFFF"/>
          </a:solidFill>
          <a:ln w="25560"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dirty="0">
                <a:latin typeface="微软雅黑" panose="020B0503020204020204" pitchFamily="34" charset="-122"/>
                <a:ea typeface="微软雅黑" panose="020B0503020204020204" pitchFamily="34" charset="-122"/>
              </a:rPr>
              <a:t>Headers</a:t>
            </a:r>
          </a:p>
        </p:txBody>
      </p:sp>
      <p:sp>
        <p:nvSpPr>
          <p:cNvPr id="2" name="Text Box 20">
            <a:extLst>
              <a:ext uri="{FF2B5EF4-FFF2-40B4-BE49-F238E27FC236}">
                <a16:creationId xmlns:a16="http://schemas.microsoft.com/office/drawing/2014/main" id="{9F186CBF-DC26-ACEC-7947-7615E77EC1AE}"/>
              </a:ext>
            </a:extLst>
          </p:cNvPr>
          <p:cNvSpPr txBox="1"/>
          <p:nvPr/>
        </p:nvSpPr>
        <p:spPr>
          <a:xfrm>
            <a:off x="5808663" y="6478270"/>
            <a:ext cx="2160587" cy="366713"/>
          </a:xfrm>
          <a:prstGeom prst="rect">
            <a:avLst/>
          </a:prstGeom>
          <a:noFill/>
          <a:ln w="9525">
            <a:noFill/>
          </a:ln>
        </p:spPr>
        <p:txBody>
          <a:bodyPr wrap="squar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dirty="0">
                <a:solidFill>
                  <a:srgbClr val="FF0000"/>
                </a:solidFill>
                <a:latin typeface="Calibri" panose="020F0502020204030204" pitchFamily="34" charset="0"/>
                <a:ea typeface="微软雅黑" panose="020B0503020204020204" pitchFamily="34" charset="-122"/>
              </a:rPr>
              <a:t>IA-32/Linux</a:t>
            </a:r>
            <a:r>
              <a:rPr lang="zh-CN" altLang="en-US" sz="1800" dirty="0">
                <a:solidFill>
                  <a:srgbClr val="FF0000"/>
                </a:solidFill>
                <a:latin typeface="Calibri" panose="020F0502020204030204" pitchFamily="34" charset="0"/>
                <a:ea typeface="微软雅黑" panose="020B0503020204020204" pitchFamily="34" charset="-122"/>
              </a:rPr>
              <a:t>平台</a:t>
            </a:r>
            <a:endParaRPr lang="zh-CN" altLang="en-GB" sz="1800" dirty="0">
              <a:solidFill>
                <a:srgbClr val="FF0000"/>
              </a:solidFill>
              <a:latin typeface="Calibri" panose="020F0502020204030204" pitchFamily="34" charset="0"/>
              <a:ea typeface="微软雅黑" panose="020B0503020204020204" pitchFamily="34" charset="-122"/>
            </a:endParaRPr>
          </a:p>
        </p:txBody>
      </p:sp>
      <p:sp>
        <p:nvSpPr>
          <p:cNvPr id="3" name="Text Box 20">
            <a:extLst>
              <a:ext uri="{FF2B5EF4-FFF2-40B4-BE49-F238E27FC236}">
                <a16:creationId xmlns:a16="http://schemas.microsoft.com/office/drawing/2014/main" id="{1C6047DA-C2AD-1D14-8D03-C8D0B4B768A7}"/>
              </a:ext>
            </a:extLst>
          </p:cNvPr>
          <p:cNvSpPr txBox="1"/>
          <p:nvPr/>
        </p:nvSpPr>
        <p:spPr>
          <a:xfrm>
            <a:off x="304800" y="697705"/>
            <a:ext cx="2536825" cy="366713"/>
          </a:xfrm>
          <a:prstGeom prst="rect">
            <a:avLst/>
          </a:prstGeom>
          <a:noFill/>
          <a:ln w="9525">
            <a:noFill/>
          </a:ln>
        </p:spPr>
        <p:txBody>
          <a:bodyPr wrap="square" lIns="90000" tIns="46800" rIns="90000" bIns="468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defTabSz="914400">
              <a:lnSpc>
                <a:spcPct val="98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dirty="0">
                <a:solidFill>
                  <a:srgbClr val="FF0000"/>
                </a:solidFill>
                <a:latin typeface="Calibri" panose="020F0502020204030204" pitchFamily="34" charset="0"/>
                <a:ea typeface="微软雅黑" panose="020B0503020204020204" pitchFamily="34" charset="-122"/>
              </a:rPr>
              <a:t>可执行文件</a:t>
            </a:r>
            <a:endParaRPr lang="zh-CN" altLang="en-GB" sz="1800" dirty="0">
              <a:solidFill>
                <a:srgbClr val="FF0000"/>
              </a:solidFill>
              <a:latin typeface="Calibri" panose="020F050202020403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5416"/>
                                        </p:tgtEl>
                                        <p:attrNameLst>
                                          <p:attrName>style.visibility</p:attrName>
                                        </p:attrNameLst>
                                      </p:cBhvr>
                                      <p:to>
                                        <p:strVal val="visible"/>
                                      </p:to>
                                    </p:set>
                                    <p:animEffect transition="in" filter="blinds(horizontal)">
                                      <p:cBhvr>
                                        <p:cTn id="7" dur="500"/>
                                        <p:tgtEl>
                                          <p:spTgt spid="7854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268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1268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12686"/>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1268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12664"/>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1266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126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16" grpId="0" animBg="1"/>
      <p:bldP spid="112663" grpId="0" animBg="1"/>
      <p:bldP spid="112664" grpId="0"/>
      <p:bldP spid="112686" grpId="0" animBg="1"/>
      <p:bldP spid="112688" grpId="0"/>
      <p:bldP spid="112689"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7761" name="Rectangle 2"/>
          <p:cNvSpPr>
            <a:spLocks noGrp="1"/>
          </p:cNvSpPr>
          <p:nvPr>
            <p:ph type="title"/>
          </p:nvPr>
        </p:nvSpPr>
        <p:spPr>
          <a:ln/>
        </p:spPr>
        <p:txBody>
          <a:bodyPr vert="horz" wrap="square" lIns="91440" tIns="45720" rIns="91440" bIns="45720" anchor="ctr" anchorCtr="0"/>
          <a:lstStyle/>
          <a:p>
            <a:r>
              <a:rPr lang="zh-CN" altLang="en-US" dirty="0"/>
              <a:t>回顾：可执行文件中的程序头表</a:t>
            </a:r>
          </a:p>
        </p:txBody>
      </p:sp>
      <p:sp>
        <p:nvSpPr>
          <p:cNvPr id="117762" name="Rectangle 3"/>
          <p:cNvSpPr/>
          <p:nvPr/>
        </p:nvSpPr>
        <p:spPr>
          <a:xfrm>
            <a:off x="201613" y="703263"/>
            <a:ext cx="3389312" cy="2838450"/>
          </a:xfrm>
          <a:prstGeom prst="rect">
            <a:avLst/>
          </a:prstGeom>
          <a:noFill/>
          <a:ln w="9525">
            <a:noFill/>
          </a:ln>
        </p:spPr>
        <p:txBody>
          <a:bodyPr wrap="none" anchor="ctr" anchorCtr="0">
            <a:spAutoFit/>
          </a:bodyPr>
          <a:lstStyle/>
          <a:p>
            <a:pPr indent="266700"/>
            <a:r>
              <a:rPr lang="en-US" altLang="zh-CN" b="1" dirty="0">
                <a:latin typeface="微软雅黑" panose="020B0503020204020204" pitchFamily="34" charset="-122"/>
                <a:ea typeface="微软雅黑" panose="020B0503020204020204" pitchFamily="34" charset="-122"/>
              </a:rPr>
              <a:t>typedef struct {</a:t>
            </a:r>
          </a:p>
          <a:p>
            <a:pPr indent="266700"/>
            <a:r>
              <a:rPr lang="en-US" altLang="zh-CN" b="1" dirty="0">
                <a:latin typeface="微软雅黑" panose="020B0503020204020204" pitchFamily="34" charset="-122"/>
                <a:ea typeface="微软雅黑" panose="020B0503020204020204" pitchFamily="34" charset="-122"/>
              </a:rPr>
              <a:t>        Elf32_Word   p_type;</a:t>
            </a:r>
          </a:p>
          <a:p>
            <a:pPr indent="266700"/>
            <a:r>
              <a:rPr lang="en-US" altLang="zh-CN" b="1" dirty="0">
                <a:latin typeface="微软雅黑" panose="020B0503020204020204" pitchFamily="34" charset="-122"/>
                <a:ea typeface="微软雅黑" panose="020B0503020204020204" pitchFamily="34" charset="-122"/>
              </a:rPr>
              <a:t>        Elf32_Off       p_offset;</a:t>
            </a:r>
          </a:p>
          <a:p>
            <a:pPr indent="266700"/>
            <a:r>
              <a:rPr lang="en-US" altLang="zh-CN" b="1" dirty="0">
                <a:latin typeface="微软雅黑" panose="020B0503020204020204" pitchFamily="34" charset="-122"/>
                <a:ea typeface="微软雅黑" panose="020B0503020204020204" pitchFamily="34" charset="-122"/>
              </a:rPr>
              <a:t>        Elf32_Addr    p_vaddr;</a:t>
            </a:r>
          </a:p>
          <a:p>
            <a:pPr indent="266700"/>
            <a:r>
              <a:rPr lang="en-US" altLang="zh-CN" b="1" dirty="0">
                <a:latin typeface="微软雅黑" panose="020B0503020204020204" pitchFamily="34" charset="-122"/>
                <a:ea typeface="微软雅黑" panose="020B0503020204020204" pitchFamily="34" charset="-122"/>
              </a:rPr>
              <a:t>        Elf32_Addr    p_paddr;</a:t>
            </a:r>
          </a:p>
          <a:p>
            <a:pPr indent="266700"/>
            <a:r>
              <a:rPr lang="en-US" altLang="zh-CN" b="1" dirty="0">
                <a:latin typeface="微软雅黑" panose="020B0503020204020204" pitchFamily="34" charset="-122"/>
                <a:ea typeface="微软雅黑" panose="020B0503020204020204" pitchFamily="34" charset="-122"/>
              </a:rPr>
              <a:t>        Elf32_Word   p_filesz;</a:t>
            </a:r>
          </a:p>
          <a:p>
            <a:pPr indent="266700"/>
            <a:r>
              <a:rPr lang="en-US" altLang="zh-CN" b="1" dirty="0">
                <a:latin typeface="微软雅黑" panose="020B0503020204020204" pitchFamily="34" charset="-122"/>
                <a:ea typeface="微软雅黑" panose="020B0503020204020204" pitchFamily="34" charset="-122"/>
              </a:rPr>
              <a:t>        Elf32_Word   p_memsz;</a:t>
            </a:r>
          </a:p>
          <a:p>
            <a:pPr indent="266700"/>
            <a:r>
              <a:rPr lang="en-US" altLang="zh-CN" b="1" dirty="0">
                <a:latin typeface="微软雅黑" panose="020B0503020204020204" pitchFamily="34" charset="-122"/>
                <a:ea typeface="微软雅黑" panose="020B0503020204020204" pitchFamily="34" charset="-122"/>
              </a:rPr>
              <a:t>        Elf32_Word   p_flags;</a:t>
            </a:r>
          </a:p>
          <a:p>
            <a:pPr indent="266700"/>
            <a:r>
              <a:rPr lang="en-US" altLang="zh-CN" b="1" dirty="0">
                <a:latin typeface="微软雅黑" panose="020B0503020204020204" pitchFamily="34" charset="-122"/>
                <a:ea typeface="微软雅黑" panose="020B0503020204020204" pitchFamily="34" charset="-122"/>
              </a:rPr>
              <a:t>        Elf32_Word   p_align;</a:t>
            </a:r>
          </a:p>
          <a:p>
            <a:pPr indent="266700"/>
            <a:r>
              <a:rPr lang="en-US" altLang="zh-CN" b="1" dirty="0">
                <a:latin typeface="微软雅黑" panose="020B0503020204020204" pitchFamily="34" charset="-122"/>
                <a:ea typeface="微软雅黑" panose="020B0503020204020204" pitchFamily="34" charset="-122"/>
              </a:rPr>
              <a:t>} Elf32_Phdr;</a:t>
            </a:r>
          </a:p>
        </p:txBody>
      </p:sp>
      <p:pic>
        <p:nvPicPr>
          <p:cNvPr id="117763" name="Picture 4"/>
          <p:cNvPicPr>
            <a:picLocks noChangeAspect="1"/>
          </p:cNvPicPr>
          <p:nvPr/>
        </p:nvPicPr>
        <p:blipFill>
          <a:blip r:embed="rId2"/>
          <a:stretch>
            <a:fillRect/>
          </a:stretch>
        </p:blipFill>
        <p:spPr>
          <a:xfrm>
            <a:off x="0" y="3686175"/>
            <a:ext cx="9144000" cy="3171825"/>
          </a:xfrm>
          <a:prstGeom prst="rect">
            <a:avLst/>
          </a:prstGeom>
          <a:noFill/>
          <a:ln w="9525">
            <a:noFill/>
          </a:ln>
        </p:spPr>
      </p:pic>
      <p:sp>
        <p:nvSpPr>
          <p:cNvPr id="117764" name="Rectangle 5"/>
          <p:cNvSpPr/>
          <p:nvPr/>
        </p:nvSpPr>
        <p:spPr>
          <a:xfrm>
            <a:off x="4162425" y="989013"/>
            <a:ext cx="4678363" cy="2260600"/>
          </a:xfrm>
          <a:prstGeom prst="rect">
            <a:avLst/>
          </a:prstGeom>
          <a:noFill/>
          <a:ln w="9525">
            <a:noFill/>
          </a:ln>
        </p:spPr>
        <p:txBody>
          <a:bodyPr anchor="ctr" anchorCtr="0">
            <a:spAutoFit/>
          </a:bodyPr>
          <a:lstStyle/>
          <a:p>
            <a:pPr eaLnBrk="0" hangingPunct="0">
              <a:lnSpc>
                <a:spcPct val="105000"/>
              </a:lnSpc>
              <a:spcBef>
                <a:spcPct val="40000"/>
              </a:spcBef>
            </a:pPr>
            <a:r>
              <a:rPr lang="zh-CN" altLang="en-US" sz="2000" b="1" dirty="0">
                <a:solidFill>
                  <a:srgbClr val="3366FF"/>
                </a:solidFill>
                <a:latin typeface="微软雅黑" panose="020B0503020204020204" pitchFamily="34" charset="-122"/>
                <a:ea typeface="微软雅黑" panose="020B0503020204020204" pitchFamily="34" charset="-122"/>
              </a:rPr>
              <a:t>程序头表</a:t>
            </a:r>
            <a:r>
              <a:rPr lang="zh-CN" altLang="en-US" sz="2000" b="1" dirty="0">
                <a:solidFill>
                  <a:srgbClr val="CC3300"/>
                </a:solidFill>
                <a:latin typeface="微软雅黑" panose="020B0503020204020204" pitchFamily="34" charset="-122"/>
                <a:ea typeface="微软雅黑" panose="020B0503020204020204" pitchFamily="34" charset="-122"/>
              </a:rPr>
              <a:t>能够描述</a:t>
            </a:r>
            <a:r>
              <a:rPr lang="zh-CN" altLang="en-US" sz="2000" b="1" dirty="0">
                <a:solidFill>
                  <a:srgbClr val="3366FF"/>
                </a:solidFill>
                <a:latin typeface="微软雅黑" panose="020B0503020204020204" pitchFamily="34" charset="-122"/>
                <a:ea typeface="微软雅黑" panose="020B0503020204020204" pitchFamily="34" charset="-122"/>
              </a:rPr>
              <a:t>可执行文件中的节与虚拟空间中的存储段之间的映射关系</a:t>
            </a:r>
          </a:p>
          <a:p>
            <a:pPr eaLnBrk="0" hangingPunct="0">
              <a:lnSpc>
                <a:spcPct val="105000"/>
              </a:lnSpc>
              <a:spcBef>
                <a:spcPct val="40000"/>
              </a:spcBef>
            </a:pPr>
            <a:r>
              <a:rPr lang="zh-CN" altLang="en-US" sz="2000" b="1" dirty="0">
                <a:solidFill>
                  <a:srgbClr val="3366FF"/>
                </a:solidFill>
                <a:latin typeface="微软雅黑" panose="020B0503020204020204" pitchFamily="34" charset="-122"/>
                <a:ea typeface="微软雅黑" panose="020B0503020204020204" pitchFamily="34" charset="-122"/>
              </a:rPr>
              <a:t>一个表项说明虚拟地址空间中</a:t>
            </a:r>
            <a:r>
              <a:rPr lang="zh-CN" altLang="en-US" sz="2000" b="1" dirty="0">
                <a:solidFill>
                  <a:srgbClr val="CC3300"/>
                </a:solidFill>
                <a:latin typeface="微软雅黑" panose="020B0503020204020204" pitchFamily="34" charset="-122"/>
                <a:ea typeface="微软雅黑" panose="020B0503020204020204" pitchFamily="34" charset="-122"/>
              </a:rPr>
              <a:t>一个连续的片段</a:t>
            </a:r>
            <a:r>
              <a:rPr lang="zh-CN" altLang="en-US" sz="2000" b="1" dirty="0">
                <a:solidFill>
                  <a:srgbClr val="3366FF"/>
                </a:solidFill>
                <a:latin typeface="微软雅黑" panose="020B0503020204020204" pitchFamily="34" charset="-122"/>
                <a:ea typeface="微软雅黑" panose="020B0503020204020204" pitchFamily="34" charset="-122"/>
              </a:rPr>
              <a:t>或</a:t>
            </a:r>
            <a:r>
              <a:rPr lang="zh-CN" altLang="en-US" sz="2000" b="1" dirty="0">
                <a:solidFill>
                  <a:srgbClr val="CC3300"/>
                </a:solidFill>
                <a:latin typeface="微软雅黑" panose="020B0503020204020204" pitchFamily="34" charset="-122"/>
                <a:ea typeface="微软雅黑" panose="020B0503020204020204" pitchFamily="34" charset="-122"/>
              </a:rPr>
              <a:t>一个特殊的节</a:t>
            </a:r>
            <a:r>
              <a:rPr lang="zh-CN" altLang="en-US" sz="2000" dirty="0">
                <a:solidFill>
                  <a:srgbClr val="3366FF"/>
                </a:solidFill>
                <a:latin typeface="微软雅黑" panose="020B0503020204020204" pitchFamily="34" charset="-122"/>
                <a:ea typeface="微软雅黑" panose="020B0503020204020204" pitchFamily="34" charset="-122"/>
              </a:rPr>
              <a:t> </a:t>
            </a:r>
          </a:p>
          <a:p>
            <a:pPr eaLnBrk="0" hangingPunct="0">
              <a:lnSpc>
                <a:spcPct val="105000"/>
              </a:lnSpc>
              <a:spcBef>
                <a:spcPct val="40000"/>
              </a:spcBef>
            </a:pPr>
            <a:r>
              <a:rPr lang="zh-CN" altLang="en-US" sz="2000" b="1" dirty="0">
                <a:solidFill>
                  <a:srgbClr val="3366FF"/>
                </a:solidFill>
                <a:latin typeface="微软雅黑" panose="020B0503020204020204" pitchFamily="34" charset="-122"/>
                <a:ea typeface="微软雅黑" panose="020B0503020204020204" pitchFamily="34" charset="-122"/>
              </a:rPr>
              <a:t>以下是</a:t>
            </a:r>
            <a:r>
              <a:rPr lang="en-US" altLang="zh-CN" sz="2000" b="1" dirty="0">
                <a:solidFill>
                  <a:srgbClr val="3366FF"/>
                </a:solidFill>
                <a:latin typeface="微软雅黑" panose="020B0503020204020204" pitchFamily="34" charset="-122"/>
                <a:ea typeface="微软雅黑" panose="020B0503020204020204" pitchFamily="34" charset="-122"/>
              </a:rPr>
              <a:t>GNU READELF</a:t>
            </a:r>
            <a:r>
              <a:rPr lang="zh-CN" altLang="en-US" sz="2000" b="1" dirty="0">
                <a:solidFill>
                  <a:srgbClr val="3366FF"/>
                </a:solidFill>
                <a:latin typeface="微软雅黑" panose="020B0503020204020204" pitchFamily="34" charset="-122"/>
                <a:ea typeface="微软雅黑" panose="020B0503020204020204" pitchFamily="34" charset="-122"/>
              </a:rPr>
              <a:t>显示的某可执行目标文件的程序头表信息</a:t>
            </a:r>
          </a:p>
        </p:txBody>
      </p:sp>
      <p:sp>
        <p:nvSpPr>
          <p:cNvPr id="117765" name="Rectangle 6"/>
          <p:cNvSpPr/>
          <p:nvPr/>
        </p:nvSpPr>
        <p:spPr>
          <a:xfrm>
            <a:off x="246063" y="3932238"/>
            <a:ext cx="8651875" cy="334962"/>
          </a:xfrm>
          <a:prstGeom prst="rect">
            <a:avLst/>
          </a:prstGeom>
          <a:noFill/>
          <a:ln w="28575" cap="flat" cmpd="sng">
            <a:solidFill>
              <a:srgbClr val="FF0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117766" name="Line 7"/>
          <p:cNvSpPr/>
          <p:nvPr/>
        </p:nvSpPr>
        <p:spPr>
          <a:xfrm>
            <a:off x="219075" y="5368925"/>
            <a:ext cx="8853488" cy="0"/>
          </a:xfrm>
          <a:prstGeom prst="line">
            <a:avLst/>
          </a:prstGeom>
          <a:ln w="28575" cap="flat" cmpd="sng">
            <a:solidFill>
              <a:srgbClr val="FF0000"/>
            </a:solidFill>
            <a:prstDash val="solid"/>
            <a:round/>
            <a:headEnd type="none" w="med" len="med"/>
            <a:tailEnd type="none" w="med" len="med"/>
          </a:ln>
        </p:spPr>
      </p:sp>
      <p:sp>
        <p:nvSpPr>
          <p:cNvPr id="117767" name="Line 8"/>
          <p:cNvSpPr/>
          <p:nvPr/>
        </p:nvSpPr>
        <p:spPr>
          <a:xfrm>
            <a:off x="233363" y="5649913"/>
            <a:ext cx="8853487" cy="0"/>
          </a:xfrm>
          <a:prstGeom prst="line">
            <a:avLst/>
          </a:prstGeom>
          <a:ln w="28575" cap="flat" cmpd="sng">
            <a:solidFill>
              <a:srgbClr val="FF0000"/>
            </a:solidFill>
            <a:prstDash val="solid"/>
            <a:round/>
            <a:headEnd type="none" w="med" len="med"/>
            <a:tailEnd type="none" w="med" len="med"/>
          </a:ln>
        </p:spPr>
      </p:sp>
      <p:sp>
        <p:nvSpPr>
          <p:cNvPr id="117768" name="Text Box 9"/>
          <p:cNvSpPr txBox="1"/>
          <p:nvPr/>
        </p:nvSpPr>
        <p:spPr>
          <a:xfrm>
            <a:off x="4222750" y="3367088"/>
            <a:ext cx="3279775" cy="457200"/>
          </a:xfrm>
          <a:prstGeom prst="rect">
            <a:avLst/>
          </a:prstGeom>
          <a:noFill/>
          <a:ln w="9525">
            <a:noFill/>
          </a:ln>
        </p:spPr>
        <p:txBody>
          <a:bodyPr anchor="t" anchorCtr="0">
            <a:spAutoFit/>
          </a:bodyPr>
          <a:lstStyle/>
          <a:p>
            <a:pPr>
              <a:spcBef>
                <a:spcPct val="50000"/>
              </a:spcBef>
            </a:pPr>
            <a:r>
              <a:rPr lang="en-US" altLang="zh-CN" sz="2400" b="1" dirty="0">
                <a:solidFill>
                  <a:srgbClr val="FF0000"/>
                </a:solidFill>
                <a:latin typeface="微软雅黑" panose="020B0503020204020204" pitchFamily="34" charset="-122"/>
                <a:ea typeface="微软雅黑" panose="020B0503020204020204" pitchFamily="34" charset="-122"/>
              </a:rPr>
              <a:t>$ readelf –l main</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8785" name="Rectangle 2"/>
          <p:cNvSpPr>
            <a:spLocks noGrp="1"/>
          </p:cNvSpPr>
          <p:nvPr>
            <p:ph type="title"/>
          </p:nvPr>
        </p:nvSpPr>
        <p:spPr>
          <a:ln/>
        </p:spPr>
        <p:txBody>
          <a:bodyPr vert="horz" wrap="square" lIns="91440" tIns="45720" rIns="91440" bIns="45720" anchor="ctr" anchorCtr="0"/>
          <a:lstStyle/>
          <a:p>
            <a:r>
              <a:rPr lang="zh-CN" altLang="en-US" dirty="0"/>
              <a:t>程序头（段头）表的信息</a:t>
            </a:r>
            <a:endParaRPr lang="en-US" altLang="zh-CN" dirty="0"/>
          </a:p>
        </p:txBody>
      </p:sp>
      <p:sp>
        <p:nvSpPr>
          <p:cNvPr id="693251" name="Rectangle 3"/>
          <p:cNvSpPr>
            <a:spLocks noGrp="1"/>
          </p:cNvSpPr>
          <p:nvPr>
            <p:ph idx="1"/>
          </p:nvPr>
        </p:nvSpPr>
        <p:spPr>
          <a:xfrm>
            <a:off x="177800" y="836613"/>
            <a:ext cx="8491538" cy="1330325"/>
          </a:xfrm>
          <a:ln/>
        </p:spPr>
        <p:txBody>
          <a:bodyPr vert="horz" wrap="square" lIns="91440" tIns="45720" rIns="91440" bIns="45720" anchor="t" anchorCtr="0"/>
          <a:lstStyle/>
          <a:p>
            <a:pPr>
              <a:lnSpc>
                <a:spcPct val="105000"/>
              </a:lnSpc>
            </a:pPr>
            <a:r>
              <a:rPr lang="zh-CN" altLang="en-US" sz="2200" dirty="0">
                <a:latin typeface="微软雅黑" panose="020B0503020204020204" pitchFamily="34" charset="-122"/>
                <a:ea typeface="微软雅黑" panose="020B0503020204020204" pitchFamily="34" charset="-122"/>
              </a:rPr>
              <a:t>程序头表中包含了可执行文件中连续的片（</a:t>
            </a:r>
            <a:r>
              <a:rPr lang="en-US" altLang="zh-CN" sz="2200" dirty="0">
                <a:latin typeface="微软雅黑" panose="020B0503020204020204" pitchFamily="34" charset="-122"/>
                <a:ea typeface="微软雅黑" panose="020B0503020204020204" pitchFamily="34" charset="-122"/>
              </a:rPr>
              <a:t>chunk</a:t>
            </a:r>
            <a:r>
              <a:rPr lang="zh-CN" altLang="en-US" sz="2200" dirty="0">
                <a:latin typeface="微软雅黑" panose="020B0503020204020204" pitchFamily="34" charset="-122"/>
                <a:ea typeface="微软雅黑" panose="020B0503020204020204" pitchFamily="34" charset="-122"/>
              </a:rPr>
              <a:t>）如何映射到连续的存储段的信息。</a:t>
            </a:r>
          </a:p>
          <a:p>
            <a:pPr>
              <a:lnSpc>
                <a:spcPct val="105000"/>
              </a:lnSpc>
            </a:pPr>
            <a:r>
              <a:rPr lang="zh-CN" altLang="en-US" sz="2200" dirty="0">
                <a:latin typeface="微软雅黑" panose="020B0503020204020204" pitchFamily="34" charset="-122"/>
                <a:ea typeface="微软雅黑" panose="020B0503020204020204" pitchFamily="34" charset="-122"/>
              </a:rPr>
              <a:t>以下是由</a:t>
            </a:r>
            <a:r>
              <a:rPr lang="en-US" altLang="zh-CN" sz="2200" dirty="0">
                <a:solidFill>
                  <a:srgbClr val="3333CC"/>
                </a:solidFill>
                <a:latin typeface="微软雅黑" panose="020B0503020204020204" pitchFamily="34" charset="-122"/>
                <a:ea typeface="微软雅黑" panose="020B0503020204020204" pitchFamily="34" charset="-122"/>
              </a:rPr>
              <a:t>OBJDUMP</a:t>
            </a:r>
            <a:r>
              <a:rPr lang="zh-CN" altLang="en-US" sz="2200" dirty="0">
                <a:latin typeface="微软雅黑" panose="020B0503020204020204" pitchFamily="34" charset="-122"/>
                <a:ea typeface="微软雅黑" panose="020B0503020204020204" pitchFamily="34" charset="-122"/>
              </a:rPr>
              <a:t>得到某可执行文件的段头部表内容</a:t>
            </a:r>
          </a:p>
        </p:txBody>
      </p:sp>
      <p:sp>
        <p:nvSpPr>
          <p:cNvPr id="118787" name="Text Box 4"/>
          <p:cNvSpPr txBox="1"/>
          <p:nvPr/>
        </p:nvSpPr>
        <p:spPr>
          <a:xfrm>
            <a:off x="536575" y="2017713"/>
            <a:ext cx="7910513" cy="366712"/>
          </a:xfrm>
          <a:prstGeom prst="rect">
            <a:avLst/>
          </a:prstGeom>
          <a:noFill/>
          <a:ln w="9525">
            <a:noFill/>
          </a:ln>
        </p:spPr>
        <p:txBody>
          <a:bodyPr anchor="t" anchorCtr="0">
            <a:spAutoFit/>
          </a:bodyPr>
          <a:lstStyle/>
          <a:p>
            <a:pPr>
              <a:spcBef>
                <a:spcPct val="50000"/>
              </a:spcBef>
            </a:pPr>
            <a:endParaRPr lang="zh-CN" altLang="en-US" dirty="0">
              <a:latin typeface="Arial" panose="020B0604020202020204" pitchFamily="34" charset="0"/>
              <a:ea typeface="宋体" panose="02010600030101010101" pitchFamily="2" charset="-122"/>
            </a:endParaRPr>
          </a:p>
        </p:txBody>
      </p:sp>
      <p:sp>
        <p:nvSpPr>
          <p:cNvPr id="693254" name="Text Box 6"/>
          <p:cNvSpPr txBox="1"/>
          <p:nvPr/>
        </p:nvSpPr>
        <p:spPr>
          <a:xfrm>
            <a:off x="244475" y="2046288"/>
            <a:ext cx="8651875" cy="2509837"/>
          </a:xfrm>
          <a:prstGeom prst="rect">
            <a:avLst/>
          </a:prstGeom>
          <a:noFill/>
          <a:ln w="9525">
            <a:noFill/>
          </a:ln>
        </p:spPr>
        <p:txBody>
          <a:bodyPr anchor="t" anchorCtr="0">
            <a:spAutoFit/>
          </a:bodyPr>
          <a:lstStyle/>
          <a:p>
            <a:pPr>
              <a:spcBef>
                <a:spcPct val="30000"/>
              </a:spcBef>
            </a:pPr>
            <a:r>
              <a:rPr lang="en-US" altLang="zh-CN" b="1" i="1" dirty="0">
                <a:solidFill>
                  <a:srgbClr val="FF0000"/>
                </a:solidFill>
                <a:latin typeface="Arial" panose="020B0604020202020204" pitchFamily="34" charset="0"/>
                <a:ea typeface="微软雅黑" panose="020B0503020204020204" pitchFamily="34" charset="-122"/>
              </a:rPr>
              <a:t>Read-only code segment</a:t>
            </a:r>
            <a:r>
              <a:rPr lang="en-US" altLang="zh-CN" b="1" i="1" dirty="0">
                <a:latin typeface="Arial" panose="020B0604020202020204" pitchFamily="34" charset="0"/>
                <a:ea typeface="微软雅黑" panose="020B0503020204020204" pitchFamily="34" charset="-122"/>
              </a:rPr>
              <a:t> </a:t>
            </a:r>
          </a:p>
          <a:p>
            <a:pPr>
              <a:spcBef>
                <a:spcPct val="30000"/>
              </a:spcBef>
            </a:pPr>
            <a:r>
              <a:rPr lang="en-US" altLang="zh-CN" b="1" dirty="0">
                <a:latin typeface="Arial" panose="020B0604020202020204" pitchFamily="34" charset="0"/>
                <a:ea typeface="微软雅黑" panose="020B0503020204020204" pitchFamily="34" charset="-122"/>
              </a:rPr>
              <a:t>LOAD </a:t>
            </a:r>
            <a:r>
              <a:rPr lang="en-US" altLang="zh-CN" b="1" dirty="0">
                <a:solidFill>
                  <a:srgbClr val="3333CC"/>
                </a:solidFill>
                <a:latin typeface="Arial" panose="020B0604020202020204" pitchFamily="34" charset="0"/>
                <a:ea typeface="微软雅黑" panose="020B0503020204020204" pitchFamily="34" charset="-122"/>
              </a:rPr>
              <a:t>off       </a:t>
            </a:r>
            <a:r>
              <a:rPr lang="en-US" altLang="zh-CN" b="1" dirty="0">
                <a:latin typeface="Arial" panose="020B0604020202020204" pitchFamily="34" charset="0"/>
                <a:ea typeface="微软雅黑" panose="020B0503020204020204" pitchFamily="34" charset="-122"/>
              </a:rPr>
              <a:t>0x00000000 </a:t>
            </a:r>
            <a:r>
              <a:rPr lang="en-US" altLang="zh-CN" b="1" dirty="0">
                <a:solidFill>
                  <a:srgbClr val="3333CC"/>
                </a:solidFill>
                <a:latin typeface="Arial" panose="020B0604020202020204" pitchFamily="34" charset="0"/>
                <a:ea typeface="微软雅黑" panose="020B0503020204020204" pitchFamily="34" charset="-122"/>
              </a:rPr>
              <a:t>vaddr    </a:t>
            </a:r>
            <a:r>
              <a:rPr lang="en-US" altLang="zh-CN" b="1" dirty="0">
                <a:latin typeface="Arial" panose="020B0604020202020204" pitchFamily="34" charset="0"/>
                <a:ea typeface="微软雅黑" panose="020B0503020204020204" pitchFamily="34" charset="-122"/>
              </a:rPr>
              <a:t>0x08048000</a:t>
            </a:r>
            <a:r>
              <a:rPr lang="en-US" altLang="zh-CN" b="1" dirty="0">
                <a:solidFill>
                  <a:srgbClr val="3333CC"/>
                </a:solidFill>
                <a:latin typeface="Arial" panose="020B0604020202020204" pitchFamily="34" charset="0"/>
                <a:ea typeface="微软雅黑" panose="020B0503020204020204" pitchFamily="34" charset="-122"/>
              </a:rPr>
              <a:t> paddr </a:t>
            </a:r>
            <a:r>
              <a:rPr lang="en-US" altLang="zh-CN" b="1" dirty="0">
                <a:latin typeface="Arial" panose="020B0604020202020204" pitchFamily="34" charset="0"/>
                <a:ea typeface="微软雅黑" panose="020B0503020204020204" pitchFamily="34" charset="-122"/>
              </a:rPr>
              <a:t> 0x08048000 </a:t>
            </a:r>
            <a:r>
              <a:rPr lang="en-US" altLang="zh-CN" b="1" dirty="0">
                <a:solidFill>
                  <a:srgbClr val="3333CC"/>
                </a:solidFill>
                <a:latin typeface="Arial" panose="020B0604020202020204" pitchFamily="34" charset="0"/>
                <a:ea typeface="微软雅黑" panose="020B0503020204020204" pitchFamily="34" charset="-122"/>
              </a:rPr>
              <a:t> align</a:t>
            </a:r>
            <a:r>
              <a:rPr lang="en-US" altLang="zh-CN" b="1" dirty="0">
                <a:latin typeface="Arial" panose="020B0604020202020204" pitchFamily="34" charset="0"/>
                <a:ea typeface="微软雅黑" panose="020B0503020204020204" pitchFamily="34" charset="-122"/>
              </a:rPr>
              <a:t>  2**12</a:t>
            </a:r>
          </a:p>
          <a:p>
            <a:pPr>
              <a:spcBef>
                <a:spcPct val="30000"/>
              </a:spcBef>
            </a:pPr>
            <a:r>
              <a:rPr lang="en-US" altLang="zh-CN" b="1" dirty="0">
                <a:latin typeface="Arial" panose="020B0604020202020204" pitchFamily="34" charset="0"/>
                <a:ea typeface="微软雅黑" panose="020B0503020204020204" pitchFamily="34" charset="-122"/>
              </a:rPr>
              <a:t>           </a:t>
            </a:r>
            <a:r>
              <a:rPr lang="en-US" altLang="zh-CN" b="1" dirty="0">
                <a:solidFill>
                  <a:srgbClr val="3333CC"/>
                </a:solidFill>
                <a:latin typeface="Arial" panose="020B0604020202020204" pitchFamily="34" charset="0"/>
                <a:ea typeface="微软雅黑" panose="020B0503020204020204" pitchFamily="34" charset="-122"/>
              </a:rPr>
              <a:t> filesz</a:t>
            </a:r>
            <a:r>
              <a:rPr lang="en-US" altLang="zh-CN" b="1" dirty="0">
                <a:latin typeface="Arial" panose="020B0604020202020204" pitchFamily="34" charset="0"/>
                <a:ea typeface="微软雅黑" panose="020B0503020204020204" pitchFamily="34" charset="-122"/>
              </a:rPr>
              <a:t> 0x00000448 </a:t>
            </a:r>
            <a:r>
              <a:rPr lang="en-US" altLang="zh-CN" b="1" dirty="0">
                <a:solidFill>
                  <a:srgbClr val="3333CC"/>
                </a:solidFill>
                <a:latin typeface="Arial" panose="020B0604020202020204" pitchFamily="34" charset="0"/>
                <a:ea typeface="微软雅黑" panose="020B0503020204020204" pitchFamily="34" charset="-122"/>
              </a:rPr>
              <a:t> memsz</a:t>
            </a:r>
            <a:r>
              <a:rPr lang="en-US" altLang="zh-CN" b="1" dirty="0">
                <a:latin typeface="Arial" panose="020B0604020202020204" pitchFamily="34" charset="0"/>
                <a:ea typeface="微软雅黑" panose="020B0503020204020204" pitchFamily="34" charset="-122"/>
              </a:rPr>
              <a:t> 0x00000448</a:t>
            </a:r>
            <a:r>
              <a:rPr lang="en-US" altLang="zh-CN" b="1" dirty="0">
                <a:solidFill>
                  <a:srgbClr val="3333CC"/>
                </a:solidFill>
                <a:latin typeface="Arial" panose="020B0604020202020204" pitchFamily="34" charset="0"/>
                <a:ea typeface="微软雅黑" panose="020B0503020204020204" pitchFamily="34" charset="-122"/>
              </a:rPr>
              <a:t>  flags</a:t>
            </a:r>
            <a:r>
              <a:rPr lang="en-US" altLang="zh-CN" b="1" dirty="0">
                <a:latin typeface="Arial" panose="020B0604020202020204" pitchFamily="34" charset="0"/>
                <a:ea typeface="微软雅黑" panose="020B0503020204020204" pitchFamily="34" charset="-122"/>
              </a:rPr>
              <a:t>  r-x</a:t>
            </a:r>
          </a:p>
          <a:p>
            <a:pPr>
              <a:spcBef>
                <a:spcPct val="30000"/>
              </a:spcBef>
            </a:pPr>
            <a:endParaRPr lang="en-US" altLang="zh-CN" b="1" dirty="0">
              <a:latin typeface="Arial" panose="020B0604020202020204" pitchFamily="34" charset="0"/>
              <a:ea typeface="微软雅黑" panose="020B0503020204020204" pitchFamily="34" charset="-122"/>
            </a:endParaRPr>
          </a:p>
          <a:p>
            <a:pPr>
              <a:spcBef>
                <a:spcPct val="30000"/>
              </a:spcBef>
            </a:pPr>
            <a:r>
              <a:rPr lang="en-US" altLang="zh-CN" b="1" i="1" dirty="0">
                <a:solidFill>
                  <a:srgbClr val="FF0000"/>
                </a:solidFill>
                <a:latin typeface="Arial" panose="020B0604020202020204" pitchFamily="34" charset="0"/>
                <a:ea typeface="微软雅黑" panose="020B0503020204020204" pitchFamily="34" charset="-122"/>
              </a:rPr>
              <a:t>Read/write</a:t>
            </a:r>
            <a:r>
              <a:rPr lang="zh-CN" altLang="en-US" b="1" i="1" dirty="0">
                <a:solidFill>
                  <a:srgbClr val="FF0000"/>
                </a:solidFill>
                <a:latin typeface="Arial" panose="020B0604020202020204" pitchFamily="34" charset="0"/>
                <a:ea typeface="微软雅黑" panose="020B0503020204020204" pitchFamily="34" charset="-122"/>
              </a:rPr>
              <a:t> </a:t>
            </a:r>
            <a:r>
              <a:rPr lang="en-US" altLang="zh-CN" b="1" i="1" dirty="0">
                <a:solidFill>
                  <a:srgbClr val="FF0000"/>
                </a:solidFill>
                <a:latin typeface="Arial" panose="020B0604020202020204" pitchFamily="34" charset="0"/>
                <a:ea typeface="微软雅黑" panose="020B0503020204020204" pitchFamily="34" charset="-122"/>
              </a:rPr>
              <a:t>data segment</a:t>
            </a:r>
            <a:r>
              <a:rPr lang="en-US" altLang="zh-CN" b="1" i="1" dirty="0">
                <a:latin typeface="Arial" panose="020B0604020202020204" pitchFamily="34" charset="0"/>
                <a:ea typeface="微软雅黑" panose="020B0503020204020204" pitchFamily="34" charset="-122"/>
              </a:rPr>
              <a:t> </a:t>
            </a:r>
          </a:p>
          <a:p>
            <a:pPr>
              <a:spcBef>
                <a:spcPct val="30000"/>
              </a:spcBef>
            </a:pPr>
            <a:r>
              <a:rPr lang="en-US" altLang="zh-CN" b="1" dirty="0">
                <a:latin typeface="Arial" panose="020B0604020202020204" pitchFamily="34" charset="0"/>
                <a:ea typeface="微软雅黑" panose="020B0503020204020204" pitchFamily="34" charset="-122"/>
              </a:rPr>
              <a:t>LOAD </a:t>
            </a:r>
            <a:r>
              <a:rPr lang="en-US" altLang="zh-CN" b="1" dirty="0">
                <a:solidFill>
                  <a:srgbClr val="3333CC"/>
                </a:solidFill>
                <a:latin typeface="Arial" panose="020B0604020202020204" pitchFamily="34" charset="0"/>
                <a:ea typeface="微软雅黑" panose="020B0503020204020204" pitchFamily="34" charset="-122"/>
              </a:rPr>
              <a:t>off    </a:t>
            </a:r>
            <a:r>
              <a:rPr lang="en-US" altLang="zh-CN" b="1" dirty="0">
                <a:latin typeface="Arial" panose="020B0604020202020204" pitchFamily="34" charset="0"/>
                <a:ea typeface="微软雅黑" panose="020B0503020204020204" pitchFamily="34" charset="-122"/>
              </a:rPr>
              <a:t>   0x00000448 </a:t>
            </a:r>
            <a:r>
              <a:rPr lang="en-US" altLang="zh-CN" b="1" dirty="0">
                <a:solidFill>
                  <a:srgbClr val="3333CC"/>
                </a:solidFill>
                <a:latin typeface="Arial" panose="020B0604020202020204" pitchFamily="34" charset="0"/>
                <a:ea typeface="微软雅黑" panose="020B0503020204020204" pitchFamily="34" charset="-122"/>
              </a:rPr>
              <a:t>vaddr </a:t>
            </a:r>
            <a:r>
              <a:rPr lang="en-US" altLang="zh-CN" b="1" dirty="0">
                <a:latin typeface="Arial" panose="020B0604020202020204" pitchFamily="34" charset="0"/>
                <a:ea typeface="微软雅黑" panose="020B0503020204020204" pitchFamily="34" charset="-122"/>
              </a:rPr>
              <a:t>   0x08049448 </a:t>
            </a:r>
            <a:r>
              <a:rPr lang="en-US" altLang="zh-CN" b="1" dirty="0">
                <a:solidFill>
                  <a:srgbClr val="3333CC"/>
                </a:solidFill>
                <a:latin typeface="Arial" panose="020B0604020202020204" pitchFamily="34" charset="0"/>
                <a:ea typeface="微软雅黑" panose="020B0503020204020204" pitchFamily="34" charset="-122"/>
              </a:rPr>
              <a:t>paddr</a:t>
            </a:r>
            <a:r>
              <a:rPr lang="en-US" altLang="zh-CN" b="1" dirty="0">
                <a:latin typeface="Arial" panose="020B0604020202020204" pitchFamily="34" charset="0"/>
                <a:ea typeface="微软雅黑" panose="020B0503020204020204" pitchFamily="34" charset="-122"/>
              </a:rPr>
              <a:t>  0x08049448  </a:t>
            </a:r>
            <a:r>
              <a:rPr lang="en-US" altLang="zh-CN" b="1" dirty="0">
                <a:solidFill>
                  <a:srgbClr val="3333CC"/>
                </a:solidFill>
                <a:latin typeface="Arial" panose="020B0604020202020204" pitchFamily="34" charset="0"/>
                <a:ea typeface="微软雅黑" panose="020B0503020204020204" pitchFamily="34" charset="-122"/>
              </a:rPr>
              <a:t>align</a:t>
            </a:r>
            <a:r>
              <a:rPr lang="en-US" altLang="zh-CN" b="1" dirty="0">
                <a:latin typeface="Arial" panose="020B0604020202020204" pitchFamily="34" charset="0"/>
                <a:ea typeface="微软雅黑" panose="020B0503020204020204" pitchFamily="34" charset="-122"/>
              </a:rPr>
              <a:t>  2**12</a:t>
            </a:r>
          </a:p>
          <a:p>
            <a:pPr>
              <a:spcBef>
                <a:spcPct val="30000"/>
              </a:spcBef>
            </a:pPr>
            <a:r>
              <a:rPr lang="en-US" altLang="zh-CN" b="1" dirty="0">
                <a:latin typeface="Arial" panose="020B0604020202020204" pitchFamily="34" charset="0"/>
                <a:ea typeface="微软雅黑" panose="020B0503020204020204" pitchFamily="34" charset="-122"/>
              </a:rPr>
              <a:t>           </a:t>
            </a:r>
            <a:r>
              <a:rPr lang="en-US" altLang="zh-CN" b="1" dirty="0">
                <a:solidFill>
                  <a:srgbClr val="3333CC"/>
                </a:solidFill>
                <a:latin typeface="Arial" panose="020B0604020202020204" pitchFamily="34" charset="0"/>
                <a:ea typeface="微软雅黑" panose="020B0503020204020204" pitchFamily="34" charset="-122"/>
              </a:rPr>
              <a:t> filesz </a:t>
            </a:r>
            <a:r>
              <a:rPr lang="en-US" altLang="zh-CN" b="1" dirty="0">
                <a:latin typeface="Arial" panose="020B0604020202020204" pitchFamily="34" charset="0"/>
                <a:ea typeface="微软雅黑" panose="020B0503020204020204" pitchFamily="34" charset="-122"/>
              </a:rPr>
              <a:t>0x000000e8  </a:t>
            </a:r>
            <a:r>
              <a:rPr lang="en-US" altLang="zh-CN" b="1" dirty="0">
                <a:solidFill>
                  <a:srgbClr val="3333CC"/>
                </a:solidFill>
                <a:latin typeface="Arial" panose="020B0604020202020204" pitchFamily="34" charset="0"/>
                <a:ea typeface="微软雅黑" panose="020B0503020204020204" pitchFamily="34" charset="-122"/>
              </a:rPr>
              <a:t>memsz</a:t>
            </a:r>
            <a:r>
              <a:rPr lang="en-US" altLang="zh-CN" b="1" dirty="0">
                <a:latin typeface="Arial" panose="020B0604020202020204" pitchFamily="34" charset="0"/>
                <a:ea typeface="微软雅黑" panose="020B0503020204020204" pitchFamily="34" charset="-122"/>
              </a:rPr>
              <a:t> 0x00000104 </a:t>
            </a:r>
            <a:r>
              <a:rPr lang="en-US" altLang="zh-CN" b="1" dirty="0">
                <a:solidFill>
                  <a:srgbClr val="3333CC"/>
                </a:solidFill>
                <a:latin typeface="Arial" panose="020B0604020202020204" pitchFamily="34" charset="0"/>
                <a:ea typeface="微软雅黑" panose="020B0503020204020204" pitchFamily="34" charset="-122"/>
              </a:rPr>
              <a:t> flags</a:t>
            </a:r>
            <a:r>
              <a:rPr lang="en-US" altLang="zh-CN" b="1" dirty="0">
                <a:latin typeface="Arial" panose="020B0604020202020204" pitchFamily="34" charset="0"/>
                <a:ea typeface="微软雅黑" panose="020B0503020204020204" pitchFamily="34" charset="-122"/>
              </a:rPr>
              <a:t>  rw-</a:t>
            </a:r>
          </a:p>
        </p:txBody>
      </p:sp>
      <p:sp>
        <p:nvSpPr>
          <p:cNvPr id="693256" name="Text Box 8"/>
          <p:cNvSpPr txBox="1"/>
          <p:nvPr/>
        </p:nvSpPr>
        <p:spPr>
          <a:xfrm>
            <a:off x="101600" y="4673600"/>
            <a:ext cx="8942388" cy="1919288"/>
          </a:xfrm>
          <a:prstGeom prst="rect">
            <a:avLst/>
          </a:prstGeom>
          <a:noFill/>
          <a:ln w="9525">
            <a:noFill/>
          </a:ln>
        </p:spPr>
        <p:txBody>
          <a:bodyPr anchor="t" anchorCtr="0">
            <a:spAutoFit/>
          </a:bodyPr>
          <a:lstStyle/>
          <a:p>
            <a:pPr>
              <a:lnSpc>
                <a:spcPct val="110000"/>
              </a:lnSpc>
              <a:spcBef>
                <a:spcPct val="50000"/>
              </a:spcBef>
            </a:pPr>
            <a:r>
              <a:rPr lang="zh-CN" altLang="en-US" sz="2000" b="1" dirty="0">
                <a:solidFill>
                  <a:srgbClr val="3333CC"/>
                </a:solidFill>
                <a:latin typeface="微软雅黑" panose="020B0503020204020204" pitchFamily="34" charset="-122"/>
                <a:ea typeface="微软雅黑" panose="020B0503020204020204" pitchFamily="34" charset="-122"/>
              </a:rPr>
              <a:t>代码段：从</a:t>
            </a:r>
            <a:r>
              <a:rPr lang="en-US" altLang="zh-CN" sz="2000" b="1" dirty="0">
                <a:solidFill>
                  <a:srgbClr val="3333CC"/>
                </a:solidFill>
                <a:latin typeface="微软雅黑" panose="020B0503020204020204" pitchFamily="34" charset="-122"/>
                <a:ea typeface="微软雅黑" panose="020B0503020204020204" pitchFamily="34" charset="-122"/>
              </a:rPr>
              <a:t>0x8048000</a:t>
            </a:r>
            <a:r>
              <a:rPr lang="zh-CN" altLang="en-US" sz="2000" b="1" dirty="0">
                <a:solidFill>
                  <a:srgbClr val="3333CC"/>
                </a:solidFill>
                <a:latin typeface="微软雅黑" panose="020B0503020204020204" pitchFamily="34" charset="-122"/>
                <a:ea typeface="微软雅黑" panose="020B0503020204020204" pitchFamily="34" charset="-122"/>
              </a:rPr>
              <a:t>开始，按</a:t>
            </a:r>
            <a:r>
              <a:rPr lang="en-US" altLang="zh-CN" sz="2000" b="1" dirty="0">
                <a:solidFill>
                  <a:srgbClr val="3333CC"/>
                </a:solidFill>
                <a:latin typeface="微软雅黑" panose="020B0503020204020204" pitchFamily="34" charset="-122"/>
                <a:ea typeface="微软雅黑" panose="020B0503020204020204" pitchFamily="34" charset="-122"/>
              </a:rPr>
              <a:t>4KB</a:t>
            </a:r>
            <a:r>
              <a:rPr lang="zh-CN" altLang="en-US" sz="2000" b="1" dirty="0">
                <a:solidFill>
                  <a:srgbClr val="3333CC"/>
                </a:solidFill>
                <a:latin typeface="微软雅黑" panose="020B0503020204020204" pitchFamily="34" charset="-122"/>
                <a:ea typeface="微软雅黑" panose="020B0503020204020204" pitchFamily="34" charset="-122"/>
              </a:rPr>
              <a:t>对齐，具有读</a:t>
            </a:r>
            <a:r>
              <a:rPr lang="en-US" altLang="zh-CN" sz="2000" b="1" dirty="0">
                <a:solidFill>
                  <a:srgbClr val="3333CC"/>
                </a:solidFill>
                <a:latin typeface="微软雅黑" panose="020B0503020204020204" pitchFamily="34" charset="-122"/>
                <a:ea typeface="微软雅黑" panose="020B0503020204020204" pitchFamily="34" charset="-122"/>
              </a:rPr>
              <a:t>/</a:t>
            </a:r>
            <a:r>
              <a:rPr lang="zh-CN" altLang="en-US" sz="2000" b="1" dirty="0">
                <a:solidFill>
                  <a:srgbClr val="3333CC"/>
                </a:solidFill>
                <a:latin typeface="微软雅黑" panose="020B0503020204020204" pitchFamily="34" charset="-122"/>
                <a:ea typeface="微软雅黑" panose="020B0503020204020204" pitchFamily="34" charset="-122"/>
              </a:rPr>
              <a:t>执行权限，对应可执行文件第</a:t>
            </a:r>
            <a:r>
              <a:rPr lang="en-US" altLang="zh-CN" sz="2000" b="1" dirty="0">
                <a:solidFill>
                  <a:srgbClr val="3333CC"/>
                </a:solidFill>
                <a:latin typeface="微软雅黑" panose="020B0503020204020204" pitchFamily="34" charset="-122"/>
                <a:ea typeface="微软雅黑" panose="020B0503020204020204" pitchFamily="34" charset="-122"/>
              </a:rPr>
              <a:t>0~447H</a:t>
            </a:r>
            <a:r>
              <a:rPr lang="zh-CN" altLang="en-US" sz="2000" b="1" dirty="0">
                <a:solidFill>
                  <a:srgbClr val="3333CC"/>
                </a:solidFill>
                <a:latin typeface="微软雅黑" panose="020B0503020204020204" pitchFamily="34" charset="-122"/>
                <a:ea typeface="微软雅黑" panose="020B0503020204020204" pitchFamily="34" charset="-122"/>
              </a:rPr>
              <a:t>的内容（包括</a:t>
            </a:r>
            <a:r>
              <a:rPr lang="en-US" altLang="zh-CN" sz="2000" b="1" dirty="0">
                <a:solidFill>
                  <a:srgbClr val="3333CC"/>
                </a:solidFill>
                <a:latin typeface="微软雅黑" panose="020B0503020204020204" pitchFamily="34" charset="-122"/>
                <a:ea typeface="微软雅黑" panose="020B0503020204020204" pitchFamily="34" charset="-122"/>
              </a:rPr>
              <a:t>ELF</a:t>
            </a:r>
            <a:r>
              <a:rPr lang="zh-CN" altLang="en-US" sz="2000" b="1" dirty="0">
                <a:solidFill>
                  <a:srgbClr val="3333CC"/>
                </a:solidFill>
                <a:latin typeface="微软雅黑" panose="020B0503020204020204" pitchFamily="34" charset="-122"/>
                <a:ea typeface="微软雅黑" panose="020B0503020204020204" pitchFamily="34" charset="-122"/>
              </a:rPr>
              <a:t>头、段头部表以及</a:t>
            </a:r>
            <a:r>
              <a:rPr lang="en-US" altLang="zh-CN" sz="2000" b="1" dirty="0">
                <a:solidFill>
                  <a:srgbClr val="3333CC"/>
                </a:solidFill>
                <a:latin typeface="微软雅黑" panose="020B0503020204020204" pitchFamily="34" charset="-122"/>
                <a:ea typeface="微软雅黑" panose="020B0503020204020204" pitchFamily="34" charset="-122"/>
              </a:rPr>
              <a:t>.init</a:t>
            </a:r>
            <a:r>
              <a:rPr lang="zh-CN" altLang="en-US" sz="2000" b="1" dirty="0">
                <a:solidFill>
                  <a:srgbClr val="3333CC"/>
                </a:solidFill>
                <a:latin typeface="微软雅黑" panose="020B0503020204020204" pitchFamily="34" charset="-122"/>
                <a:ea typeface="微软雅黑" panose="020B0503020204020204" pitchFamily="34" charset="-122"/>
              </a:rPr>
              <a:t>、</a:t>
            </a:r>
            <a:r>
              <a:rPr lang="en-US" altLang="zh-CN" sz="2000" b="1" dirty="0">
                <a:solidFill>
                  <a:srgbClr val="3333CC"/>
                </a:solidFill>
                <a:latin typeface="微软雅黑" panose="020B0503020204020204" pitchFamily="34" charset="-122"/>
                <a:ea typeface="微软雅黑" panose="020B0503020204020204" pitchFamily="34" charset="-122"/>
              </a:rPr>
              <a:t>.text</a:t>
            </a:r>
            <a:r>
              <a:rPr lang="zh-CN" altLang="en-US" sz="2000" b="1" dirty="0">
                <a:solidFill>
                  <a:srgbClr val="3333CC"/>
                </a:solidFill>
                <a:latin typeface="微软雅黑" panose="020B0503020204020204" pitchFamily="34" charset="-122"/>
                <a:ea typeface="微软雅黑" panose="020B0503020204020204" pitchFamily="34" charset="-122"/>
              </a:rPr>
              <a:t>和</a:t>
            </a:r>
            <a:r>
              <a:rPr lang="en-US" altLang="zh-CN" sz="2000" b="1" dirty="0">
                <a:solidFill>
                  <a:srgbClr val="3333CC"/>
                </a:solidFill>
                <a:latin typeface="微软雅黑" panose="020B0503020204020204" pitchFamily="34" charset="-122"/>
                <a:ea typeface="微软雅黑" panose="020B0503020204020204" pitchFamily="34" charset="-122"/>
              </a:rPr>
              <a:t>.rodata</a:t>
            </a:r>
            <a:r>
              <a:rPr lang="zh-CN" altLang="en-US" sz="2000" b="1" dirty="0">
                <a:solidFill>
                  <a:srgbClr val="3333CC"/>
                </a:solidFill>
                <a:latin typeface="微软雅黑" panose="020B0503020204020204" pitchFamily="34" charset="-122"/>
                <a:ea typeface="微软雅黑" panose="020B0503020204020204" pitchFamily="34" charset="-122"/>
              </a:rPr>
              <a:t>节）</a:t>
            </a:r>
          </a:p>
          <a:p>
            <a:pPr>
              <a:lnSpc>
                <a:spcPct val="110000"/>
              </a:lnSpc>
              <a:spcBef>
                <a:spcPct val="50000"/>
              </a:spcBef>
            </a:pPr>
            <a:r>
              <a:rPr lang="zh-CN" altLang="en-US" sz="2000" b="1" dirty="0">
                <a:solidFill>
                  <a:srgbClr val="3333CC"/>
                </a:solidFill>
                <a:latin typeface="微软雅黑" panose="020B0503020204020204" pitchFamily="34" charset="-122"/>
                <a:ea typeface="微软雅黑" panose="020B0503020204020204" pitchFamily="34" charset="-122"/>
              </a:rPr>
              <a:t>数据段：从</a:t>
            </a:r>
            <a:r>
              <a:rPr lang="en-US" altLang="zh-CN" sz="2000" b="1" dirty="0">
                <a:solidFill>
                  <a:srgbClr val="3333CC"/>
                </a:solidFill>
                <a:latin typeface="微软雅黑" panose="020B0503020204020204" pitchFamily="34" charset="-122"/>
                <a:ea typeface="微软雅黑" panose="020B0503020204020204" pitchFamily="34" charset="-122"/>
              </a:rPr>
              <a:t>0x8049448</a:t>
            </a:r>
            <a:r>
              <a:rPr lang="zh-CN" altLang="en-US" sz="2000" b="1" dirty="0">
                <a:solidFill>
                  <a:srgbClr val="3333CC"/>
                </a:solidFill>
                <a:latin typeface="微软雅黑" panose="020B0503020204020204" pitchFamily="34" charset="-122"/>
                <a:ea typeface="微软雅黑" panose="020B0503020204020204" pitchFamily="34" charset="-122"/>
              </a:rPr>
              <a:t>开始，按</a:t>
            </a:r>
            <a:r>
              <a:rPr lang="en-US" altLang="zh-CN" sz="2000" b="1" dirty="0">
                <a:solidFill>
                  <a:srgbClr val="3333CC"/>
                </a:solidFill>
                <a:latin typeface="微软雅黑" panose="020B0503020204020204" pitchFamily="34" charset="-122"/>
                <a:ea typeface="微软雅黑" panose="020B0503020204020204" pitchFamily="34" charset="-122"/>
              </a:rPr>
              <a:t>4KB</a:t>
            </a:r>
            <a:r>
              <a:rPr lang="zh-CN" altLang="en-US" sz="2000" b="1" dirty="0">
                <a:solidFill>
                  <a:srgbClr val="3333CC"/>
                </a:solidFill>
                <a:latin typeface="微软雅黑" panose="020B0503020204020204" pitchFamily="34" charset="-122"/>
                <a:ea typeface="微软雅黑" panose="020B0503020204020204" pitchFamily="34" charset="-122"/>
              </a:rPr>
              <a:t>对齐，具有读</a:t>
            </a:r>
            <a:r>
              <a:rPr lang="en-US" altLang="zh-CN" sz="2000" b="1" dirty="0">
                <a:solidFill>
                  <a:srgbClr val="3333CC"/>
                </a:solidFill>
                <a:latin typeface="微软雅黑" panose="020B0503020204020204" pitchFamily="34" charset="-122"/>
                <a:ea typeface="微软雅黑" panose="020B0503020204020204" pitchFamily="34" charset="-122"/>
              </a:rPr>
              <a:t>/</a:t>
            </a:r>
            <a:r>
              <a:rPr lang="zh-CN" altLang="en-US" sz="2000" b="1" dirty="0">
                <a:solidFill>
                  <a:srgbClr val="3333CC"/>
                </a:solidFill>
                <a:latin typeface="微软雅黑" panose="020B0503020204020204" pitchFamily="34" charset="-122"/>
                <a:ea typeface="微软雅黑" panose="020B0503020204020204" pitchFamily="34" charset="-122"/>
              </a:rPr>
              <a:t>写权限，前</a:t>
            </a:r>
            <a:r>
              <a:rPr lang="en-US" altLang="zh-CN" sz="2000" b="1" dirty="0">
                <a:solidFill>
                  <a:srgbClr val="3333CC"/>
                </a:solidFill>
                <a:latin typeface="微软雅黑" panose="020B0503020204020204" pitchFamily="34" charset="-122"/>
                <a:ea typeface="微软雅黑" panose="020B0503020204020204" pitchFamily="34" charset="-122"/>
              </a:rPr>
              <a:t>E8H</a:t>
            </a:r>
            <a:r>
              <a:rPr lang="zh-CN" altLang="en-US" sz="2000" b="1" dirty="0">
                <a:solidFill>
                  <a:srgbClr val="3333CC"/>
                </a:solidFill>
                <a:latin typeface="微软雅黑" panose="020B0503020204020204" pitchFamily="34" charset="-122"/>
                <a:ea typeface="微软雅黑" panose="020B0503020204020204" pitchFamily="34" charset="-122"/>
              </a:rPr>
              <a:t>字节用可执行文件</a:t>
            </a:r>
            <a:r>
              <a:rPr lang="en-US" altLang="zh-CN" sz="2000" b="1" dirty="0">
                <a:solidFill>
                  <a:srgbClr val="3333CC"/>
                </a:solidFill>
                <a:latin typeface="微软雅黑" panose="020B0503020204020204" pitchFamily="34" charset="-122"/>
                <a:ea typeface="微软雅黑" panose="020B0503020204020204" pitchFamily="34" charset="-122"/>
              </a:rPr>
              <a:t>.data</a:t>
            </a:r>
            <a:r>
              <a:rPr lang="zh-CN" altLang="en-US" sz="2000" b="1" dirty="0">
                <a:solidFill>
                  <a:srgbClr val="3333CC"/>
                </a:solidFill>
                <a:latin typeface="微软雅黑" panose="020B0503020204020204" pitchFamily="34" charset="-122"/>
                <a:ea typeface="微软雅黑" panose="020B0503020204020204" pitchFamily="34" charset="-122"/>
              </a:rPr>
              <a:t>节内容初始化，后面</a:t>
            </a:r>
            <a:r>
              <a:rPr lang="en-US" altLang="zh-CN" sz="2000" b="1" dirty="0">
                <a:solidFill>
                  <a:srgbClr val="3333CC"/>
                </a:solidFill>
                <a:latin typeface="微软雅黑" panose="020B0503020204020204" pitchFamily="34" charset="-122"/>
                <a:ea typeface="微软雅黑" panose="020B0503020204020204" pitchFamily="34" charset="-122"/>
              </a:rPr>
              <a:t>104H-E8H=10H</a:t>
            </a:r>
            <a:r>
              <a:rPr lang="zh-CN" altLang="en-US" sz="2000" b="1" dirty="0">
                <a:solidFill>
                  <a:srgbClr val="3333CC"/>
                </a:solidFill>
                <a:latin typeface="微软雅黑" panose="020B0503020204020204" pitchFamily="34" charset="-122"/>
                <a:ea typeface="微软雅黑" panose="020B0503020204020204" pitchFamily="34" charset="-122"/>
              </a:rPr>
              <a:t>（</a:t>
            </a:r>
            <a:r>
              <a:rPr lang="en-US" altLang="zh-CN" sz="2000" b="1" dirty="0">
                <a:solidFill>
                  <a:srgbClr val="3333CC"/>
                </a:solidFill>
                <a:latin typeface="微软雅黑" panose="020B0503020204020204" pitchFamily="34" charset="-122"/>
                <a:ea typeface="微软雅黑" panose="020B0503020204020204" pitchFamily="34" charset="-122"/>
              </a:rPr>
              <a:t>32</a:t>
            </a:r>
            <a:r>
              <a:rPr lang="zh-CN" altLang="en-US" sz="2000" b="1" dirty="0">
                <a:solidFill>
                  <a:srgbClr val="3333CC"/>
                </a:solidFill>
                <a:latin typeface="微软雅黑" panose="020B0503020204020204" pitchFamily="34" charset="-122"/>
                <a:ea typeface="微软雅黑" panose="020B0503020204020204" pitchFamily="34" charset="-122"/>
              </a:rPr>
              <a:t>）字节对应</a:t>
            </a:r>
            <a:r>
              <a:rPr lang="en-US" altLang="zh-CN" sz="2000" b="1" dirty="0">
                <a:solidFill>
                  <a:srgbClr val="3333CC"/>
                </a:solidFill>
                <a:latin typeface="微软雅黑" panose="020B0503020204020204" pitchFamily="34" charset="-122"/>
                <a:ea typeface="微软雅黑" panose="020B0503020204020204" pitchFamily="34" charset="-122"/>
              </a:rPr>
              <a:t>.bss</a:t>
            </a:r>
            <a:r>
              <a:rPr lang="zh-CN" altLang="en-US" sz="2000" b="1" dirty="0">
                <a:solidFill>
                  <a:srgbClr val="3333CC"/>
                </a:solidFill>
                <a:latin typeface="微软雅黑" panose="020B0503020204020204" pitchFamily="34" charset="-122"/>
                <a:ea typeface="微软雅黑" panose="020B0503020204020204" pitchFamily="34" charset="-122"/>
              </a:rPr>
              <a:t>节，被初始化为</a:t>
            </a:r>
            <a:r>
              <a:rPr lang="en-US" altLang="zh-CN" sz="2000" b="1" dirty="0">
                <a:solidFill>
                  <a:srgbClr val="3333CC"/>
                </a:solidFill>
                <a:latin typeface="微软雅黑" panose="020B0503020204020204" pitchFamily="34" charset="-122"/>
                <a:ea typeface="微软雅黑" panose="020B0503020204020204" pitchFamily="34" charset="-122"/>
              </a:rPr>
              <a:t>0</a:t>
            </a:r>
          </a:p>
        </p:txBody>
      </p:sp>
      <p:sp>
        <p:nvSpPr>
          <p:cNvPr id="693257" name="Text Box 9"/>
          <p:cNvSpPr txBox="1"/>
          <p:nvPr/>
        </p:nvSpPr>
        <p:spPr>
          <a:xfrm>
            <a:off x="4048125" y="1249363"/>
            <a:ext cx="4367213" cy="396875"/>
          </a:xfrm>
          <a:prstGeom prst="rect">
            <a:avLst/>
          </a:prstGeom>
          <a:noFill/>
          <a:ln w="9525">
            <a:noFill/>
          </a:ln>
        </p:spPr>
        <p:txBody>
          <a:bodyPr anchor="t" anchorCtr="0">
            <a:spAutoFit/>
          </a:bodyPr>
          <a:lstStyle/>
          <a:p>
            <a:pPr>
              <a:spcBef>
                <a:spcPct val="50000"/>
              </a:spcBef>
            </a:pPr>
            <a:r>
              <a:rPr lang="zh-CN" altLang="en-US" sz="2000" b="1" dirty="0">
                <a:solidFill>
                  <a:srgbClr val="FF0000"/>
                </a:solidFill>
                <a:latin typeface="微软雅黑" panose="020B0503020204020204" pitchFamily="34" charset="-122"/>
                <a:ea typeface="微软雅黑" panose="020B0503020204020204" pitchFamily="34" charset="-122"/>
              </a:rPr>
              <a:t>也可用命令：</a:t>
            </a:r>
            <a:r>
              <a:rPr lang="en-US" altLang="zh-CN" sz="2000" b="1" dirty="0">
                <a:solidFill>
                  <a:srgbClr val="FF0000"/>
                </a:solidFill>
                <a:latin typeface="微软雅黑" panose="020B0503020204020204" pitchFamily="34" charset="-122"/>
                <a:ea typeface="微软雅黑" panose="020B0503020204020204" pitchFamily="34" charset="-122"/>
              </a:rPr>
              <a:t>$ readelf –l main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3251">
                                            <p:txEl>
                                              <p:pRg st="0" end="0"/>
                                            </p:txEl>
                                          </p:spTgt>
                                        </p:tgtEl>
                                        <p:attrNameLst>
                                          <p:attrName>style.visibility</p:attrName>
                                        </p:attrNameLst>
                                      </p:cBhvr>
                                      <p:to>
                                        <p:strVal val="visible"/>
                                      </p:to>
                                    </p:set>
                                    <p:animEffect transition="in" filter="blinds(horizontal)">
                                      <p:cBhvr>
                                        <p:cTn id="7" dur="500"/>
                                        <p:tgtEl>
                                          <p:spTgt spid="6932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93251">
                                            <p:txEl>
                                              <p:pRg st="1" end="1"/>
                                            </p:txEl>
                                          </p:spTgt>
                                        </p:tgtEl>
                                        <p:attrNameLst>
                                          <p:attrName>style.visibility</p:attrName>
                                        </p:attrNameLst>
                                      </p:cBhvr>
                                      <p:to>
                                        <p:strVal val="visible"/>
                                      </p:to>
                                    </p:set>
                                    <p:animEffect transition="in" filter="blinds(horizontal)">
                                      <p:cBhvr>
                                        <p:cTn id="12" dur="500"/>
                                        <p:tgtEl>
                                          <p:spTgt spid="6932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93254"/>
                                        </p:tgtEl>
                                        <p:attrNameLst>
                                          <p:attrName>style.visibility</p:attrName>
                                        </p:attrNameLst>
                                      </p:cBhvr>
                                      <p:to>
                                        <p:strVal val="visible"/>
                                      </p:to>
                                    </p:set>
                                    <p:animEffect transition="in" filter="blinds(horizontal)">
                                      <p:cBhvr>
                                        <p:cTn id="17" dur="500"/>
                                        <p:tgtEl>
                                          <p:spTgt spid="69325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93257"/>
                                        </p:tgtEl>
                                        <p:attrNameLst>
                                          <p:attrName>style.visibility</p:attrName>
                                        </p:attrNameLst>
                                      </p:cBhvr>
                                      <p:to>
                                        <p:strVal val="visible"/>
                                      </p:to>
                                    </p:set>
                                    <p:animEffect transition="in" filter="blinds(horizontal)">
                                      <p:cBhvr>
                                        <p:cTn id="22" dur="500"/>
                                        <p:tgtEl>
                                          <p:spTgt spid="69325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93256">
                                            <p:txEl>
                                              <p:pRg st="0" end="0"/>
                                            </p:txEl>
                                          </p:spTgt>
                                        </p:tgtEl>
                                        <p:attrNameLst>
                                          <p:attrName>style.visibility</p:attrName>
                                        </p:attrNameLst>
                                      </p:cBhvr>
                                      <p:to>
                                        <p:strVal val="visible"/>
                                      </p:to>
                                    </p:set>
                                    <p:animEffect transition="in" filter="blinds(horizontal)">
                                      <p:cBhvr>
                                        <p:cTn id="27" dur="500"/>
                                        <p:tgtEl>
                                          <p:spTgt spid="69325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93256">
                                            <p:txEl>
                                              <p:pRg st="1" end="1"/>
                                            </p:txEl>
                                          </p:spTgt>
                                        </p:tgtEl>
                                        <p:attrNameLst>
                                          <p:attrName>style.visibility</p:attrName>
                                        </p:attrNameLst>
                                      </p:cBhvr>
                                      <p:to>
                                        <p:strVal val="visible"/>
                                      </p:to>
                                    </p:set>
                                    <p:animEffect transition="in" filter="blinds(horizontal)">
                                      <p:cBhvr>
                                        <p:cTn id="32" dur="500"/>
                                        <p:tgtEl>
                                          <p:spTgt spid="69325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3254" grpId="0"/>
      <p:bldP spid="693257"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p:cNvSpPr>
          <p:nvPr>
            <p:ph type="title"/>
          </p:nvPr>
        </p:nvSpPr>
        <p:spPr>
          <a:ln/>
        </p:spPr>
        <p:txBody>
          <a:bodyPr vert="horz" wrap="square" lIns="91440" tIns="45720" rIns="91440" bIns="45720" anchor="ctr" anchorCtr="0"/>
          <a:lstStyle/>
          <a:p>
            <a:r>
              <a:rPr lang="zh-CN" altLang="en-GB" dirty="0"/>
              <a:t>可执行文件的加载</a:t>
            </a:r>
            <a:endParaRPr lang="zh-CN" altLang="en-US" dirty="0"/>
          </a:p>
        </p:txBody>
      </p:sp>
      <p:sp>
        <p:nvSpPr>
          <p:cNvPr id="694275" name="Rectangle 3"/>
          <p:cNvSpPr>
            <a:spLocks noGrp="1"/>
          </p:cNvSpPr>
          <p:nvPr>
            <p:ph idx="1"/>
          </p:nvPr>
        </p:nvSpPr>
        <p:spPr>
          <a:xfrm>
            <a:off x="334963" y="795338"/>
            <a:ext cx="4919662" cy="5029200"/>
          </a:xfrm>
          <a:ln/>
        </p:spPr>
        <p:txBody>
          <a:bodyPr vert="horz" wrap="square" lIns="91440" tIns="45720" rIns="91440" bIns="45720" anchor="t" anchorCtr="0"/>
          <a:lstStyle/>
          <a:p>
            <a:pPr>
              <a:spcBef>
                <a:spcPct val="40000"/>
              </a:spcBef>
            </a:pPr>
            <a:r>
              <a:rPr lang="zh-CN" altLang="en-US" sz="2200" dirty="0">
                <a:latin typeface="微软雅黑" panose="020B0503020204020204" pitchFamily="34" charset="-122"/>
                <a:ea typeface="微软雅黑" panose="020B0503020204020204" pitchFamily="34" charset="-122"/>
              </a:rPr>
              <a:t>通过调用</a:t>
            </a:r>
            <a:r>
              <a:rPr lang="en-US" altLang="zh-CN" sz="2200" dirty="0">
                <a:solidFill>
                  <a:srgbClr val="009999"/>
                </a:solidFill>
                <a:latin typeface="微软雅黑" panose="020B0503020204020204" pitchFamily="34" charset="-122"/>
                <a:ea typeface="微软雅黑" panose="020B0503020204020204" pitchFamily="34" charset="-122"/>
              </a:rPr>
              <a:t>execve</a:t>
            </a:r>
            <a:r>
              <a:rPr lang="zh-CN" altLang="en-US" sz="2200" dirty="0">
                <a:solidFill>
                  <a:srgbClr val="009999"/>
                </a:solidFill>
                <a:latin typeface="微软雅黑" panose="020B0503020204020204" pitchFamily="34" charset="-122"/>
                <a:ea typeface="微软雅黑" panose="020B0503020204020204" pitchFamily="34" charset="-122"/>
              </a:rPr>
              <a:t>系统调用函数</a:t>
            </a:r>
            <a:r>
              <a:rPr lang="zh-CN" altLang="en-US" sz="2200" dirty="0">
                <a:latin typeface="微软雅黑" panose="020B0503020204020204" pitchFamily="34" charset="-122"/>
                <a:ea typeface="微软雅黑" panose="020B0503020204020204" pitchFamily="34" charset="-122"/>
              </a:rPr>
              <a:t>来调用加载器</a:t>
            </a:r>
          </a:p>
          <a:p>
            <a:pPr>
              <a:spcBef>
                <a:spcPct val="40000"/>
              </a:spcBef>
            </a:pPr>
            <a:r>
              <a:rPr lang="zh-CN" altLang="en-US" sz="2200" dirty="0">
                <a:latin typeface="微软雅黑" panose="020B0503020204020204" pitchFamily="34" charset="-122"/>
                <a:ea typeface="微软雅黑" panose="020B0503020204020204" pitchFamily="34" charset="-122"/>
              </a:rPr>
              <a:t>加载器（</a:t>
            </a:r>
            <a:r>
              <a:rPr lang="en-US" altLang="zh-CN" sz="2200" dirty="0">
                <a:latin typeface="微软雅黑" panose="020B0503020204020204" pitchFamily="34" charset="-122"/>
                <a:ea typeface="微软雅黑" panose="020B0503020204020204" pitchFamily="34" charset="-122"/>
              </a:rPr>
              <a:t>loader</a:t>
            </a:r>
            <a:r>
              <a:rPr lang="zh-CN" altLang="en-US" sz="2200" dirty="0">
                <a:latin typeface="微软雅黑" panose="020B0503020204020204" pitchFamily="34" charset="-122"/>
                <a:ea typeface="微软雅黑" panose="020B0503020204020204" pitchFamily="34" charset="-122"/>
              </a:rPr>
              <a:t>）根据可执行文件的</a:t>
            </a:r>
            <a:r>
              <a:rPr lang="zh-CN" altLang="en-US" sz="2200" dirty="0">
                <a:solidFill>
                  <a:srgbClr val="3333CC"/>
                </a:solidFill>
                <a:latin typeface="微软雅黑" panose="020B0503020204020204" pitchFamily="34" charset="-122"/>
                <a:ea typeface="微软雅黑" panose="020B0503020204020204" pitchFamily="34" charset="-122"/>
              </a:rPr>
              <a:t>程序（段）头表中的信息</a:t>
            </a:r>
            <a:r>
              <a:rPr lang="zh-CN" altLang="en-US" sz="2200" dirty="0">
                <a:latin typeface="微软雅黑" panose="020B0503020204020204" pitchFamily="34" charset="-122"/>
                <a:ea typeface="微软雅黑" panose="020B0503020204020204" pitchFamily="34" charset="-122"/>
              </a:rPr>
              <a:t>，将可执行文件的代码和数据从磁盘</a:t>
            </a:r>
            <a:r>
              <a:rPr lang="zh-CN" altLang="en-US" sz="2200" dirty="0">
                <a:solidFill>
                  <a:srgbClr val="CC3300"/>
                </a:solidFill>
                <a:latin typeface="微软雅黑" panose="020B0503020204020204" pitchFamily="34" charset="-122"/>
                <a:ea typeface="微软雅黑" panose="020B0503020204020204" pitchFamily="34" charset="-122"/>
              </a:rPr>
              <a:t>“拷贝”</a:t>
            </a:r>
            <a:r>
              <a:rPr lang="zh-CN" altLang="en-US" sz="2200" dirty="0">
                <a:latin typeface="微软雅黑" panose="020B0503020204020204" pitchFamily="34" charset="-122"/>
                <a:ea typeface="微软雅黑" panose="020B0503020204020204" pitchFamily="34" charset="-122"/>
              </a:rPr>
              <a:t>到存储器中</a:t>
            </a:r>
            <a:r>
              <a:rPr lang="zh-CN" altLang="en-US" sz="2200" dirty="0">
                <a:solidFill>
                  <a:srgbClr val="FF0000"/>
                </a:solidFill>
                <a:latin typeface="微软雅黑" panose="020B0503020204020204" pitchFamily="34" charset="-122"/>
                <a:ea typeface="微软雅黑" panose="020B0503020204020204" pitchFamily="34" charset="-122"/>
              </a:rPr>
              <a:t>（实际上不会真正拷贝，仅建立一种映像，这涉及到许多复杂的过程和一些重要概念，将在后续课上学习）</a:t>
            </a:r>
            <a:endParaRPr lang="zh-CN" altLang="en-US" sz="2200" dirty="0">
              <a:latin typeface="微软雅黑" panose="020B0503020204020204" pitchFamily="34" charset="-122"/>
              <a:ea typeface="微软雅黑" panose="020B0503020204020204" pitchFamily="34" charset="-122"/>
            </a:endParaRPr>
          </a:p>
          <a:p>
            <a:pPr>
              <a:spcBef>
                <a:spcPct val="40000"/>
              </a:spcBef>
            </a:pPr>
            <a:r>
              <a:rPr lang="zh-CN" altLang="en-US" sz="2200" dirty="0">
                <a:latin typeface="微软雅黑" panose="020B0503020204020204" pitchFamily="34" charset="-122"/>
                <a:ea typeface="微软雅黑" panose="020B0503020204020204" pitchFamily="34" charset="-122"/>
              </a:rPr>
              <a:t>加载后，将</a:t>
            </a:r>
            <a:r>
              <a:rPr lang="en-US" altLang="zh-CN" sz="2200" dirty="0">
                <a:latin typeface="微软雅黑" panose="020B0503020204020204" pitchFamily="34" charset="-122"/>
                <a:ea typeface="微软雅黑" panose="020B0503020204020204" pitchFamily="34" charset="-122"/>
              </a:rPr>
              <a:t>PC</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EIP</a:t>
            </a:r>
            <a:r>
              <a:rPr lang="zh-CN" altLang="en-US" sz="2200" dirty="0">
                <a:latin typeface="微软雅黑" panose="020B0503020204020204" pitchFamily="34" charset="-122"/>
                <a:ea typeface="微软雅黑" panose="020B0503020204020204" pitchFamily="34" charset="-122"/>
              </a:rPr>
              <a:t>）设定指向</a:t>
            </a:r>
            <a:r>
              <a:rPr lang="en-US" altLang="zh-CN" sz="2000" dirty="0">
                <a:solidFill>
                  <a:srgbClr val="009999"/>
                </a:solidFill>
                <a:latin typeface="微软雅黑" panose="020B0503020204020204" pitchFamily="34" charset="-122"/>
                <a:ea typeface="微软雅黑" panose="020B0503020204020204" pitchFamily="34" charset="-122"/>
                <a:hlinkClick r:id="" action="ppaction://hlinkshowjump?jump=nextslide">
                  <a:extLst>
                    <a:ext uri="{A12FA001-AC4F-418D-AE19-62706E023703}">
                      <ahyp:hlinkClr xmlns:ahyp="http://schemas.microsoft.com/office/drawing/2018/hyperlinkcolor" val="tx"/>
                    </a:ext>
                  </a:extLst>
                </a:hlinkClick>
              </a:rPr>
              <a:t>Entry point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即符号</a:t>
            </a:r>
            <a:r>
              <a:rPr lang="en-US" altLang="zh-CN" sz="2000" dirty="0">
                <a:latin typeface="微软雅黑" panose="020B0503020204020204" pitchFamily="34" charset="-122"/>
                <a:ea typeface="微软雅黑" panose="020B0503020204020204" pitchFamily="34" charset="-122"/>
              </a:rPr>
              <a:t>_start</a:t>
            </a:r>
            <a:r>
              <a:rPr lang="zh-CN" altLang="en-US" sz="2000" dirty="0">
                <a:latin typeface="微软雅黑" panose="020B0503020204020204" pitchFamily="34" charset="-122"/>
                <a:ea typeface="微软雅黑" panose="020B0503020204020204" pitchFamily="34" charset="-122"/>
              </a:rPr>
              <a:t>处</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，最终执行</a:t>
            </a:r>
            <a:r>
              <a:rPr lang="en-US" altLang="zh-CN" sz="2200" dirty="0">
                <a:latin typeface="微软雅黑" panose="020B0503020204020204" pitchFamily="34" charset="-122"/>
                <a:ea typeface="微软雅黑" panose="020B0503020204020204" pitchFamily="34" charset="-122"/>
              </a:rPr>
              <a:t>main</a:t>
            </a:r>
            <a:r>
              <a:rPr lang="zh-CN" altLang="en-US" sz="2200" dirty="0">
                <a:latin typeface="微软雅黑" panose="020B0503020204020204" pitchFamily="34" charset="-122"/>
                <a:ea typeface="微软雅黑" panose="020B0503020204020204" pitchFamily="34" charset="-122"/>
              </a:rPr>
              <a:t>函数，以启动程序执行。</a:t>
            </a:r>
          </a:p>
        </p:txBody>
      </p:sp>
      <p:sp>
        <p:nvSpPr>
          <p:cNvPr id="694276" name="Text Box 4"/>
          <p:cNvSpPr txBox="1"/>
          <p:nvPr/>
        </p:nvSpPr>
        <p:spPr>
          <a:xfrm>
            <a:off x="6619875" y="703263"/>
            <a:ext cx="1754188" cy="828675"/>
          </a:xfrm>
          <a:prstGeom prst="rect">
            <a:avLst/>
          </a:prstGeom>
          <a:noFill/>
          <a:ln w="9525">
            <a:noFill/>
          </a:ln>
        </p:spPr>
        <p:txBody>
          <a:bodyPr anchor="t" anchorCtr="0">
            <a:spAutoFit/>
          </a:bodyPr>
          <a:lstStyle/>
          <a:p>
            <a:pPr algn="ctr">
              <a:spcBef>
                <a:spcPct val="10000"/>
              </a:spcBef>
            </a:pPr>
            <a:r>
              <a:rPr lang="zh-CN" altLang="en-US" sz="2300" b="1" dirty="0">
                <a:latin typeface="微软雅黑" panose="020B0503020204020204" pitchFamily="34" charset="-122"/>
                <a:ea typeface="微软雅黑" panose="020B0503020204020204" pitchFamily="34" charset="-122"/>
              </a:rPr>
              <a:t>程序被启动</a:t>
            </a:r>
          </a:p>
          <a:p>
            <a:pPr algn="ctr">
              <a:spcBef>
                <a:spcPct val="10000"/>
              </a:spcBef>
            </a:pPr>
            <a:r>
              <a:rPr lang="zh-CN" altLang="en-US" sz="2300" b="1" dirty="0">
                <a:solidFill>
                  <a:srgbClr val="0A6A0A"/>
                </a:solidFill>
                <a:latin typeface="微软雅黑" panose="020B0503020204020204" pitchFamily="34" charset="-122"/>
                <a:ea typeface="微软雅黑" panose="020B0503020204020204" pitchFamily="34" charset="-122"/>
              </a:rPr>
              <a:t>如 </a:t>
            </a:r>
            <a:r>
              <a:rPr lang="en-US" altLang="zh-CN" sz="2300" b="1" dirty="0">
                <a:solidFill>
                  <a:srgbClr val="0A6A0A"/>
                </a:solidFill>
                <a:latin typeface="微软雅黑" panose="020B0503020204020204" pitchFamily="34" charset="-122"/>
                <a:ea typeface="微软雅黑" panose="020B0503020204020204" pitchFamily="34" charset="-122"/>
              </a:rPr>
              <a:t>$ ./P</a:t>
            </a:r>
            <a:endParaRPr lang="zh-CN" altLang="en-US" sz="2300" b="1" dirty="0">
              <a:solidFill>
                <a:srgbClr val="0A6A0A"/>
              </a:solidFill>
              <a:latin typeface="微软雅黑" panose="020B0503020204020204" pitchFamily="34" charset="-122"/>
              <a:ea typeface="微软雅黑" panose="020B0503020204020204" pitchFamily="34" charset="-122"/>
            </a:endParaRPr>
          </a:p>
        </p:txBody>
      </p:sp>
      <p:sp>
        <p:nvSpPr>
          <p:cNvPr id="694277" name="Line 5"/>
          <p:cNvSpPr/>
          <p:nvPr/>
        </p:nvSpPr>
        <p:spPr>
          <a:xfrm>
            <a:off x="7432675" y="1501775"/>
            <a:ext cx="0" cy="550863"/>
          </a:xfrm>
          <a:prstGeom prst="line">
            <a:avLst/>
          </a:prstGeom>
          <a:ln w="57150" cap="flat" cmpd="sng">
            <a:solidFill>
              <a:schemeClr val="tx1"/>
            </a:solidFill>
            <a:prstDash val="solid"/>
            <a:round/>
            <a:headEnd type="none" w="med" len="med"/>
            <a:tailEnd type="triangle" w="med" len="med"/>
          </a:ln>
        </p:spPr>
      </p:sp>
      <p:sp>
        <p:nvSpPr>
          <p:cNvPr id="694278" name="Text Box 6"/>
          <p:cNvSpPr txBox="1"/>
          <p:nvPr/>
        </p:nvSpPr>
        <p:spPr>
          <a:xfrm>
            <a:off x="6486525" y="2124075"/>
            <a:ext cx="2017713" cy="452438"/>
          </a:xfrm>
          <a:prstGeom prst="rect">
            <a:avLst/>
          </a:prstGeom>
          <a:noFill/>
          <a:ln w="9525" cap="flat" cmpd="sng">
            <a:solidFill>
              <a:schemeClr val="tx1"/>
            </a:solidFill>
            <a:prstDash val="dash"/>
            <a:miter/>
            <a:headEnd type="none" w="med" len="med"/>
            <a:tailEnd type="none" w="med" len="med"/>
          </a:ln>
        </p:spPr>
        <p:txBody>
          <a:bodyPr anchor="t" anchorCtr="0">
            <a:spAutoFit/>
          </a:bodyPr>
          <a:lstStyle/>
          <a:p>
            <a:pPr algn="ctr">
              <a:spcBef>
                <a:spcPct val="50000"/>
              </a:spcBef>
            </a:pPr>
            <a:r>
              <a:rPr lang="zh-CN" altLang="en-US" sz="2300" b="1" dirty="0">
                <a:latin typeface="微软雅黑" panose="020B0503020204020204" pitchFamily="34" charset="-122"/>
                <a:ea typeface="微软雅黑" panose="020B0503020204020204" pitchFamily="34" charset="-122"/>
              </a:rPr>
              <a:t>调用</a:t>
            </a:r>
            <a:r>
              <a:rPr lang="en-US" altLang="zh-CN" sz="2300" b="1" dirty="0">
                <a:latin typeface="微软雅黑" panose="020B0503020204020204" pitchFamily="34" charset="-122"/>
                <a:ea typeface="微软雅黑" panose="020B0503020204020204" pitchFamily="34" charset="-122"/>
              </a:rPr>
              <a:t>fork()</a:t>
            </a:r>
            <a:endParaRPr lang="zh-CN" altLang="en-US" sz="2300" b="1" dirty="0">
              <a:latin typeface="微软雅黑" panose="020B0503020204020204" pitchFamily="34" charset="-122"/>
              <a:ea typeface="微软雅黑" panose="020B0503020204020204" pitchFamily="34" charset="-122"/>
            </a:endParaRPr>
          </a:p>
        </p:txBody>
      </p:sp>
      <p:sp>
        <p:nvSpPr>
          <p:cNvPr id="694279" name="Line 7"/>
          <p:cNvSpPr/>
          <p:nvPr/>
        </p:nvSpPr>
        <p:spPr>
          <a:xfrm>
            <a:off x="7419975" y="2624138"/>
            <a:ext cx="0" cy="550862"/>
          </a:xfrm>
          <a:prstGeom prst="line">
            <a:avLst/>
          </a:prstGeom>
          <a:ln w="57150" cap="flat" cmpd="sng">
            <a:solidFill>
              <a:schemeClr val="tx1"/>
            </a:solidFill>
            <a:prstDash val="solid"/>
            <a:round/>
            <a:headEnd type="none" w="med" len="med"/>
            <a:tailEnd type="triangle" w="med" len="med"/>
          </a:ln>
        </p:spPr>
      </p:sp>
      <p:sp>
        <p:nvSpPr>
          <p:cNvPr id="694280" name="Text Box 8"/>
          <p:cNvSpPr txBox="1"/>
          <p:nvPr/>
        </p:nvSpPr>
        <p:spPr>
          <a:xfrm>
            <a:off x="5910263" y="3171825"/>
            <a:ext cx="3048000" cy="803275"/>
          </a:xfrm>
          <a:prstGeom prst="rect">
            <a:avLst/>
          </a:prstGeom>
          <a:noFill/>
          <a:ln w="9525" cap="flat" cmpd="sng">
            <a:solidFill>
              <a:schemeClr val="tx1"/>
            </a:solidFill>
            <a:prstDash val="dash"/>
            <a:miter/>
            <a:headEnd type="none" w="med" len="med"/>
            <a:tailEnd type="none" w="med" len="med"/>
          </a:ln>
        </p:spPr>
        <p:txBody>
          <a:bodyPr anchor="t" anchorCtr="0">
            <a:spAutoFit/>
          </a:bodyPr>
          <a:lstStyle/>
          <a:p>
            <a:pPr>
              <a:spcBef>
                <a:spcPct val="50000"/>
              </a:spcBef>
            </a:pPr>
            <a:r>
              <a:rPr lang="zh-CN" altLang="en-US" sz="2300" b="1" dirty="0">
                <a:latin typeface="微软雅黑" panose="020B0503020204020204" pitchFamily="34" charset="-122"/>
                <a:ea typeface="微软雅黑" panose="020B0503020204020204" pitchFamily="34" charset="-122"/>
              </a:rPr>
              <a:t>以构造的</a:t>
            </a:r>
            <a:r>
              <a:rPr lang="en-US" altLang="zh-CN" sz="2300" b="1" dirty="0">
                <a:latin typeface="微软雅黑" panose="020B0503020204020204" pitchFamily="34" charset="-122"/>
                <a:ea typeface="微软雅黑" panose="020B0503020204020204" pitchFamily="34" charset="-122"/>
              </a:rPr>
              <a:t>argv</a:t>
            </a:r>
            <a:r>
              <a:rPr lang="zh-CN" altLang="en-US" sz="2300" b="1" dirty="0">
                <a:latin typeface="微软雅黑" panose="020B0503020204020204" pitchFamily="34" charset="-122"/>
                <a:ea typeface="微软雅黑" panose="020B0503020204020204" pitchFamily="34" charset="-122"/>
              </a:rPr>
              <a:t>和</a:t>
            </a:r>
            <a:r>
              <a:rPr lang="en-US" altLang="zh-CN" sz="2300" b="1" dirty="0">
                <a:latin typeface="微软雅黑" panose="020B0503020204020204" pitchFamily="34" charset="-122"/>
                <a:ea typeface="微软雅黑" panose="020B0503020204020204" pitchFamily="34" charset="-122"/>
              </a:rPr>
              <a:t>envp</a:t>
            </a:r>
            <a:r>
              <a:rPr lang="zh-CN" altLang="en-US" sz="2300" b="1" dirty="0">
                <a:latin typeface="微软雅黑" panose="020B0503020204020204" pitchFamily="34" charset="-122"/>
                <a:ea typeface="微软雅黑" panose="020B0503020204020204" pitchFamily="34" charset="-122"/>
              </a:rPr>
              <a:t>为参数调用</a:t>
            </a:r>
            <a:r>
              <a:rPr lang="en-US" altLang="zh-CN" sz="2300" b="1" dirty="0">
                <a:latin typeface="微软雅黑" panose="020B0503020204020204" pitchFamily="34" charset="-122"/>
                <a:ea typeface="微软雅黑" panose="020B0503020204020204" pitchFamily="34" charset="-122"/>
              </a:rPr>
              <a:t>execve()</a:t>
            </a:r>
            <a:endParaRPr lang="zh-CN" altLang="en-US" sz="2300" b="1" dirty="0">
              <a:latin typeface="微软雅黑" panose="020B0503020204020204" pitchFamily="34" charset="-122"/>
              <a:ea typeface="微软雅黑" panose="020B0503020204020204" pitchFamily="34" charset="-122"/>
            </a:endParaRPr>
          </a:p>
        </p:txBody>
      </p:sp>
      <p:sp>
        <p:nvSpPr>
          <p:cNvPr id="694281" name="Line 9"/>
          <p:cNvSpPr/>
          <p:nvPr/>
        </p:nvSpPr>
        <p:spPr>
          <a:xfrm>
            <a:off x="7397750" y="3994150"/>
            <a:ext cx="0" cy="550863"/>
          </a:xfrm>
          <a:prstGeom prst="line">
            <a:avLst/>
          </a:prstGeom>
          <a:ln w="57150" cap="flat" cmpd="sng">
            <a:solidFill>
              <a:schemeClr val="tx1"/>
            </a:solidFill>
            <a:prstDash val="solid"/>
            <a:round/>
            <a:headEnd type="none" w="med" len="med"/>
            <a:tailEnd type="triangle" w="med" len="med"/>
          </a:ln>
        </p:spPr>
      </p:sp>
      <p:sp>
        <p:nvSpPr>
          <p:cNvPr id="694282" name="Text Box 10"/>
          <p:cNvSpPr txBox="1"/>
          <p:nvPr/>
        </p:nvSpPr>
        <p:spPr>
          <a:xfrm>
            <a:off x="5838825" y="4568825"/>
            <a:ext cx="3135313" cy="1154113"/>
          </a:xfrm>
          <a:prstGeom prst="rect">
            <a:avLst/>
          </a:prstGeom>
          <a:noFill/>
          <a:ln w="9525" cap="flat" cmpd="sng">
            <a:solidFill>
              <a:schemeClr val="tx1"/>
            </a:solidFill>
            <a:prstDash val="dash"/>
            <a:miter/>
            <a:headEnd type="none" w="med" len="med"/>
            <a:tailEnd type="none" w="med" len="med"/>
          </a:ln>
        </p:spPr>
        <p:txBody>
          <a:bodyPr anchor="t" anchorCtr="0">
            <a:spAutoFit/>
          </a:bodyPr>
          <a:lstStyle/>
          <a:p>
            <a:pPr>
              <a:spcBef>
                <a:spcPct val="50000"/>
              </a:spcBef>
            </a:pPr>
            <a:r>
              <a:rPr lang="en-US" altLang="zh-CN" sz="2300" b="1" dirty="0">
                <a:latin typeface="微软雅黑" panose="020B0503020204020204" pitchFamily="34" charset="-122"/>
                <a:ea typeface="微软雅黑" panose="020B0503020204020204" pitchFamily="34" charset="-122"/>
              </a:rPr>
              <a:t>execve()</a:t>
            </a:r>
            <a:r>
              <a:rPr lang="zh-CN" altLang="en-US" sz="2300" b="1" dirty="0">
                <a:latin typeface="微软雅黑" panose="020B0503020204020204" pitchFamily="34" charset="-122"/>
                <a:ea typeface="微软雅黑" panose="020B0503020204020204" pitchFamily="34" charset="-122"/>
              </a:rPr>
              <a:t>调用加载器进行可执行文件加载，并最终转去执行</a:t>
            </a:r>
            <a:r>
              <a:rPr lang="en-US" altLang="zh-CN" sz="2300" b="1" dirty="0">
                <a:latin typeface="微软雅黑" panose="020B0503020204020204" pitchFamily="34" charset="-122"/>
                <a:ea typeface="微软雅黑" panose="020B0503020204020204" pitchFamily="34" charset="-122"/>
              </a:rPr>
              <a:t>main</a:t>
            </a:r>
            <a:endParaRPr lang="zh-CN" altLang="en-US" sz="2300" b="1" dirty="0">
              <a:latin typeface="微软雅黑" panose="020B0503020204020204" pitchFamily="34" charset="-122"/>
              <a:ea typeface="微软雅黑" panose="020B0503020204020204" pitchFamily="34" charset="-122"/>
            </a:endParaRPr>
          </a:p>
        </p:txBody>
      </p:sp>
      <p:sp>
        <p:nvSpPr>
          <p:cNvPr id="694283" name="Text Box 11"/>
          <p:cNvSpPr txBox="1"/>
          <p:nvPr/>
        </p:nvSpPr>
        <p:spPr>
          <a:xfrm>
            <a:off x="1662113" y="6105525"/>
            <a:ext cx="2195512" cy="452438"/>
          </a:xfrm>
          <a:prstGeom prst="rect">
            <a:avLst/>
          </a:prstGeom>
          <a:noFill/>
          <a:ln w="9525" cap="flat" cmpd="sng">
            <a:solidFill>
              <a:schemeClr val="tx1"/>
            </a:solidFill>
            <a:prstDash val="dash"/>
            <a:miter/>
            <a:headEnd type="none" w="med" len="med"/>
            <a:tailEnd type="none" w="med" len="med"/>
          </a:ln>
        </p:spPr>
        <p:txBody>
          <a:bodyPr lIns="0" rIns="0" anchor="t" anchorCtr="0">
            <a:spAutoFit/>
          </a:bodyPr>
          <a:lstStyle/>
          <a:p>
            <a:pPr algn="ctr">
              <a:spcBef>
                <a:spcPct val="50000"/>
              </a:spcBef>
            </a:pPr>
            <a:r>
              <a:rPr lang="en-US" altLang="zh-CN" sz="2300" b="1" dirty="0">
                <a:solidFill>
                  <a:srgbClr val="3333CC"/>
                </a:solidFill>
                <a:latin typeface="微软雅黑" panose="020B0503020204020204" pitchFamily="34" charset="-122"/>
                <a:ea typeface="微软雅黑" panose="020B0503020204020204" pitchFamily="34" charset="-122"/>
              </a:rPr>
              <a:t>__libc_init_first</a:t>
            </a:r>
          </a:p>
        </p:txBody>
      </p:sp>
      <p:sp>
        <p:nvSpPr>
          <p:cNvPr id="694284" name="Line 12"/>
          <p:cNvSpPr/>
          <p:nvPr/>
        </p:nvSpPr>
        <p:spPr>
          <a:xfrm>
            <a:off x="3911600" y="6329363"/>
            <a:ext cx="333375" cy="0"/>
          </a:xfrm>
          <a:prstGeom prst="line">
            <a:avLst/>
          </a:prstGeom>
          <a:ln w="38100" cap="flat" cmpd="sng">
            <a:solidFill>
              <a:schemeClr val="tx1"/>
            </a:solidFill>
            <a:prstDash val="solid"/>
            <a:round/>
            <a:headEnd type="none" w="med" len="med"/>
            <a:tailEnd type="triangle" w="med" len="med"/>
          </a:ln>
        </p:spPr>
      </p:sp>
      <p:sp>
        <p:nvSpPr>
          <p:cNvPr id="694285" name="Text Box 13"/>
          <p:cNvSpPr txBox="1"/>
          <p:nvPr/>
        </p:nvSpPr>
        <p:spPr>
          <a:xfrm>
            <a:off x="4267200" y="6083300"/>
            <a:ext cx="757238" cy="452438"/>
          </a:xfrm>
          <a:prstGeom prst="rect">
            <a:avLst/>
          </a:prstGeom>
          <a:noFill/>
          <a:ln w="9525" cap="flat" cmpd="sng">
            <a:solidFill>
              <a:schemeClr val="tx1"/>
            </a:solidFill>
            <a:prstDash val="dash"/>
            <a:miter/>
            <a:headEnd type="none" w="med" len="med"/>
            <a:tailEnd type="none" w="med" len="med"/>
          </a:ln>
        </p:spPr>
        <p:txBody>
          <a:bodyPr lIns="0" rIns="0" anchor="t" anchorCtr="0">
            <a:spAutoFit/>
          </a:bodyPr>
          <a:lstStyle/>
          <a:p>
            <a:pPr algn="ctr">
              <a:spcBef>
                <a:spcPct val="50000"/>
              </a:spcBef>
            </a:pPr>
            <a:r>
              <a:rPr lang="en-US" altLang="zh-CN" sz="2300" b="1" dirty="0">
                <a:solidFill>
                  <a:srgbClr val="3333CC"/>
                </a:solidFill>
                <a:latin typeface="微软雅黑" panose="020B0503020204020204" pitchFamily="34" charset="-122"/>
                <a:ea typeface="微软雅黑" panose="020B0503020204020204" pitchFamily="34" charset="-122"/>
              </a:rPr>
              <a:t>_init</a:t>
            </a:r>
          </a:p>
        </p:txBody>
      </p:sp>
      <p:sp>
        <p:nvSpPr>
          <p:cNvPr id="694286" name="Line 14"/>
          <p:cNvSpPr/>
          <p:nvPr/>
        </p:nvSpPr>
        <p:spPr>
          <a:xfrm>
            <a:off x="5060950" y="6319838"/>
            <a:ext cx="379413" cy="0"/>
          </a:xfrm>
          <a:prstGeom prst="line">
            <a:avLst/>
          </a:prstGeom>
          <a:ln w="38100" cap="flat" cmpd="sng">
            <a:solidFill>
              <a:schemeClr val="tx1"/>
            </a:solidFill>
            <a:prstDash val="solid"/>
            <a:round/>
            <a:headEnd type="none" w="med" len="med"/>
            <a:tailEnd type="triangle" w="med" len="med"/>
          </a:ln>
        </p:spPr>
      </p:sp>
      <p:sp>
        <p:nvSpPr>
          <p:cNvPr id="694287" name="Text Box 15"/>
          <p:cNvSpPr txBox="1"/>
          <p:nvPr/>
        </p:nvSpPr>
        <p:spPr>
          <a:xfrm>
            <a:off x="5475288" y="6073775"/>
            <a:ext cx="873125" cy="452438"/>
          </a:xfrm>
          <a:prstGeom prst="rect">
            <a:avLst/>
          </a:prstGeom>
          <a:noFill/>
          <a:ln w="9525" cap="flat" cmpd="sng">
            <a:solidFill>
              <a:schemeClr val="tx1"/>
            </a:solidFill>
            <a:prstDash val="dash"/>
            <a:miter/>
            <a:headEnd type="none" w="med" len="med"/>
            <a:tailEnd type="none" w="med" len="med"/>
          </a:ln>
        </p:spPr>
        <p:txBody>
          <a:bodyPr lIns="0" rIns="0" anchor="t" anchorCtr="0">
            <a:spAutoFit/>
          </a:bodyPr>
          <a:lstStyle/>
          <a:p>
            <a:pPr algn="ctr">
              <a:spcBef>
                <a:spcPct val="50000"/>
              </a:spcBef>
            </a:pPr>
            <a:r>
              <a:rPr lang="en-US" altLang="zh-CN" sz="2300" b="1" dirty="0">
                <a:solidFill>
                  <a:srgbClr val="3333CC"/>
                </a:solidFill>
                <a:latin typeface="微软雅黑" panose="020B0503020204020204" pitchFamily="34" charset="-122"/>
                <a:ea typeface="微软雅黑" panose="020B0503020204020204" pitchFamily="34" charset="-122"/>
              </a:rPr>
              <a:t>atexit</a:t>
            </a:r>
          </a:p>
        </p:txBody>
      </p:sp>
      <p:sp>
        <p:nvSpPr>
          <p:cNvPr id="694288" name="Line 16"/>
          <p:cNvSpPr/>
          <p:nvPr/>
        </p:nvSpPr>
        <p:spPr>
          <a:xfrm flipV="1">
            <a:off x="6396038" y="6319838"/>
            <a:ext cx="320675" cy="0"/>
          </a:xfrm>
          <a:prstGeom prst="line">
            <a:avLst/>
          </a:prstGeom>
          <a:ln w="38100" cap="flat" cmpd="sng">
            <a:solidFill>
              <a:schemeClr val="tx1"/>
            </a:solidFill>
            <a:prstDash val="solid"/>
            <a:round/>
            <a:headEnd type="none" w="med" len="med"/>
            <a:tailEnd type="triangle" w="med" len="med"/>
          </a:ln>
        </p:spPr>
      </p:sp>
      <p:sp>
        <p:nvSpPr>
          <p:cNvPr id="694289" name="Text Box 17"/>
          <p:cNvSpPr txBox="1"/>
          <p:nvPr/>
        </p:nvSpPr>
        <p:spPr>
          <a:xfrm>
            <a:off x="6797675" y="6073775"/>
            <a:ext cx="757238" cy="452438"/>
          </a:xfrm>
          <a:prstGeom prst="rect">
            <a:avLst/>
          </a:prstGeom>
          <a:noFill/>
          <a:ln w="9525" cap="flat" cmpd="sng">
            <a:solidFill>
              <a:schemeClr val="tx1"/>
            </a:solidFill>
            <a:prstDash val="dash"/>
            <a:miter/>
            <a:headEnd type="none" w="med" len="med"/>
            <a:tailEnd type="none" w="med" len="med"/>
          </a:ln>
        </p:spPr>
        <p:txBody>
          <a:bodyPr lIns="0" rIns="0" anchor="t" anchorCtr="0">
            <a:spAutoFit/>
          </a:bodyPr>
          <a:lstStyle/>
          <a:p>
            <a:pPr algn="ctr">
              <a:spcBef>
                <a:spcPct val="50000"/>
              </a:spcBef>
            </a:pPr>
            <a:r>
              <a:rPr lang="en-US" altLang="zh-CN" sz="2300" b="1" dirty="0">
                <a:solidFill>
                  <a:srgbClr val="3333CC"/>
                </a:solidFill>
                <a:latin typeface="微软雅黑" panose="020B0503020204020204" pitchFamily="34" charset="-122"/>
                <a:ea typeface="微软雅黑" panose="020B0503020204020204" pitchFamily="34" charset="-122"/>
              </a:rPr>
              <a:t>main</a:t>
            </a:r>
          </a:p>
        </p:txBody>
      </p:sp>
      <p:sp>
        <p:nvSpPr>
          <p:cNvPr id="694290" name="Line 18"/>
          <p:cNvSpPr/>
          <p:nvPr/>
        </p:nvSpPr>
        <p:spPr>
          <a:xfrm>
            <a:off x="7616825" y="6303963"/>
            <a:ext cx="306388" cy="0"/>
          </a:xfrm>
          <a:prstGeom prst="line">
            <a:avLst/>
          </a:prstGeom>
          <a:ln w="38100" cap="flat" cmpd="sng">
            <a:solidFill>
              <a:schemeClr val="tx1"/>
            </a:solidFill>
            <a:prstDash val="solid"/>
            <a:round/>
            <a:headEnd type="none" w="med" len="med"/>
            <a:tailEnd type="triangle" w="med" len="med"/>
          </a:ln>
        </p:spPr>
      </p:sp>
      <p:sp>
        <p:nvSpPr>
          <p:cNvPr id="694291" name="Text Box 19"/>
          <p:cNvSpPr txBox="1"/>
          <p:nvPr/>
        </p:nvSpPr>
        <p:spPr>
          <a:xfrm>
            <a:off x="7929563" y="6072188"/>
            <a:ext cx="757237" cy="452437"/>
          </a:xfrm>
          <a:prstGeom prst="rect">
            <a:avLst/>
          </a:prstGeom>
          <a:noFill/>
          <a:ln w="9525" cap="flat" cmpd="sng">
            <a:solidFill>
              <a:schemeClr val="tx1"/>
            </a:solidFill>
            <a:prstDash val="dash"/>
            <a:miter/>
            <a:headEnd type="none" w="med" len="med"/>
            <a:tailEnd type="none" w="med" len="med"/>
          </a:ln>
        </p:spPr>
        <p:txBody>
          <a:bodyPr lIns="0" rIns="0" anchor="t" anchorCtr="0">
            <a:spAutoFit/>
          </a:bodyPr>
          <a:lstStyle/>
          <a:p>
            <a:pPr algn="ctr">
              <a:spcBef>
                <a:spcPct val="50000"/>
              </a:spcBef>
            </a:pPr>
            <a:r>
              <a:rPr lang="en-US" altLang="zh-CN" sz="2300" b="1" dirty="0">
                <a:solidFill>
                  <a:srgbClr val="3333CC"/>
                </a:solidFill>
                <a:latin typeface="微软雅黑" panose="020B0503020204020204" pitchFamily="34" charset="-122"/>
                <a:ea typeface="微软雅黑" panose="020B0503020204020204" pitchFamily="34" charset="-122"/>
              </a:rPr>
              <a:t>_exit</a:t>
            </a:r>
          </a:p>
        </p:txBody>
      </p:sp>
      <p:sp>
        <p:nvSpPr>
          <p:cNvPr id="694292" name="Rectangle 20"/>
          <p:cNvSpPr/>
          <p:nvPr/>
        </p:nvSpPr>
        <p:spPr>
          <a:xfrm>
            <a:off x="481013" y="6107113"/>
            <a:ext cx="1079500" cy="442912"/>
          </a:xfrm>
          <a:prstGeom prst="rect">
            <a:avLst/>
          </a:prstGeom>
          <a:noFill/>
          <a:ln w="9525">
            <a:noFill/>
          </a:ln>
        </p:spPr>
        <p:txBody>
          <a:bodyPr anchor="t" anchorCtr="0">
            <a:spAutoFit/>
          </a:bodyPr>
          <a:lstStyle/>
          <a:p>
            <a:r>
              <a:rPr lang="en-US" altLang="zh-CN" sz="2300" b="1" dirty="0">
                <a:latin typeface="微软雅黑" panose="020B0503020204020204" pitchFamily="34" charset="-122"/>
                <a:ea typeface="微软雅黑" panose="020B0503020204020204" pitchFamily="34" charset="-122"/>
              </a:rPr>
              <a:t>_start:</a:t>
            </a:r>
            <a:endParaRPr lang="zh-CN" altLang="en-US" sz="23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4276"/>
                                        </p:tgtEl>
                                        <p:attrNameLst>
                                          <p:attrName>style.visibility</p:attrName>
                                        </p:attrNameLst>
                                      </p:cBhvr>
                                      <p:to>
                                        <p:strVal val="visible"/>
                                      </p:to>
                                    </p:set>
                                    <p:animEffect transition="in" filter="blinds(horizontal)">
                                      <p:cBhvr>
                                        <p:cTn id="7" dur="500"/>
                                        <p:tgtEl>
                                          <p:spTgt spid="6942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94277"/>
                                        </p:tgtEl>
                                        <p:attrNameLst>
                                          <p:attrName>style.visibility</p:attrName>
                                        </p:attrNameLst>
                                      </p:cBhvr>
                                      <p:to>
                                        <p:strVal val="visible"/>
                                      </p:to>
                                    </p:set>
                                    <p:animEffect transition="in" filter="blinds(horizontal)">
                                      <p:cBhvr>
                                        <p:cTn id="12" dur="500"/>
                                        <p:tgtEl>
                                          <p:spTgt spid="69427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94278"/>
                                        </p:tgtEl>
                                        <p:attrNameLst>
                                          <p:attrName>style.visibility</p:attrName>
                                        </p:attrNameLst>
                                      </p:cBhvr>
                                      <p:to>
                                        <p:strVal val="visible"/>
                                      </p:to>
                                    </p:set>
                                    <p:animEffect transition="in" filter="blinds(horizontal)">
                                      <p:cBhvr>
                                        <p:cTn id="17" dur="500"/>
                                        <p:tgtEl>
                                          <p:spTgt spid="69427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94279"/>
                                        </p:tgtEl>
                                        <p:attrNameLst>
                                          <p:attrName>style.visibility</p:attrName>
                                        </p:attrNameLst>
                                      </p:cBhvr>
                                      <p:to>
                                        <p:strVal val="visible"/>
                                      </p:to>
                                    </p:set>
                                    <p:animEffect transition="in" filter="blinds(horizontal)">
                                      <p:cBhvr>
                                        <p:cTn id="22" dur="500"/>
                                        <p:tgtEl>
                                          <p:spTgt spid="69427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94280"/>
                                        </p:tgtEl>
                                        <p:attrNameLst>
                                          <p:attrName>style.visibility</p:attrName>
                                        </p:attrNameLst>
                                      </p:cBhvr>
                                      <p:to>
                                        <p:strVal val="visible"/>
                                      </p:to>
                                    </p:set>
                                    <p:animEffect transition="in" filter="blinds(horizontal)">
                                      <p:cBhvr>
                                        <p:cTn id="27" dur="500"/>
                                        <p:tgtEl>
                                          <p:spTgt spid="69428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94281"/>
                                        </p:tgtEl>
                                        <p:attrNameLst>
                                          <p:attrName>style.visibility</p:attrName>
                                        </p:attrNameLst>
                                      </p:cBhvr>
                                      <p:to>
                                        <p:strVal val="visible"/>
                                      </p:to>
                                    </p:set>
                                    <p:animEffect transition="in" filter="blinds(horizontal)">
                                      <p:cBhvr>
                                        <p:cTn id="32" dur="500"/>
                                        <p:tgtEl>
                                          <p:spTgt spid="69428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94282"/>
                                        </p:tgtEl>
                                        <p:attrNameLst>
                                          <p:attrName>style.visibility</p:attrName>
                                        </p:attrNameLst>
                                      </p:cBhvr>
                                      <p:to>
                                        <p:strVal val="visible"/>
                                      </p:to>
                                    </p:set>
                                    <p:animEffect transition="in" filter="blinds(horizontal)">
                                      <p:cBhvr>
                                        <p:cTn id="37" dur="500"/>
                                        <p:tgtEl>
                                          <p:spTgt spid="69428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94275">
                                            <p:txEl>
                                              <p:pRg st="0" end="0"/>
                                            </p:txEl>
                                          </p:spTgt>
                                        </p:tgtEl>
                                        <p:attrNameLst>
                                          <p:attrName>style.visibility</p:attrName>
                                        </p:attrNameLst>
                                      </p:cBhvr>
                                      <p:to>
                                        <p:strVal val="visible"/>
                                      </p:to>
                                    </p:set>
                                    <p:animEffect transition="in" filter="blinds(horizontal)">
                                      <p:cBhvr>
                                        <p:cTn id="42" dur="500"/>
                                        <p:tgtEl>
                                          <p:spTgt spid="69427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94275">
                                            <p:txEl>
                                              <p:pRg st="1" end="1"/>
                                            </p:txEl>
                                          </p:spTgt>
                                        </p:tgtEl>
                                        <p:attrNameLst>
                                          <p:attrName>style.visibility</p:attrName>
                                        </p:attrNameLst>
                                      </p:cBhvr>
                                      <p:to>
                                        <p:strVal val="visible"/>
                                      </p:to>
                                    </p:set>
                                    <p:animEffect transition="in" filter="blinds(horizontal)">
                                      <p:cBhvr>
                                        <p:cTn id="47" dur="500"/>
                                        <p:tgtEl>
                                          <p:spTgt spid="694275">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94275">
                                            <p:txEl>
                                              <p:pRg st="2" end="2"/>
                                            </p:txEl>
                                          </p:spTgt>
                                        </p:tgtEl>
                                        <p:attrNameLst>
                                          <p:attrName>style.visibility</p:attrName>
                                        </p:attrNameLst>
                                      </p:cBhvr>
                                      <p:to>
                                        <p:strVal val="visible"/>
                                      </p:to>
                                    </p:set>
                                    <p:animEffect transition="in" filter="blinds(horizontal)">
                                      <p:cBhvr>
                                        <p:cTn id="52" dur="500"/>
                                        <p:tgtEl>
                                          <p:spTgt spid="694275">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94292"/>
                                        </p:tgtEl>
                                        <p:attrNameLst>
                                          <p:attrName>style.visibility</p:attrName>
                                        </p:attrNameLst>
                                      </p:cBhvr>
                                      <p:to>
                                        <p:strVal val="visible"/>
                                      </p:to>
                                    </p:set>
                                    <p:animEffect transition="in" filter="blinds(horizontal)">
                                      <p:cBhvr>
                                        <p:cTn id="57" dur="500"/>
                                        <p:tgtEl>
                                          <p:spTgt spid="69429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94283"/>
                                        </p:tgtEl>
                                        <p:attrNameLst>
                                          <p:attrName>style.visibility</p:attrName>
                                        </p:attrNameLst>
                                      </p:cBhvr>
                                      <p:to>
                                        <p:strVal val="visible"/>
                                      </p:to>
                                    </p:set>
                                    <p:animEffect transition="in" filter="blinds(horizontal)">
                                      <p:cBhvr>
                                        <p:cTn id="62" dur="500"/>
                                        <p:tgtEl>
                                          <p:spTgt spid="69428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94284"/>
                                        </p:tgtEl>
                                        <p:attrNameLst>
                                          <p:attrName>style.visibility</p:attrName>
                                        </p:attrNameLst>
                                      </p:cBhvr>
                                      <p:to>
                                        <p:strVal val="visible"/>
                                      </p:to>
                                    </p:set>
                                    <p:animEffect transition="in" filter="blinds(horizontal)">
                                      <p:cBhvr>
                                        <p:cTn id="67" dur="500"/>
                                        <p:tgtEl>
                                          <p:spTgt spid="694284"/>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694285"/>
                                        </p:tgtEl>
                                        <p:attrNameLst>
                                          <p:attrName>style.visibility</p:attrName>
                                        </p:attrNameLst>
                                      </p:cBhvr>
                                      <p:to>
                                        <p:strVal val="visible"/>
                                      </p:to>
                                    </p:set>
                                    <p:animEffect transition="in" filter="blinds(horizontal)">
                                      <p:cBhvr>
                                        <p:cTn id="72" dur="500"/>
                                        <p:tgtEl>
                                          <p:spTgt spid="694285"/>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694286"/>
                                        </p:tgtEl>
                                        <p:attrNameLst>
                                          <p:attrName>style.visibility</p:attrName>
                                        </p:attrNameLst>
                                      </p:cBhvr>
                                      <p:to>
                                        <p:strVal val="visible"/>
                                      </p:to>
                                    </p:set>
                                    <p:animEffect transition="in" filter="blinds(horizontal)">
                                      <p:cBhvr>
                                        <p:cTn id="77" dur="500"/>
                                        <p:tgtEl>
                                          <p:spTgt spid="694286"/>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694287"/>
                                        </p:tgtEl>
                                        <p:attrNameLst>
                                          <p:attrName>style.visibility</p:attrName>
                                        </p:attrNameLst>
                                      </p:cBhvr>
                                      <p:to>
                                        <p:strVal val="visible"/>
                                      </p:to>
                                    </p:set>
                                    <p:animEffect transition="in" filter="blinds(horizontal)">
                                      <p:cBhvr>
                                        <p:cTn id="82" dur="500"/>
                                        <p:tgtEl>
                                          <p:spTgt spid="694287"/>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694288"/>
                                        </p:tgtEl>
                                        <p:attrNameLst>
                                          <p:attrName>style.visibility</p:attrName>
                                        </p:attrNameLst>
                                      </p:cBhvr>
                                      <p:to>
                                        <p:strVal val="visible"/>
                                      </p:to>
                                    </p:set>
                                    <p:animEffect transition="in" filter="blinds(horizontal)">
                                      <p:cBhvr>
                                        <p:cTn id="87" dur="500"/>
                                        <p:tgtEl>
                                          <p:spTgt spid="694288"/>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694289"/>
                                        </p:tgtEl>
                                        <p:attrNameLst>
                                          <p:attrName>style.visibility</p:attrName>
                                        </p:attrNameLst>
                                      </p:cBhvr>
                                      <p:to>
                                        <p:strVal val="visible"/>
                                      </p:to>
                                    </p:set>
                                    <p:animEffect transition="in" filter="blinds(horizontal)">
                                      <p:cBhvr>
                                        <p:cTn id="92" dur="500"/>
                                        <p:tgtEl>
                                          <p:spTgt spid="694289"/>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694290"/>
                                        </p:tgtEl>
                                        <p:attrNameLst>
                                          <p:attrName>style.visibility</p:attrName>
                                        </p:attrNameLst>
                                      </p:cBhvr>
                                      <p:to>
                                        <p:strVal val="visible"/>
                                      </p:to>
                                    </p:set>
                                    <p:animEffect transition="in" filter="blinds(horizontal)">
                                      <p:cBhvr>
                                        <p:cTn id="97" dur="500"/>
                                        <p:tgtEl>
                                          <p:spTgt spid="694290"/>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694291"/>
                                        </p:tgtEl>
                                        <p:attrNameLst>
                                          <p:attrName>style.visibility</p:attrName>
                                        </p:attrNameLst>
                                      </p:cBhvr>
                                      <p:to>
                                        <p:strVal val="visible"/>
                                      </p:to>
                                    </p:set>
                                    <p:animEffect transition="in" filter="blinds(horizontal)">
                                      <p:cBhvr>
                                        <p:cTn id="102" dur="500"/>
                                        <p:tgtEl>
                                          <p:spTgt spid="694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4276" grpId="0"/>
      <p:bldP spid="694278" grpId="0" animBg="1"/>
      <p:bldP spid="694280" grpId="0" animBg="1"/>
      <p:bldP spid="694282" grpId="0" animBg="1"/>
      <p:bldP spid="694283" grpId="0" animBg="1"/>
      <p:bldP spid="694285" grpId="0" animBg="1"/>
      <p:bldP spid="694287" grpId="0" animBg="1"/>
      <p:bldP spid="694289" grpId="0" animBg="1"/>
      <p:bldP spid="694291" grpId="0" animBg="1"/>
      <p:bldP spid="694292"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p:cNvSpPr>
          <p:nvPr>
            <p:ph type="title"/>
          </p:nvPr>
        </p:nvSpPr>
        <p:spPr>
          <a:ln/>
        </p:spPr>
        <p:txBody>
          <a:bodyPr vert="horz" wrap="square" lIns="91440" tIns="45720" rIns="91440" bIns="45720" anchor="ctr" anchorCtr="0"/>
          <a:lstStyle/>
          <a:p>
            <a:r>
              <a:rPr lang="en-US" altLang="zh-CN" dirty="0"/>
              <a:t>ELF</a:t>
            </a:r>
            <a:r>
              <a:rPr lang="zh-CN" altLang="en-US" dirty="0"/>
              <a:t>文件信息举例</a:t>
            </a:r>
          </a:p>
        </p:txBody>
      </p:sp>
      <p:sp>
        <p:nvSpPr>
          <p:cNvPr id="120834" name="Rectangle 3"/>
          <p:cNvSpPr>
            <a:spLocks noGrp="1"/>
          </p:cNvSpPr>
          <p:nvPr>
            <p:ph idx="1"/>
          </p:nvPr>
        </p:nvSpPr>
        <p:spPr>
          <a:xfrm>
            <a:off x="120650" y="769938"/>
            <a:ext cx="7693025" cy="5884862"/>
          </a:xfrm>
          <a:ln/>
        </p:spPr>
        <p:txBody>
          <a:bodyPr vert="horz" wrap="square" lIns="91440" tIns="45720" rIns="91440" bIns="45720" anchor="t" anchorCtr="0"/>
          <a:lstStyle/>
          <a:p>
            <a:pPr>
              <a:lnSpc>
                <a:spcPct val="95000"/>
              </a:lnSpc>
              <a:spcBef>
                <a:spcPct val="0"/>
              </a:spcBef>
              <a:buNone/>
            </a:pPr>
            <a:r>
              <a:rPr lang="en-US" altLang="zh-CN" sz="2200" dirty="0">
                <a:solidFill>
                  <a:srgbClr val="FF0000"/>
                </a:solidFill>
                <a:latin typeface="微软雅黑" panose="020B0503020204020204" pitchFamily="34" charset="-122"/>
                <a:ea typeface="微软雅黑" panose="020B0503020204020204" pitchFamily="34" charset="-122"/>
              </a:rPr>
              <a:t>$ readelf -h main</a:t>
            </a:r>
            <a:r>
              <a:rPr lang="en-US" altLang="zh-CN" sz="1800" dirty="0">
                <a:latin typeface="微软雅黑" panose="020B0503020204020204" pitchFamily="34" charset="-122"/>
                <a:ea typeface="微软雅黑" panose="020B0503020204020204" pitchFamily="34" charset="-122"/>
              </a:rPr>
              <a:t>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ELF Header: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Magic:   7f 45 4c 46 01 01 01 00 00 00 00 00 00 00 00 00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Class:    ELF32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Data:      2's complement, little endian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Version:  1 (current)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OS/ABI:    UNIX - System V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ABI Version:     0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Type:    EXEC (Executable file)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Machine:   Intel 80386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Version:    0x1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Entry point address:    x8048580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Start of program headers:  52 (bytes into file)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Start of section headers:    3232 (bytes into file)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Flags:    0x0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Size of this header:    52 (bytes)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Size of program headers:    32 (bytes)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Number of program headers:   8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Size of section headers:     40 (bytes)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Number of section headers:    29 </a:t>
            </a:r>
          </a:p>
          <a:p>
            <a:pPr>
              <a:lnSpc>
                <a:spcPct val="100000"/>
              </a:lnSpc>
              <a:spcBef>
                <a:spcPct val="0"/>
              </a:spcBef>
              <a:buNone/>
            </a:pPr>
            <a:r>
              <a:rPr lang="en-US" altLang="zh-CN" sz="1800" dirty="0">
                <a:latin typeface="微软雅黑" panose="020B0503020204020204" pitchFamily="34" charset="-122"/>
                <a:ea typeface="微软雅黑" panose="020B0503020204020204" pitchFamily="34" charset="-122"/>
              </a:rPr>
              <a:t>  Section header string table index: 26</a:t>
            </a:r>
            <a:r>
              <a:rPr lang="en-US" altLang="zh-CN" sz="1800" dirty="0"/>
              <a:t> </a:t>
            </a:r>
            <a:endParaRPr lang="zh-CN" altLang="en-US" sz="1800" dirty="0"/>
          </a:p>
        </p:txBody>
      </p:sp>
      <p:sp>
        <p:nvSpPr>
          <p:cNvPr id="120835" name="Line 4"/>
          <p:cNvSpPr/>
          <p:nvPr/>
        </p:nvSpPr>
        <p:spPr>
          <a:xfrm>
            <a:off x="354013" y="4121150"/>
            <a:ext cx="3730625" cy="0"/>
          </a:xfrm>
          <a:prstGeom prst="line">
            <a:avLst/>
          </a:prstGeom>
          <a:ln w="38100" cap="flat" cmpd="sng">
            <a:solidFill>
              <a:srgbClr val="FF0000"/>
            </a:solidFill>
            <a:prstDash val="solid"/>
            <a:round/>
            <a:headEnd type="none" w="med" len="med"/>
            <a:tailEnd type="none" w="med" len="med"/>
          </a:ln>
        </p:spPr>
      </p:sp>
      <p:sp>
        <p:nvSpPr>
          <p:cNvPr id="120836" name="Rectangle 7"/>
          <p:cNvSpPr/>
          <p:nvPr/>
        </p:nvSpPr>
        <p:spPr>
          <a:xfrm>
            <a:off x="334963" y="3814763"/>
            <a:ext cx="3775075" cy="307975"/>
          </a:xfrm>
          <a:prstGeom prst="rect">
            <a:avLst/>
          </a:prstGeom>
          <a:solidFill>
            <a:srgbClr val="FF0000">
              <a:alpha val="20000"/>
            </a:srgbClr>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120837" name="Text Box 10"/>
          <p:cNvSpPr txBox="1"/>
          <p:nvPr/>
        </p:nvSpPr>
        <p:spPr>
          <a:xfrm>
            <a:off x="3167063" y="790575"/>
            <a:ext cx="3001962" cy="396875"/>
          </a:xfrm>
          <a:prstGeom prst="rect">
            <a:avLst/>
          </a:prstGeom>
          <a:noFill/>
          <a:ln w="9525">
            <a:noFill/>
          </a:ln>
        </p:spPr>
        <p:txBody>
          <a:bodyPr anchor="t" anchorCtr="0">
            <a:spAutoFit/>
          </a:bodyPr>
          <a:lstStyle/>
          <a:p>
            <a:pPr>
              <a:spcBef>
                <a:spcPct val="50000"/>
              </a:spcBef>
            </a:pPr>
            <a:r>
              <a:rPr lang="zh-CN" altLang="en-US" sz="2000" b="1" dirty="0">
                <a:solidFill>
                  <a:srgbClr val="3366FF"/>
                </a:solidFill>
                <a:latin typeface="微软雅黑" panose="020B0503020204020204" pitchFamily="34" charset="-122"/>
                <a:ea typeface="微软雅黑" panose="020B0503020204020204" pitchFamily="34" charset="-122"/>
              </a:rPr>
              <a:t>可执行目标文件的</a:t>
            </a:r>
            <a:r>
              <a:rPr lang="en-US" altLang="zh-CN" sz="2000" b="1" dirty="0">
                <a:solidFill>
                  <a:srgbClr val="3366FF"/>
                </a:solidFill>
                <a:latin typeface="微软雅黑" panose="020B0503020204020204" pitchFamily="34" charset="-122"/>
                <a:ea typeface="微软雅黑" panose="020B0503020204020204" pitchFamily="34" charset="-122"/>
              </a:rPr>
              <a:t>ELF</a:t>
            </a:r>
            <a:r>
              <a:rPr lang="zh-CN" altLang="en-US" sz="2000" b="1" dirty="0">
                <a:solidFill>
                  <a:srgbClr val="3366FF"/>
                </a:solidFill>
                <a:latin typeface="微软雅黑" panose="020B0503020204020204" pitchFamily="34" charset="-122"/>
                <a:ea typeface="微软雅黑" panose="020B0503020204020204" pitchFamily="34" charset="-122"/>
              </a:rPr>
              <a:t>头</a:t>
            </a:r>
          </a:p>
        </p:txBody>
      </p:sp>
      <p:pic>
        <p:nvPicPr>
          <p:cNvPr id="120838" name="Picture 11"/>
          <p:cNvPicPr>
            <a:picLocks noChangeAspect="1"/>
          </p:cNvPicPr>
          <p:nvPr/>
        </p:nvPicPr>
        <p:blipFill>
          <a:blip r:embed="rId2"/>
          <a:stretch>
            <a:fillRect/>
          </a:stretch>
        </p:blipFill>
        <p:spPr>
          <a:xfrm>
            <a:off x="6532563" y="987425"/>
            <a:ext cx="2554287" cy="5629275"/>
          </a:xfrm>
          <a:prstGeom prst="rect">
            <a:avLst/>
          </a:prstGeom>
          <a:noFill/>
          <a:ln w="9525">
            <a:noFill/>
          </a:ln>
        </p:spPr>
      </p:pic>
      <p:cxnSp>
        <p:nvCxnSpPr>
          <p:cNvPr id="5" name="直接箭头连接符 4">
            <a:extLst>
              <a:ext uri="{FF2B5EF4-FFF2-40B4-BE49-F238E27FC236}">
                <a16:creationId xmlns:a16="http://schemas.microsoft.com/office/drawing/2014/main" id="{00EC4392-7365-FED7-FDDD-D5F8DB1C01E4}"/>
              </a:ext>
            </a:extLst>
          </p:cNvPr>
          <p:cNvCxnSpPr>
            <a:cxnSpLocks/>
          </p:cNvCxnSpPr>
          <p:nvPr/>
        </p:nvCxnSpPr>
        <p:spPr>
          <a:xfrm flipV="1">
            <a:off x="4110038" y="1950720"/>
            <a:ext cx="2422525" cy="186404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237BA200-185C-472E-8697-AD05EF9C11C8}"/>
              </a:ext>
            </a:extLst>
          </p:cNvPr>
          <p:cNvSpPr txBox="1"/>
          <p:nvPr/>
        </p:nvSpPr>
        <p:spPr>
          <a:xfrm>
            <a:off x="4689634" y="3094315"/>
            <a:ext cx="1661160" cy="923330"/>
          </a:xfrm>
          <a:prstGeom prst="rect">
            <a:avLst/>
          </a:prstGeom>
          <a:solidFill>
            <a:schemeClr val="bg1"/>
          </a:solidFill>
        </p:spPr>
        <p:txBody>
          <a:bodyPr wrap="square">
            <a:spAutoFit/>
          </a:bodyPr>
          <a:lstStyle/>
          <a:p>
            <a:r>
              <a:rPr lang="zh-CN" altLang="en-US" b="1" dirty="0">
                <a:solidFill>
                  <a:srgbClr val="FF0000"/>
                </a:solidFill>
              </a:rPr>
              <a:t>注意：程序入</a:t>
            </a:r>
          </a:p>
          <a:p>
            <a:r>
              <a:rPr lang="zh-CN" altLang="en-US" b="1" dirty="0">
                <a:solidFill>
                  <a:srgbClr val="FF0000"/>
                </a:solidFill>
              </a:rPr>
              <a:t>口地址并不是</a:t>
            </a:r>
          </a:p>
          <a:p>
            <a:r>
              <a:rPr lang="en-US" altLang="zh-CN" b="1" dirty="0">
                <a:solidFill>
                  <a:srgbClr val="FF0000"/>
                </a:solidFill>
              </a:rPr>
              <a:t>0x8048000</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p:cNvSpPr>
          <p:nvPr>
            <p:ph type="title"/>
          </p:nvPr>
        </p:nvSpPr>
        <p:spPr>
          <a:xfrm>
            <a:off x="476250" y="98425"/>
            <a:ext cx="8229600" cy="561975"/>
          </a:xfrm>
          <a:ln/>
        </p:spPr>
        <p:txBody>
          <a:bodyPr vert="horz" wrap="square" lIns="91440" tIns="45720" rIns="91440" bIns="45720" anchor="ctr" anchorCtr="0"/>
          <a:lstStyle/>
          <a:p>
            <a:r>
              <a:rPr lang="zh-CN" altLang="en-US" dirty="0"/>
              <a:t>程序的加载和运行</a:t>
            </a:r>
          </a:p>
        </p:txBody>
      </p:sp>
      <p:sp>
        <p:nvSpPr>
          <p:cNvPr id="804867" name="Rectangle 3"/>
          <p:cNvSpPr>
            <a:spLocks noGrp="1"/>
          </p:cNvSpPr>
          <p:nvPr>
            <p:ph idx="1"/>
          </p:nvPr>
        </p:nvSpPr>
        <p:spPr>
          <a:xfrm>
            <a:off x="265113" y="503238"/>
            <a:ext cx="8680450" cy="6075362"/>
          </a:xfrm>
          <a:ln/>
        </p:spPr>
        <p:txBody>
          <a:bodyPr vert="horz" wrap="square" lIns="91440" tIns="45720" rIns="91440" bIns="45720" anchor="t" anchorCtr="0"/>
          <a:lstStyle/>
          <a:p>
            <a:pPr>
              <a:buNone/>
            </a:pPr>
            <a:endParaRPr lang="zh-CN" altLang="en-US" sz="2100" dirty="0">
              <a:latin typeface="微软雅黑" panose="020B0503020204020204" pitchFamily="34" charset="-122"/>
              <a:ea typeface="微软雅黑" panose="020B0503020204020204" pitchFamily="34" charset="-122"/>
            </a:endParaRPr>
          </a:p>
          <a:p>
            <a:pPr>
              <a:lnSpc>
                <a:spcPct val="125000"/>
              </a:lnSpc>
            </a:pPr>
            <a:r>
              <a:rPr lang="en-US" altLang="zh-CN" sz="2100" dirty="0">
                <a:latin typeface="微软雅黑" panose="020B0503020204020204" pitchFamily="34" charset="-122"/>
                <a:ea typeface="微软雅黑" panose="020B0503020204020204" pitchFamily="34" charset="-122"/>
              </a:rPr>
              <a:t>UNIX/Linux</a:t>
            </a:r>
            <a:r>
              <a:rPr lang="zh-CN" altLang="en-US" sz="2100" dirty="0">
                <a:latin typeface="微软雅黑" panose="020B0503020204020204" pitchFamily="34" charset="-122"/>
                <a:ea typeface="微软雅黑" panose="020B0503020204020204" pitchFamily="34" charset="-122"/>
              </a:rPr>
              <a:t>系统中，可通过</a:t>
            </a:r>
            <a:r>
              <a:rPr lang="zh-CN" altLang="en-US" sz="2100" dirty="0">
                <a:solidFill>
                  <a:srgbClr val="FF0000"/>
                </a:solidFill>
                <a:latin typeface="微软雅黑" panose="020B0503020204020204" pitchFamily="34" charset="-122"/>
                <a:ea typeface="微软雅黑" panose="020B0503020204020204" pitchFamily="34" charset="-122"/>
              </a:rPr>
              <a:t>调用</a:t>
            </a:r>
            <a:r>
              <a:rPr lang="en-US" altLang="zh-CN" sz="2100" dirty="0">
                <a:solidFill>
                  <a:srgbClr val="FF0000"/>
                </a:solidFill>
                <a:latin typeface="微软雅黑" panose="020B0503020204020204" pitchFamily="34" charset="-122"/>
                <a:ea typeface="微软雅黑" panose="020B0503020204020204" pitchFamily="34" charset="-122"/>
              </a:rPr>
              <a:t>execve()</a:t>
            </a:r>
            <a:r>
              <a:rPr lang="zh-CN" altLang="en-US" sz="2100" dirty="0">
                <a:solidFill>
                  <a:srgbClr val="FF0000"/>
                </a:solidFill>
                <a:latin typeface="微软雅黑" panose="020B0503020204020204" pitchFamily="34" charset="-122"/>
                <a:ea typeface="微软雅黑" panose="020B0503020204020204" pitchFamily="34" charset="-122"/>
              </a:rPr>
              <a:t>函数</a:t>
            </a:r>
            <a:r>
              <a:rPr lang="zh-CN" altLang="en-US" sz="2100" dirty="0">
                <a:latin typeface="微软雅黑" panose="020B0503020204020204" pitchFamily="34" charset="-122"/>
                <a:ea typeface="微软雅黑" panose="020B0503020204020204" pitchFamily="34" charset="-122"/>
              </a:rPr>
              <a:t>来启动加载器。 </a:t>
            </a:r>
          </a:p>
          <a:p>
            <a:pPr>
              <a:lnSpc>
                <a:spcPct val="125000"/>
              </a:lnSpc>
            </a:pPr>
            <a:r>
              <a:rPr lang="en-US" altLang="zh-CN" sz="2100" dirty="0">
                <a:latin typeface="微软雅黑" panose="020B0503020204020204" pitchFamily="34" charset="-122"/>
                <a:ea typeface="微软雅黑" panose="020B0503020204020204" pitchFamily="34" charset="-122"/>
              </a:rPr>
              <a:t>execve()</a:t>
            </a:r>
            <a:r>
              <a:rPr lang="zh-CN" altLang="en-US" sz="2100" dirty="0">
                <a:latin typeface="微软雅黑" panose="020B0503020204020204" pitchFamily="34" charset="-122"/>
                <a:ea typeface="微软雅黑" panose="020B0503020204020204" pitchFamily="34" charset="-122"/>
              </a:rPr>
              <a:t>函数的功能是在当前进程上下文中加载并运行一个新程序。</a:t>
            </a:r>
            <a:endParaRPr lang="en-US" altLang="zh-CN" sz="2100" dirty="0">
              <a:latin typeface="微软雅黑" panose="020B0503020204020204" pitchFamily="34" charset="-122"/>
              <a:ea typeface="微软雅黑" panose="020B0503020204020204" pitchFamily="34" charset="-122"/>
            </a:endParaRPr>
          </a:p>
          <a:p>
            <a:pPr>
              <a:lnSpc>
                <a:spcPct val="125000"/>
              </a:lnSpc>
            </a:pPr>
            <a:r>
              <a:rPr lang="en-US" altLang="zh-CN" sz="2100" dirty="0">
                <a:latin typeface="微软雅黑" panose="020B0503020204020204" pitchFamily="34" charset="-122"/>
                <a:ea typeface="微软雅黑" panose="020B0503020204020204" pitchFamily="34" charset="-122"/>
              </a:rPr>
              <a:t>execve()</a:t>
            </a:r>
            <a:r>
              <a:rPr lang="zh-CN" altLang="en-US" sz="2100" dirty="0">
                <a:latin typeface="微软雅黑" panose="020B0503020204020204" pitchFamily="34" charset="-122"/>
                <a:ea typeface="微软雅黑" panose="020B0503020204020204" pitchFamily="34" charset="-122"/>
              </a:rPr>
              <a:t>函数的用法如下：</a:t>
            </a:r>
          </a:p>
          <a:p>
            <a:pPr>
              <a:lnSpc>
                <a:spcPct val="125000"/>
              </a:lnSpc>
              <a:buNone/>
            </a:pPr>
            <a:r>
              <a:rPr lang="en-US" altLang="zh-CN" sz="2100" dirty="0">
                <a:latin typeface="微软雅黑" panose="020B0503020204020204" pitchFamily="34" charset="-122"/>
                <a:ea typeface="微软雅黑" panose="020B0503020204020204" pitchFamily="34" charset="-122"/>
              </a:rPr>
              <a:t>     </a:t>
            </a:r>
            <a:r>
              <a:rPr lang="en-US" altLang="zh-CN" sz="2100" dirty="0">
                <a:solidFill>
                  <a:srgbClr val="0066CC"/>
                </a:solidFill>
                <a:latin typeface="微软雅黑" panose="020B0503020204020204" pitchFamily="34" charset="-122"/>
                <a:ea typeface="微软雅黑" panose="020B0503020204020204" pitchFamily="34" charset="-122"/>
              </a:rPr>
              <a:t>int execve(char *filename, char *argv[], *envp[]);</a:t>
            </a:r>
          </a:p>
          <a:p>
            <a:pPr>
              <a:lnSpc>
                <a:spcPct val="125000"/>
              </a:lnSpc>
              <a:buNone/>
            </a:pPr>
            <a:r>
              <a:rPr lang="zh-CN" altLang="en-US" sz="2100" dirty="0">
                <a:latin typeface="微软雅黑" panose="020B0503020204020204" pitchFamily="34" charset="-122"/>
                <a:ea typeface="微软雅黑" panose="020B0503020204020204" pitchFamily="34" charset="-122"/>
              </a:rPr>
              <a:t>    </a:t>
            </a:r>
            <a:r>
              <a:rPr lang="en-US" altLang="zh-CN" sz="2100" dirty="0">
                <a:solidFill>
                  <a:srgbClr val="008000"/>
                </a:solidFill>
                <a:latin typeface="微软雅黑" panose="020B0503020204020204" pitchFamily="34" charset="-122"/>
                <a:ea typeface="微软雅黑" panose="020B0503020204020204" pitchFamily="34" charset="-122"/>
              </a:rPr>
              <a:t>filename</a:t>
            </a:r>
            <a:r>
              <a:rPr lang="zh-CN" altLang="en-US" sz="2100" dirty="0">
                <a:solidFill>
                  <a:srgbClr val="008000"/>
                </a:solidFill>
                <a:latin typeface="微软雅黑" panose="020B0503020204020204" pitchFamily="34" charset="-122"/>
                <a:ea typeface="微软雅黑" panose="020B0503020204020204" pitchFamily="34" charset="-122"/>
              </a:rPr>
              <a:t>是</a:t>
            </a:r>
            <a:r>
              <a:rPr lang="zh-CN" altLang="en-US" sz="2100" dirty="0">
                <a:solidFill>
                  <a:srgbClr val="FF0000"/>
                </a:solidFill>
                <a:latin typeface="微软雅黑" panose="020B0503020204020204" pitchFamily="34" charset="-122"/>
                <a:ea typeface="微软雅黑" panose="020B0503020204020204" pitchFamily="34" charset="-122"/>
              </a:rPr>
              <a:t>加载并运行的可执行文件名</a:t>
            </a:r>
            <a:r>
              <a:rPr lang="en-US" altLang="zh-CN" sz="2100" dirty="0">
                <a:solidFill>
                  <a:srgbClr val="FF0000"/>
                </a:solidFill>
                <a:latin typeface="微软雅黑" panose="020B0503020204020204" pitchFamily="34" charset="-122"/>
                <a:ea typeface="微软雅黑" panose="020B0503020204020204" pitchFamily="34" charset="-122"/>
              </a:rPr>
              <a:t>(</a:t>
            </a:r>
            <a:r>
              <a:rPr lang="zh-CN" altLang="en-US" sz="2100" dirty="0">
                <a:solidFill>
                  <a:srgbClr val="FF0000"/>
                </a:solidFill>
                <a:latin typeface="微软雅黑" panose="020B0503020204020204" pitchFamily="34" charset="-122"/>
                <a:ea typeface="微软雅黑" panose="020B0503020204020204" pitchFamily="34" charset="-122"/>
              </a:rPr>
              <a:t>如</a:t>
            </a:r>
            <a:r>
              <a:rPr lang="en-US" altLang="zh-CN" sz="2100" dirty="0">
                <a:solidFill>
                  <a:srgbClr val="0066CC"/>
                </a:solidFill>
                <a:latin typeface="微软雅黑" panose="020B0503020204020204" pitchFamily="34" charset="-122"/>
                <a:ea typeface="微软雅黑" panose="020B0503020204020204" pitchFamily="34" charset="-122"/>
              </a:rPr>
              <a:t>./hello</a:t>
            </a:r>
            <a:r>
              <a:rPr lang="en-US" altLang="zh-CN" sz="2100" dirty="0">
                <a:solidFill>
                  <a:srgbClr val="FF0000"/>
                </a:solidFill>
                <a:latin typeface="微软雅黑" panose="020B0503020204020204" pitchFamily="34" charset="-122"/>
                <a:ea typeface="微软雅黑" panose="020B0503020204020204" pitchFamily="34" charset="-122"/>
              </a:rPr>
              <a:t>)</a:t>
            </a:r>
            <a:r>
              <a:rPr lang="zh-CN" altLang="en-US" sz="2100" dirty="0">
                <a:solidFill>
                  <a:srgbClr val="008000"/>
                </a:solidFill>
                <a:latin typeface="微软雅黑" panose="020B0503020204020204" pitchFamily="34" charset="-122"/>
                <a:ea typeface="微软雅黑" panose="020B0503020204020204" pitchFamily="34" charset="-122"/>
              </a:rPr>
              <a:t>，可带参数列表</a:t>
            </a:r>
            <a:r>
              <a:rPr lang="en-US" altLang="zh-CN" sz="2100" dirty="0">
                <a:solidFill>
                  <a:srgbClr val="008000"/>
                </a:solidFill>
                <a:latin typeface="微软雅黑" panose="020B0503020204020204" pitchFamily="34" charset="-122"/>
                <a:ea typeface="微软雅黑" panose="020B0503020204020204" pitchFamily="34" charset="-122"/>
              </a:rPr>
              <a:t>argv</a:t>
            </a:r>
            <a:r>
              <a:rPr lang="zh-CN" altLang="en-US" sz="2100" dirty="0">
                <a:solidFill>
                  <a:srgbClr val="008000"/>
                </a:solidFill>
                <a:latin typeface="微软雅黑" panose="020B0503020204020204" pitchFamily="34" charset="-122"/>
                <a:ea typeface="微软雅黑" panose="020B0503020204020204" pitchFamily="34" charset="-122"/>
              </a:rPr>
              <a:t>和环境变量列表</a:t>
            </a:r>
            <a:r>
              <a:rPr lang="en-US" altLang="zh-CN" sz="2100" dirty="0">
                <a:solidFill>
                  <a:srgbClr val="008000"/>
                </a:solidFill>
                <a:latin typeface="微软雅黑" panose="020B0503020204020204" pitchFamily="34" charset="-122"/>
                <a:ea typeface="微软雅黑" panose="020B0503020204020204" pitchFamily="34" charset="-122"/>
              </a:rPr>
              <a:t>envp</a:t>
            </a:r>
            <a:r>
              <a:rPr lang="zh-CN" altLang="en-US" sz="2100" dirty="0">
                <a:solidFill>
                  <a:srgbClr val="008000"/>
                </a:solidFill>
                <a:latin typeface="微软雅黑" panose="020B0503020204020204" pitchFamily="34" charset="-122"/>
                <a:ea typeface="微软雅黑" panose="020B0503020204020204" pitchFamily="34" charset="-122"/>
              </a:rPr>
              <a:t>。若错误（如找不到指定文件</a:t>
            </a:r>
            <a:r>
              <a:rPr lang="en-US" altLang="zh-CN" sz="2100" dirty="0">
                <a:solidFill>
                  <a:srgbClr val="008000"/>
                </a:solidFill>
                <a:latin typeface="微软雅黑" panose="020B0503020204020204" pitchFamily="34" charset="-122"/>
                <a:ea typeface="微软雅黑" panose="020B0503020204020204" pitchFamily="34" charset="-122"/>
              </a:rPr>
              <a:t>filename</a:t>
            </a:r>
            <a:r>
              <a:rPr lang="zh-CN" altLang="en-US" sz="2100" dirty="0">
                <a:solidFill>
                  <a:srgbClr val="008000"/>
                </a:solidFill>
                <a:latin typeface="微软雅黑" panose="020B0503020204020204" pitchFamily="34" charset="-122"/>
                <a:ea typeface="微软雅黑" panose="020B0503020204020204" pitchFamily="34" charset="-122"/>
              </a:rPr>
              <a:t>），则返回</a:t>
            </a:r>
            <a:r>
              <a:rPr lang="en-US" altLang="zh-CN" sz="2100" dirty="0">
                <a:solidFill>
                  <a:srgbClr val="008000"/>
                </a:solidFill>
                <a:latin typeface="微软雅黑" panose="020B0503020204020204" pitchFamily="34" charset="-122"/>
                <a:ea typeface="微软雅黑" panose="020B0503020204020204" pitchFamily="34" charset="-122"/>
              </a:rPr>
              <a:t>-1</a:t>
            </a:r>
            <a:r>
              <a:rPr lang="zh-CN" altLang="en-US" sz="2100" dirty="0">
                <a:solidFill>
                  <a:srgbClr val="008000"/>
                </a:solidFill>
                <a:latin typeface="微软雅黑" panose="020B0503020204020204" pitchFamily="34" charset="-122"/>
                <a:ea typeface="微软雅黑" panose="020B0503020204020204" pitchFamily="34" charset="-122"/>
              </a:rPr>
              <a:t>，并将控制权交给调用程序； 若函数执行成功，则不返回，最终</a:t>
            </a:r>
            <a:r>
              <a:rPr lang="zh-CN" altLang="en-US" sz="2100" dirty="0">
                <a:solidFill>
                  <a:srgbClr val="FF3300"/>
                </a:solidFill>
                <a:latin typeface="微软雅黑" panose="020B0503020204020204" pitchFamily="34" charset="-122"/>
                <a:ea typeface="微软雅黑" panose="020B0503020204020204" pitchFamily="34" charset="-122"/>
              </a:rPr>
              <a:t>将控制权传递到可执行目标中的主函数</a:t>
            </a:r>
            <a:r>
              <a:rPr lang="en-US" altLang="zh-CN" sz="2100" dirty="0">
                <a:solidFill>
                  <a:srgbClr val="FF3300"/>
                </a:solidFill>
                <a:latin typeface="微软雅黑" panose="020B0503020204020204" pitchFamily="34" charset="-122"/>
                <a:ea typeface="微软雅黑" panose="020B0503020204020204" pitchFamily="34" charset="-122"/>
              </a:rPr>
              <a:t>main</a:t>
            </a:r>
            <a:r>
              <a:rPr lang="zh-CN" altLang="en-US" sz="2100" dirty="0">
                <a:solidFill>
                  <a:srgbClr val="008000"/>
                </a:solidFill>
                <a:latin typeface="微软雅黑" panose="020B0503020204020204" pitchFamily="34" charset="-122"/>
                <a:ea typeface="微软雅黑" panose="020B0503020204020204" pitchFamily="34" charset="-122"/>
              </a:rPr>
              <a:t>。</a:t>
            </a:r>
          </a:p>
          <a:p>
            <a:pPr>
              <a:lnSpc>
                <a:spcPct val="125000"/>
              </a:lnSpc>
            </a:pPr>
            <a:r>
              <a:rPr lang="zh-CN" altLang="en-US" sz="2100" dirty="0">
                <a:latin typeface="微软雅黑" panose="020B0503020204020204" pitchFamily="34" charset="-122"/>
                <a:ea typeface="微软雅黑" panose="020B0503020204020204" pitchFamily="34" charset="-122"/>
              </a:rPr>
              <a:t>主函数</a:t>
            </a:r>
            <a:r>
              <a:rPr lang="en-US" altLang="zh-CN" sz="2100" dirty="0">
                <a:latin typeface="微软雅黑" panose="020B0503020204020204" pitchFamily="34" charset="-122"/>
                <a:ea typeface="微软雅黑" panose="020B0503020204020204" pitchFamily="34" charset="-122"/>
              </a:rPr>
              <a:t>main()</a:t>
            </a:r>
            <a:r>
              <a:rPr lang="zh-CN" altLang="en-US" sz="2100" dirty="0">
                <a:latin typeface="微软雅黑" panose="020B0503020204020204" pitchFamily="34" charset="-122"/>
                <a:ea typeface="微软雅黑" panose="020B0503020204020204" pitchFamily="34" charset="-122"/>
              </a:rPr>
              <a:t>的原型形式如下：</a:t>
            </a:r>
          </a:p>
          <a:p>
            <a:pPr>
              <a:lnSpc>
                <a:spcPct val="125000"/>
              </a:lnSpc>
              <a:buNone/>
            </a:pPr>
            <a:r>
              <a:rPr lang="en-US" altLang="zh-CN" sz="2100" dirty="0">
                <a:latin typeface="微软雅黑" panose="020B0503020204020204" pitchFamily="34" charset="-122"/>
                <a:ea typeface="微软雅黑" panose="020B0503020204020204" pitchFamily="34" charset="-122"/>
              </a:rPr>
              <a:t>     </a:t>
            </a:r>
            <a:r>
              <a:rPr lang="en-US" altLang="zh-CN" sz="2100" dirty="0">
                <a:solidFill>
                  <a:srgbClr val="0066CC"/>
                </a:solidFill>
                <a:latin typeface="微软雅黑" panose="020B0503020204020204" pitchFamily="34" charset="-122"/>
                <a:ea typeface="微软雅黑" panose="020B0503020204020204" pitchFamily="34" charset="-122"/>
              </a:rPr>
              <a:t>int main(int argc, char **argv, char **envp);</a:t>
            </a:r>
            <a:r>
              <a:rPr lang="en-US" altLang="zh-CN" sz="2100" dirty="0">
                <a:latin typeface="微软雅黑" panose="020B0503020204020204" pitchFamily="34" charset="-122"/>
                <a:ea typeface="微软雅黑" panose="020B0503020204020204" pitchFamily="34" charset="-122"/>
              </a:rPr>
              <a:t>   </a:t>
            </a:r>
            <a:r>
              <a:rPr lang="zh-CN" altLang="en-US" sz="2100" dirty="0">
                <a:latin typeface="微软雅黑" panose="020B0503020204020204" pitchFamily="34" charset="-122"/>
                <a:ea typeface="微软雅黑" panose="020B0503020204020204" pitchFamily="34" charset="-122"/>
              </a:rPr>
              <a:t>或者：</a:t>
            </a:r>
          </a:p>
          <a:p>
            <a:pPr>
              <a:lnSpc>
                <a:spcPct val="125000"/>
              </a:lnSpc>
              <a:buNone/>
            </a:pPr>
            <a:r>
              <a:rPr lang="en-US" altLang="zh-CN" sz="2100" dirty="0">
                <a:latin typeface="微软雅黑" panose="020B0503020204020204" pitchFamily="34" charset="-122"/>
                <a:ea typeface="微软雅黑" panose="020B0503020204020204" pitchFamily="34" charset="-122"/>
              </a:rPr>
              <a:t>     </a:t>
            </a:r>
            <a:r>
              <a:rPr lang="en-US" altLang="zh-CN" sz="2100" dirty="0">
                <a:solidFill>
                  <a:srgbClr val="0066CC"/>
                </a:solidFill>
                <a:latin typeface="微软雅黑" panose="020B0503020204020204" pitchFamily="34" charset="-122"/>
                <a:ea typeface="微软雅黑" panose="020B0503020204020204" pitchFamily="34" charset="-122"/>
              </a:rPr>
              <a:t>int main(int argc, char *argv[], char *envp[]);</a:t>
            </a:r>
            <a:r>
              <a:rPr lang="en-US" altLang="zh-CN" sz="2100" dirty="0">
                <a:latin typeface="微软雅黑" panose="020B0503020204020204" pitchFamily="34" charset="-122"/>
                <a:ea typeface="微软雅黑" panose="020B0503020204020204" pitchFamily="34" charset="-122"/>
              </a:rPr>
              <a:t> </a:t>
            </a:r>
            <a:r>
              <a:rPr lang="zh-CN" altLang="en-US" sz="2100" dirty="0">
                <a:latin typeface="微软雅黑" panose="020B0503020204020204" pitchFamily="34" charset="-122"/>
                <a:ea typeface="微软雅黑" panose="020B0503020204020204" pitchFamily="34" charset="-122"/>
              </a:rPr>
              <a:t> </a:t>
            </a:r>
            <a:endParaRPr lang="zh-CN" altLang="en-US" sz="2100" dirty="0">
              <a:solidFill>
                <a:srgbClr val="008000"/>
              </a:solidFill>
              <a:latin typeface="微软雅黑" panose="020B0503020204020204" pitchFamily="34" charset="-122"/>
              <a:ea typeface="微软雅黑" panose="020B0503020204020204" pitchFamily="34" charset="-122"/>
            </a:endParaRPr>
          </a:p>
          <a:p>
            <a:pPr>
              <a:lnSpc>
                <a:spcPct val="125000"/>
              </a:lnSpc>
              <a:buNone/>
            </a:pPr>
            <a:r>
              <a:rPr lang="zh-CN" altLang="en-US" sz="2000" dirty="0">
                <a:solidFill>
                  <a:srgbClr val="996600"/>
                </a:solidFill>
                <a:latin typeface="微软雅黑" panose="020B0503020204020204" pitchFamily="34" charset="-122"/>
                <a:ea typeface="微软雅黑" panose="020B0503020204020204" pitchFamily="34" charset="-122"/>
              </a:rPr>
              <a:t>前述例子：“</a:t>
            </a:r>
            <a:r>
              <a:rPr lang="en-US" altLang="zh-CN" sz="2000" dirty="0">
                <a:solidFill>
                  <a:srgbClr val="996600"/>
                </a:solidFill>
                <a:latin typeface="微软雅黑" panose="020B0503020204020204" pitchFamily="34" charset="-122"/>
                <a:ea typeface="微软雅黑" panose="020B0503020204020204" pitchFamily="34" charset="-122"/>
              </a:rPr>
              <a:t>.\test </a:t>
            </a:r>
            <a:r>
              <a:rPr lang="en-US" altLang="zh-CN" sz="2000" dirty="0"/>
              <a:t>0123456789ABCDEFXXXX</a:t>
            </a:r>
            <a:r>
              <a:rPr lang="zh-CN" altLang="en-US" sz="2000" dirty="0"/>
              <a:t>▥ ▧▥▧</a:t>
            </a:r>
            <a:r>
              <a:rPr lang="en-US" altLang="zh-CN" sz="2000" dirty="0">
                <a:solidFill>
                  <a:srgbClr val="996600"/>
                </a:solidFill>
                <a:latin typeface="微软雅黑" panose="020B0503020204020204" pitchFamily="34" charset="-122"/>
                <a:ea typeface="微软雅黑" panose="020B0503020204020204" pitchFamily="34" charset="-122"/>
              </a:rPr>
              <a:t>” ,argc=2</a:t>
            </a:r>
          </a:p>
        </p:txBody>
      </p:sp>
      <p:grpSp>
        <p:nvGrpSpPr>
          <p:cNvPr id="804868" name="Group 4"/>
          <p:cNvGrpSpPr/>
          <p:nvPr/>
        </p:nvGrpSpPr>
        <p:grpSpPr>
          <a:xfrm>
            <a:off x="1692275" y="6264275"/>
            <a:ext cx="1123950" cy="366713"/>
            <a:chOff x="1321" y="3974"/>
            <a:chExt cx="708" cy="231"/>
          </a:xfrm>
        </p:grpSpPr>
        <p:sp>
          <p:nvSpPr>
            <p:cNvPr id="116744" name="Text Box 5"/>
            <p:cNvSpPr txBox="1"/>
            <p:nvPr/>
          </p:nvSpPr>
          <p:spPr>
            <a:xfrm>
              <a:off x="1321" y="3974"/>
              <a:ext cx="708" cy="231"/>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342900" lvl="0" indent="-342900">
                <a:lnSpc>
                  <a:spcPct val="100000"/>
                </a:lnSpc>
                <a:spcBef>
                  <a:spcPct val="50000"/>
                </a:spcBef>
                <a:buNone/>
              </a:pPr>
              <a:r>
                <a:rPr lang="en-US" altLang="zh-CN" sz="1800" dirty="0">
                  <a:solidFill>
                    <a:srgbClr val="FF3300"/>
                  </a:solidFill>
                  <a:latin typeface="微软雅黑" panose="020B0503020204020204" pitchFamily="34" charset="-122"/>
                  <a:ea typeface="微软雅黑" panose="020B0503020204020204" pitchFamily="34" charset="-122"/>
                </a:rPr>
                <a:t>argv[0]</a:t>
              </a:r>
            </a:p>
          </p:txBody>
        </p:sp>
        <p:sp>
          <p:nvSpPr>
            <p:cNvPr id="116745" name="Line 6"/>
            <p:cNvSpPr/>
            <p:nvPr/>
          </p:nvSpPr>
          <p:spPr>
            <a:xfrm flipV="1">
              <a:off x="1406" y="3974"/>
              <a:ext cx="482" cy="0"/>
            </a:xfrm>
            <a:prstGeom prst="line">
              <a:avLst/>
            </a:prstGeom>
            <a:ln w="57150" cap="flat" cmpd="sng">
              <a:solidFill>
                <a:srgbClr val="FF3300"/>
              </a:solidFill>
              <a:prstDash val="solid"/>
              <a:headEnd type="none" w="med" len="med"/>
              <a:tailEnd type="none" w="med" len="med"/>
            </a:ln>
          </p:spPr>
        </p:sp>
      </p:grpSp>
      <p:grpSp>
        <p:nvGrpSpPr>
          <p:cNvPr id="804871" name="Group 7"/>
          <p:cNvGrpSpPr/>
          <p:nvPr/>
        </p:nvGrpSpPr>
        <p:grpSpPr>
          <a:xfrm>
            <a:off x="2681288" y="6264275"/>
            <a:ext cx="3735387" cy="366713"/>
            <a:chOff x="1944" y="3970"/>
            <a:chExt cx="2297" cy="231"/>
          </a:xfrm>
        </p:grpSpPr>
        <p:sp>
          <p:nvSpPr>
            <p:cNvPr id="116742" name="Text Box 8"/>
            <p:cNvSpPr txBox="1"/>
            <p:nvPr/>
          </p:nvSpPr>
          <p:spPr>
            <a:xfrm>
              <a:off x="2653" y="3970"/>
              <a:ext cx="708" cy="231"/>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342900" lvl="0" indent="-342900">
                <a:lnSpc>
                  <a:spcPct val="100000"/>
                </a:lnSpc>
                <a:spcBef>
                  <a:spcPct val="50000"/>
                </a:spcBef>
                <a:buNone/>
              </a:pPr>
              <a:r>
                <a:rPr lang="en-US" altLang="zh-CN" sz="1800" dirty="0">
                  <a:solidFill>
                    <a:srgbClr val="FF3300"/>
                  </a:solidFill>
                  <a:latin typeface="微软雅黑" panose="020B0503020204020204" pitchFamily="34" charset="-122"/>
                  <a:ea typeface="微软雅黑" panose="020B0503020204020204" pitchFamily="34" charset="-122"/>
                </a:rPr>
                <a:t>argv[1]</a:t>
              </a:r>
            </a:p>
          </p:txBody>
        </p:sp>
        <p:sp>
          <p:nvSpPr>
            <p:cNvPr id="116743" name="Line 9"/>
            <p:cNvSpPr/>
            <p:nvPr/>
          </p:nvSpPr>
          <p:spPr>
            <a:xfrm flipV="1">
              <a:off x="1944" y="3970"/>
              <a:ext cx="2297" cy="0"/>
            </a:xfrm>
            <a:prstGeom prst="line">
              <a:avLst/>
            </a:prstGeom>
            <a:ln w="57150" cap="flat" cmpd="sng">
              <a:solidFill>
                <a:srgbClr val="FF3300"/>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04867">
                                            <p:txEl>
                                              <p:pRg st="1" end="1"/>
                                            </p:txEl>
                                          </p:spTgt>
                                        </p:tgtEl>
                                        <p:attrNameLst>
                                          <p:attrName>style.visibility</p:attrName>
                                        </p:attrNameLst>
                                      </p:cBhvr>
                                      <p:to>
                                        <p:strVal val="visible"/>
                                      </p:to>
                                    </p:set>
                                    <p:animEffect transition="in" filter="blinds(horizontal)">
                                      <p:cBhvr>
                                        <p:cTn id="7" dur="500"/>
                                        <p:tgtEl>
                                          <p:spTgt spid="8048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04867">
                                            <p:txEl>
                                              <p:pRg st="2" end="2"/>
                                            </p:txEl>
                                          </p:spTgt>
                                        </p:tgtEl>
                                        <p:attrNameLst>
                                          <p:attrName>style.visibility</p:attrName>
                                        </p:attrNameLst>
                                      </p:cBhvr>
                                      <p:to>
                                        <p:strVal val="visible"/>
                                      </p:to>
                                    </p:set>
                                    <p:animEffect transition="in" filter="blinds(horizontal)">
                                      <p:cBhvr>
                                        <p:cTn id="12" dur="500"/>
                                        <p:tgtEl>
                                          <p:spTgt spid="80486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04867">
                                            <p:txEl>
                                              <p:pRg st="3" end="3"/>
                                            </p:txEl>
                                          </p:spTgt>
                                        </p:tgtEl>
                                        <p:attrNameLst>
                                          <p:attrName>style.visibility</p:attrName>
                                        </p:attrNameLst>
                                      </p:cBhvr>
                                      <p:to>
                                        <p:strVal val="visible"/>
                                      </p:to>
                                    </p:set>
                                    <p:animEffect transition="in" filter="blinds(horizontal)">
                                      <p:cBhvr>
                                        <p:cTn id="17" dur="500"/>
                                        <p:tgtEl>
                                          <p:spTgt spid="80486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04867">
                                            <p:txEl>
                                              <p:pRg st="4" end="4"/>
                                            </p:txEl>
                                          </p:spTgt>
                                        </p:tgtEl>
                                        <p:attrNameLst>
                                          <p:attrName>style.visibility</p:attrName>
                                        </p:attrNameLst>
                                      </p:cBhvr>
                                      <p:to>
                                        <p:strVal val="visible"/>
                                      </p:to>
                                    </p:set>
                                    <p:animEffect transition="in" filter="blinds(horizontal)">
                                      <p:cBhvr>
                                        <p:cTn id="22" dur="500"/>
                                        <p:tgtEl>
                                          <p:spTgt spid="80486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04867">
                                            <p:txEl>
                                              <p:pRg st="5" end="5"/>
                                            </p:txEl>
                                          </p:spTgt>
                                        </p:tgtEl>
                                        <p:attrNameLst>
                                          <p:attrName>style.visibility</p:attrName>
                                        </p:attrNameLst>
                                      </p:cBhvr>
                                      <p:to>
                                        <p:strVal val="visible"/>
                                      </p:to>
                                    </p:set>
                                    <p:animEffect transition="in" filter="blinds(horizontal)">
                                      <p:cBhvr>
                                        <p:cTn id="27" dur="500"/>
                                        <p:tgtEl>
                                          <p:spTgt spid="80486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04867">
                                            <p:txEl>
                                              <p:pRg st="6" end="6"/>
                                            </p:txEl>
                                          </p:spTgt>
                                        </p:tgtEl>
                                        <p:attrNameLst>
                                          <p:attrName>style.visibility</p:attrName>
                                        </p:attrNameLst>
                                      </p:cBhvr>
                                      <p:to>
                                        <p:strVal val="visible"/>
                                      </p:to>
                                    </p:set>
                                    <p:animEffect transition="in" filter="blinds(horizontal)">
                                      <p:cBhvr>
                                        <p:cTn id="32" dur="500"/>
                                        <p:tgtEl>
                                          <p:spTgt spid="80486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04867">
                                            <p:txEl>
                                              <p:pRg st="7" end="7"/>
                                            </p:txEl>
                                          </p:spTgt>
                                        </p:tgtEl>
                                        <p:attrNameLst>
                                          <p:attrName>style.visibility</p:attrName>
                                        </p:attrNameLst>
                                      </p:cBhvr>
                                      <p:to>
                                        <p:strVal val="visible"/>
                                      </p:to>
                                    </p:set>
                                    <p:animEffect transition="in" filter="blinds(horizontal)">
                                      <p:cBhvr>
                                        <p:cTn id="37" dur="500"/>
                                        <p:tgtEl>
                                          <p:spTgt spid="804867">
                                            <p:txEl>
                                              <p:pRg st="7" end="7"/>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804867">
                                            <p:txEl>
                                              <p:pRg st="8" end="8"/>
                                            </p:txEl>
                                          </p:spTgt>
                                        </p:tgtEl>
                                        <p:attrNameLst>
                                          <p:attrName>style.visibility</p:attrName>
                                        </p:attrNameLst>
                                      </p:cBhvr>
                                      <p:to>
                                        <p:strVal val="visible"/>
                                      </p:to>
                                    </p:set>
                                    <p:animEffect transition="in" filter="blinds(horizontal)">
                                      <p:cBhvr>
                                        <p:cTn id="40" dur="500"/>
                                        <p:tgtEl>
                                          <p:spTgt spid="804867">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804867">
                                            <p:txEl>
                                              <p:pRg st="9" end="9"/>
                                            </p:txEl>
                                          </p:spTgt>
                                        </p:tgtEl>
                                        <p:attrNameLst>
                                          <p:attrName>style.visibility</p:attrName>
                                        </p:attrNameLst>
                                      </p:cBhvr>
                                      <p:to>
                                        <p:strVal val="visible"/>
                                      </p:to>
                                    </p:set>
                                    <p:animEffect transition="in" filter="blinds(horizontal)">
                                      <p:cBhvr>
                                        <p:cTn id="45" dur="500"/>
                                        <p:tgtEl>
                                          <p:spTgt spid="804867">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804868"/>
                                        </p:tgtEl>
                                        <p:attrNameLst>
                                          <p:attrName>style.visibility</p:attrName>
                                        </p:attrNameLst>
                                      </p:cBhvr>
                                      <p:to>
                                        <p:strVal val="visible"/>
                                      </p:to>
                                    </p:set>
                                    <p:animEffect transition="in" filter="blinds(horizontal)">
                                      <p:cBhvr>
                                        <p:cTn id="50" dur="500"/>
                                        <p:tgtEl>
                                          <p:spTgt spid="804868"/>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804871"/>
                                        </p:tgtEl>
                                        <p:attrNameLst>
                                          <p:attrName>style.visibility</p:attrName>
                                        </p:attrNameLst>
                                      </p:cBhvr>
                                      <p:to>
                                        <p:strVal val="visible"/>
                                      </p:to>
                                    </p:set>
                                    <p:animEffect transition="in" filter="blinds(horizontal)">
                                      <p:cBhvr>
                                        <p:cTn id="55" dur="500"/>
                                        <p:tgtEl>
                                          <p:spTgt spid="804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p:cNvSpPr>
          <p:nvPr>
            <p:ph type="title"/>
          </p:nvPr>
        </p:nvSpPr>
        <p:spPr>
          <a:xfrm>
            <a:off x="1057275" y="98425"/>
            <a:ext cx="6529388" cy="544513"/>
          </a:xfrm>
          <a:ln/>
        </p:spPr>
        <p:txBody>
          <a:bodyPr vert="horz" wrap="square" lIns="63500" tIns="25400" rIns="63500" bIns="25400" anchor="t" anchorCtr="0">
            <a:spAutoFit/>
          </a:bodyPr>
          <a:lstStyle/>
          <a:p>
            <a:pPr>
              <a:buNone/>
            </a:pPr>
            <a:r>
              <a:rPr lang="zh-CN" altLang="en-US" sz="3200" dirty="0"/>
              <a:t>链接</a:t>
            </a:r>
          </a:p>
        </p:txBody>
      </p:sp>
      <p:pic>
        <p:nvPicPr>
          <p:cNvPr id="16386" name="图片 4"/>
          <p:cNvPicPr>
            <a:picLocks noChangeAspect="1"/>
          </p:cNvPicPr>
          <p:nvPr/>
        </p:nvPicPr>
        <p:blipFill>
          <a:blip r:embed="rId3"/>
          <a:stretch>
            <a:fillRect/>
          </a:stretch>
        </p:blipFill>
        <p:spPr>
          <a:xfrm>
            <a:off x="558800" y="1016000"/>
            <a:ext cx="8026400" cy="3963988"/>
          </a:xfrm>
          <a:prstGeom prst="rect">
            <a:avLst/>
          </a:prstGeom>
          <a:noFill/>
          <a:ln w="9525">
            <a:noFill/>
          </a:ln>
        </p:spPr>
      </p:pic>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6FACC6-4D34-EF4F-21B6-AFB5205CE1CD}"/>
            </a:ext>
          </a:extLst>
        </p:cNvPr>
        <p:cNvGrpSpPr/>
        <p:nvPr/>
      </p:nvGrpSpPr>
      <p:grpSpPr>
        <a:xfrm>
          <a:off x="0" y="0"/>
          <a:ext cx="0" cy="0"/>
          <a:chOff x="0" y="0"/>
          <a:chExt cx="0" cy="0"/>
        </a:xfrm>
      </p:grpSpPr>
      <p:sp>
        <p:nvSpPr>
          <p:cNvPr id="116738" name="Rectangle 2">
            <a:extLst>
              <a:ext uri="{FF2B5EF4-FFF2-40B4-BE49-F238E27FC236}">
                <a16:creationId xmlns:a16="http://schemas.microsoft.com/office/drawing/2014/main" id="{B8555CC4-B1E4-67F1-92D6-25A58F4D1AF5}"/>
              </a:ext>
            </a:extLst>
          </p:cNvPr>
          <p:cNvSpPr>
            <a:spLocks noGrp="1"/>
          </p:cNvSpPr>
          <p:nvPr>
            <p:ph type="title"/>
          </p:nvPr>
        </p:nvSpPr>
        <p:spPr>
          <a:xfrm>
            <a:off x="476250" y="98425"/>
            <a:ext cx="8229600" cy="561975"/>
          </a:xfrm>
          <a:ln/>
        </p:spPr>
        <p:txBody>
          <a:bodyPr vert="horz" wrap="square" lIns="91440" tIns="45720" rIns="91440" bIns="45720" anchor="ctr" anchorCtr="0"/>
          <a:lstStyle/>
          <a:p>
            <a:r>
              <a:rPr lang="zh-CN" altLang="en-US" dirty="0"/>
              <a:t>程序的加载和运行</a:t>
            </a:r>
          </a:p>
        </p:txBody>
      </p:sp>
      <p:sp>
        <p:nvSpPr>
          <p:cNvPr id="804867" name="Rectangle 3">
            <a:extLst>
              <a:ext uri="{FF2B5EF4-FFF2-40B4-BE49-F238E27FC236}">
                <a16:creationId xmlns:a16="http://schemas.microsoft.com/office/drawing/2014/main" id="{4D89BA08-193B-5C93-E30B-16BB7DAD0F88}"/>
              </a:ext>
            </a:extLst>
          </p:cNvPr>
          <p:cNvSpPr>
            <a:spLocks noGrp="1"/>
          </p:cNvSpPr>
          <p:nvPr>
            <p:ph idx="1"/>
          </p:nvPr>
        </p:nvSpPr>
        <p:spPr>
          <a:xfrm>
            <a:off x="231775" y="899478"/>
            <a:ext cx="8680450" cy="5648642"/>
          </a:xfrm>
          <a:ln/>
        </p:spPr>
        <p:txBody>
          <a:bodyPr vert="horz" wrap="square" lIns="91440" tIns="45720" rIns="91440" bIns="45720" anchor="t" anchorCtr="0"/>
          <a:lstStyle/>
          <a:p>
            <a:pPr>
              <a:lnSpc>
                <a:spcPct val="125000"/>
              </a:lnSpc>
            </a:pPr>
            <a:r>
              <a:rPr lang="zh-CN" altLang="en-US" sz="2100" dirty="0">
                <a:latin typeface="微软雅黑" panose="020B0503020204020204" pitchFamily="34" charset="-122"/>
                <a:ea typeface="微软雅黑" panose="020B0503020204020204" pitchFamily="34" charset="-122"/>
              </a:rPr>
              <a:t>问题：</a:t>
            </a:r>
            <a:r>
              <a:rPr lang="en-US" altLang="zh-CN" sz="2100" dirty="0">
                <a:latin typeface="微软雅黑" panose="020B0503020204020204" pitchFamily="34" charset="-122"/>
                <a:ea typeface="微软雅黑" panose="020B0503020204020204" pitchFamily="34" charset="-122"/>
              </a:rPr>
              <a:t>hello</a:t>
            </a:r>
            <a:r>
              <a:rPr lang="zh-CN" altLang="en-US" sz="2100" dirty="0">
                <a:latin typeface="微软雅黑" panose="020B0503020204020204" pitchFamily="34" charset="-122"/>
                <a:ea typeface="微软雅黑" panose="020B0503020204020204" pitchFamily="34" charset="-122"/>
              </a:rPr>
              <a:t>程序的加载和运行过程是怎样的？ </a:t>
            </a:r>
          </a:p>
          <a:p>
            <a:pPr>
              <a:lnSpc>
                <a:spcPct val="125000"/>
              </a:lnSpc>
            </a:pPr>
            <a:r>
              <a:rPr lang="en-US" altLang="zh-CN" sz="2100" dirty="0">
                <a:solidFill>
                  <a:srgbClr val="0A6A0A"/>
                </a:solidFill>
                <a:latin typeface="微软雅黑" panose="020B0503020204020204" pitchFamily="34" charset="-122"/>
                <a:ea typeface="微软雅黑" panose="020B0503020204020204" pitchFamily="34" charset="-122"/>
              </a:rPr>
              <a:t>Step1</a:t>
            </a:r>
            <a:r>
              <a:rPr lang="zh-CN" altLang="en-US" sz="2100" dirty="0">
                <a:solidFill>
                  <a:srgbClr val="0A6A0A"/>
                </a:solidFill>
                <a:latin typeface="微软雅黑" panose="020B0503020204020204" pitchFamily="34" charset="-122"/>
                <a:ea typeface="微软雅黑" panose="020B0503020204020204" pitchFamily="34" charset="-122"/>
              </a:rPr>
              <a:t>：在</a:t>
            </a:r>
            <a:r>
              <a:rPr lang="en-US" altLang="zh-CN" sz="2100" dirty="0">
                <a:solidFill>
                  <a:srgbClr val="0A6A0A"/>
                </a:solidFill>
                <a:latin typeface="微软雅黑" panose="020B0503020204020204" pitchFamily="34" charset="-122"/>
                <a:ea typeface="微软雅黑" panose="020B0503020204020204" pitchFamily="34" charset="-122"/>
              </a:rPr>
              <a:t>shell</a:t>
            </a:r>
            <a:r>
              <a:rPr lang="zh-CN" altLang="en-US" sz="2100" dirty="0">
                <a:solidFill>
                  <a:srgbClr val="0A6A0A"/>
                </a:solidFill>
                <a:latin typeface="微软雅黑" panose="020B0503020204020204" pitchFamily="34" charset="-122"/>
                <a:ea typeface="微软雅黑" panose="020B0503020204020204" pitchFamily="34" charset="-122"/>
              </a:rPr>
              <a:t>命令行提示符后输入命令：</a:t>
            </a:r>
            <a:r>
              <a:rPr lang="en-US" altLang="zh-CN" sz="2100" dirty="0">
                <a:solidFill>
                  <a:srgbClr val="C00000"/>
                </a:solidFill>
                <a:latin typeface="微软雅黑" panose="020B0503020204020204" pitchFamily="34" charset="-122"/>
                <a:ea typeface="微软雅黑" panose="020B0503020204020204" pitchFamily="34" charset="-122"/>
              </a:rPr>
              <a:t>$./hello[enter]</a:t>
            </a:r>
          </a:p>
          <a:p>
            <a:pPr>
              <a:lnSpc>
                <a:spcPct val="125000"/>
              </a:lnSpc>
            </a:pPr>
            <a:r>
              <a:rPr lang="en-US" altLang="zh-CN" sz="2100" dirty="0">
                <a:solidFill>
                  <a:srgbClr val="C00000"/>
                </a:solidFill>
                <a:latin typeface="微软雅黑" panose="020B0503020204020204" pitchFamily="34" charset="-122"/>
                <a:ea typeface="微软雅黑" panose="020B0503020204020204" pitchFamily="34" charset="-122"/>
              </a:rPr>
              <a:t>Step2</a:t>
            </a:r>
            <a:r>
              <a:rPr lang="zh-CN" altLang="en-US" sz="2100" dirty="0">
                <a:solidFill>
                  <a:srgbClr val="C00000"/>
                </a:solidFill>
                <a:latin typeface="微软雅黑" panose="020B0503020204020204" pitchFamily="34" charset="-122"/>
                <a:ea typeface="微软雅黑" panose="020B0503020204020204" pitchFamily="34" charset="-122"/>
              </a:rPr>
              <a:t>：</a:t>
            </a:r>
            <a:r>
              <a:rPr lang="en-US" altLang="zh-CN" sz="2100" dirty="0">
                <a:solidFill>
                  <a:srgbClr val="FF0000"/>
                </a:solidFill>
                <a:latin typeface="微软雅黑" panose="020B0503020204020204" pitchFamily="34" charset="-122"/>
                <a:ea typeface="微软雅黑" panose="020B0503020204020204" pitchFamily="34" charset="-122"/>
              </a:rPr>
              <a:t>shell</a:t>
            </a:r>
            <a:r>
              <a:rPr lang="zh-CN" altLang="en-US" sz="2100" dirty="0">
                <a:solidFill>
                  <a:srgbClr val="FF0000"/>
                </a:solidFill>
                <a:latin typeface="微软雅黑" panose="020B0503020204020204" pitchFamily="34" charset="-122"/>
                <a:ea typeface="微软雅黑" panose="020B0503020204020204" pitchFamily="34" charset="-122"/>
              </a:rPr>
              <a:t>命令行解释器</a:t>
            </a:r>
            <a:r>
              <a:rPr lang="zh-CN" altLang="en-US" sz="2100" dirty="0">
                <a:solidFill>
                  <a:srgbClr val="C00000"/>
                </a:solidFill>
                <a:latin typeface="微软雅黑" panose="020B0503020204020204" pitchFamily="34" charset="-122"/>
                <a:ea typeface="微软雅黑" panose="020B0503020204020204" pitchFamily="34" charset="-122"/>
              </a:rPr>
              <a:t>构造</a:t>
            </a:r>
            <a:r>
              <a:rPr lang="en-US" altLang="zh-CN" sz="2100" dirty="0" err="1">
                <a:solidFill>
                  <a:srgbClr val="C00000"/>
                </a:solidFill>
                <a:latin typeface="微软雅黑" panose="020B0503020204020204" pitchFamily="34" charset="-122"/>
                <a:ea typeface="微软雅黑" panose="020B0503020204020204" pitchFamily="34" charset="-122"/>
              </a:rPr>
              <a:t>argv</a:t>
            </a:r>
            <a:r>
              <a:rPr lang="zh-CN" altLang="en-US" sz="2100" dirty="0">
                <a:solidFill>
                  <a:srgbClr val="C00000"/>
                </a:solidFill>
                <a:latin typeface="微软雅黑" panose="020B0503020204020204" pitchFamily="34" charset="-122"/>
                <a:ea typeface="微软雅黑" panose="020B0503020204020204" pitchFamily="34" charset="-122"/>
              </a:rPr>
              <a:t>和</a:t>
            </a:r>
            <a:r>
              <a:rPr lang="en-US" altLang="zh-CN" sz="2100" dirty="0" err="1">
                <a:solidFill>
                  <a:srgbClr val="C00000"/>
                </a:solidFill>
                <a:latin typeface="微软雅黑" panose="020B0503020204020204" pitchFamily="34" charset="-122"/>
                <a:ea typeface="微软雅黑" panose="020B0503020204020204" pitchFamily="34" charset="-122"/>
              </a:rPr>
              <a:t>envp</a:t>
            </a:r>
            <a:endParaRPr lang="zh-CN" altLang="en-US" sz="2100" dirty="0">
              <a:solidFill>
                <a:srgbClr val="C00000"/>
              </a:solidFill>
              <a:latin typeface="微软雅黑" panose="020B0503020204020204" pitchFamily="34" charset="-122"/>
              <a:ea typeface="微软雅黑" panose="020B0503020204020204" pitchFamily="34" charset="-122"/>
            </a:endParaRPr>
          </a:p>
          <a:p>
            <a:pPr>
              <a:lnSpc>
                <a:spcPct val="125000"/>
              </a:lnSpc>
              <a:buNone/>
            </a:pPr>
            <a:endParaRPr lang="en-US" altLang="zh-CN" sz="2000" dirty="0">
              <a:solidFill>
                <a:srgbClr val="008000"/>
              </a:solidFill>
              <a:latin typeface="微软雅黑" panose="020B0503020204020204" pitchFamily="34" charset="-122"/>
              <a:ea typeface="微软雅黑" panose="020B0503020204020204" pitchFamily="34" charset="-122"/>
            </a:endParaRPr>
          </a:p>
          <a:p>
            <a:pPr>
              <a:lnSpc>
                <a:spcPct val="125000"/>
              </a:lnSpc>
              <a:buNone/>
            </a:pPr>
            <a:endParaRPr lang="en-US" altLang="zh-CN" sz="2000" dirty="0">
              <a:solidFill>
                <a:srgbClr val="008000"/>
              </a:solidFill>
              <a:latin typeface="微软雅黑" panose="020B0503020204020204" pitchFamily="34" charset="-122"/>
              <a:ea typeface="微软雅黑" panose="020B0503020204020204" pitchFamily="34" charset="-122"/>
            </a:endParaRPr>
          </a:p>
          <a:p>
            <a:pPr>
              <a:lnSpc>
                <a:spcPct val="125000"/>
              </a:lnSpc>
              <a:spcBef>
                <a:spcPts val="1800"/>
              </a:spcBef>
            </a:pPr>
            <a:r>
              <a:rPr lang="en-US" altLang="zh-CN" sz="2000" dirty="0">
                <a:solidFill>
                  <a:srgbClr val="0A6A0A"/>
                </a:solidFill>
                <a:latin typeface="微软雅黑" panose="020B0503020204020204" pitchFamily="34" charset="-122"/>
                <a:ea typeface="微软雅黑" panose="020B0503020204020204" pitchFamily="34" charset="-122"/>
              </a:rPr>
              <a:t>Step3</a:t>
            </a:r>
            <a:r>
              <a:rPr lang="zh-CN" altLang="en-US" sz="2000" dirty="0">
                <a:solidFill>
                  <a:srgbClr val="0A6A0A"/>
                </a:solidFill>
                <a:latin typeface="微软雅黑" panose="020B0503020204020204" pitchFamily="34" charset="-122"/>
                <a:ea typeface="微软雅黑" panose="020B0503020204020204" pitchFamily="34" charset="-122"/>
              </a:rPr>
              <a:t>：调用</a:t>
            </a:r>
            <a:r>
              <a:rPr lang="en-US" altLang="zh-CN" sz="2000" dirty="0">
                <a:solidFill>
                  <a:srgbClr val="FF0000"/>
                </a:solidFill>
                <a:latin typeface="微软雅黑" panose="020B0503020204020204" pitchFamily="34" charset="-122"/>
                <a:ea typeface="微软雅黑" panose="020B0503020204020204" pitchFamily="34" charset="-122"/>
              </a:rPr>
              <a:t>fork()</a:t>
            </a:r>
            <a:r>
              <a:rPr lang="zh-CN" altLang="en-US" sz="2000" dirty="0">
                <a:solidFill>
                  <a:srgbClr val="FF0000"/>
                </a:solidFill>
                <a:latin typeface="微软雅黑" panose="020B0503020204020204" pitchFamily="34" charset="-122"/>
                <a:ea typeface="微软雅黑" panose="020B0503020204020204" pitchFamily="34" charset="-122"/>
              </a:rPr>
              <a:t>函数</a:t>
            </a:r>
            <a:r>
              <a:rPr lang="zh-CN" altLang="en-US" sz="2000" dirty="0">
                <a:solidFill>
                  <a:srgbClr val="0A6A0A"/>
                </a:solidFill>
                <a:latin typeface="微软雅黑" panose="020B0503020204020204" pitchFamily="34" charset="-122"/>
                <a:ea typeface="微软雅黑" panose="020B0503020204020204" pitchFamily="34" charset="-122"/>
              </a:rPr>
              <a:t>，创建一个子进程，与父进程</a:t>
            </a:r>
            <a:r>
              <a:rPr lang="en-US" altLang="zh-CN" sz="2000" dirty="0">
                <a:solidFill>
                  <a:srgbClr val="0A6A0A"/>
                </a:solidFill>
                <a:latin typeface="微软雅黑" panose="020B0503020204020204" pitchFamily="34" charset="-122"/>
                <a:ea typeface="微软雅黑" panose="020B0503020204020204" pitchFamily="34" charset="-122"/>
              </a:rPr>
              <a:t>shell</a:t>
            </a:r>
            <a:r>
              <a:rPr lang="zh-CN" altLang="en-US" sz="2000" dirty="0">
                <a:solidFill>
                  <a:srgbClr val="0A6A0A"/>
                </a:solidFill>
                <a:latin typeface="微软雅黑" panose="020B0503020204020204" pitchFamily="34" charset="-122"/>
                <a:ea typeface="微软雅黑" panose="020B0503020204020204" pitchFamily="34" charset="-122"/>
              </a:rPr>
              <a:t>完全相同（只读</a:t>
            </a:r>
            <a:r>
              <a:rPr lang="en-US" altLang="zh-CN" sz="2000" dirty="0">
                <a:solidFill>
                  <a:srgbClr val="0A6A0A"/>
                </a:solidFill>
                <a:latin typeface="微软雅黑" panose="020B0503020204020204" pitchFamily="34" charset="-122"/>
                <a:ea typeface="微软雅黑" panose="020B0503020204020204" pitchFamily="34" charset="-122"/>
              </a:rPr>
              <a:t>/</a:t>
            </a:r>
            <a:r>
              <a:rPr lang="zh-CN" altLang="en-US" sz="2000" dirty="0">
                <a:solidFill>
                  <a:srgbClr val="0A6A0A"/>
                </a:solidFill>
                <a:latin typeface="微软雅黑" panose="020B0503020204020204" pitchFamily="34" charset="-122"/>
                <a:ea typeface="微软雅黑" panose="020B0503020204020204" pitchFamily="34" charset="-122"/>
              </a:rPr>
              <a:t>共享），包括只读代码段、可读写数据段、堆以及用户栈等。</a:t>
            </a:r>
            <a:endParaRPr lang="en-US" altLang="zh-CN" sz="2000" dirty="0">
              <a:solidFill>
                <a:srgbClr val="0A6A0A"/>
              </a:solidFill>
              <a:latin typeface="微软雅黑" panose="020B0503020204020204" pitchFamily="34" charset="-122"/>
              <a:ea typeface="微软雅黑" panose="020B0503020204020204" pitchFamily="34" charset="-122"/>
            </a:endParaRPr>
          </a:p>
          <a:p>
            <a:pPr>
              <a:lnSpc>
                <a:spcPct val="125000"/>
              </a:lnSpc>
              <a:spcBef>
                <a:spcPts val="0"/>
              </a:spcBef>
            </a:pPr>
            <a:r>
              <a:rPr lang="en-US" altLang="zh-CN" sz="2000" dirty="0">
                <a:solidFill>
                  <a:srgbClr val="C00000"/>
                </a:solidFill>
                <a:latin typeface="微软雅黑" panose="020B0503020204020204" pitchFamily="34" charset="-122"/>
                <a:ea typeface="微软雅黑" panose="020B0503020204020204" pitchFamily="34" charset="-122"/>
              </a:rPr>
              <a:t>Step4</a:t>
            </a:r>
            <a:r>
              <a:rPr lang="zh-CN" altLang="en-US" sz="2000" dirty="0">
                <a:solidFill>
                  <a:srgbClr val="C00000"/>
                </a:solidFill>
                <a:latin typeface="微软雅黑" panose="020B0503020204020204" pitchFamily="34" charset="-122"/>
                <a:ea typeface="微软雅黑" panose="020B0503020204020204" pitchFamily="34" charset="-122"/>
              </a:rPr>
              <a:t>：调用</a:t>
            </a:r>
            <a:r>
              <a:rPr lang="en-US" altLang="zh-CN" sz="2000" dirty="0" err="1">
                <a:solidFill>
                  <a:srgbClr val="FF0000"/>
                </a:solidFill>
                <a:latin typeface="微软雅黑" panose="020B0503020204020204" pitchFamily="34" charset="-122"/>
                <a:ea typeface="微软雅黑" panose="020B0503020204020204" pitchFamily="34" charset="-122"/>
              </a:rPr>
              <a:t>execve</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函数</a:t>
            </a:r>
            <a:r>
              <a:rPr lang="en-US" altLang="zh-CN" sz="2000" dirty="0">
                <a:solidFill>
                  <a:srgbClr val="C00000"/>
                </a:solidFill>
                <a:latin typeface="微软雅黑" panose="020B0503020204020204" pitchFamily="34" charset="-122"/>
                <a:ea typeface="微软雅黑" panose="020B0503020204020204" pitchFamily="34" charset="-122"/>
              </a:rPr>
              <a:t>,</a:t>
            </a:r>
            <a:r>
              <a:rPr lang="zh-CN" altLang="en-US" sz="2000" dirty="0">
                <a:solidFill>
                  <a:srgbClr val="C00000"/>
                </a:solidFill>
                <a:latin typeface="微软雅黑" panose="020B0503020204020204" pitchFamily="34" charset="-122"/>
                <a:ea typeface="微软雅黑" panose="020B0503020204020204" pitchFamily="34" charset="-122"/>
              </a:rPr>
              <a:t>在当前进程（新创建的子进程）的上下文中加载并运行</a:t>
            </a:r>
            <a:r>
              <a:rPr lang="en-US" altLang="zh-CN" sz="2000" dirty="0">
                <a:solidFill>
                  <a:srgbClr val="C00000"/>
                </a:solidFill>
                <a:latin typeface="微软雅黑" panose="020B0503020204020204" pitchFamily="34" charset="-122"/>
                <a:ea typeface="微软雅黑" panose="020B0503020204020204" pitchFamily="34" charset="-122"/>
              </a:rPr>
              <a:t>hello</a:t>
            </a:r>
            <a:r>
              <a:rPr lang="zh-CN" altLang="en-US" sz="2000" dirty="0">
                <a:solidFill>
                  <a:srgbClr val="C00000"/>
                </a:solidFill>
                <a:latin typeface="微软雅黑" panose="020B0503020204020204" pitchFamily="34" charset="-122"/>
                <a:ea typeface="微软雅黑" panose="020B0503020204020204" pitchFamily="34" charset="-122"/>
              </a:rPr>
              <a:t>程序。将</a:t>
            </a:r>
            <a:r>
              <a:rPr lang="en-US" altLang="zh-CN" sz="2000" dirty="0">
                <a:solidFill>
                  <a:srgbClr val="C00000"/>
                </a:solidFill>
                <a:latin typeface="微软雅黑" panose="020B0503020204020204" pitchFamily="34" charset="-122"/>
                <a:ea typeface="微软雅黑" panose="020B0503020204020204" pitchFamily="34" charset="-122"/>
              </a:rPr>
              <a:t>hello</a:t>
            </a:r>
            <a:r>
              <a:rPr lang="zh-CN" altLang="en-US" sz="2000" dirty="0">
                <a:solidFill>
                  <a:srgbClr val="C00000"/>
                </a:solidFill>
                <a:latin typeface="微软雅黑" panose="020B0503020204020204" pitchFamily="34" charset="-122"/>
                <a:ea typeface="微软雅黑" panose="020B0503020204020204" pitchFamily="34" charset="-122"/>
              </a:rPr>
              <a:t>中的</a:t>
            </a:r>
            <a:r>
              <a:rPr lang="en-US" altLang="zh-CN" sz="2000" dirty="0">
                <a:solidFill>
                  <a:srgbClr val="C00000"/>
                </a:solidFill>
                <a:latin typeface="微软雅黑" panose="020B0503020204020204" pitchFamily="34" charset="-122"/>
                <a:ea typeface="微软雅黑" panose="020B0503020204020204" pitchFamily="34" charset="-122"/>
              </a:rPr>
              <a:t>.text</a:t>
            </a:r>
            <a:r>
              <a:rPr lang="zh-CN" altLang="en-US" sz="2000" dirty="0">
                <a:solidFill>
                  <a:srgbClr val="C00000"/>
                </a:solidFill>
                <a:latin typeface="微软雅黑" panose="020B0503020204020204" pitchFamily="34" charset="-122"/>
                <a:ea typeface="微软雅黑" panose="020B0503020204020204" pitchFamily="34" charset="-122"/>
              </a:rPr>
              <a:t>节、</a:t>
            </a:r>
            <a:r>
              <a:rPr lang="en-US" altLang="zh-CN" sz="2000" dirty="0">
                <a:solidFill>
                  <a:srgbClr val="C00000"/>
                </a:solidFill>
                <a:latin typeface="微软雅黑" panose="020B0503020204020204" pitchFamily="34" charset="-122"/>
                <a:ea typeface="微软雅黑" panose="020B0503020204020204" pitchFamily="34" charset="-122"/>
              </a:rPr>
              <a:t>.data</a:t>
            </a:r>
            <a:r>
              <a:rPr lang="zh-CN" altLang="en-US" sz="2000" dirty="0">
                <a:solidFill>
                  <a:srgbClr val="C00000"/>
                </a:solidFill>
                <a:latin typeface="微软雅黑" panose="020B0503020204020204" pitchFamily="34" charset="-122"/>
                <a:ea typeface="微软雅黑" panose="020B0503020204020204" pitchFamily="34" charset="-122"/>
              </a:rPr>
              <a:t>节、</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err="1">
                <a:solidFill>
                  <a:srgbClr val="C00000"/>
                </a:solidFill>
                <a:latin typeface="微软雅黑" panose="020B0503020204020204" pitchFamily="34" charset="-122"/>
                <a:ea typeface="微软雅黑" panose="020B0503020204020204" pitchFamily="34" charset="-122"/>
              </a:rPr>
              <a:t>bss</a:t>
            </a:r>
            <a:r>
              <a:rPr lang="zh-CN" altLang="en-US" sz="2000" dirty="0">
                <a:solidFill>
                  <a:srgbClr val="C00000"/>
                </a:solidFill>
                <a:latin typeface="微软雅黑" panose="020B0503020204020204" pitchFamily="34" charset="-122"/>
                <a:ea typeface="微软雅黑" panose="020B0503020204020204" pitchFamily="34" charset="-122"/>
              </a:rPr>
              <a:t>节等内容</a:t>
            </a:r>
            <a:r>
              <a:rPr lang="zh-CN" altLang="en-US" sz="2000" dirty="0">
                <a:solidFill>
                  <a:srgbClr val="FF0000"/>
                </a:solidFill>
                <a:latin typeface="微软雅黑" panose="020B0503020204020204" pitchFamily="34" charset="-122"/>
                <a:ea typeface="微软雅黑" panose="020B0503020204020204" pitchFamily="34" charset="-122"/>
              </a:rPr>
              <a:t>加载到当前进程的虚拟地址空间</a:t>
            </a:r>
            <a:r>
              <a:rPr lang="zh-CN" altLang="en-US" sz="2000" dirty="0">
                <a:solidFill>
                  <a:srgbClr val="0066FF"/>
                </a:solidFill>
                <a:latin typeface="微软雅黑" panose="020B0503020204020204" pitchFamily="34" charset="-122"/>
                <a:ea typeface="微软雅黑" panose="020B0503020204020204" pitchFamily="34" charset="-122"/>
              </a:rPr>
              <a:t>（仅修改当前进程上下文中关于存储映像的一些数据结构，不从磁盘拷贝代码、数据等内容）</a:t>
            </a:r>
            <a:endParaRPr lang="en-US" altLang="zh-CN" sz="2000" dirty="0">
              <a:solidFill>
                <a:srgbClr val="0066FF"/>
              </a:solidFill>
              <a:latin typeface="微软雅黑" panose="020B0503020204020204" pitchFamily="34" charset="-122"/>
              <a:ea typeface="微软雅黑" panose="020B0503020204020204" pitchFamily="34" charset="-122"/>
            </a:endParaRPr>
          </a:p>
          <a:p>
            <a:pPr>
              <a:lnSpc>
                <a:spcPct val="125000"/>
              </a:lnSpc>
              <a:spcBef>
                <a:spcPts val="0"/>
              </a:spcBef>
            </a:pPr>
            <a:r>
              <a:rPr lang="en-US" altLang="zh-CN" sz="2000" dirty="0">
                <a:solidFill>
                  <a:srgbClr val="0A6A0A"/>
                </a:solidFill>
                <a:latin typeface="微软雅黑" panose="020B0503020204020204" pitchFamily="34" charset="-122"/>
                <a:ea typeface="微软雅黑" panose="020B0503020204020204" pitchFamily="34" charset="-122"/>
              </a:rPr>
              <a:t>Step5</a:t>
            </a:r>
            <a:r>
              <a:rPr lang="zh-CN" altLang="en-US" sz="2000" dirty="0">
                <a:solidFill>
                  <a:srgbClr val="0A6A0A"/>
                </a:solidFill>
                <a:latin typeface="微软雅黑" panose="020B0503020204020204" pitchFamily="34" charset="-122"/>
                <a:ea typeface="微软雅黑" panose="020B0503020204020204" pitchFamily="34" charset="-122"/>
              </a:rPr>
              <a:t>：调用</a:t>
            </a:r>
            <a:r>
              <a:rPr lang="en-US" altLang="zh-CN" sz="2000" dirty="0">
                <a:solidFill>
                  <a:srgbClr val="0A6A0A"/>
                </a:solidFill>
                <a:latin typeface="微软雅黑" panose="020B0503020204020204" pitchFamily="34" charset="-122"/>
                <a:ea typeface="微软雅黑" panose="020B0503020204020204" pitchFamily="34" charset="-122"/>
              </a:rPr>
              <a:t>hello</a:t>
            </a:r>
            <a:r>
              <a:rPr lang="zh-CN" altLang="en-US" sz="2000" dirty="0">
                <a:solidFill>
                  <a:srgbClr val="0A6A0A"/>
                </a:solidFill>
                <a:latin typeface="微软雅黑" panose="020B0503020204020204" pitchFamily="34" charset="-122"/>
                <a:ea typeface="微软雅黑" panose="020B0503020204020204" pitchFamily="34" charset="-122"/>
              </a:rPr>
              <a:t>程序的</a:t>
            </a:r>
            <a:r>
              <a:rPr lang="en-US" altLang="zh-CN" sz="2000" dirty="0">
                <a:solidFill>
                  <a:srgbClr val="FF0000"/>
                </a:solidFill>
                <a:latin typeface="微软雅黑" panose="020B0503020204020204" pitchFamily="34" charset="-122"/>
                <a:ea typeface="微软雅黑" panose="020B0503020204020204" pitchFamily="34" charset="-122"/>
              </a:rPr>
              <a:t>main()</a:t>
            </a:r>
            <a:r>
              <a:rPr lang="zh-CN" altLang="en-US" sz="2000" dirty="0">
                <a:solidFill>
                  <a:srgbClr val="FF0000"/>
                </a:solidFill>
                <a:latin typeface="微软雅黑" panose="020B0503020204020204" pitchFamily="34" charset="-122"/>
                <a:ea typeface="微软雅黑" panose="020B0503020204020204" pitchFamily="34" charset="-122"/>
              </a:rPr>
              <a:t>函数</a:t>
            </a:r>
            <a:r>
              <a:rPr lang="zh-CN" altLang="en-US" sz="2000" dirty="0">
                <a:solidFill>
                  <a:srgbClr val="0A6A0A"/>
                </a:solidFill>
                <a:latin typeface="微软雅黑" panose="020B0503020204020204" pitchFamily="34" charset="-122"/>
                <a:ea typeface="微软雅黑" panose="020B0503020204020204" pitchFamily="34" charset="-122"/>
              </a:rPr>
              <a:t>，</a:t>
            </a:r>
            <a:r>
              <a:rPr lang="en-US" altLang="zh-CN" sz="2000" dirty="0">
                <a:solidFill>
                  <a:srgbClr val="0A6A0A"/>
                </a:solidFill>
                <a:latin typeface="微软雅黑" panose="020B0503020204020204" pitchFamily="34" charset="-122"/>
                <a:ea typeface="微软雅黑" panose="020B0503020204020204" pitchFamily="34" charset="-122"/>
              </a:rPr>
              <a:t>hello</a:t>
            </a:r>
            <a:r>
              <a:rPr lang="zh-CN" altLang="en-US" sz="2000" dirty="0">
                <a:solidFill>
                  <a:srgbClr val="0A6A0A"/>
                </a:solidFill>
                <a:latin typeface="微软雅黑" panose="020B0503020204020204" pitchFamily="34" charset="-122"/>
                <a:ea typeface="微软雅黑" panose="020B0503020204020204" pitchFamily="34" charset="-122"/>
              </a:rPr>
              <a:t>程序开始在一个进程的上下文中运行。 </a:t>
            </a:r>
            <a:r>
              <a:rPr lang="en-US" altLang="zh-CN" sz="2000" dirty="0">
                <a:solidFill>
                  <a:srgbClr val="0066FF"/>
                </a:solidFill>
                <a:latin typeface="微软雅黑" panose="020B0503020204020204" pitchFamily="34" charset="-122"/>
                <a:ea typeface="微软雅黑" panose="020B0503020204020204" pitchFamily="34" charset="-122"/>
              </a:rPr>
              <a:t>int main(int </a:t>
            </a:r>
            <a:r>
              <a:rPr lang="en-US" altLang="zh-CN" sz="2000" dirty="0" err="1">
                <a:solidFill>
                  <a:srgbClr val="0066FF"/>
                </a:solidFill>
                <a:latin typeface="微软雅黑" panose="020B0503020204020204" pitchFamily="34" charset="-122"/>
                <a:ea typeface="微软雅黑" panose="020B0503020204020204" pitchFamily="34" charset="-122"/>
              </a:rPr>
              <a:t>argc</a:t>
            </a:r>
            <a:r>
              <a:rPr lang="en-US" altLang="zh-CN" sz="2000" dirty="0">
                <a:solidFill>
                  <a:srgbClr val="0066FF"/>
                </a:solidFill>
                <a:latin typeface="微软雅黑" panose="020B0503020204020204" pitchFamily="34" charset="-122"/>
                <a:ea typeface="微软雅黑" panose="020B0503020204020204" pitchFamily="34" charset="-122"/>
              </a:rPr>
              <a:t>, char *</a:t>
            </a:r>
            <a:r>
              <a:rPr lang="en-US" altLang="zh-CN" sz="2000" dirty="0" err="1">
                <a:solidFill>
                  <a:srgbClr val="0066FF"/>
                </a:solidFill>
                <a:latin typeface="微软雅黑" panose="020B0503020204020204" pitchFamily="34" charset="-122"/>
                <a:ea typeface="微软雅黑" panose="020B0503020204020204" pitchFamily="34" charset="-122"/>
              </a:rPr>
              <a:t>argv</a:t>
            </a:r>
            <a:r>
              <a:rPr lang="en-US" altLang="zh-CN" sz="2000" dirty="0">
                <a:solidFill>
                  <a:srgbClr val="0066FF"/>
                </a:solidFill>
                <a:latin typeface="微软雅黑" panose="020B0503020204020204" pitchFamily="34" charset="-122"/>
                <a:ea typeface="微软雅黑" panose="020B0503020204020204" pitchFamily="34" charset="-122"/>
              </a:rPr>
              <a:t>[], char *</a:t>
            </a:r>
            <a:r>
              <a:rPr lang="en-US" altLang="zh-CN" sz="2000" dirty="0" err="1">
                <a:solidFill>
                  <a:srgbClr val="0066FF"/>
                </a:solidFill>
                <a:latin typeface="微软雅黑" panose="020B0503020204020204" pitchFamily="34" charset="-122"/>
                <a:ea typeface="微软雅黑" panose="020B0503020204020204" pitchFamily="34" charset="-122"/>
              </a:rPr>
              <a:t>envp</a:t>
            </a:r>
            <a:r>
              <a:rPr lang="en-US" altLang="zh-CN" sz="2000" dirty="0">
                <a:solidFill>
                  <a:srgbClr val="0066FF"/>
                </a:solidFill>
                <a:latin typeface="微软雅黑" panose="020B0503020204020204" pitchFamily="34" charset="-122"/>
                <a:ea typeface="微软雅黑" panose="020B0503020204020204" pitchFamily="34" charset="-122"/>
              </a:rPr>
              <a:t>[]);</a:t>
            </a:r>
          </a:p>
        </p:txBody>
      </p:sp>
      <p:pic>
        <p:nvPicPr>
          <p:cNvPr id="2" name="图片 1">
            <a:extLst>
              <a:ext uri="{FF2B5EF4-FFF2-40B4-BE49-F238E27FC236}">
                <a16:creationId xmlns:a16="http://schemas.microsoft.com/office/drawing/2014/main" id="{2A22D204-2113-A6D2-87A8-DE0EC4908D30}"/>
              </a:ext>
            </a:extLst>
          </p:cNvPr>
          <p:cNvPicPr>
            <a:picLocks noChangeAspect="1"/>
          </p:cNvPicPr>
          <p:nvPr/>
        </p:nvPicPr>
        <p:blipFill>
          <a:blip r:embed="rId3"/>
          <a:stretch>
            <a:fillRect/>
          </a:stretch>
        </p:blipFill>
        <p:spPr>
          <a:xfrm>
            <a:off x="1927860" y="2334577"/>
            <a:ext cx="3949700" cy="948103"/>
          </a:xfrm>
          <a:prstGeom prst="rect">
            <a:avLst/>
          </a:prstGeom>
        </p:spPr>
      </p:pic>
    </p:spTree>
    <p:extLst>
      <p:ext uri="{BB962C8B-B14F-4D97-AF65-F5344CB8AC3E}">
        <p14:creationId xmlns:p14="http://schemas.microsoft.com/office/powerpoint/2010/main" val="336185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04867">
                                            <p:txEl>
                                              <p:pRg st="0" end="0"/>
                                            </p:txEl>
                                          </p:spTgt>
                                        </p:tgtEl>
                                        <p:attrNameLst>
                                          <p:attrName>style.visibility</p:attrName>
                                        </p:attrNameLst>
                                      </p:cBhvr>
                                      <p:to>
                                        <p:strVal val="visible"/>
                                      </p:to>
                                    </p:set>
                                    <p:animEffect transition="in" filter="blinds(horizontal)">
                                      <p:cBhvr>
                                        <p:cTn id="7" dur="500"/>
                                        <p:tgtEl>
                                          <p:spTgt spid="804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04867">
                                            <p:txEl>
                                              <p:pRg st="1" end="1"/>
                                            </p:txEl>
                                          </p:spTgt>
                                        </p:tgtEl>
                                        <p:attrNameLst>
                                          <p:attrName>style.visibility</p:attrName>
                                        </p:attrNameLst>
                                      </p:cBhvr>
                                      <p:to>
                                        <p:strVal val="visible"/>
                                      </p:to>
                                    </p:set>
                                    <p:animEffect transition="in" filter="blinds(horizontal)">
                                      <p:cBhvr>
                                        <p:cTn id="12" dur="500"/>
                                        <p:tgtEl>
                                          <p:spTgt spid="8048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04867">
                                            <p:txEl>
                                              <p:pRg st="2" end="2"/>
                                            </p:txEl>
                                          </p:spTgt>
                                        </p:tgtEl>
                                        <p:attrNameLst>
                                          <p:attrName>style.visibility</p:attrName>
                                        </p:attrNameLst>
                                      </p:cBhvr>
                                      <p:to>
                                        <p:strVal val="visible"/>
                                      </p:to>
                                    </p:set>
                                    <p:animEffect transition="in" filter="blinds(horizontal)">
                                      <p:cBhvr>
                                        <p:cTn id="17" dur="500"/>
                                        <p:tgtEl>
                                          <p:spTgt spid="8048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804867">
                                            <p:txEl>
                                              <p:pRg st="5" end="5"/>
                                            </p:txEl>
                                          </p:spTgt>
                                        </p:tgtEl>
                                        <p:attrNameLst>
                                          <p:attrName>style.visibility</p:attrName>
                                        </p:attrNameLst>
                                      </p:cBhvr>
                                      <p:to>
                                        <p:strVal val="visible"/>
                                      </p:to>
                                    </p:set>
                                    <p:animEffect transition="in" filter="blinds(horizontal)">
                                      <p:cBhvr>
                                        <p:cTn id="29" dur="500"/>
                                        <p:tgtEl>
                                          <p:spTgt spid="804867">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804867">
                                            <p:txEl>
                                              <p:pRg st="6" end="6"/>
                                            </p:txEl>
                                          </p:spTgt>
                                        </p:tgtEl>
                                        <p:attrNameLst>
                                          <p:attrName>style.visibility</p:attrName>
                                        </p:attrNameLst>
                                      </p:cBhvr>
                                      <p:to>
                                        <p:strVal val="visible"/>
                                      </p:to>
                                    </p:set>
                                    <p:animEffect transition="in" filter="blinds(horizontal)">
                                      <p:cBhvr>
                                        <p:cTn id="34" dur="500"/>
                                        <p:tgtEl>
                                          <p:spTgt spid="804867">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804867">
                                            <p:txEl>
                                              <p:pRg st="7" end="7"/>
                                            </p:txEl>
                                          </p:spTgt>
                                        </p:tgtEl>
                                        <p:attrNameLst>
                                          <p:attrName>style.visibility</p:attrName>
                                        </p:attrNameLst>
                                      </p:cBhvr>
                                      <p:to>
                                        <p:strVal val="visible"/>
                                      </p:to>
                                    </p:set>
                                    <p:animEffect transition="in" filter="blinds(horizontal)">
                                      <p:cBhvr>
                                        <p:cTn id="39" dur="500"/>
                                        <p:tgtEl>
                                          <p:spTgt spid="8048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p:cNvSpPr>
          <p:nvPr>
            <p:ph type="title"/>
          </p:nvPr>
        </p:nvSpPr>
        <p:spPr>
          <a:xfrm>
            <a:off x="457200" y="98425"/>
            <a:ext cx="8229600" cy="561975"/>
          </a:xfrm>
          <a:ln/>
        </p:spPr>
        <p:txBody>
          <a:bodyPr vert="horz" wrap="square" lIns="91440" tIns="45720" rIns="91440" bIns="45720" anchor="ctr" anchorCtr="0"/>
          <a:lstStyle/>
          <a:p>
            <a:r>
              <a:rPr lang="zh-CN" altLang="en-US" dirty="0"/>
              <a:t>程序的链接</a:t>
            </a:r>
          </a:p>
        </p:txBody>
      </p:sp>
      <p:sp>
        <p:nvSpPr>
          <p:cNvPr id="121858" name="Rectangle 3"/>
          <p:cNvSpPr>
            <a:spLocks noGrp="1"/>
          </p:cNvSpPr>
          <p:nvPr>
            <p:ph idx="1"/>
          </p:nvPr>
        </p:nvSpPr>
        <p:spPr>
          <a:xfrm>
            <a:off x="301625" y="836613"/>
            <a:ext cx="8553450" cy="5838825"/>
          </a:xfrm>
          <a:ln/>
        </p:spPr>
        <p:txBody>
          <a:bodyPr vert="horz" wrap="square" lIns="91440" tIns="45720" rIns="91440" bIns="45720" anchor="t" anchorCtr="0"/>
          <a:lstStyle/>
          <a:p>
            <a:r>
              <a:rPr lang="zh-CN" altLang="en-US" dirty="0">
                <a:latin typeface="微软雅黑" panose="020B0503020204020204" pitchFamily="34" charset="-122"/>
                <a:ea typeface="微软雅黑" panose="020B0503020204020204" pitchFamily="34" charset="-122"/>
              </a:rPr>
              <a:t>分以下三个部分介绍</a:t>
            </a:r>
          </a:p>
          <a:p>
            <a:pPr lvl="1"/>
            <a:r>
              <a:rPr lang="zh-CN" altLang="en-US" sz="2200" dirty="0">
                <a:latin typeface="微软雅黑" panose="020B0503020204020204" pitchFamily="34" charset="-122"/>
                <a:ea typeface="微软雅黑" panose="020B0503020204020204" pitchFamily="34" charset="-122"/>
              </a:rPr>
              <a:t>第一讲：目标文件格式</a:t>
            </a:r>
          </a:p>
          <a:p>
            <a:pPr lvl="2"/>
            <a:r>
              <a:rPr lang="zh-CN" altLang="en-US" sz="2200" dirty="0">
                <a:latin typeface="微软雅黑" panose="020B0503020204020204" pitchFamily="34" charset="-122"/>
                <a:ea typeface="微软雅黑" panose="020B0503020204020204" pitchFamily="34" charset="-122"/>
              </a:rPr>
              <a:t>程序的链接概述、链接的意义与过程</a:t>
            </a:r>
          </a:p>
          <a:p>
            <a:pPr lvl="2"/>
            <a:r>
              <a:rPr lang="en-US" altLang="zh-CN" sz="2200" dirty="0">
                <a:latin typeface="微软雅黑" panose="020B0503020204020204" pitchFamily="34" charset="-122"/>
                <a:ea typeface="微软雅黑" panose="020B0503020204020204" pitchFamily="34" charset="-122"/>
              </a:rPr>
              <a:t>ELF</a:t>
            </a:r>
            <a:r>
              <a:rPr lang="zh-CN" altLang="en-US" sz="2200" dirty="0">
                <a:latin typeface="微软雅黑" panose="020B0503020204020204" pitchFamily="34" charset="-122"/>
                <a:ea typeface="微软雅黑" panose="020B0503020204020204" pitchFamily="34" charset="-122"/>
              </a:rPr>
              <a:t>目标文件、重定位目标文件格式、可执行目标文件格式</a:t>
            </a:r>
          </a:p>
          <a:p>
            <a:pPr lvl="1"/>
            <a:r>
              <a:rPr lang="zh-CN" altLang="en-US" sz="2200" dirty="0">
                <a:latin typeface="微软雅黑" panose="020B0503020204020204" pitchFamily="34" charset="-122"/>
                <a:ea typeface="微软雅黑" panose="020B0503020204020204" pitchFamily="34" charset="-122"/>
              </a:rPr>
              <a:t>第二讲：符号解析与重定位</a:t>
            </a:r>
          </a:p>
          <a:p>
            <a:pPr lvl="2"/>
            <a:r>
              <a:rPr lang="zh-CN" altLang="en-US" sz="2200" dirty="0">
                <a:latin typeface="微软雅黑" panose="020B0503020204020204" pitchFamily="34" charset="-122"/>
                <a:ea typeface="微软雅黑" panose="020B0503020204020204" pitchFamily="34" charset="-122"/>
              </a:rPr>
              <a:t>符号和符号表、符号解析</a:t>
            </a:r>
          </a:p>
          <a:p>
            <a:pPr lvl="2"/>
            <a:r>
              <a:rPr lang="zh-CN" altLang="en-US" sz="2200" dirty="0">
                <a:latin typeface="微软雅黑" panose="020B0503020204020204" pitchFamily="34" charset="-122"/>
                <a:ea typeface="微软雅黑" panose="020B0503020204020204" pitchFamily="34" charset="-122"/>
              </a:rPr>
              <a:t>与静态库的链接</a:t>
            </a:r>
          </a:p>
          <a:p>
            <a:pPr lvl="2"/>
            <a:r>
              <a:rPr lang="zh-CN" altLang="en-US" sz="2200" dirty="0">
                <a:latin typeface="微软雅黑" panose="020B0503020204020204" pitchFamily="34" charset="-122"/>
                <a:ea typeface="微软雅黑" panose="020B0503020204020204" pitchFamily="34" charset="-122"/>
              </a:rPr>
              <a:t>重定位信息、重定位过程</a:t>
            </a:r>
          </a:p>
          <a:p>
            <a:pPr lvl="2"/>
            <a:r>
              <a:rPr lang="zh-CN" altLang="en-US" sz="2200" dirty="0">
                <a:latin typeface="微软雅黑" panose="020B0503020204020204" pitchFamily="34" charset="-122"/>
                <a:ea typeface="微软雅黑" panose="020B0503020204020204" pitchFamily="34" charset="-122"/>
              </a:rPr>
              <a:t>可执行文件的加载</a:t>
            </a:r>
          </a:p>
          <a:p>
            <a:pPr lvl="1"/>
            <a:r>
              <a:rPr lang="zh-CN" altLang="en-US" sz="2200" dirty="0">
                <a:solidFill>
                  <a:srgbClr val="FF0000"/>
                </a:solidFill>
                <a:latin typeface="微软雅黑" panose="020B0503020204020204" pitchFamily="34" charset="-122"/>
                <a:ea typeface="微软雅黑" panose="020B0503020204020204" pitchFamily="34" charset="-122"/>
              </a:rPr>
              <a:t>第三讲：动态链接</a:t>
            </a:r>
            <a:endParaRPr lang="zh-CN" altLang="en-US" sz="2200" i="1" dirty="0">
              <a:solidFill>
                <a:srgbClr val="FF0000"/>
              </a:solidFill>
              <a:latin typeface="微软雅黑" panose="020B0503020204020204" pitchFamily="34" charset="-122"/>
              <a:ea typeface="微软雅黑" panose="020B0503020204020204" pitchFamily="34" charset="-122"/>
            </a:endParaRPr>
          </a:p>
          <a:p>
            <a:pPr lvl="2"/>
            <a:r>
              <a:rPr lang="zh-CN" altLang="en-US" sz="2200" dirty="0">
                <a:latin typeface="微软雅黑" panose="020B0503020204020204" pitchFamily="34" charset="-122"/>
                <a:ea typeface="微软雅黑" panose="020B0503020204020204" pitchFamily="34" charset="-122"/>
              </a:rPr>
              <a:t>动态链接的特性、程序加载时的动态链接、程序运行时的动态链接、动态链接举例</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1"/>
          <p:cNvSpPr>
            <a:spLocks noGrp="1"/>
          </p:cNvSpPr>
          <p:nvPr>
            <p:ph type="title"/>
          </p:nvPr>
        </p:nvSpPr>
        <p:spPr>
          <a:xfrm>
            <a:off x="206375" y="98425"/>
            <a:ext cx="8716963" cy="661988"/>
          </a:xfrm>
          <a:ln/>
        </p:spPr>
        <p:txBody>
          <a:bodyPr vert="horz" wrap="square" lIns="91440" tIns="45720" rIns="91440" bIns="45720" anchor="ctr" anchorCtr="0"/>
          <a:lstStyle/>
          <a:p>
            <a:pPr marL="119380" indent="-119380" defTabSz="9144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dirty="0"/>
              <a:t>动态链接的共享库（</a:t>
            </a:r>
            <a:r>
              <a:rPr lang="en-GB" altLang="zh-CN" dirty="0"/>
              <a:t>Shared Libraries</a:t>
            </a:r>
            <a:r>
              <a:rPr lang="zh-CN" altLang="en-GB" dirty="0"/>
              <a:t>）</a:t>
            </a:r>
            <a:r>
              <a:rPr lang="zh-CN" altLang="en-GB" dirty="0">
                <a:solidFill>
                  <a:srgbClr val="000004"/>
                </a:solidFill>
              </a:rPr>
              <a:t> </a:t>
            </a:r>
          </a:p>
        </p:txBody>
      </p:sp>
      <p:sp>
        <p:nvSpPr>
          <p:cNvPr id="34818" name="Rectangle 2"/>
          <p:cNvSpPr>
            <a:spLocks noGrp="1"/>
          </p:cNvSpPr>
          <p:nvPr>
            <p:ph type="body"/>
          </p:nvPr>
        </p:nvSpPr>
        <p:spPr>
          <a:xfrm>
            <a:off x="227013" y="930275"/>
            <a:ext cx="8672512" cy="5675313"/>
          </a:xfrm>
          <a:ln/>
        </p:spPr>
        <p:txBody>
          <a:bodyPr vert="horz" wrap="square" lIns="91440" tIns="45720" rIns="91440" bIns="45720" anchor="t" anchorCtr="0"/>
          <a:lstStyle/>
          <a:p>
            <a:pPr defTabSz="914400">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sz="2000" dirty="0">
                <a:latin typeface="微软雅黑" panose="020B0503020204020204" pitchFamily="34" charset="-122"/>
                <a:ea typeface="微软雅黑" panose="020B0503020204020204" pitchFamily="34" charset="-122"/>
              </a:rPr>
              <a:t>静态库有一些缺点：</a:t>
            </a:r>
          </a:p>
          <a:p>
            <a:pPr lvl="1" defTabSz="914400">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sz="2100" dirty="0">
                <a:latin typeface="微软雅黑" panose="020B0503020204020204" pitchFamily="34" charset="-122"/>
                <a:ea typeface="微软雅黑" panose="020B0503020204020204" pitchFamily="34" charset="-122"/>
              </a:rPr>
              <a:t>库函数（如</a:t>
            </a:r>
            <a:r>
              <a:rPr lang="en-GB" altLang="zh-CN" sz="2100" dirty="0">
                <a:latin typeface="微软雅黑" panose="020B0503020204020204" pitchFamily="34" charset="-122"/>
                <a:ea typeface="微软雅黑" panose="020B0503020204020204" pitchFamily="34" charset="-122"/>
              </a:rPr>
              <a:t>printf</a:t>
            </a:r>
            <a:r>
              <a:rPr lang="zh-CN" altLang="en-GB" sz="2100" dirty="0">
                <a:latin typeface="微软雅黑" panose="020B0503020204020204" pitchFamily="34" charset="-122"/>
                <a:ea typeface="微软雅黑" panose="020B0503020204020204" pitchFamily="34" charset="-122"/>
              </a:rPr>
              <a:t>）被包含在每个运行进程的代码段中，对于并发运行上百个进程的系统，造成极大的</a:t>
            </a:r>
            <a:r>
              <a:rPr lang="zh-CN" altLang="en-GB" sz="2100" dirty="0">
                <a:solidFill>
                  <a:srgbClr val="CC3300"/>
                </a:solidFill>
                <a:latin typeface="微软雅黑" panose="020B0503020204020204" pitchFamily="34" charset="-122"/>
                <a:ea typeface="微软雅黑" panose="020B0503020204020204" pitchFamily="34" charset="-122"/>
              </a:rPr>
              <a:t>主存资源浪费</a:t>
            </a:r>
          </a:p>
          <a:p>
            <a:pPr lvl="1" defTabSz="914400">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sz="2100" dirty="0">
                <a:latin typeface="微软雅黑" panose="020B0503020204020204" pitchFamily="34" charset="-122"/>
                <a:ea typeface="微软雅黑" panose="020B0503020204020204" pitchFamily="34" charset="-122"/>
              </a:rPr>
              <a:t>库函数（如</a:t>
            </a:r>
            <a:r>
              <a:rPr lang="en-GB" altLang="zh-CN" sz="2100" dirty="0">
                <a:latin typeface="微软雅黑" panose="020B0503020204020204" pitchFamily="34" charset="-122"/>
                <a:ea typeface="微软雅黑" panose="020B0503020204020204" pitchFamily="34" charset="-122"/>
              </a:rPr>
              <a:t>printf</a:t>
            </a:r>
            <a:r>
              <a:rPr lang="zh-CN" altLang="en-GB" sz="2100" dirty="0">
                <a:latin typeface="微软雅黑" panose="020B0503020204020204" pitchFamily="34" charset="-122"/>
                <a:ea typeface="微软雅黑" panose="020B0503020204020204" pitchFamily="34" charset="-122"/>
              </a:rPr>
              <a:t>）被合并在可执行目标中，磁盘上存放着数千个可执行文件，造成</a:t>
            </a:r>
            <a:r>
              <a:rPr lang="zh-CN" altLang="en-GB" sz="2100" dirty="0">
                <a:solidFill>
                  <a:srgbClr val="CC3300"/>
                </a:solidFill>
                <a:latin typeface="微软雅黑" panose="020B0503020204020204" pitchFamily="34" charset="-122"/>
                <a:ea typeface="微软雅黑" panose="020B0503020204020204" pitchFamily="34" charset="-122"/>
              </a:rPr>
              <a:t>磁盘空间的极大浪费</a:t>
            </a:r>
          </a:p>
          <a:p>
            <a:pPr lvl="1" defTabSz="914400">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sz="2100" dirty="0">
                <a:latin typeface="微软雅黑" panose="020B0503020204020204" pitchFamily="34" charset="-122"/>
                <a:ea typeface="微软雅黑" panose="020B0503020204020204" pitchFamily="34" charset="-122"/>
              </a:rPr>
              <a:t>程序员需关注是否有函数库的新版本出现，并须定期下载、重新编译和链接，</a:t>
            </a:r>
            <a:r>
              <a:rPr lang="zh-CN" altLang="en-GB" sz="2100" dirty="0">
                <a:solidFill>
                  <a:srgbClr val="CC3300"/>
                </a:solidFill>
                <a:latin typeface="微软雅黑" panose="020B0503020204020204" pitchFamily="34" charset="-122"/>
                <a:ea typeface="微软雅黑" panose="020B0503020204020204" pitchFamily="34" charset="-122"/>
              </a:rPr>
              <a:t>更新困难、使用不便</a:t>
            </a:r>
            <a:endParaRPr lang="en-GB" altLang="zh-CN" sz="1900" dirty="0">
              <a:solidFill>
                <a:srgbClr val="CC3300"/>
              </a:solidFill>
              <a:latin typeface="微软雅黑" panose="020B0503020204020204" pitchFamily="34" charset="-122"/>
              <a:ea typeface="微软雅黑" panose="020B0503020204020204" pitchFamily="34" charset="-122"/>
            </a:endParaRPr>
          </a:p>
          <a:p>
            <a:pPr defTabSz="914400">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sz="2000" dirty="0">
                <a:solidFill>
                  <a:srgbClr val="000004"/>
                </a:solidFill>
                <a:latin typeface="微软雅黑" panose="020B0503020204020204" pitchFamily="34" charset="-122"/>
                <a:ea typeface="微软雅黑" panose="020B0503020204020204" pitchFamily="34" charset="-122"/>
              </a:rPr>
              <a:t>解决方案</a:t>
            </a:r>
            <a:r>
              <a:rPr lang="en-GB" altLang="zh-CN" sz="2000" dirty="0">
                <a:solidFill>
                  <a:srgbClr val="000004"/>
                </a:solidFill>
                <a:latin typeface="微软雅黑" panose="020B0503020204020204" pitchFamily="34" charset="-122"/>
                <a:ea typeface="微软雅黑" panose="020B0503020204020204" pitchFamily="34" charset="-122"/>
              </a:rPr>
              <a:t>: </a:t>
            </a:r>
            <a:r>
              <a:rPr lang="en-GB" altLang="zh-CN" sz="2000" dirty="0">
                <a:solidFill>
                  <a:srgbClr val="CC3300"/>
                </a:solidFill>
                <a:latin typeface="微软雅黑" panose="020B0503020204020204" pitchFamily="34" charset="-122"/>
                <a:ea typeface="微软雅黑" panose="020B0503020204020204" pitchFamily="34" charset="-122"/>
              </a:rPr>
              <a:t>Shared Libraries </a:t>
            </a:r>
            <a:r>
              <a:rPr lang="zh-CN" altLang="en-GB" sz="2000" dirty="0">
                <a:solidFill>
                  <a:srgbClr val="CC3300"/>
                </a:solidFill>
                <a:latin typeface="微软雅黑" panose="020B0503020204020204" pitchFamily="34" charset="-122"/>
                <a:ea typeface="微软雅黑" panose="020B0503020204020204" pitchFamily="34" charset="-122"/>
              </a:rPr>
              <a:t>（共享库）</a:t>
            </a:r>
          </a:p>
          <a:p>
            <a:pPr lvl="1" defTabSz="914400">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rPr>
              <a:t>是一个目标文件，包含有代码和数据</a:t>
            </a:r>
          </a:p>
          <a:p>
            <a:pPr lvl="1" defTabSz="914400">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rPr>
              <a:t>从程序中分离出来，磁盘和内存中都</a:t>
            </a:r>
            <a:r>
              <a:rPr lang="zh-CN" altLang="en-GB" dirty="0">
                <a:solidFill>
                  <a:srgbClr val="FF0000"/>
                </a:solidFill>
                <a:latin typeface="微软雅黑" panose="020B0503020204020204" pitchFamily="34" charset="-122"/>
                <a:ea typeface="微软雅黑" panose="020B0503020204020204" pitchFamily="34" charset="-122"/>
              </a:rPr>
              <a:t>只有一个备份</a:t>
            </a:r>
          </a:p>
          <a:p>
            <a:pPr lvl="1" defTabSz="914400">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dirty="0">
                <a:latin typeface="微软雅黑" panose="020B0503020204020204" pitchFamily="34" charset="-122"/>
                <a:ea typeface="微软雅黑" panose="020B0503020204020204" pitchFamily="34" charset="-122"/>
              </a:rPr>
              <a:t>可以动态地</a:t>
            </a:r>
            <a:r>
              <a:rPr lang="zh-CN" altLang="en-GB" dirty="0">
                <a:solidFill>
                  <a:srgbClr val="FF0000"/>
                </a:solidFill>
                <a:latin typeface="微软雅黑" panose="020B0503020204020204" pitchFamily="34" charset="-122"/>
                <a:ea typeface="微软雅黑" panose="020B0503020204020204" pitchFamily="34" charset="-122"/>
              </a:rPr>
              <a:t>在装入时</a:t>
            </a:r>
            <a:r>
              <a:rPr lang="zh-CN" altLang="en-GB" dirty="0">
                <a:latin typeface="微软雅黑" panose="020B0503020204020204" pitchFamily="34" charset="-122"/>
                <a:ea typeface="微软雅黑" panose="020B0503020204020204" pitchFamily="34" charset="-122"/>
              </a:rPr>
              <a:t>或</a:t>
            </a:r>
            <a:r>
              <a:rPr lang="zh-CN" altLang="en-GB" dirty="0">
                <a:solidFill>
                  <a:srgbClr val="FF0000"/>
                </a:solidFill>
                <a:latin typeface="微软雅黑" panose="020B0503020204020204" pitchFamily="34" charset="-122"/>
                <a:ea typeface="微软雅黑" panose="020B0503020204020204" pitchFamily="34" charset="-122"/>
              </a:rPr>
              <a:t>运行时</a:t>
            </a:r>
            <a:r>
              <a:rPr lang="zh-CN" altLang="en-GB" dirty="0">
                <a:latin typeface="微软雅黑" panose="020B0503020204020204" pitchFamily="34" charset="-122"/>
                <a:ea typeface="微软雅黑" panose="020B0503020204020204" pitchFamily="34" charset="-122"/>
              </a:rPr>
              <a:t>被加载并链接</a:t>
            </a:r>
            <a:endParaRPr lang="en-GB" altLang="zh-CN" i="1" dirty="0">
              <a:latin typeface="微软雅黑" panose="020B0503020204020204" pitchFamily="34" charset="-122"/>
              <a:ea typeface="微软雅黑" panose="020B0503020204020204" pitchFamily="34" charset="-122"/>
            </a:endParaRPr>
          </a:p>
          <a:p>
            <a:pPr lvl="1" defTabSz="914400">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en-GB" altLang="zh-CN" dirty="0">
                <a:solidFill>
                  <a:srgbClr val="3333CC"/>
                </a:solidFill>
                <a:latin typeface="微软雅黑" panose="020B0503020204020204" pitchFamily="34" charset="-122"/>
                <a:ea typeface="微软雅黑" panose="020B0503020204020204" pitchFamily="34" charset="-122"/>
              </a:rPr>
              <a:t>Window</a:t>
            </a:r>
            <a:r>
              <a:rPr lang="zh-CN" altLang="en-GB" dirty="0">
                <a:solidFill>
                  <a:srgbClr val="3333CC"/>
                </a:solidFill>
                <a:latin typeface="微软雅黑" panose="020B0503020204020204" pitchFamily="34" charset="-122"/>
                <a:ea typeface="微软雅黑" panose="020B0503020204020204" pitchFamily="34" charset="-122"/>
              </a:rPr>
              <a:t>称其为</a:t>
            </a:r>
            <a:r>
              <a:rPr lang="zh-CN" altLang="en-GB" dirty="0">
                <a:solidFill>
                  <a:srgbClr val="FF0000"/>
                </a:solidFill>
                <a:latin typeface="微软雅黑" panose="020B0503020204020204" pitchFamily="34" charset="-122"/>
                <a:ea typeface="微软雅黑" panose="020B0503020204020204" pitchFamily="34" charset="-122"/>
              </a:rPr>
              <a:t>动态链接库（</a:t>
            </a:r>
            <a:r>
              <a:rPr lang="en-GB" altLang="zh-CN" dirty="0">
                <a:solidFill>
                  <a:srgbClr val="FF0000"/>
                </a:solidFill>
                <a:latin typeface="微软雅黑" panose="020B0503020204020204" pitchFamily="34" charset="-122"/>
                <a:ea typeface="微软雅黑" panose="020B0503020204020204" pitchFamily="34" charset="-122"/>
              </a:rPr>
              <a:t>Dynamic Link Libraries</a:t>
            </a:r>
            <a:r>
              <a:rPr lang="zh-CN" altLang="en-GB" dirty="0">
                <a:solidFill>
                  <a:srgbClr val="FF0000"/>
                </a:solidFill>
                <a:latin typeface="微软雅黑" panose="020B0503020204020204" pitchFamily="34" charset="-122"/>
                <a:ea typeface="微软雅黑" panose="020B0503020204020204" pitchFamily="34" charset="-122"/>
              </a:rPr>
              <a:t>，</a:t>
            </a:r>
            <a:r>
              <a:rPr lang="en-GB" altLang="zh-CN" dirty="0">
                <a:solidFill>
                  <a:srgbClr val="FF0000"/>
                </a:solidFill>
                <a:latin typeface="微软雅黑" panose="020B0503020204020204" pitchFamily="34" charset="-122"/>
                <a:ea typeface="微软雅黑" panose="020B0503020204020204" pitchFamily="34" charset="-122"/>
              </a:rPr>
              <a:t>.dll</a:t>
            </a:r>
            <a:r>
              <a:rPr lang="zh-CN" altLang="en-GB" dirty="0">
                <a:solidFill>
                  <a:srgbClr val="FF0000"/>
                </a:solidFill>
                <a:latin typeface="微软雅黑" panose="020B0503020204020204" pitchFamily="34" charset="-122"/>
                <a:ea typeface="微软雅黑" panose="020B0503020204020204" pitchFamily="34" charset="-122"/>
              </a:rPr>
              <a:t>文件）</a:t>
            </a:r>
          </a:p>
          <a:p>
            <a:pPr lvl="1" defTabSz="914400">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en-GB" altLang="zh-CN" dirty="0">
                <a:solidFill>
                  <a:srgbClr val="3333CC"/>
                </a:solidFill>
                <a:latin typeface="微软雅黑" panose="020B0503020204020204" pitchFamily="34" charset="-122"/>
                <a:ea typeface="微软雅黑" panose="020B0503020204020204" pitchFamily="34" charset="-122"/>
              </a:rPr>
              <a:t>Linux</a:t>
            </a:r>
            <a:r>
              <a:rPr lang="zh-CN" altLang="en-GB" dirty="0">
                <a:solidFill>
                  <a:srgbClr val="3333CC"/>
                </a:solidFill>
                <a:latin typeface="微软雅黑" panose="020B0503020204020204" pitchFamily="34" charset="-122"/>
                <a:ea typeface="微软雅黑" panose="020B0503020204020204" pitchFamily="34" charset="-122"/>
              </a:rPr>
              <a:t>称其为</a:t>
            </a:r>
            <a:r>
              <a:rPr lang="zh-CN" altLang="en-GB" dirty="0">
                <a:solidFill>
                  <a:srgbClr val="FF0000"/>
                </a:solidFill>
                <a:latin typeface="微软雅黑" panose="020B0503020204020204" pitchFamily="34" charset="-122"/>
                <a:ea typeface="微软雅黑" panose="020B0503020204020204" pitchFamily="34" charset="-122"/>
              </a:rPr>
              <a:t>动态共享对象（ </a:t>
            </a:r>
            <a:r>
              <a:rPr lang="en-GB" altLang="zh-CN" dirty="0">
                <a:solidFill>
                  <a:srgbClr val="FF0000"/>
                </a:solidFill>
                <a:latin typeface="微软雅黑" panose="020B0503020204020204" pitchFamily="34" charset="-122"/>
                <a:ea typeface="微软雅黑" panose="020B0503020204020204" pitchFamily="34" charset="-122"/>
              </a:rPr>
              <a:t>Dynamic Shared Objects, .so</a:t>
            </a:r>
            <a:r>
              <a:rPr lang="zh-CN" altLang="en-GB" dirty="0">
                <a:solidFill>
                  <a:srgbClr val="FF0000"/>
                </a:solidFill>
                <a:latin typeface="微软雅黑" panose="020B0503020204020204" pitchFamily="34" charset="-122"/>
                <a:ea typeface="微软雅黑" panose="020B0503020204020204" pitchFamily="34" charset="-122"/>
              </a:rPr>
              <a:t>文件）</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818">
                                            <p:txEl>
                                              <p:pRg st="1" end="1"/>
                                            </p:txEl>
                                          </p:spTgt>
                                        </p:tgtEl>
                                        <p:attrNameLst>
                                          <p:attrName>style.visibility</p:attrName>
                                        </p:attrNameLst>
                                      </p:cBhvr>
                                      <p:to>
                                        <p:strVal val="visible"/>
                                      </p:to>
                                    </p:set>
                                    <p:animEffect transition="in" filter="blinds(horizontal)">
                                      <p:cBhvr>
                                        <p:cTn id="7" dur="500"/>
                                        <p:tgtEl>
                                          <p:spTgt spid="3481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818">
                                            <p:txEl>
                                              <p:pRg st="2" end="2"/>
                                            </p:txEl>
                                          </p:spTgt>
                                        </p:tgtEl>
                                        <p:attrNameLst>
                                          <p:attrName>style.visibility</p:attrName>
                                        </p:attrNameLst>
                                      </p:cBhvr>
                                      <p:to>
                                        <p:strVal val="visible"/>
                                      </p:to>
                                    </p:set>
                                    <p:animEffect transition="in" filter="blinds(horizontal)">
                                      <p:cBhvr>
                                        <p:cTn id="12" dur="500"/>
                                        <p:tgtEl>
                                          <p:spTgt spid="3481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4818">
                                            <p:txEl>
                                              <p:pRg st="3" end="3"/>
                                            </p:txEl>
                                          </p:spTgt>
                                        </p:tgtEl>
                                        <p:attrNameLst>
                                          <p:attrName>style.visibility</p:attrName>
                                        </p:attrNameLst>
                                      </p:cBhvr>
                                      <p:to>
                                        <p:strVal val="visible"/>
                                      </p:to>
                                    </p:set>
                                    <p:animEffect transition="in" filter="blinds(horizontal)">
                                      <p:cBhvr>
                                        <p:cTn id="17" dur="500"/>
                                        <p:tgtEl>
                                          <p:spTgt spid="3481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4818">
                                            <p:txEl>
                                              <p:pRg st="4" end="4"/>
                                            </p:txEl>
                                          </p:spTgt>
                                        </p:tgtEl>
                                        <p:attrNameLst>
                                          <p:attrName>style.visibility</p:attrName>
                                        </p:attrNameLst>
                                      </p:cBhvr>
                                      <p:to>
                                        <p:strVal val="visible"/>
                                      </p:to>
                                    </p:set>
                                    <p:animEffect transition="in" filter="blinds(horizontal)">
                                      <p:cBhvr>
                                        <p:cTn id="22" dur="500"/>
                                        <p:tgtEl>
                                          <p:spTgt spid="3481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4818">
                                            <p:txEl>
                                              <p:pRg st="5" end="5"/>
                                            </p:txEl>
                                          </p:spTgt>
                                        </p:tgtEl>
                                        <p:attrNameLst>
                                          <p:attrName>style.visibility</p:attrName>
                                        </p:attrNameLst>
                                      </p:cBhvr>
                                      <p:to>
                                        <p:strVal val="visible"/>
                                      </p:to>
                                    </p:set>
                                    <p:animEffect transition="in" filter="blinds(horizontal)">
                                      <p:cBhvr>
                                        <p:cTn id="27" dur="500"/>
                                        <p:tgtEl>
                                          <p:spTgt spid="3481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4818">
                                            <p:txEl>
                                              <p:pRg st="6" end="6"/>
                                            </p:txEl>
                                          </p:spTgt>
                                        </p:tgtEl>
                                        <p:attrNameLst>
                                          <p:attrName>style.visibility</p:attrName>
                                        </p:attrNameLst>
                                      </p:cBhvr>
                                      <p:to>
                                        <p:strVal val="visible"/>
                                      </p:to>
                                    </p:set>
                                    <p:animEffect transition="in" filter="blinds(horizontal)">
                                      <p:cBhvr>
                                        <p:cTn id="32" dur="500"/>
                                        <p:tgtEl>
                                          <p:spTgt spid="34818">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4818">
                                            <p:txEl>
                                              <p:pRg st="7" end="7"/>
                                            </p:txEl>
                                          </p:spTgt>
                                        </p:tgtEl>
                                        <p:attrNameLst>
                                          <p:attrName>style.visibility</p:attrName>
                                        </p:attrNameLst>
                                      </p:cBhvr>
                                      <p:to>
                                        <p:strVal val="visible"/>
                                      </p:to>
                                    </p:set>
                                    <p:animEffect transition="in" filter="blinds(horizontal)">
                                      <p:cBhvr>
                                        <p:cTn id="37" dur="500"/>
                                        <p:tgtEl>
                                          <p:spTgt spid="34818">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4818">
                                            <p:txEl>
                                              <p:pRg st="8" end="8"/>
                                            </p:txEl>
                                          </p:spTgt>
                                        </p:tgtEl>
                                        <p:attrNameLst>
                                          <p:attrName>style.visibility</p:attrName>
                                        </p:attrNameLst>
                                      </p:cBhvr>
                                      <p:to>
                                        <p:strVal val="visible"/>
                                      </p:to>
                                    </p:set>
                                    <p:animEffect transition="in" filter="blinds(horizontal)">
                                      <p:cBhvr>
                                        <p:cTn id="42" dur="500"/>
                                        <p:tgtEl>
                                          <p:spTgt spid="34818">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4818">
                                            <p:txEl>
                                              <p:pRg st="9" end="9"/>
                                            </p:txEl>
                                          </p:spTgt>
                                        </p:tgtEl>
                                        <p:attrNameLst>
                                          <p:attrName>style.visibility</p:attrName>
                                        </p:attrNameLst>
                                      </p:cBhvr>
                                      <p:to>
                                        <p:strVal val="visible"/>
                                      </p:to>
                                    </p:set>
                                    <p:animEffect transition="in" filter="blinds(horizontal)">
                                      <p:cBhvr>
                                        <p:cTn id="47" dur="500"/>
                                        <p:tgtEl>
                                          <p:spTgt spid="3481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1"/>
          <p:cNvSpPr>
            <a:spLocks noGrp="1"/>
          </p:cNvSpPr>
          <p:nvPr>
            <p:ph type="title"/>
          </p:nvPr>
        </p:nvSpPr>
        <p:spPr>
          <a:xfrm>
            <a:off x="250825" y="28575"/>
            <a:ext cx="8716963" cy="674688"/>
          </a:xfrm>
          <a:ln/>
        </p:spPr>
        <p:txBody>
          <a:bodyPr vert="horz" wrap="square" lIns="91440" tIns="45720" rIns="91440" bIns="45720" anchor="ctr" anchorCtr="0"/>
          <a:lstStyle/>
          <a:p>
            <a:pPr marL="119380" indent="-119380" defTabSz="9144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dirty="0"/>
              <a:t>共享库（</a:t>
            </a:r>
            <a:r>
              <a:rPr lang="en-GB" altLang="zh-CN" dirty="0"/>
              <a:t>Shared Libraries</a:t>
            </a:r>
            <a:r>
              <a:rPr lang="zh-CN" altLang="en-GB" dirty="0"/>
              <a:t>）</a:t>
            </a:r>
            <a:endParaRPr lang="en-GB" altLang="zh-CN" dirty="0"/>
          </a:p>
        </p:txBody>
      </p:sp>
      <p:sp>
        <p:nvSpPr>
          <p:cNvPr id="35842" name="Rectangle 2"/>
          <p:cNvSpPr>
            <a:spLocks noGrp="1"/>
          </p:cNvSpPr>
          <p:nvPr>
            <p:ph type="body"/>
          </p:nvPr>
        </p:nvSpPr>
        <p:spPr>
          <a:xfrm>
            <a:off x="382588" y="825500"/>
            <a:ext cx="8496300" cy="5748338"/>
          </a:xfrm>
          <a:ln/>
        </p:spPr>
        <p:txBody>
          <a:bodyPr vert="horz" wrap="square" lIns="91440" tIns="45720" rIns="91440" bIns="45720" anchor="t" anchorCtr="0"/>
          <a:lstStyle/>
          <a:p>
            <a:pPr defTabSz="914400">
              <a:lnSpc>
                <a:spcPct val="120000"/>
              </a:lnSpc>
              <a:buNone/>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sz="2200" dirty="0">
                <a:latin typeface="微软雅黑" panose="020B0503020204020204" pitchFamily="34" charset="-122"/>
                <a:ea typeface="微软雅黑" panose="020B0503020204020204" pitchFamily="34" charset="-122"/>
              </a:rPr>
              <a:t>动态链接可以按以下两种方式进行：</a:t>
            </a:r>
          </a:p>
          <a:p>
            <a:pPr defTabSz="914400">
              <a:lnSpc>
                <a:spcPct val="120000"/>
              </a:lnSpc>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sz="2200" dirty="0">
                <a:solidFill>
                  <a:srgbClr val="0A6A0A"/>
                </a:solidFill>
                <a:latin typeface="微软雅黑" panose="020B0503020204020204" pitchFamily="34" charset="-122"/>
                <a:ea typeface="微软雅黑" panose="020B0503020204020204" pitchFamily="34" charset="-122"/>
              </a:rPr>
              <a:t>在第一次加载并运行时进行</a:t>
            </a:r>
            <a:r>
              <a:rPr lang="zh-CN" altLang="en-GB" sz="2200" dirty="0">
                <a:latin typeface="微软雅黑" panose="020B0503020204020204" pitchFamily="34" charset="-122"/>
                <a:ea typeface="微软雅黑" panose="020B0503020204020204" pitchFamily="34" charset="-122"/>
              </a:rPr>
              <a:t> </a:t>
            </a:r>
            <a:r>
              <a:rPr lang="en-GB" altLang="zh-CN" sz="2200" dirty="0">
                <a:solidFill>
                  <a:srgbClr val="FF0000"/>
                </a:solidFill>
                <a:latin typeface="微软雅黑" panose="020B0503020204020204" pitchFamily="34" charset="-122"/>
                <a:ea typeface="微软雅黑" panose="020B0503020204020204" pitchFamily="34" charset="-122"/>
              </a:rPr>
              <a:t>(load-time linking).</a:t>
            </a:r>
          </a:p>
          <a:p>
            <a:pPr lvl="1" defTabSz="914400">
              <a:lnSpc>
                <a:spcPct val="120000"/>
              </a:lnSpc>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en-GB" altLang="zh-CN" sz="2200" dirty="0">
                <a:latin typeface="微软雅黑" panose="020B0503020204020204" pitchFamily="34" charset="-122"/>
                <a:ea typeface="微软雅黑" panose="020B0503020204020204" pitchFamily="34" charset="-122"/>
              </a:rPr>
              <a:t>Linux</a:t>
            </a:r>
            <a:r>
              <a:rPr lang="zh-CN" altLang="en-GB" sz="2200" dirty="0">
                <a:latin typeface="微软雅黑" panose="020B0503020204020204" pitchFamily="34" charset="-122"/>
                <a:ea typeface="微软雅黑" panose="020B0503020204020204" pitchFamily="34" charset="-122"/>
              </a:rPr>
              <a:t>通常由</a:t>
            </a:r>
            <a:r>
              <a:rPr lang="zh-CN" altLang="en-GB" sz="2200" dirty="0">
                <a:solidFill>
                  <a:srgbClr val="FF0000"/>
                </a:solidFill>
                <a:latin typeface="微软雅黑" panose="020B0503020204020204" pitchFamily="34" charset="-122"/>
                <a:ea typeface="微软雅黑" panose="020B0503020204020204" pitchFamily="34" charset="-122"/>
              </a:rPr>
              <a:t>动态链接器</a:t>
            </a:r>
            <a:r>
              <a:rPr lang="en-GB" altLang="zh-CN" sz="2200" dirty="0">
                <a:latin typeface="微软雅黑" panose="020B0503020204020204" pitchFamily="34" charset="-122"/>
                <a:ea typeface="微软雅黑" panose="020B0503020204020204" pitchFamily="34" charset="-122"/>
              </a:rPr>
              <a:t>(ld-linux.so)</a:t>
            </a:r>
            <a:r>
              <a:rPr lang="zh-CN" altLang="en-GB" sz="2200" dirty="0">
                <a:latin typeface="微软雅黑" panose="020B0503020204020204" pitchFamily="34" charset="-122"/>
                <a:ea typeface="微软雅黑" panose="020B0503020204020204" pitchFamily="34" charset="-122"/>
              </a:rPr>
              <a:t>自动处理 </a:t>
            </a:r>
            <a:endParaRPr lang="en-GB" altLang="zh-CN" sz="2200" dirty="0">
              <a:latin typeface="微软雅黑" panose="020B0503020204020204" pitchFamily="34" charset="-122"/>
              <a:ea typeface="微软雅黑" panose="020B0503020204020204" pitchFamily="34" charset="-122"/>
            </a:endParaRPr>
          </a:p>
          <a:p>
            <a:pPr lvl="1" defTabSz="914400">
              <a:lnSpc>
                <a:spcPct val="120000"/>
              </a:lnSpc>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sz="2200" dirty="0">
                <a:latin typeface="微软雅黑" panose="020B0503020204020204" pitchFamily="34" charset="-122"/>
                <a:ea typeface="微软雅黑" panose="020B0503020204020204" pitchFamily="34" charset="-122"/>
              </a:rPr>
              <a:t>标准</a:t>
            </a:r>
            <a:r>
              <a:rPr lang="en-GB" altLang="zh-CN" sz="2200" dirty="0">
                <a:latin typeface="微软雅黑" panose="020B0503020204020204" pitchFamily="34" charset="-122"/>
                <a:ea typeface="微软雅黑" panose="020B0503020204020204" pitchFamily="34" charset="-122"/>
              </a:rPr>
              <a:t>C</a:t>
            </a:r>
            <a:r>
              <a:rPr lang="zh-CN" altLang="en-GB" sz="2200" dirty="0">
                <a:latin typeface="微软雅黑" panose="020B0503020204020204" pitchFamily="34" charset="-122"/>
                <a:ea typeface="微软雅黑" panose="020B0503020204020204" pitchFamily="34" charset="-122"/>
              </a:rPr>
              <a:t>库 </a:t>
            </a:r>
            <a:r>
              <a:rPr lang="en-GB" altLang="zh-CN" sz="2200" dirty="0">
                <a:latin typeface="微软雅黑" panose="020B0503020204020204" pitchFamily="34" charset="-122"/>
                <a:ea typeface="微软雅黑" panose="020B0503020204020204" pitchFamily="34" charset="-122"/>
              </a:rPr>
              <a:t>(libc.so) </a:t>
            </a:r>
            <a:r>
              <a:rPr lang="zh-CN" altLang="en-GB" sz="2200" dirty="0">
                <a:latin typeface="微软雅黑" panose="020B0503020204020204" pitchFamily="34" charset="-122"/>
                <a:ea typeface="微软雅黑" panose="020B0503020204020204" pitchFamily="34" charset="-122"/>
              </a:rPr>
              <a:t>通常按这种方式动态被链接</a:t>
            </a:r>
          </a:p>
          <a:p>
            <a:pPr defTabSz="914400">
              <a:lnSpc>
                <a:spcPct val="120000"/>
              </a:lnSpc>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sz="2200" dirty="0">
                <a:solidFill>
                  <a:srgbClr val="0A6A0A"/>
                </a:solidFill>
                <a:latin typeface="微软雅黑" panose="020B0503020204020204" pitchFamily="34" charset="-122"/>
                <a:ea typeface="微软雅黑" panose="020B0503020204020204" pitchFamily="34" charset="-122"/>
              </a:rPr>
              <a:t>在已经开始运行后进行</a:t>
            </a:r>
            <a:r>
              <a:rPr lang="en-GB" altLang="zh-CN" sz="2200" dirty="0">
                <a:solidFill>
                  <a:srgbClr val="FF0000"/>
                </a:solidFill>
                <a:latin typeface="微软雅黑" panose="020B0503020204020204" pitchFamily="34" charset="-122"/>
                <a:ea typeface="微软雅黑" panose="020B0503020204020204" pitchFamily="34" charset="-122"/>
              </a:rPr>
              <a:t>(run-time linking).</a:t>
            </a:r>
          </a:p>
          <a:p>
            <a:pPr lvl="1" defTabSz="914400">
              <a:lnSpc>
                <a:spcPct val="120000"/>
              </a:lnSpc>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sz="2200" dirty="0">
                <a:latin typeface="微软雅黑" panose="020B0503020204020204" pitchFamily="34" charset="-122"/>
                <a:ea typeface="微软雅黑" panose="020B0503020204020204" pitchFamily="34" charset="-122"/>
              </a:rPr>
              <a:t>在</a:t>
            </a:r>
            <a:r>
              <a:rPr lang="en-GB" altLang="zh-CN" sz="2200" dirty="0">
                <a:latin typeface="微软雅黑" panose="020B0503020204020204" pitchFamily="34" charset="-122"/>
                <a:ea typeface="微软雅黑" panose="020B0503020204020204" pitchFamily="34" charset="-122"/>
              </a:rPr>
              <a:t>Linux</a:t>
            </a:r>
            <a:r>
              <a:rPr lang="zh-CN" altLang="en-GB" sz="2200" dirty="0">
                <a:latin typeface="微软雅黑" panose="020B0503020204020204" pitchFamily="34" charset="-122"/>
                <a:ea typeface="微软雅黑" panose="020B0503020204020204" pitchFamily="34" charset="-122"/>
              </a:rPr>
              <a:t>中，通过调用</a:t>
            </a:r>
            <a:r>
              <a:rPr lang="en-GB" altLang="zh-CN" sz="2200" dirty="0">
                <a:latin typeface="微软雅黑" panose="020B0503020204020204" pitchFamily="34" charset="-122"/>
                <a:ea typeface="微软雅黑" panose="020B0503020204020204" pitchFamily="34" charset="-122"/>
              </a:rPr>
              <a:t> dlopen()</a:t>
            </a:r>
            <a:r>
              <a:rPr lang="zh-CN" altLang="en-GB" sz="2200" dirty="0">
                <a:latin typeface="微软雅黑" panose="020B0503020204020204" pitchFamily="34" charset="-122"/>
                <a:ea typeface="微软雅黑" panose="020B0503020204020204" pitchFamily="34" charset="-122"/>
              </a:rPr>
              <a:t>等接口来实现</a:t>
            </a:r>
            <a:endParaRPr lang="en-GB" altLang="zh-CN" sz="2200" dirty="0">
              <a:latin typeface="微软雅黑" panose="020B0503020204020204" pitchFamily="34" charset="-122"/>
              <a:ea typeface="微软雅黑" panose="020B0503020204020204" pitchFamily="34" charset="-122"/>
            </a:endParaRPr>
          </a:p>
          <a:p>
            <a:pPr lvl="2" defTabSz="914400">
              <a:lnSpc>
                <a:spcPct val="120000"/>
              </a:lnSpc>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sz="2200" dirty="0">
                <a:solidFill>
                  <a:srgbClr val="CC3300"/>
                </a:solidFill>
                <a:latin typeface="微软雅黑" panose="020B0503020204020204" pitchFamily="34" charset="-122"/>
                <a:ea typeface="微软雅黑" panose="020B0503020204020204" pitchFamily="34" charset="-122"/>
              </a:rPr>
              <a:t>分发软件包、构建高性能</a:t>
            </a:r>
            <a:r>
              <a:rPr lang="en-GB" altLang="zh-CN" sz="2200" dirty="0">
                <a:solidFill>
                  <a:srgbClr val="CC3300"/>
                </a:solidFill>
                <a:latin typeface="微软雅黑" panose="020B0503020204020204" pitchFamily="34" charset="-122"/>
                <a:ea typeface="微软雅黑" panose="020B0503020204020204" pitchFamily="34" charset="-122"/>
              </a:rPr>
              <a:t>Web</a:t>
            </a:r>
            <a:r>
              <a:rPr lang="zh-CN" altLang="en-GB" sz="2200" dirty="0">
                <a:solidFill>
                  <a:srgbClr val="CC3300"/>
                </a:solidFill>
                <a:latin typeface="微软雅黑" panose="020B0503020204020204" pitchFamily="34" charset="-122"/>
                <a:ea typeface="微软雅黑" panose="020B0503020204020204" pitchFamily="34" charset="-122"/>
              </a:rPr>
              <a:t>服务器等</a:t>
            </a:r>
            <a:r>
              <a:rPr lang="zh-CN" altLang="en-GB" sz="2200" dirty="0">
                <a:latin typeface="微软雅黑" panose="020B0503020204020204" pitchFamily="34" charset="-122"/>
                <a:ea typeface="微软雅黑" panose="020B0503020204020204" pitchFamily="34" charset="-122"/>
              </a:rPr>
              <a:t> </a:t>
            </a:r>
            <a:endParaRPr lang="en-GB" altLang="zh-CN" sz="2200" dirty="0">
              <a:latin typeface="微软雅黑" panose="020B0503020204020204" pitchFamily="34" charset="-122"/>
              <a:ea typeface="微软雅黑" panose="020B0503020204020204" pitchFamily="34" charset="-122"/>
            </a:endParaRPr>
          </a:p>
          <a:p>
            <a:pPr defTabSz="914400">
              <a:lnSpc>
                <a:spcPct val="120000"/>
              </a:lnSpc>
              <a:buNone/>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sz="2200" dirty="0">
                <a:latin typeface="微软雅黑" panose="020B0503020204020204" pitchFamily="34" charset="-122"/>
                <a:ea typeface="微软雅黑" panose="020B0503020204020204" pitchFamily="34" charset="-122"/>
              </a:rPr>
              <a:t>在内存中只有一个备份，被所有进程共享（调用），</a:t>
            </a:r>
            <a:r>
              <a:rPr lang="zh-CN" altLang="en-GB" sz="2200" dirty="0">
                <a:solidFill>
                  <a:srgbClr val="FF0000"/>
                </a:solidFill>
                <a:latin typeface="微软雅黑" panose="020B0503020204020204" pitchFamily="34" charset="-122"/>
                <a:ea typeface="微软雅黑" panose="020B0503020204020204" pitchFamily="34" charset="-122"/>
              </a:rPr>
              <a:t>节省内存空间</a:t>
            </a:r>
          </a:p>
          <a:p>
            <a:pPr defTabSz="914400">
              <a:lnSpc>
                <a:spcPct val="120000"/>
              </a:lnSpc>
              <a:buNone/>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sz="2200" dirty="0">
                <a:latin typeface="微软雅黑" panose="020B0503020204020204" pitchFamily="34" charset="-122"/>
                <a:ea typeface="微软雅黑" panose="020B0503020204020204" pitchFamily="34" charset="-122"/>
              </a:rPr>
              <a:t>一个共享库目标文件被所有程序共享链接，</a:t>
            </a:r>
            <a:r>
              <a:rPr lang="zh-CN" altLang="en-GB" sz="2200" dirty="0">
                <a:solidFill>
                  <a:srgbClr val="FF0000"/>
                </a:solidFill>
                <a:latin typeface="微软雅黑" panose="020B0503020204020204" pitchFamily="34" charset="-122"/>
                <a:ea typeface="微软雅黑" panose="020B0503020204020204" pitchFamily="34" charset="-122"/>
              </a:rPr>
              <a:t>节省磁盘空间</a:t>
            </a:r>
          </a:p>
          <a:p>
            <a:pPr defTabSz="914400">
              <a:lnSpc>
                <a:spcPct val="120000"/>
              </a:lnSpc>
              <a:buNone/>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sz="2200" dirty="0">
                <a:latin typeface="微软雅黑" panose="020B0503020204020204" pitchFamily="34" charset="-122"/>
                <a:ea typeface="微软雅黑" panose="020B0503020204020204" pitchFamily="34" charset="-122"/>
              </a:rPr>
              <a:t>共享库升级时，被自动加载到内存和程序动态链接，</a:t>
            </a:r>
            <a:r>
              <a:rPr lang="zh-CN" altLang="en-GB" sz="2200" dirty="0">
                <a:solidFill>
                  <a:srgbClr val="FF0000"/>
                </a:solidFill>
                <a:latin typeface="微软雅黑" panose="020B0503020204020204" pitchFamily="34" charset="-122"/>
                <a:ea typeface="微软雅黑" panose="020B0503020204020204" pitchFamily="34" charset="-122"/>
              </a:rPr>
              <a:t>使用方便</a:t>
            </a:r>
          </a:p>
          <a:p>
            <a:pPr defTabSz="914400">
              <a:lnSpc>
                <a:spcPct val="120000"/>
              </a:lnSpc>
              <a:buNone/>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sz="2200" dirty="0">
                <a:latin typeface="微软雅黑" panose="020B0503020204020204" pitchFamily="34" charset="-122"/>
                <a:ea typeface="微软雅黑" panose="020B0503020204020204" pitchFamily="34" charset="-122"/>
              </a:rPr>
              <a:t>共享库可分模块、独立、用不同编程语言进行开发，</a:t>
            </a:r>
            <a:r>
              <a:rPr lang="zh-CN" altLang="en-GB" sz="2200" dirty="0">
                <a:solidFill>
                  <a:srgbClr val="FF0000"/>
                </a:solidFill>
                <a:latin typeface="微软雅黑" panose="020B0503020204020204" pitchFamily="34" charset="-122"/>
                <a:ea typeface="微软雅黑" panose="020B0503020204020204" pitchFamily="34" charset="-122"/>
              </a:rPr>
              <a:t>效率高</a:t>
            </a:r>
          </a:p>
          <a:p>
            <a:pPr defTabSz="914400">
              <a:lnSpc>
                <a:spcPct val="120000"/>
              </a:lnSpc>
              <a:buNone/>
              <a:tabLst>
                <a:tab pos="319405" algn="l"/>
                <a:tab pos="846455" algn="l"/>
                <a:tab pos="1760855" algn="l"/>
                <a:tab pos="2675255" algn="l"/>
                <a:tab pos="3589655" algn="l"/>
                <a:tab pos="4504055" algn="l"/>
                <a:tab pos="5418455" algn="l"/>
                <a:tab pos="6332855" algn="l"/>
                <a:tab pos="7247255" algn="l"/>
                <a:tab pos="8161655" algn="l"/>
                <a:tab pos="9076055" algn="l"/>
                <a:tab pos="9990455" algn="l"/>
              </a:tabLst>
            </a:pPr>
            <a:r>
              <a:rPr lang="zh-CN" altLang="en-GB" sz="2200" dirty="0">
                <a:latin typeface="微软雅黑" panose="020B0503020204020204" pitchFamily="34" charset="-122"/>
                <a:ea typeface="微软雅黑" panose="020B0503020204020204" pitchFamily="34" charset="-122"/>
              </a:rPr>
              <a:t>第三方开发的共享库可作为程序插件，使程序功能</a:t>
            </a:r>
            <a:r>
              <a:rPr lang="zh-CN" altLang="en-GB" sz="2200" dirty="0">
                <a:solidFill>
                  <a:srgbClr val="FF0000"/>
                </a:solidFill>
                <a:latin typeface="微软雅黑" panose="020B0503020204020204" pitchFamily="34" charset="-122"/>
                <a:ea typeface="微软雅黑" panose="020B0503020204020204" pitchFamily="34" charset="-122"/>
              </a:rPr>
              <a:t>易于扩展</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842">
                                            <p:txEl>
                                              <p:pRg st="2" end="2"/>
                                            </p:txEl>
                                          </p:spTgt>
                                        </p:tgtEl>
                                        <p:attrNameLst>
                                          <p:attrName>style.visibility</p:attrName>
                                        </p:attrNameLst>
                                      </p:cBhvr>
                                      <p:to>
                                        <p:strVal val="visible"/>
                                      </p:to>
                                    </p:set>
                                    <p:animEffect transition="in" filter="blinds(horizontal)">
                                      <p:cBhvr>
                                        <p:cTn id="7" dur="500"/>
                                        <p:tgtEl>
                                          <p:spTgt spid="3584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842">
                                            <p:txEl>
                                              <p:pRg st="3" end="3"/>
                                            </p:txEl>
                                          </p:spTgt>
                                        </p:tgtEl>
                                        <p:attrNameLst>
                                          <p:attrName>style.visibility</p:attrName>
                                        </p:attrNameLst>
                                      </p:cBhvr>
                                      <p:to>
                                        <p:strVal val="visible"/>
                                      </p:to>
                                    </p:set>
                                    <p:animEffect transition="in" filter="blinds(horizontal)">
                                      <p:cBhvr>
                                        <p:cTn id="12" dur="500"/>
                                        <p:tgtEl>
                                          <p:spTgt spid="3584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5842">
                                            <p:txEl>
                                              <p:pRg st="5" end="5"/>
                                            </p:txEl>
                                          </p:spTgt>
                                        </p:tgtEl>
                                        <p:attrNameLst>
                                          <p:attrName>style.visibility</p:attrName>
                                        </p:attrNameLst>
                                      </p:cBhvr>
                                      <p:to>
                                        <p:strVal val="visible"/>
                                      </p:to>
                                    </p:set>
                                    <p:animEffect transition="in" filter="blinds(horizontal)">
                                      <p:cBhvr>
                                        <p:cTn id="17" dur="500"/>
                                        <p:tgtEl>
                                          <p:spTgt spid="35842">
                                            <p:txEl>
                                              <p:pRg st="5" end="5"/>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5842">
                                            <p:txEl>
                                              <p:pRg st="6" end="6"/>
                                            </p:txEl>
                                          </p:spTgt>
                                        </p:tgtEl>
                                        <p:attrNameLst>
                                          <p:attrName>style.visibility</p:attrName>
                                        </p:attrNameLst>
                                      </p:cBhvr>
                                      <p:to>
                                        <p:strVal val="visible"/>
                                      </p:to>
                                    </p:set>
                                    <p:animEffect transition="in" filter="blinds(horizontal)">
                                      <p:cBhvr>
                                        <p:cTn id="20" dur="500"/>
                                        <p:tgtEl>
                                          <p:spTgt spid="35842">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5842">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584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5842">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5842">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584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p:cNvSpPr>
          <p:nvPr>
            <p:ph type="title"/>
          </p:nvPr>
        </p:nvSpPr>
        <p:spPr>
          <a:ln/>
        </p:spPr>
        <p:txBody>
          <a:bodyPr vert="horz" wrap="square" lIns="91440" tIns="45720" rIns="91440" bIns="45720" anchor="ctr" anchorCtr="0"/>
          <a:lstStyle/>
          <a:p>
            <a:r>
              <a:rPr lang="zh-CN" altLang="en-US" sz="4000" dirty="0"/>
              <a:t>自定义一个动态共享库文件</a:t>
            </a:r>
            <a:endParaRPr lang="en-US" altLang="zh-CN" sz="4000" dirty="0"/>
          </a:p>
        </p:txBody>
      </p:sp>
      <p:sp>
        <p:nvSpPr>
          <p:cNvPr id="126978" name="Rectangle 3"/>
          <p:cNvSpPr/>
          <p:nvPr/>
        </p:nvSpPr>
        <p:spPr>
          <a:xfrm>
            <a:off x="228600" y="1381125"/>
            <a:ext cx="4968875" cy="2006600"/>
          </a:xfrm>
          <a:prstGeom prst="rect">
            <a:avLst/>
          </a:prstGeom>
          <a:noFill/>
          <a:ln w="9525" cap="flat" cmpd="sng">
            <a:solidFill>
              <a:schemeClr val="tx1"/>
            </a:solidFill>
            <a:prstDash val="solid"/>
            <a:miter/>
            <a:headEnd type="none" w="med" len="med"/>
            <a:tailEnd type="none" w="med" len="med"/>
          </a:ln>
        </p:spPr>
        <p:txBody>
          <a:bodyPr anchor="ctr" anchorCtr="0">
            <a:spAutoFit/>
          </a:bodyPr>
          <a:lstStyle/>
          <a:p>
            <a:pPr indent="171450">
              <a:lnSpc>
                <a:spcPct val="125000"/>
              </a:lnSpc>
            </a:pPr>
            <a:r>
              <a:rPr lang="en-US" altLang="zh-CN" sz="2000" b="1" dirty="0">
                <a:latin typeface="微软雅黑" panose="020B0503020204020204" pitchFamily="34" charset="-122"/>
                <a:ea typeface="微软雅黑" panose="020B0503020204020204" pitchFamily="34" charset="-122"/>
              </a:rPr>
              <a:t># include &lt;stdio.h&gt;</a:t>
            </a:r>
          </a:p>
          <a:p>
            <a:pPr indent="171450">
              <a:lnSpc>
                <a:spcPct val="125000"/>
              </a:lnSpc>
            </a:pPr>
            <a:r>
              <a:rPr lang="en-US" altLang="zh-CN" sz="2000" b="1" dirty="0">
                <a:latin typeface="微软雅黑" panose="020B0503020204020204" pitchFamily="34" charset="-122"/>
                <a:ea typeface="微软雅黑" panose="020B0503020204020204" pitchFamily="34" charset="-122"/>
              </a:rPr>
              <a:t>void myfunc1() </a:t>
            </a:r>
          </a:p>
          <a:p>
            <a:pPr indent="171450">
              <a:lnSpc>
                <a:spcPct val="125000"/>
              </a:lnSpc>
            </a:pPr>
            <a:r>
              <a:rPr lang="en-US" altLang="zh-CN" sz="2000" b="1" dirty="0">
                <a:latin typeface="微软雅黑" panose="020B0503020204020204" pitchFamily="34" charset="-122"/>
                <a:ea typeface="微软雅黑" panose="020B0503020204020204" pitchFamily="34" charset="-122"/>
              </a:rPr>
              <a:t>{  </a:t>
            </a:r>
          </a:p>
          <a:p>
            <a:pPr indent="171450">
              <a:lnSpc>
                <a:spcPct val="125000"/>
              </a:lnSpc>
            </a:pPr>
            <a:r>
              <a:rPr lang="en-US" altLang="zh-CN" sz="2000" b="1" dirty="0">
                <a:latin typeface="微软雅黑" panose="020B0503020204020204" pitchFamily="34" charset="-122"/>
                <a:ea typeface="微软雅黑" panose="020B0503020204020204" pitchFamily="34" charset="-122"/>
              </a:rPr>
              <a:t>    printf("%s","This is myfunc1!\n"); </a:t>
            </a:r>
          </a:p>
          <a:p>
            <a:pPr indent="171450">
              <a:lnSpc>
                <a:spcPct val="125000"/>
              </a:lnSpc>
            </a:pPr>
            <a:r>
              <a:rPr lang="en-US" altLang="zh-CN" sz="2000" b="1" dirty="0">
                <a:latin typeface="微软雅黑" panose="020B0503020204020204" pitchFamily="34" charset="-122"/>
                <a:ea typeface="微软雅黑" panose="020B0503020204020204" pitchFamily="34" charset="-122"/>
              </a:rPr>
              <a:t>}</a:t>
            </a:r>
          </a:p>
        </p:txBody>
      </p:sp>
      <p:sp>
        <p:nvSpPr>
          <p:cNvPr id="126979" name="Rectangle 4"/>
          <p:cNvSpPr/>
          <p:nvPr/>
        </p:nvSpPr>
        <p:spPr>
          <a:xfrm>
            <a:off x="234950" y="3905250"/>
            <a:ext cx="4941888" cy="1625600"/>
          </a:xfrm>
          <a:prstGeom prst="rect">
            <a:avLst/>
          </a:prstGeom>
          <a:noFill/>
          <a:ln w="9525" cap="flat" cmpd="sng">
            <a:solidFill>
              <a:schemeClr val="tx1"/>
            </a:solidFill>
            <a:prstDash val="solid"/>
            <a:miter/>
            <a:headEnd type="none" w="med" len="med"/>
            <a:tailEnd type="none" w="med" len="med"/>
          </a:ln>
        </p:spPr>
        <p:txBody>
          <a:bodyPr anchor="ctr" anchorCtr="0">
            <a:spAutoFit/>
          </a:bodyPr>
          <a:lstStyle/>
          <a:p>
            <a:pPr indent="171450"/>
            <a:r>
              <a:rPr lang="en-US" altLang="zh-CN" sz="2000" b="1" dirty="0">
                <a:latin typeface="微软雅黑" panose="020B0503020204020204" pitchFamily="34" charset="-122"/>
                <a:ea typeface="微软雅黑" panose="020B0503020204020204" pitchFamily="34" charset="-122"/>
              </a:rPr>
              <a:t># include &lt;stdio.h&gt;</a:t>
            </a:r>
          </a:p>
          <a:p>
            <a:pPr indent="171450"/>
            <a:r>
              <a:rPr lang="en-US" altLang="zh-CN" sz="2000" b="1" dirty="0">
                <a:latin typeface="微软雅黑" panose="020B0503020204020204" pitchFamily="34" charset="-122"/>
                <a:ea typeface="微软雅黑" panose="020B0503020204020204" pitchFamily="34" charset="-122"/>
              </a:rPr>
              <a:t>void myfunc2() </a:t>
            </a:r>
          </a:p>
          <a:p>
            <a:pPr indent="171450"/>
            <a:r>
              <a:rPr lang="en-US" altLang="zh-CN" sz="2000" b="1" dirty="0">
                <a:latin typeface="微软雅黑" panose="020B0503020204020204" pitchFamily="34" charset="-122"/>
                <a:ea typeface="微软雅黑" panose="020B0503020204020204" pitchFamily="34" charset="-122"/>
              </a:rPr>
              <a:t>{  </a:t>
            </a:r>
          </a:p>
          <a:p>
            <a:pPr indent="171450"/>
            <a:r>
              <a:rPr lang="en-US" altLang="zh-CN" sz="2000" b="1" dirty="0">
                <a:latin typeface="微软雅黑" panose="020B0503020204020204" pitchFamily="34" charset="-122"/>
                <a:ea typeface="微软雅黑" panose="020B0503020204020204" pitchFamily="34" charset="-122"/>
              </a:rPr>
              <a:t>     printf("%s","This is myfunc2\n"); </a:t>
            </a:r>
          </a:p>
          <a:p>
            <a:pPr indent="171450"/>
            <a:r>
              <a:rPr lang="en-US" altLang="zh-CN" sz="2000" b="1" dirty="0">
                <a:latin typeface="微软雅黑" panose="020B0503020204020204" pitchFamily="34" charset="-122"/>
                <a:ea typeface="微软雅黑" panose="020B0503020204020204" pitchFamily="34" charset="-122"/>
              </a:rPr>
              <a:t>}</a:t>
            </a:r>
          </a:p>
        </p:txBody>
      </p:sp>
      <p:sp>
        <p:nvSpPr>
          <p:cNvPr id="126980" name="Rectangle 5"/>
          <p:cNvSpPr/>
          <p:nvPr/>
        </p:nvSpPr>
        <p:spPr>
          <a:xfrm>
            <a:off x="207963" y="5741988"/>
            <a:ext cx="7781925" cy="895350"/>
          </a:xfrm>
          <a:prstGeom prst="rect">
            <a:avLst/>
          </a:prstGeom>
          <a:noFill/>
          <a:ln w="9525">
            <a:noFill/>
          </a:ln>
        </p:spPr>
        <p:txBody>
          <a:bodyPr wrap="none" anchor="ctr" anchorCtr="0">
            <a:spAutoFit/>
          </a:bodyPr>
          <a:lstStyle/>
          <a:p>
            <a:pPr indent="266700">
              <a:lnSpc>
                <a:spcPct val="120000"/>
              </a:lnSpc>
            </a:pPr>
            <a:r>
              <a:rPr lang="en-US" altLang="zh-CN" sz="2200" b="1" dirty="0">
                <a:solidFill>
                  <a:srgbClr val="CC3300"/>
                </a:solidFill>
                <a:latin typeface="微软雅黑" panose="020B0503020204020204" pitchFamily="34" charset="-122"/>
                <a:ea typeface="微软雅黑" panose="020B0503020204020204" pitchFamily="34" charset="-122"/>
              </a:rPr>
              <a:t>gcc –c myproc1.c myproc2.c</a:t>
            </a:r>
          </a:p>
          <a:p>
            <a:pPr indent="266700">
              <a:lnSpc>
                <a:spcPct val="120000"/>
              </a:lnSpc>
            </a:pPr>
            <a:r>
              <a:rPr lang="en-US" altLang="zh-CN" sz="2200" b="1" dirty="0">
                <a:solidFill>
                  <a:srgbClr val="CC3300"/>
                </a:solidFill>
                <a:latin typeface="微软雅黑" panose="020B0503020204020204" pitchFamily="34" charset="-122"/>
                <a:ea typeface="微软雅黑" panose="020B0503020204020204" pitchFamily="34" charset="-122"/>
              </a:rPr>
              <a:t>gcc –shared –f</a:t>
            </a:r>
            <a:r>
              <a:rPr lang="en-US" altLang="zh-CN" sz="2200" b="1" dirty="0">
                <a:solidFill>
                  <a:srgbClr val="FF0000"/>
                </a:solidFill>
                <a:latin typeface="微软雅黑" panose="020B0503020204020204" pitchFamily="34" charset="-122"/>
                <a:ea typeface="微软雅黑" panose="020B0503020204020204" pitchFamily="34" charset="-122"/>
              </a:rPr>
              <a:t>PIC</a:t>
            </a:r>
            <a:r>
              <a:rPr lang="en-US" altLang="zh-CN" sz="2200" b="1" dirty="0">
                <a:solidFill>
                  <a:srgbClr val="CC3300"/>
                </a:solidFill>
                <a:latin typeface="微软雅黑" panose="020B0503020204020204" pitchFamily="34" charset="-122"/>
                <a:ea typeface="微软雅黑" panose="020B0503020204020204" pitchFamily="34" charset="-122"/>
              </a:rPr>
              <a:t> –o </a:t>
            </a:r>
            <a:r>
              <a:rPr lang="en-US" altLang="zh-CN" sz="2200" b="1" dirty="0">
                <a:solidFill>
                  <a:srgbClr val="3333CC"/>
                </a:solidFill>
                <a:latin typeface="微软雅黑" panose="020B0503020204020204" pitchFamily="34" charset="-122"/>
                <a:ea typeface="微软雅黑" panose="020B0503020204020204" pitchFamily="34" charset="-122"/>
              </a:rPr>
              <a:t>mylib.so</a:t>
            </a:r>
            <a:r>
              <a:rPr lang="en-US" altLang="zh-CN" sz="2200" b="1" dirty="0">
                <a:solidFill>
                  <a:srgbClr val="CC3300"/>
                </a:solidFill>
                <a:latin typeface="微软雅黑" panose="020B0503020204020204" pitchFamily="34" charset="-122"/>
                <a:ea typeface="微软雅黑" panose="020B0503020204020204" pitchFamily="34" charset="-122"/>
              </a:rPr>
              <a:t> myproc1.o myproc2.o</a:t>
            </a:r>
            <a:endParaRPr lang="zh-CN" altLang="en-US" sz="2200" b="1" dirty="0">
              <a:solidFill>
                <a:srgbClr val="CC3300"/>
              </a:solidFill>
              <a:latin typeface="微软雅黑" panose="020B0503020204020204" pitchFamily="34" charset="-122"/>
              <a:ea typeface="微软雅黑" panose="020B0503020204020204" pitchFamily="34" charset="-122"/>
            </a:endParaRPr>
          </a:p>
        </p:txBody>
      </p:sp>
      <p:sp>
        <p:nvSpPr>
          <p:cNvPr id="126981" name="Rectangle 4"/>
          <p:cNvSpPr/>
          <p:nvPr/>
        </p:nvSpPr>
        <p:spPr>
          <a:xfrm>
            <a:off x="311150" y="842963"/>
            <a:ext cx="1782763" cy="460375"/>
          </a:xfrm>
          <a:prstGeom prst="rect">
            <a:avLst/>
          </a:prstGeom>
          <a:noFill/>
          <a:ln w="3175" cap="flat" cmpd="sng">
            <a:solidFill>
              <a:schemeClr val="bg1"/>
            </a:solidFill>
            <a:prstDash val="solid"/>
            <a:miter/>
            <a:headEnd type="none" w="med" len="med"/>
            <a:tailEnd type="none" w="med" len="med"/>
          </a:ln>
        </p:spPr>
        <p:txBody>
          <a:bodyPr wrap="none" anchor="t" anchorCtr="0">
            <a:spAutoFit/>
          </a:bodyPr>
          <a:lstStyle/>
          <a:p>
            <a:pPr eaLnBrk="0" hangingPunct="0"/>
            <a:r>
              <a:rPr lang="en-US" altLang="zh-CN" sz="2400" b="1" dirty="0">
                <a:solidFill>
                  <a:srgbClr val="3366FF"/>
                </a:solidFill>
                <a:latin typeface="微软雅黑" panose="020B0503020204020204" pitchFamily="34" charset="-122"/>
                <a:ea typeface="微软雅黑" panose="020B0503020204020204" pitchFamily="34" charset="-122"/>
              </a:rPr>
              <a:t>myproc1.c</a:t>
            </a:r>
          </a:p>
        </p:txBody>
      </p:sp>
      <p:sp>
        <p:nvSpPr>
          <p:cNvPr id="126982" name="Rectangle 4"/>
          <p:cNvSpPr/>
          <p:nvPr/>
        </p:nvSpPr>
        <p:spPr>
          <a:xfrm>
            <a:off x="246063" y="3395663"/>
            <a:ext cx="1782762" cy="460375"/>
          </a:xfrm>
          <a:prstGeom prst="rect">
            <a:avLst/>
          </a:prstGeom>
          <a:noFill/>
          <a:ln w="3175" cap="flat" cmpd="sng">
            <a:solidFill>
              <a:schemeClr val="bg1"/>
            </a:solidFill>
            <a:prstDash val="solid"/>
            <a:miter/>
            <a:headEnd type="none" w="med" len="med"/>
            <a:tailEnd type="none" w="med" len="med"/>
          </a:ln>
        </p:spPr>
        <p:txBody>
          <a:bodyPr wrap="none" anchor="t" anchorCtr="0">
            <a:spAutoFit/>
          </a:bodyPr>
          <a:lstStyle/>
          <a:p>
            <a:pPr eaLnBrk="0" hangingPunct="0"/>
            <a:r>
              <a:rPr lang="en-US" altLang="zh-CN" sz="2400" b="1" dirty="0">
                <a:solidFill>
                  <a:srgbClr val="3366FF"/>
                </a:solidFill>
                <a:latin typeface="微软雅黑" panose="020B0503020204020204" pitchFamily="34" charset="-122"/>
                <a:ea typeface="微软雅黑" panose="020B0503020204020204" pitchFamily="34" charset="-122"/>
              </a:rPr>
              <a:t>myproc2.c</a:t>
            </a:r>
          </a:p>
        </p:txBody>
      </p:sp>
      <p:sp>
        <p:nvSpPr>
          <p:cNvPr id="126983" name="Text Box 8"/>
          <p:cNvSpPr txBox="1"/>
          <p:nvPr/>
        </p:nvSpPr>
        <p:spPr>
          <a:xfrm>
            <a:off x="6908800" y="2322513"/>
            <a:ext cx="1566863" cy="366712"/>
          </a:xfrm>
          <a:prstGeom prst="rect">
            <a:avLst/>
          </a:prstGeom>
          <a:noFill/>
          <a:ln w="9525">
            <a:noFill/>
          </a:ln>
        </p:spPr>
        <p:txBody>
          <a:bodyPr anchor="t" anchorCtr="0">
            <a:spAutoFit/>
          </a:bodyPr>
          <a:lstStyle/>
          <a:p>
            <a:pPr>
              <a:spcBef>
                <a:spcPct val="50000"/>
              </a:spcBef>
            </a:pPr>
            <a:endParaRPr lang="zh-CN" altLang="en-US" dirty="0">
              <a:latin typeface="Arial" panose="020B0604020202020204" pitchFamily="34" charset="0"/>
              <a:ea typeface="宋体" panose="02010600030101010101" pitchFamily="2" charset="-122"/>
            </a:endParaRPr>
          </a:p>
        </p:txBody>
      </p:sp>
      <p:grpSp>
        <p:nvGrpSpPr>
          <p:cNvPr id="815113" name="Group 9"/>
          <p:cNvGrpSpPr/>
          <p:nvPr/>
        </p:nvGrpSpPr>
        <p:grpSpPr>
          <a:xfrm>
            <a:off x="4724400" y="901700"/>
            <a:ext cx="4348163" cy="890588"/>
            <a:chOff x="2976" y="568"/>
            <a:chExt cx="2739" cy="561"/>
          </a:xfrm>
        </p:grpSpPr>
        <p:sp>
          <p:nvSpPr>
            <p:cNvPr id="126985" name="Rectangle 10"/>
            <p:cNvSpPr/>
            <p:nvPr/>
          </p:nvSpPr>
          <p:spPr>
            <a:xfrm>
              <a:off x="2976" y="568"/>
              <a:ext cx="2739" cy="250"/>
            </a:xfrm>
            <a:prstGeom prst="rect">
              <a:avLst/>
            </a:prstGeom>
            <a:noFill/>
            <a:ln w="9525">
              <a:noFill/>
            </a:ln>
          </p:spPr>
          <p:txBody>
            <a:bodyPr wrap="none" anchor="t" anchorCtr="0">
              <a:spAutoFit/>
            </a:bodyPr>
            <a:lstStyle/>
            <a:p>
              <a:r>
                <a:rPr lang="en-US" altLang="zh-CN" sz="2000" b="1" dirty="0">
                  <a:solidFill>
                    <a:srgbClr val="FF0000"/>
                  </a:solidFill>
                  <a:latin typeface="微软雅黑" panose="020B0503020204020204" pitchFamily="34" charset="-122"/>
                  <a:ea typeface="微软雅黑" panose="020B0503020204020204" pitchFamily="34" charset="-122"/>
                </a:rPr>
                <a:t>PIC</a:t>
              </a:r>
              <a:r>
                <a:rPr lang="zh-CN" altLang="en-US" sz="2000" b="1" dirty="0">
                  <a:solidFill>
                    <a:srgbClr val="FF0000"/>
                  </a:solidFill>
                  <a:latin typeface="微软雅黑" panose="020B0503020204020204" pitchFamily="34" charset="-122"/>
                  <a:ea typeface="微软雅黑" panose="020B0503020204020204" pitchFamily="34" charset="-122"/>
                </a:rPr>
                <a:t>：</a:t>
              </a:r>
              <a:r>
                <a:rPr lang="en-US" altLang="zh-CN" sz="2000" b="1" dirty="0">
                  <a:solidFill>
                    <a:srgbClr val="FF0000"/>
                  </a:solidFill>
                  <a:latin typeface="微软雅黑" panose="020B0503020204020204" pitchFamily="34" charset="-122"/>
                  <a:ea typeface="微软雅黑" panose="020B0503020204020204" pitchFamily="34" charset="-122"/>
                </a:rPr>
                <a:t>Position Independent Code</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126986" name="Text Box 11"/>
            <p:cNvSpPr txBox="1"/>
            <p:nvPr/>
          </p:nvSpPr>
          <p:spPr>
            <a:xfrm>
              <a:off x="3474" y="860"/>
              <a:ext cx="1911" cy="269"/>
            </a:xfrm>
            <a:prstGeom prst="rect">
              <a:avLst/>
            </a:prstGeom>
            <a:noFill/>
            <a:ln w="9525">
              <a:noFill/>
            </a:ln>
          </p:spPr>
          <p:txBody>
            <a:bodyPr anchor="t" anchorCtr="0">
              <a:spAutoFit/>
            </a:bodyPr>
            <a:lstStyle/>
            <a:p>
              <a:pPr>
                <a:spcBef>
                  <a:spcPct val="50000"/>
                </a:spcBef>
              </a:pPr>
              <a:r>
                <a:rPr lang="zh-CN" altLang="en-US" sz="2200" b="1" dirty="0">
                  <a:latin typeface="Arial" panose="020B0604020202020204" pitchFamily="34" charset="0"/>
                  <a:ea typeface="微软雅黑" panose="020B0503020204020204" pitchFamily="34" charset="-122"/>
                </a:rPr>
                <a:t>位置无关代码</a:t>
              </a:r>
            </a:p>
          </p:txBody>
        </p:sp>
      </p:grpSp>
      <p:grpSp>
        <p:nvGrpSpPr>
          <p:cNvPr id="815116" name="Group 12"/>
          <p:cNvGrpSpPr/>
          <p:nvPr/>
        </p:nvGrpSpPr>
        <p:grpSpPr>
          <a:xfrm>
            <a:off x="3092450" y="5661025"/>
            <a:ext cx="5514975" cy="608013"/>
            <a:chOff x="1948" y="3575"/>
            <a:chExt cx="3474" cy="383"/>
          </a:xfrm>
        </p:grpSpPr>
        <p:sp>
          <p:nvSpPr>
            <p:cNvPr id="126988" name="Line 13"/>
            <p:cNvSpPr/>
            <p:nvPr/>
          </p:nvSpPr>
          <p:spPr>
            <a:xfrm flipH="1">
              <a:off x="1948" y="3729"/>
              <a:ext cx="1301" cy="229"/>
            </a:xfrm>
            <a:prstGeom prst="line">
              <a:avLst/>
            </a:prstGeom>
            <a:ln w="28575" cap="flat" cmpd="sng">
              <a:solidFill>
                <a:schemeClr val="tx1"/>
              </a:solidFill>
              <a:prstDash val="solid"/>
              <a:round/>
              <a:headEnd type="none" w="med" len="med"/>
              <a:tailEnd type="triangle" w="med" len="med"/>
            </a:ln>
          </p:spPr>
        </p:sp>
        <p:sp>
          <p:nvSpPr>
            <p:cNvPr id="126989" name="Text Box 14"/>
            <p:cNvSpPr txBox="1"/>
            <p:nvPr/>
          </p:nvSpPr>
          <p:spPr>
            <a:xfrm>
              <a:off x="2641" y="3575"/>
              <a:ext cx="2781" cy="250"/>
            </a:xfrm>
            <a:prstGeom prst="rect">
              <a:avLst/>
            </a:prstGeom>
            <a:noFill/>
            <a:ln w="9525">
              <a:noFill/>
            </a:ln>
          </p:spPr>
          <p:txBody>
            <a:bodyPr anchor="t" anchorCtr="0">
              <a:spAutoFit/>
            </a:bodyPr>
            <a:lstStyle/>
            <a:p>
              <a:pPr>
                <a:spcBef>
                  <a:spcPct val="50000"/>
                </a:spcBef>
              </a:pPr>
              <a:r>
                <a:rPr lang="zh-CN" altLang="en-US" sz="2000" b="1" dirty="0">
                  <a:latin typeface="Arial" panose="020B0604020202020204" pitchFamily="34" charset="0"/>
                  <a:ea typeface="微软雅黑" panose="020B0503020204020204" pitchFamily="34" charset="-122"/>
                </a:rPr>
                <a:t>             位置无关的共享代码库文件</a:t>
              </a:r>
            </a:p>
          </p:txBody>
        </p:sp>
      </p:grpSp>
      <p:sp>
        <p:nvSpPr>
          <p:cNvPr id="815119" name="Rectangle 15"/>
          <p:cNvSpPr/>
          <p:nvPr/>
        </p:nvSpPr>
        <p:spPr>
          <a:xfrm>
            <a:off x="1089025" y="6270625"/>
            <a:ext cx="2032000" cy="319088"/>
          </a:xfrm>
          <a:prstGeom prst="rect">
            <a:avLst/>
          </a:prstGeom>
          <a:solidFill>
            <a:schemeClr val="accent2">
              <a:alpha val="7843"/>
            </a:schemeClr>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815120" name="Text Box 16"/>
          <p:cNvSpPr txBox="1"/>
          <p:nvPr/>
        </p:nvSpPr>
        <p:spPr>
          <a:xfrm>
            <a:off x="5573713" y="1857375"/>
            <a:ext cx="3105150" cy="1935163"/>
          </a:xfrm>
          <a:prstGeom prst="rect">
            <a:avLst/>
          </a:prstGeom>
          <a:noFill/>
          <a:ln w="9525">
            <a:noFill/>
          </a:ln>
        </p:spPr>
        <p:txBody>
          <a:bodyPr anchor="t" anchorCtr="0">
            <a:spAutoFit/>
          </a:bodyPr>
          <a:lstStyle/>
          <a:p>
            <a:pPr>
              <a:spcBef>
                <a:spcPct val="50000"/>
              </a:spcBef>
            </a:pPr>
            <a:r>
              <a:rPr lang="en-US" altLang="zh-CN" sz="2200" b="1" dirty="0">
                <a:solidFill>
                  <a:schemeClr val="accent2"/>
                </a:solidFill>
                <a:latin typeface="微软雅黑" panose="020B0503020204020204" pitchFamily="34" charset="-122"/>
                <a:ea typeface="微软雅黑" panose="020B0503020204020204" pitchFamily="34" charset="-122"/>
              </a:rPr>
              <a:t>1</a:t>
            </a:r>
            <a:r>
              <a:rPr lang="zh-CN" altLang="en-US" sz="2200" b="1" dirty="0">
                <a:solidFill>
                  <a:schemeClr val="accent2"/>
                </a:solidFill>
                <a:latin typeface="微软雅黑" panose="020B0503020204020204" pitchFamily="34" charset="-122"/>
                <a:ea typeface="微软雅黑" panose="020B0503020204020204" pitchFamily="34" charset="-122"/>
              </a:rPr>
              <a:t>）保证共享库代码的位置可以是不确定的</a:t>
            </a:r>
          </a:p>
          <a:p>
            <a:pPr>
              <a:spcBef>
                <a:spcPct val="50000"/>
              </a:spcBef>
            </a:pPr>
            <a:r>
              <a:rPr lang="en-US" altLang="zh-CN" sz="2200" b="1" dirty="0">
                <a:solidFill>
                  <a:schemeClr val="accent2"/>
                </a:solidFill>
                <a:latin typeface="微软雅黑" panose="020B0503020204020204" pitchFamily="34" charset="-122"/>
                <a:ea typeface="微软雅黑" panose="020B0503020204020204" pitchFamily="34" charset="-122"/>
              </a:rPr>
              <a:t>2</a:t>
            </a:r>
            <a:r>
              <a:rPr lang="zh-CN" altLang="en-US" sz="2200" b="1" dirty="0">
                <a:solidFill>
                  <a:schemeClr val="accent2"/>
                </a:solidFill>
                <a:latin typeface="微软雅黑" panose="020B0503020204020204" pitchFamily="34" charset="-122"/>
                <a:ea typeface="微软雅黑" panose="020B0503020204020204" pitchFamily="34" charset="-122"/>
              </a:rPr>
              <a:t>）即使共享库代码的长度发生变化，也不会影响调用它的程序</a:t>
            </a:r>
          </a:p>
        </p:txBody>
      </p:sp>
      <p:sp>
        <p:nvSpPr>
          <p:cNvPr id="815121" name="Line 17"/>
          <p:cNvSpPr/>
          <p:nvPr/>
        </p:nvSpPr>
        <p:spPr>
          <a:xfrm flipH="1">
            <a:off x="4441825" y="5994400"/>
            <a:ext cx="2365375" cy="333375"/>
          </a:xfrm>
          <a:prstGeom prst="line">
            <a:avLst/>
          </a:prstGeom>
          <a:ln w="28575" cap="flat" cmpd="sng">
            <a:solidFill>
              <a:schemeClr val="tx1"/>
            </a:solidFill>
            <a:prstDash val="solid"/>
            <a:roun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5119"/>
                                        </p:tgtEl>
                                        <p:attrNameLst>
                                          <p:attrName>style.visibility</p:attrName>
                                        </p:attrNameLst>
                                      </p:cBhvr>
                                      <p:to>
                                        <p:strVal val="visible"/>
                                      </p:to>
                                    </p:set>
                                    <p:animEffect transition="in" filter="blinds(horizontal)">
                                      <p:cBhvr>
                                        <p:cTn id="7" dur="500"/>
                                        <p:tgtEl>
                                          <p:spTgt spid="8151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15113"/>
                                        </p:tgtEl>
                                        <p:attrNameLst>
                                          <p:attrName>style.visibility</p:attrName>
                                        </p:attrNameLst>
                                      </p:cBhvr>
                                      <p:to>
                                        <p:strVal val="visible"/>
                                      </p:to>
                                    </p:set>
                                    <p:animEffect transition="in" filter="blinds(horizontal)">
                                      <p:cBhvr>
                                        <p:cTn id="12" dur="500"/>
                                        <p:tgtEl>
                                          <p:spTgt spid="8151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15116"/>
                                        </p:tgtEl>
                                        <p:attrNameLst>
                                          <p:attrName>style.visibility</p:attrName>
                                        </p:attrNameLst>
                                      </p:cBhvr>
                                      <p:to>
                                        <p:strVal val="visible"/>
                                      </p:to>
                                    </p:set>
                                    <p:animEffect transition="in" filter="blinds(horizontal)">
                                      <p:cBhvr>
                                        <p:cTn id="17" dur="500"/>
                                        <p:tgtEl>
                                          <p:spTgt spid="81511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15121"/>
                                        </p:tgtEl>
                                        <p:attrNameLst>
                                          <p:attrName>style.visibility</p:attrName>
                                        </p:attrNameLst>
                                      </p:cBhvr>
                                      <p:to>
                                        <p:strVal val="visible"/>
                                      </p:to>
                                    </p:set>
                                    <p:animEffect transition="in" filter="blinds(horizontal)">
                                      <p:cBhvr>
                                        <p:cTn id="22" dur="500"/>
                                        <p:tgtEl>
                                          <p:spTgt spid="81512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15120">
                                            <p:txEl>
                                              <p:pRg st="0" end="0"/>
                                            </p:txEl>
                                          </p:spTgt>
                                        </p:tgtEl>
                                        <p:attrNameLst>
                                          <p:attrName>style.visibility</p:attrName>
                                        </p:attrNameLst>
                                      </p:cBhvr>
                                      <p:to>
                                        <p:strVal val="visible"/>
                                      </p:to>
                                    </p:set>
                                    <p:animEffect transition="in" filter="blinds(horizontal)">
                                      <p:cBhvr>
                                        <p:cTn id="27" dur="500"/>
                                        <p:tgtEl>
                                          <p:spTgt spid="81512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15120">
                                            <p:txEl>
                                              <p:pRg st="1" end="1"/>
                                            </p:txEl>
                                          </p:spTgt>
                                        </p:tgtEl>
                                        <p:attrNameLst>
                                          <p:attrName>style.visibility</p:attrName>
                                        </p:attrNameLst>
                                      </p:cBhvr>
                                      <p:to>
                                        <p:strVal val="visible"/>
                                      </p:to>
                                    </p:set>
                                    <p:animEffect transition="in" filter="blinds(horizontal)">
                                      <p:cBhvr>
                                        <p:cTn id="32" dur="500"/>
                                        <p:tgtEl>
                                          <p:spTgt spid="8151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6130" name="Picture 2"/>
          <p:cNvPicPr>
            <a:picLocks noChangeAspect="1"/>
          </p:cNvPicPr>
          <p:nvPr/>
        </p:nvPicPr>
        <p:blipFill>
          <a:blip r:embed="rId2"/>
          <a:stretch>
            <a:fillRect/>
          </a:stretch>
        </p:blipFill>
        <p:spPr>
          <a:xfrm>
            <a:off x="4475163" y="71438"/>
            <a:ext cx="4668837" cy="6511925"/>
          </a:xfrm>
          <a:prstGeom prst="rect">
            <a:avLst/>
          </a:prstGeom>
          <a:noFill/>
          <a:ln w="9525">
            <a:noFill/>
          </a:ln>
        </p:spPr>
      </p:pic>
      <p:sp>
        <p:nvSpPr>
          <p:cNvPr id="128002" name="Rectangle 3"/>
          <p:cNvSpPr>
            <a:spLocks noGrp="1"/>
          </p:cNvSpPr>
          <p:nvPr>
            <p:ph type="title"/>
          </p:nvPr>
        </p:nvSpPr>
        <p:spPr>
          <a:xfrm>
            <a:off x="457200" y="96838"/>
            <a:ext cx="4543425" cy="561975"/>
          </a:xfrm>
          <a:ln/>
        </p:spPr>
        <p:txBody>
          <a:bodyPr vert="horz" wrap="square" lIns="91440" tIns="45720" rIns="91440" bIns="45720" anchor="ctr" anchorCtr="0"/>
          <a:lstStyle/>
          <a:p>
            <a:pPr algn="l"/>
            <a:r>
              <a:rPr lang="zh-CN" altLang="en-US" dirty="0"/>
              <a:t>加载时动态链接</a:t>
            </a:r>
            <a:r>
              <a:rPr lang="zh-CN" altLang="en-US" sz="3200" dirty="0"/>
              <a:t> </a:t>
            </a:r>
          </a:p>
        </p:txBody>
      </p:sp>
      <p:sp>
        <p:nvSpPr>
          <p:cNvPr id="128003" name="Rectangle 4"/>
          <p:cNvSpPr/>
          <p:nvPr/>
        </p:nvSpPr>
        <p:spPr>
          <a:xfrm>
            <a:off x="236538" y="2343150"/>
            <a:ext cx="3024187" cy="1835150"/>
          </a:xfrm>
          <a:prstGeom prst="rect">
            <a:avLst/>
          </a:prstGeom>
          <a:noFill/>
          <a:ln w="9525" cap="flat" cmpd="sng">
            <a:solidFill>
              <a:schemeClr val="tx1"/>
            </a:solidFill>
            <a:prstDash val="solid"/>
            <a:miter/>
            <a:headEnd type="none" w="med" len="med"/>
            <a:tailEnd type="none" w="med" len="med"/>
          </a:ln>
        </p:spPr>
        <p:txBody>
          <a:bodyPr anchor="ctr" anchorCtr="0">
            <a:spAutoFit/>
          </a:bodyPr>
          <a:lstStyle/>
          <a:p>
            <a:pPr indent="266700"/>
            <a:r>
              <a:rPr lang="en-US" altLang="zh-CN" sz="1900" b="1" dirty="0">
                <a:solidFill>
                  <a:srgbClr val="3366FF"/>
                </a:solidFill>
                <a:latin typeface="微软雅黑" panose="020B0503020204020204" pitchFamily="34" charset="-122"/>
                <a:ea typeface="微软雅黑" panose="020B0503020204020204" pitchFamily="34" charset="-122"/>
              </a:rPr>
              <a:t>void myfunc1(viod); </a:t>
            </a:r>
          </a:p>
          <a:p>
            <a:pPr indent="266700"/>
            <a:r>
              <a:rPr lang="en-US" altLang="zh-CN" sz="1900" b="1" dirty="0">
                <a:solidFill>
                  <a:srgbClr val="3366FF"/>
                </a:solidFill>
                <a:latin typeface="微软雅黑" panose="020B0503020204020204" pitchFamily="34" charset="-122"/>
                <a:ea typeface="微软雅黑" panose="020B0503020204020204" pitchFamily="34" charset="-122"/>
              </a:rPr>
              <a:t>int main() </a:t>
            </a:r>
          </a:p>
          <a:p>
            <a:pPr indent="266700"/>
            <a:r>
              <a:rPr lang="en-US" altLang="zh-CN" sz="1900" b="1" dirty="0">
                <a:solidFill>
                  <a:srgbClr val="3366FF"/>
                </a:solidFill>
                <a:latin typeface="微软雅黑" panose="020B0503020204020204" pitchFamily="34" charset="-122"/>
                <a:ea typeface="微软雅黑" panose="020B0503020204020204" pitchFamily="34" charset="-122"/>
              </a:rPr>
              <a:t>{ </a:t>
            </a:r>
          </a:p>
          <a:p>
            <a:pPr indent="266700"/>
            <a:r>
              <a:rPr lang="en-US" altLang="zh-CN" sz="1900" b="1" dirty="0">
                <a:solidFill>
                  <a:srgbClr val="3366FF"/>
                </a:solidFill>
                <a:latin typeface="微软雅黑" panose="020B0503020204020204" pitchFamily="34" charset="-122"/>
                <a:ea typeface="微软雅黑" panose="020B0503020204020204" pitchFamily="34" charset="-122"/>
              </a:rPr>
              <a:t>   myfunc1(); </a:t>
            </a:r>
          </a:p>
          <a:p>
            <a:pPr indent="266700"/>
            <a:r>
              <a:rPr lang="en-US" altLang="zh-CN" sz="1900" b="1" dirty="0">
                <a:solidFill>
                  <a:srgbClr val="3366FF"/>
                </a:solidFill>
                <a:latin typeface="微软雅黑" panose="020B0503020204020204" pitchFamily="34" charset="-122"/>
                <a:ea typeface="微软雅黑" panose="020B0503020204020204" pitchFamily="34" charset="-122"/>
              </a:rPr>
              <a:t>   return 0; </a:t>
            </a:r>
          </a:p>
          <a:p>
            <a:pPr indent="266700"/>
            <a:r>
              <a:rPr lang="en-US" altLang="zh-CN" sz="1900" b="1" dirty="0">
                <a:solidFill>
                  <a:srgbClr val="3366FF"/>
                </a:solidFill>
                <a:latin typeface="微软雅黑" panose="020B0503020204020204" pitchFamily="34" charset="-122"/>
                <a:ea typeface="微软雅黑" panose="020B0503020204020204" pitchFamily="34" charset="-122"/>
              </a:rPr>
              <a:t>} </a:t>
            </a:r>
          </a:p>
        </p:txBody>
      </p:sp>
      <p:sp>
        <p:nvSpPr>
          <p:cNvPr id="128004" name="Text Box 5"/>
          <p:cNvSpPr txBox="1"/>
          <p:nvPr/>
        </p:nvSpPr>
        <p:spPr>
          <a:xfrm>
            <a:off x="992188" y="1962150"/>
            <a:ext cx="1450975" cy="396875"/>
          </a:xfrm>
          <a:prstGeom prst="rect">
            <a:avLst/>
          </a:prstGeom>
          <a:noFill/>
          <a:ln w="9525">
            <a:noFill/>
          </a:ln>
        </p:spPr>
        <p:txBody>
          <a:bodyPr anchor="t" anchorCtr="0">
            <a:spAutoFit/>
          </a:bodyPr>
          <a:lstStyle/>
          <a:p>
            <a:pPr>
              <a:spcBef>
                <a:spcPct val="50000"/>
              </a:spcBef>
            </a:pPr>
            <a:r>
              <a:rPr lang="en-US" altLang="zh-CN" sz="2000" b="1" dirty="0">
                <a:solidFill>
                  <a:srgbClr val="FF0000"/>
                </a:solidFill>
                <a:latin typeface="微软雅黑" panose="020B0503020204020204" pitchFamily="34" charset="-122"/>
                <a:ea typeface="微软雅黑" panose="020B0503020204020204" pitchFamily="34" charset="-122"/>
              </a:rPr>
              <a:t>main.c</a:t>
            </a:r>
          </a:p>
        </p:txBody>
      </p:sp>
      <p:sp>
        <p:nvSpPr>
          <p:cNvPr id="816134" name="Text Box 6"/>
          <p:cNvSpPr txBox="1"/>
          <p:nvPr/>
        </p:nvSpPr>
        <p:spPr>
          <a:xfrm>
            <a:off x="0" y="1643063"/>
            <a:ext cx="5094288" cy="396875"/>
          </a:xfrm>
          <a:prstGeom prst="rect">
            <a:avLst/>
          </a:prstGeom>
          <a:noFill/>
          <a:ln w="9525">
            <a:noFill/>
          </a:ln>
        </p:spPr>
        <p:txBody>
          <a:bodyPr anchor="t" anchorCtr="0">
            <a:spAutoFit/>
          </a:bodyPr>
          <a:lstStyle/>
          <a:p>
            <a:pPr>
              <a:spcBef>
                <a:spcPct val="50000"/>
              </a:spcBef>
            </a:pPr>
            <a:r>
              <a:rPr lang="zh-CN" altLang="en-US" sz="2000" b="1" dirty="0">
                <a:solidFill>
                  <a:srgbClr val="0A6A0A"/>
                </a:solidFill>
                <a:latin typeface="微软雅黑" panose="020B0503020204020204" pitchFamily="34" charset="-122"/>
                <a:ea typeface="微软雅黑" panose="020B0503020204020204" pitchFamily="34" charset="-122"/>
              </a:rPr>
              <a:t>调用关系：</a:t>
            </a:r>
            <a:r>
              <a:rPr lang="en-US" altLang="zh-CN" sz="2000" b="1" dirty="0">
                <a:solidFill>
                  <a:srgbClr val="0A6A0A"/>
                </a:solidFill>
                <a:latin typeface="微软雅黑" panose="020B0503020204020204" pitchFamily="34" charset="-122"/>
                <a:ea typeface="微软雅黑" panose="020B0503020204020204" pitchFamily="34" charset="-122"/>
              </a:rPr>
              <a:t>main→myfunc1→printf</a:t>
            </a:r>
            <a:endParaRPr lang="zh-CN" altLang="en-US" sz="2000" b="1" dirty="0">
              <a:solidFill>
                <a:srgbClr val="0A6A0A"/>
              </a:solidFill>
              <a:latin typeface="微软雅黑" panose="020B0503020204020204" pitchFamily="34" charset="-122"/>
              <a:ea typeface="微软雅黑" panose="020B0503020204020204" pitchFamily="34" charset="-122"/>
            </a:endParaRPr>
          </a:p>
        </p:txBody>
      </p:sp>
      <p:sp>
        <p:nvSpPr>
          <p:cNvPr id="128006" name="Rectangle 7"/>
          <p:cNvSpPr/>
          <p:nvPr/>
        </p:nvSpPr>
        <p:spPr>
          <a:xfrm>
            <a:off x="0" y="844550"/>
            <a:ext cx="5210175" cy="701675"/>
          </a:xfrm>
          <a:prstGeom prst="rect">
            <a:avLst/>
          </a:prstGeom>
          <a:noFill/>
          <a:ln w="9525">
            <a:noFill/>
          </a:ln>
        </p:spPr>
        <p:txBody>
          <a:bodyPr anchor="t" anchorCtr="0">
            <a:spAutoFit/>
          </a:bodyPr>
          <a:lstStyle/>
          <a:p>
            <a:r>
              <a:rPr lang="en-US" altLang="zh-CN" sz="2000" b="1" dirty="0">
                <a:latin typeface="微软雅黑" panose="020B0503020204020204" pitchFamily="34" charset="-122"/>
                <a:ea typeface="微软雅黑" panose="020B0503020204020204" pitchFamily="34" charset="-122"/>
              </a:rPr>
              <a:t>gcc –c main.c </a:t>
            </a:r>
          </a:p>
          <a:p>
            <a:r>
              <a:rPr lang="en-US" altLang="zh-CN" sz="2000" b="1" dirty="0">
                <a:latin typeface="微软雅黑" panose="020B0503020204020204" pitchFamily="34" charset="-122"/>
                <a:ea typeface="微软雅黑" panose="020B0503020204020204" pitchFamily="34" charset="-122"/>
              </a:rPr>
              <a:t>gcc –o myproc main.o </a:t>
            </a:r>
            <a:r>
              <a:rPr lang="en-US" altLang="zh-CN" sz="2000" b="1" dirty="0">
                <a:solidFill>
                  <a:srgbClr val="FF0000"/>
                </a:solidFill>
                <a:latin typeface="微软雅黑" panose="020B0503020204020204" pitchFamily="34" charset="-122"/>
                <a:ea typeface="微软雅黑" panose="020B0503020204020204" pitchFamily="34" charset="-122"/>
              </a:rPr>
              <a:t>./mylib.so</a:t>
            </a:r>
          </a:p>
        </p:txBody>
      </p:sp>
      <p:sp>
        <p:nvSpPr>
          <p:cNvPr id="128007" name="Text Box 8"/>
          <p:cNvSpPr txBox="1"/>
          <p:nvPr/>
        </p:nvSpPr>
        <p:spPr>
          <a:xfrm>
            <a:off x="1903413" y="739775"/>
            <a:ext cx="2584450" cy="396875"/>
          </a:xfrm>
          <a:prstGeom prst="rect">
            <a:avLst/>
          </a:prstGeom>
          <a:noFill/>
          <a:ln w="9525">
            <a:noFill/>
          </a:ln>
        </p:spPr>
        <p:txBody>
          <a:bodyPr anchor="t" anchorCtr="0">
            <a:spAutoFit/>
          </a:bodyPr>
          <a:lstStyle/>
          <a:p>
            <a:pPr>
              <a:spcBef>
                <a:spcPct val="50000"/>
              </a:spcBef>
            </a:pPr>
            <a:r>
              <a:rPr lang="en-US" altLang="zh-CN" sz="2000" b="1" dirty="0">
                <a:solidFill>
                  <a:srgbClr val="3366FF"/>
                </a:solidFill>
                <a:latin typeface="微软雅黑" panose="020B0503020204020204" pitchFamily="34" charset="-122"/>
                <a:ea typeface="微软雅黑" panose="020B0503020204020204" pitchFamily="34" charset="-122"/>
              </a:rPr>
              <a:t>libc.so</a:t>
            </a:r>
            <a:r>
              <a:rPr lang="zh-CN" altLang="en-US" sz="2000" b="1" dirty="0">
                <a:solidFill>
                  <a:srgbClr val="3366FF"/>
                </a:solidFill>
                <a:latin typeface="微软雅黑" panose="020B0503020204020204" pitchFamily="34" charset="-122"/>
                <a:ea typeface="微软雅黑" panose="020B0503020204020204" pitchFamily="34" charset="-122"/>
              </a:rPr>
              <a:t>无需明显指出</a:t>
            </a:r>
          </a:p>
        </p:txBody>
      </p:sp>
      <p:sp>
        <p:nvSpPr>
          <p:cNvPr id="816137" name="Rectangle 9"/>
          <p:cNvSpPr/>
          <p:nvPr/>
        </p:nvSpPr>
        <p:spPr>
          <a:xfrm>
            <a:off x="4486275" y="725488"/>
            <a:ext cx="4614863" cy="2452687"/>
          </a:xfrm>
          <a:prstGeom prst="rect">
            <a:avLst/>
          </a:prstGeom>
          <a:solidFill>
            <a:schemeClr val="accent1">
              <a:alpha val="23921"/>
            </a:schemeClr>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816138" name="Rectangle 10"/>
          <p:cNvSpPr/>
          <p:nvPr/>
        </p:nvSpPr>
        <p:spPr>
          <a:xfrm>
            <a:off x="4557713" y="3995738"/>
            <a:ext cx="4543425" cy="2005012"/>
          </a:xfrm>
          <a:prstGeom prst="rect">
            <a:avLst/>
          </a:prstGeom>
          <a:solidFill>
            <a:srgbClr val="FF0000">
              <a:alpha val="23921"/>
            </a:srgbClr>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816139" name="Rectangle 11"/>
          <p:cNvSpPr/>
          <p:nvPr/>
        </p:nvSpPr>
        <p:spPr>
          <a:xfrm>
            <a:off x="217488" y="4381500"/>
            <a:ext cx="4170362" cy="2314575"/>
          </a:xfrm>
          <a:prstGeom prst="rect">
            <a:avLst/>
          </a:prstGeom>
          <a:noFill/>
          <a:ln w="9525">
            <a:noFill/>
          </a:ln>
        </p:spPr>
        <p:txBody>
          <a:bodyPr anchor="ctr" anchorCtr="0">
            <a:spAutoFit/>
          </a:bodyPr>
          <a:lstStyle/>
          <a:p>
            <a:pPr eaLnBrk="0" hangingPunct="0">
              <a:lnSpc>
                <a:spcPct val="110000"/>
              </a:lnSpc>
            </a:pPr>
            <a:r>
              <a:rPr lang="zh-CN" altLang="en-US" sz="1900" b="1" dirty="0">
                <a:solidFill>
                  <a:srgbClr val="0A6A0A"/>
                </a:solidFill>
                <a:latin typeface="微软雅黑" panose="020B0503020204020204" pitchFamily="34" charset="-122"/>
                <a:ea typeface="微软雅黑" panose="020B0503020204020204" pitchFamily="34" charset="-122"/>
              </a:rPr>
              <a:t>加载 </a:t>
            </a:r>
            <a:r>
              <a:rPr lang="en-US" altLang="zh-CN" sz="1900" b="1" dirty="0">
                <a:solidFill>
                  <a:srgbClr val="0A6A0A"/>
                </a:solidFill>
                <a:latin typeface="微软雅黑" panose="020B0503020204020204" pitchFamily="34" charset="-122"/>
                <a:ea typeface="微软雅黑" panose="020B0503020204020204" pitchFamily="34" charset="-122"/>
              </a:rPr>
              <a:t>myproc </a:t>
            </a:r>
            <a:r>
              <a:rPr lang="zh-CN" altLang="en-US" sz="1900" b="1" dirty="0">
                <a:solidFill>
                  <a:srgbClr val="0A6A0A"/>
                </a:solidFill>
                <a:latin typeface="微软雅黑" panose="020B0503020204020204" pitchFamily="34" charset="-122"/>
                <a:ea typeface="微软雅黑" panose="020B0503020204020204" pitchFamily="34" charset="-122"/>
              </a:rPr>
              <a:t>时，加载器发现</a:t>
            </a:r>
            <a:r>
              <a:rPr lang="zh-CN" altLang="en-US" sz="1900" b="1" dirty="0">
                <a:solidFill>
                  <a:srgbClr val="FF0000"/>
                </a:solidFill>
                <a:latin typeface="微软雅黑" panose="020B0503020204020204" pitchFamily="34" charset="-122"/>
                <a:ea typeface="微软雅黑" panose="020B0503020204020204" pitchFamily="34" charset="-122"/>
              </a:rPr>
              <a:t>在其程序头表中有 </a:t>
            </a:r>
            <a:r>
              <a:rPr lang="en-US" altLang="zh-CN" sz="1900" b="1" dirty="0">
                <a:solidFill>
                  <a:srgbClr val="FF0000"/>
                </a:solidFill>
                <a:latin typeface="微软雅黑" panose="020B0503020204020204" pitchFamily="34" charset="-122"/>
                <a:ea typeface="微软雅黑" panose="020B0503020204020204" pitchFamily="34" charset="-122"/>
                <a:hlinkClick r:id="" action="ppaction://hlinkshowjump?jump=nextslide"/>
              </a:rPr>
              <a:t>.interp </a:t>
            </a:r>
            <a:r>
              <a:rPr lang="zh-CN" altLang="en-US" sz="1900" b="1" dirty="0">
                <a:solidFill>
                  <a:srgbClr val="FF0000"/>
                </a:solidFill>
                <a:latin typeface="微软雅黑" panose="020B0503020204020204" pitchFamily="34" charset="-122"/>
                <a:ea typeface="微软雅黑" panose="020B0503020204020204" pitchFamily="34" charset="-122"/>
                <a:hlinkClick r:id="" action="ppaction://hlinkshowjump?jump=nextslide"/>
              </a:rPr>
              <a:t>段</a:t>
            </a:r>
            <a:r>
              <a:rPr lang="zh-CN" altLang="en-US" sz="1900" b="1" dirty="0">
                <a:solidFill>
                  <a:srgbClr val="FF0000"/>
                </a:solidFill>
                <a:latin typeface="微软雅黑" panose="020B0503020204020204" pitchFamily="34" charset="-122"/>
                <a:ea typeface="微软雅黑" panose="020B0503020204020204" pitchFamily="34" charset="-122"/>
              </a:rPr>
              <a:t>，其中包含了动态链接器路径名 </a:t>
            </a:r>
            <a:r>
              <a:rPr lang="en-US" altLang="zh-CN" sz="1900" b="1" dirty="0">
                <a:solidFill>
                  <a:srgbClr val="FF0000"/>
                </a:solidFill>
                <a:latin typeface="微软雅黑" panose="020B0503020204020204" pitchFamily="34" charset="-122"/>
                <a:ea typeface="微软雅黑" panose="020B0503020204020204" pitchFamily="34" charset="-122"/>
              </a:rPr>
              <a:t>ld-linux.so</a:t>
            </a:r>
            <a:r>
              <a:rPr lang="zh-CN" altLang="en-US" sz="1900" b="1" dirty="0">
                <a:solidFill>
                  <a:srgbClr val="0A6A0A"/>
                </a:solidFill>
                <a:latin typeface="微软雅黑" panose="020B0503020204020204" pitchFamily="34" charset="-122"/>
                <a:ea typeface="微软雅黑" panose="020B0503020204020204" pitchFamily="34" charset="-122"/>
              </a:rPr>
              <a:t>，因而加载器根据指定路径加载并启动动态链接器运行。</a:t>
            </a:r>
            <a:r>
              <a:rPr lang="zh-CN" altLang="en-US" sz="1900" b="1" dirty="0">
                <a:latin typeface="微软雅黑" panose="020B0503020204020204" pitchFamily="34" charset="-122"/>
                <a:ea typeface="微软雅黑" panose="020B0503020204020204" pitchFamily="34" charset="-122"/>
              </a:rPr>
              <a:t>动态链接器完成相应的重定位工作后，再把控制权交给</a:t>
            </a:r>
            <a:r>
              <a:rPr lang="en-US" altLang="zh-CN" sz="1900" b="1" dirty="0">
                <a:latin typeface="微软雅黑" panose="020B0503020204020204" pitchFamily="34" charset="-122"/>
                <a:ea typeface="微软雅黑" panose="020B0503020204020204" pitchFamily="34" charset="-122"/>
              </a:rPr>
              <a:t>myproc</a:t>
            </a:r>
            <a:r>
              <a:rPr lang="zh-CN" altLang="en-US" sz="1900" b="1" dirty="0">
                <a:latin typeface="微软雅黑" panose="020B0503020204020204" pitchFamily="34" charset="-122"/>
                <a:ea typeface="微软雅黑" panose="020B0503020204020204" pitchFamily="34" charset="-122"/>
              </a:rPr>
              <a:t>，启动其第一条指令执行。</a:t>
            </a:r>
            <a:r>
              <a:rPr lang="zh-CN" altLang="en-US" sz="1900" dirty="0">
                <a:latin typeface="Arial" panose="020B0604020202020204" pitchFamily="34" charset="0"/>
                <a:ea typeface="宋体" panose="02010600030101010101" pitchFamily="2" charset="-122"/>
              </a:rPr>
              <a:t> </a:t>
            </a:r>
          </a:p>
        </p:txBody>
      </p:sp>
      <p:sp>
        <p:nvSpPr>
          <p:cNvPr id="816140" name="Line 12"/>
          <p:cNvSpPr/>
          <p:nvPr/>
        </p:nvSpPr>
        <p:spPr>
          <a:xfrm flipV="1">
            <a:off x="1682750" y="3614738"/>
            <a:ext cx="3267075" cy="871537"/>
          </a:xfrm>
          <a:prstGeom prst="line">
            <a:avLst/>
          </a:prstGeom>
          <a:ln w="38100" cap="flat" cmpd="sng">
            <a:solidFill>
              <a:srgbClr val="0A6A0A"/>
            </a:solidFill>
            <a:prstDash val="solid"/>
            <a:round/>
            <a:headEnd type="none" w="med" len="med"/>
            <a:tailEnd type="triangle" w="med" len="med"/>
          </a:ln>
        </p:spPr>
      </p:sp>
      <p:sp>
        <p:nvSpPr>
          <p:cNvPr id="816141" name="Rectangle 13"/>
          <p:cNvSpPr/>
          <p:nvPr/>
        </p:nvSpPr>
        <p:spPr>
          <a:xfrm>
            <a:off x="4992688" y="6169025"/>
            <a:ext cx="1146175" cy="406400"/>
          </a:xfrm>
          <a:prstGeom prst="rect">
            <a:avLst/>
          </a:prstGeom>
          <a:noFill/>
          <a:ln w="38100" cap="flat" cmpd="sng">
            <a:solidFill>
              <a:srgbClr val="FF0000"/>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816142" name="Text Box 14"/>
          <p:cNvSpPr txBox="1"/>
          <p:nvPr/>
        </p:nvSpPr>
        <p:spPr>
          <a:xfrm>
            <a:off x="7851775" y="3454400"/>
            <a:ext cx="1030288" cy="396875"/>
          </a:xfrm>
          <a:prstGeom prst="rect">
            <a:avLst/>
          </a:prstGeom>
          <a:noFill/>
          <a:ln w="9525">
            <a:noFill/>
          </a:ln>
        </p:spPr>
        <p:txBody>
          <a:bodyPr anchor="t" anchorCtr="0">
            <a:spAutoFit/>
          </a:bodyPr>
          <a:lstStyle/>
          <a:p>
            <a:pPr>
              <a:spcBef>
                <a:spcPct val="50000"/>
              </a:spcBef>
            </a:pPr>
            <a:r>
              <a:rPr lang="en-US" altLang="zh-CN" sz="2000" b="1" dirty="0">
                <a:latin typeface="微软雅黑" panose="020B0503020204020204" pitchFamily="34" charset="-122"/>
                <a:ea typeface="微软雅黑" panose="020B0503020204020204" pitchFamily="34" charset="-122"/>
                <a:hlinkClick r:id="rId3" action="ppaction://hlinksldjump"/>
              </a:rPr>
              <a:t>SKIP</a:t>
            </a:r>
            <a:endParaRPr lang="en-US" altLang="zh-CN"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6134"/>
                                        </p:tgtEl>
                                        <p:attrNameLst>
                                          <p:attrName>style.visibility</p:attrName>
                                        </p:attrNameLst>
                                      </p:cBhvr>
                                      <p:to>
                                        <p:strVal val="visible"/>
                                      </p:to>
                                    </p:set>
                                    <p:animEffect transition="in" filter="blinds(horizontal)">
                                      <p:cBhvr>
                                        <p:cTn id="7" dur="500"/>
                                        <p:tgtEl>
                                          <p:spTgt spid="8161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16130"/>
                                        </p:tgtEl>
                                        <p:attrNameLst>
                                          <p:attrName>style.visibility</p:attrName>
                                        </p:attrNameLst>
                                      </p:cBhvr>
                                      <p:to>
                                        <p:strVal val="visible"/>
                                      </p:to>
                                    </p:set>
                                    <p:animEffect transition="in" filter="blinds(horizontal)">
                                      <p:cBhvr>
                                        <p:cTn id="12" dur="500"/>
                                        <p:tgtEl>
                                          <p:spTgt spid="81613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16137"/>
                                        </p:tgtEl>
                                        <p:attrNameLst>
                                          <p:attrName>style.visibility</p:attrName>
                                        </p:attrNameLst>
                                      </p:cBhvr>
                                      <p:to>
                                        <p:strVal val="visible"/>
                                      </p:to>
                                    </p:set>
                                    <p:animEffect transition="in" filter="blinds(horizontal)">
                                      <p:cBhvr>
                                        <p:cTn id="17" dur="500"/>
                                        <p:tgtEl>
                                          <p:spTgt spid="81613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16139"/>
                                        </p:tgtEl>
                                        <p:attrNameLst>
                                          <p:attrName>style.visibility</p:attrName>
                                        </p:attrNameLst>
                                      </p:cBhvr>
                                      <p:to>
                                        <p:strVal val="visible"/>
                                      </p:to>
                                    </p:set>
                                    <p:animEffect transition="in" filter="blinds(horizontal)">
                                      <p:cBhvr>
                                        <p:cTn id="22" dur="500"/>
                                        <p:tgtEl>
                                          <p:spTgt spid="81613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16140"/>
                                        </p:tgtEl>
                                        <p:attrNameLst>
                                          <p:attrName>style.visibility</p:attrName>
                                        </p:attrNameLst>
                                      </p:cBhvr>
                                      <p:to>
                                        <p:strVal val="visible"/>
                                      </p:to>
                                    </p:set>
                                    <p:animEffect transition="in" filter="blinds(horizontal)">
                                      <p:cBhvr>
                                        <p:cTn id="27" dur="500"/>
                                        <p:tgtEl>
                                          <p:spTgt spid="81614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16138"/>
                                        </p:tgtEl>
                                        <p:attrNameLst>
                                          <p:attrName>style.visibility</p:attrName>
                                        </p:attrNameLst>
                                      </p:cBhvr>
                                      <p:to>
                                        <p:strVal val="visible"/>
                                      </p:to>
                                    </p:set>
                                    <p:animEffect transition="in" filter="blinds(horizontal)">
                                      <p:cBhvr>
                                        <p:cTn id="32" dur="500"/>
                                        <p:tgtEl>
                                          <p:spTgt spid="81613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16141"/>
                                        </p:tgtEl>
                                        <p:attrNameLst>
                                          <p:attrName>style.visibility</p:attrName>
                                        </p:attrNameLst>
                                      </p:cBhvr>
                                      <p:to>
                                        <p:strVal val="visible"/>
                                      </p:to>
                                    </p:set>
                                    <p:animEffect transition="in" filter="blinds(horizontal)">
                                      <p:cBhvr>
                                        <p:cTn id="37" dur="500"/>
                                        <p:tgtEl>
                                          <p:spTgt spid="81614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16142"/>
                                        </p:tgtEl>
                                        <p:attrNameLst>
                                          <p:attrName>style.visibility</p:attrName>
                                        </p:attrNameLst>
                                      </p:cBhvr>
                                      <p:to>
                                        <p:strVal val="visible"/>
                                      </p:to>
                                    </p:set>
                                    <p:animEffect transition="in" filter="blinds(horizontal)">
                                      <p:cBhvr>
                                        <p:cTn id="42" dur="500"/>
                                        <p:tgtEl>
                                          <p:spTgt spid="816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6134" grpId="0"/>
      <p:bldP spid="816139" grpId="0"/>
      <p:bldP spid="816142"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p:cNvSpPr>
          <p:nvPr>
            <p:ph type="title"/>
          </p:nvPr>
        </p:nvSpPr>
        <p:spPr>
          <a:ln/>
        </p:spPr>
        <p:txBody>
          <a:bodyPr vert="horz" wrap="square" lIns="91440" tIns="45720" rIns="91440" bIns="45720" anchor="ctr" anchorCtr="0"/>
          <a:lstStyle/>
          <a:p>
            <a:r>
              <a:rPr lang="zh-CN" altLang="en-US" dirty="0"/>
              <a:t>加载时动态链接</a:t>
            </a:r>
          </a:p>
        </p:txBody>
      </p:sp>
      <p:sp>
        <p:nvSpPr>
          <p:cNvPr id="129026" name="Rectangle 3"/>
          <p:cNvSpPr>
            <a:spLocks noGrp="1"/>
          </p:cNvSpPr>
          <p:nvPr>
            <p:ph idx="1"/>
          </p:nvPr>
        </p:nvSpPr>
        <p:spPr>
          <a:ln/>
        </p:spPr>
        <p:txBody>
          <a:bodyPr vert="horz" wrap="square" lIns="91440" tIns="45720" rIns="91440" bIns="45720" anchor="t" anchorCtr="0"/>
          <a:lstStyle/>
          <a:p>
            <a:r>
              <a:rPr lang="zh-CN" altLang="en-US" dirty="0">
                <a:latin typeface="微软雅黑" panose="020B0503020204020204" pitchFamily="34" charset="-122"/>
                <a:ea typeface="微软雅黑" panose="020B0503020204020204" pitchFamily="34" charset="-122"/>
              </a:rPr>
              <a:t>程序头表中有一个特殊的段：</a:t>
            </a:r>
            <a:r>
              <a:rPr lang="en-US" altLang="zh-CN" dirty="0">
                <a:latin typeface="微软雅黑" panose="020B0503020204020204" pitchFamily="34" charset="-122"/>
                <a:ea typeface="微软雅黑" panose="020B0503020204020204" pitchFamily="34" charset="-122"/>
              </a:rPr>
              <a:t>INTERP</a:t>
            </a:r>
          </a:p>
          <a:p>
            <a:r>
              <a:rPr lang="zh-CN" altLang="en-US" dirty="0">
                <a:latin typeface="微软雅黑" panose="020B0503020204020204" pitchFamily="34" charset="-122"/>
                <a:ea typeface="微软雅黑" panose="020B0503020204020204" pitchFamily="34" charset="-122"/>
              </a:rPr>
              <a:t>其中记录了动态链接器目录及文件名</a:t>
            </a:r>
            <a:r>
              <a:rPr lang="en-US" altLang="zh-CN" dirty="0">
                <a:latin typeface="微软雅黑" panose="020B0503020204020204" pitchFamily="34" charset="-122"/>
                <a:ea typeface="微软雅黑" panose="020B0503020204020204" pitchFamily="34" charset="-122"/>
              </a:rPr>
              <a:t>ld-linux.so</a:t>
            </a:r>
          </a:p>
        </p:txBody>
      </p:sp>
      <p:pic>
        <p:nvPicPr>
          <p:cNvPr id="129027" name="Picture 4"/>
          <p:cNvPicPr>
            <a:picLocks noChangeAspect="1"/>
          </p:cNvPicPr>
          <p:nvPr/>
        </p:nvPicPr>
        <p:blipFill>
          <a:blip r:embed="rId2"/>
          <a:stretch>
            <a:fillRect/>
          </a:stretch>
        </p:blipFill>
        <p:spPr>
          <a:xfrm>
            <a:off x="0" y="2262188"/>
            <a:ext cx="9144000" cy="4059237"/>
          </a:xfrm>
          <a:prstGeom prst="rect">
            <a:avLst/>
          </a:prstGeom>
          <a:noFill/>
          <a:ln w="9525">
            <a:noFill/>
          </a:ln>
        </p:spPr>
      </p:pic>
      <p:sp>
        <p:nvSpPr>
          <p:cNvPr id="817157" name="Rectangle 5"/>
          <p:cNvSpPr/>
          <p:nvPr/>
        </p:nvSpPr>
        <p:spPr>
          <a:xfrm>
            <a:off x="100013" y="3278188"/>
            <a:ext cx="8693150" cy="812800"/>
          </a:xfrm>
          <a:prstGeom prst="rect">
            <a:avLst/>
          </a:prstGeom>
          <a:solidFill>
            <a:srgbClr val="FF0000">
              <a:alpha val="18039"/>
            </a:srgbClr>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817158" name="Text Box 6"/>
          <p:cNvSpPr txBox="1"/>
          <p:nvPr/>
        </p:nvSpPr>
        <p:spPr>
          <a:xfrm>
            <a:off x="7723188" y="1524000"/>
            <a:ext cx="944562" cy="396875"/>
          </a:xfrm>
          <a:prstGeom prst="rect">
            <a:avLst/>
          </a:prstGeom>
          <a:noFill/>
          <a:ln w="9525">
            <a:noFill/>
          </a:ln>
        </p:spPr>
        <p:txBody>
          <a:bodyPr anchor="t" anchorCtr="0">
            <a:spAutoFit/>
          </a:bodyPr>
          <a:lstStyle/>
          <a:p>
            <a:pPr>
              <a:spcBef>
                <a:spcPct val="50000"/>
              </a:spcBef>
            </a:pPr>
            <a:r>
              <a:rPr lang="en-US" altLang="zh-CN" sz="2000" b="1" dirty="0">
                <a:latin typeface="微软雅黑" panose="020B0503020204020204" pitchFamily="34" charset="-122"/>
                <a:ea typeface="微软雅黑" panose="020B0503020204020204" pitchFamily="34" charset="-122"/>
                <a:hlinkClick r:id="" action="ppaction://hlinkshowjump?jump=previousslide"/>
              </a:rPr>
              <a:t>BACK</a:t>
            </a:r>
            <a:endParaRPr lang="en-US" altLang="zh-CN"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7157"/>
                                        </p:tgtEl>
                                        <p:attrNameLst>
                                          <p:attrName>style.visibility</p:attrName>
                                        </p:attrNameLst>
                                      </p:cBhvr>
                                      <p:to>
                                        <p:strVal val="visible"/>
                                      </p:to>
                                    </p:set>
                                    <p:animEffect transition="in" filter="blinds(horizontal)">
                                      <p:cBhvr>
                                        <p:cTn id="7" dur="500"/>
                                        <p:tgtEl>
                                          <p:spTgt spid="81715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17158"/>
                                        </p:tgtEl>
                                        <p:attrNameLst>
                                          <p:attrName>style.visibility</p:attrName>
                                        </p:attrNameLst>
                                      </p:cBhvr>
                                      <p:to>
                                        <p:strVal val="visible"/>
                                      </p:to>
                                    </p:set>
                                    <p:animEffect transition="in" filter="blinds(horizontal)">
                                      <p:cBhvr>
                                        <p:cTn id="12" dur="500"/>
                                        <p:tgtEl>
                                          <p:spTgt spid="817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7158"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p:cNvSpPr>
          <p:nvPr>
            <p:ph type="title"/>
          </p:nvPr>
        </p:nvSpPr>
        <p:spPr>
          <a:xfrm>
            <a:off x="95250" y="53975"/>
            <a:ext cx="8505825" cy="561975"/>
          </a:xfrm>
          <a:ln/>
        </p:spPr>
        <p:txBody>
          <a:bodyPr vert="horz" wrap="square" lIns="91440" tIns="45720" rIns="91440" bIns="45720" anchor="ctr" anchorCtr="0"/>
          <a:lstStyle/>
          <a:p>
            <a:pPr algn="l"/>
            <a:r>
              <a:rPr lang="zh-CN" altLang="en-US" dirty="0"/>
              <a:t>运行时动态链接</a:t>
            </a:r>
          </a:p>
        </p:txBody>
      </p:sp>
      <p:sp>
        <p:nvSpPr>
          <p:cNvPr id="818179" name="Rectangle 3"/>
          <p:cNvSpPr/>
          <p:nvPr/>
        </p:nvSpPr>
        <p:spPr>
          <a:xfrm>
            <a:off x="2898775" y="114300"/>
            <a:ext cx="6165850" cy="6626225"/>
          </a:xfrm>
          <a:prstGeom prst="rect">
            <a:avLst/>
          </a:prstGeom>
          <a:solidFill>
            <a:schemeClr val="bg1"/>
          </a:solidFill>
          <a:ln w="9525">
            <a:noFill/>
          </a:ln>
        </p:spPr>
        <p:txBody>
          <a:bodyPr wrap="none" anchor="ctr" anchorCtr="0">
            <a:spAutoFit/>
          </a:bodyPr>
          <a:lstStyle/>
          <a:p>
            <a:pPr>
              <a:lnSpc>
                <a:spcPct val="85000"/>
              </a:lnSpc>
            </a:pPr>
            <a:r>
              <a:rPr lang="en-GB" altLang="zh-CN" b="1" dirty="0">
                <a:latin typeface="微软雅黑" panose="020B0503020204020204" pitchFamily="34" charset="-122"/>
                <a:ea typeface="微软雅黑" panose="020B0503020204020204" pitchFamily="34" charset="-122"/>
              </a:rPr>
              <a:t>#include &lt;stdio.h&gt;</a:t>
            </a:r>
          </a:p>
          <a:p>
            <a:pPr>
              <a:lnSpc>
                <a:spcPct val="85000"/>
              </a:lnSpc>
            </a:pPr>
            <a:r>
              <a:rPr lang="en-GB" altLang="zh-CN" b="1" dirty="0">
                <a:latin typeface="微软雅黑" panose="020B0503020204020204" pitchFamily="34" charset="-122"/>
                <a:ea typeface="微软雅黑" panose="020B0503020204020204" pitchFamily="34" charset="-122"/>
              </a:rPr>
              <a:t>#include &lt;dlfcn.h&gt;</a:t>
            </a:r>
          </a:p>
          <a:p>
            <a:pPr>
              <a:lnSpc>
                <a:spcPct val="85000"/>
              </a:lnSpc>
            </a:pPr>
            <a:r>
              <a:rPr lang="en-GB" altLang="zh-CN" b="1" dirty="0">
                <a:latin typeface="微软雅黑" panose="020B0503020204020204" pitchFamily="34" charset="-122"/>
                <a:ea typeface="微软雅黑" panose="020B0503020204020204" pitchFamily="34" charset="-122"/>
              </a:rPr>
              <a:t>int main() </a:t>
            </a:r>
          </a:p>
          <a:p>
            <a:pPr>
              <a:lnSpc>
                <a:spcPct val="85000"/>
              </a:lnSpc>
            </a:pPr>
            <a:r>
              <a:rPr lang="en-GB" altLang="zh-CN" b="1" dirty="0">
                <a:latin typeface="微软雅黑" panose="020B0503020204020204" pitchFamily="34" charset="-122"/>
                <a:ea typeface="微软雅黑" panose="020B0503020204020204" pitchFamily="34" charset="-122"/>
              </a:rPr>
              <a:t>{</a:t>
            </a:r>
          </a:p>
          <a:p>
            <a:pPr>
              <a:lnSpc>
                <a:spcPct val="85000"/>
              </a:lnSpc>
            </a:pPr>
            <a:r>
              <a:rPr lang="en-GB" altLang="zh-CN" b="1" dirty="0">
                <a:latin typeface="微软雅黑" panose="020B0503020204020204" pitchFamily="34" charset="-122"/>
                <a:ea typeface="微软雅黑" panose="020B0503020204020204" pitchFamily="34" charset="-122"/>
              </a:rPr>
              <a:t>    void *handle;</a:t>
            </a:r>
          </a:p>
          <a:p>
            <a:pPr>
              <a:lnSpc>
                <a:spcPct val="85000"/>
              </a:lnSpc>
            </a:pPr>
            <a:r>
              <a:rPr lang="en-GB" altLang="zh-CN" b="1" dirty="0">
                <a:latin typeface="微软雅黑" panose="020B0503020204020204" pitchFamily="34" charset="-122"/>
                <a:ea typeface="微软雅黑" panose="020B0503020204020204" pitchFamily="34" charset="-122"/>
              </a:rPr>
              <a:t>    void (*myfunc1)();</a:t>
            </a:r>
          </a:p>
          <a:p>
            <a:pPr>
              <a:lnSpc>
                <a:spcPct val="85000"/>
              </a:lnSpc>
            </a:pPr>
            <a:r>
              <a:rPr lang="en-GB" altLang="zh-CN" b="1" dirty="0">
                <a:latin typeface="微软雅黑" panose="020B0503020204020204" pitchFamily="34" charset="-122"/>
                <a:ea typeface="微软雅黑" panose="020B0503020204020204" pitchFamily="34" charset="-122"/>
              </a:rPr>
              <a:t>    char *error; </a:t>
            </a:r>
          </a:p>
          <a:p>
            <a:pPr>
              <a:lnSpc>
                <a:spcPct val="85000"/>
              </a:lnSpc>
            </a:pPr>
            <a:r>
              <a:rPr lang="en-GB" altLang="zh-CN" b="1" dirty="0">
                <a:latin typeface="微软雅黑" panose="020B0503020204020204" pitchFamily="34" charset="-122"/>
                <a:ea typeface="微软雅黑" panose="020B0503020204020204" pitchFamily="34" charset="-122"/>
              </a:rPr>
              <a:t>     </a:t>
            </a:r>
            <a:r>
              <a:rPr lang="en-GB" altLang="zh-CN" b="1" dirty="0">
                <a:solidFill>
                  <a:srgbClr val="3366FF"/>
                </a:solidFill>
                <a:latin typeface="微软雅黑" panose="020B0503020204020204" pitchFamily="34" charset="-122"/>
                <a:ea typeface="微软雅黑" panose="020B0503020204020204" pitchFamily="34" charset="-122"/>
              </a:rPr>
              <a:t>/* </a:t>
            </a:r>
            <a:r>
              <a:rPr lang="zh-CN" altLang="en-GB" b="1" dirty="0">
                <a:solidFill>
                  <a:srgbClr val="3366FF"/>
                </a:solidFill>
                <a:latin typeface="微软雅黑" panose="020B0503020204020204" pitchFamily="34" charset="-122"/>
                <a:ea typeface="微软雅黑" panose="020B0503020204020204" pitchFamily="34" charset="-122"/>
              </a:rPr>
              <a:t>动态装入包含函数</a:t>
            </a:r>
            <a:r>
              <a:rPr lang="en-GB" altLang="zh-CN" b="1" dirty="0">
                <a:solidFill>
                  <a:srgbClr val="3366FF"/>
                </a:solidFill>
                <a:latin typeface="微软雅黑" panose="020B0503020204020204" pitchFamily="34" charset="-122"/>
                <a:ea typeface="微软雅黑" panose="020B0503020204020204" pitchFamily="34" charset="-122"/>
              </a:rPr>
              <a:t>myfunc1()</a:t>
            </a:r>
            <a:r>
              <a:rPr lang="zh-CN" altLang="en-GB" b="1" dirty="0">
                <a:solidFill>
                  <a:srgbClr val="3366FF"/>
                </a:solidFill>
                <a:latin typeface="微软雅黑" panose="020B0503020204020204" pitchFamily="34" charset="-122"/>
                <a:ea typeface="微软雅黑" panose="020B0503020204020204" pitchFamily="34" charset="-122"/>
              </a:rPr>
              <a:t>的共享库文件 *</a:t>
            </a:r>
            <a:r>
              <a:rPr lang="en-GB" altLang="zh-CN" b="1" dirty="0">
                <a:solidFill>
                  <a:srgbClr val="3366FF"/>
                </a:solidFill>
                <a:latin typeface="微软雅黑" panose="020B0503020204020204" pitchFamily="34" charset="-122"/>
                <a:ea typeface="微软雅黑" panose="020B0503020204020204" pitchFamily="34" charset="-122"/>
              </a:rPr>
              <a:t>/</a:t>
            </a:r>
          </a:p>
          <a:p>
            <a:pPr>
              <a:lnSpc>
                <a:spcPct val="85000"/>
              </a:lnSpc>
            </a:pPr>
            <a:r>
              <a:rPr lang="en-GB" altLang="zh-CN" b="1" dirty="0">
                <a:latin typeface="微软雅黑" panose="020B0503020204020204" pitchFamily="34" charset="-122"/>
                <a:ea typeface="微软雅黑" panose="020B0503020204020204" pitchFamily="34" charset="-122"/>
              </a:rPr>
              <a:t>    </a:t>
            </a:r>
            <a:r>
              <a:rPr lang="en-GB" altLang="zh-CN" b="1" dirty="0">
                <a:solidFill>
                  <a:srgbClr val="FF0000"/>
                </a:solidFill>
                <a:latin typeface="微软雅黑" panose="020B0503020204020204" pitchFamily="34" charset="-122"/>
                <a:ea typeface="微软雅黑" panose="020B0503020204020204" pitchFamily="34" charset="-122"/>
              </a:rPr>
              <a:t>handle = dlopen("./mylib.so", RTLD_LAZY);</a:t>
            </a:r>
          </a:p>
          <a:p>
            <a:pPr>
              <a:lnSpc>
                <a:spcPct val="85000"/>
              </a:lnSpc>
            </a:pPr>
            <a:r>
              <a:rPr lang="en-GB" altLang="zh-CN" b="1" dirty="0">
                <a:latin typeface="微软雅黑" panose="020B0503020204020204" pitchFamily="34" charset="-122"/>
                <a:ea typeface="微软雅黑" panose="020B0503020204020204" pitchFamily="34" charset="-122"/>
              </a:rPr>
              <a:t>    if (!handle) {</a:t>
            </a:r>
          </a:p>
          <a:p>
            <a:pPr>
              <a:lnSpc>
                <a:spcPct val="85000"/>
              </a:lnSpc>
            </a:pPr>
            <a:r>
              <a:rPr lang="en-GB" altLang="zh-CN" b="1" dirty="0">
                <a:latin typeface="微软雅黑" panose="020B0503020204020204" pitchFamily="34" charset="-122"/>
                <a:ea typeface="微软雅黑" panose="020B0503020204020204" pitchFamily="34" charset="-122"/>
              </a:rPr>
              <a:t>	fprintf(stderr, "%s\n", dlerror());</a:t>
            </a:r>
          </a:p>
          <a:p>
            <a:pPr>
              <a:lnSpc>
                <a:spcPct val="85000"/>
              </a:lnSpc>
            </a:pPr>
            <a:r>
              <a:rPr lang="en-GB" altLang="zh-CN" b="1" dirty="0">
                <a:latin typeface="微软雅黑" panose="020B0503020204020204" pitchFamily="34" charset="-122"/>
                <a:ea typeface="微软雅黑" panose="020B0503020204020204" pitchFamily="34" charset="-122"/>
              </a:rPr>
              <a:t>	exit(1);</a:t>
            </a:r>
          </a:p>
          <a:p>
            <a:pPr>
              <a:lnSpc>
                <a:spcPct val="85000"/>
              </a:lnSpc>
            </a:pPr>
            <a:r>
              <a:rPr lang="en-GB" altLang="zh-CN" b="1" dirty="0">
                <a:latin typeface="微软雅黑" panose="020B0503020204020204" pitchFamily="34" charset="-122"/>
                <a:ea typeface="微软雅黑" panose="020B0503020204020204" pitchFamily="34" charset="-122"/>
              </a:rPr>
              <a:t>     }</a:t>
            </a:r>
          </a:p>
          <a:p>
            <a:pPr>
              <a:lnSpc>
                <a:spcPct val="85000"/>
              </a:lnSpc>
            </a:pPr>
            <a:r>
              <a:rPr lang="en-GB" altLang="zh-CN" b="1" dirty="0">
                <a:latin typeface="微软雅黑" panose="020B0503020204020204" pitchFamily="34" charset="-122"/>
                <a:ea typeface="微软雅黑" panose="020B0503020204020204" pitchFamily="34" charset="-122"/>
              </a:rPr>
              <a:t>     </a:t>
            </a:r>
            <a:r>
              <a:rPr lang="en-GB" altLang="zh-CN" b="1" dirty="0">
                <a:solidFill>
                  <a:srgbClr val="3366FF"/>
                </a:solidFill>
                <a:latin typeface="微软雅黑" panose="020B0503020204020204" pitchFamily="34" charset="-122"/>
                <a:ea typeface="微软雅黑" panose="020B0503020204020204" pitchFamily="34" charset="-122"/>
              </a:rPr>
              <a:t>/* </a:t>
            </a:r>
            <a:r>
              <a:rPr lang="zh-CN" altLang="en-GB" b="1" dirty="0">
                <a:solidFill>
                  <a:srgbClr val="3366FF"/>
                </a:solidFill>
                <a:latin typeface="微软雅黑" panose="020B0503020204020204" pitchFamily="34" charset="-122"/>
                <a:ea typeface="微软雅黑" panose="020B0503020204020204" pitchFamily="34" charset="-122"/>
              </a:rPr>
              <a:t>获得一个指向函数</a:t>
            </a:r>
            <a:r>
              <a:rPr lang="en-GB" altLang="zh-CN" b="1" dirty="0">
                <a:solidFill>
                  <a:srgbClr val="3366FF"/>
                </a:solidFill>
                <a:latin typeface="微软雅黑" panose="020B0503020204020204" pitchFamily="34" charset="-122"/>
                <a:ea typeface="微软雅黑" panose="020B0503020204020204" pitchFamily="34" charset="-122"/>
              </a:rPr>
              <a:t>myfunc1()</a:t>
            </a:r>
            <a:r>
              <a:rPr lang="zh-CN" altLang="en-GB" b="1" dirty="0">
                <a:solidFill>
                  <a:srgbClr val="3366FF"/>
                </a:solidFill>
                <a:latin typeface="微软雅黑" panose="020B0503020204020204" pitchFamily="34" charset="-122"/>
                <a:ea typeface="微软雅黑" panose="020B0503020204020204" pitchFamily="34" charset="-122"/>
              </a:rPr>
              <a:t>的指针</a:t>
            </a:r>
            <a:r>
              <a:rPr lang="en-GB" altLang="zh-CN" b="1" dirty="0">
                <a:solidFill>
                  <a:srgbClr val="3366FF"/>
                </a:solidFill>
                <a:latin typeface="微软雅黑" panose="020B0503020204020204" pitchFamily="34" charset="-122"/>
                <a:ea typeface="微软雅黑" panose="020B0503020204020204" pitchFamily="34" charset="-122"/>
              </a:rPr>
              <a:t>myfunc1*/</a:t>
            </a:r>
          </a:p>
          <a:p>
            <a:pPr>
              <a:lnSpc>
                <a:spcPct val="85000"/>
              </a:lnSpc>
            </a:pPr>
            <a:r>
              <a:rPr lang="en-GB" altLang="zh-CN" b="1" dirty="0">
                <a:latin typeface="微软雅黑" panose="020B0503020204020204" pitchFamily="34" charset="-122"/>
                <a:ea typeface="微软雅黑" panose="020B0503020204020204" pitchFamily="34" charset="-122"/>
              </a:rPr>
              <a:t>     </a:t>
            </a:r>
            <a:r>
              <a:rPr lang="en-GB" altLang="zh-CN" b="1" dirty="0">
                <a:solidFill>
                  <a:srgbClr val="FF0000"/>
                </a:solidFill>
                <a:latin typeface="微软雅黑" panose="020B0503020204020204" pitchFamily="34" charset="-122"/>
                <a:ea typeface="微软雅黑" panose="020B0503020204020204" pitchFamily="34" charset="-122"/>
              </a:rPr>
              <a:t>myfunc1 = dlsym(handle, "myfunc1");</a:t>
            </a:r>
          </a:p>
          <a:p>
            <a:pPr>
              <a:lnSpc>
                <a:spcPct val="85000"/>
              </a:lnSpc>
            </a:pPr>
            <a:r>
              <a:rPr lang="en-GB" altLang="zh-CN" b="1" dirty="0">
                <a:latin typeface="微软雅黑" panose="020B0503020204020204" pitchFamily="34" charset="-122"/>
                <a:ea typeface="微软雅黑" panose="020B0503020204020204" pitchFamily="34" charset="-122"/>
              </a:rPr>
              <a:t>     if ((error = dlerror()) != NULL) {</a:t>
            </a:r>
          </a:p>
          <a:p>
            <a:pPr>
              <a:lnSpc>
                <a:spcPct val="85000"/>
              </a:lnSpc>
            </a:pPr>
            <a:r>
              <a:rPr lang="en-GB" altLang="zh-CN" b="1" dirty="0">
                <a:latin typeface="微软雅黑" panose="020B0503020204020204" pitchFamily="34" charset="-122"/>
                <a:ea typeface="微软雅黑" panose="020B0503020204020204" pitchFamily="34" charset="-122"/>
              </a:rPr>
              <a:t>	fprintf(stderr, "%s\n", error);</a:t>
            </a:r>
          </a:p>
          <a:p>
            <a:pPr>
              <a:lnSpc>
                <a:spcPct val="85000"/>
              </a:lnSpc>
            </a:pPr>
            <a:r>
              <a:rPr lang="en-GB" altLang="zh-CN" b="1" dirty="0">
                <a:latin typeface="微软雅黑" panose="020B0503020204020204" pitchFamily="34" charset="-122"/>
                <a:ea typeface="微软雅黑" panose="020B0503020204020204" pitchFamily="34" charset="-122"/>
              </a:rPr>
              <a:t>	exit(1);</a:t>
            </a:r>
          </a:p>
          <a:p>
            <a:pPr>
              <a:lnSpc>
                <a:spcPct val="85000"/>
              </a:lnSpc>
            </a:pPr>
            <a:r>
              <a:rPr lang="en-GB" altLang="zh-CN" b="1" dirty="0">
                <a:latin typeface="微软雅黑" panose="020B0503020204020204" pitchFamily="34" charset="-122"/>
                <a:ea typeface="微软雅黑" panose="020B0503020204020204" pitchFamily="34" charset="-122"/>
              </a:rPr>
              <a:t>     }</a:t>
            </a:r>
          </a:p>
          <a:p>
            <a:pPr>
              <a:lnSpc>
                <a:spcPct val="85000"/>
              </a:lnSpc>
            </a:pPr>
            <a:r>
              <a:rPr lang="en-GB" altLang="zh-CN" b="1" dirty="0">
                <a:latin typeface="微软雅黑" panose="020B0503020204020204" pitchFamily="34" charset="-122"/>
                <a:ea typeface="微软雅黑" panose="020B0503020204020204" pitchFamily="34" charset="-122"/>
              </a:rPr>
              <a:t>     </a:t>
            </a:r>
            <a:r>
              <a:rPr lang="en-GB" altLang="zh-CN" b="1" dirty="0">
                <a:solidFill>
                  <a:srgbClr val="3366FF"/>
                </a:solidFill>
                <a:latin typeface="微软雅黑" panose="020B0503020204020204" pitchFamily="34" charset="-122"/>
                <a:ea typeface="微软雅黑" panose="020B0503020204020204" pitchFamily="34" charset="-122"/>
              </a:rPr>
              <a:t>/* </a:t>
            </a:r>
            <a:r>
              <a:rPr lang="zh-CN" altLang="en-GB" b="1" dirty="0">
                <a:solidFill>
                  <a:srgbClr val="3366FF"/>
                </a:solidFill>
                <a:latin typeface="微软雅黑" panose="020B0503020204020204" pitchFamily="34" charset="-122"/>
                <a:ea typeface="微软雅黑" panose="020B0503020204020204" pitchFamily="34" charset="-122"/>
              </a:rPr>
              <a:t>现在可以像调用其他函数一样调用函数</a:t>
            </a:r>
            <a:r>
              <a:rPr lang="en-GB" altLang="zh-CN" b="1" dirty="0">
                <a:solidFill>
                  <a:srgbClr val="3366FF"/>
                </a:solidFill>
                <a:latin typeface="微软雅黑" panose="020B0503020204020204" pitchFamily="34" charset="-122"/>
                <a:ea typeface="微软雅黑" panose="020B0503020204020204" pitchFamily="34" charset="-122"/>
              </a:rPr>
              <a:t>myfunc1() */</a:t>
            </a:r>
          </a:p>
          <a:p>
            <a:pPr>
              <a:lnSpc>
                <a:spcPct val="85000"/>
              </a:lnSpc>
            </a:pPr>
            <a:r>
              <a:rPr lang="en-GB" altLang="zh-CN" b="1" dirty="0">
                <a:latin typeface="微软雅黑" panose="020B0503020204020204" pitchFamily="34" charset="-122"/>
                <a:ea typeface="微软雅黑" panose="020B0503020204020204" pitchFamily="34" charset="-122"/>
              </a:rPr>
              <a:t>     myfunc1();</a:t>
            </a:r>
          </a:p>
          <a:p>
            <a:pPr>
              <a:lnSpc>
                <a:spcPct val="85000"/>
              </a:lnSpc>
            </a:pPr>
            <a:r>
              <a:rPr lang="en-GB" altLang="zh-CN" b="1" dirty="0">
                <a:latin typeface="微软雅黑" panose="020B0503020204020204" pitchFamily="34" charset="-122"/>
                <a:ea typeface="微软雅黑" panose="020B0503020204020204" pitchFamily="34" charset="-122"/>
              </a:rPr>
              <a:t>     </a:t>
            </a:r>
            <a:r>
              <a:rPr lang="en-GB" altLang="zh-CN" b="1" dirty="0">
                <a:solidFill>
                  <a:srgbClr val="3366FF"/>
                </a:solidFill>
                <a:latin typeface="微软雅黑" panose="020B0503020204020204" pitchFamily="34" charset="-122"/>
                <a:ea typeface="微软雅黑" panose="020B0503020204020204" pitchFamily="34" charset="-122"/>
              </a:rPr>
              <a:t>/* </a:t>
            </a:r>
            <a:r>
              <a:rPr lang="zh-CN" altLang="en-GB" b="1" dirty="0">
                <a:solidFill>
                  <a:srgbClr val="3366FF"/>
                </a:solidFill>
                <a:latin typeface="微软雅黑" panose="020B0503020204020204" pitchFamily="34" charset="-122"/>
                <a:ea typeface="微软雅黑" panose="020B0503020204020204" pitchFamily="34" charset="-122"/>
              </a:rPr>
              <a:t>关闭（卸载）共享库文件 *</a:t>
            </a:r>
            <a:r>
              <a:rPr lang="en-GB" altLang="zh-CN" b="1" dirty="0">
                <a:solidFill>
                  <a:srgbClr val="3366FF"/>
                </a:solidFill>
                <a:latin typeface="微软雅黑" panose="020B0503020204020204" pitchFamily="34" charset="-122"/>
                <a:ea typeface="微软雅黑" panose="020B0503020204020204" pitchFamily="34" charset="-122"/>
              </a:rPr>
              <a:t>/</a:t>
            </a:r>
          </a:p>
          <a:p>
            <a:pPr>
              <a:lnSpc>
                <a:spcPct val="85000"/>
              </a:lnSpc>
            </a:pPr>
            <a:r>
              <a:rPr lang="en-GB" altLang="zh-CN" b="1" dirty="0">
                <a:latin typeface="微软雅黑" panose="020B0503020204020204" pitchFamily="34" charset="-122"/>
                <a:ea typeface="微软雅黑" panose="020B0503020204020204" pitchFamily="34" charset="-122"/>
              </a:rPr>
              <a:t>     if (</a:t>
            </a:r>
            <a:r>
              <a:rPr lang="en-GB" altLang="zh-CN" b="1" dirty="0">
                <a:solidFill>
                  <a:srgbClr val="FF0000"/>
                </a:solidFill>
                <a:latin typeface="微软雅黑" panose="020B0503020204020204" pitchFamily="34" charset="-122"/>
                <a:ea typeface="微软雅黑" panose="020B0503020204020204" pitchFamily="34" charset="-122"/>
              </a:rPr>
              <a:t>dlclose(handle)</a:t>
            </a:r>
            <a:r>
              <a:rPr lang="en-GB" altLang="zh-CN" b="1" dirty="0">
                <a:latin typeface="微软雅黑" panose="020B0503020204020204" pitchFamily="34" charset="-122"/>
                <a:ea typeface="微软雅黑" panose="020B0503020204020204" pitchFamily="34" charset="-122"/>
              </a:rPr>
              <a:t> &lt; 0) {</a:t>
            </a:r>
          </a:p>
          <a:p>
            <a:pPr>
              <a:lnSpc>
                <a:spcPct val="85000"/>
              </a:lnSpc>
            </a:pPr>
            <a:r>
              <a:rPr lang="en-GB" altLang="zh-CN" b="1" dirty="0">
                <a:latin typeface="微软雅黑" panose="020B0503020204020204" pitchFamily="34" charset="-122"/>
                <a:ea typeface="微软雅黑" panose="020B0503020204020204" pitchFamily="34" charset="-122"/>
              </a:rPr>
              <a:t>         	fprintf(stderr, "%s\n", dlerror());</a:t>
            </a:r>
          </a:p>
          <a:p>
            <a:pPr>
              <a:lnSpc>
                <a:spcPct val="85000"/>
              </a:lnSpc>
            </a:pPr>
            <a:r>
              <a:rPr lang="en-GB" altLang="zh-CN" b="1" dirty="0">
                <a:latin typeface="微软雅黑" panose="020B0503020204020204" pitchFamily="34" charset="-122"/>
                <a:ea typeface="微软雅黑" panose="020B0503020204020204" pitchFamily="34" charset="-122"/>
              </a:rPr>
              <a:t>	exit(1);</a:t>
            </a:r>
          </a:p>
          <a:p>
            <a:pPr>
              <a:lnSpc>
                <a:spcPct val="85000"/>
              </a:lnSpc>
            </a:pPr>
            <a:r>
              <a:rPr lang="en-GB" altLang="zh-CN" b="1" dirty="0">
                <a:latin typeface="微软雅黑" panose="020B0503020204020204" pitchFamily="34" charset="-122"/>
                <a:ea typeface="微软雅黑" panose="020B0503020204020204" pitchFamily="34" charset="-122"/>
              </a:rPr>
              <a:t>     }</a:t>
            </a:r>
          </a:p>
          <a:p>
            <a:pPr>
              <a:lnSpc>
                <a:spcPct val="85000"/>
              </a:lnSpc>
            </a:pPr>
            <a:r>
              <a:rPr lang="en-GB" altLang="zh-CN" b="1" dirty="0">
                <a:latin typeface="微软雅黑" panose="020B0503020204020204" pitchFamily="34" charset="-122"/>
                <a:ea typeface="微软雅黑" panose="020B0503020204020204" pitchFamily="34" charset="-122"/>
              </a:rPr>
              <a:t>     return 0;</a:t>
            </a:r>
          </a:p>
          <a:p>
            <a:pPr>
              <a:lnSpc>
                <a:spcPct val="85000"/>
              </a:lnSpc>
            </a:pPr>
            <a:r>
              <a:rPr lang="en-GB" altLang="zh-CN" b="1" dirty="0">
                <a:latin typeface="微软雅黑" panose="020B0503020204020204" pitchFamily="34" charset="-122"/>
                <a:ea typeface="微软雅黑" panose="020B0503020204020204" pitchFamily="34" charset="-122"/>
              </a:rPr>
              <a:t>}</a:t>
            </a:r>
          </a:p>
        </p:txBody>
      </p:sp>
      <p:sp>
        <p:nvSpPr>
          <p:cNvPr id="818180" name="Rectangle 4"/>
          <p:cNvSpPr/>
          <p:nvPr/>
        </p:nvSpPr>
        <p:spPr>
          <a:xfrm>
            <a:off x="127000" y="766763"/>
            <a:ext cx="2511425" cy="4054475"/>
          </a:xfrm>
          <a:prstGeom prst="rect">
            <a:avLst/>
          </a:prstGeom>
          <a:noFill/>
          <a:ln w="9525">
            <a:noFill/>
          </a:ln>
        </p:spPr>
        <p:txBody>
          <a:bodyPr anchor="t" anchorCtr="0">
            <a:spAutoFit/>
          </a:bodyPr>
          <a:lstStyle/>
          <a:p>
            <a:pPr>
              <a:lnSpc>
                <a:spcPct val="125000"/>
              </a:lnSpc>
              <a:spcBef>
                <a:spcPct val="50000"/>
              </a:spcBef>
            </a:pPr>
            <a:r>
              <a:rPr lang="zh-CN" altLang="en-US" sz="2000" b="1" dirty="0">
                <a:latin typeface="微软雅黑" panose="020B0503020204020204" pitchFamily="34" charset="-122"/>
                <a:ea typeface="微软雅黑" panose="020B0503020204020204" pitchFamily="34" charset="-122"/>
              </a:rPr>
              <a:t>可通过</a:t>
            </a:r>
            <a:r>
              <a:rPr lang="zh-CN" altLang="en-US" sz="2000" b="1" dirty="0">
                <a:solidFill>
                  <a:srgbClr val="FF0000"/>
                </a:solidFill>
                <a:latin typeface="微软雅黑" panose="020B0503020204020204" pitchFamily="34" charset="-122"/>
                <a:ea typeface="微软雅黑" panose="020B0503020204020204" pitchFamily="34" charset="-122"/>
              </a:rPr>
              <a:t>动态链接器接口</a:t>
            </a:r>
            <a:r>
              <a:rPr lang="zh-CN" altLang="en-US" sz="2000" b="1" dirty="0">
                <a:latin typeface="微软雅黑" panose="020B0503020204020204" pitchFamily="34" charset="-122"/>
                <a:ea typeface="微软雅黑" panose="020B0503020204020204" pitchFamily="34" charset="-122"/>
              </a:rPr>
              <a:t>提供的函数在运行时进行动态链接</a:t>
            </a:r>
          </a:p>
          <a:p>
            <a:pPr>
              <a:lnSpc>
                <a:spcPct val="125000"/>
              </a:lnSpc>
              <a:spcBef>
                <a:spcPct val="50000"/>
              </a:spcBef>
            </a:pPr>
            <a:r>
              <a:rPr lang="zh-CN" altLang="en-US" sz="2000" b="1" dirty="0">
                <a:latin typeface="微软雅黑" panose="020B0503020204020204" pitchFamily="34" charset="-122"/>
                <a:ea typeface="微软雅黑" panose="020B0503020204020204" pitchFamily="34" charset="-122"/>
              </a:rPr>
              <a:t>类</a:t>
            </a:r>
            <a:r>
              <a:rPr lang="en-US" altLang="zh-CN" sz="2000" b="1" dirty="0">
                <a:latin typeface="微软雅黑" panose="020B0503020204020204" pitchFamily="34" charset="-122"/>
                <a:ea typeface="微软雅黑" panose="020B0503020204020204" pitchFamily="34" charset="-122"/>
              </a:rPr>
              <a:t>UNIX</a:t>
            </a:r>
            <a:r>
              <a:rPr lang="zh-CN" altLang="en-US" sz="2000" b="1" dirty="0">
                <a:latin typeface="微软雅黑" panose="020B0503020204020204" pitchFamily="34" charset="-122"/>
                <a:ea typeface="微软雅黑" panose="020B0503020204020204" pitchFamily="34" charset="-122"/>
              </a:rPr>
              <a:t>系统中的动态链接器接口定义了相应的函数，如</a:t>
            </a:r>
            <a:r>
              <a:rPr lang="en-US" altLang="zh-CN" sz="2000" b="1" dirty="0">
                <a:latin typeface="微软雅黑" panose="020B0503020204020204" pitchFamily="34" charset="-122"/>
                <a:ea typeface="微软雅黑" panose="020B0503020204020204" pitchFamily="34" charset="-122"/>
              </a:rPr>
              <a:t>dlopen, dlsym, dlerror, dlclose</a:t>
            </a:r>
            <a:r>
              <a:rPr lang="zh-CN" altLang="en-US" sz="2000" b="1" dirty="0">
                <a:latin typeface="微软雅黑" panose="020B0503020204020204" pitchFamily="34" charset="-122"/>
                <a:ea typeface="微软雅黑" panose="020B0503020204020204" pitchFamily="34" charset="-122"/>
              </a:rPr>
              <a:t>等，其头文件为</a:t>
            </a:r>
            <a:r>
              <a:rPr lang="en-US" altLang="zh-CN" sz="2000" b="1" dirty="0">
                <a:latin typeface="微软雅黑" panose="020B0503020204020204" pitchFamily="34" charset="-122"/>
                <a:ea typeface="微软雅黑" panose="020B0503020204020204" pitchFamily="34" charset="-122"/>
              </a:rPr>
              <a:t>dlfcn.h</a:t>
            </a:r>
            <a:r>
              <a:rPr lang="zh-CN" altLang="en-US" sz="2000" dirty="0">
                <a:latin typeface="微软雅黑" panose="020B0503020204020204" pitchFamily="34" charset="-122"/>
                <a:ea typeface="微软雅黑" panose="020B0503020204020204"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8180">
                                            <p:txEl>
                                              <p:pRg st="0" end="0"/>
                                            </p:txEl>
                                          </p:spTgt>
                                        </p:tgtEl>
                                        <p:attrNameLst>
                                          <p:attrName>style.visibility</p:attrName>
                                        </p:attrNameLst>
                                      </p:cBhvr>
                                      <p:to>
                                        <p:strVal val="visible"/>
                                      </p:to>
                                    </p:set>
                                    <p:animEffect transition="in" filter="blinds(horizontal)">
                                      <p:cBhvr>
                                        <p:cTn id="7" dur="500"/>
                                        <p:tgtEl>
                                          <p:spTgt spid="8181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18180">
                                            <p:txEl>
                                              <p:pRg st="1" end="1"/>
                                            </p:txEl>
                                          </p:spTgt>
                                        </p:tgtEl>
                                        <p:attrNameLst>
                                          <p:attrName>style.visibility</p:attrName>
                                        </p:attrNameLst>
                                      </p:cBhvr>
                                      <p:to>
                                        <p:strVal val="visible"/>
                                      </p:to>
                                    </p:set>
                                    <p:animEffect transition="in" filter="blinds(horizontal)">
                                      <p:cBhvr>
                                        <p:cTn id="12" dur="500"/>
                                        <p:tgtEl>
                                          <p:spTgt spid="81818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18179"/>
                                        </p:tgtEl>
                                        <p:attrNameLst>
                                          <p:attrName>style.visibility</p:attrName>
                                        </p:attrNameLst>
                                      </p:cBhvr>
                                      <p:to>
                                        <p:strVal val="visible"/>
                                      </p:to>
                                    </p:set>
                                    <p:animEffect transition="in" filter="blinds(horizontal)">
                                      <p:cBhvr>
                                        <p:cTn id="17" dur="500"/>
                                        <p:tgtEl>
                                          <p:spTgt spid="818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8179"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标题 1"/>
          <p:cNvSpPr>
            <a:spLocks noGrp="1"/>
          </p:cNvSpPr>
          <p:nvPr>
            <p:ph type="title"/>
          </p:nvPr>
        </p:nvSpPr>
        <p:spPr>
          <a:xfrm>
            <a:off x="457200" y="85725"/>
            <a:ext cx="8229600" cy="561975"/>
          </a:xfrm>
          <a:ln/>
        </p:spPr>
        <p:txBody>
          <a:bodyPr vert="horz" wrap="square" lIns="91440" tIns="45720" rIns="91440" bIns="45720" anchor="ctr" anchorCtr="0"/>
          <a:lstStyle/>
          <a:p>
            <a:r>
              <a:rPr lang="zh-CN" altLang="en-US" dirty="0"/>
              <a:t>位置无关代码（</a:t>
            </a:r>
            <a:r>
              <a:rPr lang="en-US" altLang="zh-CN" dirty="0"/>
              <a:t>PIC</a:t>
            </a:r>
            <a:r>
              <a:rPr lang="zh-CN" altLang="en-US" dirty="0"/>
              <a:t>）</a:t>
            </a:r>
          </a:p>
        </p:txBody>
      </p:sp>
      <p:sp>
        <p:nvSpPr>
          <p:cNvPr id="819203" name="内容占位符 2"/>
          <p:cNvSpPr>
            <a:spLocks noGrp="1"/>
          </p:cNvSpPr>
          <p:nvPr>
            <p:ph idx="4294967295"/>
          </p:nvPr>
        </p:nvSpPr>
        <p:spPr>
          <a:xfrm>
            <a:off x="441325" y="850900"/>
            <a:ext cx="8345488" cy="5567363"/>
          </a:xfrm>
          <a:ln/>
        </p:spPr>
        <p:txBody>
          <a:bodyPr vert="horz" wrap="square" lIns="91440" tIns="45720" rIns="91440" bIns="45720" anchor="t" anchorCtr="0"/>
          <a:lstStyle/>
          <a:p>
            <a:pPr>
              <a:spcBef>
                <a:spcPct val="10000"/>
              </a:spcBef>
            </a:pPr>
            <a:r>
              <a:rPr lang="zh-CN" altLang="en-US" sz="2200" dirty="0">
                <a:latin typeface="微软雅黑" panose="020B0503020204020204" pitchFamily="34" charset="-122"/>
                <a:ea typeface="微软雅黑" panose="020B0503020204020204" pitchFamily="34" charset="-122"/>
              </a:rPr>
              <a:t>动态链接用到一个重要概念：</a:t>
            </a:r>
          </a:p>
          <a:p>
            <a:pPr lvl="1">
              <a:spcBef>
                <a:spcPct val="10000"/>
              </a:spcBef>
            </a:pPr>
            <a:r>
              <a:rPr lang="zh-CN" altLang="en-US" sz="2200" dirty="0">
                <a:latin typeface="微软雅黑" panose="020B0503020204020204" pitchFamily="34" charset="-122"/>
                <a:ea typeface="微软雅黑" panose="020B0503020204020204" pitchFamily="34" charset="-122"/>
              </a:rPr>
              <a:t>位置无关代码（</a:t>
            </a:r>
            <a:r>
              <a:rPr lang="en-US" altLang="zh-CN" sz="2200" dirty="0">
                <a:latin typeface="微软雅黑" panose="020B0503020204020204" pitchFamily="34" charset="-122"/>
                <a:ea typeface="微软雅黑" panose="020B0503020204020204" pitchFamily="34" charset="-122"/>
              </a:rPr>
              <a:t>Position-Independent Code</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PIC</a:t>
            </a:r>
          </a:p>
          <a:p>
            <a:pPr lvl="1">
              <a:spcBef>
                <a:spcPct val="10000"/>
              </a:spcBef>
            </a:pPr>
            <a:r>
              <a:rPr lang="en-US" altLang="zh-CN" sz="2200" dirty="0">
                <a:latin typeface="微软雅黑" panose="020B0503020204020204" pitchFamily="34" charset="-122"/>
                <a:ea typeface="微软雅黑" panose="020B0503020204020204" pitchFamily="34" charset="-122"/>
              </a:rPr>
              <a:t>GCC</a:t>
            </a:r>
            <a:r>
              <a:rPr lang="zh-CN" altLang="en-US" sz="2200" dirty="0">
                <a:latin typeface="微软雅黑" panose="020B0503020204020204" pitchFamily="34" charset="-122"/>
                <a:ea typeface="微软雅黑" panose="020B0503020204020204" pitchFamily="34" charset="-122"/>
              </a:rPr>
              <a:t>选项</a:t>
            </a:r>
            <a:r>
              <a:rPr lang="en-US" altLang="zh-CN" sz="2200" dirty="0">
                <a:solidFill>
                  <a:srgbClr val="FF0000"/>
                </a:solidFill>
                <a:latin typeface="微软雅黑" panose="020B0503020204020204" pitchFamily="34" charset="-122"/>
                <a:ea typeface="微软雅黑" panose="020B0503020204020204" pitchFamily="34" charset="-122"/>
              </a:rPr>
              <a:t>-fPIC</a:t>
            </a:r>
            <a:r>
              <a:rPr lang="zh-CN" altLang="en-US" sz="2200" dirty="0">
                <a:latin typeface="微软雅黑" panose="020B0503020204020204" pitchFamily="34" charset="-122"/>
                <a:ea typeface="微软雅黑" panose="020B0503020204020204" pitchFamily="34" charset="-122"/>
              </a:rPr>
              <a:t>指示生成</a:t>
            </a:r>
            <a:r>
              <a:rPr lang="en-US" altLang="zh-CN" sz="2200" dirty="0">
                <a:latin typeface="微软雅黑" panose="020B0503020204020204" pitchFamily="34" charset="-122"/>
                <a:ea typeface="微软雅黑" panose="020B0503020204020204" pitchFamily="34" charset="-122"/>
              </a:rPr>
              <a:t>PIC</a:t>
            </a:r>
            <a:r>
              <a:rPr lang="zh-CN" altLang="en-US" sz="2200" dirty="0">
                <a:latin typeface="微软雅黑" panose="020B0503020204020204" pitchFamily="34" charset="-122"/>
                <a:ea typeface="微软雅黑" panose="020B0503020204020204" pitchFamily="34" charset="-122"/>
              </a:rPr>
              <a:t>代码</a:t>
            </a:r>
          </a:p>
          <a:p>
            <a:pPr>
              <a:spcBef>
                <a:spcPct val="10000"/>
              </a:spcBef>
            </a:pPr>
            <a:r>
              <a:rPr lang="zh-CN" altLang="en-US" sz="2200" dirty="0">
                <a:latin typeface="微软雅黑" panose="020B0503020204020204" pitchFamily="34" charset="-122"/>
                <a:ea typeface="微软雅黑" panose="020B0503020204020204" pitchFamily="34" charset="-122"/>
              </a:rPr>
              <a:t>共享库代码是一种</a:t>
            </a:r>
            <a:r>
              <a:rPr lang="en-US" altLang="zh-CN" sz="2200" dirty="0">
                <a:latin typeface="微软雅黑" panose="020B0503020204020204" pitchFamily="34" charset="-122"/>
                <a:ea typeface="微软雅黑" panose="020B0503020204020204" pitchFamily="34" charset="-122"/>
              </a:rPr>
              <a:t>PIC</a:t>
            </a:r>
            <a:endParaRPr lang="zh-CN" altLang="en-US" sz="2200" dirty="0">
              <a:latin typeface="微软雅黑" panose="020B0503020204020204" pitchFamily="34" charset="-122"/>
              <a:ea typeface="微软雅黑" panose="020B0503020204020204" pitchFamily="34" charset="-122"/>
            </a:endParaRPr>
          </a:p>
          <a:p>
            <a:pPr lvl="1">
              <a:spcBef>
                <a:spcPct val="10000"/>
              </a:spcBef>
            </a:pPr>
            <a:r>
              <a:rPr lang="zh-CN" altLang="en-US" sz="2200" dirty="0">
                <a:latin typeface="微软雅黑" panose="020B0503020204020204" pitchFamily="34" charset="-122"/>
                <a:ea typeface="微软雅黑" panose="020B0503020204020204" pitchFamily="34" charset="-122"/>
              </a:rPr>
              <a:t>共享库代码的位置可以是</a:t>
            </a:r>
            <a:r>
              <a:rPr lang="zh-CN" altLang="en-US" sz="2200" dirty="0">
                <a:solidFill>
                  <a:srgbClr val="FF0000"/>
                </a:solidFill>
                <a:latin typeface="微软雅黑" panose="020B0503020204020204" pitchFamily="34" charset="-122"/>
                <a:ea typeface="微软雅黑" panose="020B0503020204020204" pitchFamily="34" charset="-122"/>
              </a:rPr>
              <a:t>不确定的</a:t>
            </a:r>
          </a:p>
          <a:p>
            <a:pPr lvl="1">
              <a:spcBef>
                <a:spcPct val="10000"/>
              </a:spcBef>
            </a:pPr>
            <a:r>
              <a:rPr lang="zh-CN" altLang="en-US" sz="2200" dirty="0">
                <a:latin typeface="微软雅黑" panose="020B0503020204020204" pitchFamily="34" charset="-122"/>
                <a:ea typeface="微软雅黑" panose="020B0503020204020204" pitchFamily="34" charset="-122"/>
              </a:rPr>
              <a:t>即使共享库代码的长度发生变化，也</a:t>
            </a:r>
            <a:r>
              <a:rPr lang="zh-CN" altLang="en-US" sz="2200" dirty="0">
                <a:solidFill>
                  <a:srgbClr val="FF0000"/>
                </a:solidFill>
                <a:latin typeface="微软雅黑" panose="020B0503020204020204" pitchFamily="34" charset="-122"/>
                <a:ea typeface="微软雅黑" panose="020B0503020204020204" pitchFamily="34" charset="-122"/>
              </a:rPr>
              <a:t>不影响</a:t>
            </a:r>
            <a:r>
              <a:rPr lang="zh-CN" altLang="en-US" sz="2200" dirty="0">
                <a:latin typeface="微软雅黑" panose="020B0503020204020204" pitchFamily="34" charset="-122"/>
                <a:ea typeface="微软雅黑" panose="020B0503020204020204" pitchFamily="34" charset="-122"/>
              </a:rPr>
              <a:t>调用它的程序</a:t>
            </a:r>
          </a:p>
          <a:p>
            <a:pPr>
              <a:spcBef>
                <a:spcPct val="10000"/>
              </a:spcBef>
            </a:pPr>
            <a:r>
              <a:rPr lang="zh-CN" altLang="en-US" sz="2200" dirty="0">
                <a:latin typeface="微软雅黑" panose="020B0503020204020204" pitchFamily="34" charset="-122"/>
                <a:ea typeface="微软雅黑" panose="020B0503020204020204" pitchFamily="34" charset="-122"/>
              </a:rPr>
              <a:t>引入</a:t>
            </a:r>
            <a:r>
              <a:rPr lang="en-US" altLang="zh-CN" sz="2200" dirty="0">
                <a:latin typeface="微软雅黑" panose="020B0503020204020204" pitchFamily="34" charset="-122"/>
                <a:ea typeface="微软雅黑" panose="020B0503020204020204" pitchFamily="34" charset="-122"/>
              </a:rPr>
              <a:t>PIC</a:t>
            </a:r>
            <a:r>
              <a:rPr lang="zh-CN" altLang="en-US" sz="2200" dirty="0">
                <a:latin typeface="微软雅黑" panose="020B0503020204020204" pitchFamily="34" charset="-122"/>
                <a:ea typeface="微软雅黑" panose="020B0503020204020204" pitchFamily="34" charset="-122"/>
              </a:rPr>
              <a:t>的目的</a:t>
            </a:r>
          </a:p>
          <a:p>
            <a:pPr lvl="1">
              <a:spcBef>
                <a:spcPct val="10000"/>
              </a:spcBef>
            </a:pPr>
            <a:r>
              <a:rPr lang="zh-CN" altLang="en-US" sz="2200" dirty="0">
                <a:latin typeface="微软雅黑" panose="020B0503020204020204" pitchFamily="34" charset="-122"/>
                <a:ea typeface="微软雅黑" panose="020B0503020204020204" pitchFamily="34" charset="-122"/>
              </a:rPr>
              <a:t>链接器无需修改代码即可将共享库</a:t>
            </a:r>
            <a:r>
              <a:rPr lang="zh-CN" altLang="en-US" sz="2200" dirty="0">
                <a:solidFill>
                  <a:srgbClr val="FF0000"/>
                </a:solidFill>
                <a:latin typeface="微软雅黑" panose="020B0503020204020204" pitchFamily="34" charset="-122"/>
                <a:ea typeface="微软雅黑" panose="020B0503020204020204" pitchFamily="34" charset="-122"/>
              </a:rPr>
              <a:t>加载到任意地址</a:t>
            </a:r>
            <a:r>
              <a:rPr lang="zh-CN" altLang="en-US" sz="2200" dirty="0">
                <a:latin typeface="微软雅黑" panose="020B0503020204020204" pitchFamily="34" charset="-122"/>
                <a:ea typeface="微软雅黑" panose="020B0503020204020204" pitchFamily="34" charset="-122"/>
              </a:rPr>
              <a:t>运行</a:t>
            </a:r>
            <a:endParaRPr lang="en-US" altLang="zh-CN" sz="2200" dirty="0">
              <a:latin typeface="微软雅黑" panose="020B0503020204020204" pitchFamily="34" charset="-122"/>
              <a:ea typeface="微软雅黑" panose="020B0503020204020204" pitchFamily="34" charset="-122"/>
            </a:endParaRPr>
          </a:p>
          <a:p>
            <a:pPr>
              <a:spcBef>
                <a:spcPct val="10000"/>
              </a:spcBef>
            </a:pPr>
            <a:r>
              <a:rPr lang="zh-CN" altLang="en-US" sz="2200" dirty="0">
                <a:latin typeface="微软雅黑" panose="020B0503020204020204" pitchFamily="34" charset="-122"/>
                <a:ea typeface="微软雅黑" panose="020B0503020204020204" pitchFamily="34" charset="-122"/>
              </a:rPr>
              <a:t>所有引用情况</a:t>
            </a:r>
          </a:p>
          <a:p>
            <a:pPr lvl="1">
              <a:spcBef>
                <a:spcPct val="10000"/>
              </a:spcBef>
              <a:buNone/>
            </a:pPr>
            <a:r>
              <a:rPr lang="en-US" altLang="zh-CN" sz="2200" dirty="0">
                <a:latin typeface="微软雅黑" panose="020B0503020204020204" pitchFamily="34" charset="-122"/>
                <a:ea typeface="微软雅黑" panose="020B0503020204020204" pitchFamily="34" charset="-122"/>
              </a:rPr>
              <a:t>(1) </a:t>
            </a:r>
            <a:r>
              <a:rPr lang="zh-CN" altLang="en-US" sz="2200" dirty="0">
                <a:latin typeface="微软雅黑" panose="020B0503020204020204" pitchFamily="34" charset="-122"/>
                <a:ea typeface="微软雅黑" panose="020B0503020204020204" pitchFamily="34" charset="-122"/>
              </a:rPr>
              <a:t>模块内的过程调用、跳转，采用</a:t>
            </a:r>
            <a:r>
              <a:rPr lang="en-US" altLang="zh-CN" sz="2200" dirty="0">
                <a:latin typeface="微软雅黑" panose="020B0503020204020204" pitchFamily="34" charset="-122"/>
                <a:ea typeface="微软雅黑" panose="020B0503020204020204" pitchFamily="34" charset="-122"/>
              </a:rPr>
              <a:t>PC</a:t>
            </a:r>
            <a:r>
              <a:rPr lang="zh-CN" altLang="en-US" sz="2200" dirty="0">
                <a:latin typeface="微软雅黑" panose="020B0503020204020204" pitchFamily="34" charset="-122"/>
                <a:ea typeface="微软雅黑" panose="020B0503020204020204" pitchFamily="34" charset="-122"/>
              </a:rPr>
              <a:t>相对偏移寻址</a:t>
            </a:r>
            <a:endParaRPr lang="en-US" altLang="zh-CN" sz="2200" dirty="0">
              <a:latin typeface="微软雅黑" panose="020B0503020204020204" pitchFamily="34" charset="-122"/>
              <a:ea typeface="微软雅黑" panose="020B0503020204020204" pitchFamily="34" charset="-122"/>
            </a:endParaRPr>
          </a:p>
          <a:p>
            <a:pPr lvl="1">
              <a:spcBef>
                <a:spcPct val="10000"/>
              </a:spcBef>
              <a:buNone/>
            </a:pPr>
            <a:r>
              <a:rPr lang="en-US" altLang="zh-CN" sz="2200" dirty="0">
                <a:latin typeface="微软雅黑" panose="020B0503020204020204" pitchFamily="34" charset="-122"/>
                <a:ea typeface="微软雅黑" panose="020B0503020204020204" pitchFamily="34" charset="-122"/>
              </a:rPr>
              <a:t>(2) </a:t>
            </a:r>
            <a:r>
              <a:rPr lang="zh-CN" altLang="en-US" sz="2200" dirty="0">
                <a:latin typeface="微软雅黑" panose="020B0503020204020204" pitchFamily="34" charset="-122"/>
                <a:ea typeface="微软雅黑" panose="020B0503020204020204" pitchFamily="34" charset="-122"/>
              </a:rPr>
              <a:t>模块内数据访问，如模块内的全局变量和静态变量</a:t>
            </a:r>
          </a:p>
          <a:p>
            <a:pPr lvl="1">
              <a:spcBef>
                <a:spcPct val="10000"/>
              </a:spcBef>
              <a:buNone/>
            </a:pPr>
            <a:r>
              <a:rPr lang="en-US" altLang="zh-CN" sz="2200" dirty="0">
                <a:latin typeface="微软雅黑" panose="020B0503020204020204" pitchFamily="34" charset="-122"/>
                <a:ea typeface="微软雅黑" panose="020B0503020204020204" pitchFamily="34" charset="-122"/>
              </a:rPr>
              <a:t>(3) </a:t>
            </a:r>
            <a:r>
              <a:rPr lang="zh-CN" altLang="en-US" sz="2200" dirty="0">
                <a:latin typeface="微软雅黑" panose="020B0503020204020204" pitchFamily="34" charset="-122"/>
                <a:ea typeface="微软雅黑" panose="020B0503020204020204" pitchFamily="34" charset="-122"/>
              </a:rPr>
              <a:t>模块外的过程调用、跳转</a:t>
            </a:r>
          </a:p>
          <a:p>
            <a:pPr lvl="1">
              <a:spcBef>
                <a:spcPct val="10000"/>
              </a:spcBef>
              <a:buNone/>
            </a:pPr>
            <a:r>
              <a:rPr lang="en-US" altLang="zh-CN" sz="2200" dirty="0">
                <a:latin typeface="微软雅黑" panose="020B0503020204020204" pitchFamily="34" charset="-122"/>
                <a:ea typeface="微软雅黑" panose="020B0503020204020204" pitchFamily="34" charset="-122"/>
              </a:rPr>
              <a:t>(4) </a:t>
            </a:r>
            <a:r>
              <a:rPr lang="zh-CN" altLang="en-US" sz="2200" dirty="0">
                <a:latin typeface="微软雅黑" panose="020B0503020204020204" pitchFamily="34" charset="-122"/>
                <a:ea typeface="微软雅黑" panose="020B0503020204020204" pitchFamily="34" charset="-122"/>
              </a:rPr>
              <a:t>模块外的数据访问，如外部变量的访问</a:t>
            </a:r>
          </a:p>
        </p:txBody>
      </p:sp>
      <p:sp>
        <p:nvSpPr>
          <p:cNvPr id="819204" name="Text Box 4"/>
          <p:cNvSpPr txBox="1"/>
          <p:nvPr/>
        </p:nvSpPr>
        <p:spPr>
          <a:xfrm>
            <a:off x="6027738" y="1849438"/>
            <a:ext cx="2497137" cy="762000"/>
          </a:xfrm>
          <a:prstGeom prst="rect">
            <a:avLst/>
          </a:prstGeom>
          <a:noFill/>
          <a:ln w="9525">
            <a:noFill/>
          </a:ln>
        </p:spPr>
        <p:txBody>
          <a:bodyPr anchor="t" anchorCtr="0">
            <a:spAutoFit/>
          </a:bodyPr>
          <a:lstStyle/>
          <a:p>
            <a:pPr>
              <a:spcBef>
                <a:spcPct val="50000"/>
              </a:spcBef>
            </a:pPr>
            <a:r>
              <a:rPr lang="zh-CN" altLang="en-US" sz="2200" b="1" dirty="0">
                <a:solidFill>
                  <a:srgbClr val="0A6A0A"/>
                </a:solidFill>
                <a:latin typeface="微软雅黑" panose="020B0503020204020204" pitchFamily="34" charset="-122"/>
                <a:ea typeface="微软雅黑" panose="020B0503020204020204" pitchFamily="34" charset="-122"/>
              </a:rPr>
              <a:t>要实现动态链接，必须生成</a:t>
            </a:r>
            <a:r>
              <a:rPr lang="en-US" altLang="zh-CN" sz="2200" b="1" dirty="0">
                <a:solidFill>
                  <a:srgbClr val="0A6A0A"/>
                </a:solidFill>
                <a:latin typeface="微软雅黑" panose="020B0503020204020204" pitchFamily="34" charset="-122"/>
                <a:ea typeface="微软雅黑" panose="020B0503020204020204" pitchFamily="34" charset="-122"/>
              </a:rPr>
              <a:t>PIC</a:t>
            </a:r>
            <a:r>
              <a:rPr lang="zh-CN" altLang="en-US" sz="2200" b="1" dirty="0">
                <a:solidFill>
                  <a:srgbClr val="0A6A0A"/>
                </a:solidFill>
                <a:latin typeface="微软雅黑" panose="020B0503020204020204" pitchFamily="34" charset="-122"/>
                <a:ea typeface="微软雅黑" panose="020B0503020204020204" pitchFamily="34" charset="-122"/>
              </a:rPr>
              <a:t>代码</a:t>
            </a:r>
          </a:p>
        </p:txBody>
      </p:sp>
      <p:grpSp>
        <p:nvGrpSpPr>
          <p:cNvPr id="819205" name="Group 5"/>
          <p:cNvGrpSpPr/>
          <p:nvPr/>
        </p:nvGrpSpPr>
        <p:grpSpPr>
          <a:xfrm>
            <a:off x="6315075" y="5489575"/>
            <a:ext cx="2828925" cy="768350"/>
            <a:chOff x="2506" y="3392"/>
            <a:chExt cx="2011" cy="484"/>
          </a:xfrm>
        </p:grpSpPr>
        <p:sp>
          <p:nvSpPr>
            <p:cNvPr id="131077" name="Text Box 6"/>
            <p:cNvSpPr txBox="1"/>
            <p:nvPr/>
          </p:nvSpPr>
          <p:spPr>
            <a:xfrm>
              <a:off x="2697" y="3392"/>
              <a:ext cx="1820" cy="442"/>
            </a:xfrm>
            <a:prstGeom prst="rect">
              <a:avLst/>
            </a:prstGeom>
            <a:noFill/>
            <a:ln w="9525">
              <a:noFill/>
            </a:ln>
          </p:spPr>
          <p:txBody>
            <a:bodyPr anchor="t" anchorCtr="0">
              <a:spAutoFit/>
            </a:bodyPr>
            <a:lstStyle/>
            <a:p>
              <a:pPr>
                <a:spcBef>
                  <a:spcPct val="50000"/>
                </a:spcBef>
              </a:pPr>
              <a:r>
                <a:rPr lang="zh-CN" altLang="en-US" sz="2000" b="1" dirty="0">
                  <a:solidFill>
                    <a:srgbClr val="FF0000"/>
                  </a:solidFill>
                  <a:latin typeface="微软雅黑" panose="020B0503020204020204" pitchFamily="34" charset="-122"/>
                  <a:ea typeface="微软雅黑" panose="020B0503020204020204" pitchFamily="34" charset="-122"/>
                </a:rPr>
                <a:t>要生成</a:t>
              </a:r>
              <a:r>
                <a:rPr lang="en-US" altLang="zh-CN" sz="2000" b="1" dirty="0">
                  <a:solidFill>
                    <a:srgbClr val="FF0000"/>
                  </a:solidFill>
                  <a:latin typeface="微软雅黑" panose="020B0503020204020204" pitchFamily="34" charset="-122"/>
                  <a:ea typeface="微软雅黑" panose="020B0503020204020204" pitchFamily="34" charset="-122"/>
                </a:rPr>
                <a:t>PIC</a:t>
              </a:r>
              <a:r>
                <a:rPr lang="zh-CN" altLang="en-US" sz="2000" b="1" dirty="0">
                  <a:solidFill>
                    <a:srgbClr val="FF0000"/>
                  </a:solidFill>
                  <a:latin typeface="微软雅黑" panose="020B0503020204020204" pitchFamily="34" charset="-122"/>
                  <a:ea typeface="微软雅黑" panose="020B0503020204020204" pitchFamily="34" charset="-122"/>
                </a:rPr>
                <a:t>代码，主要解决这两个问题</a:t>
              </a:r>
            </a:p>
          </p:txBody>
        </p:sp>
        <p:sp>
          <p:nvSpPr>
            <p:cNvPr id="131078" name="AutoShape 7"/>
            <p:cNvSpPr/>
            <p:nvPr/>
          </p:nvSpPr>
          <p:spPr>
            <a:xfrm>
              <a:off x="2506" y="3409"/>
              <a:ext cx="183" cy="467"/>
            </a:xfrm>
            <a:prstGeom prst="rightBrace">
              <a:avLst>
                <a:gd name="adj1" fmla="val 21242"/>
                <a:gd name="adj2" fmla="val 50000"/>
              </a:avLst>
            </a:prstGeom>
            <a:noFill/>
            <a:ln w="38100" cap="flat" cmpd="sng">
              <a:solidFill>
                <a:srgbClr val="FF0000"/>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9203">
                                            <p:txEl>
                                              <p:pRg st="1" end="1"/>
                                            </p:txEl>
                                          </p:spTgt>
                                        </p:tgtEl>
                                        <p:attrNameLst>
                                          <p:attrName>style.visibility</p:attrName>
                                        </p:attrNameLst>
                                      </p:cBhvr>
                                      <p:to>
                                        <p:strVal val="visible"/>
                                      </p:to>
                                    </p:set>
                                    <p:animEffect transition="in" filter="blinds(horizontal)">
                                      <p:cBhvr>
                                        <p:cTn id="7" dur="500"/>
                                        <p:tgtEl>
                                          <p:spTgt spid="81920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19203">
                                            <p:txEl>
                                              <p:pRg st="2" end="2"/>
                                            </p:txEl>
                                          </p:spTgt>
                                        </p:tgtEl>
                                        <p:attrNameLst>
                                          <p:attrName>style.visibility</p:attrName>
                                        </p:attrNameLst>
                                      </p:cBhvr>
                                      <p:to>
                                        <p:strVal val="visible"/>
                                      </p:to>
                                    </p:set>
                                    <p:animEffect transition="in" filter="blinds(horizontal)">
                                      <p:cBhvr>
                                        <p:cTn id="12" dur="500"/>
                                        <p:tgtEl>
                                          <p:spTgt spid="81920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19203">
                                            <p:txEl>
                                              <p:pRg st="4" end="4"/>
                                            </p:txEl>
                                          </p:spTgt>
                                        </p:tgtEl>
                                        <p:attrNameLst>
                                          <p:attrName>style.visibility</p:attrName>
                                        </p:attrNameLst>
                                      </p:cBhvr>
                                      <p:to>
                                        <p:strVal val="visible"/>
                                      </p:to>
                                    </p:set>
                                    <p:animEffect transition="in" filter="blinds(horizontal)">
                                      <p:cBhvr>
                                        <p:cTn id="17" dur="500"/>
                                        <p:tgtEl>
                                          <p:spTgt spid="81920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19203">
                                            <p:txEl>
                                              <p:pRg st="5" end="5"/>
                                            </p:txEl>
                                          </p:spTgt>
                                        </p:tgtEl>
                                        <p:attrNameLst>
                                          <p:attrName>style.visibility</p:attrName>
                                        </p:attrNameLst>
                                      </p:cBhvr>
                                      <p:to>
                                        <p:strVal val="visible"/>
                                      </p:to>
                                    </p:set>
                                    <p:animEffect transition="in" filter="blinds(horizontal)">
                                      <p:cBhvr>
                                        <p:cTn id="22" dur="500"/>
                                        <p:tgtEl>
                                          <p:spTgt spid="81920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19203">
                                            <p:txEl>
                                              <p:pRg st="7" end="7"/>
                                            </p:txEl>
                                          </p:spTgt>
                                        </p:tgtEl>
                                        <p:attrNameLst>
                                          <p:attrName>style.visibility</p:attrName>
                                        </p:attrNameLst>
                                      </p:cBhvr>
                                      <p:to>
                                        <p:strVal val="visible"/>
                                      </p:to>
                                    </p:set>
                                    <p:animEffect transition="in" filter="blinds(horizontal)">
                                      <p:cBhvr>
                                        <p:cTn id="27" dur="500"/>
                                        <p:tgtEl>
                                          <p:spTgt spid="81920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19203">
                                            <p:txEl>
                                              <p:pRg st="9" end="9"/>
                                            </p:txEl>
                                          </p:spTgt>
                                        </p:tgtEl>
                                        <p:attrNameLst>
                                          <p:attrName>style.visibility</p:attrName>
                                        </p:attrNameLst>
                                      </p:cBhvr>
                                      <p:to>
                                        <p:strVal val="visible"/>
                                      </p:to>
                                    </p:set>
                                    <p:animEffect transition="in" filter="blinds(horizontal)">
                                      <p:cBhvr>
                                        <p:cTn id="32" dur="500"/>
                                        <p:tgtEl>
                                          <p:spTgt spid="81920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19203">
                                            <p:txEl>
                                              <p:pRg st="10" end="10"/>
                                            </p:txEl>
                                          </p:spTgt>
                                        </p:tgtEl>
                                        <p:attrNameLst>
                                          <p:attrName>style.visibility</p:attrName>
                                        </p:attrNameLst>
                                      </p:cBhvr>
                                      <p:to>
                                        <p:strVal val="visible"/>
                                      </p:to>
                                    </p:set>
                                    <p:animEffect transition="in" filter="blinds(horizontal)">
                                      <p:cBhvr>
                                        <p:cTn id="37" dur="500"/>
                                        <p:tgtEl>
                                          <p:spTgt spid="81920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19203">
                                            <p:txEl>
                                              <p:pRg st="11" end="11"/>
                                            </p:txEl>
                                          </p:spTgt>
                                        </p:tgtEl>
                                        <p:attrNameLst>
                                          <p:attrName>style.visibility</p:attrName>
                                        </p:attrNameLst>
                                      </p:cBhvr>
                                      <p:to>
                                        <p:strVal val="visible"/>
                                      </p:to>
                                    </p:set>
                                    <p:animEffect transition="in" filter="blinds(horizontal)">
                                      <p:cBhvr>
                                        <p:cTn id="42" dur="500"/>
                                        <p:tgtEl>
                                          <p:spTgt spid="81920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19203">
                                            <p:txEl>
                                              <p:pRg st="12" end="12"/>
                                            </p:txEl>
                                          </p:spTgt>
                                        </p:tgtEl>
                                        <p:attrNameLst>
                                          <p:attrName>style.visibility</p:attrName>
                                        </p:attrNameLst>
                                      </p:cBhvr>
                                      <p:to>
                                        <p:strVal val="visible"/>
                                      </p:to>
                                    </p:set>
                                    <p:animEffect transition="in" filter="blinds(horizontal)">
                                      <p:cBhvr>
                                        <p:cTn id="47" dur="500"/>
                                        <p:tgtEl>
                                          <p:spTgt spid="819203">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819204"/>
                                        </p:tgtEl>
                                        <p:attrNameLst>
                                          <p:attrName>style.visibility</p:attrName>
                                        </p:attrNameLst>
                                      </p:cBhvr>
                                      <p:to>
                                        <p:strVal val="visible"/>
                                      </p:to>
                                    </p:set>
                                    <p:animEffect transition="in" filter="blinds(horizontal)">
                                      <p:cBhvr>
                                        <p:cTn id="52" dur="500"/>
                                        <p:tgtEl>
                                          <p:spTgt spid="81920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819205"/>
                                        </p:tgtEl>
                                        <p:attrNameLst>
                                          <p:attrName>style.visibility</p:attrName>
                                        </p:attrNameLst>
                                      </p:cBhvr>
                                      <p:to>
                                        <p:strVal val="visible"/>
                                      </p:to>
                                    </p:set>
                                    <p:animEffect transition="in" filter="blinds(horizontal)">
                                      <p:cBhvr>
                                        <p:cTn id="57" dur="500"/>
                                        <p:tgtEl>
                                          <p:spTgt spid="819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0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标题 1"/>
          <p:cNvSpPr>
            <a:spLocks noGrp="1"/>
          </p:cNvSpPr>
          <p:nvPr>
            <p:ph type="title"/>
          </p:nvPr>
        </p:nvSpPr>
        <p:spPr>
          <a:xfrm>
            <a:off x="457200" y="82550"/>
            <a:ext cx="8229600" cy="561975"/>
          </a:xfrm>
          <a:ln/>
        </p:spPr>
        <p:txBody>
          <a:bodyPr vert="horz" wrap="square" lIns="91440" tIns="45720" rIns="91440" bIns="45720" anchor="ctr" anchorCtr="0"/>
          <a:lstStyle/>
          <a:p>
            <a:pPr algn="l"/>
            <a:r>
              <a:rPr lang="en-US" altLang="zh-CN" dirty="0"/>
              <a:t>(1) </a:t>
            </a:r>
            <a:r>
              <a:rPr lang="zh-CN" altLang="en-US" dirty="0"/>
              <a:t>模块内部函数调用或跳转</a:t>
            </a:r>
          </a:p>
        </p:txBody>
      </p:sp>
      <p:sp>
        <p:nvSpPr>
          <p:cNvPr id="3" name="内容占位符 2"/>
          <p:cNvSpPr/>
          <p:nvPr/>
        </p:nvSpPr>
        <p:spPr>
          <a:xfrm>
            <a:off x="417513" y="827088"/>
            <a:ext cx="5818187" cy="1546225"/>
          </a:xfrm>
          <a:prstGeom prst="rect">
            <a:avLst/>
          </a:prstGeom>
          <a:noFill/>
          <a:ln w="9525">
            <a:noFill/>
          </a:ln>
        </p:spPr>
        <p:txBody>
          <a:bodyPr anchor="t" anchorCtr="0"/>
          <a:lstStyle/>
          <a:p>
            <a:pPr marL="342900" indent="-342900" eaLnBrk="0" hangingPunct="0">
              <a:lnSpc>
                <a:spcPct val="120000"/>
              </a:lnSpc>
              <a:spcBef>
                <a:spcPct val="20000"/>
              </a:spcBef>
              <a:buChar char="•"/>
            </a:pPr>
            <a:r>
              <a:rPr lang="zh-CN" altLang="en-US" sz="20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rPr>
              <a:t>调用或跳转源与目的地都在同一个模块，相对位置固定，只要用相对偏移寻址即可</a:t>
            </a:r>
          </a:p>
          <a:p>
            <a:pPr marL="342900" indent="-342900" eaLnBrk="0" hangingPunct="0">
              <a:lnSpc>
                <a:spcPct val="120000"/>
              </a:lnSpc>
              <a:spcBef>
                <a:spcPct val="20000"/>
              </a:spcBef>
              <a:buChar char="•"/>
            </a:pPr>
            <a:r>
              <a:rPr lang="zh-CN" altLang="en-US" sz="2000" b="1" dirty="0">
                <a:solidFill>
                  <a:srgbClr val="3333CC"/>
                </a:solidFill>
                <a:latin typeface="微软雅黑" panose="020B0503020204020204" pitchFamily="34" charset="-122"/>
                <a:ea typeface="微软雅黑" panose="020B0503020204020204" pitchFamily="34" charset="-122"/>
                <a:sym typeface="Wingdings" panose="05000000000000000000" pitchFamily="2" charset="2"/>
              </a:rPr>
              <a:t>无需动态链接器进行重定位</a:t>
            </a:r>
            <a:endParaRPr lang="zh-CN" altLang="en-US" sz="2000" b="1" dirty="0">
              <a:solidFill>
                <a:srgbClr val="3333CC"/>
              </a:solidFill>
              <a:latin typeface="微软雅黑" panose="020B0503020204020204" pitchFamily="34" charset="-122"/>
              <a:ea typeface="微软雅黑" panose="020B0503020204020204" pitchFamily="34" charset="-122"/>
            </a:endParaRPr>
          </a:p>
          <a:p>
            <a:pPr marL="342900" indent="-342900" eaLnBrk="0" hangingPunct="0">
              <a:lnSpc>
                <a:spcPct val="120000"/>
              </a:lnSpc>
              <a:spcBef>
                <a:spcPct val="20000"/>
              </a:spcBef>
            </a:pPr>
            <a:endParaRPr lang="en-US" altLang="zh-CN" sz="2000" b="1" dirty="0">
              <a:solidFill>
                <a:srgbClr val="3333CC"/>
              </a:solidFill>
              <a:latin typeface="微软雅黑" panose="020B0503020204020204" pitchFamily="34" charset="-122"/>
              <a:ea typeface="微软雅黑" panose="020B0503020204020204" pitchFamily="34" charset="-122"/>
            </a:endParaRPr>
          </a:p>
        </p:txBody>
      </p:sp>
      <p:sp>
        <p:nvSpPr>
          <p:cNvPr id="820228" name="Text Box 4"/>
          <p:cNvSpPr txBox="1"/>
          <p:nvPr/>
        </p:nvSpPr>
        <p:spPr>
          <a:xfrm>
            <a:off x="6651625" y="171450"/>
            <a:ext cx="2249488" cy="4178300"/>
          </a:xfrm>
          <a:prstGeom prst="rect">
            <a:avLst/>
          </a:prstGeom>
          <a:solidFill>
            <a:schemeClr val="bg1"/>
          </a:solidFill>
          <a:ln w="9525" cap="flat" cmpd="sng">
            <a:solidFill>
              <a:schemeClr val="tx1"/>
            </a:solidFill>
            <a:prstDash val="solid"/>
            <a:miter/>
            <a:headEnd type="none" w="med" len="med"/>
            <a:tailEnd type="none" w="med" len="med"/>
          </a:ln>
        </p:spPr>
        <p:txBody>
          <a:bodyPr anchor="t" anchorCtr="0">
            <a:spAutoFit/>
          </a:bodyPr>
          <a:lstStyle/>
          <a:p>
            <a:pPr>
              <a:lnSpc>
                <a:spcPct val="105000"/>
              </a:lnSpc>
            </a:pPr>
            <a:r>
              <a:rPr lang="en-US" altLang="zh-CN" b="1" dirty="0">
                <a:latin typeface="微软雅黑" panose="020B0503020204020204" pitchFamily="34" charset="-122"/>
                <a:ea typeface="微软雅黑" panose="020B0503020204020204" pitchFamily="34" charset="-122"/>
              </a:rPr>
              <a:t>static int a;</a:t>
            </a:r>
          </a:p>
          <a:p>
            <a:pPr>
              <a:lnSpc>
                <a:spcPct val="105000"/>
              </a:lnSpc>
            </a:pPr>
            <a:r>
              <a:rPr lang="en-US" altLang="zh-CN" b="1" dirty="0">
                <a:latin typeface="微软雅黑" panose="020B0503020204020204" pitchFamily="34" charset="-122"/>
                <a:ea typeface="微软雅黑" panose="020B0503020204020204" pitchFamily="34" charset="-122"/>
              </a:rPr>
              <a:t>static int b;</a:t>
            </a:r>
          </a:p>
          <a:p>
            <a:pPr>
              <a:lnSpc>
                <a:spcPct val="105000"/>
              </a:lnSpc>
            </a:pPr>
            <a:r>
              <a:rPr lang="en-US" altLang="zh-CN" b="1" dirty="0">
                <a:latin typeface="微软雅黑" panose="020B0503020204020204" pitchFamily="34" charset="-122"/>
                <a:ea typeface="微软雅黑" panose="020B0503020204020204" pitchFamily="34" charset="-122"/>
              </a:rPr>
              <a:t>extern  void ext();</a:t>
            </a:r>
          </a:p>
          <a:p>
            <a:pPr>
              <a:lnSpc>
                <a:spcPct val="105000"/>
              </a:lnSpc>
            </a:pPr>
            <a:endParaRPr lang="en-US" altLang="zh-CN" sz="1000" b="1" dirty="0">
              <a:latin typeface="微软雅黑" panose="020B0503020204020204" pitchFamily="34" charset="-122"/>
              <a:ea typeface="微软雅黑" panose="020B0503020204020204" pitchFamily="34" charset="-122"/>
            </a:endParaRPr>
          </a:p>
          <a:p>
            <a:pPr>
              <a:lnSpc>
                <a:spcPct val="105000"/>
              </a:lnSpc>
            </a:pPr>
            <a:r>
              <a:rPr lang="en-US" altLang="zh-CN" b="1" dirty="0">
                <a:solidFill>
                  <a:srgbClr val="FF0000"/>
                </a:solidFill>
                <a:latin typeface="微软雅黑" panose="020B0503020204020204" pitchFamily="34" charset="-122"/>
                <a:ea typeface="微软雅黑" panose="020B0503020204020204" pitchFamily="34" charset="-122"/>
              </a:rPr>
              <a:t>void bar() </a:t>
            </a:r>
          </a:p>
          <a:p>
            <a:pPr>
              <a:lnSpc>
                <a:spcPct val="105000"/>
              </a:lnSpc>
            </a:pPr>
            <a:r>
              <a:rPr lang="en-US" altLang="zh-CN" b="1" dirty="0">
                <a:latin typeface="微软雅黑" panose="020B0503020204020204" pitchFamily="34" charset="-122"/>
                <a:ea typeface="微软雅黑" panose="020B0503020204020204" pitchFamily="34" charset="-122"/>
              </a:rPr>
              <a:t>{</a:t>
            </a:r>
          </a:p>
          <a:p>
            <a:pPr>
              <a:lnSpc>
                <a:spcPct val="105000"/>
              </a:lnSpc>
            </a:pPr>
            <a:r>
              <a:rPr lang="en-US" altLang="zh-CN" b="1" dirty="0">
                <a:latin typeface="微软雅黑" panose="020B0503020204020204" pitchFamily="34" charset="-122"/>
                <a:ea typeface="微软雅黑" panose="020B0503020204020204" pitchFamily="34" charset="-122"/>
              </a:rPr>
              <a:t>     a=1;</a:t>
            </a:r>
          </a:p>
          <a:p>
            <a:pPr>
              <a:lnSpc>
                <a:spcPct val="105000"/>
              </a:lnSpc>
            </a:pPr>
            <a:r>
              <a:rPr lang="en-US" altLang="zh-CN" b="1" dirty="0">
                <a:latin typeface="微软雅黑" panose="020B0503020204020204" pitchFamily="34" charset="-122"/>
                <a:ea typeface="微软雅黑" panose="020B0503020204020204" pitchFamily="34" charset="-122"/>
              </a:rPr>
              <a:t>     b=2;</a:t>
            </a:r>
          </a:p>
          <a:p>
            <a:pPr>
              <a:lnSpc>
                <a:spcPct val="105000"/>
              </a:lnSpc>
            </a:pPr>
            <a:r>
              <a:rPr lang="en-US" altLang="zh-CN" b="1" dirty="0">
                <a:latin typeface="微软雅黑" panose="020B0503020204020204" pitchFamily="34" charset="-122"/>
                <a:ea typeface="微软雅黑" panose="020B0503020204020204" pitchFamily="34" charset="-122"/>
              </a:rPr>
              <a:t>}</a:t>
            </a:r>
          </a:p>
          <a:p>
            <a:pPr>
              <a:lnSpc>
                <a:spcPct val="105000"/>
              </a:lnSpc>
            </a:pPr>
            <a:endParaRPr lang="en-US" altLang="zh-CN" sz="1000" b="1" dirty="0">
              <a:latin typeface="微软雅黑" panose="020B0503020204020204" pitchFamily="34" charset="-122"/>
              <a:ea typeface="微软雅黑" panose="020B0503020204020204" pitchFamily="34" charset="-122"/>
            </a:endParaRPr>
          </a:p>
          <a:p>
            <a:pPr>
              <a:lnSpc>
                <a:spcPct val="105000"/>
              </a:lnSpc>
            </a:pPr>
            <a:r>
              <a:rPr lang="en-US" altLang="zh-CN" b="1" dirty="0">
                <a:latin typeface="微软雅黑" panose="020B0503020204020204" pitchFamily="34" charset="-122"/>
                <a:ea typeface="微软雅黑" panose="020B0503020204020204" pitchFamily="34" charset="-122"/>
              </a:rPr>
              <a:t>void foo() </a:t>
            </a:r>
          </a:p>
          <a:p>
            <a:pPr>
              <a:lnSpc>
                <a:spcPct val="105000"/>
              </a:lnSpc>
            </a:pPr>
            <a:r>
              <a:rPr lang="en-US" altLang="zh-CN" b="1" dirty="0">
                <a:latin typeface="微软雅黑" panose="020B0503020204020204" pitchFamily="34" charset="-122"/>
                <a:ea typeface="微软雅黑" panose="020B0503020204020204" pitchFamily="34" charset="-122"/>
              </a:rPr>
              <a:t>{</a:t>
            </a:r>
          </a:p>
          <a:p>
            <a:pPr>
              <a:lnSpc>
                <a:spcPct val="105000"/>
              </a:lnSpc>
            </a:pPr>
            <a:r>
              <a:rPr lang="en-US" altLang="zh-CN" b="1" dirty="0">
                <a:latin typeface="微软雅黑" panose="020B0503020204020204" pitchFamily="34" charset="-122"/>
                <a:ea typeface="微软雅黑" panose="020B0503020204020204" pitchFamily="34" charset="-122"/>
              </a:rPr>
              <a:t>     </a:t>
            </a:r>
            <a:r>
              <a:rPr lang="en-US" altLang="zh-CN" b="1" dirty="0">
                <a:solidFill>
                  <a:srgbClr val="FF0000"/>
                </a:solidFill>
                <a:latin typeface="微软雅黑" panose="020B0503020204020204" pitchFamily="34" charset="-122"/>
                <a:ea typeface="微软雅黑" panose="020B0503020204020204" pitchFamily="34" charset="-122"/>
              </a:rPr>
              <a:t>bar();</a:t>
            </a:r>
          </a:p>
          <a:p>
            <a:pPr>
              <a:lnSpc>
                <a:spcPct val="105000"/>
              </a:lnSpc>
            </a:pPr>
            <a:r>
              <a:rPr lang="en-US" altLang="zh-CN" b="1" dirty="0">
                <a:latin typeface="微软雅黑" panose="020B0503020204020204" pitchFamily="34" charset="-122"/>
                <a:ea typeface="微软雅黑" panose="020B0503020204020204" pitchFamily="34" charset="-122"/>
              </a:rPr>
              <a:t>     ext();</a:t>
            </a:r>
          </a:p>
          <a:p>
            <a:pPr>
              <a:lnSpc>
                <a:spcPct val="105000"/>
              </a:lnSpc>
            </a:pPr>
            <a:r>
              <a:rPr lang="en-US" altLang="zh-CN" b="1" dirty="0">
                <a:latin typeface="微软雅黑" panose="020B0503020204020204" pitchFamily="34" charset="-122"/>
                <a:ea typeface="微软雅黑" panose="020B0503020204020204" pitchFamily="34" charset="-122"/>
              </a:rPr>
              <a:t>}</a:t>
            </a:r>
          </a:p>
        </p:txBody>
      </p:sp>
      <p:sp>
        <p:nvSpPr>
          <p:cNvPr id="132100" name="Text Box 5"/>
          <p:cNvSpPr txBox="1"/>
          <p:nvPr/>
        </p:nvSpPr>
        <p:spPr>
          <a:xfrm>
            <a:off x="5441950" y="6024563"/>
            <a:ext cx="2932113" cy="366712"/>
          </a:xfrm>
          <a:prstGeom prst="rect">
            <a:avLst/>
          </a:prstGeom>
          <a:noFill/>
          <a:ln w="9525">
            <a:noFill/>
          </a:ln>
        </p:spPr>
        <p:txBody>
          <a:bodyPr anchor="t" anchorCtr="0">
            <a:spAutoFit/>
          </a:bodyPr>
          <a:lstStyle/>
          <a:p>
            <a:pPr>
              <a:spcBef>
                <a:spcPct val="50000"/>
              </a:spcBef>
            </a:pPr>
            <a:endParaRPr lang="zh-CN" altLang="en-US" dirty="0">
              <a:latin typeface="Arial" panose="020B0604020202020204" pitchFamily="34" charset="0"/>
              <a:ea typeface="宋体" panose="02010600030101010101" pitchFamily="2" charset="-122"/>
            </a:endParaRPr>
          </a:p>
        </p:txBody>
      </p:sp>
      <p:sp>
        <p:nvSpPr>
          <p:cNvPr id="820230" name="Text Box 6"/>
          <p:cNvSpPr txBox="1"/>
          <p:nvPr/>
        </p:nvSpPr>
        <p:spPr>
          <a:xfrm>
            <a:off x="284163" y="2568575"/>
            <a:ext cx="5807075" cy="3946525"/>
          </a:xfrm>
          <a:prstGeom prst="rect">
            <a:avLst/>
          </a:prstGeom>
          <a:noFill/>
          <a:ln w="9525" cap="flat" cmpd="sng">
            <a:solidFill>
              <a:schemeClr val="tx1"/>
            </a:solidFill>
            <a:prstDash val="solid"/>
            <a:miter/>
            <a:headEnd type="none" w="med" len="med"/>
            <a:tailEnd type="none" w="med" len="med"/>
          </a:ln>
        </p:spPr>
        <p:txBody>
          <a:bodyPr anchor="t" anchorCtr="0">
            <a:spAutoFit/>
          </a:bodyPr>
          <a:lstStyle/>
          <a:p>
            <a:r>
              <a:rPr lang="en-US" altLang="zh-CN" b="1" dirty="0">
                <a:latin typeface="微软雅黑" panose="020B0503020204020204" pitchFamily="34" charset="-122"/>
                <a:ea typeface="微软雅黑" panose="020B0503020204020204" pitchFamily="34" charset="-122"/>
              </a:rPr>
              <a:t>8048344 &lt;bar&gt;:</a:t>
            </a:r>
          </a:p>
          <a:p>
            <a:r>
              <a:rPr lang="en-US" altLang="zh-CN" b="1" dirty="0">
                <a:latin typeface="微软雅黑" panose="020B0503020204020204" pitchFamily="34" charset="-122"/>
                <a:ea typeface="微软雅黑" panose="020B0503020204020204" pitchFamily="34" charset="-122"/>
              </a:rPr>
              <a:t>  8048344:    55	    	      pushl  %ebp</a:t>
            </a:r>
          </a:p>
          <a:p>
            <a:r>
              <a:rPr lang="en-US" altLang="zh-CN" b="1" dirty="0">
                <a:latin typeface="微软雅黑" panose="020B0503020204020204" pitchFamily="34" charset="-122"/>
                <a:ea typeface="微软雅黑" panose="020B0503020204020204" pitchFamily="34" charset="-122"/>
              </a:rPr>
              <a:t>  8048345:    89 e5                movl  %esp, %ebp</a:t>
            </a:r>
          </a:p>
          <a:p>
            <a:r>
              <a:rPr lang="en-US" altLang="zh-CN" b="1" dirty="0">
                <a:latin typeface="微软雅黑" panose="020B0503020204020204" pitchFamily="34" charset="-122"/>
                <a:ea typeface="微软雅黑" panose="020B0503020204020204" pitchFamily="34" charset="-122"/>
              </a:rPr>
              <a:t>  ……</a:t>
            </a:r>
          </a:p>
          <a:p>
            <a:r>
              <a:rPr lang="en-US" altLang="zh-CN" b="1" dirty="0">
                <a:latin typeface="微软雅黑" panose="020B0503020204020204" pitchFamily="34" charset="-122"/>
                <a:ea typeface="微软雅黑" panose="020B0503020204020204" pitchFamily="34" charset="-122"/>
              </a:rPr>
              <a:t>  8048352:    c3		      ret</a:t>
            </a:r>
          </a:p>
          <a:p>
            <a:r>
              <a:rPr lang="en-US" altLang="zh-CN" b="1" dirty="0">
                <a:latin typeface="微软雅黑" panose="020B0503020204020204" pitchFamily="34" charset="-122"/>
                <a:ea typeface="微软雅黑" panose="020B0503020204020204" pitchFamily="34" charset="-122"/>
              </a:rPr>
              <a:t>  8048353:    90		      nop</a:t>
            </a:r>
          </a:p>
          <a:p>
            <a:endParaRPr lang="en-US" altLang="zh-CN" b="1"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8048354  &lt;foo&gt;:</a:t>
            </a:r>
          </a:p>
          <a:p>
            <a:r>
              <a:rPr lang="en-US" altLang="zh-CN" b="1" dirty="0">
                <a:latin typeface="微软雅黑" panose="020B0503020204020204" pitchFamily="34" charset="-122"/>
                <a:ea typeface="微软雅黑" panose="020B0503020204020204" pitchFamily="34" charset="-122"/>
              </a:rPr>
              <a:t>  8048354:    55		       pushl %ebp</a:t>
            </a:r>
          </a:p>
          <a:p>
            <a:r>
              <a:rPr lang="en-US" altLang="zh-CN" b="1" dirty="0">
                <a:latin typeface="微软雅黑" panose="020B0503020204020204" pitchFamily="34" charset="-122"/>
                <a:ea typeface="微软雅黑" panose="020B0503020204020204" pitchFamily="34" charset="-122"/>
              </a:rPr>
              <a:t>  ……</a:t>
            </a:r>
          </a:p>
          <a:p>
            <a:r>
              <a:rPr lang="en-US" altLang="zh-CN" b="1" dirty="0">
                <a:latin typeface="微软雅黑" panose="020B0503020204020204" pitchFamily="34" charset="-122"/>
                <a:ea typeface="微软雅黑" panose="020B0503020204020204" pitchFamily="34" charset="-122"/>
              </a:rPr>
              <a:t>  </a:t>
            </a:r>
            <a:r>
              <a:rPr lang="en-US" altLang="zh-CN" b="1" dirty="0">
                <a:solidFill>
                  <a:srgbClr val="FF0000"/>
                </a:solidFill>
                <a:latin typeface="微软雅黑" panose="020B0503020204020204" pitchFamily="34" charset="-122"/>
                <a:ea typeface="微软雅黑" panose="020B0503020204020204" pitchFamily="34" charset="-122"/>
              </a:rPr>
              <a:t>8048364:    e8 db ff ff ff     call 8048344 &lt;bar&gt;</a:t>
            </a:r>
          </a:p>
          <a:p>
            <a:r>
              <a:rPr lang="en-US" altLang="zh-CN" b="1" dirty="0">
                <a:latin typeface="微软雅黑" panose="020B0503020204020204" pitchFamily="34" charset="-122"/>
                <a:ea typeface="微软雅黑" panose="020B0503020204020204" pitchFamily="34" charset="-122"/>
              </a:rPr>
              <a:t>  8048369:</a:t>
            </a:r>
          </a:p>
          <a:p>
            <a:r>
              <a:rPr lang="en-US" altLang="zh-CN" b="1" dirty="0">
                <a:latin typeface="微软雅黑" panose="020B0503020204020204" pitchFamily="34" charset="-122"/>
                <a:ea typeface="微软雅黑" panose="020B0503020204020204" pitchFamily="34" charset="-122"/>
              </a:rPr>
              <a:t>  ……</a:t>
            </a:r>
          </a:p>
          <a:p>
            <a:endParaRPr lang="en-US" altLang="zh-CN" b="1" dirty="0">
              <a:latin typeface="微软雅黑" panose="020B0503020204020204" pitchFamily="34" charset="-122"/>
              <a:ea typeface="微软雅黑" panose="020B0503020204020204" pitchFamily="34" charset="-122"/>
            </a:endParaRPr>
          </a:p>
        </p:txBody>
      </p:sp>
      <p:sp>
        <p:nvSpPr>
          <p:cNvPr id="820231" name="Text Box 7"/>
          <p:cNvSpPr txBox="1"/>
          <p:nvPr/>
        </p:nvSpPr>
        <p:spPr>
          <a:xfrm>
            <a:off x="6240463" y="4514850"/>
            <a:ext cx="2613025" cy="1401763"/>
          </a:xfrm>
          <a:prstGeom prst="rect">
            <a:avLst/>
          </a:prstGeom>
          <a:noFill/>
          <a:ln w="9525">
            <a:noFill/>
          </a:ln>
        </p:spPr>
        <p:txBody>
          <a:bodyPr anchor="t" anchorCtr="0">
            <a:spAutoFit/>
          </a:bodyPr>
          <a:lstStyle/>
          <a:p>
            <a:pPr>
              <a:spcBef>
                <a:spcPct val="10000"/>
              </a:spcBef>
            </a:pPr>
            <a:r>
              <a:rPr lang="en-US" altLang="zh-CN" sz="2000" b="1" dirty="0">
                <a:solidFill>
                  <a:srgbClr val="0A6A0A"/>
                </a:solidFill>
                <a:latin typeface="微软雅黑" panose="020B0503020204020204" pitchFamily="34" charset="-122"/>
                <a:ea typeface="微软雅黑" panose="020B0503020204020204" pitchFamily="34" charset="-122"/>
              </a:rPr>
              <a:t>call</a:t>
            </a:r>
            <a:r>
              <a:rPr lang="zh-CN" altLang="en-US" sz="2000" b="1" dirty="0">
                <a:solidFill>
                  <a:srgbClr val="0A6A0A"/>
                </a:solidFill>
                <a:latin typeface="微软雅黑" panose="020B0503020204020204" pitchFamily="34" charset="-122"/>
                <a:ea typeface="微软雅黑" panose="020B0503020204020204" pitchFamily="34" charset="-122"/>
              </a:rPr>
              <a:t>的目标地址为：</a:t>
            </a:r>
          </a:p>
          <a:p>
            <a:pPr>
              <a:spcBef>
                <a:spcPct val="10000"/>
              </a:spcBef>
            </a:pPr>
            <a:r>
              <a:rPr lang="en-US" altLang="zh-CN" sz="2000" b="1" dirty="0">
                <a:solidFill>
                  <a:srgbClr val="FF0000"/>
                </a:solidFill>
                <a:latin typeface="微软雅黑" panose="020B0503020204020204" pitchFamily="34" charset="-122"/>
                <a:ea typeface="微软雅黑" panose="020B0503020204020204" pitchFamily="34" charset="-122"/>
              </a:rPr>
              <a:t>0x8048369+</a:t>
            </a:r>
          </a:p>
          <a:p>
            <a:pPr>
              <a:spcBef>
                <a:spcPct val="10000"/>
              </a:spcBef>
            </a:pPr>
            <a:r>
              <a:rPr lang="en-US" altLang="zh-CN" sz="2000" b="1" dirty="0">
                <a:solidFill>
                  <a:srgbClr val="FF0000"/>
                </a:solidFill>
                <a:latin typeface="微软雅黑" panose="020B0503020204020204" pitchFamily="34" charset="-122"/>
                <a:ea typeface="微软雅黑" panose="020B0503020204020204" pitchFamily="34" charset="-122"/>
              </a:rPr>
              <a:t>0xffffffdb(-0x25)=</a:t>
            </a:r>
          </a:p>
          <a:p>
            <a:pPr>
              <a:spcBef>
                <a:spcPct val="10000"/>
              </a:spcBef>
            </a:pPr>
            <a:r>
              <a:rPr lang="en-US" altLang="zh-CN" sz="2000" b="1" dirty="0">
                <a:solidFill>
                  <a:srgbClr val="FF0000"/>
                </a:solidFill>
                <a:latin typeface="微软雅黑" panose="020B0503020204020204" pitchFamily="34" charset="-122"/>
                <a:ea typeface="微软雅黑" panose="020B0503020204020204" pitchFamily="34" charset="-122"/>
              </a:rPr>
              <a:t>0x8048344</a:t>
            </a:r>
          </a:p>
        </p:txBody>
      </p:sp>
      <p:sp>
        <p:nvSpPr>
          <p:cNvPr id="820232" name="Text Box 8"/>
          <p:cNvSpPr txBox="1"/>
          <p:nvPr/>
        </p:nvSpPr>
        <p:spPr>
          <a:xfrm>
            <a:off x="6270625" y="5965825"/>
            <a:ext cx="2320925" cy="701675"/>
          </a:xfrm>
          <a:prstGeom prst="rect">
            <a:avLst/>
          </a:prstGeom>
          <a:noFill/>
          <a:ln w="9525">
            <a:noFill/>
          </a:ln>
        </p:spPr>
        <p:txBody>
          <a:bodyPr anchor="t" anchorCtr="0">
            <a:spAutoFit/>
          </a:bodyPr>
          <a:lstStyle/>
          <a:p>
            <a:pPr>
              <a:spcBef>
                <a:spcPct val="50000"/>
              </a:spcBef>
            </a:pPr>
            <a:r>
              <a:rPr lang="en-US" altLang="zh-CN" sz="2000" b="1" dirty="0">
                <a:latin typeface="微软雅黑" panose="020B0503020204020204" pitchFamily="34" charset="-122"/>
                <a:ea typeface="微软雅黑" panose="020B0503020204020204" pitchFamily="34" charset="-122"/>
              </a:rPr>
              <a:t>JMP</a:t>
            </a:r>
            <a:r>
              <a:rPr lang="zh-CN" altLang="en-US" sz="2000" b="1" dirty="0">
                <a:latin typeface="微软雅黑" panose="020B0503020204020204" pitchFamily="34" charset="-122"/>
                <a:ea typeface="微软雅黑" panose="020B0503020204020204" pitchFamily="34" charset="-122"/>
              </a:rPr>
              <a:t>指令也可用相对寻址方式解决</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20228"/>
                                        </p:tgtEl>
                                        <p:attrNameLst>
                                          <p:attrName>style.visibility</p:attrName>
                                        </p:attrNameLst>
                                      </p:cBhvr>
                                      <p:to>
                                        <p:strVal val="visible"/>
                                      </p:to>
                                    </p:set>
                                    <p:animEffect transition="in" filter="blinds(horizontal)">
                                      <p:cBhvr>
                                        <p:cTn id="17" dur="500"/>
                                        <p:tgtEl>
                                          <p:spTgt spid="82022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20230"/>
                                        </p:tgtEl>
                                        <p:attrNameLst>
                                          <p:attrName>style.visibility</p:attrName>
                                        </p:attrNameLst>
                                      </p:cBhvr>
                                      <p:to>
                                        <p:strVal val="visible"/>
                                      </p:to>
                                    </p:set>
                                    <p:animEffect transition="in" filter="blinds(horizontal)">
                                      <p:cBhvr>
                                        <p:cTn id="22" dur="500"/>
                                        <p:tgtEl>
                                          <p:spTgt spid="82023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20231"/>
                                        </p:tgtEl>
                                        <p:attrNameLst>
                                          <p:attrName>style.visibility</p:attrName>
                                        </p:attrNameLst>
                                      </p:cBhvr>
                                      <p:to>
                                        <p:strVal val="visible"/>
                                      </p:to>
                                    </p:set>
                                    <p:animEffect transition="in" filter="blinds(horizontal)">
                                      <p:cBhvr>
                                        <p:cTn id="27" dur="500"/>
                                        <p:tgtEl>
                                          <p:spTgt spid="82023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20232"/>
                                        </p:tgtEl>
                                        <p:attrNameLst>
                                          <p:attrName>style.visibility</p:attrName>
                                        </p:attrNameLst>
                                      </p:cBhvr>
                                      <p:to>
                                        <p:strVal val="visible"/>
                                      </p:to>
                                    </p:set>
                                    <p:animEffect transition="in" filter="blinds(horizontal)">
                                      <p:cBhvr>
                                        <p:cTn id="32" dur="500"/>
                                        <p:tgtEl>
                                          <p:spTgt spid="820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228" grpId="0" animBg="1"/>
      <p:bldP spid="820230" grpId="0" animBg="1"/>
      <p:bldP spid="820231" grpId="0"/>
      <p:bldP spid="820232"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TotalTime>
  <Words>17772</Words>
  <Application>Microsoft Office PowerPoint</Application>
  <PresentationFormat>全屏显示(4:3)</PresentationFormat>
  <Paragraphs>2370</Paragraphs>
  <Slides>105</Slides>
  <Notes>43</Notes>
  <HiddenSlides>5</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105</vt:i4>
      </vt:variant>
    </vt:vector>
  </HeadingPairs>
  <TitlesOfParts>
    <vt:vector size="118" baseType="lpstr">
      <vt:lpstr>黑体</vt:lpstr>
      <vt:lpstr>宋体</vt:lpstr>
      <vt:lpstr>微软雅黑</vt:lpstr>
      <vt:lpstr>Arial</vt:lpstr>
      <vt:lpstr>Arial Black</vt:lpstr>
      <vt:lpstr>Arial Narrow</vt:lpstr>
      <vt:lpstr>Calibri</vt:lpstr>
      <vt:lpstr>Courier New</vt:lpstr>
      <vt:lpstr>Times New Roman</vt:lpstr>
      <vt:lpstr>Wingdings</vt:lpstr>
      <vt:lpstr>Wingdings 2</vt:lpstr>
      <vt:lpstr>默认设计模板</vt:lpstr>
      <vt:lpstr>1_默认设计模板</vt:lpstr>
      <vt:lpstr>第四章 程序的链接  目标文件格式 符号解析与重定位 共享库与动态链接</vt:lpstr>
      <vt:lpstr>基本概念</vt:lpstr>
      <vt:lpstr>可执行文件的链接生成</vt:lpstr>
      <vt:lpstr>程序的链接</vt:lpstr>
      <vt:lpstr>一个典型程序的转换处理过程</vt:lpstr>
      <vt:lpstr>预处理</vt:lpstr>
      <vt:lpstr>编译</vt:lpstr>
      <vt:lpstr>汇编</vt:lpstr>
      <vt:lpstr>链接</vt:lpstr>
      <vt:lpstr>PowerPoint 演示文稿</vt:lpstr>
      <vt:lpstr>PowerPoint 演示文稿</vt:lpstr>
      <vt:lpstr>使用链接的好处</vt:lpstr>
      <vt:lpstr>一个C语言程序举例</vt:lpstr>
      <vt:lpstr>可执行文件的生成</vt:lpstr>
      <vt:lpstr>链接过程的本质</vt:lpstr>
      <vt:lpstr>目标文件</vt:lpstr>
      <vt:lpstr>可执行文件的存储器映像</vt:lpstr>
      <vt:lpstr>链接操作的步骤</vt:lpstr>
      <vt:lpstr>链接操作的步骤</vt:lpstr>
      <vt:lpstr>三类目标文件 </vt:lpstr>
      <vt:lpstr>目标文件的格式</vt:lpstr>
      <vt:lpstr>未初始化变量（.bss节）</vt:lpstr>
      <vt:lpstr>Executable and Linkable Format (ELF)</vt:lpstr>
      <vt:lpstr>链接视图—可重定位目标文件</vt:lpstr>
      <vt:lpstr>可重定位目标文件格式</vt:lpstr>
      <vt:lpstr>可重定位目标文件格式</vt:lpstr>
      <vt:lpstr>    switch-case语句举例</vt:lpstr>
      <vt:lpstr>ELF头（ELF Header）</vt:lpstr>
      <vt:lpstr>ELF头信息举例</vt:lpstr>
      <vt:lpstr>节头表（Section Header Table）</vt:lpstr>
      <vt:lpstr>节头表信息举例</vt:lpstr>
      <vt:lpstr>节头表信息举例</vt:lpstr>
      <vt:lpstr>执行视图—可执行目标文件</vt:lpstr>
      <vt:lpstr>可执行目标文件格式</vt:lpstr>
      <vt:lpstr>ELF头信息举例</vt:lpstr>
      <vt:lpstr>可执行文件的存储器映像</vt:lpstr>
      <vt:lpstr>可执行文件中的程序头表</vt:lpstr>
      <vt:lpstr>可执行文件中的程序头表</vt:lpstr>
      <vt:lpstr>可执行文件的存储器映像</vt:lpstr>
      <vt:lpstr>程序的链接</vt:lpstr>
      <vt:lpstr>回顾：链接操作的步骤</vt:lpstr>
      <vt:lpstr>回顾：链接操作的步骤</vt:lpstr>
      <vt:lpstr>符号和符号解析</vt:lpstr>
      <vt:lpstr>符号和符号解析</vt:lpstr>
      <vt:lpstr>目标文件中的符号表</vt:lpstr>
      <vt:lpstr>一个C语言程序举例</vt:lpstr>
      <vt:lpstr>目标文件中的符号表</vt:lpstr>
      <vt:lpstr>符号解析（Symbol Resolution）</vt:lpstr>
      <vt:lpstr>全局符号的符号解析</vt:lpstr>
      <vt:lpstr>全局符号的符号解析</vt:lpstr>
      <vt:lpstr>链接器对符号的解析规则</vt:lpstr>
      <vt:lpstr>多重定义符号的解析举例</vt:lpstr>
      <vt:lpstr>多重定义符号的解析举例</vt:lpstr>
      <vt:lpstr>多重定义符号的解析举例</vt:lpstr>
      <vt:lpstr>多重定义符号的解析举例</vt:lpstr>
      <vt:lpstr>多重定义全局符号的问题</vt:lpstr>
      <vt:lpstr>如何划分模块？</vt:lpstr>
      <vt:lpstr>静态共享库</vt:lpstr>
      <vt:lpstr>静态库的创建</vt:lpstr>
      <vt:lpstr>常用静态库</vt:lpstr>
      <vt:lpstr>自定义一个静态库文件</vt:lpstr>
      <vt:lpstr>链接器中符号解析的全过程 </vt:lpstr>
      <vt:lpstr>链接器中符号解析的全过程 </vt:lpstr>
      <vt:lpstr>链接器中符号解析的全过程 </vt:lpstr>
      <vt:lpstr>链接操作的步骤</vt:lpstr>
      <vt:lpstr>使用静态库</vt:lpstr>
      <vt:lpstr>链接顺序问题</vt:lpstr>
      <vt:lpstr>回顾：链接操作的步骤</vt:lpstr>
      <vt:lpstr>重定位</vt:lpstr>
      <vt:lpstr>重定位信息</vt:lpstr>
      <vt:lpstr>重定位操作举例</vt:lpstr>
      <vt:lpstr>重定位操作举例</vt:lpstr>
      <vt:lpstr>符号引用的地址需要重定位</vt:lpstr>
      <vt:lpstr>main.o重定位前</vt:lpstr>
      <vt:lpstr>main.o中的符号表</vt:lpstr>
      <vt:lpstr>R_386_PC32的重定位方式</vt:lpstr>
      <vt:lpstr>确定定义符号的地址</vt:lpstr>
      <vt:lpstr>R_386_32的重定位方式</vt:lpstr>
      <vt:lpstr>swap.o中的符号表</vt:lpstr>
      <vt:lpstr>R_386_32的重定位方式</vt:lpstr>
      <vt:lpstr>swap.o重定位</vt:lpstr>
      <vt:lpstr>swap.o重定位</vt:lpstr>
      <vt:lpstr>                                              重定位后</vt:lpstr>
      <vt:lpstr>可执行文件的存储器映像</vt:lpstr>
      <vt:lpstr>回顾：可执行文件中的程序头表</vt:lpstr>
      <vt:lpstr>程序头（段头）表的信息</vt:lpstr>
      <vt:lpstr>可执行文件的加载</vt:lpstr>
      <vt:lpstr>ELF文件信息举例</vt:lpstr>
      <vt:lpstr>程序的加载和运行</vt:lpstr>
      <vt:lpstr>程序的加载和运行</vt:lpstr>
      <vt:lpstr>程序的链接</vt:lpstr>
      <vt:lpstr>动态链接的共享库（Shared Libraries） </vt:lpstr>
      <vt:lpstr>共享库（Shared Libraries）</vt:lpstr>
      <vt:lpstr>自定义一个动态共享库文件</vt:lpstr>
      <vt:lpstr>加载时动态链接 </vt:lpstr>
      <vt:lpstr>加载时动态链接</vt:lpstr>
      <vt:lpstr>运行时动态链接</vt:lpstr>
      <vt:lpstr>位置无关代码（PIC）</vt:lpstr>
      <vt:lpstr>(1) 模块内部函数调用或跳转</vt:lpstr>
      <vt:lpstr>(2) 模块内部数据引用</vt:lpstr>
      <vt:lpstr>(3) 模块外数据的引用</vt:lpstr>
      <vt:lpstr>(4) 模块间调用、跳转</vt:lpstr>
      <vt:lpstr>(4) 模块间调用、跳转</vt:lpstr>
      <vt:lpstr>本章小结</vt:lpstr>
      <vt:lpstr>本章小结</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俊 张</cp:lastModifiedBy>
  <cp:revision>3063</cp:revision>
  <dcterms:created xsi:type="dcterms:W3CDTF">2008-04-26T09:05:28Z</dcterms:created>
  <dcterms:modified xsi:type="dcterms:W3CDTF">2024-12-17T05:36:24Z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E052355B6F1F41CCB9426006E83B9201_12</vt:lpwstr>
  </property>
  <property fmtid="{D5CDD505-2E9C-101B-9397-08002B2CF9AE}" pid="3" name="KSOProductBuildVer">
    <vt:lpwstr>2052-12.1.0.18912</vt:lpwstr>
  </property>
</Properties>
</file>