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3"/>
  </p:notesMasterIdLst>
  <p:sldIdLst>
    <p:sldId id="360" r:id="rId2"/>
    <p:sldId id="361" r:id="rId3"/>
    <p:sldId id="343" r:id="rId4"/>
    <p:sldId id="344" r:id="rId5"/>
    <p:sldId id="345" r:id="rId6"/>
    <p:sldId id="346" r:id="rId7"/>
    <p:sldId id="348" r:id="rId8"/>
    <p:sldId id="349" r:id="rId9"/>
    <p:sldId id="355" r:id="rId10"/>
    <p:sldId id="356" r:id="rId11"/>
    <p:sldId id="357" r:id="rId12"/>
    <p:sldId id="347" r:id="rId13"/>
    <p:sldId id="285" r:id="rId14"/>
    <p:sldId id="310" r:id="rId15"/>
    <p:sldId id="288" r:id="rId16"/>
    <p:sldId id="317" r:id="rId17"/>
    <p:sldId id="322" r:id="rId18"/>
    <p:sldId id="289" r:id="rId19"/>
    <p:sldId id="323" r:id="rId20"/>
    <p:sldId id="290" r:id="rId21"/>
    <p:sldId id="324" r:id="rId22"/>
    <p:sldId id="325" r:id="rId23"/>
    <p:sldId id="291" r:id="rId24"/>
    <p:sldId id="292" r:id="rId25"/>
    <p:sldId id="327" r:id="rId26"/>
    <p:sldId id="328" r:id="rId27"/>
    <p:sldId id="329" r:id="rId28"/>
    <p:sldId id="330" r:id="rId29"/>
    <p:sldId id="331" r:id="rId30"/>
    <p:sldId id="332" r:id="rId31"/>
    <p:sldId id="334" r:id="rId32"/>
    <p:sldId id="293" r:id="rId33"/>
    <p:sldId id="333" r:id="rId34"/>
    <p:sldId id="335" r:id="rId35"/>
    <p:sldId id="294" r:id="rId36"/>
    <p:sldId id="336" r:id="rId37"/>
    <p:sldId id="337" r:id="rId38"/>
    <p:sldId id="339" r:id="rId39"/>
    <p:sldId id="338" r:id="rId40"/>
    <p:sldId id="299" r:id="rId41"/>
    <p:sldId id="300" r:id="rId42"/>
    <p:sldId id="301" r:id="rId43"/>
    <p:sldId id="302" r:id="rId44"/>
    <p:sldId id="303" r:id="rId45"/>
    <p:sldId id="304" r:id="rId46"/>
    <p:sldId id="305" r:id="rId47"/>
    <p:sldId id="306" r:id="rId48"/>
    <p:sldId id="340" r:id="rId49"/>
    <p:sldId id="341" r:id="rId50"/>
    <p:sldId id="358" r:id="rId51"/>
    <p:sldId id="359" r:id="rId5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7EC234"/>
    <a:srgbClr val="66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05" autoAdjust="0"/>
    <p:restoredTop sz="94661" autoAdjust="0"/>
  </p:normalViewPr>
  <p:slideViewPr>
    <p:cSldViewPr>
      <p:cViewPr varScale="1">
        <p:scale>
          <a:sx n="90" d="100"/>
          <a:sy n="90" d="100"/>
        </p:scale>
        <p:origin x="162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19C83E96-B5D7-4A57-B9EB-6BA35BCAF859}" type="datetimeFigureOut">
              <a:rPr lang="zh-CN" altLang="en-US"/>
              <a:pPr>
                <a:defRPr/>
              </a:pPr>
              <a:t>2025/5/18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097E7E7A-AC20-429A-9832-7D9E906C8A7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EFBE1FA-31E0-427A-8A2F-3EC8B32A5D4B}" type="slidenum">
              <a:rPr lang="en-US" altLang="zh-CN" smtClean="0"/>
              <a:pPr>
                <a:spcBef>
                  <a:spcPct val="0"/>
                </a:spcBef>
              </a:pPr>
              <a:t>18</a:t>
            </a:fld>
            <a:endParaRPr lang="en-US" altLang="zh-CN"/>
          </a:p>
        </p:txBody>
      </p:sp>
      <p:sp>
        <p:nvSpPr>
          <p:cNvPr id="440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39D91CB8-F2AD-42EA-B78E-BD5E5578BBF5}" type="datetimeFigureOut">
              <a:rPr lang="zh-CN" altLang="en-US"/>
              <a:pPr>
                <a:defRPr/>
              </a:pPr>
              <a:t>2025/5/18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099F5712-23A5-4502-B4D7-41DF3E3C7875}" type="slidenum">
              <a:rPr lang="zh-CN" altLang="en-US"/>
              <a:pPr>
                <a:defRPr/>
              </a:pPr>
              <a:t>‹#›</a:t>
            </a:fld>
            <a:endParaRPr lang="zh-CN" altLang="en-US"/>
          </a:p>
        </p:txBody>
      </p:sp>
    </p:spTree>
    <p:extLst>
      <p:ext uri="{BB962C8B-B14F-4D97-AF65-F5344CB8AC3E}">
        <p14:creationId xmlns:p14="http://schemas.microsoft.com/office/powerpoint/2010/main" val="974316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A7C2238A-8451-41ED-B782-843BD575B3FB}" type="datetimeFigureOut">
              <a:rPr lang="zh-CN" altLang="en-US"/>
              <a:pPr>
                <a:defRPr/>
              </a:pPr>
              <a:t>2025/5/18</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506657A2-5332-49C3-A904-C863E3C16B73}" type="slidenum">
              <a:rPr lang="zh-CN" altLang="en-US"/>
              <a:pPr>
                <a:defRPr/>
              </a:pPr>
              <a:t>‹#›</a:t>
            </a:fld>
            <a:endParaRPr lang="zh-CN" altLang="en-US"/>
          </a:p>
        </p:txBody>
      </p:sp>
    </p:spTree>
    <p:extLst>
      <p:ext uri="{BB962C8B-B14F-4D97-AF65-F5344CB8AC3E}">
        <p14:creationId xmlns:p14="http://schemas.microsoft.com/office/powerpoint/2010/main" val="2155270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641EBFBA-374B-49C5-8D89-FF7E2B74F3B9}" type="datetimeFigureOut">
              <a:rPr lang="zh-CN" altLang="en-US"/>
              <a:pPr>
                <a:defRPr/>
              </a:pPr>
              <a:t>2025/5/18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044C68D4-E4D9-4BB6-A6D1-B0B2C83A6E6E}" type="slidenum">
              <a:rPr lang="zh-CN" altLang="en-US"/>
              <a:pPr>
                <a:defRPr/>
              </a:pPr>
              <a:t>‹#›</a:t>
            </a:fld>
            <a:endParaRPr lang="zh-CN" altLang="en-US"/>
          </a:p>
        </p:txBody>
      </p:sp>
    </p:spTree>
    <p:extLst>
      <p:ext uri="{BB962C8B-B14F-4D97-AF65-F5344CB8AC3E}">
        <p14:creationId xmlns:p14="http://schemas.microsoft.com/office/powerpoint/2010/main" val="1623091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DE9280E5-061F-424A-B7A4-03EE2BB77F05}" type="datetimeFigureOut">
              <a:rPr lang="zh-CN" altLang="en-US"/>
              <a:pPr>
                <a:defRPr/>
              </a:pPr>
              <a:t>2025/5/18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0BC4CDB3-F999-4936-AD0E-410122E440DB}" type="slidenum">
              <a:rPr lang="zh-CN" altLang="en-US"/>
              <a:pPr>
                <a:defRPr/>
              </a:pPr>
              <a:t>‹#›</a:t>
            </a:fld>
            <a:endParaRPr lang="zh-CN" altLang="en-US"/>
          </a:p>
        </p:txBody>
      </p:sp>
    </p:spTree>
    <p:extLst>
      <p:ext uri="{BB962C8B-B14F-4D97-AF65-F5344CB8AC3E}">
        <p14:creationId xmlns:p14="http://schemas.microsoft.com/office/powerpoint/2010/main" val="3398071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FB1EC017-ACE5-4712-B4C3-8E5837B8211F}" type="datetimeFigureOut">
              <a:rPr lang="zh-CN" altLang="en-US"/>
              <a:pPr>
                <a:defRPr/>
              </a:pPr>
              <a:t>2025/5/18</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93EA2206-AE74-4487-A272-4492B8666613}" type="slidenum">
              <a:rPr lang="zh-CN" altLang="en-US"/>
              <a:pPr>
                <a:defRPr/>
              </a:pPr>
              <a:t>‹#›</a:t>
            </a:fld>
            <a:endParaRPr lang="zh-CN" altLang="en-US"/>
          </a:p>
        </p:txBody>
      </p:sp>
    </p:spTree>
    <p:extLst>
      <p:ext uri="{BB962C8B-B14F-4D97-AF65-F5344CB8AC3E}">
        <p14:creationId xmlns:p14="http://schemas.microsoft.com/office/powerpoint/2010/main" val="2600526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2521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CC8C3F48-6710-403A-BFA9-EEEE3808F67E}" type="datetimeFigureOut">
              <a:rPr lang="zh-CN" altLang="en-US"/>
              <a:pPr>
                <a:defRPr/>
              </a:pPr>
              <a:t>2025/5/18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F7A98F8B-A482-4C90-B845-74A900F77579}" type="slidenum">
              <a:rPr lang="zh-CN" altLang="en-US"/>
              <a:pPr>
                <a:defRPr/>
              </a:pPr>
              <a:t>‹#›</a:t>
            </a:fld>
            <a:endParaRPr lang="zh-CN" altLang="en-US"/>
          </a:p>
        </p:txBody>
      </p:sp>
    </p:spTree>
    <p:extLst>
      <p:ext uri="{BB962C8B-B14F-4D97-AF65-F5344CB8AC3E}">
        <p14:creationId xmlns:p14="http://schemas.microsoft.com/office/powerpoint/2010/main" val="1132676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5"/>
          <p:cNvSpPr>
            <a:spLocks noGrp="1"/>
          </p:cNvSpPr>
          <p:nvPr>
            <p:ph type="title"/>
          </p:nvPr>
        </p:nvSpPr>
        <p:spPr>
          <a:xfrm>
            <a:off x="457200" y="274638"/>
            <a:ext cx="8229600" cy="720000"/>
          </a:xfrm>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92A183F5-87DB-4F3A-9487-588AEA8AC2A8}" type="datetimeFigureOut">
              <a:rPr lang="zh-CN" altLang="en-US"/>
              <a:pPr>
                <a:defRPr/>
              </a:pPr>
              <a:t>2025/5/18</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64F88148-9F4A-40F5-A757-9F49A0CB27DC}" type="slidenum">
              <a:rPr lang="zh-CN" altLang="en-US"/>
              <a:pPr>
                <a:defRPr/>
              </a:pPr>
              <a:t>‹#›</a:t>
            </a:fld>
            <a:endParaRPr lang="zh-CN" altLang="en-US"/>
          </a:p>
        </p:txBody>
      </p:sp>
    </p:spTree>
    <p:extLst>
      <p:ext uri="{BB962C8B-B14F-4D97-AF65-F5344CB8AC3E}">
        <p14:creationId xmlns:p14="http://schemas.microsoft.com/office/powerpoint/2010/main" val="1687610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ECDF5089-A02F-4751-B5C6-DE3E91F83F14}" type="datetimeFigureOut">
              <a:rPr lang="zh-CN" altLang="en-US"/>
              <a:pPr>
                <a:defRPr/>
              </a:pPr>
              <a:t>2025/5/18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04297CF6-3472-4DF1-926A-5FD478C7AADF}" type="slidenum">
              <a:rPr lang="zh-CN" altLang="en-US"/>
              <a:pPr>
                <a:defRPr/>
              </a:pPr>
              <a:t>‹#›</a:t>
            </a:fld>
            <a:endParaRPr lang="zh-CN" altLang="en-US"/>
          </a:p>
        </p:txBody>
      </p:sp>
    </p:spTree>
    <p:extLst>
      <p:ext uri="{BB962C8B-B14F-4D97-AF65-F5344CB8AC3E}">
        <p14:creationId xmlns:p14="http://schemas.microsoft.com/office/powerpoint/2010/main" val="1615560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1305C6A9-E98A-4393-9669-4BA1A5BA0811}" type="datetimeFigureOut">
              <a:rPr lang="zh-CN" altLang="en-US"/>
              <a:pPr>
                <a:defRPr/>
              </a:pPr>
              <a:t>2025/5/18</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93122CB6-1E0B-4E37-A4B6-5BFC90BDEB91}" type="slidenum">
              <a:rPr lang="zh-CN" altLang="en-US"/>
              <a:pPr>
                <a:defRPr/>
              </a:pPr>
              <a:t>‹#›</a:t>
            </a:fld>
            <a:endParaRPr lang="zh-CN" altLang="en-US"/>
          </a:p>
        </p:txBody>
      </p:sp>
    </p:spTree>
    <p:extLst>
      <p:ext uri="{BB962C8B-B14F-4D97-AF65-F5344CB8AC3E}">
        <p14:creationId xmlns:p14="http://schemas.microsoft.com/office/powerpoint/2010/main" val="423773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397FE729-5CFA-4A61-A1C5-F2672FE72A2B}" type="datetimeFigureOut">
              <a:rPr lang="zh-CN" altLang="en-US"/>
              <a:pPr>
                <a:defRPr/>
              </a:pPr>
              <a:t>2025/5/18</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EBE04464-0730-4769-8387-43A2E715CC0D}" type="slidenum">
              <a:rPr lang="zh-CN" altLang="en-US"/>
              <a:pPr>
                <a:defRPr/>
              </a:pPr>
              <a:t>‹#›</a:t>
            </a:fld>
            <a:endParaRPr lang="zh-CN" altLang="en-US"/>
          </a:p>
        </p:txBody>
      </p:sp>
    </p:spTree>
    <p:extLst>
      <p:ext uri="{BB962C8B-B14F-4D97-AF65-F5344CB8AC3E}">
        <p14:creationId xmlns:p14="http://schemas.microsoft.com/office/powerpoint/2010/main" val="3433376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2AAEC847-8DFE-4524-A6D9-B4E90EDC917C}" type="datetimeFigureOut">
              <a:rPr lang="zh-CN" altLang="en-US"/>
              <a:pPr>
                <a:defRPr/>
              </a:pPr>
              <a:t>2025/5/18</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22C68AD1-EB45-4600-B3FF-E8031B62135A}" type="slidenum">
              <a:rPr lang="zh-CN" altLang="en-US"/>
              <a:pPr>
                <a:defRPr/>
              </a:pPr>
              <a:t>‹#›</a:t>
            </a:fld>
            <a:endParaRPr lang="zh-CN" altLang="en-US"/>
          </a:p>
        </p:txBody>
      </p:sp>
    </p:spTree>
    <p:extLst>
      <p:ext uri="{BB962C8B-B14F-4D97-AF65-F5344CB8AC3E}">
        <p14:creationId xmlns:p14="http://schemas.microsoft.com/office/powerpoint/2010/main" val="2884835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单击此处编辑母版标题样式</a:t>
            </a:r>
          </a:p>
        </p:txBody>
      </p:sp>
      <p:sp>
        <p:nvSpPr>
          <p:cNvPr id="3" name="日期占位符 1"/>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74262CBA-CA3C-4460-AE73-A715D3853D1E}" type="datetimeFigureOut">
              <a:rPr lang="zh-CN" altLang="en-US"/>
              <a:pPr>
                <a:defRPr/>
              </a:pPr>
              <a:t>2025/5/18</a:t>
            </a:fld>
            <a:endParaRPr lang="zh-CN" altLang="en-US"/>
          </a:p>
        </p:txBody>
      </p:sp>
      <p:sp>
        <p:nvSpPr>
          <p:cNvPr id="4" name="页脚占位符 2"/>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39AB9335-7497-4795-8EF4-13AC46474439}" type="slidenum">
              <a:rPr lang="zh-CN" altLang="en-US"/>
              <a:pPr>
                <a:defRPr/>
              </a:pPr>
              <a:t>‹#›</a:t>
            </a:fld>
            <a:endParaRPr lang="zh-CN" altLang="en-US"/>
          </a:p>
        </p:txBody>
      </p:sp>
    </p:spTree>
    <p:extLst>
      <p:ext uri="{BB962C8B-B14F-4D97-AF65-F5344CB8AC3E}">
        <p14:creationId xmlns:p14="http://schemas.microsoft.com/office/powerpoint/2010/main" val="3815743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4775D4A9-F74C-4C0B-9D88-EB4147168735}" type="datetimeFigureOut">
              <a:rPr lang="zh-CN" altLang="en-US"/>
              <a:pPr>
                <a:defRPr/>
              </a:pPr>
              <a:t>2025/5/18</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813ED36B-C291-469F-8F8C-B705FE205315}" type="slidenum">
              <a:rPr lang="zh-CN" altLang="en-US"/>
              <a:pPr>
                <a:defRPr/>
              </a:pPr>
              <a:t>‹#›</a:t>
            </a:fld>
            <a:endParaRPr lang="zh-CN" altLang="en-US"/>
          </a:p>
        </p:txBody>
      </p:sp>
    </p:spTree>
    <p:extLst>
      <p:ext uri="{BB962C8B-B14F-4D97-AF65-F5344CB8AC3E}">
        <p14:creationId xmlns:p14="http://schemas.microsoft.com/office/powerpoint/2010/main" val="2126013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052513"/>
            <a:ext cx="822960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 id="2147484081" r:id="rId9"/>
    <p:sldLayoutId id="2147484082" r:id="rId10"/>
    <p:sldLayoutId id="2147484083" r:id="rId11"/>
    <p:sldLayoutId id="2147484084" r:id="rId12"/>
    <p:sldLayoutId id="2147484085" r:id="rId13"/>
    <p:sldLayoutId id="2147484086" r:id="rId1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4.wmf"/><Relationship Id="rId7"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5.wmf"/><Relationship Id="rId4" Type="http://schemas.openxmlformats.org/officeDocument/2006/relationships/oleObject" Target="../embeddings/oleObject3.bin"/><Relationship Id="rId9" Type="http://schemas.openxmlformats.org/officeDocument/2006/relationships/image" Target="../media/image7.wmf"/></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wmf"/><Relationship Id="rId7" Type="http://schemas.openxmlformats.org/officeDocument/2006/relationships/image" Target="../media/image10.wmf"/><Relationship Id="rId2" Type="http://schemas.openxmlformats.org/officeDocument/2006/relationships/oleObject" Target="../embeddings/oleObject6.bin"/><Relationship Id="rId1" Type="http://schemas.openxmlformats.org/officeDocument/2006/relationships/slideLayout" Target="../slideLayouts/slideLayout2.xml"/><Relationship Id="rId6" Type="http://schemas.openxmlformats.org/officeDocument/2006/relationships/oleObject" Target="../embeddings/oleObject8.bin"/><Relationship Id="rId5" Type="http://schemas.openxmlformats.org/officeDocument/2006/relationships/image" Target="../media/image9.wmf"/><Relationship Id="rId4"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9.bin"/><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16.tmp"/><Relationship Id="rId2" Type="http://schemas.openxmlformats.org/officeDocument/2006/relationships/tags" Target="../tags/tag2.xml"/><Relationship Id="rId16" Type="http://schemas.openxmlformats.org/officeDocument/2006/relationships/slideLayout" Target="../slideLayouts/slideLayout14.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7.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image" Target="../media/image16.tmp"/><Relationship Id="rId2" Type="http://schemas.openxmlformats.org/officeDocument/2006/relationships/tags" Target="../tags/tag17.xml"/><Relationship Id="rId16" Type="http://schemas.openxmlformats.org/officeDocument/2006/relationships/slideLayout" Target="../slideLayouts/slideLayout14.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5" Type="http://schemas.openxmlformats.org/officeDocument/2006/relationships/tags" Target="../tags/tag30.xml"/><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s>
</file>

<file path=ppt/slides/_rels/slide28.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tags" Target="../tags/tag43.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tags" Target="../tags/tag42.xml"/><Relationship Id="rId17" Type="http://schemas.openxmlformats.org/officeDocument/2006/relationships/image" Target="../media/image16.tmp"/><Relationship Id="rId2" Type="http://schemas.openxmlformats.org/officeDocument/2006/relationships/tags" Target="../tags/tag32.xml"/><Relationship Id="rId16" Type="http://schemas.openxmlformats.org/officeDocument/2006/relationships/slideLayout" Target="../slideLayouts/slideLayout14.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5" Type="http://schemas.openxmlformats.org/officeDocument/2006/relationships/tags" Target="../tags/tag35.xml"/><Relationship Id="rId15" Type="http://schemas.openxmlformats.org/officeDocument/2006/relationships/tags" Target="../tags/tag45.xml"/><Relationship Id="rId10" Type="http://schemas.openxmlformats.org/officeDocument/2006/relationships/tags" Target="../tags/tag40.xml"/><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tags" Target="../tags/tag44.xml"/></Relationships>
</file>

<file path=ppt/slides/_rels/slide29.xml.rels><?xml version="1.0" encoding="UTF-8" standalone="yes"?>
<Relationships xmlns="http://schemas.openxmlformats.org/package/2006/relationships"><Relationship Id="rId8" Type="http://schemas.openxmlformats.org/officeDocument/2006/relationships/tags" Target="../tags/tag53.xml"/><Relationship Id="rId13" Type="http://schemas.openxmlformats.org/officeDocument/2006/relationships/tags" Target="../tags/tag58.xml"/><Relationship Id="rId3" Type="http://schemas.openxmlformats.org/officeDocument/2006/relationships/tags" Target="../tags/tag48.xml"/><Relationship Id="rId7" Type="http://schemas.openxmlformats.org/officeDocument/2006/relationships/tags" Target="../tags/tag52.xml"/><Relationship Id="rId12" Type="http://schemas.openxmlformats.org/officeDocument/2006/relationships/tags" Target="../tags/tag57.xml"/><Relationship Id="rId17" Type="http://schemas.openxmlformats.org/officeDocument/2006/relationships/image" Target="../media/image16.tmp"/><Relationship Id="rId2" Type="http://schemas.openxmlformats.org/officeDocument/2006/relationships/tags" Target="../tags/tag47.xml"/><Relationship Id="rId16" Type="http://schemas.openxmlformats.org/officeDocument/2006/relationships/slideLayout" Target="../slideLayouts/slideLayout14.xml"/><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tags" Target="../tags/tag56.xml"/><Relationship Id="rId5" Type="http://schemas.openxmlformats.org/officeDocument/2006/relationships/tags" Target="../tags/tag50.xml"/><Relationship Id="rId15" Type="http://schemas.openxmlformats.org/officeDocument/2006/relationships/tags" Target="../tags/tag60.xml"/><Relationship Id="rId10" Type="http://schemas.openxmlformats.org/officeDocument/2006/relationships/tags" Target="../tags/tag55.xml"/><Relationship Id="rId4" Type="http://schemas.openxmlformats.org/officeDocument/2006/relationships/tags" Target="../tags/tag49.xml"/><Relationship Id="rId9" Type="http://schemas.openxmlformats.org/officeDocument/2006/relationships/tags" Target="../tags/tag54.xml"/><Relationship Id="rId14" Type="http://schemas.openxmlformats.org/officeDocument/2006/relationships/tags" Target="../tags/tag5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0.bin"/><Relationship Id="rId1" Type="http://schemas.openxmlformats.org/officeDocument/2006/relationships/slideLayout" Target="../slideLayouts/slideLayout7.xml"/><Relationship Id="rId5" Type="http://schemas.openxmlformats.org/officeDocument/2006/relationships/image" Target="../media/image20.wmf"/><Relationship Id="rId4" Type="http://schemas.openxmlformats.org/officeDocument/2006/relationships/oleObject" Target="../embeddings/oleObject11.bin"/></Relationships>
</file>

<file path=ppt/slides/_rels/slide33.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1.bin"/><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4.wmf"/><Relationship Id="rId7" Type="http://schemas.openxmlformats.org/officeDocument/2006/relationships/image" Target="../media/image27.png"/><Relationship Id="rId2" Type="http://schemas.openxmlformats.org/officeDocument/2006/relationships/oleObject" Target="../embeddings/oleObject12.bin"/><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3.png"/><Relationship Id="rId4" Type="http://schemas.openxmlformats.org/officeDocument/2006/relationships/image" Target="../media/image25.png"/><Relationship Id="rId9" Type="http://schemas.openxmlformats.org/officeDocument/2006/relationships/image" Target="../media/image29.png"/></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13.bin"/><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14.bin"/><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35.wmf"/><Relationship Id="rId7" Type="http://schemas.openxmlformats.org/officeDocument/2006/relationships/image" Target="../media/image37.wmf"/><Relationship Id="rId2" Type="http://schemas.openxmlformats.org/officeDocument/2006/relationships/oleObject" Target="../embeddings/oleObject15.bin"/><Relationship Id="rId1" Type="http://schemas.openxmlformats.org/officeDocument/2006/relationships/slideLayout" Target="../slideLayouts/slideLayout7.xml"/><Relationship Id="rId6" Type="http://schemas.openxmlformats.org/officeDocument/2006/relationships/oleObject" Target="../embeddings/oleObject17.bin"/><Relationship Id="rId11" Type="http://schemas.openxmlformats.org/officeDocument/2006/relationships/image" Target="../media/image39.wmf"/><Relationship Id="rId5" Type="http://schemas.openxmlformats.org/officeDocument/2006/relationships/image" Target="../media/image36.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38.wmf"/></Relationships>
</file>

<file path=ppt/slides/_rels/slide43.xml.rels><?xml version="1.0" encoding="UTF-8" standalone="yes"?>
<Relationships xmlns="http://schemas.openxmlformats.org/package/2006/relationships"><Relationship Id="rId3" Type="http://schemas.openxmlformats.org/officeDocument/2006/relationships/image" Target="../media/image40.wmf"/><Relationship Id="rId7" Type="http://schemas.openxmlformats.org/officeDocument/2006/relationships/image" Target="../media/image42.wmf"/><Relationship Id="rId2" Type="http://schemas.openxmlformats.org/officeDocument/2006/relationships/oleObject" Target="../embeddings/oleObject20.bin"/><Relationship Id="rId1" Type="http://schemas.openxmlformats.org/officeDocument/2006/relationships/slideLayout" Target="../slideLayouts/slideLayout7.xml"/><Relationship Id="rId6" Type="http://schemas.openxmlformats.org/officeDocument/2006/relationships/oleObject" Target="../embeddings/oleObject22.bin"/><Relationship Id="rId5" Type="http://schemas.openxmlformats.org/officeDocument/2006/relationships/image" Target="../media/image41.wmf"/><Relationship Id="rId4" Type="http://schemas.openxmlformats.org/officeDocument/2006/relationships/oleObject" Target="../embeddings/oleObject21.bin"/></Relationships>
</file>

<file path=ppt/slides/_rels/slide44.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oleObject" Target="../embeddings/oleObject23.bin"/><Relationship Id="rId1" Type="http://schemas.openxmlformats.org/officeDocument/2006/relationships/slideLayout" Target="../slideLayouts/slideLayout7.xml"/><Relationship Id="rId5" Type="http://schemas.openxmlformats.org/officeDocument/2006/relationships/image" Target="../media/image44.wmf"/><Relationship Id="rId4" Type="http://schemas.openxmlformats.org/officeDocument/2006/relationships/oleObject" Target="../embeddings/oleObject24.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50.wmf"/><Relationship Id="rId3" Type="http://schemas.openxmlformats.org/officeDocument/2006/relationships/image" Target="../media/image45.wmf"/><Relationship Id="rId7" Type="http://schemas.openxmlformats.org/officeDocument/2006/relationships/image" Target="../media/image47.wmf"/><Relationship Id="rId12" Type="http://schemas.openxmlformats.org/officeDocument/2006/relationships/oleObject" Target="../embeddings/oleObject30.bin"/><Relationship Id="rId2" Type="http://schemas.openxmlformats.org/officeDocument/2006/relationships/oleObject" Target="../embeddings/oleObject25.bin"/><Relationship Id="rId1" Type="http://schemas.openxmlformats.org/officeDocument/2006/relationships/slideLayout" Target="../slideLayouts/slideLayout2.xml"/><Relationship Id="rId6" Type="http://schemas.openxmlformats.org/officeDocument/2006/relationships/oleObject" Target="../embeddings/oleObject27.bin"/><Relationship Id="rId11" Type="http://schemas.openxmlformats.org/officeDocument/2006/relationships/image" Target="../media/image49.wmf"/><Relationship Id="rId5" Type="http://schemas.openxmlformats.org/officeDocument/2006/relationships/image" Target="../media/image46.wmf"/><Relationship Id="rId15" Type="http://schemas.openxmlformats.org/officeDocument/2006/relationships/image" Target="../media/image51.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48.wmf"/><Relationship Id="rId14" Type="http://schemas.openxmlformats.org/officeDocument/2006/relationships/oleObject" Target="../embeddings/oleObject31.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image" Target="../media/image52.wmf"/><Relationship Id="rId7" Type="http://schemas.openxmlformats.org/officeDocument/2006/relationships/image" Target="../media/image54.wmf"/><Relationship Id="rId2" Type="http://schemas.openxmlformats.org/officeDocument/2006/relationships/oleObject" Target="../embeddings/oleObject32.bin"/><Relationship Id="rId1" Type="http://schemas.openxmlformats.org/officeDocument/2006/relationships/slideLayout" Target="../slideLayouts/slideLayout2.xml"/><Relationship Id="rId6" Type="http://schemas.openxmlformats.org/officeDocument/2006/relationships/oleObject" Target="../embeddings/oleObject34.bin"/><Relationship Id="rId5" Type="http://schemas.openxmlformats.org/officeDocument/2006/relationships/image" Target="../media/image53.wmf"/><Relationship Id="rId4" Type="http://schemas.openxmlformats.org/officeDocument/2006/relationships/oleObject" Target="../embeddings/oleObject33.bin"/><Relationship Id="rId9" Type="http://schemas.openxmlformats.org/officeDocument/2006/relationships/image" Target="../media/image55.wmf"/></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image" Target="../media/image61.wmf"/><Relationship Id="rId3" Type="http://schemas.openxmlformats.org/officeDocument/2006/relationships/image" Target="../media/image56.wmf"/><Relationship Id="rId7" Type="http://schemas.openxmlformats.org/officeDocument/2006/relationships/image" Target="../media/image58.wmf"/><Relationship Id="rId12" Type="http://schemas.openxmlformats.org/officeDocument/2006/relationships/oleObject" Target="../embeddings/oleObject41.bin"/><Relationship Id="rId2" Type="http://schemas.openxmlformats.org/officeDocument/2006/relationships/oleObject" Target="../embeddings/oleObject36.bin"/><Relationship Id="rId1" Type="http://schemas.openxmlformats.org/officeDocument/2006/relationships/slideLayout" Target="../slideLayouts/slideLayout2.xml"/><Relationship Id="rId6" Type="http://schemas.openxmlformats.org/officeDocument/2006/relationships/oleObject" Target="../embeddings/oleObject38.bin"/><Relationship Id="rId11" Type="http://schemas.openxmlformats.org/officeDocument/2006/relationships/image" Target="../media/image60.wmf"/><Relationship Id="rId5" Type="http://schemas.openxmlformats.org/officeDocument/2006/relationships/image" Target="../media/image57.wmf"/><Relationship Id="rId15" Type="http://schemas.openxmlformats.org/officeDocument/2006/relationships/image" Target="../media/image62.wmf"/><Relationship Id="rId10" Type="http://schemas.openxmlformats.org/officeDocument/2006/relationships/oleObject" Target="../embeddings/oleObject40.bin"/><Relationship Id="rId4" Type="http://schemas.openxmlformats.org/officeDocument/2006/relationships/oleObject" Target="../embeddings/oleObject37.bin"/><Relationship Id="rId9" Type="http://schemas.openxmlformats.org/officeDocument/2006/relationships/image" Target="../media/image59.wmf"/><Relationship Id="rId14" Type="http://schemas.openxmlformats.org/officeDocument/2006/relationships/oleObject" Target="../embeddings/oleObject42.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4.jpg"/><Relationship Id="rId2" Type="http://schemas.openxmlformats.org/officeDocument/2006/relationships/image" Target="../media/image63.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5.jpg"/><Relationship Id="rId2" Type="http://schemas.openxmlformats.org/officeDocument/2006/relationships/image" Target="../media/image6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764704"/>
            <a:ext cx="7772400" cy="1470025"/>
          </a:xfrm>
        </p:spPr>
        <p:txBody>
          <a:bodyPr/>
          <a:lstStyle/>
          <a:p>
            <a:r>
              <a:rPr lang="zh-CN" altLang="en-US" sz="5400" dirty="0"/>
              <a:t>算法设计与分析</a:t>
            </a:r>
          </a:p>
        </p:txBody>
      </p:sp>
      <p:sp>
        <p:nvSpPr>
          <p:cNvPr id="3" name="副标题 2"/>
          <p:cNvSpPr>
            <a:spLocks noGrp="1"/>
          </p:cNvSpPr>
          <p:nvPr>
            <p:ph type="subTitle" idx="1"/>
          </p:nvPr>
        </p:nvSpPr>
        <p:spPr>
          <a:xfrm>
            <a:off x="1259632" y="2780928"/>
            <a:ext cx="6400800" cy="1752600"/>
          </a:xfrm>
        </p:spPr>
        <p:txBody>
          <a:bodyPr/>
          <a:lstStyle/>
          <a:p>
            <a:r>
              <a:rPr lang="zh-CN" altLang="en-US" sz="4400" dirty="0">
                <a:solidFill>
                  <a:schemeClr val="tx1"/>
                </a:solidFill>
              </a:rPr>
              <a:t>第</a:t>
            </a:r>
            <a:r>
              <a:rPr lang="en-US" altLang="zh-CN" sz="4400" dirty="0">
                <a:solidFill>
                  <a:schemeClr val="tx1"/>
                </a:solidFill>
              </a:rPr>
              <a:t>1</a:t>
            </a:r>
            <a:r>
              <a:rPr lang="zh-CN" altLang="en-US" sz="4400" dirty="0">
                <a:solidFill>
                  <a:schemeClr val="tx1"/>
                </a:solidFill>
              </a:rPr>
              <a:t>章 基础知识</a:t>
            </a:r>
          </a:p>
        </p:txBody>
      </p:sp>
    </p:spTree>
    <p:extLst>
      <p:ext uri="{BB962C8B-B14F-4D97-AF65-F5344CB8AC3E}">
        <p14:creationId xmlns:p14="http://schemas.microsoft.com/office/powerpoint/2010/main" val="3254619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1C66FD-E33E-4926-93D2-C7D6E67612E0}"/>
              </a:ext>
            </a:extLst>
          </p:cNvPr>
          <p:cNvSpPr>
            <a:spLocks noGrp="1"/>
          </p:cNvSpPr>
          <p:nvPr>
            <p:ph type="title"/>
          </p:nvPr>
        </p:nvSpPr>
        <p:spPr>
          <a:xfrm>
            <a:off x="1331640" y="116632"/>
            <a:ext cx="6172200" cy="939404"/>
          </a:xfrm>
        </p:spPr>
        <p:txBody>
          <a:bodyPr/>
          <a:lstStyle/>
          <a:p>
            <a:pPr>
              <a:defRPr/>
            </a:pPr>
            <a:r>
              <a:rPr lang="zh-CN" altLang="en-US" dirty="0">
                <a:solidFill>
                  <a:srgbClr val="FF0000"/>
                </a:solidFill>
              </a:rPr>
              <a:t>递归模型</a:t>
            </a:r>
          </a:p>
        </p:txBody>
      </p:sp>
      <p:sp>
        <p:nvSpPr>
          <p:cNvPr id="3" name="内容占位符 2">
            <a:extLst>
              <a:ext uri="{FF2B5EF4-FFF2-40B4-BE49-F238E27FC236}">
                <a16:creationId xmlns:a16="http://schemas.microsoft.com/office/drawing/2014/main" id="{5FD346D7-3326-403B-974E-1DAEB205F9F9}"/>
              </a:ext>
            </a:extLst>
          </p:cNvPr>
          <p:cNvSpPr>
            <a:spLocks noGrp="1"/>
          </p:cNvSpPr>
          <p:nvPr>
            <p:ph idx="1"/>
          </p:nvPr>
        </p:nvSpPr>
        <p:spPr>
          <a:xfrm>
            <a:off x="755576" y="1038520"/>
            <a:ext cx="7886700" cy="5126783"/>
          </a:xfrm>
        </p:spPr>
        <p:txBody>
          <a:bodyPr rtlCol="0">
            <a:noAutofit/>
          </a:bodyPr>
          <a:lstStyle/>
          <a:p>
            <a:pPr marL="432054">
              <a:lnSpc>
                <a:spcPct val="150000"/>
              </a:lnSpc>
              <a:spcBef>
                <a:spcPts val="0"/>
              </a:spcBef>
              <a:buSzPct val="50000"/>
              <a:buFont typeface="Wingdings" panose="05000000000000000000" pitchFamily="2" charset="2"/>
              <a:buChar char="l"/>
              <a:defRPr/>
            </a:pPr>
            <a:r>
              <a:rPr kumimoji="1" lang="zh-CN" altLang="en-US" sz="2400" dirty="0">
                <a:latin typeface="宋体" panose="02010600030101010101" pitchFamily="2" charset="-122"/>
                <a:ea typeface="宋体" panose="02010600030101010101" pitchFamily="2" charset="-122"/>
              </a:rPr>
              <a:t>一般地</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宋体" panose="02010600030101010101" pitchFamily="2" charset="-122"/>
                <a:ea typeface="宋体" panose="02010600030101010101" pitchFamily="2" charset="-122"/>
              </a:rPr>
              <a:t>一个递归模型是由</a:t>
            </a:r>
            <a:r>
              <a:rPr kumimoji="1" lang="zh-CN" altLang="en-US" sz="2400" dirty="0">
                <a:solidFill>
                  <a:srgbClr val="FF0000"/>
                </a:solidFill>
                <a:latin typeface="宋体" panose="02010600030101010101" pitchFamily="2" charset="-122"/>
                <a:ea typeface="宋体" panose="02010600030101010101" pitchFamily="2" charset="-122"/>
              </a:rPr>
              <a:t>递归边界</a:t>
            </a:r>
            <a:r>
              <a:rPr kumimoji="1" lang="zh-CN" altLang="en-US" sz="2400" dirty="0">
                <a:latin typeface="宋体" panose="02010600030101010101" pitchFamily="2" charset="-122"/>
                <a:ea typeface="宋体" panose="02010600030101010101" pitchFamily="2" charset="-122"/>
              </a:rPr>
              <a:t>和</a:t>
            </a:r>
            <a:r>
              <a:rPr kumimoji="1" lang="zh-CN" altLang="en-US" sz="2400" dirty="0">
                <a:solidFill>
                  <a:srgbClr val="FF0000"/>
                </a:solidFill>
                <a:latin typeface="宋体" panose="02010600030101010101" pitchFamily="2" charset="-122"/>
                <a:ea typeface="宋体" panose="02010600030101010101" pitchFamily="2" charset="-122"/>
              </a:rPr>
              <a:t>递归体</a:t>
            </a:r>
            <a:r>
              <a:rPr kumimoji="1" lang="zh-CN" altLang="en-US" sz="2400" dirty="0">
                <a:latin typeface="宋体" panose="02010600030101010101" pitchFamily="2" charset="-122"/>
                <a:ea typeface="宋体" panose="02010600030101010101" pitchFamily="2" charset="-122"/>
              </a:rPr>
              <a:t>两部分组成，前者确定递归到何时结束，后者确定递归求解时的递推关系。</a:t>
            </a:r>
            <a:endParaRPr kumimoji="1" lang="en-US" altLang="zh-CN" sz="2400" dirty="0">
              <a:latin typeface="宋体" panose="02010600030101010101" pitchFamily="2" charset="-122"/>
              <a:ea typeface="宋体" panose="02010600030101010101" pitchFamily="2" charset="-122"/>
            </a:endParaRPr>
          </a:p>
          <a:p>
            <a:pPr marL="432054">
              <a:lnSpc>
                <a:spcPct val="150000"/>
              </a:lnSpc>
              <a:spcBef>
                <a:spcPts val="0"/>
              </a:spcBef>
              <a:buSzPct val="50000"/>
              <a:buFont typeface="Wingdings" panose="05000000000000000000" pitchFamily="2" charset="2"/>
              <a:buChar char="l"/>
              <a:defRPr/>
            </a:pPr>
            <a:r>
              <a:rPr kumimoji="1" lang="zh-CN" altLang="en-US" sz="2400" dirty="0">
                <a:latin typeface="宋体" panose="02010600030101010101" pitchFamily="2" charset="-122"/>
                <a:ea typeface="宋体" panose="02010600030101010101" pitchFamily="2" charset="-122"/>
              </a:rPr>
              <a:t>实际上递归的思路是把一个不能或者不好直接求解的“</a:t>
            </a:r>
            <a:r>
              <a:rPr kumimoji="1" lang="zh-CN" altLang="en-US" sz="2400" dirty="0">
                <a:solidFill>
                  <a:srgbClr val="FF0000"/>
                </a:solidFill>
                <a:latin typeface="宋体" panose="02010600030101010101" pitchFamily="2" charset="-122"/>
                <a:ea typeface="宋体" panose="02010600030101010101" pitchFamily="2" charset="-122"/>
              </a:rPr>
              <a:t>大问题</a:t>
            </a:r>
            <a:r>
              <a:rPr kumimoji="1" lang="zh-CN" altLang="en-US" sz="2400" dirty="0">
                <a:latin typeface="宋体" panose="02010600030101010101" pitchFamily="2" charset="-122"/>
                <a:ea typeface="宋体" panose="02010600030101010101" pitchFamily="2" charset="-122"/>
              </a:rPr>
              <a:t>”转化为一个或者几个“</a:t>
            </a:r>
            <a:r>
              <a:rPr kumimoji="1" lang="zh-CN" altLang="en-US" sz="2400" dirty="0">
                <a:solidFill>
                  <a:srgbClr val="FF0000"/>
                </a:solidFill>
                <a:latin typeface="宋体" panose="02010600030101010101" pitchFamily="2" charset="-122"/>
                <a:ea typeface="宋体" panose="02010600030101010101" pitchFamily="2" charset="-122"/>
              </a:rPr>
              <a:t>小问题</a:t>
            </a:r>
            <a:r>
              <a:rPr kumimoji="1" lang="zh-CN" altLang="en-US" sz="2400" dirty="0">
                <a:latin typeface="宋体" panose="02010600030101010101" pitchFamily="2" charset="-122"/>
                <a:ea typeface="宋体" panose="02010600030101010101" pitchFamily="2" charset="-122"/>
              </a:rPr>
              <a:t>”来解决。</a:t>
            </a:r>
            <a:endParaRPr kumimoji="1" lang="en-US" altLang="zh-CN" sz="2400" dirty="0">
              <a:latin typeface="宋体" panose="02010600030101010101" pitchFamily="2" charset="-122"/>
              <a:ea typeface="宋体" panose="02010600030101010101" pitchFamily="2" charset="-122"/>
            </a:endParaRPr>
          </a:p>
          <a:p>
            <a:pPr marL="432054">
              <a:lnSpc>
                <a:spcPct val="150000"/>
              </a:lnSpc>
              <a:spcBef>
                <a:spcPts val="0"/>
              </a:spcBef>
              <a:buSzPct val="50000"/>
              <a:buFont typeface="Wingdings" panose="05000000000000000000" pitchFamily="2" charset="2"/>
              <a:buChar char="l"/>
              <a:defRPr/>
            </a:pPr>
            <a:r>
              <a:rPr kumimoji="1" lang="zh-CN" altLang="en-US" sz="2400" dirty="0">
                <a:latin typeface="宋体" panose="02010600030101010101" pitchFamily="2" charset="-122"/>
                <a:ea typeface="宋体" panose="02010600030101010101" pitchFamily="2" charset="-122"/>
              </a:rPr>
              <a:t>再把“</a:t>
            </a:r>
            <a:r>
              <a:rPr kumimoji="1" lang="zh-CN" altLang="en-US" sz="2400" dirty="0">
                <a:solidFill>
                  <a:srgbClr val="FF0000"/>
                </a:solidFill>
                <a:latin typeface="宋体" panose="02010600030101010101" pitchFamily="2" charset="-122"/>
                <a:ea typeface="宋体" panose="02010600030101010101" pitchFamily="2" charset="-122"/>
              </a:rPr>
              <a:t>小问题</a:t>
            </a:r>
            <a:r>
              <a:rPr kumimoji="1" lang="zh-CN" altLang="en-US" sz="2400" dirty="0">
                <a:latin typeface="宋体" panose="02010600030101010101" pitchFamily="2" charset="-122"/>
                <a:ea typeface="宋体" panose="02010600030101010101" pitchFamily="2" charset="-122"/>
              </a:rPr>
              <a:t>”进一步分解为更小的“</a:t>
            </a:r>
            <a:r>
              <a:rPr kumimoji="1" lang="zh-CN" altLang="en-US" sz="2400" dirty="0">
                <a:solidFill>
                  <a:srgbClr val="FF0000"/>
                </a:solidFill>
                <a:latin typeface="宋体" panose="02010600030101010101" pitchFamily="2" charset="-122"/>
                <a:ea typeface="宋体" panose="02010600030101010101" pitchFamily="2" charset="-122"/>
              </a:rPr>
              <a:t>小问题</a:t>
            </a:r>
            <a:r>
              <a:rPr kumimoji="1" lang="zh-CN" altLang="en-US" sz="2400" dirty="0">
                <a:latin typeface="宋体" panose="02010600030101010101" pitchFamily="2" charset="-122"/>
                <a:ea typeface="宋体" panose="02010600030101010101" pitchFamily="2" charset="-122"/>
              </a:rPr>
              <a:t>”来解决；</a:t>
            </a:r>
            <a:r>
              <a:rPr kumimoji="1" lang="zh-CN" altLang="en-US" sz="2400" dirty="0">
                <a:solidFill>
                  <a:srgbClr val="0070C0"/>
                </a:solidFill>
                <a:latin typeface="宋体" panose="02010600030101010101" pitchFamily="2" charset="-122"/>
                <a:ea typeface="宋体" panose="02010600030101010101" pitchFamily="2" charset="-122"/>
              </a:rPr>
              <a:t>如此分解</a:t>
            </a:r>
            <a:r>
              <a:rPr kumimoji="1" lang="zh-CN" altLang="en-US" sz="2400" dirty="0">
                <a:latin typeface="宋体" panose="02010600030101010101" pitchFamily="2" charset="-122"/>
                <a:ea typeface="宋体" panose="02010600030101010101" pitchFamily="2" charset="-122"/>
              </a:rPr>
              <a:t>，直到“</a:t>
            </a:r>
            <a:r>
              <a:rPr kumimoji="1" lang="zh-CN" altLang="en-US" sz="2400" dirty="0">
                <a:solidFill>
                  <a:srgbClr val="FF0000"/>
                </a:solidFill>
                <a:latin typeface="宋体" panose="02010600030101010101" pitchFamily="2" charset="-122"/>
                <a:ea typeface="宋体" panose="02010600030101010101" pitchFamily="2" charset="-122"/>
              </a:rPr>
              <a:t>小问题</a:t>
            </a:r>
            <a:r>
              <a:rPr kumimoji="1" lang="zh-CN" altLang="en-US" sz="2400" dirty="0">
                <a:latin typeface="宋体" panose="02010600030101010101" pitchFamily="2" charset="-122"/>
                <a:ea typeface="宋体" panose="02010600030101010101" pitchFamily="2" charset="-122"/>
              </a:rPr>
              <a:t>”可以直接求解。</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9949341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E87320-7ADC-4704-901A-773FC8D47FB0}"/>
              </a:ext>
            </a:extLst>
          </p:cNvPr>
          <p:cNvSpPr>
            <a:spLocks noGrp="1"/>
          </p:cNvSpPr>
          <p:nvPr>
            <p:ph type="title"/>
          </p:nvPr>
        </p:nvSpPr>
        <p:spPr>
          <a:xfrm>
            <a:off x="1043608" y="188640"/>
            <a:ext cx="6172200" cy="939404"/>
          </a:xfrm>
        </p:spPr>
        <p:txBody>
          <a:bodyPr/>
          <a:lstStyle/>
          <a:p>
            <a:pPr>
              <a:defRPr/>
            </a:pPr>
            <a:r>
              <a:rPr lang="zh-CN" altLang="en-US" dirty="0">
                <a:solidFill>
                  <a:srgbClr val="FF0000"/>
                </a:solidFill>
              </a:rPr>
              <a:t>递归模型</a:t>
            </a:r>
          </a:p>
        </p:txBody>
      </p:sp>
      <p:sp>
        <p:nvSpPr>
          <p:cNvPr id="3" name="内容占位符 2">
            <a:extLst>
              <a:ext uri="{FF2B5EF4-FFF2-40B4-BE49-F238E27FC236}">
                <a16:creationId xmlns:a16="http://schemas.microsoft.com/office/drawing/2014/main" id="{D1E849B0-A6FC-45CA-9C7A-ACC30049222E}"/>
              </a:ext>
            </a:extLst>
          </p:cNvPr>
          <p:cNvSpPr>
            <a:spLocks noGrp="1"/>
          </p:cNvSpPr>
          <p:nvPr>
            <p:ph idx="1"/>
          </p:nvPr>
        </p:nvSpPr>
        <p:spPr>
          <a:xfrm>
            <a:off x="467544" y="1160839"/>
            <a:ext cx="8229600" cy="3708321"/>
          </a:xfrm>
        </p:spPr>
        <p:txBody>
          <a:bodyPr rtlCol="0">
            <a:noAutofit/>
          </a:bodyPr>
          <a:lstStyle/>
          <a:p>
            <a:pPr marL="329184" indent="-240030">
              <a:lnSpc>
                <a:spcPct val="160000"/>
              </a:lnSpc>
              <a:spcBef>
                <a:spcPts val="0"/>
              </a:spcBef>
              <a:buFont typeface="Wingdings 2"/>
              <a:buChar char=""/>
              <a:defRPr/>
            </a:pPr>
            <a:r>
              <a:rPr lang="zh-CN" altLang="en-US" sz="2400" dirty="0"/>
              <a:t>递归模型的分解过程不是随意分解，分解问题规模要保证“大问题”和“小问题”的相似性，即求解过程和环境要具备相似性；</a:t>
            </a:r>
            <a:endParaRPr lang="en-US" altLang="zh-CN" sz="2400" dirty="0"/>
          </a:p>
          <a:p>
            <a:pPr marL="329184" indent="-240030">
              <a:lnSpc>
                <a:spcPct val="160000"/>
              </a:lnSpc>
              <a:spcBef>
                <a:spcPts val="0"/>
              </a:spcBef>
              <a:buFont typeface="Wingdings 2"/>
              <a:buChar char=""/>
              <a:defRPr/>
            </a:pPr>
            <a:r>
              <a:rPr lang="zh-CN" altLang="en-US" sz="2400" dirty="0"/>
              <a:t>一旦遇到递归边界，分解过程结束，开始求值，分解是量变的过程，大问题慢慢变小，但是尚未解决，遇到递归出口之后，发生了</a:t>
            </a:r>
            <a:r>
              <a:rPr lang="zh-CN" altLang="en-US" sz="2400" dirty="0">
                <a:solidFill>
                  <a:srgbClr val="FF0000"/>
                </a:solidFill>
              </a:rPr>
              <a:t>质变</a:t>
            </a:r>
            <a:r>
              <a:rPr lang="zh-CN" altLang="en-US" sz="2400" dirty="0"/>
              <a:t>，即递归问题转化为直接问题。</a:t>
            </a:r>
            <a:endParaRPr lang="en-US" altLang="zh-CN" sz="2400" dirty="0"/>
          </a:p>
          <a:p>
            <a:pPr marL="329184" indent="-240030">
              <a:lnSpc>
                <a:spcPct val="160000"/>
              </a:lnSpc>
              <a:spcBef>
                <a:spcPts val="0"/>
              </a:spcBef>
              <a:buFont typeface="Wingdings 2"/>
              <a:buChar char=""/>
              <a:defRPr/>
            </a:pPr>
            <a:r>
              <a:rPr lang="zh-CN" altLang="en-US" sz="2400" dirty="0"/>
              <a:t>因此，递归算法的执行总是分为</a:t>
            </a:r>
            <a:r>
              <a:rPr lang="zh-CN" altLang="en-US" sz="2400" dirty="0">
                <a:solidFill>
                  <a:srgbClr val="FF0000"/>
                </a:solidFill>
              </a:rPr>
              <a:t>分解和求值</a:t>
            </a:r>
            <a:r>
              <a:rPr lang="zh-CN" altLang="en-US" sz="2400" dirty="0"/>
              <a:t>两个部分。</a:t>
            </a:r>
          </a:p>
        </p:txBody>
      </p:sp>
    </p:spTree>
    <p:extLst>
      <p:ext uri="{BB962C8B-B14F-4D97-AF65-F5344CB8AC3E}">
        <p14:creationId xmlns:p14="http://schemas.microsoft.com/office/powerpoint/2010/main" val="333250179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2"/>
          <p:cNvSpPr>
            <a:spLocks noGrp="1"/>
          </p:cNvSpPr>
          <p:nvPr>
            <p:ph idx="1"/>
          </p:nvPr>
        </p:nvSpPr>
        <p:spPr>
          <a:xfrm>
            <a:off x="395288" y="1052513"/>
            <a:ext cx="8229600" cy="1980445"/>
          </a:xfrm>
        </p:spPr>
        <p:txBody>
          <a:bodyPr/>
          <a:lstStyle/>
          <a:p>
            <a:r>
              <a:rPr lang="zh-CN" altLang="en-US" sz="2800" dirty="0">
                <a:latin typeface="Times New Roman" panose="02020603050405020304" pitchFamily="18" charset="0"/>
              </a:rPr>
              <a:t>在算法分析中如果遇到循环</a:t>
            </a:r>
            <a:r>
              <a:rPr lang="en-US" altLang="zh-CN" sz="2800" dirty="0">
                <a:latin typeface="Times New Roman" panose="02020603050405020304" pitchFamily="18" charset="0"/>
              </a:rPr>
              <a:t>,</a:t>
            </a:r>
            <a:r>
              <a:rPr lang="zh-CN" altLang="en-US" sz="2800" dirty="0">
                <a:latin typeface="Times New Roman" panose="02020603050405020304" pitchFamily="18" charset="0"/>
              </a:rPr>
              <a:t>经常需要对循环中各次迭代的运算次数求和，从而得到总的运算次数，这就用到了序列求和的方法</a:t>
            </a:r>
            <a:r>
              <a:rPr lang="en-US" altLang="zh-CN" sz="2800" dirty="0">
                <a:latin typeface="Times New Roman" panose="02020603050405020304" pitchFamily="18" charset="0"/>
              </a:rPr>
              <a:t>.</a:t>
            </a:r>
            <a:r>
              <a:rPr lang="zh-CN" altLang="en-US" sz="2800" dirty="0">
                <a:latin typeface="Times New Roman" panose="02020603050405020304" pitchFamily="18" charset="0"/>
              </a:rPr>
              <a:t>最常见的序列是等差级数，等比级数与调和级数</a:t>
            </a:r>
            <a:endParaRPr lang="en-US" altLang="zh-CN" sz="2400" b="1" dirty="0"/>
          </a:p>
          <a:p>
            <a:pPr eaLnBrk="1" hangingPunct="1"/>
            <a:endParaRPr lang="en-US" altLang="zh-CN" sz="2400" b="1" dirty="0"/>
          </a:p>
          <a:p>
            <a:pPr eaLnBrk="1" hangingPunct="1"/>
            <a:endParaRPr lang="en-US" altLang="zh-CN" sz="2400" b="1" dirty="0"/>
          </a:p>
          <a:p>
            <a:pPr eaLnBrk="1" hangingPunct="1"/>
            <a:endParaRPr lang="en-US" altLang="zh-CN" sz="2400" b="1" dirty="0"/>
          </a:p>
          <a:p>
            <a:pPr eaLnBrk="1" hangingPunct="1"/>
            <a:endParaRPr lang="en-US" altLang="zh-CN" sz="2400" b="1" dirty="0"/>
          </a:p>
          <a:p>
            <a:pPr eaLnBrk="1" hangingPunct="1"/>
            <a:endParaRPr lang="en-US" altLang="zh-CN" sz="2400" b="1" dirty="0">
              <a:latin typeface="Times New Roman" panose="02020603050405020304" pitchFamily="18" charset="0"/>
              <a:cs typeface="Times New Roman" panose="02020603050405020304" pitchFamily="18" charset="0"/>
            </a:endParaRPr>
          </a:p>
        </p:txBody>
      </p:sp>
      <p:sp>
        <p:nvSpPr>
          <p:cNvPr id="37891" name="标题 1"/>
          <p:cNvSpPr>
            <a:spLocks noGrp="1"/>
          </p:cNvSpPr>
          <p:nvPr>
            <p:ph type="title"/>
          </p:nvPr>
        </p:nvSpPr>
        <p:spPr>
          <a:xfrm>
            <a:off x="1403350" y="101601"/>
            <a:ext cx="6948488" cy="849312"/>
          </a:xfrm>
        </p:spPr>
        <p:txBody>
          <a:bodyPr/>
          <a:lstStyle/>
          <a:p>
            <a:pPr algn="l" eaLnBrk="1" hangingPunct="1"/>
            <a:r>
              <a:rPr lang="zh-CN" altLang="en-US" sz="4000" b="1" dirty="0">
                <a:solidFill>
                  <a:srgbClr val="C00000"/>
                </a:solidFill>
              </a:rPr>
              <a:t>            求和的方法</a:t>
            </a:r>
          </a:p>
        </p:txBody>
      </p:sp>
      <p:sp>
        <p:nvSpPr>
          <p:cNvPr id="41986" name="Rectangle 2"/>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fontAlgn="auto" hangingPunct="1">
              <a:spcBef>
                <a:spcPts val="0"/>
              </a:spcBef>
              <a:spcAft>
                <a:spcPts val="0"/>
              </a:spcAft>
              <a:defRPr/>
            </a:pPr>
            <a:endParaRPr lang="zh-CN" altLang="en-US">
              <a:latin typeface="+mn-lt"/>
            </a:endParaRPr>
          </a:p>
        </p:txBody>
      </p:sp>
      <p:graphicFrame>
        <p:nvGraphicFramePr>
          <p:cNvPr id="37893" name="Object 1"/>
          <p:cNvGraphicFramePr>
            <a:graphicFrameLocks noChangeAspect="1"/>
          </p:cNvGraphicFramePr>
          <p:nvPr/>
        </p:nvGraphicFramePr>
        <p:xfrm>
          <a:off x="563888" y="3317343"/>
          <a:ext cx="4505325" cy="2376487"/>
        </p:xfrm>
        <a:graphic>
          <a:graphicData uri="http://schemas.openxmlformats.org/presentationml/2006/ole">
            <mc:AlternateContent xmlns:mc="http://schemas.openxmlformats.org/markup-compatibility/2006">
              <mc:Choice xmlns:v="urn:schemas-microsoft-com:vml" Requires="v">
                <p:oleObj name="Equation" r:id="rId2" imgW="2565400" imgH="1358900" progId="Equation.DSMT4">
                  <p:embed/>
                </p:oleObj>
              </mc:Choice>
              <mc:Fallback>
                <p:oleObj name="Equation" r:id="rId2" imgW="2565400" imgH="1358900" progId="Equation.DSMT4">
                  <p:embed/>
                  <p:pic>
                    <p:nvPicPr>
                      <p:cNvPr id="37893"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8" y="3317343"/>
                        <a:ext cx="4505325"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4" name="Rectangle 10"/>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fontAlgn="auto" hangingPunct="1">
              <a:spcBef>
                <a:spcPts val="0"/>
              </a:spcBef>
              <a:spcAft>
                <a:spcPts val="0"/>
              </a:spcAft>
              <a:defRPr/>
            </a:pPr>
            <a:endParaRPr lang="zh-CN" altLang="en-US">
              <a:latin typeface="+mn-lt"/>
            </a:endParaRPr>
          </a:p>
        </p:txBody>
      </p:sp>
      <p:sp>
        <p:nvSpPr>
          <p:cNvPr id="41996" name="Rectangle 12"/>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fontAlgn="auto" hangingPunct="1">
              <a:spcBef>
                <a:spcPts val="0"/>
              </a:spcBef>
              <a:spcAft>
                <a:spcPts val="0"/>
              </a:spcAft>
              <a:defRPr/>
            </a:pPr>
            <a:endParaRPr lang="zh-CN" altLang="en-US">
              <a:latin typeface="+mn-lt"/>
            </a:endParaRPr>
          </a:p>
        </p:txBody>
      </p:sp>
      <p:sp>
        <p:nvSpPr>
          <p:cNvPr id="2" name="矩形 1"/>
          <p:cNvSpPr/>
          <p:nvPr/>
        </p:nvSpPr>
        <p:spPr>
          <a:xfrm>
            <a:off x="3926577" y="3454131"/>
            <a:ext cx="1949573" cy="461665"/>
          </a:xfrm>
          <a:prstGeom prst="rect">
            <a:avLst/>
          </a:prstGeom>
        </p:spPr>
        <p:txBody>
          <a:bodyPr wrap="none">
            <a:spAutoFit/>
          </a:bodyPr>
          <a:lstStyle/>
          <a:p>
            <a:r>
              <a:rPr lang="zh-CN" altLang="en-US" sz="2400" b="1" dirty="0">
                <a:latin typeface="Times New Roman" panose="02020603050405020304" pitchFamily="18" charset="0"/>
              </a:rPr>
              <a:t>等差级数</a:t>
            </a:r>
            <a:r>
              <a:rPr lang="en-US" altLang="zh-CN" sz="2400" b="1" dirty="0">
                <a:latin typeface="Times New Roman" panose="02020603050405020304" pitchFamily="18" charset="0"/>
              </a:rPr>
              <a:t>{</a:t>
            </a:r>
            <a:r>
              <a:rPr lang="en-US" altLang="zh-CN" sz="2400" b="1" dirty="0" err="1">
                <a:latin typeface="Times New Roman" panose="02020603050405020304" pitchFamily="18" charset="0"/>
              </a:rPr>
              <a:t>a</a:t>
            </a:r>
            <a:r>
              <a:rPr lang="en-US" altLang="zh-CN" sz="2400" b="1" baseline="-25000" dirty="0" err="1">
                <a:latin typeface="Times New Roman" panose="02020603050405020304" pitchFamily="18" charset="0"/>
              </a:rPr>
              <a:t>k</a:t>
            </a:r>
            <a:r>
              <a:rPr lang="en-US" altLang="zh-CN" sz="2400" b="1" dirty="0">
                <a:latin typeface="Times New Roman" panose="02020603050405020304" pitchFamily="18" charset="0"/>
              </a:rPr>
              <a:t>}</a:t>
            </a:r>
            <a:endParaRPr lang="zh-CN" altLang="en-US" sz="2400" b="1" dirty="0">
              <a:latin typeface="Times New Roman" panose="02020603050405020304" pitchFamily="18" charset="0"/>
            </a:endParaRPr>
          </a:p>
        </p:txBody>
      </p:sp>
      <p:sp>
        <p:nvSpPr>
          <p:cNvPr id="3" name="矩形 2"/>
          <p:cNvSpPr/>
          <p:nvPr/>
        </p:nvSpPr>
        <p:spPr>
          <a:xfrm>
            <a:off x="5813755" y="4336969"/>
            <a:ext cx="2103461" cy="461665"/>
          </a:xfrm>
          <a:prstGeom prst="rect">
            <a:avLst/>
          </a:prstGeom>
        </p:spPr>
        <p:txBody>
          <a:bodyPr wrap="none">
            <a:spAutoFit/>
          </a:bodyPr>
          <a:lstStyle/>
          <a:p>
            <a:r>
              <a:rPr lang="zh-CN" altLang="en-US" sz="2400" b="1" dirty="0">
                <a:latin typeface="Times New Roman" panose="02020603050405020304" pitchFamily="18" charset="0"/>
              </a:rPr>
              <a:t>等比级数</a:t>
            </a:r>
            <a:r>
              <a:rPr lang="en-US" altLang="zh-CN" sz="2400" b="1" dirty="0">
                <a:latin typeface="Times New Roman" panose="02020603050405020304" pitchFamily="18" charset="0"/>
              </a:rPr>
              <a:t>{</a:t>
            </a:r>
            <a:r>
              <a:rPr lang="en-US" altLang="zh-CN" sz="2400" b="1" dirty="0" err="1">
                <a:latin typeface="Times New Roman" panose="02020603050405020304" pitchFamily="18" charset="0"/>
              </a:rPr>
              <a:t>aq</a:t>
            </a:r>
            <a:r>
              <a:rPr lang="en-US" altLang="zh-CN" sz="2400" b="1" baseline="30000" dirty="0" err="1">
                <a:latin typeface="Times New Roman" panose="02020603050405020304" pitchFamily="18" charset="0"/>
              </a:rPr>
              <a:t>k</a:t>
            </a:r>
            <a:r>
              <a:rPr lang="en-US" altLang="zh-CN" sz="2400" b="1" dirty="0">
                <a:latin typeface="Times New Roman" panose="02020603050405020304" pitchFamily="18" charset="0"/>
              </a:rPr>
              <a:t>}</a:t>
            </a:r>
            <a:endParaRPr lang="zh-CN" altLang="en-US" sz="2400" b="1" dirty="0">
              <a:latin typeface="Times New Roman" panose="02020603050405020304" pitchFamily="18" charset="0"/>
            </a:endParaRPr>
          </a:p>
        </p:txBody>
      </p:sp>
      <p:sp>
        <p:nvSpPr>
          <p:cNvPr id="4" name="矩形 3"/>
          <p:cNvSpPr/>
          <p:nvPr/>
        </p:nvSpPr>
        <p:spPr>
          <a:xfrm>
            <a:off x="3206488" y="5070799"/>
            <a:ext cx="2103461" cy="461665"/>
          </a:xfrm>
          <a:prstGeom prst="rect">
            <a:avLst/>
          </a:prstGeom>
        </p:spPr>
        <p:txBody>
          <a:bodyPr wrap="none">
            <a:spAutoFit/>
          </a:bodyPr>
          <a:lstStyle/>
          <a:p>
            <a:r>
              <a:rPr lang="zh-CN" altLang="en-US" sz="2400" dirty="0">
                <a:latin typeface="Times New Roman" panose="02020603050405020304" pitchFamily="18" charset="0"/>
              </a:rPr>
              <a:t>调和级数</a:t>
            </a:r>
            <a:r>
              <a:rPr lang="en-US" altLang="zh-CN" sz="2400" dirty="0">
                <a:latin typeface="Times New Roman" panose="02020603050405020304" pitchFamily="18" charset="0"/>
              </a:rPr>
              <a:t>{1/k}</a:t>
            </a:r>
            <a:endParaRPr lang="zh-CN" altLang="en-US" sz="2400" dirty="0">
              <a:latin typeface="Times New Roman" panose="02020603050405020304" pitchFamily="18" charset="0"/>
            </a:endParaRPr>
          </a:p>
        </p:txBody>
      </p:sp>
      <p:sp>
        <p:nvSpPr>
          <p:cNvPr id="5" name="矩形 4"/>
          <p:cNvSpPr/>
          <p:nvPr/>
        </p:nvSpPr>
        <p:spPr>
          <a:xfrm>
            <a:off x="0" y="5788024"/>
            <a:ext cx="9144000" cy="830997"/>
          </a:xfrm>
          <a:prstGeom prst="rect">
            <a:avLst/>
          </a:prstGeom>
        </p:spPr>
        <p:txBody>
          <a:bodyPr wrap="square">
            <a:spAutoFit/>
          </a:bodyPr>
          <a:lstStyle/>
          <a:p>
            <a:pPr eaLnBrk="1" hangingPunct="1">
              <a:spcBef>
                <a:spcPts val="1800"/>
              </a:spcBef>
            </a:pPr>
            <a:r>
              <a:rPr lang="zh-CN" altLang="en-US" sz="2400" b="1" dirty="0">
                <a:latin typeface="Times New Roman" panose="02020603050405020304" pitchFamily="18" charset="0"/>
                <a:cs typeface="Times New Roman" panose="02020603050405020304" pitchFamily="18" charset="0"/>
              </a:rPr>
              <a:t>对于算法分析工作</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主要关注的是函数的渐近的界，而这个近似值正好就是它的渐近的界</a:t>
            </a:r>
            <a:r>
              <a:rPr lang="en-US" altLang="zh-CN" sz="2400" b="1" dirty="0">
                <a:latin typeface="Times New Roman" panose="02020603050405020304" pitchFamily="18" charset="0"/>
                <a:cs typeface="Times New Roman" panose="02020603050405020304" pitchFamily="18" charset="0"/>
              </a:rPr>
              <a:t>.</a:t>
            </a:r>
            <a:endParaRPr lang="en-US" altLang="zh-CN" sz="2400" b="1" dirty="0"/>
          </a:p>
        </p:txBody>
      </p:sp>
    </p:spTree>
    <p:extLst>
      <p:ext uri="{BB962C8B-B14F-4D97-AF65-F5344CB8AC3E}">
        <p14:creationId xmlns:p14="http://schemas.microsoft.com/office/powerpoint/2010/main" val="2172270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2"/>
          <p:cNvSpPr>
            <a:spLocks noGrp="1"/>
          </p:cNvSpPr>
          <p:nvPr>
            <p:ph idx="1"/>
          </p:nvPr>
        </p:nvSpPr>
        <p:spPr>
          <a:xfrm>
            <a:off x="421426" y="1000918"/>
            <a:ext cx="8229600" cy="1368425"/>
          </a:xfrm>
        </p:spPr>
        <p:txBody>
          <a:bodyPr/>
          <a:lstStyle/>
          <a:p>
            <a:pPr eaLnBrk="1" hangingPunct="1">
              <a:buFont typeface="Arial" panose="020B0604020202020204" pitchFamily="34" charset="0"/>
              <a:buNone/>
            </a:pPr>
            <a:r>
              <a:rPr lang="zh-CN" altLang="en-US" sz="2400" b="1" dirty="0">
                <a:solidFill>
                  <a:srgbClr val="C00000"/>
                </a:solidFill>
              </a:rPr>
              <a:t>例</a:t>
            </a:r>
            <a:r>
              <a:rPr lang="en-US" altLang="zh-CN" sz="2400" b="1" dirty="0">
                <a:solidFill>
                  <a:srgbClr val="C00000"/>
                </a:solidFill>
                <a:latin typeface="Times New Roman" panose="02020603050405020304" pitchFamily="18" charset="0"/>
                <a:cs typeface="Times New Roman" panose="02020603050405020304" pitchFamily="18" charset="0"/>
              </a:rPr>
              <a:t> </a:t>
            </a:r>
            <a:r>
              <a:rPr lang="en-US" altLang="zh-CN" sz="2400" b="1" dirty="0">
                <a:solidFill>
                  <a:srgbClr val="C00000"/>
                </a:solidFill>
              </a:rPr>
              <a:t> </a:t>
            </a:r>
            <a:r>
              <a:rPr lang="zh-CN" altLang="en-US" sz="2400" b="1" dirty="0"/>
              <a:t>求和</a:t>
            </a:r>
            <a:endParaRPr lang="en-US" altLang="zh-CN" sz="2400" b="1" dirty="0"/>
          </a:p>
          <a:p>
            <a:pPr eaLnBrk="1" hangingPunct="1">
              <a:spcBef>
                <a:spcPts val="1800"/>
              </a:spcBef>
              <a:buFont typeface="Arial" panose="020B0604020202020204" pitchFamily="34" charset="0"/>
              <a:buNone/>
            </a:pPr>
            <a:r>
              <a:rPr lang="en-US" altLang="zh-CN" sz="2400" b="1" dirty="0">
                <a:latin typeface="Times New Roman" panose="02020603050405020304" pitchFamily="18" charset="0"/>
                <a:cs typeface="Times New Roman" panose="02020603050405020304" pitchFamily="18" charset="0"/>
              </a:rPr>
              <a:t>  (1)                              (2) </a:t>
            </a:r>
          </a:p>
          <a:p>
            <a:pPr eaLnBrk="1" hangingPunct="1"/>
            <a:endParaRPr lang="en-US" altLang="zh-CN" sz="2400" b="1" dirty="0"/>
          </a:p>
          <a:p>
            <a:pPr eaLnBrk="1" hangingPunct="1"/>
            <a:endParaRPr lang="en-US" altLang="zh-CN" sz="2400" b="1" dirty="0"/>
          </a:p>
        </p:txBody>
      </p:sp>
      <p:graphicFrame>
        <p:nvGraphicFramePr>
          <p:cNvPr id="38915" name="Object 2"/>
          <p:cNvGraphicFramePr>
            <a:graphicFrameLocks noChangeAspect="1"/>
          </p:cNvGraphicFramePr>
          <p:nvPr>
            <p:extLst>
              <p:ext uri="{D42A27DB-BD31-4B8C-83A1-F6EECF244321}">
                <p14:modId xmlns:p14="http://schemas.microsoft.com/office/powerpoint/2010/main" val="1258604073"/>
              </p:ext>
            </p:extLst>
          </p:nvPr>
        </p:nvGraphicFramePr>
        <p:xfrm>
          <a:off x="606425" y="4109607"/>
          <a:ext cx="8074025" cy="1698625"/>
        </p:xfrm>
        <a:graphic>
          <a:graphicData uri="http://schemas.openxmlformats.org/presentationml/2006/ole">
            <mc:AlternateContent xmlns:mc="http://schemas.openxmlformats.org/markup-compatibility/2006">
              <mc:Choice xmlns:v="urn:schemas-microsoft-com:vml" Requires="v">
                <p:oleObj name="公式" r:id="rId2" imgW="4330700" imgH="889000" progId="Equation.3">
                  <p:embed/>
                </p:oleObj>
              </mc:Choice>
              <mc:Fallback>
                <p:oleObj name="公式" r:id="rId2" imgW="4330700" imgH="8890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425" y="4109607"/>
                        <a:ext cx="8074025"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16" name="Object 3"/>
          <p:cNvGraphicFramePr>
            <a:graphicFrameLocks noChangeAspect="1"/>
          </p:cNvGraphicFramePr>
          <p:nvPr>
            <p:extLst>
              <p:ext uri="{D42A27DB-BD31-4B8C-83A1-F6EECF244321}">
                <p14:modId xmlns:p14="http://schemas.microsoft.com/office/powerpoint/2010/main" val="3908058893"/>
              </p:ext>
            </p:extLst>
          </p:nvPr>
        </p:nvGraphicFramePr>
        <p:xfrm>
          <a:off x="1187450" y="1568806"/>
          <a:ext cx="1368425" cy="781050"/>
        </p:xfrm>
        <a:graphic>
          <a:graphicData uri="http://schemas.openxmlformats.org/presentationml/2006/ole">
            <mc:AlternateContent xmlns:mc="http://schemas.openxmlformats.org/markup-compatibility/2006">
              <mc:Choice xmlns:v="urn:schemas-microsoft-com:vml" Requires="v">
                <p:oleObj name="公式" r:id="rId4" imgW="748975" imgH="431613" progId="Equation.3">
                  <p:embed/>
                </p:oleObj>
              </mc:Choice>
              <mc:Fallback>
                <p:oleObj name="公式" r:id="rId4" imgW="748975" imgH="431613"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1568806"/>
                        <a:ext cx="136842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17" name="Object 4"/>
          <p:cNvGraphicFramePr>
            <a:graphicFrameLocks noChangeAspect="1"/>
          </p:cNvGraphicFramePr>
          <p:nvPr/>
        </p:nvGraphicFramePr>
        <p:xfrm>
          <a:off x="3635375" y="1590675"/>
          <a:ext cx="1008063" cy="830263"/>
        </p:xfrm>
        <a:graphic>
          <a:graphicData uri="http://schemas.openxmlformats.org/presentationml/2006/ole">
            <mc:AlternateContent xmlns:mc="http://schemas.openxmlformats.org/markup-compatibility/2006">
              <mc:Choice xmlns:v="urn:schemas-microsoft-com:vml" Requires="v">
                <p:oleObj name="公式" r:id="rId6" imgW="520474" imgH="431613" progId="Equation.3">
                  <p:embed/>
                </p:oleObj>
              </mc:Choice>
              <mc:Fallback>
                <p:oleObj name="公式" r:id="rId6" imgW="520474" imgH="431613"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5375" y="1590675"/>
                        <a:ext cx="10080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18" name="Object 5"/>
          <p:cNvGraphicFramePr>
            <a:graphicFrameLocks noChangeAspect="1"/>
          </p:cNvGraphicFramePr>
          <p:nvPr>
            <p:extLst>
              <p:ext uri="{D42A27DB-BD31-4B8C-83A1-F6EECF244321}">
                <p14:modId xmlns:p14="http://schemas.microsoft.com/office/powerpoint/2010/main" val="2432542551"/>
              </p:ext>
            </p:extLst>
          </p:nvPr>
        </p:nvGraphicFramePr>
        <p:xfrm>
          <a:off x="1187450" y="2432333"/>
          <a:ext cx="4618038" cy="1655762"/>
        </p:xfrm>
        <a:graphic>
          <a:graphicData uri="http://schemas.openxmlformats.org/presentationml/2006/ole">
            <mc:AlternateContent xmlns:mc="http://schemas.openxmlformats.org/markup-compatibility/2006">
              <mc:Choice xmlns:v="urn:schemas-microsoft-com:vml" Requires="v">
                <p:oleObj name="Equation" r:id="rId8" imgW="2603500" imgH="889000" progId="Equation.DSMT4">
                  <p:embed/>
                </p:oleObj>
              </mc:Choice>
              <mc:Fallback>
                <p:oleObj name="Equation" r:id="rId8" imgW="2603500" imgH="8890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7450" y="2432333"/>
                        <a:ext cx="4618038"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19" name="标题 1"/>
          <p:cNvSpPr>
            <a:spLocks noGrp="1"/>
          </p:cNvSpPr>
          <p:nvPr>
            <p:ph type="title"/>
          </p:nvPr>
        </p:nvSpPr>
        <p:spPr>
          <a:xfrm>
            <a:off x="457200" y="260350"/>
            <a:ext cx="8229600" cy="792163"/>
          </a:xfrm>
        </p:spPr>
        <p:txBody>
          <a:bodyPr/>
          <a:lstStyle/>
          <a:p>
            <a:pPr eaLnBrk="1" hangingPunct="1"/>
            <a:r>
              <a:rPr lang="zh-CN" altLang="en-US" sz="4000" b="1">
                <a:solidFill>
                  <a:srgbClr val="C00000"/>
                </a:solidFill>
              </a:rPr>
              <a:t>        求和实例</a:t>
            </a:r>
          </a:p>
        </p:txBody>
      </p:sp>
      <p:sp>
        <p:nvSpPr>
          <p:cNvPr id="38920" name="TextBox 7"/>
          <p:cNvSpPr txBox="1">
            <a:spLocks noChangeArrowheads="1"/>
          </p:cNvSpPr>
          <p:nvPr/>
        </p:nvSpPr>
        <p:spPr bwMode="auto">
          <a:xfrm>
            <a:off x="539750" y="2492375"/>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t>解</a:t>
            </a:r>
          </a:p>
        </p:txBody>
      </p:sp>
      <p:sp>
        <p:nvSpPr>
          <p:cNvPr id="3" name="矩形 2"/>
          <p:cNvSpPr/>
          <p:nvPr/>
        </p:nvSpPr>
        <p:spPr>
          <a:xfrm>
            <a:off x="457200" y="5775623"/>
            <a:ext cx="8579296" cy="830997"/>
          </a:xfrm>
          <a:prstGeom prst="rect">
            <a:avLst/>
          </a:prstGeom>
        </p:spPr>
        <p:txBody>
          <a:bodyPr wrap="square">
            <a:spAutoFit/>
          </a:bodyPr>
          <a:lstStyle/>
          <a:p>
            <a:r>
              <a:rPr lang="zh-CN" altLang="en-US" sz="2400" dirty="0">
                <a:latin typeface="Times New Roman" panose="02020603050405020304" pitchFamily="18" charset="0"/>
              </a:rPr>
              <a:t>(2)的运算式将在二分检索算法平均情况下的时间复杂度分析公式中用到.</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2"/>
          <p:cNvSpPr>
            <a:spLocks noGrp="1"/>
          </p:cNvSpPr>
          <p:nvPr>
            <p:ph idx="1"/>
          </p:nvPr>
        </p:nvSpPr>
        <p:spPr>
          <a:xfrm>
            <a:off x="0" y="643614"/>
            <a:ext cx="9144000" cy="4752975"/>
          </a:xfrm>
        </p:spPr>
        <p:txBody>
          <a:bodyPr/>
          <a:lstStyle/>
          <a:p>
            <a:pPr eaLnBrk="1" hangingPunct="1"/>
            <a:r>
              <a:rPr lang="zh-CN" altLang="en-US" sz="2400" b="1" dirty="0"/>
              <a:t>对于有些求和公式</a:t>
            </a:r>
            <a:r>
              <a:rPr lang="en-US" altLang="zh-CN" sz="2400" b="1" dirty="0"/>
              <a:t>,</a:t>
            </a:r>
            <a:r>
              <a:rPr lang="zh-CN" altLang="en-US" sz="2400" b="1" dirty="0"/>
              <a:t>求不出精确的值</a:t>
            </a:r>
            <a:r>
              <a:rPr lang="en-US" altLang="zh-CN" sz="2400" b="1" dirty="0"/>
              <a:t>,</a:t>
            </a:r>
            <a:r>
              <a:rPr lang="zh-CN" altLang="en-US" sz="2400" b="1" dirty="0"/>
              <a:t>但可以估计和式的上界</a:t>
            </a:r>
            <a:r>
              <a:rPr lang="en-US" altLang="zh-CN" sz="2400" b="1" dirty="0"/>
              <a:t>.</a:t>
            </a:r>
            <a:r>
              <a:rPr lang="zh-CN" altLang="en-US" sz="2400" b="1" dirty="0"/>
              <a:t>这个上界对某些算法分析过程也是有用的</a:t>
            </a:r>
            <a:r>
              <a:rPr lang="en-US" altLang="zh-CN" sz="2400" b="1" dirty="0"/>
              <a:t>.</a:t>
            </a:r>
            <a:r>
              <a:rPr lang="zh-CN" altLang="en-US" sz="2400" b="1" dirty="0"/>
              <a:t>为了估计和式的</a:t>
            </a:r>
            <a:r>
              <a:rPr lang="zh-CN" altLang="en-US" sz="2400" b="1" dirty="0">
                <a:solidFill>
                  <a:srgbClr val="FF0000"/>
                </a:solidFill>
              </a:rPr>
              <a:t>上界</a:t>
            </a:r>
            <a:r>
              <a:rPr lang="en-US" altLang="zh-CN" sz="2400" b="1" dirty="0"/>
              <a:t>,</a:t>
            </a:r>
            <a:r>
              <a:rPr lang="zh-CN" altLang="en-US" sz="2400" b="1" dirty="0"/>
              <a:t>可以使用</a:t>
            </a:r>
            <a:r>
              <a:rPr lang="zh-CN" altLang="en-US" sz="2400" b="1" dirty="0">
                <a:solidFill>
                  <a:srgbClr val="FF0000"/>
                </a:solidFill>
              </a:rPr>
              <a:t>放大的方法</a:t>
            </a:r>
            <a:r>
              <a:rPr lang="en-US" altLang="zh-CN" sz="2400" b="1" dirty="0"/>
              <a:t>,</a:t>
            </a:r>
            <a:r>
              <a:rPr lang="zh-CN" altLang="en-US" sz="2400" b="1" dirty="0"/>
              <a:t>就是将数列中的某些项放大</a:t>
            </a:r>
            <a:r>
              <a:rPr lang="en-US" altLang="zh-CN" sz="2400" b="1" dirty="0"/>
              <a:t>,</a:t>
            </a:r>
            <a:r>
              <a:rPr lang="zh-CN" altLang="en-US" sz="2400" b="1" dirty="0"/>
              <a:t>以使得数列变成一个类似于等比或等差数列等基本数列的形式</a:t>
            </a:r>
            <a:r>
              <a:rPr lang="en-US" altLang="zh-CN" sz="2400" b="1" dirty="0"/>
              <a:t>,</a:t>
            </a:r>
            <a:r>
              <a:rPr lang="zh-CN" altLang="en-US" sz="2400" b="1" dirty="0"/>
              <a:t>然后再求和</a:t>
            </a:r>
            <a:r>
              <a:rPr lang="en-US" altLang="zh-CN" sz="2400" b="1" dirty="0"/>
              <a:t>.</a:t>
            </a:r>
            <a:r>
              <a:rPr lang="zh-CN" altLang="en-US" sz="2400" b="1" dirty="0"/>
              <a:t> 这样求得的和是一个上界。</a:t>
            </a:r>
            <a:endParaRPr lang="en-US" altLang="zh-CN" sz="2400" b="1" dirty="0"/>
          </a:p>
          <a:p>
            <a:pPr eaLnBrk="1" hangingPunct="1"/>
            <a:r>
              <a:rPr lang="zh-CN" altLang="en-US" sz="2400" b="1" dirty="0"/>
              <a:t>估计和式上界的第一种放大法就是用序列中的最大项代替序列中的每个项，这种方法可以表示为</a:t>
            </a:r>
            <a:endParaRPr lang="en-US" altLang="zh-CN" sz="2400" b="1" dirty="0"/>
          </a:p>
          <a:p>
            <a:pPr eaLnBrk="1" hangingPunct="1"/>
            <a:endParaRPr lang="en-US" altLang="zh-CN" sz="2400" b="1" dirty="0"/>
          </a:p>
          <a:p>
            <a:pPr marL="0" indent="0" eaLnBrk="1" hangingPunct="1">
              <a:buNone/>
            </a:pPr>
            <a:r>
              <a:rPr lang="zh-CN" altLang="en-US" sz="2400" b="1" dirty="0"/>
              <a:t>这种方法虽然简单，但是放大后求得的和可能与原来数列的和差距太大</a:t>
            </a:r>
            <a:r>
              <a:rPr lang="en-US" altLang="zh-CN" sz="2400" b="1" dirty="0"/>
              <a:t>.</a:t>
            </a:r>
            <a:r>
              <a:rPr lang="zh-CN" altLang="en-US" sz="2400" b="1" dirty="0"/>
              <a:t>如果放大后所求得和函数的渐近的界仍旧保持不变，这种放大还是有用的</a:t>
            </a:r>
            <a:r>
              <a:rPr lang="en-US" altLang="zh-CN" sz="2400" b="1" dirty="0"/>
              <a:t>.</a:t>
            </a:r>
          </a:p>
          <a:p>
            <a:pPr eaLnBrk="1" hangingPunct="1"/>
            <a:r>
              <a:rPr lang="zh-CN" altLang="en-US" sz="2400" b="1" dirty="0"/>
              <a:t>另一种放大方法要用到等比级数。</a:t>
            </a:r>
            <a:r>
              <a:rPr lang="zh-CN" altLang="en-US" sz="2400" b="1" dirty="0">
                <a:latin typeface="Times New Roman" panose="02020603050405020304" pitchFamily="18" charset="0"/>
                <a:cs typeface="Times New Roman" panose="02020603050405020304" pitchFamily="18" charset="0"/>
              </a:rPr>
              <a:t>常数 </a:t>
            </a:r>
            <a:r>
              <a:rPr lang="en-US" altLang="zh-CN" sz="2400" b="1" i="1" dirty="0">
                <a:latin typeface="Times New Roman" panose="02020603050405020304" pitchFamily="18" charset="0"/>
                <a:cs typeface="Times New Roman" panose="02020603050405020304" pitchFamily="18" charset="0"/>
              </a:rPr>
              <a:t>r </a:t>
            </a:r>
            <a:r>
              <a:rPr lang="en-US" altLang="zh-CN" sz="2400" b="1" dirty="0">
                <a:latin typeface="Times New Roman" panose="02020603050405020304" pitchFamily="18" charset="0"/>
                <a:cs typeface="Times New Roman" panose="02020603050405020304" pitchFamily="18" charset="0"/>
              </a:rPr>
              <a:t>&lt;1</a:t>
            </a:r>
            <a:r>
              <a:rPr lang="zh-CN" altLang="en-US" sz="2400" b="1" dirty="0">
                <a:latin typeface="Times New Roman" panose="02020603050405020304" pitchFamily="18" charset="0"/>
                <a:cs typeface="Times New Roman" panose="02020603050405020304" pitchFamily="18" charset="0"/>
              </a:rPr>
              <a:t>，使得</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对一切 </a:t>
            </a:r>
            <a:r>
              <a:rPr lang="en-US" altLang="zh-CN" sz="2400" b="1" i="1" dirty="0">
                <a:latin typeface="Times New Roman" panose="02020603050405020304" pitchFamily="18" charset="0"/>
                <a:cs typeface="Times New Roman" panose="02020603050405020304" pitchFamily="18" charset="0"/>
              </a:rPr>
              <a:t>k </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cs typeface="Times New Roman" panose="02020603050405020304" pitchFamily="18" charset="0"/>
              </a:rPr>
              <a:t>0</a:t>
            </a:r>
            <a:r>
              <a:rPr lang="zh-CN" altLang="en-US" sz="2400" b="1" dirty="0">
                <a:latin typeface="Times New Roman" panose="02020603050405020304" pitchFamily="18" charset="0"/>
                <a:cs typeface="Times New Roman" panose="02020603050405020304" pitchFamily="18" charset="0"/>
              </a:rPr>
              <a:t>成立，则</a:t>
            </a:r>
            <a:endParaRPr lang="en-US" altLang="zh-CN" sz="2400" b="1" dirty="0"/>
          </a:p>
          <a:p>
            <a:pPr eaLnBrk="1" hangingPunct="1"/>
            <a:endParaRPr lang="en-US" altLang="zh-CN" sz="2400" b="1" dirty="0"/>
          </a:p>
        </p:txBody>
      </p:sp>
      <p:sp>
        <p:nvSpPr>
          <p:cNvPr id="37891" name="标题 1"/>
          <p:cNvSpPr>
            <a:spLocks noGrp="1"/>
          </p:cNvSpPr>
          <p:nvPr>
            <p:ph type="title"/>
          </p:nvPr>
        </p:nvSpPr>
        <p:spPr>
          <a:xfrm>
            <a:off x="1403350" y="101601"/>
            <a:ext cx="6948488" cy="519087"/>
          </a:xfrm>
        </p:spPr>
        <p:txBody>
          <a:bodyPr/>
          <a:lstStyle/>
          <a:p>
            <a:pPr algn="l" eaLnBrk="1" hangingPunct="1"/>
            <a:r>
              <a:rPr lang="zh-CN" altLang="en-US" sz="4000" b="1" dirty="0">
                <a:solidFill>
                  <a:srgbClr val="C00000"/>
                </a:solidFill>
              </a:rPr>
              <a:t>            求和的方法</a:t>
            </a:r>
          </a:p>
        </p:txBody>
      </p:sp>
      <p:sp>
        <p:nvSpPr>
          <p:cNvPr id="41986" name="Rectangle 2"/>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fontAlgn="auto" hangingPunct="1">
              <a:spcBef>
                <a:spcPts val="0"/>
              </a:spcBef>
              <a:spcAft>
                <a:spcPts val="0"/>
              </a:spcAft>
              <a:defRPr/>
            </a:pPr>
            <a:endParaRPr lang="zh-CN" altLang="en-US">
              <a:latin typeface="+mn-lt"/>
            </a:endParaRPr>
          </a:p>
        </p:txBody>
      </p:sp>
      <p:sp>
        <p:nvSpPr>
          <p:cNvPr id="41994" name="Rectangle 10"/>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fontAlgn="auto" hangingPunct="1">
              <a:spcBef>
                <a:spcPts val="0"/>
              </a:spcBef>
              <a:spcAft>
                <a:spcPts val="0"/>
              </a:spcAft>
              <a:defRPr/>
            </a:pPr>
            <a:endParaRPr lang="zh-CN" altLang="en-US">
              <a:latin typeface="+mn-lt"/>
            </a:endParaRPr>
          </a:p>
        </p:txBody>
      </p:sp>
      <p:graphicFrame>
        <p:nvGraphicFramePr>
          <p:cNvPr id="37895" name="Object 9"/>
          <p:cNvGraphicFramePr>
            <a:graphicFrameLocks noChangeAspect="1"/>
          </p:cNvGraphicFramePr>
          <p:nvPr>
            <p:extLst>
              <p:ext uri="{D42A27DB-BD31-4B8C-83A1-F6EECF244321}">
                <p14:modId xmlns:p14="http://schemas.microsoft.com/office/powerpoint/2010/main" val="665139679"/>
              </p:ext>
            </p:extLst>
          </p:nvPr>
        </p:nvGraphicFramePr>
        <p:xfrm>
          <a:off x="4716016" y="3212976"/>
          <a:ext cx="1944687" cy="590550"/>
        </p:xfrm>
        <a:graphic>
          <a:graphicData uri="http://schemas.openxmlformats.org/presentationml/2006/ole">
            <mc:AlternateContent xmlns:mc="http://schemas.openxmlformats.org/markup-compatibility/2006">
              <mc:Choice xmlns:v="urn:schemas-microsoft-com:vml" Requires="v">
                <p:oleObj name="Equation" r:id="rId2" imgW="1015559" imgH="304668" progId="Equation.DSMT4">
                  <p:embed/>
                </p:oleObj>
              </mc:Choice>
              <mc:Fallback>
                <p:oleObj name="Equation" r:id="rId2" imgW="1015559" imgH="304668" progId="Equation.DSMT4">
                  <p:embed/>
                  <p:pic>
                    <p:nvPicPr>
                      <p:cNvPr id="37895"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3212976"/>
                        <a:ext cx="1944687"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6" name="Rectangle 12"/>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fontAlgn="auto" hangingPunct="1">
              <a:spcBef>
                <a:spcPts val="0"/>
              </a:spcBef>
              <a:spcAft>
                <a:spcPts val="0"/>
              </a:spcAft>
              <a:defRPr/>
            </a:pPr>
            <a:endParaRPr lang="zh-CN" altLang="en-US">
              <a:latin typeface="+mn-lt"/>
            </a:endParaRPr>
          </a:p>
        </p:txBody>
      </p:sp>
      <p:graphicFrame>
        <p:nvGraphicFramePr>
          <p:cNvPr id="17" name="Object 10"/>
          <p:cNvGraphicFramePr>
            <a:graphicFrameLocks noChangeAspect="1"/>
          </p:cNvGraphicFramePr>
          <p:nvPr>
            <p:extLst>
              <p:ext uri="{D42A27DB-BD31-4B8C-83A1-F6EECF244321}">
                <p14:modId xmlns:p14="http://schemas.microsoft.com/office/powerpoint/2010/main" val="1105142116"/>
              </p:ext>
            </p:extLst>
          </p:nvPr>
        </p:nvGraphicFramePr>
        <p:xfrm>
          <a:off x="7236296" y="4869160"/>
          <a:ext cx="936625" cy="769938"/>
        </p:xfrm>
        <a:graphic>
          <a:graphicData uri="http://schemas.openxmlformats.org/presentationml/2006/ole">
            <mc:AlternateContent xmlns:mc="http://schemas.openxmlformats.org/markup-compatibility/2006">
              <mc:Choice xmlns:v="urn:schemas-microsoft-com:vml" Requires="v">
                <p:oleObj name="Equation" r:id="rId4" imgW="571252" imgH="469696" progId="Equation.DSMT4">
                  <p:embed/>
                </p:oleObj>
              </mc:Choice>
              <mc:Fallback>
                <p:oleObj name="Equation" r:id="rId4" imgW="571252" imgH="469696" progId="Equation.DSMT4">
                  <p:embed/>
                  <p:pic>
                    <p:nvPicPr>
                      <p:cNvPr id="37898"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6296" y="4869160"/>
                        <a:ext cx="936625" cy="769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11"/>
          <p:cNvGraphicFramePr>
            <a:graphicFrameLocks noChangeAspect="1"/>
          </p:cNvGraphicFramePr>
          <p:nvPr>
            <p:extLst>
              <p:ext uri="{D42A27DB-BD31-4B8C-83A1-F6EECF244321}">
                <p14:modId xmlns:p14="http://schemas.microsoft.com/office/powerpoint/2010/main" val="1958489491"/>
              </p:ext>
            </p:extLst>
          </p:nvPr>
        </p:nvGraphicFramePr>
        <p:xfrm>
          <a:off x="2051720" y="5783545"/>
          <a:ext cx="3981450" cy="819150"/>
        </p:xfrm>
        <a:graphic>
          <a:graphicData uri="http://schemas.openxmlformats.org/presentationml/2006/ole">
            <mc:AlternateContent xmlns:mc="http://schemas.openxmlformats.org/markup-compatibility/2006">
              <mc:Choice xmlns:v="urn:schemas-microsoft-com:vml" Requires="v">
                <p:oleObj name="Equation" r:id="rId6" imgW="2082800" imgH="431800" progId="Equation.DSMT4">
                  <p:embed/>
                </p:oleObj>
              </mc:Choice>
              <mc:Fallback>
                <p:oleObj name="Equation" r:id="rId6" imgW="2082800" imgH="431800" progId="Equation.DSMT4">
                  <p:embed/>
                  <p:pic>
                    <p:nvPicPr>
                      <p:cNvPr id="37897"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720" y="5783545"/>
                        <a:ext cx="39814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矩形 18"/>
          <p:cNvSpPr/>
          <p:nvPr/>
        </p:nvSpPr>
        <p:spPr>
          <a:xfrm>
            <a:off x="6156176" y="6040202"/>
            <a:ext cx="646331" cy="369332"/>
          </a:xfrm>
          <a:prstGeom prst="rect">
            <a:avLst/>
          </a:prstGeom>
        </p:spPr>
        <p:txBody>
          <a:bodyPr wrap="none">
            <a:spAutoFit/>
          </a:bodyPr>
          <a:lstStyle/>
          <a:p>
            <a:r>
              <a:rPr lang="zh-CN" altLang="en-US" dirty="0"/>
              <a:t>根据</a:t>
            </a:r>
          </a:p>
        </p:txBody>
      </p:sp>
      <p:pic>
        <p:nvPicPr>
          <p:cNvPr id="20" name="图片 19"/>
          <p:cNvPicPr>
            <a:picLocks noChangeAspect="1"/>
          </p:cNvPicPr>
          <p:nvPr/>
        </p:nvPicPr>
        <p:blipFill>
          <a:blip r:embed="rId8"/>
          <a:stretch>
            <a:fillRect/>
          </a:stretch>
        </p:blipFill>
        <p:spPr>
          <a:xfrm>
            <a:off x="6961030" y="5979836"/>
            <a:ext cx="1539227" cy="537220"/>
          </a:xfrm>
          <a:prstGeom prst="rect">
            <a:avLst/>
          </a:prstGeom>
        </p:spPr>
      </p:pic>
    </p:spTree>
    <p:extLst>
      <p:ext uri="{BB962C8B-B14F-4D97-AF65-F5344CB8AC3E}">
        <p14:creationId xmlns:p14="http://schemas.microsoft.com/office/powerpoint/2010/main" val="1942879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457200" y="419100"/>
            <a:ext cx="8229600" cy="633413"/>
          </a:xfrm>
        </p:spPr>
        <p:txBody>
          <a:bodyPr/>
          <a:lstStyle/>
          <a:p>
            <a:pPr eaLnBrk="1" hangingPunct="1"/>
            <a:r>
              <a:rPr lang="zh-CN" altLang="en-US" sz="4000" b="1" dirty="0">
                <a:solidFill>
                  <a:srgbClr val="C00000"/>
                </a:solidFill>
              </a:rPr>
              <a:t>     递推方程的求解</a:t>
            </a:r>
          </a:p>
        </p:txBody>
      </p:sp>
      <p:sp>
        <p:nvSpPr>
          <p:cNvPr id="41988" name="Rectangle 2"/>
          <p:cNvSpPr>
            <a:spLocks noChangeArrowheads="1"/>
          </p:cNvSpPr>
          <p:nvPr/>
        </p:nvSpPr>
        <p:spPr bwMode="auto">
          <a:xfrm>
            <a:off x="431800" y="1806352"/>
            <a:ext cx="8280400"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ts val="600"/>
              </a:spcBef>
              <a:buFontTx/>
              <a:buNone/>
            </a:pPr>
            <a:r>
              <a:rPr lang="zh-CN" altLang="en-US" sz="2400" b="1" dirty="0">
                <a:latin typeface="Times New Roman" panose="02020603050405020304" pitchFamily="18" charset="0"/>
                <a:cs typeface="Times New Roman" panose="02020603050405020304" pitchFamily="18" charset="0"/>
              </a:rPr>
              <a:t>递归算法的分析离不开递推方程的求解</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本节先给出递推方程的定义</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然后说明一些常用的求解方法</a:t>
            </a:r>
            <a:r>
              <a:rPr lang="en-US" altLang="zh-CN" sz="2400" b="1" dirty="0">
                <a:latin typeface="Times New Roman" panose="02020603050405020304" pitchFamily="18" charset="0"/>
                <a:cs typeface="Times New Roman" panose="02020603050405020304" pitchFamily="18" charset="0"/>
              </a:rPr>
              <a:t>.</a:t>
            </a:r>
          </a:p>
          <a:p>
            <a:pPr algn="just" eaLnBrk="1" hangingPunct="1">
              <a:spcBef>
                <a:spcPts val="600"/>
              </a:spcBef>
              <a:buFontTx/>
              <a:buNone/>
            </a:pPr>
            <a:endParaRPr lang="en-US" altLang="zh-CN" sz="2400" b="1" dirty="0">
              <a:latin typeface="Times New Roman" panose="02020603050405020304" pitchFamily="18" charset="0"/>
              <a:cs typeface="Times New Roman" panose="02020603050405020304" pitchFamily="18" charset="0"/>
            </a:endParaRPr>
          </a:p>
          <a:p>
            <a:pPr algn="just" eaLnBrk="1" hangingPunct="1">
              <a:spcBef>
                <a:spcPts val="600"/>
              </a:spcBef>
              <a:buFontTx/>
              <a:buNone/>
            </a:pPr>
            <a:r>
              <a:rPr lang="zh-CN" altLang="zh-CN" sz="2400" b="1" dirty="0">
                <a:latin typeface="Times New Roman" panose="02020603050405020304" pitchFamily="18" charset="0"/>
                <a:cs typeface="Times New Roman" panose="02020603050405020304" pitchFamily="18" charset="0"/>
              </a:rPr>
              <a:t>设序列</a:t>
            </a:r>
            <a:r>
              <a:rPr lang="en-US" altLang="zh-CN" sz="2400" b="1" i="1" dirty="0">
                <a:latin typeface="Times New Roman" panose="02020603050405020304" pitchFamily="18" charset="0"/>
                <a:cs typeface="Times New Roman" panose="02020603050405020304" pitchFamily="18" charset="0"/>
              </a:rPr>
              <a:t>a</a:t>
            </a:r>
            <a:r>
              <a:rPr lang="en-US" altLang="zh-CN" sz="2400" b="1" baseline="-30000" dirty="0">
                <a:latin typeface="Times New Roman" panose="02020603050405020304" pitchFamily="18" charset="0"/>
                <a:cs typeface="Times New Roman" panose="02020603050405020304" pitchFamily="18" charset="0"/>
              </a:rPr>
              <a:t>0</a:t>
            </a:r>
            <a:r>
              <a:rPr lang="en-US" altLang="zh-CN"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a</a:t>
            </a:r>
            <a:r>
              <a:rPr lang="en-US" altLang="zh-CN" sz="2400" b="1" baseline="-30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 </a:t>
            </a:r>
            <a:r>
              <a:rPr lang="en-US" altLang="zh-CN" sz="2400" b="1" dirty="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a</a:t>
            </a:r>
            <a:r>
              <a:rPr lang="en-US" altLang="zh-CN" sz="2400" b="1" i="1" baseline="-30000" dirty="0">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rPr>
              <a:t>, </a:t>
            </a:r>
            <a:r>
              <a:rPr lang="en-US" altLang="zh-CN" sz="2400" b="1" dirty="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简记为</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a</a:t>
            </a:r>
            <a:r>
              <a:rPr lang="en-US" altLang="zh-CN" sz="2400" b="1" i="1" baseline="-30000" dirty="0">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一个把</a:t>
            </a:r>
            <a:r>
              <a:rPr lang="en-US" altLang="zh-CN" sz="2400" b="1" i="1" dirty="0">
                <a:latin typeface="Times New Roman" panose="02020603050405020304" pitchFamily="18" charset="0"/>
                <a:cs typeface="Times New Roman" panose="02020603050405020304" pitchFamily="18" charset="0"/>
              </a:rPr>
              <a:t>a</a:t>
            </a:r>
            <a:r>
              <a:rPr lang="en-US" altLang="zh-CN" sz="2400" b="1" i="1" baseline="-30000" dirty="0">
                <a:latin typeface="Times New Roman" panose="02020603050405020304" pitchFamily="18" charset="0"/>
                <a:cs typeface="Times New Roman" panose="02020603050405020304" pitchFamily="18" charset="0"/>
              </a:rPr>
              <a:t>n</a:t>
            </a:r>
            <a:r>
              <a:rPr lang="zh-CN" altLang="en-US" sz="2400" b="1" dirty="0">
                <a:latin typeface="Times New Roman" panose="02020603050405020304" pitchFamily="18" charset="0"/>
                <a:cs typeface="Times New Roman" panose="02020603050405020304" pitchFamily="18" charset="0"/>
              </a:rPr>
              <a:t>与某些个</a:t>
            </a:r>
            <a:r>
              <a:rPr lang="en-US" altLang="zh-CN" sz="2400" b="1" i="1" dirty="0" err="1">
                <a:latin typeface="Times New Roman" panose="02020603050405020304" pitchFamily="18" charset="0"/>
                <a:cs typeface="Times New Roman" panose="02020603050405020304" pitchFamily="18" charset="0"/>
              </a:rPr>
              <a:t>a</a:t>
            </a:r>
            <a:r>
              <a:rPr lang="en-US" altLang="zh-CN" sz="2400" b="1" i="1" baseline="-30000"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&lt;</a:t>
            </a:r>
            <a:r>
              <a:rPr lang="en-US" altLang="zh-CN" sz="2400" b="1" i="1" dirty="0">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rPr>
              <a:t>)</a:t>
            </a:r>
          </a:p>
          <a:p>
            <a:pPr algn="just" eaLnBrk="1" hangingPunct="1">
              <a:spcBef>
                <a:spcPts val="600"/>
              </a:spcBef>
              <a:buFontTx/>
              <a:buNone/>
            </a:pPr>
            <a:r>
              <a:rPr lang="zh-CN" altLang="en-US" sz="2400" b="1" dirty="0">
                <a:latin typeface="Times New Roman" panose="02020603050405020304" pitchFamily="18" charset="0"/>
                <a:cs typeface="Times New Roman" panose="02020603050405020304" pitchFamily="18" charset="0"/>
              </a:rPr>
              <a:t>联系起来的等式叫做关于序列 </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a</a:t>
            </a:r>
            <a:r>
              <a:rPr lang="en-US" altLang="zh-CN" sz="2400" b="1" i="1" baseline="-30000" dirty="0">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的</a:t>
            </a:r>
            <a:r>
              <a:rPr lang="zh-CN" altLang="en-US" sz="2400" b="1" dirty="0">
                <a:solidFill>
                  <a:srgbClr val="C00000"/>
                </a:solidFill>
                <a:latin typeface="Times New Roman" panose="02020603050405020304" pitchFamily="18" charset="0"/>
                <a:cs typeface="Times New Roman" panose="02020603050405020304" pitchFamily="18" charset="0"/>
              </a:rPr>
              <a:t>递推方程 </a:t>
            </a:r>
            <a:r>
              <a:rPr lang="en-US" altLang="zh-CN" sz="2400" b="1"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 </a:t>
            </a:r>
            <a:r>
              <a:rPr lang="en-US" altLang="zh-CN" sz="2400"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64AEF-182C-4428-937C-500F805769BC}"/>
              </a:ext>
            </a:extLst>
          </p:cNvPr>
          <p:cNvSpPr>
            <a:spLocks noGrp="1"/>
          </p:cNvSpPr>
          <p:nvPr>
            <p:ph type="title"/>
          </p:nvPr>
        </p:nvSpPr>
        <p:spPr/>
        <p:txBody>
          <a:bodyPr/>
          <a:lstStyle/>
          <a:p>
            <a:pPr>
              <a:defRPr/>
            </a:pPr>
            <a:r>
              <a:rPr lang="zh-CN" altLang="en-US" b="1" dirty="0">
                <a:solidFill>
                  <a:srgbClr val="C00000"/>
                </a:solidFill>
                <a:latin typeface="宋体" panose="02010600030101010101" pitchFamily="2" charset="-122"/>
              </a:rPr>
              <a:t>例 </a:t>
            </a:r>
            <a:r>
              <a:rPr lang="en-US" altLang="zh-CN" b="1" dirty="0">
                <a:solidFill>
                  <a:srgbClr val="C00000"/>
                </a:solidFill>
                <a:latin typeface="Times New Roman" panose="02020603050405020304" pitchFamily="18" charset="0"/>
                <a:cs typeface="Times New Roman" panose="02020603050405020304" pitchFamily="18" charset="0"/>
              </a:rPr>
              <a:t>Hanoi</a:t>
            </a:r>
            <a:r>
              <a:rPr lang="zh-CN" altLang="en-US" b="1" dirty="0">
                <a:solidFill>
                  <a:srgbClr val="C00000"/>
                </a:solidFill>
                <a:latin typeface="Times New Roman" panose="02020603050405020304" pitchFamily="18" charset="0"/>
                <a:cs typeface="Times New Roman" panose="02020603050405020304" pitchFamily="18" charset="0"/>
              </a:rPr>
              <a:t>塔问题</a:t>
            </a:r>
            <a:endParaRPr lang="zh-CN" altLang="en-US" dirty="0"/>
          </a:p>
        </p:txBody>
      </p:sp>
      <p:sp>
        <p:nvSpPr>
          <p:cNvPr id="69635" name="内容占位符 2">
            <a:extLst>
              <a:ext uri="{FF2B5EF4-FFF2-40B4-BE49-F238E27FC236}">
                <a16:creationId xmlns:a16="http://schemas.microsoft.com/office/drawing/2014/main" id="{C93E2E59-96D4-4D58-9230-BEB0D647B7CA}"/>
              </a:ext>
            </a:extLst>
          </p:cNvPr>
          <p:cNvSpPr>
            <a:spLocks noGrp="1"/>
          </p:cNvSpPr>
          <p:nvPr>
            <p:ph idx="1"/>
          </p:nvPr>
        </p:nvSpPr>
        <p:spPr>
          <a:xfrm>
            <a:off x="0" y="1052513"/>
            <a:ext cx="9108504" cy="5400675"/>
          </a:xfrm>
        </p:spPr>
        <p:txBody>
          <a:bodyPr/>
          <a:lstStyle/>
          <a:p>
            <a:r>
              <a:rPr lang="zh-CN" altLang="en-US" sz="2400" dirty="0">
                <a:latin typeface="Times New Roman" panose="02020603050405020304" pitchFamily="18" charset="0"/>
                <a:ea typeface="宋体" panose="02010600030101010101" pitchFamily="2" charset="-122"/>
              </a:rPr>
              <a:t>传说在古代印度的贝拿勒斯神庙，有一块黄铜板上插了</a:t>
            </a:r>
            <a:r>
              <a:rPr lang="en-US" altLang="zh-CN" sz="2400" dirty="0">
                <a:latin typeface="Times New Roman" panose="02020603050405020304" pitchFamily="18" charset="0"/>
                <a:ea typeface="宋体" panose="02010600030101010101" pitchFamily="2" charset="-122"/>
              </a:rPr>
              <a:t>3</a:t>
            </a:r>
            <a:r>
              <a:rPr lang="zh-CN" altLang="en-US" sz="2400" dirty="0">
                <a:latin typeface="Times New Roman" panose="02020603050405020304" pitchFamily="18" charset="0"/>
                <a:ea typeface="宋体" panose="02010600030101010101" pitchFamily="2" charset="-122"/>
              </a:rPr>
              <a:t>根宝石柱，在其中一根宝石柱自上而下由小到大地叠放着</a:t>
            </a:r>
            <a:r>
              <a:rPr lang="en-US" altLang="zh-CN" sz="2400" dirty="0">
                <a:latin typeface="Times New Roman" panose="02020603050405020304" pitchFamily="18" charset="0"/>
                <a:ea typeface="宋体" panose="02010600030101010101" pitchFamily="2" charset="-122"/>
              </a:rPr>
              <a:t>64</a:t>
            </a:r>
            <a:r>
              <a:rPr lang="zh-CN" altLang="en-US" sz="2400" dirty="0">
                <a:latin typeface="Times New Roman" panose="02020603050405020304" pitchFamily="18" charset="0"/>
                <a:ea typeface="宋体" panose="02010600030101010101" pitchFamily="2" charset="-122"/>
              </a:rPr>
              <a:t>个大小不等的金盘。一名僧人把这些金盘从一根宝石柱移到另外一根上。僧人在移动金盘时遵守下面</a:t>
            </a:r>
            <a:r>
              <a:rPr lang="en-US" altLang="zh-CN" sz="2400" dirty="0">
                <a:latin typeface="Times New Roman" panose="02020603050405020304" pitchFamily="18" charset="0"/>
                <a:ea typeface="宋体" panose="02010600030101010101" pitchFamily="2" charset="-122"/>
              </a:rPr>
              <a:t>3</a:t>
            </a:r>
            <a:r>
              <a:rPr lang="zh-CN" altLang="en-US" sz="2400" dirty="0">
                <a:latin typeface="Times New Roman" panose="02020603050405020304" pitchFamily="18" charset="0"/>
                <a:ea typeface="宋体" panose="02010600030101010101" pitchFamily="2" charset="-122"/>
              </a:rPr>
              <a:t>条规则： </a:t>
            </a:r>
            <a:br>
              <a:rPr lang="zh-CN" altLang="en-US" sz="2400" dirty="0">
                <a:latin typeface="Times New Roman" panose="02020603050405020304" pitchFamily="18" charset="0"/>
                <a:ea typeface="宋体" panose="02010600030101010101" pitchFamily="2" charset="-122"/>
              </a:rPr>
            </a:br>
            <a:r>
              <a:rPr lang="zh-CN" altLang="en-US" sz="2400" dirty="0">
                <a:latin typeface="Times New Roman" panose="02020603050405020304" pitchFamily="18" charset="0"/>
                <a:ea typeface="宋体" panose="02010600030101010101" pitchFamily="2" charset="-122"/>
              </a:rPr>
              <a:t>  第一，一次只能移动一个金盘。 </a:t>
            </a:r>
            <a:br>
              <a:rPr lang="zh-CN" altLang="en-US" sz="2400" dirty="0">
                <a:latin typeface="Times New Roman" panose="02020603050405020304" pitchFamily="18" charset="0"/>
                <a:ea typeface="宋体" panose="02010600030101010101" pitchFamily="2" charset="-122"/>
              </a:rPr>
            </a:br>
            <a:r>
              <a:rPr lang="zh-CN" altLang="en-US" sz="2400" dirty="0">
                <a:latin typeface="Times New Roman" panose="02020603050405020304" pitchFamily="18" charset="0"/>
                <a:ea typeface="宋体" panose="02010600030101010101" pitchFamily="2" charset="-122"/>
              </a:rPr>
              <a:t>  第二，每个金盘只能由一根宝石柱移到另外一根宝石柱。 </a:t>
            </a:r>
            <a:br>
              <a:rPr lang="zh-CN" altLang="en-US" sz="2400" dirty="0">
                <a:latin typeface="Times New Roman" panose="02020603050405020304" pitchFamily="18" charset="0"/>
                <a:ea typeface="宋体" panose="02010600030101010101" pitchFamily="2" charset="-122"/>
              </a:rPr>
            </a:br>
            <a:r>
              <a:rPr lang="zh-CN" altLang="en-US" sz="2400" dirty="0">
                <a:latin typeface="Times New Roman" panose="02020603050405020304" pitchFamily="18" charset="0"/>
                <a:ea typeface="宋体" panose="02010600030101010101" pitchFamily="2" charset="-122"/>
              </a:rPr>
              <a:t>  第三，任何时候都不能把大的金盘放在小的金盘上。 </a:t>
            </a:r>
            <a:endParaRPr lang="en-US" altLang="zh-CN" sz="2400" dirty="0">
              <a:latin typeface="Times New Roman" panose="02020603050405020304" pitchFamily="18" charset="0"/>
              <a:ea typeface="宋体" panose="02010600030101010101" pitchFamily="2" charset="-122"/>
            </a:endParaRPr>
          </a:p>
          <a:p>
            <a:endParaRPr lang="en-US" altLang="zh-CN" sz="2400" dirty="0">
              <a:latin typeface="Times New Roman" panose="02020603050405020304" pitchFamily="18" charset="0"/>
              <a:ea typeface="宋体" panose="02010600030101010101" pitchFamily="2" charset="-122"/>
            </a:endParaRPr>
          </a:p>
          <a:p>
            <a:r>
              <a:rPr lang="zh-CN" altLang="en-US" sz="2400" dirty="0">
                <a:latin typeface="Times New Roman" panose="02020603050405020304" pitchFamily="18" charset="0"/>
                <a:ea typeface="宋体" panose="02010600030101010101" pitchFamily="2" charset="-122"/>
              </a:rPr>
              <a:t>移动金盘是个很繁琐的过程。通过计算，对于</a:t>
            </a:r>
            <a:r>
              <a:rPr lang="en-US" altLang="zh-CN" sz="2400" dirty="0">
                <a:latin typeface="Times New Roman" panose="02020603050405020304" pitchFamily="18" charset="0"/>
                <a:ea typeface="宋体" panose="02010600030101010101" pitchFamily="2" charset="-122"/>
              </a:rPr>
              <a:t>64</a:t>
            </a:r>
            <a:r>
              <a:rPr lang="zh-CN" altLang="en-US" sz="2400" dirty="0">
                <a:latin typeface="Times New Roman" panose="02020603050405020304" pitchFamily="18" charset="0"/>
                <a:ea typeface="宋体" panose="02010600030101010101" pitchFamily="2" charset="-122"/>
              </a:rPr>
              <a:t>个金盘至少需要移动</a:t>
            </a:r>
            <a:r>
              <a:rPr lang="en-US" altLang="zh-CN" sz="2400" dirty="0">
                <a:latin typeface="Times New Roman" panose="02020603050405020304" pitchFamily="18" charset="0"/>
                <a:ea typeface="宋体" panose="02010600030101010101" pitchFamily="2" charset="-122"/>
              </a:rPr>
              <a:t>2</a:t>
            </a:r>
            <a:r>
              <a:rPr lang="zh-CN" altLang="en-US" sz="2400" dirty="0">
                <a:latin typeface="Times New Roman" panose="02020603050405020304" pitchFamily="18" charset="0"/>
                <a:ea typeface="宋体" panose="02010600030101010101" pitchFamily="2" charset="-122"/>
              </a:rPr>
              <a:t>的</a:t>
            </a:r>
            <a:r>
              <a:rPr lang="en-US" altLang="zh-CN" sz="2400" dirty="0">
                <a:latin typeface="Times New Roman" panose="02020603050405020304" pitchFamily="18" charset="0"/>
                <a:ea typeface="宋体" panose="02010600030101010101" pitchFamily="2" charset="-122"/>
              </a:rPr>
              <a:t>64</a:t>
            </a:r>
            <a:r>
              <a:rPr lang="zh-CN" altLang="en-US" sz="2400" dirty="0">
                <a:latin typeface="Times New Roman" panose="02020603050405020304" pitchFamily="18" charset="0"/>
                <a:ea typeface="宋体" panose="02010600030101010101" pitchFamily="2" charset="-122"/>
              </a:rPr>
              <a:t>次方，等于</a:t>
            </a:r>
            <a:r>
              <a:rPr lang="en-US" altLang="zh-CN" sz="2400" dirty="0">
                <a:latin typeface="Times New Roman" panose="02020603050405020304" pitchFamily="18" charset="0"/>
                <a:ea typeface="宋体" panose="02010600030101010101" pitchFamily="2" charset="-122"/>
              </a:rPr>
              <a:t>1.8</a:t>
            </a:r>
            <a:r>
              <a:rPr lang="zh-CN" altLang="en-US" sz="2400" dirty="0">
                <a:latin typeface="Times New Roman" panose="02020603050405020304" pitchFamily="18" charset="0"/>
                <a:ea typeface="宋体" panose="02010600030101010101" pitchFamily="2" charset="-122"/>
              </a:rPr>
              <a:t>乘以</a:t>
            </a:r>
            <a:r>
              <a:rPr lang="en-US" altLang="zh-CN" sz="2400" dirty="0">
                <a:latin typeface="Times New Roman" panose="02020603050405020304" pitchFamily="18" charset="0"/>
                <a:ea typeface="宋体" panose="02010600030101010101" pitchFamily="2" charset="-122"/>
              </a:rPr>
              <a:t>10</a:t>
            </a:r>
            <a:r>
              <a:rPr lang="zh-CN" altLang="en-US" sz="2400" dirty="0">
                <a:latin typeface="Times New Roman" panose="02020603050405020304" pitchFamily="18" charset="0"/>
                <a:ea typeface="宋体" panose="02010600030101010101" pitchFamily="2" charset="-122"/>
              </a:rPr>
              <a:t>的</a:t>
            </a:r>
            <a:r>
              <a:rPr lang="en-US" altLang="zh-CN" sz="2400" dirty="0">
                <a:latin typeface="Times New Roman" panose="02020603050405020304" pitchFamily="18" charset="0"/>
                <a:ea typeface="宋体" panose="02010600030101010101" pitchFamily="2" charset="-122"/>
              </a:rPr>
              <a:t>19</a:t>
            </a:r>
            <a:r>
              <a:rPr lang="zh-CN" altLang="en-US" sz="2400" dirty="0">
                <a:latin typeface="Times New Roman" panose="02020603050405020304" pitchFamily="18" charset="0"/>
                <a:ea typeface="宋体" panose="02010600030101010101" pitchFamily="2" charset="-122"/>
              </a:rPr>
              <a:t>次方。</a:t>
            </a:r>
            <a:endParaRPr lang="en-US" altLang="zh-CN" sz="24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15642225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633412"/>
          </a:xfrm>
        </p:spPr>
        <p:txBody>
          <a:bodyPr/>
          <a:lstStyle/>
          <a:p>
            <a:r>
              <a:rPr lang="zh-CN" altLang="en-US" b="1" dirty="0">
                <a:solidFill>
                  <a:srgbClr val="C00000"/>
                </a:solidFill>
                <a:latin typeface="宋体" panose="02010600030101010101" pitchFamily="2" charset="-122"/>
              </a:rPr>
              <a:t>例 </a:t>
            </a:r>
            <a:r>
              <a:rPr lang="en-US" altLang="zh-CN" b="1" dirty="0">
                <a:solidFill>
                  <a:srgbClr val="C00000"/>
                </a:solidFill>
                <a:latin typeface="Times New Roman" panose="02020603050405020304" pitchFamily="18" charset="0"/>
                <a:cs typeface="Times New Roman" panose="02020603050405020304" pitchFamily="18" charset="0"/>
              </a:rPr>
              <a:t>Hanoi</a:t>
            </a:r>
            <a:r>
              <a:rPr lang="zh-CN" altLang="en-US" b="1" dirty="0">
                <a:solidFill>
                  <a:srgbClr val="C00000"/>
                </a:solidFill>
                <a:latin typeface="Times New Roman" panose="02020603050405020304" pitchFamily="18" charset="0"/>
                <a:cs typeface="Times New Roman" panose="02020603050405020304" pitchFamily="18" charset="0"/>
              </a:rPr>
              <a:t>塔问题</a:t>
            </a:r>
            <a:endParaRPr lang="zh-CN" altLang="en-US" dirty="0"/>
          </a:p>
        </p:txBody>
      </p:sp>
      <p:sp>
        <p:nvSpPr>
          <p:cNvPr id="3" name="内容占位符 2"/>
          <p:cNvSpPr>
            <a:spLocks noGrp="1"/>
          </p:cNvSpPr>
          <p:nvPr>
            <p:ph idx="1"/>
          </p:nvPr>
        </p:nvSpPr>
        <p:spPr>
          <a:xfrm>
            <a:off x="14790" y="764704"/>
            <a:ext cx="9129209" cy="1584176"/>
          </a:xfrm>
        </p:spPr>
        <p:txBody>
          <a:bodyPr/>
          <a:lstStyle/>
          <a:p>
            <a:r>
              <a:rPr lang="zh-CN" altLang="en-US" sz="2400" dirty="0"/>
              <a:t>递归求解方法是分三步解决这个问题</a:t>
            </a:r>
            <a:r>
              <a:rPr lang="en-US" altLang="zh-CN" sz="2400" dirty="0"/>
              <a:t>.</a:t>
            </a:r>
            <a:r>
              <a:rPr lang="zh-CN" altLang="en-US" sz="2400" dirty="0"/>
              <a:t>第一步使用同样的方法将</a:t>
            </a:r>
            <a:r>
              <a:rPr lang="en-US" altLang="zh-CN" sz="2400" dirty="0"/>
              <a:t>n-1</a:t>
            </a:r>
            <a:r>
              <a:rPr lang="zh-CN" altLang="en-US" sz="2400" dirty="0"/>
              <a:t>个盘子从</a:t>
            </a:r>
            <a:r>
              <a:rPr lang="en-US" altLang="zh-CN" sz="2400" dirty="0"/>
              <a:t>A </a:t>
            </a:r>
            <a:r>
              <a:rPr lang="zh-CN" altLang="en-US" sz="2400" dirty="0"/>
              <a:t>柱移到</a:t>
            </a:r>
            <a:r>
              <a:rPr lang="en-US" altLang="zh-CN" sz="2400" dirty="0"/>
              <a:t>B;</a:t>
            </a:r>
            <a:r>
              <a:rPr lang="zh-CN" altLang="en-US" sz="2400" dirty="0"/>
              <a:t>第二步利用</a:t>
            </a:r>
            <a:r>
              <a:rPr lang="en-US" altLang="zh-CN" sz="2400" dirty="0"/>
              <a:t>1</a:t>
            </a:r>
            <a:r>
              <a:rPr lang="zh-CN" altLang="en-US" sz="2400" dirty="0"/>
              <a:t>次移动将最下面的大盘子从</a:t>
            </a:r>
            <a:r>
              <a:rPr lang="en-US" altLang="zh-CN" sz="2400" dirty="0"/>
              <a:t>A</a:t>
            </a:r>
            <a:r>
              <a:rPr lang="zh-CN" altLang="en-US" sz="2400" dirty="0"/>
              <a:t>柱移到</a:t>
            </a:r>
            <a:r>
              <a:rPr lang="en-US" altLang="zh-CN" sz="2400" dirty="0"/>
              <a:t>C</a:t>
            </a:r>
            <a:r>
              <a:rPr lang="zh-CN" altLang="en-US" sz="2400" dirty="0"/>
              <a:t>柱</a:t>
            </a:r>
            <a:r>
              <a:rPr lang="en-US" altLang="zh-CN" sz="2400" dirty="0"/>
              <a:t>;</a:t>
            </a:r>
            <a:r>
              <a:rPr lang="zh-CN" altLang="en-US" sz="2400" dirty="0"/>
              <a:t>第三步还是用第一步的方法将 </a:t>
            </a:r>
            <a:r>
              <a:rPr lang="en-US" altLang="zh-CN" sz="2400" dirty="0"/>
              <a:t>B</a:t>
            </a:r>
            <a:r>
              <a:rPr lang="zh-CN" altLang="en-US" sz="2400" dirty="0"/>
              <a:t>柱上的</a:t>
            </a:r>
            <a:r>
              <a:rPr lang="en-US" altLang="zh-CN" sz="2400" dirty="0"/>
              <a:t>n-1</a:t>
            </a:r>
            <a:r>
              <a:rPr lang="zh-CN" altLang="en-US" sz="2400" dirty="0"/>
              <a:t>个盘子移到 </a:t>
            </a:r>
            <a:r>
              <a:rPr lang="en-US" altLang="zh-CN" sz="2400" dirty="0"/>
              <a:t>C</a:t>
            </a:r>
            <a:r>
              <a:rPr lang="zh-CN" altLang="en-US" sz="2400" dirty="0"/>
              <a:t>柱</a:t>
            </a:r>
            <a:r>
              <a:rPr lang="en-US" altLang="zh-CN" sz="2400" dirty="0"/>
              <a:t>.</a:t>
            </a:r>
            <a:endParaRPr lang="zh-CN" altLang="en-US" sz="2400" dirty="0"/>
          </a:p>
        </p:txBody>
      </p:sp>
      <p:pic>
        <p:nvPicPr>
          <p:cNvPr id="7" name="Picture 6">
            <a:extLst>
              <a:ext uri="{FF2B5EF4-FFF2-40B4-BE49-F238E27FC236}">
                <a16:creationId xmlns:a16="http://schemas.microsoft.com/office/drawing/2014/main" id="{C22EDB2C-EADC-494E-8386-59361D262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502" y="2099340"/>
            <a:ext cx="7338642" cy="475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3629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ChangeArrowheads="1"/>
          </p:cNvSpPr>
          <p:nvPr/>
        </p:nvSpPr>
        <p:spPr bwMode="auto">
          <a:xfrm>
            <a:off x="446607" y="2455488"/>
            <a:ext cx="78486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2400" b="1" dirty="0">
                <a:solidFill>
                  <a:srgbClr val="C00000"/>
                </a:solidFill>
                <a:latin typeface="Times New Roman" panose="02020603050405020304" pitchFamily="18" charset="0"/>
                <a:cs typeface="Times New Roman" panose="02020603050405020304" pitchFamily="18" charset="0"/>
              </a:rPr>
              <a:t>算法</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Hanoi(</a:t>
            </a:r>
            <a:r>
              <a:rPr lang="en-US" altLang="zh-CN" sz="2400" b="1" i="1" dirty="0" err="1">
                <a:latin typeface="Times New Roman" panose="02020603050405020304" pitchFamily="18" charset="0"/>
                <a:ea typeface="黑体" panose="02010609060101010101" pitchFamily="49" charset="-122"/>
                <a:cs typeface="Times New Roman" panose="02020603050405020304" pitchFamily="18" charset="0"/>
              </a:rPr>
              <a:t>A</a:t>
            </a:r>
            <a:r>
              <a:rPr lang="en-US" altLang="zh-CN" sz="2400" b="1" dirty="0" err="1">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dirty="0" err="1">
                <a:latin typeface="Times New Roman" panose="02020603050405020304" pitchFamily="18" charset="0"/>
                <a:ea typeface="黑体" panose="02010609060101010101" pitchFamily="49" charset="-122"/>
                <a:cs typeface="Times New Roman" panose="02020603050405020304" pitchFamily="18" charset="0"/>
              </a:rPr>
              <a:t>C</a:t>
            </a:r>
            <a:r>
              <a:rPr lang="en-US" altLang="zh-CN" sz="2400" b="1" dirty="0" err="1">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dirty="0" err="1">
                <a:latin typeface="Times New Roman" panose="02020603050405020304" pitchFamily="18" charset="0"/>
                <a:ea typeface="黑体" panose="02010609060101010101" pitchFamily="49" charset="-122"/>
                <a:cs typeface="Times New Roman" panose="02020603050405020304" pitchFamily="18" charset="0"/>
              </a:rPr>
              <a:t>n</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 </a:t>
            </a:r>
            <a:r>
              <a:rPr lang="zh-CN" altLang="en-US" sz="2400" b="1" dirty="0">
                <a:latin typeface="Times New Roman" panose="02020603050405020304" pitchFamily="18" charset="0"/>
                <a:cs typeface="Times New Roman" panose="02020603050405020304" pitchFamily="18" charset="0"/>
              </a:rPr>
              <a:t>将</a:t>
            </a:r>
            <a:r>
              <a:rPr lang="en-US" altLang="zh-CN" sz="2400" b="1" i="1" dirty="0">
                <a:latin typeface="Times New Roman" panose="02020603050405020304" pitchFamily="18" charset="0"/>
                <a:cs typeface="Times New Roman" panose="02020603050405020304" pitchFamily="18" charset="0"/>
              </a:rPr>
              <a:t>A</a:t>
            </a:r>
            <a:r>
              <a:rPr lang="zh-CN" altLang="en-US" sz="2400" b="1" dirty="0">
                <a:latin typeface="Times New Roman" panose="02020603050405020304" pitchFamily="18" charset="0"/>
                <a:cs typeface="Times New Roman" panose="02020603050405020304" pitchFamily="18" charset="0"/>
              </a:rPr>
              <a:t>的</a:t>
            </a:r>
            <a:r>
              <a:rPr lang="en-US" altLang="zh-CN" sz="2400" b="1" i="1" dirty="0">
                <a:latin typeface="Times New Roman" panose="02020603050405020304" pitchFamily="18" charset="0"/>
                <a:cs typeface="Times New Roman" panose="02020603050405020304" pitchFamily="18" charset="0"/>
              </a:rPr>
              <a:t>n</a:t>
            </a:r>
            <a:r>
              <a:rPr lang="zh-CN" altLang="en-US" sz="2400" b="1" dirty="0">
                <a:latin typeface="Times New Roman" panose="02020603050405020304" pitchFamily="18" charset="0"/>
                <a:cs typeface="Times New Roman" panose="02020603050405020304" pitchFamily="18" charset="0"/>
              </a:rPr>
              <a:t>个盘子按要求移到</a:t>
            </a:r>
            <a:r>
              <a:rPr lang="en-US" altLang="zh-CN" sz="2400" b="1" i="1" dirty="0">
                <a:latin typeface="Times New Roman" panose="02020603050405020304" pitchFamily="18" charset="0"/>
                <a:cs typeface="Times New Roman" panose="02020603050405020304" pitchFamily="18" charset="0"/>
              </a:rPr>
              <a:t>C</a:t>
            </a:r>
            <a:endParaRPr lang="zh-CN" altLang="en-US" sz="2400" b="1" dirty="0">
              <a:latin typeface="Times New Roman" panose="02020603050405020304" pitchFamily="18" charset="0"/>
              <a:cs typeface="Times New Roman" panose="02020603050405020304" pitchFamily="18" charset="0"/>
            </a:endParaRPr>
          </a:p>
          <a:p>
            <a:pPr>
              <a:spcBef>
                <a:spcPct val="0"/>
              </a:spcBef>
              <a:buFontTx/>
              <a:buNone/>
            </a:pPr>
            <a:r>
              <a:rPr lang="en-US" altLang="zh-CN" sz="2400" b="1" dirty="0">
                <a:latin typeface="Times New Roman" panose="02020603050405020304" pitchFamily="18" charset="0"/>
                <a:ea typeface="黑体" panose="02010609060101010101" pitchFamily="49" charset="-122"/>
              </a:rPr>
              <a:t>1. if </a:t>
            </a:r>
            <a:r>
              <a:rPr lang="en-US" altLang="zh-CN" sz="2400" b="1" i="1" dirty="0">
                <a:latin typeface="Times New Roman" panose="02020603050405020304" pitchFamily="18" charset="0"/>
                <a:ea typeface="黑体" panose="02010609060101010101" pitchFamily="49" charset="-122"/>
              </a:rPr>
              <a:t>n</a:t>
            </a:r>
            <a:r>
              <a:rPr lang="en-US" altLang="zh-CN" sz="2400" b="1" dirty="0">
                <a:latin typeface="Times New Roman" panose="02020603050405020304" pitchFamily="18" charset="0"/>
                <a:ea typeface="黑体" panose="02010609060101010101" pitchFamily="49" charset="-122"/>
              </a:rPr>
              <a:t>=1 then move (</a:t>
            </a:r>
            <a:r>
              <a:rPr lang="en-US" altLang="zh-CN" sz="2400" b="1" i="1" dirty="0">
                <a:latin typeface="Times New Roman" panose="02020603050405020304" pitchFamily="18" charset="0"/>
                <a:ea typeface="黑体" panose="02010609060101010101" pitchFamily="49" charset="-122"/>
              </a:rPr>
              <a:t>A</a:t>
            </a:r>
            <a:r>
              <a:rPr lang="en-US" altLang="zh-CN" sz="2400" b="1" dirty="0">
                <a:latin typeface="Times New Roman" panose="02020603050405020304" pitchFamily="18" charset="0"/>
                <a:ea typeface="黑体" panose="02010609060101010101" pitchFamily="49" charset="-122"/>
              </a:rPr>
              <a:t>,</a:t>
            </a:r>
            <a:r>
              <a:rPr lang="en-US" altLang="zh-CN" sz="2400" b="1" i="1" dirty="0">
                <a:latin typeface="Times New Roman" panose="02020603050405020304" pitchFamily="18" charset="0"/>
                <a:ea typeface="黑体" panose="02010609060101010101" pitchFamily="49" charset="-122"/>
              </a:rPr>
              <a:t>C</a:t>
            </a:r>
            <a:r>
              <a:rPr lang="en-US" altLang="zh-CN" sz="2400" b="1" dirty="0">
                <a:latin typeface="Times New Roman" panose="02020603050405020304" pitchFamily="18" charset="0"/>
                <a:ea typeface="黑体" panose="02010609060101010101" pitchFamily="49" charset="-122"/>
              </a:rPr>
              <a:t>)  // </a:t>
            </a:r>
            <a:r>
              <a:rPr lang="zh-CN" altLang="en-US" sz="2400" b="1" dirty="0">
                <a:latin typeface="Times New Roman" panose="02020603050405020304" pitchFamily="18" charset="0"/>
                <a:cs typeface="Times New Roman" panose="02020603050405020304" pitchFamily="18" charset="0"/>
              </a:rPr>
              <a:t>将</a:t>
            </a:r>
            <a:r>
              <a:rPr lang="en-US" altLang="zh-CN" sz="2400" b="1" i="1" dirty="0">
                <a:latin typeface="Times New Roman" panose="02020603050405020304" pitchFamily="18" charset="0"/>
                <a:cs typeface="Times New Roman" panose="02020603050405020304" pitchFamily="18" charset="0"/>
              </a:rPr>
              <a:t>A</a:t>
            </a:r>
            <a:r>
              <a:rPr lang="zh-CN" altLang="en-US" sz="2400" b="1" dirty="0">
                <a:latin typeface="Times New Roman" panose="02020603050405020304" pitchFamily="18" charset="0"/>
                <a:cs typeface="Times New Roman" panose="02020603050405020304" pitchFamily="18" charset="0"/>
              </a:rPr>
              <a:t>的</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个盘子移到</a:t>
            </a:r>
            <a:r>
              <a:rPr lang="en-US" altLang="zh-CN" sz="2400" b="1" i="1" dirty="0">
                <a:latin typeface="Times New Roman" panose="02020603050405020304" pitchFamily="18" charset="0"/>
                <a:cs typeface="Times New Roman" panose="02020603050405020304" pitchFamily="18" charset="0"/>
              </a:rPr>
              <a:t>C</a:t>
            </a:r>
            <a:endParaRPr lang="zh-CN" altLang="en-US" sz="2400" b="1" dirty="0">
              <a:latin typeface="Times New Roman" panose="02020603050405020304" pitchFamily="18" charset="0"/>
              <a:cs typeface="Times New Roman" panose="02020603050405020304" pitchFamily="18" charset="0"/>
            </a:endParaRPr>
          </a:p>
          <a:p>
            <a:pPr>
              <a:spcBef>
                <a:spcPct val="0"/>
              </a:spcBef>
              <a:buNone/>
            </a:pPr>
            <a:r>
              <a:rPr lang="en-US" altLang="zh-CN" sz="2400" b="1" dirty="0">
                <a:latin typeface="Times New Roman" panose="02020603050405020304" pitchFamily="18" charset="0"/>
                <a:ea typeface="黑体" panose="02010609060101010101" pitchFamily="49" charset="-122"/>
              </a:rPr>
              <a:t>2. else Hanoi(</a:t>
            </a:r>
            <a:r>
              <a:rPr lang="en-US" altLang="zh-CN" sz="2400" b="1" i="1" dirty="0">
                <a:latin typeface="Times New Roman" panose="02020603050405020304" pitchFamily="18" charset="0"/>
                <a:ea typeface="黑体" panose="02010609060101010101" pitchFamily="49" charset="-122"/>
              </a:rPr>
              <a:t>A</a:t>
            </a:r>
            <a:r>
              <a:rPr lang="en-US" altLang="zh-CN" sz="2400" b="1" dirty="0">
                <a:latin typeface="Times New Roman" panose="02020603050405020304" pitchFamily="18" charset="0"/>
                <a:ea typeface="黑体" panose="02010609060101010101" pitchFamily="49" charset="-122"/>
              </a:rPr>
              <a:t>,</a:t>
            </a:r>
            <a:r>
              <a:rPr lang="en-US" altLang="zh-CN" sz="2400" b="1" i="1" dirty="0">
                <a:latin typeface="Times New Roman" panose="02020603050405020304" pitchFamily="18" charset="0"/>
                <a:ea typeface="黑体" panose="02010609060101010101" pitchFamily="49" charset="-122"/>
              </a:rPr>
              <a:t>B</a:t>
            </a:r>
            <a:r>
              <a:rPr lang="en-US" altLang="zh-CN" sz="2400" b="1" dirty="0">
                <a:latin typeface="Times New Roman" panose="02020603050405020304" pitchFamily="18" charset="0"/>
                <a:ea typeface="黑体" panose="02010609060101010101" pitchFamily="49" charset="-122"/>
              </a:rPr>
              <a:t>,</a:t>
            </a:r>
            <a:r>
              <a:rPr lang="en-US" altLang="zh-CN" sz="2400" b="1" i="1" dirty="0">
                <a:latin typeface="Times New Roman" panose="02020603050405020304" pitchFamily="18" charset="0"/>
                <a:ea typeface="黑体" panose="02010609060101010101" pitchFamily="49" charset="-122"/>
              </a:rPr>
              <a:t>n</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400" b="1" dirty="0">
                <a:latin typeface="Times New Roman" panose="02020603050405020304" pitchFamily="18" charset="0"/>
                <a:ea typeface="黑体" panose="02010609060101010101" pitchFamily="49" charset="-122"/>
              </a:rPr>
              <a:t>1)</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400" b="1" dirty="0">
                <a:latin typeface="Times New Roman" panose="02020603050405020304" pitchFamily="18" charset="0"/>
                <a:ea typeface="黑体" panose="02010609060101010101" pitchFamily="49" charset="-122"/>
              </a:rPr>
              <a:t>// </a:t>
            </a:r>
            <a:r>
              <a:rPr lang="zh-CN" altLang="en-US" sz="2400" b="1" dirty="0">
                <a:latin typeface="Times New Roman" panose="02020603050405020304" pitchFamily="18" charset="0"/>
                <a:cs typeface="Times New Roman" panose="02020603050405020304" pitchFamily="18" charset="0"/>
              </a:rPr>
              <a:t>将</a:t>
            </a:r>
            <a:r>
              <a:rPr lang="en-US" altLang="zh-CN" sz="2400" b="1" i="1" dirty="0">
                <a:latin typeface="Times New Roman" panose="02020603050405020304" pitchFamily="18" charset="0"/>
                <a:cs typeface="Times New Roman" panose="02020603050405020304" pitchFamily="18" charset="0"/>
              </a:rPr>
              <a:t>A</a:t>
            </a:r>
            <a:r>
              <a:rPr lang="zh-CN" altLang="en-US" sz="2400" b="1" dirty="0">
                <a:latin typeface="Times New Roman" panose="02020603050405020304" pitchFamily="18" charset="0"/>
                <a:cs typeface="Times New Roman" panose="02020603050405020304" pitchFamily="18" charset="0"/>
              </a:rPr>
              <a:t>的</a:t>
            </a:r>
            <a:r>
              <a:rPr lang="en-US" altLang="zh-CN" sz="2400" b="1" i="1" dirty="0">
                <a:latin typeface="Times New Roman" panose="02020603050405020304" pitchFamily="18" charset="0"/>
                <a:ea typeface="黑体" panose="02010609060101010101" pitchFamily="49" charset="-122"/>
              </a:rPr>
              <a:t>n</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400" b="1" dirty="0">
                <a:latin typeface="Times New Roman" panose="02020603050405020304" pitchFamily="18" charset="0"/>
                <a:ea typeface="黑体" panose="02010609060101010101" pitchFamily="49" charset="-122"/>
              </a:rPr>
              <a:t>1</a:t>
            </a:r>
            <a:r>
              <a:rPr lang="zh-CN" altLang="en-US" sz="2400" b="1" dirty="0">
                <a:latin typeface="Times New Roman" panose="02020603050405020304" pitchFamily="18" charset="0"/>
                <a:cs typeface="Times New Roman" panose="02020603050405020304" pitchFamily="18" charset="0"/>
              </a:rPr>
              <a:t>个盘子移到</a:t>
            </a:r>
            <a:r>
              <a:rPr lang="en-US" altLang="zh-CN" sz="2400" b="1" i="1" dirty="0">
                <a:latin typeface="Times New Roman" panose="02020603050405020304" pitchFamily="18" charset="0"/>
                <a:ea typeface="黑体" panose="02010609060101010101" pitchFamily="49" charset="-122"/>
              </a:rPr>
              <a:t>B</a:t>
            </a:r>
            <a:endParaRPr lang="en-US" altLang="zh-CN" sz="2400" b="1" dirty="0">
              <a:ea typeface="黑体" panose="02010609060101010101" pitchFamily="49" charset="-122"/>
              <a:sym typeface="Symbol" panose="05050102010706020507" pitchFamily="18" charset="2"/>
            </a:endParaRPr>
          </a:p>
          <a:p>
            <a:pPr>
              <a:spcBef>
                <a:spcPct val="0"/>
              </a:spcBef>
              <a:buNone/>
            </a:pPr>
            <a:r>
              <a:rPr lang="en-US" altLang="zh-CN" sz="2400" b="1" dirty="0">
                <a:latin typeface="Times New Roman" panose="02020603050405020304" pitchFamily="18" charset="0"/>
                <a:ea typeface="黑体" panose="02010609060101010101" pitchFamily="49" charset="-122"/>
                <a:sym typeface="Symbol" panose="05050102010706020507" pitchFamily="18" charset="2"/>
              </a:rPr>
              <a:t>3. move(</a:t>
            </a:r>
            <a:r>
              <a:rPr lang="en-US" altLang="zh-CN" sz="2400" b="1" i="1" dirty="0">
                <a:latin typeface="Times New Roman" panose="02020603050405020304" pitchFamily="18" charset="0"/>
                <a:ea typeface="黑体" panose="02010609060101010101" pitchFamily="49" charset="-122"/>
                <a:sym typeface="Symbol" panose="05050102010706020507" pitchFamily="18" charset="2"/>
              </a:rPr>
              <a:t>A</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400" b="1" i="1" dirty="0">
                <a:latin typeface="Times New Roman" panose="02020603050405020304" pitchFamily="18" charset="0"/>
                <a:ea typeface="黑体" panose="02010609060101010101" pitchFamily="49" charset="-122"/>
                <a:sym typeface="Symbol" panose="05050102010706020507" pitchFamily="18" charset="2"/>
              </a:rPr>
              <a:t>C</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400" b="1" dirty="0">
                <a:latin typeface="Times New Roman" panose="02020603050405020304" pitchFamily="18" charset="0"/>
                <a:ea typeface="黑体" panose="02010609060101010101" pitchFamily="49" charset="-122"/>
              </a:rPr>
              <a:t> // </a:t>
            </a:r>
            <a:r>
              <a:rPr lang="zh-CN" altLang="en-US" sz="2400" b="1" dirty="0">
                <a:latin typeface="Times New Roman" panose="02020603050405020304" pitchFamily="18" charset="0"/>
                <a:cs typeface="Times New Roman" panose="02020603050405020304" pitchFamily="18" charset="0"/>
              </a:rPr>
              <a:t>将</a:t>
            </a:r>
            <a:r>
              <a:rPr lang="en-US" altLang="zh-CN" sz="2400" b="1" i="1" dirty="0">
                <a:latin typeface="Times New Roman" panose="02020603050405020304" pitchFamily="18" charset="0"/>
                <a:cs typeface="Times New Roman" panose="02020603050405020304" pitchFamily="18" charset="0"/>
              </a:rPr>
              <a:t>A</a:t>
            </a:r>
            <a:r>
              <a:rPr lang="zh-CN" altLang="en-US" sz="2400" b="1" dirty="0">
                <a:latin typeface="Times New Roman" panose="02020603050405020304" pitchFamily="18" charset="0"/>
                <a:cs typeface="Times New Roman" panose="02020603050405020304" pitchFamily="18" charset="0"/>
              </a:rPr>
              <a:t>的</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个盘子移到</a:t>
            </a:r>
            <a:r>
              <a:rPr lang="en-US" altLang="zh-CN" sz="2400" b="1" i="1" dirty="0">
                <a:latin typeface="Times New Roman" panose="02020603050405020304" pitchFamily="18" charset="0"/>
                <a:cs typeface="Times New Roman" panose="02020603050405020304" pitchFamily="18" charset="0"/>
              </a:rPr>
              <a:t>C</a:t>
            </a:r>
            <a:endParaRPr lang="en-US" altLang="zh-CN" sz="2400" b="1" dirty="0">
              <a:ea typeface="黑体" panose="02010609060101010101" pitchFamily="49" charset="-122"/>
              <a:sym typeface="Symbol" panose="05050102010706020507" pitchFamily="18" charset="2"/>
            </a:endParaRPr>
          </a:p>
          <a:p>
            <a:pPr>
              <a:spcBef>
                <a:spcPct val="0"/>
              </a:spcBef>
              <a:buNone/>
            </a:pPr>
            <a:r>
              <a:rPr lang="en-US" altLang="zh-CN" sz="2400" b="1" dirty="0">
                <a:latin typeface="Times New Roman" panose="02020603050405020304" pitchFamily="18" charset="0"/>
                <a:ea typeface="黑体" panose="02010609060101010101" pitchFamily="49" charset="-122"/>
                <a:sym typeface="Symbol" panose="05050102010706020507" pitchFamily="18" charset="2"/>
              </a:rPr>
              <a:t>4. Hanoi(</a:t>
            </a:r>
            <a:r>
              <a:rPr lang="en-US" altLang="zh-CN" sz="2400" b="1" i="1" dirty="0">
                <a:latin typeface="Times New Roman" panose="02020603050405020304" pitchFamily="18" charset="0"/>
                <a:ea typeface="黑体" panose="02010609060101010101" pitchFamily="49" charset="-122"/>
                <a:sym typeface="Symbol" panose="05050102010706020507" pitchFamily="18" charset="2"/>
              </a:rPr>
              <a:t>B</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400" b="1" i="1" dirty="0">
                <a:latin typeface="Times New Roman" panose="02020603050405020304" pitchFamily="18" charset="0"/>
                <a:ea typeface="黑体" panose="02010609060101010101" pitchFamily="49" charset="-122"/>
                <a:sym typeface="Symbol" panose="05050102010706020507" pitchFamily="18" charset="2"/>
              </a:rPr>
              <a:t>C</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400" b="1" i="1" dirty="0">
                <a:latin typeface="Times New Roman" panose="02020603050405020304" pitchFamily="18" charset="0"/>
                <a:ea typeface="黑体" panose="02010609060101010101" pitchFamily="49" charset="-122"/>
                <a:sym typeface="Symbol" panose="05050102010706020507" pitchFamily="18" charset="2"/>
              </a:rPr>
              <a:t>n</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400" b="1" dirty="0">
                <a:latin typeface="Times New Roman" panose="02020603050405020304" pitchFamily="18" charset="0"/>
                <a:ea typeface="黑体" panose="02010609060101010101" pitchFamily="49" charset="-122"/>
              </a:rPr>
              <a:t>1)</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400" b="1" dirty="0">
                <a:latin typeface="Times New Roman" panose="02020603050405020304" pitchFamily="18" charset="0"/>
                <a:ea typeface="黑体" panose="02010609060101010101" pitchFamily="49" charset="-122"/>
              </a:rPr>
              <a:t>// </a:t>
            </a:r>
            <a:r>
              <a:rPr lang="zh-CN" altLang="en-US" sz="2400" b="1" dirty="0">
                <a:latin typeface="Times New Roman" panose="02020603050405020304" pitchFamily="18" charset="0"/>
                <a:cs typeface="Times New Roman" panose="02020603050405020304" pitchFamily="18" charset="0"/>
              </a:rPr>
              <a:t>将</a:t>
            </a:r>
            <a:r>
              <a:rPr lang="en-US" altLang="zh-CN" sz="2400" b="1" i="1" dirty="0">
                <a:latin typeface="Times New Roman" panose="02020603050405020304" pitchFamily="18" charset="0"/>
                <a:cs typeface="Times New Roman" panose="02020603050405020304" pitchFamily="18" charset="0"/>
              </a:rPr>
              <a:t>B</a:t>
            </a:r>
            <a:r>
              <a:rPr lang="zh-CN" altLang="en-US" sz="2400" b="1" dirty="0">
                <a:latin typeface="Times New Roman" panose="02020603050405020304" pitchFamily="18" charset="0"/>
                <a:cs typeface="Times New Roman" panose="02020603050405020304" pitchFamily="18" charset="0"/>
              </a:rPr>
              <a:t>的</a:t>
            </a:r>
            <a:r>
              <a:rPr lang="en-US" altLang="zh-CN" sz="2400" b="1" i="1" dirty="0">
                <a:latin typeface="Times New Roman" panose="02020603050405020304" pitchFamily="18" charset="0"/>
                <a:ea typeface="黑体" panose="02010609060101010101" pitchFamily="49" charset="-122"/>
              </a:rPr>
              <a:t>n</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400" b="1" dirty="0">
                <a:latin typeface="Times New Roman" panose="02020603050405020304" pitchFamily="18" charset="0"/>
                <a:ea typeface="黑体" panose="02010609060101010101" pitchFamily="49" charset="-122"/>
              </a:rPr>
              <a:t>1</a:t>
            </a:r>
            <a:r>
              <a:rPr lang="zh-CN" altLang="en-US" sz="2400" b="1" dirty="0">
                <a:latin typeface="Times New Roman" panose="02020603050405020304" pitchFamily="18" charset="0"/>
                <a:cs typeface="Times New Roman" panose="02020603050405020304" pitchFamily="18" charset="0"/>
              </a:rPr>
              <a:t>个盘子移到</a:t>
            </a:r>
            <a:r>
              <a:rPr lang="en-US" altLang="zh-CN" sz="2400" b="1" i="1" dirty="0">
                <a:latin typeface="Times New Roman" panose="02020603050405020304" pitchFamily="18" charset="0"/>
                <a:ea typeface="黑体" panose="02010609060101010101" pitchFamily="49" charset="-122"/>
              </a:rPr>
              <a:t>C</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   </a:t>
            </a:r>
          </a:p>
        </p:txBody>
      </p:sp>
      <p:sp>
        <p:nvSpPr>
          <p:cNvPr id="196610" name="Rectangle 2"/>
          <p:cNvSpPr>
            <a:spLocks noChangeArrowheads="1"/>
          </p:cNvSpPr>
          <p:nvPr/>
        </p:nvSpPr>
        <p:spPr bwMode="auto">
          <a:xfrm>
            <a:off x="1691680" y="5886459"/>
            <a:ext cx="4824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indent="1143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dirty="0">
                <a:solidFill>
                  <a:srgbClr val="000000"/>
                </a:solidFill>
              </a:rPr>
              <a:t>  </a:t>
            </a:r>
            <a:r>
              <a:rPr lang="en-US" altLang="zh-CN" sz="1000" b="1" dirty="0">
                <a:solidFill>
                  <a:srgbClr val="000000"/>
                </a:solidFill>
              </a:rPr>
              <a:t> </a:t>
            </a:r>
            <a:r>
              <a:rPr lang="en-US" altLang="zh-CN" sz="2400" b="1" i="1" dirty="0">
                <a:solidFill>
                  <a:srgbClr val="000000"/>
                </a:solidFill>
                <a:latin typeface="Times New Roman" panose="02020603050405020304" pitchFamily="18" charset="0"/>
              </a:rPr>
              <a:t>T</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n</a:t>
            </a:r>
            <a:r>
              <a:rPr lang="en-US" altLang="zh-CN" sz="2400" b="1" dirty="0">
                <a:solidFill>
                  <a:srgbClr val="000000"/>
                </a:solidFill>
                <a:latin typeface="Times New Roman" panose="02020603050405020304" pitchFamily="18" charset="0"/>
              </a:rPr>
              <a:t>) = 2 </a:t>
            </a:r>
            <a:r>
              <a:rPr lang="en-US" altLang="zh-CN" sz="2400" b="1" i="1" dirty="0">
                <a:solidFill>
                  <a:srgbClr val="000000"/>
                </a:solidFill>
                <a:latin typeface="Times New Roman" panose="02020603050405020304" pitchFamily="18" charset="0"/>
              </a:rPr>
              <a:t>T</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n</a:t>
            </a:r>
            <a:r>
              <a:rPr lang="en-US" altLang="zh-CN" sz="2400" b="1" dirty="0">
                <a:solidFill>
                  <a:srgbClr val="000000"/>
                </a:solidFill>
                <a:latin typeface="Times New Roman" panose="02020603050405020304" pitchFamily="18" charset="0"/>
                <a:sym typeface="Symbol" panose="05050102010706020507" pitchFamily="18" charset="2"/>
              </a:rPr>
              <a:t></a:t>
            </a:r>
            <a:r>
              <a:rPr lang="en-US" altLang="zh-CN" sz="2400" b="1" dirty="0">
                <a:solidFill>
                  <a:srgbClr val="000000"/>
                </a:solidFill>
                <a:latin typeface="Times New Roman" panose="02020603050405020304" pitchFamily="18" charset="0"/>
              </a:rPr>
              <a:t>1) + 1</a:t>
            </a:r>
            <a:r>
              <a:rPr lang="zh-CN" altLang="en-US"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T</a:t>
            </a:r>
            <a:r>
              <a:rPr lang="en-US" altLang="zh-CN" sz="2400" b="1" dirty="0">
                <a:solidFill>
                  <a:srgbClr val="000000"/>
                </a:solidFill>
                <a:latin typeface="Times New Roman" panose="02020603050405020304" pitchFamily="18" charset="0"/>
              </a:rPr>
              <a:t>(1) = 1</a:t>
            </a:r>
            <a:r>
              <a:rPr lang="zh-CN" altLang="en-US" sz="2400" b="1" dirty="0">
                <a:solidFill>
                  <a:srgbClr val="000000"/>
                </a:solidFill>
                <a:latin typeface="Times New Roman" panose="02020603050405020304" pitchFamily="18" charset="0"/>
              </a:rPr>
              <a:t>，</a:t>
            </a:r>
            <a:endParaRPr lang="zh-CN" altLang="en-US" sz="2400" b="1" dirty="0">
              <a:solidFill>
                <a:srgbClr val="000000"/>
              </a:solidFill>
              <a:latin typeface="Times New Roman" panose="02020603050405020304" pitchFamily="18" charset="0"/>
              <a:sym typeface="Symbol" panose="05050102010706020507" pitchFamily="18" charset="2"/>
            </a:endParaRPr>
          </a:p>
        </p:txBody>
      </p:sp>
      <p:sp>
        <p:nvSpPr>
          <p:cNvPr id="43012" name="Rectangle 3"/>
          <p:cNvSpPr>
            <a:spLocks noChangeArrowheads="1"/>
          </p:cNvSpPr>
          <p:nvPr/>
        </p:nvSpPr>
        <p:spPr bwMode="auto">
          <a:xfrm>
            <a:off x="2771774" y="188913"/>
            <a:ext cx="453652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000" b="1" dirty="0">
                <a:solidFill>
                  <a:srgbClr val="C00000"/>
                </a:solidFill>
                <a:latin typeface="宋体" panose="02010600030101010101" pitchFamily="2" charset="-122"/>
              </a:rPr>
              <a:t>例 </a:t>
            </a:r>
            <a:r>
              <a:rPr lang="en-US" altLang="zh-CN" sz="4000" b="1" dirty="0">
                <a:solidFill>
                  <a:srgbClr val="C00000"/>
                </a:solidFill>
                <a:latin typeface="Times New Roman" panose="02020603050405020304" pitchFamily="18" charset="0"/>
                <a:cs typeface="Times New Roman" panose="02020603050405020304" pitchFamily="18" charset="0"/>
              </a:rPr>
              <a:t>Hanoi</a:t>
            </a:r>
            <a:r>
              <a:rPr lang="zh-CN" altLang="en-US" sz="4000" b="1" dirty="0">
                <a:solidFill>
                  <a:srgbClr val="C00000"/>
                </a:solidFill>
                <a:latin typeface="Times New Roman" panose="02020603050405020304" pitchFamily="18" charset="0"/>
                <a:cs typeface="Times New Roman" panose="02020603050405020304" pitchFamily="18" charset="0"/>
              </a:rPr>
              <a:t>塔问题</a:t>
            </a:r>
          </a:p>
        </p:txBody>
      </p:sp>
      <p:sp>
        <p:nvSpPr>
          <p:cNvPr id="196622" name="Rectangle 14"/>
          <p:cNvSpPr>
            <a:spLocks noChangeArrowheads="1"/>
          </p:cNvSpPr>
          <p:nvPr/>
        </p:nvSpPr>
        <p:spPr bwMode="auto">
          <a:xfrm>
            <a:off x="6028612" y="5731989"/>
            <a:ext cx="3146944"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2400" b="1" dirty="0">
                <a:solidFill>
                  <a:srgbClr val="000000"/>
                </a:solidFill>
                <a:latin typeface="Times New Roman" panose="02020603050405020304" pitchFamily="18" charset="0"/>
              </a:rPr>
              <a:t>迭代解得  </a:t>
            </a:r>
            <a:r>
              <a:rPr lang="en-US" altLang="zh-CN" sz="2400" b="1" i="1" dirty="0">
                <a:solidFill>
                  <a:srgbClr val="000000"/>
                </a:solidFill>
                <a:latin typeface="Times New Roman" panose="02020603050405020304" pitchFamily="18" charset="0"/>
              </a:rPr>
              <a:t>T</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n</a:t>
            </a:r>
            <a:r>
              <a:rPr lang="en-US" altLang="zh-CN" sz="2400" b="1" dirty="0">
                <a:solidFill>
                  <a:srgbClr val="000000"/>
                </a:solidFill>
                <a:latin typeface="Times New Roman" panose="02020603050405020304" pitchFamily="18" charset="0"/>
              </a:rPr>
              <a:t>) = 2</a:t>
            </a:r>
            <a:r>
              <a:rPr lang="en-US" altLang="zh-CN" sz="2400" b="1" i="1" baseline="30000" dirty="0">
                <a:solidFill>
                  <a:srgbClr val="000000"/>
                </a:solidFill>
                <a:latin typeface="Times New Roman" panose="02020603050405020304" pitchFamily="18" charset="0"/>
              </a:rPr>
              <a:t>n</a:t>
            </a:r>
            <a:r>
              <a:rPr lang="en-US" altLang="zh-CN"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sym typeface="Symbol" panose="05050102010706020507" pitchFamily="18" charset="2"/>
              </a:rPr>
              <a:t></a:t>
            </a:r>
            <a:r>
              <a:rPr lang="en-US" altLang="zh-CN" sz="2400" b="1" dirty="0">
                <a:solidFill>
                  <a:srgbClr val="000000"/>
                </a:solidFill>
                <a:latin typeface="Times New Roman" panose="02020603050405020304" pitchFamily="18" charset="0"/>
              </a:rPr>
              <a:t>1</a:t>
            </a:r>
            <a:r>
              <a:rPr lang="en-US" altLang="zh-CN" sz="4200" dirty="0">
                <a:solidFill>
                  <a:schemeClr val="tx2"/>
                </a:solidFill>
                <a:latin typeface="Times New Roman" panose="02020603050405020304" pitchFamily="18" charset="0"/>
              </a:rPr>
              <a:t> </a:t>
            </a:r>
          </a:p>
        </p:txBody>
      </p:sp>
      <p:sp>
        <p:nvSpPr>
          <p:cNvPr id="196623" name="Rectangle 15"/>
          <p:cNvSpPr>
            <a:spLocks noChangeArrowheads="1"/>
          </p:cNvSpPr>
          <p:nvPr/>
        </p:nvSpPr>
        <p:spPr bwMode="auto">
          <a:xfrm>
            <a:off x="446607" y="6318707"/>
            <a:ext cx="69834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dirty="0">
                <a:solidFill>
                  <a:srgbClr val="000000"/>
                </a:solidFill>
                <a:latin typeface="宋体" panose="02010600030101010101" pitchFamily="2" charset="-122"/>
                <a:sym typeface="Symbol" panose="05050102010706020507" pitchFamily="18" charset="2"/>
              </a:rPr>
              <a:t>1</a:t>
            </a:r>
            <a:r>
              <a:rPr lang="zh-CN" altLang="en-US" sz="2400" b="1" dirty="0">
                <a:solidFill>
                  <a:srgbClr val="000000"/>
                </a:solidFill>
                <a:latin typeface="宋体" panose="02010600030101010101" pitchFamily="2" charset="-122"/>
                <a:sym typeface="Symbol" panose="05050102010706020507" pitchFamily="18" charset="2"/>
              </a:rPr>
              <a:t>秒移</a:t>
            </a:r>
            <a:r>
              <a:rPr lang="en-US" altLang="zh-CN" sz="2400" b="1" dirty="0">
                <a:solidFill>
                  <a:srgbClr val="000000"/>
                </a:solidFill>
                <a:latin typeface="宋体" panose="02010600030101010101" pitchFamily="2" charset="-122"/>
                <a:sym typeface="Symbol" panose="05050102010706020507" pitchFamily="18" charset="2"/>
              </a:rPr>
              <a:t>1</a:t>
            </a:r>
            <a:r>
              <a:rPr lang="zh-CN" altLang="en-US" sz="2400" b="1" dirty="0">
                <a:solidFill>
                  <a:srgbClr val="000000"/>
                </a:solidFill>
                <a:latin typeface="宋体" panose="02010600030101010101" pitchFamily="2" charset="-122"/>
                <a:sym typeface="Symbol" panose="05050102010706020507" pitchFamily="18" charset="2"/>
              </a:rPr>
              <a:t>个，</a:t>
            </a:r>
            <a:r>
              <a:rPr lang="en-US" altLang="zh-CN" sz="24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64</a:t>
            </a:r>
            <a:r>
              <a:rPr lang="zh-CN" altLang="en-US" sz="2400" b="1" dirty="0">
                <a:solidFill>
                  <a:srgbClr val="000000"/>
                </a:solidFill>
                <a:latin typeface="宋体" panose="02010600030101010101" pitchFamily="2" charset="-122"/>
                <a:sym typeface="Symbol" panose="05050102010706020507" pitchFamily="18" charset="2"/>
              </a:rPr>
              <a:t>个盘子要多少时间？</a:t>
            </a:r>
            <a:r>
              <a:rPr lang="en-US" altLang="zh-CN" sz="2400" b="1" dirty="0">
                <a:solidFill>
                  <a:srgbClr val="000000"/>
                </a:solidFill>
                <a:latin typeface="宋体" panose="02010600030101010101" pitchFamily="2" charset="-122"/>
                <a:sym typeface="Symbol" panose="05050102010706020507" pitchFamily="18" charset="2"/>
              </a:rPr>
              <a:t>(</a:t>
            </a:r>
            <a:r>
              <a:rPr lang="en-US" altLang="zh-CN" sz="24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5000</a:t>
            </a:r>
            <a:r>
              <a:rPr lang="zh-CN" altLang="en-US" sz="2400" b="1" dirty="0">
                <a:solidFill>
                  <a:srgbClr val="000000"/>
                </a:solidFill>
                <a:latin typeface="宋体" panose="02010600030101010101" pitchFamily="2" charset="-122"/>
                <a:sym typeface="Symbol" panose="05050102010706020507" pitchFamily="18" charset="2"/>
              </a:rPr>
              <a:t>亿年</a:t>
            </a:r>
            <a:r>
              <a:rPr lang="en-US" altLang="zh-CN" sz="2400" b="1" dirty="0">
                <a:solidFill>
                  <a:srgbClr val="000000"/>
                </a:solidFill>
                <a:latin typeface="宋体" panose="02010600030101010101" pitchFamily="2" charset="-122"/>
                <a:sym typeface="Symbol" panose="05050102010706020507" pitchFamily="18" charset="2"/>
              </a:rPr>
              <a:t>)</a:t>
            </a:r>
            <a:endParaRPr lang="zh-CN" altLang="en-US" sz="2400" b="1" dirty="0">
              <a:solidFill>
                <a:srgbClr val="000000"/>
              </a:solidFill>
              <a:latin typeface="宋体" panose="02010600030101010101" pitchFamily="2" charset="-122"/>
              <a:sym typeface="Symbol" panose="05050102010706020507" pitchFamily="18" charset="2"/>
            </a:endParaRPr>
          </a:p>
        </p:txBody>
      </p:sp>
      <p:pic>
        <p:nvPicPr>
          <p:cNvPr id="3" name="图片 2"/>
          <p:cNvPicPr>
            <a:picLocks noChangeAspect="1"/>
          </p:cNvPicPr>
          <p:nvPr/>
        </p:nvPicPr>
        <p:blipFill>
          <a:blip r:embed="rId3"/>
          <a:stretch>
            <a:fillRect/>
          </a:stretch>
        </p:blipFill>
        <p:spPr>
          <a:xfrm>
            <a:off x="1403648" y="967578"/>
            <a:ext cx="4970447" cy="1317625"/>
          </a:xfrm>
          <a:prstGeom prst="rect">
            <a:avLst/>
          </a:prstGeom>
        </p:spPr>
      </p:pic>
      <p:sp>
        <p:nvSpPr>
          <p:cNvPr id="4" name="矩形 3"/>
          <p:cNvSpPr/>
          <p:nvPr/>
        </p:nvSpPr>
        <p:spPr>
          <a:xfrm>
            <a:off x="0" y="4394480"/>
            <a:ext cx="9108504" cy="1569660"/>
          </a:xfrm>
          <a:prstGeom prst="rect">
            <a:avLst/>
          </a:prstGeom>
        </p:spPr>
        <p:txBody>
          <a:bodyPr wrap="square">
            <a:spAutoFit/>
          </a:bodyPr>
          <a:lstStyle/>
          <a:p>
            <a:r>
              <a:rPr lang="zh-CN" altLang="en-US" sz="2400" b="1" dirty="0">
                <a:latin typeface="Times New Roman" panose="02020603050405020304" pitchFamily="18" charset="0"/>
              </a:rPr>
              <a:t>使用上述算法将 </a:t>
            </a:r>
            <a:r>
              <a:rPr lang="en-US" altLang="zh-CN" sz="2400" b="1" dirty="0">
                <a:latin typeface="Times New Roman" panose="02020603050405020304" pitchFamily="18" charset="0"/>
              </a:rPr>
              <a:t>n </a:t>
            </a:r>
            <a:r>
              <a:rPr lang="zh-CN" altLang="en-US" sz="2400" b="1" dirty="0">
                <a:latin typeface="Times New Roman" panose="02020603050405020304" pitchFamily="18" charset="0"/>
              </a:rPr>
              <a:t>个盘子从</a:t>
            </a:r>
            <a:r>
              <a:rPr lang="en-US" altLang="zh-CN" sz="2400" b="1" dirty="0">
                <a:latin typeface="Times New Roman" panose="02020603050405020304" pitchFamily="18" charset="0"/>
              </a:rPr>
              <a:t>A </a:t>
            </a:r>
            <a:r>
              <a:rPr lang="zh-CN" altLang="en-US" sz="2400" b="1" dirty="0">
                <a:latin typeface="Times New Roman" panose="02020603050405020304" pitchFamily="18" charset="0"/>
              </a:rPr>
              <a:t>柱移到</a:t>
            </a:r>
            <a:r>
              <a:rPr lang="en-US" altLang="zh-CN" sz="2400" b="1" dirty="0">
                <a:latin typeface="Times New Roman" panose="02020603050405020304" pitchFamily="18" charset="0"/>
              </a:rPr>
              <a:t>C </a:t>
            </a:r>
            <a:r>
              <a:rPr lang="zh-CN" altLang="en-US" sz="2400" b="1" dirty="0">
                <a:latin typeface="Times New Roman" panose="02020603050405020304" pitchFamily="18" charset="0"/>
              </a:rPr>
              <a:t>且不允许大盘放到小盘上面设算法总的移动次数为</a:t>
            </a:r>
            <a:r>
              <a:rPr lang="en-US" altLang="zh-CN" sz="2400" b="1" dirty="0">
                <a:latin typeface="Times New Roman" panose="02020603050405020304" pitchFamily="18" charset="0"/>
              </a:rPr>
              <a:t>T(n),</a:t>
            </a:r>
            <a:r>
              <a:rPr lang="zh-CN" altLang="en-US" sz="2400" b="1" dirty="0">
                <a:latin typeface="Times New Roman" panose="02020603050405020304" pitchFamily="18" charset="0"/>
              </a:rPr>
              <a:t>行</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与行</a:t>
            </a:r>
            <a:r>
              <a:rPr lang="en-US" altLang="zh-CN" sz="2400" b="1" dirty="0">
                <a:latin typeface="Times New Roman" panose="02020603050405020304" pitchFamily="18" charset="0"/>
              </a:rPr>
              <a:t>4 </a:t>
            </a:r>
            <a:r>
              <a:rPr lang="zh-CN" altLang="en-US" sz="2400" b="1" dirty="0">
                <a:latin typeface="Times New Roman" panose="02020603050405020304" pitchFamily="18" charset="0"/>
              </a:rPr>
              <a:t>有两次递归调用</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每次调用的输人实规模是 </a:t>
            </a:r>
            <a:r>
              <a:rPr lang="en-US" altLang="zh-CN" sz="2400" b="1" dirty="0">
                <a:latin typeface="Times New Roman" panose="02020603050405020304" pitchFamily="18" charset="0"/>
              </a:rPr>
              <a:t>n-1,</a:t>
            </a:r>
            <a:r>
              <a:rPr lang="zh-CN" altLang="en-US" sz="2400" b="1" dirty="0">
                <a:latin typeface="Times New Roman" panose="02020603050405020304" pitchFamily="18" charset="0"/>
              </a:rPr>
              <a:t>因此移动次数为</a:t>
            </a:r>
            <a:r>
              <a:rPr lang="en-US" altLang="zh-CN" sz="2400" b="1" dirty="0">
                <a:latin typeface="Times New Roman" panose="02020603050405020304" pitchFamily="18" charset="0"/>
              </a:rPr>
              <a:t>T(n-1),</a:t>
            </a:r>
            <a:r>
              <a:rPr lang="zh-CN" altLang="en-US" sz="2400" b="1" dirty="0">
                <a:latin typeface="Times New Roman" panose="02020603050405020304" pitchFamily="18" charset="0"/>
              </a:rPr>
              <a:t>行</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有</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次移动，从而得到如下递推方程</a:t>
            </a:r>
            <a:r>
              <a:rPr lang="en-US" altLang="zh-CN" sz="2400" b="1" dirty="0">
                <a:latin typeface="Times New Roman" panose="02020603050405020304" pitchFamily="18" charset="0"/>
              </a:rPr>
              <a:t>:</a:t>
            </a:r>
            <a:endParaRPr lang="zh-CN" altLang="en-US"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6610"/>
                                        </p:tgtEl>
                                        <p:attrNameLst>
                                          <p:attrName>style.visibility</p:attrName>
                                        </p:attrNameLst>
                                      </p:cBhvr>
                                      <p:to>
                                        <p:strVal val="visible"/>
                                      </p:to>
                                    </p:set>
                                    <p:anim calcmode="lin" valueType="num">
                                      <p:cBhvr additive="base">
                                        <p:cTn id="7" dur="500" fill="hold"/>
                                        <p:tgtEl>
                                          <p:spTgt spid="196610"/>
                                        </p:tgtEl>
                                        <p:attrNameLst>
                                          <p:attrName>ppt_x</p:attrName>
                                        </p:attrNameLst>
                                      </p:cBhvr>
                                      <p:tavLst>
                                        <p:tav tm="0">
                                          <p:val>
                                            <p:strVal val="#ppt_x"/>
                                          </p:val>
                                        </p:tav>
                                        <p:tav tm="100000">
                                          <p:val>
                                            <p:strVal val="#ppt_x"/>
                                          </p:val>
                                        </p:tav>
                                      </p:tavLst>
                                    </p:anim>
                                    <p:anim calcmode="lin" valueType="num">
                                      <p:cBhvr additive="base">
                                        <p:cTn id="8" dur="500" fill="hold"/>
                                        <p:tgtEl>
                                          <p:spTgt spid="19661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96622"/>
                                        </p:tgtEl>
                                        <p:attrNameLst>
                                          <p:attrName>style.visibility</p:attrName>
                                        </p:attrNameLst>
                                      </p:cBhvr>
                                      <p:to>
                                        <p:strVal val="visible"/>
                                      </p:to>
                                    </p:set>
                                    <p:anim calcmode="lin" valueType="num">
                                      <p:cBhvr additive="base">
                                        <p:cTn id="13" dur="500" fill="hold"/>
                                        <p:tgtEl>
                                          <p:spTgt spid="196622"/>
                                        </p:tgtEl>
                                        <p:attrNameLst>
                                          <p:attrName>ppt_x</p:attrName>
                                        </p:attrNameLst>
                                      </p:cBhvr>
                                      <p:tavLst>
                                        <p:tav tm="0">
                                          <p:val>
                                            <p:strVal val="1+#ppt_w/2"/>
                                          </p:val>
                                        </p:tav>
                                        <p:tav tm="100000">
                                          <p:val>
                                            <p:strVal val="#ppt_x"/>
                                          </p:val>
                                        </p:tav>
                                      </p:tavLst>
                                    </p:anim>
                                    <p:anim calcmode="lin" valueType="num">
                                      <p:cBhvr additive="base">
                                        <p:cTn id="14" dur="500" fill="hold"/>
                                        <p:tgtEl>
                                          <p:spTgt spid="19662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6623"/>
                                        </p:tgtEl>
                                        <p:attrNameLst>
                                          <p:attrName>style.visibility</p:attrName>
                                        </p:attrNameLst>
                                      </p:cBhvr>
                                      <p:to>
                                        <p:strVal val="visible"/>
                                      </p:to>
                                    </p:set>
                                    <p:anim calcmode="lin" valueType="num">
                                      <p:cBhvr additive="base">
                                        <p:cTn id="19" dur="500" fill="hold"/>
                                        <p:tgtEl>
                                          <p:spTgt spid="196623"/>
                                        </p:tgtEl>
                                        <p:attrNameLst>
                                          <p:attrName>ppt_x</p:attrName>
                                        </p:attrNameLst>
                                      </p:cBhvr>
                                      <p:tavLst>
                                        <p:tav tm="0">
                                          <p:val>
                                            <p:strVal val="#ppt_x"/>
                                          </p:val>
                                        </p:tav>
                                        <p:tav tm="100000">
                                          <p:val>
                                            <p:strVal val="#ppt_x"/>
                                          </p:val>
                                        </p:tav>
                                      </p:tavLst>
                                    </p:anim>
                                    <p:anim calcmode="lin" valueType="num">
                                      <p:cBhvr additive="base">
                                        <p:cTn id="20" dur="500" fill="hold"/>
                                        <p:tgtEl>
                                          <p:spTgt spid="1966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0" grpId="0"/>
      <p:bldP spid="196622" grpId="0"/>
      <p:bldP spid="1966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C00000"/>
                </a:solidFill>
              </a:rPr>
              <a:t>排序</a:t>
            </a:r>
            <a:endParaRPr lang="zh-CN" altLang="en-US" dirty="0"/>
          </a:p>
        </p:txBody>
      </p:sp>
      <p:sp>
        <p:nvSpPr>
          <p:cNvPr id="3" name="内容占位符 2"/>
          <p:cNvSpPr>
            <a:spLocks noGrp="1"/>
          </p:cNvSpPr>
          <p:nvPr>
            <p:ph idx="1"/>
          </p:nvPr>
        </p:nvSpPr>
        <p:spPr>
          <a:xfrm>
            <a:off x="0" y="1052513"/>
            <a:ext cx="9144000" cy="5400675"/>
          </a:xfrm>
        </p:spPr>
        <p:txBody>
          <a:bodyPr/>
          <a:lstStyle/>
          <a:p>
            <a:r>
              <a:rPr lang="zh-CN" altLang="en-US" sz="2800" b="1" dirty="0">
                <a:latin typeface="Times New Roman" panose="02020603050405020304" pitchFamily="18" charset="0"/>
                <a:ea typeface="宋体" panose="02010600030101010101" pitchFamily="2" charset="-122"/>
              </a:rPr>
              <a:t>在计算机中经常需要对数据进行排序</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下面给出两种排序算法，即插入排序算法</a:t>
            </a:r>
            <a:r>
              <a:rPr lang="en-US" altLang="zh-CN" sz="2800" b="1" dirty="0" err="1">
                <a:latin typeface="Times New Roman" panose="02020603050405020304" pitchFamily="18" charset="0"/>
                <a:ea typeface="宋体" panose="02010600030101010101" pitchFamily="2" charset="-122"/>
              </a:rPr>
              <a:t>InsertSort</a:t>
            </a:r>
            <a:r>
              <a:rPr lang="zh-CN" altLang="en-US" sz="2800" b="1" dirty="0">
                <a:latin typeface="Times New Roman" panose="02020603050405020304" pitchFamily="18" charset="0"/>
                <a:ea typeface="宋体" panose="02010600030101010101" pitchFamily="2" charset="-122"/>
              </a:rPr>
              <a:t>与二分归并排序算法</a:t>
            </a:r>
            <a:r>
              <a:rPr lang="en-US" altLang="zh-CN" sz="2800" b="1" dirty="0" err="1">
                <a:latin typeface="Times New Roman" panose="02020603050405020304" pitchFamily="18" charset="0"/>
                <a:ea typeface="宋体" panose="02010600030101010101" pitchFamily="2" charset="-122"/>
              </a:rPr>
              <a:t>MergeSort</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试确定哪种排序算法在最坏情况下的时间复杂度比较低</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为简单起见</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不妨设输人是</a:t>
            </a:r>
            <a:r>
              <a:rPr lang="en-US" altLang="zh-CN" sz="2800" b="1" dirty="0">
                <a:latin typeface="Times New Roman" panose="02020603050405020304" pitchFamily="18" charset="0"/>
                <a:ea typeface="宋体" panose="02010600030101010101" pitchFamily="2" charset="-122"/>
              </a:rPr>
              <a:t>n </a:t>
            </a:r>
            <a:r>
              <a:rPr lang="zh-CN" altLang="en-US" sz="2800" b="1" dirty="0">
                <a:latin typeface="Times New Roman" panose="02020603050405020304" pitchFamily="18" charset="0"/>
                <a:ea typeface="宋体" panose="02010600030101010101" pitchFamily="2" charset="-122"/>
              </a:rPr>
              <a:t>个不同的数构成的数组 </a:t>
            </a:r>
            <a:r>
              <a:rPr lang="en-US" altLang="zh-CN" sz="2800" b="1" dirty="0">
                <a:latin typeface="Times New Roman" panose="02020603050405020304" pitchFamily="18" charset="0"/>
                <a:ea typeface="宋体" panose="02010600030101010101" pitchFamily="2" charset="-122"/>
              </a:rPr>
              <a:t>A[1..n],</a:t>
            </a:r>
            <a:r>
              <a:rPr lang="zh-CN" altLang="en-US" sz="2800" b="1" dirty="0">
                <a:latin typeface="Times New Roman" panose="02020603050405020304" pitchFamily="18" charset="0"/>
                <a:ea typeface="宋体" panose="02010600030101010101" pitchFamily="2" charset="-122"/>
              </a:rPr>
              <a:t>其中</a:t>
            </a:r>
            <a:r>
              <a:rPr lang="en-US" altLang="zh-CN" sz="2800" b="1" dirty="0">
                <a:latin typeface="Times New Roman" panose="02020603050405020304" pitchFamily="18" charset="0"/>
                <a:ea typeface="宋体" panose="02010600030101010101" pitchFamily="2" charset="-122"/>
              </a:rPr>
              <a:t>n=2</a:t>
            </a:r>
            <a:r>
              <a:rPr lang="en-US" altLang="zh-CN" sz="2800" b="1" baseline="30000" dirty="0">
                <a:latin typeface="Times New Roman" panose="02020603050405020304" pitchFamily="18" charset="0"/>
                <a:ea typeface="宋体" panose="02010600030101010101" pitchFamily="2" charset="-122"/>
              </a:rPr>
              <a:t>k</a:t>
            </a: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k</a:t>
            </a:r>
            <a:r>
              <a:rPr lang="zh-CN" altLang="en-US" sz="2800" b="1" dirty="0">
                <a:latin typeface="Times New Roman" panose="02020603050405020304" pitchFamily="18" charset="0"/>
                <a:ea typeface="宋体" panose="02010600030101010101" pitchFamily="2" charset="-122"/>
              </a:rPr>
              <a:t>为正整数</a:t>
            </a:r>
            <a:r>
              <a:rPr lang="en-US" altLang="zh-CN" sz="2800" b="1" dirty="0">
                <a:latin typeface="Times New Roman" panose="02020603050405020304" pitchFamily="18" charset="0"/>
                <a:ea typeface="宋体" panose="02010600030101010101" pitchFamily="2" charset="-122"/>
              </a:rPr>
              <a:t>.</a:t>
            </a:r>
          </a:p>
          <a:p>
            <a:r>
              <a:rPr lang="zh-CN" altLang="en-US" sz="2800" b="1" dirty="0">
                <a:latin typeface="Times New Roman" panose="02020603050405020304" pitchFamily="18" charset="0"/>
                <a:ea typeface="宋体" panose="02010600030101010101" pitchFamily="2" charset="-122"/>
              </a:rPr>
              <a:t>插入排序算法思想：假设前</a:t>
            </a:r>
            <a:r>
              <a:rPr lang="en-US" altLang="zh-CN" sz="2800" b="1" dirty="0">
                <a:latin typeface="Times New Roman" panose="02020603050405020304" pitchFamily="18" charset="0"/>
                <a:ea typeface="宋体" panose="02010600030101010101" pitchFamily="2" charset="-122"/>
              </a:rPr>
              <a:t>j-1</a:t>
            </a:r>
            <a:r>
              <a:rPr lang="zh-CN" altLang="en-US" sz="2800" b="1" dirty="0">
                <a:latin typeface="Times New Roman" panose="02020603050405020304" pitchFamily="18" charset="0"/>
                <a:ea typeface="宋体" panose="02010600030101010101" pitchFamily="2" charset="-122"/>
              </a:rPr>
              <a:t>个数已经排好</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考虑第</a:t>
            </a:r>
            <a:r>
              <a:rPr lang="en-US" altLang="zh-CN" sz="2800" b="1" dirty="0">
                <a:latin typeface="Times New Roman" panose="02020603050405020304" pitchFamily="18" charset="0"/>
                <a:ea typeface="宋体" panose="02010600030101010101" pitchFamily="2" charset="-122"/>
              </a:rPr>
              <a:t>j</a:t>
            </a:r>
            <a:r>
              <a:rPr lang="zh-CN" altLang="en-US" sz="2800" b="1" dirty="0">
                <a:latin typeface="Times New Roman" panose="02020603050405020304" pitchFamily="18" charset="0"/>
                <a:ea typeface="宋体" panose="02010600030101010101" pitchFamily="2" charset="-122"/>
              </a:rPr>
              <a:t>个数</a:t>
            </a:r>
            <a:r>
              <a:rPr lang="en-US" altLang="zh-CN" sz="2800" b="1" dirty="0">
                <a:latin typeface="Times New Roman" panose="02020603050405020304" pitchFamily="18" charset="0"/>
                <a:ea typeface="宋体" panose="02010600030101010101" pitchFamily="2" charset="-122"/>
              </a:rPr>
              <a:t>A[j]</a:t>
            </a:r>
            <a:r>
              <a:rPr lang="zh-CN" altLang="en-US" sz="2800" b="1" dirty="0">
                <a:latin typeface="Times New Roman" panose="02020603050405020304" pitchFamily="18" charset="0"/>
                <a:ea typeface="宋体" panose="02010600030101010101" pitchFamily="2" charset="-122"/>
              </a:rPr>
              <a:t>插入的位置</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从第</a:t>
            </a:r>
            <a:r>
              <a:rPr lang="en-US" altLang="zh-CN" sz="2800" b="1" dirty="0">
                <a:latin typeface="Times New Roman" panose="02020603050405020304" pitchFamily="18" charset="0"/>
                <a:ea typeface="宋体" panose="02010600030101010101" pitchFamily="2" charset="-122"/>
              </a:rPr>
              <a:t>j-1</a:t>
            </a:r>
            <a:r>
              <a:rPr lang="zh-CN" altLang="en-US" sz="2800" b="1" dirty="0">
                <a:latin typeface="Times New Roman" panose="02020603050405020304" pitchFamily="18" charset="0"/>
                <a:ea typeface="宋体" panose="02010600030101010101" pitchFamily="2" charset="-122"/>
              </a:rPr>
              <a:t>个数开始，从后向前</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顺序将 </a:t>
            </a:r>
            <a:r>
              <a:rPr lang="en-US" altLang="zh-CN" sz="2800" b="1" dirty="0">
                <a:latin typeface="Times New Roman" panose="02020603050405020304" pitchFamily="18" charset="0"/>
                <a:ea typeface="宋体" panose="02010600030101010101" pitchFamily="2" charset="-122"/>
              </a:rPr>
              <a:t>A[j]</a:t>
            </a:r>
            <a:r>
              <a:rPr lang="zh-CN" altLang="en-US" sz="2800" b="1" dirty="0">
                <a:latin typeface="Times New Roman" panose="02020603050405020304" pitchFamily="18" charset="0"/>
                <a:ea typeface="宋体" panose="02010600030101010101" pitchFamily="2" charset="-122"/>
              </a:rPr>
              <a:t>与已经排好的数进行比较</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直到找到第</a:t>
            </a:r>
            <a:r>
              <a:rPr lang="en-US" altLang="zh-CN" sz="2800" b="1" dirty="0">
                <a:latin typeface="Times New Roman" panose="02020603050405020304" pitchFamily="18" charset="0"/>
                <a:ea typeface="宋体" panose="02010600030101010101" pitchFamily="2" charset="-122"/>
              </a:rPr>
              <a:t>j</a:t>
            </a:r>
            <a:r>
              <a:rPr lang="zh-CN" altLang="en-US" sz="2800" b="1" dirty="0">
                <a:latin typeface="Times New Roman" panose="02020603050405020304" pitchFamily="18" charset="0"/>
                <a:ea typeface="宋体" panose="02010600030101010101" pitchFamily="2" charset="-122"/>
              </a:rPr>
              <a:t>个数应该放置的适当位置</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然后插入第</a:t>
            </a:r>
            <a:r>
              <a:rPr lang="en-US" altLang="zh-CN" sz="2800" b="1" dirty="0">
                <a:latin typeface="Times New Roman" panose="02020603050405020304" pitchFamily="18" charset="0"/>
                <a:ea typeface="宋体" panose="02010600030101010101" pitchFamily="2" charset="-122"/>
              </a:rPr>
              <a:t>j</a:t>
            </a:r>
            <a:r>
              <a:rPr lang="zh-CN" altLang="en-US" sz="2800" b="1" dirty="0">
                <a:latin typeface="Times New Roman" panose="02020603050405020304" pitchFamily="18" charset="0"/>
                <a:ea typeface="宋体" panose="02010600030101010101" pitchFamily="2" charset="-122"/>
              </a:rPr>
              <a:t>个数</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算法开始时</a:t>
            </a:r>
            <a:r>
              <a:rPr lang="en-US" altLang="zh-CN" sz="2800" b="1" dirty="0">
                <a:latin typeface="Times New Roman" panose="02020603050405020304" pitchFamily="18" charset="0"/>
                <a:ea typeface="宋体" panose="02010600030101010101" pitchFamily="2" charset="-122"/>
              </a:rPr>
              <a:t>j</a:t>
            </a:r>
            <a:r>
              <a:rPr lang="zh-CN" altLang="en-US" sz="2800" b="1" dirty="0">
                <a:latin typeface="Times New Roman" panose="02020603050405020304" pitchFamily="18" charset="0"/>
                <a:ea typeface="宋体" panose="02010600030101010101" pitchFamily="2" charset="-122"/>
              </a:rPr>
              <a:t>等于</a:t>
            </a:r>
            <a:r>
              <a:rPr lang="en-US" altLang="zh-CN" sz="2800" b="1" dirty="0">
                <a:latin typeface="Times New Roman" panose="02020603050405020304" pitchFamily="18" charset="0"/>
                <a:ea typeface="宋体" panose="02010600030101010101" pitchFamily="2" charset="-122"/>
              </a:rPr>
              <a:t>2,</a:t>
            </a:r>
            <a:r>
              <a:rPr lang="zh-CN" altLang="en-US" sz="2800" b="1" dirty="0">
                <a:latin typeface="Times New Roman" panose="02020603050405020304" pitchFamily="18" charset="0"/>
                <a:ea typeface="宋体" panose="02010600030101010101" pitchFamily="2" charset="-122"/>
              </a:rPr>
              <a:t>每当上述过程完成后</a:t>
            </a:r>
            <a:r>
              <a:rPr lang="en-US" altLang="zh-CN" sz="2800" b="1" dirty="0">
                <a:latin typeface="Times New Roman" panose="02020603050405020304" pitchFamily="18" charset="0"/>
                <a:ea typeface="宋体" panose="02010600030101010101" pitchFamily="2" charset="-122"/>
              </a:rPr>
              <a:t>j</a:t>
            </a:r>
            <a:r>
              <a:rPr lang="zh-CN" altLang="en-US" sz="2800" b="1" dirty="0">
                <a:latin typeface="Times New Roman" panose="02020603050405020304" pitchFamily="18" charset="0"/>
                <a:ea typeface="宋体" panose="02010600030101010101" pitchFamily="2" charset="-122"/>
              </a:rPr>
              <a:t>增加 </a:t>
            </a:r>
            <a:r>
              <a:rPr lang="en-US" altLang="zh-CN" sz="2800" b="1" dirty="0">
                <a:latin typeface="Times New Roman" panose="02020603050405020304" pitchFamily="18" charset="0"/>
                <a:ea typeface="宋体" panose="02010600030101010101" pitchFamily="2" charset="-122"/>
              </a:rPr>
              <a:t>1,</a:t>
            </a:r>
            <a:r>
              <a:rPr lang="zh-CN" altLang="en-US" sz="2800" b="1" dirty="0">
                <a:latin typeface="Times New Roman" panose="02020603050405020304" pitchFamily="18" charset="0"/>
                <a:ea typeface="宋体" panose="02010600030101010101" pitchFamily="2" charset="-122"/>
              </a:rPr>
              <a:t>直到</a:t>
            </a:r>
            <a:r>
              <a:rPr lang="en-US" altLang="zh-CN" sz="2800" b="1" dirty="0">
                <a:latin typeface="Times New Roman" panose="02020603050405020304" pitchFamily="18" charset="0"/>
                <a:ea typeface="宋体" panose="02010600030101010101" pitchFamily="2" charset="-122"/>
              </a:rPr>
              <a:t>j=n</a:t>
            </a:r>
            <a:r>
              <a:rPr lang="zh-CN" altLang="en-US" sz="2800" b="1" dirty="0">
                <a:latin typeface="Times New Roman" panose="02020603050405020304" pitchFamily="18" charset="0"/>
                <a:ea typeface="宋体" panose="02010600030101010101" pitchFamily="2" charset="-122"/>
              </a:rPr>
              <a:t>的过程完成为止</a:t>
            </a:r>
            <a:r>
              <a:rPr lang="en-US" altLang="zh-CN" sz="2800" b="1" dirty="0">
                <a:latin typeface="Times New Roman" panose="02020603050405020304" pitchFamily="18" charset="0"/>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034657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86C63D2-C153-4CA3-8C44-954B051A1D55}"/>
              </a:ext>
            </a:extLst>
          </p:cNvPr>
          <p:cNvSpPr>
            <a:spLocks noGrp="1"/>
          </p:cNvSpPr>
          <p:nvPr>
            <p:ph idx="1"/>
          </p:nvPr>
        </p:nvSpPr>
        <p:spPr>
          <a:xfrm>
            <a:off x="0" y="1052513"/>
            <a:ext cx="9144000" cy="4320703"/>
          </a:xfrm>
        </p:spPr>
        <p:txBody>
          <a:bodyPr/>
          <a:lstStyle/>
          <a:p>
            <a:r>
              <a:rPr lang="zh-CN" altLang="zh-CN" sz="2400" dirty="0"/>
              <a:t>人类其实生活在一个并不算大的空间中，因此对这个世界的认识是由近及远，从少到多，一点点扩展开来的。这就是人类固有的认知和思维方式，根</a:t>
            </a:r>
            <a:r>
              <a:rPr lang="zh-CN" altLang="en-US" sz="2400" dirty="0"/>
              <a:t>置</a:t>
            </a:r>
            <a:r>
              <a:rPr lang="zh-CN" altLang="zh-CN" sz="2400" dirty="0"/>
              <a:t>于我们的基因中。这样的认知和思维方式让我们很容易理解具体事务，但是限制了我们的想象力和大局观</a:t>
            </a:r>
            <a:endParaRPr lang="en-US" altLang="zh-CN" sz="2400" dirty="0"/>
          </a:p>
          <a:p>
            <a:r>
              <a:rPr lang="zh-CN" altLang="zh-CN" sz="2400" dirty="0"/>
              <a:t>当需要思维触达那些远离我们生活经验的地方时，我们就会出现理解障碍。比如，至今很多人很难理解相对论，怎么也想不通为什么光速是恒定的。</a:t>
            </a:r>
            <a:endParaRPr lang="en-US" altLang="zh-CN" sz="2400" dirty="0"/>
          </a:p>
          <a:p>
            <a:r>
              <a:rPr lang="zh-CN" altLang="zh-CN" sz="2400" dirty="0"/>
              <a:t>和人不同，计算机在一开始就被设计用来处理规模大得多的问题，因此计算机有条件采用与常人完全不同的方式来解决问题。</a:t>
            </a:r>
          </a:p>
        </p:txBody>
      </p:sp>
      <p:sp>
        <p:nvSpPr>
          <p:cNvPr id="5" name="矩形 4">
            <a:extLst>
              <a:ext uri="{FF2B5EF4-FFF2-40B4-BE49-F238E27FC236}">
                <a16:creationId xmlns:a16="http://schemas.microsoft.com/office/drawing/2014/main" id="{E208D73D-B53F-4C30-BC8C-414EC4560696}"/>
              </a:ext>
            </a:extLst>
          </p:cNvPr>
          <p:cNvSpPr/>
          <p:nvPr/>
        </p:nvSpPr>
        <p:spPr>
          <a:xfrm>
            <a:off x="1259632" y="260648"/>
            <a:ext cx="5720800" cy="707886"/>
          </a:xfrm>
          <a:prstGeom prst="rect">
            <a:avLst/>
          </a:prstGeom>
        </p:spPr>
        <p:txBody>
          <a:bodyPr wrap="square">
            <a:spAutoFit/>
          </a:bodyPr>
          <a:lstStyle/>
          <a:p>
            <a:pPr algn="ctr"/>
            <a:r>
              <a:rPr lang="zh-CN" altLang="en-US" sz="4000" b="1" dirty="0">
                <a:solidFill>
                  <a:srgbClr val="FF0000"/>
                </a:solidFill>
                <a:latin typeface="+mj-ea"/>
                <a:ea typeface="+mj-ea"/>
              </a:rPr>
              <a:t>递归</a:t>
            </a:r>
            <a:endParaRPr lang="en-US" altLang="zh-CN" sz="4000" b="1" dirty="0">
              <a:solidFill>
                <a:srgbClr val="FF0000"/>
              </a:solidFill>
              <a:latin typeface="+mj-ea"/>
              <a:ea typeface="+mj-ea"/>
            </a:endParaRPr>
          </a:p>
        </p:txBody>
      </p:sp>
    </p:spTree>
    <p:extLst>
      <p:ext uri="{BB962C8B-B14F-4D97-AF65-F5344CB8AC3E}">
        <p14:creationId xmlns:p14="http://schemas.microsoft.com/office/powerpoint/2010/main" val="3355520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250825" y="188913"/>
            <a:ext cx="8229600" cy="836612"/>
          </a:xfrm>
        </p:spPr>
        <p:txBody>
          <a:bodyPr/>
          <a:lstStyle/>
          <a:p>
            <a:pPr eaLnBrk="1" hangingPunct="1"/>
            <a:r>
              <a:rPr lang="zh-CN" altLang="en-US" sz="4000" b="1" dirty="0">
                <a:solidFill>
                  <a:srgbClr val="C00000"/>
                </a:solidFill>
              </a:rPr>
              <a:t>           直接迭代：插入排序</a:t>
            </a:r>
          </a:p>
        </p:txBody>
      </p:sp>
      <p:sp>
        <p:nvSpPr>
          <p:cNvPr id="45059" name="Rectangle 1"/>
          <p:cNvSpPr>
            <a:spLocks noChangeArrowheads="1"/>
          </p:cNvSpPr>
          <p:nvPr/>
        </p:nvSpPr>
        <p:spPr bwMode="auto">
          <a:xfrm>
            <a:off x="-71155" y="3063736"/>
            <a:ext cx="856932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77813">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2400" b="1" dirty="0">
                <a:solidFill>
                  <a:srgbClr val="C00000"/>
                </a:solidFill>
                <a:latin typeface="Times New Roman" panose="02020603050405020304" pitchFamily="18" charset="0"/>
                <a:cs typeface="Times New Roman" panose="02020603050405020304" pitchFamily="18" charset="0"/>
              </a:rPr>
              <a:t>算法</a:t>
            </a:r>
            <a:r>
              <a:rPr lang="en-US" altLang="zh-CN" sz="2400" b="1" dirty="0">
                <a:solidFill>
                  <a:srgbClr val="C00000"/>
                </a:solidFill>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ea typeface="黑体" panose="02010609060101010101" pitchFamily="49" charset="-122"/>
                <a:cs typeface="Times New Roman" panose="02020603050405020304" pitchFamily="18" charset="0"/>
              </a:rPr>
              <a:t>InsertSort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dirty="0" err="1">
                <a:latin typeface="Times New Roman" panose="02020603050405020304" pitchFamily="18" charset="0"/>
                <a:ea typeface="黑体" panose="02010609060101010101" pitchFamily="49" charset="-122"/>
                <a:cs typeface="Times New Roman" panose="02020603050405020304" pitchFamily="18" charset="0"/>
              </a:rPr>
              <a:t>A,n</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 </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A</a:t>
            </a:r>
            <a:r>
              <a:rPr lang="zh-CN" altLang="en-US" sz="2400" b="1" dirty="0">
                <a:latin typeface="Times New Roman" panose="02020603050405020304" pitchFamily="18" charset="0"/>
                <a:cs typeface="Times New Roman" panose="02020603050405020304" pitchFamily="18" charset="0"/>
              </a:rPr>
              <a:t>为</a:t>
            </a:r>
            <a:r>
              <a:rPr lang="en-US" altLang="zh-CN" sz="2400" b="1" i="1" dirty="0">
                <a:latin typeface="Times New Roman" panose="02020603050405020304" pitchFamily="18" charset="0"/>
                <a:cs typeface="Times New Roman" panose="02020603050405020304" pitchFamily="18" charset="0"/>
              </a:rPr>
              <a:t>n</a:t>
            </a:r>
            <a:r>
              <a:rPr lang="zh-CN" altLang="en-US" sz="2400" b="1" dirty="0">
                <a:latin typeface="Times New Roman" panose="02020603050405020304" pitchFamily="18" charset="0"/>
                <a:cs typeface="Times New Roman" panose="02020603050405020304" pitchFamily="18" charset="0"/>
              </a:rPr>
              <a:t>个数的数组</a:t>
            </a:r>
          </a:p>
          <a:p>
            <a:pPr>
              <a:spcBef>
                <a:spcPct val="0"/>
              </a:spcBef>
              <a:buFontTx/>
              <a:buNone/>
            </a:pPr>
            <a:r>
              <a:rPr lang="en-US" altLang="zh-CN" sz="2400" b="1" dirty="0">
                <a:latin typeface="Times New Roman" panose="02020603050405020304" pitchFamily="18" charset="0"/>
                <a:ea typeface="黑体" panose="02010609060101010101" pitchFamily="49" charset="-122"/>
              </a:rPr>
              <a:t>1. for</a:t>
            </a:r>
            <a:r>
              <a:rPr lang="en-US" altLang="zh-CN" sz="2400" b="1" i="1" dirty="0">
                <a:latin typeface="Times New Roman" panose="02020603050405020304" pitchFamily="18" charset="0"/>
                <a:ea typeface="黑体" panose="02010609060101010101" pitchFamily="49" charset="-122"/>
              </a:rPr>
              <a:t>  j</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400" b="1" dirty="0">
                <a:latin typeface="Times New Roman" panose="02020603050405020304" pitchFamily="18" charset="0"/>
                <a:ea typeface="黑体" panose="02010609060101010101" pitchFamily="49" charset="-122"/>
              </a:rPr>
              <a:t>2  to </a:t>
            </a:r>
            <a:r>
              <a:rPr lang="en-US" altLang="zh-CN" sz="2400" b="1" i="1" dirty="0">
                <a:latin typeface="Times New Roman" panose="02020603050405020304" pitchFamily="18" charset="0"/>
                <a:ea typeface="黑体" panose="02010609060101010101" pitchFamily="49" charset="-122"/>
                <a:sym typeface="Symbol" panose="05050102010706020507" pitchFamily="18" charset="2"/>
              </a:rPr>
              <a:t>n </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do</a:t>
            </a:r>
            <a:endParaRPr lang="en-US" altLang="zh-CN" sz="2400" b="1" dirty="0">
              <a:ea typeface="黑体" panose="02010609060101010101" pitchFamily="49" charset="-122"/>
              <a:sym typeface="Symbol" panose="05050102010706020507" pitchFamily="18" charset="2"/>
            </a:endParaRPr>
          </a:p>
          <a:p>
            <a:pPr>
              <a:spcBef>
                <a:spcPct val="0"/>
              </a:spcBef>
              <a:buFontTx/>
              <a:buNone/>
            </a:pPr>
            <a:r>
              <a:rPr lang="en-US" altLang="zh-CN" sz="2400" b="1" dirty="0">
                <a:latin typeface="Times New Roman" panose="02020603050405020304" pitchFamily="18" charset="0"/>
                <a:ea typeface="黑体" panose="02010609060101010101" pitchFamily="49" charset="-122"/>
                <a:sym typeface="Symbol" panose="05050102010706020507" pitchFamily="18" charset="2"/>
              </a:rPr>
              <a:t>2.     </a:t>
            </a:r>
            <a:r>
              <a:rPr lang="en-US" altLang="zh-CN" sz="2400" b="1" i="1" dirty="0" err="1">
                <a:latin typeface="Times New Roman" panose="02020603050405020304" pitchFamily="18" charset="0"/>
                <a:ea typeface="黑体" panose="02010609060101010101" pitchFamily="49" charset="-122"/>
                <a:sym typeface="Symbol" panose="05050102010706020507" pitchFamily="18" charset="2"/>
              </a:rPr>
              <a:t>x</a:t>
            </a:r>
            <a:r>
              <a:rPr lang="en-US" altLang="zh-CN" sz="2400" b="1" dirty="0" err="1">
                <a:latin typeface="Times New Roman" panose="02020603050405020304" pitchFamily="18" charset="0"/>
                <a:ea typeface="黑体" panose="02010609060101010101" pitchFamily="49" charset="-122"/>
                <a:sym typeface="Symbol" panose="05050102010706020507" pitchFamily="18" charset="2"/>
              </a:rPr>
              <a:t></a:t>
            </a:r>
            <a:r>
              <a:rPr lang="en-US" altLang="zh-CN" sz="2400" b="1" i="1" dirty="0" err="1">
                <a:latin typeface="Times New Roman" panose="02020603050405020304" pitchFamily="18" charset="0"/>
                <a:ea typeface="黑体" panose="02010609060101010101" pitchFamily="49" charset="-122"/>
              </a:rPr>
              <a:t>A</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400" b="1" i="1" dirty="0">
                <a:latin typeface="Times New Roman" panose="02020603050405020304" pitchFamily="18" charset="0"/>
                <a:ea typeface="黑体" panose="02010609060101010101" pitchFamily="49" charset="-122"/>
                <a:sym typeface="Symbol" panose="05050102010706020507" pitchFamily="18" charset="2"/>
              </a:rPr>
              <a:t>j</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endParaRPr lang="en-US" altLang="zh-CN" sz="2400" b="1" dirty="0">
              <a:ea typeface="黑体" panose="02010609060101010101" pitchFamily="49" charset="-122"/>
              <a:sym typeface="Symbol" panose="05050102010706020507" pitchFamily="18" charset="2"/>
            </a:endParaRPr>
          </a:p>
          <a:p>
            <a:pPr>
              <a:spcBef>
                <a:spcPct val="0"/>
              </a:spcBef>
              <a:buFontTx/>
              <a:buNone/>
            </a:pPr>
            <a:r>
              <a:rPr lang="en-US" altLang="zh-CN" sz="2400" b="1" dirty="0">
                <a:latin typeface="Times New Roman" panose="02020603050405020304" pitchFamily="18" charset="0"/>
                <a:ea typeface="黑体" panose="02010609060101010101" pitchFamily="49" charset="-122"/>
                <a:sym typeface="Symbol" panose="05050102010706020507" pitchFamily="18" charset="2"/>
              </a:rPr>
              <a:t>3.     </a:t>
            </a:r>
            <a:r>
              <a:rPr lang="en-US" altLang="zh-CN" sz="2400" b="1" i="1" dirty="0">
                <a:latin typeface="Times New Roman" panose="02020603050405020304" pitchFamily="18" charset="0"/>
                <a:ea typeface="黑体" panose="02010609060101010101" pitchFamily="49" charset="-122"/>
                <a:sym typeface="Symbol" panose="05050102010706020507" pitchFamily="18" charset="2"/>
              </a:rPr>
              <a:t>i</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400" b="1" i="1" dirty="0">
                <a:latin typeface="Times New Roman" panose="02020603050405020304" pitchFamily="18" charset="0"/>
                <a:ea typeface="黑体" panose="02010609060101010101" pitchFamily="49" charset="-122"/>
              </a:rPr>
              <a:t>j</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400" b="1" dirty="0">
                <a:latin typeface="Times New Roman" panose="02020603050405020304" pitchFamily="18" charset="0"/>
                <a:ea typeface="黑体" panose="02010609060101010101" pitchFamily="49" charset="-122"/>
              </a:rPr>
              <a:t>1 </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             // </a:t>
            </a: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行</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3</a:t>
            </a: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到行</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7</a:t>
            </a: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把</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A</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j</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插入</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A</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j</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之中  </a:t>
            </a:r>
          </a:p>
          <a:p>
            <a:pPr>
              <a:spcBef>
                <a:spcPct val="0"/>
              </a:spcBef>
              <a:buFontTx/>
              <a:buNone/>
            </a:pPr>
            <a:r>
              <a:rPr lang="en-US" altLang="zh-CN" sz="2400" b="1" dirty="0">
                <a:latin typeface="Times New Roman" panose="02020603050405020304" pitchFamily="18" charset="0"/>
                <a:ea typeface="黑体" panose="02010609060101010101" pitchFamily="49" charset="-122"/>
                <a:sym typeface="Symbol" panose="05050102010706020507" pitchFamily="18" charset="2"/>
              </a:rPr>
              <a:t>4.     while </a:t>
            </a:r>
            <a:r>
              <a:rPr lang="en-US" altLang="zh-CN" sz="2400" b="1" i="1" dirty="0" err="1">
                <a:latin typeface="Times New Roman" panose="02020603050405020304" pitchFamily="18" charset="0"/>
                <a:ea typeface="黑体" panose="02010609060101010101" pitchFamily="49" charset="-122"/>
                <a:sym typeface="Symbol" panose="05050102010706020507" pitchFamily="18" charset="2"/>
              </a:rPr>
              <a:t>i</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&gt;0 and </a:t>
            </a:r>
            <a:r>
              <a:rPr lang="en-US" altLang="zh-CN" sz="2400" b="1" i="1" dirty="0">
                <a:latin typeface="Times New Roman" panose="02020603050405020304" pitchFamily="18" charset="0"/>
                <a:ea typeface="黑体" panose="02010609060101010101" pitchFamily="49" charset="-122"/>
                <a:sym typeface="Symbol" panose="05050102010706020507" pitchFamily="18" charset="2"/>
              </a:rPr>
              <a:t>x</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&lt;</a:t>
            </a:r>
            <a:r>
              <a:rPr lang="en-US" altLang="zh-CN" sz="2400" b="1" i="1" dirty="0">
                <a:latin typeface="Times New Roman" panose="02020603050405020304" pitchFamily="18" charset="0"/>
                <a:ea typeface="黑体" panose="02010609060101010101" pitchFamily="49" charset="-122"/>
                <a:sym typeface="Symbol" panose="05050102010706020507" pitchFamily="18" charset="2"/>
              </a:rPr>
              <a:t>A</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400" b="1" i="1" dirty="0" err="1">
                <a:latin typeface="Times New Roman" panose="02020603050405020304" pitchFamily="18" charset="0"/>
                <a:ea typeface="黑体" panose="02010609060101010101" pitchFamily="49" charset="-122"/>
                <a:sym typeface="Symbol" panose="05050102010706020507" pitchFamily="18" charset="2"/>
              </a:rPr>
              <a:t>i</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 do</a:t>
            </a:r>
            <a:endParaRPr lang="en-US" altLang="zh-CN" sz="2400" b="1" dirty="0">
              <a:ea typeface="黑体" panose="02010609060101010101" pitchFamily="49" charset="-122"/>
              <a:sym typeface="Symbol" panose="05050102010706020507" pitchFamily="18" charset="2"/>
            </a:endParaRPr>
          </a:p>
          <a:p>
            <a:pPr>
              <a:spcBef>
                <a:spcPct val="0"/>
              </a:spcBef>
              <a:buFontTx/>
              <a:buNone/>
            </a:pPr>
            <a:r>
              <a:rPr lang="en-US" altLang="zh-CN" sz="2400" b="1" dirty="0">
                <a:latin typeface="Times New Roman" panose="02020603050405020304" pitchFamily="18" charset="0"/>
                <a:ea typeface="黑体" panose="02010609060101010101" pitchFamily="49" charset="-122"/>
                <a:sym typeface="Symbol" panose="05050102010706020507" pitchFamily="18" charset="2"/>
              </a:rPr>
              <a:t>5.         </a:t>
            </a:r>
            <a:r>
              <a:rPr lang="en-US" altLang="zh-CN" sz="2400" b="1" i="1" dirty="0">
                <a:latin typeface="Times New Roman" panose="02020603050405020304" pitchFamily="18" charset="0"/>
                <a:ea typeface="黑体" panose="02010609060101010101" pitchFamily="49" charset="-122"/>
                <a:sym typeface="Symbol" panose="05050102010706020507" pitchFamily="18" charset="2"/>
              </a:rPr>
              <a:t>A</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400" b="1" i="1" dirty="0">
                <a:latin typeface="Times New Roman" panose="02020603050405020304" pitchFamily="18" charset="0"/>
                <a:ea typeface="黑体" panose="02010609060101010101" pitchFamily="49" charset="-122"/>
                <a:sym typeface="Symbol" panose="05050102010706020507" pitchFamily="18" charset="2"/>
              </a:rPr>
              <a:t>i+</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1]</a:t>
            </a:r>
            <a:r>
              <a:rPr lang="en-US" altLang="zh-CN" sz="2400" b="1" i="1" dirty="0">
                <a:latin typeface="Times New Roman" panose="02020603050405020304" pitchFamily="18" charset="0"/>
                <a:ea typeface="黑体" panose="02010609060101010101" pitchFamily="49" charset="-122"/>
              </a:rPr>
              <a:t>A</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400" b="1" i="1" dirty="0" err="1">
                <a:latin typeface="Times New Roman" panose="02020603050405020304" pitchFamily="18" charset="0"/>
                <a:ea typeface="黑体" panose="02010609060101010101" pitchFamily="49" charset="-122"/>
                <a:sym typeface="Symbol" panose="05050102010706020507" pitchFamily="18" charset="2"/>
              </a:rPr>
              <a:t>i</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 </a:t>
            </a:r>
            <a:endParaRPr lang="en-US" altLang="zh-CN" sz="2400" b="1" dirty="0">
              <a:ea typeface="黑体" panose="02010609060101010101" pitchFamily="49" charset="-122"/>
              <a:sym typeface="Symbol" panose="05050102010706020507" pitchFamily="18" charset="2"/>
            </a:endParaRPr>
          </a:p>
          <a:p>
            <a:pPr>
              <a:spcBef>
                <a:spcPct val="0"/>
              </a:spcBef>
              <a:buFontTx/>
              <a:buNone/>
            </a:pPr>
            <a:r>
              <a:rPr lang="en-US" altLang="zh-CN" sz="2400" b="1" dirty="0">
                <a:latin typeface="Times New Roman" panose="02020603050405020304" pitchFamily="18" charset="0"/>
                <a:ea typeface="黑体" panose="02010609060101010101" pitchFamily="49" charset="-122"/>
                <a:sym typeface="Symbol" panose="05050102010706020507" pitchFamily="18" charset="2"/>
              </a:rPr>
              <a:t>6.         </a:t>
            </a:r>
            <a:r>
              <a:rPr lang="en-US" altLang="zh-CN" sz="2400" b="1" i="1" dirty="0">
                <a:latin typeface="Times New Roman" panose="02020603050405020304" pitchFamily="18" charset="0"/>
                <a:ea typeface="黑体" panose="02010609060101010101" pitchFamily="49" charset="-122"/>
                <a:sym typeface="Symbol" panose="05050102010706020507" pitchFamily="18" charset="2"/>
              </a:rPr>
              <a:t>i</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400" b="1" i="1" dirty="0">
                <a:latin typeface="Times New Roman" panose="02020603050405020304" pitchFamily="18" charset="0"/>
                <a:ea typeface="黑体" panose="02010609060101010101" pitchFamily="49" charset="-122"/>
              </a:rPr>
              <a:t>i</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400" b="1" dirty="0">
                <a:latin typeface="Times New Roman" panose="02020603050405020304" pitchFamily="18" charset="0"/>
                <a:ea typeface="黑体" panose="02010609060101010101" pitchFamily="49" charset="-122"/>
              </a:rPr>
              <a:t>1</a:t>
            </a:r>
            <a:endParaRPr lang="en-US" altLang="zh-CN" sz="2400" b="1" dirty="0">
              <a:ea typeface="黑体" panose="02010609060101010101" pitchFamily="49" charset="-122"/>
              <a:sym typeface="Symbol" panose="05050102010706020507" pitchFamily="18" charset="2"/>
            </a:endParaRPr>
          </a:p>
          <a:p>
            <a:pPr>
              <a:spcBef>
                <a:spcPct val="0"/>
              </a:spcBef>
              <a:buFontTx/>
              <a:buNone/>
            </a:pPr>
            <a:r>
              <a:rPr lang="en-US" altLang="zh-CN" sz="2400" b="1" dirty="0">
                <a:latin typeface="Times New Roman" panose="02020603050405020304" pitchFamily="18" charset="0"/>
                <a:ea typeface="黑体" panose="02010609060101010101" pitchFamily="49" charset="-122"/>
                <a:sym typeface="Symbol" panose="05050102010706020507" pitchFamily="18" charset="2"/>
              </a:rPr>
              <a:t>7.     </a:t>
            </a:r>
            <a:r>
              <a:rPr lang="en-US" altLang="zh-CN" sz="2400" b="1" i="1" dirty="0">
                <a:latin typeface="Times New Roman" panose="02020603050405020304" pitchFamily="18" charset="0"/>
                <a:ea typeface="黑体" panose="02010609060101010101" pitchFamily="49" charset="-122"/>
                <a:sym typeface="Symbol" panose="05050102010706020507" pitchFamily="18" charset="2"/>
              </a:rPr>
              <a:t>A</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400" b="1" i="1" dirty="0">
                <a:latin typeface="Times New Roman" panose="02020603050405020304" pitchFamily="18" charset="0"/>
                <a:ea typeface="黑体" panose="02010609060101010101" pitchFamily="49" charset="-122"/>
                <a:sym typeface="Symbol" panose="05050102010706020507" pitchFamily="18" charset="2"/>
              </a:rPr>
              <a:t>i</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+1]</a:t>
            </a:r>
            <a:r>
              <a:rPr lang="en-US" altLang="zh-CN" sz="2400" b="1" i="1" dirty="0">
                <a:latin typeface="Times New Roman" panose="02020603050405020304" pitchFamily="18" charset="0"/>
                <a:ea typeface="黑体" panose="02010609060101010101" pitchFamily="49" charset="-122"/>
              </a:rPr>
              <a:t>x</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 </a:t>
            </a:r>
          </a:p>
        </p:txBody>
      </p:sp>
      <p:sp>
        <p:nvSpPr>
          <p:cNvPr id="45060"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 name="矩形 1"/>
          <p:cNvSpPr/>
          <p:nvPr/>
        </p:nvSpPr>
        <p:spPr>
          <a:xfrm>
            <a:off x="283363" y="1124744"/>
            <a:ext cx="8640960" cy="1938992"/>
          </a:xfrm>
          <a:prstGeom prst="rect">
            <a:avLst/>
          </a:prstGeom>
        </p:spPr>
        <p:txBody>
          <a:bodyPr wrap="square">
            <a:spAutoFit/>
          </a:bodyPr>
          <a:lstStyle/>
          <a:p>
            <a:r>
              <a:rPr lang="zh-CN" altLang="en-US" sz="2400" b="1" dirty="0">
                <a:latin typeface="Times New Roman" panose="02020603050405020304" pitchFamily="18" charset="0"/>
              </a:rPr>
              <a:t>插入排序算法思想：假设前</a:t>
            </a:r>
            <a:r>
              <a:rPr lang="en-US" altLang="zh-CN" sz="2400" b="1" dirty="0">
                <a:latin typeface="Times New Roman" panose="02020603050405020304" pitchFamily="18" charset="0"/>
              </a:rPr>
              <a:t>j-1</a:t>
            </a:r>
            <a:r>
              <a:rPr lang="zh-CN" altLang="en-US" sz="2400" b="1" dirty="0">
                <a:latin typeface="Times New Roman" panose="02020603050405020304" pitchFamily="18" charset="0"/>
              </a:rPr>
              <a:t>个数已经排好</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考虑第</a:t>
            </a:r>
            <a:r>
              <a:rPr lang="en-US" altLang="zh-CN" sz="2400" b="1" dirty="0">
                <a:latin typeface="Times New Roman" panose="02020603050405020304" pitchFamily="18" charset="0"/>
              </a:rPr>
              <a:t>j</a:t>
            </a:r>
            <a:r>
              <a:rPr lang="zh-CN" altLang="en-US" sz="2400" b="1" dirty="0">
                <a:latin typeface="Times New Roman" panose="02020603050405020304" pitchFamily="18" charset="0"/>
              </a:rPr>
              <a:t>个数</a:t>
            </a:r>
            <a:r>
              <a:rPr lang="en-US" altLang="zh-CN" sz="2400" b="1" dirty="0">
                <a:latin typeface="Times New Roman" panose="02020603050405020304" pitchFamily="18" charset="0"/>
              </a:rPr>
              <a:t>A[j]</a:t>
            </a:r>
            <a:r>
              <a:rPr lang="zh-CN" altLang="en-US" sz="2400" b="1" dirty="0">
                <a:latin typeface="Times New Roman" panose="02020603050405020304" pitchFamily="18" charset="0"/>
              </a:rPr>
              <a:t>插入的位置</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从第</a:t>
            </a:r>
            <a:r>
              <a:rPr lang="en-US" altLang="zh-CN" sz="2400" b="1" dirty="0">
                <a:latin typeface="Times New Roman" panose="02020603050405020304" pitchFamily="18" charset="0"/>
              </a:rPr>
              <a:t>j-1</a:t>
            </a:r>
            <a:r>
              <a:rPr lang="zh-CN" altLang="en-US" sz="2400" b="1" dirty="0">
                <a:latin typeface="Times New Roman" panose="02020603050405020304" pitchFamily="18" charset="0"/>
              </a:rPr>
              <a:t>个数开始，从后向前</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顺序将 </a:t>
            </a:r>
            <a:r>
              <a:rPr lang="en-US" altLang="zh-CN" sz="2400" b="1" dirty="0">
                <a:latin typeface="Times New Roman" panose="02020603050405020304" pitchFamily="18" charset="0"/>
              </a:rPr>
              <a:t>A[j]</a:t>
            </a:r>
            <a:r>
              <a:rPr lang="zh-CN" altLang="en-US" sz="2400" b="1" dirty="0">
                <a:latin typeface="Times New Roman" panose="02020603050405020304" pitchFamily="18" charset="0"/>
              </a:rPr>
              <a:t>与已经排好的数进行比较</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直到找到第</a:t>
            </a:r>
            <a:r>
              <a:rPr lang="en-US" altLang="zh-CN" sz="2400" b="1" dirty="0">
                <a:latin typeface="Times New Roman" panose="02020603050405020304" pitchFamily="18" charset="0"/>
              </a:rPr>
              <a:t>j</a:t>
            </a:r>
            <a:r>
              <a:rPr lang="zh-CN" altLang="en-US" sz="2400" b="1" dirty="0">
                <a:latin typeface="Times New Roman" panose="02020603050405020304" pitchFamily="18" charset="0"/>
              </a:rPr>
              <a:t>个数应该放置的适当位置</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然后插入第</a:t>
            </a:r>
            <a:r>
              <a:rPr lang="en-US" altLang="zh-CN" sz="2400" b="1" dirty="0">
                <a:latin typeface="Times New Roman" panose="02020603050405020304" pitchFamily="18" charset="0"/>
              </a:rPr>
              <a:t>j</a:t>
            </a:r>
            <a:r>
              <a:rPr lang="zh-CN" altLang="en-US" sz="2400" b="1" dirty="0">
                <a:latin typeface="Times New Roman" panose="02020603050405020304" pitchFamily="18" charset="0"/>
              </a:rPr>
              <a:t>个数</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算法开始时</a:t>
            </a:r>
            <a:r>
              <a:rPr lang="en-US" altLang="zh-CN" sz="2400" b="1" dirty="0">
                <a:latin typeface="Times New Roman" panose="02020603050405020304" pitchFamily="18" charset="0"/>
              </a:rPr>
              <a:t>j</a:t>
            </a:r>
            <a:r>
              <a:rPr lang="zh-CN" altLang="en-US" sz="2400" b="1" dirty="0">
                <a:latin typeface="Times New Roman" panose="02020603050405020304" pitchFamily="18" charset="0"/>
              </a:rPr>
              <a:t>等于</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每当上述过程完成后</a:t>
            </a:r>
            <a:r>
              <a:rPr lang="en-US" altLang="zh-CN" sz="2400" b="1" dirty="0">
                <a:latin typeface="Times New Roman" panose="02020603050405020304" pitchFamily="18" charset="0"/>
              </a:rPr>
              <a:t>j</a:t>
            </a:r>
            <a:r>
              <a:rPr lang="zh-CN" altLang="en-US" sz="2400" b="1" dirty="0">
                <a:latin typeface="Times New Roman" panose="02020603050405020304" pitchFamily="18" charset="0"/>
              </a:rPr>
              <a:t>增加 </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直到</a:t>
            </a:r>
            <a:r>
              <a:rPr lang="en-US" altLang="zh-CN" sz="2400" b="1" dirty="0">
                <a:latin typeface="Times New Roman" panose="02020603050405020304" pitchFamily="18" charset="0"/>
              </a:rPr>
              <a:t>j=n</a:t>
            </a:r>
            <a:r>
              <a:rPr lang="zh-CN" altLang="en-US" sz="2400" b="1" dirty="0">
                <a:latin typeface="Times New Roman" panose="02020603050405020304" pitchFamily="18" charset="0"/>
              </a:rPr>
              <a:t>的过程完成为止</a:t>
            </a:r>
            <a:r>
              <a:rPr lang="en-US" altLang="zh-CN" sz="2400" b="1" dirty="0">
                <a:latin typeface="Times New Roman" panose="02020603050405020304" pitchFamily="18" charset="0"/>
              </a:rPr>
              <a:t>.</a:t>
            </a:r>
            <a:endParaRPr lang="zh-CN" altLang="en-US" sz="2400" b="1" dirty="0">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250825" y="188913"/>
            <a:ext cx="8229600" cy="836612"/>
          </a:xfrm>
        </p:spPr>
        <p:txBody>
          <a:bodyPr/>
          <a:lstStyle/>
          <a:p>
            <a:pPr eaLnBrk="1" hangingPunct="1"/>
            <a:r>
              <a:rPr lang="zh-CN" altLang="en-US" sz="4000" b="1" dirty="0">
                <a:solidFill>
                  <a:srgbClr val="C00000"/>
                </a:solidFill>
              </a:rPr>
              <a:t>           直接迭代：插入排序</a:t>
            </a:r>
          </a:p>
        </p:txBody>
      </p:sp>
      <p:sp>
        <p:nvSpPr>
          <p:cNvPr id="45060"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5061" name="Object 2"/>
          <p:cNvGraphicFramePr>
            <a:graphicFrameLocks noChangeAspect="1"/>
          </p:cNvGraphicFramePr>
          <p:nvPr>
            <p:extLst>
              <p:ext uri="{D42A27DB-BD31-4B8C-83A1-F6EECF244321}">
                <p14:modId xmlns:p14="http://schemas.microsoft.com/office/powerpoint/2010/main" val="472498288"/>
              </p:ext>
            </p:extLst>
          </p:nvPr>
        </p:nvGraphicFramePr>
        <p:xfrm>
          <a:off x="2195736" y="2996952"/>
          <a:ext cx="3359150" cy="954087"/>
        </p:xfrm>
        <a:graphic>
          <a:graphicData uri="http://schemas.openxmlformats.org/presentationml/2006/ole">
            <mc:AlternateContent xmlns:mc="http://schemas.openxmlformats.org/markup-compatibility/2006">
              <mc:Choice xmlns:v="urn:schemas-microsoft-com:vml" Requires="v">
                <p:oleObj name="公式" r:id="rId2" imgW="1638300" imgH="469900" progId="Equation.3">
                  <p:embed/>
                </p:oleObj>
              </mc:Choice>
              <mc:Fallback>
                <p:oleObj name="公式" r:id="rId2" imgW="1638300" imgH="469900" progId="Equation.3">
                  <p:embed/>
                  <p:pic>
                    <p:nvPicPr>
                      <p:cNvPr id="45061"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2996952"/>
                        <a:ext cx="33591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2" name="Rectangle 5"/>
          <p:cNvSpPr>
            <a:spLocks noChangeArrowheads="1"/>
          </p:cNvSpPr>
          <p:nvPr/>
        </p:nvSpPr>
        <p:spPr bwMode="auto">
          <a:xfrm>
            <a:off x="395288" y="4443413"/>
            <a:ext cx="80645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dirty="0">
                <a:latin typeface="Times New Roman" panose="02020603050405020304" pitchFamily="18" charset="0"/>
                <a:cs typeface="Times New Roman" panose="02020603050405020304" pitchFamily="18" charset="0"/>
              </a:rPr>
              <a:t>W</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W</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1)+</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W</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2)+</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2]+</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1=</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W</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2)+(</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2)+(</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W</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3)+</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3]+(</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2)+(</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endParaRPr lang="en-US" altLang="zh-CN" sz="2400" b="1" dirty="0">
              <a:sym typeface="Symbol" panose="05050102010706020507" pitchFamily="18" charset="2"/>
            </a:endParaRPr>
          </a:p>
          <a:p>
            <a:pPr>
              <a:spcBef>
                <a:spcPct val="0"/>
              </a:spcBef>
              <a:buFontTx/>
              <a:buNone/>
            </a:pP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W</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(1)+1+2+…+(</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2)+(</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endParaRPr lang="en-US" altLang="zh-CN" sz="2400" b="1" dirty="0">
              <a:sym typeface="Symbol" panose="05050102010706020507" pitchFamily="18" charset="2"/>
            </a:endParaRPr>
          </a:p>
          <a:p>
            <a:pPr>
              <a:spcBef>
                <a:spcPct val="0"/>
              </a:spcBef>
              <a:buFontTx/>
              <a:buNone/>
            </a:pP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=1+2+…+(</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2)+(</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1)/2</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时间复杂度为</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O(n</a:t>
            </a:r>
            <a:r>
              <a:rPr lang="en-US" altLang="zh-CN" sz="2400" b="1" baseline="30000" dirty="0">
                <a:latin typeface="Times New Roman" panose="02020603050405020304" pitchFamily="18" charset="0"/>
                <a:cs typeface="Times New Roman" panose="02020603050405020304" pitchFamily="18" charset="0"/>
                <a:sym typeface="Symbol" panose="05050102010706020507" pitchFamily="18" charset="2"/>
              </a:rPr>
              <a:t>2</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2" name="矩形 1"/>
          <p:cNvSpPr/>
          <p:nvPr/>
        </p:nvSpPr>
        <p:spPr>
          <a:xfrm>
            <a:off x="251172" y="1340768"/>
            <a:ext cx="8641655" cy="1569660"/>
          </a:xfrm>
          <a:prstGeom prst="rect">
            <a:avLst/>
          </a:prstGeom>
        </p:spPr>
        <p:txBody>
          <a:bodyPr wrap="square">
            <a:spAutoFit/>
          </a:bodyPr>
          <a:lstStyle/>
          <a:p>
            <a:r>
              <a:rPr lang="zh-CN" altLang="en-US" sz="2400" dirty="0">
                <a:latin typeface="Times New Roman" panose="02020603050405020304" pitchFamily="18" charset="0"/>
              </a:rPr>
              <a:t>设W(n)表示顺序插入算法InsertSort 对于规模为n的输入在最坏情况下所做的比较次数.如果n-1个数已经排好,为插入第</a:t>
            </a:r>
            <a:r>
              <a:rPr lang="en-US" altLang="zh-CN" sz="2400" dirty="0">
                <a:latin typeface="Times New Roman" panose="02020603050405020304" pitchFamily="18" charset="0"/>
              </a:rPr>
              <a:t>n</a:t>
            </a:r>
            <a:r>
              <a:rPr lang="zh-CN" altLang="en-US" sz="2400" dirty="0">
                <a:latin typeface="Times New Roman" panose="02020603050405020304" pitchFamily="18" charset="0"/>
              </a:rPr>
              <a:t>个数，最坏情况下需要将它与前n-1个数中的每一个都进行 1次比较，因此得到递推方程</a:t>
            </a:r>
          </a:p>
        </p:txBody>
      </p:sp>
    </p:spTree>
    <p:extLst>
      <p:ext uri="{BB962C8B-B14F-4D97-AF65-F5344CB8AC3E}">
        <p14:creationId xmlns:p14="http://schemas.microsoft.com/office/powerpoint/2010/main" val="2871290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196"/>
            <a:ext cx="8229600" cy="633412"/>
          </a:xfrm>
        </p:spPr>
        <p:txBody>
          <a:bodyPr/>
          <a:lstStyle/>
          <a:p>
            <a:r>
              <a:rPr lang="zh-CN" altLang="en-US" sz="4000" b="1" dirty="0">
                <a:solidFill>
                  <a:srgbClr val="C00000"/>
                </a:solidFill>
              </a:rPr>
              <a:t> </a:t>
            </a:r>
            <a:r>
              <a:rPr lang="zh-CN" altLang="en-US" b="1" dirty="0">
                <a:solidFill>
                  <a:srgbClr val="C00000"/>
                </a:solidFill>
              </a:rPr>
              <a:t>二分归并排序</a:t>
            </a:r>
            <a:endParaRPr lang="zh-CN" altLang="en-US" dirty="0"/>
          </a:p>
        </p:txBody>
      </p:sp>
      <p:sp>
        <p:nvSpPr>
          <p:cNvPr id="3" name="内容占位符 2"/>
          <p:cNvSpPr>
            <a:spLocks noGrp="1"/>
          </p:cNvSpPr>
          <p:nvPr>
            <p:ph idx="1"/>
          </p:nvPr>
        </p:nvSpPr>
        <p:spPr>
          <a:xfrm>
            <a:off x="0" y="764705"/>
            <a:ext cx="9144000" cy="5688484"/>
          </a:xfrm>
        </p:spPr>
        <p:txBody>
          <a:bodyPr/>
          <a:lstStyle/>
          <a:p>
            <a:r>
              <a:rPr lang="zh-CN" altLang="en-US" sz="2400" dirty="0">
                <a:latin typeface="Times New Roman" panose="02020603050405020304" pitchFamily="18" charset="0"/>
                <a:ea typeface="宋体" panose="02010600030101010101" pitchFamily="2" charset="-122"/>
              </a:rPr>
              <a:t>二分归并排序算法思想</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将被排序的数组</a:t>
            </a:r>
            <a:r>
              <a:rPr lang="zh-CN" altLang="en-US" sz="2400" dirty="0">
                <a:solidFill>
                  <a:srgbClr val="FF0000"/>
                </a:solidFill>
                <a:latin typeface="Times New Roman" panose="02020603050405020304" pitchFamily="18" charset="0"/>
                <a:ea typeface="宋体" panose="02010600030101010101" pitchFamily="2" charset="-122"/>
              </a:rPr>
              <a:t>分成相等</a:t>
            </a:r>
            <a:r>
              <a:rPr lang="zh-CN" altLang="en-US" sz="2400" dirty="0">
                <a:latin typeface="Times New Roman" panose="02020603050405020304" pitchFamily="18" charset="0"/>
                <a:ea typeface="宋体" panose="02010600030101010101" pitchFamily="2" charset="-122"/>
              </a:rPr>
              <a:t>的</a:t>
            </a:r>
            <a:r>
              <a:rPr lang="zh-CN" altLang="en-US" sz="2400" dirty="0">
                <a:solidFill>
                  <a:srgbClr val="FF0000"/>
                </a:solidFill>
                <a:latin typeface="Times New Roman" panose="02020603050405020304" pitchFamily="18" charset="0"/>
                <a:ea typeface="宋体" panose="02010600030101010101" pitchFamily="2" charset="-122"/>
              </a:rPr>
              <a:t>两个子数组</a:t>
            </a:r>
            <a:r>
              <a:rPr lang="zh-CN" altLang="en-US" sz="2400" dirty="0">
                <a:latin typeface="Times New Roman" panose="02020603050405020304" pitchFamily="18" charset="0"/>
                <a:ea typeface="宋体" panose="02010600030101010101" pitchFamily="2" charset="-122"/>
              </a:rPr>
              <a:t>，然后使用</a:t>
            </a:r>
            <a:r>
              <a:rPr lang="zh-CN" altLang="en-US" sz="2400" dirty="0">
                <a:solidFill>
                  <a:srgbClr val="FF0000"/>
                </a:solidFill>
                <a:latin typeface="Times New Roman" panose="02020603050405020304" pitchFamily="18" charset="0"/>
                <a:ea typeface="宋体" panose="02010600030101010101" pitchFamily="2" charset="-122"/>
              </a:rPr>
              <a:t>同样的算法</a:t>
            </a:r>
            <a:r>
              <a:rPr lang="zh-CN" altLang="en-US" sz="2400" dirty="0">
                <a:latin typeface="Times New Roman" panose="02020603050405020304" pitchFamily="18" charset="0"/>
                <a:ea typeface="宋体" panose="02010600030101010101" pitchFamily="2" charset="-122"/>
              </a:rPr>
              <a:t>对两个子数组分别排序</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最后将两个排好序的子数组归并成一个数组</a:t>
            </a:r>
            <a:r>
              <a:rPr lang="en-US" altLang="zh-CN" sz="2400" dirty="0">
                <a:latin typeface="Times New Roman" panose="02020603050405020304" pitchFamily="18" charset="0"/>
                <a:ea typeface="宋体" panose="02010600030101010101" pitchFamily="2" charset="-122"/>
              </a:rPr>
              <a:t>.</a:t>
            </a:r>
          </a:p>
          <a:p>
            <a:r>
              <a:rPr lang="zh-CN" altLang="en-US" sz="2400" dirty="0">
                <a:latin typeface="Times New Roman" panose="02020603050405020304" pitchFamily="18" charset="0"/>
                <a:ea typeface="宋体" panose="02010600030101010101" pitchFamily="2" charset="-122"/>
              </a:rPr>
              <a:t>例如对</a:t>
            </a:r>
            <a:r>
              <a:rPr lang="en-US" altLang="zh-CN" sz="2400" dirty="0">
                <a:latin typeface="Times New Roman" panose="02020603050405020304" pitchFamily="18" charset="0"/>
                <a:ea typeface="宋体" panose="02010600030101010101" pitchFamily="2" charset="-122"/>
              </a:rPr>
              <a:t>8</a:t>
            </a:r>
            <a:r>
              <a:rPr lang="zh-CN" altLang="en-US" sz="2400" dirty="0">
                <a:latin typeface="Times New Roman" panose="02020603050405020304" pitchFamily="18" charset="0"/>
                <a:ea typeface="宋体" panose="02010600030101010101" pitchFamily="2" charset="-122"/>
              </a:rPr>
              <a:t>个数的数组</a:t>
            </a:r>
            <a:r>
              <a:rPr lang="en-US" altLang="zh-CN" sz="2400" dirty="0">
                <a:latin typeface="Times New Roman" panose="02020603050405020304" pitchFamily="18" charset="0"/>
                <a:ea typeface="宋体" panose="02010600030101010101" pitchFamily="2" charset="-122"/>
              </a:rPr>
              <a:t>L</a:t>
            </a:r>
            <a:r>
              <a:rPr lang="zh-CN" altLang="en-US" sz="2400" dirty="0">
                <a:latin typeface="Times New Roman" panose="02020603050405020304" pitchFamily="18" charset="0"/>
                <a:ea typeface="宋体" panose="02010600030101010101" pitchFamily="2" charset="-122"/>
              </a:rPr>
              <a:t>进行排序</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先将</a:t>
            </a:r>
            <a:r>
              <a:rPr lang="en-US" altLang="zh-CN" sz="2400" dirty="0">
                <a:latin typeface="Times New Roman" panose="02020603050405020304" pitchFamily="18" charset="0"/>
                <a:ea typeface="宋体" panose="02010600030101010101" pitchFamily="2" charset="-122"/>
              </a:rPr>
              <a:t>L</a:t>
            </a:r>
            <a:r>
              <a:rPr lang="zh-CN" altLang="en-US" sz="2400" dirty="0">
                <a:latin typeface="Times New Roman" panose="02020603050405020304" pitchFamily="18" charset="0"/>
                <a:ea typeface="宋体" panose="02010600030101010101" pitchFamily="2" charset="-122"/>
              </a:rPr>
              <a:t>划分成</a:t>
            </a:r>
            <a:r>
              <a:rPr lang="en-US" altLang="zh-CN" sz="2400" dirty="0">
                <a:latin typeface="Times New Roman" panose="02020603050405020304" pitchFamily="18" charset="0"/>
                <a:ea typeface="宋体" panose="02010600030101010101" pitchFamily="2" charset="-122"/>
              </a:rPr>
              <a:t>L[1..4]</a:t>
            </a:r>
            <a:r>
              <a:rPr lang="zh-CN" altLang="en-US" sz="2400" dirty="0">
                <a:latin typeface="Times New Roman" panose="02020603050405020304" pitchFamily="18" charset="0"/>
                <a:ea typeface="宋体" panose="02010600030101010101" pitchFamily="2" charset="-122"/>
              </a:rPr>
              <a:t>和</a:t>
            </a:r>
            <a:r>
              <a:rPr lang="en-US" altLang="zh-CN" sz="2400" dirty="0">
                <a:latin typeface="Times New Roman" panose="02020603050405020304" pitchFamily="18" charset="0"/>
                <a:ea typeface="宋体" panose="02010600030101010101" pitchFamily="2" charset="-122"/>
              </a:rPr>
              <a:t>L[5..8]</a:t>
            </a:r>
            <a:r>
              <a:rPr lang="zh-CN" altLang="en-US" sz="2400" dirty="0">
                <a:latin typeface="Times New Roman" panose="02020603050405020304" pitchFamily="18" charset="0"/>
                <a:ea typeface="宋体" panose="02010600030101010101" pitchFamily="2" charset="-122"/>
              </a:rPr>
              <a:t>两个子数组，然后分别对这两个子数组进行排序</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子数组的排序方法与原来数组的方法一样。</a:t>
            </a:r>
            <a:endParaRPr lang="en-US" altLang="zh-CN" sz="2400" dirty="0">
              <a:latin typeface="Times New Roman" panose="02020603050405020304" pitchFamily="18" charset="0"/>
              <a:ea typeface="宋体" panose="02010600030101010101" pitchFamily="2" charset="-122"/>
            </a:endParaRPr>
          </a:p>
          <a:p>
            <a:r>
              <a:rPr lang="zh-CN" altLang="en-US" sz="2400" dirty="0">
                <a:latin typeface="Times New Roman" panose="02020603050405020304" pitchFamily="18" charset="0"/>
                <a:ea typeface="宋体" panose="02010600030101010101" pitchFamily="2" charset="-122"/>
              </a:rPr>
              <a:t>以</a:t>
            </a:r>
            <a:r>
              <a:rPr lang="en-US" altLang="zh-CN" sz="2400" dirty="0">
                <a:latin typeface="Times New Roman" panose="02020603050405020304" pitchFamily="18" charset="0"/>
                <a:ea typeface="宋体" panose="02010600030101010101" pitchFamily="2" charset="-122"/>
              </a:rPr>
              <a:t>L[1..4]</a:t>
            </a:r>
            <a:r>
              <a:rPr lang="zh-CN" altLang="en-US" sz="2400" dirty="0">
                <a:latin typeface="Times New Roman" panose="02020603050405020304" pitchFamily="18" charset="0"/>
                <a:ea typeface="宋体" panose="02010600030101010101" pitchFamily="2" charset="-122"/>
              </a:rPr>
              <a:t>的排序为例</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先将 </a:t>
            </a:r>
            <a:r>
              <a:rPr lang="en-US" altLang="zh-CN" sz="2400" dirty="0">
                <a:latin typeface="Times New Roman" panose="02020603050405020304" pitchFamily="18" charset="0"/>
                <a:ea typeface="宋体" panose="02010600030101010101" pitchFamily="2" charset="-122"/>
              </a:rPr>
              <a:t>L[1..4]</a:t>
            </a:r>
            <a:r>
              <a:rPr lang="zh-CN" altLang="en-US" sz="2400" dirty="0">
                <a:latin typeface="Times New Roman" panose="02020603050405020304" pitchFamily="18" charset="0"/>
                <a:ea typeface="宋体" panose="02010600030101010101" pitchFamily="2" charset="-122"/>
              </a:rPr>
              <a:t>划分成 </a:t>
            </a:r>
            <a:r>
              <a:rPr lang="en-US" altLang="zh-CN" sz="2400" dirty="0">
                <a:latin typeface="Times New Roman" panose="02020603050405020304" pitchFamily="18" charset="0"/>
                <a:ea typeface="宋体" panose="02010600030101010101" pitchFamily="2" charset="-122"/>
              </a:rPr>
              <a:t>L[1..2]</a:t>
            </a:r>
            <a:r>
              <a:rPr lang="zh-CN" altLang="en-US" sz="2400" dirty="0">
                <a:latin typeface="Times New Roman" panose="02020603050405020304" pitchFamily="18" charset="0"/>
                <a:ea typeface="宋体" panose="02010600030101010101" pitchFamily="2" charset="-122"/>
              </a:rPr>
              <a:t>和 </a:t>
            </a:r>
            <a:r>
              <a:rPr lang="en-US" altLang="zh-CN" sz="2400" dirty="0">
                <a:latin typeface="Times New Roman" panose="02020603050405020304" pitchFamily="18" charset="0"/>
                <a:ea typeface="宋体" panose="02010600030101010101" pitchFamily="2" charset="-122"/>
              </a:rPr>
              <a:t>L[3..4]</a:t>
            </a:r>
            <a:r>
              <a:rPr lang="zh-CN" altLang="en-US" sz="2400" dirty="0">
                <a:latin typeface="Times New Roman" panose="02020603050405020304" pitchFamily="18" charset="0"/>
                <a:ea typeface="宋体" panose="02010600030101010101" pitchFamily="2" charset="-122"/>
              </a:rPr>
              <a:t>两个更小的子数组</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分别对它们排序</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然后进行归并</a:t>
            </a:r>
            <a:r>
              <a:rPr lang="en-US" altLang="zh-CN" sz="2400" dirty="0">
                <a:latin typeface="Times New Roman" panose="02020603050405020304" pitchFamily="18" charset="0"/>
                <a:ea typeface="宋体" panose="02010600030101010101" pitchFamily="2" charset="-122"/>
              </a:rPr>
              <a:t>.</a:t>
            </a:r>
          </a:p>
          <a:p>
            <a:r>
              <a:rPr lang="zh-CN" altLang="en-US" sz="2400" dirty="0">
                <a:latin typeface="Times New Roman" panose="02020603050405020304" pitchFamily="18" charset="0"/>
                <a:ea typeface="宋体" panose="02010600030101010101" pitchFamily="2" charset="-122"/>
              </a:rPr>
              <a:t>当对更小的子数组 </a:t>
            </a:r>
            <a:r>
              <a:rPr lang="en-US" altLang="zh-CN" sz="2400" dirty="0">
                <a:latin typeface="Times New Roman" panose="02020603050405020304" pitchFamily="18" charset="0"/>
                <a:ea typeface="宋体" panose="02010600030101010101" pitchFamily="2" charset="-122"/>
              </a:rPr>
              <a:t>L[1..2]</a:t>
            </a:r>
            <a:r>
              <a:rPr lang="zh-CN" altLang="en-US" sz="2400" dirty="0">
                <a:latin typeface="Times New Roman" panose="02020603050405020304" pitchFamily="18" charset="0"/>
                <a:ea typeface="宋体" panose="02010600030101010101" pitchFamily="2" charset="-122"/>
              </a:rPr>
              <a:t>进行排序时</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按照算法需要进一步划分</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划分结果是 </a:t>
            </a:r>
            <a:r>
              <a:rPr lang="en-US" altLang="zh-CN" sz="2400" dirty="0">
                <a:latin typeface="Times New Roman" panose="02020603050405020304" pitchFamily="18" charset="0"/>
                <a:ea typeface="宋体" panose="02010600030101010101" pitchFamily="2" charset="-122"/>
              </a:rPr>
              <a:t>L[1]</a:t>
            </a:r>
            <a:r>
              <a:rPr lang="zh-CN" altLang="en-US" sz="2400" dirty="0">
                <a:latin typeface="Times New Roman" panose="02020603050405020304" pitchFamily="18" charset="0"/>
                <a:ea typeface="宋体" panose="02010600030101010101" pitchFamily="2" charset="-122"/>
              </a:rPr>
              <a:t>和 </a:t>
            </a:r>
            <a:r>
              <a:rPr lang="en-US" altLang="zh-CN" sz="2400" dirty="0">
                <a:latin typeface="Times New Roman" panose="02020603050405020304" pitchFamily="18" charset="0"/>
                <a:ea typeface="宋体" panose="02010600030101010101" pitchFamily="2" charset="-122"/>
              </a:rPr>
              <a:t>L[2],</a:t>
            </a:r>
            <a:r>
              <a:rPr lang="zh-CN" altLang="en-US" sz="2400" dirty="0">
                <a:latin typeface="Times New Roman" panose="02020603050405020304" pitchFamily="18" charset="0"/>
                <a:ea typeface="宋体" panose="02010600030101010101" pitchFamily="2" charset="-122"/>
              </a:rPr>
              <a:t>各含有 </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个元素</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不再需要排序</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这时算法将停止递归调用并开始归并对于其他的子问题</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算法也同样处理。</a:t>
            </a:r>
          </a:p>
        </p:txBody>
      </p:sp>
    </p:spTree>
    <p:extLst>
      <p:ext uri="{BB962C8B-B14F-4D97-AF65-F5344CB8AC3E}">
        <p14:creationId xmlns:p14="http://schemas.microsoft.com/office/powerpoint/2010/main" val="2657943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标题 1"/>
          <p:cNvSpPr>
            <a:spLocks noGrp="1"/>
          </p:cNvSpPr>
          <p:nvPr>
            <p:ph type="title"/>
          </p:nvPr>
        </p:nvSpPr>
        <p:spPr>
          <a:xfrm>
            <a:off x="457200" y="14047"/>
            <a:ext cx="8229600" cy="633413"/>
          </a:xfrm>
        </p:spPr>
        <p:txBody>
          <a:bodyPr rtlCol="0">
            <a:normAutofit fontScale="90000"/>
          </a:bodyPr>
          <a:lstStyle/>
          <a:p>
            <a:pPr eaLnBrk="1" fontAlgn="auto" hangingPunct="1">
              <a:spcAft>
                <a:spcPts val="0"/>
              </a:spcAft>
              <a:defRPr/>
            </a:pPr>
            <a:r>
              <a:rPr lang="zh-CN" altLang="en-US" sz="4000" b="1" dirty="0">
                <a:solidFill>
                  <a:srgbClr val="C00000"/>
                </a:solidFill>
              </a:rPr>
              <a:t>   </a:t>
            </a:r>
            <a:r>
              <a:rPr lang="zh-CN" altLang="en-US" b="1" dirty="0">
                <a:solidFill>
                  <a:srgbClr val="C00000"/>
                </a:solidFill>
              </a:rPr>
              <a:t>二分归并排序</a:t>
            </a:r>
          </a:p>
        </p:txBody>
      </p:sp>
      <p:sp>
        <p:nvSpPr>
          <p:cNvPr id="46083" name="Rectangle 1"/>
          <p:cNvSpPr>
            <a:spLocks noChangeArrowheads="1"/>
          </p:cNvSpPr>
          <p:nvPr/>
        </p:nvSpPr>
        <p:spPr bwMode="auto">
          <a:xfrm>
            <a:off x="323528" y="647460"/>
            <a:ext cx="8712200" cy="3431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77813">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2400" b="1" dirty="0">
                <a:solidFill>
                  <a:srgbClr val="C00000"/>
                </a:solidFill>
                <a:latin typeface="Times New Roman" panose="02020603050405020304" pitchFamily="18" charset="0"/>
                <a:cs typeface="Times New Roman" panose="02020603050405020304" pitchFamily="18" charset="0"/>
              </a:rPr>
              <a:t>算法</a:t>
            </a:r>
            <a:r>
              <a:rPr lang="en-US" altLang="zh-CN" sz="2400" b="1" dirty="0">
                <a:solidFill>
                  <a:srgbClr val="CC6600"/>
                </a:solidFill>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ea typeface="黑体" panose="02010609060101010101" pitchFamily="49" charset="-122"/>
                <a:cs typeface="Times New Roman" panose="02020603050405020304" pitchFamily="18" charset="0"/>
              </a:rPr>
              <a:t>MergeSort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A</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p</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r</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p>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输入： </a:t>
            </a:r>
            <a:r>
              <a:rPr lang="en-US" altLang="zh-CN" sz="2400" b="1" i="1" dirty="0">
                <a:latin typeface="Times New Roman" panose="02020603050405020304" pitchFamily="18" charset="0"/>
                <a:cs typeface="Times New Roman" panose="02020603050405020304" pitchFamily="18" charset="0"/>
              </a:rPr>
              <a:t>A</a:t>
            </a:r>
            <a:r>
              <a:rPr lang="en-US" altLang="zh-CN" sz="2400" b="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p</a:t>
            </a:r>
            <a:r>
              <a:rPr lang="en-US" altLang="zh-CN" sz="2400" b="1" dirty="0" err="1">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r</a:t>
            </a:r>
            <a:r>
              <a:rPr lang="en-US" altLang="zh-CN" sz="2400" b="1" dirty="0">
                <a:latin typeface="Times New Roman" panose="02020603050405020304" pitchFamily="18" charset="0"/>
                <a:cs typeface="Times New Roman" panose="02020603050405020304" pitchFamily="18" charset="0"/>
              </a:rPr>
              <a:t>], 1</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p</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r</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dirty="0">
                <a:latin typeface="Times New Roman" panose="02020603050405020304" pitchFamily="18" charset="0"/>
                <a:cs typeface="Times New Roman" panose="02020603050405020304" pitchFamily="18" charset="0"/>
              </a:rPr>
              <a:t> </a:t>
            </a:r>
          </a:p>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输出：按递增顺序排好的数组</a:t>
            </a:r>
            <a:r>
              <a:rPr lang="en-US" altLang="zh-CN" sz="2400" b="1" dirty="0">
                <a:latin typeface="Times New Roman" panose="02020603050405020304" pitchFamily="18" charset="0"/>
                <a:cs typeface="Times New Roman" panose="02020603050405020304" pitchFamily="18" charset="0"/>
              </a:rPr>
              <a:t>A</a:t>
            </a:r>
          </a:p>
          <a:p>
            <a:pPr>
              <a:spcBef>
                <a:spcPts val="600"/>
              </a:spcBef>
              <a:buFontTx/>
              <a:buNone/>
            </a:pPr>
            <a:r>
              <a:rPr lang="en-US" altLang="zh-CN" sz="2400" b="1" dirty="0">
                <a:latin typeface="Times New Roman" panose="02020603050405020304" pitchFamily="18" charset="0"/>
                <a:ea typeface="黑体" panose="02010609060101010101" pitchFamily="49" charset="-122"/>
              </a:rPr>
              <a:t>1. if </a:t>
            </a:r>
            <a:r>
              <a:rPr lang="en-US" altLang="zh-CN" sz="2400" b="1" i="1" dirty="0">
                <a:latin typeface="Times New Roman" panose="02020603050405020304" pitchFamily="18" charset="0"/>
                <a:ea typeface="黑体" panose="02010609060101010101" pitchFamily="49" charset="-122"/>
              </a:rPr>
              <a:t>p</a:t>
            </a:r>
            <a:r>
              <a:rPr lang="en-US" altLang="zh-CN" sz="2400" b="1" dirty="0">
                <a:latin typeface="Times New Roman" panose="02020603050405020304" pitchFamily="18" charset="0"/>
                <a:ea typeface="黑体" panose="02010609060101010101" pitchFamily="49" charset="-122"/>
              </a:rPr>
              <a:t>&lt;</a:t>
            </a:r>
            <a:r>
              <a:rPr lang="en-US" altLang="zh-CN" sz="2400" b="1" i="1" dirty="0">
                <a:latin typeface="Times New Roman" panose="02020603050405020304" pitchFamily="18" charset="0"/>
                <a:ea typeface="黑体" panose="02010609060101010101" pitchFamily="49" charset="-122"/>
              </a:rPr>
              <a:t>r</a:t>
            </a:r>
            <a:endParaRPr lang="en-US" altLang="zh-CN" sz="2400" b="1" dirty="0">
              <a:ea typeface="黑体" panose="02010609060101010101" pitchFamily="49" charset="-122"/>
            </a:endParaRPr>
          </a:p>
          <a:p>
            <a:pPr>
              <a:spcBef>
                <a:spcPts val="600"/>
              </a:spcBef>
              <a:buFontTx/>
              <a:buNone/>
            </a:pPr>
            <a:r>
              <a:rPr lang="en-US" altLang="zh-CN" sz="2400" b="1" dirty="0">
                <a:latin typeface="Times New Roman" panose="02020603050405020304" pitchFamily="18" charset="0"/>
                <a:ea typeface="黑体" panose="02010609060101010101" pitchFamily="49" charset="-122"/>
              </a:rPr>
              <a:t>2.  then </a:t>
            </a:r>
            <a:r>
              <a:rPr lang="en-US" altLang="zh-CN" sz="2400" b="1" i="1" dirty="0">
                <a:latin typeface="Times New Roman" panose="02020603050405020304" pitchFamily="18" charset="0"/>
                <a:ea typeface="黑体" panose="02010609060101010101" pitchFamily="49" charset="-122"/>
              </a:rPr>
              <a:t>q</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400" b="1" dirty="0">
                <a:latin typeface="Times New Roman" panose="02020603050405020304" pitchFamily="18" charset="0"/>
                <a:ea typeface="黑体" panose="02010609060101010101" pitchFamily="49" charset="-122"/>
              </a:rPr>
              <a:t>(</a:t>
            </a:r>
            <a:r>
              <a:rPr lang="en-US" altLang="zh-CN" sz="2400" b="1" i="1" dirty="0" err="1">
                <a:latin typeface="Times New Roman" panose="02020603050405020304" pitchFamily="18" charset="0"/>
                <a:ea typeface="黑体" panose="02010609060101010101" pitchFamily="49" charset="-122"/>
                <a:sym typeface="Symbol" panose="05050102010706020507" pitchFamily="18" charset="2"/>
              </a:rPr>
              <a:t>p+r</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)/2</a:t>
            </a:r>
            <a:endParaRPr lang="en-US" altLang="zh-CN" sz="2400" b="1" dirty="0">
              <a:ea typeface="黑体" panose="02010609060101010101" pitchFamily="49" charset="-122"/>
            </a:endParaRPr>
          </a:p>
          <a:p>
            <a:pPr>
              <a:spcBef>
                <a:spcPts val="600"/>
              </a:spcBef>
              <a:buFontTx/>
              <a:buNone/>
            </a:pPr>
            <a:r>
              <a:rPr lang="en-US" altLang="zh-CN" sz="2400" b="1" dirty="0">
                <a:latin typeface="Times New Roman" panose="02020603050405020304" pitchFamily="18" charset="0"/>
                <a:ea typeface="黑体" panose="02010609060101010101" pitchFamily="49" charset="-122"/>
                <a:sym typeface="Symbol" panose="05050102010706020507" pitchFamily="18" charset="2"/>
              </a:rPr>
              <a:t>3.         </a:t>
            </a:r>
            <a:r>
              <a:rPr lang="en-US" altLang="zh-CN" sz="2400" b="1" dirty="0" err="1">
                <a:latin typeface="Times New Roman" panose="02020603050405020304" pitchFamily="18" charset="0"/>
                <a:ea typeface="黑体" panose="02010609060101010101" pitchFamily="49" charset="-122"/>
                <a:sym typeface="Symbol" panose="05050102010706020507" pitchFamily="18" charset="2"/>
              </a:rPr>
              <a:t>MergeSort</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400" b="1" i="1" dirty="0" err="1">
                <a:latin typeface="Times New Roman" panose="02020603050405020304" pitchFamily="18" charset="0"/>
                <a:ea typeface="黑体" panose="02010609060101010101" pitchFamily="49" charset="-122"/>
                <a:sym typeface="Symbol" panose="05050102010706020507" pitchFamily="18" charset="2"/>
              </a:rPr>
              <a:t>A,p,q</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   </a:t>
            </a:r>
            <a:endParaRPr lang="en-US" altLang="zh-CN" sz="2400" b="1" dirty="0">
              <a:ea typeface="黑体" panose="02010609060101010101" pitchFamily="49" charset="-122"/>
              <a:sym typeface="Symbol" panose="05050102010706020507" pitchFamily="18" charset="2"/>
            </a:endParaRPr>
          </a:p>
          <a:p>
            <a:pPr>
              <a:spcBef>
                <a:spcPts val="600"/>
              </a:spcBef>
              <a:buFontTx/>
              <a:buNone/>
            </a:pPr>
            <a:r>
              <a:rPr lang="en-US" altLang="zh-CN" sz="2400" b="1" dirty="0">
                <a:latin typeface="Times New Roman" panose="02020603050405020304" pitchFamily="18" charset="0"/>
                <a:ea typeface="黑体" panose="02010609060101010101" pitchFamily="49" charset="-122"/>
                <a:sym typeface="Symbol" panose="05050102010706020507" pitchFamily="18" charset="2"/>
              </a:rPr>
              <a:t>4.         </a:t>
            </a:r>
            <a:r>
              <a:rPr lang="en-US" altLang="zh-CN" sz="2400" b="1" dirty="0" err="1">
                <a:latin typeface="Times New Roman" panose="02020603050405020304" pitchFamily="18" charset="0"/>
                <a:ea typeface="黑体" panose="02010609060101010101" pitchFamily="49" charset="-122"/>
                <a:sym typeface="Symbol" panose="05050102010706020507" pitchFamily="18" charset="2"/>
              </a:rPr>
              <a:t>MergeSort</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400" b="1" i="1" dirty="0">
                <a:latin typeface="Times New Roman" panose="02020603050405020304" pitchFamily="18" charset="0"/>
                <a:ea typeface="黑体" panose="02010609060101010101" pitchFamily="49" charset="-122"/>
                <a:sym typeface="Symbol" panose="05050102010706020507" pitchFamily="18" charset="2"/>
              </a:rPr>
              <a:t>A,q</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+1,</a:t>
            </a:r>
            <a:r>
              <a:rPr lang="en-US" altLang="zh-CN" sz="2400" b="1" i="1" dirty="0">
                <a:latin typeface="Times New Roman" panose="02020603050405020304" pitchFamily="18" charset="0"/>
                <a:ea typeface="黑体" panose="02010609060101010101" pitchFamily="49" charset="-122"/>
                <a:sym typeface="Symbol" panose="05050102010706020507" pitchFamily="18" charset="2"/>
              </a:rPr>
              <a:t>r</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endParaRPr lang="en-US" altLang="zh-CN" sz="2400" b="1" dirty="0">
              <a:ea typeface="黑体" panose="02010609060101010101" pitchFamily="49" charset="-122"/>
              <a:sym typeface="Symbol" panose="05050102010706020507" pitchFamily="18" charset="2"/>
            </a:endParaRPr>
          </a:p>
          <a:p>
            <a:pPr>
              <a:spcBef>
                <a:spcPts val="600"/>
              </a:spcBef>
              <a:buFontTx/>
              <a:buNone/>
            </a:pPr>
            <a:r>
              <a:rPr lang="en-US" altLang="zh-CN" sz="2400" b="1" dirty="0">
                <a:latin typeface="Times New Roman" panose="02020603050405020304" pitchFamily="18" charset="0"/>
                <a:ea typeface="黑体" panose="02010609060101010101" pitchFamily="49" charset="-122"/>
                <a:sym typeface="Symbol" panose="05050102010706020507" pitchFamily="18" charset="2"/>
              </a:rPr>
              <a:t>5.         Merge(</a:t>
            </a:r>
            <a:r>
              <a:rPr lang="en-US" altLang="zh-CN" sz="2400" b="1" i="1" dirty="0" err="1">
                <a:latin typeface="Times New Roman" panose="02020603050405020304" pitchFamily="18" charset="0"/>
                <a:ea typeface="黑体" panose="02010609060101010101" pitchFamily="49" charset="-122"/>
                <a:sym typeface="Symbol" panose="05050102010706020507" pitchFamily="18" charset="2"/>
              </a:rPr>
              <a:t>A,p,q,r</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p>
        </p:txBody>
      </p:sp>
      <p:sp>
        <p:nvSpPr>
          <p:cNvPr id="4608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 name="矩形 1"/>
          <p:cNvSpPr/>
          <p:nvPr/>
        </p:nvSpPr>
        <p:spPr>
          <a:xfrm>
            <a:off x="22684" y="4070533"/>
            <a:ext cx="9121316" cy="2677656"/>
          </a:xfrm>
          <a:prstGeom prst="rect">
            <a:avLst/>
          </a:prstGeom>
        </p:spPr>
        <p:txBody>
          <a:bodyPr wrap="square">
            <a:spAutoFit/>
          </a:bodyPr>
          <a:lstStyle/>
          <a:p>
            <a:r>
              <a:rPr lang="zh-CN" altLang="en-US" sz="2400" dirty="0">
                <a:latin typeface="Times New Roman" panose="02020603050405020304" pitchFamily="18" charset="0"/>
              </a:rPr>
              <a:t>其中</a:t>
            </a:r>
            <a:r>
              <a:rPr lang="en-US" altLang="zh-CN" sz="2400" dirty="0">
                <a:latin typeface="Times New Roman" panose="02020603050405020304" pitchFamily="18" charset="0"/>
              </a:rPr>
              <a:t>Merge(</a:t>
            </a:r>
            <a:r>
              <a:rPr lang="en-US" altLang="zh-CN" sz="2400" dirty="0" err="1">
                <a:latin typeface="Times New Roman" panose="02020603050405020304" pitchFamily="18" charset="0"/>
              </a:rPr>
              <a:t>A,p,q,r</a:t>
            </a:r>
            <a:r>
              <a:rPr lang="en-US" altLang="zh-CN" sz="2400" dirty="0">
                <a:latin typeface="Times New Roman" panose="02020603050405020304" pitchFamily="18" charset="0"/>
              </a:rPr>
              <a:t>)</a:t>
            </a:r>
            <a:r>
              <a:rPr lang="zh-CN" altLang="en-US" sz="2400" dirty="0">
                <a:latin typeface="Times New Roman" panose="02020603050405020304" pitchFamily="18" charset="0"/>
              </a:rPr>
              <a:t>将两个排好序的小数组</a:t>
            </a:r>
            <a:r>
              <a:rPr lang="en-US" altLang="zh-CN" sz="2400" dirty="0">
                <a:latin typeface="Times New Roman" panose="02020603050405020304" pitchFamily="18" charset="0"/>
              </a:rPr>
              <a:t>A[</a:t>
            </a:r>
            <a:r>
              <a:rPr lang="en-US" altLang="zh-CN" sz="2400" dirty="0" err="1">
                <a:latin typeface="Times New Roman" panose="02020603050405020304" pitchFamily="18" charset="0"/>
              </a:rPr>
              <a:t>p..q</a:t>
            </a:r>
            <a:r>
              <a:rPr lang="en-US" altLang="zh-CN" sz="2400" dirty="0">
                <a:latin typeface="Times New Roman" panose="02020603050405020304" pitchFamily="18" charset="0"/>
              </a:rPr>
              <a:t>]</a:t>
            </a:r>
            <a:r>
              <a:rPr lang="zh-CN" altLang="en-US" sz="2400" dirty="0">
                <a:latin typeface="Times New Roman" panose="02020603050405020304" pitchFamily="18" charset="0"/>
              </a:rPr>
              <a:t>与</a:t>
            </a:r>
            <a:r>
              <a:rPr lang="en-US" altLang="zh-CN" sz="2400" dirty="0">
                <a:latin typeface="Times New Roman" panose="02020603050405020304" pitchFamily="18" charset="0"/>
              </a:rPr>
              <a:t>A[q+1..r]</a:t>
            </a:r>
            <a:r>
              <a:rPr lang="zh-CN" altLang="en-US" sz="2400" dirty="0">
                <a:latin typeface="Times New Roman" panose="02020603050405020304" pitchFamily="18" charset="0"/>
              </a:rPr>
              <a:t>合并成一个排好序的大数组</a:t>
            </a:r>
            <a:r>
              <a:rPr lang="en-US" altLang="zh-CN" sz="2400" dirty="0">
                <a:latin typeface="Times New Roman" panose="02020603050405020304" pitchFamily="18" charset="0"/>
              </a:rPr>
              <a:t>.</a:t>
            </a:r>
          </a:p>
          <a:p>
            <a:r>
              <a:rPr lang="zh-CN" altLang="en-US" sz="2400" dirty="0">
                <a:solidFill>
                  <a:srgbClr val="FF0000"/>
                </a:solidFill>
                <a:latin typeface="Times New Roman" panose="02020603050405020304" pitchFamily="18" charset="0"/>
              </a:rPr>
              <a:t>归并的基本思想</a:t>
            </a:r>
            <a:r>
              <a:rPr lang="en-US" altLang="zh-CN" sz="2400" dirty="0">
                <a:latin typeface="Times New Roman" panose="02020603050405020304" pitchFamily="18" charset="0"/>
              </a:rPr>
              <a:t>:</a:t>
            </a:r>
            <a:r>
              <a:rPr lang="zh-CN" altLang="en-US" sz="2400" dirty="0">
                <a:latin typeface="Times New Roman" panose="02020603050405020304" pitchFamily="18" charset="0"/>
              </a:rPr>
              <a:t>将这两个小数组分别复制到 </a:t>
            </a:r>
            <a:r>
              <a:rPr lang="en-US" altLang="zh-CN" sz="2400" dirty="0">
                <a:latin typeface="Times New Roman" panose="02020603050405020304" pitchFamily="18" charset="0"/>
              </a:rPr>
              <a:t>B</a:t>
            </a:r>
            <a:r>
              <a:rPr lang="zh-CN" altLang="en-US" sz="2400" dirty="0">
                <a:latin typeface="Times New Roman" panose="02020603050405020304" pitchFamily="18" charset="0"/>
              </a:rPr>
              <a:t>与</a:t>
            </a:r>
            <a:r>
              <a:rPr lang="en-US" altLang="zh-CN" sz="2400" dirty="0">
                <a:latin typeface="Times New Roman" panose="02020603050405020304" pitchFamily="18" charset="0"/>
              </a:rPr>
              <a:t>C</a:t>
            </a:r>
            <a:r>
              <a:rPr lang="zh-CN" altLang="en-US" sz="2400" dirty="0">
                <a:latin typeface="Times New Roman" panose="02020603050405020304" pitchFamily="18" charset="0"/>
              </a:rPr>
              <a:t>中</a:t>
            </a:r>
            <a:r>
              <a:rPr lang="en-US" altLang="zh-CN" sz="2400" dirty="0">
                <a:latin typeface="Times New Roman" panose="02020603050405020304" pitchFamily="18" charset="0"/>
              </a:rPr>
              <a:t>,A</a:t>
            </a:r>
            <a:r>
              <a:rPr lang="zh-CN" altLang="en-US" sz="2400" dirty="0">
                <a:latin typeface="Times New Roman" panose="02020603050405020304" pitchFamily="18" charset="0"/>
              </a:rPr>
              <a:t>变成空数组</a:t>
            </a:r>
            <a:r>
              <a:rPr lang="en-US" altLang="zh-CN" sz="2400" dirty="0">
                <a:latin typeface="Times New Roman" panose="02020603050405020304" pitchFamily="18" charset="0"/>
              </a:rPr>
              <a:t>,</a:t>
            </a:r>
            <a:r>
              <a:rPr lang="zh-CN" altLang="en-US" sz="2400" dirty="0">
                <a:latin typeface="Times New Roman" panose="02020603050405020304" pitchFamily="18" charset="0"/>
              </a:rPr>
              <a:t>用来存放排好序的大数组</a:t>
            </a:r>
            <a:r>
              <a:rPr lang="en-US" altLang="zh-CN" sz="2400" dirty="0">
                <a:latin typeface="Times New Roman" panose="02020603050405020304" pitchFamily="18" charset="0"/>
              </a:rPr>
              <a:t>.</a:t>
            </a:r>
            <a:r>
              <a:rPr lang="zh-CN" altLang="en-US" sz="2400" dirty="0">
                <a:latin typeface="Times New Roman" panose="02020603050405020304" pitchFamily="18" charset="0"/>
              </a:rPr>
              <a:t>接着</a:t>
            </a:r>
            <a:r>
              <a:rPr lang="en-US" altLang="zh-CN" sz="2400" dirty="0">
                <a:latin typeface="Times New Roman" panose="02020603050405020304" pitchFamily="18" charset="0"/>
              </a:rPr>
              <a:t>,</a:t>
            </a:r>
            <a:r>
              <a:rPr lang="zh-CN" altLang="en-US" sz="2400" dirty="0">
                <a:latin typeface="Times New Roman" panose="02020603050405020304" pitchFamily="18" charset="0"/>
              </a:rPr>
              <a:t>算法比较 </a:t>
            </a:r>
            <a:r>
              <a:rPr lang="en-US" altLang="zh-CN" sz="2400" dirty="0">
                <a:latin typeface="Times New Roman" panose="02020603050405020304" pitchFamily="18" charset="0"/>
              </a:rPr>
              <a:t>B</a:t>
            </a:r>
            <a:r>
              <a:rPr lang="zh-CN" altLang="en-US" sz="2400" dirty="0">
                <a:latin typeface="Times New Roman" panose="02020603050405020304" pitchFamily="18" charset="0"/>
              </a:rPr>
              <a:t>与</a:t>
            </a:r>
            <a:r>
              <a:rPr lang="en-US" altLang="zh-CN" sz="2400" dirty="0">
                <a:latin typeface="Times New Roman" panose="02020603050405020304" pitchFamily="18" charset="0"/>
              </a:rPr>
              <a:t>C</a:t>
            </a:r>
            <a:r>
              <a:rPr lang="zh-CN" altLang="en-US" sz="2400" dirty="0">
                <a:latin typeface="Times New Roman" panose="02020603050405020304" pitchFamily="18" charset="0"/>
              </a:rPr>
              <a:t>的首元素</a:t>
            </a:r>
            <a:r>
              <a:rPr lang="en-US" altLang="zh-CN" sz="2400" dirty="0">
                <a:latin typeface="Times New Roman" panose="02020603050405020304" pitchFamily="18" charset="0"/>
              </a:rPr>
              <a:t>,</a:t>
            </a:r>
            <a:r>
              <a:rPr lang="zh-CN" altLang="en-US" sz="2400" dirty="0">
                <a:latin typeface="Times New Roman" panose="02020603050405020304" pitchFamily="18" charset="0"/>
              </a:rPr>
              <a:t>如果哪个首元素较小，就把它移到</a:t>
            </a:r>
            <a:r>
              <a:rPr lang="en-US" altLang="zh-CN" sz="2400" dirty="0">
                <a:latin typeface="Times New Roman" panose="02020603050405020304" pitchFamily="18" charset="0"/>
              </a:rPr>
              <a:t>A</a:t>
            </a:r>
            <a:r>
              <a:rPr lang="zh-CN" altLang="en-US" sz="2400" dirty="0">
                <a:latin typeface="Times New Roman" panose="02020603050405020304" pitchFamily="18" charset="0"/>
              </a:rPr>
              <a:t>中</a:t>
            </a:r>
            <a:r>
              <a:rPr lang="en-US" altLang="zh-CN" sz="2400" dirty="0">
                <a:latin typeface="Times New Roman" panose="02020603050405020304" pitchFamily="18" charset="0"/>
              </a:rPr>
              <a:t>,</a:t>
            </a:r>
            <a:r>
              <a:rPr lang="zh-CN" altLang="en-US" sz="2400" dirty="0">
                <a:latin typeface="Times New Roman" panose="02020603050405020304" pitchFamily="18" charset="0"/>
              </a:rPr>
              <a:t>比较</a:t>
            </a:r>
            <a:r>
              <a:rPr lang="en-US" altLang="zh-CN" sz="2400" dirty="0">
                <a:latin typeface="Times New Roman" panose="02020603050405020304" pitchFamily="18" charset="0"/>
              </a:rPr>
              <a:t>1</a:t>
            </a:r>
            <a:r>
              <a:rPr lang="zh-CN" altLang="en-US" sz="2400" dirty="0">
                <a:latin typeface="Times New Roman" panose="02020603050405020304" pitchFamily="18" charset="0"/>
              </a:rPr>
              <a:t>次</a:t>
            </a:r>
            <a:r>
              <a:rPr lang="en-US" altLang="zh-CN" sz="2400" dirty="0">
                <a:latin typeface="Times New Roman" panose="02020603050405020304" pitchFamily="18" charset="0"/>
              </a:rPr>
              <a:t>,</a:t>
            </a:r>
            <a:r>
              <a:rPr lang="zh-CN" altLang="en-US" sz="2400" dirty="0">
                <a:latin typeface="Times New Roman" panose="02020603050405020304" pitchFamily="18" charset="0"/>
              </a:rPr>
              <a:t>移走</a:t>
            </a:r>
            <a:r>
              <a:rPr lang="en-US" altLang="zh-CN" sz="2400" dirty="0">
                <a:latin typeface="Times New Roman" panose="02020603050405020304" pitchFamily="18" charset="0"/>
              </a:rPr>
              <a:t>B</a:t>
            </a:r>
            <a:r>
              <a:rPr lang="zh-CN" altLang="en-US" sz="2400" dirty="0">
                <a:latin typeface="Times New Roman" panose="02020603050405020304" pitchFamily="18" charset="0"/>
              </a:rPr>
              <a:t>或者</a:t>
            </a:r>
            <a:r>
              <a:rPr lang="en-US" altLang="zh-CN" sz="2400" dirty="0">
                <a:latin typeface="Times New Roman" panose="02020603050405020304" pitchFamily="18" charset="0"/>
              </a:rPr>
              <a:t>C</a:t>
            </a:r>
            <a:r>
              <a:rPr lang="zh-CN" altLang="en-US" sz="2400" dirty="0">
                <a:latin typeface="Times New Roman" panose="02020603050405020304" pitchFamily="18" charset="0"/>
              </a:rPr>
              <a:t>的</a:t>
            </a:r>
            <a:r>
              <a:rPr lang="en-US" altLang="zh-CN" sz="2400" dirty="0">
                <a:latin typeface="Times New Roman" panose="02020603050405020304" pitchFamily="18" charset="0"/>
              </a:rPr>
              <a:t>1</a:t>
            </a:r>
            <a:r>
              <a:rPr lang="zh-CN" altLang="en-US" sz="2400" dirty="0">
                <a:latin typeface="Times New Roman" panose="02020603050405020304" pitchFamily="18" charset="0"/>
              </a:rPr>
              <a:t>个元素</a:t>
            </a:r>
            <a:r>
              <a:rPr lang="en-US" altLang="zh-CN" sz="2400" dirty="0">
                <a:latin typeface="Times New Roman" panose="02020603050405020304" pitchFamily="18" charset="0"/>
              </a:rPr>
              <a:t>.</a:t>
            </a:r>
            <a:r>
              <a:rPr lang="zh-CN" altLang="en-US" sz="2400" dirty="0">
                <a:latin typeface="Times New Roman" panose="02020603050405020304" pitchFamily="18" charset="0"/>
              </a:rPr>
              <a:t>如果</a:t>
            </a:r>
            <a:r>
              <a:rPr lang="en-US" altLang="zh-CN" sz="2400" dirty="0">
                <a:latin typeface="Times New Roman" panose="02020603050405020304" pitchFamily="18" charset="0"/>
              </a:rPr>
              <a:t>B</a:t>
            </a:r>
            <a:r>
              <a:rPr lang="zh-CN" altLang="en-US" sz="2400" dirty="0">
                <a:latin typeface="Times New Roman" panose="02020603050405020304" pitchFamily="18" charset="0"/>
              </a:rPr>
              <a:t>或者</a:t>
            </a:r>
            <a:r>
              <a:rPr lang="en-US" altLang="zh-CN" sz="2400" dirty="0">
                <a:latin typeface="Times New Roman" panose="02020603050405020304" pitchFamily="18" charset="0"/>
              </a:rPr>
              <a:t>C</a:t>
            </a:r>
            <a:r>
              <a:rPr lang="zh-CN" altLang="en-US" sz="2400" dirty="0">
                <a:latin typeface="Times New Roman" panose="02020603050405020304" pitchFamily="18" charset="0"/>
              </a:rPr>
              <a:t>中的一个变成空数组</a:t>
            </a:r>
            <a:r>
              <a:rPr lang="en-US" altLang="zh-CN" sz="2400" dirty="0">
                <a:latin typeface="Times New Roman" panose="02020603050405020304" pitchFamily="18" charset="0"/>
              </a:rPr>
              <a:t>,</a:t>
            </a:r>
            <a:r>
              <a:rPr lang="zh-CN" altLang="en-US" sz="2400" dirty="0">
                <a:latin typeface="Times New Roman" panose="02020603050405020304" pitchFamily="18" charset="0"/>
              </a:rPr>
              <a:t>那么就把另一个数组剩下的所有元素顺序复制到</a:t>
            </a:r>
            <a:r>
              <a:rPr lang="en-US" altLang="zh-CN" sz="2400" dirty="0">
                <a:latin typeface="Times New Roman" panose="02020603050405020304" pitchFamily="18" charset="0"/>
              </a:rPr>
              <a:t>A</a:t>
            </a:r>
            <a:r>
              <a:rPr lang="zh-CN" altLang="en-US" sz="2400" dirty="0">
                <a:latin typeface="Times New Roman" panose="02020603050405020304" pitchFamily="18" charset="0"/>
              </a:rPr>
              <a:t>中。</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457200" y="274638"/>
            <a:ext cx="8229600" cy="561975"/>
          </a:xfrm>
        </p:spPr>
        <p:txBody>
          <a:bodyPr/>
          <a:lstStyle/>
          <a:p>
            <a:pPr eaLnBrk="1" hangingPunct="1"/>
            <a:r>
              <a:rPr lang="zh-CN" altLang="en-US" sz="4000" b="1">
                <a:solidFill>
                  <a:srgbClr val="C00000"/>
                </a:solidFill>
              </a:rPr>
              <a:t>归并过程</a:t>
            </a:r>
          </a:p>
        </p:txBody>
      </p:sp>
      <p:sp>
        <p:nvSpPr>
          <p:cNvPr id="47107" name="Rectangle 2"/>
          <p:cNvSpPr>
            <a:spLocks noChangeArrowheads="1"/>
          </p:cNvSpPr>
          <p:nvPr/>
        </p:nvSpPr>
        <p:spPr bwMode="auto">
          <a:xfrm>
            <a:off x="250825" y="1052305"/>
            <a:ext cx="8748713"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77813">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2400" b="1" dirty="0">
                <a:solidFill>
                  <a:srgbClr val="C00000"/>
                </a:solidFill>
                <a:latin typeface="Times New Roman" panose="02020603050405020304" pitchFamily="18" charset="0"/>
                <a:cs typeface="Times New Roman" panose="02020603050405020304" pitchFamily="18" charset="0"/>
              </a:rPr>
              <a:t>算法</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Merge(</a:t>
            </a:r>
            <a:r>
              <a:rPr lang="en-US" altLang="zh-CN" sz="2400" b="1" i="1" dirty="0" err="1">
                <a:latin typeface="Times New Roman" panose="02020603050405020304" pitchFamily="18" charset="0"/>
                <a:ea typeface="黑体" panose="02010609060101010101" pitchFamily="49" charset="-122"/>
                <a:cs typeface="Times New Roman" panose="02020603050405020304" pitchFamily="18" charset="0"/>
              </a:rPr>
              <a:t>A,p,q,r</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将排序数组</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A</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dirty="0" err="1">
                <a:latin typeface="Times New Roman" panose="02020603050405020304" pitchFamily="18" charset="0"/>
                <a:ea typeface="黑体" panose="02010609060101010101" pitchFamily="49" charset="-122"/>
                <a:cs typeface="Times New Roman" panose="02020603050405020304" pitchFamily="18" charset="0"/>
              </a:rPr>
              <a:t>p..q</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与</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A</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q</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+1,</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r</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合并</a:t>
            </a:r>
          </a:p>
          <a:p>
            <a:pPr>
              <a:spcBef>
                <a:spcPct val="0"/>
              </a:spcBef>
              <a:buFontTx/>
              <a:buNone/>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1.  </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q</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p</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+1, </a:t>
            </a:r>
            <a:r>
              <a:rPr lang="en-US" altLang="zh-CN" sz="2400" b="1" i="1" dirty="0" err="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y</a:t>
            </a:r>
            <a:r>
              <a:rPr lang="en-US" altLang="zh-CN" sz="2400" b="1" dirty="0" err="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ea typeface="黑体" panose="02010609060101010101" pitchFamily="49" charset="-122"/>
                <a:cs typeface="Times New Roman" panose="02020603050405020304" pitchFamily="18" charset="0"/>
              </a:rPr>
              <a:t>r</a:t>
            </a:r>
            <a:r>
              <a:rPr lang="en-US" altLang="zh-CN" sz="2400" b="1" dirty="0" err="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ea typeface="黑体" panose="02010609060101010101" pitchFamily="49" charset="-122"/>
                <a:cs typeface="Times New Roman" panose="02020603050405020304" pitchFamily="18" charset="0"/>
              </a:rPr>
              <a:t>q</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x</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y</a:t>
            </a:r>
            <a:r>
              <a:rPr lang="zh-CN" altLang="en-US" sz="2400" b="1" dirty="0">
                <a:latin typeface="宋体" panose="02010600030101010101" pitchFamily="2" charset="-122"/>
                <a:cs typeface="Times New Roman" panose="02020603050405020304" pitchFamily="18" charset="0"/>
                <a:sym typeface="Symbol" panose="05050102010706020507" pitchFamily="18" charset="2"/>
              </a:rPr>
              <a:t>分别为两个子数组的元素数</a:t>
            </a:r>
          </a:p>
          <a:p>
            <a:pPr>
              <a:spcBef>
                <a:spcPct val="0"/>
              </a:spcBef>
              <a:buFontTx/>
              <a:buNone/>
            </a:pPr>
            <a:r>
              <a:rPr lang="en-US" altLang="zh-CN" sz="2400" b="1" dirty="0">
                <a:latin typeface="Times New Roman" panose="02020603050405020304" pitchFamily="18" charset="0"/>
                <a:ea typeface="黑体" panose="02010609060101010101" pitchFamily="49" charset="-122"/>
                <a:sym typeface="Symbol" panose="05050102010706020507" pitchFamily="18" charset="2"/>
              </a:rPr>
              <a:t>2. </a:t>
            </a: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将</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A</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cs typeface="Times New Roman" panose="02020603050405020304" pitchFamily="18" charset="0"/>
                <a:sym typeface="Symbol" panose="05050102010706020507" pitchFamily="18" charset="2"/>
              </a:rPr>
              <a:t>p</a:t>
            </a:r>
            <a:r>
              <a:rPr lang="en-US" altLang="zh-CN" sz="24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复制到</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B</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x</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将</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A</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q</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r</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复制到</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C</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y</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p>
          <a:p>
            <a:pPr>
              <a:spcBef>
                <a:spcPct val="0"/>
              </a:spcBef>
              <a:buFontTx/>
              <a:buNone/>
            </a:pPr>
            <a:r>
              <a:rPr lang="en-US" altLang="zh-CN" sz="2400" b="1" dirty="0">
                <a:latin typeface="Times New Roman" panose="02020603050405020304" pitchFamily="18" charset="0"/>
                <a:ea typeface="黑体" panose="02010609060101010101" pitchFamily="49" charset="-122"/>
                <a:sym typeface="Symbol" panose="05050102010706020507" pitchFamily="18" charset="2"/>
              </a:rPr>
              <a:t>3.  </a:t>
            </a:r>
            <a:r>
              <a:rPr lang="en-US" altLang="zh-CN" sz="2400" b="1" i="1" dirty="0">
                <a:latin typeface="Times New Roman" panose="02020603050405020304" pitchFamily="18" charset="0"/>
                <a:ea typeface="黑体" panose="02010609060101010101" pitchFamily="49" charset="-122"/>
                <a:sym typeface="Symbol" panose="05050102010706020507" pitchFamily="18" charset="2"/>
              </a:rPr>
              <a:t>i</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400" b="1" dirty="0">
                <a:latin typeface="Times New Roman" panose="02020603050405020304" pitchFamily="18" charset="0"/>
                <a:ea typeface="黑体" panose="02010609060101010101" pitchFamily="49" charset="-122"/>
              </a:rPr>
              <a:t>1, </a:t>
            </a:r>
            <a:r>
              <a:rPr lang="en-US" altLang="zh-CN" sz="2400" b="1" i="1" dirty="0">
                <a:latin typeface="Times New Roman" panose="02020603050405020304" pitchFamily="18" charset="0"/>
                <a:ea typeface="黑体" panose="02010609060101010101" pitchFamily="49" charset="-122"/>
                <a:sym typeface="Symbol" panose="05050102010706020507" pitchFamily="18" charset="2"/>
              </a:rPr>
              <a:t>j</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400" b="1" dirty="0">
                <a:latin typeface="Times New Roman" panose="02020603050405020304" pitchFamily="18" charset="0"/>
                <a:ea typeface="黑体" panose="02010609060101010101" pitchFamily="49" charset="-122"/>
              </a:rPr>
              <a:t>1, </a:t>
            </a:r>
            <a:r>
              <a:rPr lang="en-US" altLang="zh-CN" sz="2400" b="1" i="1" dirty="0" err="1">
                <a:latin typeface="Times New Roman" panose="02020603050405020304" pitchFamily="18" charset="0"/>
                <a:ea typeface="黑体" panose="02010609060101010101" pitchFamily="49" charset="-122"/>
                <a:sym typeface="Symbol" panose="05050102010706020507" pitchFamily="18" charset="2"/>
              </a:rPr>
              <a:t>k</a:t>
            </a:r>
            <a:r>
              <a:rPr lang="en-US" altLang="zh-CN" sz="2400" b="1" dirty="0" err="1">
                <a:latin typeface="Times New Roman" panose="02020603050405020304" pitchFamily="18" charset="0"/>
                <a:ea typeface="黑体" panose="02010609060101010101" pitchFamily="49" charset="-122"/>
                <a:sym typeface="Symbol" panose="05050102010706020507" pitchFamily="18" charset="2"/>
              </a:rPr>
              <a:t></a:t>
            </a:r>
            <a:r>
              <a:rPr lang="en-US" altLang="zh-CN" sz="2400" b="1" i="1" dirty="0" err="1">
                <a:latin typeface="Times New Roman" panose="02020603050405020304" pitchFamily="18" charset="0"/>
                <a:ea typeface="黑体" panose="02010609060101010101" pitchFamily="49" charset="-122"/>
              </a:rPr>
              <a:t>p</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 </a:t>
            </a:r>
          </a:p>
          <a:p>
            <a:pPr>
              <a:spcBef>
                <a:spcPct val="0"/>
              </a:spcBef>
              <a:buFontTx/>
              <a:buNone/>
            </a:pPr>
            <a:r>
              <a:rPr lang="en-US" altLang="zh-CN" sz="2400" b="1" dirty="0">
                <a:latin typeface="Times New Roman" panose="02020603050405020304" pitchFamily="18" charset="0"/>
                <a:ea typeface="黑体" panose="02010609060101010101" pitchFamily="49" charset="-122"/>
                <a:sym typeface="Symbol" panose="05050102010706020507" pitchFamily="18" charset="2"/>
              </a:rPr>
              <a:t>4.  While </a:t>
            </a:r>
            <a:r>
              <a:rPr lang="en-US" altLang="zh-CN" sz="2400" b="1" i="1" dirty="0" err="1">
                <a:latin typeface="Times New Roman" panose="02020603050405020304" pitchFamily="18" charset="0"/>
                <a:ea typeface="黑体" panose="02010609060101010101" pitchFamily="49" charset="-122"/>
                <a:sym typeface="Symbol" panose="05050102010706020507" pitchFamily="18" charset="2"/>
              </a:rPr>
              <a:t>i</a:t>
            </a:r>
            <a:r>
              <a:rPr lang="en-US" altLang="zh-CN" sz="2400" b="1" dirty="0" err="1">
                <a:latin typeface="Times New Roman" panose="02020603050405020304" pitchFamily="18" charset="0"/>
                <a:ea typeface="黑体" panose="02010609060101010101" pitchFamily="49" charset="-122"/>
                <a:sym typeface="Symbol" panose="05050102010706020507" pitchFamily="18" charset="2"/>
              </a:rPr>
              <a:t></a:t>
            </a:r>
            <a:r>
              <a:rPr lang="en-US" altLang="zh-CN" sz="2400" b="1" i="1" dirty="0" err="1">
                <a:latin typeface="Times New Roman" panose="02020603050405020304" pitchFamily="18" charset="0"/>
                <a:ea typeface="黑体" panose="02010609060101010101" pitchFamily="49" charset="-122"/>
              </a:rPr>
              <a:t>x</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 and </a:t>
            </a:r>
            <a:r>
              <a:rPr lang="en-US" altLang="zh-CN" sz="2400" b="1" i="1" dirty="0" err="1">
                <a:latin typeface="Times New Roman" panose="02020603050405020304" pitchFamily="18" charset="0"/>
                <a:ea typeface="黑体" panose="02010609060101010101" pitchFamily="49" charset="-122"/>
                <a:sym typeface="Symbol" panose="05050102010706020507" pitchFamily="18" charset="2"/>
              </a:rPr>
              <a:t>j</a:t>
            </a:r>
            <a:r>
              <a:rPr lang="en-US" altLang="zh-CN" sz="2400" b="1" dirty="0" err="1">
                <a:latin typeface="Times New Roman" panose="02020603050405020304" pitchFamily="18" charset="0"/>
                <a:ea typeface="黑体" panose="02010609060101010101" pitchFamily="49" charset="-122"/>
                <a:sym typeface="Symbol" panose="05050102010706020507" pitchFamily="18" charset="2"/>
              </a:rPr>
              <a:t></a:t>
            </a:r>
            <a:r>
              <a:rPr lang="en-US" altLang="zh-CN" sz="2400" b="1" i="1" dirty="0" err="1">
                <a:latin typeface="Times New Roman" panose="02020603050405020304" pitchFamily="18" charset="0"/>
                <a:ea typeface="黑体" panose="02010609060101010101" pitchFamily="49" charset="-122"/>
              </a:rPr>
              <a:t>y</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 do</a:t>
            </a:r>
          </a:p>
          <a:p>
            <a:pPr>
              <a:spcBef>
                <a:spcPct val="0"/>
              </a:spcBef>
              <a:buFontTx/>
              <a:buNone/>
            </a:pPr>
            <a:r>
              <a:rPr lang="en-US" altLang="zh-CN" sz="2400" b="1" dirty="0">
                <a:latin typeface="Times New Roman" panose="02020603050405020304" pitchFamily="18" charset="0"/>
                <a:ea typeface="黑体" panose="02010609060101010101" pitchFamily="49" charset="-122"/>
                <a:sym typeface="Symbol" panose="05050102010706020507" pitchFamily="18" charset="2"/>
              </a:rPr>
              <a:t>5.      if </a:t>
            </a:r>
            <a:r>
              <a:rPr lang="en-US" altLang="zh-CN" sz="2400" b="1" i="1" dirty="0">
                <a:latin typeface="Times New Roman" panose="02020603050405020304" pitchFamily="18" charset="0"/>
                <a:ea typeface="黑体" panose="02010609060101010101" pitchFamily="49" charset="-122"/>
                <a:sym typeface="Symbol" panose="05050102010706020507" pitchFamily="18" charset="2"/>
              </a:rPr>
              <a:t>B</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400" b="1" i="1" dirty="0" err="1">
                <a:latin typeface="Times New Roman" panose="02020603050405020304" pitchFamily="18" charset="0"/>
                <a:ea typeface="黑体" panose="02010609060101010101" pitchFamily="49" charset="-122"/>
                <a:sym typeface="Symbol" panose="05050102010706020507" pitchFamily="18" charset="2"/>
              </a:rPr>
              <a:t>i</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400" b="1" i="1" dirty="0">
                <a:latin typeface="Times New Roman" panose="02020603050405020304" pitchFamily="18" charset="0"/>
                <a:ea typeface="黑体" panose="02010609060101010101" pitchFamily="49" charset="-122"/>
              </a:rPr>
              <a:t>C</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400" b="1" i="1" dirty="0">
                <a:latin typeface="Times New Roman" panose="02020603050405020304" pitchFamily="18" charset="0"/>
                <a:ea typeface="黑体" panose="02010609060101010101" pitchFamily="49" charset="-122"/>
                <a:sym typeface="Symbol" panose="05050102010706020507" pitchFamily="18" charset="2"/>
              </a:rPr>
              <a:t>j</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                 // </a:t>
            </a:r>
            <a:r>
              <a:rPr lang="en-US" altLang="zh-CN" sz="2400" b="1" i="1" dirty="0">
                <a:latin typeface="Times New Roman" panose="02020603050405020304" pitchFamily="18" charset="0"/>
                <a:ea typeface="黑体" panose="02010609060101010101" pitchFamily="49" charset="-122"/>
                <a:sym typeface="Symbol" panose="05050102010706020507" pitchFamily="18" charset="2"/>
              </a:rPr>
              <a:t>B</a:t>
            </a: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的首元素不大于</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C</a:t>
            </a: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的首元素</a:t>
            </a:r>
          </a:p>
          <a:p>
            <a:pPr>
              <a:spcBef>
                <a:spcPct val="0"/>
              </a:spcBef>
              <a:buFontTx/>
              <a:buNone/>
            </a:pPr>
            <a:r>
              <a:rPr lang="en-US" altLang="zh-CN" sz="2400" b="1" dirty="0">
                <a:latin typeface="Times New Roman" panose="02020603050405020304" pitchFamily="18" charset="0"/>
                <a:ea typeface="黑体" panose="02010609060101010101" pitchFamily="49" charset="-122"/>
                <a:sym typeface="Symbol" panose="05050102010706020507" pitchFamily="18" charset="2"/>
              </a:rPr>
              <a:t>6.      then  </a:t>
            </a:r>
            <a:r>
              <a:rPr lang="en-US" altLang="zh-CN" sz="2400" b="1" i="1" dirty="0">
                <a:latin typeface="Times New Roman" panose="02020603050405020304" pitchFamily="18" charset="0"/>
                <a:ea typeface="黑体" panose="02010609060101010101" pitchFamily="49" charset="-122"/>
                <a:sym typeface="Symbol" panose="05050102010706020507" pitchFamily="18" charset="2"/>
              </a:rPr>
              <a:t>A</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400" b="1" i="1" dirty="0">
                <a:latin typeface="Times New Roman" panose="02020603050405020304" pitchFamily="18" charset="0"/>
                <a:ea typeface="黑体" panose="02010609060101010101" pitchFamily="49" charset="-122"/>
                <a:sym typeface="Symbol" panose="05050102010706020507" pitchFamily="18" charset="2"/>
              </a:rPr>
              <a:t>k</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400" b="1" i="1" dirty="0">
                <a:latin typeface="Times New Roman" panose="02020603050405020304" pitchFamily="18" charset="0"/>
                <a:ea typeface="黑体" panose="02010609060101010101" pitchFamily="49" charset="-122"/>
              </a:rPr>
              <a:t>B</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400" b="1" i="1" dirty="0" err="1">
                <a:latin typeface="Times New Roman" panose="02020603050405020304" pitchFamily="18" charset="0"/>
                <a:ea typeface="黑体" panose="02010609060101010101" pitchFamily="49" charset="-122"/>
                <a:sym typeface="Symbol" panose="05050102010706020507" pitchFamily="18" charset="2"/>
              </a:rPr>
              <a:t>i</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                // </a:t>
            </a: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将</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B</a:t>
            </a: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的首元素放到</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A</a:t>
            </a: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中</a:t>
            </a:r>
            <a:r>
              <a:rPr lang="zh-CN" altLang="en-US" sz="2400" b="1" dirty="0">
                <a:latin typeface="Times New Roman" panose="02020603050405020304" pitchFamily="18" charset="0"/>
                <a:ea typeface="黑体" panose="02010609060101010101" pitchFamily="49" charset="-122"/>
                <a:sym typeface="Symbol" panose="05050102010706020507" pitchFamily="18" charset="2"/>
              </a:rPr>
              <a:t>      </a:t>
            </a:r>
          </a:p>
          <a:p>
            <a:pPr>
              <a:spcBef>
                <a:spcPct val="0"/>
              </a:spcBef>
              <a:buFontTx/>
              <a:buNone/>
            </a:pPr>
            <a:r>
              <a:rPr lang="en-US" altLang="zh-CN" sz="2400" b="1" dirty="0">
                <a:latin typeface="Times New Roman" panose="02020603050405020304" pitchFamily="18" charset="0"/>
                <a:ea typeface="黑体" panose="02010609060101010101" pitchFamily="49" charset="-122"/>
                <a:sym typeface="Symbol" panose="05050102010706020507" pitchFamily="18" charset="2"/>
              </a:rPr>
              <a:t>7.                </a:t>
            </a:r>
            <a:r>
              <a:rPr lang="en-US" altLang="zh-CN" sz="2400" b="1" i="1" dirty="0">
                <a:latin typeface="Times New Roman" panose="02020603050405020304" pitchFamily="18" charset="0"/>
                <a:ea typeface="黑体" panose="02010609060101010101" pitchFamily="49" charset="-122"/>
                <a:sym typeface="Symbol" panose="05050102010706020507" pitchFamily="18" charset="2"/>
              </a:rPr>
              <a:t>i</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400" b="1" i="1" dirty="0">
                <a:latin typeface="Times New Roman" panose="02020603050405020304" pitchFamily="18" charset="0"/>
                <a:ea typeface="黑体" panose="02010609060101010101" pitchFamily="49" charset="-122"/>
              </a:rPr>
              <a:t>i</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+1                    //</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 B</a:t>
            </a:r>
            <a:r>
              <a:rPr lang="zh-CN" altLang="en-US" sz="2400" b="1" dirty="0">
                <a:latin typeface="Times New Roman" panose="02020603050405020304" pitchFamily="18" charset="0"/>
                <a:sym typeface="Symbol" panose="05050102010706020507" pitchFamily="18" charset="2"/>
              </a:rPr>
              <a:t>中索引向后移动一位</a:t>
            </a:r>
            <a:endParaRPr lang="en-US" altLang="zh-CN" sz="2400" b="1" dirty="0">
              <a:latin typeface="Times New Roman" panose="02020603050405020304" pitchFamily="18" charset="0"/>
              <a:sym typeface="Symbol" panose="05050102010706020507" pitchFamily="18" charset="2"/>
            </a:endParaRPr>
          </a:p>
          <a:p>
            <a:pPr>
              <a:spcBef>
                <a:spcPct val="0"/>
              </a:spcBef>
              <a:buFontTx/>
              <a:buNone/>
            </a:pPr>
            <a:r>
              <a:rPr lang="en-US" altLang="zh-CN" sz="2400" b="1" dirty="0">
                <a:latin typeface="Times New Roman" panose="02020603050405020304" pitchFamily="18" charset="0"/>
                <a:ea typeface="黑体" panose="02010609060101010101" pitchFamily="49" charset="-122"/>
                <a:sym typeface="Symbol" panose="05050102010706020507" pitchFamily="18" charset="2"/>
              </a:rPr>
              <a:t>8.      else                       //</a:t>
            </a:r>
            <a:r>
              <a:rPr lang="en-US" altLang="zh-CN" sz="2400" b="1" i="1" dirty="0">
                <a:latin typeface="Times New Roman" panose="02020603050405020304" pitchFamily="18" charset="0"/>
                <a:ea typeface="黑体" panose="02010609060101010101" pitchFamily="49" charset="-122"/>
                <a:sym typeface="Symbol" panose="05050102010706020507" pitchFamily="18" charset="2"/>
              </a:rPr>
              <a:t>B</a:t>
            </a: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的首元素大于</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C</a:t>
            </a: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的首元素</a:t>
            </a:r>
            <a:endParaRPr lang="en-US" altLang="zh-CN" sz="2400" b="1" dirty="0">
              <a:latin typeface="Times New Roman" panose="02020603050405020304" pitchFamily="18" charset="0"/>
              <a:ea typeface="黑体" panose="02010609060101010101" pitchFamily="49" charset="-122"/>
              <a:sym typeface="Symbol" panose="05050102010706020507" pitchFamily="18" charset="2"/>
            </a:endParaRPr>
          </a:p>
          <a:p>
            <a:pPr>
              <a:spcBef>
                <a:spcPct val="0"/>
              </a:spcBef>
              <a:buFontTx/>
              <a:buNone/>
            </a:pPr>
            <a:r>
              <a:rPr lang="en-US" altLang="zh-CN" sz="2400" b="1" dirty="0">
                <a:latin typeface="Times New Roman" panose="02020603050405020304" pitchFamily="18" charset="0"/>
                <a:ea typeface="黑体" panose="02010609060101010101" pitchFamily="49" charset="-122"/>
                <a:sym typeface="Symbol" panose="05050102010706020507" pitchFamily="18" charset="2"/>
              </a:rPr>
              <a:t>9.               </a:t>
            </a:r>
            <a:r>
              <a:rPr lang="en-US" altLang="zh-CN" sz="2400" b="1" i="1" dirty="0">
                <a:latin typeface="Times New Roman" panose="02020603050405020304" pitchFamily="18" charset="0"/>
                <a:ea typeface="黑体" panose="02010609060101010101" pitchFamily="49" charset="-122"/>
                <a:sym typeface="Symbol" panose="05050102010706020507" pitchFamily="18" charset="2"/>
              </a:rPr>
              <a:t>A</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400" b="1" i="1" dirty="0">
                <a:latin typeface="Times New Roman" panose="02020603050405020304" pitchFamily="18" charset="0"/>
                <a:ea typeface="黑体" panose="02010609060101010101" pitchFamily="49" charset="-122"/>
                <a:sym typeface="Symbol" panose="05050102010706020507" pitchFamily="18" charset="2"/>
              </a:rPr>
              <a:t>k</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400" b="1" i="1" dirty="0">
                <a:latin typeface="Times New Roman" panose="02020603050405020304" pitchFamily="18" charset="0"/>
                <a:ea typeface="黑体" panose="02010609060101010101" pitchFamily="49" charset="-122"/>
              </a:rPr>
              <a:t>C</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400" b="1" i="1" dirty="0">
                <a:latin typeface="Times New Roman" panose="02020603050405020304" pitchFamily="18" charset="0"/>
                <a:ea typeface="黑体" panose="02010609060101010101" pitchFamily="49" charset="-122"/>
                <a:sym typeface="Symbol" panose="05050102010706020507" pitchFamily="18" charset="2"/>
              </a:rPr>
              <a:t>j</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          // </a:t>
            </a: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将</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C</a:t>
            </a: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的首元素放到</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A</a:t>
            </a: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中</a:t>
            </a:r>
            <a:r>
              <a:rPr lang="zh-CN" altLang="en-US" sz="2400" b="1" dirty="0">
                <a:latin typeface="Times New Roman" panose="02020603050405020304" pitchFamily="18" charset="0"/>
                <a:ea typeface="黑体" panose="02010609060101010101" pitchFamily="49" charset="-122"/>
                <a:sym typeface="Symbol" panose="05050102010706020507" pitchFamily="18" charset="2"/>
              </a:rPr>
              <a:t> </a:t>
            </a:r>
            <a:endParaRPr lang="en-US" altLang="zh-CN" sz="2400" b="1" dirty="0">
              <a:latin typeface="Times New Roman" panose="02020603050405020304" pitchFamily="18" charset="0"/>
              <a:ea typeface="黑体" panose="02010609060101010101" pitchFamily="49" charset="-122"/>
              <a:sym typeface="Symbol" panose="05050102010706020507" pitchFamily="18" charset="2"/>
            </a:endParaRPr>
          </a:p>
          <a:p>
            <a:pPr>
              <a:spcBef>
                <a:spcPct val="0"/>
              </a:spcBef>
              <a:buNone/>
            </a:pPr>
            <a:r>
              <a:rPr lang="en-US" altLang="zh-CN" sz="2400" b="1" dirty="0">
                <a:latin typeface="Times New Roman" panose="02020603050405020304" pitchFamily="18" charset="0"/>
                <a:ea typeface="黑体" panose="02010609060101010101" pitchFamily="49" charset="-122"/>
                <a:sym typeface="Symbol" panose="05050102010706020507" pitchFamily="18" charset="2"/>
              </a:rPr>
              <a:t>10.             </a:t>
            </a:r>
            <a:r>
              <a:rPr lang="en-US" altLang="zh-CN" sz="2400" b="1" i="1" dirty="0">
                <a:latin typeface="Times New Roman" panose="02020603050405020304" pitchFamily="18" charset="0"/>
                <a:ea typeface="黑体" panose="02010609060101010101" pitchFamily="49" charset="-122"/>
                <a:sym typeface="Symbol" panose="05050102010706020507" pitchFamily="18" charset="2"/>
              </a:rPr>
              <a:t>j</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400" b="1" i="1" dirty="0">
                <a:latin typeface="Times New Roman" panose="02020603050405020304" pitchFamily="18" charset="0"/>
                <a:ea typeface="黑体" panose="02010609060101010101" pitchFamily="49" charset="-122"/>
              </a:rPr>
              <a:t>j</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+1          //</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 C</a:t>
            </a:r>
            <a:r>
              <a:rPr lang="zh-CN" altLang="en-US" sz="2400" b="1" dirty="0">
                <a:latin typeface="Times New Roman" panose="02020603050405020304" pitchFamily="18" charset="0"/>
                <a:sym typeface="Symbol" panose="05050102010706020507" pitchFamily="18" charset="2"/>
              </a:rPr>
              <a:t>中索引向后移动一位</a:t>
            </a:r>
            <a:endParaRPr lang="en-US" altLang="zh-CN" sz="2400" b="1" dirty="0">
              <a:latin typeface="Times New Roman" panose="02020603050405020304" pitchFamily="18" charset="0"/>
              <a:ea typeface="黑体" panose="02010609060101010101" pitchFamily="49" charset="-122"/>
              <a:sym typeface="Symbol" panose="05050102010706020507" pitchFamily="18" charset="2"/>
            </a:endParaRPr>
          </a:p>
          <a:p>
            <a:pPr>
              <a:spcBef>
                <a:spcPct val="0"/>
              </a:spcBef>
              <a:buNone/>
            </a:pPr>
            <a:r>
              <a:rPr lang="en-US" altLang="zh-CN" sz="2400" b="1" dirty="0">
                <a:latin typeface="Times New Roman" panose="02020603050405020304" pitchFamily="18" charset="0"/>
                <a:ea typeface="黑体" panose="02010609060101010101" pitchFamily="49" charset="-122"/>
                <a:sym typeface="Symbol" panose="05050102010706020507" pitchFamily="18" charset="2"/>
              </a:rPr>
              <a:t>11.     </a:t>
            </a:r>
            <a:r>
              <a:rPr lang="en-US" altLang="zh-CN" sz="2400" b="1" i="1" dirty="0">
                <a:latin typeface="Times New Roman" panose="02020603050405020304" pitchFamily="18" charset="0"/>
                <a:ea typeface="黑体" panose="02010609060101010101" pitchFamily="49" charset="-122"/>
                <a:sym typeface="Symbol" panose="05050102010706020507" pitchFamily="18" charset="2"/>
              </a:rPr>
              <a:t>k</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400" b="1" i="1" dirty="0">
                <a:latin typeface="Times New Roman" panose="02020603050405020304" pitchFamily="18" charset="0"/>
                <a:ea typeface="黑体" panose="02010609060101010101" pitchFamily="49" charset="-122"/>
              </a:rPr>
              <a:t>k</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+1   //</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 A</a:t>
            </a:r>
            <a:r>
              <a:rPr lang="zh-CN" altLang="en-US" sz="2400" b="1" dirty="0">
                <a:latin typeface="Times New Roman" panose="02020603050405020304" pitchFamily="18" charset="0"/>
                <a:sym typeface="Symbol" panose="05050102010706020507" pitchFamily="18" charset="2"/>
              </a:rPr>
              <a:t>中索引向后移动一位</a:t>
            </a:r>
            <a:endParaRPr lang="en-US" altLang="zh-CN" sz="2400" b="1" dirty="0">
              <a:latin typeface="Times New Roman" panose="02020603050405020304" pitchFamily="18" charset="0"/>
              <a:ea typeface="黑体" panose="02010609060101010101" pitchFamily="49" charset="-122"/>
              <a:sym typeface="Symbol" panose="05050102010706020507" pitchFamily="18" charset="2"/>
            </a:endParaRPr>
          </a:p>
          <a:p>
            <a:pPr>
              <a:spcBef>
                <a:spcPct val="0"/>
              </a:spcBef>
              <a:buFontTx/>
              <a:buNone/>
            </a:pPr>
            <a:r>
              <a:rPr lang="en-US" altLang="zh-CN" sz="2400" b="1" dirty="0">
                <a:latin typeface="Times New Roman" panose="02020603050405020304" pitchFamily="18" charset="0"/>
                <a:ea typeface="黑体" panose="02010609060101010101" pitchFamily="49" charset="-122"/>
                <a:sym typeface="Symbol" panose="05050102010706020507" pitchFamily="18" charset="2"/>
              </a:rPr>
              <a:t>12. </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if </a:t>
            </a:r>
            <a:r>
              <a:rPr lang="en-US" altLang="zh-CN" sz="2400" b="1" i="1" dirty="0" err="1">
                <a:latin typeface="Times New Roman" panose="02020603050405020304" pitchFamily="18" charset="0"/>
                <a:cs typeface="Times New Roman" panose="02020603050405020304" pitchFamily="18" charset="0"/>
                <a:sym typeface="Symbol" panose="05050102010706020507" pitchFamily="18" charset="2"/>
              </a:rPr>
              <a:t>i</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&gt;</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x </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then </a:t>
            </a: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将</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C</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cs typeface="Times New Roman" panose="02020603050405020304" pitchFamily="18" charset="0"/>
                <a:sym typeface="Symbol" panose="05050102010706020507" pitchFamily="18" charset="2"/>
              </a:rPr>
              <a:t>j</a:t>
            </a:r>
            <a:r>
              <a:rPr lang="en-US" altLang="zh-CN" sz="24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cs typeface="Times New Roman" panose="02020603050405020304" pitchFamily="18" charset="0"/>
                <a:sym typeface="Symbol" panose="05050102010706020507" pitchFamily="18" charset="2"/>
              </a:rPr>
              <a:t>y</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复制到</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A</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cs typeface="Times New Roman" panose="02020603050405020304" pitchFamily="18" charset="0"/>
                <a:sym typeface="Symbol" panose="05050102010706020507" pitchFamily="18" charset="2"/>
              </a:rPr>
              <a:t>k</a:t>
            </a:r>
            <a:r>
              <a:rPr lang="en-US" altLang="zh-CN" sz="24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cs typeface="Times New Roman" panose="02020603050405020304" pitchFamily="18" charset="0"/>
                <a:sym typeface="Symbol" panose="05050102010706020507" pitchFamily="18" charset="2"/>
              </a:rPr>
              <a:t>r</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B</a:t>
            </a: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已经是空数组</a:t>
            </a:r>
          </a:p>
          <a:p>
            <a:pPr>
              <a:spcBef>
                <a:spcPct val="0"/>
              </a:spcBef>
              <a:buFontTx/>
              <a:buNone/>
            </a:pP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13. else </a:t>
            </a: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将</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B</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cs typeface="Times New Roman" panose="02020603050405020304" pitchFamily="18" charset="0"/>
                <a:sym typeface="Symbol" panose="05050102010706020507" pitchFamily="18" charset="2"/>
              </a:rPr>
              <a:t>i</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x</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复制到</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A</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cs typeface="Times New Roman" panose="02020603050405020304" pitchFamily="18" charset="0"/>
                <a:sym typeface="Symbol" panose="05050102010706020507" pitchFamily="18" charset="2"/>
              </a:rPr>
              <a:t>k</a:t>
            </a:r>
            <a:r>
              <a:rPr lang="en-US" altLang="zh-CN" sz="24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cs typeface="Times New Roman" panose="02020603050405020304" pitchFamily="18" charset="0"/>
                <a:sym typeface="Symbol" panose="05050102010706020507" pitchFamily="18" charset="2"/>
              </a:rPr>
              <a:t>r</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C</a:t>
            </a: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已经是空数组</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633412"/>
          </a:xfrm>
        </p:spPr>
        <p:txBody>
          <a:bodyPr/>
          <a:lstStyle/>
          <a:p>
            <a:r>
              <a:rPr lang="zh-CN" altLang="en-US" sz="4000" b="1" dirty="0">
                <a:solidFill>
                  <a:srgbClr val="C00000"/>
                </a:solidFill>
              </a:rPr>
              <a:t> </a:t>
            </a:r>
            <a:r>
              <a:rPr lang="zh-CN" altLang="en-US" b="1" dirty="0">
                <a:solidFill>
                  <a:srgbClr val="C00000"/>
                </a:solidFill>
              </a:rPr>
              <a:t>二分归并排序</a:t>
            </a:r>
            <a:endParaRPr lang="zh-CN" altLang="en-US" dirty="0"/>
          </a:p>
        </p:txBody>
      </p:sp>
      <p:sp>
        <p:nvSpPr>
          <p:cNvPr id="3" name="内容占位符 2"/>
          <p:cNvSpPr>
            <a:spLocks noGrp="1"/>
          </p:cNvSpPr>
          <p:nvPr>
            <p:ph idx="1"/>
          </p:nvPr>
        </p:nvSpPr>
        <p:spPr>
          <a:xfrm>
            <a:off x="0" y="908721"/>
            <a:ext cx="9108504" cy="2808311"/>
          </a:xfrm>
        </p:spPr>
        <p:txBody>
          <a:bodyPr/>
          <a:lstStyle/>
          <a:p>
            <a:r>
              <a:rPr lang="zh-CN" altLang="en-US" sz="2400" dirty="0">
                <a:latin typeface="Times New Roman" panose="02020603050405020304" pitchFamily="18" charset="0"/>
                <a:ea typeface="宋体" panose="02010600030101010101" pitchFamily="2" charset="-122"/>
              </a:rPr>
              <a:t>对</a:t>
            </a:r>
            <a:r>
              <a:rPr lang="en-US" altLang="zh-CN" sz="2400" dirty="0">
                <a:latin typeface="Times New Roman" panose="02020603050405020304" pitchFamily="18" charset="0"/>
                <a:ea typeface="宋体" panose="02010600030101010101" pitchFamily="2" charset="-122"/>
              </a:rPr>
              <a:t>A[1..n]</a:t>
            </a:r>
            <a:r>
              <a:rPr lang="zh-CN" altLang="en-US" sz="2400" dirty="0">
                <a:latin typeface="Times New Roman" panose="02020603050405020304" pitchFamily="18" charset="0"/>
                <a:ea typeface="宋体" panose="02010600030101010101" pitchFamily="2" charset="-122"/>
              </a:rPr>
              <a:t>排序直接调用 </a:t>
            </a:r>
            <a:r>
              <a:rPr lang="en-US" altLang="zh-CN" sz="2400" dirty="0" err="1">
                <a:latin typeface="Times New Roman" panose="02020603050405020304" pitchFamily="18" charset="0"/>
                <a:ea typeface="宋体" panose="02010600030101010101" pitchFamily="2" charset="-122"/>
              </a:rPr>
              <a:t>MergeSort</a:t>
            </a:r>
            <a:r>
              <a:rPr lang="en-US" altLang="zh-CN" sz="2400" dirty="0">
                <a:latin typeface="Times New Roman" panose="02020603050405020304" pitchFamily="18" charset="0"/>
                <a:ea typeface="宋体" panose="02010600030101010101" pitchFamily="2" charset="-122"/>
              </a:rPr>
              <a:t>(A,1,n)</a:t>
            </a:r>
            <a:r>
              <a:rPr lang="zh-CN" altLang="en-US" sz="2400" dirty="0">
                <a:latin typeface="Times New Roman" panose="02020603050405020304" pitchFamily="18" charset="0"/>
                <a:ea typeface="宋体" panose="02010600030101010101" pitchFamily="2" charset="-122"/>
              </a:rPr>
              <a:t>即可，不妨设</a:t>
            </a:r>
            <a:r>
              <a:rPr lang="en-US" altLang="zh-CN" sz="2400" dirty="0">
                <a:latin typeface="Times New Roman" panose="02020603050405020304" pitchFamily="18" charset="0"/>
                <a:ea typeface="宋体" panose="02010600030101010101" pitchFamily="2" charset="-122"/>
              </a:rPr>
              <a:t>n=2</a:t>
            </a:r>
            <a:r>
              <a:rPr lang="en-US" altLang="zh-CN" sz="2400" baseline="30000" dirty="0">
                <a:latin typeface="Times New Roman" panose="02020603050405020304" pitchFamily="18" charset="0"/>
                <a:ea typeface="宋体" panose="02010600030101010101" pitchFamily="2" charset="-122"/>
              </a:rPr>
              <a:t>k</a:t>
            </a:r>
            <a:r>
              <a:rPr lang="en-US" altLang="zh-CN" sz="2400" dirty="0">
                <a:latin typeface="Times New Roman" panose="02020603050405020304" pitchFamily="18" charset="0"/>
                <a:ea typeface="宋体" panose="02010600030101010101" pitchFamily="2" charset="-122"/>
              </a:rPr>
              <a:t>,k</a:t>
            </a:r>
            <a:r>
              <a:rPr lang="zh-CN" altLang="en-US" sz="2400" dirty="0">
                <a:latin typeface="Times New Roman" panose="02020603050405020304" pitchFamily="18" charset="0"/>
                <a:ea typeface="宋体" panose="02010600030101010101" pitchFamily="2" charset="-122"/>
              </a:rPr>
              <a:t>为自然数</a:t>
            </a:r>
            <a:r>
              <a:rPr lang="en-US" altLang="zh-CN" sz="2400" dirty="0">
                <a:latin typeface="Times New Roman" panose="02020603050405020304" pitchFamily="18" charset="0"/>
                <a:ea typeface="宋体" panose="02010600030101010101" pitchFamily="2" charset="-122"/>
              </a:rPr>
              <a:t>.</a:t>
            </a:r>
          </a:p>
          <a:p>
            <a:r>
              <a:rPr lang="zh-CN" altLang="en-US" sz="2400" dirty="0">
                <a:latin typeface="Times New Roman" panose="02020603050405020304" pitchFamily="18" charset="0"/>
                <a:ea typeface="宋体" panose="02010600030101010101" pitchFamily="2" charset="-122"/>
              </a:rPr>
              <a:t>算法 </a:t>
            </a:r>
            <a:r>
              <a:rPr lang="en-US" altLang="zh-CN" sz="2400" dirty="0" err="1">
                <a:latin typeface="Times New Roman" panose="02020603050405020304" pitchFamily="18" charset="0"/>
                <a:ea typeface="宋体" panose="02010600030101010101" pitchFamily="2" charset="-122"/>
              </a:rPr>
              <a:t>MergeSort</a:t>
            </a:r>
            <a:r>
              <a:rPr lang="zh-CN" altLang="en-US" sz="2400" dirty="0">
                <a:latin typeface="Times New Roman" panose="02020603050405020304" pitchFamily="18" charset="0"/>
                <a:ea typeface="宋体" panose="02010600030101010101" pitchFamily="2" charset="-122"/>
              </a:rPr>
              <a:t>中的行</a:t>
            </a:r>
            <a:r>
              <a:rPr lang="en-US" altLang="zh-CN" sz="2400" dirty="0">
                <a:latin typeface="Times New Roman" panose="02020603050405020304" pitchFamily="18" charset="0"/>
                <a:ea typeface="宋体" panose="02010600030101010101" pitchFamily="2" charset="-122"/>
              </a:rPr>
              <a:t>3</a:t>
            </a:r>
            <a:r>
              <a:rPr lang="zh-CN" altLang="en-US" sz="2400" dirty="0">
                <a:latin typeface="Times New Roman" panose="02020603050405020304" pitchFamily="18" charset="0"/>
                <a:ea typeface="宋体" panose="02010600030101010101" pitchFamily="2" charset="-122"/>
              </a:rPr>
              <a:t>与行</a:t>
            </a:r>
            <a:r>
              <a:rPr lang="en-US" altLang="zh-CN" sz="2400" dirty="0">
                <a:latin typeface="Times New Roman" panose="02020603050405020304" pitchFamily="18" charset="0"/>
                <a:ea typeface="宋体" panose="02010600030101010101" pitchFamily="2" charset="-122"/>
              </a:rPr>
              <a:t>4 </a:t>
            </a:r>
            <a:r>
              <a:rPr lang="zh-CN" altLang="en-US" sz="2400" dirty="0">
                <a:latin typeface="Times New Roman" panose="02020603050405020304" pitchFamily="18" charset="0"/>
                <a:ea typeface="宋体" panose="02010600030101010101" pitchFamily="2" charset="-122"/>
              </a:rPr>
              <a:t>是对输入实例规模为 </a:t>
            </a:r>
            <a:r>
              <a:rPr lang="en-US" altLang="zh-CN" sz="2400" dirty="0">
                <a:latin typeface="Times New Roman" panose="02020603050405020304" pitchFamily="18" charset="0"/>
                <a:ea typeface="宋体" panose="02010600030101010101" pitchFamily="2" charset="-122"/>
              </a:rPr>
              <a:t>n/2</a:t>
            </a:r>
            <a:r>
              <a:rPr lang="zh-CN" altLang="en-US" sz="2400" dirty="0">
                <a:latin typeface="Times New Roman" panose="02020603050405020304" pitchFamily="18" charset="0"/>
                <a:ea typeface="宋体" panose="02010600030101010101" pitchFamily="2" charset="-122"/>
              </a:rPr>
              <a:t>的两个子问题的递归调用</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从第</a:t>
            </a:r>
            <a:r>
              <a:rPr lang="en-US" altLang="zh-CN" sz="2400" dirty="0">
                <a:latin typeface="Times New Roman" panose="02020603050405020304" pitchFamily="18" charset="0"/>
                <a:ea typeface="宋体" panose="02010600030101010101" pitchFamily="2" charset="-122"/>
              </a:rPr>
              <a:t>5</a:t>
            </a:r>
            <a:r>
              <a:rPr lang="zh-CN" altLang="en-US" sz="2400" dirty="0">
                <a:latin typeface="Times New Roman" panose="02020603050405020304" pitchFamily="18" charset="0"/>
                <a:ea typeface="宋体" panose="02010600030101010101" pitchFamily="2" charset="-122"/>
              </a:rPr>
              <a:t>行开始是算法</a:t>
            </a:r>
            <a:r>
              <a:rPr lang="en-US" altLang="zh-CN" sz="2400" dirty="0">
                <a:latin typeface="Times New Roman" panose="02020603050405020304" pitchFamily="18" charset="0"/>
                <a:ea typeface="宋体" panose="02010600030101010101" pitchFamily="2" charset="-122"/>
              </a:rPr>
              <a:t>Merge</a:t>
            </a:r>
            <a:r>
              <a:rPr lang="zh-CN" altLang="en-US" sz="2400" dirty="0">
                <a:latin typeface="Times New Roman" panose="02020603050405020304" pitchFamily="18" charset="0"/>
                <a:ea typeface="宋体" panose="02010600030101010101" pitchFamily="2" charset="-122"/>
              </a:rPr>
              <a:t>的合并过程，这个过程最坏情况下需要</a:t>
            </a:r>
            <a:r>
              <a:rPr lang="en-US" altLang="zh-CN" sz="2400" dirty="0">
                <a:latin typeface="Times New Roman" panose="02020603050405020304" pitchFamily="18" charset="0"/>
                <a:ea typeface="宋体" panose="02010600030101010101" pitchFamily="2" charset="-122"/>
              </a:rPr>
              <a:t>n-1</a:t>
            </a:r>
            <a:r>
              <a:rPr lang="zh-CN" altLang="en-US" sz="2400" dirty="0">
                <a:latin typeface="Times New Roman" panose="02020603050405020304" pitchFamily="18" charset="0"/>
                <a:ea typeface="宋体" panose="02010600030101010101" pitchFamily="2" charset="-122"/>
              </a:rPr>
              <a:t>次比较运算</a:t>
            </a:r>
            <a:r>
              <a:rPr lang="en-US" altLang="zh-CN" sz="2400" dirty="0">
                <a:latin typeface="Times New Roman" panose="02020603050405020304" pitchFamily="18" charset="0"/>
                <a:ea typeface="宋体" panose="02010600030101010101" pitchFamily="2" charset="-122"/>
              </a:rPr>
              <a:t>.</a:t>
            </a:r>
          </a:p>
          <a:p>
            <a:r>
              <a:rPr lang="zh-CN" altLang="en-US" sz="2400" dirty="0">
                <a:latin typeface="Times New Roman" panose="02020603050405020304" pitchFamily="18" charset="0"/>
                <a:ea typeface="宋体" panose="02010600030101010101" pitchFamily="2" charset="-122"/>
              </a:rPr>
              <a:t>设</a:t>
            </a:r>
            <a:r>
              <a:rPr lang="en-US" altLang="zh-CN" sz="2400" dirty="0">
                <a:latin typeface="Times New Roman" panose="02020603050405020304" pitchFamily="18" charset="0"/>
                <a:ea typeface="宋体" panose="02010600030101010101" pitchFamily="2" charset="-122"/>
              </a:rPr>
              <a:t>W(n)</a:t>
            </a:r>
            <a:r>
              <a:rPr lang="zh-CN" altLang="en-US" sz="2400" dirty="0">
                <a:latin typeface="Times New Roman" panose="02020603050405020304" pitchFamily="18" charset="0"/>
                <a:ea typeface="宋体" panose="02010600030101010101" pitchFamily="2" charset="-122"/>
              </a:rPr>
              <a:t>表示二分归并排序算法在最坏情况下所做的比较次数</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那么 </a:t>
            </a:r>
            <a:r>
              <a:rPr lang="en-US" altLang="zh-CN" sz="2400" dirty="0">
                <a:latin typeface="Times New Roman" panose="02020603050405020304" pitchFamily="18" charset="0"/>
                <a:ea typeface="宋体" panose="02010600030101010101" pitchFamily="2" charset="-122"/>
              </a:rPr>
              <a:t>W(n)</a:t>
            </a:r>
            <a:r>
              <a:rPr lang="zh-CN" altLang="en-US" sz="2400" dirty="0">
                <a:latin typeface="Times New Roman" panose="02020603050405020304" pitchFamily="18" charset="0"/>
                <a:ea typeface="宋体" panose="02010600030101010101" pitchFamily="2" charset="-122"/>
              </a:rPr>
              <a:t>满足如下递归方程</a:t>
            </a:r>
            <a:r>
              <a:rPr lang="en-US" altLang="zh-CN"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p:txBody>
      </p:sp>
      <p:pic>
        <p:nvPicPr>
          <p:cNvPr id="4" name="图片 3"/>
          <p:cNvPicPr>
            <a:picLocks noChangeAspect="1"/>
          </p:cNvPicPr>
          <p:nvPr/>
        </p:nvPicPr>
        <p:blipFill>
          <a:blip r:embed="rId2"/>
          <a:stretch>
            <a:fillRect/>
          </a:stretch>
        </p:blipFill>
        <p:spPr>
          <a:xfrm>
            <a:off x="2411760" y="3685716"/>
            <a:ext cx="3543300" cy="1000125"/>
          </a:xfrm>
          <a:prstGeom prst="rect">
            <a:avLst/>
          </a:prstGeom>
        </p:spPr>
      </p:pic>
      <p:sp>
        <p:nvSpPr>
          <p:cNvPr id="5" name="矩形 4"/>
          <p:cNvSpPr/>
          <p:nvPr/>
        </p:nvSpPr>
        <p:spPr>
          <a:xfrm>
            <a:off x="0" y="4685841"/>
            <a:ext cx="9108504" cy="1200329"/>
          </a:xfrm>
          <a:prstGeom prst="rect">
            <a:avLst/>
          </a:prstGeom>
        </p:spPr>
        <p:txBody>
          <a:bodyPr wrap="square">
            <a:spAutoFit/>
          </a:bodyPr>
          <a:lstStyle/>
          <a:p>
            <a:r>
              <a:rPr lang="zh-CN" altLang="en-US" sz="2400" dirty="0">
                <a:latin typeface="Times New Roman" panose="02020603050405020304" pitchFamily="18" charset="0"/>
              </a:rPr>
              <a:t>上述递推方程的解是 W(n)=O(nlogn).与顺序插入算法比较，二分归并算法的复杂度函数的阶较低,因此二分归并算法在最坏情况下比顺序插入算法效率更高.</a:t>
            </a:r>
          </a:p>
        </p:txBody>
      </p:sp>
    </p:spTree>
    <p:extLst>
      <p:ext uri="{BB962C8B-B14F-4D97-AF65-F5344CB8AC3E}">
        <p14:creationId xmlns:p14="http://schemas.microsoft.com/office/powerpoint/2010/main" val="30272925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539552" y="635000"/>
            <a:ext cx="7690048" cy="2143125"/>
          </a:xfrm>
          <a:prstGeom prst="rect">
            <a:avLst/>
          </a:prstGeom>
          <a:noFill/>
        </p:spPr>
        <p:txBody>
          <a:bodyPr vert="horz" wrap="square" rtlCol="0" anchor="ctr" anchorCtr="0">
            <a:noAutofit/>
          </a:bodyPr>
          <a:lstStyle/>
          <a:p>
            <a:r>
              <a:rPr lang="zh-CN" altLang="en-US" sz="2600" b="1" dirty="0">
                <a:solidFill>
                  <a:srgbClr val="000000"/>
                </a:solidFill>
                <a:latin typeface="Times New Roman" panose="02020603050405020304" pitchFamily="18" charset="0"/>
                <a:sym typeface="Microsoft Yahei" panose="020B0503020204020204" pitchFamily="34" charset="-122"/>
              </a:rPr>
              <a:t>求解汉诺塔问题的算法时间复杂度</a:t>
            </a:r>
            <a:r>
              <a:rPr lang="en-US" altLang="zh-CN" sz="2600" b="1" i="1" dirty="0">
                <a:solidFill>
                  <a:srgbClr val="000000"/>
                </a:solidFill>
                <a:latin typeface="Times New Roman" panose="02020603050405020304" pitchFamily="18" charset="0"/>
                <a:sym typeface="Microsoft Yahei" panose="020B0503020204020204" pitchFamily="34" charset="-122"/>
              </a:rPr>
              <a:t>O</a:t>
            </a:r>
            <a:r>
              <a:rPr lang="zh-CN" altLang="en-US" sz="2600" b="1" dirty="0">
                <a:solidFill>
                  <a:srgbClr val="000000"/>
                </a:solidFill>
                <a:latin typeface="Times New Roman" panose="02020603050405020304" pitchFamily="18" charset="0"/>
                <a:sym typeface="Microsoft Yahei" panose="020B0503020204020204" pitchFamily="34" charset="-122"/>
              </a:rPr>
              <a:t>是数据规模</a:t>
            </a:r>
            <a:r>
              <a:rPr lang="en-US" altLang="zh-CN" sz="2600" b="1" dirty="0">
                <a:solidFill>
                  <a:srgbClr val="000000"/>
                </a:solidFill>
                <a:latin typeface="Times New Roman" panose="02020603050405020304" pitchFamily="18" charset="0"/>
                <a:sym typeface="Microsoft Yahei" panose="020B0503020204020204" pitchFamily="34" charset="-122"/>
              </a:rPr>
              <a:t>n</a:t>
            </a:r>
            <a:r>
              <a:rPr lang="zh-CN" altLang="en-US" sz="2600" b="1" dirty="0">
                <a:solidFill>
                  <a:srgbClr val="000000"/>
                </a:solidFill>
                <a:latin typeface="Times New Roman" panose="02020603050405020304" pitchFamily="18" charset="0"/>
                <a:sym typeface="Microsoft Yahei" panose="020B0503020204020204" pitchFamily="34" charset="-122"/>
              </a:rPr>
              <a:t>的</a:t>
            </a:r>
          </a:p>
        </p:txBody>
      </p:sp>
      <p:sp>
        <p:nvSpPr>
          <p:cNvPr id="6" name="文本框 5"/>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指数函数</a:t>
            </a:r>
          </a:p>
        </p:txBody>
      </p:sp>
      <p:sp>
        <p:nvSpPr>
          <p:cNvPr id="7" name="文本框 6"/>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多项式函数</a:t>
            </a:r>
          </a:p>
        </p:txBody>
      </p:sp>
      <p:sp>
        <p:nvSpPr>
          <p:cNvPr id="8" name="文本框 7"/>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常数函数</a:t>
            </a:r>
          </a:p>
        </p:txBody>
      </p:sp>
      <p:sp>
        <p:nvSpPr>
          <p:cNvPr id="10" name="椭圆 9"/>
          <p:cNvSpPr>
            <a:spLocks noChangeAspect="1"/>
          </p:cNvSpPr>
          <p:nvPr>
            <p:custDataLst>
              <p:tags r:id="rId6"/>
            </p:custDataLst>
          </p:nvPr>
        </p:nvSpPr>
        <p:spPr>
          <a:xfrm>
            <a:off x="11144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7"/>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8"/>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9"/>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9" name="组合 18"/>
          <p:cNvGrpSpPr/>
          <p:nvPr>
            <p:custDataLst>
              <p:tags r:id="rId10"/>
            </p:custDataLst>
          </p:nvPr>
        </p:nvGrpSpPr>
        <p:grpSpPr>
          <a:xfrm>
            <a:off x="0" y="0"/>
            <a:ext cx="9144000" cy="635000"/>
            <a:chOff x="0" y="0"/>
            <a:chExt cx="9144000" cy="635000"/>
          </a:xfrm>
        </p:grpSpPr>
        <p:sp>
          <p:nvSpPr>
            <p:cNvPr id="15" name="TitleBackground"/>
            <p:cNvSpPr/>
            <p:nvPr>
              <p:custDataLst>
                <p:tags r:id="rId12"/>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3"/>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8"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p:cNvPicPr>
            <a:picLocks/>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418863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b="1" dirty="0">
                <a:solidFill>
                  <a:srgbClr val="000000"/>
                </a:solidFill>
                <a:latin typeface="Times New Roman" panose="02020603050405020304" pitchFamily="18" charset="0"/>
                <a:sym typeface="Microsoft Yahei" panose="020B0503020204020204" pitchFamily="34" charset="-122"/>
              </a:rPr>
              <a:t>插入排序算法的时间复杂度</a:t>
            </a:r>
            <a:r>
              <a:rPr lang="en-US" altLang="zh-CN" sz="2600" b="1" i="1" dirty="0">
                <a:solidFill>
                  <a:srgbClr val="000000"/>
                </a:solidFill>
                <a:latin typeface="Times New Roman" panose="02020603050405020304" pitchFamily="18" charset="0"/>
                <a:sym typeface="Microsoft Yahei" panose="020B0503020204020204" pitchFamily="34" charset="-122"/>
              </a:rPr>
              <a:t>O</a:t>
            </a:r>
            <a:r>
              <a:rPr lang="zh-CN" altLang="en-US" sz="2600" b="1" dirty="0">
                <a:solidFill>
                  <a:srgbClr val="000000"/>
                </a:solidFill>
                <a:latin typeface="Times New Roman" panose="02020603050405020304" pitchFamily="18" charset="0"/>
                <a:sym typeface="Microsoft Yahei" panose="020B0503020204020204" pitchFamily="34" charset="-122"/>
              </a:rPr>
              <a:t>是数据规模</a:t>
            </a:r>
            <a:r>
              <a:rPr lang="en-US" altLang="zh-CN" sz="2600" b="1" dirty="0">
                <a:solidFill>
                  <a:srgbClr val="000000"/>
                </a:solidFill>
                <a:latin typeface="Times New Roman" panose="02020603050405020304" pitchFamily="18" charset="0"/>
                <a:sym typeface="Microsoft Yahei" panose="020B0503020204020204" pitchFamily="34" charset="-122"/>
              </a:rPr>
              <a:t>n</a:t>
            </a:r>
            <a:r>
              <a:rPr lang="zh-CN" altLang="en-US" sz="2600" b="1" dirty="0">
                <a:solidFill>
                  <a:srgbClr val="000000"/>
                </a:solidFill>
                <a:latin typeface="Times New Roman" panose="02020603050405020304" pitchFamily="18" charset="0"/>
                <a:sym typeface="Microsoft Yahei" panose="020B0503020204020204" pitchFamily="34" charset="-122"/>
              </a:rPr>
              <a:t>的</a:t>
            </a:r>
          </a:p>
        </p:txBody>
      </p:sp>
      <p:sp>
        <p:nvSpPr>
          <p:cNvPr id="6" name="文本框 5"/>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指数函数</a:t>
            </a:r>
          </a:p>
        </p:txBody>
      </p:sp>
      <p:sp>
        <p:nvSpPr>
          <p:cNvPr id="7" name="文本框 6"/>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多项式函数</a:t>
            </a:r>
          </a:p>
        </p:txBody>
      </p:sp>
      <p:sp>
        <p:nvSpPr>
          <p:cNvPr id="8" name="文本框 7"/>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常数函数</a:t>
            </a:r>
          </a:p>
        </p:txBody>
      </p:sp>
      <p:sp>
        <p:nvSpPr>
          <p:cNvPr id="10" name="椭圆 9"/>
          <p:cNvSpPr>
            <a:spLocks noChangeAspect="1"/>
          </p:cNvSpPr>
          <p:nvPr>
            <p:custDataLst>
              <p:tags r:id="rId6"/>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7"/>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8"/>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9"/>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9" name="组合 18"/>
          <p:cNvGrpSpPr/>
          <p:nvPr>
            <p:custDataLst>
              <p:tags r:id="rId10"/>
            </p:custDataLst>
          </p:nvPr>
        </p:nvGrpSpPr>
        <p:grpSpPr>
          <a:xfrm>
            <a:off x="0" y="0"/>
            <a:ext cx="9144000" cy="635000"/>
            <a:chOff x="0" y="0"/>
            <a:chExt cx="9144000" cy="635000"/>
          </a:xfrm>
        </p:grpSpPr>
        <p:sp>
          <p:nvSpPr>
            <p:cNvPr id="15" name="TitleBackground"/>
            <p:cNvSpPr/>
            <p:nvPr>
              <p:custDataLst>
                <p:tags r:id="rId12"/>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3"/>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8"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p:cNvPicPr>
            <a:picLocks/>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505463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b="1" dirty="0">
                <a:solidFill>
                  <a:srgbClr val="000000"/>
                </a:solidFill>
                <a:latin typeface="Times New Roman" panose="02020603050405020304" pitchFamily="18" charset="0"/>
                <a:sym typeface="Microsoft Yahei" panose="020B0503020204020204" pitchFamily="34" charset="-122"/>
              </a:rPr>
              <a:t>二分归并排序算法的时间复杂度</a:t>
            </a:r>
            <a:r>
              <a:rPr lang="en-US" altLang="zh-CN" sz="2600" b="1" i="1" dirty="0">
                <a:solidFill>
                  <a:srgbClr val="000000"/>
                </a:solidFill>
                <a:latin typeface="Times New Roman" panose="02020603050405020304" pitchFamily="18" charset="0"/>
                <a:sym typeface="Microsoft Yahei" panose="020B0503020204020204" pitchFamily="34" charset="-122"/>
              </a:rPr>
              <a:t>O</a:t>
            </a:r>
            <a:r>
              <a:rPr lang="zh-CN" altLang="en-US" sz="2600" b="1" dirty="0">
                <a:solidFill>
                  <a:srgbClr val="000000"/>
                </a:solidFill>
                <a:latin typeface="Times New Roman" panose="02020603050405020304" pitchFamily="18" charset="0"/>
                <a:sym typeface="Microsoft Yahei" panose="020B0503020204020204" pitchFamily="34" charset="-122"/>
              </a:rPr>
              <a:t>是数据规模</a:t>
            </a:r>
            <a:r>
              <a:rPr lang="en-US" altLang="zh-CN" sz="2600" b="1" dirty="0">
                <a:solidFill>
                  <a:srgbClr val="000000"/>
                </a:solidFill>
                <a:latin typeface="Times New Roman" panose="02020603050405020304" pitchFamily="18" charset="0"/>
                <a:sym typeface="Microsoft Yahei" panose="020B0503020204020204" pitchFamily="34" charset="-122"/>
              </a:rPr>
              <a:t>n</a:t>
            </a:r>
            <a:r>
              <a:rPr lang="zh-CN" altLang="en-US" sz="2600" b="1" dirty="0">
                <a:solidFill>
                  <a:srgbClr val="000000"/>
                </a:solidFill>
                <a:latin typeface="Times New Roman" panose="02020603050405020304" pitchFamily="18" charset="0"/>
                <a:sym typeface="Microsoft Yahei" panose="020B0503020204020204" pitchFamily="34" charset="-122"/>
              </a:rPr>
              <a:t>的</a:t>
            </a:r>
          </a:p>
        </p:txBody>
      </p:sp>
      <p:sp>
        <p:nvSpPr>
          <p:cNvPr id="6" name="文本框 5"/>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指数函数</a:t>
            </a:r>
          </a:p>
        </p:txBody>
      </p:sp>
      <p:sp>
        <p:nvSpPr>
          <p:cNvPr id="7" name="文本框 6"/>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多项式函数</a:t>
            </a:r>
          </a:p>
        </p:txBody>
      </p:sp>
      <p:sp>
        <p:nvSpPr>
          <p:cNvPr id="8" name="文本框 7"/>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常数函数</a:t>
            </a:r>
          </a:p>
        </p:txBody>
      </p:sp>
      <p:sp>
        <p:nvSpPr>
          <p:cNvPr id="10" name="椭圆 9"/>
          <p:cNvSpPr>
            <a:spLocks noChangeAspect="1"/>
          </p:cNvSpPr>
          <p:nvPr>
            <p:custDataLst>
              <p:tags r:id="rId6"/>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7"/>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8"/>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9"/>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9" name="组合 18"/>
          <p:cNvGrpSpPr/>
          <p:nvPr>
            <p:custDataLst>
              <p:tags r:id="rId10"/>
            </p:custDataLst>
          </p:nvPr>
        </p:nvGrpSpPr>
        <p:grpSpPr>
          <a:xfrm>
            <a:off x="0" y="0"/>
            <a:ext cx="9144000" cy="635000"/>
            <a:chOff x="0" y="0"/>
            <a:chExt cx="9144000" cy="635000"/>
          </a:xfrm>
        </p:grpSpPr>
        <p:sp>
          <p:nvSpPr>
            <p:cNvPr id="15" name="TitleBackground"/>
            <p:cNvSpPr/>
            <p:nvPr>
              <p:custDataLst>
                <p:tags r:id="rId12"/>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3"/>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8"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p:cNvPicPr>
            <a:picLocks/>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596180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800" b="1" dirty="0"/>
              <a:t>与插入排序算法比较，二分归并排序算法的复杂度函数的阶</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更高</a:t>
            </a:r>
          </a:p>
        </p:txBody>
      </p:sp>
      <p:sp>
        <p:nvSpPr>
          <p:cNvPr id="7" name="文本框 6"/>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更低</a:t>
            </a:r>
          </a:p>
        </p:txBody>
      </p:sp>
      <p:sp>
        <p:nvSpPr>
          <p:cNvPr id="8" name="文本框 7"/>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相同</a:t>
            </a:r>
          </a:p>
        </p:txBody>
      </p:sp>
      <p:sp>
        <p:nvSpPr>
          <p:cNvPr id="10" name="椭圆 9"/>
          <p:cNvSpPr>
            <a:spLocks noChangeAspect="1"/>
          </p:cNvSpPr>
          <p:nvPr>
            <p:custDataLst>
              <p:tags r:id="rId6"/>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7"/>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8"/>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9"/>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9" name="组合 18"/>
          <p:cNvGrpSpPr/>
          <p:nvPr>
            <p:custDataLst>
              <p:tags r:id="rId10"/>
            </p:custDataLst>
          </p:nvPr>
        </p:nvGrpSpPr>
        <p:grpSpPr>
          <a:xfrm>
            <a:off x="0" y="0"/>
            <a:ext cx="9144000" cy="635000"/>
            <a:chOff x="0" y="0"/>
            <a:chExt cx="9144000" cy="635000"/>
          </a:xfrm>
        </p:grpSpPr>
        <p:sp>
          <p:nvSpPr>
            <p:cNvPr id="15" name="TitleBackground"/>
            <p:cNvSpPr/>
            <p:nvPr>
              <p:custDataLst>
                <p:tags r:id="rId12"/>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3"/>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8"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p:cNvPicPr>
            <a:picLocks/>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680832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23BDA86-A6A7-46BC-8720-AAEAEE8D8788}"/>
              </a:ext>
            </a:extLst>
          </p:cNvPr>
          <p:cNvSpPr>
            <a:spLocks noGrp="1"/>
          </p:cNvSpPr>
          <p:nvPr>
            <p:ph idx="1"/>
          </p:nvPr>
        </p:nvSpPr>
        <p:spPr>
          <a:xfrm>
            <a:off x="35496" y="980728"/>
            <a:ext cx="9108504" cy="5544616"/>
          </a:xfrm>
        </p:spPr>
        <p:txBody>
          <a:bodyPr>
            <a:noAutofit/>
          </a:bodyPr>
          <a:lstStyle/>
          <a:p>
            <a:r>
              <a:rPr lang="zh-CN" altLang="zh-CN" sz="2400" dirty="0"/>
              <a:t>如果一个人能够站在计算机的角度想问题，则认为他具有</a:t>
            </a:r>
            <a:r>
              <a:rPr lang="zh-CN" altLang="zh-CN" sz="2400" dirty="0">
                <a:solidFill>
                  <a:srgbClr val="FF0000"/>
                </a:solidFill>
              </a:rPr>
              <a:t>计算思维</a:t>
            </a:r>
            <a:r>
              <a:rPr lang="zh-CN" altLang="zh-CN" sz="2400" dirty="0"/>
              <a:t>，这就如同我们说某个人具有科学思维或者工程思维一样。如果一个人在做事情的时候，采用的是计算机解决问题的方法，则认为</a:t>
            </a:r>
            <a:r>
              <a:rPr lang="zh-CN" altLang="en-US" sz="2400" dirty="0"/>
              <a:t>他</a:t>
            </a:r>
            <a:r>
              <a:rPr lang="zh-CN" altLang="zh-CN" sz="2400" dirty="0"/>
              <a:t>具有了计算机的方法论。</a:t>
            </a:r>
            <a:endParaRPr lang="en-US" altLang="zh-CN" sz="2400" dirty="0"/>
          </a:p>
          <a:p>
            <a:r>
              <a:rPr lang="zh-CN" altLang="zh-CN" sz="2400" dirty="0"/>
              <a:t>在计算思维中，最重要的是一种</a:t>
            </a:r>
            <a:r>
              <a:rPr lang="zh-CN" altLang="zh-CN" sz="2400" dirty="0">
                <a:solidFill>
                  <a:srgbClr val="FF0000"/>
                </a:solidFill>
              </a:rPr>
              <a:t>自顶向下、先全局后局部</a:t>
            </a:r>
            <a:r>
              <a:rPr lang="zh-CN" altLang="zh-CN" sz="2400" dirty="0"/>
              <a:t>的逆向思维，他被称为</a:t>
            </a:r>
            <a:r>
              <a:rPr lang="zh-CN" altLang="zh-CN" sz="2400" dirty="0">
                <a:solidFill>
                  <a:srgbClr val="FF0000"/>
                </a:solidFill>
              </a:rPr>
              <a:t>递归</a:t>
            </a:r>
            <a:r>
              <a:rPr lang="zh-CN" altLang="zh-CN" sz="2400" dirty="0"/>
              <a:t>。与之相对应的是人类所采用的自底向上、从小到大的正向思维，它被称为</a:t>
            </a:r>
            <a:r>
              <a:rPr lang="zh-CN" altLang="zh-CN" sz="2400" dirty="0">
                <a:solidFill>
                  <a:srgbClr val="FF0000"/>
                </a:solidFill>
              </a:rPr>
              <a:t>递推</a:t>
            </a:r>
            <a:r>
              <a:rPr lang="zh-CN" altLang="zh-CN" sz="2400" dirty="0"/>
              <a:t>。这一字之差，思维和行事的方式就截然不同了。</a:t>
            </a:r>
            <a:endParaRPr lang="en-US" altLang="zh-CN" sz="2400" dirty="0"/>
          </a:p>
          <a:p>
            <a:r>
              <a:rPr lang="zh-CN" altLang="zh-CN" sz="2400" dirty="0"/>
              <a:t>对于计算机从业者来说，想成为高级人才，无论是顶级的科学家还是杰出的工程师，在工作中都需要换一种思维方式，换成计算思维，当然最重要的就是掌握递归的思想。</a:t>
            </a:r>
            <a:endParaRPr lang="zh-CN" altLang="en-US" sz="2400" dirty="0"/>
          </a:p>
        </p:txBody>
      </p:sp>
      <p:sp>
        <p:nvSpPr>
          <p:cNvPr id="4" name="矩形 3">
            <a:extLst>
              <a:ext uri="{FF2B5EF4-FFF2-40B4-BE49-F238E27FC236}">
                <a16:creationId xmlns:a16="http://schemas.microsoft.com/office/drawing/2014/main" id="{0EABD54E-9582-4331-A73D-5D9A81419027}"/>
              </a:ext>
            </a:extLst>
          </p:cNvPr>
          <p:cNvSpPr/>
          <p:nvPr/>
        </p:nvSpPr>
        <p:spPr>
          <a:xfrm>
            <a:off x="1403648" y="188640"/>
            <a:ext cx="5720800" cy="646331"/>
          </a:xfrm>
          <a:prstGeom prst="rect">
            <a:avLst/>
          </a:prstGeom>
        </p:spPr>
        <p:txBody>
          <a:bodyPr wrap="square">
            <a:spAutoFit/>
          </a:bodyPr>
          <a:lstStyle/>
          <a:p>
            <a:pPr algn="ctr"/>
            <a:r>
              <a:rPr lang="zh-CN" altLang="en-US" sz="3600" b="1" dirty="0">
                <a:solidFill>
                  <a:srgbClr val="FF0000"/>
                </a:solidFill>
                <a:latin typeface="+mj-ea"/>
              </a:rPr>
              <a:t>递归</a:t>
            </a:r>
            <a:endParaRPr lang="en-US" altLang="zh-CN" sz="3600" b="1" dirty="0">
              <a:solidFill>
                <a:srgbClr val="FF0000"/>
              </a:solidFill>
              <a:latin typeface="+mj-ea"/>
            </a:endParaRPr>
          </a:p>
        </p:txBody>
      </p:sp>
    </p:spTree>
    <p:extLst>
      <p:ext uri="{BB962C8B-B14F-4D97-AF65-F5344CB8AC3E}">
        <p14:creationId xmlns:p14="http://schemas.microsoft.com/office/powerpoint/2010/main" val="22915130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迭代归纳</a:t>
            </a:r>
          </a:p>
        </p:txBody>
      </p:sp>
      <p:sp>
        <p:nvSpPr>
          <p:cNvPr id="3" name="内容占位符 2"/>
          <p:cNvSpPr>
            <a:spLocks noGrp="1"/>
          </p:cNvSpPr>
          <p:nvPr>
            <p:ph idx="1"/>
          </p:nvPr>
        </p:nvSpPr>
        <p:spPr/>
        <p:txBody>
          <a:bodyPr/>
          <a:lstStyle/>
          <a:p>
            <a:r>
              <a:rPr lang="zh-CN" altLang="en-US" dirty="0"/>
              <a:t>迭代归纳法是常用的方法之一</a:t>
            </a:r>
            <a:r>
              <a:rPr lang="en-US" altLang="zh-CN" dirty="0"/>
              <a:t>,</a:t>
            </a:r>
            <a:r>
              <a:rPr lang="zh-CN" altLang="en-US" dirty="0"/>
              <a:t>所谓迭代就是从原始递推方程开始</a:t>
            </a:r>
            <a:r>
              <a:rPr lang="en-US" altLang="zh-CN" dirty="0"/>
              <a:t>,</a:t>
            </a:r>
            <a:r>
              <a:rPr lang="zh-CN" altLang="en-US" dirty="0"/>
              <a:t>反复将对应于递推方程左边的函数用右边的等式代入</a:t>
            </a:r>
            <a:r>
              <a:rPr lang="en-US" altLang="zh-CN" dirty="0"/>
              <a:t>,</a:t>
            </a:r>
            <a:r>
              <a:rPr lang="zh-CN" altLang="en-US" dirty="0"/>
              <a:t>直到得到初值</a:t>
            </a:r>
            <a:r>
              <a:rPr lang="en-US" altLang="zh-CN" dirty="0"/>
              <a:t>,</a:t>
            </a:r>
            <a:r>
              <a:rPr lang="zh-CN" altLang="en-US" dirty="0"/>
              <a:t>然后将所得的结果进行化简</a:t>
            </a:r>
            <a:r>
              <a:rPr lang="en-US" altLang="zh-CN" dirty="0"/>
              <a:t>.</a:t>
            </a:r>
          </a:p>
          <a:p>
            <a:r>
              <a:rPr lang="zh-CN" altLang="en-US" dirty="0"/>
              <a:t>为了保证结果的正确性</a:t>
            </a:r>
            <a:r>
              <a:rPr lang="en-US" altLang="zh-CN" dirty="0"/>
              <a:t>,</a:t>
            </a:r>
            <a:r>
              <a:rPr lang="zh-CN" altLang="en-US" dirty="0"/>
              <a:t>往往需要代入原来的递推方程进行验证</a:t>
            </a:r>
            <a:r>
              <a:rPr lang="en-US" altLang="zh-CN" dirty="0"/>
              <a:t>.</a:t>
            </a:r>
            <a:r>
              <a:rPr lang="zh-CN" altLang="en-US" dirty="0"/>
              <a:t>下面用迭代归纳法求解关于汉诺塔和二分归并排序算法时间复杂度函数的递推方程</a:t>
            </a:r>
            <a:r>
              <a:rPr lang="en-US" altLang="zh-CN" dirty="0"/>
              <a:t>.</a:t>
            </a:r>
            <a:endParaRPr lang="zh-CN" altLang="en-US" dirty="0"/>
          </a:p>
        </p:txBody>
      </p:sp>
    </p:spTree>
    <p:extLst>
      <p:ext uri="{BB962C8B-B14F-4D97-AF65-F5344CB8AC3E}">
        <p14:creationId xmlns:p14="http://schemas.microsoft.com/office/powerpoint/2010/main" val="3656545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74638"/>
            <a:ext cx="8507288" cy="633412"/>
          </a:xfrm>
        </p:spPr>
        <p:txBody>
          <a:bodyPr/>
          <a:lstStyle/>
          <a:p>
            <a:r>
              <a:rPr lang="zh-CN" altLang="en-US" sz="3200" b="1" dirty="0">
                <a:solidFill>
                  <a:srgbClr val="FF0000"/>
                </a:solidFill>
              </a:rPr>
              <a:t> 汉诺塔算法时间复杂度函数的递推方程</a:t>
            </a:r>
            <a:endParaRPr lang="zh-CN" altLang="en-US" sz="3200" dirty="0"/>
          </a:p>
        </p:txBody>
      </p:sp>
      <p:sp>
        <p:nvSpPr>
          <p:cNvPr id="3" name="内容占位符 2"/>
          <p:cNvSpPr>
            <a:spLocks noGrp="1"/>
          </p:cNvSpPr>
          <p:nvPr>
            <p:ph idx="1"/>
          </p:nvPr>
        </p:nvSpPr>
        <p:spPr>
          <a:xfrm>
            <a:off x="429568" y="1982234"/>
            <a:ext cx="586408" cy="576064"/>
          </a:xfrm>
        </p:spPr>
        <p:txBody>
          <a:bodyPr/>
          <a:lstStyle/>
          <a:p>
            <a:pPr marL="0" indent="0">
              <a:buNone/>
            </a:pPr>
            <a:r>
              <a:rPr lang="zh-CN" altLang="en-US" dirty="0"/>
              <a:t>解</a:t>
            </a:r>
          </a:p>
        </p:txBody>
      </p:sp>
      <p:pic>
        <p:nvPicPr>
          <p:cNvPr id="4" name="图片 3"/>
          <p:cNvPicPr>
            <a:picLocks noChangeAspect="1"/>
          </p:cNvPicPr>
          <p:nvPr/>
        </p:nvPicPr>
        <p:blipFill>
          <a:blip r:embed="rId2"/>
          <a:stretch>
            <a:fillRect/>
          </a:stretch>
        </p:blipFill>
        <p:spPr>
          <a:xfrm>
            <a:off x="971600" y="908050"/>
            <a:ext cx="3590925" cy="981075"/>
          </a:xfrm>
          <a:prstGeom prst="rect">
            <a:avLst/>
          </a:prstGeom>
        </p:spPr>
      </p:pic>
      <p:pic>
        <p:nvPicPr>
          <p:cNvPr id="6" name="图片 5"/>
          <p:cNvPicPr>
            <a:picLocks noChangeAspect="1"/>
          </p:cNvPicPr>
          <p:nvPr/>
        </p:nvPicPr>
        <p:blipFill>
          <a:blip r:embed="rId3"/>
          <a:stretch>
            <a:fillRect/>
          </a:stretch>
        </p:blipFill>
        <p:spPr>
          <a:xfrm>
            <a:off x="1043608" y="2060848"/>
            <a:ext cx="7553325" cy="3838575"/>
          </a:xfrm>
          <a:prstGeom prst="rect">
            <a:avLst/>
          </a:prstGeom>
        </p:spPr>
      </p:pic>
    </p:spTree>
    <p:extLst>
      <p:ext uri="{BB962C8B-B14F-4D97-AF65-F5344CB8AC3E}">
        <p14:creationId xmlns:p14="http://schemas.microsoft.com/office/powerpoint/2010/main" val="621968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30" name="Object 1"/>
          <p:cNvGraphicFramePr>
            <a:graphicFrameLocks noChangeAspect="1"/>
          </p:cNvGraphicFramePr>
          <p:nvPr/>
        </p:nvGraphicFramePr>
        <p:xfrm>
          <a:off x="711200" y="2214563"/>
          <a:ext cx="6381750" cy="3752850"/>
        </p:xfrm>
        <a:graphic>
          <a:graphicData uri="http://schemas.openxmlformats.org/presentationml/2006/ole">
            <mc:AlternateContent xmlns:mc="http://schemas.openxmlformats.org/markup-compatibility/2006">
              <mc:Choice xmlns:v="urn:schemas-microsoft-com:vml" Requires="v">
                <p:oleObj name="公式" r:id="rId2" imgW="3073400" imgH="1803400" progId="Equation.3">
                  <p:embed/>
                </p:oleObj>
              </mc:Choice>
              <mc:Fallback>
                <p:oleObj name="公式" r:id="rId2" imgW="3073400" imgH="1803400" progId="Equation.3">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 y="2214563"/>
                        <a:ext cx="6381750"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1" name="Object 2"/>
          <p:cNvGraphicFramePr>
            <a:graphicFrameLocks noChangeAspect="1"/>
          </p:cNvGraphicFramePr>
          <p:nvPr/>
        </p:nvGraphicFramePr>
        <p:xfrm>
          <a:off x="684213" y="1239838"/>
          <a:ext cx="4445000" cy="979487"/>
        </p:xfrm>
        <a:graphic>
          <a:graphicData uri="http://schemas.openxmlformats.org/presentationml/2006/ole">
            <mc:AlternateContent xmlns:mc="http://schemas.openxmlformats.org/markup-compatibility/2006">
              <mc:Choice xmlns:v="urn:schemas-microsoft-com:vml" Requires="v">
                <p:oleObj name="公式" r:id="rId4" imgW="2171700" imgH="482600" progId="Equation.3">
                  <p:embed/>
                </p:oleObj>
              </mc:Choice>
              <mc:Fallback>
                <p:oleObj name="公式" r:id="rId4" imgW="2171700" imgH="482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1239838"/>
                        <a:ext cx="4445000"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2"/>
          <p:cNvSpPr>
            <a:spLocks noChangeArrowheads="1"/>
          </p:cNvSpPr>
          <p:nvPr/>
        </p:nvSpPr>
        <p:spPr bwMode="auto">
          <a:xfrm>
            <a:off x="468313" y="5991225"/>
            <a:ext cx="65516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indent="1143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solidFill>
                  <a:srgbClr val="000000"/>
                </a:solidFill>
              </a:rPr>
              <a:t>  </a:t>
            </a:r>
            <a:r>
              <a:rPr lang="zh-CN" altLang="en-US" sz="2400" b="1">
                <a:solidFill>
                  <a:srgbClr val="000000"/>
                </a:solidFill>
              </a:rPr>
              <a:t>使用迭代法，对解可以通过数学归纳法验证</a:t>
            </a:r>
            <a:endParaRPr lang="zh-CN" altLang="en-US" sz="2400" b="1">
              <a:solidFill>
                <a:srgbClr val="000000"/>
              </a:solidFill>
              <a:latin typeface="Times New Roman" panose="02020603050405020304" pitchFamily="18" charset="0"/>
              <a:sym typeface="Symbol" panose="05050102010706020507" pitchFamily="18" charset="2"/>
            </a:endParaRPr>
          </a:p>
        </p:txBody>
      </p:sp>
      <p:sp>
        <p:nvSpPr>
          <p:cNvPr id="48133" name="标题 1"/>
          <p:cNvSpPr>
            <a:spLocks noGrp="1"/>
          </p:cNvSpPr>
          <p:nvPr>
            <p:ph type="title"/>
          </p:nvPr>
        </p:nvSpPr>
        <p:spPr>
          <a:xfrm>
            <a:off x="0" y="419100"/>
            <a:ext cx="9108504" cy="561975"/>
          </a:xfrm>
        </p:spPr>
        <p:txBody>
          <a:bodyPr/>
          <a:lstStyle/>
          <a:p>
            <a:pPr eaLnBrk="1" hangingPunct="1"/>
            <a:r>
              <a:rPr lang="zh-CN" altLang="en-US" sz="3200" b="1" dirty="0">
                <a:solidFill>
                  <a:srgbClr val="FF0000"/>
                </a:solidFill>
              </a:rPr>
              <a:t>   二分归并排序算法时间复杂度函数的递推方程</a:t>
            </a:r>
          </a:p>
        </p:txBody>
      </p:sp>
      <p:sp>
        <p:nvSpPr>
          <p:cNvPr id="4813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179512" y="2132856"/>
            <a:ext cx="65516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indent="1143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dirty="0">
                <a:solidFill>
                  <a:srgbClr val="000000"/>
                </a:solidFill>
              </a:rPr>
              <a:t>  </a:t>
            </a:r>
            <a:r>
              <a:rPr lang="zh-CN" altLang="en-US" sz="2400" b="1" dirty="0">
                <a:solidFill>
                  <a:srgbClr val="000000"/>
                </a:solidFill>
              </a:rPr>
              <a:t>使用迭代法，对解可以通过数学归纳法验证</a:t>
            </a:r>
            <a:endParaRPr lang="zh-CN" altLang="en-US" sz="2400" b="1" dirty="0">
              <a:solidFill>
                <a:srgbClr val="000000"/>
              </a:solidFill>
              <a:latin typeface="Times New Roman" panose="02020603050405020304" pitchFamily="18" charset="0"/>
              <a:sym typeface="Symbol" panose="05050102010706020507" pitchFamily="18" charset="2"/>
            </a:endParaRPr>
          </a:p>
        </p:txBody>
      </p:sp>
      <p:sp>
        <p:nvSpPr>
          <p:cNvPr id="48133" name="标题 1"/>
          <p:cNvSpPr>
            <a:spLocks noGrp="1"/>
          </p:cNvSpPr>
          <p:nvPr>
            <p:ph type="title"/>
          </p:nvPr>
        </p:nvSpPr>
        <p:spPr>
          <a:xfrm>
            <a:off x="0" y="419100"/>
            <a:ext cx="9108504" cy="561975"/>
          </a:xfrm>
        </p:spPr>
        <p:txBody>
          <a:bodyPr/>
          <a:lstStyle/>
          <a:p>
            <a:pPr eaLnBrk="1" hangingPunct="1"/>
            <a:r>
              <a:rPr lang="zh-CN" altLang="en-US" sz="3200" b="1" dirty="0">
                <a:solidFill>
                  <a:srgbClr val="FF0000"/>
                </a:solidFill>
              </a:rPr>
              <a:t>   二分归并排序算法时间复杂度函数的递推方程</a:t>
            </a:r>
          </a:p>
        </p:txBody>
      </p:sp>
      <p:sp>
        <p:nvSpPr>
          <p:cNvPr id="4813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7" name="Object 2"/>
          <p:cNvGraphicFramePr>
            <a:graphicFrameLocks noChangeAspect="1"/>
          </p:cNvGraphicFramePr>
          <p:nvPr>
            <p:extLst>
              <p:ext uri="{D42A27DB-BD31-4B8C-83A1-F6EECF244321}">
                <p14:modId xmlns:p14="http://schemas.microsoft.com/office/powerpoint/2010/main" val="1966093325"/>
              </p:ext>
            </p:extLst>
          </p:nvPr>
        </p:nvGraphicFramePr>
        <p:xfrm>
          <a:off x="395536" y="1067222"/>
          <a:ext cx="4445000" cy="979487"/>
        </p:xfrm>
        <a:graphic>
          <a:graphicData uri="http://schemas.openxmlformats.org/presentationml/2006/ole">
            <mc:AlternateContent xmlns:mc="http://schemas.openxmlformats.org/markup-compatibility/2006">
              <mc:Choice xmlns:v="urn:schemas-microsoft-com:vml" Requires="v">
                <p:oleObj name="公式" r:id="rId2" imgW="2171700" imgH="482600" progId="Equation.3">
                  <p:embed/>
                </p:oleObj>
              </mc:Choice>
              <mc:Fallback>
                <p:oleObj name="公式" r:id="rId2" imgW="2171700" imgH="482600" progId="Equation.3">
                  <p:embed/>
                  <p:pic>
                    <p:nvPicPr>
                      <p:cNvPr id="48131"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067222"/>
                        <a:ext cx="4445000"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 name="图片 3"/>
          <p:cNvPicPr>
            <a:picLocks noChangeAspect="1"/>
          </p:cNvPicPr>
          <p:nvPr/>
        </p:nvPicPr>
        <p:blipFill>
          <a:blip r:embed="rId4"/>
          <a:stretch>
            <a:fillRect/>
          </a:stretch>
        </p:blipFill>
        <p:spPr>
          <a:xfrm>
            <a:off x="358489" y="3429000"/>
            <a:ext cx="8391525" cy="2438400"/>
          </a:xfrm>
          <a:prstGeom prst="rect">
            <a:avLst/>
          </a:prstGeom>
        </p:spPr>
      </p:pic>
      <p:pic>
        <p:nvPicPr>
          <p:cNvPr id="6" name="图片 5"/>
          <p:cNvPicPr>
            <a:picLocks noChangeAspect="1"/>
          </p:cNvPicPr>
          <p:nvPr/>
        </p:nvPicPr>
        <p:blipFill>
          <a:blip r:embed="rId5"/>
          <a:stretch>
            <a:fillRect/>
          </a:stretch>
        </p:blipFill>
        <p:spPr>
          <a:xfrm>
            <a:off x="1835696" y="2585615"/>
            <a:ext cx="4391025" cy="590550"/>
          </a:xfrm>
          <a:prstGeom prst="rect">
            <a:avLst/>
          </a:prstGeom>
        </p:spPr>
      </p:pic>
      <p:sp>
        <p:nvSpPr>
          <p:cNvPr id="8" name="矩形 7"/>
          <p:cNvSpPr/>
          <p:nvPr/>
        </p:nvSpPr>
        <p:spPr>
          <a:xfrm>
            <a:off x="251520" y="6021288"/>
            <a:ext cx="5194051" cy="461665"/>
          </a:xfrm>
          <a:prstGeom prst="rect">
            <a:avLst/>
          </a:prstGeom>
        </p:spPr>
        <p:txBody>
          <a:bodyPr wrap="none">
            <a:spAutoFit/>
          </a:bodyPr>
          <a:lstStyle/>
          <a:p>
            <a:r>
              <a:rPr lang="zh-CN" altLang="en-US" sz="2400" dirty="0"/>
              <a:t>这说明得到的解满足原来的递推方程.</a:t>
            </a:r>
          </a:p>
        </p:txBody>
      </p:sp>
    </p:spTree>
    <p:extLst>
      <p:ext uri="{BB962C8B-B14F-4D97-AF65-F5344CB8AC3E}">
        <p14:creationId xmlns:p14="http://schemas.microsoft.com/office/powerpoint/2010/main" val="8871629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a:solidFill>
                  <a:srgbClr val="FF0000"/>
                </a:solidFill>
              </a:rPr>
              <a:t>差消法</a:t>
            </a:r>
          </a:p>
        </p:txBody>
      </p:sp>
      <p:sp>
        <p:nvSpPr>
          <p:cNvPr id="3" name="内容占位符 2"/>
          <p:cNvSpPr>
            <a:spLocks noGrp="1"/>
          </p:cNvSpPr>
          <p:nvPr>
            <p:ph idx="1"/>
          </p:nvPr>
        </p:nvSpPr>
        <p:spPr>
          <a:xfrm>
            <a:off x="0" y="1052513"/>
            <a:ext cx="9036496" cy="5400675"/>
          </a:xfrm>
        </p:spPr>
        <p:txBody>
          <a:bodyPr/>
          <a:lstStyle/>
          <a:p>
            <a:r>
              <a:rPr lang="zh-CN" altLang="en-US" sz="2400" dirty="0">
                <a:latin typeface="Times New Roman" panose="02020603050405020304" pitchFamily="18" charset="0"/>
                <a:ea typeface="宋体" panose="02010600030101010101" pitchFamily="2" charset="-122"/>
              </a:rPr>
              <a:t>迭代方法一般适用于一阶的递推方程</a:t>
            </a:r>
            <a:r>
              <a:rPr lang="en-US" altLang="zh-CN" sz="2400" dirty="0">
                <a:latin typeface="Times New Roman" panose="02020603050405020304" pitchFamily="18" charset="0"/>
                <a:ea typeface="宋体" panose="02010600030101010101" pitchFamily="2" charset="-122"/>
              </a:rPr>
              <a:t>.</a:t>
            </a:r>
          </a:p>
          <a:p>
            <a:r>
              <a:rPr lang="zh-CN" altLang="en-US" sz="2400" dirty="0">
                <a:latin typeface="Times New Roman" panose="02020603050405020304" pitchFamily="18" charset="0"/>
                <a:ea typeface="宋体" panose="02010600030101010101" pitchFamily="2" charset="-122"/>
              </a:rPr>
              <a:t>对于二阶以上，即 </a:t>
            </a:r>
            <a:r>
              <a:rPr lang="en-US" altLang="zh-CN" sz="2400" dirty="0">
                <a:latin typeface="Times New Roman" panose="02020603050405020304" pitchFamily="18" charset="0"/>
                <a:ea typeface="宋体" panose="02010600030101010101" pitchFamily="2" charset="-122"/>
              </a:rPr>
              <a:t>T(n)</a:t>
            </a:r>
            <a:r>
              <a:rPr lang="zh-CN" altLang="en-US" sz="2400" dirty="0">
                <a:latin typeface="Times New Roman" panose="02020603050405020304" pitchFamily="18" charset="0"/>
                <a:ea typeface="宋体" panose="02010600030101010101" pitchFamily="2" charset="-122"/>
              </a:rPr>
              <a:t>依赖于它前面更多个项的递推方程</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直接迭代将导致迭代后的项太多</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从而使得求和公式过于复杂</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因此需要先把递推方程化简</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然后再进行迭代</a:t>
            </a:r>
            <a:r>
              <a:rPr lang="en-US" altLang="zh-CN" sz="2400" dirty="0">
                <a:latin typeface="Times New Roman" panose="02020603050405020304" pitchFamily="18" charset="0"/>
                <a:ea typeface="宋体" panose="02010600030101010101" pitchFamily="2" charset="-122"/>
              </a:rPr>
              <a:t>.</a:t>
            </a:r>
          </a:p>
          <a:p>
            <a:r>
              <a:rPr lang="zh-CN" altLang="en-US" sz="2400" dirty="0">
                <a:latin typeface="Times New Roman" panose="02020603050405020304" pitchFamily="18" charset="0"/>
                <a:ea typeface="宋体" panose="02010600030101010101" pitchFamily="2" charset="-122"/>
              </a:rPr>
              <a:t>使用差消法可以将某些高阶递推方程化简为一阶递推方程</a:t>
            </a:r>
            <a:r>
              <a:rPr lang="en-US" altLang="zh-CN" sz="2400" dirty="0">
                <a:latin typeface="Times New Roman" panose="02020603050405020304" pitchFamily="18" charset="0"/>
                <a:ea typeface="宋体" panose="02010600030101010101" pitchFamily="2" charset="-122"/>
              </a:rPr>
              <a:t>.</a:t>
            </a:r>
          </a:p>
          <a:p>
            <a:r>
              <a:rPr lang="zh-CN" altLang="en-US" sz="2400" dirty="0">
                <a:latin typeface="Times New Roman" panose="02020603050405020304" pitchFamily="18" charset="0"/>
                <a:ea typeface="宋体" panose="02010600030101010101" pitchFamily="2" charset="-122"/>
              </a:rPr>
              <a:t>下面的例子是关于快速排序算法平均情况下时间复杂度 </a:t>
            </a:r>
            <a:r>
              <a:rPr lang="en-US" altLang="zh-CN" sz="2400" dirty="0">
                <a:latin typeface="Times New Roman" panose="02020603050405020304" pitchFamily="18" charset="0"/>
                <a:ea typeface="宋体" panose="02010600030101010101" pitchFamily="2" charset="-122"/>
              </a:rPr>
              <a:t>T(n)</a:t>
            </a:r>
            <a:r>
              <a:rPr lang="zh-CN" altLang="en-US" sz="2400" dirty="0">
                <a:latin typeface="Times New Roman" panose="02020603050405020304" pitchFamily="18" charset="0"/>
                <a:ea typeface="宋体" panose="02010600030101010101" pitchFamily="2" charset="-122"/>
              </a:rPr>
              <a:t>的递推方程</a:t>
            </a:r>
            <a:r>
              <a:rPr lang="en-US" altLang="zh-CN" sz="2400" dirty="0">
                <a:latin typeface="Times New Roman" panose="02020603050405020304" pitchFamily="18" charset="0"/>
                <a:ea typeface="宋体" panose="02010600030101010101" pitchFamily="2" charset="-122"/>
              </a:rPr>
              <a:t>.T(n)</a:t>
            </a:r>
            <a:r>
              <a:rPr lang="zh-CN" altLang="en-US" sz="2400" dirty="0">
                <a:latin typeface="Times New Roman" panose="02020603050405020304" pitchFamily="18" charset="0"/>
                <a:ea typeface="宋体" panose="02010600030101010101" pitchFamily="2" charset="-122"/>
              </a:rPr>
              <a:t>依赖于 </a:t>
            </a:r>
            <a:r>
              <a:rPr lang="en-US" altLang="zh-CN" sz="2400" dirty="0">
                <a:latin typeface="Times New Roman" panose="02020603050405020304" pitchFamily="18" charset="0"/>
                <a:ea typeface="宋体" panose="02010600030101010101" pitchFamily="2" charset="-122"/>
              </a:rPr>
              <a:t>T(n-1)</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T(n-2)</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…,T(1),T(0)</a:t>
            </a:r>
            <a:r>
              <a:rPr lang="zh-CN" altLang="en-US" sz="2400" dirty="0">
                <a:latin typeface="Times New Roman" panose="02020603050405020304" pitchFamily="18" charset="0"/>
                <a:ea typeface="宋体" panose="02010600030101010101" pitchFamily="2" charset="-122"/>
              </a:rPr>
              <a:t>等所有的项</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这种递推方程也称为全部历史递推方程</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由于 </a:t>
            </a:r>
            <a:r>
              <a:rPr lang="en-US" altLang="zh-CN" sz="2400" dirty="0">
                <a:latin typeface="Times New Roman" panose="02020603050405020304" pitchFamily="18" charset="0"/>
                <a:ea typeface="宋体" panose="02010600030101010101" pitchFamily="2" charset="-122"/>
              </a:rPr>
              <a:t>T(0)=0,</a:t>
            </a:r>
            <a:r>
              <a:rPr lang="zh-CN" altLang="en-US" sz="2400" dirty="0">
                <a:latin typeface="Times New Roman" panose="02020603050405020304" pitchFamily="18" charset="0"/>
                <a:ea typeface="宋体" panose="02010600030101010101" pitchFamily="2" charset="-122"/>
              </a:rPr>
              <a:t>可以把这一项从方程中删去</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从而得到下面的方程</a:t>
            </a:r>
            <a:r>
              <a:rPr lang="en-US" altLang="zh-CN"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p:txBody>
      </p:sp>
      <p:sp>
        <p:nvSpPr>
          <p:cNvPr id="18" name="TextBox 12"/>
          <p:cNvSpPr txBox="1">
            <a:spLocks noChangeArrowheads="1"/>
          </p:cNvSpPr>
          <p:nvPr/>
        </p:nvSpPr>
        <p:spPr bwMode="auto">
          <a:xfrm>
            <a:off x="5509567" y="5064437"/>
            <a:ext cx="32623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t>快速排序平均时间分析</a:t>
            </a:r>
          </a:p>
        </p:txBody>
      </p:sp>
      <p:pic>
        <p:nvPicPr>
          <p:cNvPr id="6" name="图片 5"/>
          <p:cNvPicPr>
            <a:picLocks noChangeAspect="1"/>
          </p:cNvPicPr>
          <p:nvPr/>
        </p:nvPicPr>
        <p:blipFill>
          <a:blip r:embed="rId2"/>
          <a:stretch>
            <a:fillRect/>
          </a:stretch>
        </p:blipFill>
        <p:spPr>
          <a:xfrm>
            <a:off x="457200" y="5039030"/>
            <a:ext cx="4414757" cy="756000"/>
          </a:xfrm>
          <a:prstGeom prst="rect">
            <a:avLst/>
          </a:prstGeom>
        </p:spPr>
      </p:pic>
    </p:spTree>
    <p:extLst>
      <p:ext uri="{BB962C8B-B14F-4D97-AF65-F5344CB8AC3E}">
        <p14:creationId xmlns:p14="http://schemas.microsoft.com/office/powerpoint/2010/main" val="29293774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192088" y="146051"/>
            <a:ext cx="5892080" cy="779462"/>
          </a:xfrm>
        </p:spPr>
        <p:txBody>
          <a:bodyPr/>
          <a:lstStyle/>
          <a:p>
            <a:pPr eaLnBrk="1" hangingPunct="1"/>
            <a:r>
              <a:rPr lang="zh-CN" altLang="en-US" sz="4000" b="1" dirty="0">
                <a:solidFill>
                  <a:srgbClr val="C00000"/>
                </a:solidFill>
              </a:rPr>
              <a:t>                 差消法</a:t>
            </a:r>
          </a:p>
        </p:txBody>
      </p:sp>
      <p:sp>
        <p:nvSpPr>
          <p:cNvPr id="4915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15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15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15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161"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163" name="TextBox 12"/>
          <p:cNvSpPr txBox="1">
            <a:spLocks noChangeArrowheads="1"/>
          </p:cNvSpPr>
          <p:nvPr/>
        </p:nvSpPr>
        <p:spPr bwMode="auto">
          <a:xfrm>
            <a:off x="4572000" y="1177131"/>
            <a:ext cx="32623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t>快速排序平均时间分析</a:t>
            </a:r>
          </a:p>
        </p:txBody>
      </p:sp>
      <p:sp>
        <p:nvSpPr>
          <p:cNvPr id="49164"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9166" name="Object 15"/>
          <p:cNvGraphicFramePr>
            <a:graphicFrameLocks noChangeAspect="1"/>
          </p:cNvGraphicFramePr>
          <p:nvPr>
            <p:extLst>
              <p:ext uri="{D42A27DB-BD31-4B8C-83A1-F6EECF244321}">
                <p14:modId xmlns:p14="http://schemas.microsoft.com/office/powerpoint/2010/main" val="1268879501"/>
              </p:ext>
            </p:extLst>
          </p:nvPr>
        </p:nvGraphicFramePr>
        <p:xfrm>
          <a:off x="1949884" y="6351937"/>
          <a:ext cx="2376487" cy="396875"/>
        </p:xfrm>
        <a:graphic>
          <a:graphicData uri="http://schemas.openxmlformats.org/presentationml/2006/ole">
            <mc:AlternateContent xmlns:mc="http://schemas.openxmlformats.org/markup-compatibility/2006">
              <mc:Choice xmlns:v="urn:schemas-microsoft-com:vml" Requires="v">
                <p:oleObj name="公式" r:id="rId2" imgW="1218671" imgH="203112" progId="Equation.3">
                  <p:embed/>
                </p:oleObj>
              </mc:Choice>
              <mc:Fallback>
                <p:oleObj name="公式" r:id="rId2" imgW="1218671" imgH="203112" progId="Equation.3">
                  <p:embed/>
                  <p:pic>
                    <p:nvPicPr>
                      <p:cNvPr id="0" name="Object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9884" y="6351937"/>
                        <a:ext cx="237648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TextBox 12"/>
          <p:cNvSpPr txBox="1">
            <a:spLocks noChangeArrowheads="1"/>
          </p:cNvSpPr>
          <p:nvPr/>
        </p:nvSpPr>
        <p:spPr bwMode="auto">
          <a:xfrm>
            <a:off x="13263" y="2058914"/>
            <a:ext cx="24881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t>解  由原方程得到</a:t>
            </a:r>
          </a:p>
        </p:txBody>
      </p:sp>
      <p:sp>
        <p:nvSpPr>
          <p:cNvPr id="16" name="TextBox 12"/>
          <p:cNvSpPr txBox="1">
            <a:spLocks noChangeArrowheads="1"/>
          </p:cNvSpPr>
          <p:nvPr/>
        </p:nvSpPr>
        <p:spPr bwMode="auto">
          <a:xfrm>
            <a:off x="0" y="2885623"/>
            <a:ext cx="29690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t>将两个方程相减得到</a:t>
            </a:r>
          </a:p>
        </p:txBody>
      </p:sp>
      <p:pic>
        <p:nvPicPr>
          <p:cNvPr id="2" name="图片 1"/>
          <p:cNvPicPr>
            <a:picLocks noChangeAspect="1"/>
          </p:cNvPicPr>
          <p:nvPr/>
        </p:nvPicPr>
        <p:blipFill>
          <a:blip r:embed="rId4"/>
          <a:stretch>
            <a:fillRect/>
          </a:stretch>
        </p:blipFill>
        <p:spPr>
          <a:xfrm>
            <a:off x="2969083" y="2946932"/>
            <a:ext cx="5360988" cy="417280"/>
          </a:xfrm>
          <a:prstGeom prst="rect">
            <a:avLst/>
          </a:prstGeom>
        </p:spPr>
      </p:pic>
      <p:pic>
        <p:nvPicPr>
          <p:cNvPr id="3" name="图片 2"/>
          <p:cNvPicPr>
            <a:picLocks noChangeAspect="1"/>
          </p:cNvPicPr>
          <p:nvPr/>
        </p:nvPicPr>
        <p:blipFill>
          <a:blip r:embed="rId5"/>
          <a:stretch>
            <a:fillRect/>
          </a:stretch>
        </p:blipFill>
        <p:spPr>
          <a:xfrm>
            <a:off x="17204" y="1085689"/>
            <a:ext cx="4414757" cy="756000"/>
          </a:xfrm>
          <a:prstGeom prst="rect">
            <a:avLst/>
          </a:prstGeom>
        </p:spPr>
      </p:pic>
      <p:pic>
        <p:nvPicPr>
          <p:cNvPr id="4" name="图片 3"/>
          <p:cNvPicPr>
            <a:picLocks noChangeAspect="1"/>
          </p:cNvPicPr>
          <p:nvPr/>
        </p:nvPicPr>
        <p:blipFill>
          <a:blip r:embed="rId6"/>
          <a:stretch>
            <a:fillRect/>
          </a:stretch>
        </p:blipFill>
        <p:spPr>
          <a:xfrm>
            <a:off x="2517937" y="1931656"/>
            <a:ext cx="6040617" cy="864000"/>
          </a:xfrm>
          <a:prstGeom prst="rect">
            <a:avLst/>
          </a:prstGeom>
        </p:spPr>
      </p:pic>
      <p:pic>
        <p:nvPicPr>
          <p:cNvPr id="5" name="图片 4"/>
          <p:cNvPicPr>
            <a:picLocks noChangeAspect="1"/>
          </p:cNvPicPr>
          <p:nvPr/>
        </p:nvPicPr>
        <p:blipFill>
          <a:blip r:embed="rId7"/>
          <a:stretch>
            <a:fillRect/>
          </a:stretch>
        </p:blipFill>
        <p:spPr>
          <a:xfrm>
            <a:off x="2015331" y="3372213"/>
            <a:ext cx="3974400" cy="360000"/>
          </a:xfrm>
          <a:prstGeom prst="rect">
            <a:avLst/>
          </a:prstGeom>
        </p:spPr>
      </p:pic>
      <p:sp>
        <p:nvSpPr>
          <p:cNvPr id="21" name="TextBox 12"/>
          <p:cNvSpPr txBox="1">
            <a:spLocks noChangeArrowheads="1"/>
          </p:cNvSpPr>
          <p:nvPr/>
        </p:nvSpPr>
        <p:spPr bwMode="auto">
          <a:xfrm>
            <a:off x="62358" y="3308083"/>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t>化简得到</a:t>
            </a:r>
          </a:p>
        </p:txBody>
      </p:sp>
      <p:pic>
        <p:nvPicPr>
          <p:cNvPr id="6" name="图片 5"/>
          <p:cNvPicPr>
            <a:picLocks noChangeAspect="1"/>
          </p:cNvPicPr>
          <p:nvPr/>
        </p:nvPicPr>
        <p:blipFill>
          <a:blip r:embed="rId8"/>
          <a:stretch>
            <a:fillRect/>
          </a:stretch>
        </p:blipFill>
        <p:spPr>
          <a:xfrm>
            <a:off x="2344828" y="3888500"/>
            <a:ext cx="5730744" cy="1728000"/>
          </a:xfrm>
          <a:prstGeom prst="rect">
            <a:avLst/>
          </a:prstGeom>
        </p:spPr>
      </p:pic>
      <p:sp>
        <p:nvSpPr>
          <p:cNvPr id="24" name="TextBox 12"/>
          <p:cNvSpPr txBox="1">
            <a:spLocks noChangeArrowheads="1"/>
          </p:cNvSpPr>
          <p:nvPr/>
        </p:nvSpPr>
        <p:spPr bwMode="auto">
          <a:xfrm>
            <a:off x="17197" y="3993283"/>
            <a:ext cx="23503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t>变形并迭代得到</a:t>
            </a:r>
          </a:p>
        </p:txBody>
      </p:sp>
      <p:sp>
        <p:nvSpPr>
          <p:cNvPr id="8" name="矩形 7"/>
          <p:cNvSpPr/>
          <p:nvPr/>
        </p:nvSpPr>
        <p:spPr>
          <a:xfrm>
            <a:off x="13262" y="5586579"/>
            <a:ext cx="8807209" cy="830997"/>
          </a:xfrm>
          <a:prstGeom prst="rect">
            <a:avLst/>
          </a:prstGeom>
        </p:spPr>
        <p:txBody>
          <a:bodyPr wrap="square">
            <a:spAutoFit/>
          </a:bodyPr>
          <a:lstStyle/>
          <a:p>
            <a:r>
              <a:rPr lang="zh-CN" altLang="en-US" sz="2400" dirty="0"/>
              <a:t>括号内恰好为调和级数之和</a:t>
            </a:r>
            <a:r>
              <a:rPr lang="en-US" altLang="zh-CN" sz="2400" dirty="0"/>
              <a:t>,</a:t>
            </a:r>
            <a:r>
              <a:rPr lang="zh-CN" altLang="en-US" sz="2400" dirty="0"/>
              <a:t> 根据                     因此得到原递推方程的解</a:t>
            </a:r>
          </a:p>
        </p:txBody>
      </p:sp>
      <p:pic>
        <p:nvPicPr>
          <p:cNvPr id="9" name="图片 8"/>
          <p:cNvPicPr>
            <a:picLocks noChangeAspect="1"/>
          </p:cNvPicPr>
          <p:nvPr/>
        </p:nvPicPr>
        <p:blipFill>
          <a:blip r:embed="rId9"/>
          <a:stretch>
            <a:fillRect/>
          </a:stretch>
        </p:blipFill>
        <p:spPr>
          <a:xfrm>
            <a:off x="4577920" y="5603503"/>
            <a:ext cx="1423690" cy="482817"/>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073"/>
            <a:ext cx="8229600" cy="633412"/>
          </a:xfrm>
        </p:spPr>
        <p:txBody>
          <a:bodyPr/>
          <a:lstStyle/>
          <a:p>
            <a:r>
              <a:rPr lang="zh-CN" altLang="en-US" b="1" dirty="0">
                <a:solidFill>
                  <a:srgbClr val="C00000"/>
                </a:solidFill>
              </a:rPr>
              <a:t>递归树</a:t>
            </a:r>
            <a:endParaRPr lang="zh-CN" altLang="en-US" dirty="0"/>
          </a:p>
        </p:txBody>
      </p:sp>
      <p:sp>
        <p:nvSpPr>
          <p:cNvPr id="3" name="内容占位符 2"/>
          <p:cNvSpPr>
            <a:spLocks noGrp="1"/>
          </p:cNvSpPr>
          <p:nvPr>
            <p:ph idx="1"/>
          </p:nvPr>
        </p:nvSpPr>
        <p:spPr>
          <a:xfrm>
            <a:off x="470018" y="650656"/>
            <a:ext cx="8229600" cy="2962701"/>
          </a:xfrm>
        </p:spPr>
        <p:txBody>
          <a:bodyPr/>
          <a:lstStyle/>
          <a:p>
            <a:r>
              <a:rPr lang="zh-CN" altLang="en-US" sz="2400" dirty="0"/>
              <a:t>上面的例子说明</a:t>
            </a:r>
            <a:r>
              <a:rPr lang="en-US" altLang="zh-CN" sz="2400" dirty="0"/>
              <a:t>,</a:t>
            </a:r>
            <a:r>
              <a:rPr lang="zh-CN" altLang="en-US" sz="2400" dirty="0"/>
              <a:t>许多递推方程不能求出精确的解</a:t>
            </a:r>
            <a:r>
              <a:rPr lang="en-US" altLang="zh-CN" sz="2400" dirty="0"/>
              <a:t>,</a:t>
            </a:r>
            <a:r>
              <a:rPr lang="zh-CN" altLang="en-US" sz="2400" dirty="0"/>
              <a:t>但是可以估计出函数的阶</a:t>
            </a:r>
            <a:r>
              <a:rPr lang="en-US" altLang="zh-CN" sz="2400" dirty="0"/>
              <a:t>,</a:t>
            </a:r>
            <a:r>
              <a:rPr lang="zh-CN" altLang="en-US" sz="2400" dirty="0"/>
              <a:t>这对于算法分析工作是有意义的</a:t>
            </a:r>
            <a:r>
              <a:rPr lang="en-US" altLang="zh-CN" sz="2400" dirty="0"/>
              <a:t>.</a:t>
            </a:r>
            <a:r>
              <a:rPr lang="zh-CN" altLang="en-US" sz="2400" dirty="0"/>
              <a:t>用递归树的模型可以说明上述迭代的思想</a:t>
            </a:r>
            <a:r>
              <a:rPr lang="en-US" altLang="zh-CN" sz="2400" dirty="0"/>
              <a:t>.</a:t>
            </a:r>
          </a:p>
          <a:p>
            <a:r>
              <a:rPr lang="zh-CN" altLang="en-US" sz="2400" dirty="0"/>
              <a:t>下面以二分归并排序算法的递推方程</a:t>
            </a:r>
            <a:endParaRPr lang="en-US" altLang="zh-CN" sz="2400" dirty="0"/>
          </a:p>
          <a:p>
            <a:endParaRPr lang="en-US" altLang="zh-CN" sz="2400" dirty="0"/>
          </a:p>
          <a:p>
            <a:pPr marL="0" indent="0">
              <a:buNone/>
            </a:pPr>
            <a:endParaRPr lang="en-US" altLang="zh-CN" sz="2400" dirty="0"/>
          </a:p>
          <a:p>
            <a:pPr marL="0" indent="0">
              <a:buNone/>
            </a:pPr>
            <a:r>
              <a:rPr lang="zh-CN" altLang="en-US" sz="2400" dirty="0"/>
              <a:t>为例来构造递归树</a:t>
            </a:r>
          </a:p>
        </p:txBody>
      </p:sp>
      <p:pic>
        <p:nvPicPr>
          <p:cNvPr id="4" name="图片 3"/>
          <p:cNvPicPr>
            <a:picLocks noChangeAspect="1"/>
          </p:cNvPicPr>
          <p:nvPr/>
        </p:nvPicPr>
        <p:blipFill>
          <a:blip r:embed="rId2"/>
          <a:stretch>
            <a:fillRect/>
          </a:stretch>
        </p:blipFill>
        <p:spPr>
          <a:xfrm>
            <a:off x="1547664" y="2282171"/>
            <a:ext cx="4554312" cy="900000"/>
          </a:xfrm>
          <a:prstGeom prst="rect">
            <a:avLst/>
          </a:prstGeom>
        </p:spPr>
      </p:pic>
      <p:sp>
        <p:nvSpPr>
          <p:cNvPr id="5" name="矩形 4"/>
          <p:cNvSpPr/>
          <p:nvPr/>
        </p:nvSpPr>
        <p:spPr>
          <a:xfrm>
            <a:off x="402935" y="3613357"/>
            <a:ext cx="8248348" cy="1200329"/>
          </a:xfrm>
          <a:prstGeom prst="rect">
            <a:avLst/>
          </a:prstGeom>
        </p:spPr>
        <p:txBody>
          <a:bodyPr wrap="square">
            <a:spAutoFit/>
          </a:bodyPr>
          <a:lstStyle/>
          <a:p>
            <a:pPr marL="342900" indent="-342900">
              <a:buFont typeface="Arial" panose="020B0604020202020204" pitchFamily="34" charset="0"/>
              <a:buChar char="•"/>
            </a:pPr>
            <a:r>
              <a:rPr lang="zh-CN" altLang="en-US" sz="2400" dirty="0"/>
              <a:t>递归树是一棵结点带权的二叉树</a:t>
            </a:r>
            <a:r>
              <a:rPr lang="en-US" altLang="zh-CN" sz="2400" dirty="0"/>
              <a:t>.</a:t>
            </a:r>
            <a:r>
              <a:rPr lang="zh-CN" altLang="en-US" sz="2400" dirty="0"/>
              <a:t>初始的递归树只有一个结点</a:t>
            </a:r>
            <a:r>
              <a:rPr lang="en-US" altLang="zh-CN" sz="2400" dirty="0"/>
              <a:t>,</a:t>
            </a:r>
            <a:r>
              <a:rPr lang="zh-CN" altLang="en-US" sz="2400" dirty="0"/>
              <a:t>它的权标记为 </a:t>
            </a:r>
            <a:r>
              <a:rPr lang="en-US" altLang="zh-CN" sz="2400" dirty="0">
                <a:latin typeface="Times New Roman" panose="02020603050405020304" pitchFamily="18" charset="0"/>
                <a:cs typeface="Times New Roman" panose="02020603050405020304" pitchFamily="18" charset="0"/>
              </a:rPr>
              <a:t>W(n)</a:t>
            </a:r>
            <a:r>
              <a:rPr lang="en-US" altLang="zh-CN" sz="2400" dirty="0"/>
              <a:t>.</a:t>
            </a:r>
            <a:r>
              <a:rPr lang="zh-CN" altLang="en-US" sz="2400" dirty="0"/>
              <a:t>然后不断进行迭代</a:t>
            </a:r>
            <a:r>
              <a:rPr lang="en-US" altLang="zh-CN" sz="2400" dirty="0"/>
              <a:t>,</a:t>
            </a:r>
            <a:r>
              <a:rPr lang="zh-CN" altLang="en-US" sz="2400" dirty="0"/>
              <a:t>直到树中不再含有权为函数的结点为止</a:t>
            </a:r>
            <a:r>
              <a:rPr lang="en-US" altLang="zh-CN" sz="2400" dirty="0"/>
              <a:t>.</a:t>
            </a:r>
          </a:p>
        </p:txBody>
      </p:sp>
      <p:sp>
        <p:nvSpPr>
          <p:cNvPr id="6" name="矩形 5"/>
          <p:cNvSpPr/>
          <p:nvPr/>
        </p:nvSpPr>
        <p:spPr>
          <a:xfrm>
            <a:off x="408849" y="4813686"/>
            <a:ext cx="8411623" cy="830997"/>
          </a:xfrm>
          <a:prstGeom prst="rect">
            <a:avLst/>
          </a:prstGeom>
        </p:spPr>
        <p:txBody>
          <a:bodyPr wrap="square">
            <a:spAutoFit/>
          </a:bodyPr>
          <a:lstStyle/>
          <a:p>
            <a:pPr marL="342900" indent="-342900">
              <a:buFont typeface="Arial" panose="020B0604020202020204" pitchFamily="34" charset="0"/>
              <a:buChar char="•"/>
            </a:pPr>
            <a:r>
              <a:rPr lang="zh-CN" altLang="en-US" sz="2400" dirty="0">
                <a:latin typeface="Times New Roman" panose="02020603050405020304" pitchFamily="18" charset="0"/>
              </a:rPr>
              <a:t>迭代规则就是把递归树中权为函数的结点</a:t>
            </a:r>
            <a:r>
              <a:rPr lang="en-US" altLang="zh-CN" sz="2400" dirty="0">
                <a:latin typeface="Times New Roman" panose="02020603050405020304" pitchFamily="18" charset="0"/>
              </a:rPr>
              <a:t>,</a:t>
            </a:r>
            <a:r>
              <a:rPr lang="zh-CN" altLang="en-US" sz="2400" dirty="0">
                <a:latin typeface="Times New Roman" panose="02020603050405020304" pitchFamily="18" charset="0"/>
              </a:rPr>
              <a:t>如</a:t>
            </a:r>
            <a:r>
              <a:rPr lang="en-US" altLang="zh-CN" sz="2400" dirty="0">
                <a:latin typeface="Times New Roman" panose="02020603050405020304" pitchFamily="18" charset="0"/>
              </a:rPr>
              <a:t>W(n),W(n/2),</a:t>
            </a:r>
          </a:p>
          <a:p>
            <a:pPr marL="342000" indent="0">
              <a:buNone/>
            </a:pPr>
            <a:r>
              <a:rPr lang="en-US" altLang="zh-CN" sz="2400" dirty="0">
                <a:latin typeface="Times New Roman" panose="02020603050405020304" pitchFamily="18" charset="0"/>
              </a:rPr>
              <a:t>W(n/4),…,</a:t>
            </a:r>
            <a:r>
              <a:rPr lang="zh-CN" altLang="en-US" sz="2400" dirty="0">
                <a:latin typeface="Times New Roman" panose="02020603050405020304" pitchFamily="18" charset="0"/>
              </a:rPr>
              <a:t>用和这个函数相等的递推方程右部的子树来代替</a:t>
            </a:r>
            <a:r>
              <a:rPr lang="en-US" altLang="zh-CN" sz="2400" dirty="0">
                <a:latin typeface="Times New Roman" panose="02020603050405020304" pitchFamily="18" charset="0"/>
              </a:rPr>
              <a:t>.</a:t>
            </a:r>
          </a:p>
        </p:txBody>
      </p:sp>
      <p:sp>
        <p:nvSpPr>
          <p:cNvPr id="7" name="矩形 6"/>
          <p:cNvSpPr/>
          <p:nvPr/>
        </p:nvSpPr>
        <p:spPr>
          <a:xfrm>
            <a:off x="0" y="5729373"/>
            <a:ext cx="8928990" cy="830997"/>
          </a:xfrm>
          <a:prstGeom prst="rect">
            <a:avLst/>
          </a:prstGeom>
        </p:spPr>
        <p:txBody>
          <a:bodyPr wrap="square">
            <a:spAutoFit/>
          </a:bodyPr>
          <a:lstStyle/>
          <a:p>
            <a:pPr marL="684900" indent="-342900">
              <a:buFont typeface="Arial" panose="020B0604020202020204" pitchFamily="34" charset="0"/>
              <a:buChar char="•"/>
            </a:pPr>
            <a:r>
              <a:rPr lang="zh-CN" altLang="en-US" sz="2400" dirty="0">
                <a:latin typeface="Times New Roman" panose="02020603050405020304" pitchFamily="18" charset="0"/>
              </a:rPr>
              <a:t>这种子树只有</a:t>
            </a:r>
            <a:r>
              <a:rPr lang="en-US" altLang="zh-CN" sz="2400" dirty="0">
                <a:latin typeface="Times New Roman" panose="02020603050405020304" pitchFamily="18" charset="0"/>
              </a:rPr>
              <a:t>2</a:t>
            </a:r>
            <a:r>
              <a:rPr lang="zh-CN" altLang="en-US" sz="2400" dirty="0">
                <a:latin typeface="Times New Roman" panose="02020603050405020304" pitchFamily="18" charset="0"/>
              </a:rPr>
              <a:t>层</a:t>
            </a:r>
            <a:r>
              <a:rPr lang="en-US" altLang="zh-CN" sz="2400" dirty="0">
                <a:latin typeface="Times New Roman" panose="02020603050405020304" pitchFamily="18" charset="0"/>
              </a:rPr>
              <a:t>,</a:t>
            </a:r>
            <a:r>
              <a:rPr lang="zh-CN" altLang="en-US" sz="2400" dirty="0">
                <a:latin typeface="Times New Roman" panose="02020603050405020304" pitchFamily="18" charset="0"/>
              </a:rPr>
              <a:t>树根标记为方程右部除了函数外的剩余表达式</a:t>
            </a:r>
            <a:r>
              <a:rPr lang="en-US" altLang="zh-CN" sz="2400" dirty="0">
                <a:latin typeface="Times New Roman" panose="02020603050405020304" pitchFamily="18" charset="0"/>
              </a:rPr>
              <a:t>,</a:t>
            </a:r>
            <a:r>
              <a:rPr lang="zh-CN" altLang="en-US" sz="2400" dirty="0">
                <a:latin typeface="Times New Roman" panose="02020603050405020304" pitchFamily="18" charset="0"/>
              </a:rPr>
              <a:t>每一片树叶则代表方程右部的一个递归的函数项</a:t>
            </a:r>
            <a:r>
              <a:rPr lang="en-US" altLang="zh-CN" sz="2400" dirty="0">
                <a:latin typeface="Times New Roman" panose="02020603050405020304" pitchFamily="18" charset="0"/>
              </a:rPr>
              <a:t>.</a:t>
            </a:r>
          </a:p>
        </p:txBody>
      </p:sp>
    </p:spTree>
    <p:extLst>
      <p:ext uri="{BB962C8B-B14F-4D97-AF65-F5344CB8AC3E}">
        <p14:creationId xmlns:p14="http://schemas.microsoft.com/office/powerpoint/2010/main" val="42099047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5804" y="44624"/>
            <a:ext cx="8229600" cy="633412"/>
          </a:xfrm>
        </p:spPr>
        <p:txBody>
          <a:bodyPr/>
          <a:lstStyle/>
          <a:p>
            <a:r>
              <a:rPr lang="zh-CN" altLang="en-US" b="1" dirty="0">
                <a:solidFill>
                  <a:srgbClr val="C00000"/>
                </a:solidFill>
              </a:rPr>
              <a:t>递归树</a:t>
            </a:r>
            <a:endParaRPr lang="zh-CN" altLang="en-US" dirty="0"/>
          </a:p>
        </p:txBody>
      </p:sp>
      <p:sp>
        <p:nvSpPr>
          <p:cNvPr id="3" name="内容占位符 2"/>
          <p:cNvSpPr>
            <a:spLocks noGrp="1"/>
          </p:cNvSpPr>
          <p:nvPr>
            <p:ph idx="1"/>
          </p:nvPr>
        </p:nvSpPr>
        <p:spPr>
          <a:xfrm>
            <a:off x="35496" y="692085"/>
            <a:ext cx="4680520" cy="3529003"/>
          </a:xfrm>
        </p:spPr>
        <p:txBody>
          <a:bodyPr/>
          <a:lstStyle/>
          <a:p>
            <a:pPr marL="342000"/>
            <a:r>
              <a:rPr lang="zh-CN" altLang="en-US" sz="2400" dirty="0">
                <a:latin typeface="Times New Roman" panose="02020603050405020304" pitchFamily="18" charset="0"/>
                <a:ea typeface="宋体" panose="02010600030101010101" pitchFamily="2" charset="-122"/>
              </a:rPr>
              <a:t>第一步迭代</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树中唯一的结点</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第</a:t>
            </a:r>
            <a:r>
              <a:rPr lang="en-US" altLang="zh-CN" sz="2400" dirty="0">
                <a:latin typeface="Times New Roman" panose="02020603050405020304" pitchFamily="18" charset="0"/>
                <a:ea typeface="宋体" panose="02010600030101010101" pitchFamily="2" charset="-122"/>
              </a:rPr>
              <a:t>0</a:t>
            </a:r>
            <a:r>
              <a:rPr lang="zh-CN" altLang="en-US" sz="2400" dirty="0">
                <a:latin typeface="Times New Roman" panose="02020603050405020304" pitchFamily="18" charset="0"/>
                <a:ea typeface="宋体" panose="02010600030101010101" pitchFamily="2" charset="-122"/>
              </a:rPr>
              <a:t>层</a:t>
            </a:r>
            <a:r>
              <a:rPr lang="en-US" altLang="zh-CN" sz="2400" dirty="0">
                <a:latin typeface="Times New Roman" panose="02020603050405020304" pitchFamily="18" charset="0"/>
                <a:ea typeface="宋体" panose="02010600030101010101" pitchFamily="2" charset="-122"/>
              </a:rPr>
              <a:t>)W(n)</a:t>
            </a:r>
            <a:r>
              <a:rPr lang="zh-CN" altLang="en-US" sz="2400" dirty="0">
                <a:latin typeface="Times New Roman" panose="02020603050405020304" pitchFamily="18" charset="0"/>
                <a:ea typeface="宋体" panose="02010600030101010101" pitchFamily="2" charset="-122"/>
              </a:rPr>
              <a:t>可以用根是</a:t>
            </a:r>
            <a:r>
              <a:rPr lang="en-US" altLang="zh-CN" sz="2400" dirty="0">
                <a:latin typeface="Times New Roman" panose="02020603050405020304" pitchFamily="18" charset="0"/>
                <a:ea typeface="宋体" panose="02010600030101010101" pitchFamily="2" charset="-122"/>
              </a:rPr>
              <a:t>n-1</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2</a:t>
            </a:r>
            <a:r>
              <a:rPr lang="zh-CN" altLang="en-US" sz="2400" dirty="0">
                <a:latin typeface="Times New Roman" panose="02020603050405020304" pitchFamily="18" charset="0"/>
                <a:ea typeface="宋体" panose="02010600030101010101" pitchFamily="2" charset="-122"/>
              </a:rPr>
              <a:t>片树叶都是</a:t>
            </a:r>
            <a:r>
              <a:rPr lang="en-US" altLang="zh-CN" sz="2400" dirty="0">
                <a:latin typeface="Times New Roman" panose="02020603050405020304" pitchFamily="18" charset="0"/>
                <a:ea typeface="宋体" panose="02010600030101010101" pitchFamily="2" charset="-122"/>
              </a:rPr>
              <a:t>W(n/2)</a:t>
            </a:r>
            <a:r>
              <a:rPr lang="zh-CN" altLang="en-US" sz="2400" dirty="0">
                <a:latin typeface="Times New Roman" panose="02020603050405020304" pitchFamily="18" charset="0"/>
                <a:ea typeface="宋体" panose="02010600030101010101" pitchFamily="2" charset="-122"/>
              </a:rPr>
              <a:t>的子树来代替</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代替以后递归树由</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层变成了</a:t>
            </a:r>
            <a:r>
              <a:rPr lang="en-US" altLang="zh-CN" sz="2400" dirty="0">
                <a:latin typeface="Times New Roman" panose="02020603050405020304" pitchFamily="18" charset="0"/>
                <a:ea typeface="宋体" panose="02010600030101010101" pitchFamily="2" charset="-122"/>
              </a:rPr>
              <a:t>2</a:t>
            </a:r>
            <a:r>
              <a:rPr lang="zh-CN" altLang="en-US" sz="2400" dirty="0">
                <a:latin typeface="Times New Roman" panose="02020603050405020304" pitchFamily="18" charset="0"/>
                <a:ea typeface="宋体" panose="02010600030101010101" pitchFamily="2" charset="-122"/>
              </a:rPr>
              <a:t>层</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第二步迭代</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应该用根为</a:t>
            </a:r>
            <a:r>
              <a:rPr lang="en-US" altLang="zh-CN" sz="2400" dirty="0">
                <a:latin typeface="Times New Roman" panose="02020603050405020304" pitchFamily="18" charset="0"/>
                <a:ea typeface="宋体" panose="02010600030101010101" pitchFamily="2" charset="-122"/>
              </a:rPr>
              <a:t>n/2-1</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2</a:t>
            </a:r>
            <a:r>
              <a:rPr lang="zh-CN" altLang="en-US" sz="2400" dirty="0">
                <a:latin typeface="Times New Roman" panose="02020603050405020304" pitchFamily="18" charset="0"/>
                <a:ea typeface="宋体" panose="02010600030101010101" pitchFamily="2" charset="-122"/>
              </a:rPr>
              <a:t>片树叶都是 </a:t>
            </a:r>
            <a:r>
              <a:rPr lang="en-US" altLang="zh-CN" sz="2400" dirty="0">
                <a:latin typeface="Times New Roman" panose="02020603050405020304" pitchFamily="18" charset="0"/>
                <a:ea typeface="宋体" panose="02010600030101010101" pitchFamily="2" charset="-122"/>
              </a:rPr>
              <a:t>W(n/4)</a:t>
            </a:r>
            <a:r>
              <a:rPr lang="zh-CN" altLang="en-US" sz="2400" dirty="0">
                <a:latin typeface="Times New Roman" panose="02020603050405020304" pitchFamily="18" charset="0"/>
                <a:ea typeface="宋体" panose="02010600030101010101" pitchFamily="2" charset="-122"/>
              </a:rPr>
              <a:t>的子树来代替树中权为 </a:t>
            </a:r>
            <a:r>
              <a:rPr lang="en-US" altLang="zh-CN" sz="2400" dirty="0">
                <a:latin typeface="Times New Roman" panose="02020603050405020304" pitchFamily="18" charset="0"/>
                <a:ea typeface="宋体" panose="02010600030101010101" pitchFamily="2" charset="-122"/>
              </a:rPr>
              <a:t>W(n/2)</a:t>
            </a:r>
            <a:r>
              <a:rPr lang="zh-CN" altLang="en-US" sz="2400" dirty="0">
                <a:latin typeface="Times New Roman" panose="02020603050405020304" pitchFamily="18" charset="0"/>
                <a:ea typeface="宋体" panose="02010600030101010101" pitchFamily="2" charset="-122"/>
              </a:rPr>
              <a:t>的叶结点</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第</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层</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代替后递归树就变成了</a:t>
            </a:r>
            <a:r>
              <a:rPr lang="en-US" altLang="zh-CN" sz="2400" dirty="0">
                <a:latin typeface="Times New Roman" panose="02020603050405020304" pitchFamily="18" charset="0"/>
                <a:ea typeface="宋体" panose="02010600030101010101" pitchFamily="2" charset="-122"/>
              </a:rPr>
              <a:t>3</a:t>
            </a:r>
            <a:r>
              <a:rPr lang="zh-CN" altLang="en-US" sz="2400" dirty="0">
                <a:latin typeface="Times New Roman" panose="02020603050405020304" pitchFamily="18" charset="0"/>
                <a:ea typeface="宋体" panose="02010600030101010101" pitchFamily="2" charset="-122"/>
              </a:rPr>
              <a:t>层</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如右图所示。</a:t>
            </a:r>
            <a:endParaRPr lang="en-US" altLang="zh-CN" sz="2400" dirty="0">
              <a:latin typeface="Times New Roman" panose="02020603050405020304" pitchFamily="18" charset="0"/>
              <a:ea typeface="宋体" panose="02010600030101010101" pitchFamily="2" charset="-122"/>
            </a:endParaRPr>
          </a:p>
        </p:txBody>
      </p:sp>
      <p:pic>
        <p:nvPicPr>
          <p:cNvPr id="5" name="图片 4"/>
          <p:cNvPicPr>
            <a:picLocks noChangeAspect="1"/>
          </p:cNvPicPr>
          <p:nvPr/>
        </p:nvPicPr>
        <p:blipFill>
          <a:blip r:embed="rId2"/>
          <a:stretch>
            <a:fillRect/>
          </a:stretch>
        </p:blipFill>
        <p:spPr>
          <a:xfrm>
            <a:off x="5459530" y="836712"/>
            <a:ext cx="3276600" cy="4819650"/>
          </a:xfrm>
          <a:prstGeom prst="rect">
            <a:avLst/>
          </a:prstGeom>
        </p:spPr>
      </p:pic>
      <p:pic>
        <p:nvPicPr>
          <p:cNvPr id="6" name="图片 5"/>
          <p:cNvPicPr>
            <a:picLocks noChangeAspect="1"/>
          </p:cNvPicPr>
          <p:nvPr/>
        </p:nvPicPr>
        <p:blipFill>
          <a:blip r:embed="rId3"/>
          <a:stretch>
            <a:fillRect/>
          </a:stretch>
        </p:blipFill>
        <p:spPr>
          <a:xfrm>
            <a:off x="369881" y="4941168"/>
            <a:ext cx="4554312" cy="900000"/>
          </a:xfrm>
          <a:prstGeom prst="rect">
            <a:avLst/>
          </a:prstGeom>
        </p:spPr>
      </p:pic>
      <p:sp>
        <p:nvSpPr>
          <p:cNvPr id="4" name="矩形 3"/>
          <p:cNvSpPr/>
          <p:nvPr/>
        </p:nvSpPr>
        <p:spPr>
          <a:xfrm>
            <a:off x="395536" y="4235137"/>
            <a:ext cx="4185761" cy="461665"/>
          </a:xfrm>
          <a:prstGeom prst="rect">
            <a:avLst/>
          </a:prstGeom>
        </p:spPr>
        <p:txBody>
          <a:bodyPr wrap="none">
            <a:spAutoFit/>
          </a:bodyPr>
          <a:lstStyle/>
          <a:p>
            <a:r>
              <a:rPr lang="zh-CN" altLang="en-US" sz="2400" dirty="0"/>
              <a:t>二分归并排序算法的递推方程</a:t>
            </a:r>
            <a:endParaRPr lang="en-US" altLang="zh-CN" sz="2400" dirty="0"/>
          </a:p>
        </p:txBody>
      </p:sp>
    </p:spTree>
    <p:extLst>
      <p:ext uri="{BB962C8B-B14F-4D97-AF65-F5344CB8AC3E}">
        <p14:creationId xmlns:p14="http://schemas.microsoft.com/office/powerpoint/2010/main" val="29833981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C00000"/>
                </a:solidFill>
              </a:rPr>
              <a:t>递归树</a:t>
            </a:r>
            <a:endParaRPr lang="zh-CN" altLang="en-US" dirty="0"/>
          </a:p>
        </p:txBody>
      </p:sp>
      <p:sp>
        <p:nvSpPr>
          <p:cNvPr id="3" name="内容占位符 2"/>
          <p:cNvSpPr>
            <a:spLocks noGrp="1"/>
          </p:cNvSpPr>
          <p:nvPr>
            <p:ph idx="1"/>
          </p:nvPr>
        </p:nvSpPr>
        <p:spPr>
          <a:xfrm>
            <a:off x="0" y="1052737"/>
            <a:ext cx="8820472" cy="1584176"/>
          </a:xfrm>
        </p:spPr>
        <p:txBody>
          <a:bodyPr/>
          <a:lstStyle/>
          <a:p>
            <a:pPr algn="just"/>
            <a:r>
              <a:rPr lang="zh-CN" altLang="en-US" sz="2400" dirty="0">
                <a:latin typeface="Times New Roman" panose="02020603050405020304" pitchFamily="18" charset="0"/>
                <a:ea typeface="宋体" panose="02010600030101010101" pitchFamily="2" charset="-122"/>
              </a:rPr>
              <a:t>每迭代一次</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递归树就增加一层总共迭代</a:t>
            </a:r>
            <a:r>
              <a:rPr lang="en-US" altLang="zh-CN" sz="2400" dirty="0">
                <a:latin typeface="Times New Roman" panose="02020603050405020304" pitchFamily="18" charset="0"/>
                <a:ea typeface="宋体" panose="02010600030101010101" pitchFamily="2" charset="-122"/>
              </a:rPr>
              <a:t>k-1</a:t>
            </a:r>
            <a:r>
              <a:rPr lang="zh-CN" altLang="en-US" sz="2400" dirty="0">
                <a:latin typeface="Times New Roman" panose="02020603050405020304" pitchFamily="18" charset="0"/>
                <a:ea typeface="宋体" panose="02010600030101010101" pitchFamily="2" charset="-122"/>
              </a:rPr>
              <a:t>次</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直到树叶都变成 </a:t>
            </a:r>
            <a:r>
              <a:rPr lang="en-US" altLang="zh-CN" sz="2400" dirty="0">
                <a:latin typeface="Times New Roman" panose="02020603050405020304" pitchFamily="18" charset="0"/>
                <a:ea typeface="宋体" panose="02010600030101010101" pitchFamily="2" charset="-122"/>
              </a:rPr>
              <a:t>W(2)=1</a:t>
            </a:r>
            <a:r>
              <a:rPr lang="zh-CN" altLang="en-US" sz="2400" dirty="0">
                <a:latin typeface="Times New Roman" panose="02020603050405020304" pitchFamily="18" charset="0"/>
                <a:ea typeface="宋体" panose="02010600030101010101" pitchFamily="2" charset="-122"/>
              </a:rPr>
              <a:t>为止</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整个选代过程与递归树的生成过程完全对应起来。 如下图所示</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不难看出</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在整个选代过程中递归树中全部结点的权之和不变总是等于函数 </a:t>
            </a:r>
            <a:r>
              <a:rPr lang="en-US" altLang="zh-CN" sz="2400" dirty="0">
                <a:latin typeface="Times New Roman" panose="02020603050405020304" pitchFamily="18" charset="0"/>
                <a:ea typeface="宋体" panose="02010600030101010101" pitchFamily="2" charset="-122"/>
              </a:rPr>
              <a:t>W(n).</a:t>
            </a:r>
            <a:endParaRPr lang="zh-CN" altLang="en-US" sz="2400" dirty="0">
              <a:latin typeface="Times New Roman" panose="02020603050405020304" pitchFamily="18" charset="0"/>
              <a:ea typeface="宋体" panose="02010600030101010101" pitchFamily="2" charset="-122"/>
            </a:endParaRPr>
          </a:p>
          <a:p>
            <a:pPr algn="just"/>
            <a:endParaRPr lang="zh-CN" altLang="en-US" sz="2800" dirty="0">
              <a:latin typeface="Times New Roman" panose="02020603050405020304" pitchFamily="18" charset="0"/>
              <a:ea typeface="宋体" panose="02010600030101010101" pitchFamily="2" charset="-122"/>
            </a:endParaRPr>
          </a:p>
        </p:txBody>
      </p:sp>
      <p:pic>
        <p:nvPicPr>
          <p:cNvPr id="4" name="图片 3"/>
          <p:cNvPicPr>
            <a:picLocks noChangeAspect="1"/>
          </p:cNvPicPr>
          <p:nvPr/>
        </p:nvPicPr>
        <p:blipFill>
          <a:blip r:embed="rId2"/>
          <a:stretch>
            <a:fillRect/>
          </a:stretch>
        </p:blipFill>
        <p:spPr>
          <a:xfrm>
            <a:off x="1390811" y="2852936"/>
            <a:ext cx="6038850" cy="3352800"/>
          </a:xfrm>
          <a:prstGeom prst="rect">
            <a:avLst/>
          </a:prstGeom>
        </p:spPr>
      </p:pic>
    </p:spTree>
    <p:extLst>
      <p:ext uri="{BB962C8B-B14F-4D97-AF65-F5344CB8AC3E}">
        <p14:creationId xmlns:p14="http://schemas.microsoft.com/office/powerpoint/2010/main" val="19776864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C00000"/>
                </a:solidFill>
              </a:rPr>
              <a:t>递归树</a:t>
            </a:r>
            <a:endParaRPr lang="zh-CN" altLang="en-US" dirty="0"/>
          </a:p>
        </p:txBody>
      </p:sp>
      <p:sp>
        <p:nvSpPr>
          <p:cNvPr id="3" name="内容占位符 2"/>
          <p:cNvSpPr>
            <a:spLocks noGrp="1"/>
          </p:cNvSpPr>
          <p:nvPr>
            <p:ph idx="1"/>
          </p:nvPr>
        </p:nvSpPr>
        <p:spPr>
          <a:xfrm>
            <a:off x="323528" y="1052513"/>
            <a:ext cx="8363272" cy="5400675"/>
          </a:xfrm>
        </p:spPr>
        <p:txBody>
          <a:bodyPr/>
          <a:lstStyle/>
          <a:p>
            <a:r>
              <a:rPr lang="zh-CN" altLang="en-US" sz="2400" dirty="0">
                <a:latin typeface="Times New Roman" panose="02020603050405020304" pitchFamily="18" charset="0"/>
                <a:ea typeface="宋体" panose="02010600030101010101" pitchFamily="2" charset="-122"/>
              </a:rPr>
              <a:t>为了计算最终的递归树中所有结点的权之和，可以采用分层计算的方法</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递归树有</a:t>
            </a:r>
            <a:r>
              <a:rPr lang="en-US" altLang="zh-CN" sz="2400" dirty="0">
                <a:latin typeface="Times New Roman" panose="02020603050405020304" pitchFamily="18" charset="0"/>
                <a:ea typeface="宋体" panose="02010600030101010101" pitchFamily="2" charset="-122"/>
              </a:rPr>
              <a:t>k(n=2</a:t>
            </a:r>
            <a:r>
              <a:rPr lang="en-US" altLang="zh-CN" sz="2400" baseline="30000" dirty="0">
                <a:latin typeface="Times New Roman" panose="02020603050405020304" pitchFamily="18" charset="0"/>
                <a:ea typeface="宋体" panose="02010600030101010101" pitchFamily="2" charset="-122"/>
              </a:rPr>
              <a:t>k</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层</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各层结点的值之和分别为</a:t>
            </a:r>
            <a:endParaRPr lang="en-US" altLang="zh-CN" sz="2400" dirty="0">
              <a:latin typeface="Times New Roman" panose="02020603050405020304" pitchFamily="18" charset="0"/>
              <a:ea typeface="宋体" panose="02010600030101010101" pitchFamily="2" charset="-122"/>
            </a:endParaRPr>
          </a:p>
          <a:p>
            <a:pPr marL="0" indent="0" algn="ctr">
              <a:buNone/>
            </a:pPr>
            <a:r>
              <a:rPr lang="en-US" altLang="zh-CN" sz="2400" dirty="0">
                <a:latin typeface="Times New Roman" panose="02020603050405020304" pitchFamily="18" charset="0"/>
                <a:ea typeface="宋体" panose="02010600030101010101" pitchFamily="2" charset="-122"/>
              </a:rPr>
              <a:t>n-1,n-2,n-4,…,n-2</a:t>
            </a:r>
            <a:r>
              <a:rPr lang="en-US" altLang="zh-CN" sz="2400" baseline="30000" dirty="0">
                <a:latin typeface="Times New Roman" panose="02020603050405020304" pitchFamily="18" charset="0"/>
                <a:ea typeface="宋体" panose="02010600030101010101" pitchFamily="2" charset="-122"/>
              </a:rPr>
              <a:t>k-1  </a:t>
            </a:r>
          </a:p>
          <a:p>
            <a:pPr marL="0" indent="0">
              <a:buNone/>
            </a:pPr>
            <a:r>
              <a:rPr lang="zh-CN" altLang="en-US" sz="2400" dirty="0">
                <a:latin typeface="Times New Roman" panose="02020603050405020304" pitchFamily="18" charset="0"/>
                <a:ea typeface="宋体" panose="02010600030101010101" pitchFamily="2" charset="-122"/>
              </a:rPr>
              <a:t>因此总和为</a:t>
            </a:r>
            <a:endParaRPr lang="en-US" altLang="zh-CN" sz="2400" dirty="0">
              <a:latin typeface="Times New Roman" panose="02020603050405020304" pitchFamily="18" charset="0"/>
              <a:ea typeface="宋体" panose="02010600030101010101" pitchFamily="2" charset="-122"/>
            </a:endParaRPr>
          </a:p>
          <a:p>
            <a:pPr marL="0" indent="0" algn="ctr">
              <a:buNone/>
            </a:pPr>
            <a:r>
              <a:rPr lang="en-US" altLang="zh-CN" sz="2400" dirty="0" err="1">
                <a:latin typeface="Times New Roman" panose="02020603050405020304" pitchFamily="18" charset="0"/>
                <a:ea typeface="宋体" panose="02010600030101010101" pitchFamily="2" charset="-122"/>
              </a:rPr>
              <a:t>nk</a:t>
            </a:r>
            <a:r>
              <a:rPr lang="en-US" altLang="zh-CN" sz="2400" dirty="0">
                <a:latin typeface="Times New Roman" panose="02020603050405020304" pitchFamily="18" charset="0"/>
                <a:ea typeface="宋体" panose="02010600030101010101" pitchFamily="2" charset="-122"/>
              </a:rPr>
              <a:t>-(1+2+…+2</a:t>
            </a:r>
            <a:r>
              <a:rPr lang="en-US" altLang="zh-CN" sz="2400" baseline="30000" dirty="0">
                <a:latin typeface="Times New Roman" panose="02020603050405020304" pitchFamily="18" charset="0"/>
                <a:ea typeface="宋体" panose="02010600030101010101" pitchFamily="2" charset="-122"/>
              </a:rPr>
              <a:t>k-1</a:t>
            </a:r>
            <a:r>
              <a:rPr lang="en-US" altLang="zh-CN" sz="2400" dirty="0">
                <a:latin typeface="Times New Roman" panose="02020603050405020304" pitchFamily="18" charset="0"/>
                <a:ea typeface="宋体" panose="02010600030101010101" pitchFamily="2" charset="-122"/>
              </a:rPr>
              <a:t>)=</a:t>
            </a:r>
            <a:r>
              <a:rPr lang="en-US" altLang="zh-CN" sz="2400" dirty="0" err="1">
                <a:latin typeface="Times New Roman" panose="02020603050405020304" pitchFamily="18" charset="0"/>
                <a:ea typeface="宋体" panose="02010600030101010101" pitchFamily="2" charset="-122"/>
              </a:rPr>
              <a:t>nk</a:t>
            </a:r>
            <a:r>
              <a:rPr lang="en-US" altLang="zh-CN" sz="2400" dirty="0">
                <a:latin typeface="Times New Roman" panose="02020603050405020304" pitchFamily="18" charset="0"/>
                <a:ea typeface="宋体" panose="02010600030101010101" pitchFamily="2" charset="-122"/>
              </a:rPr>
              <a:t>-(2</a:t>
            </a:r>
            <a:r>
              <a:rPr lang="en-US" altLang="zh-CN" sz="2400" baseline="30000" dirty="0">
                <a:latin typeface="Times New Roman" panose="02020603050405020304" pitchFamily="18" charset="0"/>
                <a:ea typeface="宋体" panose="02010600030101010101" pitchFamily="2" charset="-122"/>
              </a:rPr>
              <a:t>k</a:t>
            </a:r>
            <a:r>
              <a:rPr lang="en-US" altLang="zh-CN" sz="2400" dirty="0">
                <a:latin typeface="Times New Roman" panose="02020603050405020304" pitchFamily="18" charset="0"/>
                <a:ea typeface="宋体" panose="02010600030101010101" pitchFamily="2" charset="-122"/>
              </a:rPr>
              <a:t>-1)=nlogn-n+1</a:t>
            </a:r>
          </a:p>
          <a:p>
            <a:pPr marL="0" indent="0">
              <a:buNone/>
            </a:pPr>
            <a:r>
              <a:rPr lang="zh-CN" altLang="en-US" sz="2400" dirty="0">
                <a:latin typeface="Times New Roman" panose="02020603050405020304" pitchFamily="18" charset="0"/>
                <a:ea typeface="宋体" panose="02010600030101010101" pitchFamily="2" charset="-122"/>
              </a:rPr>
              <a:t>此结果与前面计算出来的结果一致。</a:t>
            </a:r>
            <a:endParaRPr lang="en-US" altLang="zh-CN" sz="2400" dirty="0">
              <a:latin typeface="Times New Roman" panose="02020603050405020304" pitchFamily="18" charset="0"/>
              <a:ea typeface="宋体" panose="02010600030101010101" pitchFamily="2" charset="-122"/>
            </a:endParaRPr>
          </a:p>
          <a:p>
            <a:pPr marL="0" indent="0">
              <a:buNone/>
            </a:pPr>
            <a:endParaRPr lang="en-US" altLang="zh-CN" sz="2400" dirty="0">
              <a:latin typeface="Times New Roman" panose="02020603050405020304" pitchFamily="18" charset="0"/>
              <a:ea typeface="宋体" panose="02010600030101010101" pitchFamily="2" charset="-122"/>
            </a:endParaRPr>
          </a:p>
          <a:p>
            <a:r>
              <a:rPr lang="zh-CN" altLang="en-US" sz="2400" dirty="0">
                <a:latin typeface="Times New Roman" panose="02020603050405020304" pitchFamily="18" charset="0"/>
                <a:ea typeface="宋体" panose="02010600030101010101" pitchFamily="2" charset="-122"/>
              </a:rPr>
              <a:t>估计递推方程解的阶，也可以使用</a:t>
            </a:r>
            <a:r>
              <a:rPr lang="zh-CN" altLang="en-US" sz="2400" dirty="0">
                <a:solidFill>
                  <a:srgbClr val="FF0000"/>
                </a:solidFill>
                <a:latin typeface="Times New Roman" panose="02020603050405020304" pitchFamily="18" charset="0"/>
                <a:ea typeface="宋体" panose="02010600030101010101" pitchFamily="2" charset="-122"/>
              </a:rPr>
              <a:t>尝试的方法</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这种方法的基本思想就是先猜想解是哪种类型的函数，给出这个函数表达式的一般形式，在这个表达式中可能含有某些待定参数</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然后将这个函数代入原递推方程以确定这些参数的值</a:t>
            </a:r>
            <a:r>
              <a:rPr lang="en-US" altLang="zh-CN"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411760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F36A8B2-29E5-46B6-889A-DB0431572582}"/>
              </a:ext>
            </a:extLst>
          </p:cNvPr>
          <p:cNvSpPr>
            <a:spLocks noGrp="1"/>
          </p:cNvSpPr>
          <p:nvPr>
            <p:ph idx="1"/>
          </p:nvPr>
        </p:nvSpPr>
        <p:spPr>
          <a:xfrm>
            <a:off x="539552" y="1196752"/>
            <a:ext cx="8229600" cy="5400675"/>
          </a:xfrm>
        </p:spPr>
        <p:txBody>
          <a:bodyPr>
            <a:normAutofit/>
          </a:bodyPr>
          <a:lstStyle/>
          <a:p>
            <a:r>
              <a:rPr lang="zh-CN" altLang="zh-CN" sz="2400" dirty="0"/>
              <a:t>要讲什么是</a:t>
            </a:r>
            <a:r>
              <a:rPr lang="zh-CN" altLang="zh-CN" sz="2400" dirty="0">
                <a:solidFill>
                  <a:srgbClr val="FF0000"/>
                </a:solidFill>
              </a:rPr>
              <a:t>递归</a:t>
            </a:r>
            <a:r>
              <a:rPr lang="zh-CN" altLang="zh-CN" sz="2400" dirty="0"/>
              <a:t>，就要讲什么是</a:t>
            </a:r>
            <a:r>
              <a:rPr lang="zh-CN" altLang="zh-CN" sz="2400" dirty="0">
                <a:solidFill>
                  <a:srgbClr val="FF0000"/>
                </a:solidFill>
              </a:rPr>
              <a:t>递推</a:t>
            </a:r>
            <a:r>
              <a:rPr lang="zh-CN" altLang="zh-CN" sz="2400" dirty="0"/>
              <a:t>。</a:t>
            </a:r>
            <a:endParaRPr lang="en-US" altLang="zh-CN" sz="2400" dirty="0"/>
          </a:p>
          <a:p>
            <a:r>
              <a:rPr lang="zh-CN" altLang="zh-CN" sz="2400" dirty="0">
                <a:solidFill>
                  <a:srgbClr val="FF0000"/>
                </a:solidFill>
              </a:rPr>
              <a:t>递推</a:t>
            </a:r>
            <a:r>
              <a:rPr lang="zh-CN" altLang="zh-CN" sz="2400" dirty="0"/>
              <a:t>是人类本能的正向思维，我们小时候学习数数，就从</a:t>
            </a:r>
            <a:r>
              <a:rPr lang="en-US" altLang="zh-CN" sz="2400" dirty="0"/>
              <a:t>1</a:t>
            </a:r>
            <a:r>
              <a:rPr lang="zh-CN" altLang="zh-CN" sz="2400" dirty="0"/>
              <a:t>、</a:t>
            </a:r>
            <a:r>
              <a:rPr lang="en-US" altLang="zh-CN" sz="2400" dirty="0"/>
              <a:t>2</a:t>
            </a:r>
            <a:r>
              <a:rPr lang="zh-CN" altLang="zh-CN" sz="2400" dirty="0"/>
              <a:t>、</a:t>
            </a:r>
            <a:r>
              <a:rPr lang="en-US" altLang="zh-CN" sz="2400" dirty="0"/>
              <a:t>3</a:t>
            </a:r>
            <a:r>
              <a:rPr lang="zh-CN" altLang="zh-CN" sz="2400" dirty="0"/>
              <a:t>一直数到</a:t>
            </a:r>
            <a:r>
              <a:rPr lang="en-US" altLang="zh-CN" sz="2400" dirty="0"/>
              <a:t>100</a:t>
            </a:r>
            <a:r>
              <a:rPr lang="zh-CN" altLang="zh-CN" sz="2400" dirty="0"/>
              <a:t>，就是典型的递推。</a:t>
            </a:r>
            <a:r>
              <a:rPr lang="zh-CN" altLang="en-US" sz="2400" dirty="0"/>
              <a:t>让</a:t>
            </a:r>
            <a:r>
              <a:rPr lang="zh-CN" altLang="zh-CN" sz="2400" dirty="0"/>
              <a:t>我们容易理解从小到大，由易到难，由局部到整体。</a:t>
            </a:r>
            <a:endParaRPr lang="en-US" altLang="zh-CN" sz="2400" dirty="0"/>
          </a:p>
          <a:p>
            <a:r>
              <a:rPr lang="zh-CN" altLang="zh-CN" sz="2400" dirty="0"/>
              <a:t>到了中学，我们所学习的数学归纳法也是递推的思维方式。所谓的数学归纳法，就是假定一个数学规律对于</a:t>
            </a:r>
            <a:r>
              <a:rPr lang="en-US" altLang="zh-CN" sz="2400" dirty="0"/>
              <a:t>N</a:t>
            </a:r>
            <a:r>
              <a:rPr lang="zh-CN" altLang="zh-CN" sz="2400" dirty="0"/>
              <a:t>能够成立，只要证明他对于</a:t>
            </a:r>
            <a:r>
              <a:rPr lang="en-US" altLang="zh-CN" sz="2400" dirty="0"/>
              <a:t>N+1</a:t>
            </a:r>
            <a:r>
              <a:rPr lang="zh-CN" altLang="zh-CN" sz="2400" dirty="0"/>
              <a:t>也能成立，则他对于所有的自然数都能成。</a:t>
            </a:r>
            <a:endParaRPr lang="en-US" altLang="zh-CN" sz="2400" dirty="0"/>
          </a:p>
          <a:p>
            <a:r>
              <a:rPr lang="zh-CN" altLang="zh-CN" sz="2400" dirty="0"/>
              <a:t>这种方法的本质是将我们对小世界的理解推广到相同形式的大世界中。</a:t>
            </a:r>
          </a:p>
          <a:p>
            <a:endParaRPr lang="zh-CN" altLang="en-US" dirty="0"/>
          </a:p>
        </p:txBody>
      </p:sp>
      <p:sp>
        <p:nvSpPr>
          <p:cNvPr id="4" name="矩形 3">
            <a:extLst>
              <a:ext uri="{FF2B5EF4-FFF2-40B4-BE49-F238E27FC236}">
                <a16:creationId xmlns:a16="http://schemas.microsoft.com/office/drawing/2014/main" id="{0C866409-CBE5-434D-B3F8-87560203620C}"/>
              </a:ext>
            </a:extLst>
          </p:cNvPr>
          <p:cNvSpPr/>
          <p:nvPr/>
        </p:nvSpPr>
        <p:spPr>
          <a:xfrm>
            <a:off x="1475656" y="260648"/>
            <a:ext cx="5720800" cy="646331"/>
          </a:xfrm>
          <a:prstGeom prst="rect">
            <a:avLst/>
          </a:prstGeom>
        </p:spPr>
        <p:txBody>
          <a:bodyPr wrap="square">
            <a:spAutoFit/>
          </a:bodyPr>
          <a:lstStyle/>
          <a:p>
            <a:pPr algn="ctr"/>
            <a:r>
              <a:rPr lang="zh-CN" altLang="en-US" sz="3600" b="1" dirty="0">
                <a:solidFill>
                  <a:srgbClr val="FF0000"/>
                </a:solidFill>
                <a:latin typeface="+mj-ea"/>
              </a:rPr>
              <a:t>递归</a:t>
            </a:r>
            <a:endParaRPr lang="en-US" altLang="zh-CN" sz="3600" b="1" dirty="0">
              <a:solidFill>
                <a:srgbClr val="FF0000"/>
              </a:solidFill>
              <a:latin typeface="+mj-ea"/>
            </a:endParaRPr>
          </a:p>
        </p:txBody>
      </p:sp>
    </p:spTree>
    <p:extLst>
      <p:ext uri="{BB962C8B-B14F-4D97-AF65-F5344CB8AC3E}">
        <p14:creationId xmlns:p14="http://schemas.microsoft.com/office/powerpoint/2010/main" val="14487091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a:xfrm>
            <a:off x="457200" y="333375"/>
            <a:ext cx="8229600" cy="633413"/>
          </a:xfrm>
        </p:spPr>
        <p:txBody>
          <a:bodyPr/>
          <a:lstStyle/>
          <a:p>
            <a:pPr eaLnBrk="1" hangingPunct="1"/>
            <a:r>
              <a:rPr lang="zh-CN" altLang="en-US" sz="4000" b="1">
                <a:solidFill>
                  <a:srgbClr val="C00000"/>
                </a:solidFill>
              </a:rPr>
              <a:t>主定理</a:t>
            </a:r>
          </a:p>
        </p:txBody>
      </p:sp>
      <p:sp>
        <p:nvSpPr>
          <p:cNvPr id="69634" name="Rectangle 2"/>
          <p:cNvSpPr>
            <a:spLocks noChangeArrowheads="1"/>
          </p:cNvSpPr>
          <p:nvPr/>
        </p:nvSpPr>
        <p:spPr bwMode="auto">
          <a:xfrm>
            <a:off x="89843" y="1475184"/>
            <a:ext cx="8499443" cy="1354217"/>
          </a:xfrm>
          <a:prstGeom prst="rect">
            <a:avLst/>
          </a:prstGeom>
          <a:noFill/>
          <a:ln w="9525">
            <a:noFill/>
            <a:miter lim="800000"/>
            <a:headEnd/>
            <a:tailEnd/>
          </a:ln>
          <a:effectLst/>
        </p:spPr>
        <p:txBody>
          <a:bodyPr wrap="none" anchor="ctr">
            <a:spAutoFit/>
          </a:bodyPr>
          <a:lstStyle/>
          <a:p>
            <a:pPr indent="276225" eaLnBrk="1" fontAlgn="auto" hangingPunct="1">
              <a:spcBef>
                <a:spcPts val="0"/>
              </a:spcBef>
              <a:spcAft>
                <a:spcPts val="0"/>
              </a:spcAft>
              <a:defRPr/>
            </a:pPr>
            <a:r>
              <a:rPr lang="zh-CN" sz="2400" b="1" dirty="0">
                <a:solidFill>
                  <a:srgbClr val="C00000"/>
                </a:solidFill>
                <a:latin typeface="+mn-ea"/>
                <a:ea typeface="+mn-ea"/>
                <a:cs typeface="Times New Roman" pitchFamily="18" charset="0"/>
              </a:rPr>
              <a:t>定理</a:t>
            </a:r>
            <a:r>
              <a:rPr lang="en-US" altLang="zh-CN" sz="2400" b="1" dirty="0">
                <a:solidFill>
                  <a:srgbClr val="C00000"/>
                </a:solidFill>
                <a:latin typeface="+mn-ea"/>
                <a:ea typeface="+mn-ea"/>
                <a:cs typeface="Times New Roman" pitchFamily="18" charset="0"/>
              </a:rPr>
              <a:t>  </a:t>
            </a:r>
            <a:r>
              <a:rPr lang="zh-CN" altLang="fr-FR" sz="2400" b="1" dirty="0">
                <a:latin typeface="Times New Roman" pitchFamily="18" charset="0"/>
                <a:cs typeface="Times New Roman" pitchFamily="18" charset="0"/>
              </a:rPr>
              <a:t>设</a:t>
            </a:r>
            <a:r>
              <a:rPr lang="en-US" altLang="zh-CN" sz="2400" b="1" i="1" dirty="0">
                <a:latin typeface="Times New Roman" pitchFamily="18" charset="0"/>
                <a:cs typeface="Times New Roman" pitchFamily="18" charset="0"/>
              </a:rPr>
              <a:t>a</a:t>
            </a:r>
            <a:r>
              <a:rPr lang="en-US" altLang="zh-CN" sz="2400" b="1" dirty="0">
                <a:latin typeface="Times New Roman" pitchFamily="18" charset="0"/>
                <a:cs typeface="Times New Roman" pitchFamily="18" charset="0"/>
                <a:sym typeface="Symbol" pitchFamily="18" charset="2"/>
              </a:rPr>
              <a:t></a:t>
            </a:r>
            <a:r>
              <a:rPr lang="en-US" altLang="zh-CN" sz="2400" b="1" dirty="0">
                <a:latin typeface="Times New Roman" pitchFamily="18" charset="0"/>
                <a:cs typeface="Times New Roman" pitchFamily="18" charset="0"/>
              </a:rPr>
              <a:t>1, </a:t>
            </a:r>
            <a:r>
              <a:rPr lang="en-US" altLang="zh-CN" sz="2400" b="1" i="1" dirty="0">
                <a:latin typeface="Times New Roman" pitchFamily="18" charset="0"/>
                <a:cs typeface="Times New Roman" pitchFamily="18" charset="0"/>
                <a:sym typeface="Symbol" pitchFamily="18" charset="2"/>
              </a:rPr>
              <a:t>b</a:t>
            </a:r>
            <a:r>
              <a:rPr lang="en-US" altLang="zh-CN" sz="2400" b="1" dirty="0">
                <a:latin typeface="Times New Roman" pitchFamily="18" charset="0"/>
                <a:cs typeface="Times New Roman" pitchFamily="18" charset="0"/>
                <a:sym typeface="Symbol" pitchFamily="18" charset="2"/>
              </a:rPr>
              <a:t>&gt;1</a:t>
            </a:r>
            <a:r>
              <a:rPr lang="zh-CN" altLang="en-US" sz="2400" b="1" dirty="0">
                <a:latin typeface="Times New Roman" pitchFamily="18" charset="0"/>
                <a:cs typeface="Times New Roman" pitchFamily="18" charset="0"/>
                <a:sym typeface="Symbol" pitchFamily="18" charset="2"/>
              </a:rPr>
              <a:t>为常数，</a:t>
            </a:r>
            <a:r>
              <a:rPr lang="en-US" altLang="zh-CN" sz="2400" b="1" i="1" dirty="0">
                <a:latin typeface="Times New Roman" pitchFamily="18" charset="0"/>
                <a:cs typeface="Times New Roman" pitchFamily="18" charset="0"/>
                <a:sym typeface="Symbol" pitchFamily="18" charset="2"/>
              </a:rPr>
              <a:t>f</a:t>
            </a:r>
            <a:r>
              <a:rPr lang="en-US" altLang="zh-CN" sz="2400" b="1" dirty="0">
                <a:latin typeface="Times New Roman" pitchFamily="18" charset="0"/>
                <a:cs typeface="Times New Roman" pitchFamily="18" charset="0"/>
                <a:sym typeface="Symbol" pitchFamily="18" charset="2"/>
              </a:rPr>
              <a:t>(</a:t>
            </a:r>
            <a:r>
              <a:rPr lang="en-US" altLang="zh-CN" sz="2400" b="1" i="1" dirty="0">
                <a:latin typeface="Times New Roman" pitchFamily="18" charset="0"/>
                <a:cs typeface="Times New Roman" pitchFamily="18" charset="0"/>
                <a:sym typeface="Symbol" pitchFamily="18" charset="2"/>
              </a:rPr>
              <a:t>n</a:t>
            </a:r>
            <a:r>
              <a:rPr lang="en-US" altLang="zh-CN" sz="2400" b="1" dirty="0">
                <a:latin typeface="Times New Roman" pitchFamily="18" charset="0"/>
                <a:cs typeface="Times New Roman" pitchFamily="18" charset="0"/>
                <a:sym typeface="Symbol" pitchFamily="18" charset="2"/>
              </a:rPr>
              <a:t>)</a:t>
            </a:r>
            <a:r>
              <a:rPr lang="zh-CN" altLang="en-US" sz="2400" b="1" dirty="0">
                <a:latin typeface="Times New Roman" pitchFamily="18" charset="0"/>
                <a:cs typeface="Times New Roman" pitchFamily="18" charset="0"/>
                <a:sym typeface="Symbol" pitchFamily="18" charset="2"/>
              </a:rPr>
              <a:t>为函数，</a:t>
            </a:r>
            <a:r>
              <a:rPr lang="en-US" altLang="zh-CN" sz="2400" b="1" i="1" dirty="0">
                <a:latin typeface="Times New Roman" pitchFamily="18" charset="0"/>
                <a:cs typeface="Times New Roman" pitchFamily="18" charset="0"/>
                <a:sym typeface="Symbol" pitchFamily="18" charset="2"/>
              </a:rPr>
              <a:t>T</a:t>
            </a:r>
            <a:r>
              <a:rPr lang="en-US" altLang="zh-CN" sz="2400" b="1" dirty="0">
                <a:latin typeface="Times New Roman" pitchFamily="18" charset="0"/>
                <a:cs typeface="Times New Roman" pitchFamily="18" charset="0"/>
                <a:sym typeface="Symbol" pitchFamily="18" charset="2"/>
              </a:rPr>
              <a:t>(</a:t>
            </a:r>
            <a:r>
              <a:rPr lang="en-US" altLang="zh-CN" sz="2400" b="1" i="1" dirty="0">
                <a:latin typeface="Times New Roman" pitchFamily="18" charset="0"/>
                <a:cs typeface="Times New Roman" pitchFamily="18" charset="0"/>
                <a:sym typeface="Symbol" pitchFamily="18" charset="2"/>
              </a:rPr>
              <a:t>n</a:t>
            </a:r>
            <a:r>
              <a:rPr lang="en-US" altLang="zh-CN" sz="2400" b="1" dirty="0">
                <a:latin typeface="Times New Roman" pitchFamily="18" charset="0"/>
                <a:cs typeface="Times New Roman" pitchFamily="18" charset="0"/>
                <a:sym typeface="Symbol" pitchFamily="18" charset="2"/>
              </a:rPr>
              <a:t>)</a:t>
            </a:r>
            <a:r>
              <a:rPr lang="zh-CN" altLang="en-US" sz="2400" b="1" dirty="0">
                <a:latin typeface="Times New Roman" pitchFamily="18" charset="0"/>
                <a:cs typeface="Times New Roman" pitchFamily="18" charset="0"/>
                <a:sym typeface="Symbol" pitchFamily="18" charset="2"/>
              </a:rPr>
              <a:t>为非负整数，且</a:t>
            </a:r>
          </a:p>
          <a:p>
            <a:pPr indent="276225" fontAlgn="auto">
              <a:spcBef>
                <a:spcPts val="600"/>
              </a:spcBef>
              <a:spcAft>
                <a:spcPts val="0"/>
              </a:spcAft>
              <a:defRPr/>
            </a:pPr>
            <a:r>
              <a:rPr lang="zh-CN" altLang="en-US" sz="2400" b="1" dirty="0">
                <a:latin typeface="Times New Roman" pitchFamily="18" charset="0"/>
                <a:cs typeface="Times New Roman" pitchFamily="18" charset="0"/>
                <a:sym typeface="Symbol" pitchFamily="18" charset="2"/>
              </a:rPr>
              <a:t>                                  </a:t>
            </a:r>
            <a:r>
              <a:rPr lang="en-US" altLang="zh-CN" sz="2400" b="1" i="1" dirty="0">
                <a:latin typeface="Times New Roman" pitchFamily="18" charset="0"/>
                <a:cs typeface="Times New Roman" pitchFamily="18" charset="0"/>
                <a:sym typeface="Symbol" pitchFamily="18" charset="2"/>
              </a:rPr>
              <a:t>T</a:t>
            </a:r>
            <a:r>
              <a:rPr lang="en-US" altLang="zh-CN" sz="2400" b="1" dirty="0">
                <a:latin typeface="Times New Roman" pitchFamily="18" charset="0"/>
                <a:cs typeface="Times New Roman" pitchFamily="18" charset="0"/>
                <a:sym typeface="Symbol" pitchFamily="18" charset="2"/>
              </a:rPr>
              <a:t>(</a:t>
            </a:r>
            <a:r>
              <a:rPr lang="en-US" altLang="zh-CN" sz="2400" b="1" i="1" dirty="0">
                <a:latin typeface="Times New Roman" pitchFamily="18" charset="0"/>
                <a:cs typeface="Times New Roman" pitchFamily="18" charset="0"/>
                <a:sym typeface="Symbol" pitchFamily="18" charset="2"/>
              </a:rPr>
              <a:t>n</a:t>
            </a:r>
            <a:r>
              <a:rPr lang="en-US" altLang="zh-CN" sz="2400" b="1" dirty="0">
                <a:latin typeface="Times New Roman" pitchFamily="18" charset="0"/>
                <a:cs typeface="Times New Roman" pitchFamily="18" charset="0"/>
                <a:sym typeface="Symbol" pitchFamily="18" charset="2"/>
              </a:rPr>
              <a:t>)=</a:t>
            </a:r>
            <a:r>
              <a:rPr lang="en-US" altLang="zh-CN" sz="2400" b="1" i="1" dirty="0" err="1">
                <a:latin typeface="Times New Roman" pitchFamily="18" charset="0"/>
                <a:cs typeface="Times New Roman" pitchFamily="18" charset="0"/>
                <a:sym typeface="Symbol" pitchFamily="18" charset="2"/>
              </a:rPr>
              <a:t>aT</a:t>
            </a:r>
            <a:r>
              <a:rPr lang="en-US" altLang="zh-CN" sz="2400" b="1" dirty="0">
                <a:latin typeface="Times New Roman" pitchFamily="18" charset="0"/>
                <a:cs typeface="Times New Roman" pitchFamily="18" charset="0"/>
                <a:sym typeface="Symbol" pitchFamily="18" charset="2"/>
              </a:rPr>
              <a:t>(</a:t>
            </a:r>
            <a:r>
              <a:rPr lang="en-US" altLang="zh-CN" sz="2400" b="1" i="1" dirty="0">
                <a:latin typeface="Times New Roman" pitchFamily="18" charset="0"/>
                <a:cs typeface="Times New Roman" pitchFamily="18" charset="0"/>
                <a:sym typeface="Symbol" pitchFamily="18" charset="2"/>
              </a:rPr>
              <a:t>n</a:t>
            </a:r>
            <a:r>
              <a:rPr lang="en-US" altLang="zh-CN" sz="2400" b="1" dirty="0">
                <a:latin typeface="Times New Roman" pitchFamily="18" charset="0"/>
                <a:cs typeface="Times New Roman" pitchFamily="18" charset="0"/>
                <a:sym typeface="Symbol" pitchFamily="18" charset="2"/>
              </a:rPr>
              <a:t>/</a:t>
            </a:r>
            <a:r>
              <a:rPr lang="en-US" altLang="zh-CN" sz="2400" b="1" i="1" dirty="0">
                <a:latin typeface="Times New Roman" pitchFamily="18" charset="0"/>
                <a:cs typeface="Times New Roman" pitchFamily="18" charset="0"/>
                <a:sym typeface="Symbol" pitchFamily="18" charset="2"/>
              </a:rPr>
              <a:t>b</a:t>
            </a:r>
            <a:r>
              <a:rPr lang="en-US" altLang="zh-CN" sz="2400" b="1" dirty="0">
                <a:latin typeface="Times New Roman" pitchFamily="18" charset="0"/>
                <a:cs typeface="Times New Roman" pitchFamily="18" charset="0"/>
                <a:sym typeface="Symbol" pitchFamily="18" charset="2"/>
              </a:rPr>
              <a:t>)+</a:t>
            </a:r>
            <a:r>
              <a:rPr lang="en-US" altLang="zh-CN" sz="2400" b="1" i="1" dirty="0">
                <a:latin typeface="Times New Roman" pitchFamily="18" charset="0"/>
                <a:cs typeface="Times New Roman" pitchFamily="18" charset="0"/>
                <a:sym typeface="Symbol" pitchFamily="18" charset="2"/>
              </a:rPr>
              <a:t>f</a:t>
            </a:r>
            <a:r>
              <a:rPr lang="en-US" altLang="zh-CN" sz="2400" b="1" dirty="0">
                <a:latin typeface="Times New Roman" pitchFamily="18" charset="0"/>
                <a:cs typeface="Times New Roman" pitchFamily="18" charset="0"/>
                <a:sym typeface="Symbol" pitchFamily="18" charset="2"/>
              </a:rPr>
              <a:t>(</a:t>
            </a:r>
            <a:r>
              <a:rPr lang="en-US" altLang="zh-CN" sz="2400" b="1" i="1" dirty="0">
                <a:latin typeface="Times New Roman" pitchFamily="18" charset="0"/>
                <a:cs typeface="Times New Roman" pitchFamily="18" charset="0"/>
                <a:sym typeface="Symbol" pitchFamily="18" charset="2"/>
              </a:rPr>
              <a:t>n</a:t>
            </a:r>
            <a:r>
              <a:rPr lang="en-US" altLang="zh-CN" sz="2400" b="1" dirty="0">
                <a:latin typeface="Times New Roman" pitchFamily="18" charset="0"/>
                <a:cs typeface="Times New Roman" pitchFamily="18" charset="0"/>
                <a:sym typeface="Symbol" pitchFamily="18" charset="2"/>
              </a:rPr>
              <a:t>)  </a:t>
            </a:r>
          </a:p>
          <a:p>
            <a:pPr indent="276225" fontAlgn="auto">
              <a:spcBef>
                <a:spcPts val="600"/>
              </a:spcBef>
              <a:spcAft>
                <a:spcPts val="0"/>
              </a:spcAft>
              <a:defRPr/>
            </a:pPr>
            <a:r>
              <a:rPr lang="zh-CN" altLang="en-US" sz="2400" b="1" dirty="0">
                <a:latin typeface="Times New Roman" pitchFamily="18" charset="0"/>
                <a:cs typeface="Times New Roman" pitchFamily="18" charset="0"/>
                <a:sym typeface="Symbol" pitchFamily="18" charset="2"/>
              </a:rPr>
              <a:t>则有以下结果：</a:t>
            </a:r>
          </a:p>
        </p:txBody>
      </p:sp>
      <p:graphicFrame>
        <p:nvGraphicFramePr>
          <p:cNvPr id="55300" name="Object 1"/>
          <p:cNvGraphicFramePr>
            <a:graphicFrameLocks noChangeAspect="1"/>
          </p:cNvGraphicFramePr>
          <p:nvPr>
            <p:extLst>
              <p:ext uri="{D42A27DB-BD31-4B8C-83A1-F6EECF244321}">
                <p14:modId xmlns:p14="http://schemas.microsoft.com/office/powerpoint/2010/main" val="400315020"/>
              </p:ext>
            </p:extLst>
          </p:nvPr>
        </p:nvGraphicFramePr>
        <p:xfrm>
          <a:off x="827584" y="2809070"/>
          <a:ext cx="6754812" cy="1457325"/>
        </p:xfrm>
        <a:graphic>
          <a:graphicData uri="http://schemas.openxmlformats.org/presentationml/2006/ole">
            <mc:AlternateContent xmlns:mc="http://schemas.openxmlformats.org/markup-compatibility/2006">
              <mc:Choice xmlns:v="urn:schemas-microsoft-com:vml" Requires="v">
                <p:oleObj name="公式" r:id="rId2" imgW="3568700" imgH="774700" progId="Equation.3">
                  <p:embed/>
                </p:oleObj>
              </mc:Choice>
              <mc:Fallback>
                <p:oleObj name="公式" r:id="rId2" imgW="3568700" imgH="774700" progId="Equation.3">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809070"/>
                        <a:ext cx="6754812"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01" name="TextBox 6"/>
          <p:cNvSpPr txBox="1">
            <a:spLocks noChangeArrowheads="1"/>
          </p:cNvSpPr>
          <p:nvPr/>
        </p:nvSpPr>
        <p:spPr bwMode="auto">
          <a:xfrm>
            <a:off x="1331913" y="3860800"/>
            <a:ext cx="71278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ts val="3200"/>
              </a:lnSpc>
              <a:spcBef>
                <a:spcPct val="0"/>
              </a:spcBef>
              <a:buFontTx/>
              <a:buNone/>
            </a:pPr>
            <a:r>
              <a:rPr lang="zh-CN" altLang="en-US" sz="2400" b="1">
                <a:latin typeface="Times New Roman" panose="02020603050405020304" pitchFamily="18" charset="0"/>
                <a:cs typeface="Times New Roman" panose="02020603050405020304" pitchFamily="18" charset="0"/>
              </a:rPr>
              <a:t>                                               且对某个常数 </a:t>
            </a:r>
            <a:r>
              <a:rPr lang="en-US" altLang="zh-CN" sz="2400" b="1" i="1">
                <a:latin typeface="Times New Roman" panose="02020603050405020304" pitchFamily="18" charset="0"/>
                <a:cs typeface="Times New Roman" panose="02020603050405020304" pitchFamily="18" charset="0"/>
              </a:rPr>
              <a:t>c </a:t>
            </a:r>
            <a:r>
              <a:rPr lang="en-US" altLang="zh-CN" sz="2400" b="1">
                <a:latin typeface="Times New Roman" panose="02020603050405020304" pitchFamily="18" charset="0"/>
                <a:cs typeface="Times New Roman" panose="02020603050405020304" pitchFamily="18" charset="0"/>
              </a:rPr>
              <a:t>&lt;1</a:t>
            </a:r>
            <a:r>
              <a:rPr lang="zh-CN" altLang="en-US" sz="2400" b="1">
                <a:latin typeface="Times New Roman" panose="02020603050405020304" pitchFamily="18" charset="0"/>
                <a:cs typeface="Times New Roman" panose="02020603050405020304" pitchFamily="18" charset="0"/>
              </a:rPr>
              <a:t>和所有充分大的 </a:t>
            </a:r>
            <a:r>
              <a:rPr lang="en-US" altLang="zh-CN" sz="2400" b="1" i="1">
                <a:latin typeface="Times New Roman" panose="02020603050405020304" pitchFamily="18" charset="0"/>
                <a:cs typeface="Times New Roman" panose="02020603050405020304" pitchFamily="18" charset="0"/>
              </a:rPr>
              <a:t>n </a:t>
            </a:r>
            <a:r>
              <a:rPr lang="zh-CN" altLang="en-US" sz="2400" b="1">
                <a:latin typeface="Times New Roman" panose="02020603050405020304" pitchFamily="18" charset="0"/>
                <a:cs typeface="Times New Roman" panose="02020603050405020304" pitchFamily="18" charset="0"/>
              </a:rPr>
              <a:t>有  </a:t>
            </a:r>
            <a:r>
              <a:rPr lang="en-US" altLang="zh-CN" sz="2400" b="1" i="1">
                <a:latin typeface="Times New Roman" panose="02020603050405020304" pitchFamily="18" charset="0"/>
                <a:cs typeface="Times New Roman" panose="02020603050405020304" pitchFamily="18" charset="0"/>
              </a:rPr>
              <a:t>a f</a:t>
            </a:r>
            <a:r>
              <a:rPr lang="en-US" altLang="zh-CN" sz="2400" b="1">
                <a:latin typeface="Times New Roman" panose="02020603050405020304" pitchFamily="18" charset="0"/>
                <a:cs typeface="Times New Roman" panose="02020603050405020304" pitchFamily="18" charset="0"/>
              </a:rPr>
              <a:t>(</a:t>
            </a:r>
            <a:r>
              <a:rPr lang="en-US" altLang="zh-CN" sz="2400" b="1" i="1">
                <a:latin typeface="Times New Roman" panose="02020603050405020304" pitchFamily="18" charset="0"/>
                <a:cs typeface="Times New Roman" panose="02020603050405020304" pitchFamily="18" charset="0"/>
              </a:rPr>
              <a:t>n/b</a:t>
            </a:r>
            <a:r>
              <a:rPr lang="en-US" altLang="zh-CN" sz="2400" b="1">
                <a:latin typeface="Times New Roman" panose="02020603050405020304" pitchFamily="18" charset="0"/>
                <a:cs typeface="Times New Roman" panose="02020603050405020304" pitchFamily="18" charset="0"/>
              </a:rPr>
              <a:t>) </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c f</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lang="zh-CN" altLang="en-US" sz="2400" b="1">
                <a:latin typeface="Times New Roman" panose="02020603050405020304" pitchFamily="18" charset="0"/>
                <a:cs typeface="Times New Roman" panose="02020603050405020304" pitchFamily="18" charset="0"/>
                <a:sym typeface="Symbol" panose="05050102010706020507" pitchFamily="18" charset="2"/>
              </a:rPr>
              <a:t>，那么              </a:t>
            </a:r>
            <a:endParaRPr lang="en-US" altLang="zh-CN" sz="2400" b="1">
              <a:latin typeface="Times New Roman" panose="02020603050405020304" pitchFamily="18" charset="0"/>
              <a:cs typeface="Times New Roman" panose="02020603050405020304" pitchFamily="18" charset="0"/>
              <a:sym typeface="Symbol" panose="05050102010706020507" pitchFamily="18" charset="2"/>
            </a:endParaRPr>
          </a:p>
          <a:p>
            <a:pPr eaLnBrk="1" hangingPunct="1">
              <a:lnSpc>
                <a:spcPts val="3200"/>
              </a:lnSpc>
              <a:spcBef>
                <a:spcPct val="0"/>
              </a:spcBef>
              <a:buFontTx/>
              <a:buNone/>
            </a:pPr>
            <a:r>
              <a:rPr lang="en-US" altLang="zh-CN" sz="2400" b="1">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T</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f</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a:t>
            </a:r>
            <a:endParaRPr lang="zh-CN" altLang="en-US"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xfrm>
            <a:off x="539750" y="44450"/>
            <a:ext cx="8229600" cy="1143000"/>
          </a:xfrm>
        </p:spPr>
        <p:txBody>
          <a:bodyPr/>
          <a:lstStyle/>
          <a:p>
            <a:pPr eaLnBrk="1" hangingPunct="1"/>
            <a:r>
              <a:rPr lang="zh-CN" altLang="en-US" sz="4000" b="1">
                <a:solidFill>
                  <a:srgbClr val="C00000"/>
                </a:solidFill>
              </a:rPr>
              <a:t>主定理的证明</a:t>
            </a:r>
          </a:p>
        </p:txBody>
      </p:sp>
      <p:graphicFrame>
        <p:nvGraphicFramePr>
          <p:cNvPr id="56323" name="Object 1"/>
          <p:cNvGraphicFramePr>
            <a:graphicFrameLocks noChangeAspect="1"/>
          </p:cNvGraphicFramePr>
          <p:nvPr/>
        </p:nvGraphicFramePr>
        <p:xfrm>
          <a:off x="1331913" y="1700213"/>
          <a:ext cx="6489700" cy="4608512"/>
        </p:xfrm>
        <a:graphic>
          <a:graphicData uri="http://schemas.openxmlformats.org/presentationml/2006/ole">
            <mc:AlternateContent xmlns:mc="http://schemas.openxmlformats.org/markup-compatibility/2006">
              <mc:Choice xmlns:v="urn:schemas-microsoft-com:vml" Requires="v">
                <p:oleObj name="公式" r:id="rId2" imgW="3365500" imgH="2387600" progId="Equation.3">
                  <p:embed/>
                </p:oleObj>
              </mc:Choice>
              <mc:Fallback>
                <p:oleObj name="公式" r:id="rId2" imgW="3365500" imgH="2387600" progId="Equation.3">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1700213"/>
                        <a:ext cx="6489700"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24" name="矩形 4"/>
          <p:cNvSpPr>
            <a:spLocks noChangeArrowheads="1"/>
          </p:cNvSpPr>
          <p:nvPr/>
        </p:nvSpPr>
        <p:spPr bwMode="auto">
          <a:xfrm>
            <a:off x="1116013" y="1195388"/>
            <a:ext cx="17668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cs typeface="Times New Roman" panose="02020603050405020304" pitchFamily="18" charset="0"/>
                <a:sym typeface="Symbol" panose="05050102010706020507" pitchFamily="18" charset="2"/>
              </a:rPr>
              <a:t>不妨设</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b</a:t>
            </a:r>
            <a:r>
              <a:rPr lang="en-US" altLang="zh-CN" sz="2400" b="1" i="1" baseline="30000">
                <a:latin typeface="Times New Roman" panose="02020603050405020304" pitchFamily="18" charset="0"/>
                <a:cs typeface="Times New Roman" panose="02020603050405020304" pitchFamily="18" charset="0"/>
                <a:sym typeface="Symbol" panose="05050102010706020507" pitchFamily="18" charset="2"/>
              </a:rPr>
              <a:t>k</a:t>
            </a:r>
            <a:r>
              <a:rPr lang="en-US" altLang="zh-CN" sz="2400" b="1" baseline="30000">
                <a:latin typeface="Times New Roman" panose="02020603050405020304" pitchFamily="18" charset="0"/>
                <a:cs typeface="Times New Roman" panose="02020603050405020304" pitchFamily="18" charset="0"/>
                <a:sym typeface="Symbol" panose="05050102010706020507" pitchFamily="18" charset="2"/>
              </a:rPr>
              <a:t> </a:t>
            </a:r>
            <a:endParaRPr lang="zh-CN" altLang="en-US" sz="2400" baseline="300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a:xfrm>
            <a:off x="457200" y="274638"/>
            <a:ext cx="8229600" cy="850900"/>
          </a:xfrm>
        </p:spPr>
        <p:txBody>
          <a:bodyPr/>
          <a:lstStyle/>
          <a:p>
            <a:pPr algn="l" eaLnBrk="1" hangingPunct="1"/>
            <a:r>
              <a:rPr lang="zh-CN" altLang="en-US" sz="4000" b="1">
                <a:solidFill>
                  <a:srgbClr val="C00000"/>
                </a:solidFill>
              </a:rPr>
              <a:t>                           情况</a:t>
            </a:r>
            <a:r>
              <a:rPr lang="en-US" altLang="zh-CN" sz="4000" b="1">
                <a:solidFill>
                  <a:srgbClr val="C00000"/>
                </a:solidFill>
                <a:latin typeface="Times New Roman" panose="02020603050405020304" pitchFamily="18" charset="0"/>
                <a:cs typeface="Times New Roman" panose="02020603050405020304" pitchFamily="18" charset="0"/>
              </a:rPr>
              <a:t>1</a:t>
            </a:r>
            <a:endParaRPr lang="zh-CN" altLang="en-US" sz="4000" b="1">
              <a:solidFill>
                <a:srgbClr val="C00000"/>
              </a:solidFill>
              <a:latin typeface="Times New Roman" panose="02020603050405020304" pitchFamily="18" charset="0"/>
              <a:cs typeface="Times New Roman" panose="02020603050405020304" pitchFamily="18" charset="0"/>
            </a:endParaRPr>
          </a:p>
        </p:txBody>
      </p:sp>
      <p:graphicFrame>
        <p:nvGraphicFramePr>
          <p:cNvPr id="57347" name="Object 5"/>
          <p:cNvGraphicFramePr>
            <a:graphicFrameLocks noChangeAspect="1"/>
          </p:cNvGraphicFramePr>
          <p:nvPr/>
        </p:nvGraphicFramePr>
        <p:xfrm>
          <a:off x="5651500" y="404813"/>
          <a:ext cx="2759075" cy="576262"/>
        </p:xfrm>
        <a:graphic>
          <a:graphicData uri="http://schemas.openxmlformats.org/presentationml/2006/ole">
            <mc:AlternateContent xmlns:mc="http://schemas.openxmlformats.org/markup-compatibility/2006">
              <mc:Choice xmlns:v="urn:schemas-microsoft-com:vml" Requires="v">
                <p:oleObj name="公式" r:id="rId2" imgW="1155700" imgH="241300" progId="Equation.3">
                  <p:embed/>
                </p:oleObj>
              </mc:Choice>
              <mc:Fallback>
                <p:oleObj name="公式" r:id="rId2" imgW="1155700" imgH="2413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500" y="404813"/>
                        <a:ext cx="27590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48" name="Object 4"/>
          <p:cNvGraphicFramePr>
            <a:graphicFrameLocks noChangeAspect="1"/>
          </p:cNvGraphicFramePr>
          <p:nvPr/>
        </p:nvGraphicFramePr>
        <p:xfrm>
          <a:off x="1038225" y="1125538"/>
          <a:ext cx="3749675" cy="928687"/>
        </p:xfrm>
        <a:graphic>
          <a:graphicData uri="http://schemas.openxmlformats.org/presentationml/2006/ole">
            <mc:AlternateContent xmlns:mc="http://schemas.openxmlformats.org/markup-compatibility/2006">
              <mc:Choice xmlns:v="urn:schemas-microsoft-com:vml" Requires="v">
                <p:oleObj name="公式" r:id="rId4" imgW="1803400" imgH="444500" progId="Equation.3">
                  <p:embed/>
                </p:oleObj>
              </mc:Choice>
              <mc:Fallback>
                <p:oleObj name="公式" r:id="rId4" imgW="1803400" imgH="4445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225" y="1125538"/>
                        <a:ext cx="3749675"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49" name="Object 3"/>
          <p:cNvGraphicFramePr>
            <a:graphicFrameLocks noChangeAspect="1"/>
          </p:cNvGraphicFramePr>
          <p:nvPr/>
        </p:nvGraphicFramePr>
        <p:xfrm>
          <a:off x="1720850" y="1989138"/>
          <a:ext cx="4075113" cy="935037"/>
        </p:xfrm>
        <a:graphic>
          <a:graphicData uri="http://schemas.openxmlformats.org/presentationml/2006/ole">
            <mc:AlternateContent xmlns:mc="http://schemas.openxmlformats.org/markup-compatibility/2006">
              <mc:Choice xmlns:v="urn:schemas-microsoft-com:vml" Requires="v">
                <p:oleObj name="公式" r:id="rId6" imgW="1993900" imgH="457200" progId="Equation.3">
                  <p:embed/>
                </p:oleObj>
              </mc:Choice>
              <mc:Fallback>
                <p:oleObj name="公式" r:id="rId6" imgW="1993900" imgH="4572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20850" y="1989138"/>
                        <a:ext cx="4075113"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50" name="Object 2"/>
          <p:cNvGraphicFramePr>
            <a:graphicFrameLocks noChangeAspect="1"/>
          </p:cNvGraphicFramePr>
          <p:nvPr/>
        </p:nvGraphicFramePr>
        <p:xfrm>
          <a:off x="1692275" y="2852738"/>
          <a:ext cx="4540250" cy="2663825"/>
        </p:xfrm>
        <a:graphic>
          <a:graphicData uri="http://schemas.openxmlformats.org/presentationml/2006/ole">
            <mc:AlternateContent xmlns:mc="http://schemas.openxmlformats.org/markup-compatibility/2006">
              <mc:Choice xmlns:v="urn:schemas-microsoft-com:vml" Requires="v">
                <p:oleObj name="公式" r:id="rId8" imgW="2362200" imgH="1384300" progId="Equation.3">
                  <p:embed/>
                </p:oleObj>
              </mc:Choice>
              <mc:Fallback>
                <p:oleObj name="公式" r:id="rId8" imgW="2362200" imgH="1384300" progId="Equation.3">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2275" y="2852738"/>
                        <a:ext cx="454025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51" name="Object 1"/>
          <p:cNvGraphicFramePr>
            <a:graphicFrameLocks noChangeAspect="1"/>
          </p:cNvGraphicFramePr>
          <p:nvPr/>
        </p:nvGraphicFramePr>
        <p:xfrm>
          <a:off x="1692275" y="5589588"/>
          <a:ext cx="5256213" cy="571500"/>
        </p:xfrm>
        <a:graphic>
          <a:graphicData uri="http://schemas.openxmlformats.org/presentationml/2006/ole">
            <mc:AlternateContent xmlns:mc="http://schemas.openxmlformats.org/markup-compatibility/2006">
              <mc:Choice xmlns:v="urn:schemas-microsoft-com:vml" Requires="v">
                <p:oleObj name="公式" r:id="rId10" imgW="2349500" imgH="254000" progId="Equation.3">
                  <p:embed/>
                </p:oleObj>
              </mc:Choice>
              <mc:Fallback>
                <p:oleObj name="公式" r:id="rId10" imgW="2349500" imgH="254000" progId="Equation.3">
                  <p:embed/>
                  <p:pic>
                    <p:nvPicPr>
                      <p:cNvPr id="0" name="Object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92275" y="5589588"/>
                        <a:ext cx="525621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2" name="Rectangle 6"/>
          <p:cNvSpPr>
            <a:spLocks noChangeArrowheads="1"/>
          </p:cNvSpPr>
          <p:nvPr/>
        </p:nvSpPr>
        <p:spPr bwMode="auto">
          <a:xfrm>
            <a:off x="0" y="0"/>
            <a:ext cx="9144000" cy="45720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fontAlgn="auto" hangingPunct="1">
              <a:spcBef>
                <a:spcPts val="0"/>
              </a:spcBef>
              <a:spcAft>
                <a:spcPts val="0"/>
              </a:spcAft>
              <a:defRPr/>
            </a:pPr>
            <a:endParaRPr lang="zh-CN" altLang="en-US">
              <a:latin typeface="+mn-lt"/>
              <a:ea typeface="+mn-ea"/>
            </a:endParaRPr>
          </a:p>
        </p:txBody>
      </p:sp>
      <p:sp>
        <p:nvSpPr>
          <p:cNvPr id="65545" name="Rectangle 9"/>
          <p:cNvSpPr>
            <a:spLocks noChangeArrowheads="1"/>
          </p:cNvSpPr>
          <p:nvPr/>
        </p:nvSpPr>
        <p:spPr bwMode="auto">
          <a:xfrm>
            <a:off x="0" y="2505075"/>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indent="1266825" fontAlgn="auto">
              <a:spcBef>
                <a:spcPts val="0"/>
              </a:spcBef>
              <a:spcAft>
                <a:spcPts val="0"/>
              </a:spcAft>
              <a:defRPr/>
            </a:pPr>
            <a:r>
              <a:rPr lang="en-US" altLang="zh-CN" sz="1000">
                <a:latin typeface="Times New Roman" pitchFamily="18" charset="0"/>
                <a:cs typeface="Times New Roman" pitchFamily="18" charset="0"/>
              </a:rPr>
              <a:t> </a:t>
            </a:r>
            <a:endParaRPr lang="en-US" altLang="zh-CN" sz="800"/>
          </a:p>
          <a:p>
            <a:pPr indent="1266825" fontAlgn="auto">
              <a:spcBef>
                <a:spcPts val="0"/>
              </a:spcBef>
              <a:spcAft>
                <a:spcPts val="0"/>
              </a:spcAft>
              <a:defRPr/>
            </a:pPr>
            <a:endParaRPr lang="en-US" altLang="zh-CN"/>
          </a:p>
        </p:txBody>
      </p:sp>
      <p:sp>
        <p:nvSpPr>
          <p:cNvPr id="65546" name="Rectangle 10"/>
          <p:cNvSpPr>
            <a:spLocks noChangeArrowheads="1"/>
          </p:cNvSpPr>
          <p:nvPr/>
        </p:nvSpPr>
        <p:spPr bwMode="auto">
          <a:xfrm>
            <a:off x="0" y="3876675"/>
            <a:ext cx="9144000" cy="45720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indent="266700" fontAlgn="auto">
              <a:spcBef>
                <a:spcPts val="0"/>
              </a:spcBef>
              <a:spcAft>
                <a:spcPts val="0"/>
              </a:spcAft>
              <a:defRPr/>
            </a:pPr>
            <a:r>
              <a:rPr lang="en-US" altLang="zh-CN" sz="1000">
                <a:latin typeface="Times New Roman" pitchFamily="18" charset="0"/>
                <a:cs typeface="Times New Roman" pitchFamily="18" charset="0"/>
              </a:rPr>
              <a:t>               </a:t>
            </a:r>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457200" y="419100"/>
            <a:ext cx="8229600" cy="633413"/>
          </a:xfrm>
        </p:spPr>
        <p:txBody>
          <a:bodyPr/>
          <a:lstStyle/>
          <a:p>
            <a:pPr algn="l" eaLnBrk="1" hangingPunct="1"/>
            <a:r>
              <a:rPr lang="zh-CN" altLang="en-US" sz="4000" b="1">
                <a:solidFill>
                  <a:srgbClr val="C00000"/>
                </a:solidFill>
              </a:rPr>
              <a:t>                            情况</a:t>
            </a:r>
            <a:r>
              <a:rPr lang="en-US" altLang="zh-CN" sz="4000" b="1">
                <a:solidFill>
                  <a:srgbClr val="C00000"/>
                </a:solidFill>
                <a:latin typeface="Times New Roman" panose="02020603050405020304" pitchFamily="18" charset="0"/>
                <a:cs typeface="Times New Roman" panose="02020603050405020304" pitchFamily="18" charset="0"/>
              </a:rPr>
              <a:t>2</a:t>
            </a:r>
            <a:endParaRPr lang="zh-CN" altLang="en-US" sz="4000" b="1">
              <a:solidFill>
                <a:srgbClr val="C00000"/>
              </a:solidFill>
              <a:latin typeface="Times New Roman" panose="02020603050405020304" pitchFamily="18" charset="0"/>
              <a:cs typeface="Times New Roman" panose="02020603050405020304" pitchFamily="18" charset="0"/>
            </a:endParaRPr>
          </a:p>
        </p:txBody>
      </p:sp>
      <p:graphicFrame>
        <p:nvGraphicFramePr>
          <p:cNvPr id="58371" name="Object 1"/>
          <p:cNvGraphicFramePr>
            <a:graphicFrameLocks noChangeAspect="1"/>
          </p:cNvGraphicFramePr>
          <p:nvPr/>
        </p:nvGraphicFramePr>
        <p:xfrm>
          <a:off x="5580063" y="476250"/>
          <a:ext cx="2540000" cy="576263"/>
        </p:xfrm>
        <a:graphic>
          <a:graphicData uri="http://schemas.openxmlformats.org/presentationml/2006/ole">
            <mc:AlternateContent xmlns:mc="http://schemas.openxmlformats.org/markup-compatibility/2006">
              <mc:Choice xmlns:v="urn:schemas-microsoft-com:vml" Requires="v">
                <p:oleObj name="公式" r:id="rId2" imgW="1066800" imgH="241300" progId="Equation.3">
                  <p:embed/>
                </p:oleObj>
              </mc:Choice>
              <mc:Fallback>
                <p:oleObj name="公式" r:id="rId2" imgW="1066800" imgH="241300" progId="Equation.3">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476250"/>
                        <a:ext cx="2540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2" name="Object 4"/>
          <p:cNvGraphicFramePr>
            <a:graphicFrameLocks noChangeAspect="1"/>
          </p:cNvGraphicFramePr>
          <p:nvPr/>
        </p:nvGraphicFramePr>
        <p:xfrm>
          <a:off x="1547813" y="1412875"/>
          <a:ext cx="4725987" cy="1081088"/>
        </p:xfrm>
        <a:graphic>
          <a:graphicData uri="http://schemas.openxmlformats.org/presentationml/2006/ole">
            <mc:AlternateContent xmlns:mc="http://schemas.openxmlformats.org/markup-compatibility/2006">
              <mc:Choice xmlns:v="urn:schemas-microsoft-com:vml" Requires="v">
                <p:oleObj name="公式" r:id="rId4" imgW="1954951" imgH="444307" progId="Equation.3">
                  <p:embed/>
                </p:oleObj>
              </mc:Choice>
              <mc:Fallback>
                <p:oleObj name="公式" r:id="rId4" imgW="1954951" imgH="444307"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1412875"/>
                        <a:ext cx="4725987"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3" name="Object 3"/>
          <p:cNvGraphicFramePr>
            <a:graphicFrameLocks noChangeAspect="1"/>
          </p:cNvGraphicFramePr>
          <p:nvPr/>
        </p:nvGraphicFramePr>
        <p:xfrm>
          <a:off x="1619250" y="2565400"/>
          <a:ext cx="5870575" cy="3384550"/>
        </p:xfrm>
        <a:graphic>
          <a:graphicData uri="http://schemas.openxmlformats.org/presentationml/2006/ole">
            <mc:AlternateContent xmlns:mc="http://schemas.openxmlformats.org/markup-compatibility/2006">
              <mc:Choice xmlns:v="urn:schemas-microsoft-com:vml" Requires="v">
                <p:oleObj name="公式" r:id="rId6" imgW="2514600" imgH="1447800" progId="Equation.3">
                  <p:embed/>
                </p:oleObj>
              </mc:Choice>
              <mc:Fallback>
                <p:oleObj name="公式" r:id="rId6" imgW="2514600" imgH="14478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250" y="2565400"/>
                        <a:ext cx="58705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65" name="Rectangle 5"/>
          <p:cNvSpPr>
            <a:spLocks noChangeArrowheads="1"/>
          </p:cNvSpPr>
          <p:nvPr/>
        </p:nvSpPr>
        <p:spPr bwMode="auto">
          <a:xfrm>
            <a:off x="0" y="0"/>
            <a:ext cx="9144000" cy="45720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fontAlgn="auto" hangingPunct="1">
              <a:spcBef>
                <a:spcPts val="0"/>
              </a:spcBef>
              <a:spcAft>
                <a:spcPts val="0"/>
              </a:spcAft>
              <a:defRPr/>
            </a:pPr>
            <a:endParaRPr lang="zh-CN" altLang="en-US">
              <a:latin typeface="+mn-lt"/>
              <a:ea typeface="+mn-ea"/>
            </a:endParaRPr>
          </a:p>
        </p:txBody>
      </p:sp>
      <p:sp>
        <p:nvSpPr>
          <p:cNvPr id="66566" name="Rectangle 6"/>
          <p:cNvSpPr>
            <a:spLocks noChangeArrowheads="1"/>
          </p:cNvSpPr>
          <p:nvPr/>
        </p:nvSpPr>
        <p:spPr bwMode="auto">
          <a:xfrm>
            <a:off x="0" y="904875"/>
            <a:ext cx="9144000" cy="45720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fontAlgn="auto" hangingPunct="1">
              <a:spcBef>
                <a:spcPts val="0"/>
              </a:spcBef>
              <a:spcAft>
                <a:spcPts val="0"/>
              </a:spcAft>
              <a:defRPr/>
            </a:pPr>
            <a:endParaRPr lang="zh-CN" altLang="en-US">
              <a:latin typeface="+mn-lt"/>
              <a:ea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457200" y="274638"/>
            <a:ext cx="8229600" cy="777875"/>
          </a:xfrm>
        </p:spPr>
        <p:txBody>
          <a:bodyPr/>
          <a:lstStyle/>
          <a:p>
            <a:pPr algn="l" eaLnBrk="1" hangingPunct="1"/>
            <a:r>
              <a:rPr lang="zh-CN" altLang="en-US" sz="4000" b="1">
                <a:solidFill>
                  <a:srgbClr val="C00000"/>
                </a:solidFill>
              </a:rPr>
              <a:t>                          情况</a:t>
            </a:r>
            <a:r>
              <a:rPr lang="en-US" altLang="zh-CN" sz="4000" b="1">
                <a:solidFill>
                  <a:srgbClr val="C00000"/>
                </a:solidFill>
                <a:latin typeface="Times New Roman" panose="02020603050405020304" pitchFamily="18" charset="0"/>
                <a:cs typeface="Times New Roman" panose="02020603050405020304" pitchFamily="18" charset="0"/>
              </a:rPr>
              <a:t>3</a:t>
            </a:r>
            <a:endParaRPr lang="zh-CN" altLang="en-US" sz="4000" b="1">
              <a:solidFill>
                <a:srgbClr val="C00000"/>
              </a:solidFill>
              <a:latin typeface="Times New Roman" panose="02020603050405020304" pitchFamily="18" charset="0"/>
              <a:cs typeface="Times New Roman" panose="02020603050405020304" pitchFamily="18" charset="0"/>
            </a:endParaRPr>
          </a:p>
        </p:txBody>
      </p:sp>
      <p:sp>
        <p:nvSpPr>
          <p:cNvPr id="67586" name="Rectangle 2"/>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fontAlgn="auto" hangingPunct="1">
              <a:spcBef>
                <a:spcPts val="0"/>
              </a:spcBef>
              <a:spcAft>
                <a:spcPts val="0"/>
              </a:spcAft>
              <a:defRPr/>
            </a:pPr>
            <a:endParaRPr lang="zh-CN" altLang="en-US">
              <a:latin typeface="+mn-lt"/>
              <a:ea typeface="+mn-ea"/>
            </a:endParaRPr>
          </a:p>
        </p:txBody>
      </p:sp>
      <p:graphicFrame>
        <p:nvGraphicFramePr>
          <p:cNvPr id="59396" name="Object 1"/>
          <p:cNvGraphicFramePr>
            <a:graphicFrameLocks noChangeAspect="1"/>
          </p:cNvGraphicFramePr>
          <p:nvPr/>
        </p:nvGraphicFramePr>
        <p:xfrm>
          <a:off x="5292725" y="404813"/>
          <a:ext cx="3513138" cy="577850"/>
        </p:xfrm>
        <a:graphic>
          <a:graphicData uri="http://schemas.openxmlformats.org/presentationml/2006/ole">
            <mc:AlternateContent xmlns:mc="http://schemas.openxmlformats.org/markup-compatibility/2006">
              <mc:Choice xmlns:v="urn:schemas-microsoft-com:vml" Requires="v">
                <p:oleObj name="公式" r:id="rId2" imgW="1168400" imgH="241300" progId="Equation.3">
                  <p:embed/>
                </p:oleObj>
              </mc:Choice>
              <mc:Fallback>
                <p:oleObj name="公式" r:id="rId2" imgW="1168400" imgH="241300" progId="Equation.3">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725" y="404813"/>
                        <a:ext cx="3513138"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88" name="Rectangle 4"/>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fontAlgn="auto" hangingPunct="1">
              <a:spcBef>
                <a:spcPts val="0"/>
              </a:spcBef>
              <a:spcAft>
                <a:spcPts val="0"/>
              </a:spcAft>
              <a:defRPr/>
            </a:pPr>
            <a:endParaRPr lang="zh-CN" altLang="en-US">
              <a:latin typeface="+mn-lt"/>
              <a:ea typeface="+mn-ea"/>
            </a:endParaRPr>
          </a:p>
        </p:txBody>
      </p:sp>
      <p:graphicFrame>
        <p:nvGraphicFramePr>
          <p:cNvPr id="59398" name="Object 3"/>
          <p:cNvGraphicFramePr>
            <a:graphicFrameLocks noChangeAspect="1"/>
          </p:cNvGraphicFramePr>
          <p:nvPr/>
        </p:nvGraphicFramePr>
        <p:xfrm>
          <a:off x="1304925" y="1557338"/>
          <a:ext cx="6723063" cy="3959225"/>
        </p:xfrm>
        <a:graphic>
          <a:graphicData uri="http://schemas.openxmlformats.org/presentationml/2006/ole">
            <mc:AlternateContent xmlns:mc="http://schemas.openxmlformats.org/markup-compatibility/2006">
              <mc:Choice xmlns:v="urn:schemas-microsoft-com:vml" Requires="v">
                <p:oleObj name="公式" r:id="rId4" imgW="3187700" imgH="1879600" progId="Equation.3">
                  <p:embed/>
                </p:oleObj>
              </mc:Choice>
              <mc:Fallback>
                <p:oleObj name="公式" r:id="rId4" imgW="3187700" imgH="18796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4925" y="1557338"/>
                        <a:ext cx="6723063"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5" name="标题 17"/>
          <p:cNvSpPr>
            <a:spLocks noGrp="1"/>
          </p:cNvSpPr>
          <p:nvPr>
            <p:ph type="title"/>
          </p:nvPr>
        </p:nvSpPr>
        <p:spPr>
          <a:xfrm>
            <a:off x="457200" y="333375"/>
            <a:ext cx="8229600" cy="633413"/>
          </a:xfrm>
        </p:spPr>
        <p:txBody>
          <a:bodyPr rtlCol="0">
            <a:normAutofit fontScale="90000"/>
          </a:bodyPr>
          <a:lstStyle/>
          <a:p>
            <a:pPr eaLnBrk="1" fontAlgn="auto" hangingPunct="1">
              <a:spcAft>
                <a:spcPts val="0"/>
              </a:spcAft>
              <a:defRPr/>
            </a:pPr>
            <a:r>
              <a:rPr lang="zh-CN" altLang="en-US" sz="4000" b="1" dirty="0">
                <a:solidFill>
                  <a:srgbClr val="C00000"/>
                </a:solidFill>
              </a:rPr>
              <a:t> </a:t>
            </a:r>
            <a:r>
              <a:rPr lang="zh-CN" altLang="en-US" b="1" dirty="0">
                <a:solidFill>
                  <a:srgbClr val="C00000"/>
                </a:solidFill>
              </a:rPr>
              <a:t>主定理的应用</a:t>
            </a:r>
          </a:p>
        </p:txBody>
      </p:sp>
      <p:sp>
        <p:nvSpPr>
          <p:cNvPr id="19" name="内容占位符 18"/>
          <p:cNvSpPr>
            <a:spLocks noGrp="1"/>
          </p:cNvSpPr>
          <p:nvPr>
            <p:ph idx="1"/>
          </p:nvPr>
        </p:nvSpPr>
        <p:spPr>
          <a:xfrm>
            <a:off x="395288" y="1300163"/>
            <a:ext cx="8229600" cy="4525962"/>
          </a:xfrm>
        </p:spPr>
        <p:txBody>
          <a:bodyPr rtlCol="0">
            <a:normAutofit/>
          </a:bodyPr>
          <a:lstStyle/>
          <a:p>
            <a:pPr eaLnBrk="1" fontAlgn="auto" hangingPunct="1">
              <a:spcAft>
                <a:spcPts val="0"/>
              </a:spcAft>
              <a:buFont typeface="Arial" charset="0"/>
              <a:buNone/>
              <a:defRPr/>
            </a:pPr>
            <a:r>
              <a:rPr lang="zh-CN" altLang="en-US" sz="2400" b="1" dirty="0">
                <a:solidFill>
                  <a:srgbClr val="C00000"/>
                </a:solidFill>
                <a:latin typeface="Times New Roman" pitchFamily="18" charset="0"/>
                <a:cs typeface="Times New Roman" pitchFamily="18" charset="0"/>
              </a:rPr>
              <a:t>例</a:t>
            </a:r>
            <a:r>
              <a:rPr lang="en-US" altLang="zh-CN" sz="2400" b="1" dirty="0">
                <a:solidFill>
                  <a:srgbClr val="C00000"/>
                </a:solidFill>
                <a:latin typeface="Times New Roman" pitchFamily="18" charset="0"/>
                <a:cs typeface="Times New Roman" pitchFamily="18" charset="0"/>
              </a:rPr>
              <a:t> </a:t>
            </a:r>
            <a:r>
              <a:rPr lang="zh-CN" altLang="en-US" sz="2400" b="1" dirty="0"/>
              <a:t>求解递推方程</a:t>
            </a:r>
          </a:p>
          <a:p>
            <a:pPr marL="324000" eaLnBrk="1" fontAlgn="auto" hangingPunct="1">
              <a:spcBef>
                <a:spcPts val="1200"/>
              </a:spcBef>
              <a:spcAft>
                <a:spcPts val="0"/>
              </a:spcAft>
              <a:buFont typeface="Arial" charset="0"/>
              <a:buNone/>
              <a:defRPr/>
            </a:pPr>
            <a:r>
              <a:rPr lang="zh-CN" altLang="en-US" sz="2400" b="1" dirty="0"/>
              <a:t>解</a:t>
            </a:r>
            <a:r>
              <a:rPr lang="en-US" sz="2400" b="1" dirty="0"/>
              <a:t>  </a:t>
            </a:r>
            <a:r>
              <a:rPr lang="zh-CN" altLang="en-US" sz="2400" b="1" dirty="0"/>
              <a:t>上述递推方程中的</a:t>
            </a:r>
            <a:r>
              <a:rPr lang="en-US" sz="2400" b="1" dirty="0"/>
              <a:t>                                         </a:t>
            </a:r>
            <a:r>
              <a:rPr lang="zh-CN" altLang="en-US" sz="2400" b="1" dirty="0"/>
              <a:t>那么</a:t>
            </a:r>
            <a:r>
              <a:rPr lang="en-US" sz="2400" b="1" dirty="0"/>
              <a:t> </a:t>
            </a:r>
            <a:endParaRPr lang="zh-CN" altLang="en-US" sz="2400" b="1" dirty="0"/>
          </a:p>
          <a:p>
            <a:pPr eaLnBrk="1" fontAlgn="auto" hangingPunct="1">
              <a:spcAft>
                <a:spcPts val="0"/>
              </a:spcAft>
              <a:buFont typeface="Arial" charset="0"/>
              <a:buNone/>
              <a:defRPr/>
            </a:pPr>
            <a:endParaRPr lang="en-US" altLang="zh-CN" sz="2400" b="1" dirty="0"/>
          </a:p>
          <a:p>
            <a:pPr eaLnBrk="1" fontAlgn="auto" hangingPunct="1">
              <a:spcAft>
                <a:spcPts val="0"/>
              </a:spcAft>
              <a:buFont typeface="Arial" charset="0"/>
              <a:buNone/>
              <a:defRPr/>
            </a:pPr>
            <a:r>
              <a:rPr lang="zh-CN" altLang="en-US" sz="2400" b="1" dirty="0"/>
              <a:t>相当于主定理的第一种情况，其中</a:t>
            </a:r>
            <a:r>
              <a:rPr lang="en-US" sz="2400" b="1" i="1" dirty="0">
                <a:sym typeface="Symbol"/>
              </a:rPr>
              <a:t></a:t>
            </a:r>
            <a:r>
              <a:rPr lang="en-US" sz="2400" b="1" dirty="0"/>
              <a:t>=1. </a:t>
            </a:r>
            <a:r>
              <a:rPr lang="zh-CN" altLang="en-US" sz="2400" b="1" dirty="0"/>
              <a:t>根据定理得到</a:t>
            </a:r>
            <a:r>
              <a:rPr lang="en-US" sz="2400" b="1" dirty="0"/>
              <a:t> </a:t>
            </a:r>
            <a:endParaRPr lang="zh-CN" altLang="en-US" sz="2400" b="1" dirty="0"/>
          </a:p>
          <a:p>
            <a:pPr eaLnBrk="1" fontAlgn="auto" hangingPunct="1">
              <a:spcAft>
                <a:spcPts val="0"/>
              </a:spcAft>
              <a:defRPr/>
            </a:pPr>
            <a:endParaRPr lang="en-US" sz="2400" b="1" dirty="0"/>
          </a:p>
          <a:p>
            <a:pPr eaLnBrk="1" fontAlgn="auto" hangingPunct="1">
              <a:spcAft>
                <a:spcPts val="0"/>
              </a:spcAft>
              <a:defRPr/>
            </a:pPr>
            <a:endParaRPr lang="en-US" sz="2400" b="1" dirty="0"/>
          </a:p>
          <a:p>
            <a:pPr eaLnBrk="1" fontAlgn="auto" hangingPunct="1">
              <a:spcAft>
                <a:spcPts val="0"/>
              </a:spcAft>
              <a:buFont typeface="Arial" charset="0"/>
              <a:buNone/>
              <a:defRPr/>
            </a:pPr>
            <a:r>
              <a:rPr lang="zh-CN" altLang="en-US" sz="2400" b="1" dirty="0">
                <a:solidFill>
                  <a:srgbClr val="C00000"/>
                </a:solidFill>
              </a:rPr>
              <a:t>例</a:t>
            </a:r>
            <a:r>
              <a:rPr lang="en-US" sz="2400" b="1" dirty="0">
                <a:solidFill>
                  <a:srgbClr val="C00000"/>
                </a:solidFill>
                <a:latin typeface="Times New Roman" pitchFamily="18" charset="0"/>
                <a:cs typeface="Times New Roman" pitchFamily="18" charset="0"/>
              </a:rPr>
              <a:t> </a:t>
            </a:r>
            <a:r>
              <a:rPr lang="en-US" altLang="zh-CN" sz="2400" b="1" dirty="0">
                <a:solidFill>
                  <a:srgbClr val="C00000"/>
                </a:solidFill>
              </a:rPr>
              <a:t> </a:t>
            </a:r>
            <a:r>
              <a:rPr lang="zh-CN" altLang="en-US" sz="2400" b="1" dirty="0"/>
              <a:t>求解递推方程</a:t>
            </a:r>
          </a:p>
          <a:p>
            <a:pPr eaLnBrk="1" fontAlgn="auto" hangingPunct="1">
              <a:spcAft>
                <a:spcPts val="0"/>
              </a:spcAft>
              <a:buFont typeface="Arial" charset="0"/>
              <a:buNone/>
              <a:defRPr/>
            </a:pPr>
            <a:r>
              <a:rPr lang="zh-CN" altLang="en-US" sz="2400" b="1" dirty="0"/>
              <a:t>解</a:t>
            </a:r>
            <a:r>
              <a:rPr lang="en-US" sz="2400" b="1" dirty="0"/>
              <a:t>  </a:t>
            </a:r>
            <a:r>
              <a:rPr lang="zh-CN" altLang="en-US" sz="2400" b="1" dirty="0"/>
              <a:t>上述递推方程中的 </a:t>
            </a:r>
            <a:r>
              <a:rPr lang="en-US" sz="2400" b="1" i="1" dirty="0">
                <a:latin typeface="Times New Roman" pitchFamily="18" charset="0"/>
                <a:cs typeface="Times New Roman" pitchFamily="18" charset="0"/>
              </a:rPr>
              <a:t>a</a:t>
            </a:r>
            <a:r>
              <a:rPr lang="en-US" sz="2400" b="1" dirty="0">
                <a:latin typeface="Times New Roman" pitchFamily="18" charset="0"/>
                <a:cs typeface="Times New Roman" pitchFamily="18" charset="0"/>
              </a:rPr>
              <a:t>=1, </a:t>
            </a:r>
            <a:r>
              <a:rPr lang="en-US" sz="2400" b="1" i="1" dirty="0">
                <a:latin typeface="Times New Roman" pitchFamily="18" charset="0"/>
                <a:cs typeface="Times New Roman" pitchFamily="18" charset="0"/>
              </a:rPr>
              <a:t>b</a:t>
            </a:r>
            <a:r>
              <a:rPr lang="en-US" sz="2400" b="1" dirty="0">
                <a:latin typeface="Times New Roman" pitchFamily="18" charset="0"/>
                <a:cs typeface="Times New Roman" pitchFamily="18" charset="0"/>
              </a:rPr>
              <a:t>=3/2, </a:t>
            </a:r>
            <a:r>
              <a:rPr lang="en-US" sz="2400" b="1" i="1" dirty="0">
                <a:latin typeface="Times New Roman" pitchFamily="18" charset="0"/>
                <a:cs typeface="Times New Roman" pitchFamily="18" charset="0"/>
              </a:rPr>
              <a:t>f</a:t>
            </a:r>
            <a:r>
              <a:rPr lang="en-US" sz="2400" b="1" dirty="0">
                <a:latin typeface="Times New Roman" pitchFamily="18" charset="0"/>
                <a:cs typeface="Times New Roman" pitchFamily="18" charset="0"/>
              </a:rPr>
              <a:t>(</a:t>
            </a:r>
            <a:r>
              <a:rPr lang="en-US" sz="2400" b="1" i="1" dirty="0">
                <a:latin typeface="Times New Roman" pitchFamily="18" charset="0"/>
                <a:cs typeface="Times New Roman" pitchFamily="18" charset="0"/>
              </a:rPr>
              <a:t>n</a:t>
            </a:r>
            <a:r>
              <a:rPr lang="en-US" sz="2400" b="1" dirty="0">
                <a:latin typeface="Times New Roman" pitchFamily="18" charset="0"/>
                <a:cs typeface="Times New Roman" pitchFamily="18" charset="0"/>
              </a:rPr>
              <a:t>)=1</a:t>
            </a:r>
            <a:r>
              <a:rPr lang="zh-CN" altLang="en-US" sz="2400" b="1" dirty="0"/>
              <a:t>，那么</a:t>
            </a:r>
            <a:r>
              <a:rPr lang="en-US" sz="2400" b="1" dirty="0"/>
              <a:t> </a:t>
            </a:r>
            <a:endParaRPr lang="zh-CN" altLang="en-US" sz="2400" b="1" dirty="0"/>
          </a:p>
          <a:p>
            <a:pPr eaLnBrk="1" fontAlgn="auto" hangingPunct="1">
              <a:spcAft>
                <a:spcPts val="0"/>
              </a:spcAft>
              <a:buFont typeface="Arial" charset="0"/>
              <a:buNone/>
              <a:defRPr/>
            </a:pPr>
            <a:endParaRPr lang="en-US" altLang="zh-CN" sz="2400" b="1" dirty="0"/>
          </a:p>
          <a:p>
            <a:pPr eaLnBrk="1" fontAlgn="auto" hangingPunct="1">
              <a:spcAft>
                <a:spcPts val="0"/>
              </a:spcAft>
              <a:buFont typeface="Arial" charset="0"/>
              <a:buNone/>
              <a:defRPr/>
            </a:pPr>
            <a:r>
              <a:rPr lang="zh-CN" altLang="en-US" sz="2400" b="1" dirty="0"/>
              <a:t>相当于主定理的第二种情况</a:t>
            </a:r>
            <a:r>
              <a:rPr lang="en-US" sz="2400" b="1" dirty="0"/>
              <a:t>. </a:t>
            </a:r>
            <a:r>
              <a:rPr lang="zh-CN" altLang="en-US" sz="2400" b="1" dirty="0"/>
              <a:t>根据定理得到</a:t>
            </a:r>
            <a:r>
              <a:rPr lang="en-US" sz="2400" b="1" dirty="0"/>
              <a:t> .</a:t>
            </a:r>
            <a:endParaRPr lang="zh-CN" altLang="en-US" sz="2400" b="1" dirty="0"/>
          </a:p>
          <a:p>
            <a:pPr eaLnBrk="1" fontAlgn="auto" hangingPunct="1">
              <a:spcAft>
                <a:spcPts val="0"/>
              </a:spcAft>
              <a:defRPr/>
            </a:pPr>
            <a:endParaRPr lang="zh-CN" altLang="en-US" dirty="0"/>
          </a:p>
        </p:txBody>
      </p:sp>
      <p:sp>
        <p:nvSpPr>
          <p:cNvPr id="68625" name="Rectangle 17"/>
          <p:cNvSpPr>
            <a:spLocks noChangeArrowheads="1"/>
          </p:cNvSpPr>
          <p:nvPr/>
        </p:nvSpPr>
        <p:spPr bwMode="auto">
          <a:xfrm>
            <a:off x="0" y="319088"/>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fontAlgn="auto" hangingPunct="1">
              <a:spcBef>
                <a:spcPts val="0"/>
              </a:spcBef>
              <a:spcAft>
                <a:spcPts val="0"/>
              </a:spcAft>
              <a:defRPr/>
            </a:pPr>
            <a:endParaRPr lang="zh-CN" altLang="en-US">
              <a:latin typeface="+mn-lt"/>
              <a:ea typeface="+mn-ea"/>
            </a:endParaRPr>
          </a:p>
        </p:txBody>
      </p:sp>
      <p:graphicFrame>
        <p:nvGraphicFramePr>
          <p:cNvPr id="60421" name="Object 16"/>
          <p:cNvGraphicFramePr>
            <a:graphicFrameLocks noChangeAspect="1"/>
          </p:cNvGraphicFramePr>
          <p:nvPr>
            <p:extLst>
              <p:ext uri="{D42A27DB-BD31-4B8C-83A1-F6EECF244321}">
                <p14:modId xmlns:p14="http://schemas.microsoft.com/office/powerpoint/2010/main" val="3725761347"/>
              </p:ext>
            </p:extLst>
          </p:nvPr>
        </p:nvGraphicFramePr>
        <p:xfrm>
          <a:off x="3499652" y="1361281"/>
          <a:ext cx="2484437" cy="398463"/>
        </p:xfrm>
        <a:graphic>
          <a:graphicData uri="http://schemas.openxmlformats.org/presentationml/2006/ole">
            <mc:AlternateContent xmlns:mc="http://schemas.openxmlformats.org/markup-compatibility/2006">
              <mc:Choice xmlns:v="urn:schemas-microsoft-com:vml" Requires="v">
                <p:oleObj name="公式" r:id="rId2" imgW="1269449" imgH="203112" progId="Equation.3">
                  <p:embed/>
                </p:oleObj>
              </mc:Choice>
              <mc:Fallback>
                <p:oleObj name="公式" r:id="rId2" imgW="1269449" imgH="203112" progId="Equation.3">
                  <p:embed/>
                  <p:pic>
                    <p:nvPicPr>
                      <p:cNvPr id="0" name="Object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9652" y="1361281"/>
                        <a:ext cx="248443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27" name="Rectangle 19"/>
          <p:cNvSpPr>
            <a:spLocks noChangeArrowheads="1"/>
          </p:cNvSpPr>
          <p:nvPr/>
        </p:nvSpPr>
        <p:spPr bwMode="auto">
          <a:xfrm>
            <a:off x="0" y="319088"/>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fontAlgn="auto" hangingPunct="1">
              <a:spcBef>
                <a:spcPts val="0"/>
              </a:spcBef>
              <a:spcAft>
                <a:spcPts val="0"/>
              </a:spcAft>
              <a:defRPr/>
            </a:pPr>
            <a:endParaRPr lang="zh-CN" altLang="en-US">
              <a:latin typeface="+mn-lt"/>
              <a:ea typeface="+mn-ea"/>
            </a:endParaRPr>
          </a:p>
        </p:txBody>
      </p:sp>
      <p:graphicFrame>
        <p:nvGraphicFramePr>
          <p:cNvPr id="60423" name="Object 18"/>
          <p:cNvGraphicFramePr>
            <a:graphicFrameLocks noChangeAspect="1"/>
          </p:cNvGraphicFramePr>
          <p:nvPr/>
        </p:nvGraphicFramePr>
        <p:xfrm>
          <a:off x="3563938" y="1876425"/>
          <a:ext cx="2463800" cy="358775"/>
        </p:xfrm>
        <a:graphic>
          <a:graphicData uri="http://schemas.openxmlformats.org/presentationml/2006/ole">
            <mc:AlternateContent xmlns:mc="http://schemas.openxmlformats.org/markup-compatibility/2006">
              <mc:Choice xmlns:v="urn:schemas-microsoft-com:vml" Requires="v">
                <p:oleObj name="公式" r:id="rId4" imgW="1371600" imgH="203200" progId="Equation.3">
                  <p:embed/>
                </p:oleObj>
              </mc:Choice>
              <mc:Fallback>
                <p:oleObj name="公式" r:id="rId4" imgW="1371600" imgH="203200" progId="Equation.3">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938" y="1876425"/>
                        <a:ext cx="24638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29" name="Rectangle 21"/>
          <p:cNvSpPr>
            <a:spLocks noChangeArrowheads="1"/>
          </p:cNvSpPr>
          <p:nvPr/>
        </p:nvSpPr>
        <p:spPr bwMode="auto">
          <a:xfrm>
            <a:off x="0" y="319088"/>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fontAlgn="auto" hangingPunct="1">
              <a:spcBef>
                <a:spcPts val="0"/>
              </a:spcBef>
              <a:spcAft>
                <a:spcPts val="0"/>
              </a:spcAft>
              <a:defRPr/>
            </a:pPr>
            <a:endParaRPr lang="zh-CN" altLang="en-US">
              <a:latin typeface="+mn-lt"/>
              <a:ea typeface="+mn-ea"/>
            </a:endParaRPr>
          </a:p>
        </p:txBody>
      </p:sp>
      <p:sp>
        <p:nvSpPr>
          <p:cNvPr id="68631" name="Rectangle 23"/>
          <p:cNvSpPr>
            <a:spLocks noChangeArrowheads="1"/>
          </p:cNvSpPr>
          <p:nvPr/>
        </p:nvSpPr>
        <p:spPr bwMode="auto">
          <a:xfrm>
            <a:off x="0" y="319088"/>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fontAlgn="auto" hangingPunct="1">
              <a:spcBef>
                <a:spcPts val="0"/>
              </a:spcBef>
              <a:spcAft>
                <a:spcPts val="0"/>
              </a:spcAft>
              <a:defRPr/>
            </a:pPr>
            <a:endParaRPr lang="zh-CN" altLang="en-US">
              <a:latin typeface="+mn-lt"/>
              <a:ea typeface="+mn-ea"/>
            </a:endParaRPr>
          </a:p>
        </p:txBody>
      </p:sp>
      <p:graphicFrame>
        <p:nvGraphicFramePr>
          <p:cNvPr id="60426" name="Object 22"/>
          <p:cNvGraphicFramePr>
            <a:graphicFrameLocks noChangeAspect="1"/>
          </p:cNvGraphicFramePr>
          <p:nvPr/>
        </p:nvGraphicFramePr>
        <p:xfrm>
          <a:off x="3276600" y="4108450"/>
          <a:ext cx="2205038" cy="360363"/>
        </p:xfrm>
        <a:graphic>
          <a:graphicData uri="http://schemas.openxmlformats.org/presentationml/2006/ole">
            <mc:AlternateContent xmlns:mc="http://schemas.openxmlformats.org/markup-compatibility/2006">
              <mc:Choice xmlns:v="urn:schemas-microsoft-com:vml" Requires="v">
                <p:oleObj name="公式" r:id="rId6" imgW="1244600" imgH="203200" progId="Equation.3">
                  <p:embed/>
                </p:oleObj>
              </mc:Choice>
              <mc:Fallback>
                <p:oleObj name="公式" r:id="rId6" imgW="1244600" imgH="203200" progId="Equation.3">
                  <p:embed/>
                  <p:pic>
                    <p:nvPicPr>
                      <p:cNvPr id="0" name="Object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4108450"/>
                        <a:ext cx="22050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33" name="Rectangle 25"/>
          <p:cNvSpPr>
            <a:spLocks noChangeArrowheads="1"/>
          </p:cNvSpPr>
          <p:nvPr/>
        </p:nvSpPr>
        <p:spPr bwMode="auto">
          <a:xfrm>
            <a:off x="0" y="319088"/>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fontAlgn="auto" hangingPunct="1">
              <a:spcBef>
                <a:spcPts val="0"/>
              </a:spcBef>
              <a:spcAft>
                <a:spcPts val="0"/>
              </a:spcAft>
              <a:defRPr/>
            </a:pPr>
            <a:endParaRPr lang="zh-CN" altLang="en-US">
              <a:latin typeface="+mn-lt"/>
              <a:ea typeface="+mn-ea"/>
            </a:endParaRPr>
          </a:p>
        </p:txBody>
      </p:sp>
      <p:graphicFrame>
        <p:nvGraphicFramePr>
          <p:cNvPr id="60428" name="Object 24"/>
          <p:cNvGraphicFramePr>
            <a:graphicFrameLocks noChangeAspect="1"/>
          </p:cNvGraphicFramePr>
          <p:nvPr/>
        </p:nvGraphicFramePr>
        <p:xfrm>
          <a:off x="2195513" y="2235200"/>
          <a:ext cx="3598862" cy="433388"/>
        </p:xfrm>
        <a:graphic>
          <a:graphicData uri="http://schemas.openxmlformats.org/presentationml/2006/ole">
            <mc:AlternateContent xmlns:mc="http://schemas.openxmlformats.org/markup-compatibility/2006">
              <mc:Choice xmlns:v="urn:schemas-microsoft-com:vml" Requires="v">
                <p:oleObj name="公式" r:id="rId8" imgW="2006600" imgH="241300" progId="Equation.3">
                  <p:embed/>
                </p:oleObj>
              </mc:Choice>
              <mc:Fallback>
                <p:oleObj name="公式" r:id="rId8" imgW="2006600" imgH="241300" progId="Equation.3">
                  <p:embed/>
                  <p:pic>
                    <p:nvPicPr>
                      <p:cNvPr id="0" name="Object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5513" y="2235200"/>
                        <a:ext cx="359886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35" name="Rectangle 27"/>
          <p:cNvSpPr>
            <a:spLocks noChangeArrowheads="1"/>
          </p:cNvSpPr>
          <p:nvPr/>
        </p:nvSpPr>
        <p:spPr bwMode="auto">
          <a:xfrm>
            <a:off x="0" y="319088"/>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fontAlgn="auto" hangingPunct="1">
              <a:spcBef>
                <a:spcPts val="0"/>
              </a:spcBef>
              <a:spcAft>
                <a:spcPts val="0"/>
              </a:spcAft>
              <a:defRPr/>
            </a:pPr>
            <a:endParaRPr lang="zh-CN" altLang="en-US">
              <a:latin typeface="+mn-lt"/>
              <a:ea typeface="+mn-ea"/>
            </a:endParaRPr>
          </a:p>
        </p:txBody>
      </p:sp>
      <p:graphicFrame>
        <p:nvGraphicFramePr>
          <p:cNvPr id="60430" name="Object 26"/>
          <p:cNvGraphicFramePr>
            <a:graphicFrameLocks noChangeAspect="1"/>
          </p:cNvGraphicFramePr>
          <p:nvPr/>
        </p:nvGraphicFramePr>
        <p:xfrm>
          <a:off x="2195513" y="4900613"/>
          <a:ext cx="3441700" cy="503237"/>
        </p:xfrm>
        <a:graphic>
          <a:graphicData uri="http://schemas.openxmlformats.org/presentationml/2006/ole">
            <mc:AlternateContent xmlns:mc="http://schemas.openxmlformats.org/markup-compatibility/2006">
              <mc:Choice xmlns:v="urn:schemas-microsoft-com:vml" Requires="v">
                <p:oleObj name="公式" r:id="rId10" imgW="1651000" imgH="241300" progId="Equation.3">
                  <p:embed/>
                </p:oleObj>
              </mc:Choice>
              <mc:Fallback>
                <p:oleObj name="公式" r:id="rId10" imgW="1651000" imgH="241300" progId="Equation.3">
                  <p:embed/>
                  <p:pic>
                    <p:nvPicPr>
                      <p:cNvPr id="0" name="Object 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95513" y="4900613"/>
                        <a:ext cx="34417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37" name="Rectangle 29"/>
          <p:cNvSpPr>
            <a:spLocks noChangeArrowheads="1"/>
          </p:cNvSpPr>
          <p:nvPr/>
        </p:nvSpPr>
        <p:spPr bwMode="auto">
          <a:xfrm>
            <a:off x="0" y="319088"/>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fontAlgn="auto" hangingPunct="1">
              <a:spcBef>
                <a:spcPts val="0"/>
              </a:spcBef>
              <a:spcAft>
                <a:spcPts val="0"/>
              </a:spcAft>
              <a:defRPr/>
            </a:pPr>
            <a:endParaRPr lang="zh-CN" altLang="en-US">
              <a:latin typeface="+mn-lt"/>
              <a:ea typeface="+mn-ea"/>
            </a:endParaRPr>
          </a:p>
        </p:txBody>
      </p:sp>
      <p:graphicFrame>
        <p:nvGraphicFramePr>
          <p:cNvPr id="60432" name="Object 28"/>
          <p:cNvGraphicFramePr>
            <a:graphicFrameLocks noChangeAspect="1"/>
          </p:cNvGraphicFramePr>
          <p:nvPr/>
        </p:nvGraphicFramePr>
        <p:xfrm>
          <a:off x="2268538" y="5908675"/>
          <a:ext cx="3816350" cy="473075"/>
        </p:xfrm>
        <a:graphic>
          <a:graphicData uri="http://schemas.openxmlformats.org/presentationml/2006/ole">
            <mc:AlternateContent xmlns:mc="http://schemas.openxmlformats.org/markup-compatibility/2006">
              <mc:Choice xmlns:v="urn:schemas-microsoft-com:vml" Requires="v">
                <p:oleObj name="公式" r:id="rId12" imgW="1866900" imgH="228600" progId="Equation.3">
                  <p:embed/>
                </p:oleObj>
              </mc:Choice>
              <mc:Fallback>
                <p:oleObj name="公式" r:id="rId12" imgW="1866900" imgH="228600" progId="Equation.3">
                  <p:embed/>
                  <p:pic>
                    <p:nvPicPr>
                      <p:cNvPr id="0" name="Object 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68538" y="5908675"/>
                        <a:ext cx="38163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39" name="Rectangle 31"/>
          <p:cNvSpPr>
            <a:spLocks noChangeArrowheads="1"/>
          </p:cNvSpPr>
          <p:nvPr/>
        </p:nvSpPr>
        <p:spPr bwMode="auto">
          <a:xfrm>
            <a:off x="0" y="319088"/>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fontAlgn="auto" hangingPunct="1">
              <a:spcBef>
                <a:spcPts val="0"/>
              </a:spcBef>
              <a:spcAft>
                <a:spcPts val="0"/>
              </a:spcAft>
              <a:defRPr/>
            </a:pPr>
            <a:endParaRPr lang="zh-CN" altLang="en-US">
              <a:latin typeface="+mn-lt"/>
              <a:ea typeface="+mn-ea"/>
            </a:endParaRPr>
          </a:p>
        </p:txBody>
      </p:sp>
      <p:graphicFrame>
        <p:nvGraphicFramePr>
          <p:cNvPr id="60434" name="Object 30"/>
          <p:cNvGraphicFramePr>
            <a:graphicFrameLocks noChangeAspect="1"/>
          </p:cNvGraphicFramePr>
          <p:nvPr/>
        </p:nvGraphicFramePr>
        <p:xfrm>
          <a:off x="2411413" y="3243263"/>
          <a:ext cx="1800225" cy="469900"/>
        </p:xfrm>
        <a:graphic>
          <a:graphicData uri="http://schemas.openxmlformats.org/presentationml/2006/ole">
            <mc:AlternateContent xmlns:mc="http://schemas.openxmlformats.org/markup-compatibility/2006">
              <mc:Choice xmlns:v="urn:schemas-microsoft-com:vml" Requires="v">
                <p:oleObj name="公式" r:id="rId14" imgW="876300" imgH="228600" progId="Equation.3">
                  <p:embed/>
                </p:oleObj>
              </mc:Choice>
              <mc:Fallback>
                <p:oleObj name="公式" r:id="rId14" imgW="876300" imgH="228600" progId="Equation.3">
                  <p:embed/>
                  <p:pic>
                    <p:nvPicPr>
                      <p:cNvPr id="0" name="Object 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11413" y="3243263"/>
                        <a:ext cx="18002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xfrm>
            <a:off x="468313" y="333375"/>
            <a:ext cx="8229600" cy="633413"/>
          </a:xfrm>
        </p:spPr>
        <p:txBody>
          <a:bodyPr/>
          <a:lstStyle/>
          <a:p>
            <a:pPr eaLnBrk="1" hangingPunct="1"/>
            <a:r>
              <a:rPr lang="zh-CN" altLang="en-US" sz="4000" b="1" dirty="0">
                <a:solidFill>
                  <a:srgbClr val="C00000"/>
                </a:solidFill>
              </a:rPr>
              <a:t>主定理的应用</a:t>
            </a:r>
          </a:p>
        </p:txBody>
      </p:sp>
      <p:sp>
        <p:nvSpPr>
          <p:cNvPr id="61443" name="内容占位符 2"/>
          <p:cNvSpPr>
            <a:spLocks noGrp="1"/>
          </p:cNvSpPr>
          <p:nvPr>
            <p:ph idx="1"/>
          </p:nvPr>
        </p:nvSpPr>
        <p:spPr>
          <a:xfrm>
            <a:off x="457200" y="1406525"/>
            <a:ext cx="8229600" cy="4525963"/>
          </a:xfrm>
        </p:spPr>
        <p:txBody>
          <a:bodyPr/>
          <a:lstStyle/>
          <a:p>
            <a:pPr eaLnBrk="1" hangingPunct="1">
              <a:buFont typeface="Arial" panose="020B0604020202020204" pitchFamily="34" charset="0"/>
              <a:buNone/>
            </a:pPr>
            <a:r>
              <a:rPr lang="zh-CN" altLang="en-US" sz="2400" b="1" dirty="0">
                <a:solidFill>
                  <a:srgbClr val="C00000"/>
                </a:solidFill>
              </a:rPr>
              <a:t>例</a:t>
            </a:r>
            <a:r>
              <a:rPr lang="en-US" altLang="zh-CN" sz="2400" b="1" dirty="0">
                <a:solidFill>
                  <a:srgbClr val="C00000"/>
                </a:solidFill>
                <a:latin typeface="Times New Roman" panose="02020603050405020304" pitchFamily="18" charset="0"/>
                <a:cs typeface="Times New Roman" panose="02020603050405020304" pitchFamily="18" charset="0"/>
              </a:rPr>
              <a:t> </a:t>
            </a:r>
            <a:r>
              <a:rPr lang="zh-CN" altLang="en-US" sz="2400" b="1" dirty="0"/>
              <a:t>求解递推方程</a:t>
            </a:r>
            <a:r>
              <a:rPr lang="en-US" altLang="zh-CN" sz="2400" b="1" dirty="0"/>
              <a:t> </a:t>
            </a:r>
            <a:endParaRPr lang="zh-CN" altLang="en-US" sz="2400" b="1" dirty="0"/>
          </a:p>
          <a:p>
            <a:pPr eaLnBrk="1" hangingPunct="1">
              <a:buFont typeface="Arial" panose="020B0604020202020204" pitchFamily="34" charset="0"/>
              <a:buNone/>
            </a:pPr>
            <a:r>
              <a:rPr lang="en-US" altLang="zh-CN" sz="2400" b="1" dirty="0"/>
              <a:t>                   </a:t>
            </a:r>
            <a:endParaRPr lang="zh-CN" altLang="en-US" sz="2400" b="1" dirty="0"/>
          </a:p>
          <a:p>
            <a:pPr eaLnBrk="1" hangingPunct="1">
              <a:buFont typeface="Arial" panose="020B0604020202020204" pitchFamily="34" charset="0"/>
              <a:buNone/>
            </a:pPr>
            <a:r>
              <a:rPr lang="zh-CN" altLang="en-US" sz="2400" b="1" dirty="0"/>
              <a:t>解</a:t>
            </a:r>
            <a:r>
              <a:rPr lang="en-US" altLang="zh-CN" sz="2400" b="1" dirty="0"/>
              <a:t>  </a:t>
            </a:r>
            <a:r>
              <a:rPr lang="zh-CN" altLang="en-US" sz="2400" b="1" dirty="0"/>
              <a:t>上述递推方程中的</a:t>
            </a:r>
            <a:r>
              <a:rPr lang="en-US" altLang="zh-CN" sz="2400" b="1" i="1" dirty="0">
                <a:latin typeface="Times New Roman" panose="02020603050405020304" pitchFamily="18" charset="0"/>
                <a:cs typeface="Times New Roman" panose="02020603050405020304" pitchFamily="18" charset="0"/>
              </a:rPr>
              <a:t>a</a:t>
            </a:r>
            <a:r>
              <a:rPr lang="en-US" altLang="zh-CN" sz="2400" b="1" dirty="0">
                <a:latin typeface="Times New Roman" panose="02020603050405020304" pitchFamily="18" charset="0"/>
                <a:cs typeface="Times New Roman" panose="02020603050405020304" pitchFamily="18" charset="0"/>
              </a:rPr>
              <a:t>=3, </a:t>
            </a:r>
            <a:r>
              <a:rPr lang="en-US" altLang="zh-CN" sz="2400" b="1" i="1" dirty="0">
                <a:latin typeface="Times New Roman" panose="02020603050405020304" pitchFamily="18" charset="0"/>
                <a:cs typeface="Times New Roman" panose="02020603050405020304" pitchFamily="18" charset="0"/>
              </a:rPr>
              <a:t>b</a:t>
            </a:r>
            <a:r>
              <a:rPr lang="en-US" altLang="zh-CN" sz="2400" b="1" dirty="0">
                <a:latin typeface="Times New Roman" panose="02020603050405020304" pitchFamily="18" charset="0"/>
                <a:cs typeface="Times New Roman" panose="02020603050405020304" pitchFamily="18" charset="0"/>
              </a:rPr>
              <a:t>=4, </a:t>
            </a:r>
            <a:r>
              <a:rPr lang="en-US" altLang="zh-CN" sz="2400" b="1" i="1" dirty="0">
                <a:latin typeface="Times New Roman" panose="02020603050405020304" pitchFamily="18" charset="0"/>
                <a:cs typeface="Times New Roman" panose="02020603050405020304" pitchFamily="18" charset="0"/>
              </a:rPr>
              <a:t>f</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n</a:t>
            </a:r>
            <a:r>
              <a:rPr lang="en-US" altLang="zh-CN" sz="2400" b="1" dirty="0" err="1">
                <a:latin typeface="Times New Roman" panose="02020603050405020304" pitchFamily="18" charset="0"/>
                <a:cs typeface="Times New Roman" panose="02020603050405020304" pitchFamily="18" charset="0"/>
              </a:rPr>
              <a:t>log</a:t>
            </a:r>
            <a:r>
              <a:rPr lang="en-US" altLang="zh-CN" sz="2400" b="1" i="1" dirty="0" err="1">
                <a:latin typeface="Times New Roman" panose="02020603050405020304" pitchFamily="18" charset="0"/>
                <a:cs typeface="Times New Roman" panose="02020603050405020304" pitchFamily="18" charset="0"/>
              </a:rPr>
              <a:t>n</a:t>
            </a:r>
            <a:r>
              <a:rPr lang="zh-CN" altLang="en-US" sz="2400" b="1" dirty="0"/>
              <a:t>，那么</a:t>
            </a:r>
          </a:p>
          <a:p>
            <a:pPr eaLnBrk="1" hangingPunct="1">
              <a:buFont typeface="Arial" panose="020B0604020202020204" pitchFamily="34" charset="0"/>
              <a:buNone/>
            </a:pPr>
            <a:r>
              <a:rPr lang="en-US" altLang="zh-CN" sz="2400" b="1" dirty="0"/>
              <a:t>                                                                                       </a:t>
            </a:r>
            <a:r>
              <a:rPr lang="zh-CN" altLang="en-US" sz="2400" b="1" dirty="0"/>
              <a:t>，</a:t>
            </a:r>
            <a:r>
              <a:rPr lang="en-US" altLang="zh-CN" sz="2400" b="1" dirty="0">
                <a:sym typeface="Symbol" panose="05050102010706020507" pitchFamily="18" charset="2"/>
              </a:rPr>
              <a:t></a:t>
            </a:r>
            <a:r>
              <a:rPr lang="en-US" altLang="zh-CN" sz="2400" b="1" dirty="0"/>
              <a:t>0.2 </a:t>
            </a:r>
            <a:endParaRPr lang="zh-CN" altLang="en-US" sz="2400" b="1" dirty="0"/>
          </a:p>
          <a:p>
            <a:pPr eaLnBrk="1" hangingPunct="1">
              <a:buFont typeface="Arial" panose="020B0604020202020204" pitchFamily="34" charset="0"/>
              <a:buNone/>
            </a:pPr>
            <a:r>
              <a:rPr lang="zh-CN" altLang="en-US" sz="2400" b="1" dirty="0"/>
              <a:t>此外，要使 </a:t>
            </a:r>
            <a:r>
              <a:rPr lang="en-US" altLang="zh-CN" sz="2400" b="1" i="1" dirty="0">
                <a:latin typeface="Times New Roman" panose="02020603050405020304" pitchFamily="18" charset="0"/>
                <a:cs typeface="Times New Roman" panose="02020603050405020304" pitchFamily="18" charset="0"/>
              </a:rPr>
              <a:t>a f</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b</a:t>
            </a:r>
            <a:r>
              <a:rPr lang="en-US" altLang="zh-CN"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err="1">
                <a:latin typeface="Times New Roman" panose="02020603050405020304" pitchFamily="18" charset="0"/>
                <a:cs typeface="Times New Roman" panose="02020603050405020304" pitchFamily="18" charset="0"/>
              </a:rPr>
              <a:t>cf</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rPr>
              <a:t>)</a:t>
            </a:r>
            <a:r>
              <a:rPr lang="zh-CN" altLang="en-US" sz="2400" b="1" dirty="0"/>
              <a:t>成立，代入 </a:t>
            </a:r>
            <a:r>
              <a:rPr lang="en-US" altLang="zh-CN" sz="2400" b="1" i="1" dirty="0">
                <a:latin typeface="Times New Roman" panose="02020603050405020304" pitchFamily="18" charset="0"/>
                <a:cs typeface="Times New Roman" panose="02020603050405020304" pitchFamily="18" charset="0"/>
              </a:rPr>
              <a:t>f</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n</a:t>
            </a:r>
            <a:r>
              <a:rPr lang="en-US" altLang="zh-CN" sz="2400" b="1" dirty="0" err="1">
                <a:latin typeface="Times New Roman" panose="02020603050405020304" pitchFamily="18" charset="0"/>
                <a:cs typeface="Times New Roman" panose="02020603050405020304" pitchFamily="18" charset="0"/>
              </a:rPr>
              <a:t>log</a:t>
            </a:r>
            <a:r>
              <a:rPr lang="en-US" altLang="zh-CN" sz="2400" b="1" i="1" dirty="0" err="1">
                <a:latin typeface="Times New Roman" panose="02020603050405020304" pitchFamily="18" charset="0"/>
                <a:cs typeface="Times New Roman" panose="02020603050405020304" pitchFamily="18" charset="0"/>
              </a:rPr>
              <a:t>n</a:t>
            </a:r>
            <a:r>
              <a:rPr lang="zh-CN" altLang="en-US" sz="2400" b="1" dirty="0"/>
              <a:t>，得到</a:t>
            </a:r>
          </a:p>
          <a:p>
            <a:pPr eaLnBrk="1" hangingPunct="1">
              <a:buFont typeface="Arial" panose="020B0604020202020204" pitchFamily="34" charset="0"/>
              <a:buNone/>
            </a:pPr>
            <a:r>
              <a:rPr lang="en-US" altLang="zh-CN" sz="2400" b="1" dirty="0"/>
              <a:t> </a:t>
            </a:r>
            <a:endParaRPr lang="zh-CN" altLang="en-US" sz="2400" b="1" dirty="0"/>
          </a:p>
          <a:p>
            <a:pPr eaLnBrk="1" hangingPunct="1">
              <a:buFont typeface="Arial" panose="020B0604020202020204" pitchFamily="34" charset="0"/>
              <a:buNone/>
            </a:pPr>
            <a:endParaRPr lang="en-US" altLang="zh-CN" sz="2400" b="1" dirty="0"/>
          </a:p>
          <a:p>
            <a:pPr eaLnBrk="1" hangingPunct="1">
              <a:buFont typeface="Arial" panose="020B0604020202020204" pitchFamily="34" charset="0"/>
              <a:buNone/>
            </a:pPr>
            <a:r>
              <a:rPr lang="zh-CN" altLang="en-US" sz="2400" b="1" dirty="0"/>
              <a:t>显然只要 </a:t>
            </a:r>
            <a:r>
              <a:rPr lang="en-US" altLang="zh-CN" sz="2400" b="1" i="1" dirty="0">
                <a:latin typeface="Times New Roman" panose="02020603050405020304" pitchFamily="18" charset="0"/>
                <a:cs typeface="Times New Roman" panose="02020603050405020304" pitchFamily="18" charset="0"/>
              </a:rPr>
              <a:t>c </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cs typeface="Times New Roman" panose="02020603050405020304" pitchFamily="18" charset="0"/>
              </a:rPr>
              <a:t>3/4</a:t>
            </a:r>
            <a:r>
              <a:rPr lang="zh-CN" altLang="en-US" sz="2400" b="1" dirty="0"/>
              <a:t>，上述不等式就可以对充分大的</a:t>
            </a:r>
            <a:r>
              <a:rPr lang="en-US" altLang="zh-CN" sz="2400" b="1" i="1" dirty="0">
                <a:latin typeface="Times New Roman" panose="02020603050405020304" pitchFamily="18" charset="0"/>
                <a:cs typeface="Times New Roman" panose="02020603050405020304" pitchFamily="18" charset="0"/>
              </a:rPr>
              <a:t>n</a:t>
            </a:r>
            <a:r>
              <a:rPr lang="zh-CN" altLang="en-US" sz="2400" b="1" dirty="0"/>
              <a:t>成立</a:t>
            </a:r>
            <a:r>
              <a:rPr lang="en-US" altLang="zh-CN" sz="2400" b="1" dirty="0"/>
              <a:t>. </a:t>
            </a:r>
          </a:p>
          <a:p>
            <a:pPr eaLnBrk="1" hangingPunct="1">
              <a:buFont typeface="Arial" panose="020B0604020202020204" pitchFamily="34" charset="0"/>
              <a:buNone/>
            </a:pPr>
            <a:r>
              <a:rPr lang="zh-CN" altLang="en-US" sz="2400" b="1" dirty="0"/>
              <a:t>相当于主定理的第三种情况</a:t>
            </a:r>
            <a:r>
              <a:rPr lang="en-US" altLang="zh-CN" sz="2400" b="1" dirty="0"/>
              <a:t>. </a:t>
            </a:r>
            <a:r>
              <a:rPr lang="zh-CN" altLang="en-US" sz="2400" b="1" dirty="0"/>
              <a:t>因此有 </a:t>
            </a:r>
            <a:r>
              <a:rPr lang="en-US" altLang="zh-CN" sz="2400" b="1" dirty="0"/>
              <a:t> </a:t>
            </a:r>
            <a:endParaRPr lang="zh-CN" altLang="en-US" sz="2400" b="1" dirty="0"/>
          </a:p>
          <a:p>
            <a:pPr eaLnBrk="1" hangingPunct="1">
              <a:buFont typeface="Arial" panose="020B0604020202020204" pitchFamily="34" charset="0"/>
              <a:buNone/>
            </a:pPr>
            <a:endParaRPr lang="zh-CN" altLang="en-US" sz="2400" b="1" dirty="0"/>
          </a:p>
        </p:txBody>
      </p:sp>
      <p:sp>
        <p:nvSpPr>
          <p:cNvPr id="69634" name="Rectangle 2"/>
          <p:cNvSpPr>
            <a:spLocks noChangeArrowheads="1"/>
          </p:cNvSpPr>
          <p:nvPr/>
        </p:nvSpPr>
        <p:spPr bwMode="auto">
          <a:xfrm>
            <a:off x="0" y="354013"/>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fontAlgn="auto" hangingPunct="1">
              <a:spcBef>
                <a:spcPts val="0"/>
              </a:spcBef>
              <a:spcAft>
                <a:spcPts val="0"/>
              </a:spcAft>
              <a:defRPr/>
            </a:pPr>
            <a:endParaRPr lang="zh-CN" altLang="en-US">
              <a:latin typeface="+mn-lt"/>
              <a:ea typeface="+mn-ea"/>
            </a:endParaRPr>
          </a:p>
        </p:txBody>
      </p:sp>
      <p:sp>
        <p:nvSpPr>
          <p:cNvPr id="69636" name="Rectangle 4"/>
          <p:cNvSpPr>
            <a:spLocks noChangeArrowheads="1"/>
          </p:cNvSpPr>
          <p:nvPr/>
        </p:nvSpPr>
        <p:spPr bwMode="auto">
          <a:xfrm>
            <a:off x="0" y="354013"/>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fontAlgn="auto" hangingPunct="1">
              <a:spcBef>
                <a:spcPts val="0"/>
              </a:spcBef>
              <a:spcAft>
                <a:spcPts val="0"/>
              </a:spcAft>
              <a:defRPr/>
            </a:pPr>
            <a:endParaRPr lang="zh-CN" altLang="en-US">
              <a:latin typeface="+mn-lt"/>
              <a:ea typeface="+mn-ea"/>
            </a:endParaRPr>
          </a:p>
        </p:txBody>
      </p:sp>
      <p:graphicFrame>
        <p:nvGraphicFramePr>
          <p:cNvPr id="61446" name="Object 3"/>
          <p:cNvGraphicFramePr>
            <a:graphicFrameLocks noChangeAspect="1"/>
          </p:cNvGraphicFramePr>
          <p:nvPr/>
        </p:nvGraphicFramePr>
        <p:xfrm>
          <a:off x="2627313" y="1838325"/>
          <a:ext cx="3097212" cy="396875"/>
        </p:xfrm>
        <a:graphic>
          <a:graphicData uri="http://schemas.openxmlformats.org/presentationml/2006/ole">
            <mc:AlternateContent xmlns:mc="http://schemas.openxmlformats.org/markup-compatibility/2006">
              <mc:Choice xmlns:v="urn:schemas-microsoft-com:vml" Requires="v">
                <p:oleObj name="公式" r:id="rId2" imgW="1586811" imgH="203112" progId="Equation.3">
                  <p:embed/>
                </p:oleObj>
              </mc:Choice>
              <mc:Fallback>
                <p:oleObj name="公式" r:id="rId2" imgW="1586811" imgH="203112"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1838325"/>
                        <a:ext cx="30972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38" name="Rectangle 6"/>
          <p:cNvSpPr>
            <a:spLocks noChangeArrowheads="1"/>
          </p:cNvSpPr>
          <p:nvPr/>
        </p:nvSpPr>
        <p:spPr bwMode="auto">
          <a:xfrm>
            <a:off x="0" y="354013"/>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fontAlgn="auto" hangingPunct="1">
              <a:spcBef>
                <a:spcPts val="0"/>
              </a:spcBef>
              <a:spcAft>
                <a:spcPts val="0"/>
              </a:spcAft>
              <a:defRPr/>
            </a:pPr>
            <a:endParaRPr lang="zh-CN" altLang="en-US">
              <a:latin typeface="+mn-lt"/>
              <a:ea typeface="+mn-ea"/>
            </a:endParaRPr>
          </a:p>
        </p:txBody>
      </p:sp>
      <p:graphicFrame>
        <p:nvGraphicFramePr>
          <p:cNvPr id="61448" name="Object 5"/>
          <p:cNvGraphicFramePr>
            <a:graphicFrameLocks noChangeAspect="1"/>
          </p:cNvGraphicFramePr>
          <p:nvPr/>
        </p:nvGraphicFramePr>
        <p:xfrm>
          <a:off x="2165350" y="2703513"/>
          <a:ext cx="4246563" cy="503237"/>
        </p:xfrm>
        <a:graphic>
          <a:graphicData uri="http://schemas.openxmlformats.org/presentationml/2006/ole">
            <mc:AlternateContent xmlns:mc="http://schemas.openxmlformats.org/markup-compatibility/2006">
              <mc:Choice xmlns:v="urn:schemas-microsoft-com:vml" Requires="v">
                <p:oleObj name="公式" r:id="rId4" imgW="2070100" imgH="241300" progId="Equation.3">
                  <p:embed/>
                </p:oleObj>
              </mc:Choice>
              <mc:Fallback>
                <p:oleObj name="公式" r:id="rId4" imgW="2070100" imgH="2413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5350" y="2703513"/>
                        <a:ext cx="424656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40" name="Rectangle 8"/>
          <p:cNvSpPr>
            <a:spLocks noChangeArrowheads="1"/>
          </p:cNvSpPr>
          <p:nvPr/>
        </p:nvSpPr>
        <p:spPr bwMode="auto">
          <a:xfrm>
            <a:off x="0" y="354013"/>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fontAlgn="auto" hangingPunct="1">
              <a:spcBef>
                <a:spcPts val="0"/>
              </a:spcBef>
              <a:spcAft>
                <a:spcPts val="0"/>
              </a:spcAft>
              <a:defRPr/>
            </a:pPr>
            <a:endParaRPr lang="zh-CN" altLang="en-US">
              <a:latin typeface="+mn-lt"/>
              <a:ea typeface="+mn-ea"/>
            </a:endParaRPr>
          </a:p>
        </p:txBody>
      </p:sp>
      <p:graphicFrame>
        <p:nvGraphicFramePr>
          <p:cNvPr id="61450" name="Object 7"/>
          <p:cNvGraphicFramePr>
            <a:graphicFrameLocks noChangeAspect="1"/>
          </p:cNvGraphicFramePr>
          <p:nvPr/>
        </p:nvGraphicFramePr>
        <p:xfrm>
          <a:off x="2771775" y="3638550"/>
          <a:ext cx="2376488" cy="792163"/>
        </p:xfrm>
        <a:graphic>
          <a:graphicData uri="http://schemas.openxmlformats.org/presentationml/2006/ole">
            <mc:AlternateContent xmlns:mc="http://schemas.openxmlformats.org/markup-compatibility/2006">
              <mc:Choice xmlns:v="urn:schemas-microsoft-com:vml" Requires="v">
                <p:oleObj name="公式" r:id="rId6" imgW="1205977" imgH="406224" progId="Equation.3">
                  <p:embed/>
                </p:oleObj>
              </mc:Choice>
              <mc:Fallback>
                <p:oleObj name="公式" r:id="rId6" imgW="1205977" imgH="406224"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1775" y="3638550"/>
                        <a:ext cx="2376488"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42" name="Rectangle 10"/>
          <p:cNvSpPr>
            <a:spLocks noChangeArrowheads="1"/>
          </p:cNvSpPr>
          <p:nvPr/>
        </p:nvSpPr>
        <p:spPr bwMode="auto">
          <a:xfrm>
            <a:off x="0" y="354013"/>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fontAlgn="auto" hangingPunct="1">
              <a:spcBef>
                <a:spcPts val="0"/>
              </a:spcBef>
              <a:spcAft>
                <a:spcPts val="0"/>
              </a:spcAft>
              <a:defRPr/>
            </a:pPr>
            <a:endParaRPr lang="zh-CN" altLang="en-US">
              <a:latin typeface="+mn-lt"/>
              <a:ea typeface="+mn-ea"/>
            </a:endParaRPr>
          </a:p>
        </p:txBody>
      </p:sp>
      <p:graphicFrame>
        <p:nvGraphicFramePr>
          <p:cNvPr id="61452" name="Object 9"/>
          <p:cNvGraphicFramePr>
            <a:graphicFrameLocks noChangeAspect="1"/>
          </p:cNvGraphicFramePr>
          <p:nvPr/>
        </p:nvGraphicFramePr>
        <p:xfrm>
          <a:off x="2484438" y="5511800"/>
          <a:ext cx="3455987" cy="438150"/>
        </p:xfrm>
        <a:graphic>
          <a:graphicData uri="http://schemas.openxmlformats.org/presentationml/2006/ole">
            <mc:AlternateContent xmlns:mc="http://schemas.openxmlformats.org/markup-compatibility/2006">
              <mc:Choice xmlns:v="urn:schemas-microsoft-com:vml" Requires="v">
                <p:oleObj name="公式" r:id="rId8" imgW="1816100" imgH="203200" progId="Equation.3">
                  <p:embed/>
                </p:oleObj>
              </mc:Choice>
              <mc:Fallback>
                <p:oleObj name="公式" r:id="rId8" imgW="1816100" imgH="2032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84438" y="5511800"/>
                        <a:ext cx="34559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457200" y="25628"/>
            <a:ext cx="8229600" cy="777875"/>
          </a:xfrm>
        </p:spPr>
        <p:txBody>
          <a:bodyPr/>
          <a:lstStyle/>
          <a:p>
            <a:pPr eaLnBrk="1" hangingPunct="1"/>
            <a:r>
              <a:rPr lang="zh-CN" altLang="en-US" sz="4000" b="1" dirty="0">
                <a:solidFill>
                  <a:srgbClr val="C00000"/>
                </a:solidFill>
              </a:rPr>
              <a:t>   不能使用主定理的例子</a:t>
            </a:r>
          </a:p>
        </p:txBody>
      </p:sp>
      <p:sp>
        <p:nvSpPr>
          <p:cNvPr id="31757" name="内容占位符 2"/>
          <p:cNvSpPr>
            <a:spLocks noGrp="1"/>
          </p:cNvSpPr>
          <p:nvPr>
            <p:ph idx="1"/>
          </p:nvPr>
        </p:nvSpPr>
        <p:spPr>
          <a:xfrm>
            <a:off x="468312" y="1052512"/>
            <a:ext cx="8568183" cy="1699667"/>
          </a:xfrm>
        </p:spPr>
        <p:txBody>
          <a:bodyPr rtlCol="0">
            <a:normAutofit lnSpcReduction="10000"/>
          </a:bodyPr>
          <a:lstStyle/>
          <a:p>
            <a:pPr eaLnBrk="1" fontAlgn="auto" hangingPunct="1">
              <a:spcAft>
                <a:spcPts val="0"/>
              </a:spcAft>
              <a:buFont typeface="Arial" charset="0"/>
              <a:buNone/>
              <a:defRPr/>
            </a:pPr>
            <a:r>
              <a:rPr lang="zh-CN" altLang="en-US" sz="2400" b="1" dirty="0">
                <a:solidFill>
                  <a:srgbClr val="C00000"/>
                </a:solidFill>
              </a:rPr>
              <a:t>例</a:t>
            </a:r>
            <a:r>
              <a:rPr lang="en-US" altLang="zh-CN" sz="2400" b="1" dirty="0">
                <a:solidFill>
                  <a:srgbClr val="C00000"/>
                </a:solidFill>
                <a:latin typeface="Times New Roman" pitchFamily="18" charset="0"/>
                <a:cs typeface="Times New Roman" pitchFamily="18" charset="0"/>
              </a:rPr>
              <a:t> </a:t>
            </a:r>
            <a:r>
              <a:rPr lang="en-US" altLang="zh-CN" sz="2400" b="1" dirty="0">
                <a:solidFill>
                  <a:srgbClr val="C00000"/>
                </a:solidFill>
              </a:rPr>
              <a:t> </a:t>
            </a:r>
            <a:r>
              <a:rPr lang="zh-CN" altLang="en-US" sz="2400" b="1" dirty="0"/>
              <a:t>求解</a:t>
            </a:r>
            <a:endParaRPr lang="en-US" altLang="zh-CN" sz="2400" b="1" dirty="0"/>
          </a:p>
          <a:p>
            <a:pPr eaLnBrk="1" fontAlgn="auto" hangingPunct="1">
              <a:spcAft>
                <a:spcPts val="0"/>
              </a:spcAft>
              <a:buFont typeface="Arial" charset="0"/>
              <a:buNone/>
              <a:defRPr/>
            </a:pPr>
            <a:r>
              <a:rPr lang="en-US" sz="2400" b="1" i="1" dirty="0">
                <a:latin typeface="Times New Roman" pitchFamily="18" charset="0"/>
                <a:ea typeface="宋体" charset="-122"/>
                <a:cs typeface="Times New Roman" pitchFamily="18" charset="0"/>
              </a:rPr>
              <a:t>  </a:t>
            </a:r>
            <a:r>
              <a:rPr lang="en-US" altLang="zh-CN" sz="2400" b="1" i="1" dirty="0">
                <a:latin typeface="Times New Roman" pitchFamily="18" charset="0"/>
                <a:cs typeface="Times New Roman" pitchFamily="18" charset="0"/>
              </a:rPr>
              <a:t>a</a:t>
            </a:r>
            <a:r>
              <a:rPr lang="en-US" altLang="zh-CN"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b</a:t>
            </a:r>
            <a:r>
              <a:rPr lang="en-US" altLang="zh-CN" sz="2400" b="1" dirty="0">
                <a:latin typeface="Times New Roman" pitchFamily="18" charset="0"/>
                <a:cs typeface="Times New Roman" pitchFamily="18" charset="0"/>
              </a:rPr>
              <a:t>=2,                   </a:t>
            </a:r>
            <a:r>
              <a:rPr lang="zh-CN" altLang="en-US"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f</a:t>
            </a:r>
            <a:r>
              <a:rPr lang="en-US" altLang="zh-CN"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n</a:t>
            </a:r>
            <a:r>
              <a:rPr lang="en-US" altLang="zh-CN" sz="2400" b="1" dirty="0">
                <a:latin typeface="Times New Roman" pitchFamily="18" charset="0"/>
                <a:cs typeface="Times New Roman" pitchFamily="18" charset="0"/>
              </a:rPr>
              <a:t>)=</a:t>
            </a:r>
            <a:r>
              <a:rPr lang="en-US" altLang="zh-CN" sz="2400" b="1" i="1" dirty="0" err="1">
                <a:latin typeface="Times New Roman" pitchFamily="18" charset="0"/>
                <a:cs typeface="Times New Roman" pitchFamily="18" charset="0"/>
              </a:rPr>
              <a:t>n</a:t>
            </a:r>
            <a:r>
              <a:rPr lang="en-US" altLang="zh-CN" sz="2400" b="1" dirty="0" err="1">
                <a:latin typeface="Times New Roman" pitchFamily="18" charset="0"/>
                <a:cs typeface="Times New Roman" pitchFamily="18" charset="0"/>
              </a:rPr>
              <a:t>log</a:t>
            </a:r>
            <a:r>
              <a:rPr lang="en-US" altLang="zh-CN" sz="2400" b="1" i="1" dirty="0" err="1">
                <a:latin typeface="Times New Roman" pitchFamily="18" charset="0"/>
                <a:cs typeface="Times New Roman" pitchFamily="18" charset="0"/>
              </a:rPr>
              <a:t>n</a:t>
            </a:r>
            <a:r>
              <a:rPr lang="en-US" altLang="zh-CN" sz="2400" b="1" i="1" dirty="0">
                <a:latin typeface="Times New Roman" pitchFamily="18" charset="0"/>
                <a:cs typeface="Times New Roman" pitchFamily="18" charset="0"/>
              </a:rPr>
              <a:t> </a:t>
            </a:r>
            <a:r>
              <a:rPr lang="zh-CN" altLang="en-US"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sym typeface="Symbol" pitchFamily="18" charset="2"/>
              </a:rPr>
              <a:t>不存在</a:t>
            </a:r>
            <a:r>
              <a:rPr lang="en-US" altLang="zh-CN" sz="2400" b="1" i="1" dirty="0">
                <a:latin typeface="Times New Roman" pitchFamily="18" charset="0"/>
                <a:ea typeface="宋体" charset="-122"/>
                <a:cs typeface="Times New Roman" pitchFamily="18" charset="0"/>
                <a:sym typeface="Symbol" pitchFamily="18" charset="2"/>
              </a:rPr>
              <a:t>  </a:t>
            </a:r>
            <a:r>
              <a:rPr lang="en-US" altLang="zh-CN" sz="2400" b="1" dirty="0">
                <a:latin typeface="Times New Roman" pitchFamily="18" charset="0"/>
                <a:cs typeface="Times New Roman" pitchFamily="18" charset="0"/>
              </a:rPr>
              <a:t>&gt; 0 </a:t>
            </a:r>
            <a:r>
              <a:rPr lang="zh-CN" altLang="en-US" sz="2400" b="1" dirty="0">
                <a:latin typeface="Times New Roman" pitchFamily="18" charset="0"/>
                <a:cs typeface="Times New Roman" pitchFamily="18" charset="0"/>
              </a:rPr>
              <a:t>使得 </a:t>
            </a:r>
            <a:endParaRPr lang="en-US" altLang="zh-CN" sz="2400" b="1" dirty="0">
              <a:latin typeface="Times New Roman" pitchFamily="18" charset="0"/>
              <a:cs typeface="Times New Roman" pitchFamily="18" charset="0"/>
            </a:endParaRPr>
          </a:p>
          <a:p>
            <a:pPr eaLnBrk="1" fontAlgn="auto" hangingPunct="1">
              <a:spcAft>
                <a:spcPts val="0"/>
              </a:spcAft>
              <a:buFont typeface="Arial" charset="0"/>
              <a:buNone/>
              <a:defRPr/>
            </a:pPr>
            <a:r>
              <a:rPr lang="en-US" altLang="zh-CN" sz="2400" b="1" i="1" dirty="0" err="1">
                <a:latin typeface="Times New Roman" pitchFamily="18" charset="0"/>
                <a:cs typeface="Times New Roman" pitchFamily="18" charset="0"/>
              </a:rPr>
              <a:t>n</a:t>
            </a:r>
            <a:r>
              <a:rPr lang="en-US" altLang="zh-CN" sz="2400" b="1" dirty="0" err="1">
                <a:latin typeface="Times New Roman" pitchFamily="18" charset="0"/>
                <a:cs typeface="Times New Roman" pitchFamily="18" charset="0"/>
              </a:rPr>
              <a:t>log</a:t>
            </a:r>
            <a:r>
              <a:rPr lang="en-US" altLang="zh-CN" sz="2400" b="1" i="1" dirty="0" err="1">
                <a:latin typeface="Times New Roman" pitchFamily="18" charset="0"/>
                <a:cs typeface="Times New Roman" pitchFamily="18" charset="0"/>
              </a:rPr>
              <a:t>n</a:t>
            </a:r>
            <a:r>
              <a:rPr lang="en-US" altLang="zh-CN" sz="2400" b="1" i="1"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sym typeface="Symbol" pitchFamily="18" charset="2"/>
              </a:rPr>
              <a:t> </a:t>
            </a:r>
            <a:r>
              <a:rPr lang="en-US" altLang="zh-CN"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n</a:t>
            </a:r>
            <a:r>
              <a:rPr lang="en-US" altLang="zh-CN" sz="2400" b="1" baseline="30000" dirty="0">
                <a:latin typeface="Times New Roman" pitchFamily="18" charset="0"/>
                <a:cs typeface="Times New Roman" pitchFamily="18" charset="0"/>
              </a:rPr>
              <a:t>1+</a:t>
            </a:r>
            <a:r>
              <a:rPr lang="en-US" altLang="zh-CN" sz="2400" b="1" i="1" baseline="30000" dirty="0">
                <a:latin typeface="Times New Roman" pitchFamily="18" charset="0"/>
                <a:cs typeface="Times New Roman" pitchFamily="18" charset="0"/>
                <a:sym typeface="Symbol" pitchFamily="18" charset="2"/>
              </a:rPr>
              <a:t> </a:t>
            </a:r>
            <a:r>
              <a:rPr lang="en-US" altLang="zh-CN" sz="2400" b="1" dirty="0">
                <a:latin typeface="Times New Roman" pitchFamily="18" charset="0"/>
                <a:cs typeface="Times New Roman" pitchFamily="18" charset="0"/>
              </a:rPr>
              <a:t>) </a:t>
            </a:r>
            <a:r>
              <a:rPr lang="zh-CN" altLang="en-US" sz="2400" b="1" dirty="0">
                <a:latin typeface="Times New Roman" pitchFamily="18" charset="0"/>
                <a:cs typeface="Times New Roman" pitchFamily="18" charset="0"/>
              </a:rPr>
              <a:t>成立，因此不能使用主定理进行求解。</a:t>
            </a:r>
            <a:endParaRPr lang="en-US" altLang="zh-CN" sz="2400" b="1" dirty="0">
              <a:latin typeface="Times New Roman" pitchFamily="18" charset="0"/>
              <a:cs typeface="Times New Roman" pitchFamily="18" charset="0"/>
            </a:endParaRPr>
          </a:p>
          <a:p>
            <a:pPr eaLnBrk="1" fontAlgn="auto" hangingPunct="1">
              <a:spcAft>
                <a:spcPts val="0"/>
              </a:spcAft>
              <a:buFont typeface="Arial" charset="0"/>
              <a:buNone/>
              <a:defRPr/>
            </a:pPr>
            <a:r>
              <a:rPr lang="zh-CN" altLang="en-US" sz="2400" b="1" dirty="0">
                <a:latin typeface="Times New Roman" pitchFamily="18" charset="0"/>
                <a:cs typeface="Times New Roman" pitchFamily="18" charset="0"/>
              </a:rPr>
              <a:t>令</a:t>
            </a:r>
            <a:r>
              <a:rPr lang="en-US" altLang="zh-CN" sz="2400" b="1" dirty="0">
                <a:latin typeface="Times New Roman" pitchFamily="18" charset="0"/>
                <a:cs typeface="Times New Roman" pitchFamily="18" charset="0"/>
              </a:rPr>
              <a:t>n=2</a:t>
            </a:r>
            <a:r>
              <a:rPr lang="en-US" altLang="zh-CN" sz="2400" b="1" baseline="30000" dirty="0">
                <a:latin typeface="Times New Roman" pitchFamily="18" charset="0"/>
                <a:cs typeface="Times New Roman" pitchFamily="18" charset="0"/>
              </a:rPr>
              <a:t>k</a:t>
            </a:r>
            <a:r>
              <a:rPr lang="zh-CN" altLang="en-US" sz="2400" b="1" dirty="0">
                <a:latin typeface="Times New Roman" pitchFamily="18" charset="0"/>
                <a:cs typeface="Times New Roman" pitchFamily="18" charset="0"/>
              </a:rPr>
              <a:t>，使用递归求解如下</a:t>
            </a:r>
          </a:p>
        </p:txBody>
      </p:sp>
      <p:sp>
        <p:nvSpPr>
          <p:cNvPr id="70658" name="Rectangle 2"/>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fontAlgn="auto" hangingPunct="1">
              <a:spcBef>
                <a:spcPts val="0"/>
              </a:spcBef>
              <a:spcAft>
                <a:spcPts val="0"/>
              </a:spcAft>
              <a:defRPr/>
            </a:pPr>
            <a:endParaRPr lang="zh-CN" altLang="en-US">
              <a:latin typeface="+mn-lt"/>
              <a:ea typeface="+mn-ea"/>
            </a:endParaRPr>
          </a:p>
        </p:txBody>
      </p:sp>
      <p:graphicFrame>
        <p:nvGraphicFramePr>
          <p:cNvPr id="62469" name="Object 1"/>
          <p:cNvGraphicFramePr>
            <a:graphicFrameLocks noChangeAspect="1"/>
          </p:cNvGraphicFramePr>
          <p:nvPr/>
        </p:nvGraphicFramePr>
        <p:xfrm>
          <a:off x="2555875" y="1125538"/>
          <a:ext cx="3262313" cy="412750"/>
        </p:xfrm>
        <a:graphic>
          <a:graphicData uri="http://schemas.openxmlformats.org/presentationml/2006/ole">
            <mc:AlternateContent xmlns:mc="http://schemas.openxmlformats.org/markup-compatibility/2006">
              <mc:Choice xmlns:v="urn:schemas-microsoft-com:vml" Requires="v">
                <p:oleObj name="公式" r:id="rId2" imgW="1586811" imgH="203112" progId="Equation.3">
                  <p:embed/>
                </p:oleObj>
              </mc:Choice>
              <mc:Fallback>
                <p:oleObj name="公式" r:id="rId2" imgW="1586811" imgH="203112" progId="Equation.3">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1125538"/>
                        <a:ext cx="326231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60" name="Rectangle 4"/>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fontAlgn="auto" hangingPunct="1">
              <a:spcBef>
                <a:spcPts val="0"/>
              </a:spcBef>
              <a:spcAft>
                <a:spcPts val="0"/>
              </a:spcAft>
              <a:defRPr/>
            </a:pPr>
            <a:endParaRPr lang="zh-CN" altLang="en-US">
              <a:latin typeface="+mn-lt"/>
              <a:ea typeface="+mn-ea"/>
            </a:endParaRPr>
          </a:p>
        </p:txBody>
      </p:sp>
      <p:sp>
        <p:nvSpPr>
          <p:cNvPr id="70662" name="Rectangle 6"/>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fontAlgn="auto" hangingPunct="1">
              <a:spcBef>
                <a:spcPts val="0"/>
              </a:spcBef>
              <a:spcAft>
                <a:spcPts val="0"/>
              </a:spcAft>
              <a:defRPr/>
            </a:pPr>
            <a:endParaRPr lang="zh-CN" altLang="en-US">
              <a:latin typeface="+mn-lt"/>
              <a:ea typeface="+mn-ea"/>
            </a:endParaRPr>
          </a:p>
        </p:txBody>
      </p:sp>
      <p:graphicFrame>
        <p:nvGraphicFramePr>
          <p:cNvPr id="62472" name="Object 5"/>
          <p:cNvGraphicFramePr>
            <a:graphicFrameLocks noChangeAspect="1"/>
          </p:cNvGraphicFramePr>
          <p:nvPr>
            <p:extLst>
              <p:ext uri="{D42A27DB-BD31-4B8C-83A1-F6EECF244321}">
                <p14:modId xmlns:p14="http://schemas.microsoft.com/office/powerpoint/2010/main" val="3829204367"/>
              </p:ext>
            </p:extLst>
          </p:nvPr>
        </p:nvGraphicFramePr>
        <p:xfrm>
          <a:off x="1617727" y="1445486"/>
          <a:ext cx="1370926" cy="477564"/>
        </p:xfrm>
        <a:graphic>
          <a:graphicData uri="http://schemas.openxmlformats.org/presentationml/2006/ole">
            <mc:AlternateContent xmlns:mc="http://schemas.openxmlformats.org/markup-compatibility/2006">
              <mc:Choice xmlns:v="urn:schemas-microsoft-com:vml" Requires="v">
                <p:oleObj name="公式" r:id="rId4" imgW="609336" imgH="215806" progId="Equation.3">
                  <p:embed/>
                </p:oleObj>
              </mc:Choice>
              <mc:Fallback>
                <p:oleObj name="公式" r:id="rId4" imgW="609336" imgH="215806"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7727" y="1445486"/>
                        <a:ext cx="1370926" cy="477564"/>
                      </a:xfrm>
                      <a:prstGeom prst="rect">
                        <a:avLst/>
                      </a:prstGeom>
                      <a:noFill/>
                      <a:ln>
                        <a:noFill/>
                      </a:ln>
                    </p:spPr>
                  </p:pic>
                </p:oleObj>
              </mc:Fallback>
            </mc:AlternateContent>
          </a:graphicData>
        </a:graphic>
      </p:graphicFrame>
      <p:grpSp>
        <p:nvGrpSpPr>
          <p:cNvPr id="62473" name="组合 127"/>
          <p:cNvGrpSpPr>
            <a:grpSpLocks/>
          </p:cNvGrpSpPr>
          <p:nvPr/>
        </p:nvGrpSpPr>
        <p:grpSpPr bwMode="auto">
          <a:xfrm>
            <a:off x="1042988" y="2636838"/>
            <a:ext cx="5761037" cy="2478087"/>
            <a:chOff x="1043608" y="2852936"/>
            <a:chExt cx="5760640" cy="2477889"/>
          </a:xfrm>
        </p:grpSpPr>
        <p:sp>
          <p:nvSpPr>
            <p:cNvPr id="62476" name="TextBox 75"/>
            <p:cNvSpPr txBox="1">
              <a:spLocks noChangeArrowheads="1"/>
            </p:cNvSpPr>
            <p:nvPr/>
          </p:nvSpPr>
          <p:spPr bwMode="auto">
            <a:xfrm>
              <a:off x="3259837" y="2852936"/>
              <a:ext cx="808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i="1">
                  <a:latin typeface="Times New Roman" panose="02020603050405020304" pitchFamily="18" charset="0"/>
                  <a:cs typeface="Times New Roman" panose="02020603050405020304" pitchFamily="18" charset="0"/>
                </a:rPr>
                <a:t>n</a:t>
              </a:r>
              <a:r>
                <a:rPr lang="en-US" altLang="zh-CN" sz="2000" b="1">
                  <a:latin typeface="Times New Roman" panose="02020603050405020304" pitchFamily="18" charset="0"/>
                  <a:cs typeface="Times New Roman" panose="02020603050405020304" pitchFamily="18" charset="0"/>
                </a:rPr>
                <a:t>log</a:t>
              </a:r>
              <a:r>
                <a:rPr lang="en-US" altLang="zh-CN" sz="2000" b="1" i="1">
                  <a:latin typeface="Times New Roman" panose="02020603050405020304" pitchFamily="18" charset="0"/>
                  <a:cs typeface="Times New Roman" panose="02020603050405020304" pitchFamily="18" charset="0"/>
                </a:rPr>
                <a:t>n</a:t>
              </a:r>
              <a:endParaRPr lang="zh-CN" altLang="en-US" sz="2000" b="1" i="1">
                <a:latin typeface="Times New Roman" panose="02020603050405020304" pitchFamily="18" charset="0"/>
                <a:cs typeface="Times New Roman" panose="02020603050405020304" pitchFamily="18" charset="0"/>
              </a:endParaRPr>
            </a:p>
          </p:txBody>
        </p:sp>
        <p:graphicFrame>
          <p:nvGraphicFramePr>
            <p:cNvPr id="62477" name="Object 73"/>
            <p:cNvGraphicFramePr>
              <a:graphicFrameLocks noChangeAspect="1"/>
            </p:cNvGraphicFramePr>
            <p:nvPr/>
          </p:nvGraphicFramePr>
          <p:xfrm>
            <a:off x="2195736" y="3501008"/>
            <a:ext cx="1296145" cy="648072"/>
          </p:xfrm>
          <a:graphic>
            <a:graphicData uri="http://schemas.openxmlformats.org/presentationml/2006/ole">
              <mc:AlternateContent xmlns:mc="http://schemas.openxmlformats.org/markup-compatibility/2006">
                <mc:Choice xmlns:v="urn:schemas-microsoft-com:vml" Requires="v">
                  <p:oleObj name="公式" r:id="rId6" imgW="761669" imgH="406224" progId="Equation.3">
                    <p:embed/>
                  </p:oleObj>
                </mc:Choice>
                <mc:Fallback>
                  <p:oleObj name="公式" r:id="rId6" imgW="761669" imgH="406224" progId="Equation.3">
                    <p:embed/>
                    <p:pic>
                      <p:nvPicPr>
                        <p:cNvPr id="0" name="Object 7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5736" y="3501008"/>
                          <a:ext cx="1296145" cy="6480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78" name="Object 74"/>
            <p:cNvGraphicFramePr>
              <a:graphicFrameLocks noChangeAspect="1"/>
            </p:cNvGraphicFramePr>
            <p:nvPr/>
          </p:nvGraphicFramePr>
          <p:xfrm>
            <a:off x="4139952" y="3501380"/>
            <a:ext cx="1296987" cy="647700"/>
          </p:xfrm>
          <a:graphic>
            <a:graphicData uri="http://schemas.openxmlformats.org/presentationml/2006/ole">
              <mc:AlternateContent xmlns:mc="http://schemas.openxmlformats.org/markup-compatibility/2006">
                <mc:Choice xmlns:v="urn:schemas-microsoft-com:vml" Requires="v">
                  <p:oleObj name="公式" r:id="rId8" imgW="761669" imgH="406224" progId="Equation.3">
                    <p:embed/>
                  </p:oleObj>
                </mc:Choice>
                <mc:Fallback>
                  <p:oleObj name="公式" r:id="rId8" imgW="761669" imgH="406224" progId="Equation.3">
                    <p:embed/>
                    <p:pic>
                      <p:nvPicPr>
                        <p:cNvPr id="0" name="Object 7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39952" y="3501380"/>
                          <a:ext cx="1296987"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80" name="直接连接符 79"/>
            <p:cNvCxnSpPr/>
            <p:nvPr/>
          </p:nvCxnSpPr>
          <p:spPr>
            <a:xfrm rot="10800000" flipV="1">
              <a:off x="3059594" y="3284701"/>
              <a:ext cx="288905" cy="2158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4067587" y="3284701"/>
              <a:ext cx="288905" cy="2158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2481" name="Object 75"/>
            <p:cNvGraphicFramePr>
              <a:graphicFrameLocks noChangeAspect="1"/>
            </p:cNvGraphicFramePr>
            <p:nvPr/>
          </p:nvGraphicFramePr>
          <p:xfrm>
            <a:off x="2483768" y="4365104"/>
            <a:ext cx="1319213" cy="649288"/>
          </p:xfrm>
          <a:graphic>
            <a:graphicData uri="http://schemas.openxmlformats.org/presentationml/2006/ole">
              <mc:AlternateContent xmlns:mc="http://schemas.openxmlformats.org/markup-compatibility/2006">
                <mc:Choice xmlns:v="urn:schemas-microsoft-com:vml" Requires="v">
                  <p:oleObj name="公式" r:id="rId10" imgW="774364" imgH="406224" progId="Equation.3">
                    <p:embed/>
                  </p:oleObj>
                </mc:Choice>
                <mc:Fallback>
                  <p:oleObj name="公式" r:id="rId10" imgW="774364" imgH="406224" progId="Equation.3">
                    <p:embed/>
                    <p:pic>
                      <p:nvPicPr>
                        <p:cNvPr id="0" name="Object 7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83768" y="4365104"/>
                          <a:ext cx="1319213"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82" name="Object 76"/>
            <p:cNvGraphicFramePr>
              <a:graphicFrameLocks noChangeAspect="1"/>
            </p:cNvGraphicFramePr>
            <p:nvPr/>
          </p:nvGraphicFramePr>
          <p:xfrm>
            <a:off x="1043608" y="4365104"/>
            <a:ext cx="1319213" cy="649288"/>
          </p:xfrm>
          <a:graphic>
            <a:graphicData uri="http://schemas.openxmlformats.org/presentationml/2006/ole">
              <mc:AlternateContent xmlns:mc="http://schemas.openxmlformats.org/markup-compatibility/2006">
                <mc:Choice xmlns:v="urn:schemas-microsoft-com:vml" Requires="v">
                  <p:oleObj name="公式" r:id="rId12" imgW="774364" imgH="406224" progId="Equation.3">
                    <p:embed/>
                  </p:oleObj>
                </mc:Choice>
                <mc:Fallback>
                  <p:oleObj name="公式" r:id="rId12" imgW="774364" imgH="406224" progId="Equation.3">
                    <p:embed/>
                    <p:pic>
                      <p:nvPicPr>
                        <p:cNvPr id="0" name="Object 7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3608" y="4365104"/>
                          <a:ext cx="1319213"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83" name="Object 77"/>
            <p:cNvGraphicFramePr>
              <a:graphicFrameLocks noChangeAspect="1"/>
            </p:cNvGraphicFramePr>
            <p:nvPr/>
          </p:nvGraphicFramePr>
          <p:xfrm>
            <a:off x="3972867" y="4365104"/>
            <a:ext cx="1319213" cy="649288"/>
          </p:xfrm>
          <a:graphic>
            <a:graphicData uri="http://schemas.openxmlformats.org/presentationml/2006/ole">
              <mc:AlternateContent xmlns:mc="http://schemas.openxmlformats.org/markup-compatibility/2006">
                <mc:Choice xmlns:v="urn:schemas-microsoft-com:vml" Requires="v">
                  <p:oleObj name="公式" r:id="rId12" imgW="774364" imgH="406224" progId="Equation.3">
                    <p:embed/>
                  </p:oleObj>
                </mc:Choice>
                <mc:Fallback>
                  <p:oleObj name="公式" r:id="rId12" imgW="774364" imgH="406224" progId="Equation.3">
                    <p:embed/>
                    <p:pic>
                      <p:nvPicPr>
                        <p:cNvPr id="0" name="Object 7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72867" y="4365104"/>
                          <a:ext cx="1319213"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84" name="Object 78"/>
            <p:cNvGraphicFramePr>
              <a:graphicFrameLocks noChangeAspect="1"/>
            </p:cNvGraphicFramePr>
            <p:nvPr/>
          </p:nvGraphicFramePr>
          <p:xfrm>
            <a:off x="5485035" y="4365104"/>
            <a:ext cx="1319213" cy="649288"/>
          </p:xfrm>
          <a:graphic>
            <a:graphicData uri="http://schemas.openxmlformats.org/presentationml/2006/ole">
              <mc:AlternateContent xmlns:mc="http://schemas.openxmlformats.org/markup-compatibility/2006">
                <mc:Choice xmlns:v="urn:schemas-microsoft-com:vml" Requires="v">
                  <p:oleObj name="公式" r:id="rId12" imgW="774364" imgH="406224" progId="Equation.3">
                    <p:embed/>
                  </p:oleObj>
                </mc:Choice>
                <mc:Fallback>
                  <p:oleObj name="公式" r:id="rId12" imgW="774364" imgH="406224" progId="Equation.3">
                    <p:embed/>
                    <p:pic>
                      <p:nvPicPr>
                        <p:cNvPr id="0" name="Object 7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85035" y="4365104"/>
                          <a:ext cx="1319213"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89" name="直接连接符 88"/>
            <p:cNvCxnSpPr/>
            <p:nvPr/>
          </p:nvCxnSpPr>
          <p:spPr>
            <a:xfrm rot="10800000" flipV="1">
              <a:off x="1980168" y="4149819"/>
              <a:ext cx="287317" cy="2158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2988161" y="4149819"/>
              <a:ext cx="287318" cy="2158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rot="10800000" flipV="1">
              <a:off x="4285060" y="4149819"/>
              <a:ext cx="287317" cy="2158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5293052" y="4149819"/>
              <a:ext cx="287318" cy="2158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2489" name="TextBox 92"/>
            <p:cNvSpPr txBox="1">
              <a:spLocks noChangeArrowheads="1"/>
            </p:cNvSpPr>
            <p:nvPr/>
          </p:nvSpPr>
          <p:spPr bwMode="auto">
            <a:xfrm>
              <a:off x="3275856" y="4869160"/>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t>………</a:t>
              </a:r>
              <a:endParaRPr lang="zh-CN" altLang="en-US" sz="2400"/>
            </a:p>
          </p:txBody>
        </p:sp>
      </p:grpSp>
      <p:sp>
        <p:nvSpPr>
          <p:cNvPr id="62474" name="Text Box 110"/>
          <p:cNvSpPr txBox="1">
            <a:spLocks noChangeArrowheads="1"/>
          </p:cNvSpPr>
          <p:nvPr/>
        </p:nvSpPr>
        <p:spPr bwMode="auto">
          <a:xfrm>
            <a:off x="6948488" y="2636838"/>
            <a:ext cx="1584325" cy="2185987"/>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fr-FR" altLang="zh-CN" sz="2000" b="1" i="1" dirty="0">
                <a:latin typeface="Times New Roman" panose="02020603050405020304" pitchFamily="18" charset="0"/>
                <a:cs typeface="Times New Roman" panose="02020603050405020304" pitchFamily="18" charset="0"/>
              </a:rPr>
              <a:t>n</a:t>
            </a:r>
            <a:r>
              <a:rPr lang="fr-FR" altLang="zh-CN" sz="2000" b="1" dirty="0">
                <a:latin typeface="Times New Roman" panose="02020603050405020304" pitchFamily="18" charset="0"/>
                <a:cs typeface="Times New Roman" panose="02020603050405020304" pitchFamily="18" charset="0"/>
              </a:rPr>
              <a:t>log</a:t>
            </a:r>
            <a:r>
              <a:rPr lang="fr-FR" altLang="zh-CN" sz="2000" b="1" i="1" dirty="0">
                <a:latin typeface="Times New Roman" panose="02020603050405020304" pitchFamily="18" charset="0"/>
                <a:cs typeface="Times New Roman" panose="02020603050405020304" pitchFamily="18" charset="0"/>
              </a:rPr>
              <a:t>n</a:t>
            </a:r>
          </a:p>
          <a:p>
            <a:pPr algn="just" eaLnBrk="1" hangingPunct="1">
              <a:spcBef>
                <a:spcPct val="0"/>
              </a:spcBef>
              <a:buFontTx/>
              <a:buNone/>
            </a:pPr>
            <a:endParaRPr lang="fr-FR" altLang="zh-CN" sz="2000" b="1" dirty="0">
              <a:latin typeface="Times New Roman" panose="02020603050405020304" pitchFamily="18" charset="0"/>
              <a:cs typeface="Times New Roman" panose="02020603050405020304" pitchFamily="18" charset="0"/>
            </a:endParaRPr>
          </a:p>
          <a:p>
            <a:pPr algn="just" eaLnBrk="1" hangingPunct="1">
              <a:spcBef>
                <a:spcPts val="600"/>
              </a:spcBef>
              <a:buFontTx/>
              <a:buNone/>
            </a:pPr>
            <a:r>
              <a:rPr lang="fr-FR" altLang="zh-CN" sz="2000" b="1" i="1" dirty="0">
                <a:latin typeface="Times New Roman" panose="02020603050405020304" pitchFamily="18" charset="0"/>
                <a:cs typeface="Times New Roman" panose="02020603050405020304" pitchFamily="18" charset="0"/>
              </a:rPr>
              <a:t>n</a:t>
            </a:r>
            <a:r>
              <a:rPr lang="fr-FR" altLang="zh-CN" sz="2000" b="1" dirty="0">
                <a:latin typeface="Times New Roman" panose="02020603050405020304" pitchFamily="18" charset="0"/>
                <a:cs typeface="Times New Roman" panose="02020603050405020304" pitchFamily="18" charset="0"/>
              </a:rPr>
              <a:t>(log</a:t>
            </a:r>
            <a:r>
              <a:rPr lang="fr-FR" altLang="zh-CN" sz="2000" b="1" i="1" dirty="0">
                <a:latin typeface="Times New Roman" panose="02020603050405020304" pitchFamily="18" charset="0"/>
                <a:cs typeface="Times New Roman" panose="02020603050405020304" pitchFamily="18" charset="0"/>
              </a:rPr>
              <a:t>n</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a:t>
            </a:r>
            <a:r>
              <a:rPr lang="fr-FR" altLang="zh-CN" sz="2000" b="1" dirty="0">
                <a:latin typeface="Times New Roman" panose="02020603050405020304" pitchFamily="18" charset="0"/>
                <a:cs typeface="Times New Roman" panose="02020603050405020304" pitchFamily="18" charset="0"/>
              </a:rPr>
              <a:t>1)</a:t>
            </a:r>
          </a:p>
          <a:p>
            <a:pPr algn="just" eaLnBrk="1" hangingPunct="1">
              <a:spcBef>
                <a:spcPct val="0"/>
              </a:spcBef>
              <a:buFontTx/>
              <a:buNone/>
            </a:pPr>
            <a:endParaRPr lang="fr-FR" altLang="zh-CN" sz="2000" b="1" dirty="0">
              <a:latin typeface="Times New Roman" panose="02020603050405020304" pitchFamily="18" charset="0"/>
              <a:cs typeface="Times New Roman" panose="02020603050405020304" pitchFamily="18" charset="0"/>
            </a:endParaRPr>
          </a:p>
          <a:p>
            <a:pPr algn="just" eaLnBrk="1" hangingPunct="1">
              <a:spcBef>
                <a:spcPct val="0"/>
              </a:spcBef>
              <a:buFontTx/>
              <a:buNone/>
            </a:pPr>
            <a:endParaRPr lang="fr-FR" altLang="zh-CN" sz="2000" b="1" i="1" dirty="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fr-FR" altLang="zh-CN" sz="2000" b="1" i="1" dirty="0">
                <a:latin typeface="Times New Roman" panose="02020603050405020304" pitchFamily="18" charset="0"/>
                <a:cs typeface="Times New Roman" panose="02020603050405020304" pitchFamily="18" charset="0"/>
              </a:rPr>
              <a:t>n</a:t>
            </a:r>
            <a:r>
              <a:rPr lang="fr-FR" altLang="zh-CN" sz="2000" b="1" dirty="0">
                <a:latin typeface="Times New Roman" panose="02020603050405020304" pitchFamily="18" charset="0"/>
                <a:cs typeface="Times New Roman" panose="02020603050405020304" pitchFamily="18" charset="0"/>
              </a:rPr>
              <a:t>(log</a:t>
            </a:r>
            <a:r>
              <a:rPr lang="fr-FR" altLang="zh-CN" sz="2000" b="1" i="1" dirty="0">
                <a:latin typeface="Times New Roman" panose="02020603050405020304" pitchFamily="18" charset="0"/>
                <a:cs typeface="Times New Roman" panose="02020603050405020304" pitchFamily="18" charset="0"/>
              </a:rPr>
              <a:t>n</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a:t>
            </a:r>
            <a:r>
              <a:rPr lang="fr-FR" altLang="zh-CN" sz="2000" b="1" dirty="0">
                <a:latin typeface="Times New Roman" panose="02020603050405020304" pitchFamily="18" charset="0"/>
                <a:cs typeface="Times New Roman" panose="02020603050405020304" pitchFamily="18" charset="0"/>
              </a:rPr>
              <a:t>2)</a:t>
            </a:r>
          </a:p>
          <a:p>
            <a:pPr algn="just" eaLnBrk="1" hangingPunct="1">
              <a:spcBef>
                <a:spcPct val="0"/>
              </a:spcBef>
              <a:buFontTx/>
              <a:buNone/>
            </a:pPr>
            <a:endParaRPr lang="fr-FR" altLang="zh-CN" sz="1000" dirty="0"/>
          </a:p>
          <a:p>
            <a:pPr algn="just" eaLnBrk="1" hangingPunct="1">
              <a:spcBef>
                <a:spcPct val="0"/>
              </a:spcBef>
              <a:buFontTx/>
              <a:buNone/>
            </a:pPr>
            <a:endParaRPr lang="fr-FR" altLang="zh-CN" sz="1000" dirty="0"/>
          </a:p>
          <a:p>
            <a:pPr algn="just" eaLnBrk="1" hangingPunct="1">
              <a:spcBef>
                <a:spcPct val="0"/>
              </a:spcBef>
              <a:buFontTx/>
              <a:buNone/>
            </a:pPr>
            <a:endParaRPr lang="fr-FR" altLang="zh-CN" sz="1000" dirty="0"/>
          </a:p>
          <a:p>
            <a:pPr algn="just" eaLnBrk="1" hangingPunct="1">
              <a:spcBef>
                <a:spcPct val="0"/>
              </a:spcBef>
              <a:buFontTx/>
              <a:buNone/>
            </a:pPr>
            <a:endParaRPr lang="fr-FR" altLang="zh-CN" sz="1000" dirty="0"/>
          </a:p>
          <a:p>
            <a:pPr eaLnBrk="1" hangingPunct="1">
              <a:spcBef>
                <a:spcPct val="0"/>
              </a:spcBef>
              <a:buFontTx/>
              <a:buNone/>
            </a:pPr>
            <a:endParaRPr lang="zh-CN" altLang="zh-CN" sz="1800" dirty="0"/>
          </a:p>
        </p:txBody>
      </p:sp>
      <p:graphicFrame>
        <p:nvGraphicFramePr>
          <p:cNvPr id="62475" name="Object 112"/>
          <p:cNvGraphicFramePr>
            <a:graphicFrameLocks noChangeAspect="1"/>
          </p:cNvGraphicFramePr>
          <p:nvPr/>
        </p:nvGraphicFramePr>
        <p:xfrm>
          <a:off x="684213" y="5329238"/>
          <a:ext cx="6486525" cy="1195387"/>
        </p:xfrm>
        <a:graphic>
          <a:graphicData uri="http://schemas.openxmlformats.org/presentationml/2006/ole">
            <mc:AlternateContent xmlns:mc="http://schemas.openxmlformats.org/markup-compatibility/2006">
              <mc:Choice xmlns:v="urn:schemas-microsoft-com:vml" Requires="v">
                <p:oleObj name="公式" r:id="rId14" imgW="3898900" imgH="685800" progId="Equation.3">
                  <p:embed/>
                </p:oleObj>
              </mc:Choice>
              <mc:Fallback>
                <p:oleObj name="公式" r:id="rId14" imgW="3898900" imgH="685800" progId="Equation.3">
                  <p:embed/>
                  <p:pic>
                    <p:nvPicPr>
                      <p:cNvPr id="0" name="Object 1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4213" y="5329238"/>
                        <a:ext cx="648652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C00000"/>
                </a:solidFill>
              </a:rPr>
              <a:t>主定理的应用</a:t>
            </a:r>
            <a:endParaRPr lang="zh-CN" altLang="en-US" dirty="0"/>
          </a:p>
        </p:txBody>
      </p:sp>
      <p:sp>
        <p:nvSpPr>
          <p:cNvPr id="3" name="内容占位符 2"/>
          <p:cNvSpPr>
            <a:spLocks noGrp="1"/>
          </p:cNvSpPr>
          <p:nvPr>
            <p:ph idx="1"/>
          </p:nvPr>
        </p:nvSpPr>
        <p:spPr/>
        <p:txBody>
          <a:bodyPr/>
          <a:lstStyle/>
          <a:p>
            <a:r>
              <a:rPr lang="zh-CN" altLang="en-US" sz="2400" dirty="0">
                <a:latin typeface="Times New Roman" panose="02020603050405020304" pitchFamily="18" charset="0"/>
                <a:ea typeface="宋体" panose="02010600030101010101" pitchFamily="2" charset="-122"/>
              </a:rPr>
              <a:t>在递归算法的时间复杂度分析中常常用到主定理</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其中</a:t>
            </a:r>
            <a:r>
              <a:rPr lang="en-US" altLang="zh-CN" sz="2400" dirty="0">
                <a:latin typeface="Times New Roman" panose="02020603050405020304" pitchFamily="18" charset="0"/>
                <a:ea typeface="宋体" panose="02010600030101010101" pitchFamily="2" charset="-122"/>
              </a:rPr>
              <a:t>a </a:t>
            </a:r>
            <a:r>
              <a:rPr lang="zh-CN" altLang="en-US" sz="2400" dirty="0">
                <a:latin typeface="Times New Roman" panose="02020603050405020304" pitchFamily="18" charset="0"/>
                <a:ea typeface="宋体" panose="02010600030101010101" pitchFamily="2" charset="-122"/>
              </a:rPr>
              <a:t>代表递归调用所产生的子问题个数</a:t>
            </a:r>
            <a:r>
              <a:rPr lang="en-US" altLang="zh-CN" sz="2400" dirty="0">
                <a:latin typeface="Times New Roman" panose="02020603050405020304" pitchFamily="18" charset="0"/>
                <a:ea typeface="宋体" panose="02010600030101010101" pitchFamily="2" charset="-122"/>
              </a:rPr>
              <a:t>,n/b</a:t>
            </a:r>
            <a:r>
              <a:rPr lang="zh-CN" altLang="en-US" sz="2400" dirty="0">
                <a:latin typeface="Times New Roman" panose="02020603050405020304" pitchFamily="18" charset="0"/>
                <a:ea typeface="宋体" panose="02010600030101010101" pitchFamily="2" charset="-122"/>
              </a:rPr>
              <a:t>代表这些子问题的规模</a:t>
            </a:r>
            <a:r>
              <a:rPr lang="en-US" altLang="zh-CN" sz="2400" dirty="0">
                <a:latin typeface="Times New Roman" panose="02020603050405020304" pitchFamily="18" charset="0"/>
                <a:ea typeface="宋体" panose="02010600030101010101" pitchFamily="2" charset="-122"/>
              </a:rPr>
              <a:t>,f(n)</a:t>
            </a:r>
            <a:r>
              <a:rPr lang="zh-CN" altLang="en-US" sz="2400" dirty="0">
                <a:latin typeface="Times New Roman" panose="02020603050405020304" pitchFamily="18" charset="0"/>
                <a:ea typeface="宋体" panose="02010600030101010101" pitchFamily="2" charset="-122"/>
              </a:rPr>
              <a:t>则代表调用前的操作及调用后把子问题的解组合成原问题的解的总工作量</a:t>
            </a:r>
            <a:r>
              <a:rPr lang="en-US" altLang="zh-CN" sz="2400" dirty="0">
                <a:latin typeface="Times New Roman" panose="02020603050405020304" pitchFamily="18" charset="0"/>
                <a:ea typeface="宋体" panose="02010600030101010101" pitchFamily="2" charset="-122"/>
              </a:rPr>
              <a:t>.</a:t>
            </a:r>
          </a:p>
          <a:p>
            <a:r>
              <a:rPr lang="zh-CN" altLang="en-US" sz="2400" dirty="0">
                <a:latin typeface="Times New Roman" panose="02020603050405020304" pitchFamily="18" charset="0"/>
                <a:ea typeface="宋体" panose="02010600030101010101" pitchFamily="2" charset="-122"/>
              </a:rPr>
              <a:t>比如二分归并排序算法需要对两个规模减半的数组进行调用</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而调用后的归并工作量是</a:t>
            </a:r>
            <a:r>
              <a:rPr lang="en-US" altLang="zh-CN" sz="2400" dirty="0">
                <a:latin typeface="Times New Roman" panose="02020603050405020304" pitchFamily="18" charset="0"/>
                <a:ea typeface="宋体" panose="02010600030101010101" pitchFamily="2" charset="-122"/>
              </a:rPr>
              <a:t>n-1,</a:t>
            </a:r>
            <a:r>
              <a:rPr lang="zh-CN" altLang="en-US" sz="2400" dirty="0">
                <a:latin typeface="Times New Roman" panose="02020603050405020304" pitchFamily="18" charset="0"/>
                <a:ea typeface="宋体" panose="02010600030101010101" pitchFamily="2" charset="-122"/>
              </a:rPr>
              <a:t>因此</a:t>
            </a:r>
            <a:r>
              <a:rPr lang="en-US" altLang="zh-CN" sz="2400" dirty="0">
                <a:latin typeface="Times New Roman" panose="02020603050405020304" pitchFamily="18" charset="0"/>
                <a:ea typeface="宋体" panose="02010600030101010101" pitchFamily="2" charset="-122"/>
              </a:rPr>
              <a:t>a=2,b=2,f(n)=O(n).</a:t>
            </a:r>
            <a:endParaRPr lang="zh-CN" altLang="en-US" sz="24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2816662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总结</a:t>
            </a:r>
          </a:p>
        </p:txBody>
      </p:sp>
      <p:sp>
        <p:nvSpPr>
          <p:cNvPr id="3" name="内容占位符 2"/>
          <p:cNvSpPr>
            <a:spLocks noGrp="1"/>
          </p:cNvSpPr>
          <p:nvPr>
            <p:ph idx="1"/>
          </p:nvPr>
        </p:nvSpPr>
        <p:spPr/>
        <p:txBody>
          <a:bodyPr/>
          <a:lstStyle/>
          <a:p>
            <a:r>
              <a:rPr lang="zh-CN" altLang="en-US" dirty="0"/>
              <a:t>掌握递归算法的设计方法</a:t>
            </a:r>
            <a:endParaRPr lang="en-US" altLang="zh-CN" dirty="0"/>
          </a:p>
          <a:p>
            <a:r>
              <a:rPr lang="zh-CN" altLang="en-US"/>
              <a:t>掌握利用迭代归纳法、递归树和主定理分析算法时间复杂度的方法</a:t>
            </a:r>
            <a:endParaRPr lang="zh-CN" altLang="en-US" dirty="0"/>
          </a:p>
        </p:txBody>
      </p:sp>
    </p:spTree>
    <p:extLst>
      <p:ext uri="{BB962C8B-B14F-4D97-AF65-F5344CB8AC3E}">
        <p14:creationId xmlns:p14="http://schemas.microsoft.com/office/powerpoint/2010/main" val="4094336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9520FAE-9FA9-43F0-A518-C78C64453CB0}"/>
              </a:ext>
            </a:extLst>
          </p:cNvPr>
          <p:cNvSpPr>
            <a:spLocks noGrp="1"/>
          </p:cNvSpPr>
          <p:nvPr>
            <p:ph idx="1"/>
          </p:nvPr>
        </p:nvSpPr>
        <p:spPr>
          <a:xfrm>
            <a:off x="467544" y="764704"/>
            <a:ext cx="8229600" cy="5400675"/>
          </a:xfrm>
        </p:spPr>
        <p:txBody>
          <a:bodyPr>
            <a:normAutofit/>
          </a:bodyPr>
          <a:lstStyle/>
          <a:p>
            <a:r>
              <a:rPr lang="zh-CN" altLang="zh-CN" sz="2400" dirty="0"/>
              <a:t>如果用递推的方法计算一个整数的阶乘，比如</a:t>
            </a:r>
            <a:r>
              <a:rPr lang="en-US" altLang="zh-CN" sz="2400" dirty="0"/>
              <a:t>5</a:t>
            </a:r>
            <a:r>
              <a:rPr lang="zh-CN" altLang="zh-CN" sz="2400" dirty="0"/>
              <a:t>！，要从小到大一个个乘起来，即</a:t>
            </a:r>
            <a:r>
              <a:rPr lang="en-US" altLang="zh-CN" sz="2400" dirty="0"/>
              <a:t>5!=1*2*3*4*5</a:t>
            </a:r>
            <a:r>
              <a:rPr lang="zh-CN" altLang="zh-CN" sz="2400" dirty="0"/>
              <a:t>。当我们学会计算</a:t>
            </a:r>
            <a:r>
              <a:rPr lang="en-US" altLang="zh-CN" sz="2400" dirty="0"/>
              <a:t>5!</a:t>
            </a:r>
            <a:r>
              <a:rPr lang="zh-CN" altLang="zh-CN" sz="2400" dirty="0"/>
              <a:t>之后，举一反三，就会算</a:t>
            </a:r>
            <a:r>
              <a:rPr lang="en-US" altLang="zh-CN" sz="2400" dirty="0"/>
              <a:t>100!</a:t>
            </a:r>
            <a:r>
              <a:rPr lang="zh-CN" altLang="zh-CN" sz="2400" dirty="0"/>
              <a:t>，即从</a:t>
            </a:r>
            <a:r>
              <a:rPr lang="en-US" altLang="zh-CN" sz="2400" dirty="0"/>
              <a:t>1</a:t>
            </a:r>
            <a:r>
              <a:rPr lang="zh-CN" altLang="zh-CN" sz="2400" dirty="0"/>
              <a:t>乘到</a:t>
            </a:r>
            <a:r>
              <a:rPr lang="en-US" altLang="zh-CN" sz="2400" dirty="0"/>
              <a:t>100</a:t>
            </a:r>
            <a:r>
              <a:rPr lang="zh-CN" altLang="zh-CN" sz="2400" dirty="0"/>
              <a:t>。在生活中这种想法和做法非常自然合理，我们从来不觉得有什么问题。</a:t>
            </a:r>
            <a:endParaRPr lang="en-US" altLang="zh-CN" sz="2400" dirty="0"/>
          </a:p>
          <a:p>
            <a:r>
              <a:rPr lang="zh-CN" altLang="zh-CN" sz="2400" dirty="0"/>
              <a:t>那么，如果用递归的思维，怎样计算阶乘呢？他要把上述过程倒过来。比如要算</a:t>
            </a:r>
            <a:r>
              <a:rPr lang="en-US" altLang="zh-CN" sz="2400" dirty="0"/>
              <a:t>5</a:t>
            </a:r>
            <a:r>
              <a:rPr lang="zh-CN" altLang="zh-CN" sz="2400" dirty="0"/>
              <a:t>！，先假定</a:t>
            </a:r>
            <a:r>
              <a:rPr lang="en-US" altLang="zh-CN" sz="2400" dirty="0"/>
              <a:t>4</a:t>
            </a:r>
            <a:r>
              <a:rPr lang="zh-CN" altLang="zh-CN" sz="2400" dirty="0"/>
              <a:t>！是已知的，再乘以</a:t>
            </a:r>
            <a:r>
              <a:rPr lang="en-US" altLang="zh-CN" sz="2400" dirty="0"/>
              <a:t>5</a:t>
            </a:r>
            <a:r>
              <a:rPr lang="zh-CN" altLang="zh-CN" sz="2400" dirty="0"/>
              <a:t>即可。当然，大家会问，那</a:t>
            </a:r>
            <a:r>
              <a:rPr lang="en-US" altLang="zh-CN" sz="2400" dirty="0"/>
              <a:t>4</a:t>
            </a:r>
            <a:r>
              <a:rPr lang="zh-CN" altLang="zh-CN" sz="2400" dirty="0"/>
              <a:t>！怎么算呢？很简单，采用同样的方法，把它变成</a:t>
            </a:r>
            <a:r>
              <a:rPr lang="en-US" altLang="zh-CN" sz="2400" dirty="0"/>
              <a:t>3</a:t>
            </a:r>
            <a:r>
              <a:rPr lang="zh-CN" altLang="zh-CN" sz="2400" dirty="0"/>
              <a:t>！</a:t>
            </a:r>
            <a:r>
              <a:rPr lang="en-US" altLang="zh-CN" sz="2400" dirty="0"/>
              <a:t>*4</a:t>
            </a:r>
            <a:r>
              <a:rPr lang="zh-CN" altLang="zh-CN" sz="2400" dirty="0"/>
              <a:t>，至于</a:t>
            </a:r>
            <a:r>
              <a:rPr lang="en-US" altLang="zh-CN" sz="2400" dirty="0"/>
              <a:t>3</a:t>
            </a:r>
            <a:r>
              <a:rPr lang="zh-CN" altLang="zh-CN" sz="2400" dirty="0"/>
              <a:t>！，则采用同样的方法处理。最后做到</a:t>
            </a:r>
            <a:r>
              <a:rPr lang="en-US" altLang="zh-CN" sz="2400" dirty="0"/>
              <a:t>1</a:t>
            </a:r>
            <a:r>
              <a:rPr lang="zh-CN" altLang="zh-CN" sz="2400" dirty="0"/>
              <a:t>！时，我们知道它等于</a:t>
            </a:r>
            <a:r>
              <a:rPr lang="en-US" altLang="zh-CN" sz="2400" dirty="0"/>
              <a:t>1</a:t>
            </a:r>
            <a:r>
              <a:rPr lang="zh-CN" altLang="zh-CN" sz="2400" dirty="0"/>
              <a:t>，至此不再往下扩展了，接下来就是倒推回所有的结果，从</a:t>
            </a:r>
            <a:r>
              <a:rPr lang="en-US" altLang="zh-CN" sz="2400" dirty="0"/>
              <a:t>1</a:t>
            </a:r>
            <a:r>
              <a:rPr lang="zh-CN" altLang="zh-CN" sz="2400" dirty="0"/>
              <a:t>！、</a:t>
            </a:r>
            <a:r>
              <a:rPr lang="en-US" altLang="zh-CN" sz="2400" dirty="0"/>
              <a:t>2!</a:t>
            </a:r>
            <a:r>
              <a:rPr lang="zh-CN" altLang="zh-CN" sz="2400" dirty="0"/>
              <a:t>，一直倒推回</a:t>
            </a:r>
            <a:r>
              <a:rPr lang="en-US" altLang="zh-CN" sz="2400" dirty="0"/>
              <a:t>5</a:t>
            </a:r>
            <a:r>
              <a:rPr lang="zh-CN" altLang="zh-CN" sz="2400" dirty="0"/>
              <a:t>！。</a:t>
            </a:r>
            <a:r>
              <a:rPr lang="en-US" altLang="zh-CN" sz="2400" dirty="0"/>
              <a:t> </a:t>
            </a:r>
            <a:endParaRPr lang="zh-CN" altLang="zh-CN" sz="2400" dirty="0"/>
          </a:p>
        </p:txBody>
      </p:sp>
      <p:sp>
        <p:nvSpPr>
          <p:cNvPr id="4" name="矩形 3">
            <a:extLst>
              <a:ext uri="{FF2B5EF4-FFF2-40B4-BE49-F238E27FC236}">
                <a16:creationId xmlns:a16="http://schemas.microsoft.com/office/drawing/2014/main" id="{D9B56011-AED1-44CE-9266-4D1152ECFA63}"/>
              </a:ext>
            </a:extLst>
          </p:cNvPr>
          <p:cNvSpPr/>
          <p:nvPr/>
        </p:nvSpPr>
        <p:spPr>
          <a:xfrm>
            <a:off x="1331640" y="0"/>
            <a:ext cx="5720800" cy="646331"/>
          </a:xfrm>
          <a:prstGeom prst="rect">
            <a:avLst/>
          </a:prstGeom>
        </p:spPr>
        <p:txBody>
          <a:bodyPr wrap="square">
            <a:spAutoFit/>
          </a:bodyPr>
          <a:lstStyle/>
          <a:p>
            <a:pPr algn="ctr"/>
            <a:r>
              <a:rPr lang="zh-CN" altLang="en-US" sz="3600" b="1" dirty="0">
                <a:solidFill>
                  <a:srgbClr val="FF0000"/>
                </a:solidFill>
                <a:latin typeface="+mj-ea"/>
              </a:rPr>
              <a:t>递归</a:t>
            </a:r>
            <a:endParaRPr lang="en-US" altLang="zh-CN" sz="3600" b="1" dirty="0">
              <a:solidFill>
                <a:srgbClr val="FF0000"/>
              </a:solidFill>
              <a:latin typeface="+mj-ea"/>
            </a:endParaRPr>
          </a:p>
        </p:txBody>
      </p:sp>
    </p:spTree>
    <p:extLst>
      <p:ext uri="{BB962C8B-B14F-4D97-AF65-F5344CB8AC3E}">
        <p14:creationId xmlns:p14="http://schemas.microsoft.com/office/powerpoint/2010/main" val="16335324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7648"/>
            <a:ext cx="8229600" cy="595536"/>
          </a:xfrm>
        </p:spPr>
        <p:txBody>
          <a:bodyPr/>
          <a:lstStyle/>
          <a:p>
            <a:r>
              <a:rPr lang="zh-CN" altLang="en-US" sz="2800" dirty="0">
                <a:solidFill>
                  <a:srgbClr val="FF0000"/>
                </a:solidFill>
              </a:rPr>
              <a:t>注意事项</a:t>
            </a:r>
          </a:p>
        </p:txBody>
      </p:sp>
      <p:sp>
        <p:nvSpPr>
          <p:cNvPr id="3" name="内容占位符 2"/>
          <p:cNvSpPr>
            <a:spLocks noGrp="1"/>
          </p:cNvSpPr>
          <p:nvPr>
            <p:ph idx="1"/>
          </p:nvPr>
        </p:nvSpPr>
        <p:spPr>
          <a:xfrm>
            <a:off x="457200" y="1080853"/>
            <a:ext cx="8229600" cy="1800200"/>
          </a:xfrm>
        </p:spPr>
        <p:txBody>
          <a:bodyPr/>
          <a:lstStyle/>
          <a:p>
            <a:r>
              <a:rPr lang="zh-CN" altLang="en-US" sz="2400" dirty="0"/>
              <a:t>完成雨课堂上第</a:t>
            </a:r>
            <a:r>
              <a:rPr lang="en-US" altLang="zh-CN" sz="2400" dirty="0"/>
              <a:t>1</a:t>
            </a:r>
            <a:r>
              <a:rPr lang="zh-CN" altLang="en-US" sz="2400" dirty="0"/>
              <a:t>章作业</a:t>
            </a:r>
            <a:endParaRPr lang="en-US" altLang="zh-CN" sz="2400" dirty="0"/>
          </a:p>
          <a:p>
            <a:r>
              <a:rPr lang="zh-CN" altLang="en-US" sz="2400" dirty="0"/>
              <a:t>上传作业图片，不要以附件形式上传作业</a:t>
            </a:r>
            <a:endParaRPr lang="en-US" altLang="zh-CN" sz="2400" dirty="0"/>
          </a:p>
          <a:p>
            <a:r>
              <a:rPr lang="zh-CN" altLang="en-US" sz="2400" dirty="0"/>
              <a:t>上传后查看所传作业，保证上传后的图片作业</a:t>
            </a:r>
            <a:r>
              <a:rPr lang="zh-CN" altLang="en-US" sz="2400" dirty="0">
                <a:solidFill>
                  <a:srgbClr val="FF0000"/>
                </a:solidFill>
              </a:rPr>
              <a:t>字体向上，</a:t>
            </a:r>
            <a:r>
              <a:rPr lang="zh-CN" altLang="en-US" sz="2400" dirty="0"/>
              <a:t>应看到所传作业如左下图所示</a:t>
            </a:r>
            <a:endParaRPr lang="en-US" altLang="zh-CN" sz="2400" dirty="0">
              <a:solidFill>
                <a:srgbClr val="FF0000"/>
              </a:solidFill>
            </a:endParaRPr>
          </a:p>
          <a:p>
            <a:endParaRPr lang="zh-CN" altLang="en-US" dirty="0">
              <a:solidFill>
                <a:srgbClr val="FF0000"/>
              </a:solidFill>
            </a:endParaRPr>
          </a:p>
        </p:txBody>
      </p:sp>
      <p:sp>
        <p:nvSpPr>
          <p:cNvPr id="4" name="灯片编号占位符 3"/>
          <p:cNvSpPr>
            <a:spLocks noGrp="1"/>
          </p:cNvSpPr>
          <p:nvPr>
            <p:ph type="sldNum" sz="quarter" idx="11"/>
          </p:nvPr>
        </p:nvSpPr>
        <p:spPr/>
        <p:txBody>
          <a:bodyPr/>
          <a:lstStyle/>
          <a:p>
            <a:pPr>
              <a:defRPr/>
            </a:pPr>
            <a:fld id="{708F7356-880F-4463-B869-7016DE68E0A4}" type="slidenum">
              <a:rPr lang="en-US" altLang="zh-CN" smtClean="0"/>
              <a:pPr>
                <a:defRPr/>
              </a:pPr>
              <a:t>50</a:t>
            </a:fld>
            <a:endParaRPr lang="en-US" altLang="zh-CN"/>
          </a:p>
        </p:txBody>
      </p:sp>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l="9822" r="12974" b="15351"/>
          <a:stretch/>
        </p:blipFill>
        <p:spPr>
          <a:xfrm>
            <a:off x="251520" y="3049581"/>
            <a:ext cx="3888432" cy="3198819"/>
          </a:xfrm>
          <a:prstGeom prst="rect">
            <a:avLst/>
          </a:prstGeom>
        </p:spPr>
      </p:pic>
      <p:sp>
        <p:nvSpPr>
          <p:cNvPr id="6" name="标题 1"/>
          <p:cNvSpPr txBox="1">
            <a:spLocks/>
          </p:cNvSpPr>
          <p:nvPr/>
        </p:nvSpPr>
        <p:spPr bwMode="auto">
          <a:xfrm>
            <a:off x="899592" y="6179232"/>
            <a:ext cx="2319056" cy="595536"/>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r>
              <a:rPr lang="zh-CN" altLang="en-US" sz="2000" dirty="0"/>
              <a:t>图片作业</a:t>
            </a:r>
            <a:r>
              <a:rPr lang="zh-CN" altLang="en-US" sz="2000" dirty="0">
                <a:solidFill>
                  <a:srgbClr val="FF0000"/>
                </a:solidFill>
              </a:rPr>
              <a:t>字体向上</a:t>
            </a:r>
            <a:endParaRPr lang="zh-CN" altLang="en-US" sz="2000" kern="0" dirty="0"/>
          </a:p>
        </p:txBody>
      </p:sp>
      <p:sp>
        <p:nvSpPr>
          <p:cNvPr id="8" name="标题 1"/>
          <p:cNvSpPr txBox="1">
            <a:spLocks/>
          </p:cNvSpPr>
          <p:nvPr/>
        </p:nvSpPr>
        <p:spPr bwMode="auto">
          <a:xfrm>
            <a:off x="4721754" y="6179232"/>
            <a:ext cx="3993173" cy="595536"/>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algn="ctr"/>
            <a:r>
              <a:rPr lang="zh-CN" altLang="en-US" sz="2400" dirty="0"/>
              <a:t>其它方式</a:t>
            </a:r>
            <a:r>
              <a:rPr lang="zh-CN" altLang="en-US" sz="2400" kern="0" dirty="0"/>
              <a:t>的上传结果</a:t>
            </a:r>
          </a:p>
        </p:txBody>
      </p:sp>
      <p:pic>
        <p:nvPicPr>
          <p:cNvPr id="9" name="图片 8"/>
          <p:cNvPicPr>
            <a:picLocks noChangeAspect="1"/>
          </p:cNvPicPr>
          <p:nvPr/>
        </p:nvPicPr>
        <p:blipFill rotWithShape="1">
          <a:blip r:embed="rId3" cstate="print">
            <a:extLst>
              <a:ext uri="{28A0092B-C50C-407E-A947-70E740481C1C}">
                <a14:useLocalDpi xmlns:a14="http://schemas.microsoft.com/office/drawing/2010/main" val="0"/>
              </a:ext>
            </a:extLst>
          </a:blip>
          <a:srcRect l="23216" t="19551" r="-419" b="20600"/>
          <a:stretch/>
        </p:blipFill>
        <p:spPr>
          <a:xfrm>
            <a:off x="4427982" y="3545778"/>
            <a:ext cx="4580719" cy="2664296"/>
          </a:xfrm>
          <a:prstGeom prst="rect">
            <a:avLst/>
          </a:prstGeom>
        </p:spPr>
      </p:pic>
    </p:spTree>
    <p:extLst>
      <p:ext uri="{BB962C8B-B14F-4D97-AF65-F5344CB8AC3E}">
        <p14:creationId xmlns:p14="http://schemas.microsoft.com/office/powerpoint/2010/main" val="29645404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595536"/>
          </a:xfrm>
        </p:spPr>
        <p:txBody>
          <a:bodyPr/>
          <a:lstStyle/>
          <a:p>
            <a:r>
              <a:rPr lang="zh-CN" altLang="en-US" sz="2800" dirty="0">
                <a:solidFill>
                  <a:srgbClr val="FF0000"/>
                </a:solidFill>
              </a:rPr>
              <a:t>注意事项</a:t>
            </a:r>
          </a:p>
        </p:txBody>
      </p:sp>
      <p:sp>
        <p:nvSpPr>
          <p:cNvPr id="3" name="内容占位符 2"/>
          <p:cNvSpPr>
            <a:spLocks noGrp="1"/>
          </p:cNvSpPr>
          <p:nvPr>
            <p:ph idx="1"/>
          </p:nvPr>
        </p:nvSpPr>
        <p:spPr>
          <a:xfrm>
            <a:off x="457200" y="950268"/>
            <a:ext cx="8229600" cy="678532"/>
          </a:xfrm>
        </p:spPr>
        <p:txBody>
          <a:bodyPr/>
          <a:lstStyle/>
          <a:p>
            <a:r>
              <a:rPr lang="zh-CN" altLang="en-US" sz="2400" dirty="0"/>
              <a:t>上传后查看所传作业，应看到所传作业如左下图所示</a:t>
            </a:r>
            <a:endParaRPr lang="en-US" altLang="zh-CN" sz="2400" dirty="0">
              <a:solidFill>
                <a:srgbClr val="FF0000"/>
              </a:solidFill>
            </a:endParaRPr>
          </a:p>
          <a:p>
            <a:endParaRPr lang="zh-CN" altLang="en-US" dirty="0">
              <a:solidFill>
                <a:srgbClr val="FF0000"/>
              </a:solidFill>
            </a:endParaRPr>
          </a:p>
        </p:txBody>
      </p:sp>
      <p:sp>
        <p:nvSpPr>
          <p:cNvPr id="4" name="灯片编号占位符 3"/>
          <p:cNvSpPr>
            <a:spLocks noGrp="1"/>
          </p:cNvSpPr>
          <p:nvPr>
            <p:ph type="sldNum" sz="quarter" idx="11"/>
          </p:nvPr>
        </p:nvSpPr>
        <p:spPr/>
        <p:txBody>
          <a:bodyPr/>
          <a:lstStyle/>
          <a:p>
            <a:pPr>
              <a:defRPr/>
            </a:pPr>
            <a:fld id="{708F7356-880F-4463-B869-7016DE68E0A4}" type="slidenum">
              <a:rPr lang="en-US" altLang="zh-CN" smtClean="0"/>
              <a:pPr>
                <a:defRPr/>
              </a:pPr>
              <a:t>51</a:t>
            </a:fld>
            <a:endParaRPr lang="en-US" altLang="zh-CN"/>
          </a:p>
        </p:txBody>
      </p:sp>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l="9822" r="12974" b="15351"/>
          <a:stretch/>
        </p:blipFill>
        <p:spPr>
          <a:xfrm>
            <a:off x="92704" y="1868481"/>
            <a:ext cx="4248472" cy="3495006"/>
          </a:xfrm>
          <a:prstGeom prst="rect">
            <a:avLst/>
          </a:prstGeom>
        </p:spPr>
      </p:pic>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24421" t="26250" r="37765" b="32800"/>
          <a:stretch/>
        </p:blipFill>
        <p:spPr>
          <a:xfrm>
            <a:off x="4759422" y="1911603"/>
            <a:ext cx="4248472" cy="3451884"/>
          </a:xfrm>
          <a:prstGeom prst="rect">
            <a:avLst/>
          </a:prstGeom>
        </p:spPr>
      </p:pic>
      <p:sp>
        <p:nvSpPr>
          <p:cNvPr id="8" name="标题 1"/>
          <p:cNvSpPr txBox="1">
            <a:spLocks/>
          </p:cNvSpPr>
          <p:nvPr/>
        </p:nvSpPr>
        <p:spPr bwMode="auto">
          <a:xfrm>
            <a:off x="611560" y="5329351"/>
            <a:ext cx="2808312" cy="595536"/>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r>
              <a:rPr lang="zh-CN" altLang="en-US" sz="2000" kern="0" dirty="0"/>
              <a:t>以图片形式正确的上传</a:t>
            </a:r>
          </a:p>
        </p:txBody>
      </p:sp>
      <p:sp>
        <p:nvSpPr>
          <p:cNvPr id="9" name="标题 1"/>
          <p:cNvSpPr txBox="1">
            <a:spLocks/>
          </p:cNvSpPr>
          <p:nvPr/>
        </p:nvSpPr>
        <p:spPr bwMode="auto">
          <a:xfrm>
            <a:off x="5292080" y="5348522"/>
            <a:ext cx="2808312" cy="595536"/>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r>
              <a:rPr lang="zh-CN" altLang="en-US" sz="2000" kern="0" dirty="0"/>
              <a:t>以附件形式错误的上传</a:t>
            </a:r>
          </a:p>
        </p:txBody>
      </p:sp>
    </p:spTree>
    <p:extLst>
      <p:ext uri="{BB962C8B-B14F-4D97-AF65-F5344CB8AC3E}">
        <p14:creationId xmlns:p14="http://schemas.microsoft.com/office/powerpoint/2010/main" val="37811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C36CFB7-100B-4A9A-A487-43A09980B9BF}"/>
              </a:ext>
            </a:extLst>
          </p:cNvPr>
          <p:cNvSpPr>
            <a:spLocks noGrp="1"/>
          </p:cNvSpPr>
          <p:nvPr>
            <p:ph idx="1"/>
          </p:nvPr>
        </p:nvSpPr>
        <p:spPr>
          <a:xfrm>
            <a:off x="0" y="1052513"/>
            <a:ext cx="9144000" cy="5805487"/>
          </a:xfrm>
        </p:spPr>
        <p:txBody>
          <a:bodyPr/>
          <a:lstStyle/>
          <a:p>
            <a:r>
              <a:rPr lang="zh-CN" altLang="zh-CN" sz="2800" dirty="0"/>
              <a:t>递归的思想有两个明显的妙处，第一个妙处是，只要解决当前一步的问题，就能解决全部的问题。比如计算</a:t>
            </a:r>
            <a:r>
              <a:rPr lang="en-US" altLang="zh-CN" sz="2800" dirty="0"/>
              <a:t>N</a:t>
            </a:r>
            <a:r>
              <a:rPr lang="zh-CN" altLang="zh-CN" sz="2800" dirty="0"/>
              <a:t>！，只要关</a:t>
            </a:r>
            <a:r>
              <a:rPr lang="zh-CN" altLang="en-US" sz="2800" dirty="0"/>
              <a:t>心</a:t>
            </a:r>
            <a:r>
              <a:rPr lang="en-US" altLang="zh-CN" sz="2800" dirty="0"/>
              <a:t>N</a:t>
            </a:r>
            <a:r>
              <a:rPr lang="zh-CN" altLang="zh-CN" sz="2800" dirty="0"/>
              <a:t>乘以某一个数就可以了，所乘的那个数字，则是（</a:t>
            </a:r>
            <a:r>
              <a:rPr lang="en-US" altLang="zh-CN" sz="2800" dirty="0"/>
              <a:t>N-1</a:t>
            </a:r>
            <a:r>
              <a:rPr lang="zh-CN" altLang="zh-CN" sz="2800" dirty="0"/>
              <a:t>）！，至于（</a:t>
            </a:r>
            <a:r>
              <a:rPr lang="en-US" altLang="zh-CN" sz="2800" dirty="0"/>
              <a:t>N-1</a:t>
            </a:r>
            <a:r>
              <a:rPr lang="zh-CN" altLang="zh-CN" sz="2800" dirty="0"/>
              <a:t>）！怎么计算，复制同一个过程即可，这便是他的第二个妙处。</a:t>
            </a:r>
            <a:endParaRPr lang="en-US" altLang="zh-CN" sz="2800" dirty="0"/>
          </a:p>
          <a:p>
            <a:r>
              <a:rPr lang="zh-CN" altLang="zh-CN" sz="2800" dirty="0"/>
              <a:t>这里面有两个前提条件，首先每一个问题在形式上都是相同的，否则无法通过同一个过程完成不同阶段的计算，其次必须确定好</a:t>
            </a:r>
            <a:r>
              <a:rPr lang="zh-CN" altLang="zh-CN" sz="2800" dirty="0">
                <a:solidFill>
                  <a:srgbClr val="FF0000"/>
                </a:solidFill>
              </a:rPr>
              <a:t>结束条件</a:t>
            </a:r>
            <a:r>
              <a:rPr lang="zh-CN" altLang="zh-CN" sz="2800" dirty="0"/>
              <a:t>，否则就像“</a:t>
            </a:r>
            <a:r>
              <a:rPr lang="zh-CN" altLang="en-US" sz="2800" dirty="0"/>
              <a:t>山上有座庙，庙里有个老和尚，老和尚在讲故事，它讲的故事是：山上有座庙，庙里有个老和尚，老和尚在讲故事，它讲的故事是：</a:t>
            </a:r>
            <a:r>
              <a:rPr lang="en-US" altLang="zh-CN" sz="2800" dirty="0"/>
              <a:t>……</a:t>
            </a:r>
            <a:r>
              <a:rPr lang="zh-CN" altLang="zh-CN" sz="2800" dirty="0"/>
              <a:t>”那个故事里的情节，永远结束不了。</a:t>
            </a:r>
            <a:endParaRPr lang="zh-CN" altLang="en-US" sz="2800" dirty="0"/>
          </a:p>
          <a:p>
            <a:endParaRPr lang="zh-CN" altLang="en-US" dirty="0"/>
          </a:p>
        </p:txBody>
      </p:sp>
      <p:sp>
        <p:nvSpPr>
          <p:cNvPr id="4" name="矩形 3">
            <a:extLst>
              <a:ext uri="{FF2B5EF4-FFF2-40B4-BE49-F238E27FC236}">
                <a16:creationId xmlns:a16="http://schemas.microsoft.com/office/drawing/2014/main" id="{D373A2A9-EFE9-4062-BB1E-F20A8FFFD75A}"/>
              </a:ext>
            </a:extLst>
          </p:cNvPr>
          <p:cNvSpPr/>
          <p:nvPr/>
        </p:nvSpPr>
        <p:spPr>
          <a:xfrm>
            <a:off x="1403648" y="188640"/>
            <a:ext cx="5720800" cy="646331"/>
          </a:xfrm>
          <a:prstGeom prst="rect">
            <a:avLst/>
          </a:prstGeom>
        </p:spPr>
        <p:txBody>
          <a:bodyPr wrap="square">
            <a:spAutoFit/>
          </a:bodyPr>
          <a:lstStyle/>
          <a:p>
            <a:pPr algn="ctr"/>
            <a:r>
              <a:rPr lang="zh-CN" altLang="en-US" sz="3600" b="1" dirty="0">
                <a:solidFill>
                  <a:srgbClr val="FF0000"/>
                </a:solidFill>
                <a:latin typeface="+mj-ea"/>
              </a:rPr>
              <a:t>递归</a:t>
            </a:r>
            <a:endParaRPr lang="en-US" altLang="zh-CN" sz="3600" b="1" dirty="0">
              <a:solidFill>
                <a:srgbClr val="FF0000"/>
              </a:solidFill>
              <a:latin typeface="+mj-ea"/>
            </a:endParaRPr>
          </a:p>
        </p:txBody>
      </p:sp>
    </p:spTree>
    <p:extLst>
      <p:ext uri="{BB962C8B-B14F-4D97-AF65-F5344CB8AC3E}">
        <p14:creationId xmlns:p14="http://schemas.microsoft.com/office/powerpoint/2010/main" val="3169481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1EAF49-DF67-4148-BC06-0EDB812FC748}"/>
              </a:ext>
            </a:extLst>
          </p:cNvPr>
          <p:cNvSpPr>
            <a:spLocks noGrp="1"/>
          </p:cNvSpPr>
          <p:nvPr>
            <p:ph type="title"/>
          </p:nvPr>
        </p:nvSpPr>
        <p:spPr/>
        <p:txBody>
          <a:bodyPr/>
          <a:lstStyle/>
          <a:p>
            <a:r>
              <a:rPr lang="zh-CN" altLang="en-US" dirty="0">
                <a:solidFill>
                  <a:srgbClr val="FF0000"/>
                </a:solidFill>
              </a:rPr>
              <a:t>递归的定义</a:t>
            </a:r>
          </a:p>
        </p:txBody>
      </p:sp>
      <p:sp>
        <p:nvSpPr>
          <p:cNvPr id="3" name="内容占位符 2">
            <a:extLst>
              <a:ext uri="{FF2B5EF4-FFF2-40B4-BE49-F238E27FC236}">
                <a16:creationId xmlns:a16="http://schemas.microsoft.com/office/drawing/2014/main" id="{A7A8D14C-7B66-4FF7-970B-7D827EF5D35E}"/>
              </a:ext>
            </a:extLst>
          </p:cNvPr>
          <p:cNvSpPr>
            <a:spLocks noGrp="1"/>
          </p:cNvSpPr>
          <p:nvPr>
            <p:ph idx="1"/>
          </p:nvPr>
        </p:nvSpPr>
        <p:spPr/>
        <p:txBody>
          <a:bodyPr>
            <a:normAutofit/>
          </a:bodyPr>
          <a:lstStyle/>
          <a:p>
            <a:r>
              <a:rPr lang="zh-CN" altLang="en-US" sz="2400" dirty="0"/>
              <a:t>若一个对象</a:t>
            </a:r>
            <a:r>
              <a:rPr lang="zh-CN" altLang="en-US" sz="2400" dirty="0">
                <a:solidFill>
                  <a:srgbClr val="FF0000"/>
                </a:solidFill>
              </a:rPr>
              <a:t>部分地包含它自己</a:t>
            </a:r>
            <a:r>
              <a:rPr lang="en-US" altLang="zh-CN" sz="2400" dirty="0">
                <a:solidFill>
                  <a:srgbClr val="FF0000"/>
                </a:solidFill>
              </a:rPr>
              <a:t>, </a:t>
            </a:r>
            <a:r>
              <a:rPr lang="zh-CN" altLang="en-US" sz="2400" dirty="0">
                <a:solidFill>
                  <a:srgbClr val="FF0000"/>
                </a:solidFill>
              </a:rPr>
              <a:t>或用它自己给自己定义</a:t>
            </a:r>
            <a:r>
              <a:rPr lang="en-US" altLang="zh-CN" sz="2400" dirty="0"/>
              <a:t>, </a:t>
            </a:r>
            <a:r>
              <a:rPr lang="zh-CN" altLang="en-US" sz="2400" dirty="0"/>
              <a:t>则称这个对象是递归的；若一个过程直接地或间接地调用自己</a:t>
            </a:r>
            <a:r>
              <a:rPr lang="en-US" altLang="zh-CN" sz="2400" dirty="0"/>
              <a:t>, </a:t>
            </a:r>
            <a:r>
              <a:rPr lang="zh-CN" altLang="en-US" sz="2400" dirty="0"/>
              <a:t>则称这个过程是递归的过程。</a:t>
            </a:r>
            <a:endParaRPr lang="en-US" altLang="zh-CN" sz="2400" dirty="0"/>
          </a:p>
          <a:p>
            <a:endParaRPr lang="en-US" altLang="zh-CN" sz="2400" dirty="0"/>
          </a:p>
          <a:p>
            <a:endParaRPr lang="zh-CN" altLang="en-US" sz="2400" dirty="0"/>
          </a:p>
          <a:p>
            <a:r>
              <a:rPr lang="zh-CN" altLang="en-US" sz="2400" dirty="0"/>
              <a:t>递归有两种</a:t>
            </a:r>
          </a:p>
          <a:p>
            <a:pPr lvl="1"/>
            <a:r>
              <a:rPr lang="zh-CN" altLang="en-US" sz="2400" dirty="0"/>
              <a:t>直接递归：自己调用自己</a:t>
            </a:r>
          </a:p>
          <a:p>
            <a:pPr lvl="1"/>
            <a:r>
              <a:rPr lang="zh-CN" altLang="en-US" sz="2400" dirty="0"/>
              <a:t>间接递归：</a:t>
            </a:r>
            <a:r>
              <a:rPr lang="en-US" altLang="zh-CN" sz="2400" dirty="0"/>
              <a:t>A</a:t>
            </a:r>
            <a:r>
              <a:rPr lang="zh-CN" altLang="en-US" sz="2400" dirty="0"/>
              <a:t>调用</a:t>
            </a:r>
            <a:r>
              <a:rPr lang="en-US" altLang="zh-CN" sz="2400" dirty="0"/>
              <a:t>B</a:t>
            </a:r>
            <a:r>
              <a:rPr lang="zh-CN" altLang="en-US" sz="2400" dirty="0"/>
              <a:t>，</a:t>
            </a:r>
            <a:r>
              <a:rPr lang="en-US" altLang="zh-CN" sz="2400" dirty="0"/>
              <a:t>B</a:t>
            </a:r>
            <a:r>
              <a:rPr lang="zh-CN" altLang="en-US" sz="2400" dirty="0"/>
              <a:t>调用</a:t>
            </a:r>
            <a:r>
              <a:rPr lang="en-US" altLang="zh-CN" sz="2400" dirty="0"/>
              <a:t>A</a:t>
            </a:r>
            <a:endParaRPr lang="zh-CN" altLang="en-US" sz="2400" dirty="0"/>
          </a:p>
        </p:txBody>
      </p:sp>
    </p:spTree>
    <p:extLst>
      <p:ext uri="{BB962C8B-B14F-4D97-AF65-F5344CB8AC3E}">
        <p14:creationId xmlns:p14="http://schemas.microsoft.com/office/powerpoint/2010/main" val="2330784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6A2A48-815B-4E61-BD49-4EB611996EFD}"/>
              </a:ext>
            </a:extLst>
          </p:cNvPr>
          <p:cNvSpPr>
            <a:spLocks noGrp="1"/>
          </p:cNvSpPr>
          <p:nvPr>
            <p:ph type="title"/>
          </p:nvPr>
        </p:nvSpPr>
        <p:spPr/>
        <p:txBody>
          <a:bodyPr/>
          <a:lstStyle/>
          <a:p>
            <a:r>
              <a:rPr lang="zh-CN" altLang="en-US" dirty="0">
                <a:solidFill>
                  <a:srgbClr val="FF0000"/>
                </a:solidFill>
              </a:rPr>
              <a:t>例子</a:t>
            </a:r>
          </a:p>
        </p:txBody>
      </p:sp>
      <p:sp>
        <p:nvSpPr>
          <p:cNvPr id="3" name="内容占位符 2">
            <a:extLst>
              <a:ext uri="{FF2B5EF4-FFF2-40B4-BE49-F238E27FC236}">
                <a16:creationId xmlns:a16="http://schemas.microsoft.com/office/drawing/2014/main" id="{4274CB37-D92B-4811-B751-FCFC86FCCC48}"/>
              </a:ext>
            </a:extLst>
          </p:cNvPr>
          <p:cNvSpPr>
            <a:spLocks noGrp="1"/>
          </p:cNvSpPr>
          <p:nvPr>
            <p:ph idx="1"/>
          </p:nvPr>
        </p:nvSpPr>
        <p:spPr/>
        <p:txBody>
          <a:bodyPr>
            <a:normAutofit/>
          </a:bodyPr>
          <a:lstStyle/>
          <a:p>
            <a:pPr marL="346329" indent="-257175" algn="just">
              <a:lnSpc>
                <a:spcPct val="140000"/>
              </a:lnSpc>
              <a:spcBef>
                <a:spcPct val="50000"/>
              </a:spcBef>
              <a:buFont typeface="Wingdings" panose="05000000000000000000" pitchFamily="2" charset="2"/>
              <a:buChar char="l"/>
              <a:defRPr/>
            </a:pPr>
            <a:r>
              <a:rPr kumimoji="1" lang="zh-CN" altLang="en-US" sz="2800" dirty="0">
                <a:latin typeface="宋体" panose="02010600030101010101" pitchFamily="2" charset="-122"/>
                <a:ea typeface="宋体" panose="02010600030101010101" pitchFamily="2" charset="-122"/>
              </a:rPr>
              <a:t>例如</a:t>
            </a:r>
            <a:r>
              <a:rPr kumimoji="1" lang="en-US" altLang="zh-CN" sz="2800" dirty="0">
                <a:latin typeface="宋体" panose="02010600030101010101" pitchFamily="2" charset="-122"/>
                <a:ea typeface="宋体" panose="02010600030101010101" pitchFamily="2" charset="-122"/>
              </a:rPr>
              <a:t>,</a:t>
            </a:r>
            <a:r>
              <a:rPr kumimoji="1" lang="zh-CN" altLang="en-US" sz="2800" dirty="0">
                <a:latin typeface="宋体" panose="02010600030101010101" pitchFamily="2" charset="-122"/>
                <a:ea typeface="宋体" panose="02010600030101010101" pitchFamily="2" charset="-122"/>
              </a:rPr>
              <a:t>求</a:t>
            </a:r>
            <a:r>
              <a:rPr kumimoji="1" lang="en-US" altLang="zh-CN" sz="2800" dirty="0">
                <a:latin typeface="宋体" panose="02010600030101010101" pitchFamily="2" charset="-122"/>
                <a:ea typeface="宋体" panose="02010600030101010101" pitchFamily="2" charset="-122"/>
              </a:rPr>
              <a:t>n!</a:t>
            </a:r>
            <a:endParaRPr kumimoji="1" lang="zh-CN" altLang="en-US" sz="2800" dirty="0">
              <a:latin typeface="宋体" panose="02010600030101010101" pitchFamily="2" charset="-122"/>
              <a:ea typeface="宋体" panose="02010600030101010101" pitchFamily="2" charset="-122"/>
            </a:endParaRPr>
          </a:p>
        </p:txBody>
      </p:sp>
      <p:pic>
        <p:nvPicPr>
          <p:cNvPr id="4" name="图片 3">
            <a:extLst>
              <a:ext uri="{FF2B5EF4-FFF2-40B4-BE49-F238E27FC236}">
                <a16:creationId xmlns:a16="http://schemas.microsoft.com/office/drawing/2014/main" id="{0A5B0337-8D9D-43CA-BAE2-8731E31AFFA2}"/>
              </a:ext>
            </a:extLst>
          </p:cNvPr>
          <p:cNvPicPr>
            <a:picLocks noChangeAspect="1"/>
          </p:cNvPicPr>
          <p:nvPr/>
        </p:nvPicPr>
        <p:blipFill>
          <a:blip r:embed="rId2"/>
          <a:stretch>
            <a:fillRect/>
          </a:stretch>
        </p:blipFill>
        <p:spPr>
          <a:xfrm>
            <a:off x="1619671" y="1967360"/>
            <a:ext cx="4393459" cy="1533648"/>
          </a:xfrm>
          <a:prstGeom prst="rect">
            <a:avLst/>
          </a:prstGeom>
        </p:spPr>
      </p:pic>
      <p:pic>
        <p:nvPicPr>
          <p:cNvPr id="5" name="图片 4">
            <a:extLst>
              <a:ext uri="{FF2B5EF4-FFF2-40B4-BE49-F238E27FC236}">
                <a16:creationId xmlns:a16="http://schemas.microsoft.com/office/drawing/2014/main" id="{E98F458E-A65E-40A5-A8D8-CC0AE5D488C4}"/>
              </a:ext>
            </a:extLst>
          </p:cNvPr>
          <p:cNvPicPr>
            <a:picLocks noChangeAspect="1"/>
          </p:cNvPicPr>
          <p:nvPr/>
        </p:nvPicPr>
        <p:blipFill>
          <a:blip r:embed="rId3"/>
          <a:stretch>
            <a:fillRect/>
          </a:stretch>
        </p:blipFill>
        <p:spPr>
          <a:xfrm>
            <a:off x="1422255" y="4221088"/>
            <a:ext cx="4611586" cy="1368152"/>
          </a:xfrm>
          <a:prstGeom prst="rect">
            <a:avLst/>
          </a:prstGeom>
        </p:spPr>
      </p:pic>
    </p:spTree>
    <p:extLst>
      <p:ext uri="{BB962C8B-B14F-4D97-AF65-F5344CB8AC3E}">
        <p14:creationId xmlns:p14="http://schemas.microsoft.com/office/powerpoint/2010/main" val="1559803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2E0FA7-1CE1-485D-AAC6-B2664F4D2940}"/>
              </a:ext>
            </a:extLst>
          </p:cNvPr>
          <p:cNvSpPr>
            <a:spLocks noGrp="1"/>
          </p:cNvSpPr>
          <p:nvPr>
            <p:ph type="title"/>
          </p:nvPr>
        </p:nvSpPr>
        <p:spPr/>
        <p:txBody>
          <a:bodyPr/>
          <a:lstStyle/>
          <a:p>
            <a:pPr>
              <a:defRPr/>
            </a:pPr>
            <a:r>
              <a:rPr lang="zh-CN" altLang="en-US" dirty="0">
                <a:solidFill>
                  <a:srgbClr val="FF0000"/>
                </a:solidFill>
              </a:rPr>
              <a:t>递归模型</a:t>
            </a:r>
          </a:p>
        </p:txBody>
      </p:sp>
      <p:sp>
        <p:nvSpPr>
          <p:cNvPr id="3" name="内容占位符 2">
            <a:extLst>
              <a:ext uri="{FF2B5EF4-FFF2-40B4-BE49-F238E27FC236}">
                <a16:creationId xmlns:a16="http://schemas.microsoft.com/office/drawing/2014/main" id="{EB70F4A2-314A-4FEE-8405-421743176CE2}"/>
              </a:ext>
            </a:extLst>
          </p:cNvPr>
          <p:cNvSpPr>
            <a:spLocks noGrp="1"/>
          </p:cNvSpPr>
          <p:nvPr>
            <p:ph idx="1"/>
          </p:nvPr>
        </p:nvSpPr>
        <p:spPr/>
        <p:txBody>
          <a:bodyPr rtlCol="0">
            <a:normAutofit/>
          </a:bodyPr>
          <a:lstStyle/>
          <a:p>
            <a:pPr marL="432054" algn="just">
              <a:spcBef>
                <a:spcPct val="50000"/>
              </a:spcBef>
              <a:defRPr/>
            </a:pPr>
            <a:r>
              <a:rPr kumimoji="1" lang="zh-CN" altLang="en-US" sz="2400" dirty="0">
                <a:solidFill>
                  <a:schemeClr val="tx1">
                    <a:lumMod val="95000"/>
                    <a:lumOff val="5000"/>
                  </a:schemeClr>
                </a:solidFill>
                <a:latin typeface="宋体" panose="02010600030101010101" pitchFamily="2" charset="-122"/>
                <a:ea typeface="宋体" panose="02010600030101010101" pitchFamily="2" charset="-122"/>
              </a:rPr>
              <a:t>递归模型是递归算法的抽象</a:t>
            </a:r>
            <a:r>
              <a:rPr kumimoji="1" lang="en-US" altLang="zh-CN" sz="2400" dirty="0">
                <a:solidFill>
                  <a:schemeClr val="tx1">
                    <a:lumMod val="95000"/>
                    <a:lumOff val="5000"/>
                  </a:schemeClr>
                </a:solidFill>
                <a:latin typeface="宋体" panose="02010600030101010101" pitchFamily="2" charset="-122"/>
                <a:ea typeface="宋体" panose="02010600030101010101" pitchFamily="2" charset="-122"/>
              </a:rPr>
              <a:t>,</a:t>
            </a:r>
            <a:r>
              <a:rPr kumimoji="1" lang="zh-CN" altLang="en-US" sz="2400" dirty="0">
                <a:solidFill>
                  <a:schemeClr val="tx1">
                    <a:lumMod val="95000"/>
                    <a:lumOff val="5000"/>
                  </a:schemeClr>
                </a:solidFill>
                <a:latin typeface="宋体" panose="02010600030101010101" pitchFamily="2" charset="-122"/>
                <a:ea typeface="宋体" panose="02010600030101010101" pitchFamily="2" charset="-122"/>
              </a:rPr>
              <a:t>它反映一个递归问题的递归结构</a:t>
            </a:r>
            <a:r>
              <a:rPr kumimoji="1" lang="en-US" altLang="zh-CN" sz="2400" dirty="0">
                <a:solidFill>
                  <a:schemeClr val="tx1">
                    <a:lumMod val="95000"/>
                    <a:lumOff val="5000"/>
                  </a:schemeClr>
                </a:solidFill>
                <a:latin typeface="宋体" panose="02010600030101010101" pitchFamily="2" charset="-122"/>
                <a:ea typeface="宋体" panose="02010600030101010101" pitchFamily="2" charset="-122"/>
              </a:rPr>
              <a:t>,</a:t>
            </a:r>
            <a:r>
              <a:rPr kumimoji="1" lang="zh-CN" altLang="en-US" sz="2400" dirty="0">
                <a:solidFill>
                  <a:schemeClr val="tx1">
                    <a:lumMod val="95000"/>
                    <a:lumOff val="5000"/>
                  </a:schemeClr>
                </a:solidFill>
                <a:latin typeface="宋体" panose="02010600030101010101" pitchFamily="2" charset="-122"/>
                <a:ea typeface="宋体" panose="02010600030101010101" pitchFamily="2" charset="-122"/>
              </a:rPr>
              <a:t>例如</a:t>
            </a:r>
            <a:r>
              <a:rPr kumimoji="1" lang="en-US" altLang="zh-CN" sz="2400" dirty="0">
                <a:solidFill>
                  <a:schemeClr val="tx1">
                    <a:lumMod val="95000"/>
                    <a:lumOff val="5000"/>
                  </a:schemeClr>
                </a:solidFill>
                <a:latin typeface="宋体" panose="02010600030101010101" pitchFamily="2" charset="-122"/>
                <a:ea typeface="宋体" panose="02010600030101010101" pitchFamily="2" charset="-122"/>
              </a:rPr>
              <a:t>,</a:t>
            </a:r>
            <a:r>
              <a:rPr kumimoji="1" lang="zh-CN" altLang="en-US" sz="2400" dirty="0">
                <a:solidFill>
                  <a:schemeClr val="tx1">
                    <a:lumMod val="95000"/>
                    <a:lumOff val="5000"/>
                  </a:schemeClr>
                </a:solidFill>
                <a:latin typeface="宋体" panose="02010600030101010101" pitchFamily="2" charset="-122"/>
                <a:ea typeface="宋体" panose="02010600030101010101" pitchFamily="2" charset="-122"/>
              </a:rPr>
              <a:t>前面的递归算法对应的递归模型：</a:t>
            </a:r>
            <a:endParaRPr kumimoji="1" lang="en-US" altLang="zh-CN" sz="2400" dirty="0">
              <a:solidFill>
                <a:schemeClr val="tx1">
                  <a:lumMod val="95000"/>
                  <a:lumOff val="5000"/>
                </a:schemeClr>
              </a:solidFill>
              <a:latin typeface="宋体" panose="02010600030101010101" pitchFamily="2" charset="-122"/>
              <a:ea typeface="宋体" panose="02010600030101010101" pitchFamily="2" charset="-122"/>
            </a:endParaRPr>
          </a:p>
          <a:p>
            <a:pPr marL="89154" indent="0" algn="just">
              <a:spcBef>
                <a:spcPct val="50000"/>
              </a:spcBef>
              <a:buNone/>
              <a:defRPr/>
            </a:pPr>
            <a:r>
              <a:rPr kumimoji="1" lang="zh-CN" altLang="en-US" dirty="0">
                <a:solidFill>
                  <a:schemeClr val="tx1">
                    <a:lumMod val="95000"/>
                    <a:lumOff val="5000"/>
                  </a:schemeClr>
                </a:solidFill>
                <a:latin typeface="Times New Roman" pitchFamily="18" charset="0"/>
                <a:ea typeface="楷体_GB2312" pitchFamily="49" charset="-122"/>
              </a:rPr>
              <a:t>       </a:t>
            </a:r>
            <a:r>
              <a:rPr kumimoji="1" lang="en-US" altLang="zh-CN" dirty="0">
                <a:solidFill>
                  <a:schemeClr val="tx1">
                    <a:lumMod val="95000"/>
                    <a:lumOff val="5000"/>
                  </a:schemeClr>
                </a:solidFill>
                <a:latin typeface="Times New Roman" pitchFamily="18" charset="0"/>
                <a:ea typeface="楷体_GB2312" pitchFamily="49" charset="-122"/>
              </a:rPr>
              <a:t>fun(1)=1                                (1)            </a:t>
            </a:r>
          </a:p>
          <a:p>
            <a:pPr marL="89154" indent="0" algn="just">
              <a:spcBef>
                <a:spcPct val="50000"/>
              </a:spcBef>
              <a:buNone/>
              <a:defRPr/>
            </a:pPr>
            <a:r>
              <a:rPr kumimoji="1" lang="en-US" altLang="zh-CN" dirty="0">
                <a:solidFill>
                  <a:schemeClr val="tx1">
                    <a:lumMod val="95000"/>
                    <a:lumOff val="5000"/>
                  </a:schemeClr>
                </a:solidFill>
                <a:latin typeface="Times New Roman" pitchFamily="18" charset="0"/>
                <a:ea typeface="楷体_GB2312" pitchFamily="49" charset="-122"/>
              </a:rPr>
              <a:t>       fun(n)=n*fun(n-1)     n&gt;1     (2)</a:t>
            </a:r>
          </a:p>
          <a:p>
            <a:pPr marL="89154" indent="0" algn="just">
              <a:spcBef>
                <a:spcPct val="50000"/>
              </a:spcBef>
              <a:buNone/>
              <a:defRPr/>
            </a:pPr>
            <a:endParaRPr kumimoji="1" lang="en-US" altLang="zh-CN" dirty="0">
              <a:solidFill>
                <a:schemeClr val="tx1">
                  <a:lumMod val="95000"/>
                  <a:lumOff val="5000"/>
                </a:schemeClr>
              </a:solidFill>
              <a:latin typeface="Times New Roman" pitchFamily="18" charset="0"/>
              <a:ea typeface="楷体_GB2312" pitchFamily="49" charset="-122"/>
            </a:endParaRPr>
          </a:p>
          <a:p>
            <a:pPr marL="546354" indent="-457200" algn="just">
              <a:lnSpc>
                <a:spcPct val="120000"/>
              </a:lnSpc>
              <a:spcBef>
                <a:spcPct val="50000"/>
              </a:spcBef>
              <a:defRPr/>
            </a:pPr>
            <a:r>
              <a:rPr kumimoji="1" lang="en-US" altLang="zh-CN" sz="2400" dirty="0">
                <a:solidFill>
                  <a:schemeClr val="tx1">
                    <a:lumMod val="95000"/>
                    <a:lumOff val="5000"/>
                  </a:schemeClr>
                </a:solidFill>
                <a:latin typeface="Times New Roman" pitchFamily="18" charset="0"/>
                <a:ea typeface="楷体_GB2312" pitchFamily="49" charset="-122"/>
              </a:rPr>
              <a:t> </a:t>
            </a:r>
            <a:r>
              <a:rPr kumimoji="1" lang="zh-CN" altLang="en-US" sz="2400" dirty="0">
                <a:solidFill>
                  <a:schemeClr val="tx1">
                    <a:lumMod val="95000"/>
                    <a:lumOff val="5000"/>
                  </a:schemeClr>
                </a:solidFill>
                <a:latin typeface="宋体" panose="02010600030101010101" pitchFamily="2" charset="-122"/>
                <a:ea typeface="宋体" panose="02010600030101010101" pitchFamily="2" charset="-122"/>
              </a:rPr>
              <a:t>其中</a:t>
            </a:r>
            <a:r>
              <a:rPr kumimoji="1" lang="en-US" altLang="zh-CN" sz="2400" dirty="0">
                <a:solidFill>
                  <a:schemeClr val="tx1">
                    <a:lumMod val="95000"/>
                    <a:lumOff val="5000"/>
                  </a:schemeClr>
                </a:solidFill>
                <a:latin typeface="宋体" panose="02010600030101010101" pitchFamily="2" charset="-122"/>
                <a:ea typeface="宋体" panose="02010600030101010101" pitchFamily="2" charset="-122"/>
              </a:rPr>
              <a:t>,</a:t>
            </a:r>
            <a:r>
              <a:rPr kumimoji="1" lang="zh-CN" altLang="en-US" sz="2400" dirty="0">
                <a:solidFill>
                  <a:schemeClr val="tx1">
                    <a:lumMod val="95000"/>
                    <a:lumOff val="5000"/>
                  </a:schemeClr>
                </a:solidFill>
                <a:latin typeface="宋体" panose="02010600030101010101" pitchFamily="2" charset="-122"/>
                <a:ea typeface="宋体" panose="02010600030101010101" pitchFamily="2" charset="-122"/>
              </a:rPr>
              <a:t>第一个式子给出了递归的终止条件</a:t>
            </a:r>
            <a:r>
              <a:rPr kumimoji="1" lang="en-US" altLang="zh-CN" sz="2400" dirty="0">
                <a:solidFill>
                  <a:schemeClr val="tx1">
                    <a:lumMod val="95000"/>
                    <a:lumOff val="5000"/>
                  </a:schemeClr>
                </a:solidFill>
                <a:latin typeface="宋体" panose="02010600030101010101" pitchFamily="2" charset="-122"/>
                <a:ea typeface="宋体" panose="02010600030101010101" pitchFamily="2" charset="-122"/>
              </a:rPr>
              <a:t>,</a:t>
            </a:r>
            <a:r>
              <a:rPr kumimoji="1" lang="zh-CN" altLang="en-US" sz="2400" dirty="0">
                <a:solidFill>
                  <a:schemeClr val="tx1">
                    <a:lumMod val="95000"/>
                    <a:lumOff val="5000"/>
                  </a:schemeClr>
                </a:solidFill>
                <a:latin typeface="宋体" panose="02010600030101010101" pitchFamily="2" charset="-122"/>
                <a:ea typeface="宋体" panose="02010600030101010101" pitchFamily="2" charset="-122"/>
              </a:rPr>
              <a:t>第二个式子给出了</a:t>
            </a:r>
            <a:r>
              <a:rPr kumimoji="1" lang="en-US" altLang="zh-CN" sz="2400" dirty="0">
                <a:solidFill>
                  <a:schemeClr val="tx1">
                    <a:lumMod val="95000"/>
                    <a:lumOff val="5000"/>
                  </a:schemeClr>
                </a:solidFill>
                <a:latin typeface="宋体" panose="02010600030101010101" pitchFamily="2" charset="-122"/>
                <a:ea typeface="宋体" panose="02010600030101010101" pitchFamily="2" charset="-122"/>
              </a:rPr>
              <a:t>fun(n)</a:t>
            </a:r>
            <a:r>
              <a:rPr kumimoji="1" lang="zh-CN" altLang="en-US" sz="2400" dirty="0">
                <a:solidFill>
                  <a:schemeClr val="tx1">
                    <a:lumMod val="95000"/>
                    <a:lumOff val="5000"/>
                  </a:schemeClr>
                </a:solidFill>
                <a:latin typeface="宋体" panose="02010600030101010101" pitchFamily="2" charset="-122"/>
                <a:ea typeface="宋体" panose="02010600030101010101" pitchFamily="2" charset="-122"/>
              </a:rPr>
              <a:t>的值与</a:t>
            </a:r>
            <a:r>
              <a:rPr kumimoji="1" lang="en-US" altLang="zh-CN" sz="2400" dirty="0">
                <a:solidFill>
                  <a:schemeClr val="tx1">
                    <a:lumMod val="95000"/>
                    <a:lumOff val="5000"/>
                  </a:schemeClr>
                </a:solidFill>
                <a:latin typeface="宋体" panose="02010600030101010101" pitchFamily="2" charset="-122"/>
                <a:ea typeface="宋体" panose="02010600030101010101" pitchFamily="2" charset="-122"/>
              </a:rPr>
              <a:t>fun(n-1)</a:t>
            </a:r>
            <a:r>
              <a:rPr kumimoji="1" lang="zh-CN" altLang="en-US" sz="2400" dirty="0">
                <a:solidFill>
                  <a:schemeClr val="tx1">
                    <a:lumMod val="95000"/>
                    <a:lumOff val="5000"/>
                  </a:schemeClr>
                </a:solidFill>
                <a:latin typeface="宋体" panose="02010600030101010101" pitchFamily="2" charset="-122"/>
                <a:ea typeface="宋体" panose="02010600030101010101" pitchFamily="2" charset="-122"/>
              </a:rPr>
              <a:t>的值之间的关系</a:t>
            </a:r>
            <a:r>
              <a:rPr kumimoji="1" lang="en-US" altLang="zh-CN" sz="2400" dirty="0">
                <a:solidFill>
                  <a:schemeClr val="tx1">
                    <a:lumMod val="95000"/>
                    <a:lumOff val="5000"/>
                  </a:schemeClr>
                </a:solidFill>
                <a:latin typeface="宋体" panose="02010600030101010101" pitchFamily="2" charset="-122"/>
                <a:ea typeface="宋体" panose="02010600030101010101" pitchFamily="2" charset="-122"/>
              </a:rPr>
              <a:t>,</a:t>
            </a:r>
            <a:r>
              <a:rPr kumimoji="1" lang="zh-CN" altLang="en-US" sz="2400" dirty="0">
                <a:solidFill>
                  <a:schemeClr val="tx1">
                    <a:lumMod val="95000"/>
                    <a:lumOff val="5000"/>
                  </a:schemeClr>
                </a:solidFill>
                <a:latin typeface="宋体" panose="02010600030101010101" pitchFamily="2" charset="-122"/>
                <a:ea typeface="宋体" panose="02010600030101010101" pitchFamily="2" charset="-122"/>
              </a:rPr>
              <a:t>我们把第一个式子称为</a:t>
            </a:r>
            <a:r>
              <a:rPr kumimoji="1" lang="zh-CN" altLang="en-US" sz="2400" dirty="0">
                <a:solidFill>
                  <a:srgbClr val="FF0000"/>
                </a:solidFill>
                <a:latin typeface="宋体" panose="02010600030101010101" pitchFamily="2" charset="-122"/>
                <a:ea typeface="宋体" panose="02010600030101010101" pitchFamily="2" charset="-122"/>
              </a:rPr>
              <a:t>递归边界</a:t>
            </a:r>
            <a:r>
              <a:rPr kumimoji="1" lang="en-US" altLang="zh-CN" sz="2400" dirty="0">
                <a:solidFill>
                  <a:schemeClr val="tx1">
                    <a:lumMod val="95000"/>
                    <a:lumOff val="5000"/>
                  </a:schemeClr>
                </a:solidFill>
                <a:latin typeface="宋体" panose="02010600030101010101" pitchFamily="2" charset="-122"/>
                <a:ea typeface="宋体" panose="02010600030101010101" pitchFamily="2" charset="-122"/>
              </a:rPr>
              <a:t>,</a:t>
            </a:r>
            <a:r>
              <a:rPr kumimoji="1" lang="zh-CN" altLang="en-US" sz="2400" dirty="0">
                <a:solidFill>
                  <a:schemeClr val="tx1">
                    <a:lumMod val="95000"/>
                    <a:lumOff val="5000"/>
                  </a:schemeClr>
                </a:solidFill>
                <a:latin typeface="宋体" panose="02010600030101010101" pitchFamily="2" charset="-122"/>
                <a:ea typeface="宋体" panose="02010600030101010101" pitchFamily="2" charset="-122"/>
              </a:rPr>
              <a:t>把第二个式子称为</a:t>
            </a:r>
            <a:r>
              <a:rPr kumimoji="1" lang="zh-CN" altLang="en-US" sz="2400" dirty="0">
                <a:solidFill>
                  <a:srgbClr val="FF0000"/>
                </a:solidFill>
                <a:latin typeface="宋体" panose="02010600030101010101" pitchFamily="2" charset="-122"/>
                <a:ea typeface="宋体" panose="02010600030101010101" pitchFamily="2" charset="-122"/>
              </a:rPr>
              <a:t>递归体</a:t>
            </a:r>
            <a:r>
              <a:rPr kumimoji="1" lang="zh-CN" altLang="en-US" sz="2400" dirty="0">
                <a:solidFill>
                  <a:schemeClr val="tx1">
                    <a:lumMod val="95000"/>
                    <a:lumOff val="5000"/>
                  </a:schemeClr>
                </a:solidFill>
                <a:latin typeface="宋体" panose="02010600030101010101" pitchFamily="2" charset="-122"/>
                <a:ea typeface="宋体" panose="02010600030101010101" pitchFamily="2" charset="-122"/>
              </a:rPr>
              <a:t>。</a:t>
            </a:r>
          </a:p>
          <a:p>
            <a:pPr marL="329184" indent="-240030">
              <a:spcBef>
                <a:spcPts val="0"/>
              </a:spcBef>
              <a:buFont typeface="Wingdings 2"/>
              <a:buChar char=""/>
              <a:defRPr/>
            </a:pPr>
            <a:endParaRPr lang="zh-CN" altLang="en-US" dirty="0"/>
          </a:p>
        </p:txBody>
      </p:sp>
    </p:spTree>
    <p:extLst>
      <p:ext uri="{BB962C8B-B14F-4D97-AF65-F5344CB8AC3E}">
        <p14:creationId xmlns:p14="http://schemas.microsoft.com/office/powerpoint/2010/main" val="77485763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4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heme/theme1.xml><?xml version="1.0" encoding="utf-8"?>
<a:theme xmlns:a="http://schemas.openxmlformats.org/drawingml/2006/main" name="算法">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2136</TotalTime>
  <Words>5113</Words>
  <Application>Microsoft Office PowerPoint</Application>
  <PresentationFormat>全屏显示(4:3)</PresentationFormat>
  <Paragraphs>295</Paragraphs>
  <Slides>51</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51</vt:i4>
      </vt:variant>
    </vt:vector>
  </HeadingPairs>
  <TitlesOfParts>
    <vt:vector size="63" baseType="lpstr">
      <vt:lpstr>黑体</vt:lpstr>
      <vt:lpstr>宋体</vt:lpstr>
      <vt:lpstr>Microsoft Yahei</vt:lpstr>
      <vt:lpstr>Arial</vt:lpstr>
      <vt:lpstr>Calibri</vt:lpstr>
      <vt:lpstr>Symbol</vt:lpstr>
      <vt:lpstr>Times New Roman</vt:lpstr>
      <vt:lpstr>Wingdings</vt:lpstr>
      <vt:lpstr>Wingdings 2</vt:lpstr>
      <vt:lpstr>算法</vt:lpstr>
      <vt:lpstr>Equation</vt:lpstr>
      <vt:lpstr>公式</vt:lpstr>
      <vt:lpstr>算法设计与分析</vt:lpstr>
      <vt:lpstr>PowerPoint 演示文稿</vt:lpstr>
      <vt:lpstr>PowerPoint 演示文稿</vt:lpstr>
      <vt:lpstr>PowerPoint 演示文稿</vt:lpstr>
      <vt:lpstr>PowerPoint 演示文稿</vt:lpstr>
      <vt:lpstr>PowerPoint 演示文稿</vt:lpstr>
      <vt:lpstr>递归的定义</vt:lpstr>
      <vt:lpstr>例子</vt:lpstr>
      <vt:lpstr>递归模型</vt:lpstr>
      <vt:lpstr>递归模型</vt:lpstr>
      <vt:lpstr>递归模型</vt:lpstr>
      <vt:lpstr>            求和的方法</vt:lpstr>
      <vt:lpstr>        求和实例</vt:lpstr>
      <vt:lpstr>            求和的方法</vt:lpstr>
      <vt:lpstr>     递推方程的求解</vt:lpstr>
      <vt:lpstr>例 Hanoi塔问题</vt:lpstr>
      <vt:lpstr>例 Hanoi塔问题</vt:lpstr>
      <vt:lpstr>PowerPoint 演示文稿</vt:lpstr>
      <vt:lpstr>排序</vt:lpstr>
      <vt:lpstr>           直接迭代：插入排序</vt:lpstr>
      <vt:lpstr>           直接迭代：插入排序</vt:lpstr>
      <vt:lpstr> 二分归并排序</vt:lpstr>
      <vt:lpstr>   二分归并排序</vt:lpstr>
      <vt:lpstr>归并过程</vt:lpstr>
      <vt:lpstr> 二分归并排序</vt:lpstr>
      <vt:lpstr>PowerPoint 演示文稿</vt:lpstr>
      <vt:lpstr>PowerPoint 演示文稿</vt:lpstr>
      <vt:lpstr>PowerPoint 演示文稿</vt:lpstr>
      <vt:lpstr>PowerPoint 演示文稿</vt:lpstr>
      <vt:lpstr>迭代归纳</vt:lpstr>
      <vt:lpstr> 汉诺塔算法时间复杂度函数的递推方程</vt:lpstr>
      <vt:lpstr>   二分归并排序算法时间复杂度函数的递推方程</vt:lpstr>
      <vt:lpstr>   二分归并排序算法时间复杂度函数的递推方程</vt:lpstr>
      <vt:lpstr>差消法</vt:lpstr>
      <vt:lpstr>                 差消法</vt:lpstr>
      <vt:lpstr>递归树</vt:lpstr>
      <vt:lpstr>递归树</vt:lpstr>
      <vt:lpstr>递归树</vt:lpstr>
      <vt:lpstr>递归树</vt:lpstr>
      <vt:lpstr>主定理</vt:lpstr>
      <vt:lpstr>主定理的证明</vt:lpstr>
      <vt:lpstr>                           情况1</vt:lpstr>
      <vt:lpstr>                            情况2</vt:lpstr>
      <vt:lpstr>                          情况3</vt:lpstr>
      <vt:lpstr> 主定理的应用</vt:lpstr>
      <vt:lpstr>主定理的应用</vt:lpstr>
      <vt:lpstr>   不能使用主定理的例子</vt:lpstr>
      <vt:lpstr>主定理的应用</vt:lpstr>
      <vt:lpstr>总结</vt:lpstr>
      <vt:lpstr>注意事项</vt:lpstr>
      <vt:lpstr>注意事项</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算法设计与分析</dc:title>
  <dc:creator>User</dc:creator>
  <cp:lastModifiedBy>Sonder Utopia</cp:lastModifiedBy>
  <cp:revision>95</cp:revision>
  <dcterms:created xsi:type="dcterms:W3CDTF">2010-12-07T00:33:41Z</dcterms:created>
  <dcterms:modified xsi:type="dcterms:W3CDTF">2025-05-18T09:28:16Z</dcterms:modified>
</cp:coreProperties>
</file>