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67275" cy="42794238"/>
  <p:notesSz cx="7556500" cy="10693400"/>
  <p:defaultTextStyle>
    <a:defPPr>
      <a:defRPr kern="0"/>
    </a:defPPr>
  </p:defaultTextStyle>
  <p:extLst>
    <p:ext uri="{EFAFB233-063F-42B5-8137-9DF3F51BA10A}">
      <p15:sldGuideLst xmlns:p15="http://schemas.microsoft.com/office/powerpoint/2012/main">
        <p15:guide id="1" orient="horz" pos="11526" userDrawn="1">
          <p15:clr>
            <a:srgbClr val="A4A3A4"/>
          </p15:clr>
        </p15:guide>
        <p15:guide id="2" pos="86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7291"/>
    <a:srgbClr val="C0504D"/>
    <a:srgbClr val="0C343D"/>
    <a:srgbClr val="DBEEF4"/>
    <a:srgbClr val="DDEEF3"/>
    <a:srgbClr val="4D1C1B"/>
    <a:srgbClr val="93B2D6"/>
    <a:srgbClr val="C00000"/>
    <a:srgbClr val="DE7979"/>
    <a:srgbClr val="7C2E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83791" autoAdjust="0"/>
  </p:normalViewPr>
  <p:slideViewPr>
    <p:cSldViewPr>
      <p:cViewPr>
        <p:scale>
          <a:sx n="33" d="100"/>
          <a:sy n="33" d="100"/>
        </p:scale>
        <p:origin x="1157" y="-1051"/>
      </p:cViewPr>
      <p:guideLst>
        <p:guide orient="horz" pos="11526"/>
        <p:guide pos="86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898E1A-4FF8-4DE2-A49D-BA2C2E23BBE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A06FB52-6E3A-4BEE-A74C-C0C3E0BFE603}">
      <dgm:prSet custT="1"/>
      <dgm:spPr/>
      <dgm:t>
        <a:bodyPr/>
        <a:lstStyle/>
        <a:p>
          <a:r>
            <a:rPr lang="en-US" sz="3600" b="1" dirty="0"/>
            <a:t>U-Net with Intra-Tumoral Structures.</a:t>
          </a:r>
          <a:endParaRPr lang="en-US" sz="3600" dirty="0">
            <a:latin typeface="Times New Roman" panose="02020603050405020304" pitchFamily="18" charset="0"/>
            <a:cs typeface="Times New Roman" panose="02020603050405020304" pitchFamily="18" charset="0"/>
          </a:endParaRPr>
        </a:p>
      </dgm:t>
    </dgm:pt>
    <dgm:pt modelId="{9E400ECA-3291-4C10-A0F4-52B5FDBE2E2C}" type="parTrans" cxnId="{16A1E12C-C4D4-4E21-BF60-4C971837D098}">
      <dgm:prSet/>
      <dgm:spPr/>
      <dgm:t>
        <a:bodyPr/>
        <a:lstStyle/>
        <a:p>
          <a:endParaRPr lang="en-US"/>
        </a:p>
      </dgm:t>
    </dgm:pt>
    <dgm:pt modelId="{7B0CF617-59EF-4FBE-950A-EF416FC3177E}" type="sibTrans" cxnId="{16A1E12C-C4D4-4E21-BF60-4C971837D098}">
      <dgm:prSet/>
      <dgm:spPr/>
      <dgm:t>
        <a:bodyPr/>
        <a:lstStyle/>
        <a:p>
          <a:endParaRPr lang="en-US"/>
        </a:p>
      </dgm:t>
    </dgm:pt>
    <dgm:pt modelId="{D8D18C20-B1C8-4494-830C-29ADB35DFFA9}">
      <dgm:prSet custT="1"/>
      <dgm:spPr/>
      <dgm:t>
        <a:bodyPr/>
        <a:lstStyle/>
        <a:p>
          <a:r>
            <a:rPr lang="en-US" sz="3600" b="1" dirty="0"/>
            <a:t>U-Net with Glioma Sub-Regions </a:t>
          </a:r>
          <a:endParaRPr lang="en-US" sz="3600" dirty="0">
            <a:latin typeface="Times New Roman" panose="02020603050405020304" pitchFamily="18" charset="0"/>
            <a:cs typeface="Times New Roman" panose="02020603050405020304" pitchFamily="18" charset="0"/>
          </a:endParaRPr>
        </a:p>
      </dgm:t>
    </dgm:pt>
    <dgm:pt modelId="{0B2548EB-BFBC-429E-B4D6-CE119FC1F8F7}" type="parTrans" cxnId="{590CDEEC-5C88-44D9-8B78-073CCED4B4F6}">
      <dgm:prSet/>
      <dgm:spPr/>
      <dgm:t>
        <a:bodyPr/>
        <a:lstStyle/>
        <a:p>
          <a:endParaRPr lang="en-US"/>
        </a:p>
      </dgm:t>
    </dgm:pt>
    <dgm:pt modelId="{56439719-7446-4FDA-B095-DFD4476ACE99}" type="sibTrans" cxnId="{590CDEEC-5C88-44D9-8B78-073CCED4B4F6}">
      <dgm:prSet/>
      <dgm:spPr/>
      <dgm:t>
        <a:bodyPr/>
        <a:lstStyle/>
        <a:p>
          <a:endParaRPr lang="en-US"/>
        </a:p>
      </dgm:t>
    </dgm:pt>
    <dgm:pt modelId="{0F4294F5-3EF8-4E2C-98CD-2E2975A3E327}">
      <dgm:prSet custT="1"/>
      <dgm:spPr/>
      <dgm:t>
        <a:bodyPr/>
        <a:lstStyle/>
        <a:p>
          <a:pPr>
            <a:buFont typeface="+mj-lt"/>
            <a:buAutoNum type="arabicPeriod"/>
          </a:pPr>
          <a:r>
            <a:rPr lang="en-US" sz="3600" b="1" dirty="0"/>
            <a:t>U-Net with Inception Modules and Intra-Tumoral Structures Objective</a:t>
          </a:r>
          <a:endParaRPr lang="en-US" sz="3600" dirty="0">
            <a:latin typeface="Times New Roman" panose="02020603050405020304" pitchFamily="18" charset="0"/>
            <a:cs typeface="Times New Roman" panose="02020603050405020304" pitchFamily="18" charset="0"/>
          </a:endParaRPr>
        </a:p>
      </dgm:t>
    </dgm:pt>
    <dgm:pt modelId="{0C4CAA09-78CB-48A5-9F1E-CB58B1963187}" type="parTrans" cxnId="{DACAA9CF-8C70-4F5F-ACE9-198BB9DBACCB}">
      <dgm:prSet/>
      <dgm:spPr/>
      <dgm:t>
        <a:bodyPr/>
        <a:lstStyle/>
        <a:p>
          <a:endParaRPr lang="en-US"/>
        </a:p>
      </dgm:t>
    </dgm:pt>
    <dgm:pt modelId="{30DB3F04-7620-4882-A1CC-FA712BAC7145}" type="sibTrans" cxnId="{DACAA9CF-8C70-4F5F-ACE9-198BB9DBACCB}">
      <dgm:prSet/>
      <dgm:spPr/>
      <dgm:t>
        <a:bodyPr/>
        <a:lstStyle/>
        <a:p>
          <a:endParaRPr lang="en-US"/>
        </a:p>
      </dgm:t>
    </dgm:pt>
    <dgm:pt modelId="{D5174537-78CD-432D-87BA-0704608A2B00}">
      <dgm:prSet custT="1"/>
      <dgm:spPr>
        <a:solidFill>
          <a:srgbClr val="DBEEF4"/>
        </a:solidFill>
      </dgm:spPr>
      <dgm:t>
        <a:bodyPr/>
        <a:lstStyle/>
        <a:p>
          <a:pPr>
            <a:buFont typeface="+mj-lt"/>
            <a:buAutoNum type="arabicPeriod"/>
          </a:pPr>
          <a:r>
            <a:rPr lang="en-US" sz="3600" b="1" dirty="0">
              <a:solidFill>
                <a:schemeClr val="accent1">
                  <a:lumMod val="50000"/>
                </a:schemeClr>
              </a:solidFill>
            </a:rPr>
            <a:t>U-Net with Inception Modules and Glioma Sub-Regions Objective</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dgm:t>
    </dgm:pt>
    <dgm:pt modelId="{96FF474D-D3B2-4221-8679-8BD3FE277760}" type="parTrans" cxnId="{09A17A2A-FAB7-4025-815D-C0B37B46D951}">
      <dgm:prSet/>
      <dgm:spPr/>
      <dgm:t>
        <a:bodyPr/>
        <a:lstStyle/>
        <a:p>
          <a:endParaRPr lang="en-US"/>
        </a:p>
      </dgm:t>
    </dgm:pt>
    <dgm:pt modelId="{96B9E9EB-F9CD-49D8-8A02-030A939240EB}" type="sibTrans" cxnId="{09A17A2A-FAB7-4025-815D-C0B37B46D951}">
      <dgm:prSet/>
      <dgm:spPr/>
      <dgm:t>
        <a:bodyPr/>
        <a:lstStyle/>
        <a:p>
          <a:endParaRPr lang="en-US"/>
        </a:p>
      </dgm:t>
    </dgm:pt>
    <dgm:pt modelId="{CCD8714A-16FB-4EBD-8B33-3C0018004565}" type="pres">
      <dgm:prSet presAssocID="{13898E1A-4FF8-4DE2-A49D-BA2C2E23BBE1}" presName="Name0" presStyleCnt="0">
        <dgm:presLayoutVars>
          <dgm:chMax val="7"/>
          <dgm:chPref val="7"/>
          <dgm:dir/>
        </dgm:presLayoutVars>
      </dgm:prSet>
      <dgm:spPr/>
    </dgm:pt>
    <dgm:pt modelId="{91627E4C-FDC2-432E-98CC-4F31EAB56F2A}" type="pres">
      <dgm:prSet presAssocID="{13898E1A-4FF8-4DE2-A49D-BA2C2E23BBE1}" presName="Name1" presStyleCnt="0"/>
      <dgm:spPr/>
    </dgm:pt>
    <dgm:pt modelId="{1C6216D0-106C-41A9-98B0-E3040CAE3F07}" type="pres">
      <dgm:prSet presAssocID="{13898E1A-4FF8-4DE2-A49D-BA2C2E23BBE1}" presName="cycle" presStyleCnt="0"/>
      <dgm:spPr/>
    </dgm:pt>
    <dgm:pt modelId="{BE7AE2F1-AD44-47E0-A1E6-7875C26AC7EC}" type="pres">
      <dgm:prSet presAssocID="{13898E1A-4FF8-4DE2-A49D-BA2C2E23BBE1}" presName="srcNode" presStyleLbl="node1" presStyleIdx="0" presStyleCnt="4"/>
      <dgm:spPr/>
    </dgm:pt>
    <dgm:pt modelId="{714E6BAD-9E06-4DA2-8007-BF00A61B637E}" type="pres">
      <dgm:prSet presAssocID="{13898E1A-4FF8-4DE2-A49D-BA2C2E23BBE1}" presName="conn" presStyleLbl="parChTrans1D2" presStyleIdx="0" presStyleCnt="1"/>
      <dgm:spPr/>
    </dgm:pt>
    <dgm:pt modelId="{93899636-8B7B-45E6-8B99-43AE63D5D9AE}" type="pres">
      <dgm:prSet presAssocID="{13898E1A-4FF8-4DE2-A49D-BA2C2E23BBE1}" presName="extraNode" presStyleLbl="node1" presStyleIdx="0" presStyleCnt="4"/>
      <dgm:spPr/>
    </dgm:pt>
    <dgm:pt modelId="{9B581B42-C65C-4978-A688-7A094D7E494C}" type="pres">
      <dgm:prSet presAssocID="{13898E1A-4FF8-4DE2-A49D-BA2C2E23BBE1}" presName="dstNode" presStyleLbl="node1" presStyleIdx="0" presStyleCnt="4"/>
      <dgm:spPr/>
    </dgm:pt>
    <dgm:pt modelId="{F187D984-AD15-448B-BCB7-6BD11D954D07}" type="pres">
      <dgm:prSet presAssocID="{6A06FB52-6E3A-4BEE-A74C-C0C3E0BFE603}" presName="text_1" presStyleLbl="node1" presStyleIdx="0" presStyleCnt="4" custScaleY="128475">
        <dgm:presLayoutVars>
          <dgm:bulletEnabled val="1"/>
        </dgm:presLayoutVars>
      </dgm:prSet>
      <dgm:spPr/>
    </dgm:pt>
    <dgm:pt modelId="{039FE597-929C-47FE-AD60-468AD14E6177}" type="pres">
      <dgm:prSet presAssocID="{6A06FB52-6E3A-4BEE-A74C-C0C3E0BFE603}" presName="accent_1" presStyleCnt="0"/>
      <dgm:spPr/>
    </dgm:pt>
    <dgm:pt modelId="{12BE25F2-EA7C-4330-A4A1-6D74D0A9B7C7}" type="pres">
      <dgm:prSet presAssocID="{6A06FB52-6E3A-4BEE-A74C-C0C3E0BFE603}" presName="accentRepeatNode" presStyleLbl="solidFgAcc1" presStyleIdx="0" presStyleCnt="4"/>
      <dgm:spPr/>
    </dgm:pt>
    <dgm:pt modelId="{EC94B41B-B2CC-4067-9C1A-5AC143DF5609}" type="pres">
      <dgm:prSet presAssocID="{D8D18C20-B1C8-4494-830C-29ADB35DFFA9}" presName="text_2" presStyleLbl="node1" presStyleIdx="1" presStyleCnt="4" custScaleY="105332">
        <dgm:presLayoutVars>
          <dgm:bulletEnabled val="1"/>
        </dgm:presLayoutVars>
      </dgm:prSet>
      <dgm:spPr/>
    </dgm:pt>
    <dgm:pt modelId="{3CF26B6F-007A-4ADD-B4FF-DDCC61B47ECE}" type="pres">
      <dgm:prSet presAssocID="{D8D18C20-B1C8-4494-830C-29ADB35DFFA9}" presName="accent_2" presStyleCnt="0"/>
      <dgm:spPr/>
    </dgm:pt>
    <dgm:pt modelId="{605F26A8-6594-45E4-88E4-73EB92B1F84B}" type="pres">
      <dgm:prSet presAssocID="{D8D18C20-B1C8-4494-830C-29ADB35DFFA9}" presName="accentRepeatNode" presStyleLbl="solidFgAcc1" presStyleIdx="1" presStyleCnt="4"/>
      <dgm:spPr/>
    </dgm:pt>
    <dgm:pt modelId="{83C7B8FF-0119-4FA5-9889-130232C10B44}" type="pres">
      <dgm:prSet presAssocID="{0F4294F5-3EF8-4E2C-98CD-2E2975A3E327}" presName="text_3" presStyleLbl="node1" presStyleIdx="2" presStyleCnt="4" custScaleY="133830" custLinFactNeighborX="-23" custLinFactNeighborY="26664">
        <dgm:presLayoutVars>
          <dgm:bulletEnabled val="1"/>
        </dgm:presLayoutVars>
      </dgm:prSet>
      <dgm:spPr/>
    </dgm:pt>
    <dgm:pt modelId="{6BE92A66-C671-4BFC-8D67-F19FCE4E05DB}" type="pres">
      <dgm:prSet presAssocID="{0F4294F5-3EF8-4E2C-98CD-2E2975A3E327}" presName="accent_3" presStyleCnt="0"/>
      <dgm:spPr/>
    </dgm:pt>
    <dgm:pt modelId="{4D636CA3-5B9A-41FF-ABF6-74126838C5C9}" type="pres">
      <dgm:prSet presAssocID="{0F4294F5-3EF8-4E2C-98CD-2E2975A3E327}" presName="accentRepeatNode" presStyleLbl="solidFgAcc1" presStyleIdx="2" presStyleCnt="4"/>
      <dgm:spPr/>
    </dgm:pt>
    <dgm:pt modelId="{2A22E1C8-7DA2-4798-BEEE-CCFFFBB6C61B}" type="pres">
      <dgm:prSet presAssocID="{D5174537-78CD-432D-87BA-0704608A2B00}" presName="text_4" presStyleLbl="node1" presStyleIdx="3" presStyleCnt="4" custScaleY="125154" custLinFactNeighborX="253" custLinFactNeighborY="37397">
        <dgm:presLayoutVars>
          <dgm:bulletEnabled val="1"/>
        </dgm:presLayoutVars>
      </dgm:prSet>
      <dgm:spPr/>
    </dgm:pt>
    <dgm:pt modelId="{35E4F9DC-A79A-4CDF-9EA6-81FB63DC5317}" type="pres">
      <dgm:prSet presAssocID="{D5174537-78CD-432D-87BA-0704608A2B00}" presName="accent_4" presStyleCnt="0"/>
      <dgm:spPr/>
    </dgm:pt>
    <dgm:pt modelId="{E58E4D76-5F53-4A9A-8B07-A9F908F096D4}" type="pres">
      <dgm:prSet presAssocID="{D5174537-78CD-432D-87BA-0704608A2B00}" presName="accentRepeatNode" presStyleLbl="solidFgAcc1" presStyleIdx="3" presStyleCnt="4" custLinFactNeighborX="-9666" custLinFactNeighborY="7752"/>
      <dgm:spPr/>
    </dgm:pt>
  </dgm:ptLst>
  <dgm:cxnLst>
    <dgm:cxn modelId="{ECB3DC14-67CD-459A-8C4D-5481CC032047}" type="presOf" srcId="{D8D18C20-B1C8-4494-830C-29ADB35DFFA9}" destId="{EC94B41B-B2CC-4067-9C1A-5AC143DF5609}" srcOrd="0" destOrd="0" presId="urn:microsoft.com/office/officeart/2008/layout/VerticalCurvedList"/>
    <dgm:cxn modelId="{38167C16-2027-4DAB-83C5-93F6F154ADA8}" type="presOf" srcId="{7B0CF617-59EF-4FBE-950A-EF416FC3177E}" destId="{714E6BAD-9E06-4DA2-8007-BF00A61B637E}" srcOrd="0" destOrd="0" presId="urn:microsoft.com/office/officeart/2008/layout/VerticalCurvedList"/>
    <dgm:cxn modelId="{F900731C-CEDD-4E4E-9D87-164AF4B8A5FC}" type="presOf" srcId="{0F4294F5-3EF8-4E2C-98CD-2E2975A3E327}" destId="{83C7B8FF-0119-4FA5-9889-130232C10B44}" srcOrd="0" destOrd="0" presId="urn:microsoft.com/office/officeart/2008/layout/VerticalCurvedList"/>
    <dgm:cxn modelId="{09A17A2A-FAB7-4025-815D-C0B37B46D951}" srcId="{13898E1A-4FF8-4DE2-A49D-BA2C2E23BBE1}" destId="{D5174537-78CD-432D-87BA-0704608A2B00}" srcOrd="3" destOrd="0" parTransId="{96FF474D-D3B2-4221-8679-8BD3FE277760}" sibTransId="{96B9E9EB-F9CD-49D8-8A02-030A939240EB}"/>
    <dgm:cxn modelId="{16A1E12C-C4D4-4E21-BF60-4C971837D098}" srcId="{13898E1A-4FF8-4DE2-A49D-BA2C2E23BBE1}" destId="{6A06FB52-6E3A-4BEE-A74C-C0C3E0BFE603}" srcOrd="0" destOrd="0" parTransId="{9E400ECA-3291-4C10-A0F4-52B5FDBE2E2C}" sibTransId="{7B0CF617-59EF-4FBE-950A-EF416FC3177E}"/>
    <dgm:cxn modelId="{D204962D-FC48-46EA-B081-1BE4CE42E2AE}" type="presOf" srcId="{6A06FB52-6E3A-4BEE-A74C-C0C3E0BFE603}" destId="{F187D984-AD15-448B-BCB7-6BD11D954D07}" srcOrd="0" destOrd="0" presId="urn:microsoft.com/office/officeart/2008/layout/VerticalCurvedList"/>
    <dgm:cxn modelId="{9994A28E-CAA8-4112-B4C7-9901A5754498}" type="presOf" srcId="{D5174537-78CD-432D-87BA-0704608A2B00}" destId="{2A22E1C8-7DA2-4798-BEEE-CCFFFBB6C61B}" srcOrd="0" destOrd="0" presId="urn:microsoft.com/office/officeart/2008/layout/VerticalCurvedList"/>
    <dgm:cxn modelId="{DACAA9CF-8C70-4F5F-ACE9-198BB9DBACCB}" srcId="{13898E1A-4FF8-4DE2-A49D-BA2C2E23BBE1}" destId="{0F4294F5-3EF8-4E2C-98CD-2E2975A3E327}" srcOrd="2" destOrd="0" parTransId="{0C4CAA09-78CB-48A5-9F1E-CB58B1963187}" sibTransId="{30DB3F04-7620-4882-A1CC-FA712BAC7145}"/>
    <dgm:cxn modelId="{590CDEEC-5C88-44D9-8B78-073CCED4B4F6}" srcId="{13898E1A-4FF8-4DE2-A49D-BA2C2E23BBE1}" destId="{D8D18C20-B1C8-4494-830C-29ADB35DFFA9}" srcOrd="1" destOrd="0" parTransId="{0B2548EB-BFBC-429E-B4D6-CE119FC1F8F7}" sibTransId="{56439719-7446-4FDA-B095-DFD4476ACE99}"/>
    <dgm:cxn modelId="{BEFED0F8-6BD9-47F3-91D8-793960A8AD87}" type="presOf" srcId="{13898E1A-4FF8-4DE2-A49D-BA2C2E23BBE1}" destId="{CCD8714A-16FB-4EBD-8B33-3C0018004565}" srcOrd="0" destOrd="0" presId="urn:microsoft.com/office/officeart/2008/layout/VerticalCurvedList"/>
    <dgm:cxn modelId="{D3F2DE80-91A4-4CE7-9E61-E4D74C3F1587}" type="presParOf" srcId="{CCD8714A-16FB-4EBD-8B33-3C0018004565}" destId="{91627E4C-FDC2-432E-98CC-4F31EAB56F2A}" srcOrd="0" destOrd="0" presId="urn:microsoft.com/office/officeart/2008/layout/VerticalCurvedList"/>
    <dgm:cxn modelId="{3AF206F9-BE5F-421A-99FA-7AC000588E63}" type="presParOf" srcId="{91627E4C-FDC2-432E-98CC-4F31EAB56F2A}" destId="{1C6216D0-106C-41A9-98B0-E3040CAE3F07}" srcOrd="0" destOrd="0" presId="urn:microsoft.com/office/officeart/2008/layout/VerticalCurvedList"/>
    <dgm:cxn modelId="{B688D100-6C2A-4A54-9390-C0A9A2877F0A}" type="presParOf" srcId="{1C6216D0-106C-41A9-98B0-E3040CAE3F07}" destId="{BE7AE2F1-AD44-47E0-A1E6-7875C26AC7EC}" srcOrd="0" destOrd="0" presId="urn:microsoft.com/office/officeart/2008/layout/VerticalCurvedList"/>
    <dgm:cxn modelId="{ED0DC697-87DB-49C7-9F3F-CD2CA1DA76F8}" type="presParOf" srcId="{1C6216D0-106C-41A9-98B0-E3040CAE3F07}" destId="{714E6BAD-9E06-4DA2-8007-BF00A61B637E}" srcOrd="1" destOrd="0" presId="urn:microsoft.com/office/officeart/2008/layout/VerticalCurvedList"/>
    <dgm:cxn modelId="{0A921509-55C0-44D0-B1F8-9FC10FEDE615}" type="presParOf" srcId="{1C6216D0-106C-41A9-98B0-E3040CAE3F07}" destId="{93899636-8B7B-45E6-8B99-43AE63D5D9AE}" srcOrd="2" destOrd="0" presId="urn:microsoft.com/office/officeart/2008/layout/VerticalCurvedList"/>
    <dgm:cxn modelId="{EE83B174-CAD9-4403-976E-04FDB30585DF}" type="presParOf" srcId="{1C6216D0-106C-41A9-98B0-E3040CAE3F07}" destId="{9B581B42-C65C-4978-A688-7A094D7E494C}" srcOrd="3" destOrd="0" presId="urn:microsoft.com/office/officeart/2008/layout/VerticalCurvedList"/>
    <dgm:cxn modelId="{B5F92E02-455A-4AF6-800A-2309BCFCF569}" type="presParOf" srcId="{91627E4C-FDC2-432E-98CC-4F31EAB56F2A}" destId="{F187D984-AD15-448B-BCB7-6BD11D954D07}" srcOrd="1" destOrd="0" presId="urn:microsoft.com/office/officeart/2008/layout/VerticalCurvedList"/>
    <dgm:cxn modelId="{7D6B07C0-24A2-4CE1-9453-A664A12C2128}" type="presParOf" srcId="{91627E4C-FDC2-432E-98CC-4F31EAB56F2A}" destId="{039FE597-929C-47FE-AD60-468AD14E6177}" srcOrd="2" destOrd="0" presId="urn:microsoft.com/office/officeart/2008/layout/VerticalCurvedList"/>
    <dgm:cxn modelId="{C22D2A38-D849-4428-AF33-846BE8231FD3}" type="presParOf" srcId="{039FE597-929C-47FE-AD60-468AD14E6177}" destId="{12BE25F2-EA7C-4330-A4A1-6D74D0A9B7C7}" srcOrd="0" destOrd="0" presId="urn:microsoft.com/office/officeart/2008/layout/VerticalCurvedList"/>
    <dgm:cxn modelId="{783539A2-F759-4397-9BC7-2F80EFCB7232}" type="presParOf" srcId="{91627E4C-FDC2-432E-98CC-4F31EAB56F2A}" destId="{EC94B41B-B2CC-4067-9C1A-5AC143DF5609}" srcOrd="3" destOrd="0" presId="urn:microsoft.com/office/officeart/2008/layout/VerticalCurvedList"/>
    <dgm:cxn modelId="{ABE871A3-AAF9-4BC6-B317-1E15018D8964}" type="presParOf" srcId="{91627E4C-FDC2-432E-98CC-4F31EAB56F2A}" destId="{3CF26B6F-007A-4ADD-B4FF-DDCC61B47ECE}" srcOrd="4" destOrd="0" presId="urn:microsoft.com/office/officeart/2008/layout/VerticalCurvedList"/>
    <dgm:cxn modelId="{2B4B773E-6F8F-4A2C-A824-8B5B6F20843B}" type="presParOf" srcId="{3CF26B6F-007A-4ADD-B4FF-DDCC61B47ECE}" destId="{605F26A8-6594-45E4-88E4-73EB92B1F84B}" srcOrd="0" destOrd="0" presId="urn:microsoft.com/office/officeart/2008/layout/VerticalCurvedList"/>
    <dgm:cxn modelId="{EA4F2D89-74E5-4E68-AF42-809B61D2A9D3}" type="presParOf" srcId="{91627E4C-FDC2-432E-98CC-4F31EAB56F2A}" destId="{83C7B8FF-0119-4FA5-9889-130232C10B44}" srcOrd="5" destOrd="0" presId="urn:microsoft.com/office/officeart/2008/layout/VerticalCurvedList"/>
    <dgm:cxn modelId="{8824CBC0-9C47-47BC-9856-4EE297E5D8AB}" type="presParOf" srcId="{91627E4C-FDC2-432E-98CC-4F31EAB56F2A}" destId="{6BE92A66-C671-4BFC-8D67-F19FCE4E05DB}" srcOrd="6" destOrd="0" presId="urn:microsoft.com/office/officeart/2008/layout/VerticalCurvedList"/>
    <dgm:cxn modelId="{EC314B65-D32A-44FD-B92F-9336EDE67F47}" type="presParOf" srcId="{6BE92A66-C671-4BFC-8D67-F19FCE4E05DB}" destId="{4D636CA3-5B9A-41FF-ABF6-74126838C5C9}" srcOrd="0" destOrd="0" presId="urn:microsoft.com/office/officeart/2008/layout/VerticalCurvedList"/>
    <dgm:cxn modelId="{3DCC1CA8-9DE9-48E1-B61C-AEA24E4FC32D}" type="presParOf" srcId="{91627E4C-FDC2-432E-98CC-4F31EAB56F2A}" destId="{2A22E1C8-7DA2-4798-BEEE-CCFFFBB6C61B}" srcOrd="7" destOrd="0" presId="urn:microsoft.com/office/officeart/2008/layout/VerticalCurvedList"/>
    <dgm:cxn modelId="{09528347-EE22-4A51-932F-F7049AF95490}" type="presParOf" srcId="{91627E4C-FDC2-432E-98CC-4F31EAB56F2A}" destId="{35E4F9DC-A79A-4CDF-9EA6-81FB63DC5317}" srcOrd="8" destOrd="0" presId="urn:microsoft.com/office/officeart/2008/layout/VerticalCurvedList"/>
    <dgm:cxn modelId="{082BF255-C5E1-4AE0-9068-6A5318E64DB9}" type="presParOf" srcId="{35E4F9DC-A79A-4CDF-9EA6-81FB63DC5317}" destId="{E58E4D76-5F53-4A9A-8B07-A9F908F096D4}" srcOrd="0" destOrd="0" presId="urn:microsoft.com/office/officeart/2008/layout/VerticalCurvedList"/>
  </dgm:cxnLst>
  <dgm:bg/>
  <dgm:whole/>
  <dgm:extLst>
    <a:ext uri="http://schemas.microsoft.com/office/drawing/2008/diagram">
      <dsp:dataModelExt xmlns:dsp="http://schemas.microsoft.com/office/drawing/2008/diagram" relId="rId15"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E6BAD-9E06-4DA2-8007-BF00A61B637E}">
      <dsp:nvSpPr>
        <dsp:cNvPr id="0" name=""/>
        <dsp:cNvSpPr/>
      </dsp:nvSpPr>
      <dsp:spPr>
        <a:xfrm>
          <a:off x="-5423744" y="-830500"/>
          <a:ext cx="6458094" cy="6458094"/>
        </a:xfrm>
        <a:prstGeom prst="blockArc">
          <a:avLst>
            <a:gd name="adj1" fmla="val 18900000"/>
            <a:gd name="adj2" fmla="val 2700000"/>
            <a:gd name="adj3" fmla="val 33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87D984-AD15-448B-BCB7-6BD11D954D07}">
      <dsp:nvSpPr>
        <dsp:cNvPr id="0" name=""/>
        <dsp:cNvSpPr/>
      </dsp:nvSpPr>
      <dsp:spPr>
        <a:xfrm>
          <a:off x="541506" y="263729"/>
          <a:ext cx="9136374" cy="948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5776" tIns="91440" rIns="91440" bIns="91440" numCol="1" spcCol="1270" anchor="ctr" anchorCtr="0">
          <a:noAutofit/>
        </a:bodyPr>
        <a:lstStyle/>
        <a:p>
          <a:pPr marL="0" lvl="0" indent="0" algn="l" defTabSz="1600200">
            <a:lnSpc>
              <a:spcPct val="90000"/>
            </a:lnSpc>
            <a:spcBef>
              <a:spcPct val="0"/>
            </a:spcBef>
            <a:spcAft>
              <a:spcPct val="35000"/>
            </a:spcAft>
            <a:buNone/>
          </a:pPr>
          <a:r>
            <a:rPr lang="en-US" sz="3600" b="1" kern="1200" dirty="0"/>
            <a:t>U-Net with Intra-Tumoral Structures.</a:t>
          </a:r>
          <a:endParaRPr lang="en-US" sz="3600" kern="1200" dirty="0">
            <a:latin typeface="Times New Roman" panose="02020603050405020304" pitchFamily="18" charset="0"/>
            <a:cs typeface="Times New Roman" panose="02020603050405020304" pitchFamily="18" charset="0"/>
          </a:endParaRPr>
        </a:p>
      </dsp:txBody>
      <dsp:txXfrm>
        <a:off x="541506" y="263729"/>
        <a:ext cx="9136374" cy="948126"/>
      </dsp:txXfrm>
    </dsp:sp>
    <dsp:sp modelId="{12BE25F2-EA7C-4330-A4A1-6D74D0A9B7C7}">
      <dsp:nvSpPr>
        <dsp:cNvPr id="0" name=""/>
        <dsp:cNvSpPr/>
      </dsp:nvSpPr>
      <dsp:spPr>
        <a:xfrm>
          <a:off x="80265" y="276552"/>
          <a:ext cx="922481" cy="92248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94B41B-B2CC-4067-9C1A-5AC143DF5609}">
      <dsp:nvSpPr>
        <dsp:cNvPr id="0" name=""/>
        <dsp:cNvSpPr/>
      </dsp:nvSpPr>
      <dsp:spPr>
        <a:xfrm>
          <a:off x="964610" y="1456295"/>
          <a:ext cx="8713270" cy="7773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5776" tIns="91440" rIns="91440" bIns="91440" numCol="1" spcCol="1270" anchor="ctr" anchorCtr="0">
          <a:noAutofit/>
        </a:bodyPr>
        <a:lstStyle/>
        <a:p>
          <a:pPr marL="0" lvl="0" indent="0" algn="l" defTabSz="1600200">
            <a:lnSpc>
              <a:spcPct val="90000"/>
            </a:lnSpc>
            <a:spcBef>
              <a:spcPct val="0"/>
            </a:spcBef>
            <a:spcAft>
              <a:spcPct val="35000"/>
            </a:spcAft>
            <a:buNone/>
          </a:pPr>
          <a:r>
            <a:rPr lang="en-US" sz="3600" b="1" kern="1200" dirty="0"/>
            <a:t>U-Net with Glioma Sub-Regions </a:t>
          </a:r>
          <a:endParaRPr lang="en-US" sz="3600" kern="1200" dirty="0">
            <a:latin typeface="Times New Roman" panose="02020603050405020304" pitchFamily="18" charset="0"/>
            <a:cs typeface="Times New Roman" panose="02020603050405020304" pitchFamily="18" charset="0"/>
          </a:endParaRPr>
        </a:p>
      </dsp:txBody>
      <dsp:txXfrm>
        <a:off x="964610" y="1456295"/>
        <a:ext cx="8713270" cy="777334"/>
      </dsp:txXfrm>
    </dsp:sp>
    <dsp:sp modelId="{605F26A8-6594-45E4-88E4-73EB92B1F84B}">
      <dsp:nvSpPr>
        <dsp:cNvPr id="0" name=""/>
        <dsp:cNvSpPr/>
      </dsp:nvSpPr>
      <dsp:spPr>
        <a:xfrm>
          <a:off x="503369" y="1383721"/>
          <a:ext cx="922481" cy="92248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C7B8FF-0119-4FA5-9889-130232C10B44}">
      <dsp:nvSpPr>
        <dsp:cNvPr id="0" name=""/>
        <dsp:cNvSpPr/>
      </dsp:nvSpPr>
      <dsp:spPr>
        <a:xfrm>
          <a:off x="962606" y="2655085"/>
          <a:ext cx="8713270" cy="9876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5776" tIns="91440" rIns="91440" bIns="91440" numCol="1" spcCol="1270" anchor="ctr" anchorCtr="0">
          <a:noAutofit/>
        </a:bodyPr>
        <a:lstStyle/>
        <a:p>
          <a:pPr marL="0" lvl="0" indent="0" algn="l" defTabSz="1600200">
            <a:lnSpc>
              <a:spcPct val="90000"/>
            </a:lnSpc>
            <a:spcBef>
              <a:spcPct val="0"/>
            </a:spcBef>
            <a:spcAft>
              <a:spcPct val="35000"/>
            </a:spcAft>
            <a:buFont typeface="+mj-lt"/>
            <a:buNone/>
          </a:pPr>
          <a:r>
            <a:rPr lang="en-US" sz="3600" b="1" kern="1200" dirty="0"/>
            <a:t>U-Net with Inception Modules and Intra-Tumoral Structures Objective</a:t>
          </a:r>
          <a:endParaRPr lang="en-US" sz="3600" kern="1200" dirty="0">
            <a:latin typeface="Times New Roman" panose="02020603050405020304" pitchFamily="18" charset="0"/>
            <a:cs typeface="Times New Roman" panose="02020603050405020304" pitchFamily="18" charset="0"/>
          </a:endParaRPr>
        </a:p>
      </dsp:txBody>
      <dsp:txXfrm>
        <a:off x="962606" y="2655085"/>
        <a:ext cx="8713270" cy="987645"/>
      </dsp:txXfrm>
    </dsp:sp>
    <dsp:sp modelId="{4D636CA3-5B9A-41FF-ABF6-74126838C5C9}">
      <dsp:nvSpPr>
        <dsp:cNvPr id="0" name=""/>
        <dsp:cNvSpPr/>
      </dsp:nvSpPr>
      <dsp:spPr>
        <a:xfrm>
          <a:off x="503369" y="2490891"/>
          <a:ext cx="922481" cy="92248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22E1C8-7DA2-4798-BEEE-CCFFFBB6C61B}">
      <dsp:nvSpPr>
        <dsp:cNvPr id="0" name=""/>
        <dsp:cNvSpPr/>
      </dsp:nvSpPr>
      <dsp:spPr>
        <a:xfrm>
          <a:off x="564621" y="3873476"/>
          <a:ext cx="9136374" cy="923617"/>
        </a:xfrm>
        <a:prstGeom prst="rect">
          <a:avLst/>
        </a:prstGeom>
        <a:solidFill>
          <a:srgbClr val="DBEEF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5776" tIns="91440" rIns="91440" bIns="91440" numCol="1" spcCol="1270" anchor="ctr" anchorCtr="0">
          <a:noAutofit/>
        </a:bodyPr>
        <a:lstStyle/>
        <a:p>
          <a:pPr marL="0" lvl="0" indent="0" algn="l" defTabSz="1600200">
            <a:lnSpc>
              <a:spcPct val="90000"/>
            </a:lnSpc>
            <a:spcBef>
              <a:spcPct val="0"/>
            </a:spcBef>
            <a:spcAft>
              <a:spcPct val="35000"/>
            </a:spcAft>
            <a:buFont typeface="+mj-lt"/>
            <a:buNone/>
          </a:pPr>
          <a:r>
            <a:rPr lang="en-US" sz="3600" b="1" kern="1200" dirty="0">
              <a:solidFill>
                <a:schemeClr val="accent1">
                  <a:lumMod val="50000"/>
                </a:schemeClr>
              </a:solidFill>
            </a:rPr>
            <a:t>U-Net with Inception Modules and Glioma Sub-Regions Objective</a:t>
          </a:r>
          <a:endParaRPr lang="en-US" sz="3600" kern="1200" dirty="0">
            <a:solidFill>
              <a:schemeClr val="accent1">
                <a:lumMod val="50000"/>
              </a:schemeClr>
            </a:solidFill>
            <a:latin typeface="Times New Roman" panose="02020603050405020304" pitchFamily="18" charset="0"/>
            <a:cs typeface="Times New Roman" panose="02020603050405020304" pitchFamily="18" charset="0"/>
          </a:endParaRPr>
        </a:p>
      </dsp:txBody>
      <dsp:txXfrm>
        <a:off x="564621" y="3873476"/>
        <a:ext cx="9136374" cy="923617"/>
      </dsp:txXfrm>
    </dsp:sp>
    <dsp:sp modelId="{E58E4D76-5F53-4A9A-8B07-A9F908F096D4}">
      <dsp:nvSpPr>
        <dsp:cNvPr id="0" name=""/>
        <dsp:cNvSpPr/>
      </dsp:nvSpPr>
      <dsp:spPr>
        <a:xfrm>
          <a:off x="0" y="3669571"/>
          <a:ext cx="922481" cy="92248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1A50E92F-A435-4F1F-91D5-A15B4D550D02}" type="datetimeFigureOut">
              <a:rPr lang="en-US" smtClean="0"/>
              <a:t>12/31/2023</a:t>
            </a:fld>
            <a:endParaRPr lang="en-US"/>
          </a:p>
        </p:txBody>
      </p:sp>
      <p:sp>
        <p:nvSpPr>
          <p:cNvPr id="4" name="Slide Image Placeholder 3"/>
          <p:cNvSpPr>
            <a:spLocks noGrp="1" noRot="1" noChangeAspect="1"/>
          </p:cNvSpPr>
          <p:nvPr>
            <p:ph type="sldImg" idx="2"/>
          </p:nvPr>
        </p:nvSpPr>
        <p:spPr>
          <a:xfrm>
            <a:off x="2501900" y="1336675"/>
            <a:ext cx="25527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8560F09E-4523-4D84-9893-61F463BB6D36}" type="slidenum">
              <a:rPr lang="en-US" smtClean="0"/>
              <a:t>‹#›</a:t>
            </a:fld>
            <a:endParaRPr lang="en-US"/>
          </a:p>
        </p:txBody>
      </p:sp>
    </p:spTree>
    <p:extLst>
      <p:ext uri="{BB962C8B-B14F-4D97-AF65-F5344CB8AC3E}">
        <p14:creationId xmlns:p14="http://schemas.microsoft.com/office/powerpoint/2010/main" val="2079094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71950" y="13266214"/>
            <a:ext cx="25748801"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543906" y="23964773"/>
            <a:ext cx="21204897"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1514635" y="9842675"/>
            <a:ext cx="13177326"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5600744" y="9842675"/>
            <a:ext cx="13177326"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2409860" y="14"/>
            <a:ext cx="6419714" cy="1776317"/>
          </a:xfrm>
          <a:custGeom>
            <a:avLst/>
            <a:gdLst/>
            <a:ahLst/>
            <a:cxnLst/>
            <a:rect l="l" t="t" r="r" b="b"/>
            <a:pathLst>
              <a:path w="1602740" h="443865">
                <a:moveTo>
                  <a:pt x="1602308" y="0"/>
                </a:moveTo>
                <a:lnTo>
                  <a:pt x="0" y="0"/>
                </a:lnTo>
                <a:lnTo>
                  <a:pt x="0" y="443572"/>
                </a:lnTo>
                <a:lnTo>
                  <a:pt x="1602308" y="443572"/>
                </a:lnTo>
                <a:lnTo>
                  <a:pt x="1602308" y="0"/>
                </a:lnTo>
                <a:close/>
              </a:path>
            </a:pathLst>
          </a:custGeom>
          <a:solidFill>
            <a:srgbClr val="450040"/>
          </a:solidFill>
        </p:spPr>
        <p:txBody>
          <a:bodyPr wrap="square" lIns="0" tIns="0" rIns="0" bIns="0" rtlCol="0"/>
          <a:lstStyle/>
          <a:p>
            <a:endParaRPr/>
          </a:p>
        </p:txBody>
      </p:sp>
      <p:sp>
        <p:nvSpPr>
          <p:cNvPr id="2" name="Holder 2"/>
          <p:cNvSpPr>
            <a:spLocks noGrp="1"/>
          </p:cNvSpPr>
          <p:nvPr>
            <p:ph type="title"/>
          </p:nvPr>
        </p:nvSpPr>
        <p:spPr>
          <a:xfrm>
            <a:off x="1514635" y="1711770"/>
            <a:ext cx="27263439"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1514635" y="9842675"/>
            <a:ext cx="2726343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299521" y="39798641"/>
            <a:ext cx="9693667"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514636" y="39798641"/>
            <a:ext cx="6967321"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6" name="Holder 6"/>
          <p:cNvSpPr>
            <a:spLocks noGrp="1"/>
          </p:cNvSpPr>
          <p:nvPr>
            <p:ph type="sldNum" sz="quarter" idx="7"/>
          </p:nvPr>
        </p:nvSpPr>
        <p:spPr>
          <a:xfrm>
            <a:off x="21810753" y="39798641"/>
            <a:ext cx="6967321"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1829669">
        <a:defRPr>
          <a:latin typeface="+mn-lt"/>
          <a:ea typeface="+mn-ea"/>
          <a:cs typeface="+mn-cs"/>
        </a:defRPr>
      </a:lvl2pPr>
      <a:lvl3pPr marL="3659337">
        <a:defRPr>
          <a:latin typeface="+mn-lt"/>
          <a:ea typeface="+mn-ea"/>
          <a:cs typeface="+mn-cs"/>
        </a:defRPr>
      </a:lvl3pPr>
      <a:lvl4pPr marL="5489006">
        <a:defRPr>
          <a:latin typeface="+mn-lt"/>
          <a:ea typeface="+mn-ea"/>
          <a:cs typeface="+mn-cs"/>
        </a:defRPr>
      </a:lvl4pPr>
      <a:lvl5pPr marL="7318675">
        <a:defRPr>
          <a:latin typeface="+mn-lt"/>
          <a:ea typeface="+mn-ea"/>
          <a:cs typeface="+mn-cs"/>
        </a:defRPr>
      </a:lvl5pPr>
      <a:lvl6pPr marL="9148343">
        <a:defRPr>
          <a:latin typeface="+mn-lt"/>
          <a:ea typeface="+mn-ea"/>
          <a:cs typeface="+mn-cs"/>
        </a:defRPr>
      </a:lvl6pPr>
      <a:lvl7pPr marL="10978012">
        <a:defRPr>
          <a:latin typeface="+mn-lt"/>
          <a:ea typeface="+mn-ea"/>
          <a:cs typeface="+mn-cs"/>
        </a:defRPr>
      </a:lvl7pPr>
      <a:lvl8pPr marL="12807681">
        <a:defRPr>
          <a:latin typeface="+mn-lt"/>
          <a:ea typeface="+mn-ea"/>
          <a:cs typeface="+mn-cs"/>
        </a:defRPr>
      </a:lvl8pPr>
      <a:lvl9pPr marL="14637349">
        <a:defRPr>
          <a:latin typeface="+mn-lt"/>
          <a:ea typeface="+mn-ea"/>
          <a:cs typeface="+mn-cs"/>
        </a:defRPr>
      </a:lvl9pPr>
    </p:bodyStyle>
    <p:otherStyle>
      <a:lvl1pPr marL="0">
        <a:defRPr>
          <a:latin typeface="+mn-lt"/>
          <a:ea typeface="+mn-ea"/>
          <a:cs typeface="+mn-cs"/>
        </a:defRPr>
      </a:lvl1pPr>
      <a:lvl2pPr marL="1829669">
        <a:defRPr>
          <a:latin typeface="+mn-lt"/>
          <a:ea typeface="+mn-ea"/>
          <a:cs typeface="+mn-cs"/>
        </a:defRPr>
      </a:lvl2pPr>
      <a:lvl3pPr marL="3659337">
        <a:defRPr>
          <a:latin typeface="+mn-lt"/>
          <a:ea typeface="+mn-ea"/>
          <a:cs typeface="+mn-cs"/>
        </a:defRPr>
      </a:lvl3pPr>
      <a:lvl4pPr marL="5489006">
        <a:defRPr>
          <a:latin typeface="+mn-lt"/>
          <a:ea typeface="+mn-ea"/>
          <a:cs typeface="+mn-cs"/>
        </a:defRPr>
      </a:lvl4pPr>
      <a:lvl5pPr marL="7318675">
        <a:defRPr>
          <a:latin typeface="+mn-lt"/>
          <a:ea typeface="+mn-ea"/>
          <a:cs typeface="+mn-cs"/>
        </a:defRPr>
      </a:lvl5pPr>
      <a:lvl6pPr marL="9148343">
        <a:defRPr>
          <a:latin typeface="+mn-lt"/>
          <a:ea typeface="+mn-ea"/>
          <a:cs typeface="+mn-cs"/>
        </a:defRPr>
      </a:lvl6pPr>
      <a:lvl7pPr marL="10978012">
        <a:defRPr>
          <a:latin typeface="+mn-lt"/>
          <a:ea typeface="+mn-ea"/>
          <a:cs typeface="+mn-cs"/>
        </a:defRPr>
      </a:lvl7pPr>
      <a:lvl8pPr marL="12807681">
        <a:defRPr>
          <a:latin typeface="+mn-lt"/>
          <a:ea typeface="+mn-ea"/>
          <a:cs typeface="+mn-cs"/>
        </a:defRPr>
      </a:lvl8pPr>
      <a:lvl9pPr marL="1463734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QuickStyle" Target="../diagrams/quickStyle1.xml"/><Relationship Id="rId18" Type="http://schemas.openxmlformats.org/officeDocument/2006/relationships/hyperlink" Target="https://www.ijraset.com/research-paper/mri-brain-tumor-segmentation-using-u-net" TargetMode="External"/><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diagramLayout" Target="../diagrams/layout1.xml"/><Relationship Id="rId17" Type="http://schemas.openxmlformats.org/officeDocument/2006/relationships/image" Target="../media/image9.jpeg"/><Relationship Id="rId2" Type="http://schemas.openxmlformats.org/officeDocument/2006/relationships/image" Target="../media/image1.png"/><Relationship Id="rId16" Type="http://schemas.openxmlformats.org/officeDocument/2006/relationships/hyperlink" Target="https://www.frontiersin.org/articles/10.3389/fncom.2019.00044/full" TargetMode="External"/><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diagramData" Target="../diagrams/data1.xml"/><Relationship Id="rId5" Type="http://schemas.microsoft.com/office/2007/relationships/hdphoto" Target="../media/hdphoto1.wdp"/><Relationship Id="rId15" Type="http://schemas.microsoft.com/office/2007/relationships/diagramDrawing" Target="../diagrams/drawing1.xml"/><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 Id="rId14"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0163" y="-641769"/>
            <a:ext cx="30255827" cy="7946420"/>
          </a:xfrm>
          <a:custGeom>
            <a:avLst/>
            <a:gdLst/>
            <a:ahLst/>
            <a:cxnLst/>
            <a:rect l="l" t="t" r="r" b="b"/>
            <a:pathLst>
              <a:path w="7560309" h="1736089">
                <a:moveTo>
                  <a:pt x="7559992" y="0"/>
                </a:moveTo>
                <a:lnTo>
                  <a:pt x="0" y="0"/>
                </a:lnTo>
                <a:lnTo>
                  <a:pt x="0" y="1735797"/>
                </a:lnTo>
                <a:lnTo>
                  <a:pt x="7559992" y="1735797"/>
                </a:lnTo>
                <a:lnTo>
                  <a:pt x="7559992" y="0"/>
                </a:lnTo>
                <a:close/>
              </a:path>
            </a:pathLst>
          </a:custGeom>
          <a:solidFill>
            <a:schemeClr val="tx2">
              <a:lumMod val="75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dirty="0"/>
          </a:p>
        </p:txBody>
      </p:sp>
      <p:sp>
        <p:nvSpPr>
          <p:cNvPr id="5" name="object 5"/>
          <p:cNvSpPr txBox="1"/>
          <p:nvPr/>
        </p:nvSpPr>
        <p:spPr>
          <a:xfrm>
            <a:off x="-1109181" y="2028630"/>
            <a:ext cx="30255828" cy="3488160"/>
          </a:xfrm>
          <a:prstGeom prst="rect">
            <a:avLst/>
          </a:prstGeom>
        </p:spPr>
        <p:txBody>
          <a:bodyPr vert="horz" wrap="square" lIns="0" tIns="50825" rIns="0" bIns="0" rtlCol="0">
            <a:spAutoFit/>
          </a:bodyPr>
          <a:lstStyle/>
          <a:p>
            <a:pPr marL="50824" marR="20330" algn="ctr">
              <a:spcBef>
                <a:spcPts val="400"/>
              </a:spcBef>
            </a:pPr>
            <a:r>
              <a:rPr lang="en-US" sz="8004" b="1" dirty="0">
                <a:solidFill>
                  <a:schemeClr val="bg1"/>
                </a:solidFill>
                <a:latin typeface="Palatino Linotype"/>
                <a:cs typeface="Palatino Linotype"/>
              </a:rPr>
              <a:t>     </a:t>
            </a:r>
            <a:r>
              <a:rPr lang="en-US" sz="11000" b="1" dirty="0">
                <a:solidFill>
                  <a:schemeClr val="bg1"/>
                </a:solidFill>
                <a:latin typeface="Palatino Linotype"/>
                <a:cs typeface="Palatino Linotype"/>
              </a:rPr>
              <a:t>   Segmentation of Brain Tumor MRI Images Using Deep Learning</a:t>
            </a:r>
            <a:endParaRPr lang="en-US" sz="11000" dirty="0">
              <a:solidFill>
                <a:schemeClr val="bg1"/>
              </a:solidFill>
              <a:latin typeface="Palatino Linotype"/>
              <a:cs typeface="Palatino Linotype"/>
            </a:endParaRPr>
          </a:p>
        </p:txBody>
      </p:sp>
      <p:sp>
        <p:nvSpPr>
          <p:cNvPr id="42" name="object 42"/>
          <p:cNvSpPr txBox="1"/>
          <p:nvPr/>
        </p:nvSpPr>
        <p:spPr>
          <a:xfrm>
            <a:off x="4993085" y="36791785"/>
            <a:ext cx="3661906" cy="482337"/>
          </a:xfrm>
          <a:prstGeom prst="rect">
            <a:avLst/>
          </a:prstGeom>
        </p:spPr>
        <p:txBody>
          <a:bodyPr vert="horz" wrap="square" lIns="0" tIns="50825" rIns="0" bIns="0" rtlCol="0">
            <a:spAutoFit/>
          </a:bodyPr>
          <a:lstStyle/>
          <a:p>
            <a:pPr marL="50824">
              <a:spcBef>
                <a:spcPts val="400"/>
              </a:spcBef>
            </a:pPr>
            <a:r>
              <a:rPr sz="2801" dirty="0">
                <a:solidFill>
                  <a:srgbClr val="FFFFFF"/>
                </a:solidFill>
                <a:latin typeface="Palatino Linotype"/>
                <a:cs typeface="Palatino Linotype"/>
              </a:rPr>
              <a:t>Extended</a:t>
            </a:r>
            <a:r>
              <a:rPr sz="2801" spc="280" dirty="0">
                <a:solidFill>
                  <a:srgbClr val="FFFFFF"/>
                </a:solidFill>
                <a:latin typeface="Palatino Linotype"/>
                <a:cs typeface="Palatino Linotype"/>
              </a:rPr>
              <a:t> </a:t>
            </a:r>
            <a:r>
              <a:rPr sz="2801" spc="-40" dirty="0">
                <a:solidFill>
                  <a:srgbClr val="FFFFFF"/>
                </a:solidFill>
                <a:latin typeface="Palatino Linotype"/>
                <a:cs typeface="Palatino Linotype"/>
              </a:rPr>
              <a:t>Foundation</a:t>
            </a:r>
            <a:endParaRPr sz="2801">
              <a:latin typeface="Palatino Linotype"/>
              <a:cs typeface="Palatino Linotype"/>
            </a:endParaRPr>
          </a:p>
        </p:txBody>
      </p:sp>
      <p:sp>
        <p:nvSpPr>
          <p:cNvPr id="48" name="object 48"/>
          <p:cNvSpPr txBox="1"/>
          <p:nvPr/>
        </p:nvSpPr>
        <p:spPr>
          <a:xfrm>
            <a:off x="16592665" y="36791785"/>
            <a:ext cx="4731762" cy="482337"/>
          </a:xfrm>
          <a:prstGeom prst="rect">
            <a:avLst/>
          </a:prstGeom>
        </p:spPr>
        <p:txBody>
          <a:bodyPr vert="horz" wrap="square" lIns="0" tIns="50825" rIns="0" bIns="0" rtlCol="0">
            <a:spAutoFit/>
          </a:bodyPr>
          <a:lstStyle/>
          <a:p>
            <a:pPr marL="50824">
              <a:spcBef>
                <a:spcPts val="400"/>
              </a:spcBef>
            </a:pPr>
            <a:r>
              <a:rPr sz="2801" dirty="0">
                <a:solidFill>
                  <a:srgbClr val="FFFFFF"/>
                </a:solidFill>
                <a:latin typeface="Palatino Linotype"/>
                <a:cs typeface="Palatino Linotype"/>
              </a:rPr>
              <a:t>Advanced</a:t>
            </a:r>
            <a:r>
              <a:rPr sz="2801" spc="80" dirty="0">
                <a:solidFill>
                  <a:srgbClr val="FFFFFF"/>
                </a:solidFill>
                <a:latin typeface="Palatino Linotype"/>
                <a:cs typeface="Palatino Linotype"/>
              </a:rPr>
              <a:t> </a:t>
            </a:r>
            <a:r>
              <a:rPr sz="2801" dirty="0">
                <a:solidFill>
                  <a:srgbClr val="FFFFFF"/>
                </a:solidFill>
                <a:latin typeface="Palatino Linotype"/>
                <a:cs typeface="Palatino Linotype"/>
              </a:rPr>
              <a:t>Level</a:t>
            </a:r>
            <a:r>
              <a:rPr sz="2801" spc="100" dirty="0">
                <a:solidFill>
                  <a:srgbClr val="FFFFFF"/>
                </a:solidFill>
                <a:latin typeface="Palatino Linotype"/>
                <a:cs typeface="Palatino Linotype"/>
              </a:rPr>
              <a:t> </a:t>
            </a:r>
            <a:r>
              <a:rPr sz="2801" spc="-40" dirty="0">
                <a:solidFill>
                  <a:srgbClr val="FFFFFF"/>
                </a:solidFill>
                <a:latin typeface="Palatino Linotype"/>
                <a:cs typeface="Palatino Linotype"/>
              </a:rPr>
              <a:t>Foundation</a:t>
            </a:r>
            <a:endParaRPr sz="2801">
              <a:latin typeface="Palatino Linotype"/>
              <a:cs typeface="Palatino Linotype"/>
            </a:endParaRPr>
          </a:p>
        </p:txBody>
      </p:sp>
      <p:sp>
        <p:nvSpPr>
          <p:cNvPr id="58" name="object 58"/>
          <p:cNvSpPr txBox="1"/>
          <p:nvPr/>
        </p:nvSpPr>
        <p:spPr>
          <a:xfrm>
            <a:off x="19183886" y="35637016"/>
            <a:ext cx="4731762" cy="482337"/>
          </a:xfrm>
          <a:prstGeom prst="rect">
            <a:avLst/>
          </a:prstGeom>
        </p:spPr>
        <p:txBody>
          <a:bodyPr vert="horz" wrap="square" lIns="0" tIns="50825" rIns="0" bIns="0" rtlCol="0">
            <a:spAutoFit/>
          </a:bodyPr>
          <a:lstStyle/>
          <a:p>
            <a:pPr marL="50824">
              <a:spcBef>
                <a:spcPts val="400"/>
              </a:spcBef>
            </a:pPr>
            <a:r>
              <a:rPr sz="2801" dirty="0">
                <a:solidFill>
                  <a:srgbClr val="FFFFFF"/>
                </a:solidFill>
                <a:latin typeface="Palatino Linotype"/>
                <a:cs typeface="Palatino Linotype"/>
              </a:rPr>
              <a:t>Advanced</a:t>
            </a:r>
            <a:r>
              <a:rPr sz="2801" spc="80" dirty="0">
                <a:solidFill>
                  <a:srgbClr val="FFFFFF"/>
                </a:solidFill>
                <a:latin typeface="Palatino Linotype"/>
                <a:cs typeface="Palatino Linotype"/>
              </a:rPr>
              <a:t> </a:t>
            </a:r>
            <a:r>
              <a:rPr sz="2801" dirty="0">
                <a:solidFill>
                  <a:srgbClr val="FFFFFF"/>
                </a:solidFill>
                <a:latin typeface="Palatino Linotype"/>
                <a:cs typeface="Palatino Linotype"/>
              </a:rPr>
              <a:t>Level</a:t>
            </a:r>
            <a:r>
              <a:rPr sz="2801" spc="100" dirty="0">
                <a:solidFill>
                  <a:srgbClr val="FFFFFF"/>
                </a:solidFill>
                <a:latin typeface="Palatino Linotype"/>
                <a:cs typeface="Palatino Linotype"/>
              </a:rPr>
              <a:t> </a:t>
            </a:r>
            <a:r>
              <a:rPr sz="2801" spc="-40" dirty="0">
                <a:solidFill>
                  <a:srgbClr val="FFFFFF"/>
                </a:solidFill>
                <a:latin typeface="Palatino Linotype"/>
                <a:cs typeface="Palatino Linotype"/>
              </a:rPr>
              <a:t>Foundation</a:t>
            </a:r>
            <a:endParaRPr sz="2801">
              <a:latin typeface="Palatino Linotype"/>
              <a:cs typeface="Palatino Linotype"/>
            </a:endParaRPr>
          </a:p>
        </p:txBody>
      </p:sp>
      <p:sp>
        <p:nvSpPr>
          <p:cNvPr id="67" name="object 67"/>
          <p:cNvSpPr txBox="1"/>
          <p:nvPr/>
        </p:nvSpPr>
        <p:spPr>
          <a:xfrm>
            <a:off x="6758764" y="37888558"/>
            <a:ext cx="830981" cy="702799"/>
          </a:xfrm>
          <a:prstGeom prst="rect">
            <a:avLst/>
          </a:prstGeom>
        </p:spPr>
        <p:txBody>
          <a:bodyPr vert="horz" wrap="square" lIns="0" tIns="86402" rIns="0" bIns="0" rtlCol="0">
            <a:spAutoFit/>
          </a:bodyPr>
          <a:lstStyle/>
          <a:p>
            <a:pPr marL="203297" marR="20330" indent="-155014">
              <a:lnSpc>
                <a:spcPts val="2401"/>
              </a:lnSpc>
              <a:spcBef>
                <a:spcPts val="680"/>
              </a:spcBef>
            </a:pPr>
            <a:r>
              <a:rPr sz="2201" b="1" spc="-40" dirty="0">
                <a:solidFill>
                  <a:srgbClr val="FFFFFF"/>
                </a:solidFill>
                <a:latin typeface="Trebuchet MS"/>
                <a:cs typeface="Trebuchet MS"/>
              </a:rPr>
              <a:t>IELTS</a:t>
            </a:r>
            <a:r>
              <a:rPr sz="2201" b="1" spc="2001" dirty="0">
                <a:solidFill>
                  <a:srgbClr val="FFFFFF"/>
                </a:solidFill>
                <a:latin typeface="Trebuchet MS"/>
                <a:cs typeface="Trebuchet MS"/>
              </a:rPr>
              <a:t> </a:t>
            </a:r>
            <a:r>
              <a:rPr sz="2201" b="1" spc="-100" dirty="0">
                <a:solidFill>
                  <a:srgbClr val="FFFFFF"/>
                </a:solidFill>
                <a:latin typeface="Trebuchet MS"/>
                <a:cs typeface="Trebuchet MS"/>
              </a:rPr>
              <a:t>5.0</a:t>
            </a:r>
            <a:endParaRPr sz="2201">
              <a:latin typeface="Trebuchet MS"/>
              <a:cs typeface="Trebuchet MS"/>
            </a:endParaRPr>
          </a:p>
        </p:txBody>
      </p:sp>
      <p:sp>
        <p:nvSpPr>
          <p:cNvPr id="81" name="object 81"/>
          <p:cNvSpPr txBox="1"/>
          <p:nvPr/>
        </p:nvSpPr>
        <p:spPr>
          <a:xfrm>
            <a:off x="16592749" y="39150394"/>
            <a:ext cx="4731762" cy="482337"/>
          </a:xfrm>
          <a:prstGeom prst="rect">
            <a:avLst/>
          </a:prstGeom>
        </p:spPr>
        <p:txBody>
          <a:bodyPr vert="horz" wrap="square" lIns="0" tIns="50825" rIns="0" bIns="0" rtlCol="0">
            <a:spAutoFit/>
          </a:bodyPr>
          <a:lstStyle/>
          <a:p>
            <a:pPr marL="50824">
              <a:spcBef>
                <a:spcPts val="400"/>
              </a:spcBef>
            </a:pPr>
            <a:r>
              <a:rPr sz="2801" dirty="0">
                <a:solidFill>
                  <a:srgbClr val="FFFFFF"/>
                </a:solidFill>
                <a:latin typeface="Palatino Linotype"/>
                <a:cs typeface="Palatino Linotype"/>
              </a:rPr>
              <a:t>Advanced</a:t>
            </a:r>
            <a:r>
              <a:rPr sz="2801" spc="80" dirty="0">
                <a:solidFill>
                  <a:srgbClr val="FFFFFF"/>
                </a:solidFill>
                <a:latin typeface="Palatino Linotype"/>
                <a:cs typeface="Palatino Linotype"/>
              </a:rPr>
              <a:t> </a:t>
            </a:r>
            <a:r>
              <a:rPr sz="2801" dirty="0">
                <a:solidFill>
                  <a:srgbClr val="FFFFFF"/>
                </a:solidFill>
                <a:latin typeface="Palatino Linotype"/>
                <a:cs typeface="Palatino Linotype"/>
              </a:rPr>
              <a:t>Level</a:t>
            </a:r>
            <a:r>
              <a:rPr sz="2801" spc="100" dirty="0">
                <a:solidFill>
                  <a:srgbClr val="FFFFFF"/>
                </a:solidFill>
                <a:latin typeface="Palatino Linotype"/>
                <a:cs typeface="Palatino Linotype"/>
              </a:rPr>
              <a:t> </a:t>
            </a:r>
            <a:r>
              <a:rPr sz="2801" spc="-40" dirty="0">
                <a:solidFill>
                  <a:srgbClr val="FFFFFF"/>
                </a:solidFill>
                <a:latin typeface="Palatino Linotype"/>
                <a:cs typeface="Palatino Linotype"/>
              </a:rPr>
              <a:t>Foundation</a:t>
            </a:r>
            <a:endParaRPr sz="2801">
              <a:latin typeface="Palatino Linotype"/>
              <a:cs typeface="Palatino Linotype"/>
            </a:endParaRPr>
          </a:p>
        </p:txBody>
      </p:sp>
      <p:sp>
        <p:nvSpPr>
          <p:cNvPr id="83" name="object 83"/>
          <p:cNvSpPr/>
          <p:nvPr/>
        </p:nvSpPr>
        <p:spPr>
          <a:xfrm>
            <a:off x="20775" y="7325558"/>
            <a:ext cx="9778547" cy="34957373"/>
          </a:xfrm>
          <a:custGeom>
            <a:avLst/>
            <a:gdLst/>
            <a:ahLst/>
            <a:cxnLst/>
            <a:rect l="l" t="t" r="r" b="b"/>
            <a:pathLst>
              <a:path w="2184400" h="6019800">
                <a:moveTo>
                  <a:pt x="2184006" y="0"/>
                </a:moveTo>
                <a:lnTo>
                  <a:pt x="0" y="0"/>
                </a:lnTo>
                <a:lnTo>
                  <a:pt x="0" y="6019800"/>
                </a:lnTo>
                <a:lnTo>
                  <a:pt x="2184006" y="6019800"/>
                </a:lnTo>
                <a:lnTo>
                  <a:pt x="2184006" y="0"/>
                </a:lnTo>
                <a:close/>
              </a:path>
            </a:pathLst>
          </a:custGeom>
          <a:gradFill>
            <a:gsLst>
              <a:gs pos="23000">
                <a:schemeClr val="accent5">
                  <a:lumMod val="20000"/>
                  <a:lumOff val="80000"/>
                </a:schemeClr>
              </a:gs>
              <a:gs pos="100000">
                <a:srgbClr val="FED2D2"/>
              </a:gs>
              <a:gs pos="47000">
                <a:schemeClr val="accent6">
                  <a:lumMod val="20000"/>
                  <a:lumOff val="80000"/>
                </a:schemeClr>
              </a:gs>
            </a:gsLst>
            <a:lin ang="5400000" scaled="1"/>
          </a:gradFill>
          <a:effectLst>
            <a:outerShdw blurRad="50800" dist="50800" dir="5400000" algn="ctr" rotWithShape="0">
              <a:schemeClr val="accent2">
                <a:lumMod val="75000"/>
              </a:schemeClr>
            </a:outerShdw>
          </a:effectLst>
        </p:spPr>
        <p:txBody>
          <a:bodyPr wrap="square" lIns="0" tIns="0" rIns="0" bIns="0" rtlCol="0"/>
          <a:lstStyle/>
          <a:p>
            <a:endParaRPr lang="en-US" dirty="0"/>
          </a:p>
        </p:txBody>
      </p:sp>
      <p:sp>
        <p:nvSpPr>
          <p:cNvPr id="100" name="object 100"/>
          <p:cNvSpPr/>
          <p:nvPr/>
        </p:nvSpPr>
        <p:spPr>
          <a:xfrm>
            <a:off x="565266" y="8818022"/>
            <a:ext cx="8741816" cy="0"/>
          </a:xfrm>
          <a:custGeom>
            <a:avLst/>
            <a:gdLst/>
            <a:ahLst/>
            <a:cxnLst/>
            <a:rect l="l" t="t" r="r" b="b"/>
            <a:pathLst>
              <a:path w="2184400">
                <a:moveTo>
                  <a:pt x="0" y="0"/>
                </a:moveTo>
                <a:lnTo>
                  <a:pt x="2184006" y="0"/>
                </a:lnTo>
              </a:path>
            </a:pathLst>
          </a:custGeom>
          <a:ln w="6350">
            <a:solidFill>
              <a:srgbClr val="450040"/>
            </a:solidFill>
          </a:ln>
        </p:spPr>
        <p:txBody>
          <a:bodyPr wrap="square" lIns="0" tIns="0" rIns="0" bIns="0" rtlCol="0"/>
          <a:lstStyle/>
          <a:p>
            <a:endParaRPr/>
          </a:p>
        </p:txBody>
      </p:sp>
      <p:sp>
        <p:nvSpPr>
          <p:cNvPr id="105" name="object 105"/>
          <p:cNvSpPr txBox="1"/>
          <p:nvPr/>
        </p:nvSpPr>
        <p:spPr>
          <a:xfrm>
            <a:off x="10557770" y="23836358"/>
            <a:ext cx="8792640" cy="789985"/>
          </a:xfrm>
          <a:prstGeom prst="rect">
            <a:avLst/>
          </a:prstGeom>
        </p:spPr>
        <p:txBody>
          <a:bodyPr vert="horz" wrap="square" lIns="0" tIns="50825" rIns="0" bIns="0" rtlCol="0">
            <a:spAutoFit/>
          </a:bodyPr>
          <a:lstStyle/>
          <a:p>
            <a:pPr marL="287156" defTabSz="3659337">
              <a:spcBef>
                <a:spcPts val="2801"/>
              </a:spcBef>
              <a:defRPr/>
            </a:pPr>
            <a:r>
              <a:rPr lang="en-US" sz="4800" spc="-260" dirty="0">
                <a:solidFill>
                  <a:schemeClr val="accent2">
                    <a:lumMod val="75000"/>
                  </a:schemeClr>
                </a:solidFill>
                <a:latin typeface="Verdana"/>
                <a:cs typeface="Verdana"/>
              </a:rPr>
              <a:t>Methodology</a:t>
            </a:r>
          </a:p>
        </p:txBody>
      </p:sp>
      <p:sp>
        <p:nvSpPr>
          <p:cNvPr id="108" name="object 108"/>
          <p:cNvSpPr txBox="1"/>
          <p:nvPr/>
        </p:nvSpPr>
        <p:spPr>
          <a:xfrm>
            <a:off x="607820" y="18351837"/>
            <a:ext cx="8867727" cy="3375308"/>
          </a:xfrm>
          <a:prstGeom prst="rect">
            <a:avLst/>
          </a:prstGeom>
        </p:spPr>
        <p:txBody>
          <a:bodyPr vert="horz" wrap="square" lIns="0" tIns="50825" rIns="0" bIns="0" rtlCol="0">
            <a:spAutoFit/>
          </a:bodyPr>
          <a:lstStyle/>
          <a:p>
            <a:pPr>
              <a:spcBef>
                <a:spcPts val="200"/>
              </a:spcBef>
            </a:pPr>
            <a:r>
              <a:rPr lang="en-US" sz="3600" dirty="0">
                <a:latin typeface="+mn-lt"/>
                <a:cs typeface="Times New Roman" panose="02020603050405020304" pitchFamily="18" charset="0"/>
              </a:rPr>
              <a:t>Brain tumor segmentation plays a critical role in medical imaging for accurate diagnosis and treatment planning .The objective of this project is to perform brain tumor segmentation on MRI images using different deep learning architectures. like :</a:t>
            </a:r>
            <a:endParaRPr lang="en-US" sz="3600" dirty="0">
              <a:latin typeface="+mn-lt"/>
              <a:cs typeface="Georgia"/>
            </a:endParaRPr>
          </a:p>
        </p:txBody>
      </p:sp>
      <p:sp>
        <p:nvSpPr>
          <p:cNvPr id="119" name="object 119"/>
          <p:cNvSpPr txBox="1"/>
          <p:nvPr/>
        </p:nvSpPr>
        <p:spPr>
          <a:xfrm>
            <a:off x="350837" y="7528719"/>
            <a:ext cx="10582740" cy="9209298"/>
          </a:xfrm>
          <a:prstGeom prst="rect">
            <a:avLst/>
          </a:prstGeom>
        </p:spPr>
        <p:txBody>
          <a:bodyPr vert="horz" wrap="square" lIns="0" tIns="355772" rIns="0" bIns="0" rtlCol="0">
            <a:spAutoFit/>
          </a:bodyPr>
          <a:lstStyle/>
          <a:p>
            <a:pPr marL="287156">
              <a:spcBef>
                <a:spcPts val="2801"/>
              </a:spcBef>
            </a:pPr>
            <a:r>
              <a:rPr lang="en-US" sz="4800" spc="-260" dirty="0">
                <a:solidFill>
                  <a:schemeClr val="accent2">
                    <a:lumMod val="75000"/>
                  </a:schemeClr>
                </a:solidFill>
                <a:latin typeface="Verdana"/>
                <a:cs typeface="Verdana"/>
              </a:rPr>
              <a:t>Abstraction</a:t>
            </a:r>
            <a:endParaRPr sz="4800" dirty="0">
              <a:solidFill>
                <a:schemeClr val="accent2">
                  <a:lumMod val="75000"/>
                </a:schemeClr>
              </a:solidFill>
              <a:latin typeface="Verdana"/>
              <a:cs typeface="Verdana"/>
            </a:endParaRPr>
          </a:p>
          <a:p>
            <a:pPr marL="287156" marR="1428158">
              <a:spcBef>
                <a:spcPts val="4562"/>
              </a:spcBef>
            </a:pPr>
            <a:r>
              <a:rPr lang="en-US" sz="3600" dirty="0">
                <a:latin typeface="+mn-lt"/>
                <a:cs typeface="Times New Roman" panose="02020603050405020304" pitchFamily="18" charset="0"/>
              </a:rPr>
              <a:t>The human brain is susceptible to tumor development when cell division goes awry, forming abnormal clusters within or around the brain. These tumors, generically termed brain tumors, arise from uncontrolled cellular growth and can vary in severity</a:t>
            </a:r>
            <a:r>
              <a:rPr lang="en-US" sz="3202" dirty="0">
                <a:latin typeface="+mn-lt"/>
                <a:cs typeface="Times New Roman" panose="02020603050405020304" pitchFamily="18" charset="0"/>
              </a:rPr>
              <a:t>.</a:t>
            </a:r>
          </a:p>
          <a:p>
            <a:pPr marL="287156" marR="1428158">
              <a:lnSpc>
                <a:spcPct val="125000"/>
              </a:lnSpc>
              <a:spcBef>
                <a:spcPts val="4562"/>
              </a:spcBef>
            </a:pPr>
            <a:endParaRPr lang="en-US" sz="3202" dirty="0">
              <a:latin typeface="Times New Roman" panose="02020603050405020304" pitchFamily="18" charset="0"/>
              <a:cs typeface="Times New Roman" panose="02020603050405020304" pitchFamily="18" charset="0"/>
            </a:endParaRPr>
          </a:p>
          <a:p>
            <a:pPr marL="287156" marR="1428158">
              <a:lnSpc>
                <a:spcPct val="125000"/>
              </a:lnSpc>
              <a:spcBef>
                <a:spcPts val="4562"/>
              </a:spcBef>
            </a:pPr>
            <a:endParaRPr lang="en-US" sz="3202" dirty="0">
              <a:latin typeface="Times New Roman" panose="02020603050405020304" pitchFamily="18" charset="0"/>
              <a:cs typeface="Times New Roman" panose="02020603050405020304" pitchFamily="18" charset="0"/>
            </a:endParaRPr>
          </a:p>
          <a:p>
            <a:pPr marL="287156" marR="1428158">
              <a:lnSpc>
                <a:spcPct val="125000"/>
              </a:lnSpc>
              <a:spcBef>
                <a:spcPts val="4562"/>
              </a:spcBef>
            </a:pPr>
            <a:endParaRPr lang="en-US" sz="3202" dirty="0">
              <a:latin typeface="Times New Roman" panose="02020603050405020304" pitchFamily="18" charset="0"/>
              <a:cs typeface="Times New Roman" panose="02020603050405020304" pitchFamily="18" charset="0"/>
            </a:endParaRPr>
          </a:p>
          <a:p>
            <a:pPr>
              <a:spcBef>
                <a:spcPts val="200"/>
              </a:spcBef>
            </a:pPr>
            <a:endParaRPr lang="en-US" sz="3602" dirty="0">
              <a:latin typeface="Tahoma"/>
              <a:cs typeface="Tahoma"/>
            </a:endParaRPr>
          </a:p>
        </p:txBody>
      </p:sp>
      <p:sp>
        <p:nvSpPr>
          <p:cNvPr id="193" name="TextBox 192"/>
          <p:cNvSpPr txBox="1"/>
          <p:nvPr/>
        </p:nvSpPr>
        <p:spPr>
          <a:xfrm>
            <a:off x="3348072" y="16828374"/>
            <a:ext cx="314815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1 Brain tumor</a:t>
            </a:r>
          </a:p>
        </p:txBody>
      </p:sp>
      <p:sp>
        <p:nvSpPr>
          <p:cNvPr id="196" name="Text Box 213"/>
          <p:cNvSpPr txBox="1"/>
          <p:nvPr/>
        </p:nvSpPr>
        <p:spPr>
          <a:xfrm>
            <a:off x="13254734" y="17646317"/>
            <a:ext cx="3684945" cy="657290"/>
          </a:xfrm>
          <a:prstGeom prst="rect">
            <a:avLst/>
          </a:prstGeom>
          <a:noFill/>
          <a:ln>
            <a:noFill/>
          </a:ln>
          <a:effectLst/>
        </p:spPr>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3202"/>
              </a:spcAft>
            </a:pPr>
            <a:r>
              <a:rPr lang="en-US" sz="2401" dirty="0">
                <a:latin typeface="Calibri" panose="020F0502020204030204" pitchFamily="34" charset="0"/>
                <a:ea typeface="Calibri" panose="020F0502020204030204" pitchFamily="34" charset="0"/>
                <a:cs typeface="Arial" panose="020B0604020202020204" pitchFamily="34" charset="0"/>
              </a:rPr>
              <a:t>Figure 2 MRI Images</a:t>
            </a:r>
          </a:p>
        </p:txBody>
      </p:sp>
      <p:sp>
        <p:nvSpPr>
          <p:cNvPr id="199" name="Rectangle 198"/>
          <p:cNvSpPr/>
          <p:nvPr/>
        </p:nvSpPr>
        <p:spPr>
          <a:xfrm>
            <a:off x="10561636" y="9128919"/>
            <a:ext cx="9382749" cy="3826689"/>
          </a:xfrm>
          <a:prstGeom prst="rect">
            <a:avLst/>
          </a:prstGeom>
        </p:spPr>
        <p:txBody>
          <a:bodyPr wrap="square">
            <a:spAutoFit/>
          </a:bodyPr>
          <a:lstStyle/>
          <a:p>
            <a:pPr algn="just">
              <a:spcAft>
                <a:spcPts val="3202"/>
              </a:spcAft>
            </a:pPr>
            <a:r>
              <a:rPr lang="en-US" sz="3600" kern="100" dirty="0">
                <a:effectLst/>
                <a:latin typeface="+mn-lt"/>
                <a:ea typeface="Calibri" panose="020F0502020204030204" pitchFamily="34" charset="0"/>
                <a:cs typeface="Arial" panose="020B0604020202020204" pitchFamily="34" charset="0"/>
              </a:rPr>
              <a:t>The dataset utilized comprises two distinct folders (images and masks), each containing 3064 PNG images. The images are grayscale and possess dimensions of 512x512 pixels, portraying MRI scans of the brain.</a:t>
            </a:r>
          </a:p>
          <a:p>
            <a:pPr algn="just">
              <a:spcAft>
                <a:spcPts val="3202"/>
              </a:spcAft>
            </a:pPr>
            <a:endParaRPr lang="en-US" sz="3600" dirty="0">
              <a:latin typeface="+mn-lt"/>
              <a:ea typeface="Calibri" panose="020F0502020204030204" pitchFamily="34" charset="0"/>
              <a:cs typeface="Times New Roman" panose="02020603050405020304" pitchFamily="18" charset="0"/>
            </a:endParaRPr>
          </a:p>
        </p:txBody>
      </p:sp>
      <p:sp>
        <p:nvSpPr>
          <p:cNvPr id="204" name="object 100"/>
          <p:cNvSpPr/>
          <p:nvPr/>
        </p:nvSpPr>
        <p:spPr>
          <a:xfrm>
            <a:off x="670775" y="18127727"/>
            <a:ext cx="8741816" cy="0"/>
          </a:xfrm>
          <a:custGeom>
            <a:avLst/>
            <a:gdLst/>
            <a:ahLst/>
            <a:cxnLst/>
            <a:rect l="l" t="t" r="r" b="b"/>
            <a:pathLst>
              <a:path w="2184400">
                <a:moveTo>
                  <a:pt x="0" y="0"/>
                </a:moveTo>
                <a:lnTo>
                  <a:pt x="2184006" y="0"/>
                </a:lnTo>
              </a:path>
            </a:pathLst>
          </a:custGeom>
          <a:ln w="6350">
            <a:solidFill>
              <a:srgbClr val="450040"/>
            </a:solidFill>
          </a:ln>
        </p:spPr>
        <p:txBody>
          <a:bodyPr wrap="square" lIns="0" tIns="0" rIns="0" bIns="0" rtlCol="0"/>
          <a:lstStyle/>
          <a:p>
            <a:endParaRPr/>
          </a:p>
        </p:txBody>
      </p:sp>
      <p:sp>
        <p:nvSpPr>
          <p:cNvPr id="211" name="object 98"/>
          <p:cNvSpPr/>
          <p:nvPr/>
        </p:nvSpPr>
        <p:spPr>
          <a:xfrm>
            <a:off x="10634007" y="24678690"/>
            <a:ext cx="8716403" cy="0"/>
          </a:xfrm>
          <a:custGeom>
            <a:avLst/>
            <a:gdLst/>
            <a:ahLst/>
            <a:cxnLst/>
            <a:rect l="l" t="t" r="r" b="b"/>
            <a:pathLst>
              <a:path w="2178050">
                <a:moveTo>
                  <a:pt x="0" y="0"/>
                </a:moveTo>
                <a:lnTo>
                  <a:pt x="2177961" y="0"/>
                </a:lnTo>
              </a:path>
            </a:pathLst>
          </a:custGeom>
          <a:ln w="6350">
            <a:solidFill>
              <a:srgbClr val="450040"/>
            </a:solidFill>
          </a:ln>
        </p:spPr>
        <p:txBody>
          <a:bodyPr wrap="square" lIns="0" tIns="0" rIns="0" bIns="0" rtlCol="0"/>
          <a:lstStyle/>
          <a:p>
            <a:endParaRPr/>
          </a:p>
        </p:txBody>
      </p:sp>
      <p:sp>
        <p:nvSpPr>
          <p:cNvPr id="216" name="object 83"/>
          <p:cNvSpPr/>
          <p:nvPr/>
        </p:nvSpPr>
        <p:spPr>
          <a:xfrm>
            <a:off x="20331131" y="7349815"/>
            <a:ext cx="9966306" cy="34908860"/>
          </a:xfrm>
          <a:custGeom>
            <a:avLst/>
            <a:gdLst/>
            <a:ahLst/>
            <a:cxnLst/>
            <a:rect l="l" t="t" r="r" b="b"/>
            <a:pathLst>
              <a:path w="2184400" h="6019800">
                <a:moveTo>
                  <a:pt x="2184006" y="0"/>
                </a:moveTo>
                <a:lnTo>
                  <a:pt x="0" y="0"/>
                </a:lnTo>
                <a:lnTo>
                  <a:pt x="0" y="6019800"/>
                </a:lnTo>
                <a:lnTo>
                  <a:pt x="2184006" y="6019800"/>
                </a:lnTo>
                <a:lnTo>
                  <a:pt x="2184006" y="0"/>
                </a:lnTo>
                <a:close/>
              </a:path>
            </a:pathLst>
          </a:custGeom>
          <a:gradFill>
            <a:gsLst>
              <a:gs pos="0">
                <a:schemeClr val="accent5">
                  <a:lumMod val="20000"/>
                  <a:lumOff val="80000"/>
                </a:schemeClr>
              </a:gs>
              <a:gs pos="53000">
                <a:srgbClr val="FDEADA"/>
              </a:gs>
              <a:gs pos="100000">
                <a:srgbClr val="FED2D2"/>
              </a:gs>
            </a:gsLst>
            <a:lin ang="5400000" scaled="1"/>
          </a:gradFill>
        </p:spPr>
        <p:txBody>
          <a:bodyPr wrap="square" lIns="0" tIns="0" rIns="0" bIns="0" rtlCol="0"/>
          <a:lstStyle/>
          <a:p>
            <a:endParaRPr dirty="0"/>
          </a:p>
        </p:txBody>
      </p:sp>
      <p:sp>
        <p:nvSpPr>
          <p:cNvPr id="223" name="Text Box 22334"/>
          <p:cNvSpPr txBox="1"/>
          <p:nvPr/>
        </p:nvSpPr>
        <p:spPr>
          <a:xfrm>
            <a:off x="21139404" y="33855743"/>
            <a:ext cx="9221521" cy="800176"/>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a:spcAft>
                <a:spcPts val="4002"/>
              </a:spcAft>
            </a:pPr>
            <a:r>
              <a:rPr lang="en-US" sz="2401" i="1" dirty="0">
                <a:solidFill>
                  <a:schemeClr val="tx1"/>
                </a:solidFill>
                <a:latin typeface="Calibri" panose="020F0502020204030204" pitchFamily="34" charset="0"/>
                <a:ea typeface="Calibri" panose="020F0502020204030204" pitchFamily="34" charset="0"/>
                <a:cs typeface="Arial" panose="020B0604020202020204" pitchFamily="34" charset="0"/>
              </a:rPr>
              <a:t>Figure 6 Sample Of Predicted and Actual Masks For Inception U-Net</a:t>
            </a:r>
          </a:p>
        </p:txBody>
      </p:sp>
      <p:sp>
        <p:nvSpPr>
          <p:cNvPr id="226" name="Text Box 22335"/>
          <p:cNvSpPr txBox="1"/>
          <p:nvPr/>
        </p:nvSpPr>
        <p:spPr>
          <a:xfrm>
            <a:off x="21631826" y="41491041"/>
            <a:ext cx="7791600" cy="480078"/>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a:spcAft>
                <a:spcPts val="4002"/>
              </a:spcAft>
            </a:pPr>
            <a:r>
              <a:rPr lang="en-US" sz="2401" i="1" dirty="0">
                <a:solidFill>
                  <a:schemeClr val="tx1"/>
                </a:solidFill>
                <a:latin typeface="Calibri" panose="020F0502020204030204" pitchFamily="34" charset="0"/>
                <a:ea typeface="Calibri" panose="020F0502020204030204" pitchFamily="34" charset="0"/>
                <a:cs typeface="Arial" panose="020B0604020202020204" pitchFamily="34" charset="0"/>
              </a:rPr>
              <a:t>Figure 7 Sample Of Predicted and Actual Masks For  U-Net</a:t>
            </a:r>
          </a:p>
        </p:txBody>
      </p:sp>
      <p:sp>
        <p:nvSpPr>
          <p:cNvPr id="231" name="TextBox 230"/>
          <p:cNvSpPr txBox="1"/>
          <p:nvPr/>
        </p:nvSpPr>
        <p:spPr>
          <a:xfrm>
            <a:off x="20467637" y="25351756"/>
            <a:ext cx="11603809" cy="769763"/>
          </a:xfrm>
          <a:prstGeom prst="rect">
            <a:avLst/>
          </a:prstGeom>
          <a:noFill/>
        </p:spPr>
        <p:txBody>
          <a:bodyPr wrap="square" rtlCol="0">
            <a:spAutoFit/>
          </a:bodyPr>
          <a:lstStyle/>
          <a:p>
            <a:pPr>
              <a:spcBef>
                <a:spcPts val="200"/>
              </a:spcBef>
            </a:pPr>
            <a:r>
              <a:rPr lang="en-US" sz="4402" spc="-260" dirty="0">
                <a:solidFill>
                  <a:schemeClr val="accent2">
                    <a:lumMod val="75000"/>
                  </a:schemeClr>
                </a:solidFill>
                <a:latin typeface="Verdana"/>
                <a:cs typeface="Verdana"/>
              </a:rPr>
              <a:t>Sample Of Predicted and Actual Masks</a:t>
            </a:r>
          </a:p>
        </p:txBody>
      </p:sp>
      <p:cxnSp>
        <p:nvCxnSpPr>
          <p:cNvPr id="233" name="Straight Connector 232"/>
          <p:cNvCxnSpPr/>
          <p:nvPr/>
        </p:nvCxnSpPr>
        <p:spPr>
          <a:xfrm flipV="1">
            <a:off x="20391437" y="26426319"/>
            <a:ext cx="9083392" cy="27665"/>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13267786" y="-42688"/>
            <a:ext cx="3518693" cy="1107996"/>
          </a:xfrm>
          <a:prstGeom prst="rect">
            <a:avLst/>
          </a:prstGeom>
          <a:noFill/>
        </p:spPr>
        <p:txBody>
          <a:bodyPr wrap="square" rtlCol="0">
            <a:spAutoFit/>
          </a:bodyPr>
          <a:lstStyle/>
          <a:p>
            <a:r>
              <a:rPr lang="en-US" sz="6600" b="1" dirty="0">
                <a:solidFill>
                  <a:schemeClr val="bg1"/>
                </a:solidFill>
                <a:latin typeface="Gadugi" panose="020B0502040204020203" pitchFamily="34" charset="0"/>
                <a:ea typeface="Gadugi" panose="020B0502040204020203" pitchFamily="34" charset="0"/>
              </a:rPr>
              <a:t>Team 2</a:t>
            </a:r>
          </a:p>
        </p:txBody>
      </p:sp>
      <p:pic>
        <p:nvPicPr>
          <p:cNvPr id="241" name="Picture 2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400" y="-130031"/>
            <a:ext cx="1817520" cy="2294695"/>
          </a:xfrm>
          <a:prstGeom prst="rect">
            <a:avLst/>
          </a:prstGeom>
        </p:spPr>
      </p:pic>
      <p:pic>
        <p:nvPicPr>
          <p:cNvPr id="242" name="Picture 2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38440" y="90035"/>
            <a:ext cx="2024332" cy="2024332"/>
          </a:xfrm>
          <a:prstGeom prst="rect">
            <a:avLst/>
          </a:prstGeom>
        </p:spPr>
      </p:pic>
      <p:sp>
        <p:nvSpPr>
          <p:cNvPr id="2" name="Rectangle: Top Corners Snipped 1">
            <a:extLst>
              <a:ext uri="{FF2B5EF4-FFF2-40B4-BE49-F238E27FC236}">
                <a16:creationId xmlns:a16="http://schemas.microsoft.com/office/drawing/2014/main" id="{ADCD89E9-0781-7E08-7811-73467A5B96FF}"/>
              </a:ext>
            </a:extLst>
          </p:cNvPr>
          <p:cNvSpPr/>
          <p:nvPr/>
        </p:nvSpPr>
        <p:spPr>
          <a:xfrm>
            <a:off x="0" y="42158162"/>
            <a:ext cx="30255827" cy="577737"/>
          </a:xfrm>
          <a:prstGeom prst="snip2Same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bg1"/>
                </a:solidFill>
                <a:latin typeface="Times New Roman" panose="02020603050405020304" pitchFamily="18" charset="0"/>
                <a:cs typeface="Times New Roman" panose="02020603050405020304" pitchFamily="18" charset="0"/>
              </a:rPr>
              <a:t> Sondos Mahmoud             </a:t>
            </a:r>
            <a:r>
              <a:rPr lang="en-US" sz="3200" dirty="0" err="1">
                <a:solidFill>
                  <a:schemeClr val="bg1"/>
                </a:solidFill>
                <a:latin typeface="Times New Roman" panose="02020603050405020304" pitchFamily="18" charset="0"/>
                <a:cs typeface="Times New Roman" panose="02020603050405020304" pitchFamily="18" charset="0"/>
              </a:rPr>
              <a:t>Manar</a:t>
            </a:r>
            <a:r>
              <a:rPr lang="en-US" sz="3200" dirty="0">
                <a:solidFill>
                  <a:schemeClr val="bg1"/>
                </a:solidFill>
                <a:latin typeface="Times New Roman" panose="02020603050405020304" pitchFamily="18" charset="0"/>
                <a:cs typeface="Times New Roman" panose="02020603050405020304" pitchFamily="18" charset="0"/>
              </a:rPr>
              <a:t> Ashraf                          Noura Osama                                               </a:t>
            </a:r>
            <a:r>
              <a:rPr lang="en-US" sz="3200" dirty="0" err="1">
                <a:solidFill>
                  <a:schemeClr val="bg1"/>
                </a:solidFill>
                <a:latin typeface="Times New Roman" panose="02020603050405020304" pitchFamily="18" charset="0"/>
                <a:cs typeface="Times New Roman" panose="02020603050405020304" pitchFamily="18" charset="0"/>
              </a:rPr>
              <a:t>lamees</a:t>
            </a:r>
            <a:r>
              <a:rPr lang="en-US" sz="3200" dirty="0">
                <a:solidFill>
                  <a:schemeClr val="bg1"/>
                </a:solidFill>
                <a:latin typeface="Times New Roman" panose="02020603050405020304" pitchFamily="18" charset="0"/>
                <a:cs typeface="Times New Roman" panose="02020603050405020304" pitchFamily="18" charset="0"/>
              </a:rPr>
              <a:t>                                                                      Lama </a:t>
            </a:r>
            <a:r>
              <a:rPr lang="en-US" sz="3200" dirty="0" err="1">
                <a:solidFill>
                  <a:schemeClr val="bg1"/>
                </a:solidFill>
                <a:latin typeface="Times New Roman" panose="02020603050405020304" pitchFamily="18" charset="0"/>
                <a:cs typeface="Times New Roman" panose="02020603050405020304" pitchFamily="18" charset="0"/>
              </a:rPr>
              <a:t>Zkaria</a:t>
            </a:r>
            <a:r>
              <a:rPr lang="en-US" sz="3200" dirty="0">
                <a:solidFill>
                  <a:schemeClr val="bg1"/>
                </a:solidFill>
                <a:latin typeface="Times New Roman" panose="02020603050405020304" pitchFamily="18" charset="0"/>
                <a:cs typeface="Times New Roman" panose="02020603050405020304" pitchFamily="18" charset="0"/>
              </a:rPr>
              <a:t>                        </a:t>
            </a:r>
          </a:p>
        </p:txBody>
      </p:sp>
      <p:pic>
        <p:nvPicPr>
          <p:cNvPr id="16" name="Picture 15" descr="A blue human head with a red brain&#10;&#10;Description automatically generated">
            <a:extLst>
              <a:ext uri="{FF2B5EF4-FFF2-40B4-BE49-F238E27FC236}">
                <a16:creationId xmlns:a16="http://schemas.microsoft.com/office/drawing/2014/main" id="{05ADF43B-2960-BF4A-C062-413FF5DB96A9}"/>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2334722" y="13043537"/>
            <a:ext cx="5246102" cy="3618798"/>
          </a:xfrm>
          <a:prstGeom prst="round2DiagRect">
            <a:avLst>
              <a:gd name="adj1" fmla="val 16667"/>
              <a:gd name="adj2" fmla="val 0"/>
            </a:avLst>
          </a:prstGeom>
          <a:ln w="88900" cap="sq">
            <a:solidFill>
              <a:schemeClr val="accent2">
                <a:lumMod val="60000"/>
                <a:lumOff val="40000"/>
              </a:schemeClr>
            </a:solidFill>
            <a:miter lim="800000"/>
          </a:ln>
          <a:effectLst>
            <a:glow rad="228600">
              <a:schemeClr val="accent2">
                <a:satMod val="175000"/>
                <a:alpha val="40000"/>
              </a:schemeClr>
            </a:glow>
            <a:outerShdw blurRad="254000" algn="tl" rotWithShape="0">
              <a:srgbClr val="000000">
                <a:alpha val="43000"/>
              </a:srgbClr>
            </a:outerShdw>
          </a:effectLst>
        </p:spPr>
      </p:pic>
      <p:pic>
        <p:nvPicPr>
          <p:cNvPr id="25" name="Picture 24">
            <a:extLst>
              <a:ext uri="{FF2B5EF4-FFF2-40B4-BE49-F238E27FC236}">
                <a16:creationId xmlns:a16="http://schemas.microsoft.com/office/drawing/2014/main" id="{45E8B1FB-1226-30CC-87D5-7F23C85A7EC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50000"/>
          <a:stretch/>
        </p:blipFill>
        <p:spPr bwMode="auto">
          <a:xfrm>
            <a:off x="10600472" y="12211990"/>
            <a:ext cx="9145356" cy="5398807"/>
          </a:xfrm>
          <a:prstGeom prst="round2DiagRect">
            <a:avLst>
              <a:gd name="adj1" fmla="val 16667"/>
              <a:gd name="adj2" fmla="val 0"/>
            </a:avLst>
          </a:prstGeom>
          <a:ln w="88900" cap="sq">
            <a:solidFill>
              <a:schemeClr val="tx2">
                <a:lumMod val="60000"/>
                <a:lumOff val="40000"/>
              </a:schemeClr>
            </a:solidFill>
            <a:miter lim="800000"/>
          </a:ln>
          <a:effectLst>
            <a:glow rad="228600">
              <a:schemeClr val="accent1">
                <a:satMod val="175000"/>
                <a:alpha val="40000"/>
              </a:schemeClr>
            </a:glow>
            <a:outerShdw blurRad="254000" algn="tl" rotWithShape="0">
              <a:srgbClr val="000000">
                <a:alpha val="43000"/>
              </a:srgbClr>
            </a:outerShdw>
          </a:effectLst>
        </p:spPr>
      </p:pic>
      <p:pic>
        <p:nvPicPr>
          <p:cNvPr id="26" name="Picture 25">
            <a:extLst>
              <a:ext uri="{FF2B5EF4-FFF2-40B4-BE49-F238E27FC236}">
                <a16:creationId xmlns:a16="http://schemas.microsoft.com/office/drawing/2014/main" id="{4E47C536-ABB9-D8F0-76E5-CFBD74058A4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50535"/>
          <a:stretch/>
        </p:blipFill>
        <p:spPr bwMode="auto">
          <a:xfrm>
            <a:off x="10598870" y="18429446"/>
            <a:ext cx="9213418" cy="4705436"/>
          </a:xfrm>
          <a:prstGeom prst="round2DiagRect">
            <a:avLst>
              <a:gd name="adj1" fmla="val 16667"/>
              <a:gd name="adj2" fmla="val 0"/>
            </a:avLst>
          </a:prstGeom>
          <a:ln w="88900" cap="sq">
            <a:solidFill>
              <a:schemeClr val="tx2">
                <a:lumMod val="60000"/>
                <a:lumOff val="40000"/>
              </a:schemeClr>
            </a:solidFill>
            <a:miter lim="800000"/>
          </a:ln>
          <a:effectLst>
            <a:glow rad="228600">
              <a:schemeClr val="accent1">
                <a:satMod val="175000"/>
                <a:alpha val="40000"/>
              </a:schemeClr>
            </a:glow>
            <a:outerShdw blurRad="254000" algn="tl" rotWithShape="0">
              <a:srgbClr val="000000">
                <a:alpha val="43000"/>
              </a:srgbClr>
            </a:outerShdw>
          </a:effectLst>
        </p:spPr>
      </p:pic>
      <p:sp>
        <p:nvSpPr>
          <p:cNvPr id="27" name="object 98">
            <a:extLst>
              <a:ext uri="{FF2B5EF4-FFF2-40B4-BE49-F238E27FC236}">
                <a16:creationId xmlns:a16="http://schemas.microsoft.com/office/drawing/2014/main" id="{B51BB978-62C9-8A3A-364A-11EB62FC973D}"/>
              </a:ext>
            </a:extLst>
          </p:cNvPr>
          <p:cNvSpPr/>
          <p:nvPr/>
        </p:nvSpPr>
        <p:spPr>
          <a:xfrm>
            <a:off x="349190" y="27797919"/>
            <a:ext cx="8716403" cy="0"/>
          </a:xfrm>
          <a:custGeom>
            <a:avLst/>
            <a:gdLst/>
            <a:ahLst/>
            <a:cxnLst/>
            <a:rect l="l" t="t" r="r" b="b"/>
            <a:pathLst>
              <a:path w="2178050">
                <a:moveTo>
                  <a:pt x="0" y="0"/>
                </a:moveTo>
                <a:lnTo>
                  <a:pt x="2177961" y="0"/>
                </a:lnTo>
              </a:path>
            </a:pathLst>
          </a:custGeom>
          <a:ln w="6350">
            <a:solidFill>
              <a:srgbClr val="450040"/>
            </a:solidFill>
          </a:ln>
        </p:spPr>
        <p:txBody>
          <a:bodyPr wrap="square" lIns="0" tIns="0" rIns="0" bIns="0" rtlCol="0"/>
          <a:lstStyle/>
          <a:p>
            <a:endParaRPr/>
          </a:p>
        </p:txBody>
      </p:sp>
      <p:sp>
        <p:nvSpPr>
          <p:cNvPr id="28" name="TextBox 27">
            <a:extLst>
              <a:ext uri="{FF2B5EF4-FFF2-40B4-BE49-F238E27FC236}">
                <a16:creationId xmlns:a16="http://schemas.microsoft.com/office/drawing/2014/main" id="{234AAF5C-F8D7-E547-9F95-73720108A91A}"/>
              </a:ext>
            </a:extLst>
          </p:cNvPr>
          <p:cNvSpPr txBox="1"/>
          <p:nvPr/>
        </p:nvSpPr>
        <p:spPr>
          <a:xfrm>
            <a:off x="10523775" y="7833519"/>
            <a:ext cx="6591062" cy="830997"/>
          </a:xfrm>
          <a:prstGeom prst="rect">
            <a:avLst/>
          </a:prstGeom>
          <a:noFill/>
        </p:spPr>
        <p:txBody>
          <a:bodyPr wrap="square" rtlCol="0">
            <a:spAutoFit/>
          </a:bodyPr>
          <a:lstStyle/>
          <a:p>
            <a:r>
              <a:rPr lang="en-US" sz="4800" spc="-260" dirty="0">
                <a:solidFill>
                  <a:schemeClr val="accent2">
                    <a:lumMod val="75000"/>
                  </a:schemeClr>
                </a:solidFill>
                <a:latin typeface="Verdana"/>
              </a:rPr>
              <a:t>Dataset</a:t>
            </a:r>
            <a:r>
              <a:rPr lang="en-US" dirty="0"/>
              <a:t> </a:t>
            </a:r>
            <a:r>
              <a:rPr lang="en-US" sz="4800" spc="-260" dirty="0">
                <a:solidFill>
                  <a:schemeClr val="accent2">
                    <a:lumMod val="75000"/>
                  </a:schemeClr>
                </a:solidFill>
                <a:latin typeface="Verdana"/>
              </a:rPr>
              <a:t>Description</a:t>
            </a:r>
            <a:r>
              <a:rPr lang="en-US" dirty="0"/>
              <a:t> </a:t>
            </a:r>
          </a:p>
        </p:txBody>
      </p:sp>
      <p:pic>
        <p:nvPicPr>
          <p:cNvPr id="161" name="Picture 160">
            <a:extLst>
              <a:ext uri="{FF2B5EF4-FFF2-40B4-BE49-F238E27FC236}">
                <a16:creationId xmlns:a16="http://schemas.microsoft.com/office/drawing/2014/main" id="{787F8719-3839-22BA-A28A-92F48CF7DE61}"/>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0872471" y="27169923"/>
            <a:ext cx="8739166" cy="6354188"/>
          </a:xfrm>
          <a:prstGeom prst="round2DiagRect">
            <a:avLst>
              <a:gd name="adj1" fmla="val 16667"/>
              <a:gd name="adj2" fmla="val 0"/>
            </a:avLst>
          </a:prstGeom>
          <a:ln w="88900" cap="sq">
            <a:solidFill>
              <a:schemeClr val="tx2">
                <a:lumMod val="60000"/>
                <a:lumOff val="40000"/>
              </a:schemeClr>
            </a:solidFill>
            <a:miter lim="800000"/>
          </a:ln>
          <a:effectLst>
            <a:glow rad="228600">
              <a:schemeClr val="accent1">
                <a:satMod val="175000"/>
                <a:alpha val="40000"/>
              </a:schemeClr>
            </a:glow>
            <a:outerShdw blurRad="254000" algn="tl" rotWithShape="0">
              <a:srgbClr val="000000">
                <a:alpha val="43000"/>
              </a:srgbClr>
            </a:outerShdw>
          </a:effectLst>
        </p:spPr>
      </p:pic>
      <p:pic>
        <p:nvPicPr>
          <p:cNvPr id="162" name="Picture 161">
            <a:extLst>
              <a:ext uri="{FF2B5EF4-FFF2-40B4-BE49-F238E27FC236}">
                <a16:creationId xmlns:a16="http://schemas.microsoft.com/office/drawing/2014/main" id="{FF9A3B1D-E789-0253-38F1-DA0F7C954375}"/>
              </a:ext>
            </a:extLst>
          </p:cNvPr>
          <p:cNvPicPr>
            <a:picLocks noChangeAspect="1"/>
          </p:cNvPicPr>
          <p:nvPr/>
        </p:nvPicPr>
        <p:blipFill rotWithShape="1">
          <a:blip r:embed="rId9">
            <a:extLst>
              <a:ext uri="{28A0092B-C50C-407E-A947-70E740481C1C}">
                <a14:useLocalDpi xmlns:a14="http://schemas.microsoft.com/office/drawing/2010/main" val="0"/>
              </a:ext>
            </a:extLst>
          </a:blip>
          <a:srcRect b="45991"/>
          <a:stretch/>
        </p:blipFill>
        <p:spPr bwMode="auto">
          <a:xfrm>
            <a:off x="20848637" y="34821861"/>
            <a:ext cx="8519941" cy="6258988"/>
          </a:xfrm>
          <a:prstGeom prst="round2DiagRect">
            <a:avLst>
              <a:gd name="adj1" fmla="val 16667"/>
              <a:gd name="adj2" fmla="val 0"/>
            </a:avLst>
          </a:prstGeom>
          <a:ln w="88900" cap="sq">
            <a:solidFill>
              <a:schemeClr val="accent1">
                <a:lumMod val="60000"/>
                <a:lumOff val="40000"/>
              </a:schemeClr>
            </a:solidFill>
            <a:miter lim="800000"/>
          </a:ln>
          <a:effectLst>
            <a:glow rad="228600">
              <a:schemeClr val="accent1">
                <a:satMod val="175000"/>
                <a:alpha val="40000"/>
              </a:schemeClr>
            </a:glow>
            <a:outerShdw blurRad="254000" algn="tl" rotWithShape="0">
              <a:srgbClr val="000000">
                <a:alpha val="43000"/>
              </a:srgbClr>
            </a:outerShdw>
          </a:effectLst>
        </p:spPr>
      </p:pic>
      <p:grpSp>
        <p:nvGrpSpPr>
          <p:cNvPr id="165" name="Google Shape;8432;p40">
            <a:extLst>
              <a:ext uri="{FF2B5EF4-FFF2-40B4-BE49-F238E27FC236}">
                <a16:creationId xmlns:a16="http://schemas.microsoft.com/office/drawing/2014/main" id="{4C66C72D-ED99-2E05-1340-DF3F201313C4}"/>
              </a:ext>
            </a:extLst>
          </p:cNvPr>
          <p:cNvGrpSpPr/>
          <p:nvPr/>
        </p:nvGrpSpPr>
        <p:grpSpPr>
          <a:xfrm>
            <a:off x="23591837" y="16977519"/>
            <a:ext cx="3586025" cy="7776565"/>
            <a:chOff x="854500" y="6486708"/>
            <a:chExt cx="4992000" cy="7750884"/>
          </a:xfrm>
        </p:grpSpPr>
        <p:sp>
          <p:nvSpPr>
            <p:cNvPr id="166" name="Google Shape;8433;p40">
              <a:extLst>
                <a:ext uri="{FF2B5EF4-FFF2-40B4-BE49-F238E27FC236}">
                  <a16:creationId xmlns:a16="http://schemas.microsoft.com/office/drawing/2014/main" id="{B8DEC873-A719-5006-2364-72029E848BED}"/>
                </a:ext>
              </a:extLst>
            </p:cNvPr>
            <p:cNvSpPr/>
            <p:nvPr/>
          </p:nvSpPr>
          <p:spPr>
            <a:xfrm>
              <a:off x="854500" y="13772911"/>
              <a:ext cx="4992000" cy="222600"/>
            </a:xfrm>
            <a:prstGeom prst="rect">
              <a:avLst/>
            </a:prstGeom>
            <a:solidFill>
              <a:schemeClr val="tx2"/>
            </a:solidFill>
            <a:ln>
              <a:solidFill>
                <a:srgbClr val="00206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8434;p40">
              <a:extLst>
                <a:ext uri="{FF2B5EF4-FFF2-40B4-BE49-F238E27FC236}">
                  <a16:creationId xmlns:a16="http://schemas.microsoft.com/office/drawing/2014/main" id="{5A1BFB94-F4A2-6B6A-919A-1164CA255F54}"/>
                </a:ext>
              </a:extLst>
            </p:cNvPr>
            <p:cNvSpPr/>
            <p:nvPr/>
          </p:nvSpPr>
          <p:spPr>
            <a:xfrm>
              <a:off x="2200082" y="6486708"/>
              <a:ext cx="2301300" cy="2301300"/>
            </a:xfrm>
            <a:prstGeom prst="donut">
              <a:avLst>
                <a:gd name="adj" fmla="val 11951"/>
              </a:avLst>
            </a:pr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8435;p40">
              <a:extLst>
                <a:ext uri="{FF2B5EF4-FFF2-40B4-BE49-F238E27FC236}">
                  <a16:creationId xmlns:a16="http://schemas.microsoft.com/office/drawing/2014/main" id="{F69FBCF5-26D8-F13C-F0C9-82F218E14B04}"/>
                </a:ext>
              </a:extLst>
            </p:cNvPr>
            <p:cNvSpPr/>
            <p:nvPr/>
          </p:nvSpPr>
          <p:spPr>
            <a:xfrm>
              <a:off x="2228417" y="6490859"/>
              <a:ext cx="2301300" cy="2301300"/>
            </a:xfrm>
            <a:prstGeom prst="blockArc">
              <a:avLst>
                <a:gd name="adj1" fmla="val 7914150"/>
                <a:gd name="adj2" fmla="val 1926007"/>
                <a:gd name="adj3" fmla="val 12032"/>
              </a:avLst>
            </a:prstGeom>
            <a:solidFill>
              <a:schemeClr val="tx2"/>
            </a:solidFill>
            <a:ln w="1905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8436;p40">
              <a:extLst>
                <a:ext uri="{FF2B5EF4-FFF2-40B4-BE49-F238E27FC236}">
                  <a16:creationId xmlns:a16="http://schemas.microsoft.com/office/drawing/2014/main" id="{8D866858-2F9E-AC9A-6162-4E278608FE23}"/>
                </a:ext>
              </a:extLst>
            </p:cNvPr>
            <p:cNvSpPr/>
            <p:nvPr/>
          </p:nvSpPr>
          <p:spPr>
            <a:xfrm>
              <a:off x="1342190" y="9453760"/>
              <a:ext cx="4016100" cy="3411900"/>
            </a:xfrm>
            <a:prstGeom prst="roundRect">
              <a:avLst>
                <a:gd name="adj" fmla="val 16667"/>
              </a:avLst>
            </a:prstGeom>
            <a:noFill/>
            <a:ln w="3810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8437;p40">
              <a:extLst>
                <a:ext uri="{FF2B5EF4-FFF2-40B4-BE49-F238E27FC236}">
                  <a16:creationId xmlns:a16="http://schemas.microsoft.com/office/drawing/2014/main" id="{8A957260-BE17-B750-192A-99D9466C6589}"/>
                </a:ext>
              </a:extLst>
            </p:cNvPr>
            <p:cNvSpPr/>
            <p:nvPr/>
          </p:nvSpPr>
          <p:spPr>
            <a:xfrm>
              <a:off x="2997395" y="13531092"/>
              <a:ext cx="706500" cy="706500"/>
            </a:xfrm>
            <a:prstGeom prst="ellipse">
              <a:avLst/>
            </a:prstGeom>
            <a:solidFill>
              <a:srgbClr val="0E2A47"/>
            </a:solid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1" name="Google Shape;8438;p40">
              <a:extLst>
                <a:ext uri="{FF2B5EF4-FFF2-40B4-BE49-F238E27FC236}">
                  <a16:creationId xmlns:a16="http://schemas.microsoft.com/office/drawing/2014/main" id="{36E05AAB-F5C4-74BB-620E-C7D890D2F523}"/>
                </a:ext>
              </a:extLst>
            </p:cNvPr>
            <p:cNvCxnSpPr>
              <a:stCxn id="167" idx="4"/>
              <a:endCxn id="169" idx="0"/>
            </p:cNvCxnSpPr>
            <p:nvPr/>
          </p:nvCxnSpPr>
          <p:spPr>
            <a:xfrm flipH="1">
              <a:off x="3350132" y="8788008"/>
              <a:ext cx="600" cy="665700"/>
            </a:xfrm>
            <a:prstGeom prst="straightConnector1">
              <a:avLst/>
            </a:prstGeom>
            <a:noFill/>
            <a:ln w="57150" cap="flat" cmpd="sng">
              <a:solidFill>
                <a:schemeClr val="tx2"/>
              </a:solidFill>
              <a:prstDash val="solid"/>
              <a:round/>
              <a:headEnd type="none" w="med" len="med"/>
              <a:tailEnd type="none" w="med" len="med"/>
            </a:ln>
          </p:spPr>
        </p:cxnSp>
        <p:cxnSp>
          <p:nvCxnSpPr>
            <p:cNvPr id="172" name="Google Shape;8439;p40">
              <a:extLst>
                <a:ext uri="{FF2B5EF4-FFF2-40B4-BE49-F238E27FC236}">
                  <a16:creationId xmlns:a16="http://schemas.microsoft.com/office/drawing/2014/main" id="{699A3A52-56D7-1D34-5A7D-9105FF6D22FA}"/>
                </a:ext>
              </a:extLst>
            </p:cNvPr>
            <p:cNvCxnSpPr/>
            <p:nvPr/>
          </p:nvCxnSpPr>
          <p:spPr>
            <a:xfrm>
              <a:off x="3350438" y="12865137"/>
              <a:ext cx="0" cy="665700"/>
            </a:xfrm>
            <a:prstGeom prst="straightConnector1">
              <a:avLst/>
            </a:prstGeom>
            <a:noFill/>
            <a:ln w="57150" cap="flat" cmpd="sng">
              <a:solidFill>
                <a:schemeClr val="tx2"/>
              </a:solidFill>
              <a:prstDash val="solid"/>
              <a:round/>
              <a:headEnd type="none" w="med" len="med"/>
              <a:tailEnd type="none" w="med" len="med"/>
            </a:ln>
          </p:spPr>
        </p:cxnSp>
        <p:sp>
          <p:nvSpPr>
            <p:cNvPr id="173" name="Google Shape;8440;p40">
              <a:extLst>
                <a:ext uri="{FF2B5EF4-FFF2-40B4-BE49-F238E27FC236}">
                  <a16:creationId xmlns:a16="http://schemas.microsoft.com/office/drawing/2014/main" id="{77D1B6E3-2ECC-D46E-DB5C-93B1DDFC420C}"/>
                </a:ext>
              </a:extLst>
            </p:cNvPr>
            <p:cNvSpPr txBox="1"/>
            <p:nvPr/>
          </p:nvSpPr>
          <p:spPr>
            <a:xfrm>
              <a:off x="1605390" y="11106214"/>
              <a:ext cx="3490500" cy="136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tx2"/>
                  </a:solidFill>
                </a:rPr>
                <a:t>Loss:</a:t>
              </a:r>
            </a:p>
            <a:p>
              <a:pPr marL="0" lvl="0" indent="0" algn="ctr" rtl="0">
                <a:spcBef>
                  <a:spcPts val="0"/>
                </a:spcBef>
                <a:spcAft>
                  <a:spcPts val="0"/>
                </a:spcAft>
                <a:buNone/>
              </a:pPr>
              <a:r>
                <a:rPr lang="en-US" sz="2800" dirty="0">
                  <a:solidFill>
                    <a:schemeClr val="tx2"/>
                  </a:solidFill>
                </a:rPr>
                <a:t>Dice Coefficient:</a:t>
              </a:r>
              <a:endParaRPr sz="2800" dirty="0">
                <a:solidFill>
                  <a:schemeClr val="tx2"/>
                </a:solidFill>
              </a:endParaRPr>
            </a:p>
          </p:txBody>
        </p:sp>
        <p:cxnSp>
          <p:nvCxnSpPr>
            <p:cNvPr id="174" name="Google Shape;8441;p40">
              <a:extLst>
                <a:ext uri="{FF2B5EF4-FFF2-40B4-BE49-F238E27FC236}">
                  <a16:creationId xmlns:a16="http://schemas.microsoft.com/office/drawing/2014/main" id="{BE8B98CF-146E-A38C-858F-7E6AC32B2647}"/>
                </a:ext>
              </a:extLst>
            </p:cNvPr>
            <p:cNvCxnSpPr/>
            <p:nvPr/>
          </p:nvCxnSpPr>
          <p:spPr>
            <a:xfrm>
              <a:off x="2583285" y="10711958"/>
              <a:ext cx="1534200" cy="0"/>
            </a:xfrm>
            <a:prstGeom prst="straightConnector1">
              <a:avLst/>
            </a:prstGeom>
            <a:noFill/>
            <a:ln w="57150" cap="flat" cmpd="sng">
              <a:solidFill>
                <a:schemeClr val="tx2"/>
              </a:solidFill>
              <a:prstDash val="solid"/>
              <a:round/>
              <a:headEnd type="none" w="med" len="med"/>
              <a:tailEnd type="none" w="med" len="med"/>
            </a:ln>
          </p:spPr>
        </p:cxnSp>
        <p:sp>
          <p:nvSpPr>
            <p:cNvPr id="175" name="Google Shape;8442;p40">
              <a:extLst>
                <a:ext uri="{FF2B5EF4-FFF2-40B4-BE49-F238E27FC236}">
                  <a16:creationId xmlns:a16="http://schemas.microsoft.com/office/drawing/2014/main" id="{FFF72D1D-84A1-9397-62B5-45BCF883C505}"/>
                </a:ext>
              </a:extLst>
            </p:cNvPr>
            <p:cNvSpPr txBox="1"/>
            <p:nvPr/>
          </p:nvSpPr>
          <p:spPr>
            <a:xfrm>
              <a:off x="1756802" y="9773468"/>
              <a:ext cx="3244528" cy="6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dirty="0">
                  <a:solidFill>
                    <a:schemeClr val="tx2"/>
                  </a:solidFill>
                </a:rPr>
                <a:t>Inception U-Net</a:t>
              </a:r>
            </a:p>
          </p:txBody>
        </p:sp>
        <p:sp>
          <p:nvSpPr>
            <p:cNvPr id="176" name="Google Shape;8443;p40">
              <a:extLst>
                <a:ext uri="{FF2B5EF4-FFF2-40B4-BE49-F238E27FC236}">
                  <a16:creationId xmlns:a16="http://schemas.microsoft.com/office/drawing/2014/main" id="{743FB414-B620-E5FD-EAAD-CAACDA383B9A}"/>
                </a:ext>
              </a:extLst>
            </p:cNvPr>
            <p:cNvSpPr txBox="1"/>
            <p:nvPr/>
          </p:nvSpPr>
          <p:spPr>
            <a:xfrm>
              <a:off x="2562911" y="7086469"/>
              <a:ext cx="1750200" cy="110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tx2"/>
                  </a:solidFill>
                </a:rPr>
                <a:t>98.19%</a:t>
              </a:r>
              <a:endParaRPr sz="3200" b="1" dirty="0">
                <a:solidFill>
                  <a:schemeClr val="tx2"/>
                </a:solidFill>
              </a:endParaRPr>
            </a:p>
          </p:txBody>
        </p:sp>
      </p:grpSp>
      <p:grpSp>
        <p:nvGrpSpPr>
          <p:cNvPr id="191" name="Google Shape;8432;p40">
            <a:extLst>
              <a:ext uri="{FF2B5EF4-FFF2-40B4-BE49-F238E27FC236}">
                <a16:creationId xmlns:a16="http://schemas.microsoft.com/office/drawing/2014/main" id="{1DD7A8A0-04FB-6CF0-E0B0-9D5704C406AE}"/>
              </a:ext>
            </a:extLst>
          </p:cNvPr>
          <p:cNvGrpSpPr/>
          <p:nvPr/>
        </p:nvGrpSpPr>
        <p:grpSpPr>
          <a:xfrm>
            <a:off x="20315237" y="16999035"/>
            <a:ext cx="3787874" cy="7750884"/>
            <a:chOff x="854500" y="6486708"/>
            <a:chExt cx="4992000" cy="7750884"/>
          </a:xfrm>
        </p:grpSpPr>
        <p:sp>
          <p:nvSpPr>
            <p:cNvPr id="192" name="Google Shape;8433;p40">
              <a:extLst>
                <a:ext uri="{FF2B5EF4-FFF2-40B4-BE49-F238E27FC236}">
                  <a16:creationId xmlns:a16="http://schemas.microsoft.com/office/drawing/2014/main" id="{4CAD58FF-6541-D3B7-1E2E-845B75FDC13D}"/>
                </a:ext>
              </a:extLst>
            </p:cNvPr>
            <p:cNvSpPr/>
            <p:nvPr/>
          </p:nvSpPr>
          <p:spPr>
            <a:xfrm>
              <a:off x="854500" y="13772911"/>
              <a:ext cx="4992000" cy="222600"/>
            </a:xfrm>
            <a:prstGeom prst="rect">
              <a:avLst/>
            </a:prstGeom>
            <a:solidFill>
              <a:schemeClr val="tx2"/>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8434;p40">
              <a:extLst>
                <a:ext uri="{FF2B5EF4-FFF2-40B4-BE49-F238E27FC236}">
                  <a16:creationId xmlns:a16="http://schemas.microsoft.com/office/drawing/2014/main" id="{7CCFF24B-2846-03AF-3F5A-06EE334A3BB6}"/>
                </a:ext>
              </a:extLst>
            </p:cNvPr>
            <p:cNvSpPr/>
            <p:nvPr/>
          </p:nvSpPr>
          <p:spPr>
            <a:xfrm>
              <a:off x="2200082" y="6486708"/>
              <a:ext cx="2301300" cy="2301300"/>
            </a:xfrm>
            <a:prstGeom prst="donut">
              <a:avLst>
                <a:gd name="adj" fmla="val 11951"/>
              </a:avLst>
            </a:pr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8435;p40">
              <a:extLst>
                <a:ext uri="{FF2B5EF4-FFF2-40B4-BE49-F238E27FC236}">
                  <a16:creationId xmlns:a16="http://schemas.microsoft.com/office/drawing/2014/main" id="{EF2B2D1D-DFF4-B87C-E156-B46B5FC0E5A8}"/>
                </a:ext>
              </a:extLst>
            </p:cNvPr>
            <p:cNvSpPr/>
            <p:nvPr/>
          </p:nvSpPr>
          <p:spPr>
            <a:xfrm>
              <a:off x="2200082" y="6486708"/>
              <a:ext cx="2301300" cy="2301300"/>
            </a:xfrm>
            <a:prstGeom prst="blockArc">
              <a:avLst>
                <a:gd name="adj1" fmla="val 7914150"/>
                <a:gd name="adj2" fmla="val 1926007"/>
                <a:gd name="adj3" fmla="val 12032"/>
              </a:avLst>
            </a:prstGeom>
            <a:solidFill>
              <a:schemeClr val="tx2"/>
            </a:solidFill>
            <a:ln w="1905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8436;p40">
              <a:extLst>
                <a:ext uri="{FF2B5EF4-FFF2-40B4-BE49-F238E27FC236}">
                  <a16:creationId xmlns:a16="http://schemas.microsoft.com/office/drawing/2014/main" id="{ECDA1FF0-CF0D-BD6E-0E56-655C48C5FC12}"/>
                </a:ext>
              </a:extLst>
            </p:cNvPr>
            <p:cNvSpPr/>
            <p:nvPr/>
          </p:nvSpPr>
          <p:spPr>
            <a:xfrm>
              <a:off x="1342190" y="9453760"/>
              <a:ext cx="4016100" cy="3411900"/>
            </a:xfrm>
            <a:prstGeom prst="roundRect">
              <a:avLst>
                <a:gd name="adj" fmla="val 16667"/>
              </a:avLst>
            </a:prstGeom>
            <a:noFill/>
            <a:ln w="3810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8437;p40">
              <a:extLst>
                <a:ext uri="{FF2B5EF4-FFF2-40B4-BE49-F238E27FC236}">
                  <a16:creationId xmlns:a16="http://schemas.microsoft.com/office/drawing/2014/main" id="{268D435E-4529-5708-D8A6-5C81AF879AD2}"/>
                </a:ext>
              </a:extLst>
            </p:cNvPr>
            <p:cNvSpPr/>
            <p:nvPr/>
          </p:nvSpPr>
          <p:spPr>
            <a:xfrm>
              <a:off x="2997395" y="13531092"/>
              <a:ext cx="706500" cy="706500"/>
            </a:xfrm>
            <a:prstGeom prst="ellipse">
              <a:avLst/>
            </a:prstGeom>
            <a:solidFill>
              <a:srgbClr val="0E2A47"/>
            </a:solid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01" name="Google Shape;8438;p40">
              <a:extLst>
                <a:ext uri="{FF2B5EF4-FFF2-40B4-BE49-F238E27FC236}">
                  <a16:creationId xmlns:a16="http://schemas.microsoft.com/office/drawing/2014/main" id="{B397CF0D-9400-8457-1A14-6F5165A53E7E}"/>
                </a:ext>
              </a:extLst>
            </p:cNvPr>
            <p:cNvCxnSpPr>
              <a:stCxn id="194" idx="4"/>
              <a:endCxn id="197" idx="0"/>
            </p:cNvCxnSpPr>
            <p:nvPr/>
          </p:nvCxnSpPr>
          <p:spPr>
            <a:xfrm flipH="1">
              <a:off x="3350132" y="8788008"/>
              <a:ext cx="600" cy="665700"/>
            </a:xfrm>
            <a:prstGeom prst="straightConnector1">
              <a:avLst/>
            </a:prstGeom>
            <a:noFill/>
            <a:ln w="57150" cap="flat" cmpd="sng">
              <a:solidFill>
                <a:schemeClr val="tx2"/>
              </a:solidFill>
              <a:prstDash val="solid"/>
              <a:round/>
              <a:headEnd type="none" w="med" len="med"/>
              <a:tailEnd type="none" w="med" len="med"/>
            </a:ln>
          </p:spPr>
        </p:cxnSp>
        <p:cxnSp>
          <p:nvCxnSpPr>
            <p:cNvPr id="202" name="Google Shape;8439;p40">
              <a:extLst>
                <a:ext uri="{FF2B5EF4-FFF2-40B4-BE49-F238E27FC236}">
                  <a16:creationId xmlns:a16="http://schemas.microsoft.com/office/drawing/2014/main" id="{27F9D984-CB7B-13C8-5B2F-F7C140B95D8E}"/>
                </a:ext>
              </a:extLst>
            </p:cNvPr>
            <p:cNvCxnSpPr/>
            <p:nvPr/>
          </p:nvCxnSpPr>
          <p:spPr>
            <a:xfrm>
              <a:off x="3350438" y="12865137"/>
              <a:ext cx="0" cy="665700"/>
            </a:xfrm>
            <a:prstGeom prst="straightConnector1">
              <a:avLst/>
            </a:prstGeom>
            <a:noFill/>
            <a:ln w="57150" cap="flat" cmpd="sng">
              <a:solidFill>
                <a:schemeClr val="tx2"/>
              </a:solidFill>
              <a:prstDash val="solid"/>
              <a:round/>
              <a:headEnd type="none" w="med" len="med"/>
              <a:tailEnd type="none" w="med" len="med"/>
            </a:ln>
          </p:spPr>
        </p:cxnSp>
        <p:sp>
          <p:nvSpPr>
            <p:cNvPr id="203" name="Google Shape;8440;p40">
              <a:extLst>
                <a:ext uri="{FF2B5EF4-FFF2-40B4-BE49-F238E27FC236}">
                  <a16:creationId xmlns:a16="http://schemas.microsoft.com/office/drawing/2014/main" id="{E0D5D5D9-08A4-8C00-79AE-F8920DDC0403}"/>
                </a:ext>
              </a:extLst>
            </p:cNvPr>
            <p:cNvSpPr txBox="1"/>
            <p:nvPr/>
          </p:nvSpPr>
          <p:spPr>
            <a:xfrm>
              <a:off x="1618075" y="11265792"/>
              <a:ext cx="3490500" cy="136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tx2"/>
                  </a:solidFill>
                </a:rPr>
                <a:t>Loss:</a:t>
              </a:r>
            </a:p>
            <a:p>
              <a:pPr marL="0" lvl="0" indent="0" algn="ctr" rtl="0">
                <a:spcBef>
                  <a:spcPts val="0"/>
                </a:spcBef>
                <a:spcAft>
                  <a:spcPts val="0"/>
                </a:spcAft>
                <a:buNone/>
              </a:pPr>
              <a:r>
                <a:rPr lang="en-US" sz="2800" dirty="0">
                  <a:solidFill>
                    <a:schemeClr val="tx2"/>
                  </a:solidFill>
                </a:rPr>
                <a:t>Dice Coefficient:</a:t>
              </a:r>
            </a:p>
            <a:p>
              <a:pPr marL="0" lvl="0" indent="0" algn="ctr" rtl="0">
                <a:spcBef>
                  <a:spcPts val="0"/>
                </a:spcBef>
                <a:spcAft>
                  <a:spcPts val="0"/>
                </a:spcAft>
                <a:buNone/>
              </a:pPr>
              <a:endParaRPr sz="2800" dirty="0">
                <a:solidFill>
                  <a:schemeClr val="tx2"/>
                </a:solidFill>
              </a:endParaRPr>
            </a:p>
          </p:txBody>
        </p:sp>
        <p:cxnSp>
          <p:nvCxnSpPr>
            <p:cNvPr id="205" name="Google Shape;8441;p40">
              <a:extLst>
                <a:ext uri="{FF2B5EF4-FFF2-40B4-BE49-F238E27FC236}">
                  <a16:creationId xmlns:a16="http://schemas.microsoft.com/office/drawing/2014/main" id="{684A2C69-F991-53F0-B74F-A346BF917B69}"/>
                </a:ext>
              </a:extLst>
            </p:cNvPr>
            <p:cNvCxnSpPr/>
            <p:nvPr/>
          </p:nvCxnSpPr>
          <p:spPr>
            <a:xfrm>
              <a:off x="2583285" y="10711958"/>
              <a:ext cx="1534200" cy="0"/>
            </a:xfrm>
            <a:prstGeom prst="straightConnector1">
              <a:avLst/>
            </a:prstGeom>
            <a:noFill/>
            <a:ln w="57150" cap="flat" cmpd="sng">
              <a:solidFill>
                <a:schemeClr val="tx2"/>
              </a:solidFill>
              <a:prstDash val="solid"/>
              <a:round/>
              <a:headEnd type="none" w="med" len="med"/>
              <a:tailEnd type="none" w="med" len="med"/>
            </a:ln>
          </p:spPr>
        </p:cxnSp>
        <p:sp>
          <p:nvSpPr>
            <p:cNvPr id="206" name="Google Shape;8442;p40">
              <a:extLst>
                <a:ext uri="{FF2B5EF4-FFF2-40B4-BE49-F238E27FC236}">
                  <a16:creationId xmlns:a16="http://schemas.microsoft.com/office/drawing/2014/main" id="{58B6AE0B-A250-1DD9-F518-E46897885C28}"/>
                </a:ext>
              </a:extLst>
            </p:cNvPr>
            <p:cNvSpPr txBox="1"/>
            <p:nvPr/>
          </p:nvSpPr>
          <p:spPr>
            <a:xfrm>
              <a:off x="2077961" y="9947024"/>
              <a:ext cx="2545200" cy="6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dirty="0">
                  <a:solidFill>
                    <a:schemeClr val="tx2"/>
                  </a:solidFill>
                </a:rPr>
                <a:t>U-Net</a:t>
              </a:r>
              <a:endParaRPr sz="4000" b="1" dirty="0">
                <a:solidFill>
                  <a:schemeClr val="tx2"/>
                </a:solidFill>
              </a:endParaRPr>
            </a:p>
          </p:txBody>
        </p:sp>
        <p:sp>
          <p:nvSpPr>
            <p:cNvPr id="207" name="Google Shape;8443;p40">
              <a:extLst>
                <a:ext uri="{FF2B5EF4-FFF2-40B4-BE49-F238E27FC236}">
                  <a16:creationId xmlns:a16="http://schemas.microsoft.com/office/drawing/2014/main" id="{331A5333-5F43-7C59-633C-784C85D58747}"/>
                </a:ext>
              </a:extLst>
            </p:cNvPr>
            <p:cNvSpPr txBox="1"/>
            <p:nvPr/>
          </p:nvSpPr>
          <p:spPr>
            <a:xfrm>
              <a:off x="2552571" y="7074792"/>
              <a:ext cx="1750200" cy="110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tx2"/>
                  </a:solidFill>
                </a:rPr>
                <a:t>98.29%</a:t>
              </a:r>
            </a:p>
          </p:txBody>
        </p:sp>
      </p:grpSp>
      <p:sp>
        <p:nvSpPr>
          <p:cNvPr id="208" name="TextBox 207">
            <a:extLst>
              <a:ext uri="{FF2B5EF4-FFF2-40B4-BE49-F238E27FC236}">
                <a16:creationId xmlns:a16="http://schemas.microsoft.com/office/drawing/2014/main" id="{156368EC-9863-D912-5E59-25AEC7DBBFB3}"/>
              </a:ext>
            </a:extLst>
          </p:cNvPr>
          <p:cNvSpPr txBox="1"/>
          <p:nvPr/>
        </p:nvSpPr>
        <p:spPr>
          <a:xfrm>
            <a:off x="20600837" y="9621090"/>
            <a:ext cx="2794918" cy="1077218"/>
          </a:xfrm>
          <a:prstGeom prst="rect">
            <a:avLst/>
          </a:prstGeom>
          <a:noFill/>
        </p:spPr>
        <p:txBody>
          <a:bodyPr wrap="square" rtlCol="0">
            <a:spAutoFit/>
          </a:bodyPr>
          <a:lstStyle/>
          <a:p>
            <a:r>
              <a:rPr lang="en-US" sz="3200" dirty="0">
                <a:solidFill>
                  <a:schemeClr val="tx2">
                    <a:lumMod val="50000"/>
                  </a:schemeClr>
                </a:solidFill>
              </a:rPr>
              <a:t>Data</a:t>
            </a:r>
            <a:r>
              <a:rPr lang="en-US" sz="3200" b="1" u="sng" dirty="0">
                <a:solidFill>
                  <a:schemeClr val="tx2">
                    <a:lumMod val="50000"/>
                  </a:schemeClr>
                </a:solidFill>
                <a:effectLst/>
                <a:latin typeface="Times New Roman" panose="02020603050405020304" pitchFamily="18" charset="0"/>
                <a:ea typeface="Calibri" panose="020F0502020204030204" pitchFamily="34" charset="0"/>
              </a:rPr>
              <a:t> </a:t>
            </a:r>
            <a:r>
              <a:rPr lang="en-US" sz="3200" dirty="0">
                <a:solidFill>
                  <a:schemeClr val="tx2">
                    <a:lumMod val="50000"/>
                  </a:schemeClr>
                </a:solidFill>
              </a:rPr>
              <a:t>Preprocessing</a:t>
            </a:r>
          </a:p>
        </p:txBody>
      </p:sp>
      <p:sp>
        <p:nvSpPr>
          <p:cNvPr id="210" name="TextBox 209">
            <a:extLst>
              <a:ext uri="{FF2B5EF4-FFF2-40B4-BE49-F238E27FC236}">
                <a16:creationId xmlns:a16="http://schemas.microsoft.com/office/drawing/2014/main" id="{65534248-20C6-4126-A271-0FB92A5D4AC5}"/>
              </a:ext>
            </a:extLst>
          </p:cNvPr>
          <p:cNvSpPr txBox="1"/>
          <p:nvPr/>
        </p:nvSpPr>
        <p:spPr>
          <a:xfrm>
            <a:off x="27182527" y="9117570"/>
            <a:ext cx="4554810" cy="2062103"/>
          </a:xfrm>
          <a:prstGeom prst="rect">
            <a:avLst/>
          </a:prstGeom>
          <a:noFill/>
        </p:spPr>
        <p:txBody>
          <a:bodyPr wrap="square">
            <a:spAutoFit/>
          </a:bodyPr>
          <a:lstStyle/>
          <a:p>
            <a:r>
              <a:rPr lang="en-US" sz="3200" dirty="0">
                <a:solidFill>
                  <a:schemeClr val="tx2">
                    <a:lumMod val="50000"/>
                  </a:schemeClr>
                </a:solidFill>
              </a:rPr>
              <a:t>Model</a:t>
            </a:r>
          </a:p>
          <a:p>
            <a:r>
              <a:rPr lang="en-US" sz="3200" dirty="0">
                <a:solidFill>
                  <a:schemeClr val="tx2">
                    <a:lumMod val="50000"/>
                  </a:schemeClr>
                </a:solidFill>
              </a:rPr>
              <a:t>Implementation</a:t>
            </a:r>
          </a:p>
          <a:p>
            <a:r>
              <a:rPr lang="en-US" sz="3200" dirty="0">
                <a:solidFill>
                  <a:schemeClr val="tx2">
                    <a:lumMod val="50000"/>
                  </a:schemeClr>
                </a:solidFill>
              </a:rPr>
              <a:t>and</a:t>
            </a:r>
            <a:r>
              <a:rPr lang="en-US" sz="3200" b="1" u="sng" dirty="0">
                <a:solidFill>
                  <a:schemeClr val="tx2">
                    <a:lumMod val="50000"/>
                  </a:schemeClr>
                </a:solidFill>
                <a:effectLst/>
                <a:latin typeface="Times New Roman" panose="02020603050405020304" pitchFamily="18" charset="0"/>
                <a:ea typeface="Calibri" panose="020F0502020204030204" pitchFamily="34" charset="0"/>
              </a:rPr>
              <a:t> </a:t>
            </a:r>
          </a:p>
          <a:p>
            <a:r>
              <a:rPr lang="en-US" sz="3200" dirty="0">
                <a:solidFill>
                  <a:schemeClr val="tx2">
                    <a:lumMod val="50000"/>
                  </a:schemeClr>
                </a:solidFill>
              </a:rPr>
              <a:t>Compilation</a:t>
            </a:r>
          </a:p>
        </p:txBody>
      </p:sp>
      <p:sp>
        <p:nvSpPr>
          <p:cNvPr id="212" name="TextBox 211">
            <a:extLst>
              <a:ext uri="{FF2B5EF4-FFF2-40B4-BE49-F238E27FC236}">
                <a16:creationId xmlns:a16="http://schemas.microsoft.com/office/drawing/2014/main" id="{04416C81-0E25-197E-7786-1A6AB867F5F4}"/>
              </a:ext>
            </a:extLst>
          </p:cNvPr>
          <p:cNvSpPr txBox="1"/>
          <p:nvPr/>
        </p:nvSpPr>
        <p:spPr>
          <a:xfrm>
            <a:off x="20603504" y="13654921"/>
            <a:ext cx="3292328" cy="1077218"/>
          </a:xfrm>
          <a:prstGeom prst="rect">
            <a:avLst/>
          </a:prstGeom>
          <a:noFill/>
        </p:spPr>
        <p:txBody>
          <a:bodyPr wrap="square" rtlCol="0">
            <a:spAutoFit/>
          </a:bodyPr>
          <a:lstStyle/>
          <a:p>
            <a:r>
              <a:rPr lang="en-US" sz="3200" dirty="0">
                <a:solidFill>
                  <a:schemeClr val="tx2">
                    <a:lumMod val="50000"/>
                  </a:schemeClr>
                </a:solidFill>
              </a:rPr>
              <a:t>Training</a:t>
            </a:r>
            <a:r>
              <a:rPr lang="en-US" sz="3200" b="1" u="sng" dirty="0">
                <a:solidFill>
                  <a:schemeClr val="accent1">
                    <a:lumMod val="50000"/>
                  </a:schemeClr>
                </a:solidFill>
                <a:effectLst/>
                <a:latin typeface="Times New Roman" panose="02020603050405020304" pitchFamily="18" charset="0"/>
                <a:ea typeface="Calibri" panose="020F0502020204030204" pitchFamily="34" charset="0"/>
              </a:rPr>
              <a:t> </a:t>
            </a:r>
            <a:r>
              <a:rPr lang="en-US" sz="3200" dirty="0">
                <a:solidFill>
                  <a:schemeClr val="tx2">
                    <a:lumMod val="50000"/>
                  </a:schemeClr>
                </a:solidFill>
              </a:rPr>
              <a:t>Procedure</a:t>
            </a:r>
          </a:p>
        </p:txBody>
      </p:sp>
      <p:sp>
        <p:nvSpPr>
          <p:cNvPr id="213" name="TextBox 212">
            <a:extLst>
              <a:ext uri="{FF2B5EF4-FFF2-40B4-BE49-F238E27FC236}">
                <a16:creationId xmlns:a16="http://schemas.microsoft.com/office/drawing/2014/main" id="{C3162EFF-EA76-57F7-6FA3-537FAE9A5F9D}"/>
              </a:ext>
            </a:extLst>
          </p:cNvPr>
          <p:cNvSpPr txBox="1"/>
          <p:nvPr/>
        </p:nvSpPr>
        <p:spPr>
          <a:xfrm>
            <a:off x="27379932" y="13481712"/>
            <a:ext cx="3341348" cy="1077218"/>
          </a:xfrm>
          <a:prstGeom prst="rect">
            <a:avLst/>
          </a:prstGeom>
          <a:noFill/>
        </p:spPr>
        <p:txBody>
          <a:bodyPr wrap="square" rtlCol="0">
            <a:spAutoFit/>
          </a:bodyPr>
          <a:lstStyle/>
          <a:p>
            <a:r>
              <a:rPr lang="en-US" sz="3200" dirty="0">
                <a:solidFill>
                  <a:schemeClr val="tx2">
                    <a:lumMod val="50000"/>
                  </a:schemeClr>
                </a:solidFill>
              </a:rPr>
              <a:t>Model</a:t>
            </a:r>
          </a:p>
          <a:p>
            <a:r>
              <a:rPr lang="en-US" sz="3200" dirty="0">
                <a:solidFill>
                  <a:schemeClr val="tx2">
                    <a:lumMod val="50000"/>
                  </a:schemeClr>
                </a:solidFill>
              </a:rPr>
              <a:t>Evaluation</a:t>
            </a:r>
          </a:p>
        </p:txBody>
      </p:sp>
      <p:sp>
        <p:nvSpPr>
          <p:cNvPr id="244" name="TextBox 243">
            <a:extLst>
              <a:ext uri="{FF2B5EF4-FFF2-40B4-BE49-F238E27FC236}">
                <a16:creationId xmlns:a16="http://schemas.microsoft.com/office/drawing/2014/main" id="{A11FC8A6-4635-3D9E-5342-B3DBFB560E4A}"/>
              </a:ext>
            </a:extLst>
          </p:cNvPr>
          <p:cNvSpPr txBox="1"/>
          <p:nvPr/>
        </p:nvSpPr>
        <p:spPr>
          <a:xfrm>
            <a:off x="20620037" y="15750556"/>
            <a:ext cx="11908609" cy="769763"/>
          </a:xfrm>
          <a:prstGeom prst="rect">
            <a:avLst/>
          </a:prstGeom>
          <a:noFill/>
        </p:spPr>
        <p:txBody>
          <a:bodyPr wrap="square" rtlCol="0">
            <a:spAutoFit/>
          </a:bodyPr>
          <a:lstStyle/>
          <a:p>
            <a:pPr>
              <a:spcBef>
                <a:spcPts val="200"/>
              </a:spcBef>
            </a:pPr>
            <a:r>
              <a:rPr lang="en-US" sz="4402" spc="-260" dirty="0">
                <a:solidFill>
                  <a:schemeClr val="accent2">
                    <a:lumMod val="75000"/>
                  </a:schemeClr>
                </a:solidFill>
                <a:latin typeface="Verdana"/>
                <a:cs typeface="Verdana"/>
              </a:rPr>
              <a:t>Model Evaluation</a:t>
            </a:r>
          </a:p>
        </p:txBody>
      </p:sp>
      <p:cxnSp>
        <p:nvCxnSpPr>
          <p:cNvPr id="245" name="Straight Connector 244">
            <a:extLst>
              <a:ext uri="{FF2B5EF4-FFF2-40B4-BE49-F238E27FC236}">
                <a16:creationId xmlns:a16="http://schemas.microsoft.com/office/drawing/2014/main" id="{923BDBB6-FA15-A572-E916-A61CA5D101A8}"/>
              </a:ext>
            </a:extLst>
          </p:cNvPr>
          <p:cNvCxnSpPr/>
          <p:nvPr/>
        </p:nvCxnSpPr>
        <p:spPr>
          <a:xfrm flipV="1">
            <a:off x="20772437" y="16645054"/>
            <a:ext cx="9083392" cy="27665"/>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100" name="TextBox 1099">
            <a:extLst>
              <a:ext uri="{FF2B5EF4-FFF2-40B4-BE49-F238E27FC236}">
                <a16:creationId xmlns:a16="http://schemas.microsoft.com/office/drawing/2014/main" id="{2BFB9EB7-7E5E-B161-F31F-2F6169D55719}"/>
              </a:ext>
            </a:extLst>
          </p:cNvPr>
          <p:cNvSpPr txBox="1"/>
          <p:nvPr/>
        </p:nvSpPr>
        <p:spPr>
          <a:xfrm>
            <a:off x="487397" y="17276771"/>
            <a:ext cx="4680822" cy="1107996"/>
          </a:xfrm>
          <a:prstGeom prst="rect">
            <a:avLst/>
          </a:prstGeom>
          <a:noFill/>
        </p:spPr>
        <p:txBody>
          <a:bodyPr wrap="square" rtlCol="0">
            <a:spAutoFit/>
          </a:bodyPr>
          <a:lstStyle/>
          <a:p>
            <a:pPr marL="0" marR="0" lvl="0" indent="0" defTabSz="914400" eaLnBrk="1" fontAlgn="auto" latinLnBrk="0" hangingPunct="1">
              <a:lnSpc>
                <a:spcPct val="100000"/>
              </a:lnSpc>
              <a:spcBef>
                <a:spcPts val="200"/>
              </a:spcBef>
              <a:spcAft>
                <a:spcPts val="0"/>
              </a:spcAft>
              <a:buClrTx/>
              <a:buSzTx/>
              <a:buFontTx/>
              <a:buNone/>
              <a:tabLst/>
              <a:defRPr/>
            </a:pPr>
            <a:r>
              <a:rPr kumimoji="0" lang="en-US" sz="4402" b="0" i="0" u="none" strike="noStrike" kern="0" cap="none" spc="-260" normalizeH="0" baseline="0" noProof="0" dirty="0">
                <a:ln>
                  <a:noFill/>
                </a:ln>
                <a:solidFill>
                  <a:srgbClr val="C0504D">
                    <a:lumMod val="75000"/>
                  </a:srgbClr>
                </a:solidFill>
                <a:effectLst/>
                <a:uLnTx/>
                <a:uFillTx/>
                <a:latin typeface="Verdana"/>
                <a:cs typeface="Verdana"/>
              </a:rPr>
              <a:t> </a:t>
            </a:r>
            <a:r>
              <a:rPr kumimoji="0" lang="en-US" sz="4800" b="0" i="0" u="none" strike="noStrike" kern="0" cap="none" spc="-260" normalizeH="0" baseline="0" noProof="0" dirty="0">
                <a:ln>
                  <a:noFill/>
                </a:ln>
                <a:solidFill>
                  <a:srgbClr val="C0504D">
                    <a:lumMod val="75000"/>
                  </a:srgbClr>
                </a:solidFill>
                <a:effectLst/>
                <a:uLnTx/>
                <a:uFillTx/>
                <a:latin typeface="Verdana"/>
                <a:cs typeface="Verdana"/>
              </a:rPr>
              <a:t>Introduction</a:t>
            </a:r>
            <a:endParaRPr kumimoji="0" lang="en-US" sz="4800" b="0" i="0" u="none" strike="noStrike" kern="0" cap="none" spc="0" normalizeH="0" baseline="0" noProof="0" dirty="0">
              <a:ln>
                <a:noFill/>
              </a:ln>
              <a:solidFill>
                <a:srgbClr val="C0504D">
                  <a:lumMod val="75000"/>
                </a:srgbClr>
              </a:solidFill>
              <a:effectLst/>
              <a:uLnTx/>
              <a:uFillTx/>
              <a:latin typeface="Tahoma"/>
              <a:cs typeface="Tahoma"/>
            </a:endParaRPr>
          </a:p>
          <a:p>
            <a:endParaRPr lang="en-US" dirty="0"/>
          </a:p>
        </p:txBody>
      </p:sp>
      <p:cxnSp>
        <p:nvCxnSpPr>
          <p:cNvPr id="1101" name="Straight Connector 1100">
            <a:extLst>
              <a:ext uri="{FF2B5EF4-FFF2-40B4-BE49-F238E27FC236}">
                <a16:creationId xmlns:a16="http://schemas.microsoft.com/office/drawing/2014/main" id="{745A4EFA-84DA-40EB-2563-EAF3A414612A}"/>
              </a:ext>
            </a:extLst>
          </p:cNvPr>
          <p:cNvCxnSpPr/>
          <p:nvPr/>
        </p:nvCxnSpPr>
        <p:spPr>
          <a:xfrm flipV="1">
            <a:off x="10485437" y="8747919"/>
            <a:ext cx="9083392" cy="27665"/>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102" name="object 105">
            <a:extLst>
              <a:ext uri="{FF2B5EF4-FFF2-40B4-BE49-F238E27FC236}">
                <a16:creationId xmlns:a16="http://schemas.microsoft.com/office/drawing/2014/main" id="{4A8B3C62-2EF4-6AF4-7524-6ADB8CB894AE}"/>
              </a:ext>
            </a:extLst>
          </p:cNvPr>
          <p:cNvSpPr txBox="1"/>
          <p:nvPr/>
        </p:nvSpPr>
        <p:spPr>
          <a:xfrm>
            <a:off x="137136" y="26931734"/>
            <a:ext cx="8792640" cy="789985"/>
          </a:xfrm>
          <a:prstGeom prst="rect">
            <a:avLst/>
          </a:prstGeom>
        </p:spPr>
        <p:txBody>
          <a:bodyPr vert="horz" wrap="square" lIns="0" tIns="50825" rIns="0" bIns="0" rtlCol="0">
            <a:spAutoFit/>
          </a:bodyPr>
          <a:lstStyle/>
          <a:p>
            <a:pPr marL="287156" defTabSz="3659337">
              <a:spcBef>
                <a:spcPts val="2801"/>
              </a:spcBef>
              <a:defRPr/>
            </a:pPr>
            <a:r>
              <a:rPr lang="en-US" sz="4800" spc="-260" dirty="0">
                <a:solidFill>
                  <a:schemeClr val="accent2">
                    <a:lumMod val="75000"/>
                  </a:schemeClr>
                </a:solidFill>
                <a:latin typeface="Verdana"/>
                <a:cs typeface="Verdana"/>
              </a:rPr>
              <a:t>Literature Review</a:t>
            </a:r>
          </a:p>
        </p:txBody>
      </p:sp>
      <p:sp>
        <p:nvSpPr>
          <p:cNvPr id="1104" name="Text Box 214">
            <a:extLst>
              <a:ext uri="{FF2B5EF4-FFF2-40B4-BE49-F238E27FC236}">
                <a16:creationId xmlns:a16="http://schemas.microsoft.com/office/drawing/2014/main" id="{CC9F89B0-A980-4B7C-F416-19DB5095570A}"/>
              </a:ext>
            </a:extLst>
          </p:cNvPr>
          <p:cNvSpPr txBox="1"/>
          <p:nvPr/>
        </p:nvSpPr>
        <p:spPr>
          <a:xfrm>
            <a:off x="13019547" y="23251671"/>
            <a:ext cx="3811126" cy="575796"/>
          </a:xfrm>
          <a:prstGeom prst="rect">
            <a:avLst/>
          </a:prstGeom>
          <a:noFill/>
          <a:ln>
            <a:noFill/>
          </a:ln>
          <a:effectLst/>
        </p:spPr>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3202"/>
              </a:spcAft>
            </a:pPr>
            <a:r>
              <a:rPr lang="en-US" sz="2401" dirty="0">
                <a:latin typeface="Calibri" panose="020F0502020204030204" pitchFamily="34" charset="0"/>
                <a:ea typeface="Calibri" panose="020F0502020204030204" pitchFamily="34" charset="0"/>
                <a:cs typeface="Arial" panose="020B0604020202020204" pitchFamily="34" charset="0"/>
              </a:rPr>
              <a:t>Figure 3 Masks</a:t>
            </a:r>
          </a:p>
        </p:txBody>
      </p:sp>
      <p:pic>
        <p:nvPicPr>
          <p:cNvPr id="1105" name="Picture 1104">
            <a:extLst>
              <a:ext uri="{FF2B5EF4-FFF2-40B4-BE49-F238E27FC236}">
                <a16:creationId xmlns:a16="http://schemas.microsoft.com/office/drawing/2014/main" id="{4252BC85-D7B5-6751-EA85-C60EAA2EF4D3}"/>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409237" y="29061745"/>
            <a:ext cx="9334262" cy="5272498"/>
          </a:xfrm>
          <a:prstGeom prst="round2DiagRect">
            <a:avLst>
              <a:gd name="adj1" fmla="val 16667"/>
              <a:gd name="adj2" fmla="val 0"/>
            </a:avLst>
          </a:prstGeom>
          <a:ln w="88900" cap="sq">
            <a:solidFill>
              <a:srgbClr val="FFFFFF"/>
            </a:solidFill>
            <a:miter lim="800000"/>
          </a:ln>
          <a:effectLst>
            <a:glow rad="228600">
              <a:schemeClr val="accent2">
                <a:satMod val="175000"/>
                <a:alpha val="40000"/>
              </a:schemeClr>
            </a:glow>
            <a:outerShdw blurRad="254000" algn="tl" rotWithShape="0">
              <a:srgbClr val="000000">
                <a:alpha val="43000"/>
              </a:srgbClr>
            </a:outerShdw>
          </a:effectLst>
        </p:spPr>
      </p:pic>
      <p:grpSp>
        <p:nvGrpSpPr>
          <p:cNvPr id="1256" name="Google Shape;3155;p28">
            <a:extLst>
              <a:ext uri="{FF2B5EF4-FFF2-40B4-BE49-F238E27FC236}">
                <a16:creationId xmlns:a16="http://schemas.microsoft.com/office/drawing/2014/main" id="{AABB0F3B-B01D-2F13-BA10-39B0717E8899}"/>
              </a:ext>
            </a:extLst>
          </p:cNvPr>
          <p:cNvGrpSpPr/>
          <p:nvPr/>
        </p:nvGrpSpPr>
        <p:grpSpPr>
          <a:xfrm>
            <a:off x="20162837" y="8962584"/>
            <a:ext cx="10134600" cy="6564610"/>
            <a:chOff x="889649" y="3597719"/>
            <a:chExt cx="1142948" cy="720635"/>
          </a:xfrm>
        </p:grpSpPr>
        <p:sp>
          <p:nvSpPr>
            <p:cNvPr id="1257" name="Google Shape;3156;p28">
              <a:extLst>
                <a:ext uri="{FF2B5EF4-FFF2-40B4-BE49-F238E27FC236}">
                  <a16:creationId xmlns:a16="http://schemas.microsoft.com/office/drawing/2014/main" id="{F9E02C8F-48E7-74C7-8610-59FAF94AA349}"/>
                </a:ext>
              </a:extLst>
            </p:cNvPr>
            <p:cNvSpPr/>
            <p:nvPr/>
          </p:nvSpPr>
          <p:spPr>
            <a:xfrm>
              <a:off x="1557115" y="4061516"/>
              <a:ext cx="127079" cy="131731"/>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3158;p28">
              <a:extLst>
                <a:ext uri="{FF2B5EF4-FFF2-40B4-BE49-F238E27FC236}">
                  <a16:creationId xmlns:a16="http://schemas.microsoft.com/office/drawing/2014/main" id="{2C099C89-4B06-8902-1908-68417F180452}"/>
                </a:ext>
              </a:extLst>
            </p:cNvPr>
            <p:cNvSpPr/>
            <p:nvPr/>
          </p:nvSpPr>
          <p:spPr>
            <a:xfrm>
              <a:off x="1684189" y="4029004"/>
              <a:ext cx="325276" cy="27838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3171;p28">
              <a:extLst>
                <a:ext uri="{FF2B5EF4-FFF2-40B4-BE49-F238E27FC236}">
                  <a16:creationId xmlns:a16="http://schemas.microsoft.com/office/drawing/2014/main" id="{F71BEF15-1FC3-FDA5-66F2-6CB23D9915E7}"/>
                </a:ext>
              </a:extLst>
            </p:cNvPr>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3172;p28">
              <a:extLst>
                <a:ext uri="{FF2B5EF4-FFF2-40B4-BE49-F238E27FC236}">
                  <a16:creationId xmlns:a16="http://schemas.microsoft.com/office/drawing/2014/main" id="{0ECE2A5F-E603-00F2-9469-30F0E8B7C034}"/>
                </a:ext>
              </a:extLst>
            </p:cNvPr>
            <p:cNvSpPr/>
            <p:nvPr/>
          </p:nvSpPr>
          <p:spPr>
            <a:xfrm>
              <a:off x="1270126" y="3745703"/>
              <a:ext cx="100442" cy="11474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3174;p28">
              <a:extLst>
                <a:ext uri="{FF2B5EF4-FFF2-40B4-BE49-F238E27FC236}">
                  <a16:creationId xmlns:a16="http://schemas.microsoft.com/office/drawing/2014/main" id="{6515249D-73AE-FA95-E321-CA283F2E70EB}"/>
                </a:ext>
              </a:extLst>
            </p:cNvPr>
            <p:cNvSpPr/>
            <p:nvPr/>
          </p:nvSpPr>
          <p:spPr>
            <a:xfrm>
              <a:off x="917558" y="3599249"/>
              <a:ext cx="349527" cy="259769"/>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3175;p28">
              <a:extLst>
                <a:ext uri="{FF2B5EF4-FFF2-40B4-BE49-F238E27FC236}">
                  <a16:creationId xmlns:a16="http://schemas.microsoft.com/office/drawing/2014/main" id="{150CC623-662C-98DF-E12A-FA3F0DC7EF97}"/>
                </a:ext>
              </a:extLst>
            </p:cNvPr>
            <p:cNvSpPr/>
            <p:nvPr/>
          </p:nvSpPr>
          <p:spPr>
            <a:xfrm>
              <a:off x="1270625" y="4073301"/>
              <a:ext cx="99943" cy="114047"/>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3177;p28">
              <a:extLst>
                <a:ext uri="{FF2B5EF4-FFF2-40B4-BE49-F238E27FC236}">
                  <a16:creationId xmlns:a16="http://schemas.microsoft.com/office/drawing/2014/main" id="{96C9C293-1175-8572-30EC-790FD3F2BC6D}"/>
                </a:ext>
              </a:extLst>
            </p:cNvPr>
            <p:cNvSpPr/>
            <p:nvPr/>
          </p:nvSpPr>
          <p:spPr>
            <a:xfrm>
              <a:off x="934482" y="4038048"/>
              <a:ext cx="332778" cy="28030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3178;p28">
              <a:extLst>
                <a:ext uri="{FF2B5EF4-FFF2-40B4-BE49-F238E27FC236}">
                  <a16:creationId xmlns:a16="http://schemas.microsoft.com/office/drawing/2014/main" id="{68315866-AE4F-95C1-D29B-89C9CE376F5C}"/>
                </a:ext>
              </a:extLst>
            </p:cNvPr>
            <p:cNvSpPr/>
            <p:nvPr/>
          </p:nvSpPr>
          <p:spPr>
            <a:xfrm>
              <a:off x="1562328" y="3754461"/>
              <a:ext cx="128816" cy="105985"/>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3180;p28">
              <a:extLst>
                <a:ext uri="{FF2B5EF4-FFF2-40B4-BE49-F238E27FC236}">
                  <a16:creationId xmlns:a16="http://schemas.microsoft.com/office/drawing/2014/main" id="{96CE79DD-7919-8FA6-F866-B088F52F6A3D}"/>
                </a:ext>
              </a:extLst>
            </p:cNvPr>
            <p:cNvSpPr/>
            <p:nvPr/>
          </p:nvSpPr>
          <p:spPr>
            <a:xfrm>
              <a:off x="1679086" y="3597719"/>
              <a:ext cx="328285" cy="259769"/>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68" name="Google Shape;3181;p28">
              <a:extLst>
                <a:ext uri="{FF2B5EF4-FFF2-40B4-BE49-F238E27FC236}">
                  <a16:creationId xmlns:a16="http://schemas.microsoft.com/office/drawing/2014/main" id="{FCAA0180-4885-52A7-AB44-14CF966533C7}"/>
                </a:ext>
              </a:extLst>
            </p:cNvPr>
            <p:cNvGrpSpPr/>
            <p:nvPr/>
          </p:nvGrpSpPr>
          <p:grpSpPr>
            <a:xfrm>
              <a:off x="1360364" y="3847835"/>
              <a:ext cx="208119" cy="224359"/>
              <a:chOff x="1360769" y="3847100"/>
              <a:chExt cx="208119" cy="224359"/>
            </a:xfrm>
          </p:grpSpPr>
          <p:sp>
            <p:nvSpPr>
              <p:cNvPr id="1277" name="Google Shape;3182;p28">
                <a:extLst>
                  <a:ext uri="{FF2B5EF4-FFF2-40B4-BE49-F238E27FC236}">
                    <a16:creationId xmlns:a16="http://schemas.microsoft.com/office/drawing/2014/main" id="{AD5CDD50-88BC-25B4-9884-25FFE7B3DF8F}"/>
                  </a:ext>
                </a:extLst>
              </p:cNvPr>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3183;p28">
                <a:extLst>
                  <a:ext uri="{FF2B5EF4-FFF2-40B4-BE49-F238E27FC236}">
                    <a16:creationId xmlns:a16="http://schemas.microsoft.com/office/drawing/2014/main" id="{3CBDD2A4-F600-B445-7AD0-BF2251D34407}"/>
                  </a:ext>
                </a:extLst>
              </p:cNvPr>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3184;p28">
                <a:extLst>
                  <a:ext uri="{FF2B5EF4-FFF2-40B4-BE49-F238E27FC236}">
                    <a16:creationId xmlns:a16="http://schemas.microsoft.com/office/drawing/2014/main" id="{9B3E9E37-26F1-FC01-4EF4-AC2C4F97D7B0}"/>
                  </a:ext>
                </a:extLst>
              </p:cNvPr>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3185;p28">
                <a:extLst>
                  <a:ext uri="{FF2B5EF4-FFF2-40B4-BE49-F238E27FC236}">
                    <a16:creationId xmlns:a16="http://schemas.microsoft.com/office/drawing/2014/main" id="{3E771F95-EF5F-017A-E9A5-63A0061CC3EE}"/>
                  </a:ext>
                </a:extLst>
              </p:cNvPr>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3186;p28">
                <a:extLst>
                  <a:ext uri="{FF2B5EF4-FFF2-40B4-BE49-F238E27FC236}">
                    <a16:creationId xmlns:a16="http://schemas.microsoft.com/office/drawing/2014/main" id="{14D5F84C-DDAB-1123-530C-7DF316EB1495}"/>
                  </a:ext>
                </a:extLst>
              </p:cNvPr>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3187;p28">
                <a:extLst>
                  <a:ext uri="{FF2B5EF4-FFF2-40B4-BE49-F238E27FC236}">
                    <a16:creationId xmlns:a16="http://schemas.microsoft.com/office/drawing/2014/main" id="{BA4212AD-365A-06F9-D83D-5D84709DBB49}"/>
                  </a:ext>
                </a:extLst>
              </p:cNvPr>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3188;p28">
                <a:extLst>
                  <a:ext uri="{FF2B5EF4-FFF2-40B4-BE49-F238E27FC236}">
                    <a16:creationId xmlns:a16="http://schemas.microsoft.com/office/drawing/2014/main" id="{2C8B4E17-3B1D-DFAE-D210-5F394CFE3170}"/>
                  </a:ext>
                </a:extLst>
              </p:cNvPr>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3189;p28">
                <a:extLst>
                  <a:ext uri="{FF2B5EF4-FFF2-40B4-BE49-F238E27FC236}">
                    <a16:creationId xmlns:a16="http://schemas.microsoft.com/office/drawing/2014/main" id="{EFF7A8FE-F5D4-2947-B74D-1496FEDFF711}"/>
                  </a:ext>
                </a:extLst>
              </p:cNvPr>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3190;p28">
                <a:extLst>
                  <a:ext uri="{FF2B5EF4-FFF2-40B4-BE49-F238E27FC236}">
                    <a16:creationId xmlns:a16="http://schemas.microsoft.com/office/drawing/2014/main" id="{D8BE0700-CBC2-45BB-AA49-C0FB46E138EB}"/>
                  </a:ext>
                </a:extLst>
              </p:cNvPr>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3191;p28">
                <a:extLst>
                  <a:ext uri="{FF2B5EF4-FFF2-40B4-BE49-F238E27FC236}">
                    <a16:creationId xmlns:a16="http://schemas.microsoft.com/office/drawing/2014/main" id="{BCBEA542-3D51-6917-8741-36A3F3E07E64}"/>
                  </a:ext>
                </a:extLst>
              </p:cNvPr>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noFill/>
              <a:ln w="38100" cap="rnd" cmpd="sng">
                <a:solidFill>
                  <a:schemeClr val="tx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3192;p28">
                <a:extLst>
                  <a:ext uri="{FF2B5EF4-FFF2-40B4-BE49-F238E27FC236}">
                    <a16:creationId xmlns:a16="http://schemas.microsoft.com/office/drawing/2014/main" id="{5424A0E0-E53F-429E-875F-F654E9C8E714}"/>
                  </a:ext>
                </a:extLst>
              </p:cNvPr>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3193;p28">
                <a:extLst>
                  <a:ext uri="{FF2B5EF4-FFF2-40B4-BE49-F238E27FC236}">
                    <a16:creationId xmlns:a16="http://schemas.microsoft.com/office/drawing/2014/main" id="{D159D4C5-CC28-4621-AEE2-CAE5F9385C5C}"/>
                  </a:ext>
                </a:extLst>
              </p:cNvPr>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3194;p28">
                <a:extLst>
                  <a:ext uri="{FF2B5EF4-FFF2-40B4-BE49-F238E27FC236}">
                    <a16:creationId xmlns:a16="http://schemas.microsoft.com/office/drawing/2014/main" id="{55067C68-263F-089A-2339-AC2FDB1D7CF3}"/>
                  </a:ext>
                </a:extLst>
              </p:cNvPr>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3195;p28">
                <a:extLst>
                  <a:ext uri="{FF2B5EF4-FFF2-40B4-BE49-F238E27FC236}">
                    <a16:creationId xmlns:a16="http://schemas.microsoft.com/office/drawing/2014/main" id="{69C16170-4940-FB24-E4D0-53AE949E4B11}"/>
                  </a:ext>
                </a:extLst>
              </p:cNvPr>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3196;p28">
                <a:extLst>
                  <a:ext uri="{FF2B5EF4-FFF2-40B4-BE49-F238E27FC236}">
                    <a16:creationId xmlns:a16="http://schemas.microsoft.com/office/drawing/2014/main" id="{284523C7-F97E-2A6B-DE15-AF797D3F7DAB}"/>
                  </a:ext>
                </a:extLst>
              </p:cNvPr>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3197;p28">
                <a:extLst>
                  <a:ext uri="{FF2B5EF4-FFF2-40B4-BE49-F238E27FC236}">
                    <a16:creationId xmlns:a16="http://schemas.microsoft.com/office/drawing/2014/main" id="{192D49E1-246B-15D9-71E5-E7E057979F04}"/>
                  </a:ext>
                </a:extLst>
              </p:cNvPr>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3198;p28">
                <a:extLst>
                  <a:ext uri="{FF2B5EF4-FFF2-40B4-BE49-F238E27FC236}">
                    <a16:creationId xmlns:a16="http://schemas.microsoft.com/office/drawing/2014/main" id="{1723BD59-23C6-499B-6C5E-A671D53B77A9}"/>
                  </a:ext>
                </a:extLst>
              </p:cNvPr>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3199;p28">
                <a:extLst>
                  <a:ext uri="{FF2B5EF4-FFF2-40B4-BE49-F238E27FC236}">
                    <a16:creationId xmlns:a16="http://schemas.microsoft.com/office/drawing/2014/main" id="{E2126DB5-FFE7-C470-9312-57B7A4C035DD}"/>
                  </a:ext>
                </a:extLst>
              </p:cNvPr>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3200;p28">
                <a:extLst>
                  <a:ext uri="{FF2B5EF4-FFF2-40B4-BE49-F238E27FC236}">
                    <a16:creationId xmlns:a16="http://schemas.microsoft.com/office/drawing/2014/main" id="{8DDE8347-B538-00FF-D746-3FD0E9923C3F}"/>
                  </a:ext>
                </a:extLst>
              </p:cNvPr>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3201;p28">
                <a:extLst>
                  <a:ext uri="{FF2B5EF4-FFF2-40B4-BE49-F238E27FC236}">
                    <a16:creationId xmlns:a16="http://schemas.microsoft.com/office/drawing/2014/main" id="{AF960EFA-B998-29F7-E8ED-785B17574EAB}"/>
                  </a:ext>
                </a:extLst>
              </p:cNvPr>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w="38100" cap="flat" cmpd="sng">
                <a:solidFill>
                  <a:schemeClr val="tx2">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69" name="Google Shape;3202;p28">
              <a:extLst>
                <a:ext uri="{FF2B5EF4-FFF2-40B4-BE49-F238E27FC236}">
                  <a16:creationId xmlns:a16="http://schemas.microsoft.com/office/drawing/2014/main" id="{658F6AEF-496C-5D34-7FDA-EF760B8C6980}"/>
                </a:ext>
              </a:extLst>
            </p:cNvPr>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w="38100">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3203;p28">
              <a:extLst>
                <a:ext uri="{FF2B5EF4-FFF2-40B4-BE49-F238E27FC236}">
                  <a16:creationId xmlns:a16="http://schemas.microsoft.com/office/drawing/2014/main" id="{33A9FC3F-A415-6F8A-082F-B00DD3E4D728}"/>
                </a:ext>
              </a:extLst>
            </p:cNvPr>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w="38100">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3208;p28">
              <a:extLst>
                <a:ext uri="{FF2B5EF4-FFF2-40B4-BE49-F238E27FC236}">
                  <a16:creationId xmlns:a16="http://schemas.microsoft.com/office/drawing/2014/main" id="{E6422B7F-3E5D-5F32-50F3-C212604783BB}"/>
                </a:ext>
              </a:extLst>
            </p:cNvPr>
            <p:cNvSpPr/>
            <p:nvPr/>
          </p:nvSpPr>
          <p:spPr>
            <a:xfrm>
              <a:off x="889649" y="3701147"/>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w="38100">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3209;p28">
              <a:extLst>
                <a:ext uri="{FF2B5EF4-FFF2-40B4-BE49-F238E27FC236}">
                  <a16:creationId xmlns:a16="http://schemas.microsoft.com/office/drawing/2014/main" id="{BEC6853B-7C60-E339-5818-F904B7824A5A}"/>
                </a:ext>
              </a:extLst>
            </p:cNvPr>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w="38100">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3210;p28">
              <a:extLst>
                <a:ext uri="{FF2B5EF4-FFF2-40B4-BE49-F238E27FC236}">
                  <a16:creationId xmlns:a16="http://schemas.microsoft.com/office/drawing/2014/main" id="{093ED9D7-6903-C4F9-E877-D19AF6F5DF7D}"/>
                </a:ext>
              </a:extLst>
            </p:cNvPr>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w="38100">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3211;p28">
              <a:extLst>
                <a:ext uri="{FF2B5EF4-FFF2-40B4-BE49-F238E27FC236}">
                  <a16:creationId xmlns:a16="http://schemas.microsoft.com/office/drawing/2014/main" id="{A5A8E650-4111-8E5F-C26C-C1A60C1A4927}"/>
                </a:ext>
              </a:extLst>
            </p:cNvPr>
            <p:cNvSpPr/>
            <p:nvPr/>
          </p:nvSpPr>
          <p:spPr>
            <a:xfrm>
              <a:off x="899503" y="4169573"/>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w="38100">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3212;p28">
              <a:extLst>
                <a:ext uri="{FF2B5EF4-FFF2-40B4-BE49-F238E27FC236}">
                  <a16:creationId xmlns:a16="http://schemas.microsoft.com/office/drawing/2014/main" id="{BE1C00BE-CC0A-B759-496D-89E981901544}"/>
                </a:ext>
              </a:extLst>
            </p:cNvPr>
            <p:cNvSpPr/>
            <p:nvPr/>
          </p:nvSpPr>
          <p:spPr>
            <a:xfrm>
              <a:off x="2008060" y="3749060"/>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w="38100">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3213;p28">
              <a:extLst>
                <a:ext uri="{FF2B5EF4-FFF2-40B4-BE49-F238E27FC236}">
                  <a16:creationId xmlns:a16="http://schemas.microsoft.com/office/drawing/2014/main" id="{5394242E-2D08-375A-5DB5-C8DBCEC68E8B}"/>
                </a:ext>
              </a:extLst>
            </p:cNvPr>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w="38100">
              <a:solidFill>
                <a:schemeClr val="tx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8" name="TextBox 1297">
            <a:extLst>
              <a:ext uri="{FF2B5EF4-FFF2-40B4-BE49-F238E27FC236}">
                <a16:creationId xmlns:a16="http://schemas.microsoft.com/office/drawing/2014/main" id="{C975967D-3F10-5A33-39FF-7951273387C2}"/>
              </a:ext>
            </a:extLst>
          </p:cNvPr>
          <p:cNvSpPr txBox="1"/>
          <p:nvPr/>
        </p:nvSpPr>
        <p:spPr>
          <a:xfrm>
            <a:off x="20239037" y="7840722"/>
            <a:ext cx="6591062" cy="830997"/>
          </a:xfrm>
          <a:prstGeom prst="rect">
            <a:avLst/>
          </a:prstGeom>
          <a:noFill/>
        </p:spPr>
        <p:txBody>
          <a:bodyPr wrap="square" rtlCol="0">
            <a:spAutoFit/>
          </a:bodyPr>
          <a:lstStyle/>
          <a:p>
            <a:r>
              <a:rPr lang="en-US" sz="4800" spc="-260" dirty="0">
                <a:solidFill>
                  <a:schemeClr val="accent2">
                    <a:lumMod val="75000"/>
                  </a:schemeClr>
                </a:solidFill>
                <a:latin typeface="Verdana"/>
              </a:rPr>
              <a:t>Methodological Steps</a:t>
            </a:r>
            <a:endParaRPr lang="en-US" dirty="0"/>
          </a:p>
        </p:txBody>
      </p:sp>
      <p:cxnSp>
        <p:nvCxnSpPr>
          <p:cNvPr id="1299" name="Straight Connector 1298">
            <a:extLst>
              <a:ext uri="{FF2B5EF4-FFF2-40B4-BE49-F238E27FC236}">
                <a16:creationId xmlns:a16="http://schemas.microsoft.com/office/drawing/2014/main" id="{19BA7CEC-3D52-9938-2D28-1B3D6B12C218}"/>
              </a:ext>
            </a:extLst>
          </p:cNvPr>
          <p:cNvCxnSpPr/>
          <p:nvPr/>
        </p:nvCxnSpPr>
        <p:spPr>
          <a:xfrm flipV="1">
            <a:off x="20467637" y="8720254"/>
            <a:ext cx="9083392" cy="27665"/>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Diagram 3">
            <a:extLst>
              <a:ext uri="{FF2B5EF4-FFF2-40B4-BE49-F238E27FC236}">
                <a16:creationId xmlns:a16="http://schemas.microsoft.com/office/drawing/2014/main" id="{9FF573AE-83D9-4293-B67C-3205636A79EA}"/>
              </a:ext>
            </a:extLst>
          </p:cNvPr>
          <p:cNvGraphicFramePr/>
          <p:nvPr>
            <p:extLst>
              <p:ext uri="{D42A27DB-BD31-4B8C-83A1-F6EECF244321}">
                <p14:modId xmlns:p14="http://schemas.microsoft.com/office/powerpoint/2010/main" val="3043443634"/>
              </p:ext>
            </p:extLst>
          </p:nvPr>
        </p:nvGraphicFramePr>
        <p:xfrm>
          <a:off x="93683" y="30011225"/>
          <a:ext cx="9744646" cy="4797094"/>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6" name="TextBox 5">
            <a:extLst>
              <a:ext uri="{FF2B5EF4-FFF2-40B4-BE49-F238E27FC236}">
                <a16:creationId xmlns:a16="http://schemas.microsoft.com/office/drawing/2014/main" id="{B93D3F34-055D-97B7-0E05-C139FE61A905}"/>
              </a:ext>
            </a:extLst>
          </p:cNvPr>
          <p:cNvSpPr txBox="1"/>
          <p:nvPr/>
        </p:nvSpPr>
        <p:spPr>
          <a:xfrm>
            <a:off x="85450" y="28653502"/>
            <a:ext cx="9744646" cy="1354217"/>
          </a:xfrm>
          <a:prstGeom prst="rect">
            <a:avLst/>
          </a:prstGeom>
          <a:noFill/>
        </p:spPr>
        <p:txBody>
          <a:bodyPr wrap="square" rtlCol="0">
            <a:spAutoFit/>
          </a:bodyPr>
          <a:lstStyle/>
          <a:p>
            <a:pPr rtl="0"/>
            <a:r>
              <a:rPr lang="en-US" sz="3200" b="1" u="sng" spc="-260" dirty="0">
                <a:solidFill>
                  <a:schemeClr val="accent2">
                    <a:lumMod val="75000"/>
                  </a:schemeClr>
                </a:solidFill>
                <a:latin typeface="Verdana"/>
                <a:hlinkClick r:id="rId16">
                  <a:extLst>
                    <a:ext uri="{A12FA001-AC4F-418D-AE19-62706E023703}">
                      <ahyp:hlinkClr xmlns:ahyp="http://schemas.microsoft.com/office/drawing/2018/hyperlinkcolor" val="tx"/>
                    </a:ext>
                  </a:extLst>
                </a:hlinkClick>
              </a:rPr>
              <a:t>Inception Modules Enhance Brain Tumor Segmentation</a:t>
            </a:r>
            <a:r>
              <a:rPr lang="en-US" sz="3200" b="1" u="sng" spc="-260" dirty="0">
                <a:solidFill>
                  <a:schemeClr val="accent2">
                    <a:lumMod val="75000"/>
                  </a:schemeClr>
                </a:solidFill>
                <a:latin typeface="Verdana"/>
              </a:rPr>
              <a:t>:</a:t>
            </a:r>
          </a:p>
          <a:p>
            <a:endParaRPr lang="en-US" dirty="0"/>
          </a:p>
        </p:txBody>
      </p:sp>
      <p:pic>
        <p:nvPicPr>
          <p:cNvPr id="1030" name="Picture 6">
            <a:extLst>
              <a:ext uri="{FF2B5EF4-FFF2-40B4-BE49-F238E27FC236}">
                <a16:creationId xmlns:a16="http://schemas.microsoft.com/office/drawing/2014/main" id="{8C579B63-0489-6633-7749-F8C0FBE9A41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409238" y="35212137"/>
            <a:ext cx="9430528" cy="6301782"/>
          </a:xfrm>
          <a:prstGeom prst="round2DiagRect">
            <a:avLst>
              <a:gd name="adj1" fmla="val 16667"/>
              <a:gd name="adj2" fmla="val 0"/>
            </a:avLst>
          </a:prstGeom>
          <a:ln w="88900" cap="sq">
            <a:solidFill>
              <a:schemeClr val="accent2">
                <a:lumMod val="60000"/>
                <a:lumOff val="40000"/>
              </a:schemeClr>
            </a:solidFill>
            <a:miter lim="800000"/>
          </a:ln>
          <a:effectLst>
            <a:glow rad="228600">
              <a:schemeClr val="accent2">
                <a:satMod val="175000"/>
                <a:alpha val="40000"/>
              </a:schemeClr>
            </a:glow>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 Box 22334">
            <a:extLst>
              <a:ext uri="{FF2B5EF4-FFF2-40B4-BE49-F238E27FC236}">
                <a16:creationId xmlns:a16="http://schemas.microsoft.com/office/drawing/2014/main" id="{1387C100-B62A-E698-CD38-E7D1A1FA0F4A}"/>
              </a:ext>
            </a:extLst>
          </p:cNvPr>
          <p:cNvSpPr txBox="1"/>
          <p:nvPr/>
        </p:nvSpPr>
        <p:spPr>
          <a:xfrm>
            <a:off x="14282931" y="34503519"/>
            <a:ext cx="2125166" cy="375375"/>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a:spcAft>
                <a:spcPts val="4002"/>
              </a:spcAft>
            </a:pPr>
            <a:r>
              <a:rPr lang="en-US" sz="2401" i="1" dirty="0">
                <a:solidFill>
                  <a:schemeClr val="tx1"/>
                </a:solidFill>
                <a:latin typeface="Calibri" panose="020F0502020204030204" pitchFamily="34" charset="0"/>
                <a:ea typeface="Calibri" panose="020F0502020204030204" pitchFamily="34" charset="0"/>
                <a:cs typeface="Arial" panose="020B0604020202020204" pitchFamily="34" charset="0"/>
              </a:rPr>
              <a:t>Figure 4 U-Net</a:t>
            </a:r>
          </a:p>
        </p:txBody>
      </p:sp>
      <p:sp>
        <p:nvSpPr>
          <p:cNvPr id="8" name="Text Box 22334">
            <a:extLst>
              <a:ext uri="{FF2B5EF4-FFF2-40B4-BE49-F238E27FC236}">
                <a16:creationId xmlns:a16="http://schemas.microsoft.com/office/drawing/2014/main" id="{C63ED1A1-B97A-B4C9-2506-8EE49EC7A2B2}"/>
              </a:ext>
            </a:extLst>
          </p:cNvPr>
          <p:cNvSpPr txBox="1"/>
          <p:nvPr/>
        </p:nvSpPr>
        <p:spPr>
          <a:xfrm>
            <a:off x="13478614" y="41704343"/>
            <a:ext cx="3733800" cy="800176"/>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a:spcAft>
                <a:spcPts val="4002"/>
              </a:spcAft>
            </a:pPr>
            <a:r>
              <a:rPr lang="en-US" sz="2401" i="1" dirty="0">
                <a:solidFill>
                  <a:schemeClr val="tx1"/>
                </a:solidFill>
                <a:latin typeface="Calibri" panose="020F0502020204030204" pitchFamily="34" charset="0"/>
                <a:ea typeface="Calibri" panose="020F0502020204030204" pitchFamily="34" charset="0"/>
                <a:cs typeface="Arial" panose="020B0604020202020204" pitchFamily="34" charset="0"/>
              </a:rPr>
              <a:t>Figure 5 Inception U-Net</a:t>
            </a:r>
          </a:p>
        </p:txBody>
      </p:sp>
      <p:sp>
        <p:nvSpPr>
          <p:cNvPr id="9" name="object 108">
            <a:extLst>
              <a:ext uri="{FF2B5EF4-FFF2-40B4-BE49-F238E27FC236}">
                <a16:creationId xmlns:a16="http://schemas.microsoft.com/office/drawing/2014/main" id="{2A861E27-35B8-F1AF-D237-7DF348D00318}"/>
              </a:ext>
            </a:extLst>
          </p:cNvPr>
          <p:cNvSpPr txBox="1"/>
          <p:nvPr/>
        </p:nvSpPr>
        <p:spPr>
          <a:xfrm>
            <a:off x="323404" y="35189319"/>
            <a:ext cx="9373529" cy="2267313"/>
          </a:xfrm>
          <a:prstGeom prst="rect">
            <a:avLst/>
          </a:prstGeom>
        </p:spPr>
        <p:txBody>
          <a:bodyPr vert="horz" wrap="square" lIns="0" tIns="50825" rIns="0" bIns="0" rtlCol="0">
            <a:spAutoFit/>
          </a:bodyPr>
          <a:lstStyle/>
          <a:p>
            <a:pPr>
              <a:spcBef>
                <a:spcPts val="200"/>
              </a:spcBef>
            </a:pPr>
            <a:r>
              <a:rPr lang="en-US" sz="3600" dirty="0">
                <a:effectLst/>
                <a:latin typeface="+mn-lt"/>
                <a:ea typeface="Calibri" panose="020F0502020204030204" pitchFamily="34" charset="0"/>
              </a:rPr>
              <a:t>Rigorous evaluation demonstrated significant improvements in tumor segmentation performance when integrating Inception modules into the U-Net architecture. </a:t>
            </a:r>
            <a:endParaRPr lang="en-US" sz="5400" dirty="0">
              <a:latin typeface="+mn-lt"/>
              <a:cs typeface="Georgia"/>
            </a:endParaRPr>
          </a:p>
        </p:txBody>
      </p:sp>
      <p:sp>
        <p:nvSpPr>
          <p:cNvPr id="10" name="TextBox 9">
            <a:extLst>
              <a:ext uri="{FF2B5EF4-FFF2-40B4-BE49-F238E27FC236}">
                <a16:creationId xmlns:a16="http://schemas.microsoft.com/office/drawing/2014/main" id="{8F2628CC-17CD-1655-0149-BEB21DC59695}"/>
              </a:ext>
            </a:extLst>
          </p:cNvPr>
          <p:cNvSpPr txBox="1"/>
          <p:nvPr/>
        </p:nvSpPr>
        <p:spPr>
          <a:xfrm>
            <a:off x="93683" y="37627719"/>
            <a:ext cx="9185406" cy="1077218"/>
          </a:xfrm>
          <a:prstGeom prst="rect">
            <a:avLst/>
          </a:prstGeom>
          <a:noFill/>
        </p:spPr>
        <p:txBody>
          <a:bodyPr wrap="square" rtlCol="0">
            <a:spAutoFit/>
          </a:bodyPr>
          <a:lstStyle/>
          <a:p>
            <a:r>
              <a:rPr lang="en-US" sz="3200" b="1" u="sng" dirty="0">
                <a:solidFill>
                  <a:schemeClr val="accent2">
                    <a:lumMod val="75000"/>
                  </a:schemeClr>
                </a:solidFill>
                <a:effectLst/>
                <a:latin typeface="Verdana" panose="020B0604030504040204" pitchFamily="34" charset="0"/>
                <a:ea typeface="Verdana" panose="020B0604030504040204" pitchFamily="34" charset="0"/>
                <a:hlinkClick r:id="rId18">
                  <a:extLst>
                    <a:ext uri="{A12FA001-AC4F-418D-AE19-62706E023703}">
                      <ahyp:hlinkClr xmlns:ahyp="http://schemas.microsoft.com/office/drawing/2018/hyperlinkcolor" val="tx"/>
                    </a:ext>
                  </a:extLst>
                </a:hlinkClick>
              </a:rPr>
              <a:t>MRI Brain Tumor Segmentation</a:t>
            </a:r>
            <a:r>
              <a:rPr lang="en-US" sz="3200" b="1" u="sng" dirty="0">
                <a:solidFill>
                  <a:srgbClr val="C0504D"/>
                </a:solidFill>
                <a:effectLst/>
                <a:latin typeface="Verdana" panose="020B0604030504040204" pitchFamily="34" charset="0"/>
                <a:ea typeface="Verdana" panose="020B0604030504040204" pitchFamily="34" charset="0"/>
                <a:hlinkClick r:id="rId18">
                  <a:extLst>
                    <a:ext uri="{A12FA001-AC4F-418D-AE19-62706E023703}">
                      <ahyp:hlinkClr xmlns:ahyp="http://schemas.microsoft.com/office/drawing/2018/hyperlinkcolor" val="tx"/>
                    </a:ext>
                  </a:extLst>
                </a:hlinkClick>
              </a:rPr>
              <a:t> </a:t>
            </a:r>
            <a:r>
              <a:rPr lang="en-US" sz="3200" b="1" u="sng" dirty="0">
                <a:solidFill>
                  <a:schemeClr val="accent2">
                    <a:lumMod val="75000"/>
                  </a:schemeClr>
                </a:solidFill>
                <a:effectLst/>
                <a:latin typeface="Verdana" panose="020B0604030504040204" pitchFamily="34" charset="0"/>
                <a:ea typeface="Verdana" panose="020B0604030504040204" pitchFamily="34" charset="0"/>
                <a:hlinkClick r:id="rId18">
                  <a:extLst>
                    <a:ext uri="{A12FA001-AC4F-418D-AE19-62706E023703}">
                      <ahyp:hlinkClr xmlns:ahyp="http://schemas.microsoft.com/office/drawing/2018/hyperlinkcolor" val="tx"/>
                    </a:ext>
                  </a:extLst>
                </a:hlinkClick>
              </a:rPr>
              <a:t>Using U-Net</a:t>
            </a:r>
            <a:r>
              <a:rPr lang="en-US" sz="3200" b="1" u="sng" dirty="0">
                <a:solidFill>
                  <a:schemeClr val="accent2">
                    <a:lumMod val="75000"/>
                  </a:schemeClr>
                </a:solidFill>
                <a:effectLst/>
                <a:latin typeface="Verdana" panose="020B0604030504040204" pitchFamily="34" charset="0"/>
                <a:ea typeface="Verdana" panose="020B0604030504040204" pitchFamily="34" charset="0"/>
              </a:rPr>
              <a:t>:</a:t>
            </a:r>
            <a:endParaRPr lang="en-US" sz="3200" dirty="0">
              <a:solidFill>
                <a:schemeClr val="accent2">
                  <a:lumMod val="75000"/>
                </a:schemeClr>
              </a:solidFill>
              <a:latin typeface="Verdana" panose="020B0604030504040204" pitchFamily="34" charset="0"/>
              <a:ea typeface="Verdana" panose="020B0604030504040204" pitchFamily="34" charset="0"/>
            </a:endParaRPr>
          </a:p>
        </p:txBody>
      </p:sp>
      <p:sp>
        <p:nvSpPr>
          <p:cNvPr id="11" name="object 108">
            <a:extLst>
              <a:ext uri="{FF2B5EF4-FFF2-40B4-BE49-F238E27FC236}">
                <a16:creationId xmlns:a16="http://schemas.microsoft.com/office/drawing/2014/main" id="{EEBDAE30-0CA0-F5A7-F719-C80C73AECF44}"/>
              </a:ext>
            </a:extLst>
          </p:cNvPr>
          <p:cNvSpPr txBox="1"/>
          <p:nvPr/>
        </p:nvSpPr>
        <p:spPr>
          <a:xfrm>
            <a:off x="121676" y="38921209"/>
            <a:ext cx="9373529" cy="2821310"/>
          </a:xfrm>
          <a:prstGeom prst="rect">
            <a:avLst/>
          </a:prstGeom>
        </p:spPr>
        <p:txBody>
          <a:bodyPr vert="horz" wrap="square" lIns="0" tIns="50825" rIns="0" bIns="0" rtlCol="0">
            <a:spAutoFit/>
          </a:bodyPr>
          <a:lstStyle/>
          <a:p>
            <a:pPr>
              <a:spcBef>
                <a:spcPts val="200"/>
              </a:spcBef>
            </a:pPr>
            <a:r>
              <a:rPr lang="en-US" sz="3600" dirty="0">
                <a:effectLst/>
                <a:latin typeface="+mn-lt"/>
                <a:ea typeface="Calibri" panose="020F0502020204030204" pitchFamily="34" charset="0"/>
              </a:rPr>
              <a:t>The main objective was to develop an automated system to segment brain tumor images with minimal error using the U-Net algorithm. Apply U-Net for image segmentation to precisely identify and localize tumors. </a:t>
            </a:r>
            <a:endParaRPr lang="en-US" sz="8000" dirty="0">
              <a:latin typeface="+mn-lt"/>
              <a:cs typeface="Georgia"/>
            </a:endParaRPr>
          </a:p>
        </p:txBody>
      </p:sp>
      <p:grpSp>
        <p:nvGrpSpPr>
          <p:cNvPr id="34" name="Google Shape;1138;p45">
            <a:extLst>
              <a:ext uri="{FF2B5EF4-FFF2-40B4-BE49-F238E27FC236}">
                <a16:creationId xmlns:a16="http://schemas.microsoft.com/office/drawing/2014/main" id="{83318EEE-3730-FDCA-F8BF-CDD77D5A567C}"/>
              </a:ext>
            </a:extLst>
          </p:cNvPr>
          <p:cNvGrpSpPr/>
          <p:nvPr/>
        </p:nvGrpSpPr>
        <p:grpSpPr>
          <a:xfrm>
            <a:off x="10333037" y="24802915"/>
            <a:ext cx="9987614" cy="3499961"/>
            <a:chOff x="1089803" y="1380951"/>
            <a:chExt cx="4316597" cy="2815395"/>
          </a:xfrm>
        </p:grpSpPr>
        <p:sp>
          <p:nvSpPr>
            <p:cNvPr id="35" name="Google Shape;1139;p45">
              <a:extLst>
                <a:ext uri="{FF2B5EF4-FFF2-40B4-BE49-F238E27FC236}">
                  <a16:creationId xmlns:a16="http://schemas.microsoft.com/office/drawing/2014/main" id="{CD3995AE-C8A9-6531-A705-07FAB1826EA4}"/>
                </a:ext>
              </a:extLst>
            </p:cNvPr>
            <p:cNvSpPr/>
            <p:nvPr/>
          </p:nvSpPr>
          <p:spPr>
            <a:xfrm>
              <a:off x="3139600" y="2724681"/>
              <a:ext cx="2266800" cy="1179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1140;p45">
              <a:extLst>
                <a:ext uri="{FF2B5EF4-FFF2-40B4-BE49-F238E27FC236}">
                  <a16:creationId xmlns:a16="http://schemas.microsoft.com/office/drawing/2014/main" id="{0B291C00-E4D7-8F80-2824-FD1EFA5F8998}"/>
                </a:ext>
              </a:extLst>
            </p:cNvPr>
            <p:cNvSpPr/>
            <p:nvPr/>
          </p:nvSpPr>
          <p:spPr>
            <a:xfrm>
              <a:off x="3139600" y="3685175"/>
              <a:ext cx="2266800" cy="1179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Google Shape;1141;p45">
              <a:extLst>
                <a:ext uri="{FF2B5EF4-FFF2-40B4-BE49-F238E27FC236}">
                  <a16:creationId xmlns:a16="http://schemas.microsoft.com/office/drawing/2014/main" id="{0D77F66E-88E3-EB85-5748-5A42F5FF1523}"/>
                </a:ext>
              </a:extLst>
            </p:cNvPr>
            <p:cNvSpPr/>
            <p:nvPr/>
          </p:nvSpPr>
          <p:spPr>
            <a:xfrm>
              <a:off x="3139600" y="1764188"/>
              <a:ext cx="2266800" cy="1179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1142;p45">
              <a:extLst>
                <a:ext uri="{FF2B5EF4-FFF2-40B4-BE49-F238E27FC236}">
                  <a16:creationId xmlns:a16="http://schemas.microsoft.com/office/drawing/2014/main" id="{559A72F9-C408-1421-4FC3-86335116F39F}"/>
                </a:ext>
              </a:extLst>
            </p:cNvPr>
            <p:cNvSpPr/>
            <p:nvPr/>
          </p:nvSpPr>
          <p:spPr>
            <a:xfrm>
              <a:off x="1529684" y="3445176"/>
              <a:ext cx="1750040" cy="577899"/>
            </a:xfrm>
            <a:custGeom>
              <a:avLst/>
              <a:gdLst/>
              <a:ahLst/>
              <a:cxnLst/>
              <a:rect l="l" t="t" r="r" b="b"/>
              <a:pathLst>
                <a:path w="7555" h="1591" extrusionOk="0">
                  <a:moveTo>
                    <a:pt x="1" y="0"/>
                  </a:moveTo>
                  <a:lnTo>
                    <a:pt x="1" y="1590"/>
                  </a:lnTo>
                  <a:lnTo>
                    <a:pt x="7555" y="1590"/>
                  </a:lnTo>
                  <a:lnTo>
                    <a:pt x="7555" y="0"/>
                  </a:ln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4" name="Google Shape;1143;p45">
              <a:extLst>
                <a:ext uri="{FF2B5EF4-FFF2-40B4-BE49-F238E27FC236}">
                  <a16:creationId xmlns:a16="http://schemas.microsoft.com/office/drawing/2014/main" id="{3502EB98-5D2A-BAD3-9E5F-00B1A63D7DC7}"/>
                </a:ext>
              </a:extLst>
            </p:cNvPr>
            <p:cNvSpPr/>
            <p:nvPr/>
          </p:nvSpPr>
          <p:spPr>
            <a:xfrm>
              <a:off x="1529684" y="1512050"/>
              <a:ext cx="1750040" cy="582984"/>
            </a:xfrm>
            <a:custGeom>
              <a:avLst/>
              <a:gdLst/>
              <a:ahLst/>
              <a:cxnLst/>
              <a:rect l="l" t="t" r="r" b="b"/>
              <a:pathLst>
                <a:path w="7555" h="1605" extrusionOk="0">
                  <a:moveTo>
                    <a:pt x="1" y="1"/>
                  </a:moveTo>
                  <a:lnTo>
                    <a:pt x="1" y="1604"/>
                  </a:lnTo>
                  <a:lnTo>
                    <a:pt x="7555" y="1604"/>
                  </a:lnTo>
                  <a:lnTo>
                    <a:pt x="7555" y="1"/>
                  </a:ln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144;p45">
              <a:extLst>
                <a:ext uri="{FF2B5EF4-FFF2-40B4-BE49-F238E27FC236}">
                  <a16:creationId xmlns:a16="http://schemas.microsoft.com/office/drawing/2014/main" id="{B93FA951-9C9E-64B7-D99C-BB32AB9F5C83}"/>
                </a:ext>
              </a:extLst>
            </p:cNvPr>
            <p:cNvSpPr/>
            <p:nvPr/>
          </p:nvSpPr>
          <p:spPr>
            <a:xfrm flipH="1">
              <a:off x="1529908" y="2519842"/>
              <a:ext cx="1753052" cy="579352"/>
            </a:xfrm>
            <a:custGeom>
              <a:avLst/>
              <a:gdLst/>
              <a:ahLst/>
              <a:cxnLst/>
              <a:rect l="l" t="t" r="r" b="b"/>
              <a:pathLst>
                <a:path w="7568" h="1595" extrusionOk="0">
                  <a:moveTo>
                    <a:pt x="1" y="0"/>
                  </a:moveTo>
                  <a:lnTo>
                    <a:pt x="1" y="1594"/>
                  </a:lnTo>
                  <a:lnTo>
                    <a:pt x="7568" y="1594"/>
                  </a:lnTo>
                  <a:lnTo>
                    <a:pt x="7568" y="0"/>
                  </a:ln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145;p45">
              <a:extLst>
                <a:ext uri="{FF2B5EF4-FFF2-40B4-BE49-F238E27FC236}">
                  <a16:creationId xmlns:a16="http://schemas.microsoft.com/office/drawing/2014/main" id="{F436E367-2B08-AEF3-9C7D-4EBDDAFDA05A}"/>
                </a:ext>
              </a:extLst>
            </p:cNvPr>
            <p:cNvSpPr/>
            <p:nvPr/>
          </p:nvSpPr>
          <p:spPr>
            <a:xfrm>
              <a:off x="1174074" y="1462278"/>
              <a:ext cx="707214" cy="702492"/>
            </a:xfrm>
            <a:custGeom>
              <a:avLst/>
              <a:gdLst/>
              <a:ahLst/>
              <a:cxnLst/>
              <a:rect l="l" t="t" r="r" b="b"/>
              <a:pathLst>
                <a:path w="1947" h="1934" extrusionOk="0">
                  <a:moveTo>
                    <a:pt x="980" y="1"/>
                  </a:moveTo>
                  <a:cubicBezTo>
                    <a:pt x="438" y="1"/>
                    <a:pt x="0" y="435"/>
                    <a:pt x="0" y="967"/>
                  </a:cubicBezTo>
                  <a:cubicBezTo>
                    <a:pt x="0" y="1513"/>
                    <a:pt x="438" y="1934"/>
                    <a:pt x="980" y="1934"/>
                  </a:cubicBezTo>
                  <a:cubicBezTo>
                    <a:pt x="1512" y="1934"/>
                    <a:pt x="1946" y="1513"/>
                    <a:pt x="1946" y="967"/>
                  </a:cubicBezTo>
                  <a:cubicBezTo>
                    <a:pt x="1946" y="435"/>
                    <a:pt x="1512" y="1"/>
                    <a:pt x="980" y="1"/>
                  </a:cubicBezTo>
                  <a:close/>
                </a:path>
              </a:pathLst>
            </a:custGeom>
            <a:solidFill>
              <a:srgbClr val="67BCD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1146;p45">
              <a:extLst>
                <a:ext uri="{FF2B5EF4-FFF2-40B4-BE49-F238E27FC236}">
                  <a16:creationId xmlns:a16="http://schemas.microsoft.com/office/drawing/2014/main" id="{40F32DF4-3F63-9C0A-6C08-5D2575C8C6C2}"/>
                </a:ext>
              </a:extLst>
            </p:cNvPr>
            <p:cNvSpPr/>
            <p:nvPr/>
          </p:nvSpPr>
          <p:spPr>
            <a:xfrm>
              <a:off x="1089805" y="1382730"/>
              <a:ext cx="554293" cy="880839"/>
            </a:xfrm>
            <a:custGeom>
              <a:avLst/>
              <a:gdLst/>
              <a:ahLst/>
              <a:cxnLst/>
              <a:rect l="l" t="t" r="r" b="b"/>
              <a:pathLst>
                <a:path w="1526" h="2425" extrusionOk="0">
                  <a:moveTo>
                    <a:pt x="1212" y="1"/>
                  </a:moveTo>
                  <a:cubicBezTo>
                    <a:pt x="532" y="1"/>
                    <a:pt x="0" y="546"/>
                    <a:pt x="0" y="1212"/>
                  </a:cubicBezTo>
                  <a:cubicBezTo>
                    <a:pt x="0" y="1879"/>
                    <a:pt x="532" y="2424"/>
                    <a:pt x="1212" y="2424"/>
                  </a:cubicBezTo>
                  <a:lnTo>
                    <a:pt x="1212" y="1526"/>
                  </a:lnTo>
                  <a:lnTo>
                    <a:pt x="1525" y="1212"/>
                  </a:lnTo>
                  <a:lnTo>
                    <a:pt x="1212" y="899"/>
                  </a:lnTo>
                  <a:lnTo>
                    <a:pt x="1212" y="1"/>
                  </a:lnTo>
                  <a:close/>
                </a:path>
              </a:pathLst>
            </a:custGeom>
            <a:solidFill>
              <a:srgbClr val="33729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1147;p45">
              <a:extLst>
                <a:ext uri="{FF2B5EF4-FFF2-40B4-BE49-F238E27FC236}">
                  <a16:creationId xmlns:a16="http://schemas.microsoft.com/office/drawing/2014/main" id="{8DF50848-7FB8-F170-B46C-6363D28C39EA}"/>
                </a:ext>
              </a:extLst>
            </p:cNvPr>
            <p:cNvSpPr/>
            <p:nvPr/>
          </p:nvSpPr>
          <p:spPr>
            <a:xfrm flipH="1">
              <a:off x="1178795" y="2446103"/>
              <a:ext cx="707577" cy="702855"/>
            </a:xfrm>
            <a:custGeom>
              <a:avLst/>
              <a:gdLst/>
              <a:ahLst/>
              <a:cxnLst/>
              <a:rect l="l" t="t" r="r" b="b"/>
              <a:pathLst>
                <a:path w="1948" h="1935" extrusionOk="0">
                  <a:moveTo>
                    <a:pt x="981" y="1"/>
                  </a:moveTo>
                  <a:cubicBezTo>
                    <a:pt x="435" y="1"/>
                    <a:pt x="1" y="435"/>
                    <a:pt x="1" y="968"/>
                  </a:cubicBezTo>
                  <a:cubicBezTo>
                    <a:pt x="1" y="1497"/>
                    <a:pt x="435" y="1934"/>
                    <a:pt x="981" y="1934"/>
                  </a:cubicBezTo>
                  <a:cubicBezTo>
                    <a:pt x="1510" y="1934"/>
                    <a:pt x="1947" y="1497"/>
                    <a:pt x="1947" y="968"/>
                  </a:cubicBezTo>
                  <a:cubicBezTo>
                    <a:pt x="1947" y="435"/>
                    <a:pt x="1510" y="1"/>
                    <a:pt x="981" y="1"/>
                  </a:cubicBezTo>
                  <a:close/>
                </a:path>
              </a:pathLst>
            </a:custGeom>
            <a:solidFill>
              <a:srgbClr val="00968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1148;p45">
              <a:extLst>
                <a:ext uri="{FF2B5EF4-FFF2-40B4-BE49-F238E27FC236}">
                  <a16:creationId xmlns:a16="http://schemas.microsoft.com/office/drawing/2014/main" id="{8894A04D-BC39-DF51-E1E3-352DB9BEAF9D}"/>
                </a:ext>
              </a:extLst>
            </p:cNvPr>
            <p:cNvSpPr/>
            <p:nvPr/>
          </p:nvSpPr>
          <p:spPr>
            <a:xfrm flipH="1">
              <a:off x="1089803" y="2347667"/>
              <a:ext cx="554293" cy="879386"/>
            </a:xfrm>
            <a:custGeom>
              <a:avLst/>
              <a:gdLst/>
              <a:ahLst/>
              <a:cxnLst/>
              <a:rect l="l" t="t" r="r" b="b"/>
              <a:pathLst>
                <a:path w="1526" h="2421" extrusionOk="0">
                  <a:moveTo>
                    <a:pt x="314" y="1"/>
                  </a:moveTo>
                  <a:lnTo>
                    <a:pt x="314" y="899"/>
                  </a:lnTo>
                  <a:lnTo>
                    <a:pt x="0" y="1209"/>
                  </a:lnTo>
                  <a:lnTo>
                    <a:pt x="314" y="1523"/>
                  </a:lnTo>
                  <a:lnTo>
                    <a:pt x="314" y="2421"/>
                  </a:lnTo>
                  <a:cubicBezTo>
                    <a:pt x="980" y="2421"/>
                    <a:pt x="1525" y="1879"/>
                    <a:pt x="1525" y="1209"/>
                  </a:cubicBezTo>
                  <a:cubicBezTo>
                    <a:pt x="1525" y="543"/>
                    <a:pt x="980" y="1"/>
                    <a:pt x="314" y="1"/>
                  </a:cubicBezTo>
                  <a:close/>
                </a:path>
              </a:pathLst>
            </a:custGeom>
            <a:solidFill>
              <a:srgbClr val="0C343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1149;p45">
              <a:extLst>
                <a:ext uri="{FF2B5EF4-FFF2-40B4-BE49-F238E27FC236}">
                  <a16:creationId xmlns:a16="http://schemas.microsoft.com/office/drawing/2014/main" id="{A5A3739D-1138-CD3D-791B-0300617BB1DF}"/>
                </a:ext>
              </a:extLst>
            </p:cNvPr>
            <p:cNvSpPr/>
            <p:nvPr/>
          </p:nvSpPr>
          <p:spPr>
            <a:xfrm>
              <a:off x="1174074" y="3390333"/>
              <a:ext cx="707214" cy="707577"/>
            </a:xfrm>
            <a:custGeom>
              <a:avLst/>
              <a:gdLst/>
              <a:ahLst/>
              <a:cxnLst/>
              <a:rect l="l" t="t" r="r" b="b"/>
              <a:pathLst>
                <a:path w="1947" h="1948" extrusionOk="0">
                  <a:moveTo>
                    <a:pt x="980" y="1"/>
                  </a:moveTo>
                  <a:cubicBezTo>
                    <a:pt x="438" y="1"/>
                    <a:pt x="0" y="435"/>
                    <a:pt x="0" y="981"/>
                  </a:cubicBezTo>
                  <a:cubicBezTo>
                    <a:pt x="0" y="1513"/>
                    <a:pt x="438" y="1947"/>
                    <a:pt x="980" y="1947"/>
                  </a:cubicBezTo>
                  <a:cubicBezTo>
                    <a:pt x="1512" y="1947"/>
                    <a:pt x="1946" y="1513"/>
                    <a:pt x="1946" y="981"/>
                  </a:cubicBezTo>
                  <a:cubicBezTo>
                    <a:pt x="1946" y="435"/>
                    <a:pt x="1512" y="1"/>
                    <a:pt x="980" y="1"/>
                  </a:cubicBezTo>
                  <a:close/>
                </a:path>
              </a:pathLst>
            </a:custGeom>
            <a:solidFill>
              <a:srgbClr val="C0504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2" name="Google Shape;1150;p45">
              <a:extLst>
                <a:ext uri="{FF2B5EF4-FFF2-40B4-BE49-F238E27FC236}">
                  <a16:creationId xmlns:a16="http://schemas.microsoft.com/office/drawing/2014/main" id="{5479BC19-0328-75FF-84FC-B7952324B693}"/>
                </a:ext>
              </a:extLst>
            </p:cNvPr>
            <p:cNvSpPr/>
            <p:nvPr/>
          </p:nvSpPr>
          <p:spPr>
            <a:xfrm>
              <a:off x="1089805" y="3311148"/>
              <a:ext cx="554293" cy="885198"/>
            </a:xfrm>
            <a:custGeom>
              <a:avLst/>
              <a:gdLst/>
              <a:ahLst/>
              <a:cxnLst/>
              <a:rect l="l" t="t" r="r" b="b"/>
              <a:pathLst>
                <a:path w="1526" h="2437" extrusionOk="0">
                  <a:moveTo>
                    <a:pt x="1212" y="0"/>
                  </a:moveTo>
                  <a:cubicBezTo>
                    <a:pt x="532" y="0"/>
                    <a:pt x="0" y="545"/>
                    <a:pt x="0" y="1212"/>
                  </a:cubicBezTo>
                  <a:cubicBezTo>
                    <a:pt x="0" y="1894"/>
                    <a:pt x="532" y="2436"/>
                    <a:pt x="1212" y="2436"/>
                  </a:cubicBezTo>
                  <a:lnTo>
                    <a:pt x="1212" y="1525"/>
                  </a:lnTo>
                  <a:lnTo>
                    <a:pt x="1525" y="1212"/>
                  </a:lnTo>
                  <a:lnTo>
                    <a:pt x="1212" y="914"/>
                  </a:lnTo>
                  <a:lnTo>
                    <a:pt x="1212" y="0"/>
                  </a:lnTo>
                  <a:close/>
                </a:path>
              </a:pathLst>
            </a:custGeom>
            <a:solidFill>
              <a:srgbClr val="4D1C1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3" name="Google Shape;1151;p45">
              <a:extLst>
                <a:ext uri="{FF2B5EF4-FFF2-40B4-BE49-F238E27FC236}">
                  <a16:creationId xmlns:a16="http://schemas.microsoft.com/office/drawing/2014/main" id="{3A8D68D3-0A2B-30D8-E442-D4B251069456}"/>
                </a:ext>
              </a:extLst>
            </p:cNvPr>
            <p:cNvSpPr/>
            <p:nvPr/>
          </p:nvSpPr>
          <p:spPr>
            <a:xfrm>
              <a:off x="3772437" y="1380951"/>
              <a:ext cx="1001150" cy="865132"/>
            </a:xfrm>
            <a:custGeom>
              <a:avLst/>
              <a:gdLst/>
              <a:ahLst/>
              <a:cxnLst/>
              <a:rect l="l" t="t" r="r" b="b"/>
              <a:pathLst>
                <a:path w="17297" h="14947" extrusionOk="0">
                  <a:moveTo>
                    <a:pt x="10412" y="0"/>
                  </a:moveTo>
                  <a:cubicBezTo>
                    <a:pt x="9523" y="0"/>
                    <a:pt x="8727" y="233"/>
                    <a:pt x="8192" y="633"/>
                  </a:cubicBezTo>
                  <a:cubicBezTo>
                    <a:pt x="7863" y="454"/>
                    <a:pt x="7486" y="355"/>
                    <a:pt x="7094" y="355"/>
                  </a:cubicBezTo>
                  <a:cubicBezTo>
                    <a:pt x="6855" y="355"/>
                    <a:pt x="6611" y="392"/>
                    <a:pt x="6369" y="469"/>
                  </a:cubicBezTo>
                  <a:cubicBezTo>
                    <a:pt x="5866" y="633"/>
                    <a:pt x="5458" y="943"/>
                    <a:pt x="5184" y="1351"/>
                  </a:cubicBezTo>
                  <a:cubicBezTo>
                    <a:pt x="5017" y="1316"/>
                    <a:pt x="4843" y="1299"/>
                    <a:pt x="4665" y="1299"/>
                  </a:cubicBezTo>
                  <a:cubicBezTo>
                    <a:pt x="4005" y="1299"/>
                    <a:pt x="3292" y="1540"/>
                    <a:pt x="2682" y="2034"/>
                  </a:cubicBezTo>
                  <a:cubicBezTo>
                    <a:pt x="1960" y="2605"/>
                    <a:pt x="1539" y="3392"/>
                    <a:pt x="1458" y="4156"/>
                  </a:cubicBezTo>
                  <a:cubicBezTo>
                    <a:pt x="736" y="4346"/>
                    <a:pt x="164" y="4944"/>
                    <a:pt x="53" y="5721"/>
                  </a:cubicBezTo>
                  <a:cubicBezTo>
                    <a:pt x="1" y="6237"/>
                    <a:pt x="151" y="6727"/>
                    <a:pt x="448" y="7096"/>
                  </a:cubicBezTo>
                  <a:cubicBezTo>
                    <a:pt x="259" y="7693"/>
                    <a:pt x="259" y="8347"/>
                    <a:pt x="517" y="8944"/>
                  </a:cubicBezTo>
                  <a:cubicBezTo>
                    <a:pt x="955" y="9974"/>
                    <a:pt x="1994" y="10584"/>
                    <a:pt x="3113" y="10584"/>
                  </a:cubicBezTo>
                  <a:cubicBezTo>
                    <a:pt x="3520" y="10584"/>
                    <a:pt x="3938" y="10503"/>
                    <a:pt x="4341" y="10332"/>
                  </a:cubicBezTo>
                  <a:cubicBezTo>
                    <a:pt x="4449" y="10280"/>
                    <a:pt x="4573" y="10224"/>
                    <a:pt x="4681" y="10156"/>
                  </a:cubicBezTo>
                  <a:cubicBezTo>
                    <a:pt x="4694" y="10224"/>
                    <a:pt x="4723" y="10293"/>
                    <a:pt x="4749" y="10348"/>
                  </a:cubicBezTo>
                  <a:cubicBezTo>
                    <a:pt x="5188" y="11377"/>
                    <a:pt x="6228" y="11986"/>
                    <a:pt x="7343" y="11986"/>
                  </a:cubicBezTo>
                  <a:cubicBezTo>
                    <a:pt x="7747" y="11986"/>
                    <a:pt x="8162" y="11906"/>
                    <a:pt x="8561" y="11736"/>
                  </a:cubicBezTo>
                  <a:cubicBezTo>
                    <a:pt x="8613" y="11707"/>
                    <a:pt x="8668" y="11681"/>
                    <a:pt x="8724" y="11668"/>
                  </a:cubicBezTo>
                  <a:cubicBezTo>
                    <a:pt x="9023" y="11995"/>
                    <a:pt x="9467" y="12178"/>
                    <a:pt x="9934" y="12178"/>
                  </a:cubicBezTo>
                  <a:cubicBezTo>
                    <a:pt x="10105" y="12178"/>
                    <a:pt x="10280" y="12153"/>
                    <a:pt x="10452" y="12102"/>
                  </a:cubicBezTo>
                  <a:cubicBezTo>
                    <a:pt x="10520" y="12347"/>
                    <a:pt x="10628" y="12592"/>
                    <a:pt x="10749" y="12837"/>
                  </a:cubicBezTo>
                  <a:cubicBezTo>
                    <a:pt x="11389" y="14049"/>
                    <a:pt x="12493" y="14810"/>
                    <a:pt x="13606" y="14947"/>
                  </a:cubicBezTo>
                  <a:lnTo>
                    <a:pt x="14113" y="14496"/>
                  </a:lnTo>
                  <a:cubicBezTo>
                    <a:pt x="14096" y="14483"/>
                    <a:pt x="14096" y="14483"/>
                    <a:pt x="14083" y="14470"/>
                  </a:cubicBezTo>
                  <a:cubicBezTo>
                    <a:pt x="13077" y="14156"/>
                    <a:pt x="12329" y="13219"/>
                    <a:pt x="12329" y="12089"/>
                  </a:cubicBezTo>
                  <a:lnTo>
                    <a:pt x="12329" y="11994"/>
                  </a:lnTo>
                  <a:cubicBezTo>
                    <a:pt x="12768" y="12248"/>
                    <a:pt x="13281" y="12388"/>
                    <a:pt x="13814" y="12388"/>
                  </a:cubicBezTo>
                  <a:cubicBezTo>
                    <a:pt x="14223" y="12388"/>
                    <a:pt x="14643" y="12305"/>
                    <a:pt x="15050" y="12128"/>
                  </a:cubicBezTo>
                  <a:cubicBezTo>
                    <a:pt x="16562" y="11491"/>
                    <a:pt x="17297" y="9829"/>
                    <a:pt x="16696" y="8428"/>
                  </a:cubicBezTo>
                  <a:cubicBezTo>
                    <a:pt x="16601" y="8196"/>
                    <a:pt x="16464" y="7981"/>
                    <a:pt x="16317" y="7788"/>
                  </a:cubicBezTo>
                  <a:cubicBezTo>
                    <a:pt x="16983" y="7096"/>
                    <a:pt x="17173" y="5897"/>
                    <a:pt x="16709" y="4797"/>
                  </a:cubicBezTo>
                  <a:cubicBezTo>
                    <a:pt x="16288" y="3801"/>
                    <a:pt x="15432" y="3134"/>
                    <a:pt x="14560" y="3027"/>
                  </a:cubicBezTo>
                  <a:cubicBezTo>
                    <a:pt x="14736" y="1789"/>
                    <a:pt x="13391" y="509"/>
                    <a:pt x="11500" y="113"/>
                  </a:cubicBezTo>
                  <a:cubicBezTo>
                    <a:pt x="11130" y="37"/>
                    <a:pt x="10763" y="0"/>
                    <a:pt x="10412" y="0"/>
                  </a:cubicBezTo>
                  <a:close/>
                </a:path>
              </a:pathLst>
            </a:custGeom>
            <a:solidFill>
              <a:srgbClr val="33729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4" name="Google Shape;1152;p45">
              <a:extLst>
                <a:ext uri="{FF2B5EF4-FFF2-40B4-BE49-F238E27FC236}">
                  <a16:creationId xmlns:a16="http://schemas.microsoft.com/office/drawing/2014/main" id="{059DAAF4-E98B-BAAE-324C-FA057E2DF0C0}"/>
                </a:ext>
              </a:extLst>
            </p:cNvPr>
            <p:cNvSpPr/>
            <p:nvPr/>
          </p:nvSpPr>
          <p:spPr>
            <a:xfrm>
              <a:off x="3772437" y="2292676"/>
              <a:ext cx="1001150" cy="865132"/>
            </a:xfrm>
            <a:custGeom>
              <a:avLst/>
              <a:gdLst/>
              <a:ahLst/>
              <a:cxnLst/>
              <a:rect l="l" t="t" r="r" b="b"/>
              <a:pathLst>
                <a:path w="17297" h="14947" extrusionOk="0">
                  <a:moveTo>
                    <a:pt x="10412" y="0"/>
                  </a:moveTo>
                  <a:cubicBezTo>
                    <a:pt x="9523" y="0"/>
                    <a:pt x="8727" y="233"/>
                    <a:pt x="8192" y="633"/>
                  </a:cubicBezTo>
                  <a:cubicBezTo>
                    <a:pt x="7863" y="454"/>
                    <a:pt x="7486" y="355"/>
                    <a:pt x="7094" y="355"/>
                  </a:cubicBezTo>
                  <a:cubicBezTo>
                    <a:pt x="6855" y="355"/>
                    <a:pt x="6611" y="392"/>
                    <a:pt x="6369" y="469"/>
                  </a:cubicBezTo>
                  <a:cubicBezTo>
                    <a:pt x="5866" y="633"/>
                    <a:pt x="5458" y="943"/>
                    <a:pt x="5184" y="1351"/>
                  </a:cubicBezTo>
                  <a:cubicBezTo>
                    <a:pt x="5017" y="1316"/>
                    <a:pt x="4843" y="1299"/>
                    <a:pt x="4665" y="1299"/>
                  </a:cubicBezTo>
                  <a:cubicBezTo>
                    <a:pt x="4005" y="1299"/>
                    <a:pt x="3292" y="1540"/>
                    <a:pt x="2682" y="2034"/>
                  </a:cubicBezTo>
                  <a:cubicBezTo>
                    <a:pt x="1960" y="2605"/>
                    <a:pt x="1539" y="3392"/>
                    <a:pt x="1458" y="4156"/>
                  </a:cubicBezTo>
                  <a:cubicBezTo>
                    <a:pt x="736" y="4346"/>
                    <a:pt x="164" y="4944"/>
                    <a:pt x="53" y="5721"/>
                  </a:cubicBezTo>
                  <a:cubicBezTo>
                    <a:pt x="1" y="6237"/>
                    <a:pt x="151" y="6727"/>
                    <a:pt x="448" y="7096"/>
                  </a:cubicBezTo>
                  <a:cubicBezTo>
                    <a:pt x="259" y="7693"/>
                    <a:pt x="259" y="8347"/>
                    <a:pt x="517" y="8944"/>
                  </a:cubicBezTo>
                  <a:cubicBezTo>
                    <a:pt x="955" y="9974"/>
                    <a:pt x="1994" y="10584"/>
                    <a:pt x="3113" y="10584"/>
                  </a:cubicBezTo>
                  <a:cubicBezTo>
                    <a:pt x="3520" y="10584"/>
                    <a:pt x="3938" y="10503"/>
                    <a:pt x="4341" y="10332"/>
                  </a:cubicBezTo>
                  <a:cubicBezTo>
                    <a:pt x="4449" y="10280"/>
                    <a:pt x="4573" y="10224"/>
                    <a:pt x="4681" y="10156"/>
                  </a:cubicBezTo>
                  <a:cubicBezTo>
                    <a:pt x="4694" y="10224"/>
                    <a:pt x="4723" y="10293"/>
                    <a:pt x="4749" y="10348"/>
                  </a:cubicBezTo>
                  <a:cubicBezTo>
                    <a:pt x="5188" y="11377"/>
                    <a:pt x="6228" y="11986"/>
                    <a:pt x="7343" y="11986"/>
                  </a:cubicBezTo>
                  <a:cubicBezTo>
                    <a:pt x="7747" y="11986"/>
                    <a:pt x="8162" y="11906"/>
                    <a:pt x="8561" y="11736"/>
                  </a:cubicBezTo>
                  <a:cubicBezTo>
                    <a:pt x="8613" y="11707"/>
                    <a:pt x="8668" y="11681"/>
                    <a:pt x="8724" y="11668"/>
                  </a:cubicBezTo>
                  <a:cubicBezTo>
                    <a:pt x="9023" y="11995"/>
                    <a:pt x="9467" y="12178"/>
                    <a:pt x="9934" y="12178"/>
                  </a:cubicBezTo>
                  <a:cubicBezTo>
                    <a:pt x="10105" y="12178"/>
                    <a:pt x="10280" y="12153"/>
                    <a:pt x="10452" y="12102"/>
                  </a:cubicBezTo>
                  <a:cubicBezTo>
                    <a:pt x="10520" y="12347"/>
                    <a:pt x="10628" y="12592"/>
                    <a:pt x="10749" y="12837"/>
                  </a:cubicBezTo>
                  <a:cubicBezTo>
                    <a:pt x="11389" y="14049"/>
                    <a:pt x="12493" y="14810"/>
                    <a:pt x="13606" y="14947"/>
                  </a:cubicBezTo>
                  <a:lnTo>
                    <a:pt x="14113" y="14496"/>
                  </a:lnTo>
                  <a:cubicBezTo>
                    <a:pt x="14096" y="14483"/>
                    <a:pt x="14096" y="14483"/>
                    <a:pt x="14083" y="14470"/>
                  </a:cubicBezTo>
                  <a:cubicBezTo>
                    <a:pt x="13077" y="14156"/>
                    <a:pt x="12329" y="13219"/>
                    <a:pt x="12329" y="12089"/>
                  </a:cubicBezTo>
                  <a:lnTo>
                    <a:pt x="12329" y="11994"/>
                  </a:lnTo>
                  <a:cubicBezTo>
                    <a:pt x="12768" y="12248"/>
                    <a:pt x="13281" y="12388"/>
                    <a:pt x="13814" y="12388"/>
                  </a:cubicBezTo>
                  <a:cubicBezTo>
                    <a:pt x="14223" y="12388"/>
                    <a:pt x="14643" y="12305"/>
                    <a:pt x="15050" y="12128"/>
                  </a:cubicBezTo>
                  <a:cubicBezTo>
                    <a:pt x="16562" y="11491"/>
                    <a:pt x="17297" y="9829"/>
                    <a:pt x="16696" y="8428"/>
                  </a:cubicBezTo>
                  <a:cubicBezTo>
                    <a:pt x="16601" y="8196"/>
                    <a:pt x="16464" y="7981"/>
                    <a:pt x="16317" y="7788"/>
                  </a:cubicBezTo>
                  <a:cubicBezTo>
                    <a:pt x="16983" y="7096"/>
                    <a:pt x="17173" y="5897"/>
                    <a:pt x="16709" y="4797"/>
                  </a:cubicBezTo>
                  <a:cubicBezTo>
                    <a:pt x="16288" y="3801"/>
                    <a:pt x="15432" y="3134"/>
                    <a:pt x="14560" y="3027"/>
                  </a:cubicBezTo>
                  <a:cubicBezTo>
                    <a:pt x="14736" y="1789"/>
                    <a:pt x="13391" y="509"/>
                    <a:pt x="11500" y="113"/>
                  </a:cubicBezTo>
                  <a:cubicBezTo>
                    <a:pt x="11130" y="37"/>
                    <a:pt x="10763" y="0"/>
                    <a:pt x="10412" y="0"/>
                  </a:cubicBezTo>
                  <a:close/>
                </a:path>
              </a:pathLst>
            </a:custGeom>
            <a:solidFill>
              <a:srgbClr val="0C343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1153;p45">
              <a:extLst>
                <a:ext uri="{FF2B5EF4-FFF2-40B4-BE49-F238E27FC236}">
                  <a16:creationId xmlns:a16="http://schemas.microsoft.com/office/drawing/2014/main" id="{E524F0DD-36C1-EC42-C398-9089072C883C}"/>
                </a:ext>
              </a:extLst>
            </p:cNvPr>
            <p:cNvSpPr/>
            <p:nvPr/>
          </p:nvSpPr>
          <p:spPr>
            <a:xfrm>
              <a:off x="3772437" y="3301551"/>
              <a:ext cx="1001150" cy="865132"/>
            </a:xfrm>
            <a:custGeom>
              <a:avLst/>
              <a:gdLst/>
              <a:ahLst/>
              <a:cxnLst/>
              <a:rect l="l" t="t" r="r" b="b"/>
              <a:pathLst>
                <a:path w="17297" h="14947" extrusionOk="0">
                  <a:moveTo>
                    <a:pt x="10412" y="0"/>
                  </a:moveTo>
                  <a:cubicBezTo>
                    <a:pt x="9523" y="0"/>
                    <a:pt x="8727" y="233"/>
                    <a:pt x="8192" y="633"/>
                  </a:cubicBezTo>
                  <a:cubicBezTo>
                    <a:pt x="7863" y="454"/>
                    <a:pt x="7486" y="355"/>
                    <a:pt x="7094" y="355"/>
                  </a:cubicBezTo>
                  <a:cubicBezTo>
                    <a:pt x="6855" y="355"/>
                    <a:pt x="6611" y="392"/>
                    <a:pt x="6369" y="469"/>
                  </a:cubicBezTo>
                  <a:cubicBezTo>
                    <a:pt x="5866" y="633"/>
                    <a:pt x="5458" y="943"/>
                    <a:pt x="5184" y="1351"/>
                  </a:cubicBezTo>
                  <a:cubicBezTo>
                    <a:pt x="5017" y="1316"/>
                    <a:pt x="4843" y="1299"/>
                    <a:pt x="4665" y="1299"/>
                  </a:cubicBezTo>
                  <a:cubicBezTo>
                    <a:pt x="4005" y="1299"/>
                    <a:pt x="3292" y="1540"/>
                    <a:pt x="2682" y="2034"/>
                  </a:cubicBezTo>
                  <a:cubicBezTo>
                    <a:pt x="1960" y="2605"/>
                    <a:pt x="1539" y="3392"/>
                    <a:pt x="1458" y="4156"/>
                  </a:cubicBezTo>
                  <a:cubicBezTo>
                    <a:pt x="736" y="4346"/>
                    <a:pt x="164" y="4944"/>
                    <a:pt x="53" y="5721"/>
                  </a:cubicBezTo>
                  <a:cubicBezTo>
                    <a:pt x="1" y="6237"/>
                    <a:pt x="151" y="6727"/>
                    <a:pt x="448" y="7096"/>
                  </a:cubicBezTo>
                  <a:cubicBezTo>
                    <a:pt x="259" y="7693"/>
                    <a:pt x="259" y="8347"/>
                    <a:pt x="517" y="8944"/>
                  </a:cubicBezTo>
                  <a:cubicBezTo>
                    <a:pt x="955" y="9974"/>
                    <a:pt x="1994" y="10584"/>
                    <a:pt x="3113" y="10584"/>
                  </a:cubicBezTo>
                  <a:cubicBezTo>
                    <a:pt x="3520" y="10584"/>
                    <a:pt x="3938" y="10503"/>
                    <a:pt x="4341" y="10332"/>
                  </a:cubicBezTo>
                  <a:cubicBezTo>
                    <a:pt x="4449" y="10280"/>
                    <a:pt x="4573" y="10224"/>
                    <a:pt x="4681" y="10156"/>
                  </a:cubicBezTo>
                  <a:cubicBezTo>
                    <a:pt x="4694" y="10224"/>
                    <a:pt x="4723" y="10293"/>
                    <a:pt x="4749" y="10348"/>
                  </a:cubicBezTo>
                  <a:cubicBezTo>
                    <a:pt x="5188" y="11377"/>
                    <a:pt x="6228" y="11986"/>
                    <a:pt x="7343" y="11986"/>
                  </a:cubicBezTo>
                  <a:cubicBezTo>
                    <a:pt x="7747" y="11986"/>
                    <a:pt x="8162" y="11906"/>
                    <a:pt x="8561" y="11736"/>
                  </a:cubicBezTo>
                  <a:cubicBezTo>
                    <a:pt x="8613" y="11707"/>
                    <a:pt x="8668" y="11681"/>
                    <a:pt x="8724" y="11668"/>
                  </a:cubicBezTo>
                  <a:cubicBezTo>
                    <a:pt x="9023" y="11995"/>
                    <a:pt x="9467" y="12178"/>
                    <a:pt x="9934" y="12178"/>
                  </a:cubicBezTo>
                  <a:cubicBezTo>
                    <a:pt x="10105" y="12178"/>
                    <a:pt x="10280" y="12153"/>
                    <a:pt x="10452" y="12102"/>
                  </a:cubicBezTo>
                  <a:cubicBezTo>
                    <a:pt x="10520" y="12347"/>
                    <a:pt x="10628" y="12592"/>
                    <a:pt x="10749" y="12837"/>
                  </a:cubicBezTo>
                  <a:cubicBezTo>
                    <a:pt x="11389" y="14049"/>
                    <a:pt x="12493" y="14810"/>
                    <a:pt x="13606" y="14947"/>
                  </a:cubicBezTo>
                  <a:lnTo>
                    <a:pt x="14113" y="14496"/>
                  </a:lnTo>
                  <a:cubicBezTo>
                    <a:pt x="14096" y="14483"/>
                    <a:pt x="14096" y="14483"/>
                    <a:pt x="14083" y="14470"/>
                  </a:cubicBezTo>
                  <a:cubicBezTo>
                    <a:pt x="13077" y="14156"/>
                    <a:pt x="12329" y="13219"/>
                    <a:pt x="12329" y="12089"/>
                  </a:cubicBezTo>
                  <a:lnTo>
                    <a:pt x="12329" y="11994"/>
                  </a:lnTo>
                  <a:cubicBezTo>
                    <a:pt x="12768" y="12248"/>
                    <a:pt x="13281" y="12388"/>
                    <a:pt x="13814" y="12388"/>
                  </a:cubicBezTo>
                  <a:cubicBezTo>
                    <a:pt x="14223" y="12388"/>
                    <a:pt x="14643" y="12305"/>
                    <a:pt x="15050" y="12128"/>
                  </a:cubicBezTo>
                  <a:cubicBezTo>
                    <a:pt x="16562" y="11491"/>
                    <a:pt x="17297" y="9829"/>
                    <a:pt x="16696" y="8428"/>
                  </a:cubicBezTo>
                  <a:cubicBezTo>
                    <a:pt x="16601" y="8196"/>
                    <a:pt x="16464" y="7981"/>
                    <a:pt x="16317" y="7788"/>
                  </a:cubicBezTo>
                  <a:cubicBezTo>
                    <a:pt x="16983" y="7096"/>
                    <a:pt x="17173" y="5897"/>
                    <a:pt x="16709" y="4797"/>
                  </a:cubicBezTo>
                  <a:cubicBezTo>
                    <a:pt x="16288" y="3801"/>
                    <a:pt x="15432" y="3134"/>
                    <a:pt x="14560" y="3027"/>
                  </a:cubicBezTo>
                  <a:cubicBezTo>
                    <a:pt x="14736" y="1789"/>
                    <a:pt x="13391" y="509"/>
                    <a:pt x="11500" y="113"/>
                  </a:cubicBezTo>
                  <a:cubicBezTo>
                    <a:pt x="11130" y="37"/>
                    <a:pt x="10763" y="0"/>
                    <a:pt x="10412" y="0"/>
                  </a:cubicBezTo>
                  <a:close/>
                </a:path>
              </a:pathLst>
            </a:custGeom>
            <a:solidFill>
              <a:srgbClr val="C0504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
        <p:nvSpPr>
          <p:cNvPr id="66" name="TextBox 65">
            <a:extLst>
              <a:ext uri="{FF2B5EF4-FFF2-40B4-BE49-F238E27FC236}">
                <a16:creationId xmlns:a16="http://schemas.microsoft.com/office/drawing/2014/main" id="{0BFB3F15-AFB2-B00C-5573-63A144C1780A}"/>
              </a:ext>
            </a:extLst>
          </p:cNvPr>
          <p:cNvSpPr txBox="1"/>
          <p:nvPr/>
        </p:nvSpPr>
        <p:spPr>
          <a:xfrm>
            <a:off x="11313523" y="27130931"/>
            <a:ext cx="4353514" cy="203858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43847" tIns="148590" rIns="148590" bIns="148590" numCol="1" spcCol="1270" anchor="ctr" anchorCtr="0">
            <a:noAutofit/>
          </a:bodyPr>
          <a:lstStyle/>
          <a:p>
            <a:pPr algn="l" defTabSz="1733550">
              <a:lnSpc>
                <a:spcPct val="90000"/>
              </a:lnSpc>
              <a:spcBef>
                <a:spcPct val="0"/>
              </a:spcBef>
              <a:spcAft>
                <a:spcPct val="35000"/>
              </a:spcAft>
            </a:pPr>
            <a:r>
              <a:rPr lang="en-US" sz="3600" kern="1200" dirty="0">
                <a:solidFill>
                  <a:srgbClr val="C00000"/>
                </a:solidFill>
              </a:rPr>
              <a:t>U-NET </a:t>
            </a:r>
            <a:r>
              <a:rPr lang="en-US" sz="3600" dirty="0">
                <a:solidFill>
                  <a:srgbClr val="C00000"/>
                </a:solidFill>
              </a:rPr>
              <a:t>Inception</a:t>
            </a:r>
          </a:p>
          <a:p>
            <a:pPr marL="0" lvl="0" indent="0" algn="l" defTabSz="1733550">
              <a:lnSpc>
                <a:spcPct val="90000"/>
              </a:lnSpc>
              <a:spcBef>
                <a:spcPct val="0"/>
              </a:spcBef>
              <a:spcAft>
                <a:spcPct val="35000"/>
              </a:spcAft>
              <a:buNone/>
            </a:pPr>
            <a:r>
              <a:rPr lang="en-US" sz="3900" kern="1200" dirty="0"/>
              <a:t> </a:t>
            </a:r>
          </a:p>
        </p:txBody>
      </p:sp>
      <p:sp>
        <p:nvSpPr>
          <p:cNvPr id="68" name="TextBox 67">
            <a:extLst>
              <a:ext uri="{FF2B5EF4-FFF2-40B4-BE49-F238E27FC236}">
                <a16:creationId xmlns:a16="http://schemas.microsoft.com/office/drawing/2014/main" id="{0B91C217-A510-FF60-4CD3-A4C9501DBE3D}"/>
              </a:ext>
            </a:extLst>
          </p:cNvPr>
          <p:cNvSpPr txBox="1"/>
          <p:nvPr/>
        </p:nvSpPr>
        <p:spPr>
          <a:xfrm>
            <a:off x="11323637" y="25892919"/>
            <a:ext cx="4041926" cy="13934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43847" tIns="148590" rIns="148590" bIns="148590" numCol="1" spcCol="1270" anchor="ctr" anchorCtr="0">
            <a:noAutofit/>
          </a:bodyPr>
          <a:lstStyle/>
          <a:p>
            <a:pPr marL="0" lvl="0" indent="0" algn="l" defTabSz="1733550">
              <a:lnSpc>
                <a:spcPct val="90000"/>
              </a:lnSpc>
              <a:spcBef>
                <a:spcPct val="0"/>
              </a:spcBef>
              <a:spcAft>
                <a:spcPct val="35000"/>
              </a:spcAft>
              <a:buNone/>
            </a:pPr>
            <a:r>
              <a:rPr lang="en-US" sz="3600" kern="1200" dirty="0">
                <a:solidFill>
                  <a:srgbClr val="0C343D"/>
                </a:solidFill>
              </a:rPr>
              <a:t>U-NET</a:t>
            </a:r>
            <a:r>
              <a:rPr lang="en-US" sz="3900" kern="1200" dirty="0">
                <a:solidFill>
                  <a:srgbClr val="0C343D"/>
                </a:solidFill>
              </a:rPr>
              <a:t> </a:t>
            </a:r>
          </a:p>
        </p:txBody>
      </p:sp>
      <p:sp>
        <p:nvSpPr>
          <p:cNvPr id="69" name="TextBox 68">
            <a:extLst>
              <a:ext uri="{FF2B5EF4-FFF2-40B4-BE49-F238E27FC236}">
                <a16:creationId xmlns:a16="http://schemas.microsoft.com/office/drawing/2014/main" id="{4DCD66F2-B642-B620-281D-592B5FBB08E4}"/>
              </a:ext>
            </a:extLst>
          </p:cNvPr>
          <p:cNvSpPr txBox="1"/>
          <p:nvPr/>
        </p:nvSpPr>
        <p:spPr>
          <a:xfrm>
            <a:off x="11247437" y="24673719"/>
            <a:ext cx="4041926" cy="13934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43847"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solidFill>
                  <a:schemeClr val="accent1">
                    <a:lumMod val="50000"/>
                  </a:schemeClr>
                </a:solidFill>
              </a:rPr>
              <a:t>VGG</a:t>
            </a:r>
          </a:p>
        </p:txBody>
      </p:sp>
      <p:grpSp>
        <p:nvGrpSpPr>
          <p:cNvPr id="70" name="Google Shape;8432;p40">
            <a:extLst>
              <a:ext uri="{FF2B5EF4-FFF2-40B4-BE49-F238E27FC236}">
                <a16:creationId xmlns:a16="http://schemas.microsoft.com/office/drawing/2014/main" id="{7D784285-A546-1354-21DD-5B47DA59CCC3}"/>
              </a:ext>
            </a:extLst>
          </p:cNvPr>
          <p:cNvGrpSpPr/>
          <p:nvPr/>
        </p:nvGrpSpPr>
        <p:grpSpPr>
          <a:xfrm>
            <a:off x="26711412" y="16973354"/>
            <a:ext cx="3586025" cy="7776565"/>
            <a:chOff x="854500" y="6486708"/>
            <a:chExt cx="4992000" cy="7750884"/>
          </a:xfrm>
        </p:grpSpPr>
        <p:sp>
          <p:nvSpPr>
            <p:cNvPr id="71" name="Google Shape;8433;p40">
              <a:extLst>
                <a:ext uri="{FF2B5EF4-FFF2-40B4-BE49-F238E27FC236}">
                  <a16:creationId xmlns:a16="http://schemas.microsoft.com/office/drawing/2014/main" id="{E1A91BBA-1F90-D266-BE79-517A520F1020}"/>
                </a:ext>
              </a:extLst>
            </p:cNvPr>
            <p:cNvSpPr/>
            <p:nvPr/>
          </p:nvSpPr>
          <p:spPr>
            <a:xfrm>
              <a:off x="854500" y="13772911"/>
              <a:ext cx="4992000" cy="222600"/>
            </a:xfrm>
            <a:prstGeom prst="rect">
              <a:avLst/>
            </a:prstGeom>
            <a:solidFill>
              <a:schemeClr val="tx2"/>
            </a:solidFill>
            <a:ln>
              <a:solidFill>
                <a:srgbClr val="00206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434;p40">
              <a:extLst>
                <a:ext uri="{FF2B5EF4-FFF2-40B4-BE49-F238E27FC236}">
                  <a16:creationId xmlns:a16="http://schemas.microsoft.com/office/drawing/2014/main" id="{4C3E5FE3-2FD1-FCD0-E2B2-B24DB9F645EF}"/>
                </a:ext>
              </a:extLst>
            </p:cNvPr>
            <p:cNvSpPr/>
            <p:nvPr/>
          </p:nvSpPr>
          <p:spPr>
            <a:xfrm>
              <a:off x="2200082" y="6486708"/>
              <a:ext cx="2301300" cy="2301300"/>
            </a:xfrm>
            <a:prstGeom prst="donut">
              <a:avLst>
                <a:gd name="adj" fmla="val 11951"/>
              </a:avLst>
            </a:pr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435;p40">
              <a:extLst>
                <a:ext uri="{FF2B5EF4-FFF2-40B4-BE49-F238E27FC236}">
                  <a16:creationId xmlns:a16="http://schemas.microsoft.com/office/drawing/2014/main" id="{FF84E77D-FAD6-BC34-169B-84DDD146818F}"/>
                </a:ext>
              </a:extLst>
            </p:cNvPr>
            <p:cNvSpPr/>
            <p:nvPr/>
          </p:nvSpPr>
          <p:spPr>
            <a:xfrm>
              <a:off x="2228417" y="6490859"/>
              <a:ext cx="2301300" cy="2301300"/>
            </a:xfrm>
            <a:prstGeom prst="blockArc">
              <a:avLst>
                <a:gd name="adj1" fmla="val 7914150"/>
                <a:gd name="adj2" fmla="val 1926007"/>
                <a:gd name="adj3" fmla="val 12032"/>
              </a:avLst>
            </a:prstGeom>
            <a:solidFill>
              <a:schemeClr val="tx2"/>
            </a:solidFill>
            <a:ln w="1905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436;p40">
              <a:extLst>
                <a:ext uri="{FF2B5EF4-FFF2-40B4-BE49-F238E27FC236}">
                  <a16:creationId xmlns:a16="http://schemas.microsoft.com/office/drawing/2014/main" id="{EFD78C3D-1C23-AD81-B16B-9438945376B2}"/>
                </a:ext>
              </a:extLst>
            </p:cNvPr>
            <p:cNvSpPr/>
            <p:nvPr/>
          </p:nvSpPr>
          <p:spPr>
            <a:xfrm>
              <a:off x="1342190" y="9453760"/>
              <a:ext cx="4016100" cy="3411900"/>
            </a:xfrm>
            <a:prstGeom prst="roundRect">
              <a:avLst>
                <a:gd name="adj" fmla="val 16667"/>
              </a:avLst>
            </a:prstGeom>
            <a:noFill/>
            <a:ln w="3810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437;p40">
              <a:extLst>
                <a:ext uri="{FF2B5EF4-FFF2-40B4-BE49-F238E27FC236}">
                  <a16:creationId xmlns:a16="http://schemas.microsoft.com/office/drawing/2014/main" id="{64AFA72E-83E5-B484-B1C4-0E30C8333765}"/>
                </a:ext>
              </a:extLst>
            </p:cNvPr>
            <p:cNvSpPr/>
            <p:nvPr/>
          </p:nvSpPr>
          <p:spPr>
            <a:xfrm>
              <a:off x="2997395" y="13531092"/>
              <a:ext cx="706500" cy="706500"/>
            </a:xfrm>
            <a:prstGeom prst="ellipse">
              <a:avLst/>
            </a:prstGeom>
            <a:solidFill>
              <a:srgbClr val="0E2A47"/>
            </a:solid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 name="Google Shape;8438;p40">
              <a:extLst>
                <a:ext uri="{FF2B5EF4-FFF2-40B4-BE49-F238E27FC236}">
                  <a16:creationId xmlns:a16="http://schemas.microsoft.com/office/drawing/2014/main" id="{0045C665-3E2D-4C96-E30A-0173BE28A81E}"/>
                </a:ext>
              </a:extLst>
            </p:cNvPr>
            <p:cNvCxnSpPr>
              <a:stCxn id="72" idx="4"/>
              <a:endCxn id="74" idx="0"/>
            </p:cNvCxnSpPr>
            <p:nvPr/>
          </p:nvCxnSpPr>
          <p:spPr>
            <a:xfrm flipH="1">
              <a:off x="3350132" y="8788008"/>
              <a:ext cx="600" cy="665700"/>
            </a:xfrm>
            <a:prstGeom prst="straightConnector1">
              <a:avLst/>
            </a:prstGeom>
            <a:noFill/>
            <a:ln w="57150" cap="flat" cmpd="sng">
              <a:solidFill>
                <a:schemeClr val="tx2"/>
              </a:solidFill>
              <a:prstDash val="solid"/>
              <a:round/>
              <a:headEnd type="none" w="med" len="med"/>
              <a:tailEnd type="none" w="med" len="med"/>
            </a:ln>
          </p:spPr>
        </p:cxnSp>
        <p:cxnSp>
          <p:nvCxnSpPr>
            <p:cNvPr id="77" name="Google Shape;8439;p40">
              <a:extLst>
                <a:ext uri="{FF2B5EF4-FFF2-40B4-BE49-F238E27FC236}">
                  <a16:creationId xmlns:a16="http://schemas.microsoft.com/office/drawing/2014/main" id="{1B15126B-FD2E-B519-9C6B-216D9C320716}"/>
                </a:ext>
              </a:extLst>
            </p:cNvPr>
            <p:cNvCxnSpPr/>
            <p:nvPr/>
          </p:nvCxnSpPr>
          <p:spPr>
            <a:xfrm>
              <a:off x="3350438" y="12865137"/>
              <a:ext cx="0" cy="665700"/>
            </a:xfrm>
            <a:prstGeom prst="straightConnector1">
              <a:avLst/>
            </a:prstGeom>
            <a:noFill/>
            <a:ln w="57150" cap="flat" cmpd="sng">
              <a:solidFill>
                <a:schemeClr val="tx2"/>
              </a:solidFill>
              <a:prstDash val="solid"/>
              <a:round/>
              <a:headEnd type="none" w="med" len="med"/>
              <a:tailEnd type="none" w="med" len="med"/>
            </a:ln>
          </p:spPr>
        </p:cxnSp>
        <p:sp>
          <p:nvSpPr>
            <p:cNvPr id="78" name="Google Shape;8440;p40">
              <a:extLst>
                <a:ext uri="{FF2B5EF4-FFF2-40B4-BE49-F238E27FC236}">
                  <a16:creationId xmlns:a16="http://schemas.microsoft.com/office/drawing/2014/main" id="{9771B177-9D6E-9AAA-BA53-CCC665E1ADA5}"/>
                </a:ext>
              </a:extLst>
            </p:cNvPr>
            <p:cNvSpPr txBox="1"/>
            <p:nvPr/>
          </p:nvSpPr>
          <p:spPr>
            <a:xfrm>
              <a:off x="1605390" y="11106214"/>
              <a:ext cx="3490500" cy="136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tx2"/>
                  </a:solidFill>
                </a:rPr>
                <a:t>Loss:</a:t>
              </a:r>
            </a:p>
            <a:p>
              <a:pPr marL="0" lvl="0" indent="0" algn="ctr" rtl="0">
                <a:spcBef>
                  <a:spcPts val="0"/>
                </a:spcBef>
                <a:spcAft>
                  <a:spcPts val="0"/>
                </a:spcAft>
                <a:buNone/>
              </a:pPr>
              <a:r>
                <a:rPr lang="en-US" sz="2800" dirty="0">
                  <a:solidFill>
                    <a:schemeClr val="tx2"/>
                  </a:solidFill>
                </a:rPr>
                <a:t>Dice Coefficient:</a:t>
              </a:r>
              <a:endParaRPr sz="2800" dirty="0">
                <a:solidFill>
                  <a:schemeClr val="tx2"/>
                </a:solidFill>
              </a:endParaRPr>
            </a:p>
          </p:txBody>
        </p:sp>
        <p:cxnSp>
          <p:nvCxnSpPr>
            <p:cNvPr id="79" name="Google Shape;8441;p40">
              <a:extLst>
                <a:ext uri="{FF2B5EF4-FFF2-40B4-BE49-F238E27FC236}">
                  <a16:creationId xmlns:a16="http://schemas.microsoft.com/office/drawing/2014/main" id="{62852165-538D-B6E0-D4F9-BC905D55A2EC}"/>
                </a:ext>
              </a:extLst>
            </p:cNvPr>
            <p:cNvCxnSpPr/>
            <p:nvPr/>
          </p:nvCxnSpPr>
          <p:spPr>
            <a:xfrm>
              <a:off x="2583285" y="10711958"/>
              <a:ext cx="1534200" cy="0"/>
            </a:xfrm>
            <a:prstGeom prst="straightConnector1">
              <a:avLst/>
            </a:prstGeom>
            <a:noFill/>
            <a:ln w="57150" cap="flat" cmpd="sng">
              <a:solidFill>
                <a:schemeClr val="tx2"/>
              </a:solidFill>
              <a:prstDash val="solid"/>
              <a:round/>
              <a:headEnd type="none" w="med" len="med"/>
              <a:tailEnd type="none" w="med" len="med"/>
            </a:ln>
          </p:spPr>
        </p:cxnSp>
        <p:sp>
          <p:nvSpPr>
            <p:cNvPr id="80" name="Google Shape;8442;p40">
              <a:extLst>
                <a:ext uri="{FF2B5EF4-FFF2-40B4-BE49-F238E27FC236}">
                  <a16:creationId xmlns:a16="http://schemas.microsoft.com/office/drawing/2014/main" id="{BA8D498E-A8AE-8089-7A6C-F8732D313E9E}"/>
                </a:ext>
              </a:extLst>
            </p:cNvPr>
            <p:cNvSpPr txBox="1"/>
            <p:nvPr/>
          </p:nvSpPr>
          <p:spPr>
            <a:xfrm>
              <a:off x="1756802" y="9773468"/>
              <a:ext cx="3244528" cy="6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dirty="0">
                  <a:solidFill>
                    <a:schemeClr val="tx2"/>
                  </a:solidFill>
                </a:rPr>
                <a:t>VGG</a:t>
              </a:r>
            </a:p>
          </p:txBody>
        </p:sp>
        <p:sp>
          <p:nvSpPr>
            <p:cNvPr id="82" name="Google Shape;8443;p40">
              <a:extLst>
                <a:ext uri="{FF2B5EF4-FFF2-40B4-BE49-F238E27FC236}">
                  <a16:creationId xmlns:a16="http://schemas.microsoft.com/office/drawing/2014/main" id="{3D80B61E-C540-21BD-C9A3-399AEA22D27E}"/>
                </a:ext>
              </a:extLst>
            </p:cNvPr>
            <p:cNvSpPr txBox="1"/>
            <p:nvPr/>
          </p:nvSpPr>
          <p:spPr>
            <a:xfrm>
              <a:off x="2562911" y="7086469"/>
              <a:ext cx="1750200" cy="110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tx2"/>
                  </a:solidFill>
                </a:rPr>
                <a:t>98.19%</a:t>
              </a:r>
              <a:endParaRPr sz="3200" b="1" dirty="0">
                <a:solidFill>
                  <a:schemeClr val="tx2"/>
                </a:solidFill>
              </a:endParaRPr>
            </a:p>
          </p:txBody>
        </p:sp>
      </p:grpSp>
      <p:grpSp>
        <p:nvGrpSpPr>
          <p:cNvPr id="15" name="Google Shape;824;p38">
            <a:extLst>
              <a:ext uri="{FF2B5EF4-FFF2-40B4-BE49-F238E27FC236}">
                <a16:creationId xmlns:a16="http://schemas.microsoft.com/office/drawing/2014/main" id="{19952857-D899-51B5-F3BD-DF588E365FAC}"/>
              </a:ext>
            </a:extLst>
          </p:cNvPr>
          <p:cNvGrpSpPr/>
          <p:nvPr/>
        </p:nvGrpSpPr>
        <p:grpSpPr>
          <a:xfrm>
            <a:off x="585948" y="22787502"/>
            <a:ext cx="8971817" cy="3485572"/>
            <a:chOff x="1773825" y="1780075"/>
            <a:chExt cx="4263792" cy="1583346"/>
          </a:xfrm>
        </p:grpSpPr>
        <p:sp>
          <p:nvSpPr>
            <p:cNvPr id="17" name="Google Shape;825;p38">
              <a:extLst>
                <a:ext uri="{FF2B5EF4-FFF2-40B4-BE49-F238E27FC236}">
                  <a16:creationId xmlns:a16="http://schemas.microsoft.com/office/drawing/2014/main" id="{56F5782A-853A-2E22-2B3D-03684394F96B}"/>
                </a:ext>
              </a:extLst>
            </p:cNvPr>
            <p:cNvSpPr/>
            <p:nvPr/>
          </p:nvSpPr>
          <p:spPr>
            <a:xfrm>
              <a:off x="1773825" y="1780075"/>
              <a:ext cx="1610469" cy="1583346"/>
            </a:xfrm>
            <a:custGeom>
              <a:avLst/>
              <a:gdLst/>
              <a:ahLst/>
              <a:cxnLst/>
              <a:rect l="l" t="t" r="r" b="b"/>
              <a:pathLst>
                <a:path w="4097" h="4028" extrusionOk="0">
                  <a:moveTo>
                    <a:pt x="2055" y="1"/>
                  </a:moveTo>
                  <a:cubicBezTo>
                    <a:pt x="1945" y="1"/>
                    <a:pt x="1833" y="41"/>
                    <a:pt x="1745" y="123"/>
                  </a:cubicBezTo>
                  <a:lnTo>
                    <a:pt x="164" y="1704"/>
                  </a:lnTo>
                  <a:cubicBezTo>
                    <a:pt x="1" y="1880"/>
                    <a:pt x="1" y="2151"/>
                    <a:pt x="164" y="2314"/>
                  </a:cubicBezTo>
                  <a:lnTo>
                    <a:pt x="1745" y="3895"/>
                  </a:lnTo>
                  <a:cubicBezTo>
                    <a:pt x="1833" y="3983"/>
                    <a:pt x="1945" y="4027"/>
                    <a:pt x="2055" y="4027"/>
                  </a:cubicBezTo>
                  <a:cubicBezTo>
                    <a:pt x="2165" y="4027"/>
                    <a:pt x="2274" y="3983"/>
                    <a:pt x="2355" y="3895"/>
                  </a:cubicBezTo>
                  <a:lnTo>
                    <a:pt x="3933" y="2314"/>
                  </a:lnTo>
                  <a:cubicBezTo>
                    <a:pt x="4096" y="2151"/>
                    <a:pt x="4096" y="1880"/>
                    <a:pt x="3933" y="1704"/>
                  </a:cubicBezTo>
                  <a:lnTo>
                    <a:pt x="2355" y="123"/>
                  </a:lnTo>
                  <a:cubicBezTo>
                    <a:pt x="2274" y="41"/>
                    <a:pt x="2165" y="1"/>
                    <a:pt x="205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826;p38">
              <a:extLst>
                <a:ext uri="{FF2B5EF4-FFF2-40B4-BE49-F238E27FC236}">
                  <a16:creationId xmlns:a16="http://schemas.microsoft.com/office/drawing/2014/main" id="{25991EEE-8451-A692-F68A-D7BB24DDACFD}"/>
                </a:ext>
              </a:extLst>
            </p:cNvPr>
            <p:cNvSpPr/>
            <p:nvPr/>
          </p:nvSpPr>
          <p:spPr>
            <a:xfrm>
              <a:off x="3106383" y="1780075"/>
              <a:ext cx="1615579" cy="1583346"/>
            </a:xfrm>
            <a:custGeom>
              <a:avLst/>
              <a:gdLst/>
              <a:ahLst/>
              <a:cxnLst/>
              <a:rect l="l" t="t" r="r" b="b"/>
              <a:pathLst>
                <a:path w="4110" h="4028" extrusionOk="0">
                  <a:moveTo>
                    <a:pt x="2053" y="1"/>
                  </a:moveTo>
                  <a:cubicBezTo>
                    <a:pt x="1942" y="1"/>
                    <a:pt x="1830" y="41"/>
                    <a:pt x="1741" y="123"/>
                  </a:cubicBezTo>
                  <a:lnTo>
                    <a:pt x="177" y="1704"/>
                  </a:lnTo>
                  <a:cubicBezTo>
                    <a:pt x="1" y="1880"/>
                    <a:pt x="1" y="2151"/>
                    <a:pt x="177" y="2314"/>
                  </a:cubicBezTo>
                  <a:lnTo>
                    <a:pt x="1741" y="3895"/>
                  </a:lnTo>
                  <a:cubicBezTo>
                    <a:pt x="1830" y="3983"/>
                    <a:pt x="1942" y="4027"/>
                    <a:pt x="2053" y="4027"/>
                  </a:cubicBezTo>
                  <a:cubicBezTo>
                    <a:pt x="2164" y="4027"/>
                    <a:pt x="2274" y="3983"/>
                    <a:pt x="2355" y="3895"/>
                  </a:cubicBezTo>
                  <a:lnTo>
                    <a:pt x="3933" y="2314"/>
                  </a:lnTo>
                  <a:cubicBezTo>
                    <a:pt x="4109" y="2151"/>
                    <a:pt x="4109" y="1880"/>
                    <a:pt x="3933" y="1704"/>
                  </a:cubicBezTo>
                  <a:lnTo>
                    <a:pt x="2355" y="123"/>
                  </a:lnTo>
                  <a:cubicBezTo>
                    <a:pt x="2274" y="41"/>
                    <a:pt x="2164" y="1"/>
                    <a:pt x="2053" y="1"/>
                  </a:cubicBezTo>
                  <a:close/>
                </a:path>
              </a:pathLst>
            </a:custGeom>
            <a:solidFill>
              <a:srgbClr val="3372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7;p38">
              <a:extLst>
                <a:ext uri="{FF2B5EF4-FFF2-40B4-BE49-F238E27FC236}">
                  <a16:creationId xmlns:a16="http://schemas.microsoft.com/office/drawing/2014/main" id="{1A59560C-4DF4-024D-ECAC-D9A5F964D96E}"/>
                </a:ext>
              </a:extLst>
            </p:cNvPr>
            <p:cNvSpPr/>
            <p:nvPr/>
          </p:nvSpPr>
          <p:spPr>
            <a:xfrm>
              <a:off x="4422431" y="1780075"/>
              <a:ext cx="1615186" cy="1583346"/>
            </a:xfrm>
            <a:custGeom>
              <a:avLst/>
              <a:gdLst/>
              <a:ahLst/>
              <a:cxnLst/>
              <a:rect l="l" t="t" r="r" b="b"/>
              <a:pathLst>
                <a:path w="4109" h="4028" extrusionOk="0">
                  <a:moveTo>
                    <a:pt x="2053" y="1"/>
                  </a:moveTo>
                  <a:cubicBezTo>
                    <a:pt x="1942" y="1"/>
                    <a:pt x="1829" y="41"/>
                    <a:pt x="1741" y="123"/>
                  </a:cubicBezTo>
                  <a:lnTo>
                    <a:pt x="177" y="1704"/>
                  </a:lnTo>
                  <a:cubicBezTo>
                    <a:pt x="0" y="1880"/>
                    <a:pt x="0" y="2151"/>
                    <a:pt x="177" y="2314"/>
                  </a:cubicBezTo>
                  <a:lnTo>
                    <a:pt x="1741" y="3895"/>
                  </a:lnTo>
                  <a:cubicBezTo>
                    <a:pt x="1829" y="3983"/>
                    <a:pt x="1942" y="4027"/>
                    <a:pt x="2053" y="4027"/>
                  </a:cubicBezTo>
                  <a:cubicBezTo>
                    <a:pt x="2164" y="4027"/>
                    <a:pt x="2273" y="3983"/>
                    <a:pt x="2355" y="3895"/>
                  </a:cubicBezTo>
                  <a:lnTo>
                    <a:pt x="3932" y="2314"/>
                  </a:lnTo>
                  <a:cubicBezTo>
                    <a:pt x="4109" y="2151"/>
                    <a:pt x="4109" y="1880"/>
                    <a:pt x="3932" y="1704"/>
                  </a:cubicBezTo>
                  <a:lnTo>
                    <a:pt x="2355" y="123"/>
                  </a:lnTo>
                  <a:cubicBezTo>
                    <a:pt x="2273" y="41"/>
                    <a:pt x="2164" y="1"/>
                    <a:pt x="2053" y="1"/>
                  </a:cubicBezTo>
                  <a:close/>
                </a:path>
              </a:pathLst>
            </a:custGeom>
            <a:solidFill>
              <a:srgbClr val="C05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9;p38">
              <a:extLst>
                <a:ext uri="{FF2B5EF4-FFF2-40B4-BE49-F238E27FC236}">
                  <a16:creationId xmlns:a16="http://schemas.microsoft.com/office/drawing/2014/main" id="{624C1475-E4D9-7DF2-E876-42006B900469}"/>
                </a:ext>
              </a:extLst>
            </p:cNvPr>
            <p:cNvSpPr/>
            <p:nvPr/>
          </p:nvSpPr>
          <p:spPr>
            <a:xfrm>
              <a:off x="2258928" y="2535287"/>
              <a:ext cx="3371846" cy="51494"/>
            </a:xfrm>
            <a:custGeom>
              <a:avLst/>
              <a:gdLst/>
              <a:ahLst/>
              <a:cxnLst/>
              <a:rect l="l" t="t" r="r" b="b"/>
              <a:pathLst>
                <a:path w="10178" h="262" extrusionOk="0">
                  <a:moveTo>
                    <a:pt x="1" y="0"/>
                  </a:moveTo>
                  <a:lnTo>
                    <a:pt x="1" y="262"/>
                  </a:lnTo>
                  <a:lnTo>
                    <a:pt x="10177" y="262"/>
                  </a:lnTo>
                  <a:lnTo>
                    <a:pt x="10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30;p38">
              <a:extLst>
                <a:ext uri="{FF2B5EF4-FFF2-40B4-BE49-F238E27FC236}">
                  <a16:creationId xmlns:a16="http://schemas.microsoft.com/office/drawing/2014/main" id="{A6EC0487-7B02-81E4-62DF-E7FEA85DAB25}"/>
                </a:ext>
              </a:extLst>
            </p:cNvPr>
            <p:cNvSpPr/>
            <p:nvPr/>
          </p:nvSpPr>
          <p:spPr>
            <a:xfrm>
              <a:off x="3506936" y="2165693"/>
              <a:ext cx="807790" cy="808183"/>
            </a:xfrm>
            <a:custGeom>
              <a:avLst/>
              <a:gdLst/>
              <a:ahLst/>
              <a:cxnLst/>
              <a:rect l="l" t="t" r="r" b="b"/>
              <a:pathLst>
                <a:path w="2055" h="2056" extrusionOk="0">
                  <a:moveTo>
                    <a:pt x="193" y="1"/>
                  </a:moveTo>
                  <a:cubicBezTo>
                    <a:pt x="95" y="1"/>
                    <a:pt x="1" y="96"/>
                    <a:pt x="1" y="190"/>
                  </a:cubicBezTo>
                  <a:lnTo>
                    <a:pt x="1" y="1879"/>
                  </a:lnTo>
                  <a:cubicBezTo>
                    <a:pt x="1" y="1974"/>
                    <a:pt x="95" y="2055"/>
                    <a:pt x="193" y="2055"/>
                  </a:cubicBezTo>
                  <a:lnTo>
                    <a:pt x="1878" y="2055"/>
                  </a:lnTo>
                  <a:cubicBezTo>
                    <a:pt x="1973" y="2055"/>
                    <a:pt x="2055" y="1974"/>
                    <a:pt x="2055" y="1879"/>
                  </a:cubicBezTo>
                  <a:lnTo>
                    <a:pt x="2055" y="190"/>
                  </a:lnTo>
                  <a:cubicBezTo>
                    <a:pt x="2055" y="96"/>
                    <a:pt x="1973" y="1"/>
                    <a:pt x="1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31;p38">
              <a:extLst>
                <a:ext uri="{FF2B5EF4-FFF2-40B4-BE49-F238E27FC236}">
                  <a16:creationId xmlns:a16="http://schemas.microsoft.com/office/drawing/2014/main" id="{C0CD242C-0029-7F70-8D27-A6BDF543DE98}"/>
                </a:ext>
              </a:extLst>
            </p:cNvPr>
            <p:cNvSpPr/>
            <p:nvPr/>
          </p:nvSpPr>
          <p:spPr>
            <a:xfrm>
              <a:off x="2175558" y="2165693"/>
              <a:ext cx="808183" cy="808183"/>
            </a:xfrm>
            <a:custGeom>
              <a:avLst/>
              <a:gdLst/>
              <a:ahLst/>
              <a:cxnLst/>
              <a:rect l="l" t="t" r="r" b="b"/>
              <a:pathLst>
                <a:path w="2056" h="2056" extrusionOk="0">
                  <a:moveTo>
                    <a:pt x="190" y="1"/>
                  </a:moveTo>
                  <a:cubicBezTo>
                    <a:pt x="83" y="1"/>
                    <a:pt x="1" y="96"/>
                    <a:pt x="1" y="190"/>
                  </a:cubicBezTo>
                  <a:lnTo>
                    <a:pt x="1" y="1879"/>
                  </a:lnTo>
                  <a:cubicBezTo>
                    <a:pt x="1" y="1974"/>
                    <a:pt x="83" y="2055"/>
                    <a:pt x="190" y="2055"/>
                  </a:cubicBezTo>
                  <a:lnTo>
                    <a:pt x="1866" y="2055"/>
                  </a:lnTo>
                  <a:cubicBezTo>
                    <a:pt x="1974" y="2055"/>
                    <a:pt x="2055" y="1974"/>
                    <a:pt x="2055" y="1879"/>
                  </a:cubicBezTo>
                  <a:lnTo>
                    <a:pt x="2055" y="190"/>
                  </a:lnTo>
                  <a:cubicBezTo>
                    <a:pt x="2055" y="96"/>
                    <a:pt x="1974" y="1"/>
                    <a:pt x="18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33;p38">
              <a:extLst>
                <a:ext uri="{FF2B5EF4-FFF2-40B4-BE49-F238E27FC236}">
                  <a16:creationId xmlns:a16="http://schemas.microsoft.com/office/drawing/2014/main" id="{C37EFD46-F1C7-260F-2A5F-3D691739193E}"/>
                </a:ext>
              </a:extLst>
            </p:cNvPr>
            <p:cNvSpPr/>
            <p:nvPr/>
          </p:nvSpPr>
          <p:spPr>
            <a:xfrm>
              <a:off x="4822984" y="2165693"/>
              <a:ext cx="807790" cy="808183"/>
            </a:xfrm>
            <a:custGeom>
              <a:avLst/>
              <a:gdLst/>
              <a:ahLst/>
              <a:cxnLst/>
              <a:rect l="l" t="t" r="r" b="b"/>
              <a:pathLst>
                <a:path w="2055" h="2056" extrusionOk="0">
                  <a:moveTo>
                    <a:pt x="193" y="1"/>
                  </a:moveTo>
                  <a:cubicBezTo>
                    <a:pt x="95" y="1"/>
                    <a:pt x="0" y="96"/>
                    <a:pt x="0" y="190"/>
                  </a:cubicBezTo>
                  <a:lnTo>
                    <a:pt x="0" y="1879"/>
                  </a:lnTo>
                  <a:cubicBezTo>
                    <a:pt x="0" y="1974"/>
                    <a:pt x="95" y="2055"/>
                    <a:pt x="193" y="2055"/>
                  </a:cubicBezTo>
                  <a:lnTo>
                    <a:pt x="1878" y="2055"/>
                  </a:lnTo>
                  <a:cubicBezTo>
                    <a:pt x="1973" y="2055"/>
                    <a:pt x="2054" y="1974"/>
                    <a:pt x="2054" y="1879"/>
                  </a:cubicBezTo>
                  <a:lnTo>
                    <a:pt x="2054" y="190"/>
                  </a:lnTo>
                  <a:cubicBezTo>
                    <a:pt x="2054" y="96"/>
                    <a:pt x="1973" y="1"/>
                    <a:pt x="1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848;p38">
            <a:extLst>
              <a:ext uri="{FF2B5EF4-FFF2-40B4-BE49-F238E27FC236}">
                <a16:creationId xmlns:a16="http://schemas.microsoft.com/office/drawing/2014/main" id="{F62E2198-5F67-4F1B-962C-B226E10C5989}"/>
              </a:ext>
            </a:extLst>
          </p:cNvPr>
          <p:cNvGrpSpPr/>
          <p:nvPr/>
        </p:nvGrpSpPr>
        <p:grpSpPr>
          <a:xfrm>
            <a:off x="1332275" y="21700904"/>
            <a:ext cx="1668588" cy="1388810"/>
            <a:chOff x="3603975" y="991225"/>
            <a:chExt cx="3672000" cy="3672000"/>
          </a:xfrm>
        </p:grpSpPr>
        <p:grpSp>
          <p:nvGrpSpPr>
            <p:cNvPr id="31" name="Google Shape;849;p38">
              <a:extLst>
                <a:ext uri="{FF2B5EF4-FFF2-40B4-BE49-F238E27FC236}">
                  <a16:creationId xmlns:a16="http://schemas.microsoft.com/office/drawing/2014/main" id="{218AC1B8-E437-237C-19E6-DDCC8D35C946}"/>
                </a:ext>
              </a:extLst>
            </p:cNvPr>
            <p:cNvGrpSpPr/>
            <p:nvPr/>
          </p:nvGrpSpPr>
          <p:grpSpPr>
            <a:xfrm>
              <a:off x="3603975" y="991225"/>
              <a:ext cx="3672000" cy="3672000"/>
              <a:chOff x="2736050" y="970450"/>
              <a:chExt cx="3672000" cy="3672000"/>
            </a:xfrm>
          </p:grpSpPr>
          <p:sp>
            <p:nvSpPr>
              <p:cNvPr id="33" name="Google Shape;850;p38">
                <a:extLst>
                  <a:ext uri="{FF2B5EF4-FFF2-40B4-BE49-F238E27FC236}">
                    <a16:creationId xmlns:a16="http://schemas.microsoft.com/office/drawing/2014/main" id="{D0D732AC-538C-A1F6-5144-93D708840EC3}"/>
                  </a:ext>
                </a:extLst>
              </p:cNvPr>
              <p:cNvSpPr/>
              <p:nvPr/>
            </p:nvSpPr>
            <p:spPr>
              <a:xfrm>
                <a:off x="2736050" y="970450"/>
                <a:ext cx="3672000" cy="36720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51;p38">
                <a:extLst>
                  <a:ext uri="{FF2B5EF4-FFF2-40B4-BE49-F238E27FC236}">
                    <a16:creationId xmlns:a16="http://schemas.microsoft.com/office/drawing/2014/main" id="{14D4EB79-5E7A-3A15-3E3C-1BFABE5F5862}"/>
                  </a:ext>
                </a:extLst>
              </p:cNvPr>
              <p:cNvSpPr/>
              <p:nvPr/>
            </p:nvSpPr>
            <p:spPr>
              <a:xfrm>
                <a:off x="4633905" y="1229876"/>
                <a:ext cx="1293926" cy="3153048"/>
              </a:xfrm>
              <a:custGeom>
                <a:avLst/>
                <a:gdLst/>
                <a:ahLst/>
                <a:cxnLst/>
                <a:rect l="l" t="t" r="r" b="b"/>
                <a:pathLst>
                  <a:path w="8192" h="19962" extrusionOk="0">
                    <a:moveTo>
                      <a:pt x="1647" y="0"/>
                    </a:moveTo>
                    <a:cubicBezTo>
                      <a:pt x="830" y="0"/>
                      <a:pt x="177" y="654"/>
                      <a:pt x="177" y="1457"/>
                    </a:cubicBezTo>
                    <a:lnTo>
                      <a:pt x="177" y="10000"/>
                    </a:lnTo>
                    <a:cubicBezTo>
                      <a:pt x="177" y="10314"/>
                      <a:pt x="272" y="10614"/>
                      <a:pt x="435" y="10859"/>
                    </a:cubicBezTo>
                    <a:lnTo>
                      <a:pt x="873" y="11499"/>
                    </a:lnTo>
                    <a:cubicBezTo>
                      <a:pt x="599" y="11783"/>
                      <a:pt x="1" y="12166"/>
                      <a:pt x="1" y="12587"/>
                    </a:cubicBezTo>
                    <a:cubicBezTo>
                      <a:pt x="1" y="12832"/>
                      <a:pt x="70" y="13077"/>
                      <a:pt x="177" y="13295"/>
                    </a:cubicBezTo>
                    <a:lnTo>
                      <a:pt x="177" y="13309"/>
                    </a:lnTo>
                    <a:lnTo>
                      <a:pt x="177" y="18491"/>
                    </a:lnTo>
                    <a:cubicBezTo>
                      <a:pt x="177" y="19308"/>
                      <a:pt x="830" y="19961"/>
                      <a:pt x="1647" y="19961"/>
                    </a:cubicBezTo>
                    <a:cubicBezTo>
                      <a:pt x="2450" y="19961"/>
                      <a:pt x="3104" y="19308"/>
                      <a:pt x="3104" y="18491"/>
                    </a:cubicBezTo>
                    <a:lnTo>
                      <a:pt x="3104" y="18276"/>
                    </a:lnTo>
                    <a:lnTo>
                      <a:pt x="3267" y="18276"/>
                    </a:lnTo>
                    <a:cubicBezTo>
                      <a:pt x="3348" y="18276"/>
                      <a:pt x="3417" y="18276"/>
                      <a:pt x="3486" y="18263"/>
                    </a:cubicBezTo>
                    <a:cubicBezTo>
                      <a:pt x="3499" y="18263"/>
                      <a:pt x="3512" y="18263"/>
                      <a:pt x="3525" y="18246"/>
                    </a:cubicBezTo>
                    <a:cubicBezTo>
                      <a:pt x="4655" y="18181"/>
                      <a:pt x="5566" y="17254"/>
                      <a:pt x="5595" y="16111"/>
                    </a:cubicBezTo>
                    <a:cubicBezTo>
                      <a:pt x="6751" y="15676"/>
                      <a:pt x="7525" y="14559"/>
                      <a:pt x="7525" y="13309"/>
                    </a:cubicBezTo>
                    <a:cubicBezTo>
                      <a:pt x="7525" y="13158"/>
                      <a:pt x="7512" y="13008"/>
                      <a:pt x="7486" y="12858"/>
                    </a:cubicBezTo>
                    <a:cubicBezTo>
                      <a:pt x="7473" y="12587"/>
                      <a:pt x="7392" y="12329"/>
                      <a:pt x="7267" y="12097"/>
                    </a:cubicBezTo>
                    <a:cubicBezTo>
                      <a:pt x="7865" y="11525"/>
                      <a:pt x="8192" y="10751"/>
                      <a:pt x="8192" y="9919"/>
                    </a:cubicBezTo>
                    <a:cubicBezTo>
                      <a:pt x="8192" y="9648"/>
                      <a:pt x="8166" y="9377"/>
                      <a:pt x="8084" y="9119"/>
                    </a:cubicBezTo>
                    <a:cubicBezTo>
                      <a:pt x="8045" y="8857"/>
                      <a:pt x="7934" y="8629"/>
                      <a:pt x="7800" y="8410"/>
                    </a:cubicBezTo>
                    <a:cubicBezTo>
                      <a:pt x="7702" y="8260"/>
                      <a:pt x="7594" y="8109"/>
                      <a:pt x="7473" y="7959"/>
                    </a:cubicBezTo>
                    <a:cubicBezTo>
                      <a:pt x="7813" y="7430"/>
                      <a:pt x="7976" y="6790"/>
                      <a:pt x="7921" y="6150"/>
                    </a:cubicBezTo>
                    <a:cubicBezTo>
                      <a:pt x="7865" y="5428"/>
                      <a:pt x="7568" y="4749"/>
                      <a:pt x="7049" y="4233"/>
                    </a:cubicBezTo>
                    <a:cubicBezTo>
                      <a:pt x="6751" y="3932"/>
                      <a:pt x="6382" y="3701"/>
                      <a:pt x="5987" y="3550"/>
                    </a:cubicBezTo>
                    <a:cubicBezTo>
                      <a:pt x="5974" y="3361"/>
                      <a:pt x="5948" y="3185"/>
                      <a:pt x="5893" y="3008"/>
                    </a:cubicBezTo>
                    <a:cubicBezTo>
                      <a:pt x="5840" y="2789"/>
                      <a:pt x="5742" y="2600"/>
                      <a:pt x="5621" y="2407"/>
                    </a:cubicBezTo>
                    <a:cubicBezTo>
                      <a:pt x="5540" y="2286"/>
                      <a:pt x="5445" y="2179"/>
                      <a:pt x="5334" y="2068"/>
                    </a:cubicBezTo>
                    <a:cubicBezTo>
                      <a:pt x="4913" y="1646"/>
                      <a:pt x="4344" y="1424"/>
                      <a:pt x="3768" y="1424"/>
                    </a:cubicBezTo>
                    <a:cubicBezTo>
                      <a:pt x="3545" y="1424"/>
                      <a:pt x="3321" y="1457"/>
                      <a:pt x="3104" y="1525"/>
                    </a:cubicBezTo>
                    <a:lnTo>
                      <a:pt x="3104" y="1457"/>
                    </a:lnTo>
                    <a:cubicBezTo>
                      <a:pt x="3104" y="654"/>
                      <a:pt x="2450" y="0"/>
                      <a:pt x="164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 name="Google Shape;852;p38">
              <a:extLst>
                <a:ext uri="{FF2B5EF4-FFF2-40B4-BE49-F238E27FC236}">
                  <a16:creationId xmlns:a16="http://schemas.microsoft.com/office/drawing/2014/main" id="{DC7AC834-519E-2820-1890-69379C4ED20F}"/>
                </a:ext>
              </a:extLst>
            </p:cNvPr>
            <p:cNvSpPr/>
            <p:nvPr/>
          </p:nvSpPr>
          <p:spPr>
            <a:xfrm>
              <a:off x="4118184" y="1250724"/>
              <a:ext cx="1294072" cy="3152199"/>
            </a:xfrm>
            <a:custGeom>
              <a:avLst/>
              <a:gdLst/>
              <a:ahLst/>
              <a:cxnLst/>
              <a:rect l="l" t="t" r="r" b="b"/>
              <a:pathLst>
                <a:path w="8195" h="19962" extrusionOk="0">
                  <a:moveTo>
                    <a:pt x="6545" y="0"/>
                  </a:moveTo>
                  <a:cubicBezTo>
                    <a:pt x="5745" y="0"/>
                    <a:pt x="5092" y="654"/>
                    <a:pt x="5092" y="1457"/>
                  </a:cubicBezTo>
                  <a:lnTo>
                    <a:pt x="5092" y="1525"/>
                  </a:lnTo>
                  <a:cubicBezTo>
                    <a:pt x="4875" y="1457"/>
                    <a:pt x="4650" y="1424"/>
                    <a:pt x="4426" y="1424"/>
                  </a:cubicBezTo>
                  <a:cubicBezTo>
                    <a:pt x="3849" y="1424"/>
                    <a:pt x="3276" y="1646"/>
                    <a:pt x="2845" y="2068"/>
                  </a:cubicBezTo>
                  <a:cubicBezTo>
                    <a:pt x="2750" y="2179"/>
                    <a:pt x="2655" y="2286"/>
                    <a:pt x="2574" y="2407"/>
                  </a:cubicBezTo>
                  <a:cubicBezTo>
                    <a:pt x="2437" y="2600"/>
                    <a:pt x="2355" y="2789"/>
                    <a:pt x="2300" y="3008"/>
                  </a:cubicBezTo>
                  <a:cubicBezTo>
                    <a:pt x="2247" y="3185"/>
                    <a:pt x="2218" y="3361"/>
                    <a:pt x="2205" y="3550"/>
                  </a:cubicBezTo>
                  <a:cubicBezTo>
                    <a:pt x="1810" y="3701"/>
                    <a:pt x="1444" y="3932"/>
                    <a:pt x="1143" y="4233"/>
                  </a:cubicBezTo>
                  <a:cubicBezTo>
                    <a:pt x="627" y="4749"/>
                    <a:pt x="314" y="5428"/>
                    <a:pt x="275" y="6150"/>
                  </a:cubicBezTo>
                  <a:cubicBezTo>
                    <a:pt x="219" y="6790"/>
                    <a:pt x="382" y="7430"/>
                    <a:pt x="722" y="7959"/>
                  </a:cubicBezTo>
                  <a:cubicBezTo>
                    <a:pt x="601" y="8109"/>
                    <a:pt x="490" y="8260"/>
                    <a:pt x="396" y="8410"/>
                  </a:cubicBezTo>
                  <a:cubicBezTo>
                    <a:pt x="258" y="8629"/>
                    <a:pt x="151" y="8857"/>
                    <a:pt x="95" y="9119"/>
                  </a:cubicBezTo>
                  <a:cubicBezTo>
                    <a:pt x="30" y="9377"/>
                    <a:pt x="0" y="9648"/>
                    <a:pt x="0" y="9919"/>
                  </a:cubicBezTo>
                  <a:cubicBezTo>
                    <a:pt x="0" y="10751"/>
                    <a:pt x="327" y="11525"/>
                    <a:pt x="912" y="12097"/>
                  </a:cubicBezTo>
                  <a:cubicBezTo>
                    <a:pt x="791" y="12329"/>
                    <a:pt x="722" y="12587"/>
                    <a:pt x="696" y="12858"/>
                  </a:cubicBezTo>
                  <a:cubicBezTo>
                    <a:pt x="683" y="13008"/>
                    <a:pt x="667" y="13158"/>
                    <a:pt x="667" y="13309"/>
                  </a:cubicBezTo>
                  <a:cubicBezTo>
                    <a:pt x="667" y="14559"/>
                    <a:pt x="1431" y="15676"/>
                    <a:pt x="2600" y="16111"/>
                  </a:cubicBezTo>
                  <a:cubicBezTo>
                    <a:pt x="2626" y="17254"/>
                    <a:pt x="3541" y="18181"/>
                    <a:pt x="4667" y="18246"/>
                  </a:cubicBezTo>
                  <a:cubicBezTo>
                    <a:pt x="4684" y="18263"/>
                    <a:pt x="4684" y="18263"/>
                    <a:pt x="4697" y="18263"/>
                  </a:cubicBezTo>
                  <a:cubicBezTo>
                    <a:pt x="4778" y="18276"/>
                    <a:pt x="4847" y="18276"/>
                    <a:pt x="4929" y="18276"/>
                  </a:cubicBezTo>
                  <a:lnTo>
                    <a:pt x="5092" y="18276"/>
                  </a:lnTo>
                  <a:lnTo>
                    <a:pt x="5092" y="18491"/>
                  </a:lnTo>
                  <a:cubicBezTo>
                    <a:pt x="5092" y="19308"/>
                    <a:pt x="5745" y="19961"/>
                    <a:pt x="6545" y="19961"/>
                  </a:cubicBezTo>
                  <a:cubicBezTo>
                    <a:pt x="7362" y="19961"/>
                    <a:pt x="8015" y="19308"/>
                    <a:pt x="8015" y="18491"/>
                  </a:cubicBezTo>
                  <a:lnTo>
                    <a:pt x="8015" y="13309"/>
                  </a:lnTo>
                  <a:lnTo>
                    <a:pt x="8015" y="13295"/>
                  </a:lnTo>
                  <a:cubicBezTo>
                    <a:pt x="8126" y="13077"/>
                    <a:pt x="8194" y="12832"/>
                    <a:pt x="8194" y="12587"/>
                  </a:cubicBezTo>
                  <a:cubicBezTo>
                    <a:pt x="8194" y="12166"/>
                    <a:pt x="7554" y="11783"/>
                    <a:pt x="7280" y="11499"/>
                  </a:cubicBezTo>
                  <a:lnTo>
                    <a:pt x="7757" y="10859"/>
                  </a:lnTo>
                  <a:cubicBezTo>
                    <a:pt x="7920" y="10614"/>
                    <a:pt x="8015" y="10314"/>
                    <a:pt x="8015" y="10000"/>
                  </a:cubicBezTo>
                  <a:lnTo>
                    <a:pt x="8015" y="1457"/>
                  </a:lnTo>
                  <a:cubicBezTo>
                    <a:pt x="8015" y="654"/>
                    <a:pt x="7362" y="0"/>
                    <a:pt x="6545" y="0"/>
                  </a:cubicBezTo>
                  <a:close/>
                </a:path>
              </a:pathLst>
            </a:custGeom>
            <a:solidFill>
              <a:srgbClr val="0C343D"/>
            </a:solidFill>
            <a:ln>
              <a:solidFill>
                <a:srgbClr val="0C343D"/>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 name="Google Shape;848;p38">
            <a:extLst>
              <a:ext uri="{FF2B5EF4-FFF2-40B4-BE49-F238E27FC236}">
                <a16:creationId xmlns:a16="http://schemas.microsoft.com/office/drawing/2014/main" id="{4FBEFE45-6945-E9EE-8030-0A29B5E47FA7}"/>
              </a:ext>
            </a:extLst>
          </p:cNvPr>
          <p:cNvGrpSpPr/>
          <p:nvPr/>
        </p:nvGrpSpPr>
        <p:grpSpPr>
          <a:xfrm>
            <a:off x="4347861" y="21628954"/>
            <a:ext cx="1510616" cy="1388810"/>
            <a:chOff x="3603975" y="991225"/>
            <a:chExt cx="3672000" cy="3672000"/>
          </a:xfrm>
        </p:grpSpPr>
        <p:grpSp>
          <p:nvGrpSpPr>
            <p:cNvPr id="40" name="Google Shape;849;p38">
              <a:extLst>
                <a:ext uri="{FF2B5EF4-FFF2-40B4-BE49-F238E27FC236}">
                  <a16:creationId xmlns:a16="http://schemas.microsoft.com/office/drawing/2014/main" id="{9D1B942D-56CD-EC13-DF3D-C0438AFCA2F4}"/>
                </a:ext>
              </a:extLst>
            </p:cNvPr>
            <p:cNvGrpSpPr/>
            <p:nvPr/>
          </p:nvGrpSpPr>
          <p:grpSpPr>
            <a:xfrm>
              <a:off x="3603975" y="991225"/>
              <a:ext cx="3672000" cy="3672000"/>
              <a:chOff x="2736050" y="970450"/>
              <a:chExt cx="3672000" cy="3672000"/>
            </a:xfrm>
          </p:grpSpPr>
          <p:sp>
            <p:nvSpPr>
              <p:cNvPr id="43" name="Google Shape;850;p38">
                <a:extLst>
                  <a:ext uri="{FF2B5EF4-FFF2-40B4-BE49-F238E27FC236}">
                    <a16:creationId xmlns:a16="http://schemas.microsoft.com/office/drawing/2014/main" id="{0050EAB8-C86A-8972-0DDD-A7E71BE40B4D}"/>
                  </a:ext>
                </a:extLst>
              </p:cNvPr>
              <p:cNvSpPr/>
              <p:nvPr/>
            </p:nvSpPr>
            <p:spPr>
              <a:xfrm>
                <a:off x="2736050" y="970450"/>
                <a:ext cx="3672000" cy="36720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51;p38">
                <a:extLst>
                  <a:ext uri="{FF2B5EF4-FFF2-40B4-BE49-F238E27FC236}">
                    <a16:creationId xmlns:a16="http://schemas.microsoft.com/office/drawing/2014/main" id="{C68C6575-2A80-6D66-F2F8-0F8598EEAAE1}"/>
                  </a:ext>
                </a:extLst>
              </p:cNvPr>
              <p:cNvSpPr/>
              <p:nvPr/>
            </p:nvSpPr>
            <p:spPr>
              <a:xfrm>
                <a:off x="4633905" y="1229876"/>
                <a:ext cx="1293926" cy="3153048"/>
              </a:xfrm>
              <a:custGeom>
                <a:avLst/>
                <a:gdLst/>
                <a:ahLst/>
                <a:cxnLst/>
                <a:rect l="l" t="t" r="r" b="b"/>
                <a:pathLst>
                  <a:path w="8192" h="19962" extrusionOk="0">
                    <a:moveTo>
                      <a:pt x="1647" y="0"/>
                    </a:moveTo>
                    <a:cubicBezTo>
                      <a:pt x="830" y="0"/>
                      <a:pt x="177" y="654"/>
                      <a:pt x="177" y="1457"/>
                    </a:cubicBezTo>
                    <a:lnTo>
                      <a:pt x="177" y="10000"/>
                    </a:lnTo>
                    <a:cubicBezTo>
                      <a:pt x="177" y="10314"/>
                      <a:pt x="272" y="10614"/>
                      <a:pt x="435" y="10859"/>
                    </a:cubicBezTo>
                    <a:lnTo>
                      <a:pt x="873" y="11499"/>
                    </a:lnTo>
                    <a:cubicBezTo>
                      <a:pt x="599" y="11783"/>
                      <a:pt x="1" y="12166"/>
                      <a:pt x="1" y="12587"/>
                    </a:cubicBezTo>
                    <a:cubicBezTo>
                      <a:pt x="1" y="12832"/>
                      <a:pt x="70" y="13077"/>
                      <a:pt x="177" y="13295"/>
                    </a:cubicBezTo>
                    <a:lnTo>
                      <a:pt x="177" y="13309"/>
                    </a:lnTo>
                    <a:lnTo>
                      <a:pt x="177" y="18491"/>
                    </a:lnTo>
                    <a:cubicBezTo>
                      <a:pt x="177" y="19308"/>
                      <a:pt x="830" y="19961"/>
                      <a:pt x="1647" y="19961"/>
                    </a:cubicBezTo>
                    <a:cubicBezTo>
                      <a:pt x="2450" y="19961"/>
                      <a:pt x="3104" y="19308"/>
                      <a:pt x="3104" y="18491"/>
                    </a:cubicBezTo>
                    <a:lnTo>
                      <a:pt x="3104" y="18276"/>
                    </a:lnTo>
                    <a:lnTo>
                      <a:pt x="3267" y="18276"/>
                    </a:lnTo>
                    <a:cubicBezTo>
                      <a:pt x="3348" y="18276"/>
                      <a:pt x="3417" y="18276"/>
                      <a:pt x="3486" y="18263"/>
                    </a:cubicBezTo>
                    <a:cubicBezTo>
                      <a:pt x="3499" y="18263"/>
                      <a:pt x="3512" y="18263"/>
                      <a:pt x="3525" y="18246"/>
                    </a:cubicBezTo>
                    <a:cubicBezTo>
                      <a:pt x="4655" y="18181"/>
                      <a:pt x="5566" y="17254"/>
                      <a:pt x="5595" y="16111"/>
                    </a:cubicBezTo>
                    <a:cubicBezTo>
                      <a:pt x="6751" y="15676"/>
                      <a:pt x="7525" y="14559"/>
                      <a:pt x="7525" y="13309"/>
                    </a:cubicBezTo>
                    <a:cubicBezTo>
                      <a:pt x="7525" y="13158"/>
                      <a:pt x="7512" y="13008"/>
                      <a:pt x="7486" y="12858"/>
                    </a:cubicBezTo>
                    <a:cubicBezTo>
                      <a:pt x="7473" y="12587"/>
                      <a:pt x="7392" y="12329"/>
                      <a:pt x="7267" y="12097"/>
                    </a:cubicBezTo>
                    <a:cubicBezTo>
                      <a:pt x="7865" y="11525"/>
                      <a:pt x="8192" y="10751"/>
                      <a:pt x="8192" y="9919"/>
                    </a:cubicBezTo>
                    <a:cubicBezTo>
                      <a:pt x="8192" y="9648"/>
                      <a:pt x="8166" y="9377"/>
                      <a:pt x="8084" y="9119"/>
                    </a:cubicBezTo>
                    <a:cubicBezTo>
                      <a:pt x="8045" y="8857"/>
                      <a:pt x="7934" y="8629"/>
                      <a:pt x="7800" y="8410"/>
                    </a:cubicBezTo>
                    <a:cubicBezTo>
                      <a:pt x="7702" y="8260"/>
                      <a:pt x="7594" y="8109"/>
                      <a:pt x="7473" y="7959"/>
                    </a:cubicBezTo>
                    <a:cubicBezTo>
                      <a:pt x="7813" y="7430"/>
                      <a:pt x="7976" y="6790"/>
                      <a:pt x="7921" y="6150"/>
                    </a:cubicBezTo>
                    <a:cubicBezTo>
                      <a:pt x="7865" y="5428"/>
                      <a:pt x="7568" y="4749"/>
                      <a:pt x="7049" y="4233"/>
                    </a:cubicBezTo>
                    <a:cubicBezTo>
                      <a:pt x="6751" y="3932"/>
                      <a:pt x="6382" y="3701"/>
                      <a:pt x="5987" y="3550"/>
                    </a:cubicBezTo>
                    <a:cubicBezTo>
                      <a:pt x="5974" y="3361"/>
                      <a:pt x="5948" y="3185"/>
                      <a:pt x="5893" y="3008"/>
                    </a:cubicBezTo>
                    <a:cubicBezTo>
                      <a:pt x="5840" y="2789"/>
                      <a:pt x="5742" y="2600"/>
                      <a:pt x="5621" y="2407"/>
                    </a:cubicBezTo>
                    <a:cubicBezTo>
                      <a:pt x="5540" y="2286"/>
                      <a:pt x="5445" y="2179"/>
                      <a:pt x="5334" y="2068"/>
                    </a:cubicBezTo>
                    <a:cubicBezTo>
                      <a:pt x="4913" y="1646"/>
                      <a:pt x="4344" y="1424"/>
                      <a:pt x="3768" y="1424"/>
                    </a:cubicBezTo>
                    <a:cubicBezTo>
                      <a:pt x="3545" y="1424"/>
                      <a:pt x="3321" y="1457"/>
                      <a:pt x="3104" y="1525"/>
                    </a:cubicBezTo>
                    <a:lnTo>
                      <a:pt x="3104" y="1457"/>
                    </a:lnTo>
                    <a:cubicBezTo>
                      <a:pt x="3104" y="654"/>
                      <a:pt x="2450" y="0"/>
                      <a:pt x="1647" y="0"/>
                    </a:cubicBezTo>
                    <a:close/>
                  </a:path>
                </a:pathLst>
              </a:custGeom>
              <a:solidFill>
                <a:srgbClr val="3372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 name="Google Shape;852;p38">
              <a:extLst>
                <a:ext uri="{FF2B5EF4-FFF2-40B4-BE49-F238E27FC236}">
                  <a16:creationId xmlns:a16="http://schemas.microsoft.com/office/drawing/2014/main" id="{B5449AAB-7573-1A9E-5A7A-3F97A5767903}"/>
                </a:ext>
              </a:extLst>
            </p:cNvPr>
            <p:cNvSpPr/>
            <p:nvPr/>
          </p:nvSpPr>
          <p:spPr>
            <a:xfrm>
              <a:off x="4118184" y="1250724"/>
              <a:ext cx="1294072" cy="3152199"/>
            </a:xfrm>
            <a:custGeom>
              <a:avLst/>
              <a:gdLst/>
              <a:ahLst/>
              <a:cxnLst/>
              <a:rect l="l" t="t" r="r" b="b"/>
              <a:pathLst>
                <a:path w="8195" h="19962" extrusionOk="0">
                  <a:moveTo>
                    <a:pt x="6545" y="0"/>
                  </a:moveTo>
                  <a:cubicBezTo>
                    <a:pt x="5745" y="0"/>
                    <a:pt x="5092" y="654"/>
                    <a:pt x="5092" y="1457"/>
                  </a:cubicBezTo>
                  <a:lnTo>
                    <a:pt x="5092" y="1525"/>
                  </a:lnTo>
                  <a:cubicBezTo>
                    <a:pt x="4875" y="1457"/>
                    <a:pt x="4650" y="1424"/>
                    <a:pt x="4426" y="1424"/>
                  </a:cubicBezTo>
                  <a:cubicBezTo>
                    <a:pt x="3849" y="1424"/>
                    <a:pt x="3276" y="1646"/>
                    <a:pt x="2845" y="2068"/>
                  </a:cubicBezTo>
                  <a:cubicBezTo>
                    <a:pt x="2750" y="2179"/>
                    <a:pt x="2655" y="2286"/>
                    <a:pt x="2574" y="2407"/>
                  </a:cubicBezTo>
                  <a:cubicBezTo>
                    <a:pt x="2437" y="2600"/>
                    <a:pt x="2355" y="2789"/>
                    <a:pt x="2300" y="3008"/>
                  </a:cubicBezTo>
                  <a:cubicBezTo>
                    <a:pt x="2247" y="3185"/>
                    <a:pt x="2218" y="3361"/>
                    <a:pt x="2205" y="3550"/>
                  </a:cubicBezTo>
                  <a:cubicBezTo>
                    <a:pt x="1810" y="3701"/>
                    <a:pt x="1444" y="3932"/>
                    <a:pt x="1143" y="4233"/>
                  </a:cubicBezTo>
                  <a:cubicBezTo>
                    <a:pt x="627" y="4749"/>
                    <a:pt x="314" y="5428"/>
                    <a:pt x="275" y="6150"/>
                  </a:cubicBezTo>
                  <a:cubicBezTo>
                    <a:pt x="219" y="6790"/>
                    <a:pt x="382" y="7430"/>
                    <a:pt x="722" y="7959"/>
                  </a:cubicBezTo>
                  <a:cubicBezTo>
                    <a:pt x="601" y="8109"/>
                    <a:pt x="490" y="8260"/>
                    <a:pt x="396" y="8410"/>
                  </a:cubicBezTo>
                  <a:cubicBezTo>
                    <a:pt x="258" y="8629"/>
                    <a:pt x="151" y="8857"/>
                    <a:pt x="95" y="9119"/>
                  </a:cubicBezTo>
                  <a:cubicBezTo>
                    <a:pt x="30" y="9377"/>
                    <a:pt x="0" y="9648"/>
                    <a:pt x="0" y="9919"/>
                  </a:cubicBezTo>
                  <a:cubicBezTo>
                    <a:pt x="0" y="10751"/>
                    <a:pt x="327" y="11525"/>
                    <a:pt x="912" y="12097"/>
                  </a:cubicBezTo>
                  <a:cubicBezTo>
                    <a:pt x="791" y="12329"/>
                    <a:pt x="722" y="12587"/>
                    <a:pt x="696" y="12858"/>
                  </a:cubicBezTo>
                  <a:cubicBezTo>
                    <a:pt x="683" y="13008"/>
                    <a:pt x="667" y="13158"/>
                    <a:pt x="667" y="13309"/>
                  </a:cubicBezTo>
                  <a:cubicBezTo>
                    <a:pt x="667" y="14559"/>
                    <a:pt x="1431" y="15676"/>
                    <a:pt x="2600" y="16111"/>
                  </a:cubicBezTo>
                  <a:cubicBezTo>
                    <a:pt x="2626" y="17254"/>
                    <a:pt x="3541" y="18181"/>
                    <a:pt x="4667" y="18246"/>
                  </a:cubicBezTo>
                  <a:cubicBezTo>
                    <a:pt x="4684" y="18263"/>
                    <a:pt x="4684" y="18263"/>
                    <a:pt x="4697" y="18263"/>
                  </a:cubicBezTo>
                  <a:cubicBezTo>
                    <a:pt x="4778" y="18276"/>
                    <a:pt x="4847" y="18276"/>
                    <a:pt x="4929" y="18276"/>
                  </a:cubicBezTo>
                  <a:lnTo>
                    <a:pt x="5092" y="18276"/>
                  </a:lnTo>
                  <a:lnTo>
                    <a:pt x="5092" y="18491"/>
                  </a:lnTo>
                  <a:cubicBezTo>
                    <a:pt x="5092" y="19308"/>
                    <a:pt x="5745" y="19961"/>
                    <a:pt x="6545" y="19961"/>
                  </a:cubicBezTo>
                  <a:cubicBezTo>
                    <a:pt x="7362" y="19961"/>
                    <a:pt x="8015" y="19308"/>
                    <a:pt x="8015" y="18491"/>
                  </a:cubicBezTo>
                  <a:lnTo>
                    <a:pt x="8015" y="13309"/>
                  </a:lnTo>
                  <a:lnTo>
                    <a:pt x="8015" y="13295"/>
                  </a:lnTo>
                  <a:cubicBezTo>
                    <a:pt x="8126" y="13077"/>
                    <a:pt x="8194" y="12832"/>
                    <a:pt x="8194" y="12587"/>
                  </a:cubicBezTo>
                  <a:cubicBezTo>
                    <a:pt x="8194" y="12166"/>
                    <a:pt x="7554" y="11783"/>
                    <a:pt x="7280" y="11499"/>
                  </a:cubicBezTo>
                  <a:lnTo>
                    <a:pt x="7757" y="10859"/>
                  </a:lnTo>
                  <a:cubicBezTo>
                    <a:pt x="7920" y="10614"/>
                    <a:pt x="8015" y="10314"/>
                    <a:pt x="8015" y="10000"/>
                  </a:cubicBezTo>
                  <a:lnTo>
                    <a:pt x="8015" y="1457"/>
                  </a:lnTo>
                  <a:cubicBezTo>
                    <a:pt x="8015" y="654"/>
                    <a:pt x="7362" y="0"/>
                    <a:pt x="6545" y="0"/>
                  </a:cubicBezTo>
                  <a:close/>
                </a:path>
              </a:pathLst>
            </a:custGeom>
            <a:solidFill>
              <a:srgbClr val="337291"/>
            </a:solidFill>
            <a:ln>
              <a:solidFill>
                <a:srgbClr val="0C343D"/>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 name="Google Shape;848;p38">
            <a:extLst>
              <a:ext uri="{FF2B5EF4-FFF2-40B4-BE49-F238E27FC236}">
                <a16:creationId xmlns:a16="http://schemas.microsoft.com/office/drawing/2014/main" id="{D75F8CAE-5524-D292-2B35-BFDD554CFEA6}"/>
              </a:ext>
            </a:extLst>
          </p:cNvPr>
          <p:cNvGrpSpPr/>
          <p:nvPr/>
        </p:nvGrpSpPr>
        <p:grpSpPr>
          <a:xfrm>
            <a:off x="7063457" y="21457603"/>
            <a:ext cx="1524254" cy="1489840"/>
            <a:chOff x="3603975" y="991225"/>
            <a:chExt cx="3672000" cy="3672000"/>
          </a:xfrm>
        </p:grpSpPr>
        <p:grpSp>
          <p:nvGrpSpPr>
            <p:cNvPr id="46" name="Google Shape;849;p38">
              <a:extLst>
                <a:ext uri="{FF2B5EF4-FFF2-40B4-BE49-F238E27FC236}">
                  <a16:creationId xmlns:a16="http://schemas.microsoft.com/office/drawing/2014/main" id="{7DF982E2-EC68-6AB8-1B4A-60B9649593C8}"/>
                </a:ext>
              </a:extLst>
            </p:cNvPr>
            <p:cNvGrpSpPr/>
            <p:nvPr/>
          </p:nvGrpSpPr>
          <p:grpSpPr>
            <a:xfrm>
              <a:off x="3603975" y="991225"/>
              <a:ext cx="3672000" cy="3672000"/>
              <a:chOff x="2736050" y="970450"/>
              <a:chExt cx="3672000" cy="3672000"/>
            </a:xfrm>
          </p:grpSpPr>
          <p:sp>
            <p:nvSpPr>
              <p:cNvPr id="49" name="Google Shape;850;p38">
                <a:extLst>
                  <a:ext uri="{FF2B5EF4-FFF2-40B4-BE49-F238E27FC236}">
                    <a16:creationId xmlns:a16="http://schemas.microsoft.com/office/drawing/2014/main" id="{194D501F-BCD8-3A11-3378-1B90E0E45E1B}"/>
                  </a:ext>
                </a:extLst>
              </p:cNvPr>
              <p:cNvSpPr/>
              <p:nvPr/>
            </p:nvSpPr>
            <p:spPr>
              <a:xfrm>
                <a:off x="2736050" y="970450"/>
                <a:ext cx="3672000" cy="36720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1;p38">
                <a:extLst>
                  <a:ext uri="{FF2B5EF4-FFF2-40B4-BE49-F238E27FC236}">
                    <a16:creationId xmlns:a16="http://schemas.microsoft.com/office/drawing/2014/main" id="{E1F9A3E9-530A-4F4C-E0BC-D5707BE042F2}"/>
                  </a:ext>
                </a:extLst>
              </p:cNvPr>
              <p:cNvSpPr/>
              <p:nvPr/>
            </p:nvSpPr>
            <p:spPr>
              <a:xfrm>
                <a:off x="4633905" y="1229876"/>
                <a:ext cx="1293926" cy="3153048"/>
              </a:xfrm>
              <a:custGeom>
                <a:avLst/>
                <a:gdLst/>
                <a:ahLst/>
                <a:cxnLst/>
                <a:rect l="l" t="t" r="r" b="b"/>
                <a:pathLst>
                  <a:path w="8192" h="19962" extrusionOk="0">
                    <a:moveTo>
                      <a:pt x="1647" y="0"/>
                    </a:moveTo>
                    <a:cubicBezTo>
                      <a:pt x="830" y="0"/>
                      <a:pt x="177" y="654"/>
                      <a:pt x="177" y="1457"/>
                    </a:cubicBezTo>
                    <a:lnTo>
                      <a:pt x="177" y="10000"/>
                    </a:lnTo>
                    <a:cubicBezTo>
                      <a:pt x="177" y="10314"/>
                      <a:pt x="272" y="10614"/>
                      <a:pt x="435" y="10859"/>
                    </a:cubicBezTo>
                    <a:lnTo>
                      <a:pt x="873" y="11499"/>
                    </a:lnTo>
                    <a:cubicBezTo>
                      <a:pt x="599" y="11783"/>
                      <a:pt x="1" y="12166"/>
                      <a:pt x="1" y="12587"/>
                    </a:cubicBezTo>
                    <a:cubicBezTo>
                      <a:pt x="1" y="12832"/>
                      <a:pt x="70" y="13077"/>
                      <a:pt x="177" y="13295"/>
                    </a:cubicBezTo>
                    <a:lnTo>
                      <a:pt x="177" y="13309"/>
                    </a:lnTo>
                    <a:lnTo>
                      <a:pt x="177" y="18491"/>
                    </a:lnTo>
                    <a:cubicBezTo>
                      <a:pt x="177" y="19308"/>
                      <a:pt x="830" y="19961"/>
                      <a:pt x="1647" y="19961"/>
                    </a:cubicBezTo>
                    <a:cubicBezTo>
                      <a:pt x="2450" y="19961"/>
                      <a:pt x="3104" y="19308"/>
                      <a:pt x="3104" y="18491"/>
                    </a:cubicBezTo>
                    <a:lnTo>
                      <a:pt x="3104" y="18276"/>
                    </a:lnTo>
                    <a:lnTo>
                      <a:pt x="3267" y="18276"/>
                    </a:lnTo>
                    <a:cubicBezTo>
                      <a:pt x="3348" y="18276"/>
                      <a:pt x="3417" y="18276"/>
                      <a:pt x="3486" y="18263"/>
                    </a:cubicBezTo>
                    <a:cubicBezTo>
                      <a:pt x="3499" y="18263"/>
                      <a:pt x="3512" y="18263"/>
                      <a:pt x="3525" y="18246"/>
                    </a:cubicBezTo>
                    <a:cubicBezTo>
                      <a:pt x="4655" y="18181"/>
                      <a:pt x="5566" y="17254"/>
                      <a:pt x="5595" y="16111"/>
                    </a:cubicBezTo>
                    <a:cubicBezTo>
                      <a:pt x="6751" y="15676"/>
                      <a:pt x="7525" y="14559"/>
                      <a:pt x="7525" y="13309"/>
                    </a:cubicBezTo>
                    <a:cubicBezTo>
                      <a:pt x="7525" y="13158"/>
                      <a:pt x="7512" y="13008"/>
                      <a:pt x="7486" y="12858"/>
                    </a:cubicBezTo>
                    <a:cubicBezTo>
                      <a:pt x="7473" y="12587"/>
                      <a:pt x="7392" y="12329"/>
                      <a:pt x="7267" y="12097"/>
                    </a:cubicBezTo>
                    <a:cubicBezTo>
                      <a:pt x="7865" y="11525"/>
                      <a:pt x="8192" y="10751"/>
                      <a:pt x="8192" y="9919"/>
                    </a:cubicBezTo>
                    <a:cubicBezTo>
                      <a:pt x="8192" y="9648"/>
                      <a:pt x="8166" y="9377"/>
                      <a:pt x="8084" y="9119"/>
                    </a:cubicBezTo>
                    <a:cubicBezTo>
                      <a:pt x="8045" y="8857"/>
                      <a:pt x="7934" y="8629"/>
                      <a:pt x="7800" y="8410"/>
                    </a:cubicBezTo>
                    <a:cubicBezTo>
                      <a:pt x="7702" y="8260"/>
                      <a:pt x="7594" y="8109"/>
                      <a:pt x="7473" y="7959"/>
                    </a:cubicBezTo>
                    <a:cubicBezTo>
                      <a:pt x="7813" y="7430"/>
                      <a:pt x="7976" y="6790"/>
                      <a:pt x="7921" y="6150"/>
                    </a:cubicBezTo>
                    <a:cubicBezTo>
                      <a:pt x="7865" y="5428"/>
                      <a:pt x="7568" y="4749"/>
                      <a:pt x="7049" y="4233"/>
                    </a:cubicBezTo>
                    <a:cubicBezTo>
                      <a:pt x="6751" y="3932"/>
                      <a:pt x="6382" y="3701"/>
                      <a:pt x="5987" y="3550"/>
                    </a:cubicBezTo>
                    <a:cubicBezTo>
                      <a:pt x="5974" y="3361"/>
                      <a:pt x="5948" y="3185"/>
                      <a:pt x="5893" y="3008"/>
                    </a:cubicBezTo>
                    <a:cubicBezTo>
                      <a:pt x="5840" y="2789"/>
                      <a:pt x="5742" y="2600"/>
                      <a:pt x="5621" y="2407"/>
                    </a:cubicBezTo>
                    <a:cubicBezTo>
                      <a:pt x="5540" y="2286"/>
                      <a:pt x="5445" y="2179"/>
                      <a:pt x="5334" y="2068"/>
                    </a:cubicBezTo>
                    <a:cubicBezTo>
                      <a:pt x="4913" y="1646"/>
                      <a:pt x="4344" y="1424"/>
                      <a:pt x="3768" y="1424"/>
                    </a:cubicBezTo>
                    <a:cubicBezTo>
                      <a:pt x="3545" y="1424"/>
                      <a:pt x="3321" y="1457"/>
                      <a:pt x="3104" y="1525"/>
                    </a:cubicBezTo>
                    <a:lnTo>
                      <a:pt x="3104" y="1457"/>
                    </a:lnTo>
                    <a:cubicBezTo>
                      <a:pt x="3104" y="654"/>
                      <a:pt x="2450" y="0"/>
                      <a:pt x="1647" y="0"/>
                    </a:cubicBezTo>
                    <a:close/>
                  </a:path>
                </a:pathLst>
              </a:custGeom>
              <a:solidFill>
                <a:srgbClr val="C05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852;p38">
              <a:extLst>
                <a:ext uri="{FF2B5EF4-FFF2-40B4-BE49-F238E27FC236}">
                  <a16:creationId xmlns:a16="http://schemas.microsoft.com/office/drawing/2014/main" id="{A7A07A49-02EC-DD10-ADFE-28BF726C234A}"/>
                </a:ext>
              </a:extLst>
            </p:cNvPr>
            <p:cNvSpPr/>
            <p:nvPr/>
          </p:nvSpPr>
          <p:spPr>
            <a:xfrm>
              <a:off x="4118184" y="1250724"/>
              <a:ext cx="1294072" cy="3152199"/>
            </a:xfrm>
            <a:custGeom>
              <a:avLst/>
              <a:gdLst/>
              <a:ahLst/>
              <a:cxnLst/>
              <a:rect l="l" t="t" r="r" b="b"/>
              <a:pathLst>
                <a:path w="8195" h="19962" extrusionOk="0">
                  <a:moveTo>
                    <a:pt x="6545" y="0"/>
                  </a:moveTo>
                  <a:cubicBezTo>
                    <a:pt x="5745" y="0"/>
                    <a:pt x="5092" y="654"/>
                    <a:pt x="5092" y="1457"/>
                  </a:cubicBezTo>
                  <a:lnTo>
                    <a:pt x="5092" y="1525"/>
                  </a:lnTo>
                  <a:cubicBezTo>
                    <a:pt x="4875" y="1457"/>
                    <a:pt x="4650" y="1424"/>
                    <a:pt x="4426" y="1424"/>
                  </a:cubicBezTo>
                  <a:cubicBezTo>
                    <a:pt x="3849" y="1424"/>
                    <a:pt x="3276" y="1646"/>
                    <a:pt x="2845" y="2068"/>
                  </a:cubicBezTo>
                  <a:cubicBezTo>
                    <a:pt x="2750" y="2179"/>
                    <a:pt x="2655" y="2286"/>
                    <a:pt x="2574" y="2407"/>
                  </a:cubicBezTo>
                  <a:cubicBezTo>
                    <a:pt x="2437" y="2600"/>
                    <a:pt x="2355" y="2789"/>
                    <a:pt x="2300" y="3008"/>
                  </a:cubicBezTo>
                  <a:cubicBezTo>
                    <a:pt x="2247" y="3185"/>
                    <a:pt x="2218" y="3361"/>
                    <a:pt x="2205" y="3550"/>
                  </a:cubicBezTo>
                  <a:cubicBezTo>
                    <a:pt x="1810" y="3701"/>
                    <a:pt x="1444" y="3932"/>
                    <a:pt x="1143" y="4233"/>
                  </a:cubicBezTo>
                  <a:cubicBezTo>
                    <a:pt x="627" y="4749"/>
                    <a:pt x="314" y="5428"/>
                    <a:pt x="275" y="6150"/>
                  </a:cubicBezTo>
                  <a:cubicBezTo>
                    <a:pt x="219" y="6790"/>
                    <a:pt x="382" y="7430"/>
                    <a:pt x="722" y="7959"/>
                  </a:cubicBezTo>
                  <a:cubicBezTo>
                    <a:pt x="601" y="8109"/>
                    <a:pt x="490" y="8260"/>
                    <a:pt x="396" y="8410"/>
                  </a:cubicBezTo>
                  <a:cubicBezTo>
                    <a:pt x="258" y="8629"/>
                    <a:pt x="151" y="8857"/>
                    <a:pt x="95" y="9119"/>
                  </a:cubicBezTo>
                  <a:cubicBezTo>
                    <a:pt x="30" y="9377"/>
                    <a:pt x="0" y="9648"/>
                    <a:pt x="0" y="9919"/>
                  </a:cubicBezTo>
                  <a:cubicBezTo>
                    <a:pt x="0" y="10751"/>
                    <a:pt x="327" y="11525"/>
                    <a:pt x="912" y="12097"/>
                  </a:cubicBezTo>
                  <a:cubicBezTo>
                    <a:pt x="791" y="12329"/>
                    <a:pt x="722" y="12587"/>
                    <a:pt x="696" y="12858"/>
                  </a:cubicBezTo>
                  <a:cubicBezTo>
                    <a:pt x="683" y="13008"/>
                    <a:pt x="667" y="13158"/>
                    <a:pt x="667" y="13309"/>
                  </a:cubicBezTo>
                  <a:cubicBezTo>
                    <a:pt x="667" y="14559"/>
                    <a:pt x="1431" y="15676"/>
                    <a:pt x="2600" y="16111"/>
                  </a:cubicBezTo>
                  <a:cubicBezTo>
                    <a:pt x="2626" y="17254"/>
                    <a:pt x="3541" y="18181"/>
                    <a:pt x="4667" y="18246"/>
                  </a:cubicBezTo>
                  <a:cubicBezTo>
                    <a:pt x="4684" y="18263"/>
                    <a:pt x="4684" y="18263"/>
                    <a:pt x="4697" y="18263"/>
                  </a:cubicBezTo>
                  <a:cubicBezTo>
                    <a:pt x="4778" y="18276"/>
                    <a:pt x="4847" y="18276"/>
                    <a:pt x="4929" y="18276"/>
                  </a:cubicBezTo>
                  <a:lnTo>
                    <a:pt x="5092" y="18276"/>
                  </a:lnTo>
                  <a:lnTo>
                    <a:pt x="5092" y="18491"/>
                  </a:lnTo>
                  <a:cubicBezTo>
                    <a:pt x="5092" y="19308"/>
                    <a:pt x="5745" y="19961"/>
                    <a:pt x="6545" y="19961"/>
                  </a:cubicBezTo>
                  <a:cubicBezTo>
                    <a:pt x="7362" y="19961"/>
                    <a:pt x="8015" y="19308"/>
                    <a:pt x="8015" y="18491"/>
                  </a:cubicBezTo>
                  <a:lnTo>
                    <a:pt x="8015" y="13309"/>
                  </a:lnTo>
                  <a:lnTo>
                    <a:pt x="8015" y="13295"/>
                  </a:lnTo>
                  <a:cubicBezTo>
                    <a:pt x="8126" y="13077"/>
                    <a:pt x="8194" y="12832"/>
                    <a:pt x="8194" y="12587"/>
                  </a:cubicBezTo>
                  <a:cubicBezTo>
                    <a:pt x="8194" y="12166"/>
                    <a:pt x="7554" y="11783"/>
                    <a:pt x="7280" y="11499"/>
                  </a:cubicBezTo>
                  <a:lnTo>
                    <a:pt x="7757" y="10859"/>
                  </a:lnTo>
                  <a:cubicBezTo>
                    <a:pt x="7920" y="10614"/>
                    <a:pt x="8015" y="10314"/>
                    <a:pt x="8015" y="10000"/>
                  </a:cubicBezTo>
                  <a:lnTo>
                    <a:pt x="8015" y="1457"/>
                  </a:lnTo>
                  <a:cubicBezTo>
                    <a:pt x="8015" y="654"/>
                    <a:pt x="7362" y="0"/>
                    <a:pt x="6545" y="0"/>
                  </a:cubicBezTo>
                  <a:close/>
                </a:path>
              </a:pathLst>
            </a:custGeom>
            <a:solidFill>
              <a:srgbClr val="C0504D"/>
            </a:solidFill>
            <a:ln>
              <a:solidFill>
                <a:srgbClr val="0C343D"/>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1" name="TextBox 50">
            <a:extLst>
              <a:ext uri="{FF2B5EF4-FFF2-40B4-BE49-F238E27FC236}">
                <a16:creationId xmlns:a16="http://schemas.microsoft.com/office/drawing/2014/main" id="{7FEC3E66-C8EF-A25D-3868-27086759B417}"/>
              </a:ext>
            </a:extLst>
          </p:cNvPr>
          <p:cNvSpPr txBox="1"/>
          <p:nvPr/>
        </p:nvSpPr>
        <p:spPr>
          <a:xfrm>
            <a:off x="3669440" y="23798951"/>
            <a:ext cx="4041926" cy="13934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43847"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solidFill>
                  <a:schemeClr val="accent1">
                    <a:lumMod val="50000"/>
                  </a:schemeClr>
                </a:solidFill>
              </a:rPr>
              <a:t>VGG</a:t>
            </a:r>
          </a:p>
        </p:txBody>
      </p:sp>
      <p:sp>
        <p:nvSpPr>
          <p:cNvPr id="53" name="TextBox 52">
            <a:extLst>
              <a:ext uri="{FF2B5EF4-FFF2-40B4-BE49-F238E27FC236}">
                <a16:creationId xmlns:a16="http://schemas.microsoft.com/office/drawing/2014/main" id="{0DE9F1DD-999F-6838-CB54-9031697BAC47}"/>
              </a:ext>
            </a:extLst>
          </p:cNvPr>
          <p:cNvSpPr txBox="1"/>
          <p:nvPr/>
        </p:nvSpPr>
        <p:spPr>
          <a:xfrm>
            <a:off x="677002" y="23809965"/>
            <a:ext cx="4041926" cy="13934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43847" tIns="148590" rIns="148590" bIns="148590" numCol="1" spcCol="1270" anchor="ctr" anchorCtr="0">
            <a:noAutofit/>
          </a:bodyPr>
          <a:lstStyle/>
          <a:p>
            <a:pPr marL="0" lvl="0" indent="0" algn="l" defTabSz="1733550">
              <a:lnSpc>
                <a:spcPct val="90000"/>
              </a:lnSpc>
              <a:spcBef>
                <a:spcPct val="0"/>
              </a:spcBef>
              <a:spcAft>
                <a:spcPct val="35000"/>
              </a:spcAft>
              <a:buNone/>
            </a:pPr>
            <a:r>
              <a:rPr lang="en-US" sz="3600" kern="1200" dirty="0">
                <a:solidFill>
                  <a:srgbClr val="0C343D"/>
                </a:solidFill>
              </a:rPr>
              <a:t>U-NET</a:t>
            </a:r>
            <a:r>
              <a:rPr lang="en-US" sz="3900" kern="1200" dirty="0">
                <a:solidFill>
                  <a:srgbClr val="0C343D"/>
                </a:solidFill>
              </a:rPr>
              <a:t> </a:t>
            </a:r>
          </a:p>
        </p:txBody>
      </p:sp>
      <p:sp>
        <p:nvSpPr>
          <p:cNvPr id="85" name="TextBox 84">
            <a:extLst>
              <a:ext uri="{FF2B5EF4-FFF2-40B4-BE49-F238E27FC236}">
                <a16:creationId xmlns:a16="http://schemas.microsoft.com/office/drawing/2014/main" id="{69CF23D8-178C-11DB-8A89-29B002D841A4}"/>
              </a:ext>
            </a:extLst>
          </p:cNvPr>
          <p:cNvSpPr txBox="1"/>
          <p:nvPr/>
        </p:nvSpPr>
        <p:spPr>
          <a:xfrm>
            <a:off x="6065837" y="23759319"/>
            <a:ext cx="2942258" cy="203858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43847" tIns="148590" rIns="148590" bIns="148590" numCol="1" spcCol="1270" anchor="ctr" anchorCtr="0">
            <a:noAutofit/>
          </a:bodyPr>
          <a:lstStyle/>
          <a:p>
            <a:pPr algn="l" defTabSz="1733550">
              <a:lnSpc>
                <a:spcPct val="90000"/>
              </a:lnSpc>
              <a:spcBef>
                <a:spcPct val="0"/>
              </a:spcBef>
              <a:spcAft>
                <a:spcPct val="35000"/>
              </a:spcAft>
            </a:pPr>
            <a:r>
              <a:rPr lang="en-US" sz="3600" kern="1200" dirty="0">
                <a:solidFill>
                  <a:srgbClr val="C00000"/>
                </a:solidFill>
              </a:rPr>
              <a:t>U-NET </a:t>
            </a:r>
            <a:r>
              <a:rPr lang="en-US" sz="3600" dirty="0">
                <a:solidFill>
                  <a:srgbClr val="C00000"/>
                </a:solidFill>
              </a:rPr>
              <a:t>Inception</a:t>
            </a:r>
          </a:p>
          <a:p>
            <a:pPr marL="0" lvl="0" indent="0" algn="l" defTabSz="1733550">
              <a:lnSpc>
                <a:spcPct val="90000"/>
              </a:lnSpc>
              <a:spcBef>
                <a:spcPct val="0"/>
              </a:spcBef>
              <a:spcAft>
                <a:spcPct val="35000"/>
              </a:spcAft>
              <a:buNone/>
            </a:pPr>
            <a:r>
              <a:rPr lang="en-US" sz="3900" kern="1200"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1127</TotalTime>
  <Words>345</Words>
  <Application>Microsoft Office PowerPoint</Application>
  <PresentationFormat>Custom</PresentationFormat>
  <Paragraphs>64</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Gadugi</vt:lpstr>
      <vt:lpstr>Palatino Linotype</vt:lpstr>
      <vt:lpstr>Tahoma</vt:lpstr>
      <vt:lpstr>Times New Roman</vt:lpstr>
      <vt:lpstr>Trebuchet MS</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M.Gamal</dc:creator>
  <cp:lastModifiedBy>sondos mahmoud</cp:lastModifiedBy>
  <cp:revision>53</cp:revision>
  <dcterms:created xsi:type="dcterms:W3CDTF">2022-12-16T12:01:53Z</dcterms:created>
  <dcterms:modified xsi:type="dcterms:W3CDTF">2023-12-31T18:27:33Z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2018-11-05T00:00:00Z</vt:filetime>
  </property>
  <property fmtid="{D5CDD505-2E9C-101B-9397-08002B2CF9AE}" pid="3" name="Creator">
    <vt:lpwstr>Adobe InDesign CC 14.0 (Macintosh)</vt:lpwstr>
  </property>
  <property fmtid="{D5CDD505-2E9C-101B-9397-08002B2CF9AE}" pid="4" name="LastSaved">
    <vt:filetime>2022-12-16T00:00:00Z</vt:filetime>
  </property>
  <property fmtid="{D5CDD505-2E9C-101B-9397-08002B2CF9AE}" pid="5" name="Producer">
    <vt:lpwstr>Adobe PDF Library 15.0</vt:lpwstr>
  </property>
</Properties>
</file>