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7275" cy="42794238"/>
  <p:notesSz cx="7556500" cy="10693400"/>
  <p:defaultTextStyle>
    <a:defPPr>
      <a:defRPr kern="0"/>
    </a:defPPr>
  </p:defaultTextStyle>
  <p:extLst>
    <p:ext uri="{EFAFB233-063F-42B5-8137-9DF3F51BA10A}">
      <p15:sldGuideLst xmlns:p15="http://schemas.microsoft.com/office/powerpoint/2012/main">
        <p15:guide id="1" orient="horz" pos="11526" userDrawn="1">
          <p15:clr>
            <a:srgbClr val="A4A3A4"/>
          </p15:clr>
        </p15:guide>
        <p15:guide id="2" pos="8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93B2D6"/>
    <a:srgbClr val="C00000"/>
    <a:srgbClr val="DE7979"/>
    <a:srgbClr val="4D1C1B"/>
    <a:srgbClr val="7C2E2C"/>
    <a:srgbClr val="351413"/>
    <a:srgbClr val="F6ECEC"/>
    <a:srgbClr val="4774AB"/>
    <a:srgbClr val="5A8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33" autoAdjust="0"/>
  </p:normalViewPr>
  <p:slideViewPr>
    <p:cSldViewPr>
      <p:cViewPr>
        <p:scale>
          <a:sx n="33" d="100"/>
          <a:sy n="33" d="100"/>
        </p:scale>
        <p:origin x="1157" y="-5146"/>
      </p:cViewPr>
      <p:guideLst>
        <p:guide orient="horz" pos="11526"/>
        <p:guide pos="86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F8740-79A0-4054-B38D-A3535A41D217}" type="doc">
      <dgm:prSet loTypeId="urn:microsoft.com/office/officeart/2008/layout/PictureStrips" loCatId="list" qsTypeId="urn:microsoft.com/office/officeart/2005/8/quickstyle/simple1" qsCatId="simple" csTypeId="urn:microsoft.com/office/officeart/2005/8/colors/accent2_2" csCatId="accent2" phldr="1"/>
      <dgm:spPr/>
      <dgm:t>
        <a:bodyPr/>
        <a:lstStyle/>
        <a:p>
          <a:endParaRPr lang="en-US"/>
        </a:p>
      </dgm:t>
    </dgm:pt>
    <dgm:pt modelId="{04435AA3-AC22-46B6-9D81-E62F8499C78A}">
      <dgm:prSet phldrT="[Text]"/>
      <dgm:spPr/>
      <dgm:t>
        <a:bodyPr/>
        <a:lstStyle/>
        <a:p>
          <a:r>
            <a:rPr lang="en-US" dirty="0"/>
            <a:t>U-NET </a:t>
          </a:r>
        </a:p>
      </dgm:t>
    </dgm:pt>
    <dgm:pt modelId="{710BD69E-D4F2-4D9B-819F-F74957488C78}" type="parTrans" cxnId="{74BDE4E4-8DD6-4E5F-B73E-2EAAF235D212}">
      <dgm:prSet/>
      <dgm:spPr/>
      <dgm:t>
        <a:bodyPr/>
        <a:lstStyle/>
        <a:p>
          <a:endParaRPr lang="en-US"/>
        </a:p>
      </dgm:t>
    </dgm:pt>
    <dgm:pt modelId="{874C98A8-3065-4B64-AD78-33EEA1DE613A}" type="sibTrans" cxnId="{74BDE4E4-8DD6-4E5F-B73E-2EAAF235D212}">
      <dgm:prSet/>
      <dgm:spPr/>
      <dgm:t>
        <a:bodyPr/>
        <a:lstStyle/>
        <a:p>
          <a:endParaRPr lang="en-US"/>
        </a:p>
      </dgm:t>
    </dgm:pt>
    <dgm:pt modelId="{EFDE3BF2-B02D-4E06-B3E7-28663E29B455}">
      <dgm:prSet phldrT="[Text]"/>
      <dgm:spPr/>
      <dgm:t>
        <a:bodyPr/>
        <a:lstStyle/>
        <a:p>
          <a:r>
            <a:rPr lang="en-US" dirty="0"/>
            <a:t>U-NET Inception</a:t>
          </a:r>
        </a:p>
      </dgm:t>
    </dgm:pt>
    <dgm:pt modelId="{8BF4D442-22F4-4416-AFF6-5336B0D3FC66}" type="parTrans" cxnId="{0ECD5E41-1EA9-4133-8B01-7BDB95522400}">
      <dgm:prSet/>
      <dgm:spPr/>
      <dgm:t>
        <a:bodyPr/>
        <a:lstStyle/>
        <a:p>
          <a:endParaRPr lang="en-US"/>
        </a:p>
      </dgm:t>
    </dgm:pt>
    <dgm:pt modelId="{722EF9CC-9095-4E9D-BA6A-39BC8A1ED66D}" type="sibTrans" cxnId="{0ECD5E41-1EA9-4133-8B01-7BDB95522400}">
      <dgm:prSet/>
      <dgm:spPr/>
      <dgm:t>
        <a:bodyPr/>
        <a:lstStyle/>
        <a:p>
          <a:endParaRPr lang="en-US"/>
        </a:p>
      </dgm:t>
    </dgm:pt>
    <dgm:pt modelId="{9871B061-6503-45DC-849F-FB4BD1B9D976}" type="pres">
      <dgm:prSet presAssocID="{8BCF8740-79A0-4054-B38D-A3535A41D217}" presName="Name0" presStyleCnt="0">
        <dgm:presLayoutVars>
          <dgm:dir/>
          <dgm:resizeHandles val="exact"/>
        </dgm:presLayoutVars>
      </dgm:prSet>
      <dgm:spPr/>
    </dgm:pt>
    <dgm:pt modelId="{9F722C1A-A542-4496-9B98-5E3AB9D53C21}" type="pres">
      <dgm:prSet presAssocID="{04435AA3-AC22-46B6-9D81-E62F8499C78A}" presName="composite" presStyleCnt="0"/>
      <dgm:spPr/>
    </dgm:pt>
    <dgm:pt modelId="{CF7A8E70-602B-45F8-8BE6-CECBDE2161BE}" type="pres">
      <dgm:prSet presAssocID="{04435AA3-AC22-46B6-9D81-E62F8499C78A}" presName="rect1" presStyleLbl="trAlignAcc1" presStyleIdx="0" presStyleCnt="2">
        <dgm:presLayoutVars>
          <dgm:bulletEnabled val="1"/>
        </dgm:presLayoutVars>
      </dgm:prSet>
      <dgm:spPr/>
    </dgm:pt>
    <dgm:pt modelId="{AB517F61-95B6-4D09-879A-F3CDE3B84F1C}" type="pres">
      <dgm:prSet presAssocID="{04435AA3-AC22-46B6-9D81-E62F8499C78A}" presName="rect2"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Badge 1 with solid fill"/>
        </a:ext>
      </dgm:extLst>
    </dgm:pt>
    <dgm:pt modelId="{492209D2-CC93-42E5-AC89-81A29926A729}" type="pres">
      <dgm:prSet presAssocID="{874C98A8-3065-4B64-AD78-33EEA1DE613A}" presName="sibTrans" presStyleCnt="0"/>
      <dgm:spPr/>
    </dgm:pt>
    <dgm:pt modelId="{C5C65685-0A1B-491A-B362-4A5906E7BFC3}" type="pres">
      <dgm:prSet presAssocID="{EFDE3BF2-B02D-4E06-B3E7-28663E29B455}" presName="composite" presStyleCnt="0"/>
      <dgm:spPr/>
    </dgm:pt>
    <dgm:pt modelId="{0DA6334D-5601-4294-ABBD-28D64E3CF9B6}" type="pres">
      <dgm:prSet presAssocID="{EFDE3BF2-B02D-4E06-B3E7-28663E29B455}" presName="rect1" presStyleLbl="trAlignAcc1" presStyleIdx="1" presStyleCnt="2" custLinFactNeighborX="-5706">
        <dgm:presLayoutVars>
          <dgm:bulletEnabled val="1"/>
        </dgm:presLayoutVars>
      </dgm:prSet>
      <dgm:spPr/>
    </dgm:pt>
    <dgm:pt modelId="{B0416801-CAE9-4CFA-BF2A-1035B5E35ABD}" type="pres">
      <dgm:prSet presAssocID="{EFDE3BF2-B02D-4E06-B3E7-28663E29B455}" presName="rect2" presStyleLbl="fgImgPlace1" presStyleIdx="1" presStyleCnt="2" custLinFactNeighborX="-2738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pt>
  </dgm:ptLst>
  <dgm:cxnLst>
    <dgm:cxn modelId="{1CC54A39-344F-427B-BBCF-37144D71C4F6}" type="presOf" srcId="{04435AA3-AC22-46B6-9D81-E62F8499C78A}" destId="{CF7A8E70-602B-45F8-8BE6-CECBDE2161BE}" srcOrd="0" destOrd="0" presId="urn:microsoft.com/office/officeart/2008/layout/PictureStrips"/>
    <dgm:cxn modelId="{0ECD5E41-1EA9-4133-8B01-7BDB95522400}" srcId="{8BCF8740-79A0-4054-B38D-A3535A41D217}" destId="{EFDE3BF2-B02D-4E06-B3E7-28663E29B455}" srcOrd="1" destOrd="0" parTransId="{8BF4D442-22F4-4416-AFF6-5336B0D3FC66}" sibTransId="{722EF9CC-9095-4E9D-BA6A-39BC8A1ED66D}"/>
    <dgm:cxn modelId="{FF040A6B-7350-4852-8862-A0C4F8EE16FD}" type="presOf" srcId="{EFDE3BF2-B02D-4E06-B3E7-28663E29B455}" destId="{0DA6334D-5601-4294-ABBD-28D64E3CF9B6}" srcOrd="0" destOrd="0" presId="urn:microsoft.com/office/officeart/2008/layout/PictureStrips"/>
    <dgm:cxn modelId="{CB03197E-C865-4E67-ADC8-C48E30626856}" type="presOf" srcId="{8BCF8740-79A0-4054-B38D-A3535A41D217}" destId="{9871B061-6503-45DC-849F-FB4BD1B9D976}" srcOrd="0" destOrd="0" presId="urn:microsoft.com/office/officeart/2008/layout/PictureStrips"/>
    <dgm:cxn modelId="{74BDE4E4-8DD6-4E5F-B73E-2EAAF235D212}" srcId="{8BCF8740-79A0-4054-B38D-A3535A41D217}" destId="{04435AA3-AC22-46B6-9D81-E62F8499C78A}" srcOrd="0" destOrd="0" parTransId="{710BD69E-D4F2-4D9B-819F-F74957488C78}" sibTransId="{874C98A8-3065-4B64-AD78-33EEA1DE613A}"/>
    <dgm:cxn modelId="{D71A7E73-3483-42F9-8DFF-9AF30D8E9485}" type="presParOf" srcId="{9871B061-6503-45DC-849F-FB4BD1B9D976}" destId="{9F722C1A-A542-4496-9B98-5E3AB9D53C21}" srcOrd="0" destOrd="0" presId="urn:microsoft.com/office/officeart/2008/layout/PictureStrips"/>
    <dgm:cxn modelId="{6D767EF1-8FF9-4D8B-8FEA-17F53B8CEEAE}" type="presParOf" srcId="{9F722C1A-A542-4496-9B98-5E3AB9D53C21}" destId="{CF7A8E70-602B-45F8-8BE6-CECBDE2161BE}" srcOrd="0" destOrd="0" presId="urn:microsoft.com/office/officeart/2008/layout/PictureStrips"/>
    <dgm:cxn modelId="{2B33811F-9C80-4200-87F9-63CB67182FDA}" type="presParOf" srcId="{9F722C1A-A542-4496-9B98-5E3AB9D53C21}" destId="{AB517F61-95B6-4D09-879A-F3CDE3B84F1C}" srcOrd="1" destOrd="0" presId="urn:microsoft.com/office/officeart/2008/layout/PictureStrips"/>
    <dgm:cxn modelId="{0A4CB964-33B3-45E5-9DF1-7F73D50D0F89}" type="presParOf" srcId="{9871B061-6503-45DC-849F-FB4BD1B9D976}" destId="{492209D2-CC93-42E5-AC89-81A29926A729}" srcOrd="1" destOrd="0" presId="urn:microsoft.com/office/officeart/2008/layout/PictureStrips"/>
    <dgm:cxn modelId="{D7D250DD-C9C1-4F11-AC0D-4616CF70D928}" type="presParOf" srcId="{9871B061-6503-45DC-849F-FB4BD1B9D976}" destId="{C5C65685-0A1B-491A-B362-4A5906E7BFC3}" srcOrd="2" destOrd="0" presId="urn:microsoft.com/office/officeart/2008/layout/PictureStrips"/>
    <dgm:cxn modelId="{2347139B-A56A-4469-98D9-85679C33E75C}" type="presParOf" srcId="{C5C65685-0A1B-491A-B362-4A5906E7BFC3}" destId="{0DA6334D-5601-4294-ABBD-28D64E3CF9B6}" srcOrd="0" destOrd="0" presId="urn:microsoft.com/office/officeart/2008/layout/PictureStrips"/>
    <dgm:cxn modelId="{8F94EFA2-CF28-4D62-A2A8-0F051532DB58}" type="presParOf" srcId="{C5C65685-0A1B-491A-B362-4A5906E7BFC3}" destId="{B0416801-CAE9-4CFA-BF2A-1035B5E35ABD}" srcOrd="1" destOrd="0" presId="urn:microsoft.com/office/officeart/2008/layout/PictureStrips"/>
  </dgm:cxnLst>
  <dgm:bg/>
  <dgm:whole/>
  <dgm:extLst>
    <a:ext uri="http://schemas.microsoft.com/office/drawing/2008/diagram">
      <dsp:dataModelExt xmlns:dsp="http://schemas.microsoft.com/office/drawing/2008/diagram" relId="rId14"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3898E1A-4FF8-4DE2-A49D-BA2C2E23BBE1}"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en-US"/>
        </a:p>
      </dgm:t>
    </dgm:pt>
    <dgm:pt modelId="{6A06FB52-6E3A-4BEE-A74C-C0C3E0BFE603}">
      <dgm:prSet custT="1"/>
      <dgm:spPr>
        <a:solidFill>
          <a:srgbClr val="C00000">
            <a:alpha val="70000"/>
          </a:srgbClr>
        </a:solidFill>
      </dgm:spPr>
      <dgm:t>
        <a:bodyPr/>
        <a:lstStyle/>
        <a:p>
          <a:r>
            <a:rPr lang="en-US" sz="2400" b="1" dirty="0"/>
            <a:t>U-Net with Intra-Tumoral Structures.</a:t>
          </a:r>
          <a:endParaRPr lang="en-US" sz="2400" dirty="0">
            <a:latin typeface="Times New Roman" panose="02020603050405020304" pitchFamily="18" charset="0"/>
            <a:cs typeface="Times New Roman" panose="02020603050405020304" pitchFamily="18" charset="0"/>
          </a:endParaRPr>
        </a:p>
      </dgm:t>
    </dgm:pt>
    <dgm:pt modelId="{9E400ECA-3291-4C10-A0F4-52B5FDBE2E2C}" type="parTrans" cxnId="{16A1E12C-C4D4-4E21-BF60-4C971837D098}">
      <dgm:prSet/>
      <dgm:spPr/>
      <dgm:t>
        <a:bodyPr/>
        <a:lstStyle/>
        <a:p>
          <a:endParaRPr lang="en-US"/>
        </a:p>
      </dgm:t>
    </dgm:pt>
    <dgm:pt modelId="{7B0CF617-59EF-4FBE-950A-EF416FC3177E}" type="sibTrans" cxnId="{16A1E12C-C4D4-4E21-BF60-4C971837D098}">
      <dgm:prSet/>
      <dgm:spPr/>
      <dgm:t>
        <a:bodyPr/>
        <a:lstStyle/>
        <a:p>
          <a:endParaRPr lang="en-US"/>
        </a:p>
      </dgm:t>
    </dgm:pt>
    <dgm:pt modelId="{D8D18C20-B1C8-4494-830C-29ADB35DFFA9}">
      <dgm:prSet custT="1"/>
      <dgm:spPr>
        <a:solidFill>
          <a:srgbClr val="C00000">
            <a:alpha val="49804"/>
          </a:srgbClr>
        </a:solidFill>
        <a:ln>
          <a:solidFill>
            <a:schemeClr val="accent2"/>
          </a:solidFill>
        </a:ln>
      </dgm:spPr>
      <dgm:t>
        <a:bodyPr/>
        <a:lstStyle/>
        <a:p>
          <a:r>
            <a:rPr lang="en-US" sz="2400" b="1" dirty="0"/>
            <a:t>U-Net with Glioma Sub-Regions </a:t>
          </a:r>
          <a:endParaRPr lang="en-US" sz="2400" dirty="0">
            <a:latin typeface="Times New Roman" panose="02020603050405020304" pitchFamily="18" charset="0"/>
            <a:cs typeface="Times New Roman" panose="02020603050405020304" pitchFamily="18" charset="0"/>
          </a:endParaRPr>
        </a:p>
      </dgm:t>
    </dgm:pt>
    <dgm:pt modelId="{0B2548EB-BFBC-429E-B4D6-CE119FC1F8F7}" type="parTrans" cxnId="{590CDEEC-5C88-44D9-8B78-073CCED4B4F6}">
      <dgm:prSet/>
      <dgm:spPr/>
      <dgm:t>
        <a:bodyPr/>
        <a:lstStyle/>
        <a:p>
          <a:endParaRPr lang="en-US"/>
        </a:p>
      </dgm:t>
    </dgm:pt>
    <dgm:pt modelId="{56439719-7446-4FDA-B095-DFD4476ACE99}" type="sibTrans" cxnId="{590CDEEC-5C88-44D9-8B78-073CCED4B4F6}">
      <dgm:prSet/>
      <dgm:spPr/>
      <dgm:t>
        <a:bodyPr/>
        <a:lstStyle/>
        <a:p>
          <a:endParaRPr lang="en-US"/>
        </a:p>
      </dgm:t>
    </dgm:pt>
    <dgm:pt modelId="{0F4294F5-3EF8-4E2C-98CD-2E2975A3E327}">
      <dgm:prSet custT="1"/>
      <dgm:spPr>
        <a:solidFill>
          <a:srgbClr val="C00000">
            <a:alpha val="49804"/>
          </a:srgbClr>
        </a:solidFill>
        <a:ln>
          <a:solidFill>
            <a:schemeClr val="accent2"/>
          </a:solidFill>
        </a:ln>
      </dgm:spPr>
      <dgm:t>
        <a:bodyPr/>
        <a:lstStyle/>
        <a:p>
          <a:pPr>
            <a:buFont typeface="+mj-lt"/>
            <a:buAutoNum type="arabicPeriod"/>
          </a:pPr>
          <a:r>
            <a:rPr lang="en-US" sz="2000" b="1" dirty="0"/>
            <a:t>U-Net with Inception Modules and Intra-Tumoral Structures Objective</a:t>
          </a:r>
          <a:endParaRPr lang="en-US" sz="2000" dirty="0">
            <a:latin typeface="Times New Roman" panose="02020603050405020304" pitchFamily="18" charset="0"/>
            <a:cs typeface="Times New Roman" panose="02020603050405020304" pitchFamily="18" charset="0"/>
          </a:endParaRPr>
        </a:p>
      </dgm:t>
    </dgm:pt>
    <dgm:pt modelId="{0C4CAA09-78CB-48A5-9F1E-CB58B1963187}" type="parTrans" cxnId="{DACAA9CF-8C70-4F5F-ACE9-198BB9DBACCB}">
      <dgm:prSet/>
      <dgm:spPr/>
      <dgm:t>
        <a:bodyPr/>
        <a:lstStyle/>
        <a:p>
          <a:endParaRPr lang="en-US"/>
        </a:p>
      </dgm:t>
    </dgm:pt>
    <dgm:pt modelId="{30DB3F04-7620-4882-A1CC-FA712BAC7145}" type="sibTrans" cxnId="{DACAA9CF-8C70-4F5F-ACE9-198BB9DBACCB}">
      <dgm:prSet/>
      <dgm:spPr/>
      <dgm:t>
        <a:bodyPr/>
        <a:lstStyle/>
        <a:p>
          <a:endParaRPr lang="en-US"/>
        </a:p>
      </dgm:t>
    </dgm:pt>
    <dgm:pt modelId="{D5174537-78CD-432D-87BA-0704608A2B00}">
      <dgm:prSet custT="1"/>
      <dgm:spPr>
        <a:solidFill>
          <a:srgbClr val="C00000">
            <a:alpha val="49804"/>
          </a:srgbClr>
        </a:solidFill>
        <a:ln>
          <a:solidFill>
            <a:schemeClr val="accent2"/>
          </a:solidFill>
        </a:ln>
      </dgm:spPr>
      <dgm:t>
        <a:bodyPr/>
        <a:lstStyle/>
        <a:p>
          <a:pPr>
            <a:buFont typeface="+mj-lt"/>
            <a:buAutoNum type="arabicPeriod"/>
          </a:pPr>
          <a:r>
            <a:rPr lang="en-US" sz="2400" b="1" dirty="0"/>
            <a:t>U-Net with Inception Modules and Glioma Sub-Regions Objective</a:t>
          </a:r>
          <a:endParaRPr lang="en-US" sz="2400" dirty="0">
            <a:latin typeface="Times New Roman" panose="02020603050405020304" pitchFamily="18" charset="0"/>
            <a:cs typeface="Times New Roman" panose="02020603050405020304" pitchFamily="18" charset="0"/>
          </a:endParaRPr>
        </a:p>
      </dgm:t>
    </dgm:pt>
    <dgm:pt modelId="{96FF474D-D3B2-4221-8679-8BD3FE277760}" type="parTrans" cxnId="{09A17A2A-FAB7-4025-815D-C0B37B46D951}">
      <dgm:prSet/>
      <dgm:spPr/>
      <dgm:t>
        <a:bodyPr/>
        <a:lstStyle/>
        <a:p>
          <a:endParaRPr lang="en-US"/>
        </a:p>
      </dgm:t>
    </dgm:pt>
    <dgm:pt modelId="{96B9E9EB-F9CD-49D8-8A02-030A939240EB}" type="sibTrans" cxnId="{09A17A2A-FAB7-4025-815D-C0B37B46D951}">
      <dgm:prSet/>
      <dgm:spPr/>
      <dgm:t>
        <a:bodyPr/>
        <a:lstStyle/>
        <a:p>
          <a:endParaRPr lang="en-US"/>
        </a:p>
      </dgm:t>
    </dgm:pt>
    <dgm:pt modelId="{CCD8714A-16FB-4EBD-8B33-3C0018004565}" type="pres">
      <dgm:prSet presAssocID="{13898E1A-4FF8-4DE2-A49D-BA2C2E23BBE1}" presName="Name0" presStyleCnt="0">
        <dgm:presLayoutVars>
          <dgm:chMax val="7"/>
          <dgm:chPref val="7"/>
          <dgm:dir/>
        </dgm:presLayoutVars>
      </dgm:prSet>
      <dgm:spPr/>
    </dgm:pt>
    <dgm:pt modelId="{91627E4C-FDC2-432E-98CC-4F31EAB56F2A}" type="pres">
      <dgm:prSet presAssocID="{13898E1A-4FF8-4DE2-A49D-BA2C2E23BBE1}" presName="Name1" presStyleCnt="0"/>
      <dgm:spPr/>
    </dgm:pt>
    <dgm:pt modelId="{1C6216D0-106C-41A9-98B0-E3040CAE3F07}" type="pres">
      <dgm:prSet presAssocID="{13898E1A-4FF8-4DE2-A49D-BA2C2E23BBE1}" presName="cycle" presStyleCnt="0"/>
      <dgm:spPr/>
    </dgm:pt>
    <dgm:pt modelId="{BE7AE2F1-AD44-47E0-A1E6-7875C26AC7EC}" type="pres">
      <dgm:prSet presAssocID="{13898E1A-4FF8-4DE2-A49D-BA2C2E23BBE1}" presName="srcNode" presStyleLbl="node1" presStyleIdx="0" presStyleCnt="4"/>
      <dgm:spPr/>
    </dgm:pt>
    <dgm:pt modelId="{714E6BAD-9E06-4DA2-8007-BF00A61B637E}" type="pres">
      <dgm:prSet presAssocID="{13898E1A-4FF8-4DE2-A49D-BA2C2E23BBE1}" presName="conn" presStyleLbl="parChTrans1D2" presStyleIdx="0" presStyleCnt="1"/>
      <dgm:spPr/>
    </dgm:pt>
    <dgm:pt modelId="{93899636-8B7B-45E6-8B99-43AE63D5D9AE}" type="pres">
      <dgm:prSet presAssocID="{13898E1A-4FF8-4DE2-A49D-BA2C2E23BBE1}" presName="extraNode" presStyleLbl="node1" presStyleIdx="0" presStyleCnt="4"/>
      <dgm:spPr/>
    </dgm:pt>
    <dgm:pt modelId="{9B581B42-C65C-4978-A688-7A094D7E494C}" type="pres">
      <dgm:prSet presAssocID="{13898E1A-4FF8-4DE2-A49D-BA2C2E23BBE1}" presName="dstNode" presStyleLbl="node1" presStyleIdx="0" presStyleCnt="4"/>
      <dgm:spPr/>
    </dgm:pt>
    <dgm:pt modelId="{F187D984-AD15-448B-BCB7-6BD11D954D07}" type="pres">
      <dgm:prSet presAssocID="{6A06FB52-6E3A-4BEE-A74C-C0C3E0BFE603}" presName="text_1" presStyleLbl="node1" presStyleIdx="0" presStyleCnt="4">
        <dgm:presLayoutVars>
          <dgm:bulletEnabled val="1"/>
        </dgm:presLayoutVars>
      </dgm:prSet>
      <dgm:spPr/>
    </dgm:pt>
    <dgm:pt modelId="{039FE597-929C-47FE-AD60-468AD14E6177}" type="pres">
      <dgm:prSet presAssocID="{6A06FB52-6E3A-4BEE-A74C-C0C3E0BFE603}" presName="accent_1" presStyleCnt="0"/>
      <dgm:spPr/>
    </dgm:pt>
    <dgm:pt modelId="{12BE25F2-EA7C-4330-A4A1-6D74D0A9B7C7}" type="pres">
      <dgm:prSet presAssocID="{6A06FB52-6E3A-4BEE-A74C-C0C3E0BFE603}" presName="accentRepeatNode" presStyleLbl="solidFgAcc1" presStyleIdx="0" presStyleCnt="4"/>
      <dgm:spPr/>
    </dgm:pt>
    <dgm:pt modelId="{EC94B41B-B2CC-4067-9C1A-5AC143DF5609}" type="pres">
      <dgm:prSet presAssocID="{D8D18C20-B1C8-4494-830C-29ADB35DFFA9}" presName="text_2" presStyleLbl="node1" presStyleIdx="1" presStyleCnt="4">
        <dgm:presLayoutVars>
          <dgm:bulletEnabled val="1"/>
        </dgm:presLayoutVars>
      </dgm:prSet>
      <dgm:spPr/>
    </dgm:pt>
    <dgm:pt modelId="{3CF26B6F-007A-4ADD-B4FF-DDCC61B47ECE}" type="pres">
      <dgm:prSet presAssocID="{D8D18C20-B1C8-4494-830C-29ADB35DFFA9}" presName="accent_2" presStyleCnt="0"/>
      <dgm:spPr/>
    </dgm:pt>
    <dgm:pt modelId="{605F26A8-6594-45E4-88E4-73EB92B1F84B}" type="pres">
      <dgm:prSet presAssocID="{D8D18C20-B1C8-4494-830C-29ADB35DFFA9}" presName="accentRepeatNode" presStyleLbl="solidFgAcc1" presStyleIdx="1" presStyleCnt="4"/>
      <dgm:spPr/>
    </dgm:pt>
    <dgm:pt modelId="{83C7B8FF-0119-4FA5-9889-130232C10B44}" type="pres">
      <dgm:prSet presAssocID="{0F4294F5-3EF8-4E2C-98CD-2E2975A3E327}" presName="text_3" presStyleLbl="node1" presStyleIdx="2" presStyleCnt="4">
        <dgm:presLayoutVars>
          <dgm:bulletEnabled val="1"/>
        </dgm:presLayoutVars>
      </dgm:prSet>
      <dgm:spPr/>
    </dgm:pt>
    <dgm:pt modelId="{6BE92A66-C671-4BFC-8D67-F19FCE4E05DB}" type="pres">
      <dgm:prSet presAssocID="{0F4294F5-3EF8-4E2C-98CD-2E2975A3E327}" presName="accent_3" presStyleCnt="0"/>
      <dgm:spPr/>
    </dgm:pt>
    <dgm:pt modelId="{4D636CA3-5B9A-41FF-ABF6-74126838C5C9}" type="pres">
      <dgm:prSet presAssocID="{0F4294F5-3EF8-4E2C-98CD-2E2975A3E327}" presName="accentRepeatNode" presStyleLbl="solidFgAcc1" presStyleIdx="2" presStyleCnt="4"/>
      <dgm:spPr/>
    </dgm:pt>
    <dgm:pt modelId="{2A22E1C8-7DA2-4798-BEEE-CCFFFBB6C61B}" type="pres">
      <dgm:prSet presAssocID="{D5174537-78CD-432D-87BA-0704608A2B00}" presName="text_4" presStyleLbl="node1" presStyleIdx="3" presStyleCnt="4">
        <dgm:presLayoutVars>
          <dgm:bulletEnabled val="1"/>
        </dgm:presLayoutVars>
      </dgm:prSet>
      <dgm:spPr/>
    </dgm:pt>
    <dgm:pt modelId="{35E4F9DC-A79A-4CDF-9EA6-81FB63DC5317}" type="pres">
      <dgm:prSet presAssocID="{D5174537-78CD-432D-87BA-0704608A2B00}" presName="accent_4" presStyleCnt="0"/>
      <dgm:spPr/>
    </dgm:pt>
    <dgm:pt modelId="{E58E4D76-5F53-4A9A-8B07-A9F908F096D4}" type="pres">
      <dgm:prSet presAssocID="{D5174537-78CD-432D-87BA-0704608A2B00}" presName="accentRepeatNode" presStyleLbl="solidFgAcc1" presStyleIdx="3" presStyleCnt="4"/>
      <dgm:spPr/>
    </dgm:pt>
  </dgm:ptLst>
  <dgm:cxnLst>
    <dgm:cxn modelId="{ECB3DC14-67CD-459A-8C4D-5481CC032047}" type="presOf" srcId="{D8D18C20-B1C8-4494-830C-29ADB35DFFA9}" destId="{EC94B41B-B2CC-4067-9C1A-5AC143DF5609}" srcOrd="0" destOrd="0" presId="urn:microsoft.com/office/officeart/2008/layout/VerticalCurvedList"/>
    <dgm:cxn modelId="{38167C16-2027-4DAB-83C5-93F6F154ADA8}" type="presOf" srcId="{7B0CF617-59EF-4FBE-950A-EF416FC3177E}" destId="{714E6BAD-9E06-4DA2-8007-BF00A61B637E}" srcOrd="0" destOrd="0" presId="urn:microsoft.com/office/officeart/2008/layout/VerticalCurvedList"/>
    <dgm:cxn modelId="{F900731C-CEDD-4E4E-9D87-164AF4B8A5FC}" type="presOf" srcId="{0F4294F5-3EF8-4E2C-98CD-2E2975A3E327}" destId="{83C7B8FF-0119-4FA5-9889-130232C10B44}" srcOrd="0" destOrd="0" presId="urn:microsoft.com/office/officeart/2008/layout/VerticalCurvedList"/>
    <dgm:cxn modelId="{09A17A2A-FAB7-4025-815D-C0B37B46D951}" srcId="{13898E1A-4FF8-4DE2-A49D-BA2C2E23BBE1}" destId="{D5174537-78CD-432D-87BA-0704608A2B00}" srcOrd="3" destOrd="0" parTransId="{96FF474D-D3B2-4221-8679-8BD3FE277760}" sibTransId="{96B9E9EB-F9CD-49D8-8A02-030A939240EB}"/>
    <dgm:cxn modelId="{16A1E12C-C4D4-4E21-BF60-4C971837D098}" srcId="{13898E1A-4FF8-4DE2-A49D-BA2C2E23BBE1}" destId="{6A06FB52-6E3A-4BEE-A74C-C0C3E0BFE603}" srcOrd="0" destOrd="0" parTransId="{9E400ECA-3291-4C10-A0F4-52B5FDBE2E2C}" sibTransId="{7B0CF617-59EF-4FBE-950A-EF416FC3177E}"/>
    <dgm:cxn modelId="{D204962D-FC48-46EA-B081-1BE4CE42E2AE}" type="presOf" srcId="{6A06FB52-6E3A-4BEE-A74C-C0C3E0BFE603}" destId="{F187D984-AD15-448B-BCB7-6BD11D954D07}" srcOrd="0" destOrd="0" presId="urn:microsoft.com/office/officeart/2008/layout/VerticalCurvedList"/>
    <dgm:cxn modelId="{9994A28E-CAA8-4112-B4C7-9901A5754498}" type="presOf" srcId="{D5174537-78CD-432D-87BA-0704608A2B00}" destId="{2A22E1C8-7DA2-4798-BEEE-CCFFFBB6C61B}" srcOrd="0" destOrd="0" presId="urn:microsoft.com/office/officeart/2008/layout/VerticalCurvedList"/>
    <dgm:cxn modelId="{DACAA9CF-8C70-4F5F-ACE9-198BB9DBACCB}" srcId="{13898E1A-4FF8-4DE2-A49D-BA2C2E23BBE1}" destId="{0F4294F5-3EF8-4E2C-98CD-2E2975A3E327}" srcOrd="2" destOrd="0" parTransId="{0C4CAA09-78CB-48A5-9F1E-CB58B1963187}" sibTransId="{30DB3F04-7620-4882-A1CC-FA712BAC7145}"/>
    <dgm:cxn modelId="{590CDEEC-5C88-44D9-8B78-073CCED4B4F6}" srcId="{13898E1A-4FF8-4DE2-A49D-BA2C2E23BBE1}" destId="{D8D18C20-B1C8-4494-830C-29ADB35DFFA9}" srcOrd="1" destOrd="0" parTransId="{0B2548EB-BFBC-429E-B4D6-CE119FC1F8F7}" sibTransId="{56439719-7446-4FDA-B095-DFD4476ACE99}"/>
    <dgm:cxn modelId="{BEFED0F8-6BD9-47F3-91D8-793960A8AD87}" type="presOf" srcId="{13898E1A-4FF8-4DE2-A49D-BA2C2E23BBE1}" destId="{CCD8714A-16FB-4EBD-8B33-3C0018004565}" srcOrd="0" destOrd="0" presId="urn:microsoft.com/office/officeart/2008/layout/VerticalCurvedList"/>
    <dgm:cxn modelId="{D3F2DE80-91A4-4CE7-9E61-E4D74C3F1587}" type="presParOf" srcId="{CCD8714A-16FB-4EBD-8B33-3C0018004565}" destId="{91627E4C-FDC2-432E-98CC-4F31EAB56F2A}" srcOrd="0" destOrd="0" presId="urn:microsoft.com/office/officeart/2008/layout/VerticalCurvedList"/>
    <dgm:cxn modelId="{3AF206F9-BE5F-421A-99FA-7AC000588E63}" type="presParOf" srcId="{91627E4C-FDC2-432E-98CC-4F31EAB56F2A}" destId="{1C6216D0-106C-41A9-98B0-E3040CAE3F07}" srcOrd="0" destOrd="0" presId="urn:microsoft.com/office/officeart/2008/layout/VerticalCurvedList"/>
    <dgm:cxn modelId="{B688D100-6C2A-4A54-9390-C0A9A2877F0A}" type="presParOf" srcId="{1C6216D0-106C-41A9-98B0-E3040CAE3F07}" destId="{BE7AE2F1-AD44-47E0-A1E6-7875C26AC7EC}" srcOrd="0" destOrd="0" presId="urn:microsoft.com/office/officeart/2008/layout/VerticalCurvedList"/>
    <dgm:cxn modelId="{ED0DC697-87DB-49C7-9F3F-CD2CA1DA76F8}" type="presParOf" srcId="{1C6216D0-106C-41A9-98B0-E3040CAE3F07}" destId="{714E6BAD-9E06-4DA2-8007-BF00A61B637E}" srcOrd="1" destOrd="0" presId="urn:microsoft.com/office/officeart/2008/layout/VerticalCurvedList"/>
    <dgm:cxn modelId="{0A921509-55C0-44D0-B1F8-9FC10FEDE615}" type="presParOf" srcId="{1C6216D0-106C-41A9-98B0-E3040CAE3F07}" destId="{93899636-8B7B-45E6-8B99-43AE63D5D9AE}" srcOrd="2" destOrd="0" presId="urn:microsoft.com/office/officeart/2008/layout/VerticalCurvedList"/>
    <dgm:cxn modelId="{EE83B174-CAD9-4403-976E-04FDB30585DF}" type="presParOf" srcId="{1C6216D0-106C-41A9-98B0-E3040CAE3F07}" destId="{9B581B42-C65C-4978-A688-7A094D7E494C}" srcOrd="3" destOrd="0" presId="urn:microsoft.com/office/officeart/2008/layout/VerticalCurvedList"/>
    <dgm:cxn modelId="{B5F92E02-455A-4AF6-800A-2309BCFCF569}" type="presParOf" srcId="{91627E4C-FDC2-432E-98CC-4F31EAB56F2A}" destId="{F187D984-AD15-448B-BCB7-6BD11D954D07}" srcOrd="1" destOrd="0" presId="urn:microsoft.com/office/officeart/2008/layout/VerticalCurvedList"/>
    <dgm:cxn modelId="{7D6B07C0-24A2-4CE1-9453-A664A12C2128}" type="presParOf" srcId="{91627E4C-FDC2-432E-98CC-4F31EAB56F2A}" destId="{039FE597-929C-47FE-AD60-468AD14E6177}" srcOrd="2" destOrd="0" presId="urn:microsoft.com/office/officeart/2008/layout/VerticalCurvedList"/>
    <dgm:cxn modelId="{C22D2A38-D849-4428-AF33-846BE8231FD3}" type="presParOf" srcId="{039FE597-929C-47FE-AD60-468AD14E6177}" destId="{12BE25F2-EA7C-4330-A4A1-6D74D0A9B7C7}" srcOrd="0" destOrd="0" presId="urn:microsoft.com/office/officeart/2008/layout/VerticalCurvedList"/>
    <dgm:cxn modelId="{783539A2-F759-4397-9BC7-2F80EFCB7232}" type="presParOf" srcId="{91627E4C-FDC2-432E-98CC-4F31EAB56F2A}" destId="{EC94B41B-B2CC-4067-9C1A-5AC143DF5609}" srcOrd="3" destOrd="0" presId="urn:microsoft.com/office/officeart/2008/layout/VerticalCurvedList"/>
    <dgm:cxn modelId="{ABE871A3-AAF9-4BC6-B317-1E15018D8964}" type="presParOf" srcId="{91627E4C-FDC2-432E-98CC-4F31EAB56F2A}" destId="{3CF26B6F-007A-4ADD-B4FF-DDCC61B47ECE}" srcOrd="4" destOrd="0" presId="urn:microsoft.com/office/officeart/2008/layout/VerticalCurvedList"/>
    <dgm:cxn modelId="{2B4B773E-6F8F-4A2C-A824-8B5B6F20843B}" type="presParOf" srcId="{3CF26B6F-007A-4ADD-B4FF-DDCC61B47ECE}" destId="{605F26A8-6594-45E4-88E4-73EB92B1F84B}" srcOrd="0" destOrd="0" presId="urn:microsoft.com/office/officeart/2008/layout/VerticalCurvedList"/>
    <dgm:cxn modelId="{EA4F2D89-74E5-4E68-AF42-809B61D2A9D3}" type="presParOf" srcId="{91627E4C-FDC2-432E-98CC-4F31EAB56F2A}" destId="{83C7B8FF-0119-4FA5-9889-130232C10B44}" srcOrd="5" destOrd="0" presId="urn:microsoft.com/office/officeart/2008/layout/VerticalCurvedList"/>
    <dgm:cxn modelId="{8824CBC0-9C47-47BC-9856-4EE297E5D8AB}" type="presParOf" srcId="{91627E4C-FDC2-432E-98CC-4F31EAB56F2A}" destId="{6BE92A66-C671-4BFC-8D67-F19FCE4E05DB}" srcOrd="6" destOrd="0" presId="urn:microsoft.com/office/officeart/2008/layout/VerticalCurvedList"/>
    <dgm:cxn modelId="{EC314B65-D32A-44FD-B92F-9336EDE67F47}" type="presParOf" srcId="{6BE92A66-C671-4BFC-8D67-F19FCE4E05DB}" destId="{4D636CA3-5B9A-41FF-ABF6-74126838C5C9}" srcOrd="0" destOrd="0" presId="urn:microsoft.com/office/officeart/2008/layout/VerticalCurvedList"/>
    <dgm:cxn modelId="{3DCC1CA8-9DE9-48E1-B61C-AEA24E4FC32D}" type="presParOf" srcId="{91627E4C-FDC2-432E-98CC-4F31EAB56F2A}" destId="{2A22E1C8-7DA2-4798-BEEE-CCFFFBB6C61B}" srcOrd="7" destOrd="0" presId="urn:microsoft.com/office/officeart/2008/layout/VerticalCurvedList"/>
    <dgm:cxn modelId="{09528347-EE22-4A51-932F-F7049AF95490}" type="presParOf" srcId="{91627E4C-FDC2-432E-98CC-4F31EAB56F2A}" destId="{35E4F9DC-A79A-4CDF-9EA6-81FB63DC5317}" srcOrd="8" destOrd="0" presId="urn:microsoft.com/office/officeart/2008/layout/VerticalCurvedList"/>
    <dgm:cxn modelId="{082BF255-C5E1-4AE0-9068-6A5318E64DB9}" type="presParOf" srcId="{35E4F9DC-A79A-4CDF-9EA6-81FB63DC5317}" destId="{E58E4D76-5F53-4A9A-8B07-A9F908F096D4}" srcOrd="0" destOrd="0" presId="urn:microsoft.com/office/officeart/2008/layout/VerticalCurved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8E70-602B-45F8-8BE6-CECBDE2161BE}">
      <dsp:nvSpPr>
        <dsp:cNvPr id="0" name=""/>
        <dsp:cNvSpPr/>
      </dsp:nvSpPr>
      <dsp:spPr>
        <a:xfrm>
          <a:off x="267206" y="624355"/>
          <a:ext cx="4429687" cy="1384277"/>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7617"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U-NET </a:t>
          </a:r>
        </a:p>
      </dsp:txBody>
      <dsp:txXfrm>
        <a:off x="267206" y="624355"/>
        <a:ext cx="4429687" cy="1384277"/>
      </dsp:txXfrm>
    </dsp:sp>
    <dsp:sp modelId="{AB517F61-95B6-4D09-879A-F3CDE3B84F1C}">
      <dsp:nvSpPr>
        <dsp:cNvPr id="0" name=""/>
        <dsp:cNvSpPr/>
      </dsp:nvSpPr>
      <dsp:spPr>
        <a:xfrm>
          <a:off x="82636" y="424404"/>
          <a:ext cx="968994" cy="1453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6334D-5601-4294-ABBD-28D64E3CF9B6}">
      <dsp:nvSpPr>
        <dsp:cNvPr id="0" name=""/>
        <dsp:cNvSpPr/>
      </dsp:nvSpPr>
      <dsp:spPr>
        <a:xfrm>
          <a:off x="4793469" y="624729"/>
          <a:ext cx="4426890" cy="1383403"/>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7025"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U-NET Inception</a:t>
          </a:r>
        </a:p>
      </dsp:txBody>
      <dsp:txXfrm>
        <a:off x="4793469" y="624729"/>
        <a:ext cx="4426890" cy="1383403"/>
      </dsp:txXfrm>
    </dsp:sp>
    <dsp:sp modelId="{B0416801-CAE9-4CFA-BF2A-1035B5E35ABD}">
      <dsp:nvSpPr>
        <dsp:cNvPr id="0" name=""/>
        <dsp:cNvSpPr/>
      </dsp:nvSpPr>
      <dsp:spPr>
        <a:xfrm>
          <a:off x="4596461" y="424904"/>
          <a:ext cx="968382" cy="1452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E6BAD-9E06-4DA2-8007-BF00A61B637E}">
      <dsp:nvSpPr>
        <dsp:cNvPr id="0" name=""/>
        <dsp:cNvSpPr/>
      </dsp:nvSpPr>
      <dsp:spPr>
        <a:xfrm>
          <a:off x="-3631180" y="-557982"/>
          <a:ext cx="4328656" cy="4328656"/>
        </a:xfrm>
        <a:prstGeom prst="blockArc">
          <a:avLst>
            <a:gd name="adj1" fmla="val 18900000"/>
            <a:gd name="adj2" fmla="val 2700000"/>
            <a:gd name="adj3" fmla="val 499"/>
          </a:avLst>
        </a:pr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D984-AD15-448B-BCB7-6BD11D954D07}">
      <dsp:nvSpPr>
        <dsp:cNvPr id="0" name=""/>
        <dsp:cNvSpPr/>
      </dsp:nvSpPr>
      <dsp:spPr>
        <a:xfrm>
          <a:off x="365628" y="246991"/>
          <a:ext cx="9337276" cy="494240"/>
        </a:xfrm>
        <a:prstGeom prst="rect">
          <a:avLst/>
        </a:prstGeom>
        <a:solidFill>
          <a:srgbClr val="C00000">
            <a:alpha val="7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30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t>U-Net with Intra-Tumoral Structures.</a:t>
          </a:r>
          <a:endParaRPr lang="en-US" sz="2400" kern="1200" dirty="0">
            <a:latin typeface="Times New Roman" panose="02020603050405020304" pitchFamily="18" charset="0"/>
            <a:cs typeface="Times New Roman" panose="02020603050405020304" pitchFamily="18" charset="0"/>
          </a:endParaRPr>
        </a:p>
      </dsp:txBody>
      <dsp:txXfrm>
        <a:off x="365628" y="246991"/>
        <a:ext cx="9337276" cy="494240"/>
      </dsp:txXfrm>
    </dsp:sp>
    <dsp:sp modelId="{12BE25F2-EA7C-4330-A4A1-6D74D0A9B7C7}">
      <dsp:nvSpPr>
        <dsp:cNvPr id="0" name=""/>
        <dsp:cNvSpPr/>
      </dsp:nvSpPr>
      <dsp:spPr>
        <a:xfrm>
          <a:off x="56727" y="185211"/>
          <a:ext cx="617800" cy="617800"/>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94B41B-B2CC-4067-9C1A-5AC143DF5609}">
      <dsp:nvSpPr>
        <dsp:cNvPr id="0" name=""/>
        <dsp:cNvSpPr/>
      </dsp:nvSpPr>
      <dsp:spPr>
        <a:xfrm>
          <a:off x="648987" y="988480"/>
          <a:ext cx="9053917" cy="494240"/>
        </a:xfrm>
        <a:prstGeom prst="rect">
          <a:avLst/>
        </a:prstGeom>
        <a:solidFill>
          <a:srgbClr val="C00000">
            <a:alpha val="49804"/>
          </a:srgb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30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t>U-Net with Glioma Sub-Regions </a:t>
          </a:r>
          <a:endParaRPr lang="en-US" sz="2400" kern="1200" dirty="0">
            <a:latin typeface="Times New Roman" panose="02020603050405020304" pitchFamily="18" charset="0"/>
            <a:cs typeface="Times New Roman" panose="02020603050405020304" pitchFamily="18" charset="0"/>
          </a:endParaRPr>
        </a:p>
      </dsp:txBody>
      <dsp:txXfrm>
        <a:off x="648987" y="988480"/>
        <a:ext cx="9053917" cy="494240"/>
      </dsp:txXfrm>
    </dsp:sp>
    <dsp:sp modelId="{605F26A8-6594-45E4-88E4-73EB92B1F84B}">
      <dsp:nvSpPr>
        <dsp:cNvPr id="0" name=""/>
        <dsp:cNvSpPr/>
      </dsp:nvSpPr>
      <dsp:spPr>
        <a:xfrm>
          <a:off x="340087" y="926700"/>
          <a:ext cx="617800" cy="617800"/>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sp>
    <dsp:sp modelId="{83C7B8FF-0119-4FA5-9889-130232C10B44}">
      <dsp:nvSpPr>
        <dsp:cNvPr id="0" name=""/>
        <dsp:cNvSpPr/>
      </dsp:nvSpPr>
      <dsp:spPr>
        <a:xfrm>
          <a:off x="648987" y="1729969"/>
          <a:ext cx="9053917" cy="494240"/>
        </a:xfrm>
        <a:prstGeom prst="rect">
          <a:avLst/>
        </a:prstGeom>
        <a:solidFill>
          <a:srgbClr val="C00000">
            <a:alpha val="49804"/>
          </a:srgb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303" tIns="50800" rIns="50800" bIns="50800" numCol="1" spcCol="1270" anchor="ctr" anchorCtr="0">
          <a:noAutofit/>
        </a:bodyPr>
        <a:lstStyle/>
        <a:p>
          <a:pPr marL="0" lvl="0" indent="0" algn="l" defTabSz="889000">
            <a:lnSpc>
              <a:spcPct val="90000"/>
            </a:lnSpc>
            <a:spcBef>
              <a:spcPct val="0"/>
            </a:spcBef>
            <a:spcAft>
              <a:spcPct val="35000"/>
            </a:spcAft>
            <a:buFont typeface="+mj-lt"/>
            <a:buNone/>
          </a:pPr>
          <a:r>
            <a:rPr lang="en-US" sz="2000" b="1" kern="1200" dirty="0"/>
            <a:t>U-Net with Inception Modules and Intra-Tumoral Structures Objective</a:t>
          </a:r>
          <a:endParaRPr lang="en-US" sz="2000" kern="1200" dirty="0">
            <a:latin typeface="Times New Roman" panose="02020603050405020304" pitchFamily="18" charset="0"/>
            <a:cs typeface="Times New Roman" panose="02020603050405020304" pitchFamily="18" charset="0"/>
          </a:endParaRPr>
        </a:p>
      </dsp:txBody>
      <dsp:txXfrm>
        <a:off x="648987" y="1729969"/>
        <a:ext cx="9053917" cy="494240"/>
      </dsp:txXfrm>
    </dsp:sp>
    <dsp:sp modelId="{4D636CA3-5B9A-41FF-ABF6-74126838C5C9}">
      <dsp:nvSpPr>
        <dsp:cNvPr id="0" name=""/>
        <dsp:cNvSpPr/>
      </dsp:nvSpPr>
      <dsp:spPr>
        <a:xfrm>
          <a:off x="340087" y="1668189"/>
          <a:ext cx="617800" cy="617800"/>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sp>
    <dsp:sp modelId="{2A22E1C8-7DA2-4798-BEEE-CCFFFBB6C61B}">
      <dsp:nvSpPr>
        <dsp:cNvPr id="0" name=""/>
        <dsp:cNvSpPr/>
      </dsp:nvSpPr>
      <dsp:spPr>
        <a:xfrm>
          <a:off x="365628" y="2471458"/>
          <a:ext cx="9337276" cy="494240"/>
        </a:xfrm>
        <a:prstGeom prst="rect">
          <a:avLst/>
        </a:prstGeom>
        <a:solidFill>
          <a:srgbClr val="C00000">
            <a:alpha val="49804"/>
          </a:srgb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303" tIns="60960" rIns="60960" bIns="60960" numCol="1" spcCol="1270" anchor="ctr" anchorCtr="0">
          <a:noAutofit/>
        </a:bodyPr>
        <a:lstStyle/>
        <a:p>
          <a:pPr marL="0" lvl="0" indent="0" algn="l" defTabSz="1066800">
            <a:lnSpc>
              <a:spcPct val="90000"/>
            </a:lnSpc>
            <a:spcBef>
              <a:spcPct val="0"/>
            </a:spcBef>
            <a:spcAft>
              <a:spcPct val="35000"/>
            </a:spcAft>
            <a:buFont typeface="+mj-lt"/>
            <a:buNone/>
          </a:pPr>
          <a:r>
            <a:rPr lang="en-US" sz="2400" b="1" kern="1200" dirty="0"/>
            <a:t>U-Net with Inception Modules and Glioma Sub-Regions Objective</a:t>
          </a:r>
          <a:endParaRPr lang="en-US" sz="2400" kern="1200" dirty="0">
            <a:latin typeface="Times New Roman" panose="02020603050405020304" pitchFamily="18" charset="0"/>
            <a:cs typeface="Times New Roman" panose="02020603050405020304" pitchFamily="18" charset="0"/>
          </a:endParaRPr>
        </a:p>
      </dsp:txBody>
      <dsp:txXfrm>
        <a:off x="365628" y="2471458"/>
        <a:ext cx="9337276" cy="494240"/>
      </dsp:txXfrm>
    </dsp:sp>
    <dsp:sp modelId="{E58E4D76-5F53-4A9A-8B07-A9F908F096D4}">
      <dsp:nvSpPr>
        <dsp:cNvPr id="0" name=""/>
        <dsp:cNvSpPr/>
      </dsp:nvSpPr>
      <dsp:spPr>
        <a:xfrm>
          <a:off x="56727" y="2409678"/>
          <a:ext cx="617800" cy="617800"/>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1A50E92F-A435-4F1F-91D5-A15B4D550D02}" type="datetimeFigureOut">
              <a:rPr lang="en-US" smtClean="0"/>
              <a:t>12/31/2023</a:t>
            </a:fld>
            <a:endParaRPr lang="en-US"/>
          </a:p>
        </p:txBody>
      </p:sp>
      <p:sp>
        <p:nvSpPr>
          <p:cNvPr id="4" name="Slide Image Placeholder 3"/>
          <p:cNvSpPr>
            <a:spLocks noGrp="1" noRot="1" noChangeAspect="1"/>
          </p:cNvSpPr>
          <p:nvPr>
            <p:ph type="sldImg" idx="2"/>
          </p:nvPr>
        </p:nvSpPr>
        <p:spPr>
          <a:xfrm>
            <a:off x="2501900"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8560F09E-4523-4D84-9893-61F463BB6D36}" type="slidenum">
              <a:rPr lang="en-US" smtClean="0"/>
              <a:t>‹#›</a:t>
            </a:fld>
            <a:endParaRPr lang="en-US"/>
          </a:p>
        </p:txBody>
      </p:sp>
    </p:spTree>
    <p:extLst>
      <p:ext uri="{BB962C8B-B14F-4D97-AF65-F5344CB8AC3E}">
        <p14:creationId xmlns:p14="http://schemas.microsoft.com/office/powerpoint/2010/main" val="2079094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1950" y="13266214"/>
            <a:ext cx="2574880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3906" y="23964773"/>
            <a:ext cx="2120489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4635" y="9842675"/>
            <a:ext cx="1317732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600744" y="9842675"/>
            <a:ext cx="1317732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409860" y="14"/>
            <a:ext cx="6419714" cy="1776317"/>
          </a:xfrm>
          <a:custGeom>
            <a:avLst/>
            <a:gdLst/>
            <a:ahLst/>
            <a:cxnLst/>
            <a:rect l="l" t="t" r="r" b="b"/>
            <a:pathLst>
              <a:path w="1602740" h="443865">
                <a:moveTo>
                  <a:pt x="1602308" y="0"/>
                </a:moveTo>
                <a:lnTo>
                  <a:pt x="0" y="0"/>
                </a:lnTo>
                <a:lnTo>
                  <a:pt x="0" y="443572"/>
                </a:lnTo>
                <a:lnTo>
                  <a:pt x="1602308" y="443572"/>
                </a:lnTo>
                <a:lnTo>
                  <a:pt x="1602308" y="0"/>
                </a:lnTo>
                <a:close/>
              </a:path>
            </a:pathLst>
          </a:custGeom>
          <a:solidFill>
            <a:srgbClr val="450040"/>
          </a:solidFill>
        </p:spPr>
        <p:txBody>
          <a:bodyPr wrap="square" lIns="0" tIns="0" rIns="0" bIns="0" rtlCol="0"/>
          <a:lstStyle/>
          <a:p>
            <a:endParaRPr/>
          </a:p>
        </p:txBody>
      </p:sp>
      <p:sp>
        <p:nvSpPr>
          <p:cNvPr id="2" name="Holder 2"/>
          <p:cNvSpPr>
            <a:spLocks noGrp="1"/>
          </p:cNvSpPr>
          <p:nvPr>
            <p:ph type="title"/>
          </p:nvPr>
        </p:nvSpPr>
        <p:spPr>
          <a:xfrm>
            <a:off x="1514635" y="1711770"/>
            <a:ext cx="2726343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4635" y="9842675"/>
            <a:ext cx="272634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9521" y="39798641"/>
            <a:ext cx="9693667"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4636" y="39798641"/>
            <a:ext cx="6967321"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a:xfrm>
            <a:off x="21810753" y="39798641"/>
            <a:ext cx="6967321"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bodyStyle>
    <p:other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Colors" Target="../diagrams/colors1.xml"/><Relationship Id="rId18" Type="http://schemas.openxmlformats.org/officeDocument/2006/relationships/diagramData" Target="../diagrams/data2.xml"/><Relationship Id="rId3" Type="http://schemas.openxmlformats.org/officeDocument/2006/relationships/image" Target="../media/image2.png"/><Relationship Id="rId21" Type="http://schemas.openxmlformats.org/officeDocument/2006/relationships/diagramColors" Target="../diagrams/colors2.xml"/><Relationship Id="rId7" Type="http://schemas.microsoft.com/office/2007/relationships/hdphoto" Target="../media/hdphoto1.wdp"/><Relationship Id="rId12" Type="http://schemas.openxmlformats.org/officeDocument/2006/relationships/diagramQuickStyle" Target="../diagrams/quickStyle1.xml"/><Relationship Id="rId17" Type="http://schemas.openxmlformats.org/officeDocument/2006/relationships/image" Target="../media/image14.png"/><Relationship Id="rId2" Type="http://schemas.openxmlformats.org/officeDocument/2006/relationships/image" Target="../media/image1.jpeg"/><Relationship Id="rId16" Type="http://schemas.openxmlformats.org/officeDocument/2006/relationships/image" Target="../media/image13.jpeg"/><Relationship Id="rId20" Type="http://schemas.openxmlformats.org/officeDocument/2006/relationships/diagramQuickStyle" Target="../diagrams/quickStyle2.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diagramLayout" Target="../diagrams/layout1.xml"/><Relationship Id="rId24" Type="http://schemas.openxmlformats.org/officeDocument/2006/relationships/image" Target="../media/image15.jpe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hyperlink" Target="https://www.frontiersin.org/articles/10.3389/fncom.2019.00044/full" TargetMode="External"/><Relationship Id="rId10" Type="http://schemas.openxmlformats.org/officeDocument/2006/relationships/diagramData" Target="../diagrams/data1.xml"/><Relationship Id="rId19" Type="http://schemas.openxmlformats.org/officeDocument/2006/relationships/diagramLayout" Target="../diagrams/layout2.xml"/><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diagramDrawing" Target="../diagrams/drawing1.xml"/><Relationship Id="rId22"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1610" y="-641769"/>
            <a:ext cx="30255827" cy="7946420"/>
          </a:xfrm>
          <a:custGeom>
            <a:avLst/>
            <a:gdLst/>
            <a:ahLst/>
            <a:cxnLst/>
            <a:rect l="l" t="t" r="r" b="b"/>
            <a:pathLst>
              <a:path w="7560309" h="1736089">
                <a:moveTo>
                  <a:pt x="7559992" y="0"/>
                </a:moveTo>
                <a:lnTo>
                  <a:pt x="0" y="0"/>
                </a:lnTo>
                <a:lnTo>
                  <a:pt x="0" y="1735797"/>
                </a:lnTo>
                <a:lnTo>
                  <a:pt x="7559992" y="1735797"/>
                </a:lnTo>
                <a:lnTo>
                  <a:pt x="7559992" y="0"/>
                </a:lnTo>
                <a:close/>
              </a:path>
            </a:pathLst>
          </a:cu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sp>
        <p:nvSpPr>
          <p:cNvPr id="5" name="object 5"/>
          <p:cNvSpPr txBox="1"/>
          <p:nvPr/>
        </p:nvSpPr>
        <p:spPr>
          <a:xfrm>
            <a:off x="-449953" y="2917250"/>
            <a:ext cx="30255828" cy="3488160"/>
          </a:xfrm>
          <a:prstGeom prst="rect">
            <a:avLst/>
          </a:prstGeom>
        </p:spPr>
        <p:txBody>
          <a:bodyPr vert="horz" wrap="square" lIns="0" tIns="50825" rIns="0" bIns="0" rtlCol="0">
            <a:spAutoFit/>
          </a:bodyPr>
          <a:lstStyle/>
          <a:p>
            <a:pPr marL="50824" marR="20330" algn="ctr">
              <a:spcBef>
                <a:spcPts val="400"/>
              </a:spcBef>
            </a:pPr>
            <a:r>
              <a:rPr lang="en-US" sz="8004" b="1" dirty="0">
                <a:solidFill>
                  <a:schemeClr val="bg1"/>
                </a:solidFill>
                <a:latin typeface="Palatino Linotype"/>
                <a:cs typeface="Palatino Linotype"/>
              </a:rPr>
              <a:t>     </a:t>
            </a:r>
            <a:r>
              <a:rPr lang="en-US" sz="11000" b="1" dirty="0">
                <a:solidFill>
                  <a:schemeClr val="bg1"/>
                </a:solidFill>
                <a:latin typeface="Palatino Linotype"/>
                <a:cs typeface="Palatino Linotype"/>
              </a:rPr>
              <a:t>   Segmentation of brain </a:t>
            </a:r>
            <a:r>
              <a:rPr lang="en-US" sz="11000" b="1" dirty="0" err="1">
                <a:solidFill>
                  <a:schemeClr val="bg1"/>
                </a:solidFill>
                <a:latin typeface="Palatino Linotype"/>
                <a:cs typeface="Palatino Linotype"/>
              </a:rPr>
              <a:t>tumour</a:t>
            </a:r>
            <a:r>
              <a:rPr lang="en-US" sz="11000" b="1" dirty="0">
                <a:solidFill>
                  <a:schemeClr val="bg1"/>
                </a:solidFill>
                <a:latin typeface="Palatino Linotype"/>
                <a:cs typeface="Palatino Linotype"/>
              </a:rPr>
              <a:t> images using deep learning</a:t>
            </a:r>
            <a:endParaRPr lang="en-US" sz="11000" dirty="0">
              <a:solidFill>
                <a:schemeClr val="bg1"/>
              </a:solidFill>
              <a:latin typeface="Palatino Linotype"/>
              <a:cs typeface="Palatino Linotype"/>
            </a:endParaRPr>
          </a:p>
        </p:txBody>
      </p:sp>
      <p:sp>
        <p:nvSpPr>
          <p:cNvPr id="42" name="object 42"/>
          <p:cNvSpPr txBox="1"/>
          <p:nvPr/>
        </p:nvSpPr>
        <p:spPr>
          <a:xfrm>
            <a:off x="4993085" y="36791785"/>
            <a:ext cx="3661906"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Extended</a:t>
            </a:r>
            <a:r>
              <a:rPr sz="2801" spc="28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48" name="object 48"/>
          <p:cNvSpPr txBox="1"/>
          <p:nvPr/>
        </p:nvSpPr>
        <p:spPr>
          <a:xfrm>
            <a:off x="16592665" y="36791785"/>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58" name="object 58"/>
          <p:cNvSpPr txBox="1"/>
          <p:nvPr/>
        </p:nvSpPr>
        <p:spPr>
          <a:xfrm>
            <a:off x="19183886" y="35637016"/>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67" name="object 67"/>
          <p:cNvSpPr txBox="1"/>
          <p:nvPr/>
        </p:nvSpPr>
        <p:spPr>
          <a:xfrm>
            <a:off x="6758764" y="37888558"/>
            <a:ext cx="830981" cy="702799"/>
          </a:xfrm>
          <a:prstGeom prst="rect">
            <a:avLst/>
          </a:prstGeom>
        </p:spPr>
        <p:txBody>
          <a:bodyPr vert="horz" wrap="square" lIns="0" tIns="86402" rIns="0" bIns="0" rtlCol="0">
            <a:spAutoFit/>
          </a:bodyPr>
          <a:lstStyle/>
          <a:p>
            <a:pPr marL="203297" marR="20330" indent="-155014">
              <a:lnSpc>
                <a:spcPts val="2401"/>
              </a:lnSpc>
              <a:spcBef>
                <a:spcPts val="680"/>
              </a:spcBef>
            </a:pPr>
            <a:r>
              <a:rPr sz="2201" b="1" spc="-40" dirty="0">
                <a:solidFill>
                  <a:srgbClr val="FFFFFF"/>
                </a:solidFill>
                <a:latin typeface="Trebuchet MS"/>
                <a:cs typeface="Trebuchet MS"/>
              </a:rPr>
              <a:t>IELTS</a:t>
            </a:r>
            <a:r>
              <a:rPr sz="2201" b="1" spc="2001" dirty="0">
                <a:solidFill>
                  <a:srgbClr val="FFFFFF"/>
                </a:solidFill>
                <a:latin typeface="Trebuchet MS"/>
                <a:cs typeface="Trebuchet MS"/>
              </a:rPr>
              <a:t> </a:t>
            </a:r>
            <a:r>
              <a:rPr sz="2201" b="1" spc="-100" dirty="0">
                <a:solidFill>
                  <a:srgbClr val="FFFFFF"/>
                </a:solidFill>
                <a:latin typeface="Trebuchet MS"/>
                <a:cs typeface="Trebuchet MS"/>
              </a:rPr>
              <a:t>5.0</a:t>
            </a:r>
            <a:endParaRPr sz="2201">
              <a:latin typeface="Trebuchet MS"/>
              <a:cs typeface="Trebuchet MS"/>
            </a:endParaRPr>
          </a:p>
        </p:txBody>
      </p:sp>
      <p:sp>
        <p:nvSpPr>
          <p:cNvPr id="81" name="object 81"/>
          <p:cNvSpPr txBox="1"/>
          <p:nvPr/>
        </p:nvSpPr>
        <p:spPr>
          <a:xfrm>
            <a:off x="16592749" y="39150394"/>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83" name="object 83"/>
          <p:cNvSpPr/>
          <p:nvPr/>
        </p:nvSpPr>
        <p:spPr>
          <a:xfrm>
            <a:off x="198437" y="7673010"/>
            <a:ext cx="9778547" cy="34751462"/>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23000">
                <a:schemeClr val="accent5">
                  <a:lumMod val="20000"/>
                  <a:lumOff val="80000"/>
                </a:schemeClr>
              </a:gs>
              <a:gs pos="100000">
                <a:srgbClr val="FED2D2"/>
              </a:gs>
              <a:gs pos="47000">
                <a:schemeClr val="accent6">
                  <a:lumMod val="20000"/>
                  <a:lumOff val="80000"/>
                </a:schemeClr>
              </a:gs>
            </a:gsLst>
            <a:lin ang="5400000" scaled="1"/>
          </a:gradFill>
          <a:effectLst>
            <a:outerShdw blurRad="50800" dist="50800" dir="5400000" algn="ctr" rotWithShape="0">
              <a:schemeClr val="accent2">
                <a:lumMod val="75000"/>
              </a:schemeClr>
            </a:outerShdw>
          </a:effectLst>
        </p:spPr>
        <p:txBody>
          <a:bodyPr wrap="square" lIns="0" tIns="0" rIns="0" bIns="0" rtlCol="0"/>
          <a:lstStyle/>
          <a:p>
            <a:endParaRPr lang="en-US" dirty="0"/>
          </a:p>
        </p:txBody>
      </p:sp>
      <p:sp>
        <p:nvSpPr>
          <p:cNvPr id="100" name="object 100"/>
          <p:cNvSpPr/>
          <p:nvPr/>
        </p:nvSpPr>
        <p:spPr>
          <a:xfrm>
            <a:off x="565266" y="8818022"/>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105" name="object 105"/>
          <p:cNvSpPr txBox="1"/>
          <p:nvPr/>
        </p:nvSpPr>
        <p:spPr>
          <a:xfrm>
            <a:off x="10561637" y="23530719"/>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Methodology</a:t>
            </a:r>
          </a:p>
        </p:txBody>
      </p:sp>
      <p:sp>
        <p:nvSpPr>
          <p:cNvPr id="108" name="object 108"/>
          <p:cNvSpPr txBox="1"/>
          <p:nvPr/>
        </p:nvSpPr>
        <p:spPr>
          <a:xfrm>
            <a:off x="634628" y="17510382"/>
            <a:ext cx="8867727" cy="2515137"/>
          </a:xfrm>
          <a:prstGeom prst="rect">
            <a:avLst/>
          </a:prstGeom>
        </p:spPr>
        <p:txBody>
          <a:bodyPr vert="horz" wrap="square" lIns="0" tIns="50825" rIns="0" bIns="0" rtlCol="0">
            <a:spAutoFit/>
          </a:bodyPr>
          <a:lstStyle/>
          <a:p>
            <a:pPr>
              <a:spcBef>
                <a:spcPts val="200"/>
              </a:spcBef>
            </a:pPr>
            <a:r>
              <a:rPr lang="en-US" sz="3202" dirty="0">
                <a:latin typeface="Times New Roman" panose="02020603050405020304" pitchFamily="18" charset="0"/>
                <a:cs typeface="Times New Roman" panose="02020603050405020304" pitchFamily="18" charset="0"/>
              </a:rPr>
              <a:t>Brain tumor segmentation plays a critical role in medical imaging for accurate diagnosis and treatment planning .The objective of this project is to perform brain tumor segmentation on MRI images using different deep learning architectures. like :</a:t>
            </a:r>
            <a:endParaRPr lang="en-US" sz="3202" dirty="0">
              <a:latin typeface="Georgia"/>
              <a:cs typeface="Georgia"/>
            </a:endParaRPr>
          </a:p>
        </p:txBody>
      </p:sp>
      <p:sp>
        <p:nvSpPr>
          <p:cNvPr id="119" name="object 119"/>
          <p:cNvSpPr txBox="1"/>
          <p:nvPr/>
        </p:nvSpPr>
        <p:spPr>
          <a:xfrm>
            <a:off x="350837" y="7528719"/>
            <a:ext cx="10582740" cy="8349126"/>
          </a:xfrm>
          <a:prstGeom prst="rect">
            <a:avLst/>
          </a:prstGeom>
        </p:spPr>
        <p:txBody>
          <a:bodyPr vert="horz" wrap="square" lIns="0" tIns="355772" rIns="0" bIns="0" rtlCol="0">
            <a:spAutoFit/>
          </a:bodyPr>
          <a:lstStyle/>
          <a:p>
            <a:pPr marL="287156">
              <a:spcBef>
                <a:spcPts val="2801"/>
              </a:spcBef>
            </a:pPr>
            <a:r>
              <a:rPr lang="en-US" sz="4800" spc="-260" dirty="0">
                <a:solidFill>
                  <a:schemeClr val="accent2">
                    <a:lumMod val="75000"/>
                  </a:schemeClr>
                </a:solidFill>
                <a:latin typeface="Verdana"/>
                <a:cs typeface="Verdana"/>
              </a:rPr>
              <a:t>Abstraction</a:t>
            </a:r>
            <a:endParaRPr sz="4800" dirty="0">
              <a:solidFill>
                <a:schemeClr val="accent2">
                  <a:lumMod val="75000"/>
                </a:schemeClr>
              </a:solidFill>
              <a:latin typeface="Verdana"/>
              <a:cs typeface="Verdana"/>
            </a:endParaRPr>
          </a:p>
          <a:p>
            <a:pPr marL="287156" marR="1428158">
              <a:spcBef>
                <a:spcPts val="4562"/>
              </a:spcBef>
            </a:pPr>
            <a:r>
              <a:rPr lang="en-US" sz="3202" dirty="0">
                <a:latin typeface="Times New Roman" panose="02020603050405020304" pitchFamily="18" charset="0"/>
                <a:cs typeface="Times New Roman" panose="02020603050405020304" pitchFamily="18" charset="0"/>
              </a:rPr>
              <a:t>The human brain is susceptible to tumor development when cell division goes awry, forming abnormal clusters within or around the brain. These tumors, generically termed brain tumors, arise from uncontrolled cellular growth and can vary in severity.</a:t>
            </a: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a:spcBef>
                <a:spcPts val="200"/>
              </a:spcBef>
            </a:pPr>
            <a:endParaRPr lang="en-US" sz="3602" dirty="0">
              <a:latin typeface="Tahoma"/>
              <a:cs typeface="Tahoma"/>
            </a:endParaRPr>
          </a:p>
        </p:txBody>
      </p:sp>
      <p:sp>
        <p:nvSpPr>
          <p:cNvPr id="193" name="TextBox 192"/>
          <p:cNvSpPr txBox="1"/>
          <p:nvPr/>
        </p:nvSpPr>
        <p:spPr>
          <a:xfrm>
            <a:off x="3374880" y="15986919"/>
            <a:ext cx="314815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Brain tumor</a:t>
            </a:r>
          </a:p>
        </p:txBody>
      </p:sp>
      <p:sp>
        <p:nvSpPr>
          <p:cNvPr id="196" name="Text Box 213"/>
          <p:cNvSpPr txBox="1"/>
          <p:nvPr/>
        </p:nvSpPr>
        <p:spPr>
          <a:xfrm>
            <a:off x="13201292" y="17140523"/>
            <a:ext cx="3684945" cy="979996"/>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2 MRI Images</a:t>
            </a:r>
          </a:p>
        </p:txBody>
      </p:sp>
      <p:sp>
        <p:nvSpPr>
          <p:cNvPr id="199" name="Rectangle 198"/>
          <p:cNvSpPr/>
          <p:nvPr/>
        </p:nvSpPr>
        <p:spPr>
          <a:xfrm>
            <a:off x="10561637" y="9128919"/>
            <a:ext cx="8858862" cy="2165849"/>
          </a:xfrm>
          <a:prstGeom prst="rect">
            <a:avLst/>
          </a:prstGeom>
        </p:spPr>
        <p:txBody>
          <a:bodyPr wrap="square">
            <a:spAutoFit/>
          </a:bodyPr>
          <a:lstStyle/>
          <a:p>
            <a:pPr algn="just">
              <a:lnSpc>
                <a:spcPct val="107000"/>
              </a:lnSpc>
              <a:spcAft>
                <a:spcPts val="3202"/>
              </a:spcAft>
            </a:pPr>
            <a:r>
              <a:rPr lang="en-US" sz="3202" dirty="0">
                <a:latin typeface="Times New Roman" panose="02020603050405020304" pitchFamily="18" charset="0"/>
                <a:ea typeface="Calibri" panose="020F0502020204030204" pitchFamily="34" charset="0"/>
                <a:cs typeface="Times New Roman" panose="02020603050405020304" pitchFamily="18" charset="0"/>
              </a:rPr>
              <a:t>The dataset </a:t>
            </a:r>
            <a:r>
              <a:rPr lang="en-US" sz="3202" dirty="0" err="1">
                <a:latin typeface="Times New Roman" panose="02020603050405020304" pitchFamily="18" charset="0"/>
                <a:ea typeface="Calibri" panose="020F0502020204030204" pitchFamily="34" charset="0"/>
                <a:cs typeface="Times New Roman" panose="02020603050405020304" pitchFamily="18" charset="0"/>
              </a:rPr>
              <a:t>consiste</a:t>
            </a:r>
            <a:r>
              <a:rPr lang="en-US" sz="3202" dirty="0">
                <a:latin typeface="Times New Roman" panose="02020603050405020304" pitchFamily="18" charset="0"/>
                <a:ea typeface="Calibri" panose="020F0502020204030204" pitchFamily="34" charset="0"/>
                <a:cs typeface="Times New Roman" panose="02020603050405020304" pitchFamily="18" charset="0"/>
              </a:rPr>
              <a:t> of two distinct folders (images and masks), each containing 3064 PNG images. The images are grayscale and possess dimensions of 512x512 pixels, portraying MRI scans of the brain.</a:t>
            </a:r>
          </a:p>
        </p:txBody>
      </p:sp>
      <p:sp>
        <p:nvSpPr>
          <p:cNvPr id="204" name="object 100"/>
          <p:cNvSpPr/>
          <p:nvPr/>
        </p:nvSpPr>
        <p:spPr>
          <a:xfrm>
            <a:off x="565266" y="17282319"/>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211" name="object 98"/>
          <p:cNvSpPr/>
          <p:nvPr/>
        </p:nvSpPr>
        <p:spPr>
          <a:xfrm>
            <a:off x="10677281" y="24521319"/>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16" name="object 83"/>
          <p:cNvSpPr/>
          <p:nvPr/>
        </p:nvSpPr>
        <p:spPr>
          <a:xfrm>
            <a:off x="20178731" y="7833519"/>
            <a:ext cx="9966306" cy="34908860"/>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0">
                <a:schemeClr val="accent5">
                  <a:lumMod val="20000"/>
                  <a:lumOff val="80000"/>
                </a:schemeClr>
              </a:gs>
              <a:gs pos="53000">
                <a:srgbClr val="FDEADA"/>
              </a:gs>
              <a:gs pos="100000">
                <a:srgbClr val="FED2D2"/>
              </a:gs>
            </a:gsLst>
            <a:lin ang="5400000" scaled="1"/>
          </a:gradFill>
        </p:spPr>
        <p:txBody>
          <a:bodyPr wrap="square" lIns="0" tIns="0" rIns="0" bIns="0" rtlCol="0"/>
          <a:lstStyle/>
          <a:p>
            <a:endParaRPr dirty="0"/>
          </a:p>
        </p:txBody>
      </p:sp>
      <p:sp>
        <p:nvSpPr>
          <p:cNvPr id="223" name="Text Box 22334"/>
          <p:cNvSpPr txBox="1"/>
          <p:nvPr/>
        </p:nvSpPr>
        <p:spPr>
          <a:xfrm>
            <a:off x="21139404" y="34198719"/>
            <a:ext cx="9221521" cy="80017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Sample Of Predicted and Actual Masks For Inception U-Net</a:t>
            </a:r>
          </a:p>
        </p:txBody>
      </p:sp>
      <p:sp>
        <p:nvSpPr>
          <p:cNvPr id="226" name="Text Box 22335"/>
          <p:cNvSpPr txBox="1"/>
          <p:nvPr/>
        </p:nvSpPr>
        <p:spPr>
          <a:xfrm>
            <a:off x="21631826" y="41491041"/>
            <a:ext cx="7791600" cy="480078"/>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Sample Of Predicted and Actual Masks For  U-Net</a:t>
            </a:r>
          </a:p>
        </p:txBody>
      </p:sp>
      <p:sp>
        <p:nvSpPr>
          <p:cNvPr id="231" name="TextBox 230"/>
          <p:cNvSpPr txBox="1"/>
          <p:nvPr/>
        </p:nvSpPr>
        <p:spPr>
          <a:xfrm>
            <a:off x="20162837" y="25351756"/>
            <a:ext cx="119086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Sample Of Predicted and Actual Masks</a:t>
            </a:r>
          </a:p>
        </p:txBody>
      </p:sp>
      <p:cxnSp>
        <p:nvCxnSpPr>
          <p:cNvPr id="233" name="Straight Connector 232"/>
          <p:cNvCxnSpPr/>
          <p:nvPr/>
        </p:nvCxnSpPr>
        <p:spPr>
          <a:xfrm flipV="1">
            <a:off x="20391437" y="264263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10088292" y="345920"/>
            <a:ext cx="10286321" cy="1570430"/>
          </a:xfrm>
          <a:prstGeom prst="rect">
            <a:avLst/>
          </a:prstGeom>
          <a:noFill/>
        </p:spPr>
        <p:txBody>
          <a:bodyPr wrap="square" rtlCol="0">
            <a:spAutoFit/>
          </a:bodyPr>
          <a:lstStyle/>
          <a:p>
            <a:r>
              <a:rPr lang="en-US" sz="9605" b="1" dirty="0">
                <a:solidFill>
                  <a:schemeClr val="bg1"/>
                </a:solidFill>
                <a:latin typeface="Gadugi" panose="020B0502040204020203" pitchFamily="34" charset="0"/>
                <a:ea typeface="Gadugi" panose="020B0502040204020203" pitchFamily="34" charset="0"/>
              </a:rPr>
              <a:t>Math Magicians</a:t>
            </a:r>
          </a:p>
        </p:txBody>
      </p:sp>
      <p:pic>
        <p:nvPicPr>
          <p:cNvPr id="240" name="Picture 239"/>
          <p:cNvPicPr/>
          <p:nvPr/>
        </p:nvPicPr>
        <p:blipFill rotWithShape="1">
          <a:blip r:embed="rId2" cstate="print">
            <a:extLst>
              <a:ext uri="{28A0092B-C50C-407E-A947-70E740481C1C}">
                <a14:useLocalDpi xmlns:a14="http://schemas.microsoft.com/office/drawing/2010/main" val="0"/>
              </a:ext>
            </a:extLst>
          </a:blip>
          <a:srcRect l="11040" t="9780" r="13879" b="20188"/>
          <a:stretch/>
        </p:blipFill>
        <p:spPr bwMode="auto">
          <a:xfrm>
            <a:off x="6980237" y="58207"/>
            <a:ext cx="2840328" cy="2625642"/>
          </a:xfrm>
          <a:prstGeom prst="ellipse">
            <a:avLst/>
          </a:prstGeom>
          <a:ln>
            <a:noFill/>
          </a:ln>
          <a:extLst>
            <a:ext uri="{53640926-AAD7-44D8-BBD7-CCE9431645EC}">
              <a14:shadowObscured xmlns:a14="http://schemas.microsoft.com/office/drawing/2010/main"/>
            </a:ext>
          </a:extLst>
        </p:spPr>
      </p:pic>
      <p:pic>
        <p:nvPicPr>
          <p:cNvPr id="241" name="Picture 2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400" y="-130031"/>
            <a:ext cx="1817520" cy="2294695"/>
          </a:xfrm>
          <a:prstGeom prst="rect">
            <a:avLst/>
          </a:prstGeom>
        </p:spPr>
      </p:pic>
      <p:pic>
        <p:nvPicPr>
          <p:cNvPr id="242" name="Picture 2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400" y="2729612"/>
            <a:ext cx="2024332" cy="2024332"/>
          </a:xfrm>
          <a:prstGeom prst="rect">
            <a:avLst/>
          </a:prstGeom>
        </p:spPr>
      </p:pic>
      <p:pic>
        <p:nvPicPr>
          <p:cNvPr id="243" name="Picture 2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12042" y="-1045793"/>
            <a:ext cx="6679677" cy="4694060"/>
          </a:xfrm>
          <a:prstGeom prst="rect">
            <a:avLst/>
          </a:prstGeom>
        </p:spPr>
      </p:pic>
      <p:sp>
        <p:nvSpPr>
          <p:cNvPr id="2" name="Rectangle: Top Corners Snipped 1">
            <a:extLst>
              <a:ext uri="{FF2B5EF4-FFF2-40B4-BE49-F238E27FC236}">
                <a16:creationId xmlns:a16="http://schemas.microsoft.com/office/drawing/2014/main" id="{ADCD89E9-0781-7E08-7811-73467A5B96FF}"/>
              </a:ext>
            </a:extLst>
          </p:cNvPr>
          <p:cNvSpPr/>
          <p:nvPr/>
        </p:nvSpPr>
        <p:spPr>
          <a:xfrm>
            <a:off x="0" y="42158294"/>
            <a:ext cx="30255827" cy="577737"/>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Times New Roman" panose="02020603050405020304" pitchFamily="18" charset="0"/>
                <a:cs typeface="Times New Roman" panose="02020603050405020304" pitchFamily="18" charset="0"/>
              </a:rPr>
              <a:t> Sondos Mahmoud             </a:t>
            </a:r>
            <a:r>
              <a:rPr lang="en-US" sz="3200" dirty="0" err="1">
                <a:solidFill>
                  <a:schemeClr val="bg1"/>
                </a:solidFill>
                <a:latin typeface="Times New Roman" panose="02020603050405020304" pitchFamily="18" charset="0"/>
                <a:cs typeface="Times New Roman" panose="02020603050405020304" pitchFamily="18" charset="0"/>
              </a:rPr>
              <a:t>Manar</a:t>
            </a:r>
            <a:r>
              <a:rPr lang="en-US" sz="3200" dirty="0">
                <a:solidFill>
                  <a:schemeClr val="bg1"/>
                </a:solidFill>
                <a:latin typeface="Times New Roman" panose="02020603050405020304" pitchFamily="18" charset="0"/>
                <a:cs typeface="Times New Roman" panose="02020603050405020304" pitchFamily="18" charset="0"/>
              </a:rPr>
              <a:t> Ashraf                          Noura Osama                                               </a:t>
            </a:r>
            <a:r>
              <a:rPr lang="en-US" sz="3200" dirty="0" err="1">
                <a:solidFill>
                  <a:schemeClr val="bg1"/>
                </a:solidFill>
                <a:latin typeface="Times New Roman" panose="02020603050405020304" pitchFamily="18" charset="0"/>
                <a:cs typeface="Times New Roman" panose="02020603050405020304" pitchFamily="18" charset="0"/>
              </a:rPr>
              <a:t>lamees</a:t>
            </a:r>
            <a:r>
              <a:rPr lang="en-US" sz="3200" dirty="0">
                <a:solidFill>
                  <a:schemeClr val="bg1"/>
                </a:solidFill>
                <a:latin typeface="Times New Roman" panose="02020603050405020304" pitchFamily="18" charset="0"/>
                <a:cs typeface="Times New Roman" panose="02020603050405020304" pitchFamily="18" charset="0"/>
              </a:rPr>
              <a:t>                                                                      Lama </a:t>
            </a:r>
            <a:r>
              <a:rPr lang="en-US" sz="3200" dirty="0" err="1">
                <a:solidFill>
                  <a:schemeClr val="bg1"/>
                </a:solidFill>
                <a:latin typeface="Times New Roman" panose="02020603050405020304" pitchFamily="18" charset="0"/>
                <a:cs typeface="Times New Roman" panose="02020603050405020304" pitchFamily="18" charset="0"/>
              </a:rPr>
              <a:t>Zkaria</a:t>
            </a:r>
            <a:r>
              <a:rPr lang="en-US" sz="3200" dirty="0">
                <a:solidFill>
                  <a:schemeClr val="bg1"/>
                </a:solidFill>
                <a:latin typeface="Times New Roman" panose="02020603050405020304" pitchFamily="18" charset="0"/>
                <a:cs typeface="Times New Roman" panose="02020603050405020304" pitchFamily="18" charset="0"/>
              </a:rPr>
              <a:t>                        </a:t>
            </a:r>
          </a:p>
        </p:txBody>
      </p:sp>
      <p:sp>
        <p:nvSpPr>
          <p:cNvPr id="22" name="Arrow: Pentagon 21">
            <a:extLst>
              <a:ext uri="{FF2B5EF4-FFF2-40B4-BE49-F238E27FC236}">
                <a16:creationId xmlns:a16="http://schemas.microsoft.com/office/drawing/2014/main" id="{73CC0FC3-5BE1-ACD5-0A7A-9A4C9D5E992B}"/>
              </a:ext>
            </a:extLst>
          </p:cNvPr>
          <p:cNvSpPr/>
          <p:nvPr/>
        </p:nvSpPr>
        <p:spPr>
          <a:xfrm>
            <a:off x="351464" y="29220042"/>
            <a:ext cx="9019698" cy="678269"/>
          </a:xfrm>
          <a:prstGeom prst="homePlate">
            <a:avLst/>
          </a:prstGeom>
          <a:solidFill>
            <a:srgbClr val="C0504D"/>
          </a:solidFill>
          <a:ln>
            <a:solidFill>
              <a:srgbClr val="C050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ue human head with a red brain&#10;&#10;Description automatically generated">
            <a:extLst>
              <a:ext uri="{FF2B5EF4-FFF2-40B4-BE49-F238E27FC236}">
                <a16:creationId xmlns:a16="http://schemas.microsoft.com/office/drawing/2014/main" id="{05ADF43B-2960-BF4A-C062-413FF5DB96A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2313121" y="12176919"/>
            <a:ext cx="5246102" cy="3618798"/>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pic>
        <p:nvPicPr>
          <p:cNvPr id="25" name="Picture 24">
            <a:extLst>
              <a:ext uri="{FF2B5EF4-FFF2-40B4-BE49-F238E27FC236}">
                <a16:creationId xmlns:a16="http://schemas.microsoft.com/office/drawing/2014/main" id="{45E8B1FB-1226-30CC-87D5-7F23C85A7EC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50000"/>
          <a:stretch/>
        </p:blipFill>
        <p:spPr bwMode="auto">
          <a:xfrm>
            <a:off x="10550461" y="11675779"/>
            <a:ext cx="9145356" cy="5398807"/>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4E47C536-ABB9-D8F0-76E5-CFBD74058A4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50535"/>
          <a:stretch/>
        </p:blipFill>
        <p:spPr bwMode="auto">
          <a:xfrm>
            <a:off x="10626347" y="18149596"/>
            <a:ext cx="9213418" cy="4705436"/>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sp>
        <p:nvSpPr>
          <p:cNvPr id="27" name="object 98">
            <a:extLst>
              <a:ext uri="{FF2B5EF4-FFF2-40B4-BE49-F238E27FC236}">
                <a16:creationId xmlns:a16="http://schemas.microsoft.com/office/drawing/2014/main" id="{B51BB978-62C9-8A3A-364A-11EB62FC973D}"/>
              </a:ext>
            </a:extLst>
          </p:cNvPr>
          <p:cNvSpPr/>
          <p:nvPr/>
        </p:nvSpPr>
        <p:spPr>
          <a:xfrm>
            <a:off x="731837" y="23606919"/>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8" name="TextBox 27">
            <a:extLst>
              <a:ext uri="{FF2B5EF4-FFF2-40B4-BE49-F238E27FC236}">
                <a16:creationId xmlns:a16="http://schemas.microsoft.com/office/drawing/2014/main" id="{234AAF5C-F8D7-E547-9F95-73720108A91A}"/>
              </a:ext>
            </a:extLst>
          </p:cNvPr>
          <p:cNvSpPr txBox="1"/>
          <p:nvPr/>
        </p:nvSpPr>
        <p:spPr>
          <a:xfrm>
            <a:off x="10523775" y="7833519"/>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Dataset</a:t>
            </a:r>
            <a:r>
              <a:rPr lang="en-US" dirty="0"/>
              <a:t> </a:t>
            </a:r>
            <a:r>
              <a:rPr lang="en-US" sz="4800" spc="-260" dirty="0">
                <a:solidFill>
                  <a:schemeClr val="accent2">
                    <a:lumMod val="75000"/>
                  </a:schemeClr>
                </a:solidFill>
                <a:latin typeface="Verdana"/>
              </a:rPr>
              <a:t>Description</a:t>
            </a:r>
            <a:r>
              <a:rPr lang="en-US" dirty="0"/>
              <a:t> </a:t>
            </a:r>
          </a:p>
        </p:txBody>
      </p:sp>
      <p:graphicFrame>
        <p:nvGraphicFramePr>
          <p:cNvPr id="29" name="Diagram 28">
            <a:extLst>
              <a:ext uri="{FF2B5EF4-FFF2-40B4-BE49-F238E27FC236}">
                <a16:creationId xmlns:a16="http://schemas.microsoft.com/office/drawing/2014/main" id="{28AFF350-5117-BA5D-E607-1266551772E0}"/>
              </a:ext>
            </a:extLst>
          </p:cNvPr>
          <p:cNvGraphicFramePr/>
          <p:nvPr>
            <p:extLst>
              <p:ext uri="{D42A27DB-BD31-4B8C-83A1-F6EECF244321}">
                <p14:modId xmlns:p14="http://schemas.microsoft.com/office/powerpoint/2010/main" val="1524164230"/>
              </p:ext>
            </p:extLst>
          </p:nvPr>
        </p:nvGraphicFramePr>
        <p:xfrm>
          <a:off x="554981" y="19568844"/>
          <a:ext cx="9555595" cy="24330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61" name="Picture 160">
            <a:extLst>
              <a:ext uri="{FF2B5EF4-FFF2-40B4-BE49-F238E27FC236}">
                <a16:creationId xmlns:a16="http://schemas.microsoft.com/office/drawing/2014/main" id="{787F8719-3839-22BA-A28A-92F48CF7DE61}"/>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0872471" y="27169923"/>
            <a:ext cx="8739166" cy="6723996"/>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pic>
        <p:nvPicPr>
          <p:cNvPr id="162" name="Picture 161">
            <a:extLst>
              <a:ext uri="{FF2B5EF4-FFF2-40B4-BE49-F238E27FC236}">
                <a16:creationId xmlns:a16="http://schemas.microsoft.com/office/drawing/2014/main" id="{FF9A3B1D-E789-0253-38F1-DA0F7C954375}"/>
              </a:ext>
            </a:extLst>
          </p:cNvPr>
          <p:cNvPicPr>
            <a:picLocks noChangeAspect="1"/>
          </p:cNvPicPr>
          <p:nvPr/>
        </p:nvPicPr>
        <p:blipFill rotWithShape="1">
          <a:blip r:embed="rId16">
            <a:extLst>
              <a:ext uri="{28A0092B-C50C-407E-A947-70E740481C1C}">
                <a14:useLocalDpi xmlns:a14="http://schemas.microsoft.com/office/drawing/2010/main" val="0"/>
              </a:ext>
            </a:extLst>
          </a:blip>
          <a:srcRect b="45991"/>
          <a:stretch/>
        </p:blipFill>
        <p:spPr bwMode="auto">
          <a:xfrm>
            <a:off x="20848637" y="35042495"/>
            <a:ext cx="8519941" cy="6038354"/>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grpSp>
        <p:nvGrpSpPr>
          <p:cNvPr id="165" name="Google Shape;8432;p40">
            <a:extLst>
              <a:ext uri="{FF2B5EF4-FFF2-40B4-BE49-F238E27FC236}">
                <a16:creationId xmlns:a16="http://schemas.microsoft.com/office/drawing/2014/main" id="{4C66C72D-ED99-2E05-1340-DF3F201313C4}"/>
              </a:ext>
            </a:extLst>
          </p:cNvPr>
          <p:cNvGrpSpPr/>
          <p:nvPr/>
        </p:nvGrpSpPr>
        <p:grpSpPr>
          <a:xfrm>
            <a:off x="23744237" y="16973354"/>
            <a:ext cx="3399264" cy="7776565"/>
            <a:chOff x="854500" y="6486708"/>
            <a:chExt cx="4992000" cy="7750884"/>
          </a:xfrm>
        </p:grpSpPr>
        <p:sp>
          <p:nvSpPr>
            <p:cNvPr id="166" name="Google Shape;8433;p40">
              <a:extLst>
                <a:ext uri="{FF2B5EF4-FFF2-40B4-BE49-F238E27FC236}">
                  <a16:creationId xmlns:a16="http://schemas.microsoft.com/office/drawing/2014/main" id="{B8DEC873-A719-5006-2364-72029E848BED}"/>
                </a:ext>
              </a:extLst>
            </p:cNvPr>
            <p:cNvSpPr/>
            <p:nvPr/>
          </p:nvSpPr>
          <p:spPr>
            <a:xfrm>
              <a:off x="854500" y="13772911"/>
              <a:ext cx="4992000" cy="222600"/>
            </a:xfrm>
            <a:prstGeom prst="rect">
              <a:avLst/>
            </a:prstGeom>
            <a:solidFill>
              <a:schemeClr val="tx2"/>
            </a:solid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434;p40">
              <a:extLst>
                <a:ext uri="{FF2B5EF4-FFF2-40B4-BE49-F238E27FC236}">
                  <a16:creationId xmlns:a16="http://schemas.microsoft.com/office/drawing/2014/main" id="{5A1BFB94-F4A2-6B6A-919A-1164CA255F54}"/>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435;p40">
              <a:extLst>
                <a:ext uri="{FF2B5EF4-FFF2-40B4-BE49-F238E27FC236}">
                  <a16:creationId xmlns:a16="http://schemas.microsoft.com/office/drawing/2014/main" id="{F69FBCF5-26D8-F13C-F0C9-82F218E14B04}"/>
                </a:ext>
              </a:extLst>
            </p:cNvPr>
            <p:cNvSpPr/>
            <p:nvPr/>
          </p:nvSpPr>
          <p:spPr>
            <a:xfrm>
              <a:off x="2228417" y="6490859"/>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436;p40">
              <a:extLst>
                <a:ext uri="{FF2B5EF4-FFF2-40B4-BE49-F238E27FC236}">
                  <a16:creationId xmlns:a16="http://schemas.microsoft.com/office/drawing/2014/main" id="{8D866858-2F9E-AC9A-6162-4E278608FE23}"/>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437;p40">
              <a:extLst>
                <a:ext uri="{FF2B5EF4-FFF2-40B4-BE49-F238E27FC236}">
                  <a16:creationId xmlns:a16="http://schemas.microsoft.com/office/drawing/2014/main" id="{8A957260-BE17-B750-192A-99D9466C6589}"/>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8438;p40">
              <a:extLst>
                <a:ext uri="{FF2B5EF4-FFF2-40B4-BE49-F238E27FC236}">
                  <a16:creationId xmlns:a16="http://schemas.microsoft.com/office/drawing/2014/main" id="{36E05AAB-F5C4-74BB-620E-C7D890D2F523}"/>
                </a:ext>
              </a:extLst>
            </p:cNvPr>
            <p:cNvCxnSpPr>
              <a:stCxn id="167" idx="4"/>
              <a:endCxn id="169"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172" name="Google Shape;8439;p40">
              <a:extLst>
                <a:ext uri="{FF2B5EF4-FFF2-40B4-BE49-F238E27FC236}">
                  <a16:creationId xmlns:a16="http://schemas.microsoft.com/office/drawing/2014/main" id="{699A3A52-56D7-1D34-5A7D-9105FF6D22FA}"/>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173" name="Google Shape;8440;p40">
              <a:extLst>
                <a:ext uri="{FF2B5EF4-FFF2-40B4-BE49-F238E27FC236}">
                  <a16:creationId xmlns:a16="http://schemas.microsoft.com/office/drawing/2014/main" id="{77D1B6E3-2ECC-D46E-DB5C-93B1DDFC420C}"/>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endParaRPr sz="2800" dirty="0">
                <a:solidFill>
                  <a:schemeClr val="tx2"/>
                </a:solidFill>
              </a:endParaRPr>
            </a:p>
          </p:txBody>
        </p:sp>
        <p:cxnSp>
          <p:nvCxnSpPr>
            <p:cNvPr id="174" name="Google Shape;8441;p40">
              <a:extLst>
                <a:ext uri="{FF2B5EF4-FFF2-40B4-BE49-F238E27FC236}">
                  <a16:creationId xmlns:a16="http://schemas.microsoft.com/office/drawing/2014/main" id="{BE8B98CF-146E-A38C-858F-7E6AC32B2647}"/>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175" name="Google Shape;8442;p40">
              <a:extLst>
                <a:ext uri="{FF2B5EF4-FFF2-40B4-BE49-F238E27FC236}">
                  <a16:creationId xmlns:a16="http://schemas.microsoft.com/office/drawing/2014/main" id="{FFF72D1D-84A1-9397-62B5-45BCF883C505}"/>
                </a:ext>
              </a:extLst>
            </p:cNvPr>
            <p:cNvSpPr txBox="1"/>
            <p:nvPr/>
          </p:nvSpPr>
          <p:spPr>
            <a:xfrm>
              <a:off x="1756802" y="9773468"/>
              <a:ext cx="3244528"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Inception U-Net</a:t>
              </a:r>
            </a:p>
          </p:txBody>
        </p:sp>
        <p:sp>
          <p:nvSpPr>
            <p:cNvPr id="176" name="Google Shape;8443;p40">
              <a:extLst>
                <a:ext uri="{FF2B5EF4-FFF2-40B4-BE49-F238E27FC236}">
                  <a16:creationId xmlns:a16="http://schemas.microsoft.com/office/drawing/2014/main" id="{743FB414-B620-E5FD-EAAD-CAACDA383B9A}"/>
                </a:ext>
              </a:extLst>
            </p:cNvPr>
            <p:cNvSpPr txBox="1"/>
            <p:nvPr/>
          </p:nvSpPr>
          <p:spPr>
            <a:xfrm>
              <a:off x="2562911"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98.19%</a:t>
              </a:r>
              <a:endParaRPr sz="3200" b="1" dirty="0">
                <a:solidFill>
                  <a:schemeClr val="tx2"/>
                </a:solidFill>
              </a:endParaRPr>
            </a:p>
          </p:txBody>
        </p:sp>
      </p:grpSp>
      <p:grpSp>
        <p:nvGrpSpPr>
          <p:cNvPr id="191" name="Google Shape;8432;p40">
            <a:extLst>
              <a:ext uri="{FF2B5EF4-FFF2-40B4-BE49-F238E27FC236}">
                <a16:creationId xmlns:a16="http://schemas.microsoft.com/office/drawing/2014/main" id="{1DD7A8A0-04FB-6CF0-E0B0-9D5704C406AE}"/>
              </a:ext>
            </a:extLst>
          </p:cNvPr>
          <p:cNvGrpSpPr/>
          <p:nvPr/>
        </p:nvGrpSpPr>
        <p:grpSpPr>
          <a:xfrm>
            <a:off x="20544746" y="16999035"/>
            <a:ext cx="3090057" cy="7750884"/>
            <a:chOff x="854500" y="6486708"/>
            <a:chExt cx="4992000" cy="7750884"/>
          </a:xfrm>
        </p:grpSpPr>
        <p:sp>
          <p:nvSpPr>
            <p:cNvPr id="192" name="Google Shape;8433;p40">
              <a:extLst>
                <a:ext uri="{FF2B5EF4-FFF2-40B4-BE49-F238E27FC236}">
                  <a16:creationId xmlns:a16="http://schemas.microsoft.com/office/drawing/2014/main" id="{4CAD58FF-6541-D3B7-1E2E-845B75FDC13D}"/>
                </a:ext>
              </a:extLst>
            </p:cNvPr>
            <p:cNvSpPr/>
            <p:nvPr/>
          </p:nvSpPr>
          <p:spPr>
            <a:xfrm>
              <a:off x="854500" y="13772911"/>
              <a:ext cx="4992000" cy="222600"/>
            </a:xfrm>
            <a:prstGeom prst="rect">
              <a:avLst/>
            </a:pr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434;p40">
              <a:extLst>
                <a:ext uri="{FF2B5EF4-FFF2-40B4-BE49-F238E27FC236}">
                  <a16:creationId xmlns:a16="http://schemas.microsoft.com/office/drawing/2014/main" id="{7CCFF24B-2846-03AF-3F5A-06EE334A3BB6}"/>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435;p40">
              <a:extLst>
                <a:ext uri="{FF2B5EF4-FFF2-40B4-BE49-F238E27FC236}">
                  <a16:creationId xmlns:a16="http://schemas.microsoft.com/office/drawing/2014/main" id="{EF2B2D1D-DFF4-B87C-E156-B46B5FC0E5A8}"/>
                </a:ext>
              </a:extLst>
            </p:cNvPr>
            <p:cNvSpPr/>
            <p:nvPr/>
          </p:nvSpPr>
          <p:spPr>
            <a:xfrm>
              <a:off x="2200082" y="6486708"/>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436;p40">
              <a:extLst>
                <a:ext uri="{FF2B5EF4-FFF2-40B4-BE49-F238E27FC236}">
                  <a16:creationId xmlns:a16="http://schemas.microsoft.com/office/drawing/2014/main" id="{ECDA1FF0-CF0D-BD6E-0E56-655C48C5FC12}"/>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437;p40">
              <a:extLst>
                <a:ext uri="{FF2B5EF4-FFF2-40B4-BE49-F238E27FC236}">
                  <a16:creationId xmlns:a16="http://schemas.microsoft.com/office/drawing/2014/main" id="{268D435E-4529-5708-D8A6-5C81AF879AD2}"/>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1" name="Google Shape;8438;p40">
              <a:extLst>
                <a:ext uri="{FF2B5EF4-FFF2-40B4-BE49-F238E27FC236}">
                  <a16:creationId xmlns:a16="http://schemas.microsoft.com/office/drawing/2014/main" id="{B397CF0D-9400-8457-1A14-6F5165A53E7E}"/>
                </a:ext>
              </a:extLst>
            </p:cNvPr>
            <p:cNvCxnSpPr>
              <a:stCxn id="194" idx="4"/>
              <a:endCxn id="197"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202" name="Google Shape;8439;p40">
              <a:extLst>
                <a:ext uri="{FF2B5EF4-FFF2-40B4-BE49-F238E27FC236}">
                  <a16:creationId xmlns:a16="http://schemas.microsoft.com/office/drawing/2014/main" id="{27F9D984-CB7B-13C8-5B2F-F7C140B95D8E}"/>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203" name="Google Shape;8440;p40">
              <a:extLst>
                <a:ext uri="{FF2B5EF4-FFF2-40B4-BE49-F238E27FC236}">
                  <a16:creationId xmlns:a16="http://schemas.microsoft.com/office/drawing/2014/main" id="{E0D5D5D9-08A4-8C00-79AE-F8920DDC0403}"/>
                </a:ext>
              </a:extLst>
            </p:cNvPr>
            <p:cNvSpPr txBox="1"/>
            <p:nvPr/>
          </p:nvSpPr>
          <p:spPr>
            <a:xfrm>
              <a:off x="1618075" y="11265792"/>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p>
            <a:p>
              <a:pPr marL="0" lvl="0" indent="0" algn="ctr" rtl="0">
                <a:spcBef>
                  <a:spcPts val="0"/>
                </a:spcBef>
                <a:spcAft>
                  <a:spcPts val="0"/>
                </a:spcAft>
                <a:buNone/>
              </a:pPr>
              <a:endParaRPr sz="2800" dirty="0">
                <a:solidFill>
                  <a:schemeClr val="tx2"/>
                </a:solidFill>
              </a:endParaRPr>
            </a:p>
          </p:txBody>
        </p:sp>
        <p:cxnSp>
          <p:nvCxnSpPr>
            <p:cNvPr id="205" name="Google Shape;8441;p40">
              <a:extLst>
                <a:ext uri="{FF2B5EF4-FFF2-40B4-BE49-F238E27FC236}">
                  <a16:creationId xmlns:a16="http://schemas.microsoft.com/office/drawing/2014/main" id="{684A2C69-F991-53F0-B74F-A346BF917B69}"/>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206" name="Google Shape;8442;p40">
              <a:extLst>
                <a:ext uri="{FF2B5EF4-FFF2-40B4-BE49-F238E27FC236}">
                  <a16:creationId xmlns:a16="http://schemas.microsoft.com/office/drawing/2014/main" id="{58B6AE0B-A250-1DD9-F518-E46897885C28}"/>
                </a:ext>
              </a:extLst>
            </p:cNvPr>
            <p:cNvSpPr txBox="1"/>
            <p:nvPr/>
          </p:nvSpPr>
          <p:spPr>
            <a:xfrm>
              <a:off x="2077961" y="9947024"/>
              <a:ext cx="2545200"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U-Net</a:t>
              </a:r>
              <a:endParaRPr sz="4000" b="1" dirty="0">
                <a:solidFill>
                  <a:schemeClr val="tx2"/>
                </a:solidFill>
              </a:endParaRPr>
            </a:p>
          </p:txBody>
        </p:sp>
        <p:sp>
          <p:nvSpPr>
            <p:cNvPr id="207" name="Google Shape;8443;p40">
              <a:extLst>
                <a:ext uri="{FF2B5EF4-FFF2-40B4-BE49-F238E27FC236}">
                  <a16:creationId xmlns:a16="http://schemas.microsoft.com/office/drawing/2014/main" id="{331A5333-5F43-7C59-633C-784C85D58747}"/>
                </a:ext>
              </a:extLst>
            </p:cNvPr>
            <p:cNvSpPr txBox="1"/>
            <p:nvPr/>
          </p:nvSpPr>
          <p:spPr>
            <a:xfrm>
              <a:off x="2552571" y="7074792"/>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98.29%</a:t>
              </a:r>
            </a:p>
          </p:txBody>
        </p:sp>
      </p:grpSp>
      <p:sp>
        <p:nvSpPr>
          <p:cNvPr id="208" name="TextBox 207">
            <a:extLst>
              <a:ext uri="{FF2B5EF4-FFF2-40B4-BE49-F238E27FC236}">
                <a16:creationId xmlns:a16="http://schemas.microsoft.com/office/drawing/2014/main" id="{156368EC-9863-D912-5E59-25AEC7DBBFB3}"/>
              </a:ext>
            </a:extLst>
          </p:cNvPr>
          <p:cNvSpPr txBox="1"/>
          <p:nvPr/>
        </p:nvSpPr>
        <p:spPr>
          <a:xfrm>
            <a:off x="20600837" y="9621090"/>
            <a:ext cx="2794918" cy="1077218"/>
          </a:xfrm>
          <a:prstGeom prst="rect">
            <a:avLst/>
          </a:prstGeom>
          <a:noFill/>
        </p:spPr>
        <p:txBody>
          <a:bodyPr wrap="square" rtlCol="0">
            <a:spAutoFit/>
          </a:bodyPr>
          <a:lstStyle/>
          <a:p>
            <a:r>
              <a:rPr lang="en-US" sz="3200" dirty="0">
                <a:solidFill>
                  <a:schemeClr val="accent1">
                    <a:lumMod val="50000"/>
                  </a:schemeClr>
                </a:solidFill>
              </a:rPr>
              <a:t>Data</a:t>
            </a:r>
            <a:r>
              <a:rPr lang="en-US" sz="3200" b="1" u="sng" dirty="0">
                <a:solidFill>
                  <a:schemeClr val="accent1">
                    <a:lumMod val="50000"/>
                  </a:schemeClr>
                </a:solidFill>
                <a:effectLst/>
                <a:latin typeface="Times New Roman" panose="02020603050405020304" pitchFamily="18" charset="0"/>
                <a:ea typeface="Calibri" panose="020F0502020204030204" pitchFamily="34" charset="0"/>
              </a:rPr>
              <a:t> </a:t>
            </a:r>
            <a:r>
              <a:rPr lang="en-US" sz="3200" dirty="0">
                <a:solidFill>
                  <a:schemeClr val="accent1">
                    <a:lumMod val="50000"/>
                  </a:schemeClr>
                </a:solidFill>
              </a:rPr>
              <a:t>Preprocessing</a:t>
            </a:r>
          </a:p>
        </p:txBody>
      </p:sp>
      <p:sp>
        <p:nvSpPr>
          <p:cNvPr id="210" name="TextBox 209">
            <a:extLst>
              <a:ext uri="{FF2B5EF4-FFF2-40B4-BE49-F238E27FC236}">
                <a16:creationId xmlns:a16="http://schemas.microsoft.com/office/drawing/2014/main" id="{65534248-20C6-4126-A271-0FB92A5D4AC5}"/>
              </a:ext>
            </a:extLst>
          </p:cNvPr>
          <p:cNvSpPr txBox="1"/>
          <p:nvPr/>
        </p:nvSpPr>
        <p:spPr>
          <a:xfrm>
            <a:off x="27295901" y="9140740"/>
            <a:ext cx="4554810" cy="2062103"/>
          </a:xfrm>
          <a:prstGeom prst="rect">
            <a:avLst/>
          </a:prstGeom>
          <a:noFill/>
        </p:spPr>
        <p:txBody>
          <a:bodyPr wrap="square">
            <a:spAutoFit/>
          </a:bodyPr>
          <a:lstStyle/>
          <a:p>
            <a:r>
              <a:rPr lang="en-US" sz="3200" dirty="0">
                <a:solidFill>
                  <a:schemeClr val="accent1">
                    <a:lumMod val="50000"/>
                  </a:schemeClr>
                </a:solidFill>
              </a:rPr>
              <a:t>Model</a:t>
            </a:r>
          </a:p>
          <a:p>
            <a:r>
              <a:rPr lang="en-US" sz="3200" b="1" u="sng" dirty="0">
                <a:solidFill>
                  <a:schemeClr val="accent1">
                    <a:lumMod val="50000"/>
                  </a:schemeClr>
                </a:solidFill>
                <a:effectLst/>
                <a:latin typeface="Times New Roman" panose="02020603050405020304" pitchFamily="18" charset="0"/>
                <a:ea typeface="Calibri" panose="020F0502020204030204" pitchFamily="34" charset="0"/>
              </a:rPr>
              <a:t> </a:t>
            </a:r>
            <a:r>
              <a:rPr lang="en-US" sz="3200" dirty="0">
                <a:solidFill>
                  <a:schemeClr val="accent1">
                    <a:lumMod val="50000"/>
                  </a:schemeClr>
                </a:solidFill>
              </a:rPr>
              <a:t>Implementation</a:t>
            </a:r>
          </a:p>
          <a:p>
            <a:r>
              <a:rPr lang="en-US" sz="3200" b="1" u="sng" dirty="0">
                <a:solidFill>
                  <a:schemeClr val="accent1">
                    <a:lumMod val="50000"/>
                  </a:schemeClr>
                </a:solidFill>
                <a:effectLst/>
                <a:latin typeface="Times New Roman" panose="02020603050405020304" pitchFamily="18" charset="0"/>
                <a:ea typeface="Calibri" panose="020F0502020204030204" pitchFamily="34" charset="0"/>
              </a:rPr>
              <a:t> </a:t>
            </a:r>
            <a:r>
              <a:rPr lang="en-US" sz="3200" dirty="0">
                <a:solidFill>
                  <a:schemeClr val="accent1">
                    <a:lumMod val="50000"/>
                  </a:schemeClr>
                </a:solidFill>
              </a:rPr>
              <a:t>and</a:t>
            </a:r>
            <a:r>
              <a:rPr lang="en-US" sz="3200" b="1" u="sng" dirty="0">
                <a:solidFill>
                  <a:schemeClr val="accent1">
                    <a:lumMod val="50000"/>
                  </a:schemeClr>
                </a:solidFill>
                <a:effectLst/>
                <a:latin typeface="Times New Roman" panose="02020603050405020304" pitchFamily="18" charset="0"/>
                <a:ea typeface="Calibri" panose="020F0502020204030204" pitchFamily="34" charset="0"/>
              </a:rPr>
              <a:t> </a:t>
            </a:r>
          </a:p>
          <a:p>
            <a:r>
              <a:rPr lang="en-US" sz="3200" dirty="0">
                <a:solidFill>
                  <a:schemeClr val="accent1">
                    <a:lumMod val="50000"/>
                  </a:schemeClr>
                </a:solidFill>
              </a:rPr>
              <a:t>Compilation</a:t>
            </a:r>
          </a:p>
        </p:txBody>
      </p:sp>
      <p:sp>
        <p:nvSpPr>
          <p:cNvPr id="212" name="TextBox 211">
            <a:extLst>
              <a:ext uri="{FF2B5EF4-FFF2-40B4-BE49-F238E27FC236}">
                <a16:creationId xmlns:a16="http://schemas.microsoft.com/office/drawing/2014/main" id="{04416C81-0E25-197E-7786-1A6AB867F5F4}"/>
              </a:ext>
            </a:extLst>
          </p:cNvPr>
          <p:cNvSpPr txBox="1"/>
          <p:nvPr/>
        </p:nvSpPr>
        <p:spPr>
          <a:xfrm>
            <a:off x="20603504" y="13654921"/>
            <a:ext cx="3292328" cy="1077218"/>
          </a:xfrm>
          <a:prstGeom prst="rect">
            <a:avLst/>
          </a:prstGeom>
          <a:noFill/>
        </p:spPr>
        <p:txBody>
          <a:bodyPr wrap="square" rtlCol="0">
            <a:spAutoFit/>
          </a:bodyPr>
          <a:lstStyle/>
          <a:p>
            <a:r>
              <a:rPr lang="en-US" sz="3200" dirty="0">
                <a:solidFill>
                  <a:schemeClr val="accent1">
                    <a:lumMod val="50000"/>
                  </a:schemeClr>
                </a:solidFill>
              </a:rPr>
              <a:t>Training</a:t>
            </a:r>
            <a:r>
              <a:rPr lang="en-US" sz="3200" b="1" u="sng" dirty="0">
                <a:solidFill>
                  <a:schemeClr val="accent1">
                    <a:lumMod val="50000"/>
                  </a:schemeClr>
                </a:solidFill>
                <a:effectLst/>
                <a:latin typeface="Times New Roman" panose="02020603050405020304" pitchFamily="18" charset="0"/>
                <a:ea typeface="Calibri" panose="020F0502020204030204" pitchFamily="34" charset="0"/>
              </a:rPr>
              <a:t> </a:t>
            </a:r>
            <a:r>
              <a:rPr lang="en-US" sz="3200" dirty="0">
                <a:solidFill>
                  <a:schemeClr val="accent1">
                    <a:lumMod val="50000"/>
                  </a:schemeClr>
                </a:solidFill>
              </a:rPr>
              <a:t>Procedure</a:t>
            </a:r>
          </a:p>
        </p:txBody>
      </p:sp>
      <p:sp>
        <p:nvSpPr>
          <p:cNvPr id="213" name="TextBox 212">
            <a:extLst>
              <a:ext uri="{FF2B5EF4-FFF2-40B4-BE49-F238E27FC236}">
                <a16:creationId xmlns:a16="http://schemas.microsoft.com/office/drawing/2014/main" id="{C3162EFF-EA76-57F7-6FA3-537FAE9A5F9D}"/>
              </a:ext>
            </a:extLst>
          </p:cNvPr>
          <p:cNvSpPr txBox="1"/>
          <p:nvPr/>
        </p:nvSpPr>
        <p:spPr>
          <a:xfrm>
            <a:off x="27196107" y="13435759"/>
            <a:ext cx="3341348" cy="1077218"/>
          </a:xfrm>
          <a:prstGeom prst="rect">
            <a:avLst/>
          </a:prstGeom>
          <a:noFill/>
        </p:spPr>
        <p:txBody>
          <a:bodyPr wrap="square" rtlCol="0">
            <a:spAutoFit/>
          </a:bodyPr>
          <a:lstStyle/>
          <a:p>
            <a:r>
              <a:rPr lang="en-US" sz="3200" dirty="0">
                <a:solidFill>
                  <a:schemeClr val="accent1">
                    <a:lumMod val="50000"/>
                  </a:schemeClr>
                </a:solidFill>
              </a:rPr>
              <a:t>Model</a:t>
            </a:r>
          </a:p>
          <a:p>
            <a:r>
              <a:rPr lang="en-US" sz="3200" dirty="0">
                <a:solidFill>
                  <a:schemeClr val="accent1">
                    <a:lumMod val="50000"/>
                  </a:schemeClr>
                </a:solidFill>
              </a:rPr>
              <a:t>Evaluation</a:t>
            </a:r>
          </a:p>
        </p:txBody>
      </p:sp>
      <p:sp>
        <p:nvSpPr>
          <p:cNvPr id="244" name="TextBox 243">
            <a:extLst>
              <a:ext uri="{FF2B5EF4-FFF2-40B4-BE49-F238E27FC236}">
                <a16:creationId xmlns:a16="http://schemas.microsoft.com/office/drawing/2014/main" id="{A11FC8A6-4635-3D9E-5342-B3DBFB560E4A}"/>
              </a:ext>
            </a:extLst>
          </p:cNvPr>
          <p:cNvSpPr txBox="1"/>
          <p:nvPr/>
        </p:nvSpPr>
        <p:spPr>
          <a:xfrm>
            <a:off x="20620037" y="15750556"/>
            <a:ext cx="119086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Model Evaluation</a:t>
            </a:r>
          </a:p>
        </p:txBody>
      </p:sp>
      <p:cxnSp>
        <p:nvCxnSpPr>
          <p:cNvPr id="245" name="Straight Connector 244">
            <a:extLst>
              <a:ext uri="{FF2B5EF4-FFF2-40B4-BE49-F238E27FC236}">
                <a16:creationId xmlns:a16="http://schemas.microsoft.com/office/drawing/2014/main" id="{923BDBB6-FA15-A572-E916-A61CA5D101A8}"/>
              </a:ext>
            </a:extLst>
          </p:cNvPr>
          <p:cNvCxnSpPr/>
          <p:nvPr/>
        </p:nvCxnSpPr>
        <p:spPr>
          <a:xfrm flipV="1">
            <a:off x="20772437" y="166450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0" name="TextBox 1099">
            <a:extLst>
              <a:ext uri="{FF2B5EF4-FFF2-40B4-BE49-F238E27FC236}">
                <a16:creationId xmlns:a16="http://schemas.microsoft.com/office/drawing/2014/main" id="{2BFB9EB7-7E5E-B161-F31F-2F6169D55719}"/>
              </a:ext>
            </a:extLst>
          </p:cNvPr>
          <p:cNvSpPr txBox="1"/>
          <p:nvPr/>
        </p:nvSpPr>
        <p:spPr>
          <a:xfrm>
            <a:off x="514205" y="16435316"/>
            <a:ext cx="4680822" cy="1107996"/>
          </a:xfrm>
          <a:prstGeom prst="rect">
            <a:avLst/>
          </a:prstGeom>
          <a:noFill/>
        </p:spPr>
        <p:txBody>
          <a:bodyPr wrap="square" rtlCol="0">
            <a:spAutoFit/>
          </a:bodyPr>
          <a:lstStyle/>
          <a:p>
            <a:pPr marL="0" marR="0" lvl="0" indent="0" defTabSz="914400" eaLnBrk="1" fontAlgn="auto" latinLnBrk="0" hangingPunct="1">
              <a:lnSpc>
                <a:spcPct val="100000"/>
              </a:lnSpc>
              <a:spcBef>
                <a:spcPts val="200"/>
              </a:spcBef>
              <a:spcAft>
                <a:spcPts val="0"/>
              </a:spcAft>
              <a:buClrTx/>
              <a:buSzTx/>
              <a:buFontTx/>
              <a:buNone/>
              <a:tabLst/>
              <a:defRPr/>
            </a:pPr>
            <a:r>
              <a:rPr kumimoji="0" lang="en-US" sz="4402" b="0" i="0" u="none" strike="noStrike" kern="0" cap="none" spc="-260" normalizeH="0" baseline="0" noProof="0" dirty="0">
                <a:ln>
                  <a:noFill/>
                </a:ln>
                <a:solidFill>
                  <a:srgbClr val="C0504D">
                    <a:lumMod val="75000"/>
                  </a:srgbClr>
                </a:solidFill>
                <a:effectLst/>
                <a:uLnTx/>
                <a:uFillTx/>
                <a:latin typeface="Verdana"/>
                <a:cs typeface="Verdana"/>
              </a:rPr>
              <a:t> </a:t>
            </a:r>
            <a:r>
              <a:rPr kumimoji="0" lang="en-US" sz="4800" b="0" i="0" u="none" strike="noStrike" kern="0" cap="none" spc="-260" normalizeH="0" baseline="0" noProof="0" dirty="0">
                <a:ln>
                  <a:noFill/>
                </a:ln>
                <a:solidFill>
                  <a:srgbClr val="C0504D">
                    <a:lumMod val="75000"/>
                  </a:srgbClr>
                </a:solidFill>
                <a:effectLst/>
                <a:uLnTx/>
                <a:uFillTx/>
                <a:latin typeface="Verdana"/>
                <a:cs typeface="Verdana"/>
              </a:rPr>
              <a:t>Introduction</a:t>
            </a:r>
            <a:endParaRPr kumimoji="0" lang="en-US" sz="4800" b="0" i="0" u="none" strike="noStrike" kern="0" cap="none" spc="0" normalizeH="0" baseline="0" noProof="0" dirty="0">
              <a:ln>
                <a:noFill/>
              </a:ln>
              <a:solidFill>
                <a:srgbClr val="C0504D">
                  <a:lumMod val="75000"/>
                </a:srgbClr>
              </a:solidFill>
              <a:effectLst/>
              <a:uLnTx/>
              <a:uFillTx/>
              <a:latin typeface="Tahoma"/>
              <a:cs typeface="Tahoma"/>
            </a:endParaRPr>
          </a:p>
          <a:p>
            <a:endParaRPr lang="en-US" dirty="0"/>
          </a:p>
        </p:txBody>
      </p:sp>
      <p:cxnSp>
        <p:nvCxnSpPr>
          <p:cNvPr id="1101" name="Straight Connector 1100">
            <a:extLst>
              <a:ext uri="{FF2B5EF4-FFF2-40B4-BE49-F238E27FC236}">
                <a16:creationId xmlns:a16="http://schemas.microsoft.com/office/drawing/2014/main" id="{745A4EFA-84DA-40EB-2563-EAF3A414612A}"/>
              </a:ext>
            </a:extLst>
          </p:cNvPr>
          <p:cNvCxnSpPr/>
          <p:nvPr/>
        </p:nvCxnSpPr>
        <p:spPr>
          <a:xfrm flipV="1">
            <a:off x="10485437" y="87479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2" name="object 105">
            <a:extLst>
              <a:ext uri="{FF2B5EF4-FFF2-40B4-BE49-F238E27FC236}">
                <a16:creationId xmlns:a16="http://schemas.microsoft.com/office/drawing/2014/main" id="{4A8B3C62-2EF4-6AF4-7524-6ADB8CB894AE}"/>
              </a:ext>
            </a:extLst>
          </p:cNvPr>
          <p:cNvSpPr txBox="1"/>
          <p:nvPr/>
        </p:nvSpPr>
        <p:spPr>
          <a:xfrm>
            <a:off x="427037" y="22082919"/>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Literature Review</a:t>
            </a:r>
          </a:p>
        </p:txBody>
      </p:sp>
      <p:sp>
        <p:nvSpPr>
          <p:cNvPr id="1104" name="Text Box 214">
            <a:extLst>
              <a:ext uri="{FF2B5EF4-FFF2-40B4-BE49-F238E27FC236}">
                <a16:creationId xmlns:a16="http://schemas.microsoft.com/office/drawing/2014/main" id="{CC9F89B0-A980-4B7C-F416-19DB5095570A}"/>
              </a:ext>
            </a:extLst>
          </p:cNvPr>
          <p:cNvSpPr txBox="1"/>
          <p:nvPr/>
        </p:nvSpPr>
        <p:spPr>
          <a:xfrm>
            <a:off x="12998911" y="23073519"/>
            <a:ext cx="3811126" cy="575796"/>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3 Masks</a:t>
            </a:r>
          </a:p>
        </p:txBody>
      </p:sp>
      <p:pic>
        <p:nvPicPr>
          <p:cNvPr id="1105" name="Picture 1104">
            <a:extLst>
              <a:ext uri="{FF2B5EF4-FFF2-40B4-BE49-F238E27FC236}">
                <a16:creationId xmlns:a16="http://schemas.microsoft.com/office/drawing/2014/main" id="{4252BC85-D7B5-6751-EA85-C60EAA2EF4D3}"/>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0409237" y="28636119"/>
            <a:ext cx="9334262" cy="5698124"/>
          </a:xfrm>
          <a:prstGeom prst="round2DiagRect">
            <a:avLst>
              <a:gd name="adj1" fmla="val 16667"/>
              <a:gd name="adj2" fmla="val 0"/>
            </a:avLst>
          </a:prstGeom>
          <a:ln w="88900" cap="sq">
            <a:solidFill>
              <a:srgbClr val="FFFFFF"/>
            </a:solidFill>
            <a:miter lim="800000"/>
          </a:ln>
          <a:effectLst>
            <a:glow rad="228600">
              <a:schemeClr val="accent2">
                <a:satMod val="175000"/>
                <a:alpha val="40000"/>
              </a:schemeClr>
            </a:glow>
            <a:outerShdw blurRad="254000" algn="tl" rotWithShape="0">
              <a:srgbClr val="000000">
                <a:alpha val="43000"/>
              </a:srgbClr>
            </a:outerShdw>
          </a:effectLst>
        </p:spPr>
      </p:pic>
      <p:grpSp>
        <p:nvGrpSpPr>
          <p:cNvPr id="1256" name="Google Shape;3155;p28">
            <a:extLst>
              <a:ext uri="{FF2B5EF4-FFF2-40B4-BE49-F238E27FC236}">
                <a16:creationId xmlns:a16="http://schemas.microsoft.com/office/drawing/2014/main" id="{AABB0F3B-B01D-2F13-BA10-39B0717E8899}"/>
              </a:ext>
            </a:extLst>
          </p:cNvPr>
          <p:cNvGrpSpPr/>
          <p:nvPr/>
        </p:nvGrpSpPr>
        <p:grpSpPr>
          <a:xfrm>
            <a:off x="20162837" y="8976519"/>
            <a:ext cx="10104438" cy="6550672"/>
            <a:chOff x="889649" y="3599249"/>
            <a:chExt cx="1142948" cy="719105"/>
          </a:xfrm>
        </p:grpSpPr>
        <p:sp>
          <p:nvSpPr>
            <p:cNvPr id="1257" name="Google Shape;3156;p28">
              <a:extLst>
                <a:ext uri="{FF2B5EF4-FFF2-40B4-BE49-F238E27FC236}">
                  <a16:creationId xmlns:a16="http://schemas.microsoft.com/office/drawing/2014/main" id="{F9E02C8F-48E7-74C7-8610-59FAF94AA349}"/>
                </a:ext>
              </a:extLst>
            </p:cNvPr>
            <p:cNvSpPr/>
            <p:nvPr/>
          </p:nvSpPr>
          <p:spPr>
            <a:xfrm>
              <a:off x="1557115" y="4061516"/>
              <a:ext cx="127079" cy="131731"/>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158;p28">
              <a:extLst>
                <a:ext uri="{FF2B5EF4-FFF2-40B4-BE49-F238E27FC236}">
                  <a16:creationId xmlns:a16="http://schemas.microsoft.com/office/drawing/2014/main" id="{2C099C89-4B06-8902-1908-68417F180452}"/>
                </a:ext>
              </a:extLst>
            </p:cNvPr>
            <p:cNvSpPr/>
            <p:nvPr/>
          </p:nvSpPr>
          <p:spPr>
            <a:xfrm>
              <a:off x="1684189" y="4029004"/>
              <a:ext cx="325276" cy="27838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171;p28">
              <a:extLst>
                <a:ext uri="{FF2B5EF4-FFF2-40B4-BE49-F238E27FC236}">
                  <a16:creationId xmlns:a16="http://schemas.microsoft.com/office/drawing/2014/main" id="{F71BEF15-1FC3-FDA5-66F2-6CB23D9915E7}"/>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172;p28">
              <a:extLst>
                <a:ext uri="{FF2B5EF4-FFF2-40B4-BE49-F238E27FC236}">
                  <a16:creationId xmlns:a16="http://schemas.microsoft.com/office/drawing/2014/main" id="{0ECE2A5F-E603-00F2-9469-30F0E8B7C034}"/>
                </a:ext>
              </a:extLst>
            </p:cNvPr>
            <p:cNvSpPr/>
            <p:nvPr/>
          </p:nvSpPr>
          <p:spPr>
            <a:xfrm>
              <a:off x="1270126" y="3745703"/>
              <a:ext cx="100442" cy="11474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174;p28">
              <a:extLst>
                <a:ext uri="{FF2B5EF4-FFF2-40B4-BE49-F238E27FC236}">
                  <a16:creationId xmlns:a16="http://schemas.microsoft.com/office/drawing/2014/main" id="{6515249D-73AE-FA95-E321-CA283F2E70EB}"/>
                </a:ext>
              </a:extLst>
            </p:cNvPr>
            <p:cNvSpPr/>
            <p:nvPr/>
          </p:nvSpPr>
          <p:spPr>
            <a:xfrm>
              <a:off x="917558" y="3599249"/>
              <a:ext cx="349527" cy="259769"/>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3175;p28">
              <a:extLst>
                <a:ext uri="{FF2B5EF4-FFF2-40B4-BE49-F238E27FC236}">
                  <a16:creationId xmlns:a16="http://schemas.microsoft.com/office/drawing/2014/main" id="{150CC623-662C-98DF-E12A-FA3F0DC7EF97}"/>
                </a:ext>
              </a:extLst>
            </p:cNvPr>
            <p:cNvSpPr/>
            <p:nvPr/>
          </p:nvSpPr>
          <p:spPr>
            <a:xfrm>
              <a:off x="1270625" y="4073301"/>
              <a:ext cx="99943" cy="114047"/>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177;p28">
              <a:extLst>
                <a:ext uri="{FF2B5EF4-FFF2-40B4-BE49-F238E27FC236}">
                  <a16:creationId xmlns:a16="http://schemas.microsoft.com/office/drawing/2014/main" id="{96C9C293-1175-8572-30EC-790FD3F2BC6D}"/>
                </a:ext>
              </a:extLst>
            </p:cNvPr>
            <p:cNvSpPr/>
            <p:nvPr/>
          </p:nvSpPr>
          <p:spPr>
            <a:xfrm>
              <a:off x="934482" y="4038048"/>
              <a:ext cx="332778" cy="28030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178;p28">
              <a:extLst>
                <a:ext uri="{FF2B5EF4-FFF2-40B4-BE49-F238E27FC236}">
                  <a16:creationId xmlns:a16="http://schemas.microsoft.com/office/drawing/2014/main" id="{68315866-AE4F-95C1-D29B-89C9CE376F5C}"/>
                </a:ext>
              </a:extLst>
            </p:cNvPr>
            <p:cNvSpPr/>
            <p:nvPr/>
          </p:nvSpPr>
          <p:spPr>
            <a:xfrm>
              <a:off x="1562328" y="3754461"/>
              <a:ext cx="128816" cy="105985"/>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180;p28">
              <a:extLst>
                <a:ext uri="{FF2B5EF4-FFF2-40B4-BE49-F238E27FC236}">
                  <a16:creationId xmlns:a16="http://schemas.microsoft.com/office/drawing/2014/main" id="{96CE79DD-7919-8FA6-F866-B088F52F6A3D}"/>
                </a:ext>
              </a:extLst>
            </p:cNvPr>
            <p:cNvSpPr/>
            <p:nvPr/>
          </p:nvSpPr>
          <p:spPr>
            <a:xfrm>
              <a:off x="1691140" y="3618553"/>
              <a:ext cx="316231" cy="243370"/>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8" name="Google Shape;3181;p28">
              <a:extLst>
                <a:ext uri="{FF2B5EF4-FFF2-40B4-BE49-F238E27FC236}">
                  <a16:creationId xmlns:a16="http://schemas.microsoft.com/office/drawing/2014/main" id="{FCAA0180-4885-52A7-AB44-14CF966533C7}"/>
                </a:ext>
              </a:extLst>
            </p:cNvPr>
            <p:cNvGrpSpPr/>
            <p:nvPr/>
          </p:nvGrpSpPr>
          <p:grpSpPr>
            <a:xfrm>
              <a:off x="1360364" y="3847835"/>
              <a:ext cx="208119" cy="224359"/>
              <a:chOff x="1360769" y="3847100"/>
              <a:chExt cx="208119" cy="224359"/>
            </a:xfrm>
          </p:grpSpPr>
          <p:sp>
            <p:nvSpPr>
              <p:cNvPr id="1277" name="Google Shape;3182;p28">
                <a:extLst>
                  <a:ext uri="{FF2B5EF4-FFF2-40B4-BE49-F238E27FC236}">
                    <a16:creationId xmlns:a16="http://schemas.microsoft.com/office/drawing/2014/main" id="{AD5CDD50-88BC-25B4-9884-25FFE7B3DF8F}"/>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183;p28">
                <a:extLst>
                  <a:ext uri="{FF2B5EF4-FFF2-40B4-BE49-F238E27FC236}">
                    <a16:creationId xmlns:a16="http://schemas.microsoft.com/office/drawing/2014/main" id="{3CBDD2A4-F600-B445-7AD0-BF2251D3440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184;p28">
                <a:extLst>
                  <a:ext uri="{FF2B5EF4-FFF2-40B4-BE49-F238E27FC236}">
                    <a16:creationId xmlns:a16="http://schemas.microsoft.com/office/drawing/2014/main" id="{9B3E9E37-26F1-FC01-4EF4-AC2C4F97D7B0}"/>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185;p28">
                <a:extLst>
                  <a:ext uri="{FF2B5EF4-FFF2-40B4-BE49-F238E27FC236}">
                    <a16:creationId xmlns:a16="http://schemas.microsoft.com/office/drawing/2014/main" id="{3E771F95-EF5F-017A-E9A5-63A0061CC3EE}"/>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186;p28">
                <a:extLst>
                  <a:ext uri="{FF2B5EF4-FFF2-40B4-BE49-F238E27FC236}">
                    <a16:creationId xmlns:a16="http://schemas.microsoft.com/office/drawing/2014/main" id="{14D5F84C-DDAB-1123-530C-7DF316EB1495}"/>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187;p28">
                <a:extLst>
                  <a:ext uri="{FF2B5EF4-FFF2-40B4-BE49-F238E27FC236}">
                    <a16:creationId xmlns:a16="http://schemas.microsoft.com/office/drawing/2014/main" id="{BA4212AD-365A-06F9-D83D-5D84709DBB49}"/>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188;p28">
                <a:extLst>
                  <a:ext uri="{FF2B5EF4-FFF2-40B4-BE49-F238E27FC236}">
                    <a16:creationId xmlns:a16="http://schemas.microsoft.com/office/drawing/2014/main" id="{2C8B4E17-3B1D-DFAE-D210-5F394CFE3170}"/>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189;p28">
                <a:extLst>
                  <a:ext uri="{FF2B5EF4-FFF2-40B4-BE49-F238E27FC236}">
                    <a16:creationId xmlns:a16="http://schemas.microsoft.com/office/drawing/2014/main" id="{EFF7A8FE-F5D4-2947-B74D-1496FEDFF711}"/>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3190;p28">
                <a:extLst>
                  <a:ext uri="{FF2B5EF4-FFF2-40B4-BE49-F238E27FC236}">
                    <a16:creationId xmlns:a16="http://schemas.microsoft.com/office/drawing/2014/main" id="{D8BE0700-CBC2-45BB-AA49-C0FB46E138EB}"/>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191;p28">
                <a:extLst>
                  <a:ext uri="{FF2B5EF4-FFF2-40B4-BE49-F238E27FC236}">
                    <a16:creationId xmlns:a16="http://schemas.microsoft.com/office/drawing/2014/main" id="{BCBEA542-3D51-6917-8741-36A3F3E07E64}"/>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1905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192;p28">
                <a:extLst>
                  <a:ext uri="{FF2B5EF4-FFF2-40B4-BE49-F238E27FC236}">
                    <a16:creationId xmlns:a16="http://schemas.microsoft.com/office/drawing/2014/main" id="{5424A0E0-E53F-429E-875F-F654E9C8E714}"/>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193;p28">
                <a:extLst>
                  <a:ext uri="{FF2B5EF4-FFF2-40B4-BE49-F238E27FC236}">
                    <a16:creationId xmlns:a16="http://schemas.microsoft.com/office/drawing/2014/main" id="{D159D4C5-CC28-4621-AEE2-CAE5F9385C5C}"/>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194;p28">
                <a:extLst>
                  <a:ext uri="{FF2B5EF4-FFF2-40B4-BE49-F238E27FC236}">
                    <a16:creationId xmlns:a16="http://schemas.microsoft.com/office/drawing/2014/main" id="{55067C68-263F-089A-2339-AC2FDB1D7CF3}"/>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195;p28">
                <a:extLst>
                  <a:ext uri="{FF2B5EF4-FFF2-40B4-BE49-F238E27FC236}">
                    <a16:creationId xmlns:a16="http://schemas.microsoft.com/office/drawing/2014/main" id="{69C16170-4940-FB24-E4D0-53AE949E4B11}"/>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196;p28">
                <a:extLst>
                  <a:ext uri="{FF2B5EF4-FFF2-40B4-BE49-F238E27FC236}">
                    <a16:creationId xmlns:a16="http://schemas.microsoft.com/office/drawing/2014/main" id="{284523C7-F97E-2A6B-DE15-AF797D3F7DAB}"/>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197;p28">
                <a:extLst>
                  <a:ext uri="{FF2B5EF4-FFF2-40B4-BE49-F238E27FC236}">
                    <a16:creationId xmlns:a16="http://schemas.microsoft.com/office/drawing/2014/main" id="{192D49E1-246B-15D9-71E5-E7E057979F04}"/>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198;p28">
                <a:extLst>
                  <a:ext uri="{FF2B5EF4-FFF2-40B4-BE49-F238E27FC236}">
                    <a16:creationId xmlns:a16="http://schemas.microsoft.com/office/drawing/2014/main" id="{1723BD59-23C6-499B-6C5E-A671D53B77A9}"/>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199;p28">
                <a:extLst>
                  <a:ext uri="{FF2B5EF4-FFF2-40B4-BE49-F238E27FC236}">
                    <a16:creationId xmlns:a16="http://schemas.microsoft.com/office/drawing/2014/main" id="{E2126DB5-FFE7-C470-9312-57B7A4C035DD}"/>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200;p28">
                <a:extLst>
                  <a:ext uri="{FF2B5EF4-FFF2-40B4-BE49-F238E27FC236}">
                    <a16:creationId xmlns:a16="http://schemas.microsoft.com/office/drawing/2014/main" id="{8DDE8347-B538-00FF-D746-3FD0E9923C3F}"/>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201;p28">
                <a:extLst>
                  <a:ext uri="{FF2B5EF4-FFF2-40B4-BE49-F238E27FC236}">
                    <a16:creationId xmlns:a16="http://schemas.microsoft.com/office/drawing/2014/main" id="{AF960EFA-B998-29F7-E8ED-785B17574EAB}"/>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1905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9" name="Google Shape;3202;p28">
              <a:extLst>
                <a:ext uri="{FF2B5EF4-FFF2-40B4-BE49-F238E27FC236}">
                  <a16:creationId xmlns:a16="http://schemas.microsoft.com/office/drawing/2014/main" id="{658F6AEF-496C-5D34-7FDA-EF760B8C6980}"/>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203;p28">
              <a:extLst>
                <a:ext uri="{FF2B5EF4-FFF2-40B4-BE49-F238E27FC236}">
                  <a16:creationId xmlns:a16="http://schemas.microsoft.com/office/drawing/2014/main" id="{33A9FC3F-A415-6F8A-082F-B00DD3E4D728}"/>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208;p28">
              <a:extLst>
                <a:ext uri="{FF2B5EF4-FFF2-40B4-BE49-F238E27FC236}">
                  <a16:creationId xmlns:a16="http://schemas.microsoft.com/office/drawing/2014/main" id="{E6422B7F-3E5D-5F32-50F3-C212604783BB}"/>
                </a:ext>
              </a:extLst>
            </p:cNvPr>
            <p:cNvSpPr/>
            <p:nvPr/>
          </p:nvSpPr>
          <p:spPr>
            <a:xfrm>
              <a:off x="889649" y="3701147"/>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209;p28">
              <a:extLst>
                <a:ext uri="{FF2B5EF4-FFF2-40B4-BE49-F238E27FC236}">
                  <a16:creationId xmlns:a16="http://schemas.microsoft.com/office/drawing/2014/main" id="{BEC6853B-7C60-E339-5818-F904B7824A5A}"/>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210;p28">
              <a:extLst>
                <a:ext uri="{FF2B5EF4-FFF2-40B4-BE49-F238E27FC236}">
                  <a16:creationId xmlns:a16="http://schemas.microsoft.com/office/drawing/2014/main" id="{093ED9D7-6903-C4F9-E877-D19AF6F5DF7D}"/>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211;p28">
              <a:extLst>
                <a:ext uri="{FF2B5EF4-FFF2-40B4-BE49-F238E27FC236}">
                  <a16:creationId xmlns:a16="http://schemas.microsoft.com/office/drawing/2014/main" id="{A5A8E650-4111-8E5F-C26C-C1A60C1A4927}"/>
                </a:ext>
              </a:extLst>
            </p:cNvPr>
            <p:cNvSpPr/>
            <p:nvPr/>
          </p:nvSpPr>
          <p:spPr>
            <a:xfrm>
              <a:off x="889649" y="4169573"/>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3212;p28">
              <a:extLst>
                <a:ext uri="{FF2B5EF4-FFF2-40B4-BE49-F238E27FC236}">
                  <a16:creationId xmlns:a16="http://schemas.microsoft.com/office/drawing/2014/main" id="{BE1C00BE-CC0A-B759-496D-89E981901544}"/>
                </a:ext>
              </a:extLst>
            </p:cNvPr>
            <p:cNvSpPr/>
            <p:nvPr/>
          </p:nvSpPr>
          <p:spPr>
            <a:xfrm>
              <a:off x="2008060" y="3749060"/>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213;p28">
              <a:extLst>
                <a:ext uri="{FF2B5EF4-FFF2-40B4-BE49-F238E27FC236}">
                  <a16:creationId xmlns:a16="http://schemas.microsoft.com/office/drawing/2014/main" id="{5394242E-2D08-375A-5DB5-C8DBCEC68E8B}"/>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TextBox 1297">
            <a:extLst>
              <a:ext uri="{FF2B5EF4-FFF2-40B4-BE49-F238E27FC236}">
                <a16:creationId xmlns:a16="http://schemas.microsoft.com/office/drawing/2014/main" id="{C975967D-3F10-5A33-39FF-7951273387C2}"/>
              </a:ext>
            </a:extLst>
          </p:cNvPr>
          <p:cNvSpPr txBox="1"/>
          <p:nvPr/>
        </p:nvSpPr>
        <p:spPr>
          <a:xfrm>
            <a:off x="20239037" y="7840722"/>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Methodological Steps</a:t>
            </a:r>
            <a:endParaRPr lang="en-US" dirty="0"/>
          </a:p>
        </p:txBody>
      </p:sp>
      <p:cxnSp>
        <p:nvCxnSpPr>
          <p:cNvPr id="1299" name="Straight Connector 1298">
            <a:extLst>
              <a:ext uri="{FF2B5EF4-FFF2-40B4-BE49-F238E27FC236}">
                <a16:creationId xmlns:a16="http://schemas.microsoft.com/office/drawing/2014/main" id="{19BA7CEC-3D52-9938-2D28-1B3D6B12C218}"/>
              </a:ext>
            </a:extLst>
          </p:cNvPr>
          <p:cNvCxnSpPr/>
          <p:nvPr/>
        </p:nvCxnSpPr>
        <p:spPr>
          <a:xfrm flipV="1">
            <a:off x="20467637" y="87202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9FF573AE-83D9-4293-B67C-3205636A79EA}"/>
              </a:ext>
            </a:extLst>
          </p:cNvPr>
          <p:cNvGraphicFramePr/>
          <p:nvPr>
            <p:extLst>
              <p:ext uri="{D42A27DB-BD31-4B8C-83A1-F6EECF244321}">
                <p14:modId xmlns:p14="http://schemas.microsoft.com/office/powerpoint/2010/main" val="3867309400"/>
              </p:ext>
            </p:extLst>
          </p:nvPr>
        </p:nvGraphicFramePr>
        <p:xfrm>
          <a:off x="198437" y="25283319"/>
          <a:ext cx="9744646" cy="321269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6" name="TextBox 5">
            <a:extLst>
              <a:ext uri="{FF2B5EF4-FFF2-40B4-BE49-F238E27FC236}">
                <a16:creationId xmlns:a16="http://schemas.microsoft.com/office/drawing/2014/main" id="{B93D3F34-055D-97B7-0E05-C139FE61A905}"/>
              </a:ext>
            </a:extLst>
          </p:cNvPr>
          <p:cNvSpPr txBox="1"/>
          <p:nvPr/>
        </p:nvSpPr>
        <p:spPr>
          <a:xfrm>
            <a:off x="316949" y="24102100"/>
            <a:ext cx="9088728" cy="800219"/>
          </a:xfrm>
          <a:prstGeom prst="rect">
            <a:avLst/>
          </a:prstGeom>
          <a:noFill/>
        </p:spPr>
        <p:txBody>
          <a:bodyPr wrap="square" rtlCol="0">
            <a:spAutoFit/>
          </a:bodyPr>
          <a:lstStyle/>
          <a:p>
            <a:pPr rtl="0"/>
            <a:r>
              <a:rPr lang="en-US" sz="2800" spc="-260" dirty="0">
                <a:solidFill>
                  <a:schemeClr val="accent2">
                    <a:lumMod val="75000"/>
                  </a:schemeClr>
                </a:solidFill>
                <a:latin typeface="Verdana"/>
                <a:hlinkClick r:id="rId23">
                  <a:extLst>
                    <a:ext uri="{A12FA001-AC4F-418D-AE19-62706E023703}">
                      <ahyp:hlinkClr xmlns:ahyp="http://schemas.microsoft.com/office/drawing/2018/hyperlinkcolor" val="tx"/>
                    </a:ext>
                  </a:extLst>
                </a:hlinkClick>
              </a:rPr>
              <a:t>Inception Modules Enhance Brain Tumor Segmentation</a:t>
            </a:r>
            <a:r>
              <a:rPr lang="en-US" sz="2800" spc="-260" dirty="0">
                <a:solidFill>
                  <a:schemeClr val="accent2">
                    <a:lumMod val="75000"/>
                  </a:schemeClr>
                </a:solidFill>
                <a:latin typeface="Verdana"/>
              </a:rPr>
              <a:t>:</a:t>
            </a:r>
          </a:p>
          <a:p>
            <a:endParaRPr lang="en-US" dirty="0"/>
          </a:p>
        </p:txBody>
      </p:sp>
      <p:pic>
        <p:nvPicPr>
          <p:cNvPr id="1030" name="Picture 6">
            <a:extLst>
              <a:ext uri="{FF2B5EF4-FFF2-40B4-BE49-F238E27FC236}">
                <a16:creationId xmlns:a16="http://schemas.microsoft.com/office/drawing/2014/main" id="{8C579B63-0489-6633-7749-F8C0FBE9A41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09238" y="35212137"/>
            <a:ext cx="9430528" cy="6301782"/>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 Box 22334">
            <a:extLst>
              <a:ext uri="{FF2B5EF4-FFF2-40B4-BE49-F238E27FC236}">
                <a16:creationId xmlns:a16="http://schemas.microsoft.com/office/drawing/2014/main" id="{1387C100-B62A-E698-CD38-E7D1A1FA0F4A}"/>
              </a:ext>
            </a:extLst>
          </p:cNvPr>
          <p:cNvSpPr txBox="1"/>
          <p:nvPr/>
        </p:nvSpPr>
        <p:spPr>
          <a:xfrm>
            <a:off x="14282931" y="34503519"/>
            <a:ext cx="2125166" cy="37537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U-Net</a:t>
            </a:r>
          </a:p>
        </p:txBody>
      </p:sp>
      <p:sp>
        <p:nvSpPr>
          <p:cNvPr id="8" name="Text Box 22334">
            <a:extLst>
              <a:ext uri="{FF2B5EF4-FFF2-40B4-BE49-F238E27FC236}">
                <a16:creationId xmlns:a16="http://schemas.microsoft.com/office/drawing/2014/main" id="{C63ED1A1-B97A-B4C9-2506-8EE49EC7A2B2}"/>
              </a:ext>
            </a:extLst>
          </p:cNvPr>
          <p:cNvSpPr txBox="1"/>
          <p:nvPr/>
        </p:nvSpPr>
        <p:spPr>
          <a:xfrm>
            <a:off x="13478614" y="41704343"/>
            <a:ext cx="3733800" cy="80017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8 Inception U-Net</a:t>
            </a:r>
          </a:p>
        </p:txBody>
      </p:sp>
      <p:grpSp>
        <p:nvGrpSpPr>
          <p:cNvPr id="38" name="Google Shape;1138;p45">
            <a:extLst>
              <a:ext uri="{FF2B5EF4-FFF2-40B4-BE49-F238E27FC236}">
                <a16:creationId xmlns:a16="http://schemas.microsoft.com/office/drawing/2014/main" id="{43B6F9EF-A1E0-EBE8-CF59-9EBA482699F7}"/>
              </a:ext>
            </a:extLst>
          </p:cNvPr>
          <p:cNvGrpSpPr/>
          <p:nvPr/>
        </p:nvGrpSpPr>
        <p:grpSpPr>
          <a:xfrm>
            <a:off x="10104439" y="24653948"/>
            <a:ext cx="9681874" cy="3581002"/>
            <a:chOff x="1089803" y="1380951"/>
            <a:chExt cx="4316597" cy="1846102"/>
          </a:xfrm>
        </p:grpSpPr>
        <p:sp>
          <p:nvSpPr>
            <p:cNvPr id="39" name="Google Shape;1139;p45">
              <a:extLst>
                <a:ext uri="{FF2B5EF4-FFF2-40B4-BE49-F238E27FC236}">
                  <a16:creationId xmlns:a16="http://schemas.microsoft.com/office/drawing/2014/main" id="{D1D7A9EB-D65C-1F64-968C-6920E29289DE}"/>
                </a:ext>
              </a:extLst>
            </p:cNvPr>
            <p:cNvSpPr/>
            <p:nvPr/>
          </p:nvSpPr>
          <p:spPr>
            <a:xfrm>
              <a:off x="3139600" y="2724681"/>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141;p45">
              <a:extLst>
                <a:ext uri="{FF2B5EF4-FFF2-40B4-BE49-F238E27FC236}">
                  <a16:creationId xmlns:a16="http://schemas.microsoft.com/office/drawing/2014/main" id="{202BDF36-DC3E-651D-78DD-E61E6ED0F708}"/>
                </a:ext>
              </a:extLst>
            </p:cNvPr>
            <p:cNvSpPr/>
            <p:nvPr/>
          </p:nvSpPr>
          <p:spPr>
            <a:xfrm>
              <a:off x="3139600" y="1764188"/>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143;p45">
              <a:extLst>
                <a:ext uri="{FF2B5EF4-FFF2-40B4-BE49-F238E27FC236}">
                  <a16:creationId xmlns:a16="http://schemas.microsoft.com/office/drawing/2014/main" id="{0F94A964-A98E-06FE-4026-DA0C5A0D83CB}"/>
                </a:ext>
              </a:extLst>
            </p:cNvPr>
            <p:cNvSpPr/>
            <p:nvPr/>
          </p:nvSpPr>
          <p:spPr>
            <a:xfrm>
              <a:off x="1529684" y="1512050"/>
              <a:ext cx="1750040" cy="582984"/>
            </a:xfrm>
            <a:custGeom>
              <a:avLst/>
              <a:gdLst/>
              <a:ahLst/>
              <a:cxnLst/>
              <a:rect l="l" t="t" r="r" b="b"/>
              <a:pathLst>
                <a:path w="7555" h="1605" extrusionOk="0">
                  <a:moveTo>
                    <a:pt x="1" y="1"/>
                  </a:moveTo>
                  <a:lnTo>
                    <a:pt x="1" y="1604"/>
                  </a:lnTo>
                  <a:lnTo>
                    <a:pt x="7555" y="1604"/>
                  </a:lnTo>
                  <a:lnTo>
                    <a:pt x="7555" y="1"/>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144;p45">
              <a:extLst>
                <a:ext uri="{FF2B5EF4-FFF2-40B4-BE49-F238E27FC236}">
                  <a16:creationId xmlns:a16="http://schemas.microsoft.com/office/drawing/2014/main" id="{3289F1C5-2D4E-FD1D-4D74-CCB5F4484109}"/>
                </a:ext>
              </a:extLst>
            </p:cNvPr>
            <p:cNvSpPr/>
            <p:nvPr/>
          </p:nvSpPr>
          <p:spPr>
            <a:xfrm flipH="1">
              <a:off x="1529908" y="2519842"/>
              <a:ext cx="1753052" cy="579352"/>
            </a:xfrm>
            <a:custGeom>
              <a:avLst/>
              <a:gdLst/>
              <a:ahLst/>
              <a:cxnLst/>
              <a:rect l="l" t="t" r="r" b="b"/>
              <a:pathLst>
                <a:path w="7568" h="1595" extrusionOk="0">
                  <a:moveTo>
                    <a:pt x="1" y="0"/>
                  </a:moveTo>
                  <a:lnTo>
                    <a:pt x="1" y="1594"/>
                  </a:lnTo>
                  <a:lnTo>
                    <a:pt x="7568" y="1594"/>
                  </a:lnTo>
                  <a:lnTo>
                    <a:pt x="7568"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145;p45">
              <a:extLst>
                <a:ext uri="{FF2B5EF4-FFF2-40B4-BE49-F238E27FC236}">
                  <a16:creationId xmlns:a16="http://schemas.microsoft.com/office/drawing/2014/main" id="{F89A2CDB-F835-9760-0418-A86585994496}"/>
                </a:ext>
              </a:extLst>
            </p:cNvPr>
            <p:cNvSpPr/>
            <p:nvPr/>
          </p:nvSpPr>
          <p:spPr>
            <a:xfrm>
              <a:off x="1174074" y="1462278"/>
              <a:ext cx="707214" cy="702492"/>
            </a:xfrm>
            <a:custGeom>
              <a:avLst/>
              <a:gdLst/>
              <a:ahLst/>
              <a:cxnLst/>
              <a:rect l="l" t="t" r="r" b="b"/>
              <a:pathLst>
                <a:path w="1947" h="1934" extrusionOk="0">
                  <a:moveTo>
                    <a:pt x="980" y="1"/>
                  </a:moveTo>
                  <a:cubicBezTo>
                    <a:pt x="438" y="1"/>
                    <a:pt x="0" y="435"/>
                    <a:pt x="0" y="967"/>
                  </a:cubicBezTo>
                  <a:cubicBezTo>
                    <a:pt x="0" y="1513"/>
                    <a:pt x="438" y="1934"/>
                    <a:pt x="980" y="1934"/>
                  </a:cubicBezTo>
                  <a:cubicBezTo>
                    <a:pt x="1512" y="1934"/>
                    <a:pt x="1946" y="1513"/>
                    <a:pt x="1946" y="967"/>
                  </a:cubicBezTo>
                  <a:cubicBezTo>
                    <a:pt x="1946" y="435"/>
                    <a:pt x="1512" y="1"/>
                    <a:pt x="980" y="1"/>
                  </a:cubicBezTo>
                  <a:close/>
                </a:path>
              </a:pathLst>
            </a:custGeom>
            <a:solidFill>
              <a:srgbClr val="67BCD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146;p45">
              <a:extLst>
                <a:ext uri="{FF2B5EF4-FFF2-40B4-BE49-F238E27FC236}">
                  <a16:creationId xmlns:a16="http://schemas.microsoft.com/office/drawing/2014/main" id="{FFC30AD6-4C78-1CD8-472D-E374976B74F9}"/>
                </a:ext>
              </a:extLst>
            </p:cNvPr>
            <p:cNvSpPr/>
            <p:nvPr/>
          </p:nvSpPr>
          <p:spPr>
            <a:xfrm>
              <a:off x="1089805" y="1382730"/>
              <a:ext cx="554293" cy="880839"/>
            </a:xfrm>
            <a:custGeom>
              <a:avLst/>
              <a:gdLst/>
              <a:ahLst/>
              <a:cxnLst/>
              <a:rect l="l" t="t" r="r" b="b"/>
              <a:pathLst>
                <a:path w="1526" h="2425" extrusionOk="0">
                  <a:moveTo>
                    <a:pt x="1212" y="1"/>
                  </a:moveTo>
                  <a:cubicBezTo>
                    <a:pt x="532" y="1"/>
                    <a:pt x="0" y="546"/>
                    <a:pt x="0" y="1212"/>
                  </a:cubicBezTo>
                  <a:cubicBezTo>
                    <a:pt x="0" y="1879"/>
                    <a:pt x="532" y="2424"/>
                    <a:pt x="1212" y="2424"/>
                  </a:cubicBezTo>
                  <a:lnTo>
                    <a:pt x="1212" y="1526"/>
                  </a:lnTo>
                  <a:lnTo>
                    <a:pt x="1525" y="1212"/>
                  </a:lnTo>
                  <a:lnTo>
                    <a:pt x="1212" y="899"/>
                  </a:lnTo>
                  <a:lnTo>
                    <a:pt x="1212" y="1"/>
                  </a:lnTo>
                  <a:close/>
                </a:path>
              </a:pathLst>
            </a:custGeom>
            <a:solidFill>
              <a:srgbClr val="3372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147;p45">
              <a:extLst>
                <a:ext uri="{FF2B5EF4-FFF2-40B4-BE49-F238E27FC236}">
                  <a16:creationId xmlns:a16="http://schemas.microsoft.com/office/drawing/2014/main" id="{25B50205-B6A5-25BC-9CC6-4A4CF9E76D0E}"/>
                </a:ext>
              </a:extLst>
            </p:cNvPr>
            <p:cNvSpPr/>
            <p:nvPr/>
          </p:nvSpPr>
          <p:spPr>
            <a:xfrm flipH="1">
              <a:off x="1178795" y="2446103"/>
              <a:ext cx="707577" cy="702855"/>
            </a:xfrm>
            <a:custGeom>
              <a:avLst/>
              <a:gdLst/>
              <a:ahLst/>
              <a:cxnLst/>
              <a:rect l="l" t="t" r="r" b="b"/>
              <a:pathLst>
                <a:path w="1948" h="1935" extrusionOk="0">
                  <a:moveTo>
                    <a:pt x="981" y="1"/>
                  </a:moveTo>
                  <a:cubicBezTo>
                    <a:pt x="435" y="1"/>
                    <a:pt x="1" y="435"/>
                    <a:pt x="1" y="968"/>
                  </a:cubicBezTo>
                  <a:cubicBezTo>
                    <a:pt x="1" y="1497"/>
                    <a:pt x="435" y="1934"/>
                    <a:pt x="981" y="1934"/>
                  </a:cubicBezTo>
                  <a:cubicBezTo>
                    <a:pt x="1510" y="1934"/>
                    <a:pt x="1947" y="1497"/>
                    <a:pt x="1947" y="968"/>
                  </a:cubicBezTo>
                  <a:cubicBezTo>
                    <a:pt x="1947" y="435"/>
                    <a:pt x="1510" y="1"/>
                    <a:pt x="981" y="1"/>
                  </a:cubicBezTo>
                  <a:close/>
                </a:path>
              </a:pathLst>
            </a:custGeom>
            <a:solidFill>
              <a:srgbClr val="C0504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Google Shape;1148;p45">
              <a:extLst>
                <a:ext uri="{FF2B5EF4-FFF2-40B4-BE49-F238E27FC236}">
                  <a16:creationId xmlns:a16="http://schemas.microsoft.com/office/drawing/2014/main" id="{AE44794D-D24E-C944-DF89-209FD1151C2B}"/>
                </a:ext>
              </a:extLst>
            </p:cNvPr>
            <p:cNvSpPr/>
            <p:nvPr/>
          </p:nvSpPr>
          <p:spPr>
            <a:xfrm flipH="1">
              <a:off x="1089803" y="2347667"/>
              <a:ext cx="554293" cy="879386"/>
            </a:xfrm>
            <a:custGeom>
              <a:avLst/>
              <a:gdLst/>
              <a:ahLst/>
              <a:cxnLst/>
              <a:rect l="l" t="t" r="r" b="b"/>
              <a:pathLst>
                <a:path w="1526" h="2421" extrusionOk="0">
                  <a:moveTo>
                    <a:pt x="314" y="1"/>
                  </a:moveTo>
                  <a:lnTo>
                    <a:pt x="314" y="899"/>
                  </a:lnTo>
                  <a:lnTo>
                    <a:pt x="0" y="1209"/>
                  </a:lnTo>
                  <a:lnTo>
                    <a:pt x="314" y="1523"/>
                  </a:lnTo>
                  <a:lnTo>
                    <a:pt x="314" y="2421"/>
                  </a:lnTo>
                  <a:cubicBezTo>
                    <a:pt x="980" y="2421"/>
                    <a:pt x="1525" y="1879"/>
                    <a:pt x="1525" y="1209"/>
                  </a:cubicBezTo>
                  <a:cubicBezTo>
                    <a:pt x="1525" y="543"/>
                    <a:pt x="980" y="1"/>
                    <a:pt x="314" y="1"/>
                  </a:cubicBezTo>
                  <a:close/>
                </a:path>
              </a:pathLst>
            </a:custGeom>
            <a:solidFill>
              <a:srgbClr val="0C343D"/>
            </a:solidFill>
            <a:ln>
              <a:solidFill>
                <a:srgbClr val="93B2D6"/>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Google Shape;1151;p45">
              <a:extLst>
                <a:ext uri="{FF2B5EF4-FFF2-40B4-BE49-F238E27FC236}">
                  <a16:creationId xmlns:a16="http://schemas.microsoft.com/office/drawing/2014/main" id="{818C56C3-5A49-8867-0AAE-7EF9DAF54E3A}"/>
                </a:ext>
              </a:extLst>
            </p:cNvPr>
            <p:cNvSpPr/>
            <p:nvPr/>
          </p:nvSpPr>
          <p:spPr>
            <a:xfrm>
              <a:off x="3772437" y="1380951"/>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3372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Google Shape;1152;p45">
              <a:extLst>
                <a:ext uri="{FF2B5EF4-FFF2-40B4-BE49-F238E27FC236}">
                  <a16:creationId xmlns:a16="http://schemas.microsoft.com/office/drawing/2014/main" id="{D3B2B52F-2052-A1F3-E56E-E1A78CBD743B}"/>
                </a:ext>
              </a:extLst>
            </p:cNvPr>
            <p:cNvSpPr/>
            <p:nvPr/>
          </p:nvSpPr>
          <p:spPr>
            <a:xfrm>
              <a:off x="3772437" y="2292676"/>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0C34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51" name="TextBox 50">
            <a:extLst>
              <a:ext uri="{FF2B5EF4-FFF2-40B4-BE49-F238E27FC236}">
                <a16:creationId xmlns:a16="http://schemas.microsoft.com/office/drawing/2014/main" id="{2B06D09D-B2D8-46CF-6EC1-6E63F73B0E05}"/>
              </a:ext>
            </a:extLst>
          </p:cNvPr>
          <p:cNvSpPr txBox="1"/>
          <p:nvPr/>
        </p:nvSpPr>
        <p:spPr>
          <a:xfrm>
            <a:off x="11247437" y="24804245"/>
            <a:ext cx="4041926"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600" kern="1200" dirty="0">
                <a:solidFill>
                  <a:srgbClr val="C00000"/>
                </a:solidFill>
              </a:rPr>
              <a:t>U-NET</a:t>
            </a:r>
            <a:r>
              <a:rPr lang="en-US" sz="3900" kern="1200" dirty="0"/>
              <a:t> </a:t>
            </a:r>
          </a:p>
        </p:txBody>
      </p:sp>
      <p:sp>
        <p:nvSpPr>
          <p:cNvPr id="53" name="TextBox 52">
            <a:extLst>
              <a:ext uri="{FF2B5EF4-FFF2-40B4-BE49-F238E27FC236}">
                <a16:creationId xmlns:a16="http://schemas.microsoft.com/office/drawing/2014/main" id="{038A4BE0-E193-1802-B7A8-92739D47CC54}"/>
              </a:ext>
            </a:extLst>
          </p:cNvPr>
          <p:cNvSpPr txBox="1"/>
          <p:nvPr/>
        </p:nvSpPr>
        <p:spPr>
          <a:xfrm>
            <a:off x="11123983" y="26678089"/>
            <a:ext cx="4138649" cy="20385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algn="l" defTabSz="1733550">
              <a:lnSpc>
                <a:spcPct val="90000"/>
              </a:lnSpc>
              <a:spcBef>
                <a:spcPct val="0"/>
              </a:spcBef>
              <a:spcAft>
                <a:spcPct val="35000"/>
              </a:spcAft>
            </a:pPr>
            <a:r>
              <a:rPr lang="en-US" sz="3600" kern="1200" dirty="0">
                <a:solidFill>
                  <a:srgbClr val="C00000"/>
                </a:solidFill>
              </a:rPr>
              <a:t>U-NET </a:t>
            </a:r>
            <a:r>
              <a:rPr lang="en-US" sz="3600" dirty="0">
                <a:solidFill>
                  <a:srgbClr val="C00000"/>
                </a:solidFill>
              </a:rPr>
              <a:t>Inception</a:t>
            </a:r>
          </a:p>
          <a:p>
            <a:pPr marL="0" lvl="0" indent="0" algn="l" defTabSz="1733550">
              <a:lnSpc>
                <a:spcPct val="90000"/>
              </a:lnSpc>
              <a:spcBef>
                <a:spcPct val="0"/>
              </a:spcBef>
              <a:spcAft>
                <a:spcPct val="35000"/>
              </a:spcAft>
              <a:buNone/>
            </a:pPr>
            <a:r>
              <a:rPr lang="en-US" sz="3900" kern="1200" dirty="0"/>
              <a:t> </a:t>
            </a:r>
          </a:p>
        </p:txBody>
      </p:sp>
      <p:grpSp>
        <p:nvGrpSpPr>
          <p:cNvPr id="9" name="Google Shape;8432;p40">
            <a:extLst>
              <a:ext uri="{FF2B5EF4-FFF2-40B4-BE49-F238E27FC236}">
                <a16:creationId xmlns:a16="http://schemas.microsoft.com/office/drawing/2014/main" id="{FACC9631-6C0E-4545-33F3-8006849FBDD9}"/>
              </a:ext>
            </a:extLst>
          </p:cNvPr>
          <p:cNvGrpSpPr/>
          <p:nvPr/>
        </p:nvGrpSpPr>
        <p:grpSpPr>
          <a:xfrm>
            <a:off x="27325637" y="16973354"/>
            <a:ext cx="2991042" cy="7776565"/>
            <a:chOff x="854500" y="6486708"/>
            <a:chExt cx="4992000" cy="7750884"/>
          </a:xfrm>
        </p:grpSpPr>
        <p:sp>
          <p:nvSpPr>
            <p:cNvPr id="10" name="Google Shape;8433;p40">
              <a:extLst>
                <a:ext uri="{FF2B5EF4-FFF2-40B4-BE49-F238E27FC236}">
                  <a16:creationId xmlns:a16="http://schemas.microsoft.com/office/drawing/2014/main" id="{1E67A6C4-A082-DA41-751F-349FF1810824}"/>
                </a:ext>
              </a:extLst>
            </p:cNvPr>
            <p:cNvSpPr/>
            <p:nvPr/>
          </p:nvSpPr>
          <p:spPr>
            <a:xfrm>
              <a:off x="854500" y="13772911"/>
              <a:ext cx="4992000" cy="222600"/>
            </a:xfrm>
            <a:prstGeom prst="rect">
              <a:avLst/>
            </a:prstGeom>
            <a:solidFill>
              <a:schemeClr val="tx2"/>
            </a:solid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34;p40">
              <a:extLst>
                <a:ext uri="{FF2B5EF4-FFF2-40B4-BE49-F238E27FC236}">
                  <a16:creationId xmlns:a16="http://schemas.microsoft.com/office/drawing/2014/main" id="{8308351A-3854-1EFE-B4D8-3FA15B1522B3}"/>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35;p40">
              <a:extLst>
                <a:ext uri="{FF2B5EF4-FFF2-40B4-BE49-F238E27FC236}">
                  <a16:creationId xmlns:a16="http://schemas.microsoft.com/office/drawing/2014/main" id="{B072721E-DEF9-4B0D-ADBB-8A838A2B5B80}"/>
                </a:ext>
              </a:extLst>
            </p:cNvPr>
            <p:cNvSpPr/>
            <p:nvPr/>
          </p:nvSpPr>
          <p:spPr>
            <a:xfrm>
              <a:off x="2228417" y="6490859"/>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36;p40">
              <a:extLst>
                <a:ext uri="{FF2B5EF4-FFF2-40B4-BE49-F238E27FC236}">
                  <a16:creationId xmlns:a16="http://schemas.microsoft.com/office/drawing/2014/main" id="{876183E0-275D-B852-51DD-B09CF2197207}"/>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37;p40">
              <a:extLst>
                <a:ext uri="{FF2B5EF4-FFF2-40B4-BE49-F238E27FC236}">
                  <a16:creationId xmlns:a16="http://schemas.microsoft.com/office/drawing/2014/main" id="{0BD75277-DA2B-0A2A-202B-48BFEA501F44}"/>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8438;p40">
              <a:extLst>
                <a:ext uri="{FF2B5EF4-FFF2-40B4-BE49-F238E27FC236}">
                  <a16:creationId xmlns:a16="http://schemas.microsoft.com/office/drawing/2014/main" id="{6423071A-999C-1467-3C4C-3BF8E8709AB6}"/>
                </a:ext>
              </a:extLst>
            </p:cNvPr>
            <p:cNvCxnSpPr>
              <a:stCxn id="11" idx="4"/>
              <a:endCxn id="13"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17" name="Google Shape;8439;p40">
              <a:extLst>
                <a:ext uri="{FF2B5EF4-FFF2-40B4-BE49-F238E27FC236}">
                  <a16:creationId xmlns:a16="http://schemas.microsoft.com/office/drawing/2014/main" id="{FFE8E86D-EB30-0FE7-88D7-ECBD62DDA836}"/>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18" name="Google Shape;8440;p40">
              <a:extLst>
                <a:ext uri="{FF2B5EF4-FFF2-40B4-BE49-F238E27FC236}">
                  <a16:creationId xmlns:a16="http://schemas.microsoft.com/office/drawing/2014/main" id="{4E89A2A9-8F3D-B8C0-33EF-8BFAB0EEF478}"/>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endParaRPr sz="2800" dirty="0">
                <a:solidFill>
                  <a:schemeClr val="tx2"/>
                </a:solidFill>
              </a:endParaRPr>
            </a:p>
          </p:txBody>
        </p:sp>
        <p:cxnSp>
          <p:nvCxnSpPr>
            <p:cNvPr id="19" name="Google Shape;8441;p40">
              <a:extLst>
                <a:ext uri="{FF2B5EF4-FFF2-40B4-BE49-F238E27FC236}">
                  <a16:creationId xmlns:a16="http://schemas.microsoft.com/office/drawing/2014/main" id="{E37FA07D-9396-069A-787A-DCEFAB6F40F5}"/>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20" name="Google Shape;8442;p40">
              <a:extLst>
                <a:ext uri="{FF2B5EF4-FFF2-40B4-BE49-F238E27FC236}">
                  <a16:creationId xmlns:a16="http://schemas.microsoft.com/office/drawing/2014/main" id="{73F29585-AEC9-4FCC-96E6-69339D2BA8C1}"/>
                </a:ext>
              </a:extLst>
            </p:cNvPr>
            <p:cNvSpPr txBox="1"/>
            <p:nvPr/>
          </p:nvSpPr>
          <p:spPr>
            <a:xfrm>
              <a:off x="1756802" y="9773468"/>
              <a:ext cx="3244528"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Inception U-Net</a:t>
              </a:r>
            </a:p>
          </p:txBody>
        </p:sp>
        <p:sp>
          <p:nvSpPr>
            <p:cNvPr id="21" name="Google Shape;8443;p40">
              <a:extLst>
                <a:ext uri="{FF2B5EF4-FFF2-40B4-BE49-F238E27FC236}">
                  <a16:creationId xmlns:a16="http://schemas.microsoft.com/office/drawing/2014/main" id="{C2ACEF15-5555-49F3-E2DC-D65E18A34554}"/>
                </a:ext>
              </a:extLst>
            </p:cNvPr>
            <p:cNvSpPr txBox="1"/>
            <p:nvPr/>
          </p:nvSpPr>
          <p:spPr>
            <a:xfrm>
              <a:off x="2562911"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98.19%</a:t>
              </a:r>
              <a:endParaRPr sz="3200" b="1" dirty="0">
                <a:solidFill>
                  <a:schemeClr val="tx2"/>
                </a:solidFill>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1110</TotalTime>
  <Words>285</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Gadugi</vt:lpstr>
      <vt:lpstr>Georgia</vt:lpstr>
      <vt:lpstr>Palatino Linotype</vt:lpstr>
      <vt:lpstr>Tahoma</vt:lpstr>
      <vt:lpstr>Times New Roman</vt:lpstr>
      <vt:lpstr>Trebuchet MS</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M.Gamal</dc:creator>
  <cp:lastModifiedBy>sondos mahmoud</cp:lastModifiedBy>
  <cp:revision>51</cp:revision>
  <dcterms:created xsi:type="dcterms:W3CDTF">2022-12-16T12:01:53Z</dcterms:created>
  <dcterms:modified xsi:type="dcterms:W3CDTF">2023-12-31T18:00:12Z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2018-11-05T00:00:00Z</vt:filetime>
  </property>
  <property fmtid="{D5CDD505-2E9C-101B-9397-08002B2CF9AE}" pid="3" name="Creator">
    <vt:lpwstr>Adobe InDesign CC 14.0 (Macintosh)</vt:lpwstr>
  </property>
  <property fmtid="{D5CDD505-2E9C-101B-9397-08002B2CF9AE}" pid="4" name="LastSaved">
    <vt:filetime>2022-12-16T00:00:00Z</vt:filetime>
  </property>
  <property fmtid="{D5CDD505-2E9C-101B-9397-08002B2CF9AE}" pid="5" name="Producer">
    <vt:lpwstr>Adobe PDF Library 15.0</vt:lpwstr>
  </property>
</Properties>
</file>