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7275" cy="42794238"/>
  <p:notesSz cx="7556500" cy="10693400"/>
  <p:defaultTextStyle>
    <a:defPPr>
      <a:defRPr kern="0"/>
    </a:defPPr>
  </p:defaultTextStyle>
  <p:extLst>
    <p:ext uri="{EFAFB233-063F-42B5-8137-9DF3F51BA10A}">
      <p15:sldGuideLst xmlns:p15="http://schemas.microsoft.com/office/powerpoint/2012/main">
        <p15:guide id="1" orient="horz" pos="11526" userDrawn="1">
          <p15:clr>
            <a:srgbClr val="A4A3A4"/>
          </p15:clr>
        </p15:guide>
        <p15:guide id="2" pos="86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C00000"/>
    <a:srgbClr val="4D1C1B"/>
    <a:srgbClr val="7C2E2C"/>
    <a:srgbClr val="351413"/>
    <a:srgbClr val="F6ECEC"/>
    <a:srgbClr val="4774AB"/>
    <a:srgbClr val="5A83B9"/>
    <a:srgbClr val="7293C1"/>
    <a:srgbClr val="89A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25" d="100"/>
          <a:sy n="25" d="100"/>
        </p:scale>
        <p:origin x="1474" y="-3110"/>
      </p:cViewPr>
      <p:guideLst>
        <p:guide orient="horz" pos="11526"/>
        <p:guide pos="86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F8740-79A0-4054-B38D-A3535A41D217}" type="doc">
      <dgm:prSet loTypeId="urn:microsoft.com/office/officeart/2008/layout/PictureStrips" loCatId="list" qsTypeId="urn:microsoft.com/office/officeart/2005/8/quickstyle/simple1" qsCatId="simple" csTypeId="urn:microsoft.com/office/officeart/2005/8/colors/accent2_2" csCatId="accent2" phldr="1"/>
      <dgm:spPr/>
      <dgm:t>
        <a:bodyPr/>
        <a:lstStyle/>
        <a:p>
          <a:endParaRPr lang="en-US"/>
        </a:p>
      </dgm:t>
    </dgm:pt>
    <dgm:pt modelId="{04435AA3-AC22-46B6-9D81-E62F8499C78A}">
      <dgm:prSet phldrT="[Text]"/>
      <dgm:spPr/>
      <dgm:t>
        <a:bodyPr/>
        <a:lstStyle/>
        <a:p>
          <a:r>
            <a:rPr lang="en-US" dirty="0"/>
            <a:t>U-NET </a:t>
          </a:r>
        </a:p>
      </dgm:t>
    </dgm:pt>
    <dgm:pt modelId="{710BD69E-D4F2-4D9B-819F-F74957488C78}" type="parTrans" cxnId="{74BDE4E4-8DD6-4E5F-B73E-2EAAF235D212}">
      <dgm:prSet/>
      <dgm:spPr/>
      <dgm:t>
        <a:bodyPr/>
        <a:lstStyle/>
        <a:p>
          <a:endParaRPr lang="en-US"/>
        </a:p>
      </dgm:t>
    </dgm:pt>
    <dgm:pt modelId="{874C98A8-3065-4B64-AD78-33EEA1DE613A}" type="sibTrans" cxnId="{74BDE4E4-8DD6-4E5F-B73E-2EAAF235D212}">
      <dgm:prSet/>
      <dgm:spPr/>
      <dgm:t>
        <a:bodyPr/>
        <a:lstStyle/>
        <a:p>
          <a:endParaRPr lang="en-US"/>
        </a:p>
      </dgm:t>
    </dgm:pt>
    <dgm:pt modelId="{EFDE3BF2-B02D-4E06-B3E7-28663E29B455}">
      <dgm:prSet phldrT="[Text]"/>
      <dgm:spPr/>
      <dgm:t>
        <a:bodyPr/>
        <a:lstStyle/>
        <a:p>
          <a:r>
            <a:rPr lang="en-US" dirty="0"/>
            <a:t>U-NET Inception</a:t>
          </a:r>
        </a:p>
      </dgm:t>
    </dgm:pt>
    <dgm:pt modelId="{8BF4D442-22F4-4416-AFF6-5336B0D3FC66}" type="parTrans" cxnId="{0ECD5E41-1EA9-4133-8B01-7BDB95522400}">
      <dgm:prSet/>
      <dgm:spPr/>
      <dgm:t>
        <a:bodyPr/>
        <a:lstStyle/>
        <a:p>
          <a:endParaRPr lang="en-US"/>
        </a:p>
      </dgm:t>
    </dgm:pt>
    <dgm:pt modelId="{722EF9CC-9095-4E9D-BA6A-39BC8A1ED66D}" type="sibTrans" cxnId="{0ECD5E41-1EA9-4133-8B01-7BDB95522400}">
      <dgm:prSet/>
      <dgm:spPr/>
      <dgm:t>
        <a:bodyPr/>
        <a:lstStyle/>
        <a:p>
          <a:endParaRPr lang="en-US"/>
        </a:p>
      </dgm:t>
    </dgm:pt>
    <dgm:pt modelId="{9871B061-6503-45DC-849F-FB4BD1B9D976}" type="pres">
      <dgm:prSet presAssocID="{8BCF8740-79A0-4054-B38D-A3535A41D217}" presName="Name0" presStyleCnt="0">
        <dgm:presLayoutVars>
          <dgm:dir/>
          <dgm:resizeHandles val="exact"/>
        </dgm:presLayoutVars>
      </dgm:prSet>
      <dgm:spPr/>
    </dgm:pt>
    <dgm:pt modelId="{9F722C1A-A542-4496-9B98-5E3AB9D53C21}" type="pres">
      <dgm:prSet presAssocID="{04435AA3-AC22-46B6-9D81-E62F8499C78A}" presName="composite" presStyleCnt="0"/>
      <dgm:spPr/>
    </dgm:pt>
    <dgm:pt modelId="{CF7A8E70-602B-45F8-8BE6-CECBDE2161BE}" type="pres">
      <dgm:prSet presAssocID="{04435AA3-AC22-46B6-9D81-E62F8499C78A}" presName="rect1" presStyleLbl="trAlignAcc1" presStyleIdx="0" presStyleCnt="2">
        <dgm:presLayoutVars>
          <dgm:bulletEnabled val="1"/>
        </dgm:presLayoutVars>
      </dgm:prSet>
      <dgm:spPr/>
    </dgm:pt>
    <dgm:pt modelId="{AB517F61-95B6-4D09-879A-F3CDE3B84F1C}" type="pres">
      <dgm:prSet presAssocID="{04435AA3-AC22-46B6-9D81-E62F8499C78A}" presName="rect2"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Badge 1 with solid fill"/>
        </a:ext>
      </dgm:extLst>
    </dgm:pt>
    <dgm:pt modelId="{492209D2-CC93-42E5-AC89-81A29926A729}" type="pres">
      <dgm:prSet presAssocID="{874C98A8-3065-4B64-AD78-33EEA1DE613A}" presName="sibTrans" presStyleCnt="0"/>
      <dgm:spPr/>
    </dgm:pt>
    <dgm:pt modelId="{C5C65685-0A1B-491A-B362-4A5906E7BFC3}" type="pres">
      <dgm:prSet presAssocID="{EFDE3BF2-B02D-4E06-B3E7-28663E29B455}" presName="composite" presStyleCnt="0"/>
      <dgm:spPr/>
    </dgm:pt>
    <dgm:pt modelId="{0DA6334D-5601-4294-ABBD-28D64E3CF9B6}" type="pres">
      <dgm:prSet presAssocID="{EFDE3BF2-B02D-4E06-B3E7-28663E29B455}" presName="rect1" presStyleLbl="trAlignAcc1" presStyleIdx="1" presStyleCnt="2">
        <dgm:presLayoutVars>
          <dgm:bulletEnabled val="1"/>
        </dgm:presLayoutVars>
      </dgm:prSet>
      <dgm:spPr/>
    </dgm:pt>
    <dgm:pt modelId="{B0416801-CAE9-4CFA-BF2A-1035B5E35ABD}" type="pres">
      <dgm:prSet presAssocID="{EFDE3BF2-B02D-4E06-B3E7-28663E29B455}" presName="rect2"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pt>
  </dgm:ptLst>
  <dgm:cxnLst>
    <dgm:cxn modelId="{1CC54A39-344F-427B-BBCF-37144D71C4F6}" type="presOf" srcId="{04435AA3-AC22-46B6-9D81-E62F8499C78A}" destId="{CF7A8E70-602B-45F8-8BE6-CECBDE2161BE}" srcOrd="0" destOrd="0" presId="urn:microsoft.com/office/officeart/2008/layout/PictureStrips"/>
    <dgm:cxn modelId="{0ECD5E41-1EA9-4133-8B01-7BDB95522400}" srcId="{8BCF8740-79A0-4054-B38D-A3535A41D217}" destId="{EFDE3BF2-B02D-4E06-B3E7-28663E29B455}" srcOrd="1" destOrd="0" parTransId="{8BF4D442-22F4-4416-AFF6-5336B0D3FC66}" sibTransId="{722EF9CC-9095-4E9D-BA6A-39BC8A1ED66D}"/>
    <dgm:cxn modelId="{FF040A6B-7350-4852-8862-A0C4F8EE16FD}" type="presOf" srcId="{EFDE3BF2-B02D-4E06-B3E7-28663E29B455}" destId="{0DA6334D-5601-4294-ABBD-28D64E3CF9B6}" srcOrd="0" destOrd="0" presId="urn:microsoft.com/office/officeart/2008/layout/PictureStrips"/>
    <dgm:cxn modelId="{CB03197E-C865-4E67-ADC8-C48E30626856}" type="presOf" srcId="{8BCF8740-79A0-4054-B38D-A3535A41D217}" destId="{9871B061-6503-45DC-849F-FB4BD1B9D976}" srcOrd="0" destOrd="0" presId="urn:microsoft.com/office/officeart/2008/layout/PictureStrips"/>
    <dgm:cxn modelId="{74BDE4E4-8DD6-4E5F-B73E-2EAAF235D212}" srcId="{8BCF8740-79A0-4054-B38D-A3535A41D217}" destId="{04435AA3-AC22-46B6-9D81-E62F8499C78A}" srcOrd="0" destOrd="0" parTransId="{710BD69E-D4F2-4D9B-819F-F74957488C78}" sibTransId="{874C98A8-3065-4B64-AD78-33EEA1DE613A}"/>
    <dgm:cxn modelId="{D71A7E73-3483-42F9-8DFF-9AF30D8E9485}" type="presParOf" srcId="{9871B061-6503-45DC-849F-FB4BD1B9D976}" destId="{9F722C1A-A542-4496-9B98-5E3AB9D53C21}" srcOrd="0" destOrd="0" presId="urn:microsoft.com/office/officeart/2008/layout/PictureStrips"/>
    <dgm:cxn modelId="{6D767EF1-8FF9-4D8B-8FEA-17F53B8CEEAE}" type="presParOf" srcId="{9F722C1A-A542-4496-9B98-5E3AB9D53C21}" destId="{CF7A8E70-602B-45F8-8BE6-CECBDE2161BE}" srcOrd="0" destOrd="0" presId="urn:microsoft.com/office/officeart/2008/layout/PictureStrips"/>
    <dgm:cxn modelId="{2B33811F-9C80-4200-87F9-63CB67182FDA}" type="presParOf" srcId="{9F722C1A-A542-4496-9B98-5E3AB9D53C21}" destId="{AB517F61-95B6-4D09-879A-F3CDE3B84F1C}" srcOrd="1" destOrd="0" presId="urn:microsoft.com/office/officeart/2008/layout/PictureStrips"/>
    <dgm:cxn modelId="{0A4CB964-33B3-45E5-9DF1-7F73D50D0F89}" type="presParOf" srcId="{9871B061-6503-45DC-849F-FB4BD1B9D976}" destId="{492209D2-CC93-42E5-AC89-81A29926A729}" srcOrd="1" destOrd="0" presId="urn:microsoft.com/office/officeart/2008/layout/PictureStrips"/>
    <dgm:cxn modelId="{D7D250DD-C9C1-4F11-AC0D-4616CF70D928}" type="presParOf" srcId="{9871B061-6503-45DC-849F-FB4BD1B9D976}" destId="{C5C65685-0A1B-491A-B362-4A5906E7BFC3}" srcOrd="2" destOrd="0" presId="urn:microsoft.com/office/officeart/2008/layout/PictureStrips"/>
    <dgm:cxn modelId="{2347139B-A56A-4469-98D9-85679C33E75C}" type="presParOf" srcId="{C5C65685-0A1B-491A-B362-4A5906E7BFC3}" destId="{0DA6334D-5601-4294-ABBD-28D64E3CF9B6}" srcOrd="0" destOrd="0" presId="urn:microsoft.com/office/officeart/2008/layout/PictureStrips"/>
    <dgm:cxn modelId="{8F94EFA2-CF28-4D62-A2A8-0F051532DB58}" type="presParOf" srcId="{C5C65685-0A1B-491A-B362-4A5906E7BFC3}" destId="{B0416801-CAE9-4CFA-BF2A-1035B5E35ABD}" srcOrd="1" destOrd="0" presId="urn:microsoft.com/office/officeart/2008/layout/PictureStrips"/>
  </dgm:cxnLst>
  <dgm:bg/>
  <dgm:whole/>
  <dgm:extLst>
    <a:ext uri="http://schemas.microsoft.com/office/drawing/2008/diagram">
      <dsp:dataModelExt xmlns:dsp="http://schemas.microsoft.com/office/drawing/2008/diagram" relId="rId14"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8E70-602B-45F8-8BE6-CECBDE2161BE}">
      <dsp:nvSpPr>
        <dsp:cNvPr id="0" name=""/>
        <dsp:cNvSpPr/>
      </dsp:nvSpPr>
      <dsp:spPr>
        <a:xfrm>
          <a:off x="262927" y="866626"/>
          <a:ext cx="4459117" cy="139347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U-NET </a:t>
          </a:r>
        </a:p>
      </dsp:txBody>
      <dsp:txXfrm>
        <a:off x="262927" y="866626"/>
        <a:ext cx="4459117" cy="1393474"/>
      </dsp:txXfrm>
    </dsp:sp>
    <dsp:sp modelId="{AB517F61-95B6-4D09-879A-F3CDE3B84F1C}">
      <dsp:nvSpPr>
        <dsp:cNvPr id="0" name=""/>
        <dsp:cNvSpPr/>
      </dsp:nvSpPr>
      <dsp:spPr>
        <a:xfrm>
          <a:off x="77130" y="665347"/>
          <a:ext cx="975431" cy="14631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6334D-5601-4294-ABBD-28D64E3CF9B6}">
      <dsp:nvSpPr>
        <dsp:cNvPr id="0" name=""/>
        <dsp:cNvSpPr/>
      </dsp:nvSpPr>
      <dsp:spPr>
        <a:xfrm>
          <a:off x="5070632" y="873482"/>
          <a:ext cx="4407832" cy="1377447"/>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2991"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U-NET Inception</a:t>
          </a:r>
        </a:p>
      </dsp:txBody>
      <dsp:txXfrm>
        <a:off x="5070632" y="873482"/>
        <a:ext cx="4407832" cy="1377447"/>
      </dsp:txXfrm>
    </dsp:sp>
    <dsp:sp modelId="{B0416801-CAE9-4CFA-BF2A-1035B5E35ABD}">
      <dsp:nvSpPr>
        <dsp:cNvPr id="0" name=""/>
        <dsp:cNvSpPr/>
      </dsp:nvSpPr>
      <dsp:spPr>
        <a:xfrm>
          <a:off x="4886972" y="674517"/>
          <a:ext cx="964213" cy="1446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1A50E92F-A435-4F1F-91D5-A15B4D550D02}" type="datetimeFigureOut">
              <a:rPr lang="en-US" smtClean="0"/>
              <a:t>12/31/2023</a:t>
            </a:fld>
            <a:endParaRPr lang="en-US"/>
          </a:p>
        </p:txBody>
      </p:sp>
      <p:sp>
        <p:nvSpPr>
          <p:cNvPr id="4" name="Slide Image Placeholder 3"/>
          <p:cNvSpPr>
            <a:spLocks noGrp="1" noRot="1" noChangeAspect="1"/>
          </p:cNvSpPr>
          <p:nvPr>
            <p:ph type="sldImg" idx="2"/>
          </p:nvPr>
        </p:nvSpPr>
        <p:spPr>
          <a:xfrm>
            <a:off x="2501900"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8560F09E-4523-4D84-9893-61F463BB6D36}" type="slidenum">
              <a:rPr lang="en-US" smtClean="0"/>
              <a:t>‹#›</a:t>
            </a:fld>
            <a:endParaRPr lang="en-US"/>
          </a:p>
        </p:txBody>
      </p:sp>
    </p:spTree>
    <p:extLst>
      <p:ext uri="{BB962C8B-B14F-4D97-AF65-F5344CB8AC3E}">
        <p14:creationId xmlns:p14="http://schemas.microsoft.com/office/powerpoint/2010/main" val="2079094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1950" y="13266214"/>
            <a:ext cx="2574880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43906" y="23964773"/>
            <a:ext cx="2120489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514635" y="9842675"/>
            <a:ext cx="13177326"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600744" y="9842675"/>
            <a:ext cx="13177326"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409860" y="14"/>
            <a:ext cx="6419714" cy="1776317"/>
          </a:xfrm>
          <a:custGeom>
            <a:avLst/>
            <a:gdLst/>
            <a:ahLst/>
            <a:cxnLst/>
            <a:rect l="l" t="t" r="r" b="b"/>
            <a:pathLst>
              <a:path w="1602740" h="443865">
                <a:moveTo>
                  <a:pt x="1602308" y="0"/>
                </a:moveTo>
                <a:lnTo>
                  <a:pt x="0" y="0"/>
                </a:lnTo>
                <a:lnTo>
                  <a:pt x="0" y="443572"/>
                </a:lnTo>
                <a:lnTo>
                  <a:pt x="1602308" y="443572"/>
                </a:lnTo>
                <a:lnTo>
                  <a:pt x="1602308" y="0"/>
                </a:lnTo>
                <a:close/>
              </a:path>
            </a:pathLst>
          </a:custGeom>
          <a:solidFill>
            <a:srgbClr val="450040"/>
          </a:solidFill>
        </p:spPr>
        <p:txBody>
          <a:bodyPr wrap="square" lIns="0" tIns="0" rIns="0" bIns="0" rtlCol="0"/>
          <a:lstStyle/>
          <a:p>
            <a:endParaRPr/>
          </a:p>
        </p:txBody>
      </p:sp>
      <p:sp>
        <p:nvSpPr>
          <p:cNvPr id="2" name="Holder 2"/>
          <p:cNvSpPr>
            <a:spLocks noGrp="1"/>
          </p:cNvSpPr>
          <p:nvPr>
            <p:ph type="title"/>
          </p:nvPr>
        </p:nvSpPr>
        <p:spPr>
          <a:xfrm>
            <a:off x="1514635" y="1711770"/>
            <a:ext cx="2726343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4635" y="9842675"/>
            <a:ext cx="272634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9521" y="39798641"/>
            <a:ext cx="9693667"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4636" y="39798641"/>
            <a:ext cx="6967321"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a:xfrm>
            <a:off x="21810753" y="39798641"/>
            <a:ext cx="6967321"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1829669">
        <a:defRPr>
          <a:latin typeface="+mn-lt"/>
          <a:ea typeface="+mn-ea"/>
          <a:cs typeface="+mn-cs"/>
        </a:defRPr>
      </a:lvl2pPr>
      <a:lvl3pPr marL="3659337">
        <a:defRPr>
          <a:latin typeface="+mn-lt"/>
          <a:ea typeface="+mn-ea"/>
          <a:cs typeface="+mn-cs"/>
        </a:defRPr>
      </a:lvl3pPr>
      <a:lvl4pPr marL="5489006">
        <a:defRPr>
          <a:latin typeface="+mn-lt"/>
          <a:ea typeface="+mn-ea"/>
          <a:cs typeface="+mn-cs"/>
        </a:defRPr>
      </a:lvl4pPr>
      <a:lvl5pPr marL="7318675">
        <a:defRPr>
          <a:latin typeface="+mn-lt"/>
          <a:ea typeface="+mn-ea"/>
          <a:cs typeface="+mn-cs"/>
        </a:defRPr>
      </a:lvl5pPr>
      <a:lvl6pPr marL="9148343">
        <a:defRPr>
          <a:latin typeface="+mn-lt"/>
          <a:ea typeface="+mn-ea"/>
          <a:cs typeface="+mn-cs"/>
        </a:defRPr>
      </a:lvl6pPr>
      <a:lvl7pPr marL="10978012">
        <a:defRPr>
          <a:latin typeface="+mn-lt"/>
          <a:ea typeface="+mn-ea"/>
          <a:cs typeface="+mn-cs"/>
        </a:defRPr>
      </a:lvl7pPr>
      <a:lvl8pPr marL="12807681">
        <a:defRPr>
          <a:latin typeface="+mn-lt"/>
          <a:ea typeface="+mn-ea"/>
          <a:cs typeface="+mn-cs"/>
        </a:defRPr>
      </a:lvl8pPr>
      <a:lvl9pPr marL="14637349">
        <a:defRPr>
          <a:latin typeface="+mn-lt"/>
          <a:ea typeface="+mn-ea"/>
          <a:cs typeface="+mn-cs"/>
        </a:defRPr>
      </a:lvl9pPr>
    </p:bodyStyle>
    <p:otherStyle>
      <a:lvl1pPr marL="0">
        <a:defRPr>
          <a:latin typeface="+mn-lt"/>
          <a:ea typeface="+mn-ea"/>
          <a:cs typeface="+mn-cs"/>
        </a:defRPr>
      </a:lvl1pPr>
      <a:lvl2pPr marL="1829669">
        <a:defRPr>
          <a:latin typeface="+mn-lt"/>
          <a:ea typeface="+mn-ea"/>
          <a:cs typeface="+mn-cs"/>
        </a:defRPr>
      </a:lvl2pPr>
      <a:lvl3pPr marL="3659337">
        <a:defRPr>
          <a:latin typeface="+mn-lt"/>
          <a:ea typeface="+mn-ea"/>
          <a:cs typeface="+mn-cs"/>
        </a:defRPr>
      </a:lvl3pPr>
      <a:lvl4pPr marL="5489006">
        <a:defRPr>
          <a:latin typeface="+mn-lt"/>
          <a:ea typeface="+mn-ea"/>
          <a:cs typeface="+mn-cs"/>
        </a:defRPr>
      </a:lvl4pPr>
      <a:lvl5pPr marL="7318675">
        <a:defRPr>
          <a:latin typeface="+mn-lt"/>
          <a:ea typeface="+mn-ea"/>
          <a:cs typeface="+mn-cs"/>
        </a:defRPr>
      </a:lvl5pPr>
      <a:lvl6pPr marL="9148343">
        <a:defRPr>
          <a:latin typeface="+mn-lt"/>
          <a:ea typeface="+mn-ea"/>
          <a:cs typeface="+mn-cs"/>
        </a:defRPr>
      </a:lvl6pPr>
      <a:lvl7pPr marL="10978012">
        <a:defRPr>
          <a:latin typeface="+mn-lt"/>
          <a:ea typeface="+mn-ea"/>
          <a:cs typeface="+mn-cs"/>
        </a:defRPr>
      </a:lvl7pPr>
      <a:lvl8pPr marL="12807681">
        <a:defRPr>
          <a:latin typeface="+mn-lt"/>
          <a:ea typeface="+mn-ea"/>
          <a:cs typeface="+mn-cs"/>
        </a:defRPr>
      </a:lvl8pPr>
      <a:lvl9pPr marL="1463734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Colors" Target="../diagrams/colors1.xml"/><Relationship Id="rId3" Type="http://schemas.openxmlformats.org/officeDocument/2006/relationships/image" Target="../media/image2.png"/><Relationship Id="rId7" Type="http://schemas.microsoft.com/office/2007/relationships/hdphoto" Target="../media/hdphoto1.wdp"/><Relationship Id="rId12" Type="http://schemas.openxmlformats.org/officeDocument/2006/relationships/diagramQuickStyle" Target="../diagrams/quickStyle1.xml"/><Relationship Id="rId17" Type="http://schemas.openxmlformats.org/officeDocument/2006/relationships/image" Target="../media/image14.png"/><Relationship Id="rId2" Type="http://schemas.openxmlformats.org/officeDocument/2006/relationships/image" Target="../media/image1.jpeg"/><Relationship Id="rId16" Type="http://schemas.openxmlformats.org/officeDocument/2006/relationships/image" Target="../media/image13.jpe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diagramLayout" Target="../diagrams/layout1.xml"/><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diagramData" Target="../diagrams/data1.xml"/><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1610" y="-641769"/>
            <a:ext cx="30255827" cy="7946420"/>
          </a:xfrm>
          <a:custGeom>
            <a:avLst/>
            <a:gdLst/>
            <a:ahLst/>
            <a:cxnLst/>
            <a:rect l="l" t="t" r="r" b="b"/>
            <a:pathLst>
              <a:path w="7560309" h="1736089">
                <a:moveTo>
                  <a:pt x="7559992" y="0"/>
                </a:moveTo>
                <a:lnTo>
                  <a:pt x="0" y="0"/>
                </a:lnTo>
                <a:lnTo>
                  <a:pt x="0" y="1735797"/>
                </a:lnTo>
                <a:lnTo>
                  <a:pt x="7559992" y="1735797"/>
                </a:lnTo>
                <a:lnTo>
                  <a:pt x="7559992" y="0"/>
                </a:lnTo>
                <a:close/>
              </a:path>
            </a:pathLst>
          </a:cu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sp>
        <p:nvSpPr>
          <p:cNvPr id="5" name="object 5"/>
          <p:cNvSpPr txBox="1"/>
          <p:nvPr/>
        </p:nvSpPr>
        <p:spPr>
          <a:xfrm>
            <a:off x="-449953" y="2917250"/>
            <a:ext cx="30255828" cy="3488160"/>
          </a:xfrm>
          <a:prstGeom prst="rect">
            <a:avLst/>
          </a:prstGeom>
        </p:spPr>
        <p:txBody>
          <a:bodyPr vert="horz" wrap="square" lIns="0" tIns="50825" rIns="0" bIns="0" rtlCol="0">
            <a:spAutoFit/>
          </a:bodyPr>
          <a:lstStyle/>
          <a:p>
            <a:pPr marL="50824" marR="20330" algn="ctr">
              <a:spcBef>
                <a:spcPts val="400"/>
              </a:spcBef>
            </a:pPr>
            <a:r>
              <a:rPr lang="en-US" sz="8004" b="1" dirty="0">
                <a:solidFill>
                  <a:schemeClr val="bg1"/>
                </a:solidFill>
                <a:latin typeface="Palatino Linotype"/>
                <a:cs typeface="Palatino Linotype"/>
              </a:rPr>
              <a:t>     </a:t>
            </a:r>
            <a:r>
              <a:rPr lang="en-US" sz="11000" b="1" dirty="0">
                <a:solidFill>
                  <a:schemeClr val="bg1"/>
                </a:solidFill>
                <a:latin typeface="Palatino Linotype"/>
                <a:cs typeface="Palatino Linotype"/>
              </a:rPr>
              <a:t>   Segmentation of brain </a:t>
            </a:r>
            <a:r>
              <a:rPr lang="en-US" sz="11000" b="1" dirty="0" err="1">
                <a:solidFill>
                  <a:schemeClr val="bg1"/>
                </a:solidFill>
                <a:latin typeface="Palatino Linotype"/>
                <a:cs typeface="Palatino Linotype"/>
              </a:rPr>
              <a:t>tumour</a:t>
            </a:r>
            <a:r>
              <a:rPr lang="en-US" sz="11000" b="1" dirty="0">
                <a:solidFill>
                  <a:schemeClr val="bg1"/>
                </a:solidFill>
                <a:latin typeface="Palatino Linotype"/>
                <a:cs typeface="Palatino Linotype"/>
              </a:rPr>
              <a:t> images using deep learning</a:t>
            </a:r>
            <a:endParaRPr lang="en-US" sz="11000" dirty="0">
              <a:solidFill>
                <a:schemeClr val="bg1"/>
              </a:solidFill>
              <a:latin typeface="Palatino Linotype"/>
              <a:cs typeface="Palatino Linotype"/>
            </a:endParaRPr>
          </a:p>
        </p:txBody>
      </p:sp>
      <p:sp>
        <p:nvSpPr>
          <p:cNvPr id="42" name="object 42"/>
          <p:cNvSpPr txBox="1"/>
          <p:nvPr/>
        </p:nvSpPr>
        <p:spPr>
          <a:xfrm>
            <a:off x="4993085" y="36791785"/>
            <a:ext cx="3661906"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Extended</a:t>
            </a:r>
            <a:r>
              <a:rPr sz="2801" spc="28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48" name="object 48"/>
          <p:cNvSpPr txBox="1"/>
          <p:nvPr/>
        </p:nvSpPr>
        <p:spPr>
          <a:xfrm>
            <a:off x="16592665" y="36791785"/>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58" name="object 58"/>
          <p:cNvSpPr txBox="1"/>
          <p:nvPr/>
        </p:nvSpPr>
        <p:spPr>
          <a:xfrm>
            <a:off x="19183886" y="35637016"/>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67" name="object 67"/>
          <p:cNvSpPr txBox="1"/>
          <p:nvPr/>
        </p:nvSpPr>
        <p:spPr>
          <a:xfrm>
            <a:off x="6758764" y="37888558"/>
            <a:ext cx="830981" cy="702799"/>
          </a:xfrm>
          <a:prstGeom prst="rect">
            <a:avLst/>
          </a:prstGeom>
        </p:spPr>
        <p:txBody>
          <a:bodyPr vert="horz" wrap="square" lIns="0" tIns="86402" rIns="0" bIns="0" rtlCol="0">
            <a:spAutoFit/>
          </a:bodyPr>
          <a:lstStyle/>
          <a:p>
            <a:pPr marL="203297" marR="20330" indent="-155014">
              <a:lnSpc>
                <a:spcPts val="2401"/>
              </a:lnSpc>
              <a:spcBef>
                <a:spcPts val="680"/>
              </a:spcBef>
            </a:pPr>
            <a:r>
              <a:rPr sz="2201" b="1" spc="-40" dirty="0">
                <a:solidFill>
                  <a:srgbClr val="FFFFFF"/>
                </a:solidFill>
                <a:latin typeface="Trebuchet MS"/>
                <a:cs typeface="Trebuchet MS"/>
              </a:rPr>
              <a:t>IELTS</a:t>
            </a:r>
            <a:r>
              <a:rPr sz="2201" b="1" spc="2001" dirty="0">
                <a:solidFill>
                  <a:srgbClr val="FFFFFF"/>
                </a:solidFill>
                <a:latin typeface="Trebuchet MS"/>
                <a:cs typeface="Trebuchet MS"/>
              </a:rPr>
              <a:t> </a:t>
            </a:r>
            <a:r>
              <a:rPr sz="2201" b="1" spc="-100" dirty="0">
                <a:solidFill>
                  <a:srgbClr val="FFFFFF"/>
                </a:solidFill>
                <a:latin typeface="Trebuchet MS"/>
                <a:cs typeface="Trebuchet MS"/>
              </a:rPr>
              <a:t>5.0</a:t>
            </a:r>
            <a:endParaRPr sz="2201">
              <a:latin typeface="Trebuchet MS"/>
              <a:cs typeface="Trebuchet MS"/>
            </a:endParaRPr>
          </a:p>
        </p:txBody>
      </p:sp>
      <p:sp>
        <p:nvSpPr>
          <p:cNvPr id="81" name="object 81"/>
          <p:cNvSpPr txBox="1"/>
          <p:nvPr/>
        </p:nvSpPr>
        <p:spPr>
          <a:xfrm>
            <a:off x="16592749" y="39150394"/>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83" name="object 83"/>
          <p:cNvSpPr/>
          <p:nvPr/>
        </p:nvSpPr>
        <p:spPr>
          <a:xfrm>
            <a:off x="327447" y="7673010"/>
            <a:ext cx="9778547" cy="34751462"/>
          </a:xfrm>
          <a:custGeom>
            <a:avLst/>
            <a:gdLst/>
            <a:ahLst/>
            <a:cxnLst/>
            <a:rect l="l" t="t" r="r" b="b"/>
            <a:pathLst>
              <a:path w="2184400" h="6019800">
                <a:moveTo>
                  <a:pt x="2184006" y="0"/>
                </a:moveTo>
                <a:lnTo>
                  <a:pt x="0" y="0"/>
                </a:lnTo>
                <a:lnTo>
                  <a:pt x="0" y="6019800"/>
                </a:lnTo>
                <a:lnTo>
                  <a:pt x="2184006" y="6019800"/>
                </a:lnTo>
                <a:lnTo>
                  <a:pt x="2184006" y="0"/>
                </a:lnTo>
                <a:close/>
              </a:path>
            </a:pathLst>
          </a:custGeom>
          <a:gradFill>
            <a:gsLst>
              <a:gs pos="23000">
                <a:schemeClr val="accent5">
                  <a:lumMod val="20000"/>
                  <a:lumOff val="80000"/>
                </a:schemeClr>
              </a:gs>
              <a:gs pos="100000">
                <a:srgbClr val="FED2D2"/>
              </a:gs>
              <a:gs pos="47000">
                <a:schemeClr val="accent6">
                  <a:lumMod val="20000"/>
                  <a:lumOff val="80000"/>
                </a:schemeClr>
              </a:gs>
            </a:gsLst>
            <a:lin ang="5400000" scaled="1"/>
          </a:gradFill>
          <a:effectLst>
            <a:outerShdw blurRad="50800" dist="50800" dir="5400000" algn="ctr" rotWithShape="0">
              <a:schemeClr val="accent2">
                <a:lumMod val="75000"/>
              </a:schemeClr>
            </a:outerShdw>
          </a:effectLst>
        </p:spPr>
        <p:txBody>
          <a:bodyPr wrap="square" lIns="0" tIns="0" rIns="0" bIns="0" rtlCol="0"/>
          <a:lstStyle/>
          <a:p>
            <a:endParaRPr lang="en-US" dirty="0"/>
          </a:p>
        </p:txBody>
      </p:sp>
      <p:sp>
        <p:nvSpPr>
          <p:cNvPr id="100" name="object 100"/>
          <p:cNvSpPr/>
          <p:nvPr/>
        </p:nvSpPr>
        <p:spPr>
          <a:xfrm>
            <a:off x="565266" y="8818022"/>
            <a:ext cx="8741816" cy="0"/>
          </a:xfrm>
          <a:custGeom>
            <a:avLst/>
            <a:gdLst/>
            <a:ahLst/>
            <a:cxnLst/>
            <a:rect l="l" t="t" r="r" b="b"/>
            <a:pathLst>
              <a:path w="2184400">
                <a:moveTo>
                  <a:pt x="0" y="0"/>
                </a:moveTo>
                <a:lnTo>
                  <a:pt x="2184006" y="0"/>
                </a:lnTo>
              </a:path>
            </a:pathLst>
          </a:custGeom>
          <a:ln w="6350">
            <a:solidFill>
              <a:srgbClr val="450040"/>
            </a:solidFill>
          </a:ln>
        </p:spPr>
        <p:txBody>
          <a:bodyPr wrap="square" lIns="0" tIns="0" rIns="0" bIns="0" rtlCol="0"/>
          <a:lstStyle/>
          <a:p>
            <a:endParaRPr/>
          </a:p>
        </p:txBody>
      </p:sp>
      <p:sp>
        <p:nvSpPr>
          <p:cNvPr id="105" name="object 105"/>
          <p:cNvSpPr txBox="1"/>
          <p:nvPr/>
        </p:nvSpPr>
        <p:spPr>
          <a:xfrm>
            <a:off x="10561637" y="23530719"/>
            <a:ext cx="8792640" cy="789985"/>
          </a:xfrm>
          <a:prstGeom prst="rect">
            <a:avLst/>
          </a:prstGeom>
        </p:spPr>
        <p:txBody>
          <a:bodyPr vert="horz" wrap="square" lIns="0" tIns="50825" rIns="0" bIns="0" rtlCol="0">
            <a:spAutoFit/>
          </a:bodyPr>
          <a:lstStyle/>
          <a:p>
            <a:pPr marL="287156" defTabSz="3659337">
              <a:spcBef>
                <a:spcPts val="2801"/>
              </a:spcBef>
              <a:defRPr/>
            </a:pPr>
            <a:r>
              <a:rPr lang="en-US" sz="4800" spc="-260" dirty="0">
                <a:solidFill>
                  <a:schemeClr val="accent2">
                    <a:lumMod val="75000"/>
                  </a:schemeClr>
                </a:solidFill>
                <a:latin typeface="Verdana"/>
                <a:cs typeface="Verdana"/>
              </a:rPr>
              <a:t>Methodology</a:t>
            </a:r>
          </a:p>
        </p:txBody>
      </p:sp>
      <p:sp>
        <p:nvSpPr>
          <p:cNvPr id="108" name="object 108"/>
          <p:cNvSpPr txBox="1"/>
          <p:nvPr/>
        </p:nvSpPr>
        <p:spPr>
          <a:xfrm>
            <a:off x="634628" y="17510382"/>
            <a:ext cx="8867727" cy="2515137"/>
          </a:xfrm>
          <a:prstGeom prst="rect">
            <a:avLst/>
          </a:prstGeom>
        </p:spPr>
        <p:txBody>
          <a:bodyPr vert="horz" wrap="square" lIns="0" tIns="50825" rIns="0" bIns="0" rtlCol="0">
            <a:spAutoFit/>
          </a:bodyPr>
          <a:lstStyle/>
          <a:p>
            <a:pPr>
              <a:spcBef>
                <a:spcPts val="200"/>
              </a:spcBef>
            </a:pPr>
            <a:r>
              <a:rPr lang="en-US" sz="3202" dirty="0">
                <a:latin typeface="Times New Roman" panose="02020603050405020304" pitchFamily="18" charset="0"/>
                <a:cs typeface="Times New Roman" panose="02020603050405020304" pitchFamily="18" charset="0"/>
              </a:rPr>
              <a:t>Brain tumor segmentation plays a critical role in medical imaging for accurate diagnosis and treatment planning .The objective of this project is to perform brain tumor segmentation on MRI images using different deep learning architectures. like :</a:t>
            </a:r>
            <a:endParaRPr lang="en-US" sz="3202" dirty="0">
              <a:latin typeface="Georgia"/>
              <a:cs typeface="Georgia"/>
            </a:endParaRPr>
          </a:p>
        </p:txBody>
      </p:sp>
      <p:sp>
        <p:nvSpPr>
          <p:cNvPr id="119" name="object 119"/>
          <p:cNvSpPr txBox="1"/>
          <p:nvPr/>
        </p:nvSpPr>
        <p:spPr>
          <a:xfrm>
            <a:off x="607418" y="7628568"/>
            <a:ext cx="10582740" cy="8349126"/>
          </a:xfrm>
          <a:prstGeom prst="rect">
            <a:avLst/>
          </a:prstGeom>
        </p:spPr>
        <p:txBody>
          <a:bodyPr vert="horz" wrap="square" lIns="0" tIns="355772" rIns="0" bIns="0" rtlCol="0">
            <a:spAutoFit/>
          </a:bodyPr>
          <a:lstStyle/>
          <a:p>
            <a:pPr marL="287156">
              <a:spcBef>
                <a:spcPts val="2801"/>
              </a:spcBef>
            </a:pPr>
            <a:r>
              <a:rPr lang="en-US" sz="4800" spc="-260" dirty="0">
                <a:solidFill>
                  <a:schemeClr val="accent2">
                    <a:lumMod val="75000"/>
                  </a:schemeClr>
                </a:solidFill>
                <a:latin typeface="Verdana"/>
                <a:cs typeface="Verdana"/>
              </a:rPr>
              <a:t>Abstraction</a:t>
            </a:r>
            <a:endParaRPr sz="4800" dirty="0">
              <a:solidFill>
                <a:schemeClr val="accent2">
                  <a:lumMod val="75000"/>
                </a:schemeClr>
              </a:solidFill>
              <a:latin typeface="Verdana"/>
              <a:cs typeface="Verdana"/>
            </a:endParaRPr>
          </a:p>
          <a:p>
            <a:pPr marL="287156" marR="1428158">
              <a:spcBef>
                <a:spcPts val="4562"/>
              </a:spcBef>
            </a:pPr>
            <a:r>
              <a:rPr lang="en-US" sz="3202" dirty="0">
                <a:latin typeface="Times New Roman" panose="02020603050405020304" pitchFamily="18" charset="0"/>
                <a:cs typeface="Times New Roman" panose="02020603050405020304" pitchFamily="18" charset="0"/>
              </a:rPr>
              <a:t>The human brain is susceptible to tumor development when cell division goes awry, forming abnormal clusters within or around the brain. These tumors, generically termed brain tumors, arise from uncontrolled cellular growth and can vary in severity.</a:t>
            </a: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a:spcBef>
                <a:spcPts val="200"/>
              </a:spcBef>
            </a:pPr>
            <a:endParaRPr lang="en-US" sz="3602" dirty="0">
              <a:latin typeface="Tahoma"/>
              <a:cs typeface="Tahoma"/>
            </a:endParaRPr>
          </a:p>
        </p:txBody>
      </p:sp>
      <p:sp>
        <p:nvSpPr>
          <p:cNvPr id="193" name="TextBox 192"/>
          <p:cNvSpPr txBox="1"/>
          <p:nvPr/>
        </p:nvSpPr>
        <p:spPr>
          <a:xfrm>
            <a:off x="3374880" y="15986919"/>
            <a:ext cx="314815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 Brain tumor</a:t>
            </a:r>
          </a:p>
        </p:txBody>
      </p:sp>
      <p:sp>
        <p:nvSpPr>
          <p:cNvPr id="196" name="Text Box 213"/>
          <p:cNvSpPr txBox="1"/>
          <p:nvPr/>
        </p:nvSpPr>
        <p:spPr>
          <a:xfrm>
            <a:off x="13201292" y="17140523"/>
            <a:ext cx="3684945" cy="979996"/>
          </a:xfrm>
          <a:prstGeom prst="rect">
            <a:avLst/>
          </a:prstGeom>
          <a:noFill/>
          <a:ln>
            <a:noFill/>
          </a:ln>
          <a:effectLst/>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3202"/>
              </a:spcAft>
            </a:pPr>
            <a:r>
              <a:rPr lang="en-US" sz="2401" dirty="0">
                <a:latin typeface="Calibri" panose="020F0502020204030204" pitchFamily="34" charset="0"/>
                <a:ea typeface="Calibri" panose="020F0502020204030204" pitchFamily="34" charset="0"/>
                <a:cs typeface="Arial" panose="020B0604020202020204" pitchFamily="34" charset="0"/>
              </a:rPr>
              <a:t>Figure 2 MRI Images</a:t>
            </a:r>
          </a:p>
        </p:txBody>
      </p:sp>
      <p:sp>
        <p:nvSpPr>
          <p:cNvPr id="199" name="Rectangle 198"/>
          <p:cNvSpPr/>
          <p:nvPr/>
        </p:nvSpPr>
        <p:spPr>
          <a:xfrm>
            <a:off x="10561637" y="9281319"/>
            <a:ext cx="8858862" cy="2165849"/>
          </a:xfrm>
          <a:prstGeom prst="rect">
            <a:avLst/>
          </a:prstGeom>
        </p:spPr>
        <p:txBody>
          <a:bodyPr wrap="square">
            <a:spAutoFit/>
          </a:bodyPr>
          <a:lstStyle/>
          <a:p>
            <a:pPr algn="just">
              <a:lnSpc>
                <a:spcPct val="107000"/>
              </a:lnSpc>
              <a:spcAft>
                <a:spcPts val="3202"/>
              </a:spcAft>
            </a:pPr>
            <a:r>
              <a:rPr lang="en-US" sz="3202" dirty="0">
                <a:latin typeface="Times New Roman" panose="02020603050405020304" pitchFamily="18" charset="0"/>
                <a:ea typeface="Calibri" panose="020F0502020204030204" pitchFamily="34" charset="0"/>
                <a:cs typeface="Times New Roman" panose="02020603050405020304" pitchFamily="18" charset="0"/>
              </a:rPr>
              <a:t>The dataset </a:t>
            </a:r>
            <a:r>
              <a:rPr lang="en-US" sz="3202" dirty="0" err="1">
                <a:latin typeface="Times New Roman" panose="02020603050405020304" pitchFamily="18" charset="0"/>
                <a:ea typeface="Calibri" panose="020F0502020204030204" pitchFamily="34" charset="0"/>
                <a:cs typeface="Times New Roman" panose="02020603050405020304" pitchFamily="18" charset="0"/>
              </a:rPr>
              <a:t>consiste</a:t>
            </a:r>
            <a:r>
              <a:rPr lang="en-US" sz="3202" dirty="0">
                <a:latin typeface="Times New Roman" panose="02020603050405020304" pitchFamily="18" charset="0"/>
                <a:ea typeface="Calibri" panose="020F0502020204030204" pitchFamily="34" charset="0"/>
                <a:cs typeface="Times New Roman" panose="02020603050405020304" pitchFamily="18" charset="0"/>
              </a:rPr>
              <a:t> of two distinct folders (images and masks), each containing 3064 PNG images. The images are grayscale and possess dimensions of 512x512 pixels, portraying MRI scans of the brain.</a:t>
            </a:r>
          </a:p>
        </p:txBody>
      </p:sp>
      <p:sp>
        <p:nvSpPr>
          <p:cNvPr id="204" name="object 100"/>
          <p:cNvSpPr/>
          <p:nvPr/>
        </p:nvSpPr>
        <p:spPr>
          <a:xfrm>
            <a:off x="565266" y="17282319"/>
            <a:ext cx="8741816" cy="0"/>
          </a:xfrm>
          <a:custGeom>
            <a:avLst/>
            <a:gdLst/>
            <a:ahLst/>
            <a:cxnLst/>
            <a:rect l="l" t="t" r="r" b="b"/>
            <a:pathLst>
              <a:path w="2184400">
                <a:moveTo>
                  <a:pt x="0" y="0"/>
                </a:moveTo>
                <a:lnTo>
                  <a:pt x="2184006" y="0"/>
                </a:lnTo>
              </a:path>
            </a:pathLst>
          </a:custGeom>
          <a:ln w="6350">
            <a:solidFill>
              <a:srgbClr val="450040"/>
            </a:solidFill>
          </a:ln>
        </p:spPr>
        <p:txBody>
          <a:bodyPr wrap="square" lIns="0" tIns="0" rIns="0" bIns="0" rtlCol="0"/>
          <a:lstStyle/>
          <a:p>
            <a:endParaRPr/>
          </a:p>
        </p:txBody>
      </p:sp>
      <p:sp>
        <p:nvSpPr>
          <p:cNvPr id="211" name="object 98"/>
          <p:cNvSpPr/>
          <p:nvPr/>
        </p:nvSpPr>
        <p:spPr>
          <a:xfrm>
            <a:off x="10677281" y="24521319"/>
            <a:ext cx="8716403" cy="0"/>
          </a:xfrm>
          <a:custGeom>
            <a:avLst/>
            <a:gdLst/>
            <a:ahLst/>
            <a:cxnLst/>
            <a:rect l="l" t="t" r="r" b="b"/>
            <a:pathLst>
              <a:path w="2178050">
                <a:moveTo>
                  <a:pt x="0" y="0"/>
                </a:moveTo>
                <a:lnTo>
                  <a:pt x="2177961" y="0"/>
                </a:lnTo>
              </a:path>
            </a:pathLst>
          </a:custGeom>
          <a:ln w="6350">
            <a:solidFill>
              <a:srgbClr val="450040"/>
            </a:solidFill>
          </a:ln>
        </p:spPr>
        <p:txBody>
          <a:bodyPr wrap="square" lIns="0" tIns="0" rIns="0" bIns="0" rtlCol="0"/>
          <a:lstStyle/>
          <a:p>
            <a:endParaRPr/>
          </a:p>
        </p:txBody>
      </p:sp>
      <p:sp>
        <p:nvSpPr>
          <p:cNvPr id="216" name="object 83"/>
          <p:cNvSpPr/>
          <p:nvPr/>
        </p:nvSpPr>
        <p:spPr>
          <a:xfrm>
            <a:off x="20086637" y="7833519"/>
            <a:ext cx="9966306" cy="34908860"/>
          </a:xfrm>
          <a:custGeom>
            <a:avLst/>
            <a:gdLst/>
            <a:ahLst/>
            <a:cxnLst/>
            <a:rect l="l" t="t" r="r" b="b"/>
            <a:pathLst>
              <a:path w="2184400" h="6019800">
                <a:moveTo>
                  <a:pt x="2184006" y="0"/>
                </a:moveTo>
                <a:lnTo>
                  <a:pt x="0" y="0"/>
                </a:lnTo>
                <a:lnTo>
                  <a:pt x="0" y="6019800"/>
                </a:lnTo>
                <a:lnTo>
                  <a:pt x="2184006" y="6019800"/>
                </a:lnTo>
                <a:lnTo>
                  <a:pt x="2184006" y="0"/>
                </a:lnTo>
                <a:close/>
              </a:path>
            </a:pathLst>
          </a:custGeom>
          <a:gradFill>
            <a:gsLst>
              <a:gs pos="0">
                <a:schemeClr val="accent5">
                  <a:lumMod val="20000"/>
                  <a:lumOff val="80000"/>
                </a:schemeClr>
              </a:gs>
              <a:gs pos="53000">
                <a:srgbClr val="FDEADA"/>
              </a:gs>
              <a:gs pos="100000">
                <a:srgbClr val="FED2D2"/>
              </a:gs>
            </a:gsLst>
            <a:lin ang="5400000" scaled="1"/>
          </a:gradFill>
        </p:spPr>
        <p:txBody>
          <a:bodyPr wrap="square" lIns="0" tIns="0" rIns="0" bIns="0" rtlCol="0"/>
          <a:lstStyle/>
          <a:p>
            <a:endParaRPr dirty="0"/>
          </a:p>
        </p:txBody>
      </p:sp>
      <p:sp>
        <p:nvSpPr>
          <p:cNvPr id="223" name="Text Box 22334"/>
          <p:cNvSpPr txBox="1"/>
          <p:nvPr/>
        </p:nvSpPr>
        <p:spPr>
          <a:xfrm>
            <a:off x="21139404" y="34198719"/>
            <a:ext cx="9221521" cy="80017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Sample Of Predicted and Actual Masks For Inception U-Net</a:t>
            </a:r>
          </a:p>
        </p:txBody>
      </p:sp>
      <p:sp>
        <p:nvSpPr>
          <p:cNvPr id="226" name="Text Box 22335"/>
          <p:cNvSpPr txBox="1"/>
          <p:nvPr/>
        </p:nvSpPr>
        <p:spPr>
          <a:xfrm>
            <a:off x="21631826" y="41491041"/>
            <a:ext cx="7791600" cy="480078"/>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Sample Of Predicted and Actual Masks For  U-Net</a:t>
            </a:r>
          </a:p>
        </p:txBody>
      </p:sp>
      <p:sp>
        <p:nvSpPr>
          <p:cNvPr id="231" name="TextBox 230"/>
          <p:cNvSpPr txBox="1"/>
          <p:nvPr/>
        </p:nvSpPr>
        <p:spPr>
          <a:xfrm>
            <a:off x="20162837" y="25351756"/>
            <a:ext cx="11908609" cy="769763"/>
          </a:xfrm>
          <a:prstGeom prst="rect">
            <a:avLst/>
          </a:prstGeom>
          <a:noFill/>
        </p:spPr>
        <p:txBody>
          <a:bodyPr wrap="square" rtlCol="0">
            <a:spAutoFit/>
          </a:bodyPr>
          <a:lstStyle/>
          <a:p>
            <a:pPr>
              <a:spcBef>
                <a:spcPts val="200"/>
              </a:spcBef>
            </a:pPr>
            <a:r>
              <a:rPr lang="en-US" sz="4402" spc="-260" dirty="0">
                <a:solidFill>
                  <a:schemeClr val="accent2">
                    <a:lumMod val="75000"/>
                  </a:schemeClr>
                </a:solidFill>
                <a:latin typeface="Verdana"/>
                <a:cs typeface="Verdana"/>
              </a:rPr>
              <a:t>Sample Of Predicted and Actual Masks</a:t>
            </a:r>
          </a:p>
        </p:txBody>
      </p:sp>
      <p:cxnSp>
        <p:nvCxnSpPr>
          <p:cNvPr id="233" name="Straight Connector 232"/>
          <p:cNvCxnSpPr/>
          <p:nvPr/>
        </p:nvCxnSpPr>
        <p:spPr>
          <a:xfrm flipV="1">
            <a:off x="20391437" y="26426319"/>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10088292" y="345920"/>
            <a:ext cx="10286321" cy="1570430"/>
          </a:xfrm>
          <a:prstGeom prst="rect">
            <a:avLst/>
          </a:prstGeom>
          <a:noFill/>
        </p:spPr>
        <p:txBody>
          <a:bodyPr wrap="square" rtlCol="0">
            <a:spAutoFit/>
          </a:bodyPr>
          <a:lstStyle/>
          <a:p>
            <a:r>
              <a:rPr lang="en-US" sz="9605" b="1" dirty="0">
                <a:solidFill>
                  <a:schemeClr val="bg1"/>
                </a:solidFill>
                <a:latin typeface="Gadugi" panose="020B0502040204020203" pitchFamily="34" charset="0"/>
                <a:ea typeface="Gadugi" panose="020B0502040204020203" pitchFamily="34" charset="0"/>
              </a:rPr>
              <a:t>Math Magicians</a:t>
            </a:r>
          </a:p>
        </p:txBody>
      </p:sp>
      <p:pic>
        <p:nvPicPr>
          <p:cNvPr id="240" name="Picture 239"/>
          <p:cNvPicPr/>
          <p:nvPr/>
        </p:nvPicPr>
        <p:blipFill rotWithShape="1">
          <a:blip r:embed="rId2" cstate="print">
            <a:extLst>
              <a:ext uri="{28A0092B-C50C-407E-A947-70E740481C1C}">
                <a14:useLocalDpi xmlns:a14="http://schemas.microsoft.com/office/drawing/2010/main" val="0"/>
              </a:ext>
            </a:extLst>
          </a:blip>
          <a:srcRect l="11040" t="9780" r="13879" b="20188"/>
          <a:stretch/>
        </p:blipFill>
        <p:spPr bwMode="auto">
          <a:xfrm>
            <a:off x="6980237" y="58207"/>
            <a:ext cx="2840328" cy="2625642"/>
          </a:xfrm>
          <a:prstGeom prst="ellipse">
            <a:avLst/>
          </a:prstGeom>
          <a:ln>
            <a:noFill/>
          </a:ln>
          <a:extLst>
            <a:ext uri="{53640926-AAD7-44D8-BBD7-CCE9431645EC}">
              <a14:shadowObscured xmlns:a14="http://schemas.microsoft.com/office/drawing/2010/main"/>
            </a:ext>
          </a:extLst>
        </p:spPr>
      </p:pic>
      <p:pic>
        <p:nvPicPr>
          <p:cNvPr id="241" name="Picture 2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400" y="-130031"/>
            <a:ext cx="1817520" cy="2294695"/>
          </a:xfrm>
          <a:prstGeom prst="rect">
            <a:avLst/>
          </a:prstGeom>
        </p:spPr>
      </p:pic>
      <p:pic>
        <p:nvPicPr>
          <p:cNvPr id="242" name="Picture 2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400" y="2729612"/>
            <a:ext cx="2024332" cy="2024332"/>
          </a:xfrm>
          <a:prstGeom prst="rect">
            <a:avLst/>
          </a:prstGeom>
        </p:spPr>
      </p:pic>
      <p:pic>
        <p:nvPicPr>
          <p:cNvPr id="243" name="Picture 2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12042" y="-1045793"/>
            <a:ext cx="6679677" cy="4694060"/>
          </a:xfrm>
          <a:prstGeom prst="rect">
            <a:avLst/>
          </a:prstGeom>
        </p:spPr>
      </p:pic>
      <p:sp>
        <p:nvSpPr>
          <p:cNvPr id="2" name="Rectangle: Top Corners Snipped 1">
            <a:extLst>
              <a:ext uri="{FF2B5EF4-FFF2-40B4-BE49-F238E27FC236}">
                <a16:creationId xmlns:a16="http://schemas.microsoft.com/office/drawing/2014/main" id="{ADCD89E9-0781-7E08-7811-73467A5B96FF}"/>
              </a:ext>
            </a:extLst>
          </p:cNvPr>
          <p:cNvSpPr/>
          <p:nvPr/>
        </p:nvSpPr>
        <p:spPr>
          <a:xfrm>
            <a:off x="0" y="42158294"/>
            <a:ext cx="30255827" cy="577737"/>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Times New Roman" panose="02020603050405020304" pitchFamily="18" charset="0"/>
                <a:cs typeface="Times New Roman" panose="02020603050405020304" pitchFamily="18" charset="0"/>
              </a:rPr>
              <a:t> Sondos Mahmoud             </a:t>
            </a:r>
            <a:r>
              <a:rPr lang="en-US" sz="3200" dirty="0" err="1">
                <a:solidFill>
                  <a:schemeClr val="bg1"/>
                </a:solidFill>
                <a:latin typeface="Times New Roman" panose="02020603050405020304" pitchFamily="18" charset="0"/>
                <a:cs typeface="Times New Roman" panose="02020603050405020304" pitchFamily="18" charset="0"/>
              </a:rPr>
              <a:t>Manar</a:t>
            </a:r>
            <a:r>
              <a:rPr lang="en-US" sz="3200" dirty="0">
                <a:solidFill>
                  <a:schemeClr val="bg1"/>
                </a:solidFill>
                <a:latin typeface="Times New Roman" panose="02020603050405020304" pitchFamily="18" charset="0"/>
                <a:cs typeface="Times New Roman" panose="02020603050405020304" pitchFamily="18" charset="0"/>
              </a:rPr>
              <a:t> Ashraf                          Noura Osama                                               </a:t>
            </a:r>
            <a:r>
              <a:rPr lang="en-US" sz="3200" dirty="0" err="1">
                <a:solidFill>
                  <a:schemeClr val="bg1"/>
                </a:solidFill>
                <a:latin typeface="Times New Roman" panose="02020603050405020304" pitchFamily="18" charset="0"/>
                <a:cs typeface="Times New Roman" panose="02020603050405020304" pitchFamily="18" charset="0"/>
              </a:rPr>
              <a:t>lamees</a:t>
            </a:r>
            <a:r>
              <a:rPr lang="en-US" sz="3200" dirty="0">
                <a:solidFill>
                  <a:schemeClr val="bg1"/>
                </a:solidFill>
                <a:latin typeface="Times New Roman" panose="02020603050405020304" pitchFamily="18" charset="0"/>
                <a:cs typeface="Times New Roman" panose="02020603050405020304" pitchFamily="18" charset="0"/>
              </a:rPr>
              <a:t>                                                                      Lama </a:t>
            </a:r>
            <a:r>
              <a:rPr lang="en-US" sz="3200" dirty="0" err="1">
                <a:solidFill>
                  <a:schemeClr val="bg1"/>
                </a:solidFill>
                <a:latin typeface="Times New Roman" panose="02020603050405020304" pitchFamily="18" charset="0"/>
                <a:cs typeface="Times New Roman" panose="02020603050405020304" pitchFamily="18" charset="0"/>
              </a:rPr>
              <a:t>Zkaria</a:t>
            </a:r>
            <a:r>
              <a:rPr lang="en-US" sz="3200" dirty="0">
                <a:solidFill>
                  <a:schemeClr val="bg1"/>
                </a:solidFill>
                <a:latin typeface="Times New Roman" panose="02020603050405020304" pitchFamily="18" charset="0"/>
                <a:cs typeface="Times New Roman" panose="02020603050405020304" pitchFamily="18" charset="0"/>
              </a:rPr>
              <a:t>                        </a:t>
            </a:r>
          </a:p>
        </p:txBody>
      </p:sp>
      <p:sp>
        <p:nvSpPr>
          <p:cNvPr id="22" name="Arrow: Pentagon 21">
            <a:extLst>
              <a:ext uri="{FF2B5EF4-FFF2-40B4-BE49-F238E27FC236}">
                <a16:creationId xmlns:a16="http://schemas.microsoft.com/office/drawing/2014/main" id="{73CC0FC3-5BE1-ACD5-0A7A-9A4C9D5E992B}"/>
              </a:ext>
            </a:extLst>
          </p:cNvPr>
          <p:cNvSpPr/>
          <p:nvPr/>
        </p:nvSpPr>
        <p:spPr>
          <a:xfrm>
            <a:off x="10718191" y="37956306"/>
            <a:ext cx="9019698" cy="678269"/>
          </a:xfrm>
          <a:prstGeom prst="homePlate">
            <a:avLst/>
          </a:prstGeom>
          <a:solidFill>
            <a:srgbClr val="C0504D"/>
          </a:solidFill>
          <a:ln>
            <a:solidFill>
              <a:srgbClr val="C050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546741" y="24902319"/>
            <a:ext cx="9107067" cy="2062103"/>
          </a:xfrm>
          <a:prstGeom prst="rect">
            <a:avLst/>
          </a:prstGeom>
          <a:noFill/>
        </p:spPr>
        <p:txBody>
          <a:bodyPr wrap="square" rtlCol="0">
            <a:spAutoFit/>
          </a:bodyPr>
          <a:lstStyle/>
          <a:p>
            <a:pPr rtl="0"/>
            <a:r>
              <a:rPr lang="en-US" sz="3200" dirty="0">
                <a:latin typeface="Times New Roman" panose="02020603050405020304" pitchFamily="18" charset="0"/>
                <a:ea typeface="Calibri" panose="020F0502020204030204" pitchFamily="34" charset="0"/>
                <a:cs typeface="Times New Roman" panose="02020603050405020304" pitchFamily="18" charset="0"/>
              </a:rPr>
              <a:t>The methodology employed for brain tumor segmentation involved the utilization of various (CNN) architectures tailored for semantic segmentation tasks. </a:t>
            </a:r>
          </a:p>
        </p:txBody>
      </p:sp>
      <p:pic>
        <p:nvPicPr>
          <p:cNvPr id="16" name="Picture 15" descr="A blue human head with a red brain&#10;&#10;Description automatically generated">
            <a:extLst>
              <a:ext uri="{FF2B5EF4-FFF2-40B4-BE49-F238E27FC236}">
                <a16:creationId xmlns:a16="http://schemas.microsoft.com/office/drawing/2014/main" id="{05ADF43B-2960-BF4A-C062-413FF5DB96A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2313121" y="12176919"/>
            <a:ext cx="5246102" cy="3618798"/>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p:spPr>
      </p:pic>
      <p:pic>
        <p:nvPicPr>
          <p:cNvPr id="25" name="Picture 24">
            <a:extLst>
              <a:ext uri="{FF2B5EF4-FFF2-40B4-BE49-F238E27FC236}">
                <a16:creationId xmlns:a16="http://schemas.microsoft.com/office/drawing/2014/main" id="{45E8B1FB-1226-30CC-87D5-7F23C85A7EC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50000"/>
          <a:stretch/>
        </p:blipFill>
        <p:spPr bwMode="auto">
          <a:xfrm>
            <a:off x="10550461" y="11675779"/>
            <a:ext cx="9145356" cy="5398807"/>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pic>
        <p:nvPicPr>
          <p:cNvPr id="26" name="Picture 25">
            <a:extLst>
              <a:ext uri="{FF2B5EF4-FFF2-40B4-BE49-F238E27FC236}">
                <a16:creationId xmlns:a16="http://schemas.microsoft.com/office/drawing/2014/main" id="{4E47C536-ABB9-D8F0-76E5-CFBD74058A4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r="50535"/>
          <a:stretch/>
        </p:blipFill>
        <p:spPr bwMode="auto">
          <a:xfrm>
            <a:off x="10626347" y="18149596"/>
            <a:ext cx="9213418" cy="4705436"/>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sp>
        <p:nvSpPr>
          <p:cNvPr id="27" name="object 98">
            <a:extLst>
              <a:ext uri="{FF2B5EF4-FFF2-40B4-BE49-F238E27FC236}">
                <a16:creationId xmlns:a16="http://schemas.microsoft.com/office/drawing/2014/main" id="{B51BB978-62C9-8A3A-364A-11EB62FC973D}"/>
              </a:ext>
            </a:extLst>
          </p:cNvPr>
          <p:cNvSpPr/>
          <p:nvPr/>
        </p:nvSpPr>
        <p:spPr>
          <a:xfrm>
            <a:off x="731837" y="23606919"/>
            <a:ext cx="8716403" cy="0"/>
          </a:xfrm>
          <a:custGeom>
            <a:avLst/>
            <a:gdLst/>
            <a:ahLst/>
            <a:cxnLst/>
            <a:rect l="l" t="t" r="r" b="b"/>
            <a:pathLst>
              <a:path w="2178050">
                <a:moveTo>
                  <a:pt x="0" y="0"/>
                </a:moveTo>
                <a:lnTo>
                  <a:pt x="2177961" y="0"/>
                </a:lnTo>
              </a:path>
            </a:pathLst>
          </a:custGeom>
          <a:ln w="6350">
            <a:solidFill>
              <a:srgbClr val="450040"/>
            </a:solidFill>
          </a:ln>
        </p:spPr>
        <p:txBody>
          <a:bodyPr wrap="square" lIns="0" tIns="0" rIns="0" bIns="0" rtlCol="0"/>
          <a:lstStyle/>
          <a:p>
            <a:endParaRPr/>
          </a:p>
        </p:txBody>
      </p:sp>
      <p:sp>
        <p:nvSpPr>
          <p:cNvPr id="28" name="TextBox 27">
            <a:extLst>
              <a:ext uri="{FF2B5EF4-FFF2-40B4-BE49-F238E27FC236}">
                <a16:creationId xmlns:a16="http://schemas.microsoft.com/office/drawing/2014/main" id="{234AAF5C-F8D7-E547-9F95-73720108A91A}"/>
              </a:ext>
            </a:extLst>
          </p:cNvPr>
          <p:cNvSpPr txBox="1"/>
          <p:nvPr/>
        </p:nvSpPr>
        <p:spPr>
          <a:xfrm>
            <a:off x="10523775" y="7833519"/>
            <a:ext cx="6591062" cy="830997"/>
          </a:xfrm>
          <a:prstGeom prst="rect">
            <a:avLst/>
          </a:prstGeom>
          <a:noFill/>
        </p:spPr>
        <p:txBody>
          <a:bodyPr wrap="square" rtlCol="0">
            <a:spAutoFit/>
          </a:bodyPr>
          <a:lstStyle/>
          <a:p>
            <a:r>
              <a:rPr lang="en-US" sz="4800" spc="-260" dirty="0">
                <a:solidFill>
                  <a:schemeClr val="accent2">
                    <a:lumMod val="75000"/>
                  </a:schemeClr>
                </a:solidFill>
                <a:latin typeface="Verdana"/>
              </a:rPr>
              <a:t>Dataset</a:t>
            </a:r>
            <a:r>
              <a:rPr lang="en-US" dirty="0"/>
              <a:t> </a:t>
            </a:r>
            <a:r>
              <a:rPr lang="en-US" sz="4800" spc="-260" dirty="0">
                <a:solidFill>
                  <a:schemeClr val="accent2">
                    <a:lumMod val="75000"/>
                  </a:schemeClr>
                </a:solidFill>
                <a:latin typeface="Verdana"/>
              </a:rPr>
              <a:t>Description</a:t>
            </a:r>
            <a:r>
              <a:rPr lang="en-US" dirty="0"/>
              <a:t> </a:t>
            </a:r>
          </a:p>
        </p:txBody>
      </p:sp>
      <p:graphicFrame>
        <p:nvGraphicFramePr>
          <p:cNvPr id="29" name="Diagram 28">
            <a:extLst>
              <a:ext uri="{FF2B5EF4-FFF2-40B4-BE49-F238E27FC236}">
                <a16:creationId xmlns:a16="http://schemas.microsoft.com/office/drawing/2014/main" id="{28AFF350-5117-BA5D-E607-1266551772E0}"/>
              </a:ext>
            </a:extLst>
          </p:cNvPr>
          <p:cNvGraphicFramePr/>
          <p:nvPr>
            <p:extLst>
              <p:ext uri="{D42A27DB-BD31-4B8C-83A1-F6EECF244321}">
                <p14:modId xmlns:p14="http://schemas.microsoft.com/office/powerpoint/2010/main" val="1174121671"/>
              </p:ext>
            </p:extLst>
          </p:nvPr>
        </p:nvGraphicFramePr>
        <p:xfrm>
          <a:off x="560897" y="19614671"/>
          <a:ext cx="9555595" cy="292544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151" name="Group 29">
            <a:extLst>
              <a:ext uri="{FF2B5EF4-FFF2-40B4-BE49-F238E27FC236}">
                <a16:creationId xmlns:a16="http://schemas.microsoft.com/office/drawing/2014/main" id="{D5D16B6C-3CDE-3854-7FE5-508769467EA2}"/>
              </a:ext>
            </a:extLst>
          </p:cNvPr>
          <p:cNvGrpSpPr/>
          <p:nvPr/>
        </p:nvGrpSpPr>
        <p:grpSpPr>
          <a:xfrm>
            <a:off x="10249580" y="27324692"/>
            <a:ext cx="4091121" cy="2676298"/>
            <a:chOff x="2046240" y="3632337"/>
            <a:chExt cx="1880623" cy="1322956"/>
          </a:xfrm>
        </p:grpSpPr>
        <p:sp>
          <p:nvSpPr>
            <p:cNvPr id="152" name="Rounded Rectangle 9">
              <a:extLst>
                <a:ext uri="{FF2B5EF4-FFF2-40B4-BE49-F238E27FC236}">
                  <a16:creationId xmlns:a16="http://schemas.microsoft.com/office/drawing/2014/main" id="{5326711B-1F48-AAE6-3387-535C00DFE942}"/>
                </a:ext>
              </a:extLst>
            </p:cNvPr>
            <p:cNvSpPr/>
            <p:nvPr/>
          </p:nvSpPr>
          <p:spPr>
            <a:xfrm rot="18900000">
              <a:off x="2727699" y="3632337"/>
              <a:ext cx="1199164" cy="1322956"/>
            </a:xfrm>
            <a:prstGeom prst="roundRect">
              <a:avLst>
                <a:gd name="adj" fmla="val 10715"/>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53" name="Group 10">
              <a:extLst>
                <a:ext uri="{FF2B5EF4-FFF2-40B4-BE49-F238E27FC236}">
                  <a16:creationId xmlns:a16="http://schemas.microsoft.com/office/drawing/2014/main" id="{7F8C9DFE-03EE-C819-F37F-DB8FF4ED742D}"/>
                </a:ext>
              </a:extLst>
            </p:cNvPr>
            <p:cNvGrpSpPr/>
            <p:nvPr/>
          </p:nvGrpSpPr>
          <p:grpSpPr>
            <a:xfrm>
              <a:off x="2046240" y="4042589"/>
              <a:ext cx="432048" cy="432048"/>
              <a:chOff x="673332" y="2334866"/>
              <a:chExt cx="432048" cy="432048"/>
            </a:xfrm>
          </p:grpSpPr>
          <p:sp>
            <p:nvSpPr>
              <p:cNvPr id="154" name="Rectangle 11">
                <a:extLst>
                  <a:ext uri="{FF2B5EF4-FFF2-40B4-BE49-F238E27FC236}">
                    <a16:creationId xmlns:a16="http://schemas.microsoft.com/office/drawing/2014/main" id="{51F2835A-0AEB-653A-459C-ED5B0EFEA840}"/>
                  </a:ext>
                </a:extLst>
              </p:cNvPr>
              <p:cNvSpPr/>
              <p:nvPr/>
            </p:nvSpPr>
            <p:spPr>
              <a:xfrm rot="18900000">
                <a:off x="673332" y="2334866"/>
                <a:ext cx="43204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3E0E5145-BA20-377B-18E2-EB01D056FC3C}"/>
                  </a:ext>
                </a:extLst>
              </p:cNvPr>
              <p:cNvSpPr txBox="1"/>
              <p:nvPr/>
            </p:nvSpPr>
            <p:spPr>
              <a:xfrm>
                <a:off x="678361" y="2346878"/>
                <a:ext cx="421990" cy="349925"/>
              </a:xfrm>
              <a:prstGeom prst="rect">
                <a:avLst/>
              </a:prstGeom>
              <a:noFill/>
            </p:spPr>
            <p:txBody>
              <a:bodyPr wrap="square" rtlCol="0" anchor="ctr">
                <a:spAutoFit/>
              </a:bodyPr>
              <a:lstStyle/>
              <a:p>
                <a:pPr algn="ctr"/>
                <a:r>
                  <a:rPr lang="en-US" altLang="ko-KR" sz="4000" b="1" dirty="0">
                    <a:solidFill>
                      <a:schemeClr val="bg1"/>
                    </a:solidFill>
                    <a:latin typeface="Calibri" pitchFamily="34" charset="0"/>
                    <a:cs typeface="Calibri" pitchFamily="34" charset="0"/>
                  </a:rPr>
                  <a:t>01</a:t>
                </a:r>
                <a:endParaRPr lang="ko-KR" altLang="en-US" sz="4000" b="1" dirty="0">
                  <a:solidFill>
                    <a:schemeClr val="bg1"/>
                  </a:solidFill>
                  <a:latin typeface="Calibri" pitchFamily="34" charset="0"/>
                  <a:cs typeface="Calibri" pitchFamily="34" charset="0"/>
                </a:endParaRPr>
              </a:p>
            </p:txBody>
          </p:sp>
        </p:grpSp>
      </p:grpSp>
      <p:grpSp>
        <p:nvGrpSpPr>
          <p:cNvPr id="156" name="Group 29">
            <a:extLst>
              <a:ext uri="{FF2B5EF4-FFF2-40B4-BE49-F238E27FC236}">
                <a16:creationId xmlns:a16="http://schemas.microsoft.com/office/drawing/2014/main" id="{DD4D6996-9722-B264-082A-4222F1DAE53D}"/>
              </a:ext>
            </a:extLst>
          </p:cNvPr>
          <p:cNvGrpSpPr/>
          <p:nvPr/>
        </p:nvGrpSpPr>
        <p:grpSpPr>
          <a:xfrm>
            <a:off x="15286869" y="27318029"/>
            <a:ext cx="4023847" cy="2832940"/>
            <a:chOff x="2027245" y="3660815"/>
            <a:chExt cx="1902329" cy="1317274"/>
          </a:xfrm>
        </p:grpSpPr>
        <p:sp>
          <p:nvSpPr>
            <p:cNvPr id="157" name="Rounded Rectangle 9">
              <a:extLst>
                <a:ext uri="{FF2B5EF4-FFF2-40B4-BE49-F238E27FC236}">
                  <a16:creationId xmlns:a16="http://schemas.microsoft.com/office/drawing/2014/main" id="{426B4C97-DC4E-3AF1-9E09-499B6F22E238}"/>
                </a:ext>
              </a:extLst>
            </p:cNvPr>
            <p:cNvSpPr/>
            <p:nvPr/>
          </p:nvSpPr>
          <p:spPr>
            <a:xfrm rot="18900000">
              <a:off x="2673398" y="3660815"/>
              <a:ext cx="1256176" cy="1317274"/>
            </a:xfrm>
            <a:prstGeom prst="roundRect">
              <a:avLst>
                <a:gd name="adj" fmla="val 10715"/>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58" name="Group 10">
              <a:extLst>
                <a:ext uri="{FF2B5EF4-FFF2-40B4-BE49-F238E27FC236}">
                  <a16:creationId xmlns:a16="http://schemas.microsoft.com/office/drawing/2014/main" id="{2A60775C-8BE4-8C51-B0FF-480E2CA853D3}"/>
                </a:ext>
              </a:extLst>
            </p:cNvPr>
            <p:cNvGrpSpPr/>
            <p:nvPr/>
          </p:nvGrpSpPr>
          <p:grpSpPr>
            <a:xfrm>
              <a:off x="2027245" y="4112651"/>
              <a:ext cx="451043" cy="432048"/>
              <a:chOff x="654337" y="2404928"/>
              <a:chExt cx="451043" cy="432048"/>
            </a:xfrm>
          </p:grpSpPr>
          <p:sp>
            <p:nvSpPr>
              <p:cNvPr id="159" name="Rectangle 11">
                <a:extLst>
                  <a:ext uri="{FF2B5EF4-FFF2-40B4-BE49-F238E27FC236}">
                    <a16:creationId xmlns:a16="http://schemas.microsoft.com/office/drawing/2014/main" id="{B8244E68-65D3-EA0D-4036-BB2AC8D35183}"/>
                  </a:ext>
                </a:extLst>
              </p:cNvPr>
              <p:cNvSpPr/>
              <p:nvPr/>
            </p:nvSpPr>
            <p:spPr>
              <a:xfrm rot="18900000">
                <a:off x="673332" y="2404928"/>
                <a:ext cx="43204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0" name="TextBox 159">
                <a:extLst>
                  <a:ext uri="{FF2B5EF4-FFF2-40B4-BE49-F238E27FC236}">
                    <a16:creationId xmlns:a16="http://schemas.microsoft.com/office/drawing/2014/main" id="{563E81DE-8790-5F64-98E7-1AD4AC5F551D}"/>
                  </a:ext>
                </a:extLst>
              </p:cNvPr>
              <p:cNvSpPr txBox="1"/>
              <p:nvPr/>
            </p:nvSpPr>
            <p:spPr>
              <a:xfrm>
                <a:off x="654337" y="2459688"/>
                <a:ext cx="421990" cy="329156"/>
              </a:xfrm>
              <a:prstGeom prst="rect">
                <a:avLst/>
              </a:prstGeom>
              <a:noFill/>
            </p:spPr>
            <p:txBody>
              <a:bodyPr wrap="square" rtlCol="0" anchor="ctr">
                <a:spAutoFit/>
              </a:bodyPr>
              <a:lstStyle/>
              <a:p>
                <a:pPr algn="ctr"/>
                <a:r>
                  <a:rPr lang="en-US" altLang="ko-KR" sz="4000" b="1" dirty="0">
                    <a:solidFill>
                      <a:schemeClr val="bg1"/>
                    </a:solidFill>
                    <a:latin typeface="Calibri" pitchFamily="34" charset="0"/>
                    <a:cs typeface="Calibri" pitchFamily="34" charset="0"/>
                  </a:rPr>
                  <a:t>02</a:t>
                </a:r>
                <a:endParaRPr lang="ko-KR" altLang="en-US" sz="4000" b="1" dirty="0">
                  <a:solidFill>
                    <a:schemeClr val="bg1"/>
                  </a:solidFill>
                  <a:latin typeface="Calibri" pitchFamily="34" charset="0"/>
                  <a:cs typeface="Calibri" pitchFamily="34" charset="0"/>
                </a:endParaRPr>
              </a:p>
            </p:txBody>
          </p:sp>
        </p:grpSp>
      </p:grpSp>
      <p:pic>
        <p:nvPicPr>
          <p:cNvPr id="161" name="Picture 160">
            <a:extLst>
              <a:ext uri="{FF2B5EF4-FFF2-40B4-BE49-F238E27FC236}">
                <a16:creationId xmlns:a16="http://schemas.microsoft.com/office/drawing/2014/main" id="{787F8719-3839-22BA-A28A-92F48CF7DE61}"/>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0872471" y="27169923"/>
            <a:ext cx="8739166" cy="6723996"/>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p:spPr>
      </p:pic>
      <p:pic>
        <p:nvPicPr>
          <p:cNvPr id="162" name="Picture 161">
            <a:extLst>
              <a:ext uri="{FF2B5EF4-FFF2-40B4-BE49-F238E27FC236}">
                <a16:creationId xmlns:a16="http://schemas.microsoft.com/office/drawing/2014/main" id="{FF9A3B1D-E789-0253-38F1-DA0F7C954375}"/>
              </a:ext>
            </a:extLst>
          </p:cNvPr>
          <p:cNvPicPr>
            <a:picLocks noChangeAspect="1"/>
          </p:cNvPicPr>
          <p:nvPr/>
        </p:nvPicPr>
        <p:blipFill rotWithShape="1">
          <a:blip r:embed="rId16">
            <a:extLst>
              <a:ext uri="{28A0092B-C50C-407E-A947-70E740481C1C}">
                <a14:useLocalDpi xmlns:a14="http://schemas.microsoft.com/office/drawing/2010/main" val="0"/>
              </a:ext>
            </a:extLst>
          </a:blip>
          <a:srcRect b="45991"/>
          <a:stretch/>
        </p:blipFill>
        <p:spPr bwMode="auto">
          <a:xfrm>
            <a:off x="20848637" y="35042495"/>
            <a:ext cx="8519941" cy="6038354"/>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p:spPr>
      </p:pic>
      <p:grpSp>
        <p:nvGrpSpPr>
          <p:cNvPr id="165" name="Google Shape;8432;p40">
            <a:extLst>
              <a:ext uri="{FF2B5EF4-FFF2-40B4-BE49-F238E27FC236}">
                <a16:creationId xmlns:a16="http://schemas.microsoft.com/office/drawing/2014/main" id="{4C66C72D-ED99-2E05-1340-DF3F201313C4}"/>
              </a:ext>
            </a:extLst>
          </p:cNvPr>
          <p:cNvGrpSpPr/>
          <p:nvPr/>
        </p:nvGrpSpPr>
        <p:grpSpPr>
          <a:xfrm>
            <a:off x="25311688" y="16973354"/>
            <a:ext cx="4548842" cy="7776565"/>
            <a:chOff x="854500" y="6486708"/>
            <a:chExt cx="4992000" cy="7750884"/>
          </a:xfrm>
        </p:grpSpPr>
        <p:sp>
          <p:nvSpPr>
            <p:cNvPr id="166" name="Google Shape;8433;p40">
              <a:extLst>
                <a:ext uri="{FF2B5EF4-FFF2-40B4-BE49-F238E27FC236}">
                  <a16:creationId xmlns:a16="http://schemas.microsoft.com/office/drawing/2014/main" id="{B8DEC873-A719-5006-2364-72029E848BED}"/>
                </a:ext>
              </a:extLst>
            </p:cNvPr>
            <p:cNvSpPr/>
            <p:nvPr/>
          </p:nvSpPr>
          <p:spPr>
            <a:xfrm>
              <a:off x="854500" y="13772911"/>
              <a:ext cx="4992000" cy="222600"/>
            </a:xfrm>
            <a:prstGeom prst="rect">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434;p40">
              <a:extLst>
                <a:ext uri="{FF2B5EF4-FFF2-40B4-BE49-F238E27FC236}">
                  <a16:creationId xmlns:a16="http://schemas.microsoft.com/office/drawing/2014/main" id="{5A1BFB94-F4A2-6B6A-919A-1164CA255F54}"/>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435;p40">
              <a:extLst>
                <a:ext uri="{FF2B5EF4-FFF2-40B4-BE49-F238E27FC236}">
                  <a16:creationId xmlns:a16="http://schemas.microsoft.com/office/drawing/2014/main" id="{F69FBCF5-26D8-F13C-F0C9-82F218E14B04}"/>
                </a:ext>
              </a:extLst>
            </p:cNvPr>
            <p:cNvSpPr/>
            <p:nvPr/>
          </p:nvSpPr>
          <p:spPr>
            <a:xfrm>
              <a:off x="2200082" y="6486708"/>
              <a:ext cx="2301300" cy="2301300"/>
            </a:xfrm>
            <a:prstGeom prst="blockArc">
              <a:avLst>
                <a:gd name="adj1" fmla="val 7914150"/>
                <a:gd name="adj2" fmla="val 1926007"/>
                <a:gd name="adj3" fmla="val 12032"/>
              </a:avLst>
            </a:prstGeom>
            <a:solidFill>
              <a:srgbClr val="A5B7C6"/>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436;p40">
              <a:extLst>
                <a:ext uri="{FF2B5EF4-FFF2-40B4-BE49-F238E27FC236}">
                  <a16:creationId xmlns:a16="http://schemas.microsoft.com/office/drawing/2014/main" id="{8D866858-2F9E-AC9A-6162-4E278608FE23}"/>
                </a:ext>
              </a:extLst>
            </p:cNvPr>
            <p:cNvSpPr/>
            <p:nvPr/>
          </p:nvSpPr>
          <p:spPr>
            <a:xfrm>
              <a:off x="1342190" y="9453760"/>
              <a:ext cx="4016100" cy="3411900"/>
            </a:xfrm>
            <a:prstGeom prst="roundRect">
              <a:avLst>
                <a:gd name="adj" fmla="val 16667"/>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437;p40">
              <a:extLst>
                <a:ext uri="{FF2B5EF4-FFF2-40B4-BE49-F238E27FC236}">
                  <a16:creationId xmlns:a16="http://schemas.microsoft.com/office/drawing/2014/main" id="{8A957260-BE17-B750-192A-99D9466C6589}"/>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8438;p40">
              <a:extLst>
                <a:ext uri="{FF2B5EF4-FFF2-40B4-BE49-F238E27FC236}">
                  <a16:creationId xmlns:a16="http://schemas.microsoft.com/office/drawing/2014/main" id="{36E05AAB-F5C4-74BB-620E-C7D890D2F523}"/>
                </a:ext>
              </a:extLst>
            </p:cNvPr>
            <p:cNvCxnSpPr>
              <a:stCxn id="167" idx="4"/>
              <a:endCxn id="169" idx="0"/>
            </p:cNvCxnSpPr>
            <p:nvPr/>
          </p:nvCxnSpPr>
          <p:spPr>
            <a:xfrm flipH="1">
              <a:off x="3350132" y="8788008"/>
              <a:ext cx="600" cy="665700"/>
            </a:xfrm>
            <a:prstGeom prst="straightConnector1">
              <a:avLst/>
            </a:prstGeom>
            <a:noFill/>
            <a:ln w="19050" cap="flat" cmpd="sng">
              <a:solidFill>
                <a:srgbClr val="D7DFE5"/>
              </a:solidFill>
              <a:prstDash val="solid"/>
              <a:round/>
              <a:headEnd type="none" w="med" len="med"/>
              <a:tailEnd type="none" w="med" len="med"/>
            </a:ln>
          </p:spPr>
        </p:cxnSp>
        <p:cxnSp>
          <p:nvCxnSpPr>
            <p:cNvPr id="172" name="Google Shape;8439;p40">
              <a:extLst>
                <a:ext uri="{FF2B5EF4-FFF2-40B4-BE49-F238E27FC236}">
                  <a16:creationId xmlns:a16="http://schemas.microsoft.com/office/drawing/2014/main" id="{699A3A52-56D7-1D34-5A7D-9105FF6D22FA}"/>
                </a:ext>
              </a:extLst>
            </p:cNvPr>
            <p:cNvCxnSpPr/>
            <p:nvPr/>
          </p:nvCxnSpPr>
          <p:spPr>
            <a:xfrm>
              <a:off x="3350438" y="12865137"/>
              <a:ext cx="0" cy="665700"/>
            </a:xfrm>
            <a:prstGeom prst="straightConnector1">
              <a:avLst/>
            </a:prstGeom>
            <a:noFill/>
            <a:ln w="19050" cap="flat" cmpd="sng">
              <a:solidFill>
                <a:srgbClr val="D7DFE5"/>
              </a:solidFill>
              <a:prstDash val="solid"/>
              <a:round/>
              <a:headEnd type="none" w="med" len="med"/>
              <a:tailEnd type="none" w="med" len="med"/>
            </a:ln>
          </p:spPr>
        </p:cxnSp>
        <p:sp>
          <p:nvSpPr>
            <p:cNvPr id="173" name="Google Shape;8440;p40">
              <a:extLst>
                <a:ext uri="{FF2B5EF4-FFF2-40B4-BE49-F238E27FC236}">
                  <a16:creationId xmlns:a16="http://schemas.microsoft.com/office/drawing/2014/main" id="{77D1B6E3-2ECC-D46E-DB5C-93B1DDFC420C}"/>
                </a:ext>
              </a:extLst>
            </p:cNvPr>
            <p:cNvSpPr txBox="1"/>
            <p:nvPr/>
          </p:nvSpPr>
          <p:spPr>
            <a:xfrm>
              <a:off x="1605390" y="11106214"/>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A5B7C6"/>
                  </a:solidFill>
                </a:rPr>
                <a:t>Loss:</a:t>
              </a:r>
            </a:p>
            <a:p>
              <a:pPr marL="0" lvl="0" indent="0" algn="ctr" rtl="0">
                <a:spcBef>
                  <a:spcPts val="0"/>
                </a:spcBef>
                <a:spcAft>
                  <a:spcPts val="0"/>
                </a:spcAft>
                <a:buNone/>
              </a:pPr>
              <a:r>
                <a:rPr lang="en-US" sz="2000" dirty="0">
                  <a:solidFill>
                    <a:srgbClr val="A5B7C6"/>
                  </a:solidFill>
                </a:rPr>
                <a:t>Dice Coefficient:</a:t>
              </a:r>
              <a:endParaRPr sz="2000" dirty="0">
                <a:solidFill>
                  <a:srgbClr val="A5B7C6"/>
                </a:solidFill>
              </a:endParaRPr>
            </a:p>
          </p:txBody>
        </p:sp>
        <p:cxnSp>
          <p:nvCxnSpPr>
            <p:cNvPr id="174" name="Google Shape;8441;p40">
              <a:extLst>
                <a:ext uri="{FF2B5EF4-FFF2-40B4-BE49-F238E27FC236}">
                  <a16:creationId xmlns:a16="http://schemas.microsoft.com/office/drawing/2014/main" id="{BE8B98CF-146E-A38C-858F-7E6AC32B2647}"/>
                </a:ext>
              </a:extLst>
            </p:cNvPr>
            <p:cNvCxnSpPr/>
            <p:nvPr/>
          </p:nvCxnSpPr>
          <p:spPr>
            <a:xfrm>
              <a:off x="2583285" y="10711958"/>
              <a:ext cx="1534200" cy="0"/>
            </a:xfrm>
            <a:prstGeom prst="straightConnector1">
              <a:avLst/>
            </a:prstGeom>
            <a:noFill/>
            <a:ln w="19050" cap="flat" cmpd="sng">
              <a:solidFill>
                <a:srgbClr val="A5B7C6"/>
              </a:solidFill>
              <a:prstDash val="solid"/>
              <a:round/>
              <a:headEnd type="none" w="med" len="med"/>
              <a:tailEnd type="none" w="med" len="med"/>
            </a:ln>
          </p:spPr>
        </p:cxnSp>
        <p:sp>
          <p:nvSpPr>
            <p:cNvPr id="175" name="Google Shape;8442;p40">
              <a:extLst>
                <a:ext uri="{FF2B5EF4-FFF2-40B4-BE49-F238E27FC236}">
                  <a16:creationId xmlns:a16="http://schemas.microsoft.com/office/drawing/2014/main" id="{FFF72D1D-84A1-9397-62B5-45BCF883C505}"/>
                </a:ext>
              </a:extLst>
            </p:cNvPr>
            <p:cNvSpPr txBox="1"/>
            <p:nvPr/>
          </p:nvSpPr>
          <p:spPr>
            <a:xfrm>
              <a:off x="2077961" y="9947024"/>
              <a:ext cx="2545200"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rgbClr val="A5B7C6"/>
                  </a:solidFill>
                </a:rPr>
                <a:t>Inception U-Net</a:t>
              </a:r>
            </a:p>
          </p:txBody>
        </p:sp>
        <p:sp>
          <p:nvSpPr>
            <p:cNvPr id="176" name="Google Shape;8443;p40">
              <a:extLst>
                <a:ext uri="{FF2B5EF4-FFF2-40B4-BE49-F238E27FC236}">
                  <a16:creationId xmlns:a16="http://schemas.microsoft.com/office/drawing/2014/main" id="{743FB414-B620-E5FD-EAAD-CAACDA383B9A}"/>
                </a:ext>
              </a:extLst>
            </p:cNvPr>
            <p:cNvSpPr txBox="1"/>
            <p:nvPr/>
          </p:nvSpPr>
          <p:spPr>
            <a:xfrm>
              <a:off x="2475427" y="7086469"/>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rgbClr val="A5B7C6"/>
                  </a:solidFill>
                </a:rPr>
                <a:t>98.19%</a:t>
              </a:r>
              <a:endParaRPr sz="4000" b="1" dirty="0">
                <a:solidFill>
                  <a:srgbClr val="A5B7C6"/>
                </a:solidFill>
              </a:endParaRPr>
            </a:p>
          </p:txBody>
        </p:sp>
      </p:grpSp>
      <p:grpSp>
        <p:nvGrpSpPr>
          <p:cNvPr id="191" name="Google Shape;8432;p40">
            <a:extLst>
              <a:ext uri="{FF2B5EF4-FFF2-40B4-BE49-F238E27FC236}">
                <a16:creationId xmlns:a16="http://schemas.microsoft.com/office/drawing/2014/main" id="{1DD7A8A0-04FB-6CF0-E0B0-9D5704C406AE}"/>
              </a:ext>
            </a:extLst>
          </p:cNvPr>
          <p:cNvGrpSpPr/>
          <p:nvPr/>
        </p:nvGrpSpPr>
        <p:grpSpPr>
          <a:xfrm>
            <a:off x="20544746" y="16999035"/>
            <a:ext cx="4477593" cy="7750884"/>
            <a:chOff x="854500" y="6486708"/>
            <a:chExt cx="4992000" cy="7750884"/>
          </a:xfrm>
        </p:grpSpPr>
        <p:sp>
          <p:nvSpPr>
            <p:cNvPr id="192" name="Google Shape;8433;p40">
              <a:extLst>
                <a:ext uri="{FF2B5EF4-FFF2-40B4-BE49-F238E27FC236}">
                  <a16:creationId xmlns:a16="http://schemas.microsoft.com/office/drawing/2014/main" id="{4CAD58FF-6541-D3B7-1E2E-845B75FDC13D}"/>
                </a:ext>
              </a:extLst>
            </p:cNvPr>
            <p:cNvSpPr/>
            <p:nvPr/>
          </p:nvSpPr>
          <p:spPr>
            <a:xfrm>
              <a:off x="854500" y="13772911"/>
              <a:ext cx="4992000" cy="222600"/>
            </a:xfrm>
            <a:prstGeom prst="rect">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434;p40">
              <a:extLst>
                <a:ext uri="{FF2B5EF4-FFF2-40B4-BE49-F238E27FC236}">
                  <a16:creationId xmlns:a16="http://schemas.microsoft.com/office/drawing/2014/main" id="{7CCFF24B-2846-03AF-3F5A-06EE334A3BB6}"/>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435;p40">
              <a:extLst>
                <a:ext uri="{FF2B5EF4-FFF2-40B4-BE49-F238E27FC236}">
                  <a16:creationId xmlns:a16="http://schemas.microsoft.com/office/drawing/2014/main" id="{EF2B2D1D-DFF4-B87C-E156-B46B5FC0E5A8}"/>
                </a:ext>
              </a:extLst>
            </p:cNvPr>
            <p:cNvSpPr/>
            <p:nvPr/>
          </p:nvSpPr>
          <p:spPr>
            <a:xfrm>
              <a:off x="2200082" y="6486708"/>
              <a:ext cx="2301300" cy="2301300"/>
            </a:xfrm>
            <a:prstGeom prst="blockArc">
              <a:avLst>
                <a:gd name="adj1" fmla="val 7914150"/>
                <a:gd name="adj2" fmla="val 1926007"/>
                <a:gd name="adj3" fmla="val 12032"/>
              </a:avLst>
            </a:prstGeom>
            <a:solidFill>
              <a:srgbClr val="A5B7C6"/>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436;p40">
              <a:extLst>
                <a:ext uri="{FF2B5EF4-FFF2-40B4-BE49-F238E27FC236}">
                  <a16:creationId xmlns:a16="http://schemas.microsoft.com/office/drawing/2014/main" id="{ECDA1FF0-CF0D-BD6E-0E56-655C48C5FC12}"/>
                </a:ext>
              </a:extLst>
            </p:cNvPr>
            <p:cNvSpPr/>
            <p:nvPr/>
          </p:nvSpPr>
          <p:spPr>
            <a:xfrm>
              <a:off x="1342190" y="9453760"/>
              <a:ext cx="4016100" cy="3411900"/>
            </a:xfrm>
            <a:prstGeom prst="roundRect">
              <a:avLst>
                <a:gd name="adj" fmla="val 16667"/>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437;p40">
              <a:extLst>
                <a:ext uri="{FF2B5EF4-FFF2-40B4-BE49-F238E27FC236}">
                  <a16:creationId xmlns:a16="http://schemas.microsoft.com/office/drawing/2014/main" id="{268D435E-4529-5708-D8A6-5C81AF879AD2}"/>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1" name="Google Shape;8438;p40">
              <a:extLst>
                <a:ext uri="{FF2B5EF4-FFF2-40B4-BE49-F238E27FC236}">
                  <a16:creationId xmlns:a16="http://schemas.microsoft.com/office/drawing/2014/main" id="{B397CF0D-9400-8457-1A14-6F5165A53E7E}"/>
                </a:ext>
              </a:extLst>
            </p:cNvPr>
            <p:cNvCxnSpPr>
              <a:stCxn id="194" idx="4"/>
              <a:endCxn id="197" idx="0"/>
            </p:cNvCxnSpPr>
            <p:nvPr/>
          </p:nvCxnSpPr>
          <p:spPr>
            <a:xfrm flipH="1">
              <a:off x="3350132" y="8788008"/>
              <a:ext cx="600" cy="665700"/>
            </a:xfrm>
            <a:prstGeom prst="straightConnector1">
              <a:avLst/>
            </a:prstGeom>
            <a:noFill/>
            <a:ln w="19050" cap="flat" cmpd="sng">
              <a:solidFill>
                <a:srgbClr val="D7DFE5"/>
              </a:solidFill>
              <a:prstDash val="solid"/>
              <a:round/>
              <a:headEnd type="none" w="med" len="med"/>
              <a:tailEnd type="none" w="med" len="med"/>
            </a:ln>
          </p:spPr>
        </p:cxnSp>
        <p:cxnSp>
          <p:nvCxnSpPr>
            <p:cNvPr id="202" name="Google Shape;8439;p40">
              <a:extLst>
                <a:ext uri="{FF2B5EF4-FFF2-40B4-BE49-F238E27FC236}">
                  <a16:creationId xmlns:a16="http://schemas.microsoft.com/office/drawing/2014/main" id="{27F9D984-CB7B-13C8-5B2F-F7C140B95D8E}"/>
                </a:ext>
              </a:extLst>
            </p:cNvPr>
            <p:cNvCxnSpPr/>
            <p:nvPr/>
          </p:nvCxnSpPr>
          <p:spPr>
            <a:xfrm>
              <a:off x="3350438" y="12865137"/>
              <a:ext cx="0" cy="665700"/>
            </a:xfrm>
            <a:prstGeom prst="straightConnector1">
              <a:avLst/>
            </a:prstGeom>
            <a:noFill/>
            <a:ln w="19050" cap="flat" cmpd="sng">
              <a:solidFill>
                <a:srgbClr val="D7DFE5"/>
              </a:solidFill>
              <a:prstDash val="solid"/>
              <a:round/>
              <a:headEnd type="none" w="med" len="med"/>
              <a:tailEnd type="none" w="med" len="med"/>
            </a:ln>
          </p:spPr>
        </p:cxnSp>
        <p:sp>
          <p:nvSpPr>
            <p:cNvPr id="203" name="Google Shape;8440;p40">
              <a:extLst>
                <a:ext uri="{FF2B5EF4-FFF2-40B4-BE49-F238E27FC236}">
                  <a16:creationId xmlns:a16="http://schemas.microsoft.com/office/drawing/2014/main" id="{E0D5D5D9-08A4-8C00-79AE-F8920DDC0403}"/>
                </a:ext>
              </a:extLst>
            </p:cNvPr>
            <p:cNvSpPr txBox="1"/>
            <p:nvPr/>
          </p:nvSpPr>
          <p:spPr>
            <a:xfrm>
              <a:off x="1605390" y="11106214"/>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A5B7C6"/>
                  </a:solidFill>
                </a:rPr>
                <a:t>Loss:</a:t>
              </a:r>
            </a:p>
            <a:p>
              <a:pPr marL="0" lvl="0" indent="0" algn="ctr" rtl="0">
                <a:spcBef>
                  <a:spcPts val="0"/>
                </a:spcBef>
                <a:spcAft>
                  <a:spcPts val="0"/>
                </a:spcAft>
                <a:buNone/>
              </a:pPr>
              <a:r>
                <a:rPr lang="en-US" sz="2000" dirty="0">
                  <a:solidFill>
                    <a:srgbClr val="A5B7C6"/>
                  </a:solidFill>
                </a:rPr>
                <a:t>Dice Coefficient:</a:t>
              </a:r>
            </a:p>
            <a:p>
              <a:pPr marL="0" lvl="0" indent="0" algn="ctr" rtl="0">
                <a:spcBef>
                  <a:spcPts val="0"/>
                </a:spcBef>
                <a:spcAft>
                  <a:spcPts val="0"/>
                </a:spcAft>
                <a:buNone/>
              </a:pPr>
              <a:endParaRPr sz="2000" dirty="0">
                <a:solidFill>
                  <a:srgbClr val="A5B7C6"/>
                </a:solidFill>
              </a:endParaRPr>
            </a:p>
          </p:txBody>
        </p:sp>
        <p:cxnSp>
          <p:nvCxnSpPr>
            <p:cNvPr id="205" name="Google Shape;8441;p40">
              <a:extLst>
                <a:ext uri="{FF2B5EF4-FFF2-40B4-BE49-F238E27FC236}">
                  <a16:creationId xmlns:a16="http://schemas.microsoft.com/office/drawing/2014/main" id="{684A2C69-F991-53F0-B74F-A346BF917B69}"/>
                </a:ext>
              </a:extLst>
            </p:cNvPr>
            <p:cNvCxnSpPr/>
            <p:nvPr/>
          </p:nvCxnSpPr>
          <p:spPr>
            <a:xfrm>
              <a:off x="2583285" y="10711958"/>
              <a:ext cx="1534200" cy="0"/>
            </a:xfrm>
            <a:prstGeom prst="straightConnector1">
              <a:avLst/>
            </a:prstGeom>
            <a:noFill/>
            <a:ln w="19050" cap="flat" cmpd="sng">
              <a:solidFill>
                <a:srgbClr val="A5B7C6"/>
              </a:solidFill>
              <a:prstDash val="solid"/>
              <a:round/>
              <a:headEnd type="none" w="med" len="med"/>
              <a:tailEnd type="none" w="med" len="med"/>
            </a:ln>
          </p:spPr>
        </p:cxnSp>
        <p:sp>
          <p:nvSpPr>
            <p:cNvPr id="206" name="Google Shape;8442;p40">
              <a:extLst>
                <a:ext uri="{FF2B5EF4-FFF2-40B4-BE49-F238E27FC236}">
                  <a16:creationId xmlns:a16="http://schemas.microsoft.com/office/drawing/2014/main" id="{58B6AE0B-A250-1DD9-F518-E46897885C28}"/>
                </a:ext>
              </a:extLst>
            </p:cNvPr>
            <p:cNvSpPr txBox="1"/>
            <p:nvPr/>
          </p:nvSpPr>
          <p:spPr>
            <a:xfrm>
              <a:off x="2077961" y="9947024"/>
              <a:ext cx="2545200"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rgbClr val="A5B7C6"/>
                  </a:solidFill>
                </a:rPr>
                <a:t>U-Net</a:t>
              </a:r>
              <a:endParaRPr sz="2000" b="1" dirty="0">
                <a:solidFill>
                  <a:srgbClr val="A5B7C6"/>
                </a:solidFill>
              </a:endParaRPr>
            </a:p>
          </p:txBody>
        </p:sp>
        <p:sp>
          <p:nvSpPr>
            <p:cNvPr id="207" name="Google Shape;8443;p40">
              <a:extLst>
                <a:ext uri="{FF2B5EF4-FFF2-40B4-BE49-F238E27FC236}">
                  <a16:creationId xmlns:a16="http://schemas.microsoft.com/office/drawing/2014/main" id="{331A5333-5F43-7C59-633C-784C85D58747}"/>
                </a:ext>
              </a:extLst>
            </p:cNvPr>
            <p:cNvSpPr txBox="1"/>
            <p:nvPr/>
          </p:nvSpPr>
          <p:spPr>
            <a:xfrm>
              <a:off x="2475427" y="7086469"/>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rgbClr val="A5B7C6"/>
                  </a:solidFill>
                </a:rPr>
                <a:t>98.29%</a:t>
              </a:r>
            </a:p>
          </p:txBody>
        </p:sp>
      </p:grpSp>
      <p:sp>
        <p:nvSpPr>
          <p:cNvPr id="208" name="TextBox 207">
            <a:extLst>
              <a:ext uri="{FF2B5EF4-FFF2-40B4-BE49-F238E27FC236}">
                <a16:creationId xmlns:a16="http://schemas.microsoft.com/office/drawing/2014/main" id="{156368EC-9863-D912-5E59-25AEC7DBBFB3}"/>
              </a:ext>
            </a:extLst>
          </p:cNvPr>
          <p:cNvSpPr txBox="1"/>
          <p:nvPr/>
        </p:nvSpPr>
        <p:spPr>
          <a:xfrm>
            <a:off x="20467637" y="9499501"/>
            <a:ext cx="2794918" cy="1077218"/>
          </a:xfrm>
          <a:prstGeom prst="rect">
            <a:avLst/>
          </a:prstGeom>
          <a:noFill/>
        </p:spPr>
        <p:txBody>
          <a:bodyPr wrap="square" rtlCol="0">
            <a:spAutoFit/>
          </a:bodyPr>
          <a:lstStyle/>
          <a:p>
            <a:r>
              <a:rPr lang="en-US" sz="3200" dirty="0">
                <a:solidFill>
                  <a:srgbClr val="C0504D"/>
                </a:solidFill>
              </a:rPr>
              <a:t>Data</a:t>
            </a:r>
            <a:r>
              <a:rPr lang="en-US" sz="3200" b="1" u="sng" dirty="0">
                <a:solidFill>
                  <a:schemeClr val="tx1"/>
                </a:solidFill>
                <a:effectLst/>
                <a:latin typeface="Times New Roman" panose="02020603050405020304" pitchFamily="18" charset="0"/>
                <a:ea typeface="Calibri" panose="020F0502020204030204" pitchFamily="34" charset="0"/>
              </a:rPr>
              <a:t> </a:t>
            </a:r>
            <a:r>
              <a:rPr lang="en-US" sz="3200" dirty="0">
                <a:solidFill>
                  <a:srgbClr val="C0504D"/>
                </a:solidFill>
              </a:rPr>
              <a:t>Preprocessing</a:t>
            </a:r>
          </a:p>
        </p:txBody>
      </p:sp>
      <p:sp>
        <p:nvSpPr>
          <p:cNvPr id="210" name="TextBox 209">
            <a:extLst>
              <a:ext uri="{FF2B5EF4-FFF2-40B4-BE49-F238E27FC236}">
                <a16:creationId xmlns:a16="http://schemas.microsoft.com/office/drawing/2014/main" id="{65534248-20C6-4126-A271-0FB92A5D4AC5}"/>
              </a:ext>
            </a:extLst>
          </p:cNvPr>
          <p:cNvSpPr txBox="1"/>
          <p:nvPr/>
        </p:nvSpPr>
        <p:spPr>
          <a:xfrm>
            <a:off x="27295901" y="9140740"/>
            <a:ext cx="4554810" cy="2062103"/>
          </a:xfrm>
          <a:prstGeom prst="rect">
            <a:avLst/>
          </a:prstGeom>
          <a:noFill/>
        </p:spPr>
        <p:txBody>
          <a:bodyPr wrap="square">
            <a:spAutoFit/>
          </a:bodyPr>
          <a:lstStyle/>
          <a:p>
            <a:r>
              <a:rPr lang="en-US" sz="3200" dirty="0">
                <a:solidFill>
                  <a:srgbClr val="C0504D"/>
                </a:solidFill>
              </a:rPr>
              <a:t>Model</a:t>
            </a:r>
          </a:p>
          <a:p>
            <a:r>
              <a:rPr lang="en-US" sz="3200" b="1" u="sng" dirty="0">
                <a:solidFill>
                  <a:srgbClr val="C0504D"/>
                </a:solidFill>
                <a:effectLst/>
                <a:latin typeface="Times New Roman" panose="02020603050405020304" pitchFamily="18" charset="0"/>
                <a:ea typeface="Calibri" panose="020F0502020204030204" pitchFamily="34" charset="0"/>
              </a:rPr>
              <a:t> </a:t>
            </a:r>
            <a:r>
              <a:rPr lang="en-US" sz="3200" dirty="0">
                <a:solidFill>
                  <a:srgbClr val="C0504D"/>
                </a:solidFill>
              </a:rPr>
              <a:t>Implementation</a:t>
            </a:r>
          </a:p>
          <a:p>
            <a:r>
              <a:rPr lang="en-US" sz="3200" b="1" u="sng" dirty="0">
                <a:solidFill>
                  <a:srgbClr val="C0504D"/>
                </a:solidFill>
                <a:effectLst/>
                <a:latin typeface="Times New Roman" panose="02020603050405020304" pitchFamily="18" charset="0"/>
                <a:ea typeface="Calibri" panose="020F0502020204030204" pitchFamily="34" charset="0"/>
              </a:rPr>
              <a:t> </a:t>
            </a:r>
            <a:r>
              <a:rPr lang="en-US" sz="3200" dirty="0">
                <a:solidFill>
                  <a:srgbClr val="C0504D"/>
                </a:solidFill>
              </a:rPr>
              <a:t>and</a:t>
            </a:r>
            <a:r>
              <a:rPr lang="en-US" sz="3200" b="1" u="sng" dirty="0">
                <a:solidFill>
                  <a:srgbClr val="C0504D"/>
                </a:solidFill>
                <a:effectLst/>
                <a:latin typeface="Times New Roman" panose="02020603050405020304" pitchFamily="18" charset="0"/>
                <a:ea typeface="Calibri" panose="020F0502020204030204" pitchFamily="34" charset="0"/>
              </a:rPr>
              <a:t> </a:t>
            </a:r>
          </a:p>
          <a:p>
            <a:r>
              <a:rPr lang="en-US" sz="3200" dirty="0">
                <a:solidFill>
                  <a:srgbClr val="C0504D"/>
                </a:solidFill>
              </a:rPr>
              <a:t>Compilation</a:t>
            </a:r>
          </a:p>
        </p:txBody>
      </p:sp>
      <p:sp>
        <p:nvSpPr>
          <p:cNvPr id="212" name="TextBox 211">
            <a:extLst>
              <a:ext uri="{FF2B5EF4-FFF2-40B4-BE49-F238E27FC236}">
                <a16:creationId xmlns:a16="http://schemas.microsoft.com/office/drawing/2014/main" id="{04416C81-0E25-197E-7786-1A6AB867F5F4}"/>
              </a:ext>
            </a:extLst>
          </p:cNvPr>
          <p:cNvSpPr txBox="1"/>
          <p:nvPr/>
        </p:nvSpPr>
        <p:spPr>
          <a:xfrm>
            <a:off x="20620037" y="13700919"/>
            <a:ext cx="3292328" cy="1077218"/>
          </a:xfrm>
          <a:prstGeom prst="rect">
            <a:avLst/>
          </a:prstGeom>
          <a:noFill/>
        </p:spPr>
        <p:txBody>
          <a:bodyPr wrap="square" rtlCol="0">
            <a:spAutoFit/>
          </a:bodyPr>
          <a:lstStyle/>
          <a:p>
            <a:r>
              <a:rPr lang="en-US" sz="3200" dirty="0">
                <a:solidFill>
                  <a:srgbClr val="C0504D"/>
                </a:solidFill>
              </a:rPr>
              <a:t>Training</a:t>
            </a:r>
            <a:r>
              <a:rPr lang="en-US" sz="3200" b="1" u="sng" dirty="0">
                <a:solidFill>
                  <a:srgbClr val="C0504D"/>
                </a:solidFill>
                <a:effectLst/>
                <a:latin typeface="Times New Roman" panose="02020603050405020304" pitchFamily="18" charset="0"/>
                <a:ea typeface="Calibri" panose="020F0502020204030204" pitchFamily="34" charset="0"/>
              </a:rPr>
              <a:t> </a:t>
            </a:r>
            <a:r>
              <a:rPr lang="en-US" sz="3200" dirty="0">
                <a:solidFill>
                  <a:srgbClr val="C0504D"/>
                </a:solidFill>
              </a:rPr>
              <a:t>Procedure</a:t>
            </a:r>
          </a:p>
        </p:txBody>
      </p:sp>
      <p:sp>
        <p:nvSpPr>
          <p:cNvPr id="213" name="TextBox 212">
            <a:extLst>
              <a:ext uri="{FF2B5EF4-FFF2-40B4-BE49-F238E27FC236}">
                <a16:creationId xmlns:a16="http://schemas.microsoft.com/office/drawing/2014/main" id="{C3162EFF-EA76-57F7-6FA3-537FAE9A5F9D}"/>
              </a:ext>
            </a:extLst>
          </p:cNvPr>
          <p:cNvSpPr txBox="1"/>
          <p:nvPr/>
        </p:nvSpPr>
        <p:spPr>
          <a:xfrm>
            <a:off x="27196107" y="13435759"/>
            <a:ext cx="3341348" cy="1077218"/>
          </a:xfrm>
          <a:prstGeom prst="rect">
            <a:avLst/>
          </a:prstGeom>
          <a:noFill/>
        </p:spPr>
        <p:txBody>
          <a:bodyPr wrap="square" rtlCol="0">
            <a:spAutoFit/>
          </a:bodyPr>
          <a:lstStyle/>
          <a:p>
            <a:r>
              <a:rPr lang="en-US" sz="3200" dirty="0">
                <a:solidFill>
                  <a:srgbClr val="C0504D"/>
                </a:solidFill>
              </a:rPr>
              <a:t>Model</a:t>
            </a:r>
          </a:p>
          <a:p>
            <a:r>
              <a:rPr lang="en-US" sz="3200" dirty="0">
                <a:solidFill>
                  <a:srgbClr val="C0504D"/>
                </a:solidFill>
              </a:rPr>
              <a:t>Evaluation</a:t>
            </a:r>
          </a:p>
        </p:txBody>
      </p:sp>
      <p:sp>
        <p:nvSpPr>
          <p:cNvPr id="244" name="TextBox 243">
            <a:extLst>
              <a:ext uri="{FF2B5EF4-FFF2-40B4-BE49-F238E27FC236}">
                <a16:creationId xmlns:a16="http://schemas.microsoft.com/office/drawing/2014/main" id="{A11FC8A6-4635-3D9E-5342-B3DBFB560E4A}"/>
              </a:ext>
            </a:extLst>
          </p:cNvPr>
          <p:cNvSpPr txBox="1"/>
          <p:nvPr/>
        </p:nvSpPr>
        <p:spPr>
          <a:xfrm>
            <a:off x="20620037" y="15750556"/>
            <a:ext cx="11908609" cy="769763"/>
          </a:xfrm>
          <a:prstGeom prst="rect">
            <a:avLst/>
          </a:prstGeom>
          <a:noFill/>
        </p:spPr>
        <p:txBody>
          <a:bodyPr wrap="square" rtlCol="0">
            <a:spAutoFit/>
          </a:bodyPr>
          <a:lstStyle/>
          <a:p>
            <a:pPr>
              <a:spcBef>
                <a:spcPts val="200"/>
              </a:spcBef>
            </a:pPr>
            <a:r>
              <a:rPr lang="en-US" sz="4402" spc="-260" dirty="0">
                <a:solidFill>
                  <a:schemeClr val="accent2">
                    <a:lumMod val="75000"/>
                  </a:schemeClr>
                </a:solidFill>
                <a:latin typeface="Verdana"/>
                <a:cs typeface="Verdana"/>
              </a:rPr>
              <a:t>Model Evaluation</a:t>
            </a:r>
          </a:p>
        </p:txBody>
      </p:sp>
      <p:cxnSp>
        <p:nvCxnSpPr>
          <p:cNvPr id="245" name="Straight Connector 244">
            <a:extLst>
              <a:ext uri="{FF2B5EF4-FFF2-40B4-BE49-F238E27FC236}">
                <a16:creationId xmlns:a16="http://schemas.microsoft.com/office/drawing/2014/main" id="{923BDBB6-FA15-A572-E916-A61CA5D101A8}"/>
              </a:ext>
            </a:extLst>
          </p:cNvPr>
          <p:cNvCxnSpPr/>
          <p:nvPr/>
        </p:nvCxnSpPr>
        <p:spPr>
          <a:xfrm flipV="1">
            <a:off x="20772437" y="16645054"/>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00" name="TextBox 1099">
            <a:extLst>
              <a:ext uri="{FF2B5EF4-FFF2-40B4-BE49-F238E27FC236}">
                <a16:creationId xmlns:a16="http://schemas.microsoft.com/office/drawing/2014/main" id="{2BFB9EB7-7E5E-B161-F31F-2F6169D55719}"/>
              </a:ext>
            </a:extLst>
          </p:cNvPr>
          <p:cNvSpPr txBox="1"/>
          <p:nvPr/>
        </p:nvSpPr>
        <p:spPr>
          <a:xfrm>
            <a:off x="514205" y="16435316"/>
            <a:ext cx="4680822" cy="1107996"/>
          </a:xfrm>
          <a:prstGeom prst="rect">
            <a:avLst/>
          </a:prstGeom>
          <a:noFill/>
        </p:spPr>
        <p:txBody>
          <a:bodyPr wrap="square" rtlCol="0">
            <a:spAutoFit/>
          </a:bodyPr>
          <a:lstStyle/>
          <a:p>
            <a:pPr marL="0" marR="0" lvl="0" indent="0" defTabSz="914400" eaLnBrk="1" fontAlgn="auto" latinLnBrk="0" hangingPunct="1">
              <a:lnSpc>
                <a:spcPct val="100000"/>
              </a:lnSpc>
              <a:spcBef>
                <a:spcPts val="200"/>
              </a:spcBef>
              <a:spcAft>
                <a:spcPts val="0"/>
              </a:spcAft>
              <a:buClrTx/>
              <a:buSzTx/>
              <a:buFontTx/>
              <a:buNone/>
              <a:tabLst/>
              <a:defRPr/>
            </a:pPr>
            <a:r>
              <a:rPr kumimoji="0" lang="en-US" sz="4402" b="0" i="0" u="none" strike="noStrike" kern="0" cap="none" spc="-260" normalizeH="0" baseline="0" noProof="0" dirty="0">
                <a:ln>
                  <a:noFill/>
                </a:ln>
                <a:solidFill>
                  <a:srgbClr val="C0504D">
                    <a:lumMod val="75000"/>
                  </a:srgbClr>
                </a:solidFill>
                <a:effectLst/>
                <a:uLnTx/>
                <a:uFillTx/>
                <a:latin typeface="Verdana"/>
                <a:cs typeface="Verdana"/>
              </a:rPr>
              <a:t> </a:t>
            </a:r>
            <a:r>
              <a:rPr kumimoji="0" lang="en-US" sz="4800" b="0" i="0" u="none" strike="noStrike" kern="0" cap="none" spc="-260" normalizeH="0" baseline="0" noProof="0" dirty="0">
                <a:ln>
                  <a:noFill/>
                </a:ln>
                <a:solidFill>
                  <a:srgbClr val="C0504D">
                    <a:lumMod val="75000"/>
                  </a:srgbClr>
                </a:solidFill>
                <a:effectLst/>
                <a:uLnTx/>
                <a:uFillTx/>
                <a:latin typeface="Verdana"/>
                <a:cs typeface="Verdana"/>
              </a:rPr>
              <a:t>Introduction</a:t>
            </a:r>
            <a:endParaRPr kumimoji="0" lang="en-US" sz="4800" b="0" i="0" u="none" strike="noStrike" kern="0" cap="none" spc="0" normalizeH="0" baseline="0" noProof="0" dirty="0">
              <a:ln>
                <a:noFill/>
              </a:ln>
              <a:solidFill>
                <a:srgbClr val="C0504D">
                  <a:lumMod val="75000"/>
                </a:srgbClr>
              </a:solidFill>
              <a:effectLst/>
              <a:uLnTx/>
              <a:uFillTx/>
              <a:latin typeface="Tahoma"/>
              <a:cs typeface="Tahoma"/>
            </a:endParaRPr>
          </a:p>
          <a:p>
            <a:endParaRPr lang="en-US" dirty="0"/>
          </a:p>
        </p:txBody>
      </p:sp>
      <p:cxnSp>
        <p:nvCxnSpPr>
          <p:cNvPr id="1101" name="Straight Connector 1100">
            <a:extLst>
              <a:ext uri="{FF2B5EF4-FFF2-40B4-BE49-F238E27FC236}">
                <a16:creationId xmlns:a16="http://schemas.microsoft.com/office/drawing/2014/main" id="{745A4EFA-84DA-40EB-2563-EAF3A414612A}"/>
              </a:ext>
            </a:extLst>
          </p:cNvPr>
          <p:cNvCxnSpPr/>
          <p:nvPr/>
        </p:nvCxnSpPr>
        <p:spPr>
          <a:xfrm flipV="1">
            <a:off x="10485437" y="8747919"/>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02" name="object 105">
            <a:extLst>
              <a:ext uri="{FF2B5EF4-FFF2-40B4-BE49-F238E27FC236}">
                <a16:creationId xmlns:a16="http://schemas.microsoft.com/office/drawing/2014/main" id="{4A8B3C62-2EF4-6AF4-7524-6ADB8CB894AE}"/>
              </a:ext>
            </a:extLst>
          </p:cNvPr>
          <p:cNvSpPr txBox="1"/>
          <p:nvPr/>
        </p:nvSpPr>
        <p:spPr>
          <a:xfrm>
            <a:off x="427037" y="22616319"/>
            <a:ext cx="8792640" cy="789985"/>
          </a:xfrm>
          <a:prstGeom prst="rect">
            <a:avLst/>
          </a:prstGeom>
        </p:spPr>
        <p:txBody>
          <a:bodyPr vert="horz" wrap="square" lIns="0" tIns="50825" rIns="0" bIns="0" rtlCol="0">
            <a:spAutoFit/>
          </a:bodyPr>
          <a:lstStyle/>
          <a:p>
            <a:pPr marL="287156" defTabSz="3659337">
              <a:spcBef>
                <a:spcPts val="2801"/>
              </a:spcBef>
              <a:defRPr/>
            </a:pPr>
            <a:r>
              <a:rPr lang="en-US" sz="4800" spc="-260" dirty="0">
                <a:solidFill>
                  <a:schemeClr val="accent2">
                    <a:lumMod val="75000"/>
                  </a:schemeClr>
                </a:solidFill>
                <a:latin typeface="Verdana"/>
                <a:cs typeface="Verdana"/>
              </a:rPr>
              <a:t>Literature Review</a:t>
            </a:r>
          </a:p>
        </p:txBody>
      </p:sp>
      <p:sp>
        <p:nvSpPr>
          <p:cNvPr id="1104" name="Text Box 214">
            <a:extLst>
              <a:ext uri="{FF2B5EF4-FFF2-40B4-BE49-F238E27FC236}">
                <a16:creationId xmlns:a16="http://schemas.microsoft.com/office/drawing/2014/main" id="{CC9F89B0-A980-4B7C-F416-19DB5095570A}"/>
              </a:ext>
            </a:extLst>
          </p:cNvPr>
          <p:cNvSpPr txBox="1"/>
          <p:nvPr/>
        </p:nvSpPr>
        <p:spPr>
          <a:xfrm>
            <a:off x="12998911" y="23073519"/>
            <a:ext cx="3811126" cy="575796"/>
          </a:xfrm>
          <a:prstGeom prst="rect">
            <a:avLst/>
          </a:prstGeom>
          <a:noFill/>
          <a:ln>
            <a:noFill/>
          </a:ln>
          <a:effectLst/>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3202"/>
              </a:spcAft>
            </a:pPr>
            <a:r>
              <a:rPr lang="en-US" sz="2401" dirty="0">
                <a:latin typeface="Calibri" panose="020F0502020204030204" pitchFamily="34" charset="0"/>
                <a:ea typeface="Calibri" panose="020F0502020204030204" pitchFamily="34" charset="0"/>
                <a:cs typeface="Arial" panose="020B0604020202020204" pitchFamily="34" charset="0"/>
              </a:rPr>
              <a:t>Figure 3 Masks</a:t>
            </a:r>
          </a:p>
        </p:txBody>
      </p:sp>
      <p:pic>
        <p:nvPicPr>
          <p:cNvPr id="1105" name="Picture 1104">
            <a:extLst>
              <a:ext uri="{FF2B5EF4-FFF2-40B4-BE49-F238E27FC236}">
                <a16:creationId xmlns:a16="http://schemas.microsoft.com/office/drawing/2014/main" id="{4252BC85-D7B5-6751-EA85-C60EAA2EF4D3}"/>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0588928" y="30694214"/>
            <a:ext cx="9334262" cy="5698124"/>
          </a:xfrm>
          <a:prstGeom prst="rect">
            <a:avLst/>
          </a:prstGeom>
          <a:noFill/>
          <a:ln>
            <a:noFill/>
          </a:ln>
        </p:spPr>
      </p:pic>
      <p:sp>
        <p:nvSpPr>
          <p:cNvPr id="1108" name="TextBox 1107">
            <a:extLst>
              <a:ext uri="{FF2B5EF4-FFF2-40B4-BE49-F238E27FC236}">
                <a16:creationId xmlns:a16="http://schemas.microsoft.com/office/drawing/2014/main" id="{A63BFF4D-C6BA-0E91-E7E2-077D32A329A1}"/>
              </a:ext>
            </a:extLst>
          </p:cNvPr>
          <p:cNvSpPr txBox="1"/>
          <p:nvPr/>
        </p:nvSpPr>
        <p:spPr>
          <a:xfrm>
            <a:off x="11360915" y="27797919"/>
            <a:ext cx="2477322"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U-NET </a:t>
            </a:r>
          </a:p>
        </p:txBody>
      </p:sp>
      <p:sp>
        <p:nvSpPr>
          <p:cNvPr id="1109" name="TextBox 1108">
            <a:extLst>
              <a:ext uri="{FF2B5EF4-FFF2-40B4-BE49-F238E27FC236}">
                <a16:creationId xmlns:a16="http://schemas.microsoft.com/office/drawing/2014/main" id="{C3FA113C-D144-7F1E-FB2C-047CA77E8147}"/>
              </a:ext>
            </a:extLst>
          </p:cNvPr>
          <p:cNvSpPr txBox="1"/>
          <p:nvPr/>
        </p:nvSpPr>
        <p:spPr>
          <a:xfrm>
            <a:off x="15567324" y="28370570"/>
            <a:ext cx="4938967"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algn="l" defTabSz="1733550">
              <a:lnSpc>
                <a:spcPct val="90000"/>
              </a:lnSpc>
              <a:spcBef>
                <a:spcPct val="0"/>
              </a:spcBef>
              <a:spcAft>
                <a:spcPct val="35000"/>
              </a:spcAft>
            </a:pPr>
            <a:r>
              <a:rPr lang="en-US" sz="3900" kern="1200" dirty="0"/>
              <a:t>U-NET </a:t>
            </a:r>
            <a:r>
              <a:rPr lang="en-US" sz="4000" dirty="0"/>
              <a:t>Inception</a:t>
            </a:r>
          </a:p>
          <a:p>
            <a:pPr marL="0" lvl="0" indent="0" algn="l" defTabSz="1733550">
              <a:lnSpc>
                <a:spcPct val="90000"/>
              </a:lnSpc>
              <a:spcBef>
                <a:spcPct val="0"/>
              </a:spcBef>
              <a:spcAft>
                <a:spcPct val="35000"/>
              </a:spcAft>
              <a:buNone/>
            </a:pPr>
            <a:r>
              <a:rPr lang="en-US" sz="3900" kern="1200" dirty="0"/>
              <a:t> </a:t>
            </a:r>
          </a:p>
        </p:txBody>
      </p:sp>
      <p:grpSp>
        <p:nvGrpSpPr>
          <p:cNvPr id="1256" name="Google Shape;3155;p28">
            <a:extLst>
              <a:ext uri="{FF2B5EF4-FFF2-40B4-BE49-F238E27FC236}">
                <a16:creationId xmlns:a16="http://schemas.microsoft.com/office/drawing/2014/main" id="{AABB0F3B-B01D-2F13-BA10-39B0717E8899}"/>
              </a:ext>
            </a:extLst>
          </p:cNvPr>
          <p:cNvGrpSpPr/>
          <p:nvPr/>
        </p:nvGrpSpPr>
        <p:grpSpPr>
          <a:xfrm>
            <a:off x="20162837" y="8976519"/>
            <a:ext cx="9690988" cy="6550672"/>
            <a:chOff x="889649" y="3599249"/>
            <a:chExt cx="1142948" cy="719105"/>
          </a:xfrm>
        </p:grpSpPr>
        <p:sp>
          <p:nvSpPr>
            <p:cNvPr id="1257" name="Google Shape;3156;p28">
              <a:extLst>
                <a:ext uri="{FF2B5EF4-FFF2-40B4-BE49-F238E27FC236}">
                  <a16:creationId xmlns:a16="http://schemas.microsoft.com/office/drawing/2014/main" id="{F9E02C8F-48E7-74C7-8610-59FAF94AA349}"/>
                </a:ext>
              </a:extLst>
            </p:cNvPr>
            <p:cNvSpPr/>
            <p:nvPr/>
          </p:nvSpPr>
          <p:spPr>
            <a:xfrm>
              <a:off x="1557115" y="4061516"/>
              <a:ext cx="127079" cy="131731"/>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3158;p28">
              <a:extLst>
                <a:ext uri="{FF2B5EF4-FFF2-40B4-BE49-F238E27FC236}">
                  <a16:creationId xmlns:a16="http://schemas.microsoft.com/office/drawing/2014/main" id="{2C099C89-4B06-8902-1908-68417F180452}"/>
                </a:ext>
              </a:extLst>
            </p:cNvPr>
            <p:cNvSpPr/>
            <p:nvPr/>
          </p:nvSpPr>
          <p:spPr>
            <a:xfrm>
              <a:off x="1684189" y="4029004"/>
              <a:ext cx="325276" cy="27838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171;p28">
              <a:extLst>
                <a:ext uri="{FF2B5EF4-FFF2-40B4-BE49-F238E27FC236}">
                  <a16:creationId xmlns:a16="http://schemas.microsoft.com/office/drawing/2014/main" id="{F71BEF15-1FC3-FDA5-66F2-6CB23D9915E7}"/>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172;p28">
              <a:extLst>
                <a:ext uri="{FF2B5EF4-FFF2-40B4-BE49-F238E27FC236}">
                  <a16:creationId xmlns:a16="http://schemas.microsoft.com/office/drawing/2014/main" id="{0ECE2A5F-E603-00F2-9469-30F0E8B7C034}"/>
                </a:ext>
              </a:extLst>
            </p:cNvPr>
            <p:cNvSpPr/>
            <p:nvPr/>
          </p:nvSpPr>
          <p:spPr>
            <a:xfrm>
              <a:off x="1270126" y="3745703"/>
              <a:ext cx="100442" cy="11474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3173;p28">
              <a:extLst>
                <a:ext uri="{FF2B5EF4-FFF2-40B4-BE49-F238E27FC236}">
                  <a16:creationId xmlns:a16="http://schemas.microsoft.com/office/drawing/2014/main" id="{70B6300C-88AA-3561-3412-F6A44FE5722F}"/>
                </a:ext>
              </a:extLst>
            </p:cNvPr>
            <p:cNvSpPr/>
            <p:nvPr/>
          </p:nvSpPr>
          <p:spPr>
            <a:xfrm>
              <a:off x="910512" y="3674461"/>
              <a:ext cx="22853" cy="16105"/>
            </a:xfrm>
            <a:custGeom>
              <a:avLst/>
              <a:gdLst/>
              <a:ahLst/>
              <a:cxnLst/>
              <a:rect l="l" t="t" r="r" b="b"/>
              <a:pathLst>
                <a:path w="36648" h="1" fill="none" extrusionOk="0">
                  <a:moveTo>
                    <a:pt x="36648" y="1"/>
                  </a:moveTo>
                  <a:lnTo>
                    <a:pt x="1" y="1"/>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174;p28">
              <a:extLst>
                <a:ext uri="{FF2B5EF4-FFF2-40B4-BE49-F238E27FC236}">
                  <a16:creationId xmlns:a16="http://schemas.microsoft.com/office/drawing/2014/main" id="{6515249D-73AE-FA95-E321-CA283F2E70EB}"/>
                </a:ext>
              </a:extLst>
            </p:cNvPr>
            <p:cNvSpPr/>
            <p:nvPr/>
          </p:nvSpPr>
          <p:spPr>
            <a:xfrm>
              <a:off x="917558" y="3599249"/>
              <a:ext cx="349527" cy="259769"/>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3175;p28">
              <a:extLst>
                <a:ext uri="{FF2B5EF4-FFF2-40B4-BE49-F238E27FC236}">
                  <a16:creationId xmlns:a16="http://schemas.microsoft.com/office/drawing/2014/main" id="{150CC623-662C-98DF-E12A-FA3F0DC7EF97}"/>
                </a:ext>
              </a:extLst>
            </p:cNvPr>
            <p:cNvSpPr/>
            <p:nvPr/>
          </p:nvSpPr>
          <p:spPr>
            <a:xfrm>
              <a:off x="1270625" y="4073301"/>
              <a:ext cx="99943" cy="114047"/>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3176;p28">
              <a:extLst>
                <a:ext uri="{FF2B5EF4-FFF2-40B4-BE49-F238E27FC236}">
                  <a16:creationId xmlns:a16="http://schemas.microsoft.com/office/drawing/2014/main" id="{A57F95C7-EF55-0AC8-B715-2BEDD164A8F8}"/>
                </a:ext>
              </a:extLst>
            </p:cNvPr>
            <p:cNvSpPr/>
            <p:nvPr/>
          </p:nvSpPr>
          <p:spPr>
            <a:xfrm>
              <a:off x="910512" y="4224937"/>
              <a:ext cx="23589" cy="16105"/>
            </a:xfrm>
            <a:custGeom>
              <a:avLst/>
              <a:gdLst/>
              <a:ahLst/>
              <a:cxnLst/>
              <a:rect l="l" t="t" r="r" b="b"/>
              <a:pathLst>
                <a:path w="36648" h="1" fill="none" extrusionOk="0">
                  <a:moveTo>
                    <a:pt x="36648" y="0"/>
                  </a:moveTo>
                  <a:lnTo>
                    <a:pt x="1" y="0"/>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177;p28">
              <a:extLst>
                <a:ext uri="{FF2B5EF4-FFF2-40B4-BE49-F238E27FC236}">
                  <a16:creationId xmlns:a16="http://schemas.microsoft.com/office/drawing/2014/main" id="{96C9C293-1175-8572-30EC-790FD3F2BC6D}"/>
                </a:ext>
              </a:extLst>
            </p:cNvPr>
            <p:cNvSpPr/>
            <p:nvPr/>
          </p:nvSpPr>
          <p:spPr>
            <a:xfrm>
              <a:off x="922432" y="4038048"/>
              <a:ext cx="344828" cy="28030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178;p28">
              <a:extLst>
                <a:ext uri="{FF2B5EF4-FFF2-40B4-BE49-F238E27FC236}">
                  <a16:creationId xmlns:a16="http://schemas.microsoft.com/office/drawing/2014/main" id="{68315866-AE4F-95C1-D29B-89C9CE376F5C}"/>
                </a:ext>
              </a:extLst>
            </p:cNvPr>
            <p:cNvSpPr/>
            <p:nvPr/>
          </p:nvSpPr>
          <p:spPr>
            <a:xfrm>
              <a:off x="1562328" y="3754461"/>
              <a:ext cx="128816" cy="105985"/>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180;p28">
              <a:extLst>
                <a:ext uri="{FF2B5EF4-FFF2-40B4-BE49-F238E27FC236}">
                  <a16:creationId xmlns:a16="http://schemas.microsoft.com/office/drawing/2014/main" id="{96CE79DD-7919-8FA6-F866-B088F52F6A3D}"/>
                </a:ext>
              </a:extLst>
            </p:cNvPr>
            <p:cNvSpPr/>
            <p:nvPr/>
          </p:nvSpPr>
          <p:spPr>
            <a:xfrm>
              <a:off x="1691140" y="3618553"/>
              <a:ext cx="316231" cy="243370"/>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8" name="Google Shape;3181;p28">
              <a:extLst>
                <a:ext uri="{FF2B5EF4-FFF2-40B4-BE49-F238E27FC236}">
                  <a16:creationId xmlns:a16="http://schemas.microsoft.com/office/drawing/2014/main" id="{FCAA0180-4885-52A7-AB44-14CF966533C7}"/>
                </a:ext>
              </a:extLst>
            </p:cNvPr>
            <p:cNvGrpSpPr/>
            <p:nvPr/>
          </p:nvGrpSpPr>
          <p:grpSpPr>
            <a:xfrm>
              <a:off x="1360364" y="3847835"/>
              <a:ext cx="208119" cy="224359"/>
              <a:chOff x="1360769" y="3847100"/>
              <a:chExt cx="208119" cy="224359"/>
            </a:xfrm>
          </p:grpSpPr>
          <p:sp>
            <p:nvSpPr>
              <p:cNvPr id="1277" name="Google Shape;3182;p28">
                <a:extLst>
                  <a:ext uri="{FF2B5EF4-FFF2-40B4-BE49-F238E27FC236}">
                    <a16:creationId xmlns:a16="http://schemas.microsoft.com/office/drawing/2014/main" id="{AD5CDD50-88BC-25B4-9884-25FFE7B3DF8F}"/>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183;p28">
                <a:extLst>
                  <a:ext uri="{FF2B5EF4-FFF2-40B4-BE49-F238E27FC236}">
                    <a16:creationId xmlns:a16="http://schemas.microsoft.com/office/drawing/2014/main" id="{3CBDD2A4-F600-B445-7AD0-BF2251D3440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184;p28">
                <a:extLst>
                  <a:ext uri="{FF2B5EF4-FFF2-40B4-BE49-F238E27FC236}">
                    <a16:creationId xmlns:a16="http://schemas.microsoft.com/office/drawing/2014/main" id="{9B3E9E37-26F1-FC01-4EF4-AC2C4F97D7B0}"/>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185;p28">
                <a:extLst>
                  <a:ext uri="{FF2B5EF4-FFF2-40B4-BE49-F238E27FC236}">
                    <a16:creationId xmlns:a16="http://schemas.microsoft.com/office/drawing/2014/main" id="{3E771F95-EF5F-017A-E9A5-63A0061CC3EE}"/>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186;p28">
                <a:extLst>
                  <a:ext uri="{FF2B5EF4-FFF2-40B4-BE49-F238E27FC236}">
                    <a16:creationId xmlns:a16="http://schemas.microsoft.com/office/drawing/2014/main" id="{14D5F84C-DDAB-1123-530C-7DF316EB1495}"/>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187;p28">
                <a:extLst>
                  <a:ext uri="{FF2B5EF4-FFF2-40B4-BE49-F238E27FC236}">
                    <a16:creationId xmlns:a16="http://schemas.microsoft.com/office/drawing/2014/main" id="{BA4212AD-365A-06F9-D83D-5D84709DBB49}"/>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188;p28">
                <a:extLst>
                  <a:ext uri="{FF2B5EF4-FFF2-40B4-BE49-F238E27FC236}">
                    <a16:creationId xmlns:a16="http://schemas.microsoft.com/office/drawing/2014/main" id="{2C8B4E17-3B1D-DFAE-D210-5F394CFE3170}"/>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189;p28">
                <a:extLst>
                  <a:ext uri="{FF2B5EF4-FFF2-40B4-BE49-F238E27FC236}">
                    <a16:creationId xmlns:a16="http://schemas.microsoft.com/office/drawing/2014/main" id="{EFF7A8FE-F5D4-2947-B74D-1496FEDFF711}"/>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3190;p28">
                <a:extLst>
                  <a:ext uri="{FF2B5EF4-FFF2-40B4-BE49-F238E27FC236}">
                    <a16:creationId xmlns:a16="http://schemas.microsoft.com/office/drawing/2014/main" id="{D8BE0700-CBC2-45BB-AA49-C0FB46E138EB}"/>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191;p28">
                <a:extLst>
                  <a:ext uri="{FF2B5EF4-FFF2-40B4-BE49-F238E27FC236}">
                    <a16:creationId xmlns:a16="http://schemas.microsoft.com/office/drawing/2014/main" id="{BCBEA542-3D51-6917-8741-36A3F3E07E64}"/>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192;p28">
                <a:extLst>
                  <a:ext uri="{FF2B5EF4-FFF2-40B4-BE49-F238E27FC236}">
                    <a16:creationId xmlns:a16="http://schemas.microsoft.com/office/drawing/2014/main" id="{5424A0E0-E53F-429E-875F-F654E9C8E714}"/>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193;p28">
                <a:extLst>
                  <a:ext uri="{FF2B5EF4-FFF2-40B4-BE49-F238E27FC236}">
                    <a16:creationId xmlns:a16="http://schemas.microsoft.com/office/drawing/2014/main" id="{D159D4C5-CC28-4621-AEE2-CAE5F9385C5C}"/>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194;p28">
                <a:extLst>
                  <a:ext uri="{FF2B5EF4-FFF2-40B4-BE49-F238E27FC236}">
                    <a16:creationId xmlns:a16="http://schemas.microsoft.com/office/drawing/2014/main" id="{55067C68-263F-089A-2339-AC2FDB1D7CF3}"/>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195;p28">
                <a:extLst>
                  <a:ext uri="{FF2B5EF4-FFF2-40B4-BE49-F238E27FC236}">
                    <a16:creationId xmlns:a16="http://schemas.microsoft.com/office/drawing/2014/main" id="{69C16170-4940-FB24-E4D0-53AE949E4B11}"/>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196;p28">
                <a:extLst>
                  <a:ext uri="{FF2B5EF4-FFF2-40B4-BE49-F238E27FC236}">
                    <a16:creationId xmlns:a16="http://schemas.microsoft.com/office/drawing/2014/main" id="{284523C7-F97E-2A6B-DE15-AF797D3F7DAB}"/>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197;p28">
                <a:extLst>
                  <a:ext uri="{FF2B5EF4-FFF2-40B4-BE49-F238E27FC236}">
                    <a16:creationId xmlns:a16="http://schemas.microsoft.com/office/drawing/2014/main" id="{192D49E1-246B-15D9-71E5-E7E057979F04}"/>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198;p28">
                <a:extLst>
                  <a:ext uri="{FF2B5EF4-FFF2-40B4-BE49-F238E27FC236}">
                    <a16:creationId xmlns:a16="http://schemas.microsoft.com/office/drawing/2014/main" id="{1723BD59-23C6-499B-6C5E-A671D53B77A9}"/>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199;p28">
                <a:extLst>
                  <a:ext uri="{FF2B5EF4-FFF2-40B4-BE49-F238E27FC236}">
                    <a16:creationId xmlns:a16="http://schemas.microsoft.com/office/drawing/2014/main" id="{E2126DB5-FFE7-C470-9312-57B7A4C035DD}"/>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200;p28">
                <a:extLst>
                  <a:ext uri="{FF2B5EF4-FFF2-40B4-BE49-F238E27FC236}">
                    <a16:creationId xmlns:a16="http://schemas.microsoft.com/office/drawing/2014/main" id="{8DDE8347-B538-00FF-D746-3FD0E9923C3F}"/>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201;p28">
                <a:extLst>
                  <a:ext uri="{FF2B5EF4-FFF2-40B4-BE49-F238E27FC236}">
                    <a16:creationId xmlns:a16="http://schemas.microsoft.com/office/drawing/2014/main" id="{AF960EFA-B998-29F7-E8ED-785B17574EAB}"/>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9" name="Google Shape;3202;p28">
              <a:extLst>
                <a:ext uri="{FF2B5EF4-FFF2-40B4-BE49-F238E27FC236}">
                  <a16:creationId xmlns:a16="http://schemas.microsoft.com/office/drawing/2014/main" id="{658F6AEF-496C-5D34-7FDA-EF760B8C6980}"/>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203;p28">
              <a:extLst>
                <a:ext uri="{FF2B5EF4-FFF2-40B4-BE49-F238E27FC236}">
                  <a16:creationId xmlns:a16="http://schemas.microsoft.com/office/drawing/2014/main" id="{33A9FC3F-A415-6F8A-082F-B00DD3E4D728}"/>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208;p28">
              <a:extLst>
                <a:ext uri="{FF2B5EF4-FFF2-40B4-BE49-F238E27FC236}">
                  <a16:creationId xmlns:a16="http://schemas.microsoft.com/office/drawing/2014/main" id="{E6422B7F-3E5D-5F32-50F3-C212604783BB}"/>
                </a:ext>
              </a:extLst>
            </p:cNvPr>
            <p:cNvSpPr/>
            <p:nvPr/>
          </p:nvSpPr>
          <p:spPr>
            <a:xfrm>
              <a:off x="889649" y="3701147"/>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209;p28">
              <a:extLst>
                <a:ext uri="{FF2B5EF4-FFF2-40B4-BE49-F238E27FC236}">
                  <a16:creationId xmlns:a16="http://schemas.microsoft.com/office/drawing/2014/main" id="{BEC6853B-7C60-E339-5818-F904B7824A5A}"/>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210;p28">
              <a:extLst>
                <a:ext uri="{FF2B5EF4-FFF2-40B4-BE49-F238E27FC236}">
                  <a16:creationId xmlns:a16="http://schemas.microsoft.com/office/drawing/2014/main" id="{093ED9D7-6903-C4F9-E877-D19AF6F5DF7D}"/>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3211;p28">
              <a:extLst>
                <a:ext uri="{FF2B5EF4-FFF2-40B4-BE49-F238E27FC236}">
                  <a16:creationId xmlns:a16="http://schemas.microsoft.com/office/drawing/2014/main" id="{A5A8E650-4111-8E5F-C26C-C1A60C1A4927}"/>
                </a:ext>
              </a:extLst>
            </p:cNvPr>
            <p:cNvSpPr/>
            <p:nvPr/>
          </p:nvSpPr>
          <p:spPr>
            <a:xfrm>
              <a:off x="889649" y="4169573"/>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3212;p28">
              <a:extLst>
                <a:ext uri="{FF2B5EF4-FFF2-40B4-BE49-F238E27FC236}">
                  <a16:creationId xmlns:a16="http://schemas.microsoft.com/office/drawing/2014/main" id="{BE1C00BE-CC0A-B759-496D-89E981901544}"/>
                </a:ext>
              </a:extLst>
            </p:cNvPr>
            <p:cNvSpPr/>
            <p:nvPr/>
          </p:nvSpPr>
          <p:spPr>
            <a:xfrm>
              <a:off x="2008060" y="3749060"/>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213;p28">
              <a:extLst>
                <a:ext uri="{FF2B5EF4-FFF2-40B4-BE49-F238E27FC236}">
                  <a16:creationId xmlns:a16="http://schemas.microsoft.com/office/drawing/2014/main" id="{5394242E-2D08-375A-5DB5-C8DBCEC68E8B}"/>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TextBox 1297">
            <a:extLst>
              <a:ext uri="{FF2B5EF4-FFF2-40B4-BE49-F238E27FC236}">
                <a16:creationId xmlns:a16="http://schemas.microsoft.com/office/drawing/2014/main" id="{C975967D-3F10-5A33-39FF-7951273387C2}"/>
              </a:ext>
            </a:extLst>
          </p:cNvPr>
          <p:cNvSpPr txBox="1"/>
          <p:nvPr/>
        </p:nvSpPr>
        <p:spPr>
          <a:xfrm>
            <a:off x="20239037" y="7840722"/>
            <a:ext cx="6591062" cy="830997"/>
          </a:xfrm>
          <a:prstGeom prst="rect">
            <a:avLst/>
          </a:prstGeom>
          <a:noFill/>
        </p:spPr>
        <p:txBody>
          <a:bodyPr wrap="square" rtlCol="0">
            <a:spAutoFit/>
          </a:bodyPr>
          <a:lstStyle/>
          <a:p>
            <a:r>
              <a:rPr lang="en-US" sz="4800" spc="-260" dirty="0">
                <a:solidFill>
                  <a:schemeClr val="accent2">
                    <a:lumMod val="75000"/>
                  </a:schemeClr>
                </a:solidFill>
                <a:latin typeface="Verdana"/>
              </a:rPr>
              <a:t>Methodological Steps</a:t>
            </a:r>
            <a:endParaRPr lang="en-US" dirty="0"/>
          </a:p>
        </p:txBody>
      </p:sp>
      <p:cxnSp>
        <p:nvCxnSpPr>
          <p:cNvPr id="1299" name="Straight Connector 1298">
            <a:extLst>
              <a:ext uri="{FF2B5EF4-FFF2-40B4-BE49-F238E27FC236}">
                <a16:creationId xmlns:a16="http://schemas.microsoft.com/office/drawing/2014/main" id="{19BA7CEC-3D52-9938-2D28-1B3D6B12C218}"/>
              </a:ext>
            </a:extLst>
          </p:cNvPr>
          <p:cNvCxnSpPr/>
          <p:nvPr/>
        </p:nvCxnSpPr>
        <p:spPr>
          <a:xfrm flipV="1">
            <a:off x="20467637" y="8720254"/>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999</TotalTime>
  <Words>261</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Gadugi</vt:lpstr>
      <vt:lpstr>Georgia</vt:lpstr>
      <vt:lpstr>Palatino Linotype</vt:lpstr>
      <vt:lpstr>Tahoma</vt:lpstr>
      <vt:lpstr>Times New Roman</vt:lpstr>
      <vt:lpstr>Trebuchet MS</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M.Gamal</dc:creator>
  <cp:lastModifiedBy>sondos mahmoud</cp:lastModifiedBy>
  <cp:revision>47</cp:revision>
  <dcterms:created xsi:type="dcterms:W3CDTF">2022-12-16T12:01:53Z</dcterms:created>
  <dcterms:modified xsi:type="dcterms:W3CDTF">2023-12-31T15:27:43Z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2018-11-05T00:00:00Z</vt:filetime>
  </property>
  <property fmtid="{D5CDD505-2E9C-101B-9397-08002B2CF9AE}" pid="3" name="Creator">
    <vt:lpwstr>Adobe InDesign CC 14.0 (Macintosh)</vt:lpwstr>
  </property>
  <property fmtid="{D5CDD505-2E9C-101B-9397-08002B2CF9AE}" pid="4" name="LastSaved">
    <vt:filetime>2022-12-16T00:00:00Z</vt:filetime>
  </property>
  <property fmtid="{D5CDD505-2E9C-101B-9397-08002B2CF9AE}" pid="5" name="Producer">
    <vt:lpwstr>Adobe PDF Library 15.0</vt:lpwstr>
  </property>
</Properties>
</file>