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96AF-7E83-BD2D-68A5-DAF3B4332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3A7C1-69BC-39D2-3832-699585391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9CE8-CDFC-4286-E1EC-23A91278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E0C7-371B-04C2-9851-2122447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1886-CB8B-4B08-FFEF-779D11FA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5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B0BC-C117-6B5E-AD63-69F2E486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71FAC-8C6D-2D9C-457C-7E61CECAB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8E70D-2EC4-4FED-6A96-BF9F8698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BA98-C7BB-7456-5E0F-A5F3398E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ECD1F-93FF-3B52-0849-646C37B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7BEAF-F9E7-2159-10DF-C685354CC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4411D-F604-2B73-52E8-4CE7D8E44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391E-AC5F-2D14-52DB-7FC9F379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70E03-14C7-FAD2-0F19-DD532707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89927-4073-9B75-A9CD-490A6098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1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F9F4-17BA-E8DD-089F-3EFE4F9F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5BD6-F202-C1CA-6438-9F1E135A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DA98-403A-0CE0-C952-C1F64F8A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482BC-F735-AF7E-E09D-8EFF5B8D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203A-646A-90CD-9A22-E3EEEC95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06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E9CA-829D-9175-54F3-0AC1E6D3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16F45-0CEE-4D1F-0F9E-DAB18358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8AC9-90BE-7B2F-737D-02A90BE9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9B5E-B3CF-50EA-EE04-C8542133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2B4A-33BF-E484-3FCB-EB648867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0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708A-0AD5-A241-C376-A765799F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2549-2A24-561C-1C8B-F482AB0F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4EE0-9239-2EAC-21A6-98E88677C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F5B2-A263-E52E-4A9D-B9C747CD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83C7F-2461-2624-E42F-D429F6BB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E5C69-75D4-0246-E6D9-FE7247B1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5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2233-0E9C-4EC8-8D36-35028261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DDAE-855D-4FB7-E974-08D8ADCF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635F6-25EB-CD19-0F3C-9E4C01D6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DA423-5DCE-367D-577C-E98B9CAD0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5EC5D-F837-3FE8-7B30-59F631DE9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413D1-5783-735C-F685-1F3353A2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AAAAF-C0C0-8695-C679-B8A904B2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88E3E-2C8B-A717-2256-C7D8CE58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8C6F-986B-E2BF-1E05-6D125708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0E39-2AAD-C972-4BE2-81487F4A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7DAA9-0D76-3A19-0F6D-8C38B763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80239-0826-6837-CF9C-F090AC90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6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57E08-55FA-DFDB-95B1-2312DE30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28DDE-B5FC-1E4A-B9FE-B0CA0142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5729-585E-20F5-6F27-628DD88F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4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037F-CC0C-8FC9-A52C-5A07113E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A9BF-D299-84BC-2D79-AAA7B621C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7E0B5-F104-557D-5D12-E0E790816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D8A15-86F8-9527-CA9A-B66B48ED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755F9-3336-59D3-3E94-3DBA2234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C1A88-78A0-531F-D0E0-97B47212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3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D0C4-C655-2515-9FB8-1500776C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4F7E2-CC5A-2276-16C6-384E6FC0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6C755-D368-1318-74DB-1517CF552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AABD-18DC-1B89-F81D-F6643B68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026D-F236-83E7-6756-51EB5BE7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5D452-E8BC-2EC2-4354-9D3B9DA6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0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AD56C-BC86-64D1-8C79-6E037B77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9AD5C-F7D2-BC5A-D83C-92BCC336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0F0F-3DF8-59D8-D406-0FDDC2FA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9B52-8CD9-456F-8900-F6126F7C9AA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518EB-C150-50F6-9841-F670E9E1C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2740-4243-3105-D717-E55C6E8FC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49E1-3F96-477A-8D30-1E3EF6EF0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42970A-5C70-DAF8-5AE0-1E086DBA29BC}"/>
              </a:ext>
            </a:extLst>
          </p:cNvPr>
          <p:cNvSpPr/>
          <p:nvPr/>
        </p:nvSpPr>
        <p:spPr>
          <a:xfrm>
            <a:off x="1055803" y="1981207"/>
            <a:ext cx="10831398" cy="3918858"/>
          </a:xfrm>
          <a:prstGeom prst="rect">
            <a:avLst/>
          </a:prstGeom>
          <a:solidFill>
            <a:srgbClr val="500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logo.jpg.gif">
            <a:extLst>
              <a:ext uri="{FF2B5EF4-FFF2-40B4-BE49-F238E27FC236}">
                <a16:creationId xmlns:a16="http://schemas.microsoft.com/office/drawing/2014/main" id="{CE5C526B-8B62-CBD3-9212-081A0EE5E4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87420"/>
            <a:ext cx="3959258" cy="3400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80F613-1B65-E9B5-9243-9D4B592B4EDF}"/>
              </a:ext>
            </a:extLst>
          </p:cNvPr>
          <p:cNvSpPr txBox="1"/>
          <p:nvPr/>
        </p:nvSpPr>
        <p:spPr>
          <a:xfrm>
            <a:off x="1055803" y="2165694"/>
            <a:ext cx="108313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Absolute Binding Free Energy Calculations of Monosaccharide and Oligosaccharide Ligands of Concanavalin A </a:t>
            </a:r>
            <a:endParaRPr lang="en-GB" sz="3600" u="sng" dirty="0">
              <a:solidFill>
                <a:schemeClr val="bg1"/>
              </a:solidFill>
            </a:endParaRPr>
          </a:p>
          <a:p>
            <a:pPr algn="ctr"/>
            <a:r>
              <a:rPr lang="en-GB" b="1" u="sng" dirty="0">
                <a:solidFill>
                  <a:srgbClr val="FFE100"/>
                </a:solidFill>
              </a:rPr>
              <a:t>Sondos Musleh,</a:t>
            </a:r>
            <a:r>
              <a:rPr lang="en-GB" b="1" baseline="30000" dirty="0">
                <a:solidFill>
                  <a:srgbClr val="FFE100"/>
                </a:solidFill>
              </a:rPr>
              <a:t>1,2</a:t>
            </a:r>
            <a:r>
              <a:rPr lang="en-GB" dirty="0">
                <a:solidFill>
                  <a:srgbClr val="FFE100"/>
                </a:solidFill>
              </a:rPr>
              <a:t> Irfan Alibay,</a:t>
            </a:r>
            <a:r>
              <a:rPr lang="en-GB" baseline="30000" dirty="0">
                <a:solidFill>
                  <a:srgbClr val="FFE100"/>
                </a:solidFill>
              </a:rPr>
              <a:t>3</a:t>
            </a:r>
            <a:r>
              <a:rPr lang="en-GB" dirty="0">
                <a:solidFill>
                  <a:srgbClr val="FFE100"/>
                </a:solidFill>
              </a:rPr>
              <a:t> Philip C. Biggin,</a:t>
            </a:r>
            <a:r>
              <a:rPr lang="en-GB" baseline="30000" dirty="0">
                <a:solidFill>
                  <a:srgbClr val="FFE100"/>
                </a:solidFill>
              </a:rPr>
              <a:t>3</a:t>
            </a:r>
            <a:r>
              <a:rPr lang="en-GB" dirty="0">
                <a:solidFill>
                  <a:srgbClr val="FFE100"/>
                </a:solidFill>
              </a:rPr>
              <a:t> and Richard A. Bryce</a:t>
            </a:r>
            <a:r>
              <a:rPr lang="en-GB" baseline="30000" dirty="0">
                <a:solidFill>
                  <a:srgbClr val="FFE100"/>
                </a:solidFill>
              </a:rPr>
              <a:t>1 </a:t>
            </a:r>
          </a:p>
          <a:p>
            <a:pPr algn="ctr"/>
            <a:endParaRPr lang="en-GB" baseline="30000" dirty="0">
              <a:solidFill>
                <a:srgbClr val="FFE100"/>
              </a:solidFill>
            </a:endParaRPr>
          </a:p>
          <a:p>
            <a:pPr algn="just"/>
            <a:endParaRPr lang="en-GB" baseline="30000" dirty="0">
              <a:solidFill>
                <a:srgbClr val="FFE100"/>
              </a:solidFill>
            </a:endParaRPr>
          </a:p>
          <a:p>
            <a:pPr algn="just"/>
            <a:r>
              <a:rPr lang="en-GB" sz="1400" baseline="30000" dirty="0">
                <a:solidFill>
                  <a:srgbClr val="FFE100"/>
                </a:solidFill>
              </a:rPr>
              <a:t>1</a:t>
            </a:r>
            <a:r>
              <a:rPr lang="en-GB" sz="1400" dirty="0">
                <a:solidFill>
                  <a:srgbClr val="FFE100"/>
                </a:solidFill>
              </a:rPr>
              <a:t>Division of Pharmacy &amp; Optometry, School of Health Sciences, Faculty of Biology, Medicine &amp; Health, University of Manchester, Manchester M13 9PT, UK</a:t>
            </a:r>
          </a:p>
          <a:p>
            <a:pPr algn="just"/>
            <a:r>
              <a:rPr lang="en-GB" sz="1400" baseline="30000" dirty="0">
                <a:solidFill>
                  <a:srgbClr val="FFE100"/>
                </a:solidFill>
              </a:rPr>
              <a:t>2</a:t>
            </a:r>
            <a:r>
              <a:rPr lang="en-GB" sz="1400" dirty="0">
                <a:solidFill>
                  <a:srgbClr val="FFE100"/>
                </a:solidFill>
              </a:rPr>
              <a:t>Department </a:t>
            </a:r>
            <a:r>
              <a:rPr lang="en-US" sz="1400" dirty="0">
                <a:solidFill>
                  <a:srgbClr val="FFE100"/>
                </a:solidFill>
              </a:rPr>
              <a:t>of Medicinal Chemistry &amp; Pharmacognosy, Faculty of Pharmacy, Jordan University of Science and Technology, P.O. Box 3030, Irbid, 22110, Jordan</a:t>
            </a:r>
            <a:endParaRPr lang="en-GB" sz="1400" dirty="0">
              <a:solidFill>
                <a:srgbClr val="FFE100"/>
              </a:solidFill>
            </a:endParaRPr>
          </a:p>
          <a:p>
            <a:pPr algn="just"/>
            <a:r>
              <a:rPr lang="en-GB" sz="1400" baseline="30000" dirty="0">
                <a:solidFill>
                  <a:srgbClr val="FFE100"/>
                </a:solidFill>
              </a:rPr>
              <a:t>3</a:t>
            </a:r>
            <a:r>
              <a:rPr lang="en-GB" sz="1400" dirty="0">
                <a:solidFill>
                  <a:srgbClr val="FFE100"/>
                </a:solidFill>
              </a:rPr>
              <a:t>Department </a:t>
            </a:r>
            <a:r>
              <a:rPr lang="en-US" sz="1400" dirty="0">
                <a:solidFill>
                  <a:srgbClr val="FFE100"/>
                </a:solidFill>
              </a:rPr>
              <a:t>of Biochemistry, The University of Oxford, South Parks Road, Oxford, OX1 3QU, UK</a:t>
            </a:r>
            <a:endParaRPr lang="en-GB" sz="1400" dirty="0">
              <a:solidFill>
                <a:srgbClr val="FFE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9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FEB189-E63E-90A8-7CB0-FD427B1AA717}"/>
              </a:ext>
            </a:extLst>
          </p:cNvPr>
          <p:cNvSpPr txBox="1"/>
          <p:nvPr/>
        </p:nvSpPr>
        <p:spPr>
          <a:xfrm>
            <a:off x="0" y="-4856"/>
            <a:ext cx="12191999" cy="646331"/>
          </a:xfrm>
          <a:prstGeom prst="rect">
            <a:avLst/>
          </a:prstGeom>
          <a:solidFill>
            <a:srgbClr val="50007D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Introduction &amp;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199B5E-65A0-A02E-D8C9-5C6B07229376}"/>
              </a:ext>
            </a:extLst>
          </p:cNvPr>
          <p:cNvSpPr txBox="1"/>
          <p:nvPr/>
        </p:nvSpPr>
        <p:spPr>
          <a:xfrm>
            <a:off x="163293" y="729410"/>
            <a:ext cx="117130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ABFEs are a promising tool for computing drug-protein </a:t>
            </a:r>
            <a:r>
              <a:rPr lang="el-GR" sz="2400" dirty="0"/>
              <a:t>Δ</a:t>
            </a:r>
            <a:r>
              <a:rPr lang="en-GB" sz="2400" dirty="0" err="1"/>
              <a:t>G</a:t>
            </a:r>
            <a:r>
              <a:rPr lang="en-GB" sz="2400" baseline="-25000" dirty="0" err="1"/>
              <a:t>bind</a:t>
            </a:r>
            <a:endParaRPr lang="en-GB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Can we compute carbohydrate-protein </a:t>
            </a:r>
            <a:r>
              <a:rPr lang="el-GR" sz="2400" dirty="0"/>
              <a:t>Δ</a:t>
            </a:r>
            <a:r>
              <a:rPr lang="en-GB" sz="2400" dirty="0" err="1"/>
              <a:t>G</a:t>
            </a:r>
            <a:r>
              <a:rPr lang="en-GB" sz="2400" baseline="-25000" dirty="0" err="1"/>
              <a:t>bind</a:t>
            </a:r>
            <a:r>
              <a:rPr lang="en-GB" sz="2400" baseline="-25000" dirty="0"/>
              <a:t> </a:t>
            </a:r>
            <a:r>
              <a:rPr lang="en-GB" sz="2400" dirty="0"/>
              <a:t>and </a:t>
            </a:r>
            <a:r>
              <a:rPr lang="el-GR" sz="2400" dirty="0"/>
              <a:t>ΔΔ</a:t>
            </a:r>
            <a:r>
              <a:rPr lang="en-GB" sz="2400" dirty="0" err="1"/>
              <a:t>G</a:t>
            </a:r>
            <a:r>
              <a:rPr lang="en-GB" sz="2400" baseline="-25000" dirty="0" err="1"/>
              <a:t>bind</a:t>
            </a:r>
            <a:r>
              <a:rPr lang="en-GB" sz="2400" dirty="0"/>
              <a:t> accurately using ABFEs?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consider test case of carbohydrate ligands of lectin concanavalin A (conA):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F4A30-CC84-DEF4-4DEB-001DD7D8C2C0}"/>
              </a:ext>
            </a:extLst>
          </p:cNvPr>
          <p:cNvSpPr txBox="1"/>
          <p:nvPr/>
        </p:nvSpPr>
        <p:spPr>
          <a:xfrm>
            <a:off x="163293" y="3903345"/>
            <a:ext cx="1218111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CHARMM force field in GROMACS 2021.2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annihilated interactions with complex and solvent using 44 + 21 λ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Boresch</a:t>
            </a: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restraints</a:t>
            </a:r>
            <a:r>
              <a:rPr lang="en-US" sz="2400" dirty="0"/>
              <a:t> derived with </a:t>
            </a:r>
            <a:r>
              <a:rPr lang="en-US" sz="2400" i="1" dirty="0"/>
              <a:t>MDRestraintsGenerator</a:t>
            </a:r>
            <a:r>
              <a:rPr lang="en-US" sz="2400" dirty="0"/>
              <a:t> code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2 ns equilibration / 20 ns MD simulation per window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2400" dirty="0"/>
              <a:t>Δ</a:t>
            </a:r>
            <a:r>
              <a:rPr lang="en-GB" sz="2400" dirty="0"/>
              <a:t>G calculated with MBAR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5 replicas per ligand, statistical uncertainty as standard error of mean</a:t>
            </a:r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EB55C1-EB8C-F696-6451-73AFEFE6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5" y="1829566"/>
            <a:ext cx="11736827" cy="27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0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0F217F-DF45-6CEF-0373-3864E28F6B1C}"/>
              </a:ext>
            </a:extLst>
          </p:cNvPr>
          <p:cNvSpPr txBox="1"/>
          <p:nvPr/>
        </p:nvSpPr>
        <p:spPr>
          <a:xfrm>
            <a:off x="0" y="-4856"/>
            <a:ext cx="12191999" cy="646331"/>
          </a:xfrm>
          <a:prstGeom prst="rect">
            <a:avLst/>
          </a:prstGeom>
          <a:solidFill>
            <a:srgbClr val="50007D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Computed </a:t>
            </a:r>
            <a:r>
              <a:rPr lang="el-GR" sz="3600" dirty="0">
                <a:solidFill>
                  <a:schemeClr val="bg1"/>
                </a:solidFill>
              </a:rPr>
              <a:t>Δ</a:t>
            </a:r>
            <a:r>
              <a:rPr lang="en-GB" sz="3600" dirty="0" err="1">
                <a:solidFill>
                  <a:schemeClr val="bg1"/>
                </a:solidFill>
              </a:rPr>
              <a:t>G</a:t>
            </a:r>
            <a:r>
              <a:rPr lang="en-GB" sz="3600" baseline="-25000" dirty="0" err="1">
                <a:solidFill>
                  <a:schemeClr val="bg1"/>
                </a:solidFill>
              </a:rPr>
              <a:t>bind</a:t>
            </a:r>
            <a:r>
              <a:rPr lang="en-GB" sz="3600" baseline="-25000" dirty="0">
                <a:solidFill>
                  <a:schemeClr val="bg1"/>
                </a:solidFill>
              </a:rPr>
              <a:t> </a:t>
            </a:r>
            <a:r>
              <a:rPr lang="en-GB" sz="3600" b="1" dirty="0">
                <a:solidFill>
                  <a:schemeClr val="bg1"/>
                </a:solidFill>
              </a:rPr>
              <a:t>from ABFE Method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637A1-E37D-E19C-A3CA-C07752B4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82" y="1247069"/>
            <a:ext cx="7022815" cy="5610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563198-4DA6-4DC4-2FFB-1BAED4AB0AC4}"/>
              </a:ext>
            </a:extLst>
          </p:cNvPr>
          <p:cNvSpPr txBox="1"/>
          <p:nvPr/>
        </p:nvSpPr>
        <p:spPr>
          <a:xfrm>
            <a:off x="325464" y="1070897"/>
            <a:ext cx="442864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lvl="0" indent="-365125" algn="just">
              <a:buFont typeface="Arial" panose="020B0604020202020204" pitchFamily="34" charset="0"/>
              <a:buChar char="•"/>
            </a:pPr>
            <a:r>
              <a:rPr lang="en-GB" sz="2400" dirty="0"/>
              <a:t>Obtain correlation of </a:t>
            </a:r>
            <a:r>
              <a:rPr lang="en-GB" sz="2400" i="1" dirty="0"/>
              <a:t>r</a:t>
            </a:r>
            <a:r>
              <a:rPr lang="en-GB" sz="2400" dirty="0"/>
              <a:t>=0.99 for </a:t>
            </a:r>
            <a:r>
              <a:rPr lang="el-GR" sz="2400" dirty="0"/>
              <a:t>Δ</a:t>
            </a:r>
            <a:r>
              <a:rPr lang="en-GB" sz="2400" dirty="0" err="1"/>
              <a:t>G</a:t>
            </a:r>
            <a:r>
              <a:rPr lang="en-GB" sz="2400" baseline="-25000" dirty="0" err="1"/>
              <a:t>bind</a:t>
            </a:r>
            <a:r>
              <a:rPr lang="en-GB" sz="2400" baseline="-25000" dirty="0"/>
              <a:t> </a:t>
            </a:r>
            <a:r>
              <a:rPr lang="en-GB" sz="2400" dirty="0"/>
              <a:t> of the five carbohydrate ligands</a:t>
            </a:r>
          </a:p>
          <a:p>
            <a:pPr marL="365125" lvl="0" indent="-365125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r>
              <a:rPr lang="en-US" sz="2400" dirty="0"/>
              <a:t>Systematic overestimation of </a:t>
            </a:r>
            <a:r>
              <a:rPr lang="el-G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Δ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2400" dirty="0"/>
              <a:t>, with MSE of 2.3 kcal/</a:t>
            </a:r>
            <a:r>
              <a:rPr lang="en-US" sz="2400" dirty="0" err="1"/>
              <a:t>mol</a:t>
            </a: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lvl="0" indent="-365125" algn="just">
              <a:buFont typeface="Arial" panose="020B0604020202020204" pitchFamily="34" charset="0"/>
              <a:buChar char="•"/>
            </a:pPr>
            <a:r>
              <a:rPr lang="en-US" sz="2400" dirty="0"/>
              <a:t>Largest uncertainty in estimate obtained for largest ligand (</a:t>
            </a:r>
            <a:r>
              <a:rPr lang="en-US" sz="2400" dirty="0" err="1"/>
              <a:t>pentasaccharide</a:t>
            </a:r>
            <a:r>
              <a:rPr lang="en-US" sz="2400" dirty="0"/>
              <a:t>)</a:t>
            </a:r>
          </a:p>
          <a:p>
            <a:pPr marL="822325" lvl="1" indent="-365125" algn="just">
              <a:buFont typeface="Arial" panose="020B0604020202020204" pitchFamily="34" charset="0"/>
              <a:buChar char="•"/>
            </a:pPr>
            <a:r>
              <a:rPr lang="en-US" sz="2000" dirty="0"/>
              <a:t>low ligand efficiency in binding to </a:t>
            </a:r>
            <a:r>
              <a:rPr lang="en-US" sz="2000" dirty="0" err="1"/>
              <a:t>conA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35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32FB45-721D-26FD-C218-97DCA9DB5603}"/>
              </a:ext>
            </a:extLst>
          </p:cNvPr>
          <p:cNvSpPr txBox="1"/>
          <p:nvPr/>
        </p:nvSpPr>
        <p:spPr>
          <a:xfrm>
            <a:off x="0" y="-4856"/>
            <a:ext cx="12191999" cy="646331"/>
          </a:xfrm>
          <a:prstGeom prst="rect">
            <a:avLst/>
          </a:prstGeom>
          <a:solidFill>
            <a:srgbClr val="50007D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Estimated </a:t>
            </a:r>
            <a:r>
              <a:rPr lang="el-GR" sz="3600" dirty="0">
                <a:solidFill>
                  <a:schemeClr val="bg1"/>
                </a:solidFill>
              </a:rPr>
              <a:t>ΔΔ</a:t>
            </a:r>
            <a:r>
              <a:rPr lang="en-GB" sz="3600" dirty="0" err="1">
                <a:solidFill>
                  <a:schemeClr val="bg1"/>
                </a:solidFill>
              </a:rPr>
              <a:t>G</a:t>
            </a:r>
            <a:r>
              <a:rPr lang="en-GB" sz="3600" baseline="-25000" dirty="0" err="1">
                <a:solidFill>
                  <a:schemeClr val="bg1"/>
                </a:solidFill>
              </a:rPr>
              <a:t>bind</a:t>
            </a:r>
            <a:r>
              <a:rPr lang="en-GB" sz="3600" b="1" dirty="0">
                <a:solidFill>
                  <a:schemeClr val="bg1"/>
                </a:solidFill>
              </a:rPr>
              <a:t> from ABFEs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34EA4-9FCE-02FF-4E5C-1E49B299521D}"/>
              </a:ext>
            </a:extLst>
          </p:cNvPr>
          <p:cNvSpPr txBox="1"/>
          <p:nvPr/>
        </p:nvSpPr>
        <p:spPr>
          <a:xfrm>
            <a:off x="616056" y="1164919"/>
            <a:ext cx="98646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r>
              <a:rPr lang="el-GR" sz="2400" dirty="0"/>
              <a:t>ΔΔ</a:t>
            </a:r>
            <a:r>
              <a:rPr lang="en-US" sz="2400" dirty="0" err="1"/>
              <a:t>G</a:t>
            </a:r>
            <a:r>
              <a:rPr lang="en-US" sz="2400" baseline="-25000" dirty="0" err="1"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2400" dirty="0"/>
              <a:t> constructed from ABFEs shows correct trend shown in all cases:</a:t>
            </a:r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65125" indent="-365125" algn="just">
              <a:buFont typeface="Arial" panose="020B0604020202020204" pitchFamily="34" charset="0"/>
              <a:buChar char="•"/>
            </a:pPr>
            <a:r>
              <a:rPr lang="en-GB" sz="2400" dirty="0"/>
              <a:t>Computed </a:t>
            </a:r>
            <a:r>
              <a:rPr lang="el-GR" sz="2400" dirty="0"/>
              <a:t>ΔΔ</a:t>
            </a:r>
            <a:r>
              <a:rPr lang="en-US" sz="2400" dirty="0" err="1"/>
              <a:t>G</a:t>
            </a:r>
            <a:r>
              <a:rPr lang="en-US" sz="2400" baseline="-25000" dirty="0" err="1"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US" sz="2400" dirty="0"/>
              <a:t> from ABFEs significantly improved over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MMPBSA.</a:t>
            </a:r>
          </a:p>
          <a:p>
            <a:pPr marL="365125" lvl="0" indent="-365125"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EE89F-2B4B-EE71-9582-C68B22875415}"/>
              </a:ext>
            </a:extLst>
          </p:cNvPr>
          <p:cNvSpPr txBox="1"/>
          <p:nvPr/>
        </p:nvSpPr>
        <p:spPr>
          <a:xfrm>
            <a:off x="0" y="6396335"/>
            <a:ext cx="1219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Zlotnikov</a:t>
            </a:r>
            <a:r>
              <a:rPr lang="en-GB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ID, Kudryashova EV. Computer simulation of the Receptor–Ligand Interactions of Mannose Receptor CD206 in Comparison with the Lectin Concanavalin A Model. Biochemistry (Moscow). 2022;87(1):54-69.</a:t>
            </a:r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34DEB-F97C-29FF-A643-C801E714A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8"/>
          <a:stretch/>
        </p:blipFill>
        <p:spPr>
          <a:xfrm>
            <a:off x="84843" y="2334697"/>
            <a:ext cx="12019175" cy="28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EC041-CED2-744B-75AE-47C13287D908}"/>
              </a:ext>
            </a:extLst>
          </p:cNvPr>
          <p:cNvSpPr txBox="1"/>
          <p:nvPr/>
        </p:nvSpPr>
        <p:spPr>
          <a:xfrm>
            <a:off x="0" y="-4856"/>
            <a:ext cx="12191999" cy="646331"/>
          </a:xfrm>
          <a:prstGeom prst="rect">
            <a:avLst/>
          </a:prstGeom>
          <a:solidFill>
            <a:srgbClr val="50007D"/>
          </a:solidFill>
        </p:spPr>
        <p:txBody>
          <a:bodyPr wrap="square" lIns="90000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Conclusions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5E024-A39A-9624-7C78-4F043D733461}"/>
              </a:ext>
            </a:extLst>
          </p:cNvPr>
          <p:cNvSpPr txBox="1"/>
          <p:nvPr/>
        </p:nvSpPr>
        <p:spPr>
          <a:xfrm>
            <a:off x="988017" y="1019574"/>
            <a:ext cx="98607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/>
              <a:t>Carbohydrate-protein </a:t>
            </a:r>
            <a:r>
              <a:rPr lang="el-GR" sz="2800" dirty="0"/>
              <a:t>Δ</a:t>
            </a:r>
            <a:r>
              <a:rPr lang="en-GB" sz="2800" dirty="0"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800" baseline="-25000" dirty="0"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GB" sz="2800" dirty="0"/>
              <a:t> from ABFEs: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accurate qualitatively but overestimated quantitatively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800" dirty="0"/>
              <a:t>Computed </a:t>
            </a:r>
            <a:r>
              <a:rPr lang="el-GR" sz="2800" dirty="0"/>
              <a:t>ΔΔ</a:t>
            </a:r>
            <a:r>
              <a:rPr lang="en-GB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</a:t>
            </a:r>
            <a:r>
              <a:rPr lang="en-US" sz="2800" baseline="-250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bind</a:t>
            </a:r>
            <a:r>
              <a:rPr lang="en-GB" sz="2800" dirty="0"/>
              <a:t> from ABFEs: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for small and large changes in carbohydrate structure correctly captured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outperforming MMPBSA in accuracy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800" dirty="0"/>
              <a:t>Challenges in computing carbohydrate-protein ABFEs include: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sz="2400" dirty="0"/>
              <a:t>weakly bound and highly flexible ligands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sz="2400" dirty="0"/>
              <a:t>suitable sampling of weakly bound ligands 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sz="2400" dirty="0"/>
              <a:t>balancing protein and solvent interactions of highly polar ligands</a:t>
            </a:r>
          </a:p>
          <a:p>
            <a:pPr marL="365125" lvl="0" indent="-365125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15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378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Sondos</dc:creator>
  <cp:lastModifiedBy>Sondos</cp:lastModifiedBy>
  <cp:revision>13</cp:revision>
  <dcterms:created xsi:type="dcterms:W3CDTF">2022-09-16T11:36:01Z</dcterms:created>
  <dcterms:modified xsi:type="dcterms:W3CDTF">2022-09-16T16:06:04Z</dcterms:modified>
</cp:coreProperties>
</file>