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4" r:id="rId5"/>
    <p:sldId id="258" r:id="rId6"/>
    <p:sldId id="266" r:id="rId7"/>
    <p:sldId id="262" r:id="rId8"/>
    <p:sldId id="265" r:id="rId9"/>
    <p:sldId id="267" r:id="rId10"/>
    <p:sldId id="268" r:id="rId11"/>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3" d="100"/>
          <a:sy n="23" d="100"/>
        </p:scale>
        <p:origin x="16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7F268-5F9D-4FA8-9CB8-3232A4CBCD08}"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332950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7F268-5F9D-4FA8-9CB8-3232A4CBCD08}"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179709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7F268-5F9D-4FA8-9CB8-3232A4CBCD08}"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111188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7F268-5F9D-4FA8-9CB8-3232A4CBCD08}"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119524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7F268-5F9D-4FA8-9CB8-3232A4CBCD08}"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409965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7F268-5F9D-4FA8-9CB8-3232A4CBCD08}"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117151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7F268-5F9D-4FA8-9CB8-3232A4CBCD08}"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179799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7F268-5F9D-4FA8-9CB8-3232A4CBCD08}"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310452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7F268-5F9D-4FA8-9CB8-3232A4CBCD08}"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385980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F07F268-5F9D-4FA8-9CB8-3232A4CBCD08}"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255711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F07F268-5F9D-4FA8-9CB8-3232A4CBCD08}"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2D2E2-F2AF-48A8-9CD6-84CE7F326EEB}" type="slidenum">
              <a:rPr lang="en-US" smtClean="0"/>
              <a:t>‹#›</a:t>
            </a:fld>
            <a:endParaRPr lang="en-US"/>
          </a:p>
        </p:txBody>
      </p:sp>
    </p:spTree>
    <p:extLst>
      <p:ext uri="{BB962C8B-B14F-4D97-AF65-F5344CB8AC3E}">
        <p14:creationId xmlns:p14="http://schemas.microsoft.com/office/powerpoint/2010/main" val="94837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F07F268-5F9D-4FA8-9CB8-3232A4CBCD08}" type="datetimeFigureOut">
              <a:rPr lang="en-US" smtClean="0"/>
              <a:t>11/24/2022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042D2E2-F2AF-48A8-9CD6-84CE7F326EEB}" type="slidenum">
              <a:rPr lang="en-US" smtClean="0"/>
              <a:t>‹#›</a:t>
            </a:fld>
            <a:endParaRPr lang="en-US"/>
          </a:p>
        </p:txBody>
      </p:sp>
    </p:spTree>
    <p:extLst>
      <p:ext uri="{BB962C8B-B14F-4D97-AF65-F5344CB8AC3E}">
        <p14:creationId xmlns:p14="http://schemas.microsoft.com/office/powerpoint/2010/main" val="1197128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20346B6-B516-8E3B-6E25-20AE534111FB}"/>
              </a:ext>
            </a:extLst>
          </p:cNvPr>
          <p:cNvGrpSpPr/>
          <p:nvPr/>
        </p:nvGrpSpPr>
        <p:grpSpPr>
          <a:xfrm>
            <a:off x="3244480" y="12264990"/>
            <a:ext cx="38402284" cy="8388419"/>
            <a:chOff x="3230957" y="1952659"/>
            <a:chExt cx="38402284" cy="8388419"/>
          </a:xfrm>
        </p:grpSpPr>
        <p:sp>
          <p:nvSpPr>
            <p:cNvPr id="9" name="Text Placeholder 17">
              <a:extLst>
                <a:ext uri="{FF2B5EF4-FFF2-40B4-BE49-F238E27FC236}">
                  <a16:creationId xmlns:a16="http://schemas.microsoft.com/office/drawing/2014/main" id="{E5E34FAB-2CFF-FC96-6792-08D18ED9E7A9}"/>
                </a:ext>
              </a:extLst>
            </p:cNvPr>
            <p:cNvSpPr txBox="1">
              <a:spLocks/>
            </p:cNvSpPr>
            <p:nvPr/>
          </p:nvSpPr>
          <p:spPr>
            <a:xfrm>
              <a:off x="3230957" y="1952659"/>
              <a:ext cx="38402284" cy="3154710"/>
            </a:xfrm>
            <a:prstGeom prst="rect">
              <a:avLst/>
            </a:prstGeom>
          </p:spPr>
          <p:txBody>
            <a:bodyPr wrap="square"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199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10" name="Text Placeholder 15">
              <a:extLst>
                <a:ext uri="{FF2B5EF4-FFF2-40B4-BE49-F238E27FC236}">
                  <a16:creationId xmlns:a16="http://schemas.microsoft.com/office/drawing/2014/main" id="{4B79EDD3-E11B-9254-238C-53B2E1210F8D}"/>
                </a:ext>
              </a:extLst>
            </p:cNvPr>
            <p:cNvSpPr txBox="1">
              <a:spLocks/>
            </p:cNvSpPr>
            <p:nvPr/>
          </p:nvSpPr>
          <p:spPr>
            <a:xfrm>
              <a:off x="5932593" y="7540311"/>
              <a:ext cx="31998968" cy="2800767"/>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80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11" name="Text Placeholder 16">
              <a:extLst>
                <a:ext uri="{FF2B5EF4-FFF2-40B4-BE49-F238E27FC236}">
                  <a16:creationId xmlns:a16="http://schemas.microsoft.com/office/drawing/2014/main" id="{687A3983-0F37-C692-5990-B829A663D13B}"/>
                </a:ext>
              </a:extLst>
            </p:cNvPr>
            <p:cNvSpPr txBox="1">
              <a:spLocks/>
            </p:cNvSpPr>
            <p:nvPr/>
          </p:nvSpPr>
          <p:spPr>
            <a:xfrm>
              <a:off x="5932593" y="5107369"/>
              <a:ext cx="31998968" cy="2215991"/>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13800" b="0" i="0" u="none" strike="noStrike" kern="1200" cap="none" spc="0" normalizeH="0" baseline="0" noProof="0" dirty="0">
                  <a:ln>
                    <a:noFill/>
                  </a:ln>
                  <a:solidFill>
                    <a:srgbClr val="9C85C0">
                      <a:lumMod val="50000"/>
                    </a:srgbClr>
                  </a:solidFill>
                  <a:effectLst/>
                  <a:uLnTx/>
                  <a:uFillTx/>
                  <a:latin typeface="Calibri"/>
                  <a:ea typeface="+mn-ea"/>
                  <a:cs typeface="+mn-cs"/>
                </a:rPr>
                <a:t>Group 15</a:t>
              </a:r>
            </a:p>
          </p:txBody>
        </p:sp>
      </p:grpSp>
      <p:pic>
        <p:nvPicPr>
          <p:cNvPr id="2" name="Picture 1" descr="A picture containing shape&#10;&#10;Description automatically generated">
            <a:extLst>
              <a:ext uri="{FF2B5EF4-FFF2-40B4-BE49-F238E27FC236}">
                <a16:creationId xmlns:a16="http://schemas.microsoft.com/office/drawing/2014/main" id="{64C92436-D1A0-CAC5-062D-077AA1467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7028" y="4637698"/>
            <a:ext cx="7477144" cy="6331804"/>
          </a:xfrm>
          <a:prstGeom prst="rect">
            <a:avLst/>
          </a:prstGeom>
        </p:spPr>
      </p:pic>
    </p:spTree>
    <p:extLst>
      <p:ext uri="{BB962C8B-B14F-4D97-AF65-F5344CB8AC3E}">
        <p14:creationId xmlns:p14="http://schemas.microsoft.com/office/powerpoint/2010/main" val="262821751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427923" y="5548749"/>
            <a:ext cx="10636317" cy="13063828"/>
            <a:chOff x="427923" y="5548749"/>
            <a:chExt cx="10636317" cy="13063828"/>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427923" y="6378481"/>
              <a:ext cx="10636317" cy="1223409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446076" y="5548749"/>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p>
          </p:txBody>
        </p:sp>
      </p:grpSp>
      <p:grpSp>
        <p:nvGrpSpPr>
          <p:cNvPr id="3" name="Group 2">
            <a:extLst>
              <a:ext uri="{FF2B5EF4-FFF2-40B4-BE49-F238E27FC236}">
                <a16:creationId xmlns:a16="http://schemas.microsoft.com/office/drawing/2014/main" id="{C7033349-33A7-3AB1-62B1-93DF19DEB679}"/>
              </a:ext>
            </a:extLst>
          </p:cNvPr>
          <p:cNvGrpSpPr/>
          <p:nvPr/>
        </p:nvGrpSpPr>
        <p:grpSpPr>
          <a:xfrm>
            <a:off x="421572" y="18381745"/>
            <a:ext cx="10073379" cy="7596235"/>
            <a:chOff x="421572" y="18381745"/>
            <a:chExt cx="10073379" cy="7596235"/>
          </a:xfrm>
        </p:grpSpPr>
        <p:sp>
          <p:nvSpPr>
            <p:cNvPr id="34" name="Text Placeholder 3">
              <a:extLst>
                <a:ext uri="{FF2B5EF4-FFF2-40B4-BE49-F238E27FC236}">
                  <a16:creationId xmlns:a16="http://schemas.microsoft.com/office/drawing/2014/main" id="{DB887FAD-7D1E-BB02-8650-B1669983B543}"/>
                </a:ext>
              </a:extLst>
            </p:cNvPr>
            <p:cNvSpPr txBox="1">
              <a:spLocks/>
            </p:cNvSpPr>
            <p:nvPr/>
          </p:nvSpPr>
          <p:spPr>
            <a:xfrm>
              <a:off x="427923" y="18381745"/>
              <a:ext cx="10050462"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Literature review and architecture </a:t>
              </a:r>
            </a:p>
          </p:txBody>
        </p:sp>
        <p:sp>
          <p:nvSpPr>
            <p:cNvPr id="43" name="Text Placeholder 14">
              <a:extLst>
                <a:ext uri="{FF2B5EF4-FFF2-40B4-BE49-F238E27FC236}">
                  <a16:creationId xmlns:a16="http://schemas.microsoft.com/office/drawing/2014/main" id="{7843D09C-FA16-78FC-87E2-5FC9DD9437E0}"/>
                </a:ext>
              </a:extLst>
            </p:cNvPr>
            <p:cNvSpPr txBox="1">
              <a:spLocks/>
            </p:cNvSpPr>
            <p:nvPr/>
          </p:nvSpPr>
          <p:spPr>
            <a:xfrm>
              <a:off x="421572" y="19114585"/>
              <a:ext cx="10073379" cy="686339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Multiple research papers introduced solutions for low-resolution data classification such as the following:</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transfer learning to solve the LR problem without finetuning the convent filters, just extracting features from high-resolution and low-resolution images, then feeding them to a feature transfer network with 2 layers [1].</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image super-resolution (SR) using the VDSR network [2,3]</a:t>
              </a:r>
            </a:p>
          </p:txBody>
        </p:sp>
      </p:grpSp>
      <p:grpSp>
        <p:nvGrpSpPr>
          <p:cNvPr id="4" name="Group 3">
            <a:extLst>
              <a:ext uri="{FF2B5EF4-FFF2-40B4-BE49-F238E27FC236}">
                <a16:creationId xmlns:a16="http://schemas.microsoft.com/office/drawing/2014/main" id="{6D07AE73-A9F6-36B1-BDD8-084131686708}"/>
              </a:ext>
            </a:extLst>
          </p:cNvPr>
          <p:cNvGrpSpPr/>
          <p:nvPr/>
        </p:nvGrpSpPr>
        <p:grpSpPr>
          <a:xfrm>
            <a:off x="11410452" y="5121407"/>
            <a:ext cx="10081390" cy="20296431"/>
            <a:chOff x="11410452" y="5121407"/>
            <a:chExt cx="10081390" cy="20296431"/>
          </a:xfrm>
        </p:grpSpPr>
        <p:sp>
          <p:nvSpPr>
            <p:cNvPr id="35" name="Text Placeholder 4">
              <a:extLst>
                <a:ext uri="{FF2B5EF4-FFF2-40B4-BE49-F238E27FC236}">
                  <a16:creationId xmlns:a16="http://schemas.microsoft.com/office/drawing/2014/main" id="{60FD3D7C-E52B-2BD3-CC02-A739AC707FC5}"/>
                </a:ext>
              </a:extLst>
            </p:cNvPr>
            <p:cNvSpPr txBox="1">
              <a:spLocks/>
            </p:cNvSpPr>
            <p:nvPr/>
          </p:nvSpPr>
          <p:spPr>
            <a:xfrm>
              <a:off x="11428410" y="6541172"/>
              <a:ext cx="10048874" cy="1191093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following pre-trained models were applied for both the pre-trained model and the 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a:t>
              </a:r>
              <a:r>
                <a:rPr kumimoji="0" lang="en-US" sz="4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MobileNet</a:t>
              </a: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Inception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3- Resnet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dataset was fed directly to the models after being resized, then the 3 FCL  with 50 epochs, Adam optimizer with LR=0.0001, and loss function: Sparse categorical entropy.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Relu</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activation was used with the hidden layers and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softmax</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for the last one. </a:t>
              </a:r>
              <a:endParaRPr kumimoji="0" lang="en-US" sz="4500" b="0" i="0" u="none" strike="noStrike" kern="1200" cap="none" spc="0" normalizeH="0" baseline="0" noProof="0" dirty="0">
                <a:ln>
                  <a:noFill/>
                </a:ln>
                <a:solidFill>
                  <a:srgbClr val="000000"/>
                </a:solidFill>
                <a:effectLst/>
                <a:uLnTx/>
                <a:uFillTx/>
                <a:latin typeface="Consolas" panose="020B0609020204030204" pitchFamily="49" charset="0"/>
                <a:ea typeface="+mn-ea"/>
                <a:cs typeface="Times New Roman" pitchFamily="18" charset="0"/>
              </a:endParaRPr>
            </a:p>
          </p:txBody>
        </p:sp>
        <p:sp>
          <p:nvSpPr>
            <p:cNvPr id="36" name="Text Placeholder 5">
              <a:extLst>
                <a:ext uri="{FF2B5EF4-FFF2-40B4-BE49-F238E27FC236}">
                  <a16:creationId xmlns:a16="http://schemas.microsoft.com/office/drawing/2014/main" id="{620DEC75-B352-6D9B-FCA1-1F5ED5C53253}"/>
                </a:ext>
              </a:extLst>
            </p:cNvPr>
            <p:cNvSpPr txBox="1">
              <a:spLocks/>
            </p:cNvSpPr>
            <p:nvPr/>
          </p:nvSpPr>
          <p:spPr>
            <a:xfrm>
              <a:off x="11424305" y="5121407"/>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Methods </a:t>
              </a:r>
            </a:p>
          </p:txBody>
        </p:sp>
        <p:sp>
          <p:nvSpPr>
            <p:cNvPr id="48" name="Text Placeholder 6">
              <a:extLst>
                <a:ext uri="{FF2B5EF4-FFF2-40B4-BE49-F238E27FC236}">
                  <a16:creationId xmlns:a16="http://schemas.microsoft.com/office/drawing/2014/main" id="{35917010-B955-71AC-EB27-1DAFEDDF47BD}"/>
                </a:ext>
              </a:extLst>
            </p:cNvPr>
            <p:cNvSpPr txBox="1">
              <a:spLocks/>
            </p:cNvSpPr>
            <p:nvPr/>
          </p:nvSpPr>
          <p:spPr>
            <a:xfrm>
              <a:off x="11410452" y="18037378"/>
              <a:ext cx="10081390" cy="738046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An enhanced deep super-resolution network (EDSR)  technique was applied to enhance the 64*64*3 images. Then they were fed to the pre-trained models</a:t>
              </a:r>
              <a:r>
                <a:rPr kumimoji="0" lang="ar-EG"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hyperparameter tuning is done for each model separately. </a:t>
              </a:r>
              <a:endPar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grpSp>
      <p:grpSp>
        <p:nvGrpSpPr>
          <p:cNvPr id="5" name="Group 4">
            <a:extLst>
              <a:ext uri="{FF2B5EF4-FFF2-40B4-BE49-F238E27FC236}">
                <a16:creationId xmlns:a16="http://schemas.microsoft.com/office/drawing/2014/main" id="{F54FDBD4-C033-3937-D38E-089D691C1C8D}"/>
              </a:ext>
            </a:extLst>
          </p:cNvPr>
          <p:cNvGrpSpPr/>
          <p:nvPr/>
        </p:nvGrpSpPr>
        <p:grpSpPr>
          <a:xfrm>
            <a:off x="21473180" y="5523739"/>
            <a:ext cx="16180531" cy="10441797"/>
            <a:chOff x="19413275" y="4880782"/>
            <a:chExt cx="25160210" cy="16236662"/>
          </a:xfrm>
        </p:grpSpPr>
        <p:sp>
          <p:nvSpPr>
            <p:cNvPr id="37" name="Text Placeholder 6">
              <a:extLst>
                <a:ext uri="{FF2B5EF4-FFF2-40B4-BE49-F238E27FC236}">
                  <a16:creationId xmlns:a16="http://schemas.microsoft.com/office/drawing/2014/main" id="{46DCF638-A15B-E4F4-64BD-C81D7E626C43}"/>
                </a:ext>
              </a:extLst>
            </p:cNvPr>
            <p:cNvSpPr txBox="1">
              <a:spLocks/>
            </p:cNvSpPr>
            <p:nvPr/>
          </p:nvSpPr>
          <p:spPr>
            <a:xfrm>
              <a:off x="22417094" y="6378481"/>
              <a:ext cx="10048874" cy="2154414"/>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5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sp>
          <p:nvSpPr>
            <p:cNvPr id="38" name="Text Placeholder 7">
              <a:extLst>
                <a:ext uri="{FF2B5EF4-FFF2-40B4-BE49-F238E27FC236}">
                  <a16:creationId xmlns:a16="http://schemas.microsoft.com/office/drawing/2014/main" id="{8F1F11C2-8344-6B1C-E528-C604B2370247}"/>
                </a:ext>
              </a:extLst>
            </p:cNvPr>
            <p:cNvSpPr txBox="1">
              <a:spLocks/>
            </p:cNvSpPr>
            <p:nvPr/>
          </p:nvSpPr>
          <p:spPr>
            <a:xfrm>
              <a:off x="19413275" y="4880782"/>
              <a:ext cx="10012944" cy="1153608"/>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Results </a:t>
              </a:r>
            </a:p>
          </p:txBody>
        </p:sp>
        <p:sp>
          <p:nvSpPr>
            <p:cNvPr id="47" name="Text Placeholder 6">
              <a:extLst>
                <a:ext uri="{FF2B5EF4-FFF2-40B4-BE49-F238E27FC236}">
                  <a16:creationId xmlns:a16="http://schemas.microsoft.com/office/drawing/2014/main" id="{946554B3-5E9C-B774-31F7-49E6689786B4}"/>
                </a:ext>
              </a:extLst>
            </p:cNvPr>
            <p:cNvSpPr txBox="1">
              <a:spLocks/>
            </p:cNvSpPr>
            <p:nvPr/>
          </p:nvSpPr>
          <p:spPr>
            <a:xfrm>
              <a:off x="34524611" y="5801763"/>
              <a:ext cx="10048874" cy="215441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5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pic>
          <p:nvPicPr>
            <p:cNvPr id="52" name="Picture 4">
              <a:extLst>
                <a:ext uri="{FF2B5EF4-FFF2-40B4-BE49-F238E27FC236}">
                  <a16:creationId xmlns:a16="http://schemas.microsoft.com/office/drawing/2014/main" id="{872DFC03-C785-D724-E3DE-3E786E8F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2536" y="8022329"/>
              <a:ext cx="10289490" cy="660670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FFE257E2-357C-776C-76D1-97C23883A580}"/>
                </a:ext>
              </a:extLst>
            </p:cNvPr>
            <p:cNvPicPr>
              <a:picLocks noChangeAspect="1"/>
            </p:cNvPicPr>
            <p:nvPr/>
          </p:nvPicPr>
          <p:blipFill>
            <a:blip r:embed="rId3"/>
            <a:stretch>
              <a:fillRect/>
            </a:stretch>
          </p:blipFill>
          <p:spPr>
            <a:xfrm>
              <a:off x="22349599" y="15509135"/>
              <a:ext cx="10118815" cy="5465786"/>
            </a:xfrm>
            <a:prstGeom prst="rect">
              <a:avLst/>
            </a:prstGeom>
          </p:spPr>
        </p:pic>
        <p:pic>
          <p:nvPicPr>
            <p:cNvPr id="54" name="Picture 6">
              <a:extLst>
                <a:ext uri="{FF2B5EF4-FFF2-40B4-BE49-F238E27FC236}">
                  <a16:creationId xmlns:a16="http://schemas.microsoft.com/office/drawing/2014/main" id="{4A6A67AD-13F5-BE45-6FED-CFFF9D40E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2779" y="7674298"/>
              <a:ext cx="9801443" cy="749044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58C428FF-872E-9653-8B24-8DC22B211D83}"/>
                </a:ext>
              </a:extLst>
            </p:cNvPr>
            <p:cNvPicPr>
              <a:picLocks noChangeAspect="1"/>
            </p:cNvPicPr>
            <p:nvPr/>
          </p:nvPicPr>
          <p:blipFill rotWithShape="1">
            <a:blip r:embed="rId5"/>
            <a:srcRect t="2388"/>
            <a:stretch/>
          </p:blipFill>
          <p:spPr>
            <a:xfrm>
              <a:off x="34072779" y="15018159"/>
              <a:ext cx="8531162" cy="6099285"/>
            </a:xfrm>
            <a:prstGeom prst="rect">
              <a:avLst/>
            </a:prstGeom>
          </p:spPr>
        </p:pic>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7" name="Picture 6">
            <a:extLst>
              <a:ext uri="{FF2B5EF4-FFF2-40B4-BE49-F238E27FC236}">
                <a16:creationId xmlns:a16="http://schemas.microsoft.com/office/drawing/2014/main" id="{B7EC4A60-6E99-5376-4D54-A3FF0537DD2C}"/>
              </a:ext>
            </a:extLst>
          </p:cNvPr>
          <p:cNvPicPr>
            <a:picLocks noChangeAspect="1"/>
          </p:cNvPicPr>
          <p:nvPr/>
        </p:nvPicPr>
        <p:blipFill rotWithShape="1">
          <a:blip r:embed="rId6"/>
          <a:srcRect b="77240"/>
          <a:stretch/>
        </p:blipFill>
        <p:spPr>
          <a:xfrm>
            <a:off x="16620816" y="29961908"/>
            <a:ext cx="27411958" cy="3172009"/>
          </a:xfrm>
          <a:prstGeom prst="rect">
            <a:avLst/>
          </a:prstGeom>
        </p:spPr>
      </p:pic>
      <p:pic>
        <p:nvPicPr>
          <p:cNvPr id="6" name="Picture 5">
            <a:extLst>
              <a:ext uri="{FF2B5EF4-FFF2-40B4-BE49-F238E27FC236}">
                <a16:creationId xmlns:a16="http://schemas.microsoft.com/office/drawing/2014/main" id="{73721F93-AB22-CA72-80F0-94AFD1AFDE9A}"/>
              </a:ext>
            </a:extLst>
          </p:cNvPr>
          <p:cNvPicPr>
            <a:picLocks noChangeAspect="1"/>
          </p:cNvPicPr>
          <p:nvPr/>
        </p:nvPicPr>
        <p:blipFill rotWithShape="1">
          <a:blip r:embed="rId7"/>
          <a:srcRect l="12307" t="29260" r="21667" b="27891"/>
          <a:stretch/>
        </p:blipFill>
        <p:spPr>
          <a:xfrm>
            <a:off x="0" y="25880868"/>
            <a:ext cx="16620816" cy="7027525"/>
          </a:xfrm>
          <a:prstGeom prst="rect">
            <a:avLst/>
          </a:prstGeom>
        </p:spPr>
      </p:pic>
      <p:grpSp>
        <p:nvGrpSpPr>
          <p:cNvPr id="11" name="Group 10">
            <a:extLst>
              <a:ext uri="{FF2B5EF4-FFF2-40B4-BE49-F238E27FC236}">
                <a16:creationId xmlns:a16="http://schemas.microsoft.com/office/drawing/2014/main" id="{4AF11552-5165-DE5E-4CDE-6C93FC2F0817}"/>
              </a:ext>
            </a:extLst>
          </p:cNvPr>
          <p:cNvGrpSpPr/>
          <p:nvPr/>
        </p:nvGrpSpPr>
        <p:grpSpPr>
          <a:xfrm>
            <a:off x="32465353" y="16154784"/>
            <a:ext cx="10047018" cy="4061364"/>
            <a:chOff x="33844182" y="15782786"/>
            <a:chExt cx="10047018" cy="4061364"/>
          </a:xfrm>
        </p:grpSpPr>
        <p:sp>
          <p:nvSpPr>
            <p:cNvPr id="12" name="Text Placeholder 8">
              <a:extLst>
                <a:ext uri="{FF2B5EF4-FFF2-40B4-BE49-F238E27FC236}">
                  <a16:creationId xmlns:a16="http://schemas.microsoft.com/office/drawing/2014/main" id="{5E33541E-C7E3-2AB8-F89E-B5FF84FCA89E}"/>
                </a:ext>
              </a:extLst>
            </p:cNvPr>
            <p:cNvSpPr txBox="1">
              <a:spLocks/>
            </p:cNvSpPr>
            <p:nvPr/>
          </p:nvSpPr>
          <p:spPr>
            <a:xfrm>
              <a:off x="33844182" y="15782786"/>
              <a:ext cx="10047018"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Conclusion</a:t>
              </a:r>
            </a:p>
          </p:txBody>
        </p:sp>
        <p:sp>
          <p:nvSpPr>
            <p:cNvPr id="13" name="Text Placeholder 9">
              <a:extLst>
                <a:ext uri="{FF2B5EF4-FFF2-40B4-BE49-F238E27FC236}">
                  <a16:creationId xmlns:a16="http://schemas.microsoft.com/office/drawing/2014/main" id="{C60344B8-43F0-7127-1EEC-3FAE16F524BB}"/>
                </a:ext>
              </a:extLst>
            </p:cNvPr>
            <p:cNvSpPr txBox="1">
              <a:spLocks/>
            </p:cNvSpPr>
            <p:nvPr/>
          </p:nvSpPr>
          <p:spPr>
            <a:xfrm>
              <a:off x="33844182" y="16612518"/>
              <a:ext cx="10047018" cy="3231632"/>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The best model for the baseline approach is the Mobil-Net with an accuracy of 45%, however, it suffers from overfitting. </a:t>
              </a:r>
              <a:r>
                <a:rPr kumimoji="0" lang="en-US" sz="3000" b="0" i="0" u="none" strike="noStrike" kern="1200" cap="none" spc="0" normalizeH="0" baseline="0" noProof="0" dirty="0" err="1">
                  <a:ln>
                    <a:noFill/>
                  </a:ln>
                  <a:solidFill>
                    <a:srgbClr val="9C85C0">
                      <a:lumMod val="50000"/>
                    </a:srgbClr>
                  </a:solidFill>
                  <a:effectLst/>
                  <a:uLnTx/>
                  <a:uFillTx/>
                  <a:latin typeface="Times New Roman" pitchFamily="18" charset="0"/>
                  <a:ea typeface="+mn-ea"/>
                  <a:cs typeface="Times New Roman" pitchFamily="18" charset="0"/>
                </a:rPr>
                <a:t>ResNet</a:t>
              </a:r>
              <a:r>
                <a:rPr kumimoji="0" lang="en-US" sz="3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 reached only 30%, inception net reached 0.38%. After applying SR, the accuracy reached 53%, which is not so high but still higher than the baseline. In addition, the inception model got the accuracy of 50%</a:t>
              </a:r>
            </a:p>
          </p:txBody>
        </p:sp>
      </p:grpSp>
      <p:grpSp>
        <p:nvGrpSpPr>
          <p:cNvPr id="8" name="Group 7">
            <a:extLst>
              <a:ext uri="{FF2B5EF4-FFF2-40B4-BE49-F238E27FC236}">
                <a16:creationId xmlns:a16="http://schemas.microsoft.com/office/drawing/2014/main" id="{D90D0AA6-D87C-6356-74EB-E8C26DC37C7B}"/>
              </a:ext>
            </a:extLst>
          </p:cNvPr>
          <p:cNvGrpSpPr/>
          <p:nvPr/>
        </p:nvGrpSpPr>
        <p:grpSpPr>
          <a:xfrm>
            <a:off x="32627686" y="23663398"/>
            <a:ext cx="10052050" cy="6277959"/>
            <a:chOff x="33886082" y="23229692"/>
            <a:chExt cx="10052050" cy="6277959"/>
          </a:xfrm>
        </p:grpSpPr>
        <p:sp>
          <p:nvSpPr>
            <p:cNvPr id="9" name="Text Placeholder 10">
              <a:extLst>
                <a:ext uri="{FF2B5EF4-FFF2-40B4-BE49-F238E27FC236}">
                  <a16:creationId xmlns:a16="http://schemas.microsoft.com/office/drawing/2014/main" id="{391D24BE-531D-4F64-AB3E-0D5229E6DF82}"/>
                </a:ext>
              </a:extLst>
            </p:cNvPr>
            <p:cNvSpPr txBox="1">
              <a:spLocks/>
            </p:cNvSpPr>
            <p:nvPr/>
          </p:nvSpPr>
          <p:spPr>
            <a:xfrm>
              <a:off x="33886082" y="23229692"/>
              <a:ext cx="10047018" cy="754045"/>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eaLnBrk="1" fontAlgn="auto" latinLnBrk="0" hangingPunct="1">
                <a:lnSpc>
                  <a:spcPct val="100000"/>
                </a:lnSpc>
                <a:spcBef>
                  <a:spcPct val="20000"/>
                </a:spcBef>
                <a:spcAft>
                  <a:spcPts val="0"/>
                </a:spcAft>
                <a:buClrTx/>
                <a:buSzTx/>
                <a:buFont typeface="Arial" pitchFamily="34" charset="0"/>
                <a:buNone/>
                <a:tabLst/>
                <a:defRPr/>
              </a:pPr>
              <a:r>
                <a:rPr kumimoji="0" lang="en-US" sz="3700" b="1" i="0" u="sng" strike="noStrike" kern="1200" cap="none" spc="0" normalizeH="0" baseline="0" noProof="0" dirty="0">
                  <a:ln>
                    <a:noFill/>
                  </a:ln>
                  <a:solidFill>
                    <a:srgbClr val="9C85C0">
                      <a:lumMod val="50000"/>
                    </a:srgbClr>
                  </a:solidFill>
                  <a:effectLst/>
                  <a:uLnTx/>
                  <a:uFillTx/>
                  <a:latin typeface="Calibri"/>
                  <a:ea typeface="+mn-ea"/>
                  <a:cs typeface="+mn-cs"/>
                </a:rPr>
                <a:t>References</a:t>
              </a:r>
            </a:p>
          </p:txBody>
        </p:sp>
        <p:sp>
          <p:nvSpPr>
            <p:cNvPr id="10" name="Text Placeholder 11">
              <a:extLst>
                <a:ext uri="{FF2B5EF4-FFF2-40B4-BE49-F238E27FC236}">
                  <a16:creationId xmlns:a16="http://schemas.microsoft.com/office/drawing/2014/main" id="{5E2CDA98-E37F-B79F-ED5F-2DBA4F98389D}"/>
                </a:ext>
              </a:extLst>
            </p:cNvPr>
            <p:cNvSpPr txBox="1">
              <a:spLocks/>
            </p:cNvSpPr>
            <p:nvPr/>
          </p:nvSpPr>
          <p:spPr>
            <a:xfrm>
              <a:off x="33886082" y="23752251"/>
              <a:ext cx="10052050" cy="575540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Wu, Y., Zhang, Z. and Wang, G. (2019) “Unsupervised deep feature transfer for low resolution image classification,” </a:t>
              </a:r>
              <a:r>
                <a:rPr kumimoji="0" lang="en-US" sz="2000" b="0" i="1"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arXiv</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[cs.CV]</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Available at: https://openaccess.thecvf.com/content_ICCVW_2019/papers/RLQ/Wu_Unsupervised_Deep_Feature_Transfer_for_Low_Resolution_Image_Classification_ICCVW_2019_paper.pdf (Accessed: October 25, 2022). </a:t>
              </a:r>
            </a:p>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a:t>
              </a:r>
              <a:r>
                <a:rPr kumimoji="0" lang="en-US" sz="2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Koziarski</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M. and </a:t>
              </a:r>
              <a:r>
                <a:rPr kumimoji="0" lang="en-US" sz="2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Cyganek</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B. (2018) “Impact of low resolution on image recognition with deep neural networks: An experimental study,”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International Journal of Applied Mathematics and Computer Science</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28(4), pp. 735–744. </a:t>
              </a:r>
              <a:r>
                <a:rPr kumimoji="0" lang="en-US" sz="2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doi</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10.2478/amcs-2018-0056. </a:t>
              </a:r>
            </a:p>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3- Cai, D.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et al.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(2017) “Convolutional low-resolution fine-grained classification,” </a:t>
              </a:r>
              <a:r>
                <a:rPr kumimoji="0" lang="en-US" sz="2000" b="0" i="1"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arXiv</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[cs.CV]</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Available at: http://arxiv.org/abs/1703.05393 (Accessed: October 25, 2022). </a:t>
              </a:r>
            </a:p>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4- Kabir, M. M.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et al.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(2020) “An evolution of CNN object classifiers on low-resolution images,” in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2020 IEEE 17th International Conference on Smart Communities: Improving Quality of Life Using ICT, IoT and AI (HONET)</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IEEE, pp. 209–213. </a:t>
              </a:r>
              <a:endParaRPr kumimoji="0" lang="en-US" sz="2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grpSp>
      <p:grpSp>
        <p:nvGrpSpPr>
          <p:cNvPr id="17" name="Group 16">
            <a:extLst>
              <a:ext uri="{FF2B5EF4-FFF2-40B4-BE49-F238E27FC236}">
                <a16:creationId xmlns:a16="http://schemas.microsoft.com/office/drawing/2014/main" id="{655868A5-209F-FC42-1973-6A6085EFD6A7}"/>
              </a:ext>
            </a:extLst>
          </p:cNvPr>
          <p:cNvGrpSpPr/>
          <p:nvPr/>
        </p:nvGrpSpPr>
        <p:grpSpPr>
          <a:xfrm>
            <a:off x="32164214" y="20089839"/>
            <a:ext cx="10348157" cy="3873347"/>
            <a:chOff x="33422610" y="19656133"/>
            <a:chExt cx="10348157" cy="3873347"/>
          </a:xfrm>
        </p:grpSpPr>
        <p:sp>
          <p:nvSpPr>
            <p:cNvPr id="18" name="Text Placeholder 9">
              <a:extLst>
                <a:ext uri="{FF2B5EF4-FFF2-40B4-BE49-F238E27FC236}">
                  <a16:creationId xmlns:a16="http://schemas.microsoft.com/office/drawing/2014/main" id="{CFC3BC5D-F0B0-7CC5-5064-718D3D6700E4}"/>
                </a:ext>
              </a:extLst>
            </p:cNvPr>
            <p:cNvSpPr txBox="1">
              <a:spLocks/>
            </p:cNvSpPr>
            <p:nvPr/>
          </p:nvSpPr>
          <p:spPr>
            <a:xfrm>
              <a:off x="33723749" y="20667180"/>
              <a:ext cx="10047018" cy="286230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1- The dataset was not available online and the collected one was not so clear and in small size (500)</a:t>
              </a:r>
            </a:p>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2- The 64*64 size that we should work on with this quality of images didn’t support high performance even with retraining layers of inception model</a:t>
              </a:r>
            </a:p>
          </p:txBody>
        </p:sp>
        <p:sp>
          <p:nvSpPr>
            <p:cNvPr id="19" name="Text Placeholder 8">
              <a:extLst>
                <a:ext uri="{FF2B5EF4-FFF2-40B4-BE49-F238E27FC236}">
                  <a16:creationId xmlns:a16="http://schemas.microsoft.com/office/drawing/2014/main" id="{EDA71DCE-3DAE-6E21-FF7E-FA528194633F}"/>
                </a:ext>
              </a:extLst>
            </p:cNvPr>
            <p:cNvSpPr txBox="1">
              <a:spLocks/>
            </p:cNvSpPr>
            <p:nvPr/>
          </p:nvSpPr>
          <p:spPr>
            <a:xfrm>
              <a:off x="33422610" y="19656133"/>
              <a:ext cx="10047018"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Limitations</a:t>
              </a:r>
            </a:p>
          </p:txBody>
        </p:sp>
      </p:grpSp>
      <p:pic>
        <p:nvPicPr>
          <p:cNvPr id="21" name="Picture 20" descr="A picture containing shape&#10;&#10;Description automatically generated">
            <a:extLst>
              <a:ext uri="{FF2B5EF4-FFF2-40B4-BE49-F238E27FC236}">
                <a16:creationId xmlns:a16="http://schemas.microsoft.com/office/drawing/2014/main" id="{204E6CB5-7466-5693-8D87-37B270B9E2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409868349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5184447" y="8626302"/>
            <a:ext cx="30376824" cy="15665796"/>
            <a:chOff x="1436676" y="5243367"/>
            <a:chExt cx="30376824" cy="15665796"/>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3247323" y="6905352"/>
              <a:ext cx="28566177" cy="1400381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8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1436676" y="5243367"/>
              <a:ext cx="10048875" cy="1661985"/>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96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endPar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endParaRPr>
            </a:p>
          </p:txBody>
        </p:sp>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3" name="Picture 2" descr="A picture containing shape&#10;&#10;Description automatically generated">
            <a:extLst>
              <a:ext uri="{FF2B5EF4-FFF2-40B4-BE49-F238E27FC236}">
                <a16:creationId xmlns:a16="http://schemas.microsoft.com/office/drawing/2014/main" id="{0E3CCF52-23FB-3ACC-F96B-A5C439E90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61426202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427923" y="5548749"/>
            <a:ext cx="10636317" cy="13063828"/>
            <a:chOff x="427923" y="5548749"/>
            <a:chExt cx="10636317" cy="13063828"/>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427923" y="6378481"/>
              <a:ext cx="10636317" cy="1223409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446076" y="5548749"/>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p>
          </p:txBody>
        </p:sp>
      </p:grpSp>
      <p:grpSp>
        <p:nvGrpSpPr>
          <p:cNvPr id="3" name="Group 2">
            <a:extLst>
              <a:ext uri="{FF2B5EF4-FFF2-40B4-BE49-F238E27FC236}">
                <a16:creationId xmlns:a16="http://schemas.microsoft.com/office/drawing/2014/main" id="{C7033349-33A7-3AB1-62B1-93DF19DEB679}"/>
              </a:ext>
            </a:extLst>
          </p:cNvPr>
          <p:cNvGrpSpPr/>
          <p:nvPr/>
        </p:nvGrpSpPr>
        <p:grpSpPr>
          <a:xfrm>
            <a:off x="427922" y="18381745"/>
            <a:ext cx="26432578" cy="8377648"/>
            <a:chOff x="427922" y="18381745"/>
            <a:chExt cx="26432578" cy="8377648"/>
          </a:xfrm>
        </p:grpSpPr>
        <p:sp>
          <p:nvSpPr>
            <p:cNvPr id="34" name="Text Placeholder 3">
              <a:extLst>
                <a:ext uri="{FF2B5EF4-FFF2-40B4-BE49-F238E27FC236}">
                  <a16:creationId xmlns:a16="http://schemas.microsoft.com/office/drawing/2014/main" id="{DB887FAD-7D1E-BB02-8650-B1669983B543}"/>
                </a:ext>
              </a:extLst>
            </p:cNvPr>
            <p:cNvSpPr txBox="1">
              <a:spLocks/>
            </p:cNvSpPr>
            <p:nvPr/>
          </p:nvSpPr>
          <p:spPr>
            <a:xfrm>
              <a:off x="427922" y="18381745"/>
              <a:ext cx="15535977" cy="1415764"/>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8000" b="1" i="0" u="sng" strike="noStrike" kern="1200" cap="none" spc="0" normalizeH="0" baseline="0" noProof="0" dirty="0">
                  <a:ln>
                    <a:noFill/>
                  </a:ln>
                  <a:solidFill>
                    <a:srgbClr val="9C85C0">
                      <a:lumMod val="50000"/>
                    </a:srgbClr>
                  </a:solidFill>
                  <a:effectLst/>
                  <a:uLnTx/>
                  <a:uFillTx/>
                  <a:latin typeface="Calibri"/>
                  <a:ea typeface="+mn-ea"/>
                  <a:cs typeface="+mn-cs"/>
                </a:rPr>
                <a:t>Literature review and architecture </a:t>
              </a:r>
            </a:p>
          </p:txBody>
        </p:sp>
        <p:sp>
          <p:nvSpPr>
            <p:cNvPr id="43" name="Text Placeholder 14">
              <a:extLst>
                <a:ext uri="{FF2B5EF4-FFF2-40B4-BE49-F238E27FC236}">
                  <a16:creationId xmlns:a16="http://schemas.microsoft.com/office/drawing/2014/main" id="{7843D09C-FA16-78FC-87E2-5FC9DD9437E0}"/>
                </a:ext>
              </a:extLst>
            </p:cNvPr>
            <p:cNvSpPr txBox="1">
              <a:spLocks/>
            </p:cNvSpPr>
            <p:nvPr/>
          </p:nvSpPr>
          <p:spPr>
            <a:xfrm>
              <a:off x="726372" y="19797509"/>
              <a:ext cx="26134128" cy="6961884"/>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66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Multiple research papers introduced solutions for low-resolution data classification such as the following:</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66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transfer learning to solve the LR problem without finetuning the convent filters, just extracting features from high-resolution and low-resolution images, then feeding them to a feature transfer network with 2 layers [1].</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66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image super-resolution (SR) using the VDSR network [2,3]</a:t>
              </a:r>
            </a:p>
          </p:txBody>
        </p:sp>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4" name="Picture 3" descr="A picture containing shape&#10;&#10;Description automatically generated">
            <a:extLst>
              <a:ext uri="{FF2B5EF4-FFF2-40B4-BE49-F238E27FC236}">
                <a16:creationId xmlns:a16="http://schemas.microsoft.com/office/drawing/2014/main" id="{8C7FDFA7-ED37-DF45-9CF0-47556CA15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390383081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427923" y="5548749"/>
            <a:ext cx="10636317" cy="13063828"/>
            <a:chOff x="427923" y="5548749"/>
            <a:chExt cx="10636317" cy="13063828"/>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427923" y="6378481"/>
              <a:ext cx="10636317" cy="1223409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446076" y="5548749"/>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p>
          </p:txBody>
        </p:sp>
      </p:grpSp>
      <p:grpSp>
        <p:nvGrpSpPr>
          <p:cNvPr id="3" name="Group 2">
            <a:extLst>
              <a:ext uri="{FF2B5EF4-FFF2-40B4-BE49-F238E27FC236}">
                <a16:creationId xmlns:a16="http://schemas.microsoft.com/office/drawing/2014/main" id="{C7033349-33A7-3AB1-62B1-93DF19DEB679}"/>
              </a:ext>
            </a:extLst>
          </p:cNvPr>
          <p:cNvGrpSpPr/>
          <p:nvPr/>
        </p:nvGrpSpPr>
        <p:grpSpPr>
          <a:xfrm>
            <a:off x="421572" y="18381745"/>
            <a:ext cx="10073379" cy="7596235"/>
            <a:chOff x="421572" y="18381745"/>
            <a:chExt cx="10073379" cy="7596235"/>
          </a:xfrm>
        </p:grpSpPr>
        <p:sp>
          <p:nvSpPr>
            <p:cNvPr id="34" name="Text Placeholder 3">
              <a:extLst>
                <a:ext uri="{FF2B5EF4-FFF2-40B4-BE49-F238E27FC236}">
                  <a16:creationId xmlns:a16="http://schemas.microsoft.com/office/drawing/2014/main" id="{DB887FAD-7D1E-BB02-8650-B1669983B543}"/>
                </a:ext>
              </a:extLst>
            </p:cNvPr>
            <p:cNvSpPr txBox="1">
              <a:spLocks/>
            </p:cNvSpPr>
            <p:nvPr/>
          </p:nvSpPr>
          <p:spPr>
            <a:xfrm>
              <a:off x="427923" y="18381745"/>
              <a:ext cx="10050462"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Literature review and architecture </a:t>
              </a:r>
            </a:p>
          </p:txBody>
        </p:sp>
        <p:sp>
          <p:nvSpPr>
            <p:cNvPr id="43" name="Text Placeholder 14">
              <a:extLst>
                <a:ext uri="{FF2B5EF4-FFF2-40B4-BE49-F238E27FC236}">
                  <a16:creationId xmlns:a16="http://schemas.microsoft.com/office/drawing/2014/main" id="{7843D09C-FA16-78FC-87E2-5FC9DD9437E0}"/>
                </a:ext>
              </a:extLst>
            </p:cNvPr>
            <p:cNvSpPr txBox="1">
              <a:spLocks/>
            </p:cNvSpPr>
            <p:nvPr/>
          </p:nvSpPr>
          <p:spPr>
            <a:xfrm>
              <a:off x="421572" y="19114585"/>
              <a:ext cx="10073379" cy="686339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Multiple research papers introduced solutions for low-resolution data classification such as the following:</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transfer learning to solve the LR problem without finetuning the convent filters, just extracting features from high-resolution and low-resolution images, then feeding them to a feature transfer network with 2 layers [1].</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image super-resolution (SR) using the VDSR network [2,3]</a:t>
              </a:r>
            </a:p>
          </p:txBody>
        </p:sp>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8" name="Picture 7">
            <a:extLst>
              <a:ext uri="{FF2B5EF4-FFF2-40B4-BE49-F238E27FC236}">
                <a16:creationId xmlns:a16="http://schemas.microsoft.com/office/drawing/2014/main" id="{98467744-03F0-8563-8981-8CA57081D326}"/>
              </a:ext>
            </a:extLst>
          </p:cNvPr>
          <p:cNvPicPr>
            <a:picLocks noChangeAspect="1"/>
          </p:cNvPicPr>
          <p:nvPr/>
        </p:nvPicPr>
        <p:blipFill rotWithShape="1">
          <a:blip r:embed="rId2"/>
          <a:srcRect b="77240"/>
          <a:stretch/>
        </p:blipFill>
        <p:spPr>
          <a:xfrm>
            <a:off x="2868860" y="26616998"/>
            <a:ext cx="38107336" cy="4409638"/>
          </a:xfrm>
          <a:prstGeom prst="rect">
            <a:avLst/>
          </a:prstGeom>
        </p:spPr>
      </p:pic>
      <p:pic>
        <p:nvPicPr>
          <p:cNvPr id="4" name="Picture 3" descr="A picture containing shape&#10;&#10;Description automatically generated">
            <a:extLst>
              <a:ext uri="{FF2B5EF4-FFF2-40B4-BE49-F238E27FC236}">
                <a16:creationId xmlns:a16="http://schemas.microsoft.com/office/drawing/2014/main" id="{172651A2-B72C-02F6-89B5-D530DF64C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214703261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427923" y="5548749"/>
            <a:ext cx="10636317" cy="13063828"/>
            <a:chOff x="427923" y="5548749"/>
            <a:chExt cx="10636317" cy="13063828"/>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427923" y="6378481"/>
              <a:ext cx="10636317" cy="1223409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446076" y="5548749"/>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p>
          </p:txBody>
        </p:sp>
      </p:grpSp>
      <p:grpSp>
        <p:nvGrpSpPr>
          <p:cNvPr id="3" name="Group 2">
            <a:extLst>
              <a:ext uri="{FF2B5EF4-FFF2-40B4-BE49-F238E27FC236}">
                <a16:creationId xmlns:a16="http://schemas.microsoft.com/office/drawing/2014/main" id="{C7033349-33A7-3AB1-62B1-93DF19DEB679}"/>
              </a:ext>
            </a:extLst>
          </p:cNvPr>
          <p:cNvGrpSpPr/>
          <p:nvPr/>
        </p:nvGrpSpPr>
        <p:grpSpPr>
          <a:xfrm>
            <a:off x="421572" y="18381745"/>
            <a:ext cx="10073379" cy="7596235"/>
            <a:chOff x="421572" y="18381745"/>
            <a:chExt cx="10073379" cy="7596235"/>
          </a:xfrm>
        </p:grpSpPr>
        <p:sp>
          <p:nvSpPr>
            <p:cNvPr id="34" name="Text Placeholder 3">
              <a:extLst>
                <a:ext uri="{FF2B5EF4-FFF2-40B4-BE49-F238E27FC236}">
                  <a16:creationId xmlns:a16="http://schemas.microsoft.com/office/drawing/2014/main" id="{DB887FAD-7D1E-BB02-8650-B1669983B543}"/>
                </a:ext>
              </a:extLst>
            </p:cNvPr>
            <p:cNvSpPr txBox="1">
              <a:spLocks/>
            </p:cNvSpPr>
            <p:nvPr/>
          </p:nvSpPr>
          <p:spPr>
            <a:xfrm>
              <a:off x="427923" y="18381745"/>
              <a:ext cx="10050462"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Literature review and architecture </a:t>
              </a:r>
            </a:p>
          </p:txBody>
        </p:sp>
        <p:sp>
          <p:nvSpPr>
            <p:cNvPr id="43" name="Text Placeholder 14">
              <a:extLst>
                <a:ext uri="{FF2B5EF4-FFF2-40B4-BE49-F238E27FC236}">
                  <a16:creationId xmlns:a16="http://schemas.microsoft.com/office/drawing/2014/main" id="{7843D09C-FA16-78FC-87E2-5FC9DD9437E0}"/>
                </a:ext>
              </a:extLst>
            </p:cNvPr>
            <p:cNvSpPr txBox="1">
              <a:spLocks/>
            </p:cNvSpPr>
            <p:nvPr/>
          </p:nvSpPr>
          <p:spPr>
            <a:xfrm>
              <a:off x="421572" y="19114585"/>
              <a:ext cx="10073379" cy="686339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Multiple research papers introduced solutions for low-resolution data classification such as the following:</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transfer learning to solve the LR problem without finetuning the convent filters, just extracting features from high-resolution and low-resolution images, then feeding them to a feature transfer network with 2 layers [1].</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image super-resolution (SR) using the VDSR network [2,3]</a:t>
              </a:r>
            </a:p>
          </p:txBody>
        </p:sp>
      </p:grpSp>
      <p:grpSp>
        <p:nvGrpSpPr>
          <p:cNvPr id="4" name="Group 3">
            <a:extLst>
              <a:ext uri="{FF2B5EF4-FFF2-40B4-BE49-F238E27FC236}">
                <a16:creationId xmlns:a16="http://schemas.microsoft.com/office/drawing/2014/main" id="{6D07AE73-A9F6-36B1-BDD8-084131686708}"/>
              </a:ext>
            </a:extLst>
          </p:cNvPr>
          <p:cNvGrpSpPr/>
          <p:nvPr/>
        </p:nvGrpSpPr>
        <p:grpSpPr>
          <a:xfrm>
            <a:off x="11864551" y="5903856"/>
            <a:ext cx="25470348" cy="16633508"/>
            <a:chOff x="11424305" y="5669299"/>
            <a:chExt cx="10081390" cy="16633508"/>
          </a:xfrm>
        </p:grpSpPr>
        <p:sp>
          <p:nvSpPr>
            <p:cNvPr id="35" name="Text Placeholder 4">
              <a:extLst>
                <a:ext uri="{FF2B5EF4-FFF2-40B4-BE49-F238E27FC236}">
                  <a16:creationId xmlns:a16="http://schemas.microsoft.com/office/drawing/2014/main" id="{60FD3D7C-E52B-2BD3-CC02-A739AC707FC5}"/>
                </a:ext>
              </a:extLst>
            </p:cNvPr>
            <p:cNvSpPr txBox="1">
              <a:spLocks/>
            </p:cNvSpPr>
            <p:nvPr/>
          </p:nvSpPr>
          <p:spPr>
            <a:xfrm>
              <a:off x="11424306" y="7500562"/>
              <a:ext cx="10048874" cy="750357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following pre-trained models were applied for both the pre-trained model and the 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a:t>
              </a:r>
              <a:r>
                <a:rPr kumimoji="0" lang="en-US" sz="4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MobileNet</a:t>
              </a: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Inception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3- Resnet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8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dataset was fed directly to the models after being resized, then the 3 FCL  with 50 epochs, Adam optimizer with LR=0.0001, and loss function: Sparse categorical entropy. </a:t>
              </a:r>
              <a:r>
                <a:rPr kumimoji="0" lang="en-US" sz="48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Relu</a:t>
              </a:r>
              <a:r>
                <a:rPr kumimoji="0" lang="en-US" sz="48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activation was used with the hidden layers and </a:t>
              </a:r>
              <a:r>
                <a:rPr kumimoji="0" lang="en-US" sz="48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softmax</a:t>
              </a:r>
              <a:r>
                <a:rPr kumimoji="0" lang="en-US" sz="48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for the last one. </a:t>
              </a:r>
              <a:endPar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Times New Roman" pitchFamily="18" charset="0"/>
              </a:endParaRPr>
            </a:p>
          </p:txBody>
        </p:sp>
        <p:sp>
          <p:nvSpPr>
            <p:cNvPr id="36" name="Text Placeholder 5">
              <a:extLst>
                <a:ext uri="{FF2B5EF4-FFF2-40B4-BE49-F238E27FC236}">
                  <a16:creationId xmlns:a16="http://schemas.microsoft.com/office/drawing/2014/main" id="{620DEC75-B352-6D9B-FCA1-1F5ED5C53253}"/>
                </a:ext>
              </a:extLst>
            </p:cNvPr>
            <p:cNvSpPr txBox="1">
              <a:spLocks/>
            </p:cNvSpPr>
            <p:nvPr/>
          </p:nvSpPr>
          <p:spPr>
            <a:xfrm>
              <a:off x="11440562" y="5669299"/>
              <a:ext cx="10048875" cy="1954373"/>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11500" b="1" i="0" u="sng" strike="noStrike" kern="1200" cap="none" spc="0" normalizeH="0" baseline="0" noProof="0" dirty="0">
                  <a:ln>
                    <a:noFill/>
                  </a:ln>
                  <a:solidFill>
                    <a:srgbClr val="9C85C0">
                      <a:lumMod val="50000"/>
                    </a:srgbClr>
                  </a:solidFill>
                  <a:effectLst/>
                  <a:uLnTx/>
                  <a:uFillTx/>
                  <a:latin typeface="Calibri"/>
                  <a:ea typeface="+mn-ea"/>
                  <a:cs typeface="+mn-cs"/>
                </a:rPr>
                <a:t>Methods </a:t>
              </a:r>
            </a:p>
          </p:txBody>
        </p:sp>
        <p:sp>
          <p:nvSpPr>
            <p:cNvPr id="48" name="Text Placeholder 6">
              <a:extLst>
                <a:ext uri="{FF2B5EF4-FFF2-40B4-BE49-F238E27FC236}">
                  <a16:creationId xmlns:a16="http://schemas.microsoft.com/office/drawing/2014/main" id="{35917010-B955-71AC-EB27-1DAFEDDF47BD}"/>
                </a:ext>
              </a:extLst>
            </p:cNvPr>
            <p:cNvSpPr txBox="1">
              <a:spLocks/>
            </p:cNvSpPr>
            <p:nvPr/>
          </p:nvSpPr>
          <p:spPr>
            <a:xfrm>
              <a:off x="11424305" y="14922347"/>
              <a:ext cx="10081390" cy="738046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An enhanced deep super-resolution network (EDSR)  technique was applied to enhance the 64*64*3 images. Then they were fed to the pre-trained models</a:t>
              </a:r>
              <a:r>
                <a:rPr kumimoji="0" lang="ar-EG"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hyperparameter tuning is done for each model separately. </a:t>
              </a:r>
              <a:endPar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11" name="Picture 10">
            <a:extLst>
              <a:ext uri="{FF2B5EF4-FFF2-40B4-BE49-F238E27FC236}">
                <a16:creationId xmlns:a16="http://schemas.microsoft.com/office/drawing/2014/main" id="{30B473FC-3A49-0179-BEEB-0CE3DB72B9D1}"/>
              </a:ext>
            </a:extLst>
          </p:cNvPr>
          <p:cNvPicPr>
            <a:picLocks noChangeAspect="1"/>
          </p:cNvPicPr>
          <p:nvPr/>
        </p:nvPicPr>
        <p:blipFill rotWithShape="1">
          <a:blip r:embed="rId2"/>
          <a:srcRect b="77240"/>
          <a:stretch/>
        </p:blipFill>
        <p:spPr>
          <a:xfrm>
            <a:off x="16620816" y="29961908"/>
            <a:ext cx="27411958" cy="3172009"/>
          </a:xfrm>
          <a:prstGeom prst="rect">
            <a:avLst/>
          </a:prstGeom>
        </p:spPr>
      </p:pic>
      <p:pic>
        <p:nvPicPr>
          <p:cNvPr id="5" name="Picture 4" descr="A picture containing shape&#10;&#10;Description automatically generated">
            <a:extLst>
              <a:ext uri="{FF2B5EF4-FFF2-40B4-BE49-F238E27FC236}">
                <a16:creationId xmlns:a16="http://schemas.microsoft.com/office/drawing/2014/main" id="{696B8034-03DB-5EC5-F320-4CB231D7D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383683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427923" y="5548749"/>
            <a:ext cx="10636317" cy="13063828"/>
            <a:chOff x="427923" y="5548749"/>
            <a:chExt cx="10636317" cy="13063828"/>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427923" y="6378481"/>
              <a:ext cx="10636317" cy="1223409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446076" y="5548749"/>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p>
          </p:txBody>
        </p:sp>
      </p:grpSp>
      <p:grpSp>
        <p:nvGrpSpPr>
          <p:cNvPr id="3" name="Group 2">
            <a:extLst>
              <a:ext uri="{FF2B5EF4-FFF2-40B4-BE49-F238E27FC236}">
                <a16:creationId xmlns:a16="http://schemas.microsoft.com/office/drawing/2014/main" id="{C7033349-33A7-3AB1-62B1-93DF19DEB679}"/>
              </a:ext>
            </a:extLst>
          </p:cNvPr>
          <p:cNvGrpSpPr/>
          <p:nvPr/>
        </p:nvGrpSpPr>
        <p:grpSpPr>
          <a:xfrm>
            <a:off x="421572" y="18381745"/>
            <a:ext cx="10073379" cy="7596235"/>
            <a:chOff x="421572" y="18381745"/>
            <a:chExt cx="10073379" cy="7596235"/>
          </a:xfrm>
        </p:grpSpPr>
        <p:sp>
          <p:nvSpPr>
            <p:cNvPr id="34" name="Text Placeholder 3">
              <a:extLst>
                <a:ext uri="{FF2B5EF4-FFF2-40B4-BE49-F238E27FC236}">
                  <a16:creationId xmlns:a16="http://schemas.microsoft.com/office/drawing/2014/main" id="{DB887FAD-7D1E-BB02-8650-B1669983B543}"/>
                </a:ext>
              </a:extLst>
            </p:cNvPr>
            <p:cNvSpPr txBox="1">
              <a:spLocks/>
            </p:cNvSpPr>
            <p:nvPr/>
          </p:nvSpPr>
          <p:spPr>
            <a:xfrm>
              <a:off x="427923" y="18381745"/>
              <a:ext cx="10050462"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Literature review and architecture </a:t>
              </a:r>
            </a:p>
          </p:txBody>
        </p:sp>
        <p:sp>
          <p:nvSpPr>
            <p:cNvPr id="43" name="Text Placeholder 14">
              <a:extLst>
                <a:ext uri="{FF2B5EF4-FFF2-40B4-BE49-F238E27FC236}">
                  <a16:creationId xmlns:a16="http://schemas.microsoft.com/office/drawing/2014/main" id="{7843D09C-FA16-78FC-87E2-5FC9DD9437E0}"/>
                </a:ext>
              </a:extLst>
            </p:cNvPr>
            <p:cNvSpPr txBox="1">
              <a:spLocks/>
            </p:cNvSpPr>
            <p:nvPr/>
          </p:nvSpPr>
          <p:spPr>
            <a:xfrm>
              <a:off x="421572" y="19114585"/>
              <a:ext cx="10073379" cy="686339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Multiple research papers introduced solutions for low-resolution data classification such as the following:</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transfer learning to solve the LR problem without finetuning the convent filters, just extracting features from high-resolution and low-resolution images, then feeding them to a feature transfer network with 2 layers [1].</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image super-resolution (SR) using the VDSR network [2,3]</a:t>
              </a:r>
            </a:p>
          </p:txBody>
        </p:sp>
      </p:grpSp>
      <p:grpSp>
        <p:nvGrpSpPr>
          <p:cNvPr id="4" name="Group 3">
            <a:extLst>
              <a:ext uri="{FF2B5EF4-FFF2-40B4-BE49-F238E27FC236}">
                <a16:creationId xmlns:a16="http://schemas.microsoft.com/office/drawing/2014/main" id="{6D07AE73-A9F6-36B1-BDD8-084131686708}"/>
              </a:ext>
            </a:extLst>
          </p:cNvPr>
          <p:cNvGrpSpPr/>
          <p:nvPr/>
        </p:nvGrpSpPr>
        <p:grpSpPr>
          <a:xfrm>
            <a:off x="11410452" y="5121407"/>
            <a:ext cx="10081390" cy="20296431"/>
            <a:chOff x="11410452" y="5121407"/>
            <a:chExt cx="10081390" cy="20296431"/>
          </a:xfrm>
        </p:grpSpPr>
        <p:sp>
          <p:nvSpPr>
            <p:cNvPr id="35" name="Text Placeholder 4">
              <a:extLst>
                <a:ext uri="{FF2B5EF4-FFF2-40B4-BE49-F238E27FC236}">
                  <a16:creationId xmlns:a16="http://schemas.microsoft.com/office/drawing/2014/main" id="{60FD3D7C-E52B-2BD3-CC02-A739AC707FC5}"/>
                </a:ext>
              </a:extLst>
            </p:cNvPr>
            <p:cNvSpPr txBox="1">
              <a:spLocks/>
            </p:cNvSpPr>
            <p:nvPr/>
          </p:nvSpPr>
          <p:spPr>
            <a:xfrm>
              <a:off x="11428410" y="6541172"/>
              <a:ext cx="10048874" cy="1191093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following pre-trained models were applied for both the pre-trained model and the 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a:t>
              </a:r>
              <a:r>
                <a:rPr kumimoji="0" lang="en-US" sz="4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MobileNet</a:t>
              </a: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Inception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3- Resnet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dataset was fed directly to the models after being resized, then the 3 FCL  with 50 epochs, Adam optimizer with LR=0.0001, and loss function: Sparse categorical entropy.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Relu</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activation was used with the hidden layers and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softmax</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for the last one. </a:t>
              </a:r>
              <a:endParaRPr kumimoji="0" lang="en-US" sz="4500" b="0" i="0" u="none" strike="noStrike" kern="1200" cap="none" spc="0" normalizeH="0" baseline="0" noProof="0" dirty="0">
                <a:ln>
                  <a:noFill/>
                </a:ln>
                <a:solidFill>
                  <a:srgbClr val="000000"/>
                </a:solidFill>
                <a:effectLst/>
                <a:uLnTx/>
                <a:uFillTx/>
                <a:latin typeface="Consolas" panose="020B0609020204030204" pitchFamily="49" charset="0"/>
                <a:ea typeface="+mn-ea"/>
                <a:cs typeface="Times New Roman" pitchFamily="18" charset="0"/>
              </a:endParaRPr>
            </a:p>
          </p:txBody>
        </p:sp>
        <p:sp>
          <p:nvSpPr>
            <p:cNvPr id="36" name="Text Placeholder 5">
              <a:extLst>
                <a:ext uri="{FF2B5EF4-FFF2-40B4-BE49-F238E27FC236}">
                  <a16:creationId xmlns:a16="http://schemas.microsoft.com/office/drawing/2014/main" id="{620DEC75-B352-6D9B-FCA1-1F5ED5C53253}"/>
                </a:ext>
              </a:extLst>
            </p:cNvPr>
            <p:cNvSpPr txBox="1">
              <a:spLocks/>
            </p:cNvSpPr>
            <p:nvPr/>
          </p:nvSpPr>
          <p:spPr>
            <a:xfrm>
              <a:off x="11424305" y="5121407"/>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Methods </a:t>
              </a:r>
            </a:p>
          </p:txBody>
        </p:sp>
        <p:sp>
          <p:nvSpPr>
            <p:cNvPr id="48" name="Text Placeholder 6">
              <a:extLst>
                <a:ext uri="{FF2B5EF4-FFF2-40B4-BE49-F238E27FC236}">
                  <a16:creationId xmlns:a16="http://schemas.microsoft.com/office/drawing/2014/main" id="{35917010-B955-71AC-EB27-1DAFEDDF47BD}"/>
                </a:ext>
              </a:extLst>
            </p:cNvPr>
            <p:cNvSpPr txBox="1">
              <a:spLocks/>
            </p:cNvSpPr>
            <p:nvPr/>
          </p:nvSpPr>
          <p:spPr>
            <a:xfrm>
              <a:off x="11410452" y="18037378"/>
              <a:ext cx="10081390" cy="738046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An enhanced deep super-resolution network (EDSR)  technique was applied to enhance the 64*64*3 images. Then they were fed to the pre-trained models</a:t>
              </a:r>
              <a:r>
                <a:rPr kumimoji="0" lang="ar-EG"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hyperparameter tuning is done for each model separately. </a:t>
              </a:r>
              <a:endPar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7" name="Picture 6">
            <a:extLst>
              <a:ext uri="{FF2B5EF4-FFF2-40B4-BE49-F238E27FC236}">
                <a16:creationId xmlns:a16="http://schemas.microsoft.com/office/drawing/2014/main" id="{B7EC4A60-6E99-5376-4D54-A3FF0537DD2C}"/>
              </a:ext>
            </a:extLst>
          </p:cNvPr>
          <p:cNvPicPr>
            <a:picLocks noChangeAspect="1"/>
          </p:cNvPicPr>
          <p:nvPr/>
        </p:nvPicPr>
        <p:blipFill rotWithShape="1">
          <a:blip r:embed="rId2"/>
          <a:srcRect b="77240"/>
          <a:stretch/>
        </p:blipFill>
        <p:spPr>
          <a:xfrm>
            <a:off x="16620816" y="29961908"/>
            <a:ext cx="27411958" cy="3172009"/>
          </a:xfrm>
          <a:prstGeom prst="rect">
            <a:avLst/>
          </a:prstGeom>
        </p:spPr>
      </p:pic>
      <p:pic>
        <p:nvPicPr>
          <p:cNvPr id="6" name="Picture 5">
            <a:extLst>
              <a:ext uri="{FF2B5EF4-FFF2-40B4-BE49-F238E27FC236}">
                <a16:creationId xmlns:a16="http://schemas.microsoft.com/office/drawing/2014/main" id="{9B5641AA-6212-FA19-3A1D-91F3B8CBFDD7}"/>
              </a:ext>
            </a:extLst>
          </p:cNvPr>
          <p:cNvPicPr>
            <a:picLocks noChangeAspect="1"/>
          </p:cNvPicPr>
          <p:nvPr/>
        </p:nvPicPr>
        <p:blipFill rotWithShape="1">
          <a:blip r:embed="rId3"/>
          <a:srcRect l="12307" t="29260" r="21667" b="27891"/>
          <a:stretch/>
        </p:blipFill>
        <p:spPr>
          <a:xfrm>
            <a:off x="0" y="25880868"/>
            <a:ext cx="16620816" cy="702752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D828B290-06E9-1B7A-0271-17F84F820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340525211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427923" y="5548749"/>
            <a:ext cx="10636317" cy="13063828"/>
            <a:chOff x="427923" y="5548749"/>
            <a:chExt cx="10636317" cy="13063828"/>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427923" y="6378481"/>
              <a:ext cx="10636317" cy="1223409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446076" y="5548749"/>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p>
          </p:txBody>
        </p:sp>
      </p:grpSp>
      <p:grpSp>
        <p:nvGrpSpPr>
          <p:cNvPr id="3" name="Group 2">
            <a:extLst>
              <a:ext uri="{FF2B5EF4-FFF2-40B4-BE49-F238E27FC236}">
                <a16:creationId xmlns:a16="http://schemas.microsoft.com/office/drawing/2014/main" id="{C7033349-33A7-3AB1-62B1-93DF19DEB679}"/>
              </a:ext>
            </a:extLst>
          </p:cNvPr>
          <p:cNvGrpSpPr/>
          <p:nvPr/>
        </p:nvGrpSpPr>
        <p:grpSpPr>
          <a:xfrm>
            <a:off x="421572" y="18381745"/>
            <a:ext cx="10073379" cy="7596235"/>
            <a:chOff x="421572" y="18381745"/>
            <a:chExt cx="10073379" cy="7596235"/>
          </a:xfrm>
        </p:grpSpPr>
        <p:sp>
          <p:nvSpPr>
            <p:cNvPr id="34" name="Text Placeholder 3">
              <a:extLst>
                <a:ext uri="{FF2B5EF4-FFF2-40B4-BE49-F238E27FC236}">
                  <a16:creationId xmlns:a16="http://schemas.microsoft.com/office/drawing/2014/main" id="{DB887FAD-7D1E-BB02-8650-B1669983B543}"/>
                </a:ext>
              </a:extLst>
            </p:cNvPr>
            <p:cNvSpPr txBox="1">
              <a:spLocks/>
            </p:cNvSpPr>
            <p:nvPr/>
          </p:nvSpPr>
          <p:spPr>
            <a:xfrm>
              <a:off x="427923" y="18381745"/>
              <a:ext cx="10050462"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Literature review and architecture </a:t>
              </a:r>
            </a:p>
          </p:txBody>
        </p:sp>
        <p:sp>
          <p:nvSpPr>
            <p:cNvPr id="43" name="Text Placeholder 14">
              <a:extLst>
                <a:ext uri="{FF2B5EF4-FFF2-40B4-BE49-F238E27FC236}">
                  <a16:creationId xmlns:a16="http://schemas.microsoft.com/office/drawing/2014/main" id="{7843D09C-FA16-78FC-87E2-5FC9DD9437E0}"/>
                </a:ext>
              </a:extLst>
            </p:cNvPr>
            <p:cNvSpPr txBox="1">
              <a:spLocks/>
            </p:cNvSpPr>
            <p:nvPr/>
          </p:nvSpPr>
          <p:spPr>
            <a:xfrm>
              <a:off x="421572" y="19114585"/>
              <a:ext cx="10073379" cy="686339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Multiple research papers introduced solutions for low-resolution data classification such as the following:</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transfer learning to solve the LR problem without finetuning the convent filters, just extracting features from high-resolution and low-resolution images, then feeding them to a feature transfer network with 2 layers [1].</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image super-resolution (SR) using the VDSR network [2,3]</a:t>
              </a:r>
            </a:p>
          </p:txBody>
        </p:sp>
      </p:grpSp>
      <p:grpSp>
        <p:nvGrpSpPr>
          <p:cNvPr id="4" name="Group 3">
            <a:extLst>
              <a:ext uri="{FF2B5EF4-FFF2-40B4-BE49-F238E27FC236}">
                <a16:creationId xmlns:a16="http://schemas.microsoft.com/office/drawing/2014/main" id="{6D07AE73-A9F6-36B1-BDD8-084131686708}"/>
              </a:ext>
            </a:extLst>
          </p:cNvPr>
          <p:cNvGrpSpPr/>
          <p:nvPr/>
        </p:nvGrpSpPr>
        <p:grpSpPr>
          <a:xfrm>
            <a:off x="11410452" y="5121407"/>
            <a:ext cx="10081390" cy="20296431"/>
            <a:chOff x="11410452" y="5121407"/>
            <a:chExt cx="10081390" cy="20296431"/>
          </a:xfrm>
        </p:grpSpPr>
        <p:sp>
          <p:nvSpPr>
            <p:cNvPr id="35" name="Text Placeholder 4">
              <a:extLst>
                <a:ext uri="{FF2B5EF4-FFF2-40B4-BE49-F238E27FC236}">
                  <a16:creationId xmlns:a16="http://schemas.microsoft.com/office/drawing/2014/main" id="{60FD3D7C-E52B-2BD3-CC02-A739AC707FC5}"/>
                </a:ext>
              </a:extLst>
            </p:cNvPr>
            <p:cNvSpPr txBox="1">
              <a:spLocks/>
            </p:cNvSpPr>
            <p:nvPr/>
          </p:nvSpPr>
          <p:spPr>
            <a:xfrm>
              <a:off x="11428410" y="6541172"/>
              <a:ext cx="10048874" cy="1191093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following pre-trained models were applied for both the pre-trained model and the 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a:t>
              </a:r>
              <a:r>
                <a:rPr kumimoji="0" lang="en-US" sz="4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MobileNet</a:t>
              </a: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Inception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3- Resnet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dataset was fed directly to the models after being resized, then the 3 FCL  with 50 epochs, Adam optimizer with LR=0.0001, and loss function: Sparse categorical entropy.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Relu</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activation was used with the hidden layers and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softmax</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for the last one. </a:t>
              </a:r>
              <a:endParaRPr kumimoji="0" lang="en-US" sz="4500" b="0" i="0" u="none" strike="noStrike" kern="1200" cap="none" spc="0" normalizeH="0" baseline="0" noProof="0" dirty="0">
                <a:ln>
                  <a:noFill/>
                </a:ln>
                <a:solidFill>
                  <a:srgbClr val="000000"/>
                </a:solidFill>
                <a:effectLst/>
                <a:uLnTx/>
                <a:uFillTx/>
                <a:latin typeface="Consolas" panose="020B0609020204030204" pitchFamily="49" charset="0"/>
                <a:ea typeface="+mn-ea"/>
                <a:cs typeface="Times New Roman" pitchFamily="18" charset="0"/>
              </a:endParaRPr>
            </a:p>
          </p:txBody>
        </p:sp>
        <p:sp>
          <p:nvSpPr>
            <p:cNvPr id="36" name="Text Placeholder 5">
              <a:extLst>
                <a:ext uri="{FF2B5EF4-FFF2-40B4-BE49-F238E27FC236}">
                  <a16:creationId xmlns:a16="http://schemas.microsoft.com/office/drawing/2014/main" id="{620DEC75-B352-6D9B-FCA1-1F5ED5C53253}"/>
                </a:ext>
              </a:extLst>
            </p:cNvPr>
            <p:cNvSpPr txBox="1">
              <a:spLocks/>
            </p:cNvSpPr>
            <p:nvPr/>
          </p:nvSpPr>
          <p:spPr>
            <a:xfrm>
              <a:off x="11424305" y="5121407"/>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Methods </a:t>
              </a:r>
            </a:p>
          </p:txBody>
        </p:sp>
        <p:sp>
          <p:nvSpPr>
            <p:cNvPr id="48" name="Text Placeholder 6">
              <a:extLst>
                <a:ext uri="{FF2B5EF4-FFF2-40B4-BE49-F238E27FC236}">
                  <a16:creationId xmlns:a16="http://schemas.microsoft.com/office/drawing/2014/main" id="{35917010-B955-71AC-EB27-1DAFEDDF47BD}"/>
                </a:ext>
              </a:extLst>
            </p:cNvPr>
            <p:cNvSpPr txBox="1">
              <a:spLocks/>
            </p:cNvSpPr>
            <p:nvPr/>
          </p:nvSpPr>
          <p:spPr>
            <a:xfrm>
              <a:off x="11410452" y="18037378"/>
              <a:ext cx="10081390" cy="738046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An enhanced deep super-resolution network (EDSR)  technique was applied to enhance the 64*64*3 images. Then they were fed to the pre-trained models</a:t>
              </a:r>
              <a:r>
                <a:rPr kumimoji="0" lang="ar-EG"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hyperparameter tuning is done for each model separately. </a:t>
              </a:r>
              <a:endPar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grpSp>
      <p:grpSp>
        <p:nvGrpSpPr>
          <p:cNvPr id="5" name="Group 4">
            <a:extLst>
              <a:ext uri="{FF2B5EF4-FFF2-40B4-BE49-F238E27FC236}">
                <a16:creationId xmlns:a16="http://schemas.microsoft.com/office/drawing/2014/main" id="{F54FDBD4-C033-3937-D38E-089D691C1C8D}"/>
              </a:ext>
            </a:extLst>
          </p:cNvPr>
          <p:cNvGrpSpPr/>
          <p:nvPr/>
        </p:nvGrpSpPr>
        <p:grpSpPr>
          <a:xfrm>
            <a:off x="22402536" y="5349241"/>
            <a:ext cx="19971122" cy="24385539"/>
            <a:chOff x="22402536" y="5349241"/>
            <a:chExt cx="19971122" cy="24385539"/>
          </a:xfrm>
        </p:grpSpPr>
        <p:sp>
          <p:nvSpPr>
            <p:cNvPr id="37" name="Text Placeholder 6">
              <a:extLst>
                <a:ext uri="{FF2B5EF4-FFF2-40B4-BE49-F238E27FC236}">
                  <a16:creationId xmlns:a16="http://schemas.microsoft.com/office/drawing/2014/main" id="{46DCF638-A15B-E4F4-64BD-C81D7E626C43}"/>
                </a:ext>
              </a:extLst>
            </p:cNvPr>
            <p:cNvSpPr txBox="1">
              <a:spLocks/>
            </p:cNvSpPr>
            <p:nvPr/>
          </p:nvSpPr>
          <p:spPr>
            <a:xfrm>
              <a:off x="22417094" y="6378481"/>
              <a:ext cx="10048874" cy="2154414"/>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5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sp>
          <p:nvSpPr>
            <p:cNvPr id="38" name="Text Placeholder 7">
              <a:extLst>
                <a:ext uri="{FF2B5EF4-FFF2-40B4-BE49-F238E27FC236}">
                  <a16:creationId xmlns:a16="http://schemas.microsoft.com/office/drawing/2014/main" id="{8F1F11C2-8344-6B1C-E528-C604B2370247}"/>
                </a:ext>
              </a:extLst>
            </p:cNvPr>
            <p:cNvSpPr txBox="1">
              <a:spLocks/>
            </p:cNvSpPr>
            <p:nvPr/>
          </p:nvSpPr>
          <p:spPr>
            <a:xfrm>
              <a:off x="22402536" y="5349241"/>
              <a:ext cx="10012944" cy="1153608"/>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Results </a:t>
              </a:r>
            </a:p>
          </p:txBody>
        </p:sp>
        <p:sp>
          <p:nvSpPr>
            <p:cNvPr id="47" name="Text Placeholder 6">
              <a:extLst>
                <a:ext uri="{FF2B5EF4-FFF2-40B4-BE49-F238E27FC236}">
                  <a16:creationId xmlns:a16="http://schemas.microsoft.com/office/drawing/2014/main" id="{946554B3-5E9C-B774-31F7-49E6689786B4}"/>
                </a:ext>
              </a:extLst>
            </p:cNvPr>
            <p:cNvSpPr txBox="1">
              <a:spLocks/>
            </p:cNvSpPr>
            <p:nvPr/>
          </p:nvSpPr>
          <p:spPr>
            <a:xfrm>
              <a:off x="22664525" y="21158961"/>
              <a:ext cx="10048874" cy="2154414"/>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5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pic>
          <p:nvPicPr>
            <p:cNvPr id="52" name="Picture 4">
              <a:extLst>
                <a:ext uri="{FF2B5EF4-FFF2-40B4-BE49-F238E27FC236}">
                  <a16:creationId xmlns:a16="http://schemas.microsoft.com/office/drawing/2014/main" id="{872DFC03-C785-D724-E3DE-3E786E8F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2536" y="8022329"/>
              <a:ext cx="10289490" cy="660670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FFE257E2-357C-776C-76D1-97C23883A580}"/>
                </a:ext>
              </a:extLst>
            </p:cNvPr>
            <p:cNvPicPr>
              <a:picLocks noChangeAspect="1"/>
            </p:cNvPicPr>
            <p:nvPr/>
          </p:nvPicPr>
          <p:blipFill>
            <a:blip r:embed="rId3"/>
            <a:stretch>
              <a:fillRect/>
            </a:stretch>
          </p:blipFill>
          <p:spPr>
            <a:xfrm>
              <a:off x="22548389" y="15357524"/>
              <a:ext cx="10118815" cy="5465786"/>
            </a:xfrm>
            <a:prstGeom prst="rect">
              <a:avLst/>
            </a:prstGeom>
          </p:spPr>
        </p:pic>
        <p:pic>
          <p:nvPicPr>
            <p:cNvPr id="54" name="Picture 6">
              <a:extLst>
                <a:ext uri="{FF2B5EF4-FFF2-40B4-BE49-F238E27FC236}">
                  <a16:creationId xmlns:a16="http://schemas.microsoft.com/office/drawing/2014/main" id="{4A6A67AD-13F5-BE45-6FED-CFFF9D40E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7074" y="22244336"/>
              <a:ext cx="9801443" cy="749044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58C428FF-872E-9653-8B24-8DC22B211D83}"/>
                </a:ext>
              </a:extLst>
            </p:cNvPr>
            <p:cNvPicPr>
              <a:picLocks noChangeAspect="1"/>
            </p:cNvPicPr>
            <p:nvPr/>
          </p:nvPicPr>
          <p:blipFill rotWithShape="1">
            <a:blip r:embed="rId5"/>
            <a:srcRect t="2388"/>
            <a:stretch/>
          </p:blipFill>
          <p:spPr>
            <a:xfrm>
              <a:off x="33842497" y="8171543"/>
              <a:ext cx="8531161" cy="6099285"/>
            </a:xfrm>
            <a:prstGeom prst="rect">
              <a:avLst/>
            </a:prstGeom>
          </p:spPr>
        </p:pic>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7" name="Picture 6">
            <a:extLst>
              <a:ext uri="{FF2B5EF4-FFF2-40B4-BE49-F238E27FC236}">
                <a16:creationId xmlns:a16="http://schemas.microsoft.com/office/drawing/2014/main" id="{B7EC4A60-6E99-5376-4D54-A3FF0537DD2C}"/>
              </a:ext>
            </a:extLst>
          </p:cNvPr>
          <p:cNvPicPr>
            <a:picLocks noChangeAspect="1"/>
          </p:cNvPicPr>
          <p:nvPr/>
        </p:nvPicPr>
        <p:blipFill rotWithShape="1">
          <a:blip r:embed="rId6"/>
          <a:srcRect b="77240"/>
          <a:stretch/>
        </p:blipFill>
        <p:spPr>
          <a:xfrm>
            <a:off x="16620816" y="29961908"/>
            <a:ext cx="27411958" cy="3172009"/>
          </a:xfrm>
          <a:prstGeom prst="rect">
            <a:avLst/>
          </a:prstGeom>
        </p:spPr>
      </p:pic>
      <p:pic>
        <p:nvPicPr>
          <p:cNvPr id="6" name="Picture 5">
            <a:extLst>
              <a:ext uri="{FF2B5EF4-FFF2-40B4-BE49-F238E27FC236}">
                <a16:creationId xmlns:a16="http://schemas.microsoft.com/office/drawing/2014/main" id="{A34671BB-DCE2-E57B-5F9D-1864D6E21AA6}"/>
              </a:ext>
            </a:extLst>
          </p:cNvPr>
          <p:cNvPicPr>
            <a:picLocks noChangeAspect="1"/>
          </p:cNvPicPr>
          <p:nvPr/>
        </p:nvPicPr>
        <p:blipFill rotWithShape="1">
          <a:blip r:embed="rId7"/>
          <a:srcRect l="12307" t="29260" r="21667" b="27891"/>
          <a:stretch/>
        </p:blipFill>
        <p:spPr>
          <a:xfrm>
            <a:off x="0" y="25880868"/>
            <a:ext cx="16620816" cy="7027525"/>
          </a:xfrm>
          <a:prstGeom prst="rect">
            <a:avLst/>
          </a:prstGeom>
        </p:spPr>
      </p:pic>
      <p:pic>
        <p:nvPicPr>
          <p:cNvPr id="17" name="Picture 16" descr="A picture containing shape&#10;&#10;Description automatically generated">
            <a:extLst>
              <a:ext uri="{FF2B5EF4-FFF2-40B4-BE49-F238E27FC236}">
                <a16:creationId xmlns:a16="http://schemas.microsoft.com/office/drawing/2014/main" id="{543016CC-36DC-9255-4097-07C77A7F1C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60396931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427923" y="5548749"/>
            <a:ext cx="10636317" cy="13063828"/>
            <a:chOff x="427923" y="5548749"/>
            <a:chExt cx="10636317" cy="13063828"/>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427923" y="6378481"/>
              <a:ext cx="10636317" cy="1223409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446076" y="5548749"/>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p>
          </p:txBody>
        </p:sp>
      </p:grpSp>
      <p:grpSp>
        <p:nvGrpSpPr>
          <p:cNvPr id="3" name="Group 2">
            <a:extLst>
              <a:ext uri="{FF2B5EF4-FFF2-40B4-BE49-F238E27FC236}">
                <a16:creationId xmlns:a16="http://schemas.microsoft.com/office/drawing/2014/main" id="{C7033349-33A7-3AB1-62B1-93DF19DEB679}"/>
              </a:ext>
            </a:extLst>
          </p:cNvPr>
          <p:cNvGrpSpPr/>
          <p:nvPr/>
        </p:nvGrpSpPr>
        <p:grpSpPr>
          <a:xfrm>
            <a:off x="421572" y="18381745"/>
            <a:ext cx="10073379" cy="7596235"/>
            <a:chOff x="421572" y="18381745"/>
            <a:chExt cx="10073379" cy="7596235"/>
          </a:xfrm>
        </p:grpSpPr>
        <p:sp>
          <p:nvSpPr>
            <p:cNvPr id="34" name="Text Placeholder 3">
              <a:extLst>
                <a:ext uri="{FF2B5EF4-FFF2-40B4-BE49-F238E27FC236}">
                  <a16:creationId xmlns:a16="http://schemas.microsoft.com/office/drawing/2014/main" id="{DB887FAD-7D1E-BB02-8650-B1669983B543}"/>
                </a:ext>
              </a:extLst>
            </p:cNvPr>
            <p:cNvSpPr txBox="1">
              <a:spLocks/>
            </p:cNvSpPr>
            <p:nvPr/>
          </p:nvSpPr>
          <p:spPr>
            <a:xfrm>
              <a:off x="427923" y="18381745"/>
              <a:ext cx="10050462"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Literature review and architecture </a:t>
              </a:r>
            </a:p>
          </p:txBody>
        </p:sp>
        <p:sp>
          <p:nvSpPr>
            <p:cNvPr id="43" name="Text Placeholder 14">
              <a:extLst>
                <a:ext uri="{FF2B5EF4-FFF2-40B4-BE49-F238E27FC236}">
                  <a16:creationId xmlns:a16="http://schemas.microsoft.com/office/drawing/2014/main" id="{7843D09C-FA16-78FC-87E2-5FC9DD9437E0}"/>
                </a:ext>
              </a:extLst>
            </p:cNvPr>
            <p:cNvSpPr txBox="1">
              <a:spLocks/>
            </p:cNvSpPr>
            <p:nvPr/>
          </p:nvSpPr>
          <p:spPr>
            <a:xfrm>
              <a:off x="421572" y="19114585"/>
              <a:ext cx="10073379" cy="686339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Multiple research papers introduced solutions for low-resolution data classification such as the following:</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transfer learning to solve the LR problem without finetuning the convent filters, just extracting features from high-resolution and low-resolution images, then feeding them to a feature transfer network with 2 layers [1].</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image super-resolution (SR) using the VDSR network [2,3]</a:t>
              </a:r>
            </a:p>
          </p:txBody>
        </p:sp>
      </p:grpSp>
      <p:grpSp>
        <p:nvGrpSpPr>
          <p:cNvPr id="4" name="Group 3">
            <a:extLst>
              <a:ext uri="{FF2B5EF4-FFF2-40B4-BE49-F238E27FC236}">
                <a16:creationId xmlns:a16="http://schemas.microsoft.com/office/drawing/2014/main" id="{6D07AE73-A9F6-36B1-BDD8-084131686708}"/>
              </a:ext>
            </a:extLst>
          </p:cNvPr>
          <p:cNvGrpSpPr/>
          <p:nvPr/>
        </p:nvGrpSpPr>
        <p:grpSpPr>
          <a:xfrm>
            <a:off x="11410452" y="5121407"/>
            <a:ext cx="10081390" cy="20296431"/>
            <a:chOff x="11410452" y="5121407"/>
            <a:chExt cx="10081390" cy="20296431"/>
          </a:xfrm>
        </p:grpSpPr>
        <p:sp>
          <p:nvSpPr>
            <p:cNvPr id="35" name="Text Placeholder 4">
              <a:extLst>
                <a:ext uri="{FF2B5EF4-FFF2-40B4-BE49-F238E27FC236}">
                  <a16:creationId xmlns:a16="http://schemas.microsoft.com/office/drawing/2014/main" id="{60FD3D7C-E52B-2BD3-CC02-A739AC707FC5}"/>
                </a:ext>
              </a:extLst>
            </p:cNvPr>
            <p:cNvSpPr txBox="1">
              <a:spLocks/>
            </p:cNvSpPr>
            <p:nvPr/>
          </p:nvSpPr>
          <p:spPr>
            <a:xfrm>
              <a:off x="11428410" y="6541172"/>
              <a:ext cx="10048874" cy="1191093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following pre-trained models were applied for both the pre-trained model and the 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a:t>
              </a:r>
              <a:r>
                <a:rPr kumimoji="0" lang="en-US" sz="4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MobileNet</a:t>
              </a: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Inception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3- Resnet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dataset was fed directly to the models after being resized, then the 3 FCL  with 50 epochs, Adam optimizer with LR=0.0001, and loss function: Sparse categorical entropy.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Relu</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activation was used with the hidden layers and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softmax</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for the last one. </a:t>
              </a:r>
              <a:endParaRPr kumimoji="0" lang="en-US" sz="4500" b="0" i="0" u="none" strike="noStrike" kern="1200" cap="none" spc="0" normalizeH="0" baseline="0" noProof="0" dirty="0">
                <a:ln>
                  <a:noFill/>
                </a:ln>
                <a:solidFill>
                  <a:srgbClr val="000000"/>
                </a:solidFill>
                <a:effectLst/>
                <a:uLnTx/>
                <a:uFillTx/>
                <a:latin typeface="Consolas" panose="020B0609020204030204" pitchFamily="49" charset="0"/>
                <a:ea typeface="+mn-ea"/>
                <a:cs typeface="Times New Roman" pitchFamily="18" charset="0"/>
              </a:endParaRPr>
            </a:p>
          </p:txBody>
        </p:sp>
        <p:sp>
          <p:nvSpPr>
            <p:cNvPr id="36" name="Text Placeholder 5">
              <a:extLst>
                <a:ext uri="{FF2B5EF4-FFF2-40B4-BE49-F238E27FC236}">
                  <a16:creationId xmlns:a16="http://schemas.microsoft.com/office/drawing/2014/main" id="{620DEC75-B352-6D9B-FCA1-1F5ED5C53253}"/>
                </a:ext>
              </a:extLst>
            </p:cNvPr>
            <p:cNvSpPr txBox="1">
              <a:spLocks/>
            </p:cNvSpPr>
            <p:nvPr/>
          </p:nvSpPr>
          <p:spPr>
            <a:xfrm>
              <a:off x="11424305" y="5121407"/>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Methods </a:t>
              </a:r>
            </a:p>
          </p:txBody>
        </p:sp>
        <p:sp>
          <p:nvSpPr>
            <p:cNvPr id="48" name="Text Placeholder 6">
              <a:extLst>
                <a:ext uri="{FF2B5EF4-FFF2-40B4-BE49-F238E27FC236}">
                  <a16:creationId xmlns:a16="http://schemas.microsoft.com/office/drawing/2014/main" id="{35917010-B955-71AC-EB27-1DAFEDDF47BD}"/>
                </a:ext>
              </a:extLst>
            </p:cNvPr>
            <p:cNvSpPr txBox="1">
              <a:spLocks/>
            </p:cNvSpPr>
            <p:nvPr/>
          </p:nvSpPr>
          <p:spPr>
            <a:xfrm>
              <a:off x="11410452" y="18037378"/>
              <a:ext cx="10081390" cy="738046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An enhanced deep super-resolution network (EDSR)  technique was applied to enhance the 64*64*3 images. Then they were fed to the pre-trained models</a:t>
              </a:r>
              <a:r>
                <a:rPr kumimoji="0" lang="ar-EG"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hyperparameter tuning is done for each model separately. </a:t>
              </a:r>
              <a:endPar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7" name="Picture 6">
            <a:extLst>
              <a:ext uri="{FF2B5EF4-FFF2-40B4-BE49-F238E27FC236}">
                <a16:creationId xmlns:a16="http://schemas.microsoft.com/office/drawing/2014/main" id="{B7EC4A60-6E99-5376-4D54-A3FF0537DD2C}"/>
              </a:ext>
            </a:extLst>
          </p:cNvPr>
          <p:cNvPicPr>
            <a:picLocks noChangeAspect="1"/>
          </p:cNvPicPr>
          <p:nvPr/>
        </p:nvPicPr>
        <p:blipFill rotWithShape="1">
          <a:blip r:embed="rId2"/>
          <a:srcRect b="77240"/>
          <a:stretch/>
        </p:blipFill>
        <p:spPr>
          <a:xfrm>
            <a:off x="16620816" y="29961908"/>
            <a:ext cx="27411958" cy="3172009"/>
          </a:xfrm>
          <a:prstGeom prst="rect">
            <a:avLst/>
          </a:prstGeom>
        </p:spPr>
      </p:pic>
      <p:pic>
        <p:nvPicPr>
          <p:cNvPr id="6" name="Picture 5">
            <a:extLst>
              <a:ext uri="{FF2B5EF4-FFF2-40B4-BE49-F238E27FC236}">
                <a16:creationId xmlns:a16="http://schemas.microsoft.com/office/drawing/2014/main" id="{73721F93-AB22-CA72-80F0-94AFD1AFDE9A}"/>
              </a:ext>
            </a:extLst>
          </p:cNvPr>
          <p:cNvPicPr>
            <a:picLocks noChangeAspect="1"/>
          </p:cNvPicPr>
          <p:nvPr/>
        </p:nvPicPr>
        <p:blipFill rotWithShape="1">
          <a:blip r:embed="rId3"/>
          <a:srcRect l="12307" t="29260" r="21667" b="27891"/>
          <a:stretch/>
        </p:blipFill>
        <p:spPr>
          <a:xfrm>
            <a:off x="0" y="25880868"/>
            <a:ext cx="16620816" cy="7027525"/>
          </a:xfrm>
          <a:prstGeom prst="rect">
            <a:avLst/>
          </a:prstGeom>
        </p:spPr>
      </p:pic>
      <p:grpSp>
        <p:nvGrpSpPr>
          <p:cNvPr id="8" name="Group 7">
            <a:extLst>
              <a:ext uri="{FF2B5EF4-FFF2-40B4-BE49-F238E27FC236}">
                <a16:creationId xmlns:a16="http://schemas.microsoft.com/office/drawing/2014/main" id="{E0C3093D-6774-0417-09E9-76021A69BD92}"/>
              </a:ext>
            </a:extLst>
          </p:cNvPr>
          <p:cNvGrpSpPr/>
          <p:nvPr/>
        </p:nvGrpSpPr>
        <p:grpSpPr>
          <a:xfrm>
            <a:off x="20458895" y="17520097"/>
            <a:ext cx="20814131" cy="7842753"/>
            <a:chOff x="30910089" y="15694715"/>
            <a:chExt cx="20814131" cy="7842753"/>
          </a:xfrm>
        </p:grpSpPr>
        <p:sp>
          <p:nvSpPr>
            <p:cNvPr id="9" name="Text Placeholder 8">
              <a:extLst>
                <a:ext uri="{FF2B5EF4-FFF2-40B4-BE49-F238E27FC236}">
                  <a16:creationId xmlns:a16="http://schemas.microsoft.com/office/drawing/2014/main" id="{BB7F8FE7-8DDC-6F4D-4DC8-8B13677FBD5B}"/>
                </a:ext>
              </a:extLst>
            </p:cNvPr>
            <p:cNvSpPr txBox="1">
              <a:spLocks/>
            </p:cNvSpPr>
            <p:nvPr/>
          </p:nvSpPr>
          <p:spPr>
            <a:xfrm>
              <a:off x="30910089" y="15694715"/>
              <a:ext cx="10047018"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Conclusion</a:t>
              </a:r>
            </a:p>
          </p:txBody>
        </p:sp>
        <p:sp>
          <p:nvSpPr>
            <p:cNvPr id="10" name="Text Placeholder 9">
              <a:extLst>
                <a:ext uri="{FF2B5EF4-FFF2-40B4-BE49-F238E27FC236}">
                  <a16:creationId xmlns:a16="http://schemas.microsoft.com/office/drawing/2014/main" id="{A77D8C7A-DB10-1277-30F0-8E8934978161}"/>
                </a:ext>
              </a:extLst>
            </p:cNvPr>
            <p:cNvSpPr txBox="1">
              <a:spLocks/>
            </p:cNvSpPr>
            <p:nvPr/>
          </p:nvSpPr>
          <p:spPr>
            <a:xfrm>
              <a:off x="33844182" y="16612518"/>
              <a:ext cx="17880038" cy="692495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6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The best model for the baseline approach is the Mobil-Net with an accuracy of 45%, however, it suffers from overfitting. </a:t>
              </a:r>
              <a:r>
                <a:rPr kumimoji="0" lang="en-US" sz="6000" b="0" i="0" u="none" strike="noStrike" kern="1200" cap="none" spc="0" normalizeH="0" baseline="0" noProof="0" dirty="0" err="1">
                  <a:ln>
                    <a:noFill/>
                  </a:ln>
                  <a:solidFill>
                    <a:srgbClr val="9C85C0">
                      <a:lumMod val="50000"/>
                    </a:srgbClr>
                  </a:solidFill>
                  <a:effectLst/>
                  <a:uLnTx/>
                  <a:uFillTx/>
                  <a:latin typeface="Times New Roman" pitchFamily="18" charset="0"/>
                  <a:ea typeface="+mn-ea"/>
                  <a:cs typeface="Times New Roman" pitchFamily="18" charset="0"/>
                </a:rPr>
                <a:t>ResNet</a:t>
              </a:r>
              <a:r>
                <a:rPr kumimoji="0" lang="en-US" sz="6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 reached only 30%, inception net reached 0.38%. After applying SR, the accuracy reached 53%, which is not so high but still higher than the baseline. In addition, the inception model got the accuracy of 50%</a:t>
              </a:r>
            </a:p>
          </p:txBody>
        </p:sp>
      </p:grpSp>
      <p:grpSp>
        <p:nvGrpSpPr>
          <p:cNvPr id="19" name="Group 18">
            <a:extLst>
              <a:ext uri="{FF2B5EF4-FFF2-40B4-BE49-F238E27FC236}">
                <a16:creationId xmlns:a16="http://schemas.microsoft.com/office/drawing/2014/main" id="{C52E189D-EE82-F972-49FD-9646121B02B9}"/>
              </a:ext>
            </a:extLst>
          </p:cNvPr>
          <p:cNvGrpSpPr/>
          <p:nvPr/>
        </p:nvGrpSpPr>
        <p:grpSpPr>
          <a:xfrm>
            <a:off x="21473180" y="5523739"/>
            <a:ext cx="16180531" cy="10441797"/>
            <a:chOff x="19413275" y="4880782"/>
            <a:chExt cx="25160210" cy="16236662"/>
          </a:xfrm>
        </p:grpSpPr>
        <p:sp>
          <p:nvSpPr>
            <p:cNvPr id="20" name="Text Placeholder 6">
              <a:extLst>
                <a:ext uri="{FF2B5EF4-FFF2-40B4-BE49-F238E27FC236}">
                  <a16:creationId xmlns:a16="http://schemas.microsoft.com/office/drawing/2014/main" id="{1A5A079D-AD51-5C9A-89A8-BD2BE73E2593}"/>
                </a:ext>
              </a:extLst>
            </p:cNvPr>
            <p:cNvSpPr txBox="1">
              <a:spLocks/>
            </p:cNvSpPr>
            <p:nvPr/>
          </p:nvSpPr>
          <p:spPr>
            <a:xfrm>
              <a:off x="22417094" y="6378481"/>
              <a:ext cx="10048874" cy="2154414"/>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5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sp>
          <p:nvSpPr>
            <p:cNvPr id="21" name="Text Placeholder 7">
              <a:extLst>
                <a:ext uri="{FF2B5EF4-FFF2-40B4-BE49-F238E27FC236}">
                  <a16:creationId xmlns:a16="http://schemas.microsoft.com/office/drawing/2014/main" id="{CF40CB7C-6140-837A-4781-C2C62256CB9F}"/>
                </a:ext>
              </a:extLst>
            </p:cNvPr>
            <p:cNvSpPr txBox="1">
              <a:spLocks/>
            </p:cNvSpPr>
            <p:nvPr/>
          </p:nvSpPr>
          <p:spPr>
            <a:xfrm>
              <a:off x="19413275" y="4880782"/>
              <a:ext cx="10012944" cy="1153608"/>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Results </a:t>
              </a:r>
            </a:p>
          </p:txBody>
        </p:sp>
        <p:sp>
          <p:nvSpPr>
            <p:cNvPr id="22" name="Text Placeholder 6">
              <a:extLst>
                <a:ext uri="{FF2B5EF4-FFF2-40B4-BE49-F238E27FC236}">
                  <a16:creationId xmlns:a16="http://schemas.microsoft.com/office/drawing/2014/main" id="{1175888E-91DB-A18E-4282-4AF11C573BD0}"/>
                </a:ext>
              </a:extLst>
            </p:cNvPr>
            <p:cNvSpPr txBox="1">
              <a:spLocks/>
            </p:cNvSpPr>
            <p:nvPr/>
          </p:nvSpPr>
          <p:spPr>
            <a:xfrm>
              <a:off x="34524611" y="5801763"/>
              <a:ext cx="10048874" cy="215441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5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pic>
          <p:nvPicPr>
            <p:cNvPr id="23" name="Picture 4">
              <a:extLst>
                <a:ext uri="{FF2B5EF4-FFF2-40B4-BE49-F238E27FC236}">
                  <a16:creationId xmlns:a16="http://schemas.microsoft.com/office/drawing/2014/main" id="{422516EE-55CA-77DB-4E9C-A0AD9B511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2536" y="8022329"/>
              <a:ext cx="10289490" cy="66067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7812F74D-559D-5E77-828A-1612ABC3AD25}"/>
                </a:ext>
              </a:extLst>
            </p:cNvPr>
            <p:cNvPicPr>
              <a:picLocks noChangeAspect="1"/>
            </p:cNvPicPr>
            <p:nvPr/>
          </p:nvPicPr>
          <p:blipFill>
            <a:blip r:embed="rId5"/>
            <a:stretch>
              <a:fillRect/>
            </a:stretch>
          </p:blipFill>
          <p:spPr>
            <a:xfrm>
              <a:off x="22349599" y="15509135"/>
              <a:ext cx="10118815" cy="5465786"/>
            </a:xfrm>
            <a:prstGeom prst="rect">
              <a:avLst/>
            </a:prstGeom>
          </p:spPr>
        </p:pic>
        <p:pic>
          <p:nvPicPr>
            <p:cNvPr id="25" name="Picture 6">
              <a:extLst>
                <a:ext uri="{FF2B5EF4-FFF2-40B4-BE49-F238E27FC236}">
                  <a16:creationId xmlns:a16="http://schemas.microsoft.com/office/drawing/2014/main" id="{10AE50B0-725A-4E86-2D58-740E62281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72779" y="7674298"/>
              <a:ext cx="9801443" cy="749044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CD0255F1-C69E-B904-A432-F7458F57275F}"/>
                </a:ext>
              </a:extLst>
            </p:cNvPr>
            <p:cNvPicPr>
              <a:picLocks noChangeAspect="1"/>
            </p:cNvPicPr>
            <p:nvPr/>
          </p:nvPicPr>
          <p:blipFill rotWithShape="1">
            <a:blip r:embed="rId7"/>
            <a:srcRect t="2388"/>
            <a:stretch/>
          </p:blipFill>
          <p:spPr>
            <a:xfrm>
              <a:off x="34072779" y="15018159"/>
              <a:ext cx="8531162" cy="6099285"/>
            </a:xfrm>
            <a:prstGeom prst="rect">
              <a:avLst/>
            </a:prstGeom>
          </p:spPr>
        </p:pic>
      </p:grpSp>
      <p:pic>
        <p:nvPicPr>
          <p:cNvPr id="27" name="Picture 26" descr="A picture containing shape&#10;&#10;Description automatically generated">
            <a:extLst>
              <a:ext uri="{FF2B5EF4-FFF2-40B4-BE49-F238E27FC236}">
                <a16:creationId xmlns:a16="http://schemas.microsoft.com/office/drawing/2014/main" id="{DE9AC9AD-BD46-E406-3B46-831560D05E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106946394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5E2180-74CD-6ABC-62C7-339F656F850F}"/>
              </a:ext>
            </a:extLst>
          </p:cNvPr>
          <p:cNvGrpSpPr/>
          <p:nvPr/>
        </p:nvGrpSpPr>
        <p:grpSpPr>
          <a:xfrm>
            <a:off x="427923" y="5548749"/>
            <a:ext cx="10636317" cy="13063828"/>
            <a:chOff x="427923" y="5548749"/>
            <a:chExt cx="10636317" cy="13063828"/>
          </a:xfrm>
        </p:grpSpPr>
        <p:sp>
          <p:nvSpPr>
            <p:cNvPr id="32" name="Text Placeholder 1">
              <a:extLst>
                <a:ext uri="{FF2B5EF4-FFF2-40B4-BE49-F238E27FC236}">
                  <a16:creationId xmlns:a16="http://schemas.microsoft.com/office/drawing/2014/main" id="{18F69F05-15AB-BBC2-AEE6-C8AAA65394E1}"/>
                </a:ext>
              </a:extLst>
            </p:cNvPr>
            <p:cNvSpPr txBox="1">
              <a:spLocks/>
            </p:cNvSpPr>
            <p:nvPr/>
          </p:nvSpPr>
          <p:spPr>
            <a:xfrm>
              <a:off x="427923" y="6378481"/>
              <a:ext cx="10636317" cy="1223409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Recently, most classification problems assumed that images have high resolution in order to extract features. In addition, most of the algorisms require large amounts of datasets to be able to learn. That’s where transfer learning was introduced to allow low resolution and less amount of dataset to be learned based on other learned models. It is basically a model trained on a huge high-resolution dataset having the needed model parameters in the last 2 or 3 layers to learn them in addition. Since we try to solve a makeup classification problem with a low number of instances (500) and 10 classes with low resolution (64*64), we aim to apply multiple methods including transfer learning to classify our objects.</a:t>
              </a:r>
            </a:p>
          </p:txBody>
        </p:sp>
        <p:sp>
          <p:nvSpPr>
            <p:cNvPr id="33" name="Text Placeholder 2">
              <a:extLst>
                <a:ext uri="{FF2B5EF4-FFF2-40B4-BE49-F238E27FC236}">
                  <a16:creationId xmlns:a16="http://schemas.microsoft.com/office/drawing/2014/main" id="{F7B8B273-AB17-0877-AC7E-B8633BFDCB6C}"/>
                </a:ext>
              </a:extLst>
            </p:cNvPr>
            <p:cNvSpPr txBox="1">
              <a:spLocks/>
            </p:cNvSpPr>
            <p:nvPr/>
          </p:nvSpPr>
          <p:spPr>
            <a:xfrm>
              <a:off x="446076" y="5548749"/>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Introduction</a:t>
              </a:r>
            </a:p>
          </p:txBody>
        </p:sp>
      </p:grpSp>
      <p:grpSp>
        <p:nvGrpSpPr>
          <p:cNvPr id="3" name="Group 2">
            <a:extLst>
              <a:ext uri="{FF2B5EF4-FFF2-40B4-BE49-F238E27FC236}">
                <a16:creationId xmlns:a16="http://schemas.microsoft.com/office/drawing/2014/main" id="{C7033349-33A7-3AB1-62B1-93DF19DEB679}"/>
              </a:ext>
            </a:extLst>
          </p:cNvPr>
          <p:cNvGrpSpPr/>
          <p:nvPr/>
        </p:nvGrpSpPr>
        <p:grpSpPr>
          <a:xfrm>
            <a:off x="421572" y="18381745"/>
            <a:ext cx="10073379" cy="7596235"/>
            <a:chOff x="421572" y="18381745"/>
            <a:chExt cx="10073379" cy="7596235"/>
          </a:xfrm>
        </p:grpSpPr>
        <p:sp>
          <p:nvSpPr>
            <p:cNvPr id="34" name="Text Placeholder 3">
              <a:extLst>
                <a:ext uri="{FF2B5EF4-FFF2-40B4-BE49-F238E27FC236}">
                  <a16:creationId xmlns:a16="http://schemas.microsoft.com/office/drawing/2014/main" id="{DB887FAD-7D1E-BB02-8650-B1669983B543}"/>
                </a:ext>
              </a:extLst>
            </p:cNvPr>
            <p:cNvSpPr txBox="1">
              <a:spLocks/>
            </p:cNvSpPr>
            <p:nvPr/>
          </p:nvSpPr>
          <p:spPr>
            <a:xfrm>
              <a:off x="427923" y="18381745"/>
              <a:ext cx="10050462"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Literature review and architecture </a:t>
              </a:r>
            </a:p>
          </p:txBody>
        </p:sp>
        <p:sp>
          <p:nvSpPr>
            <p:cNvPr id="43" name="Text Placeholder 14">
              <a:extLst>
                <a:ext uri="{FF2B5EF4-FFF2-40B4-BE49-F238E27FC236}">
                  <a16:creationId xmlns:a16="http://schemas.microsoft.com/office/drawing/2014/main" id="{7843D09C-FA16-78FC-87E2-5FC9DD9437E0}"/>
                </a:ext>
              </a:extLst>
            </p:cNvPr>
            <p:cNvSpPr txBox="1">
              <a:spLocks/>
            </p:cNvSpPr>
            <p:nvPr/>
          </p:nvSpPr>
          <p:spPr>
            <a:xfrm>
              <a:off x="421572" y="19114585"/>
              <a:ext cx="10073379" cy="686339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Multiple research papers introduced solutions for low-resolution data classification such as the following:</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transfer learning to solve the LR problem without finetuning the convent filters, just extracting features from high-resolution and low-resolution images, then feeding them to a feature transfer network with 2 layers [1].</a:t>
              </a:r>
            </a:p>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image super-resolution (SR) using the VDSR network [2,3]</a:t>
              </a:r>
            </a:p>
          </p:txBody>
        </p:sp>
      </p:grpSp>
      <p:grpSp>
        <p:nvGrpSpPr>
          <p:cNvPr id="4" name="Group 3">
            <a:extLst>
              <a:ext uri="{FF2B5EF4-FFF2-40B4-BE49-F238E27FC236}">
                <a16:creationId xmlns:a16="http://schemas.microsoft.com/office/drawing/2014/main" id="{6D07AE73-A9F6-36B1-BDD8-084131686708}"/>
              </a:ext>
            </a:extLst>
          </p:cNvPr>
          <p:cNvGrpSpPr/>
          <p:nvPr/>
        </p:nvGrpSpPr>
        <p:grpSpPr>
          <a:xfrm>
            <a:off x="11410452" y="5121407"/>
            <a:ext cx="10081390" cy="20296431"/>
            <a:chOff x="11410452" y="5121407"/>
            <a:chExt cx="10081390" cy="20296431"/>
          </a:xfrm>
        </p:grpSpPr>
        <p:sp>
          <p:nvSpPr>
            <p:cNvPr id="35" name="Text Placeholder 4">
              <a:extLst>
                <a:ext uri="{FF2B5EF4-FFF2-40B4-BE49-F238E27FC236}">
                  <a16:creationId xmlns:a16="http://schemas.microsoft.com/office/drawing/2014/main" id="{60FD3D7C-E52B-2BD3-CC02-A739AC707FC5}"/>
                </a:ext>
              </a:extLst>
            </p:cNvPr>
            <p:cNvSpPr txBox="1">
              <a:spLocks/>
            </p:cNvSpPr>
            <p:nvPr/>
          </p:nvSpPr>
          <p:spPr>
            <a:xfrm>
              <a:off x="11428410" y="6541172"/>
              <a:ext cx="10048874" cy="1191093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just"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following pre-trained models were applied for both the pre-trained model and the 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1- </a:t>
              </a:r>
              <a:r>
                <a:rPr kumimoji="0" lang="en-US" sz="40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MobileNet</a:t>
              </a: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2- Inception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3- Resnet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dataset was fed directly to the models after being resized, then the 3 FCL  with 50 epochs, Adam optimizer with LR=0.0001, and loss function: Sparse categorical entropy.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Relu</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activation was used with the hidden layers and </a:t>
              </a:r>
              <a:r>
                <a:rPr kumimoji="0" lang="en-US" sz="45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softmax</a:t>
              </a:r>
              <a:r>
                <a:rPr kumimoji="0" lang="en-US" sz="45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for the last one. </a:t>
              </a:r>
              <a:endParaRPr kumimoji="0" lang="en-US" sz="4500" b="0" i="0" u="none" strike="noStrike" kern="1200" cap="none" spc="0" normalizeH="0" baseline="0" noProof="0" dirty="0">
                <a:ln>
                  <a:noFill/>
                </a:ln>
                <a:solidFill>
                  <a:srgbClr val="000000"/>
                </a:solidFill>
                <a:effectLst/>
                <a:uLnTx/>
                <a:uFillTx/>
                <a:latin typeface="Consolas" panose="020B0609020204030204" pitchFamily="49" charset="0"/>
                <a:ea typeface="+mn-ea"/>
                <a:cs typeface="Times New Roman" pitchFamily="18" charset="0"/>
              </a:endParaRPr>
            </a:p>
          </p:txBody>
        </p:sp>
        <p:sp>
          <p:nvSpPr>
            <p:cNvPr id="36" name="Text Placeholder 5">
              <a:extLst>
                <a:ext uri="{FF2B5EF4-FFF2-40B4-BE49-F238E27FC236}">
                  <a16:creationId xmlns:a16="http://schemas.microsoft.com/office/drawing/2014/main" id="{620DEC75-B352-6D9B-FCA1-1F5ED5C53253}"/>
                </a:ext>
              </a:extLst>
            </p:cNvPr>
            <p:cNvSpPr txBox="1">
              <a:spLocks/>
            </p:cNvSpPr>
            <p:nvPr/>
          </p:nvSpPr>
          <p:spPr>
            <a:xfrm>
              <a:off x="11424305" y="5121407"/>
              <a:ext cx="10048875" cy="954099"/>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Methods </a:t>
              </a:r>
            </a:p>
          </p:txBody>
        </p:sp>
        <p:sp>
          <p:nvSpPr>
            <p:cNvPr id="48" name="Text Placeholder 6">
              <a:extLst>
                <a:ext uri="{FF2B5EF4-FFF2-40B4-BE49-F238E27FC236}">
                  <a16:creationId xmlns:a16="http://schemas.microsoft.com/office/drawing/2014/main" id="{35917010-B955-71AC-EB27-1DAFEDDF47BD}"/>
                </a:ext>
              </a:extLst>
            </p:cNvPr>
            <p:cNvSpPr txBox="1">
              <a:spLocks/>
            </p:cNvSpPr>
            <p:nvPr/>
          </p:nvSpPr>
          <p:spPr>
            <a:xfrm>
              <a:off x="11410452" y="18037378"/>
              <a:ext cx="10081390" cy="7380460"/>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An enhanced deep super-resolution network (EDSR)  technique was applied to enhance the 64*64*3 images. Then they were fed to the pre-trained models</a:t>
              </a:r>
              <a:r>
                <a:rPr kumimoji="0" lang="ar-EG" sz="5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The hyperparameter tuning is done for each model separately. </a:t>
              </a:r>
              <a:endPar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grpSp>
      <p:grpSp>
        <p:nvGrpSpPr>
          <p:cNvPr id="5" name="Group 4">
            <a:extLst>
              <a:ext uri="{FF2B5EF4-FFF2-40B4-BE49-F238E27FC236}">
                <a16:creationId xmlns:a16="http://schemas.microsoft.com/office/drawing/2014/main" id="{F54FDBD4-C033-3937-D38E-089D691C1C8D}"/>
              </a:ext>
            </a:extLst>
          </p:cNvPr>
          <p:cNvGrpSpPr/>
          <p:nvPr/>
        </p:nvGrpSpPr>
        <p:grpSpPr>
          <a:xfrm>
            <a:off x="21473180" y="5523739"/>
            <a:ext cx="16180531" cy="10441797"/>
            <a:chOff x="19413275" y="4880782"/>
            <a:chExt cx="25160210" cy="16236662"/>
          </a:xfrm>
        </p:grpSpPr>
        <p:sp>
          <p:nvSpPr>
            <p:cNvPr id="37" name="Text Placeholder 6">
              <a:extLst>
                <a:ext uri="{FF2B5EF4-FFF2-40B4-BE49-F238E27FC236}">
                  <a16:creationId xmlns:a16="http://schemas.microsoft.com/office/drawing/2014/main" id="{46DCF638-A15B-E4F4-64BD-C81D7E626C43}"/>
                </a:ext>
              </a:extLst>
            </p:cNvPr>
            <p:cNvSpPr txBox="1">
              <a:spLocks/>
            </p:cNvSpPr>
            <p:nvPr/>
          </p:nvSpPr>
          <p:spPr>
            <a:xfrm>
              <a:off x="22417094" y="6378481"/>
              <a:ext cx="10048874" cy="2154414"/>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a:ln>
                    <a:noFill/>
                  </a:ln>
                  <a:solidFill>
                    <a:srgbClr val="9C85C0">
                      <a:lumMod val="50000"/>
                    </a:srgbClr>
                  </a:solidFill>
                  <a:effectLst/>
                  <a:uLnTx/>
                  <a:uFillTx/>
                  <a:latin typeface="Times New Roman" pitchFamily="18" charset="0"/>
                  <a:ea typeface="+mn-ea"/>
                  <a:cs typeface="Times New Roman" pitchFamily="18" charset="0"/>
                </a:rPr>
                <a:t>Baseline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5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sp>
          <p:nvSpPr>
            <p:cNvPr id="38" name="Text Placeholder 7">
              <a:extLst>
                <a:ext uri="{FF2B5EF4-FFF2-40B4-BE49-F238E27FC236}">
                  <a16:creationId xmlns:a16="http://schemas.microsoft.com/office/drawing/2014/main" id="{8F1F11C2-8344-6B1C-E528-C604B2370247}"/>
                </a:ext>
              </a:extLst>
            </p:cNvPr>
            <p:cNvSpPr txBox="1">
              <a:spLocks/>
            </p:cNvSpPr>
            <p:nvPr/>
          </p:nvSpPr>
          <p:spPr>
            <a:xfrm>
              <a:off x="19413275" y="4880782"/>
              <a:ext cx="10012944" cy="1153608"/>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Results </a:t>
              </a:r>
            </a:p>
          </p:txBody>
        </p:sp>
        <p:sp>
          <p:nvSpPr>
            <p:cNvPr id="47" name="Text Placeholder 6">
              <a:extLst>
                <a:ext uri="{FF2B5EF4-FFF2-40B4-BE49-F238E27FC236}">
                  <a16:creationId xmlns:a16="http://schemas.microsoft.com/office/drawing/2014/main" id="{946554B3-5E9C-B774-31F7-49E6689786B4}"/>
                </a:ext>
              </a:extLst>
            </p:cNvPr>
            <p:cNvSpPr txBox="1">
              <a:spLocks/>
            </p:cNvSpPr>
            <p:nvPr/>
          </p:nvSpPr>
          <p:spPr>
            <a:xfrm>
              <a:off x="34524611" y="5801763"/>
              <a:ext cx="10048874" cy="215441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Enhanced model: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5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endParaRPr>
            </a:p>
          </p:txBody>
        </p:sp>
        <p:pic>
          <p:nvPicPr>
            <p:cNvPr id="52" name="Picture 4">
              <a:extLst>
                <a:ext uri="{FF2B5EF4-FFF2-40B4-BE49-F238E27FC236}">
                  <a16:creationId xmlns:a16="http://schemas.microsoft.com/office/drawing/2014/main" id="{872DFC03-C785-D724-E3DE-3E786E8F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2536" y="8022329"/>
              <a:ext cx="10289490" cy="660670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FFE257E2-357C-776C-76D1-97C23883A580}"/>
                </a:ext>
              </a:extLst>
            </p:cNvPr>
            <p:cNvPicPr>
              <a:picLocks noChangeAspect="1"/>
            </p:cNvPicPr>
            <p:nvPr/>
          </p:nvPicPr>
          <p:blipFill>
            <a:blip r:embed="rId3"/>
            <a:stretch>
              <a:fillRect/>
            </a:stretch>
          </p:blipFill>
          <p:spPr>
            <a:xfrm>
              <a:off x="22349599" y="15509135"/>
              <a:ext cx="10118815" cy="5465786"/>
            </a:xfrm>
            <a:prstGeom prst="rect">
              <a:avLst/>
            </a:prstGeom>
          </p:spPr>
        </p:pic>
        <p:pic>
          <p:nvPicPr>
            <p:cNvPr id="54" name="Picture 6">
              <a:extLst>
                <a:ext uri="{FF2B5EF4-FFF2-40B4-BE49-F238E27FC236}">
                  <a16:creationId xmlns:a16="http://schemas.microsoft.com/office/drawing/2014/main" id="{4A6A67AD-13F5-BE45-6FED-CFFF9D40E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2779" y="7674298"/>
              <a:ext cx="9801443" cy="749044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58C428FF-872E-9653-8B24-8DC22B211D83}"/>
                </a:ext>
              </a:extLst>
            </p:cNvPr>
            <p:cNvPicPr>
              <a:picLocks noChangeAspect="1"/>
            </p:cNvPicPr>
            <p:nvPr/>
          </p:nvPicPr>
          <p:blipFill rotWithShape="1">
            <a:blip r:embed="rId5"/>
            <a:srcRect t="2388"/>
            <a:stretch/>
          </p:blipFill>
          <p:spPr>
            <a:xfrm>
              <a:off x="34072779" y="15018159"/>
              <a:ext cx="8531162" cy="6099285"/>
            </a:xfrm>
            <a:prstGeom prst="rect">
              <a:avLst/>
            </a:prstGeom>
          </p:spPr>
        </p:pic>
      </p:grpSp>
      <p:grpSp>
        <p:nvGrpSpPr>
          <p:cNvPr id="61" name="Group 60">
            <a:extLst>
              <a:ext uri="{FF2B5EF4-FFF2-40B4-BE49-F238E27FC236}">
                <a16:creationId xmlns:a16="http://schemas.microsoft.com/office/drawing/2014/main" id="{22FE2F39-CF32-8F24-7D40-EAECA1FFED38}"/>
              </a:ext>
            </a:extLst>
          </p:cNvPr>
          <p:cNvGrpSpPr/>
          <p:nvPr/>
        </p:nvGrpSpPr>
        <p:grpSpPr>
          <a:xfrm>
            <a:off x="5932593" y="500963"/>
            <a:ext cx="31998968" cy="4803510"/>
            <a:chOff x="5932593" y="500963"/>
            <a:chExt cx="31998968" cy="4803510"/>
          </a:xfrm>
        </p:grpSpPr>
        <p:sp>
          <p:nvSpPr>
            <p:cNvPr id="58" name="Text Placeholder 17">
              <a:extLst>
                <a:ext uri="{FF2B5EF4-FFF2-40B4-BE49-F238E27FC236}">
                  <a16:creationId xmlns:a16="http://schemas.microsoft.com/office/drawing/2014/main" id="{5143066A-DE82-89B6-A0D4-C269892692D3}"/>
                </a:ext>
              </a:extLst>
            </p:cNvPr>
            <p:cNvSpPr txBox="1">
              <a:spLocks/>
            </p:cNvSpPr>
            <p:nvPr/>
          </p:nvSpPr>
          <p:spPr>
            <a:xfrm>
              <a:off x="5932593" y="500963"/>
              <a:ext cx="31998968" cy="1569660"/>
            </a:xfrm>
            <a:prstGeom prst="rect">
              <a:avLst/>
            </a:prstGeom>
          </p:spPr>
          <p:txBody>
            <a:bodyPr lIns="91440" tIns="45720" rIns="91440" bIns="45720" anchor="t" anchorCtr="0">
              <a:sp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9600" b="1" i="0" u="none" strike="noStrike" kern="1200" cap="none" spc="0" normalizeH="0" baseline="0" noProof="0" dirty="0">
                  <a:ln>
                    <a:noFill/>
                  </a:ln>
                  <a:solidFill>
                    <a:srgbClr val="9C85C0">
                      <a:lumMod val="50000"/>
                    </a:srgbClr>
                  </a:solidFill>
                  <a:effectLst/>
                  <a:uLnTx/>
                  <a:uFillTx/>
                  <a:latin typeface="Calibri"/>
                  <a:ea typeface="+mn-ea"/>
                  <a:cs typeface="+mn-cs"/>
                </a:rPr>
                <a:t>Makeup Classification project poster</a:t>
              </a:r>
            </a:p>
          </p:txBody>
        </p:sp>
        <p:sp>
          <p:nvSpPr>
            <p:cNvPr id="44" name="Text Placeholder 15">
              <a:extLst>
                <a:ext uri="{FF2B5EF4-FFF2-40B4-BE49-F238E27FC236}">
                  <a16:creationId xmlns:a16="http://schemas.microsoft.com/office/drawing/2014/main" id="{1E8559F4-C849-4340-05BF-ED926EC02F9B}"/>
                </a:ext>
              </a:extLst>
            </p:cNvPr>
            <p:cNvSpPr txBox="1">
              <a:spLocks/>
            </p:cNvSpPr>
            <p:nvPr/>
          </p:nvSpPr>
          <p:spPr>
            <a:xfrm>
              <a:off x="5932593" y="3383947"/>
              <a:ext cx="31998968" cy="1920526"/>
            </a:xfrm>
            <a:prstGeom prst="rect">
              <a:avLst/>
            </a:prstGeom>
          </p:spPr>
          <p:txBody>
            <a:bodyPr anchor="t" anchorCtr="0">
              <a:spAutoFit/>
            </a:bodyPr>
            <a:lstStyle>
              <a:lvl1pPr marL="0" indent="0" algn="ctr" defTabSz="4388900" rtl="0" eaLnBrk="1" latinLnBrk="0" hangingPunct="1">
                <a:spcBef>
                  <a:spcPct val="20000"/>
                </a:spcBef>
                <a:buFontTx/>
                <a:buNone/>
                <a:defRPr sz="54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Computer vision final project</a:t>
              </a:r>
            </a:p>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Supervised by: Dr. Amirhossein </a:t>
              </a:r>
              <a:r>
                <a:rPr kumimoji="0" lang="en-US" sz="5400" b="0" i="0" u="none" strike="noStrike" kern="1200" cap="none" spc="0" normalizeH="0" baseline="0" noProof="0" dirty="0" err="1">
                  <a:ln>
                    <a:noFill/>
                  </a:ln>
                  <a:solidFill>
                    <a:srgbClr val="9C85C0">
                      <a:lumMod val="50000"/>
                    </a:srgbClr>
                  </a:solidFill>
                  <a:effectLst/>
                  <a:uLnTx/>
                  <a:uFillTx/>
                  <a:latin typeface="Calibri"/>
                  <a:ea typeface="+mn-ea"/>
                  <a:cs typeface="+mn-cs"/>
                </a:rPr>
                <a:t>Monjazeb</a:t>
              </a:r>
              <a:r>
                <a:rPr kumimoji="0" lang="en-US" sz="5400" b="0" i="0" u="none" strike="noStrike" kern="1200" cap="none" spc="0" normalizeH="0" baseline="0" noProof="0" dirty="0">
                  <a:ln>
                    <a:noFill/>
                  </a:ln>
                  <a:solidFill>
                    <a:srgbClr val="9C85C0">
                      <a:lumMod val="50000"/>
                    </a:srgbClr>
                  </a:solidFill>
                  <a:effectLst/>
                  <a:uLnTx/>
                  <a:uFillTx/>
                  <a:latin typeface="Calibri"/>
                  <a:ea typeface="+mn-ea"/>
                  <a:cs typeface="+mn-cs"/>
                </a:rPr>
                <a:t> </a:t>
              </a:r>
            </a:p>
          </p:txBody>
        </p:sp>
        <p:sp>
          <p:nvSpPr>
            <p:cNvPr id="45" name="Text Placeholder 16">
              <a:extLst>
                <a:ext uri="{FF2B5EF4-FFF2-40B4-BE49-F238E27FC236}">
                  <a16:creationId xmlns:a16="http://schemas.microsoft.com/office/drawing/2014/main" id="{0C4BBE2F-D454-18E0-2B2F-DFA257ABE186}"/>
                </a:ext>
              </a:extLst>
            </p:cNvPr>
            <p:cNvSpPr txBox="1">
              <a:spLocks/>
            </p:cNvSpPr>
            <p:nvPr/>
          </p:nvSpPr>
          <p:spPr>
            <a:xfrm>
              <a:off x="5932593" y="2103787"/>
              <a:ext cx="31998968" cy="1323439"/>
            </a:xfrm>
            <a:prstGeom prst="rect">
              <a:avLst/>
            </a:prstGeom>
          </p:spPr>
          <p:txBody>
            <a:bodyPr anchor="t" anchorCtr="0">
              <a:sp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kumimoji="0" lang="en-US" sz="8000" b="0" i="0" u="none" strike="noStrike" kern="1200" cap="none" spc="0" normalizeH="0" baseline="0" noProof="0">
                  <a:ln>
                    <a:noFill/>
                  </a:ln>
                  <a:solidFill>
                    <a:srgbClr val="9C85C0">
                      <a:lumMod val="50000"/>
                    </a:srgbClr>
                  </a:solidFill>
                  <a:effectLst/>
                  <a:uLnTx/>
                  <a:uFillTx/>
                  <a:latin typeface="Calibri"/>
                  <a:ea typeface="+mn-ea"/>
                  <a:cs typeface="+mn-cs"/>
                </a:rPr>
                <a:t>Group 15</a:t>
              </a:r>
              <a:endParaRPr kumimoji="0" lang="en-US" sz="8000" b="0" i="0" u="none" strike="noStrike" kern="1200" cap="none" spc="0" normalizeH="0" baseline="0" noProof="0" dirty="0">
                <a:ln>
                  <a:noFill/>
                </a:ln>
                <a:solidFill>
                  <a:srgbClr val="9C85C0">
                    <a:lumMod val="50000"/>
                  </a:srgbClr>
                </a:solidFill>
                <a:effectLst/>
                <a:uLnTx/>
                <a:uFillTx/>
                <a:latin typeface="Calibri"/>
                <a:ea typeface="+mn-ea"/>
                <a:cs typeface="+mn-cs"/>
              </a:endParaRPr>
            </a:p>
          </p:txBody>
        </p:sp>
      </p:grpSp>
      <p:pic>
        <p:nvPicPr>
          <p:cNvPr id="7" name="Picture 6">
            <a:extLst>
              <a:ext uri="{FF2B5EF4-FFF2-40B4-BE49-F238E27FC236}">
                <a16:creationId xmlns:a16="http://schemas.microsoft.com/office/drawing/2014/main" id="{B7EC4A60-6E99-5376-4D54-A3FF0537DD2C}"/>
              </a:ext>
            </a:extLst>
          </p:cNvPr>
          <p:cNvPicPr>
            <a:picLocks noChangeAspect="1"/>
          </p:cNvPicPr>
          <p:nvPr/>
        </p:nvPicPr>
        <p:blipFill rotWithShape="1">
          <a:blip r:embed="rId6"/>
          <a:srcRect b="77240"/>
          <a:stretch/>
        </p:blipFill>
        <p:spPr>
          <a:xfrm>
            <a:off x="16620816" y="29961908"/>
            <a:ext cx="27411958" cy="3172009"/>
          </a:xfrm>
          <a:prstGeom prst="rect">
            <a:avLst/>
          </a:prstGeom>
        </p:spPr>
      </p:pic>
      <p:pic>
        <p:nvPicPr>
          <p:cNvPr id="6" name="Picture 5">
            <a:extLst>
              <a:ext uri="{FF2B5EF4-FFF2-40B4-BE49-F238E27FC236}">
                <a16:creationId xmlns:a16="http://schemas.microsoft.com/office/drawing/2014/main" id="{73721F93-AB22-CA72-80F0-94AFD1AFDE9A}"/>
              </a:ext>
            </a:extLst>
          </p:cNvPr>
          <p:cNvPicPr>
            <a:picLocks noChangeAspect="1"/>
          </p:cNvPicPr>
          <p:nvPr/>
        </p:nvPicPr>
        <p:blipFill rotWithShape="1">
          <a:blip r:embed="rId7"/>
          <a:srcRect l="12307" t="29260" r="21667" b="27891"/>
          <a:stretch/>
        </p:blipFill>
        <p:spPr>
          <a:xfrm>
            <a:off x="0" y="25880868"/>
            <a:ext cx="16620816" cy="7027525"/>
          </a:xfrm>
          <a:prstGeom prst="rect">
            <a:avLst/>
          </a:prstGeom>
        </p:spPr>
      </p:pic>
      <p:grpSp>
        <p:nvGrpSpPr>
          <p:cNvPr id="14" name="Group 13">
            <a:extLst>
              <a:ext uri="{FF2B5EF4-FFF2-40B4-BE49-F238E27FC236}">
                <a16:creationId xmlns:a16="http://schemas.microsoft.com/office/drawing/2014/main" id="{6CD98E74-BAA0-35D9-179F-DB1B57447F53}"/>
              </a:ext>
            </a:extLst>
          </p:cNvPr>
          <p:cNvGrpSpPr/>
          <p:nvPr/>
        </p:nvGrpSpPr>
        <p:grpSpPr>
          <a:xfrm>
            <a:off x="23361530" y="20991828"/>
            <a:ext cx="18730976" cy="11425609"/>
            <a:chOff x="33356190" y="19121176"/>
            <a:chExt cx="10414577" cy="11425609"/>
          </a:xfrm>
        </p:grpSpPr>
        <p:sp>
          <p:nvSpPr>
            <p:cNvPr id="15" name="Text Placeholder 9">
              <a:extLst>
                <a:ext uri="{FF2B5EF4-FFF2-40B4-BE49-F238E27FC236}">
                  <a16:creationId xmlns:a16="http://schemas.microsoft.com/office/drawing/2014/main" id="{17093843-0383-C405-AC5A-1B97CF609119}"/>
                </a:ext>
              </a:extLst>
            </p:cNvPr>
            <p:cNvSpPr txBox="1">
              <a:spLocks/>
            </p:cNvSpPr>
            <p:nvPr/>
          </p:nvSpPr>
          <p:spPr>
            <a:xfrm>
              <a:off x="33723749" y="20667180"/>
              <a:ext cx="10047018" cy="987960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6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1- The dataset was not available online and the collected one was not so clear and in small size (500)</a:t>
              </a:r>
            </a:p>
            <a:p>
              <a:pPr marL="0" marR="0" lvl="0" indent="0" algn="l" defTabSz="4388900" eaLnBrk="1" fontAlgn="auto" latinLnBrk="0" hangingPunct="1">
                <a:lnSpc>
                  <a:spcPct val="100000"/>
                </a:lnSpc>
                <a:spcBef>
                  <a:spcPct val="20000"/>
                </a:spcBef>
                <a:spcAft>
                  <a:spcPts val="0"/>
                </a:spcAft>
                <a:buClrTx/>
                <a:buSzTx/>
                <a:buFont typeface="Arial" pitchFamily="34" charset="0"/>
                <a:buNone/>
                <a:tabLst/>
                <a:defRPr/>
              </a:pPr>
              <a:r>
                <a:rPr kumimoji="0" lang="en-US" sz="6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2- The 64*64 size that we should work on with this quality of images didn’t support high performance even with retraining layers of inception model</a:t>
              </a:r>
            </a:p>
          </p:txBody>
        </p:sp>
        <p:sp>
          <p:nvSpPr>
            <p:cNvPr id="16" name="Text Placeholder 8">
              <a:extLst>
                <a:ext uri="{FF2B5EF4-FFF2-40B4-BE49-F238E27FC236}">
                  <a16:creationId xmlns:a16="http://schemas.microsoft.com/office/drawing/2014/main" id="{A685DA53-E49B-BA89-E0B5-145DCD791127}"/>
                </a:ext>
              </a:extLst>
            </p:cNvPr>
            <p:cNvSpPr txBox="1">
              <a:spLocks/>
            </p:cNvSpPr>
            <p:nvPr/>
          </p:nvSpPr>
          <p:spPr>
            <a:xfrm>
              <a:off x="33356190" y="19121176"/>
              <a:ext cx="10047018" cy="1661985"/>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eaLnBrk="1" fontAlgn="auto" latinLnBrk="0" hangingPunct="1">
                <a:lnSpc>
                  <a:spcPct val="100000"/>
                </a:lnSpc>
                <a:spcBef>
                  <a:spcPct val="20000"/>
                </a:spcBef>
                <a:spcAft>
                  <a:spcPts val="0"/>
                </a:spcAft>
                <a:buClrTx/>
                <a:buSzTx/>
                <a:buFont typeface="Arial" pitchFamily="34" charset="0"/>
                <a:buNone/>
                <a:tabLst/>
                <a:defRPr/>
              </a:pPr>
              <a:r>
                <a:rPr kumimoji="0" lang="en-US" sz="9600" b="1" i="0" u="sng" strike="noStrike" kern="1200" cap="none" spc="0" normalizeH="0" baseline="0" noProof="0" dirty="0">
                  <a:ln>
                    <a:noFill/>
                  </a:ln>
                  <a:solidFill>
                    <a:srgbClr val="9C85C0">
                      <a:lumMod val="50000"/>
                    </a:srgbClr>
                  </a:solidFill>
                  <a:effectLst/>
                  <a:uLnTx/>
                  <a:uFillTx/>
                  <a:latin typeface="Calibri"/>
                  <a:ea typeface="+mn-ea"/>
                  <a:cs typeface="+mn-cs"/>
                </a:rPr>
                <a:t>Limitations</a:t>
              </a:r>
            </a:p>
          </p:txBody>
        </p:sp>
      </p:grpSp>
      <p:grpSp>
        <p:nvGrpSpPr>
          <p:cNvPr id="17" name="Group 16">
            <a:extLst>
              <a:ext uri="{FF2B5EF4-FFF2-40B4-BE49-F238E27FC236}">
                <a16:creationId xmlns:a16="http://schemas.microsoft.com/office/drawing/2014/main" id="{B5AB5752-5333-8642-DAAC-F317A3152CF1}"/>
              </a:ext>
            </a:extLst>
          </p:cNvPr>
          <p:cNvGrpSpPr/>
          <p:nvPr/>
        </p:nvGrpSpPr>
        <p:grpSpPr>
          <a:xfrm>
            <a:off x="32465353" y="16154784"/>
            <a:ext cx="10047018" cy="4061364"/>
            <a:chOff x="33844182" y="15782786"/>
            <a:chExt cx="10047018" cy="4061364"/>
          </a:xfrm>
        </p:grpSpPr>
        <p:sp>
          <p:nvSpPr>
            <p:cNvPr id="18" name="Text Placeholder 8">
              <a:extLst>
                <a:ext uri="{FF2B5EF4-FFF2-40B4-BE49-F238E27FC236}">
                  <a16:creationId xmlns:a16="http://schemas.microsoft.com/office/drawing/2014/main" id="{41815A13-C379-A90B-018F-9C1ED15F114B}"/>
                </a:ext>
              </a:extLst>
            </p:cNvPr>
            <p:cNvSpPr txBox="1">
              <a:spLocks/>
            </p:cNvSpPr>
            <p:nvPr/>
          </p:nvSpPr>
          <p:spPr>
            <a:xfrm>
              <a:off x="33844182" y="15782786"/>
              <a:ext cx="10047018" cy="954099"/>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5000" b="1" i="0" u="sng" strike="noStrike" kern="1200" cap="none" spc="0" normalizeH="0" baseline="0" noProof="0" dirty="0">
                  <a:ln>
                    <a:noFill/>
                  </a:ln>
                  <a:solidFill>
                    <a:srgbClr val="9C85C0">
                      <a:lumMod val="50000"/>
                    </a:srgbClr>
                  </a:solidFill>
                  <a:effectLst/>
                  <a:uLnTx/>
                  <a:uFillTx/>
                  <a:latin typeface="Calibri"/>
                  <a:ea typeface="+mn-ea"/>
                  <a:cs typeface="+mn-cs"/>
                </a:rPr>
                <a:t>Conclusion</a:t>
              </a:r>
            </a:p>
          </p:txBody>
        </p:sp>
        <p:sp>
          <p:nvSpPr>
            <p:cNvPr id="19" name="Text Placeholder 9">
              <a:extLst>
                <a:ext uri="{FF2B5EF4-FFF2-40B4-BE49-F238E27FC236}">
                  <a16:creationId xmlns:a16="http://schemas.microsoft.com/office/drawing/2014/main" id="{160B9367-8FEB-5150-FBE1-613072B9D08F}"/>
                </a:ext>
              </a:extLst>
            </p:cNvPr>
            <p:cNvSpPr txBox="1">
              <a:spLocks/>
            </p:cNvSpPr>
            <p:nvPr/>
          </p:nvSpPr>
          <p:spPr>
            <a:xfrm>
              <a:off x="33844182" y="16612518"/>
              <a:ext cx="10047018" cy="3231632"/>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The best model for the baseline approach is the Mobil-Net with an accuracy of 45%, however, it suffers from overfitting. </a:t>
              </a:r>
              <a:r>
                <a:rPr kumimoji="0" lang="en-US" sz="3000" b="0" i="0" u="none" strike="noStrike" kern="1200" cap="none" spc="0" normalizeH="0" baseline="0" noProof="0" dirty="0" err="1">
                  <a:ln>
                    <a:noFill/>
                  </a:ln>
                  <a:solidFill>
                    <a:srgbClr val="9C85C0">
                      <a:lumMod val="50000"/>
                    </a:srgbClr>
                  </a:solidFill>
                  <a:effectLst/>
                  <a:uLnTx/>
                  <a:uFillTx/>
                  <a:latin typeface="Times New Roman" pitchFamily="18" charset="0"/>
                  <a:ea typeface="+mn-ea"/>
                  <a:cs typeface="Times New Roman" pitchFamily="18" charset="0"/>
                </a:rPr>
                <a:t>ResNet</a:t>
              </a:r>
              <a:r>
                <a:rPr kumimoji="0" lang="en-US" sz="30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 reached only 30%, inception net reached 0.38%. After applying SR, the accuracy reached 53%, which is not so high but still higher than the baseline. In addition, the inception model got the accuracy of 50%</a:t>
              </a:r>
            </a:p>
          </p:txBody>
        </p:sp>
      </p:grpSp>
      <p:pic>
        <p:nvPicPr>
          <p:cNvPr id="20" name="Picture 19" descr="A picture containing shape&#10;&#10;Description automatically generated">
            <a:extLst>
              <a:ext uri="{FF2B5EF4-FFF2-40B4-BE49-F238E27FC236}">
                <a16:creationId xmlns:a16="http://schemas.microsoft.com/office/drawing/2014/main" id="{8C93FD5E-8432-4921-F5FD-495B6D6D7B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56622" y="542527"/>
            <a:ext cx="2109220" cy="1786132"/>
          </a:xfrm>
          <a:prstGeom prst="rect">
            <a:avLst/>
          </a:prstGeom>
        </p:spPr>
      </p:pic>
    </p:spTree>
    <p:extLst>
      <p:ext uri="{BB962C8B-B14F-4D97-AF65-F5344CB8AC3E}">
        <p14:creationId xmlns:p14="http://schemas.microsoft.com/office/powerpoint/2010/main" val="421274534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3149</Words>
  <Application>Microsoft Office PowerPoint</Application>
  <PresentationFormat>Custom</PresentationFormat>
  <Paragraphs>182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Ziada</dc:creator>
  <cp:lastModifiedBy>Ahmed Ziada</cp:lastModifiedBy>
  <cp:revision>5</cp:revision>
  <dcterms:created xsi:type="dcterms:W3CDTF">2022-11-24T00:42:28Z</dcterms:created>
  <dcterms:modified xsi:type="dcterms:W3CDTF">2022-11-24T01:04:39Z</dcterms:modified>
</cp:coreProperties>
</file>