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9" r:id="rId4"/>
    <p:sldId id="258" r:id="rId5"/>
    <p:sldId id="278" r:id="rId6"/>
    <p:sldId id="259" r:id="rId7"/>
    <p:sldId id="269" r:id="rId8"/>
    <p:sldId id="271" r:id="rId9"/>
    <p:sldId id="272" r:id="rId10"/>
    <p:sldId id="260" r:id="rId11"/>
    <p:sldId id="273" r:id="rId12"/>
    <p:sldId id="274" r:id="rId13"/>
    <p:sldId id="266" r:id="rId14"/>
    <p:sldId id="261" r:id="rId15"/>
    <p:sldId id="262" r:id="rId16"/>
    <p:sldId id="275" r:id="rId17"/>
    <p:sldId id="263" r:id="rId18"/>
    <p:sldId id="264" r:id="rId19"/>
    <p:sldId id="277" r:id="rId20"/>
    <p:sldId id="276" r:id="rId21"/>
    <p:sldId id="26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DFDF-23B1-4AF8-B463-B767ACC07C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7C9CEA-4AAA-407C-9C5A-56D100EB4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0DFE5-0F53-49AF-9176-CA76FBC42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3387-3E25-4309-B04D-F274D633D17B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DAE4B-352A-479A-9FDA-2A5EB5F22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6CC29-ECEE-45FD-90A6-29968C126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BE7DF-F2B5-46D5-9037-BCD19FF12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986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E6718-BAA8-48D6-B5D6-5D2331749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1A9D8B-22B2-498F-A52D-98FEE2425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6BD38-0F30-4086-AB14-CBFF48103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3387-3E25-4309-B04D-F274D633D17B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5D720-1CD2-49B9-8168-63A095EAE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2FBCF-C396-4878-90EE-05C16475D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BE7DF-F2B5-46D5-9037-BCD19FF12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7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C9BDD9-FCF0-4174-BD97-B8F9AD1C43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0A5698-A842-428B-8323-B2E4C4B9BB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13874-1489-48DA-8D44-AC096E983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3387-3E25-4309-B04D-F274D633D17B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D5554-C1FC-4347-9950-95074B7D2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EC0D9-B284-4335-820C-640DD81E9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BE7DF-F2B5-46D5-9037-BCD19FF12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507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EBBAD-5ECF-444F-B3B2-28558F328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CFD9A-D385-4E1A-9EEF-66EDECAE9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55B2E-9203-4A5C-B854-D7FF792AA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3387-3E25-4309-B04D-F274D633D17B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4CD54-98A3-43A7-9667-9295ACCCE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2DDA2-2A70-4059-9888-053FFF402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BE7DF-F2B5-46D5-9037-BCD19FF12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06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AE623-6AE5-4476-B048-F01B9AB59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5A0C9B-0041-49EF-9477-B339292C7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CC544-3D1D-4F45-928C-1D30F3A8D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3387-3E25-4309-B04D-F274D633D17B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2FBF1-CC9A-4B15-A121-21E2B1D2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60688-721C-48D7-B042-E884ABAAC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BE7DF-F2B5-46D5-9037-BCD19FF12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950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3A871-BAFD-4155-AD03-C9BDB588E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92511-8BBC-4FC0-A9C0-2299766C39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7FCF93-A269-43A9-B12D-F7BDC4BA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2EB932-2C3A-407B-B8D4-A0F6A94E3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3387-3E25-4309-B04D-F274D633D17B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0009F2-69FE-474D-A63B-4F564818F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15EC3-0086-471D-BB2D-6BCB88603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BE7DF-F2B5-46D5-9037-BCD19FF12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88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B4DC4-4E14-4CC5-A9F6-4B903E0CF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B8A68-709D-46F7-ACA3-25AD0E516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6A56E-6B87-4E06-9087-BB4585D13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9A9B1C-7481-4069-B004-BEDFF1C88E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429B7F-754A-4D23-BE66-2F18FEB17A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25270-4C9E-4536-9B58-2D84E96ED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3387-3E25-4309-B04D-F274D633D17B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6099F8-E68B-4DBA-B39F-30DB36A28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B508AD-B005-4AFB-94BF-C47C87752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BE7DF-F2B5-46D5-9037-BCD19FF12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697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579B1-8C96-40F8-8667-DED8B8B98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960699-7A11-4C25-B72F-9926BC8F7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3387-3E25-4309-B04D-F274D633D17B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2A2D1-0EA1-463D-B950-90260B995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CCCAD3-86DD-4F90-A2EA-272FBFD1C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BE7DF-F2B5-46D5-9037-BCD19FF12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54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5AC77D-B6B6-48C5-997A-02951522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3387-3E25-4309-B04D-F274D633D17B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3037B2-7B21-460F-B087-D6E1C50EB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3FB62-AC84-4D51-A375-A68AEDCEC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BE7DF-F2B5-46D5-9037-BCD19FF12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83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0907F-A2B7-491F-92F2-FFC176CFD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779F9-9801-491A-8A27-D66B75D36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320257-D0C6-4343-ADB4-70098B31C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695929-78A0-4AB1-86F7-5350CDA0F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3387-3E25-4309-B04D-F274D633D17B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9C0CB0-FE4E-4A6A-AA03-DF724C1D2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62E730-80FF-4C74-94BD-6747C5479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BE7DF-F2B5-46D5-9037-BCD19FF12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460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A8CF1-6DA3-4FA3-9F93-E304CA922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96F3B1-876A-4B17-85B7-1D60C6ADE9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B8789A-BF19-4742-8E94-C6BAD20E8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199A3-5B56-4941-94E1-E4AF898D3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3387-3E25-4309-B04D-F274D633D17B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117413-5A6E-4C1A-94C6-35AE01B7F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10BB8-5327-4E76-BC42-152CDB7D2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BE7DF-F2B5-46D5-9037-BCD19FF12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063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77433A-3B02-4908-8742-786D80C7E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44B4A9-E028-4056-9F3D-D08F6512F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8A7B9-FCAC-4CB8-9BC6-7641C3D614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53387-3E25-4309-B04D-F274D633D17B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2F8B3-CBF0-4E7D-A961-CDBB53C721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14AA6-9A19-4C41-A4FA-472976D479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BE7DF-F2B5-46D5-9037-BCD19FF12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227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1D3E8-3276-4184-B6A7-861251FD37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0" i="0" u="none" strike="noStrike" baseline="0" dirty="0">
                <a:latin typeface="ArialMT"/>
              </a:rPr>
              <a:t>Term Project template</a:t>
            </a:r>
            <a:endParaRPr lang="en-US" sz="3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0B72DF-5004-4EBD-870A-68CF3278C0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221713"/>
          </a:xfrm>
        </p:spPr>
        <p:txBody>
          <a:bodyPr>
            <a:normAutofit fontScale="92500" lnSpcReduction="20000"/>
          </a:bodyPr>
          <a:lstStyle/>
          <a:p>
            <a:r>
              <a:rPr lang="en-US" b="0" i="0" u="none" strike="noStrike" baseline="0" dirty="0">
                <a:latin typeface="ArialMT"/>
              </a:rPr>
              <a:t>Group</a:t>
            </a:r>
            <a:r>
              <a:rPr lang="en-US" b="0" i="0" u="none" strike="noStrike" baseline="0" dirty="0">
                <a:solidFill>
                  <a:srgbClr val="C00000"/>
                </a:solidFill>
                <a:latin typeface="ArialMT"/>
              </a:rPr>
              <a:t>#26</a:t>
            </a:r>
          </a:p>
          <a:p>
            <a:endParaRPr lang="en-US" b="0" i="0" u="none" strike="noStrike" baseline="0" dirty="0">
              <a:latin typeface="ArialMT"/>
            </a:endParaRPr>
          </a:p>
          <a:p>
            <a:r>
              <a:rPr lang="en-US" b="0" i="0" u="none" strike="noStrike" baseline="0" dirty="0">
                <a:latin typeface="ArialMT"/>
              </a:rPr>
              <a:t>Names </a:t>
            </a:r>
          </a:p>
          <a:p>
            <a:r>
              <a:rPr lang="en-US" b="0" i="0" u="none" strike="noStrike" baseline="0" dirty="0">
                <a:solidFill>
                  <a:srgbClr val="C00000"/>
                </a:solidFill>
                <a:latin typeface="ArialMT"/>
              </a:rPr>
              <a:t>Sawsan </a:t>
            </a:r>
            <a:r>
              <a:rPr lang="en-US" b="0" i="0" u="none" strike="noStrike" baseline="0" dirty="0" err="1">
                <a:solidFill>
                  <a:srgbClr val="C00000"/>
                </a:solidFill>
                <a:latin typeface="ArialMT"/>
              </a:rPr>
              <a:t>Awad</a:t>
            </a:r>
            <a:r>
              <a:rPr lang="en-US" b="0" i="0" u="none" strike="noStrike" baseline="0" dirty="0">
                <a:solidFill>
                  <a:srgbClr val="C00000"/>
                </a:solidFill>
                <a:latin typeface="ArialMT"/>
              </a:rPr>
              <a:t> (</a:t>
            </a:r>
            <a:r>
              <a:rPr lang="en-US" sz="1800" b="1" dirty="0">
                <a:solidFill>
                  <a:srgbClr val="C00000"/>
                </a:solidFill>
                <a:effectLst/>
                <a:latin typeface="ArialMT"/>
                <a:ea typeface="Calibri" panose="020F0502020204030204" pitchFamily="34" charset="0"/>
                <a:cs typeface="Helvetica" panose="020B0604020202020204" pitchFamily="34" charset="0"/>
              </a:rPr>
              <a:t>300327224</a:t>
            </a:r>
            <a:r>
              <a:rPr lang="en-US" b="0" i="0" u="none" strike="noStrike" baseline="0" dirty="0">
                <a:solidFill>
                  <a:srgbClr val="C00000"/>
                </a:solidFill>
                <a:latin typeface="ArialMT"/>
              </a:rPr>
              <a:t>)</a:t>
            </a:r>
          </a:p>
          <a:p>
            <a:r>
              <a:rPr lang="en-US" dirty="0" err="1">
                <a:solidFill>
                  <a:srgbClr val="C00000"/>
                </a:solidFill>
                <a:latin typeface="ArialMT"/>
              </a:rPr>
              <a:t>Sondos</a:t>
            </a:r>
            <a:r>
              <a:rPr lang="en-US" dirty="0">
                <a:solidFill>
                  <a:srgbClr val="C00000"/>
                </a:solidFill>
                <a:latin typeface="ArialMT"/>
              </a:rPr>
              <a:t> Ali (</a:t>
            </a:r>
            <a:r>
              <a:rPr lang="en-US" sz="1800" b="1" dirty="0">
                <a:solidFill>
                  <a:srgbClr val="C00000"/>
                </a:solidFill>
                <a:effectLst/>
                <a:latin typeface="ArialMT"/>
                <a:ea typeface="Calibri" panose="020F0502020204030204" pitchFamily="34" charset="0"/>
                <a:cs typeface="Helvetica" panose="020B0604020202020204" pitchFamily="34" charset="0"/>
              </a:rPr>
              <a:t>300327219</a:t>
            </a:r>
            <a:r>
              <a:rPr lang="en-US" dirty="0">
                <a:solidFill>
                  <a:srgbClr val="C00000"/>
                </a:solidFill>
                <a:latin typeface="ArialMT"/>
              </a:rPr>
              <a:t>)</a:t>
            </a:r>
          </a:p>
          <a:p>
            <a:r>
              <a:rPr lang="en-US" b="0" i="0" u="none" strike="noStrike" baseline="0" dirty="0">
                <a:solidFill>
                  <a:srgbClr val="C00000"/>
                </a:solidFill>
                <a:latin typeface="ArialMT"/>
              </a:rPr>
              <a:t>Toka Mostafa (</a:t>
            </a:r>
            <a:r>
              <a:rPr lang="en-US" sz="1800" b="1" dirty="0">
                <a:solidFill>
                  <a:srgbClr val="C00000"/>
                </a:solidFill>
                <a:effectLst/>
                <a:latin typeface="ArialMT"/>
                <a:ea typeface="Calibri" panose="020F0502020204030204" pitchFamily="34" charset="0"/>
                <a:cs typeface="Helvetica" panose="020B0604020202020204" pitchFamily="34" charset="0"/>
              </a:rPr>
              <a:t>300327284</a:t>
            </a:r>
            <a:r>
              <a:rPr lang="en-US" b="0" i="0" u="none" strike="noStrike" baseline="0" dirty="0">
                <a:solidFill>
                  <a:srgbClr val="C00000"/>
                </a:solidFill>
                <a:latin typeface="ArialM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25994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30110-188D-41A7-A7EF-5933A2A2C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b="0" i="0" u="none" strike="noStrike" baseline="0" dirty="0">
                <a:latin typeface="ArialMT"/>
              </a:rPr>
              <a:t>Compare dimensionality reduction to feature selection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31978-8BFB-4CF6-9081-81D43D841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PCA (Dimensionality reduction)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Best k = 20 features          Accuracy = 75.22%                </a:t>
            </a:r>
            <a:r>
              <a:rPr lang="en-US" sz="2800" b="1" dirty="0">
                <a:solidFill>
                  <a:srgbClr val="00B050"/>
                </a:solidFill>
              </a:rPr>
              <a:t>Winner</a:t>
            </a:r>
            <a:endParaRPr lang="en-US" b="1" dirty="0">
              <a:solidFill>
                <a:srgbClr val="00B050"/>
              </a:solidFill>
            </a:endParaRPr>
          </a:p>
          <a:p>
            <a:endParaRPr lang="en-US" dirty="0"/>
          </a:p>
          <a:p>
            <a:r>
              <a:rPr lang="en-US" dirty="0"/>
              <a:t>Mutual information (Feature selection)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Best k = 19 features        Accuracy = 74.68%</a:t>
            </a:r>
          </a:p>
          <a:p>
            <a:endParaRPr lang="en-US" dirty="0"/>
          </a:p>
          <a:p>
            <a:r>
              <a:rPr lang="en-US" dirty="0" err="1"/>
              <a:t>Anova</a:t>
            </a:r>
            <a:r>
              <a:rPr lang="en-US" dirty="0"/>
              <a:t> (Feature selection)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Best k = 17 features        Accuracy = 74.86%</a:t>
            </a:r>
          </a:p>
        </p:txBody>
      </p:sp>
    </p:spTree>
    <p:extLst>
      <p:ext uri="{BB962C8B-B14F-4D97-AF65-F5344CB8AC3E}">
        <p14:creationId xmlns:p14="http://schemas.microsoft.com/office/powerpoint/2010/main" val="2209501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EB7B9-7C93-4E80-960F-9AF8F0F72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>
                <a:latin typeface="ArialMT"/>
              </a:rPr>
              <a:t>Accuracies of feature engineering</a:t>
            </a:r>
            <a:endParaRPr lang="en-US" sz="4800" dirty="0">
              <a:latin typeface="ArialM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9CA790-B463-4F2D-9D01-FA42AA00D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049" y="2412784"/>
            <a:ext cx="3924300" cy="3257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48B64B-075F-492E-9FE0-2ECFC2184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225" y="2412785"/>
            <a:ext cx="3800475" cy="3257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C3B70B-C723-4E0B-B522-E4C05AF8CA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2450" y="2412784"/>
            <a:ext cx="360045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831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8F4C6-B552-481B-8ECD-425F2AD3F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ArialMT"/>
              </a:rPr>
              <a:t>TSNE plot for PCA and </a:t>
            </a:r>
            <a:r>
              <a:rPr lang="en-US" sz="4800" dirty="0" err="1">
                <a:latin typeface="ArialMT"/>
              </a:rPr>
              <a:t>Anova</a:t>
            </a:r>
            <a:endParaRPr lang="en-US" sz="4800" dirty="0">
              <a:latin typeface="ArialM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23DA5A-FA3E-43AB-988A-8B2C94790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72" y="1860988"/>
            <a:ext cx="6017028" cy="46318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B93987-237A-4CC6-88D6-08CD7F44F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6050" y="1860987"/>
            <a:ext cx="5695949" cy="468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60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66880-21D4-413A-A2F6-1351BAD529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b="0" i="0" u="none" strike="noStrike" baseline="0" dirty="0">
                <a:latin typeface="ArialMT"/>
              </a:rPr>
              <a:t>Vary the MLP 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01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4B86C-71C5-4502-9292-56E936E85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0" i="0" u="none" strike="noStrike" baseline="0" dirty="0">
                <a:latin typeface="ArialMT"/>
              </a:rPr>
              <a:t>Vary the MLP parameters (Batch size)</a:t>
            </a:r>
            <a:endParaRPr lang="en-US" sz="48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AD22B57-758F-4589-A319-496595D01E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998933"/>
              </p:ext>
            </p:extLst>
          </p:nvPr>
        </p:nvGraphicFramePr>
        <p:xfrm>
          <a:off x="121332" y="3293615"/>
          <a:ext cx="11949336" cy="22815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3852">
                  <a:extLst>
                    <a:ext uri="{9D8B030D-6E8A-4147-A177-3AD203B41FA5}">
                      <a16:colId xmlns:a16="http://schemas.microsoft.com/office/drawing/2014/main" val="677343623"/>
                    </a:ext>
                  </a:extLst>
                </a:gridCol>
                <a:gridCol w="663852">
                  <a:extLst>
                    <a:ext uri="{9D8B030D-6E8A-4147-A177-3AD203B41FA5}">
                      <a16:colId xmlns:a16="http://schemas.microsoft.com/office/drawing/2014/main" val="751182607"/>
                    </a:ext>
                  </a:extLst>
                </a:gridCol>
                <a:gridCol w="663852">
                  <a:extLst>
                    <a:ext uri="{9D8B030D-6E8A-4147-A177-3AD203B41FA5}">
                      <a16:colId xmlns:a16="http://schemas.microsoft.com/office/drawing/2014/main" val="1867983242"/>
                    </a:ext>
                  </a:extLst>
                </a:gridCol>
                <a:gridCol w="663852">
                  <a:extLst>
                    <a:ext uri="{9D8B030D-6E8A-4147-A177-3AD203B41FA5}">
                      <a16:colId xmlns:a16="http://schemas.microsoft.com/office/drawing/2014/main" val="2246887138"/>
                    </a:ext>
                  </a:extLst>
                </a:gridCol>
                <a:gridCol w="663852">
                  <a:extLst>
                    <a:ext uri="{9D8B030D-6E8A-4147-A177-3AD203B41FA5}">
                      <a16:colId xmlns:a16="http://schemas.microsoft.com/office/drawing/2014/main" val="3760762466"/>
                    </a:ext>
                  </a:extLst>
                </a:gridCol>
                <a:gridCol w="663852">
                  <a:extLst>
                    <a:ext uri="{9D8B030D-6E8A-4147-A177-3AD203B41FA5}">
                      <a16:colId xmlns:a16="http://schemas.microsoft.com/office/drawing/2014/main" val="3455903166"/>
                    </a:ext>
                  </a:extLst>
                </a:gridCol>
                <a:gridCol w="663852">
                  <a:extLst>
                    <a:ext uri="{9D8B030D-6E8A-4147-A177-3AD203B41FA5}">
                      <a16:colId xmlns:a16="http://schemas.microsoft.com/office/drawing/2014/main" val="2054218092"/>
                    </a:ext>
                  </a:extLst>
                </a:gridCol>
                <a:gridCol w="663852">
                  <a:extLst>
                    <a:ext uri="{9D8B030D-6E8A-4147-A177-3AD203B41FA5}">
                      <a16:colId xmlns:a16="http://schemas.microsoft.com/office/drawing/2014/main" val="1336292576"/>
                    </a:ext>
                  </a:extLst>
                </a:gridCol>
                <a:gridCol w="663852">
                  <a:extLst>
                    <a:ext uri="{9D8B030D-6E8A-4147-A177-3AD203B41FA5}">
                      <a16:colId xmlns:a16="http://schemas.microsoft.com/office/drawing/2014/main" val="2858193160"/>
                    </a:ext>
                  </a:extLst>
                </a:gridCol>
                <a:gridCol w="663852">
                  <a:extLst>
                    <a:ext uri="{9D8B030D-6E8A-4147-A177-3AD203B41FA5}">
                      <a16:colId xmlns:a16="http://schemas.microsoft.com/office/drawing/2014/main" val="1965111818"/>
                    </a:ext>
                  </a:extLst>
                </a:gridCol>
                <a:gridCol w="663852">
                  <a:extLst>
                    <a:ext uri="{9D8B030D-6E8A-4147-A177-3AD203B41FA5}">
                      <a16:colId xmlns:a16="http://schemas.microsoft.com/office/drawing/2014/main" val="1400109881"/>
                    </a:ext>
                  </a:extLst>
                </a:gridCol>
                <a:gridCol w="663852">
                  <a:extLst>
                    <a:ext uri="{9D8B030D-6E8A-4147-A177-3AD203B41FA5}">
                      <a16:colId xmlns:a16="http://schemas.microsoft.com/office/drawing/2014/main" val="119547328"/>
                    </a:ext>
                  </a:extLst>
                </a:gridCol>
                <a:gridCol w="663852">
                  <a:extLst>
                    <a:ext uri="{9D8B030D-6E8A-4147-A177-3AD203B41FA5}">
                      <a16:colId xmlns:a16="http://schemas.microsoft.com/office/drawing/2014/main" val="3067223898"/>
                    </a:ext>
                  </a:extLst>
                </a:gridCol>
                <a:gridCol w="663852">
                  <a:extLst>
                    <a:ext uri="{9D8B030D-6E8A-4147-A177-3AD203B41FA5}">
                      <a16:colId xmlns:a16="http://schemas.microsoft.com/office/drawing/2014/main" val="2111552716"/>
                    </a:ext>
                  </a:extLst>
                </a:gridCol>
                <a:gridCol w="663852">
                  <a:extLst>
                    <a:ext uri="{9D8B030D-6E8A-4147-A177-3AD203B41FA5}">
                      <a16:colId xmlns:a16="http://schemas.microsoft.com/office/drawing/2014/main" val="2204322907"/>
                    </a:ext>
                  </a:extLst>
                </a:gridCol>
                <a:gridCol w="663852">
                  <a:extLst>
                    <a:ext uri="{9D8B030D-6E8A-4147-A177-3AD203B41FA5}">
                      <a16:colId xmlns:a16="http://schemas.microsoft.com/office/drawing/2014/main" val="1743111672"/>
                    </a:ext>
                  </a:extLst>
                </a:gridCol>
                <a:gridCol w="663852">
                  <a:extLst>
                    <a:ext uri="{9D8B030D-6E8A-4147-A177-3AD203B41FA5}">
                      <a16:colId xmlns:a16="http://schemas.microsoft.com/office/drawing/2014/main" val="1664056819"/>
                    </a:ext>
                  </a:extLst>
                </a:gridCol>
                <a:gridCol w="663852">
                  <a:extLst>
                    <a:ext uri="{9D8B030D-6E8A-4147-A177-3AD203B41FA5}">
                      <a16:colId xmlns:a16="http://schemas.microsoft.com/office/drawing/2014/main" val="1770835977"/>
                    </a:ext>
                  </a:extLst>
                </a:gridCol>
              </a:tblGrid>
              <a:tr h="683581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Batch 32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Batch 64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Batch 128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476533"/>
                  </a:ext>
                </a:extLst>
              </a:tr>
              <a:tr h="683581"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  <a:p>
                      <a:r>
                        <a:rPr lang="en-US" dirty="0"/>
                        <a:t>Train 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  <a:p>
                      <a:r>
                        <a:rPr lang="en-US" dirty="0"/>
                        <a:t>Test</a:t>
                      </a:r>
                    </a:p>
                    <a:p>
                      <a:r>
                        <a:rPr lang="en-US" dirty="0"/>
                        <a:t>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 Train 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 Test 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Avg Train 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Avg Test 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  <a:p>
                      <a:r>
                        <a:rPr lang="en-US" dirty="0"/>
                        <a:t>Train 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  <a:p>
                      <a:r>
                        <a:rPr lang="en-US" dirty="0"/>
                        <a:t>Test</a:t>
                      </a:r>
                    </a:p>
                    <a:p>
                      <a:r>
                        <a:rPr lang="en-US" dirty="0"/>
                        <a:t>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 Train 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 Test 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Avg Train 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Avg Test 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  <a:p>
                      <a:r>
                        <a:rPr lang="en-US" dirty="0"/>
                        <a:t>Train 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  <a:p>
                      <a:r>
                        <a:rPr lang="en-US" dirty="0"/>
                        <a:t>Test</a:t>
                      </a:r>
                    </a:p>
                    <a:p>
                      <a:r>
                        <a:rPr lang="en-US" dirty="0"/>
                        <a:t>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 Train 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 Test 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Avg Train 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Avg Test acc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25801"/>
                  </a:ext>
                </a:extLst>
              </a:tr>
              <a:tr h="683581">
                <a:tc>
                  <a:txBody>
                    <a:bodyPr/>
                    <a:lstStyle/>
                    <a:p>
                      <a:r>
                        <a:rPr lang="en-US" dirty="0"/>
                        <a:t>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60.8%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58.6%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68.98%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883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4898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1BD46-8517-4116-A032-C3F426DED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i="0" u="none" strike="noStrike" baseline="0" dirty="0">
                <a:latin typeface="ArialMT"/>
              </a:rPr>
              <a:t>Hidden layers vs. neurons/layer</a:t>
            </a:r>
            <a:endParaRPr lang="en-US" sz="4800" dirty="0">
              <a:latin typeface="ArialMT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E7CA0A2-106B-4C1B-9267-6F5F024D4E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8743330"/>
              </p:ext>
            </p:extLst>
          </p:nvPr>
        </p:nvGraphicFramePr>
        <p:xfrm>
          <a:off x="0" y="2660126"/>
          <a:ext cx="12192000" cy="37883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7680">
                  <a:extLst>
                    <a:ext uri="{9D8B030D-6E8A-4147-A177-3AD203B41FA5}">
                      <a16:colId xmlns:a16="http://schemas.microsoft.com/office/drawing/2014/main" val="281651236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4008790452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36327735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1251274649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819292312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3640104650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3275384290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920769275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879221165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1863010265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343250391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84899797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4135008474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1708879289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1893870860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47722529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1269402998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144987041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36734280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3456171161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3672778268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3130590237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1138509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1690223597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3845770855"/>
                    </a:ext>
                  </a:extLst>
                </a:gridCol>
              </a:tblGrid>
              <a:tr h="587935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One hidden layer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Two hidden layers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Four hidden layers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Eight hidden layers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503514"/>
                  </a:ext>
                </a:extLst>
              </a:tr>
              <a:tr h="587935">
                <a:tc>
                  <a:txBody>
                    <a:bodyPr/>
                    <a:lstStyle/>
                    <a:p>
                      <a:r>
                        <a:rPr lang="en-US" sz="1200" b="1" dirty="0"/>
                        <a:t>#of neurons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Max Train 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Max</a:t>
                      </a:r>
                    </a:p>
                    <a:p>
                      <a:r>
                        <a:rPr lang="en-US" sz="1200" dirty="0"/>
                        <a:t>Test acc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Min Train 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Min Test 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Avg Train 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Avg Test 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Max Train 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Max</a:t>
                      </a:r>
                    </a:p>
                    <a:p>
                      <a:r>
                        <a:rPr lang="en-US" sz="1200" dirty="0"/>
                        <a:t>Test acc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Min Train 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Min Test 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Avg Train 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Avg Test 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Max Train 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Max</a:t>
                      </a:r>
                    </a:p>
                    <a:p>
                      <a:r>
                        <a:rPr lang="en-US" sz="1200" dirty="0"/>
                        <a:t>Test acc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Min Train 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Min Test 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Avg Train 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Avg Test 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Max Train 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Max</a:t>
                      </a:r>
                    </a:p>
                    <a:p>
                      <a:r>
                        <a:rPr lang="en-US" sz="1200" dirty="0"/>
                        <a:t>Test acc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Min Train 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Min Test 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Avg Train 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Avg Test acc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864929"/>
                  </a:ext>
                </a:extLst>
              </a:tr>
              <a:tr h="587935">
                <a:tc>
                  <a:txBody>
                    <a:bodyPr/>
                    <a:lstStyle/>
                    <a:p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775828"/>
                  </a:ext>
                </a:extLst>
              </a:tr>
              <a:tr h="587935">
                <a:tc>
                  <a:txBody>
                    <a:bodyPr/>
                    <a:lstStyle/>
                    <a:p>
                      <a:r>
                        <a:rPr lang="en-US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913434"/>
                  </a:ext>
                </a:extLst>
              </a:tr>
              <a:tr h="587935">
                <a:tc>
                  <a:txBody>
                    <a:bodyPr/>
                    <a:lstStyle/>
                    <a:p>
                      <a:r>
                        <a:rPr lang="en-US" b="1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000029"/>
                  </a:ext>
                </a:extLst>
              </a:tr>
              <a:tr h="587935">
                <a:tc>
                  <a:txBody>
                    <a:bodyPr/>
                    <a:lstStyle/>
                    <a:p>
                      <a:r>
                        <a:rPr lang="en-US" b="1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66.2%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65%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824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0227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CE912-DCFF-499E-95CE-B5F9E77DB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ArialMT"/>
              </a:rPr>
              <a:t>Plot the number of neurons vs the avg test accuracy</a:t>
            </a:r>
            <a:endParaRPr lang="en-US" sz="3200" dirty="0">
              <a:latin typeface="ArialM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C2E723-D554-4EB3-9FF1-0AC78DDEA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711" y="1714500"/>
            <a:ext cx="6516209" cy="432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240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DBF76-06E9-42F3-8CE7-5E1A0A938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i="0" u="none" strike="noStrike" baseline="0" dirty="0">
                <a:latin typeface="ArialMT"/>
              </a:rPr>
              <a:t>Learning rate and different optimizers</a:t>
            </a:r>
            <a:endParaRPr lang="en-US" sz="4800" dirty="0">
              <a:latin typeface="ArialMT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A4E1FC4-98C3-4D5D-A3F5-887B7BB12A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897195"/>
              </p:ext>
            </p:extLst>
          </p:nvPr>
        </p:nvGraphicFramePr>
        <p:xfrm>
          <a:off x="0" y="2038688"/>
          <a:ext cx="12191996" cy="4485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1684">
                  <a:extLst>
                    <a:ext uri="{9D8B030D-6E8A-4147-A177-3AD203B41FA5}">
                      <a16:colId xmlns:a16="http://schemas.microsoft.com/office/drawing/2014/main" val="2813718639"/>
                    </a:ext>
                  </a:extLst>
                </a:gridCol>
                <a:gridCol w="641684">
                  <a:extLst>
                    <a:ext uri="{9D8B030D-6E8A-4147-A177-3AD203B41FA5}">
                      <a16:colId xmlns:a16="http://schemas.microsoft.com/office/drawing/2014/main" val="4036441111"/>
                    </a:ext>
                  </a:extLst>
                </a:gridCol>
                <a:gridCol w="641684">
                  <a:extLst>
                    <a:ext uri="{9D8B030D-6E8A-4147-A177-3AD203B41FA5}">
                      <a16:colId xmlns:a16="http://schemas.microsoft.com/office/drawing/2014/main" val="405839733"/>
                    </a:ext>
                  </a:extLst>
                </a:gridCol>
                <a:gridCol w="641684">
                  <a:extLst>
                    <a:ext uri="{9D8B030D-6E8A-4147-A177-3AD203B41FA5}">
                      <a16:colId xmlns:a16="http://schemas.microsoft.com/office/drawing/2014/main" val="2831781873"/>
                    </a:ext>
                  </a:extLst>
                </a:gridCol>
                <a:gridCol w="641684">
                  <a:extLst>
                    <a:ext uri="{9D8B030D-6E8A-4147-A177-3AD203B41FA5}">
                      <a16:colId xmlns:a16="http://schemas.microsoft.com/office/drawing/2014/main" val="743307888"/>
                    </a:ext>
                  </a:extLst>
                </a:gridCol>
                <a:gridCol w="641684">
                  <a:extLst>
                    <a:ext uri="{9D8B030D-6E8A-4147-A177-3AD203B41FA5}">
                      <a16:colId xmlns:a16="http://schemas.microsoft.com/office/drawing/2014/main" val="4254148193"/>
                    </a:ext>
                  </a:extLst>
                </a:gridCol>
                <a:gridCol w="641684">
                  <a:extLst>
                    <a:ext uri="{9D8B030D-6E8A-4147-A177-3AD203B41FA5}">
                      <a16:colId xmlns:a16="http://schemas.microsoft.com/office/drawing/2014/main" val="2429544819"/>
                    </a:ext>
                  </a:extLst>
                </a:gridCol>
                <a:gridCol w="641684">
                  <a:extLst>
                    <a:ext uri="{9D8B030D-6E8A-4147-A177-3AD203B41FA5}">
                      <a16:colId xmlns:a16="http://schemas.microsoft.com/office/drawing/2014/main" val="2368232930"/>
                    </a:ext>
                  </a:extLst>
                </a:gridCol>
                <a:gridCol w="641684">
                  <a:extLst>
                    <a:ext uri="{9D8B030D-6E8A-4147-A177-3AD203B41FA5}">
                      <a16:colId xmlns:a16="http://schemas.microsoft.com/office/drawing/2014/main" val="66233390"/>
                    </a:ext>
                  </a:extLst>
                </a:gridCol>
                <a:gridCol w="641684">
                  <a:extLst>
                    <a:ext uri="{9D8B030D-6E8A-4147-A177-3AD203B41FA5}">
                      <a16:colId xmlns:a16="http://schemas.microsoft.com/office/drawing/2014/main" val="2449726678"/>
                    </a:ext>
                  </a:extLst>
                </a:gridCol>
                <a:gridCol w="641684">
                  <a:extLst>
                    <a:ext uri="{9D8B030D-6E8A-4147-A177-3AD203B41FA5}">
                      <a16:colId xmlns:a16="http://schemas.microsoft.com/office/drawing/2014/main" val="1494406007"/>
                    </a:ext>
                  </a:extLst>
                </a:gridCol>
                <a:gridCol w="641684">
                  <a:extLst>
                    <a:ext uri="{9D8B030D-6E8A-4147-A177-3AD203B41FA5}">
                      <a16:colId xmlns:a16="http://schemas.microsoft.com/office/drawing/2014/main" val="3377754653"/>
                    </a:ext>
                  </a:extLst>
                </a:gridCol>
                <a:gridCol w="641684">
                  <a:extLst>
                    <a:ext uri="{9D8B030D-6E8A-4147-A177-3AD203B41FA5}">
                      <a16:colId xmlns:a16="http://schemas.microsoft.com/office/drawing/2014/main" val="2992973344"/>
                    </a:ext>
                  </a:extLst>
                </a:gridCol>
                <a:gridCol w="641684">
                  <a:extLst>
                    <a:ext uri="{9D8B030D-6E8A-4147-A177-3AD203B41FA5}">
                      <a16:colId xmlns:a16="http://schemas.microsoft.com/office/drawing/2014/main" val="2528465951"/>
                    </a:ext>
                  </a:extLst>
                </a:gridCol>
                <a:gridCol w="641684">
                  <a:extLst>
                    <a:ext uri="{9D8B030D-6E8A-4147-A177-3AD203B41FA5}">
                      <a16:colId xmlns:a16="http://schemas.microsoft.com/office/drawing/2014/main" val="1559379234"/>
                    </a:ext>
                  </a:extLst>
                </a:gridCol>
                <a:gridCol w="641684">
                  <a:extLst>
                    <a:ext uri="{9D8B030D-6E8A-4147-A177-3AD203B41FA5}">
                      <a16:colId xmlns:a16="http://schemas.microsoft.com/office/drawing/2014/main" val="2749167918"/>
                    </a:ext>
                  </a:extLst>
                </a:gridCol>
                <a:gridCol w="641684">
                  <a:extLst>
                    <a:ext uri="{9D8B030D-6E8A-4147-A177-3AD203B41FA5}">
                      <a16:colId xmlns:a16="http://schemas.microsoft.com/office/drawing/2014/main" val="2701033519"/>
                    </a:ext>
                  </a:extLst>
                </a:gridCol>
                <a:gridCol w="641684">
                  <a:extLst>
                    <a:ext uri="{9D8B030D-6E8A-4147-A177-3AD203B41FA5}">
                      <a16:colId xmlns:a16="http://schemas.microsoft.com/office/drawing/2014/main" val="4174833633"/>
                    </a:ext>
                  </a:extLst>
                </a:gridCol>
                <a:gridCol w="641684">
                  <a:extLst>
                    <a:ext uri="{9D8B030D-6E8A-4147-A177-3AD203B41FA5}">
                      <a16:colId xmlns:a16="http://schemas.microsoft.com/office/drawing/2014/main" val="36394098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Learning rate = 0.1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Learning rate = 0.01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Learning rate = 0.001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957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/>
                        <a:t>Optimizer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Max Train 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Max</a:t>
                      </a:r>
                    </a:p>
                    <a:p>
                      <a:r>
                        <a:rPr lang="en-US" sz="1200" dirty="0"/>
                        <a:t>Test acc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Min Train 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Min Test 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Avg Train 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Avg Test 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Max Train 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Max</a:t>
                      </a:r>
                    </a:p>
                    <a:p>
                      <a:r>
                        <a:rPr lang="en-US" sz="1200" dirty="0"/>
                        <a:t>Test acc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Min Train 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Min Test 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Avg Train 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Avg Test 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Max Train 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Max</a:t>
                      </a:r>
                    </a:p>
                    <a:p>
                      <a:r>
                        <a:rPr lang="en-US" sz="1200" dirty="0"/>
                        <a:t>Test acc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Min Train 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Min Test 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Avg Train 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Avg Test acc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793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AdamW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397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SGD</a:t>
                      </a:r>
                    </a:p>
                    <a:p>
                      <a:r>
                        <a:rPr lang="en-US" sz="1400" b="1" dirty="0"/>
                        <a:t>(m=0.1)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009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SGD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(m=0.5)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039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SGD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(m=0.9)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764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Rprop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63.6%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59.2%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455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9174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E3CF3-1111-47B5-A830-9D4DE286F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i="0" u="none" strike="noStrike" baseline="0" dirty="0">
                <a:latin typeface="ArialMT"/>
              </a:rPr>
              <a:t>Activation functions</a:t>
            </a:r>
            <a:endParaRPr lang="en-US" sz="4800" dirty="0">
              <a:latin typeface="ArialMT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AEA3A9E-A249-45EC-89A6-E13E31A817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0770909"/>
              </p:ext>
            </p:extLst>
          </p:nvPr>
        </p:nvGraphicFramePr>
        <p:xfrm>
          <a:off x="71021" y="3431219"/>
          <a:ext cx="12055872" cy="165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328">
                  <a:extLst>
                    <a:ext uri="{9D8B030D-6E8A-4147-A177-3AD203B41FA5}">
                      <a16:colId xmlns:a16="http://schemas.microsoft.com/office/drawing/2014/main" val="2740890417"/>
                    </a:ext>
                  </a:extLst>
                </a:gridCol>
                <a:gridCol w="502328">
                  <a:extLst>
                    <a:ext uri="{9D8B030D-6E8A-4147-A177-3AD203B41FA5}">
                      <a16:colId xmlns:a16="http://schemas.microsoft.com/office/drawing/2014/main" val="1187278585"/>
                    </a:ext>
                  </a:extLst>
                </a:gridCol>
                <a:gridCol w="502328">
                  <a:extLst>
                    <a:ext uri="{9D8B030D-6E8A-4147-A177-3AD203B41FA5}">
                      <a16:colId xmlns:a16="http://schemas.microsoft.com/office/drawing/2014/main" val="1973603484"/>
                    </a:ext>
                  </a:extLst>
                </a:gridCol>
                <a:gridCol w="502328">
                  <a:extLst>
                    <a:ext uri="{9D8B030D-6E8A-4147-A177-3AD203B41FA5}">
                      <a16:colId xmlns:a16="http://schemas.microsoft.com/office/drawing/2014/main" val="3229661498"/>
                    </a:ext>
                  </a:extLst>
                </a:gridCol>
                <a:gridCol w="502328">
                  <a:extLst>
                    <a:ext uri="{9D8B030D-6E8A-4147-A177-3AD203B41FA5}">
                      <a16:colId xmlns:a16="http://schemas.microsoft.com/office/drawing/2014/main" val="4136758424"/>
                    </a:ext>
                  </a:extLst>
                </a:gridCol>
                <a:gridCol w="502328">
                  <a:extLst>
                    <a:ext uri="{9D8B030D-6E8A-4147-A177-3AD203B41FA5}">
                      <a16:colId xmlns:a16="http://schemas.microsoft.com/office/drawing/2014/main" val="3825768436"/>
                    </a:ext>
                  </a:extLst>
                </a:gridCol>
                <a:gridCol w="502328">
                  <a:extLst>
                    <a:ext uri="{9D8B030D-6E8A-4147-A177-3AD203B41FA5}">
                      <a16:colId xmlns:a16="http://schemas.microsoft.com/office/drawing/2014/main" val="1615763083"/>
                    </a:ext>
                  </a:extLst>
                </a:gridCol>
                <a:gridCol w="502328">
                  <a:extLst>
                    <a:ext uri="{9D8B030D-6E8A-4147-A177-3AD203B41FA5}">
                      <a16:colId xmlns:a16="http://schemas.microsoft.com/office/drawing/2014/main" val="2456439886"/>
                    </a:ext>
                  </a:extLst>
                </a:gridCol>
                <a:gridCol w="502328">
                  <a:extLst>
                    <a:ext uri="{9D8B030D-6E8A-4147-A177-3AD203B41FA5}">
                      <a16:colId xmlns:a16="http://schemas.microsoft.com/office/drawing/2014/main" val="3983728777"/>
                    </a:ext>
                  </a:extLst>
                </a:gridCol>
                <a:gridCol w="502328">
                  <a:extLst>
                    <a:ext uri="{9D8B030D-6E8A-4147-A177-3AD203B41FA5}">
                      <a16:colId xmlns:a16="http://schemas.microsoft.com/office/drawing/2014/main" val="3532172137"/>
                    </a:ext>
                  </a:extLst>
                </a:gridCol>
                <a:gridCol w="502328">
                  <a:extLst>
                    <a:ext uri="{9D8B030D-6E8A-4147-A177-3AD203B41FA5}">
                      <a16:colId xmlns:a16="http://schemas.microsoft.com/office/drawing/2014/main" val="2013609369"/>
                    </a:ext>
                  </a:extLst>
                </a:gridCol>
                <a:gridCol w="502328">
                  <a:extLst>
                    <a:ext uri="{9D8B030D-6E8A-4147-A177-3AD203B41FA5}">
                      <a16:colId xmlns:a16="http://schemas.microsoft.com/office/drawing/2014/main" val="136312352"/>
                    </a:ext>
                  </a:extLst>
                </a:gridCol>
                <a:gridCol w="502328">
                  <a:extLst>
                    <a:ext uri="{9D8B030D-6E8A-4147-A177-3AD203B41FA5}">
                      <a16:colId xmlns:a16="http://schemas.microsoft.com/office/drawing/2014/main" val="2688485388"/>
                    </a:ext>
                  </a:extLst>
                </a:gridCol>
                <a:gridCol w="502328">
                  <a:extLst>
                    <a:ext uri="{9D8B030D-6E8A-4147-A177-3AD203B41FA5}">
                      <a16:colId xmlns:a16="http://schemas.microsoft.com/office/drawing/2014/main" val="150564410"/>
                    </a:ext>
                  </a:extLst>
                </a:gridCol>
                <a:gridCol w="502328">
                  <a:extLst>
                    <a:ext uri="{9D8B030D-6E8A-4147-A177-3AD203B41FA5}">
                      <a16:colId xmlns:a16="http://schemas.microsoft.com/office/drawing/2014/main" val="2450218630"/>
                    </a:ext>
                  </a:extLst>
                </a:gridCol>
                <a:gridCol w="502328">
                  <a:extLst>
                    <a:ext uri="{9D8B030D-6E8A-4147-A177-3AD203B41FA5}">
                      <a16:colId xmlns:a16="http://schemas.microsoft.com/office/drawing/2014/main" val="436686495"/>
                    </a:ext>
                  </a:extLst>
                </a:gridCol>
                <a:gridCol w="502328">
                  <a:extLst>
                    <a:ext uri="{9D8B030D-6E8A-4147-A177-3AD203B41FA5}">
                      <a16:colId xmlns:a16="http://schemas.microsoft.com/office/drawing/2014/main" val="3884566934"/>
                    </a:ext>
                  </a:extLst>
                </a:gridCol>
                <a:gridCol w="502328">
                  <a:extLst>
                    <a:ext uri="{9D8B030D-6E8A-4147-A177-3AD203B41FA5}">
                      <a16:colId xmlns:a16="http://schemas.microsoft.com/office/drawing/2014/main" val="1918164725"/>
                    </a:ext>
                  </a:extLst>
                </a:gridCol>
                <a:gridCol w="502328">
                  <a:extLst>
                    <a:ext uri="{9D8B030D-6E8A-4147-A177-3AD203B41FA5}">
                      <a16:colId xmlns:a16="http://schemas.microsoft.com/office/drawing/2014/main" val="1426581859"/>
                    </a:ext>
                  </a:extLst>
                </a:gridCol>
                <a:gridCol w="502328">
                  <a:extLst>
                    <a:ext uri="{9D8B030D-6E8A-4147-A177-3AD203B41FA5}">
                      <a16:colId xmlns:a16="http://schemas.microsoft.com/office/drawing/2014/main" val="1443941699"/>
                    </a:ext>
                  </a:extLst>
                </a:gridCol>
                <a:gridCol w="502328">
                  <a:extLst>
                    <a:ext uri="{9D8B030D-6E8A-4147-A177-3AD203B41FA5}">
                      <a16:colId xmlns:a16="http://schemas.microsoft.com/office/drawing/2014/main" val="85712526"/>
                    </a:ext>
                  </a:extLst>
                </a:gridCol>
                <a:gridCol w="502328">
                  <a:extLst>
                    <a:ext uri="{9D8B030D-6E8A-4147-A177-3AD203B41FA5}">
                      <a16:colId xmlns:a16="http://schemas.microsoft.com/office/drawing/2014/main" val="538730744"/>
                    </a:ext>
                  </a:extLst>
                </a:gridCol>
                <a:gridCol w="502328">
                  <a:extLst>
                    <a:ext uri="{9D8B030D-6E8A-4147-A177-3AD203B41FA5}">
                      <a16:colId xmlns:a16="http://schemas.microsoft.com/office/drawing/2014/main" val="3828236590"/>
                    </a:ext>
                  </a:extLst>
                </a:gridCol>
                <a:gridCol w="502328">
                  <a:extLst>
                    <a:ext uri="{9D8B030D-6E8A-4147-A177-3AD203B41FA5}">
                      <a16:colId xmlns:a16="http://schemas.microsoft.com/office/drawing/2014/main" val="3406552216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Relu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Leaky </a:t>
                      </a:r>
                      <a:r>
                        <a:rPr lang="en-US" b="1" dirty="0" err="1"/>
                        <a:t>relu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Sigmoid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Tanh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278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Max Train 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Max</a:t>
                      </a:r>
                    </a:p>
                    <a:p>
                      <a:r>
                        <a:rPr lang="en-US" sz="1200" dirty="0"/>
                        <a:t>Test acc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Min Train 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Min Test 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Avg Train 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Avg Test 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Max Train 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Max</a:t>
                      </a:r>
                    </a:p>
                    <a:p>
                      <a:r>
                        <a:rPr lang="en-US" sz="1200" dirty="0"/>
                        <a:t>Test acc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Min Train 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Min Test 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Avg Train 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Avg Test 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Max Train 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Max</a:t>
                      </a:r>
                    </a:p>
                    <a:p>
                      <a:r>
                        <a:rPr lang="en-US" sz="1200" dirty="0"/>
                        <a:t>Test acc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Min Train 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Min Test 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Avg Train 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Avg Test 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Max Train 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Max</a:t>
                      </a:r>
                    </a:p>
                    <a:p>
                      <a:r>
                        <a:rPr lang="en-US" sz="1200" dirty="0"/>
                        <a:t>Test acc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Min Train 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Min Test 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Avg Train 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Avg Test acc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551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66.1%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62.2%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25.4%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23.4%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41.1%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38.1%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65.6%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65.2%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25.4%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22.6%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42.3%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39.9%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25.4%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22.6%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21.4%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21.7%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24.6%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22.5%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61.9%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58.8%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46.4%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42.6%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highlight>
                            <a:srgbClr val="FFFF00"/>
                          </a:highlight>
                        </a:rPr>
                        <a:t>54.3%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highlight>
                            <a:srgbClr val="FFFF00"/>
                          </a:highlight>
                        </a:rPr>
                        <a:t>51.3%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014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001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1CEC2-9AEC-493E-94F9-A785104F7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ArialMT"/>
              </a:rPr>
              <a:t>Confusion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14D113-1BF7-45B7-8151-619102896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100" y="2187144"/>
            <a:ext cx="5476875" cy="381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284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A8F04-A8BF-4005-BFAD-B984F4A1A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0" i="0" u="none" strike="noStrike" baseline="0">
                <a:latin typeface="ArialMT"/>
              </a:rPr>
              <a:t>Problem’s overview</a:t>
            </a:r>
            <a:endParaRPr lang="en-US" sz="9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16F1C4-3ECC-421F-B02D-0946503211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9112" y="1771649"/>
            <a:ext cx="3533775" cy="4619625"/>
          </a:xfrm>
        </p:spPr>
      </p:pic>
    </p:spTree>
    <p:extLst>
      <p:ext uri="{BB962C8B-B14F-4D97-AF65-F5344CB8AC3E}">
        <p14:creationId xmlns:p14="http://schemas.microsoft.com/office/powerpoint/2010/main" val="3084625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C7F47-EF40-413D-B2A7-66294219B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ArialMT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1FD4C-638C-4890-914C-DF167C970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applied the MLP network in several stages.</a:t>
            </a:r>
          </a:p>
          <a:p>
            <a:endParaRPr lang="en-US" dirty="0"/>
          </a:p>
          <a:p>
            <a:r>
              <a:rPr lang="en-US" dirty="0"/>
              <a:t>First, we perform baseline MLP then we applied several hyperparameters tuning</a:t>
            </a:r>
          </a:p>
          <a:p>
            <a:endParaRPr lang="en-US" dirty="0"/>
          </a:p>
          <a:p>
            <a:r>
              <a:rPr lang="en-US" dirty="0"/>
              <a:t>Hyperparameter tuning is very powerful transforming the accuracy from 19% to 51.4%</a:t>
            </a:r>
          </a:p>
          <a:p>
            <a:endParaRPr lang="en-US" dirty="0"/>
          </a:p>
          <a:p>
            <a:r>
              <a:rPr lang="en-US" dirty="0"/>
              <a:t>Make a combination of several hyperparameters to choose the best</a:t>
            </a:r>
          </a:p>
        </p:txBody>
      </p:sp>
    </p:spTree>
    <p:extLst>
      <p:ext uri="{BB962C8B-B14F-4D97-AF65-F5344CB8AC3E}">
        <p14:creationId xmlns:p14="http://schemas.microsoft.com/office/powerpoint/2010/main" val="38028771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right modern kitchen">
            <a:extLst>
              <a:ext uri="{FF2B5EF4-FFF2-40B4-BE49-F238E27FC236}">
                <a16:creationId xmlns:a16="http://schemas.microsoft.com/office/drawing/2014/main" id="{FF1FB519-0F8D-272D-867C-C91927098B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F0D970-5A0C-4E08-A0B3-2D59D36A9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Thank you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281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425B5-FE73-42E7-99A3-CBF2C43A3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0" i="0" u="none" strike="noStrike" baseline="0" dirty="0">
                <a:latin typeface="ArialMT"/>
              </a:rPr>
              <a:t>Dataset’s overview (EDA)</a:t>
            </a:r>
            <a:endParaRPr lang="en-US" sz="9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8055F-7F9E-47F0-ADC3-DAD85E34C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Null values found </a:t>
            </a:r>
          </a:p>
          <a:p>
            <a:endParaRPr lang="en-US" dirty="0"/>
          </a:p>
          <a:p>
            <a:r>
              <a:rPr lang="en-US" dirty="0"/>
              <a:t>Checking for instance of each class</a:t>
            </a:r>
          </a:p>
          <a:p>
            <a:endParaRPr lang="en-US" dirty="0"/>
          </a:p>
          <a:p>
            <a:r>
              <a:rPr lang="en-US" dirty="0"/>
              <a:t>There are several outliers</a:t>
            </a:r>
          </a:p>
          <a:p>
            <a:endParaRPr lang="en-US" dirty="0"/>
          </a:p>
          <a:p>
            <a:r>
              <a:rPr lang="en-US" dirty="0"/>
              <a:t>High variance, mean, max.</a:t>
            </a:r>
          </a:p>
        </p:txBody>
      </p:sp>
    </p:spTree>
    <p:extLst>
      <p:ext uri="{BB962C8B-B14F-4D97-AF65-F5344CB8AC3E}">
        <p14:creationId xmlns:p14="http://schemas.microsoft.com/office/powerpoint/2010/main" val="1073868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38471-A90B-4BCD-9DA0-93E820024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639192"/>
          </a:xfrm>
        </p:spPr>
        <p:txBody>
          <a:bodyPr>
            <a:normAutofit/>
          </a:bodyPr>
          <a:lstStyle/>
          <a:p>
            <a:r>
              <a:rPr lang="en-US" sz="3200" b="1" i="0" u="none" strike="noStrike" baseline="0" dirty="0">
                <a:latin typeface="ArialMT"/>
              </a:rPr>
              <a:t>Flowchart</a:t>
            </a:r>
            <a:endParaRPr lang="en-US" sz="2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36E9FD-A3F7-4B1E-B9BA-108D0F0A1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9193"/>
            <a:ext cx="2617992" cy="62188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7E8E80-2E59-41B2-A0EE-6674D57A9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992" y="150920"/>
            <a:ext cx="4030458" cy="67070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CF3330C-CF4B-4F80-82B3-0C9EDB7EF6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2102" y="66583"/>
            <a:ext cx="53198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154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C46A6-D37A-45DA-8F12-CCCD0E94A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1" y="72162"/>
            <a:ext cx="10515600" cy="700195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rialMT"/>
              </a:rPr>
              <a:t>flowchart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C7DF58-45B7-4133-A6E6-4E64C2C62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849" y="841066"/>
            <a:ext cx="988695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161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F5528-94B3-4D77-A0C9-CC416E73C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0" i="0" u="none" strike="noStrike" baseline="0" dirty="0">
                <a:latin typeface="ArialMT"/>
              </a:rPr>
              <a:t>Obtain a baseline performance</a:t>
            </a:r>
            <a:endParaRPr lang="en-US" sz="48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445D1A2-F7F0-4AEA-AD4A-CB9272E8B6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7337609"/>
              </p:ext>
            </p:extLst>
          </p:nvPr>
        </p:nvGraphicFramePr>
        <p:xfrm>
          <a:off x="696157" y="3645547"/>
          <a:ext cx="10515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113933787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09624215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53363331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28159904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9368927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5703860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Max Train 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Max Test 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Min Train 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Min Test 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Avg Train 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Avg Test acc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209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74.87%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55.89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69.13%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71.02%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17300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083B037-E47C-4CE9-BA4A-8163BD884568}"/>
              </a:ext>
            </a:extLst>
          </p:cNvPr>
          <p:cNvSpPr txBox="1"/>
          <p:nvPr/>
        </p:nvSpPr>
        <p:spPr>
          <a:xfrm>
            <a:off x="598502" y="3212453"/>
            <a:ext cx="6515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After 5 rounds of multi-layer perceptron</a:t>
            </a:r>
          </a:p>
        </p:txBody>
      </p:sp>
    </p:spTree>
    <p:extLst>
      <p:ext uri="{BB962C8B-B14F-4D97-AF65-F5344CB8AC3E}">
        <p14:creationId xmlns:p14="http://schemas.microsoft.com/office/powerpoint/2010/main" val="1150076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6F5DB4-13AE-4AD8-9B63-EE0ABD1DA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51" y="895350"/>
            <a:ext cx="3825538" cy="29054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DDAE08-C3E0-4475-B465-946BB2C73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289" y="895350"/>
            <a:ext cx="3825538" cy="29054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06D902-AA5C-4E7D-88BA-2C70FEF83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4799" y="895349"/>
            <a:ext cx="3933825" cy="29054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8BF1E2-C935-496B-AEDF-661C223C17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025" y="3800848"/>
            <a:ext cx="4514850" cy="27999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3A5A1A-2BD3-4FB1-8623-198A1A1077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800848"/>
            <a:ext cx="4552950" cy="279997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A5D0CDA-38C3-48A5-8AD9-A180478167A4}"/>
              </a:ext>
            </a:extLst>
          </p:cNvPr>
          <p:cNvSpPr txBox="1"/>
          <p:nvPr/>
        </p:nvSpPr>
        <p:spPr>
          <a:xfrm>
            <a:off x="417250" y="346229"/>
            <a:ext cx="8078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MT"/>
              </a:rPr>
              <a:t>T</a:t>
            </a:r>
            <a:r>
              <a:rPr lang="en-US" sz="2000" b="1" i="0" u="none" strike="noStrike" baseline="0" dirty="0">
                <a:latin typeface="ArialMT"/>
              </a:rPr>
              <a:t>he training and testing losses vs. the number of epochs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08353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78301-78E0-4E24-AA5B-68D3C1533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ArialMT"/>
              </a:rPr>
              <a:t>Average confusion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45950B-AF94-4E67-AECA-921C49604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2409825"/>
            <a:ext cx="3648075" cy="32575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23239F-2801-4035-9155-0CB8EBACB061}"/>
              </a:ext>
            </a:extLst>
          </p:cNvPr>
          <p:cNvSpPr txBox="1"/>
          <p:nvPr/>
        </p:nvSpPr>
        <p:spPr>
          <a:xfrm>
            <a:off x="6829425" y="3429000"/>
            <a:ext cx="3105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Average accuracy: </a:t>
            </a:r>
            <a:r>
              <a:rPr lang="en-US" sz="2400" dirty="0">
                <a:solidFill>
                  <a:srgbClr val="C00000"/>
                </a:solidFill>
              </a:rPr>
              <a:t>19%</a:t>
            </a:r>
            <a:r>
              <a:rPr lang="en-US" sz="2400" dirty="0"/>
              <a:t> </a:t>
            </a:r>
          </a:p>
          <a:p>
            <a:pPr algn="ctr"/>
            <a:r>
              <a:rPr lang="en-US" sz="2400" dirty="0">
                <a:solidFill>
                  <a:srgbClr val="C00000"/>
                </a:solidFill>
              </a:rPr>
              <a:t>Very low</a:t>
            </a:r>
          </a:p>
        </p:txBody>
      </p:sp>
    </p:spTree>
    <p:extLst>
      <p:ext uri="{BB962C8B-B14F-4D97-AF65-F5344CB8AC3E}">
        <p14:creationId xmlns:p14="http://schemas.microsoft.com/office/powerpoint/2010/main" val="621427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06F21-C8A2-4FBA-9E91-6512BCB94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ArialMT"/>
              </a:rPr>
              <a:t>TSNE plot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08C577-440C-4837-B509-1B513F9EC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425" y="1690688"/>
            <a:ext cx="9182100" cy="47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946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1931</TotalTime>
  <Words>1033</Words>
  <Application>Microsoft Office PowerPoint</Application>
  <PresentationFormat>Widescreen</PresentationFormat>
  <Paragraphs>424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ArialMT</vt:lpstr>
      <vt:lpstr>Calibri</vt:lpstr>
      <vt:lpstr>Calibri Light</vt:lpstr>
      <vt:lpstr>Wingdings</vt:lpstr>
      <vt:lpstr>Office Theme</vt:lpstr>
      <vt:lpstr>Term Project template</vt:lpstr>
      <vt:lpstr>Problem’s overview</vt:lpstr>
      <vt:lpstr>Dataset’s overview (EDA)</vt:lpstr>
      <vt:lpstr>Flowchart</vt:lpstr>
      <vt:lpstr>flowchart</vt:lpstr>
      <vt:lpstr>Obtain a baseline performance</vt:lpstr>
      <vt:lpstr>PowerPoint Presentation</vt:lpstr>
      <vt:lpstr>Average confusion matrix</vt:lpstr>
      <vt:lpstr>TSNE plot</vt:lpstr>
      <vt:lpstr>Compare dimensionality reduction to feature selection</vt:lpstr>
      <vt:lpstr>Accuracies of feature engineering</vt:lpstr>
      <vt:lpstr>TSNE plot for PCA and Anova</vt:lpstr>
      <vt:lpstr>Vary the MLP parameters</vt:lpstr>
      <vt:lpstr>Vary the MLP parameters (Batch size)</vt:lpstr>
      <vt:lpstr>Hidden layers vs. neurons/layer</vt:lpstr>
      <vt:lpstr>Plot the number of neurons vs the avg test accuracy</vt:lpstr>
      <vt:lpstr>Learning rate and different optimizers</vt:lpstr>
      <vt:lpstr>Activation functions</vt:lpstr>
      <vt:lpstr>Confusion matrix</vt:lpstr>
      <vt:lpstr>Conclusion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 Project template</dc:title>
  <dc:creator>Toka Mamdouh Mostafa Mostafa</dc:creator>
  <cp:lastModifiedBy>Toka Mamdouh Mostafa Mostafa</cp:lastModifiedBy>
  <cp:revision>2</cp:revision>
  <dcterms:created xsi:type="dcterms:W3CDTF">2022-08-07T10:48:51Z</dcterms:created>
  <dcterms:modified xsi:type="dcterms:W3CDTF">2022-08-08T19:00:35Z</dcterms:modified>
</cp:coreProperties>
</file>