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  <p:sldMasterId id="2147483694" r:id="rId2"/>
  </p:sldMasterIdLst>
  <p:notesMasterIdLst>
    <p:notesMasterId r:id="rId24"/>
  </p:notesMasterIdLst>
  <p:handoutMasterIdLst>
    <p:handoutMasterId r:id="rId25"/>
  </p:handoutMasterIdLst>
  <p:sldIdLst>
    <p:sldId id="270" r:id="rId3"/>
    <p:sldId id="275" r:id="rId4"/>
    <p:sldId id="287" r:id="rId5"/>
    <p:sldId id="288" r:id="rId6"/>
    <p:sldId id="289" r:id="rId7"/>
    <p:sldId id="290" r:id="rId8"/>
    <p:sldId id="291" r:id="rId9"/>
    <p:sldId id="292" r:id="rId10"/>
    <p:sldId id="286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FFFFFF"/>
    <a:srgbClr val="BCA0AB"/>
    <a:srgbClr val="684855"/>
    <a:srgbClr val="563C47"/>
    <a:srgbClr val="847C83"/>
    <a:srgbClr val="353537"/>
    <a:srgbClr val="292C48"/>
    <a:srgbClr val="2C2D39"/>
    <a:srgbClr val="242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88" autoAdjust="0"/>
  </p:normalViewPr>
  <p:slideViewPr>
    <p:cSldViewPr snapToGrid="0" snapToObjects="1">
      <p:cViewPr varScale="1"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242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138B2-18CD-1D41-89B0-ADB5F3BA92A3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7D167-9BB5-2048-9DDA-7DF8E5D94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7A355-8776-CB43-838E-ED9EE2F8390B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FA8-A3F3-7640-B13D-36C73B3E5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20">
            <a:extLst>
              <a:ext uri="{FF2B5EF4-FFF2-40B4-BE49-F238E27FC236}">
                <a16:creationId xmlns:a16="http://schemas.microsoft.com/office/drawing/2014/main" id="{63B165D0-0594-9843-A653-74260F146AE5}"/>
              </a:ext>
            </a:extLst>
          </p:cNvPr>
          <p:cNvSpPr/>
          <p:nvPr userDrawn="1"/>
        </p:nvSpPr>
        <p:spPr>
          <a:xfrm rot="10800000">
            <a:off x="4516427" y="1"/>
            <a:ext cx="7675573" cy="2322894"/>
          </a:xfrm>
          <a:custGeom>
            <a:avLst/>
            <a:gdLst>
              <a:gd name="connsiteX0" fmla="*/ 3447958 w 5216859"/>
              <a:gd name="connsiteY0" fmla="*/ 463 h 1478847"/>
              <a:gd name="connsiteX1" fmla="*/ 3570648 w 5216859"/>
              <a:gd name="connsiteY1" fmla="*/ 11997 h 1478847"/>
              <a:gd name="connsiteX2" fmla="*/ 4142148 w 5216859"/>
              <a:gd name="connsiteY2" fmla="*/ 850197 h 1478847"/>
              <a:gd name="connsiteX3" fmla="*/ 4942248 w 5216859"/>
              <a:gd name="connsiteY3" fmla="*/ 1174047 h 1478847"/>
              <a:gd name="connsiteX4" fmla="*/ 5164151 w 5216859"/>
              <a:gd name="connsiteY4" fmla="*/ 1405605 h 1478847"/>
              <a:gd name="connsiteX5" fmla="*/ 5216859 w 5216859"/>
              <a:gd name="connsiteY5" fmla="*/ 1478847 h 1478847"/>
              <a:gd name="connsiteX6" fmla="*/ 0 w 5216859"/>
              <a:gd name="connsiteY6" fmla="*/ 1478847 h 1478847"/>
              <a:gd name="connsiteX7" fmla="*/ 28985 w 5216859"/>
              <a:gd name="connsiteY7" fmla="*/ 1403243 h 1478847"/>
              <a:gd name="connsiteX8" fmla="*/ 560748 w 5216859"/>
              <a:gd name="connsiteY8" fmla="*/ 640647 h 1478847"/>
              <a:gd name="connsiteX9" fmla="*/ 2294298 w 5216859"/>
              <a:gd name="connsiteY9" fmla="*/ 373947 h 1478847"/>
              <a:gd name="connsiteX10" fmla="*/ 3447958 w 5216859"/>
              <a:gd name="connsiteY10" fmla="*/ 463 h 1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16859" h="1478847">
                <a:moveTo>
                  <a:pt x="3447958" y="463"/>
                </a:moveTo>
                <a:cubicBezTo>
                  <a:pt x="3491174" y="-1348"/>
                  <a:pt x="3532151" y="2075"/>
                  <a:pt x="3570648" y="11997"/>
                </a:cubicBezTo>
                <a:cubicBezTo>
                  <a:pt x="3878623" y="91372"/>
                  <a:pt x="3913548" y="656522"/>
                  <a:pt x="4142148" y="850197"/>
                </a:cubicBezTo>
                <a:cubicBezTo>
                  <a:pt x="4370748" y="1043872"/>
                  <a:pt x="4739048" y="1031172"/>
                  <a:pt x="4942248" y="1174047"/>
                </a:cubicBezTo>
                <a:cubicBezTo>
                  <a:pt x="5018448" y="1227625"/>
                  <a:pt x="5096434" y="1316029"/>
                  <a:pt x="5164151" y="1405605"/>
                </a:cubicBezTo>
                <a:lnTo>
                  <a:pt x="5216859" y="1478847"/>
                </a:lnTo>
                <a:lnTo>
                  <a:pt x="0" y="1478847"/>
                </a:lnTo>
                <a:lnTo>
                  <a:pt x="28985" y="1403243"/>
                </a:lnTo>
                <a:cubicBezTo>
                  <a:pt x="121408" y="1159760"/>
                  <a:pt x="267854" y="793047"/>
                  <a:pt x="560748" y="640647"/>
                </a:cubicBezTo>
                <a:cubicBezTo>
                  <a:pt x="951273" y="437447"/>
                  <a:pt x="1792648" y="478722"/>
                  <a:pt x="2294298" y="373947"/>
                </a:cubicBezTo>
                <a:cubicBezTo>
                  <a:pt x="2733242" y="282269"/>
                  <a:pt x="3145446" y="13138"/>
                  <a:pt x="3447958" y="46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31F8B615-0030-2047-8652-146BCEF22564}"/>
              </a:ext>
            </a:extLst>
          </p:cNvPr>
          <p:cNvSpPr/>
          <p:nvPr userDrawn="1"/>
        </p:nvSpPr>
        <p:spPr>
          <a:xfrm>
            <a:off x="0" y="3232602"/>
            <a:ext cx="7674963" cy="3625398"/>
          </a:xfrm>
          <a:custGeom>
            <a:avLst/>
            <a:gdLst>
              <a:gd name="connsiteX0" fmla="*/ 333366 w 2058995"/>
              <a:gd name="connsiteY0" fmla="*/ 940 h 972601"/>
              <a:gd name="connsiteX1" fmla="*/ 400050 w 2058995"/>
              <a:gd name="connsiteY1" fmla="*/ 1051 h 972601"/>
              <a:gd name="connsiteX2" fmla="*/ 952500 w 2058995"/>
              <a:gd name="connsiteY2" fmla="*/ 534451 h 972601"/>
              <a:gd name="connsiteX3" fmla="*/ 1924050 w 2058995"/>
              <a:gd name="connsiteY3" fmla="*/ 686851 h 972601"/>
              <a:gd name="connsiteX4" fmla="*/ 2054591 w 2058995"/>
              <a:gd name="connsiteY4" fmla="*/ 942966 h 972601"/>
              <a:gd name="connsiteX5" fmla="*/ 2058995 w 2058995"/>
              <a:gd name="connsiteY5" fmla="*/ 972601 h 972601"/>
              <a:gd name="connsiteX6" fmla="*/ 0 w 2058995"/>
              <a:gd name="connsiteY6" fmla="*/ 972601 h 972601"/>
              <a:gd name="connsiteX7" fmla="*/ 0 w 2058995"/>
              <a:gd name="connsiteY7" fmla="*/ 61952 h 972601"/>
              <a:gd name="connsiteX8" fmla="*/ 75605 w 2058995"/>
              <a:gd name="connsiteY8" fmla="*/ 42128 h 972601"/>
              <a:gd name="connsiteX9" fmla="*/ 333366 w 2058995"/>
              <a:gd name="connsiteY9" fmla="*/ 940 h 9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8995" h="972601">
                <a:moveTo>
                  <a:pt x="333366" y="940"/>
                </a:moveTo>
                <a:cubicBezTo>
                  <a:pt x="357485" y="-326"/>
                  <a:pt x="379809" y="-338"/>
                  <a:pt x="400050" y="1051"/>
                </a:cubicBezTo>
                <a:cubicBezTo>
                  <a:pt x="723900" y="23276"/>
                  <a:pt x="698500" y="420151"/>
                  <a:pt x="952500" y="534451"/>
                </a:cubicBezTo>
                <a:cubicBezTo>
                  <a:pt x="1206500" y="648751"/>
                  <a:pt x="1736725" y="556676"/>
                  <a:pt x="1924050" y="686851"/>
                </a:cubicBezTo>
                <a:cubicBezTo>
                  <a:pt x="1994297" y="735667"/>
                  <a:pt x="2033290" y="836275"/>
                  <a:pt x="2054591" y="942966"/>
                </a:cubicBezTo>
                <a:lnTo>
                  <a:pt x="2058995" y="972601"/>
                </a:lnTo>
                <a:lnTo>
                  <a:pt x="0" y="972601"/>
                </a:lnTo>
                <a:lnTo>
                  <a:pt x="0" y="61952"/>
                </a:lnTo>
                <a:lnTo>
                  <a:pt x="75605" y="42128"/>
                </a:lnTo>
                <a:cubicBezTo>
                  <a:pt x="172492" y="19804"/>
                  <a:pt x="261007" y="4735"/>
                  <a:pt x="333366" y="94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05C21D6A-A628-2443-8075-ACD2B911C6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4338" y="481013"/>
            <a:ext cx="11368087" cy="58753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2BB51D-E7C1-3746-85E9-889CCB24F7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01383" y="2552298"/>
            <a:ext cx="8789234" cy="1220477"/>
          </a:xfrm>
        </p:spPr>
        <p:txBody>
          <a:bodyPr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1" i="0">
                <a:solidFill>
                  <a:schemeClr val="bg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E016467-0564-6D4C-BF17-F4FA3991C1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01383" y="3919840"/>
            <a:ext cx="8789234" cy="846381"/>
          </a:xfrm>
        </p:spPr>
        <p:txBody>
          <a:bodyPr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bg1"/>
                </a:solidFill>
                <a:latin typeface="+mn-lt"/>
                <a:ea typeface="Meiryo UI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768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8E3A-8DBF-0542-BC99-444DCA0CC2C2}" type="datetimeFigureOut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0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8E3A-8DBF-0542-BC99-444DCA0CC2C2}" type="datetimeFigureOut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78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8E3A-8DBF-0542-BC99-444DCA0CC2C2}" type="datetimeFigureOut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38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8E3A-8DBF-0542-BC99-444DCA0CC2C2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02F-D6EA-CF48-8F44-2316036B2B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65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8E3A-8DBF-0542-BC99-444DCA0CC2C2}" type="datetimeFigureOut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30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8E3A-8DBF-0542-BC99-444DCA0CC2C2}" type="datetimeFigureOut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78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8E3A-8DBF-0542-BC99-444DCA0CC2C2}" type="datetimeFigureOut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66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8E3A-8DBF-0542-BC99-444DCA0CC2C2}" type="datetimeFigureOut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20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20">
            <a:extLst>
              <a:ext uri="{FF2B5EF4-FFF2-40B4-BE49-F238E27FC236}">
                <a16:creationId xmlns:a16="http://schemas.microsoft.com/office/drawing/2014/main" id="{63B165D0-0594-9843-A653-74260F146AE5}"/>
              </a:ext>
            </a:extLst>
          </p:cNvPr>
          <p:cNvSpPr/>
          <p:nvPr userDrawn="1"/>
        </p:nvSpPr>
        <p:spPr>
          <a:xfrm rot="10800000">
            <a:off x="4516427" y="1"/>
            <a:ext cx="7675573" cy="2322894"/>
          </a:xfrm>
          <a:custGeom>
            <a:avLst/>
            <a:gdLst>
              <a:gd name="connsiteX0" fmla="*/ 3447958 w 5216859"/>
              <a:gd name="connsiteY0" fmla="*/ 463 h 1478847"/>
              <a:gd name="connsiteX1" fmla="*/ 3570648 w 5216859"/>
              <a:gd name="connsiteY1" fmla="*/ 11997 h 1478847"/>
              <a:gd name="connsiteX2" fmla="*/ 4142148 w 5216859"/>
              <a:gd name="connsiteY2" fmla="*/ 850197 h 1478847"/>
              <a:gd name="connsiteX3" fmla="*/ 4942248 w 5216859"/>
              <a:gd name="connsiteY3" fmla="*/ 1174047 h 1478847"/>
              <a:gd name="connsiteX4" fmla="*/ 5164151 w 5216859"/>
              <a:gd name="connsiteY4" fmla="*/ 1405605 h 1478847"/>
              <a:gd name="connsiteX5" fmla="*/ 5216859 w 5216859"/>
              <a:gd name="connsiteY5" fmla="*/ 1478847 h 1478847"/>
              <a:gd name="connsiteX6" fmla="*/ 0 w 5216859"/>
              <a:gd name="connsiteY6" fmla="*/ 1478847 h 1478847"/>
              <a:gd name="connsiteX7" fmla="*/ 28985 w 5216859"/>
              <a:gd name="connsiteY7" fmla="*/ 1403243 h 1478847"/>
              <a:gd name="connsiteX8" fmla="*/ 560748 w 5216859"/>
              <a:gd name="connsiteY8" fmla="*/ 640647 h 1478847"/>
              <a:gd name="connsiteX9" fmla="*/ 2294298 w 5216859"/>
              <a:gd name="connsiteY9" fmla="*/ 373947 h 1478847"/>
              <a:gd name="connsiteX10" fmla="*/ 3447958 w 5216859"/>
              <a:gd name="connsiteY10" fmla="*/ 463 h 1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16859" h="1478847">
                <a:moveTo>
                  <a:pt x="3447958" y="463"/>
                </a:moveTo>
                <a:cubicBezTo>
                  <a:pt x="3491174" y="-1348"/>
                  <a:pt x="3532151" y="2075"/>
                  <a:pt x="3570648" y="11997"/>
                </a:cubicBezTo>
                <a:cubicBezTo>
                  <a:pt x="3878623" y="91372"/>
                  <a:pt x="3913548" y="656522"/>
                  <a:pt x="4142148" y="850197"/>
                </a:cubicBezTo>
                <a:cubicBezTo>
                  <a:pt x="4370748" y="1043872"/>
                  <a:pt x="4739048" y="1031172"/>
                  <a:pt x="4942248" y="1174047"/>
                </a:cubicBezTo>
                <a:cubicBezTo>
                  <a:pt x="5018448" y="1227625"/>
                  <a:pt x="5096434" y="1316029"/>
                  <a:pt x="5164151" y="1405605"/>
                </a:cubicBezTo>
                <a:lnTo>
                  <a:pt x="5216859" y="1478847"/>
                </a:lnTo>
                <a:lnTo>
                  <a:pt x="0" y="1478847"/>
                </a:lnTo>
                <a:lnTo>
                  <a:pt x="28985" y="1403243"/>
                </a:lnTo>
                <a:cubicBezTo>
                  <a:pt x="121408" y="1159760"/>
                  <a:pt x="267854" y="793047"/>
                  <a:pt x="560748" y="640647"/>
                </a:cubicBezTo>
                <a:cubicBezTo>
                  <a:pt x="951273" y="437447"/>
                  <a:pt x="1792648" y="478722"/>
                  <a:pt x="2294298" y="373947"/>
                </a:cubicBezTo>
                <a:cubicBezTo>
                  <a:pt x="2733242" y="282269"/>
                  <a:pt x="3145446" y="13138"/>
                  <a:pt x="3447958" y="46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31F8B615-0030-2047-8652-146BCEF22564}"/>
              </a:ext>
            </a:extLst>
          </p:cNvPr>
          <p:cNvSpPr/>
          <p:nvPr userDrawn="1"/>
        </p:nvSpPr>
        <p:spPr>
          <a:xfrm>
            <a:off x="0" y="3232602"/>
            <a:ext cx="7674963" cy="3625398"/>
          </a:xfrm>
          <a:custGeom>
            <a:avLst/>
            <a:gdLst>
              <a:gd name="connsiteX0" fmla="*/ 333366 w 2058995"/>
              <a:gd name="connsiteY0" fmla="*/ 940 h 972601"/>
              <a:gd name="connsiteX1" fmla="*/ 400050 w 2058995"/>
              <a:gd name="connsiteY1" fmla="*/ 1051 h 972601"/>
              <a:gd name="connsiteX2" fmla="*/ 952500 w 2058995"/>
              <a:gd name="connsiteY2" fmla="*/ 534451 h 972601"/>
              <a:gd name="connsiteX3" fmla="*/ 1924050 w 2058995"/>
              <a:gd name="connsiteY3" fmla="*/ 686851 h 972601"/>
              <a:gd name="connsiteX4" fmla="*/ 2054591 w 2058995"/>
              <a:gd name="connsiteY4" fmla="*/ 942966 h 972601"/>
              <a:gd name="connsiteX5" fmla="*/ 2058995 w 2058995"/>
              <a:gd name="connsiteY5" fmla="*/ 972601 h 972601"/>
              <a:gd name="connsiteX6" fmla="*/ 0 w 2058995"/>
              <a:gd name="connsiteY6" fmla="*/ 972601 h 972601"/>
              <a:gd name="connsiteX7" fmla="*/ 0 w 2058995"/>
              <a:gd name="connsiteY7" fmla="*/ 61952 h 972601"/>
              <a:gd name="connsiteX8" fmla="*/ 75605 w 2058995"/>
              <a:gd name="connsiteY8" fmla="*/ 42128 h 972601"/>
              <a:gd name="connsiteX9" fmla="*/ 333366 w 2058995"/>
              <a:gd name="connsiteY9" fmla="*/ 940 h 9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8995" h="972601">
                <a:moveTo>
                  <a:pt x="333366" y="940"/>
                </a:moveTo>
                <a:cubicBezTo>
                  <a:pt x="357485" y="-326"/>
                  <a:pt x="379809" y="-338"/>
                  <a:pt x="400050" y="1051"/>
                </a:cubicBezTo>
                <a:cubicBezTo>
                  <a:pt x="723900" y="23276"/>
                  <a:pt x="698500" y="420151"/>
                  <a:pt x="952500" y="534451"/>
                </a:cubicBezTo>
                <a:cubicBezTo>
                  <a:pt x="1206500" y="648751"/>
                  <a:pt x="1736725" y="556676"/>
                  <a:pt x="1924050" y="686851"/>
                </a:cubicBezTo>
                <a:cubicBezTo>
                  <a:pt x="1994297" y="735667"/>
                  <a:pt x="2033290" y="836275"/>
                  <a:pt x="2054591" y="942966"/>
                </a:cubicBezTo>
                <a:lnTo>
                  <a:pt x="2058995" y="972601"/>
                </a:lnTo>
                <a:lnTo>
                  <a:pt x="0" y="972601"/>
                </a:lnTo>
                <a:lnTo>
                  <a:pt x="0" y="61952"/>
                </a:lnTo>
                <a:lnTo>
                  <a:pt x="75605" y="42128"/>
                </a:lnTo>
                <a:cubicBezTo>
                  <a:pt x="172492" y="19804"/>
                  <a:pt x="261007" y="4735"/>
                  <a:pt x="333366" y="94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05C21D6A-A628-2443-8075-ACD2B911C6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4338" y="481013"/>
            <a:ext cx="11368087" cy="58753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2BB51D-E7C1-3746-85E9-889CCB24F7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01383" y="2552298"/>
            <a:ext cx="8789234" cy="1220477"/>
          </a:xfrm>
        </p:spPr>
        <p:txBody>
          <a:bodyPr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1" i="0">
                <a:solidFill>
                  <a:schemeClr val="bg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E016467-0564-6D4C-BF17-F4FA3991C1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01383" y="3919840"/>
            <a:ext cx="8789234" cy="846381"/>
          </a:xfrm>
        </p:spPr>
        <p:txBody>
          <a:bodyPr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bg1"/>
                </a:solidFill>
                <a:latin typeface="+mn-lt"/>
                <a:ea typeface="Meiryo UI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016533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852ED6-B7AC-5148-BC43-09B76E856F9F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76AF7-97C9-4365-B2B5-E20C6BB04B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265238"/>
            <a:ext cx="10524344" cy="4911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604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852ED6-B7AC-5148-BC43-09B76E856F9F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76AF7-97C9-4365-B2B5-E20C6BB04B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265238"/>
            <a:ext cx="10524344" cy="4911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514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168214-BA64-4247-995E-0238E9E404F7}"/>
              </a:ext>
            </a:extLst>
          </p:cNvPr>
          <p:cNvSpPr/>
          <p:nvPr userDrawn="1"/>
        </p:nvSpPr>
        <p:spPr>
          <a:xfrm>
            <a:off x="413824" y="483781"/>
            <a:ext cx="5682176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745AAA3-09E3-4504-B3FD-611C81F416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55634" y="37553"/>
            <a:ext cx="5536366" cy="6820447"/>
          </a:xfrm>
          <a:custGeom>
            <a:avLst/>
            <a:gdLst>
              <a:gd name="connsiteX0" fmla="*/ 4141175 w 5285281"/>
              <a:gd name="connsiteY0" fmla="*/ 950 h 6525434"/>
              <a:gd name="connsiteX1" fmla="*/ 5222879 w 5285281"/>
              <a:gd name="connsiteY1" fmla="*/ 82101 h 6525434"/>
              <a:gd name="connsiteX2" fmla="*/ 5285281 w 5285281"/>
              <a:gd name="connsiteY2" fmla="*/ 86253 h 6525434"/>
              <a:gd name="connsiteX3" fmla="*/ 5285281 w 5285281"/>
              <a:gd name="connsiteY3" fmla="*/ 6525434 h 6525434"/>
              <a:gd name="connsiteX4" fmla="*/ 338864 w 5285281"/>
              <a:gd name="connsiteY4" fmla="*/ 6525434 h 6525434"/>
              <a:gd name="connsiteX5" fmla="*/ 355504 w 5285281"/>
              <a:gd name="connsiteY5" fmla="*/ 6284640 h 6525434"/>
              <a:gd name="connsiteX6" fmla="*/ 122536 w 5285281"/>
              <a:gd name="connsiteY6" fmla="*/ 5603772 h 6525434"/>
              <a:gd name="connsiteX7" fmla="*/ 197419 w 5285281"/>
              <a:gd name="connsiteY7" fmla="*/ 4013697 h 6525434"/>
              <a:gd name="connsiteX8" fmla="*/ 1395542 w 5285281"/>
              <a:gd name="connsiteY8" fmla="*/ 2963334 h 6525434"/>
              <a:gd name="connsiteX9" fmla="*/ 2431419 w 5285281"/>
              <a:gd name="connsiteY9" fmla="*/ 2618748 h 6525434"/>
              <a:gd name="connsiteX10" fmla="*/ 2868234 w 5285281"/>
              <a:gd name="connsiteY10" fmla="*/ 1805029 h 6525434"/>
              <a:gd name="connsiteX11" fmla="*/ 2780871 w 5285281"/>
              <a:gd name="connsiteY11" fmla="*/ 941489 h 6525434"/>
              <a:gd name="connsiteX12" fmla="*/ 3783467 w 5285281"/>
              <a:gd name="connsiteY12" fmla="*/ 36433 h 6525434"/>
              <a:gd name="connsiteX13" fmla="*/ 4141175 w 5285281"/>
              <a:gd name="connsiteY13" fmla="*/ 950 h 652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85281" h="6525434">
                <a:moveTo>
                  <a:pt x="4141175" y="950"/>
                </a:moveTo>
                <a:cubicBezTo>
                  <a:pt x="4500573" y="-8197"/>
                  <a:pt x="4864065" y="50964"/>
                  <a:pt x="5222879" y="82101"/>
                </a:cubicBezTo>
                <a:cubicBezTo>
                  <a:pt x="5243679" y="82101"/>
                  <a:pt x="5264481" y="82101"/>
                  <a:pt x="5285281" y="86253"/>
                </a:cubicBezTo>
                <a:lnTo>
                  <a:pt x="5285281" y="6525434"/>
                </a:lnTo>
                <a:cubicBezTo>
                  <a:pt x="5285281" y="6525434"/>
                  <a:pt x="5285281" y="6525434"/>
                  <a:pt x="338864" y="6525434"/>
                </a:cubicBezTo>
                <a:cubicBezTo>
                  <a:pt x="355504" y="6446553"/>
                  <a:pt x="363825" y="6363521"/>
                  <a:pt x="355504" y="6284640"/>
                </a:cubicBezTo>
                <a:cubicBezTo>
                  <a:pt x="330543" y="6043845"/>
                  <a:pt x="205739" y="5827960"/>
                  <a:pt x="122536" y="5603772"/>
                </a:cubicBezTo>
                <a:cubicBezTo>
                  <a:pt x="-64671" y="5093121"/>
                  <a:pt x="-35550" y="4503589"/>
                  <a:pt x="197419" y="4013697"/>
                </a:cubicBezTo>
                <a:cubicBezTo>
                  <a:pt x="434547" y="3523804"/>
                  <a:pt x="875523" y="3137703"/>
                  <a:pt x="1395542" y="2963334"/>
                </a:cubicBezTo>
                <a:cubicBezTo>
                  <a:pt x="1740834" y="2851240"/>
                  <a:pt x="2127728" y="2822178"/>
                  <a:pt x="2431419" y="2618748"/>
                </a:cubicBezTo>
                <a:cubicBezTo>
                  <a:pt x="2693508" y="2436077"/>
                  <a:pt x="2864074" y="2124704"/>
                  <a:pt x="2868234" y="1805029"/>
                </a:cubicBezTo>
                <a:cubicBezTo>
                  <a:pt x="2872395" y="1514414"/>
                  <a:pt x="2747590" y="1232103"/>
                  <a:pt x="2780871" y="941489"/>
                </a:cubicBezTo>
                <a:cubicBezTo>
                  <a:pt x="2834953" y="464051"/>
                  <a:pt x="3309210" y="127769"/>
                  <a:pt x="3783467" y="36433"/>
                </a:cubicBezTo>
                <a:cubicBezTo>
                  <a:pt x="3902031" y="14637"/>
                  <a:pt x="4021376" y="3999"/>
                  <a:pt x="4141175" y="95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703B7C-2DC4-C14C-A9CA-F1D21E7F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4791637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28B953-BDF8-6C47-ADCD-D3EAF78963C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64837"/>
            <a:ext cx="479163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0C521-A2C1-48E6-B26C-DFF1B4FD42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265238"/>
            <a:ext cx="4791637" cy="4911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85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8">
            <a:extLst>
              <a:ext uri="{FF2B5EF4-FFF2-40B4-BE49-F238E27FC236}">
                <a16:creationId xmlns:a16="http://schemas.microsoft.com/office/drawing/2014/main" id="{94B2908E-04B3-4B40-8DDD-1667E3F93DAE}"/>
              </a:ext>
            </a:extLst>
          </p:cNvPr>
          <p:cNvSpPr/>
          <p:nvPr userDrawn="1"/>
        </p:nvSpPr>
        <p:spPr>
          <a:xfrm rot="10800000">
            <a:off x="0" y="4362449"/>
            <a:ext cx="12192000" cy="2495550"/>
          </a:xfrm>
          <a:custGeom>
            <a:avLst/>
            <a:gdLst>
              <a:gd name="connsiteX0" fmla="*/ 0 w 12192000"/>
              <a:gd name="connsiteY0" fmla="*/ 0 h 2539624"/>
              <a:gd name="connsiteX1" fmla="*/ 12192000 w 12192000"/>
              <a:gd name="connsiteY1" fmla="*/ 0 h 2539624"/>
              <a:gd name="connsiteX2" fmla="*/ 12192000 w 12192000"/>
              <a:gd name="connsiteY2" fmla="*/ 1784674 h 2539624"/>
              <a:gd name="connsiteX3" fmla="*/ 12052232 w 12192000"/>
              <a:gd name="connsiteY3" fmla="*/ 1825247 h 2539624"/>
              <a:gd name="connsiteX4" fmla="*/ 10344150 w 12192000"/>
              <a:gd name="connsiteY4" fmla="*/ 2133600 h 2539624"/>
              <a:gd name="connsiteX5" fmla="*/ 7181850 w 12192000"/>
              <a:gd name="connsiteY5" fmla="*/ 1809750 h 2539624"/>
              <a:gd name="connsiteX6" fmla="*/ 2724150 w 12192000"/>
              <a:gd name="connsiteY6" fmla="*/ 2533650 h 2539624"/>
              <a:gd name="connsiteX7" fmla="*/ 64443 w 12192000"/>
              <a:gd name="connsiteY7" fmla="*/ 1610320 h 2539624"/>
              <a:gd name="connsiteX8" fmla="*/ 0 w 12192000"/>
              <a:gd name="connsiteY8" fmla="*/ 1575868 h 253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539624">
                <a:moveTo>
                  <a:pt x="0" y="0"/>
                </a:moveTo>
                <a:lnTo>
                  <a:pt x="12192000" y="0"/>
                </a:lnTo>
                <a:lnTo>
                  <a:pt x="12192000" y="1784674"/>
                </a:lnTo>
                <a:lnTo>
                  <a:pt x="12052232" y="1825247"/>
                </a:lnTo>
                <a:cubicBezTo>
                  <a:pt x="11558836" y="1963688"/>
                  <a:pt x="10923588" y="2113756"/>
                  <a:pt x="10344150" y="2133600"/>
                </a:cubicBezTo>
                <a:cubicBezTo>
                  <a:pt x="9417050" y="2165350"/>
                  <a:pt x="8451850" y="1743075"/>
                  <a:pt x="7181850" y="1809750"/>
                </a:cubicBezTo>
                <a:cubicBezTo>
                  <a:pt x="5911850" y="1876425"/>
                  <a:pt x="3997325" y="2613025"/>
                  <a:pt x="2724150" y="2533650"/>
                </a:cubicBezTo>
                <a:cubicBezTo>
                  <a:pt x="1769269" y="2474119"/>
                  <a:pt x="728663" y="1962746"/>
                  <a:pt x="64443" y="1610320"/>
                </a:cubicBezTo>
                <a:lnTo>
                  <a:pt x="0" y="157586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838822" y="1721223"/>
            <a:ext cx="4857421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5A7DB0-14F0-B341-AEBA-0DC92D001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3197" y="2038570"/>
            <a:ext cx="4086146" cy="70313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D42B85-1179-7D46-AE33-2B64EEFC44B2}"/>
              </a:ext>
            </a:extLst>
          </p:cNvPr>
          <p:cNvSpPr/>
          <p:nvPr userDrawn="1"/>
        </p:nvSpPr>
        <p:spPr>
          <a:xfrm>
            <a:off x="6495759" y="1721223"/>
            <a:ext cx="4858040" cy="46529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197AEE6-BBEC-494F-985F-3855AE4B14B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854754" y="2038570"/>
            <a:ext cx="4086666" cy="70313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2E270DF-A15A-D547-8882-6E5797B2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B3613A-9294-EA43-9505-F156E86E6E10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E4B45-6E8A-44C6-9117-DF2BA981288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63195" y="2885581"/>
            <a:ext cx="4086147" cy="3102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29B9FA-7273-4615-BD56-12D6427D02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61067" y="2885581"/>
            <a:ext cx="4086667" cy="3102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93508-506F-4731-B6DA-F6E8F8B095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6A8E3A-8DBF-0542-BC99-444DCA0CC2C2}" type="datetimeFigureOut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CFF9F-3D1C-430B-BECE-49D87C7AE9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95F5F-990E-4917-82C6-FBFD4547AF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6">
            <a:extLst>
              <a:ext uri="{FF2B5EF4-FFF2-40B4-BE49-F238E27FC236}">
                <a16:creationId xmlns:a16="http://schemas.microsoft.com/office/drawing/2014/main" id="{E0728D6F-9DC1-CD49-A2D6-834724E8AF3F}"/>
              </a:ext>
            </a:extLst>
          </p:cNvPr>
          <p:cNvSpPr/>
          <p:nvPr userDrawn="1"/>
        </p:nvSpPr>
        <p:spPr>
          <a:xfrm>
            <a:off x="0" y="0"/>
            <a:ext cx="12181097" cy="4981942"/>
          </a:xfrm>
          <a:custGeom>
            <a:avLst/>
            <a:gdLst>
              <a:gd name="connsiteX0" fmla="*/ 0 w 2412595"/>
              <a:gd name="connsiteY0" fmla="*/ 0 h 1044036"/>
              <a:gd name="connsiteX1" fmla="*/ 2412595 w 2412595"/>
              <a:gd name="connsiteY1" fmla="*/ 0 h 1044036"/>
              <a:gd name="connsiteX2" fmla="*/ 2328863 w 2412595"/>
              <a:gd name="connsiteY2" fmla="*/ 69540 h 1044036"/>
              <a:gd name="connsiteX3" fmla="*/ 2000250 w 2412595"/>
              <a:gd name="connsiteY3" fmla="*/ 285750 h 1044036"/>
              <a:gd name="connsiteX4" fmla="*/ 1162050 w 2412595"/>
              <a:gd name="connsiteY4" fmla="*/ 400050 h 1044036"/>
              <a:gd name="connsiteX5" fmla="*/ 552450 w 2412595"/>
              <a:gd name="connsiteY5" fmla="*/ 952500 h 1044036"/>
              <a:gd name="connsiteX6" fmla="*/ 107640 w 2412595"/>
              <a:gd name="connsiteY6" fmla="*/ 1035825 h 1044036"/>
              <a:gd name="connsiteX7" fmla="*/ 0 w 2412595"/>
              <a:gd name="connsiteY7" fmla="*/ 1044036 h 104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2595" h="1044036">
                <a:moveTo>
                  <a:pt x="0" y="0"/>
                </a:moveTo>
                <a:lnTo>
                  <a:pt x="2412595" y="0"/>
                </a:lnTo>
                <a:lnTo>
                  <a:pt x="2328863" y="69540"/>
                </a:lnTo>
                <a:cubicBezTo>
                  <a:pt x="2215753" y="160139"/>
                  <a:pt x="2095500" y="245269"/>
                  <a:pt x="2000250" y="285750"/>
                </a:cubicBezTo>
                <a:cubicBezTo>
                  <a:pt x="1746250" y="393700"/>
                  <a:pt x="1403350" y="288925"/>
                  <a:pt x="1162050" y="400050"/>
                </a:cubicBezTo>
                <a:cubicBezTo>
                  <a:pt x="920750" y="511175"/>
                  <a:pt x="844550" y="841375"/>
                  <a:pt x="552450" y="952500"/>
                </a:cubicBezTo>
                <a:cubicBezTo>
                  <a:pt x="442913" y="994172"/>
                  <a:pt x="278904" y="1019770"/>
                  <a:pt x="107640" y="1035825"/>
                </a:cubicBezTo>
                <a:lnTo>
                  <a:pt x="0" y="104403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120EC90-BDC2-0E4B-9A3F-97CA90AA39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298096" cy="6858000"/>
          </a:xfrm>
          <a:custGeom>
            <a:avLst/>
            <a:gdLst>
              <a:gd name="connsiteX0" fmla="*/ 0 w 9298096"/>
              <a:gd name="connsiteY0" fmla="*/ 0 h 6858000"/>
              <a:gd name="connsiteX1" fmla="*/ 8705997 w 9298096"/>
              <a:gd name="connsiteY1" fmla="*/ 0 h 6858000"/>
              <a:gd name="connsiteX2" fmla="*/ 8676710 w 9298096"/>
              <a:gd name="connsiteY2" fmla="*/ 366601 h 6858000"/>
              <a:gd name="connsiteX3" fmla="*/ 9086747 w 9298096"/>
              <a:gd name="connsiteY3" fmla="*/ 1403199 h 6858000"/>
              <a:gd name="connsiteX4" fmla="*/ 9297958 w 9298096"/>
              <a:gd name="connsiteY4" fmla="*/ 2314162 h 6858000"/>
              <a:gd name="connsiteX5" fmla="*/ 9298096 w 9298096"/>
              <a:gd name="connsiteY5" fmla="*/ 2513013 h 6858000"/>
              <a:gd name="connsiteX6" fmla="*/ 6405563 w 9298096"/>
              <a:gd name="connsiteY6" fmla="*/ 2513013 h 6858000"/>
              <a:gd name="connsiteX7" fmla="*/ 6405563 w 9298096"/>
              <a:gd name="connsiteY7" fmla="*/ 5528005 h 6858000"/>
              <a:gd name="connsiteX8" fmla="*/ 6380081 w 9298096"/>
              <a:gd name="connsiteY8" fmla="*/ 5533593 h 6858000"/>
              <a:gd name="connsiteX9" fmla="*/ 5022973 w 9298096"/>
              <a:gd name="connsiteY9" fmla="*/ 5947798 h 6858000"/>
              <a:gd name="connsiteX10" fmla="*/ 4312498 w 9298096"/>
              <a:gd name="connsiteY10" fmla="*/ 6826871 h 6858000"/>
              <a:gd name="connsiteX11" fmla="*/ 4305141 w 9298096"/>
              <a:gd name="connsiteY11" fmla="*/ 6858000 h 6858000"/>
              <a:gd name="connsiteX12" fmla="*/ 0 w 9298096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98096" h="6858000">
                <a:moveTo>
                  <a:pt x="0" y="0"/>
                </a:moveTo>
                <a:cubicBezTo>
                  <a:pt x="0" y="0"/>
                  <a:pt x="0" y="0"/>
                  <a:pt x="8705997" y="0"/>
                </a:cubicBezTo>
                <a:cubicBezTo>
                  <a:pt x="8676710" y="120093"/>
                  <a:pt x="8662063" y="246508"/>
                  <a:pt x="8676710" y="366601"/>
                </a:cubicBezTo>
                <a:cubicBezTo>
                  <a:pt x="8720642" y="733203"/>
                  <a:pt x="8940304" y="1061881"/>
                  <a:pt x="9086747" y="1403199"/>
                </a:cubicBezTo>
                <a:cubicBezTo>
                  <a:pt x="9210308" y="1694743"/>
                  <a:pt x="9280326" y="2003174"/>
                  <a:pt x="9297958" y="2314162"/>
                </a:cubicBezTo>
                <a:lnTo>
                  <a:pt x="9298096" y="2513013"/>
                </a:lnTo>
                <a:lnTo>
                  <a:pt x="6405563" y="2513013"/>
                </a:lnTo>
                <a:lnTo>
                  <a:pt x="6405563" y="5528005"/>
                </a:lnTo>
                <a:lnTo>
                  <a:pt x="6380081" y="5533593"/>
                </a:lnTo>
                <a:cubicBezTo>
                  <a:pt x="5907118" y="5632552"/>
                  <a:pt x="5423859" y="5715512"/>
                  <a:pt x="5022973" y="5947798"/>
                </a:cubicBezTo>
                <a:cubicBezTo>
                  <a:pt x="4677003" y="6156381"/>
                  <a:pt x="4421644" y="6475183"/>
                  <a:pt x="4312498" y="6826871"/>
                </a:cubicBezTo>
                <a:lnTo>
                  <a:pt x="430514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985295-F0BC-9B4D-981C-D474C9EDECD0}"/>
              </a:ext>
            </a:extLst>
          </p:cNvPr>
          <p:cNvSpPr/>
          <p:nvPr userDrawn="1"/>
        </p:nvSpPr>
        <p:spPr>
          <a:xfrm>
            <a:off x="6405102" y="2512661"/>
            <a:ext cx="5284607" cy="4345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CB02C94-6046-2E46-BE22-98A994B1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867" y="2763704"/>
            <a:ext cx="4559075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0620B5-CD54-A44A-A690-BB5E58FBDA77}"/>
              </a:ext>
            </a:extLst>
          </p:cNvPr>
          <p:cNvCxnSpPr>
            <a:cxnSpLocks/>
          </p:cNvCxnSpPr>
          <p:nvPr userDrawn="1"/>
        </p:nvCxnSpPr>
        <p:spPr>
          <a:xfrm>
            <a:off x="6767867" y="3347504"/>
            <a:ext cx="444369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D35FF-5668-47B8-A93C-30923509CC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7513" y="3348038"/>
            <a:ext cx="4559074" cy="30083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714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4EB4B-30F5-5541-B2A0-6BD04D01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8E3A-8DBF-0542-BC99-444DCA0CC2C2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97956-7D4F-5346-B8DD-3653B600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AB29D-BA7D-E743-8CA0-6953FF72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02F-D6EA-CF48-8F44-2316036B2B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06A8E3A-8DBF-0542-BC99-444DCA0CC2C2}" type="datetimeFigureOut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3696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8E3A-8DBF-0542-BC99-444DCA0CC2C2}" type="datetimeFigureOut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5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8E3A-8DBF-0542-BC99-444DCA0CC2C2}" type="datetimeFigureOut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99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B7248-6025-0744-9C6E-BC6F9FDB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367D3-6495-C045-872D-F4C6CB656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C2195-E771-AB42-B5A7-7832D8F41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A8E3A-8DBF-0542-BC99-444DCA0CC2C2}" type="datetimeFigureOut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28BA-DFC0-3946-9FE9-DE388CB02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F77CB-EF35-DF4C-95FE-31419B6CA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6940" y="6492875"/>
            <a:ext cx="4168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82" r:id="rId3"/>
    <p:sldLayoutId id="2147483687" r:id="rId4"/>
    <p:sldLayoutId id="2147483693" r:id="rId5"/>
    <p:sldLayoutId id="214748367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spc="150" baseline="0">
          <a:solidFill>
            <a:schemeClr val="accent1"/>
          </a:solidFill>
          <a:latin typeface="+mj-lt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06A8E3A-8DBF-0542-BC99-444DCA0CC2C2}" type="datetimeFigureOut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87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close up of a flowers">
            <a:extLst>
              <a:ext uri="{FF2B5EF4-FFF2-40B4-BE49-F238E27FC236}">
                <a16:creationId xmlns:a16="http://schemas.microsoft.com/office/drawing/2014/main" id="{5A8C014E-25AF-4B1A-85C4-1B34CBEC7E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" r="24"/>
          <a:stretch>
            <a:fillRect/>
          </a:stretch>
        </p:blipFill>
        <p:spPr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A2D73A5-4430-0F47-84CE-C3324CEBA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383" y="1711560"/>
            <a:ext cx="8789234" cy="1220477"/>
          </a:xfrm>
        </p:spPr>
        <p:txBody>
          <a:bodyPr>
            <a:noAutofit/>
          </a:bodyPr>
          <a:lstStyle/>
          <a:p>
            <a:r>
              <a:rPr lang="en-US" sz="4400"/>
              <a:t>Machine Learning Project</a:t>
            </a:r>
            <a:endParaRPr lang="en-US" sz="4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107CE13-DFD5-424B-B4BF-ADF75F397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383" y="3078992"/>
            <a:ext cx="8789234" cy="846381"/>
          </a:xfrm>
        </p:spPr>
        <p:txBody>
          <a:bodyPr/>
          <a:lstStyle/>
          <a:p>
            <a:r>
              <a:rPr lang="en-US" altLang="ja-JP" dirty="0">
                <a:solidFill>
                  <a:srgbClr val="353537"/>
                </a:solidFill>
              </a:rPr>
              <a:t>Group: 26</a:t>
            </a:r>
            <a:endParaRPr lang="ja-JP" altLang="en-US" dirty="0">
              <a:solidFill>
                <a:srgbClr val="353537"/>
              </a:solidFill>
            </a:endParaRPr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id="{8C36055C-E52E-7A96-174E-0A8445679013}"/>
              </a:ext>
            </a:extLst>
          </p:cNvPr>
          <p:cNvSpPr txBox="1">
            <a:spLocks/>
          </p:cNvSpPr>
          <p:nvPr/>
        </p:nvSpPr>
        <p:spPr>
          <a:xfrm>
            <a:off x="2884790" y="4615629"/>
            <a:ext cx="6599752" cy="16391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 kern="1200" spc="10" baseline="0">
                <a:solidFill>
                  <a:schemeClr val="bg1"/>
                </a:solidFill>
                <a:latin typeface="+mn-lt"/>
                <a:ea typeface="Meiryo UI" panose="020B0604030504040204" pitchFamily="34" charset="-128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Team</a:t>
            </a:r>
            <a:r>
              <a:rPr lang="en-US" altLang="ja-JP" dirty="0">
                <a:solidFill>
                  <a:srgbClr val="353537"/>
                </a:solidFill>
              </a:rPr>
              <a:t> </a:t>
            </a:r>
            <a:r>
              <a:rPr lang="en-US" altLang="ja-JP" dirty="0"/>
              <a:t>Members: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68482C51-3DD6-1F7F-50E3-415EB098D7B7}"/>
              </a:ext>
            </a:extLst>
          </p:cNvPr>
          <p:cNvSpPr txBox="1">
            <a:spLocks/>
          </p:cNvSpPr>
          <p:nvPr/>
        </p:nvSpPr>
        <p:spPr>
          <a:xfrm>
            <a:off x="1185038" y="5197151"/>
            <a:ext cx="3461607" cy="795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 kern="1200" spc="10" baseline="0">
                <a:solidFill>
                  <a:schemeClr val="bg1"/>
                </a:solidFill>
                <a:latin typeface="+mn-lt"/>
                <a:ea typeface="Meiryo UI" panose="020B0604030504040204" pitchFamily="34" charset="-128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dirty="0">
                <a:solidFill>
                  <a:srgbClr val="563C47"/>
                </a:solidFill>
              </a:rPr>
              <a:t>Sawsan Awad</a:t>
            </a:r>
          </a:p>
          <a:p>
            <a:r>
              <a:rPr lang="en-US" altLang="ja-JP" sz="1600" dirty="0">
                <a:solidFill>
                  <a:srgbClr val="563C47"/>
                </a:solidFill>
              </a:rPr>
              <a:t>(300327224)</a:t>
            </a:r>
            <a:endParaRPr lang="ja-JP" altLang="en-US" sz="1600" dirty="0">
              <a:solidFill>
                <a:srgbClr val="563C47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BC2D41AA-BEBA-42F1-179E-D0E1CEF435C5}"/>
              </a:ext>
            </a:extLst>
          </p:cNvPr>
          <p:cNvSpPr txBox="1">
            <a:spLocks/>
          </p:cNvSpPr>
          <p:nvPr/>
        </p:nvSpPr>
        <p:spPr>
          <a:xfrm>
            <a:off x="4453863" y="5200258"/>
            <a:ext cx="3461607" cy="795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 kern="1200" spc="10" baseline="0">
                <a:solidFill>
                  <a:schemeClr val="bg1"/>
                </a:solidFill>
                <a:latin typeface="+mn-lt"/>
                <a:ea typeface="Meiryo UI" panose="020B0604030504040204" pitchFamily="34" charset="-128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dirty="0" err="1">
                <a:solidFill>
                  <a:srgbClr val="563C47"/>
                </a:solidFill>
              </a:rPr>
              <a:t>Sondos</a:t>
            </a:r>
            <a:r>
              <a:rPr lang="en-US" altLang="ja-JP" sz="1600" dirty="0">
                <a:solidFill>
                  <a:srgbClr val="563C47"/>
                </a:solidFill>
              </a:rPr>
              <a:t> Ali</a:t>
            </a:r>
          </a:p>
          <a:p>
            <a:r>
              <a:rPr lang="en-US" altLang="ja-JP" sz="1600" dirty="0">
                <a:solidFill>
                  <a:srgbClr val="563C47"/>
                </a:solidFill>
              </a:rPr>
              <a:t>(300327219)</a:t>
            </a:r>
            <a:endParaRPr lang="ja-JP" altLang="en-US" sz="1600" dirty="0">
              <a:solidFill>
                <a:srgbClr val="563C47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79389679-E21E-67E7-78F8-E7516A5245E6}"/>
              </a:ext>
            </a:extLst>
          </p:cNvPr>
          <p:cNvSpPr txBox="1">
            <a:spLocks/>
          </p:cNvSpPr>
          <p:nvPr/>
        </p:nvSpPr>
        <p:spPr>
          <a:xfrm>
            <a:off x="7430323" y="5200261"/>
            <a:ext cx="3461607" cy="795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 kern="1200" spc="10" baseline="0">
                <a:solidFill>
                  <a:schemeClr val="bg1"/>
                </a:solidFill>
                <a:latin typeface="+mn-lt"/>
                <a:ea typeface="Meiryo UI" panose="020B0604030504040204" pitchFamily="34" charset="-128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dirty="0" err="1">
                <a:solidFill>
                  <a:srgbClr val="563C47"/>
                </a:solidFill>
              </a:rPr>
              <a:t>Toka</a:t>
            </a:r>
            <a:r>
              <a:rPr lang="en-US" altLang="ja-JP" sz="1600" dirty="0">
                <a:solidFill>
                  <a:srgbClr val="563C47"/>
                </a:solidFill>
              </a:rPr>
              <a:t> Mostafa</a:t>
            </a:r>
          </a:p>
          <a:p>
            <a:r>
              <a:rPr lang="en-US" altLang="ja-JP" sz="1600" dirty="0">
                <a:solidFill>
                  <a:srgbClr val="563C47"/>
                </a:solidFill>
              </a:rPr>
              <a:t>(300327284)</a:t>
            </a:r>
            <a:endParaRPr lang="ja-JP" altLang="en-US" sz="1600" dirty="0">
              <a:solidFill>
                <a:srgbClr val="563C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651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5A7B-AF12-AC89-A07A-D1A0A37298F9}"/>
              </a:ext>
            </a:extLst>
          </p:cNvPr>
          <p:cNvSpPr txBox="1">
            <a:spLocks/>
          </p:cNvSpPr>
          <p:nvPr/>
        </p:nvSpPr>
        <p:spPr>
          <a:xfrm>
            <a:off x="829456" y="-976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j-cs"/>
              </a:defRPr>
            </a:lvl1pPr>
          </a:lstStyle>
          <a:p>
            <a:r>
              <a:rPr lang="en-US" dirty="0"/>
              <a:t>Compare dimensionality reduction to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20E7F-8F00-0114-D5DA-627C0B8A1998}"/>
              </a:ext>
            </a:extLst>
          </p:cNvPr>
          <p:cNvSpPr txBox="1">
            <a:spLocks/>
          </p:cNvSpPr>
          <p:nvPr/>
        </p:nvSpPr>
        <p:spPr>
          <a:xfrm>
            <a:off x="1146111" y="1752828"/>
            <a:ext cx="10515600" cy="4351338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PCA (Dimensionality reduction)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spc="10" dirty="0">
                <a:solidFill>
                  <a:schemeClr val="tx1"/>
                </a:solidFill>
              </a:rPr>
              <a:t>Best k = 20 features          Accuracy = 75.22%</a:t>
            </a:r>
            <a:endParaRPr lang="en-US" sz="1800" b="1" spc="10" dirty="0">
              <a:solidFill>
                <a:srgbClr val="660033"/>
              </a:solidFill>
            </a:endParaRPr>
          </a:p>
          <a:p>
            <a:endParaRPr lang="en-US" dirty="0"/>
          </a:p>
          <a:p>
            <a:r>
              <a:rPr lang="en-US" dirty="0"/>
              <a:t>Mutual information (Feature selection)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spc="10" dirty="0">
                <a:solidFill>
                  <a:schemeClr val="tx1"/>
                </a:solidFill>
              </a:rPr>
              <a:t>Best k = 19 features        Accuracy = 74.68%</a:t>
            </a:r>
          </a:p>
          <a:p>
            <a:endParaRPr lang="en-US" dirty="0"/>
          </a:p>
          <a:p>
            <a:r>
              <a:rPr lang="en-US" dirty="0"/>
              <a:t>Anova (Feature selection)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spc="10" dirty="0">
                <a:solidFill>
                  <a:schemeClr val="tx1"/>
                </a:solidFill>
              </a:rPr>
              <a:t>Best k = 17 features        Accuracy = 74.86%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2D2EA1-A1D9-C9B8-FEBC-1263D5898C4D}"/>
              </a:ext>
            </a:extLst>
          </p:cNvPr>
          <p:cNvSpPr txBox="1">
            <a:spLocks/>
          </p:cNvSpPr>
          <p:nvPr/>
        </p:nvSpPr>
        <p:spPr>
          <a:xfrm>
            <a:off x="7503953" y="1193561"/>
            <a:ext cx="223059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j-cs"/>
              </a:defRPr>
            </a:lvl1pPr>
          </a:lstStyle>
          <a:p>
            <a:r>
              <a:rPr lang="en-US" sz="1800" b="1" kern="1200" spc="10" dirty="0">
                <a:solidFill>
                  <a:srgbClr val="660033"/>
                </a:solidFill>
                <a:effectLst/>
                <a:latin typeface="Century Schoolbook" panose="02040604050505020304" pitchFamily="18" charset="0"/>
                <a:ea typeface="+mn-ea"/>
                <a:cs typeface="+mn-cs"/>
              </a:rPr>
              <a:t>Winner</a:t>
            </a:r>
          </a:p>
          <a:p>
            <a:endParaRPr lang="en-US" sz="1800" spc="10" dirty="0">
              <a:solidFill>
                <a:srgbClr val="660033"/>
              </a:solidFill>
              <a:latin typeface="Century Schoolbook" panose="02040604050505020304" pitchFamily="18" charset="0"/>
              <a:ea typeface="+mn-ea"/>
              <a:cs typeface="+mn-cs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2E1274-7811-905D-A460-354E1F3AA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696" y="19448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97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Accuracies of feature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3A33E-82C0-FD61-2F18-FB7FD47A4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25" y="2020899"/>
            <a:ext cx="3414879" cy="3003386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CD6CA0-382A-8A54-B4EB-D7770FB87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481" y="2020899"/>
            <a:ext cx="3414878" cy="3003386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CBA7D1-294D-C863-A784-2B6F941F6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436" y="2020899"/>
            <a:ext cx="3414878" cy="3003386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631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TSNE plot for PCA and Anova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B65D2C-3215-0B56-D976-0FA1A1641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43" y="1812010"/>
            <a:ext cx="5335665" cy="4107377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538084-1B9F-361B-AD8D-BD4C28068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1" y="1787520"/>
            <a:ext cx="5050944" cy="4156355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4488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7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594" y="758952"/>
            <a:ext cx="9056876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spc="-50">
                <a:solidFill>
                  <a:schemeClr val="tx1"/>
                </a:solidFill>
                <a:latin typeface="+mj-lt"/>
                <a:ea typeface="+mj-ea"/>
              </a:rPr>
              <a:t>Vary the MLP parameters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7106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1104984" cy="578597"/>
          </a:xfrm>
        </p:spPr>
        <p:txBody>
          <a:bodyPr/>
          <a:lstStyle/>
          <a:p>
            <a:r>
              <a:rPr lang="en-US" dirty="0"/>
              <a:t>Vary the MLP parameters (Batch size)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5AD2B9A-F6D0-9205-FEE4-5697A81976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6296706"/>
              </p:ext>
            </p:extLst>
          </p:nvPr>
        </p:nvGraphicFramePr>
        <p:xfrm>
          <a:off x="657417" y="2379658"/>
          <a:ext cx="10877166" cy="2836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287">
                  <a:extLst>
                    <a:ext uri="{9D8B030D-6E8A-4147-A177-3AD203B41FA5}">
                      <a16:colId xmlns:a16="http://schemas.microsoft.com/office/drawing/2014/main" val="677343623"/>
                    </a:ext>
                  </a:extLst>
                </a:gridCol>
                <a:gridCol w="604287">
                  <a:extLst>
                    <a:ext uri="{9D8B030D-6E8A-4147-A177-3AD203B41FA5}">
                      <a16:colId xmlns:a16="http://schemas.microsoft.com/office/drawing/2014/main" val="751182607"/>
                    </a:ext>
                  </a:extLst>
                </a:gridCol>
                <a:gridCol w="604287">
                  <a:extLst>
                    <a:ext uri="{9D8B030D-6E8A-4147-A177-3AD203B41FA5}">
                      <a16:colId xmlns:a16="http://schemas.microsoft.com/office/drawing/2014/main" val="1867983242"/>
                    </a:ext>
                  </a:extLst>
                </a:gridCol>
                <a:gridCol w="604287">
                  <a:extLst>
                    <a:ext uri="{9D8B030D-6E8A-4147-A177-3AD203B41FA5}">
                      <a16:colId xmlns:a16="http://schemas.microsoft.com/office/drawing/2014/main" val="2246887138"/>
                    </a:ext>
                  </a:extLst>
                </a:gridCol>
                <a:gridCol w="604287">
                  <a:extLst>
                    <a:ext uri="{9D8B030D-6E8A-4147-A177-3AD203B41FA5}">
                      <a16:colId xmlns:a16="http://schemas.microsoft.com/office/drawing/2014/main" val="3760762466"/>
                    </a:ext>
                  </a:extLst>
                </a:gridCol>
                <a:gridCol w="604287">
                  <a:extLst>
                    <a:ext uri="{9D8B030D-6E8A-4147-A177-3AD203B41FA5}">
                      <a16:colId xmlns:a16="http://schemas.microsoft.com/office/drawing/2014/main" val="3455903166"/>
                    </a:ext>
                  </a:extLst>
                </a:gridCol>
                <a:gridCol w="604287">
                  <a:extLst>
                    <a:ext uri="{9D8B030D-6E8A-4147-A177-3AD203B41FA5}">
                      <a16:colId xmlns:a16="http://schemas.microsoft.com/office/drawing/2014/main" val="2054218092"/>
                    </a:ext>
                  </a:extLst>
                </a:gridCol>
                <a:gridCol w="604287">
                  <a:extLst>
                    <a:ext uri="{9D8B030D-6E8A-4147-A177-3AD203B41FA5}">
                      <a16:colId xmlns:a16="http://schemas.microsoft.com/office/drawing/2014/main" val="1336292576"/>
                    </a:ext>
                  </a:extLst>
                </a:gridCol>
                <a:gridCol w="604287">
                  <a:extLst>
                    <a:ext uri="{9D8B030D-6E8A-4147-A177-3AD203B41FA5}">
                      <a16:colId xmlns:a16="http://schemas.microsoft.com/office/drawing/2014/main" val="2858193160"/>
                    </a:ext>
                  </a:extLst>
                </a:gridCol>
                <a:gridCol w="604287">
                  <a:extLst>
                    <a:ext uri="{9D8B030D-6E8A-4147-A177-3AD203B41FA5}">
                      <a16:colId xmlns:a16="http://schemas.microsoft.com/office/drawing/2014/main" val="1965111818"/>
                    </a:ext>
                  </a:extLst>
                </a:gridCol>
                <a:gridCol w="604287">
                  <a:extLst>
                    <a:ext uri="{9D8B030D-6E8A-4147-A177-3AD203B41FA5}">
                      <a16:colId xmlns:a16="http://schemas.microsoft.com/office/drawing/2014/main" val="1400109881"/>
                    </a:ext>
                  </a:extLst>
                </a:gridCol>
                <a:gridCol w="604287">
                  <a:extLst>
                    <a:ext uri="{9D8B030D-6E8A-4147-A177-3AD203B41FA5}">
                      <a16:colId xmlns:a16="http://schemas.microsoft.com/office/drawing/2014/main" val="119547328"/>
                    </a:ext>
                  </a:extLst>
                </a:gridCol>
                <a:gridCol w="604287">
                  <a:extLst>
                    <a:ext uri="{9D8B030D-6E8A-4147-A177-3AD203B41FA5}">
                      <a16:colId xmlns:a16="http://schemas.microsoft.com/office/drawing/2014/main" val="3067223898"/>
                    </a:ext>
                  </a:extLst>
                </a:gridCol>
                <a:gridCol w="604287">
                  <a:extLst>
                    <a:ext uri="{9D8B030D-6E8A-4147-A177-3AD203B41FA5}">
                      <a16:colId xmlns:a16="http://schemas.microsoft.com/office/drawing/2014/main" val="2111552716"/>
                    </a:ext>
                  </a:extLst>
                </a:gridCol>
                <a:gridCol w="604287">
                  <a:extLst>
                    <a:ext uri="{9D8B030D-6E8A-4147-A177-3AD203B41FA5}">
                      <a16:colId xmlns:a16="http://schemas.microsoft.com/office/drawing/2014/main" val="2204322907"/>
                    </a:ext>
                  </a:extLst>
                </a:gridCol>
                <a:gridCol w="604287">
                  <a:extLst>
                    <a:ext uri="{9D8B030D-6E8A-4147-A177-3AD203B41FA5}">
                      <a16:colId xmlns:a16="http://schemas.microsoft.com/office/drawing/2014/main" val="1743111672"/>
                    </a:ext>
                  </a:extLst>
                </a:gridCol>
                <a:gridCol w="604287">
                  <a:extLst>
                    <a:ext uri="{9D8B030D-6E8A-4147-A177-3AD203B41FA5}">
                      <a16:colId xmlns:a16="http://schemas.microsoft.com/office/drawing/2014/main" val="1664056819"/>
                    </a:ext>
                  </a:extLst>
                </a:gridCol>
                <a:gridCol w="604287">
                  <a:extLst>
                    <a:ext uri="{9D8B030D-6E8A-4147-A177-3AD203B41FA5}">
                      <a16:colId xmlns:a16="http://schemas.microsoft.com/office/drawing/2014/main" val="1770835977"/>
                    </a:ext>
                  </a:extLst>
                </a:gridCol>
              </a:tblGrid>
              <a:tr h="92379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60033"/>
                          </a:solidFill>
                        </a:rPr>
                        <a:t>Batch 32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60033"/>
                          </a:solidFill>
                        </a:rPr>
                        <a:t>Batch 64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60033"/>
                          </a:solidFill>
                        </a:rPr>
                        <a:t>Batch 128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476533"/>
                  </a:ext>
                </a:extLst>
              </a:tr>
              <a:tr h="988574">
                <a:tc>
                  <a:txBody>
                    <a:bodyPr/>
                    <a:lstStyle/>
                    <a:p>
                      <a:r>
                        <a:rPr lang="en-US" sz="1200" dirty="0"/>
                        <a:t>Max</a:t>
                      </a:r>
                    </a:p>
                    <a:p>
                      <a:r>
                        <a:rPr lang="en-US" sz="1200" dirty="0"/>
                        <a:t>Train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</a:t>
                      </a:r>
                    </a:p>
                    <a:p>
                      <a:r>
                        <a:rPr lang="en-US" sz="1200" dirty="0"/>
                        <a:t>Test</a:t>
                      </a:r>
                    </a:p>
                    <a:p>
                      <a:r>
                        <a:rPr lang="en-US" sz="1200" dirty="0"/>
                        <a:t>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Train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Test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 Train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 Test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</a:t>
                      </a:r>
                    </a:p>
                    <a:p>
                      <a:r>
                        <a:rPr lang="en-US" sz="1200" dirty="0"/>
                        <a:t>Train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</a:t>
                      </a:r>
                    </a:p>
                    <a:p>
                      <a:r>
                        <a:rPr lang="en-US" sz="1200" dirty="0"/>
                        <a:t>Test</a:t>
                      </a:r>
                    </a:p>
                    <a:p>
                      <a:r>
                        <a:rPr lang="en-US" sz="1200" dirty="0"/>
                        <a:t>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Train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Test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 Train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 Test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</a:t>
                      </a:r>
                    </a:p>
                    <a:p>
                      <a:r>
                        <a:rPr lang="en-US" sz="1200" dirty="0"/>
                        <a:t>Train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</a:t>
                      </a:r>
                    </a:p>
                    <a:p>
                      <a:r>
                        <a:rPr lang="en-US" sz="1200" dirty="0"/>
                        <a:t>Test</a:t>
                      </a:r>
                    </a:p>
                    <a:p>
                      <a:r>
                        <a:rPr lang="en-US" sz="1200" dirty="0"/>
                        <a:t>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Train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Test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 Train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 Test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25801"/>
                  </a:ext>
                </a:extLst>
              </a:tr>
              <a:tr h="923790">
                <a:tc>
                  <a:txBody>
                    <a:bodyPr/>
                    <a:lstStyle/>
                    <a:p>
                      <a:r>
                        <a:rPr lang="en-US" sz="1400" dirty="0"/>
                        <a:t>75%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75%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41.8%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40.6%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BCA0AB"/>
                          </a:highlight>
                        </a:rPr>
                        <a:t>60.8%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BCA0AB"/>
                          </a:highlight>
                        </a:rPr>
                        <a:t>58.6%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67.5%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68.98%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25.2%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26.6%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52.8%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53.5%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61.2%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63.1%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27.6%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30.3%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44.1%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43.3%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883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35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layers vs. neurons/layer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41BD46-8517-4116-A032-C3F426DED282}"/>
              </a:ext>
            </a:extLst>
          </p:cNvPr>
          <p:cNvSpPr>
            <a:spLocks noGrp="1"/>
          </p:cNvSpPr>
          <p:nvPr/>
        </p:nvSpPr>
        <p:spPr>
          <a:xfrm>
            <a:off x="838200" y="3873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atin typeface="ArialMT"/>
            </a:endParaRP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0FC743AD-65EB-467A-745F-124653CC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10" y="2277248"/>
            <a:ext cx="9899780" cy="3076089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0848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983" y="423050"/>
            <a:ext cx="4918337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dirty="0"/>
              <a:t>Plot the number of neurons vs the avg test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0A5F7-6D01-40EB-0687-8AF0AA899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12" y="1852746"/>
            <a:ext cx="5151817" cy="3348681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5743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and different optimizers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EC7E46-EC7A-B92A-CAC6-3D50A219C5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1189181"/>
              </p:ext>
            </p:extLst>
          </p:nvPr>
        </p:nvGraphicFramePr>
        <p:xfrm>
          <a:off x="721565" y="2007235"/>
          <a:ext cx="10748870" cy="33421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730">
                  <a:extLst>
                    <a:ext uri="{9D8B030D-6E8A-4147-A177-3AD203B41FA5}">
                      <a16:colId xmlns:a16="http://schemas.microsoft.com/office/drawing/2014/main" val="2813718639"/>
                    </a:ext>
                  </a:extLst>
                </a:gridCol>
                <a:gridCol w="565730">
                  <a:extLst>
                    <a:ext uri="{9D8B030D-6E8A-4147-A177-3AD203B41FA5}">
                      <a16:colId xmlns:a16="http://schemas.microsoft.com/office/drawing/2014/main" val="4036441111"/>
                    </a:ext>
                  </a:extLst>
                </a:gridCol>
                <a:gridCol w="565730">
                  <a:extLst>
                    <a:ext uri="{9D8B030D-6E8A-4147-A177-3AD203B41FA5}">
                      <a16:colId xmlns:a16="http://schemas.microsoft.com/office/drawing/2014/main" val="405839733"/>
                    </a:ext>
                  </a:extLst>
                </a:gridCol>
                <a:gridCol w="565730">
                  <a:extLst>
                    <a:ext uri="{9D8B030D-6E8A-4147-A177-3AD203B41FA5}">
                      <a16:colId xmlns:a16="http://schemas.microsoft.com/office/drawing/2014/main" val="2831781873"/>
                    </a:ext>
                  </a:extLst>
                </a:gridCol>
                <a:gridCol w="565730">
                  <a:extLst>
                    <a:ext uri="{9D8B030D-6E8A-4147-A177-3AD203B41FA5}">
                      <a16:colId xmlns:a16="http://schemas.microsoft.com/office/drawing/2014/main" val="743307888"/>
                    </a:ext>
                  </a:extLst>
                </a:gridCol>
                <a:gridCol w="565730">
                  <a:extLst>
                    <a:ext uri="{9D8B030D-6E8A-4147-A177-3AD203B41FA5}">
                      <a16:colId xmlns:a16="http://schemas.microsoft.com/office/drawing/2014/main" val="4254148193"/>
                    </a:ext>
                  </a:extLst>
                </a:gridCol>
                <a:gridCol w="565730">
                  <a:extLst>
                    <a:ext uri="{9D8B030D-6E8A-4147-A177-3AD203B41FA5}">
                      <a16:colId xmlns:a16="http://schemas.microsoft.com/office/drawing/2014/main" val="2429544819"/>
                    </a:ext>
                  </a:extLst>
                </a:gridCol>
                <a:gridCol w="565730">
                  <a:extLst>
                    <a:ext uri="{9D8B030D-6E8A-4147-A177-3AD203B41FA5}">
                      <a16:colId xmlns:a16="http://schemas.microsoft.com/office/drawing/2014/main" val="2368232930"/>
                    </a:ext>
                  </a:extLst>
                </a:gridCol>
                <a:gridCol w="565730">
                  <a:extLst>
                    <a:ext uri="{9D8B030D-6E8A-4147-A177-3AD203B41FA5}">
                      <a16:colId xmlns:a16="http://schemas.microsoft.com/office/drawing/2014/main" val="66233390"/>
                    </a:ext>
                  </a:extLst>
                </a:gridCol>
                <a:gridCol w="565730">
                  <a:extLst>
                    <a:ext uri="{9D8B030D-6E8A-4147-A177-3AD203B41FA5}">
                      <a16:colId xmlns:a16="http://schemas.microsoft.com/office/drawing/2014/main" val="2449726678"/>
                    </a:ext>
                  </a:extLst>
                </a:gridCol>
                <a:gridCol w="565730">
                  <a:extLst>
                    <a:ext uri="{9D8B030D-6E8A-4147-A177-3AD203B41FA5}">
                      <a16:colId xmlns:a16="http://schemas.microsoft.com/office/drawing/2014/main" val="1494406007"/>
                    </a:ext>
                  </a:extLst>
                </a:gridCol>
                <a:gridCol w="565730">
                  <a:extLst>
                    <a:ext uri="{9D8B030D-6E8A-4147-A177-3AD203B41FA5}">
                      <a16:colId xmlns:a16="http://schemas.microsoft.com/office/drawing/2014/main" val="3377754653"/>
                    </a:ext>
                  </a:extLst>
                </a:gridCol>
                <a:gridCol w="565730">
                  <a:extLst>
                    <a:ext uri="{9D8B030D-6E8A-4147-A177-3AD203B41FA5}">
                      <a16:colId xmlns:a16="http://schemas.microsoft.com/office/drawing/2014/main" val="2992973344"/>
                    </a:ext>
                  </a:extLst>
                </a:gridCol>
                <a:gridCol w="565730">
                  <a:extLst>
                    <a:ext uri="{9D8B030D-6E8A-4147-A177-3AD203B41FA5}">
                      <a16:colId xmlns:a16="http://schemas.microsoft.com/office/drawing/2014/main" val="2528465951"/>
                    </a:ext>
                  </a:extLst>
                </a:gridCol>
                <a:gridCol w="565730">
                  <a:extLst>
                    <a:ext uri="{9D8B030D-6E8A-4147-A177-3AD203B41FA5}">
                      <a16:colId xmlns:a16="http://schemas.microsoft.com/office/drawing/2014/main" val="1559379234"/>
                    </a:ext>
                  </a:extLst>
                </a:gridCol>
                <a:gridCol w="565730">
                  <a:extLst>
                    <a:ext uri="{9D8B030D-6E8A-4147-A177-3AD203B41FA5}">
                      <a16:colId xmlns:a16="http://schemas.microsoft.com/office/drawing/2014/main" val="2749167918"/>
                    </a:ext>
                  </a:extLst>
                </a:gridCol>
                <a:gridCol w="565730">
                  <a:extLst>
                    <a:ext uri="{9D8B030D-6E8A-4147-A177-3AD203B41FA5}">
                      <a16:colId xmlns:a16="http://schemas.microsoft.com/office/drawing/2014/main" val="2701033519"/>
                    </a:ext>
                  </a:extLst>
                </a:gridCol>
                <a:gridCol w="565730">
                  <a:extLst>
                    <a:ext uri="{9D8B030D-6E8A-4147-A177-3AD203B41FA5}">
                      <a16:colId xmlns:a16="http://schemas.microsoft.com/office/drawing/2014/main" val="4174833633"/>
                    </a:ext>
                  </a:extLst>
                </a:gridCol>
                <a:gridCol w="565730">
                  <a:extLst>
                    <a:ext uri="{9D8B030D-6E8A-4147-A177-3AD203B41FA5}">
                      <a16:colId xmlns:a16="http://schemas.microsoft.com/office/drawing/2014/main" val="3639409894"/>
                    </a:ext>
                  </a:extLst>
                </a:gridCol>
              </a:tblGrid>
              <a:tr h="33991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Learning rate = 0.1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Learning rate = 0.01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Learning rate = 0.001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957820"/>
                  </a:ext>
                </a:extLst>
              </a:tr>
              <a:tr h="460975">
                <a:tc>
                  <a:txBody>
                    <a:bodyPr/>
                    <a:lstStyle/>
                    <a:p>
                      <a:r>
                        <a:rPr lang="en-US" sz="900" b="1" dirty="0"/>
                        <a:t>Optimizer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Max Train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Max</a:t>
                      </a:r>
                    </a:p>
                    <a:p>
                      <a:r>
                        <a:rPr lang="en-US" sz="900" dirty="0"/>
                        <a:t>Test acc 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Min Train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Min Test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Avg Train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Avg Test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Max Train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Max</a:t>
                      </a:r>
                    </a:p>
                    <a:p>
                      <a:r>
                        <a:rPr lang="en-US" sz="900" dirty="0"/>
                        <a:t>Test acc 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Min Train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Min Test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Avg Train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Avg Test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Max Train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Max</a:t>
                      </a:r>
                    </a:p>
                    <a:p>
                      <a:r>
                        <a:rPr lang="en-US" sz="900" dirty="0"/>
                        <a:t>Test acc 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Min Train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Min Test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Avg Train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Avg Test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793913"/>
                  </a:ext>
                </a:extLst>
              </a:tr>
              <a:tr h="363192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AdamW</a:t>
                      </a:r>
                      <a:endParaRPr lang="en-US" sz="1000" b="1" dirty="0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56%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56.1%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42.9%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39.3%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49.9%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47.2%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66.4%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64.9%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45.5%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44.6%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57.1%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55.1%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58.5%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54.4%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33.5%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32.3%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47.9%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45.3%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397668"/>
                  </a:ext>
                </a:extLst>
              </a:tr>
              <a:tr h="502882">
                <a:tc>
                  <a:txBody>
                    <a:bodyPr/>
                    <a:lstStyle/>
                    <a:p>
                      <a:r>
                        <a:rPr lang="en-US" sz="1000" b="1" dirty="0"/>
                        <a:t>SGD</a:t>
                      </a:r>
                    </a:p>
                    <a:p>
                      <a:r>
                        <a:rPr lang="en-US" sz="1000" b="1" dirty="0"/>
                        <a:t>(m=0.1)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58.1%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52.6%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21.7%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48.1%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44.8%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58.9%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58.3%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26.6%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22.6%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40.4%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37.9%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40.7%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37.8%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25.1%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22.1%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28.6%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26.8%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009385"/>
                  </a:ext>
                </a:extLst>
              </a:tr>
              <a:tr h="502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SGD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(m=0.5)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55.4%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54%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27.2%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24.2%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40.6%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39.4%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54.2%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48.3%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21.4%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21.7%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34.2%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31.3%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35.4%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39.6%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21.4%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21.7%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26.9%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27.6%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039630"/>
                  </a:ext>
                </a:extLst>
              </a:tr>
              <a:tr h="502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SGD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(m=0.9)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60.7%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56.1%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25.4%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22.6%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44.1%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40.4%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59.2%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54%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22.9%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22.6%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35.2%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32.9%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62.9%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61.3%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24.8%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28.3%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48.5%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48%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764750"/>
                  </a:ext>
                </a:extLst>
              </a:tr>
              <a:tr h="339911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Rprop</a:t>
                      </a:r>
                      <a:endParaRPr lang="en-US" sz="1000" b="1" dirty="0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40.8%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38.7%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21.4%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21.7%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26.9%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25.5%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82.9%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75%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51.4%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48.8%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highlight>
                            <a:srgbClr val="BCA0AB"/>
                          </a:highlight>
                        </a:rPr>
                        <a:t>63.6%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highlight>
                            <a:srgbClr val="BCA0AB"/>
                          </a:highlight>
                        </a:rPr>
                        <a:t>59.2%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65.1%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59.5%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21.4%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21.7%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47.6%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45.8%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45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352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i="0" u="none" strike="noStrike" baseline="0" dirty="0">
                <a:latin typeface="ArialMT"/>
              </a:rPr>
              <a:t>Activation functions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984601-4D71-4DB0-C33D-7DC021C318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1472604"/>
              </p:ext>
            </p:extLst>
          </p:nvPr>
        </p:nvGraphicFramePr>
        <p:xfrm>
          <a:off x="2192692" y="2045955"/>
          <a:ext cx="8360232" cy="1313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686">
                  <a:extLst>
                    <a:ext uri="{9D8B030D-6E8A-4147-A177-3AD203B41FA5}">
                      <a16:colId xmlns:a16="http://schemas.microsoft.com/office/drawing/2014/main" val="2740890417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1187278585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1973603484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3229661498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4136758424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3825768436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1615763083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2456439886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3983728777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3532172137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2013609369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136312352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rgbClr val="660033"/>
                          </a:solidFill>
                        </a:rPr>
                        <a:t>Relu</a:t>
                      </a:r>
                      <a:endParaRPr lang="en-US" sz="1400" b="1" dirty="0">
                        <a:solidFill>
                          <a:srgbClr val="660033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660033"/>
                          </a:solidFill>
                        </a:rPr>
                        <a:t>Leaky </a:t>
                      </a:r>
                      <a:r>
                        <a:rPr lang="en-US" sz="1400" b="1" dirty="0" err="1">
                          <a:solidFill>
                            <a:srgbClr val="660033"/>
                          </a:solidFill>
                        </a:rPr>
                        <a:t>relu</a:t>
                      </a:r>
                      <a:endParaRPr lang="en-US" sz="1400" b="1" dirty="0">
                        <a:solidFill>
                          <a:srgbClr val="660033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27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Max Train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Max</a:t>
                      </a:r>
                    </a:p>
                    <a:p>
                      <a:r>
                        <a:rPr lang="en-US" sz="1050" dirty="0"/>
                        <a:t>Test acc 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Min Train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Min Test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Avg Train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Avg Test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Max Train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Max</a:t>
                      </a:r>
                    </a:p>
                    <a:p>
                      <a:r>
                        <a:rPr lang="en-US" sz="1050" dirty="0"/>
                        <a:t>Test acc 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Min Train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Min Test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Avg Train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Avg Test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51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66.1%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62.2%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25.4%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23.4%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41.1%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38.1%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65.6%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65.2%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25.4%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22.6%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42.3%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39.9%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143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3E875E-0503-D54C-13B9-8D05A6AF1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366189"/>
              </p:ext>
            </p:extLst>
          </p:nvPr>
        </p:nvGraphicFramePr>
        <p:xfrm>
          <a:off x="2192692" y="3937519"/>
          <a:ext cx="8360232" cy="1370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686">
                  <a:extLst>
                    <a:ext uri="{9D8B030D-6E8A-4147-A177-3AD203B41FA5}">
                      <a16:colId xmlns:a16="http://schemas.microsoft.com/office/drawing/2014/main" val="374479745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1122469707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2049434614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2734933245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1596724234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1757843639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251047676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2645382886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719601577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1068051438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3520034757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1864392725"/>
                    </a:ext>
                  </a:extLst>
                </a:gridCol>
              </a:tblGrid>
              <a:tr h="333434"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660033"/>
                          </a:solidFill>
                        </a:rPr>
                        <a:t>Sigmoid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660033"/>
                          </a:solidFill>
                        </a:rPr>
                        <a:t>Tanh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484140"/>
                  </a:ext>
                </a:extLst>
              </a:tr>
              <a:tr h="513853">
                <a:tc>
                  <a:txBody>
                    <a:bodyPr/>
                    <a:lstStyle/>
                    <a:p>
                      <a:r>
                        <a:rPr lang="en-US" sz="1050" dirty="0"/>
                        <a:t>Max Train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Max</a:t>
                      </a:r>
                    </a:p>
                    <a:p>
                      <a:r>
                        <a:rPr lang="en-US" sz="1050" dirty="0"/>
                        <a:t>Test acc 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Min Train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Min Test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Avg Train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Avg Test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Max Train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Max</a:t>
                      </a:r>
                    </a:p>
                    <a:p>
                      <a:r>
                        <a:rPr lang="en-US" sz="1050" dirty="0"/>
                        <a:t>Test acc 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Min Train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Min Test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Avg Train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Avg Test acc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859035"/>
                  </a:ext>
                </a:extLst>
              </a:tr>
              <a:tr h="465893">
                <a:tc>
                  <a:txBody>
                    <a:bodyPr/>
                    <a:lstStyle/>
                    <a:p>
                      <a:r>
                        <a:rPr lang="en-US" sz="1400" dirty="0"/>
                        <a:t>25.4%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22.6%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21.4%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21.7%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24.6%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22.5%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61.9%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58.8%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46.4%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42.6%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BCA0AB"/>
                          </a:highlight>
                        </a:rPr>
                        <a:t>54.3%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BCA0AB"/>
                          </a:highlight>
                        </a:rPr>
                        <a:t>51.3%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910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076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800" spc="-50">
                <a:solidFill>
                  <a:schemeClr val="tx1"/>
                </a:solidFill>
                <a:latin typeface="+mj-lt"/>
                <a:ea typeface="+mj-ea"/>
              </a:rPr>
              <a:t>Confusion matrix</a:t>
            </a:r>
          </a:p>
        </p:txBody>
      </p:sp>
      <p:pic>
        <p:nvPicPr>
          <p:cNvPr id="3" name="Content Placeholder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C8E44C-CB5F-83A2-C28A-B031FB12EB2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44183" y="714546"/>
            <a:ext cx="6616823" cy="5419809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94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86" y="2693785"/>
            <a:ext cx="6271117" cy="97585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85000"/>
              </a:lnSpc>
            </a:pPr>
            <a:r>
              <a:rPr lang="en-US" sz="4400" spc="-50" dirty="0">
                <a:solidFill>
                  <a:schemeClr val="tx1"/>
                </a:solidFill>
                <a:latin typeface="+mj-lt"/>
                <a:ea typeface="+mj-ea"/>
              </a:rPr>
              <a:t>Problem’s </a:t>
            </a:r>
            <a:br>
              <a:rPr lang="en-US" sz="4400" spc="-50" dirty="0">
                <a:solidFill>
                  <a:schemeClr val="tx1"/>
                </a:solidFill>
                <a:latin typeface="+mj-lt"/>
                <a:ea typeface="+mj-ea"/>
              </a:rPr>
            </a:br>
            <a:r>
              <a:rPr lang="en-US" sz="4400" spc="-50" dirty="0">
                <a:solidFill>
                  <a:schemeClr val="tx1"/>
                </a:solidFill>
                <a:latin typeface="+mj-lt"/>
                <a:ea typeface="+mj-ea"/>
              </a:rPr>
              <a:t>overview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4C85EF5-8B19-9495-DB76-CB29CE3F2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903" y="1326577"/>
            <a:ext cx="3577172" cy="463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35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MT"/>
              </a:rPr>
              <a:t>Conclusion</a:t>
            </a:r>
            <a:endParaRPr lang="en-US" sz="32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44894" y="1694045"/>
            <a:ext cx="10524344" cy="3848339"/>
          </a:xfrm>
        </p:spPr>
        <p:txBody>
          <a:bodyPr/>
          <a:lstStyle/>
          <a:p>
            <a:r>
              <a:rPr lang="en-US" dirty="0"/>
              <a:t>We applied the MLP network in several stages.</a:t>
            </a:r>
          </a:p>
          <a:p>
            <a:endParaRPr lang="en-US" dirty="0"/>
          </a:p>
          <a:p>
            <a:r>
              <a:rPr lang="en-US" dirty="0"/>
              <a:t>First, we perform baseline MLP then we applied several hyperparameters tuning</a:t>
            </a:r>
          </a:p>
          <a:p>
            <a:endParaRPr lang="en-US" dirty="0"/>
          </a:p>
          <a:p>
            <a:r>
              <a:rPr lang="en-US" dirty="0"/>
              <a:t>Hyperparameter tuning is very powerful transforming the accuracy from 19% to 51.4%</a:t>
            </a:r>
          </a:p>
          <a:p>
            <a:endParaRPr lang="en-US" dirty="0"/>
          </a:p>
          <a:p>
            <a:r>
              <a:rPr lang="en-US" dirty="0"/>
              <a:t>Make a combination of several hyperparameters to choose the best</a:t>
            </a:r>
          </a:p>
        </p:txBody>
      </p:sp>
    </p:spTree>
    <p:extLst>
      <p:ext uri="{BB962C8B-B14F-4D97-AF65-F5344CB8AC3E}">
        <p14:creationId xmlns:p14="http://schemas.microsoft.com/office/powerpoint/2010/main" val="3312646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close up of a flowers">
            <a:extLst>
              <a:ext uri="{FF2B5EF4-FFF2-40B4-BE49-F238E27FC236}">
                <a16:creationId xmlns:a16="http://schemas.microsoft.com/office/drawing/2014/main" id="{5A8C014E-25AF-4B1A-85C4-1B34CBEC7E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" r="24"/>
          <a:stretch>
            <a:fillRect/>
          </a:stretch>
        </p:blipFill>
        <p:spPr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A2D73A5-4430-0F47-84CE-C3324CEBA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150" y="2448678"/>
            <a:ext cx="8789234" cy="1220477"/>
          </a:xfrm>
        </p:spPr>
        <p:txBody>
          <a:bodyPr>
            <a:noAutofit/>
          </a:bodyPr>
          <a:lstStyle/>
          <a:p>
            <a:r>
              <a:rPr lang="en-US" sz="6000" i="1" dirty="0"/>
              <a:t>Thank You</a:t>
            </a: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2E668F35-61DE-6151-3C6D-26A3BF2A9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117" y="3765375"/>
            <a:ext cx="8789234" cy="846381"/>
          </a:xfrm>
        </p:spPr>
        <p:txBody>
          <a:bodyPr>
            <a:normAutofit/>
          </a:bodyPr>
          <a:lstStyle/>
          <a:p>
            <a:r>
              <a:rPr lang="en-US" altLang="ja-JP" sz="1800" i="1" dirty="0">
                <a:solidFill>
                  <a:srgbClr val="660033"/>
                </a:solidFill>
              </a:rPr>
              <a:t>Hope you find what you asked for </a:t>
            </a:r>
            <a:endParaRPr lang="ja-JP" altLang="en-US" sz="1800" i="1" dirty="0">
              <a:solidFill>
                <a:srgbClr val="660033"/>
              </a:solidFill>
            </a:endParaRPr>
          </a:p>
        </p:txBody>
      </p:sp>
      <p:pic>
        <p:nvPicPr>
          <p:cNvPr id="12" name="Graphic 11" descr="Angel face outline outline">
            <a:extLst>
              <a:ext uri="{FF2B5EF4-FFF2-40B4-BE49-F238E27FC236}">
                <a16:creationId xmlns:a16="http://schemas.microsoft.com/office/drawing/2014/main" id="{34EEF553-CBA2-B7E4-C0BA-31647AF09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1302" y="3792332"/>
            <a:ext cx="234389" cy="23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9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Dataset’s overview (EDA)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768690"/>
            <a:ext cx="10524344" cy="49121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 Null values found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Checking for instance of each class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are several outliers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High variance, mean, max.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304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34911A-ED8C-D0B2-39C3-99000899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53" y="1395668"/>
            <a:ext cx="10418647" cy="491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5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Cont. Flowchart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FB6DB-4DF9-994B-7995-666D240C6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1"/>
          <a:stretch/>
        </p:blipFill>
        <p:spPr>
          <a:xfrm>
            <a:off x="5191708" y="606489"/>
            <a:ext cx="6324600" cy="575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9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 a baseline performance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64158" y="2462637"/>
            <a:ext cx="5450633" cy="583800"/>
          </a:xfrm>
        </p:spPr>
        <p:txBody>
          <a:bodyPr/>
          <a:lstStyle/>
          <a:p>
            <a:r>
              <a:rPr lang="en-US" dirty="0"/>
              <a:t>After 5 rounds of multi-layer perceptron</a:t>
            </a:r>
          </a:p>
          <a:p>
            <a:endParaRPr lang="ja-JP" alt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F8D6419-FA8A-43F4-3FF2-3581E5796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502387"/>
              </p:ext>
            </p:extLst>
          </p:nvPr>
        </p:nvGraphicFramePr>
        <p:xfrm>
          <a:off x="1312927" y="3046437"/>
          <a:ext cx="9790500" cy="97876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31750">
                  <a:extLst>
                    <a:ext uri="{9D8B030D-6E8A-4147-A177-3AD203B41FA5}">
                      <a16:colId xmlns:a16="http://schemas.microsoft.com/office/drawing/2014/main" val="1472090597"/>
                    </a:ext>
                  </a:extLst>
                </a:gridCol>
                <a:gridCol w="1631750">
                  <a:extLst>
                    <a:ext uri="{9D8B030D-6E8A-4147-A177-3AD203B41FA5}">
                      <a16:colId xmlns:a16="http://schemas.microsoft.com/office/drawing/2014/main" val="2708214154"/>
                    </a:ext>
                  </a:extLst>
                </a:gridCol>
                <a:gridCol w="1631750">
                  <a:extLst>
                    <a:ext uri="{9D8B030D-6E8A-4147-A177-3AD203B41FA5}">
                      <a16:colId xmlns:a16="http://schemas.microsoft.com/office/drawing/2014/main" val="561091740"/>
                    </a:ext>
                  </a:extLst>
                </a:gridCol>
                <a:gridCol w="1631750">
                  <a:extLst>
                    <a:ext uri="{9D8B030D-6E8A-4147-A177-3AD203B41FA5}">
                      <a16:colId xmlns:a16="http://schemas.microsoft.com/office/drawing/2014/main" val="1620588413"/>
                    </a:ext>
                  </a:extLst>
                </a:gridCol>
                <a:gridCol w="1631750">
                  <a:extLst>
                    <a:ext uri="{9D8B030D-6E8A-4147-A177-3AD203B41FA5}">
                      <a16:colId xmlns:a16="http://schemas.microsoft.com/office/drawing/2014/main" val="3090752792"/>
                    </a:ext>
                  </a:extLst>
                </a:gridCol>
                <a:gridCol w="1631750">
                  <a:extLst>
                    <a:ext uri="{9D8B030D-6E8A-4147-A177-3AD203B41FA5}">
                      <a16:colId xmlns:a16="http://schemas.microsoft.com/office/drawing/2014/main" val="3116377206"/>
                    </a:ext>
                  </a:extLst>
                </a:gridCol>
              </a:tblGrid>
              <a:tr h="573836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Max Train Acc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737" marR="74737" marT="37368" marB="37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Max Test Acc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737" marR="74737" marT="37368" marB="37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Min Train Acc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737" marR="74737" marT="37368" marB="37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Min Test Acc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737" marR="74737" marT="37368" marB="37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Avg Train Acc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737" marR="74737" marT="37368" marB="37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Avg Test Acc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737" marR="74737" marT="37368" marB="37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528793"/>
                  </a:ext>
                </a:extLst>
              </a:tr>
              <a:tr h="404926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73.19%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737" marR="74737" marT="37368" marB="37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74.87%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737" marR="74737" marT="37368" marB="37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55.89%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737" marR="74737" marT="37368" marB="37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59%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737" marR="74737" marT="37368" marB="37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69.13%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737" marR="74737" marT="37368" marB="37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71.02%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737" marR="74737" marT="37368" marB="373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533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1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/>
          <a:lstStyle/>
          <a:p>
            <a:r>
              <a:rPr lang="en-US" dirty="0"/>
              <a:t>The training and testing losses vs. the number of epochs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D0A49F-ACFD-37F3-AACB-376A6BAAA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31" y="1361874"/>
            <a:ext cx="3164701" cy="2403593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33191A-2938-4310-08EB-908109AFF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648" y="1361875"/>
            <a:ext cx="3164701" cy="2403593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D0388F-15E1-BDEC-893B-35FD33570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565" y="1361877"/>
            <a:ext cx="3254279" cy="2403591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4B1107-34C0-5E9A-A04F-370296FF7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6779" y="3946490"/>
            <a:ext cx="3588706" cy="2316299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4B5ED9-BF26-80DE-18DA-3D3CC14B52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3946491"/>
            <a:ext cx="3588706" cy="2316299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27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883136"/>
            <a:ext cx="4534047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Average confusion matrix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8873" y="3428999"/>
            <a:ext cx="4534048" cy="74178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/>
              <a:t>Average accuracy: </a:t>
            </a:r>
            <a:r>
              <a:rPr lang="en-US" dirty="0">
                <a:solidFill>
                  <a:srgbClr val="660033"/>
                </a:solidFill>
              </a:rPr>
              <a:t>19% </a:t>
            </a:r>
            <a:br>
              <a:rPr lang="en-US" dirty="0">
                <a:solidFill>
                  <a:srgbClr val="660033"/>
                </a:solidFill>
              </a:rPr>
            </a:br>
            <a:r>
              <a:rPr lang="en-US" dirty="0">
                <a:solidFill>
                  <a:srgbClr val="660033"/>
                </a:solidFill>
              </a:rPr>
              <a:t>Very low</a:t>
            </a:r>
          </a:p>
          <a:p>
            <a:endParaRPr lang="en-US" altLang="ja-JP" dirty="0"/>
          </a:p>
        </p:txBody>
      </p:sp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C770D5EB-6382-818E-320C-A19E238C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157" y="1102869"/>
            <a:ext cx="5209989" cy="4652261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826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CC41999-7867-4F83-AD5A-EB054D6A8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152" y="618994"/>
            <a:ext cx="2801693" cy="35098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TSNE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FB1A3-43BC-A5C8-8D83-F37877E6C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23" y="1561143"/>
            <a:ext cx="7982223" cy="4270489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1469227"/>
      </p:ext>
    </p:extLst>
  </p:cSld>
  <p:clrMapOvr>
    <a:masterClrMapping/>
  </p:clrMapOvr>
</p:sld>
</file>

<file path=ppt/theme/theme1.xml><?xml version="1.0" encoding="utf-8"?>
<a:theme xmlns:a="http://schemas.openxmlformats.org/drawingml/2006/main" name="Creative Gradient ">
  <a:themeElements>
    <a:clrScheme name="Japan 1">
      <a:dk1>
        <a:srgbClr val="000000"/>
      </a:dk1>
      <a:lt1>
        <a:srgbClr val="FFFFFF"/>
      </a:lt1>
      <a:dk2>
        <a:srgbClr val="073A4B"/>
      </a:dk2>
      <a:lt2>
        <a:srgbClr val="E7E6E6"/>
      </a:lt2>
      <a:accent1>
        <a:srgbClr val="EE476E"/>
      </a:accent1>
      <a:accent2>
        <a:srgbClr val="E3B95A"/>
      </a:accent2>
      <a:accent3>
        <a:srgbClr val="07D69F"/>
      </a:accent3>
      <a:accent4>
        <a:srgbClr val="118AB1"/>
      </a:accent4>
      <a:accent5>
        <a:srgbClr val="073A4B"/>
      </a:accent5>
      <a:accent6>
        <a:srgbClr val="E7ECF2"/>
      </a:accent6>
      <a:hlink>
        <a:srgbClr val="E7456B"/>
      </a:hlink>
      <a:folHlink>
        <a:srgbClr val="F0C55F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ED9C639-84DE-47D6-9311-DE22D096325C}" vid="{8897FD28-C2C5-4A9F-A28F-BC63F57A39B0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Cherry blossom petals presentation</Template>
  <TotalTime>167</TotalTime>
  <Words>762</Words>
  <Application>Microsoft Office PowerPoint</Application>
  <PresentationFormat>Widescreen</PresentationFormat>
  <Paragraphs>294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Meiryo UI</vt:lpstr>
      <vt:lpstr>Arial</vt:lpstr>
      <vt:lpstr>ArialMT</vt:lpstr>
      <vt:lpstr>Calibri</vt:lpstr>
      <vt:lpstr>Century Schoolbook</vt:lpstr>
      <vt:lpstr>Wingdings</vt:lpstr>
      <vt:lpstr>Wingdings 2</vt:lpstr>
      <vt:lpstr>Creative Gradient </vt:lpstr>
      <vt:lpstr>View</vt:lpstr>
      <vt:lpstr>Machine Learning Project</vt:lpstr>
      <vt:lpstr>Problem’s  overview</vt:lpstr>
      <vt:lpstr>Dataset’s overview (EDA)</vt:lpstr>
      <vt:lpstr>Flowchart</vt:lpstr>
      <vt:lpstr>Cont. Flowchart</vt:lpstr>
      <vt:lpstr>Obtain a baseline performance</vt:lpstr>
      <vt:lpstr>The training and testing losses vs. the number of epochs</vt:lpstr>
      <vt:lpstr>Average confusion matrix</vt:lpstr>
      <vt:lpstr>TSNE Plot</vt:lpstr>
      <vt:lpstr>PowerPoint Presentation</vt:lpstr>
      <vt:lpstr>Accuracies of feature engineering</vt:lpstr>
      <vt:lpstr>TSNE plot for PCA and Anova</vt:lpstr>
      <vt:lpstr>Vary the MLP parameters</vt:lpstr>
      <vt:lpstr>Vary the MLP parameters (Batch size)</vt:lpstr>
      <vt:lpstr>Hidden layers vs. neurons/layer</vt:lpstr>
      <vt:lpstr>Plot the number of neurons vs the avg test accuracy</vt:lpstr>
      <vt:lpstr>Learning rate and different optimizers</vt:lpstr>
      <vt:lpstr>Activation functions</vt:lpstr>
      <vt:lpstr>Confusion matrix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</dc:title>
  <dc:creator>Sawsan El Sayed</dc:creator>
  <cp:lastModifiedBy>Sawsan El Sayed</cp:lastModifiedBy>
  <cp:revision>2</cp:revision>
  <dcterms:created xsi:type="dcterms:W3CDTF">2022-08-08T23:04:26Z</dcterms:created>
  <dcterms:modified xsi:type="dcterms:W3CDTF">2022-08-09T01:58:56Z</dcterms:modified>
</cp:coreProperties>
</file>