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96" r:id="rId28"/>
    <p:sldId id="283" r:id="rId29"/>
    <p:sldId id="284" r:id="rId30"/>
    <p:sldId id="290" r:id="rId31"/>
    <p:sldId id="291" r:id="rId32"/>
    <p:sldId id="292" r:id="rId33"/>
    <p:sldId id="293" r:id="rId34"/>
    <p:sldId id="285" r:id="rId35"/>
    <p:sldId id="286" r:id="rId36"/>
    <p:sldId id="287" r:id="rId37"/>
    <p:sldId id="288" r:id="rId38"/>
    <p:sldId id="289" r:id="rId39"/>
    <p:sldId id="294" r:id="rId40"/>
    <p:sldId id="295" r:id="rId41"/>
    <p:sldId id="297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748BA49-F5BD-405E-ACB4-CB965DBDC1CF}" type="datetimeFigureOut">
              <a:rPr lang="nb-NO" smtClean="0"/>
              <a:t>21.11.2020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3BA9F95-E8AC-40EF-BD39-34E3272B3F3C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75401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BA49-F5BD-405E-ACB4-CB965DBDC1CF}" type="datetimeFigureOut">
              <a:rPr lang="nb-NO" smtClean="0"/>
              <a:t>21.11.2020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9F95-E8AC-40EF-BD39-34E3272B3F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577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BA49-F5BD-405E-ACB4-CB965DBDC1CF}" type="datetimeFigureOut">
              <a:rPr lang="nb-NO" smtClean="0"/>
              <a:t>21.11.2020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9F95-E8AC-40EF-BD39-34E3272B3F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962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BA49-F5BD-405E-ACB4-CB965DBDC1CF}" type="datetimeFigureOut">
              <a:rPr lang="nb-NO" smtClean="0"/>
              <a:t>21.11.2020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9F95-E8AC-40EF-BD39-34E3272B3F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2718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eloversk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48BA49-F5BD-405E-ACB4-CB965DBDC1CF}" type="datetimeFigureOut">
              <a:rPr lang="nb-NO" smtClean="0"/>
              <a:t>21.11.2020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BA9F95-E8AC-40EF-BD39-34E3272B3F3C}" type="slidenum">
              <a:rPr lang="nb-NO" smtClean="0"/>
              <a:t>‹#›</a:t>
            </a:fld>
            <a:endParaRPr lang="nb-NO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67486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BA49-F5BD-405E-ACB4-CB965DBDC1CF}" type="datetimeFigureOut">
              <a:rPr lang="nb-NO" smtClean="0"/>
              <a:t>21.11.2020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9F95-E8AC-40EF-BD39-34E3272B3F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664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BA49-F5BD-405E-ACB4-CB965DBDC1CF}" type="datetimeFigureOut">
              <a:rPr lang="nb-NO" smtClean="0"/>
              <a:t>21.11.2020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9F95-E8AC-40EF-BD39-34E3272B3F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478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BA49-F5BD-405E-ACB4-CB965DBDC1CF}" type="datetimeFigureOut">
              <a:rPr lang="nb-NO" smtClean="0"/>
              <a:t>21.11.2020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9F95-E8AC-40EF-BD39-34E3272B3F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294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BA49-F5BD-405E-ACB4-CB965DBDC1CF}" type="datetimeFigureOut">
              <a:rPr lang="nb-NO" smtClean="0"/>
              <a:t>21.11.2020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9F95-E8AC-40EF-BD39-34E3272B3F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300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48BA49-F5BD-405E-ACB4-CB965DBDC1CF}" type="datetimeFigureOut">
              <a:rPr lang="nb-NO" smtClean="0"/>
              <a:t>21.11.2020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BA9F95-E8AC-40EF-BD39-34E3272B3F3C}" type="slidenum">
              <a:rPr lang="nb-NO" smtClean="0"/>
              <a:t>‹#›</a:t>
            </a:fld>
            <a:endParaRPr lang="nb-NO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99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48BA49-F5BD-405E-ACB4-CB965DBDC1CF}" type="datetimeFigureOut">
              <a:rPr lang="nb-NO" smtClean="0"/>
              <a:t>21.11.2020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BA9F95-E8AC-40EF-BD39-34E3272B3F3C}" type="slidenum">
              <a:rPr lang="nb-NO" smtClean="0"/>
              <a:t>‹#›</a:t>
            </a:fld>
            <a:endParaRPr lang="nb-NO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731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748BA49-F5BD-405E-ACB4-CB965DBDC1CF}" type="datetimeFigureOut">
              <a:rPr lang="nb-NO" smtClean="0"/>
              <a:t>21.11.2020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3BA9F95-E8AC-40EF-BD39-34E3272B3F3C}" type="slidenum">
              <a:rPr lang="nb-NO" smtClean="0"/>
              <a:t>‹#›</a:t>
            </a:fld>
            <a:endParaRPr lang="nb-NO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491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mitt.uib.no/courses/24077/pages/eksamensinnhol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mitt.uib.no/files/2785197/download?download_frd=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72">
            <a:extLst>
              <a:ext uri="{FF2B5EF4-FFF2-40B4-BE49-F238E27FC236}">
                <a16:creationId xmlns:a16="http://schemas.microsoft.com/office/drawing/2014/main" id="{46433AC8-8A78-46AB-B013-07DC9D752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CFE80AB-B9AD-415C-AD87-7B38D9420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7291" y="634028"/>
            <a:ext cx="6221689" cy="3732835"/>
          </a:xfrm>
        </p:spPr>
        <p:txBody>
          <a:bodyPr>
            <a:normAutofit/>
          </a:bodyPr>
          <a:lstStyle/>
          <a:p>
            <a:r>
              <a:rPr lang="nb-NO"/>
              <a:t>Crash Course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99ED906-0232-4EF6-804F-311D3392B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7292" y="4436462"/>
            <a:ext cx="6221688" cy="1794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b-NO"/>
              <a:t>INF100</a:t>
            </a:r>
          </a:p>
        </p:txBody>
      </p:sp>
      <p:sp>
        <p:nvSpPr>
          <p:cNvPr id="1031" name="Freeform 6">
            <a:extLst>
              <a:ext uri="{FF2B5EF4-FFF2-40B4-BE49-F238E27FC236}">
                <a16:creationId xmlns:a16="http://schemas.microsoft.com/office/drawing/2014/main" id="{37E10E69-B2A5-4F8D-A7C0-F958BB7B4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42142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32" name="Freeform 6">
            <a:extLst>
              <a:ext uri="{FF2B5EF4-FFF2-40B4-BE49-F238E27FC236}">
                <a16:creationId xmlns:a16="http://schemas.microsoft.com/office/drawing/2014/main" id="{2E4B17F2-7877-4CC5-B6F6-F4147FE7B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Picture 8" descr="Medlemsforeninger - Akademikerne">
            <a:extLst>
              <a:ext uri="{FF2B5EF4-FFF2-40B4-BE49-F238E27FC236}">
                <a16:creationId xmlns:a16="http://schemas.microsoft.com/office/drawing/2014/main" id="{615B48F9-5EEC-43C9-8682-CBD0BBB96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4667" y1="33333" x2="44667" y2="33333"/>
                        <a14:foregroundMark x1="49667" y1="34667" x2="49667" y2="34667"/>
                        <a14:foregroundMark x1="54833" y1="34667" x2="54833" y2="34667"/>
                        <a14:foregroundMark x1="64500" y1="35500" x2="64500" y2="35500"/>
                        <a14:foregroundMark x1="44833" y1="56167" x2="44833" y2="56167"/>
                        <a14:foregroundMark x1="51167" y1="58833" x2="51167" y2="58833"/>
                        <a14:foregroundMark x1="55000" y1="56833" x2="55000" y2="56833"/>
                        <a14:foregroundMark x1="33833" y1="69500" x2="33833" y2="69500"/>
                        <a14:foregroundMark x1="38500" y1="69500" x2="38500" y2="69500"/>
                        <a14:foregroundMark x1="46500" y1="68667" x2="46500" y2="68667"/>
                        <a14:foregroundMark x1="54500" y1="69833" x2="54500" y2="69833"/>
                        <a14:foregroundMark x1="63500" y1="71667" x2="63500" y2="7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" y="634028"/>
            <a:ext cx="5234112" cy="523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588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FC52E3C-E424-4BD8-AFDC-92B7A84E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Konvertere datatyper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4A0BD58-9DFE-415C-9615-8A03641FE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3200" b="1" dirty="0"/>
              <a:t>float()</a:t>
            </a:r>
          </a:p>
          <a:p>
            <a:endParaRPr lang="nb-NO" sz="3200" b="1" dirty="0"/>
          </a:p>
          <a:p>
            <a:r>
              <a:rPr lang="nb-NO" sz="3200" b="1" dirty="0" err="1"/>
              <a:t>int</a:t>
            </a:r>
            <a:r>
              <a:rPr lang="nb-NO" sz="3200" b="1" dirty="0"/>
              <a:t>()</a:t>
            </a:r>
          </a:p>
          <a:p>
            <a:endParaRPr lang="nb-NO" sz="3200" b="1" dirty="0"/>
          </a:p>
          <a:p>
            <a:r>
              <a:rPr lang="nb-NO" sz="3200" b="1" dirty="0" err="1"/>
              <a:t>str</a:t>
            </a:r>
            <a:r>
              <a:rPr lang="nb-NO" sz="32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32670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63705DF-F66C-4866-B189-DB89554F4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Programflyt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3352A9F-F63E-4F06-A51B-3BBEE3C1B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sz="2800" dirty="0"/>
              <a:t>Datatype </a:t>
            </a:r>
            <a:r>
              <a:rPr lang="nb-NO" sz="2800" b="1" dirty="0" err="1"/>
              <a:t>bool</a:t>
            </a:r>
            <a:r>
              <a:rPr lang="nb-NO" sz="2800" dirty="0"/>
              <a:t>: True / False</a:t>
            </a:r>
          </a:p>
          <a:p>
            <a:r>
              <a:rPr lang="nb-NO" sz="2800" dirty="0"/>
              <a:t>Operasjoner for sammenligning: ==, !=, &lt;, &gt;, &lt;=, &gt;=</a:t>
            </a:r>
          </a:p>
          <a:p>
            <a:r>
              <a:rPr lang="nb-NO" sz="2800" dirty="0"/>
              <a:t>Kombinasjonen av </a:t>
            </a:r>
            <a:r>
              <a:rPr lang="nb-NO" sz="2800" dirty="0" err="1"/>
              <a:t>bool</a:t>
            </a:r>
            <a:r>
              <a:rPr lang="nb-NO" sz="2800" dirty="0"/>
              <a:t>-verdier: </a:t>
            </a:r>
            <a:r>
              <a:rPr lang="nb-NO" sz="2800" b="1" dirty="0"/>
              <a:t>and, or, not</a:t>
            </a:r>
          </a:p>
          <a:p>
            <a:r>
              <a:rPr lang="nb-NO" sz="2800" dirty="0"/>
              <a:t>Betingelse: </a:t>
            </a:r>
            <a:r>
              <a:rPr lang="nb-NO" sz="2800" b="1" dirty="0" err="1"/>
              <a:t>if</a:t>
            </a:r>
            <a:r>
              <a:rPr lang="nb-NO" sz="2800" b="1" dirty="0"/>
              <a:t>, </a:t>
            </a:r>
            <a:r>
              <a:rPr lang="nb-NO" sz="2800" b="1" dirty="0" err="1"/>
              <a:t>elif</a:t>
            </a:r>
            <a:r>
              <a:rPr lang="nb-NO" sz="2800" b="1" dirty="0"/>
              <a:t>, </a:t>
            </a:r>
            <a:r>
              <a:rPr lang="nb-NO" sz="2800" b="1" dirty="0" err="1"/>
              <a:t>else</a:t>
            </a:r>
            <a:endParaRPr lang="nb-NO" sz="2800" b="1" dirty="0"/>
          </a:p>
          <a:p>
            <a:r>
              <a:rPr lang="nb-NO" sz="2800" dirty="0"/>
              <a:t>Løkker: </a:t>
            </a:r>
            <a:r>
              <a:rPr lang="nb-NO" sz="2800" b="1" dirty="0"/>
              <a:t>for, </a:t>
            </a:r>
            <a:r>
              <a:rPr lang="nb-NO" sz="2800" b="1" dirty="0" err="1"/>
              <a:t>while</a:t>
            </a:r>
            <a:endParaRPr lang="nb-NO" sz="2800" b="1" dirty="0"/>
          </a:p>
          <a:p>
            <a:r>
              <a:rPr lang="nb-NO" sz="2800" dirty="0"/>
              <a:t>Styring av løkker: </a:t>
            </a:r>
            <a:r>
              <a:rPr lang="nb-NO" sz="2800" b="1" dirty="0"/>
              <a:t>break, </a:t>
            </a:r>
            <a:r>
              <a:rPr lang="nb-NO" sz="2800" b="1" dirty="0" err="1"/>
              <a:t>continue</a:t>
            </a:r>
            <a:endParaRPr lang="nb-NO" sz="2800" b="1" dirty="0"/>
          </a:p>
          <a:p>
            <a:r>
              <a:rPr lang="nb-NO" sz="2800" b="1" dirty="0"/>
              <a:t>range() </a:t>
            </a:r>
            <a:r>
              <a:rPr lang="nb-NO" sz="2800" dirty="0"/>
              <a:t>funksjonen</a:t>
            </a:r>
          </a:p>
        </p:txBody>
      </p:sp>
    </p:spTree>
    <p:extLst>
      <p:ext uri="{BB962C8B-B14F-4D97-AF65-F5344CB8AC3E}">
        <p14:creationId xmlns:p14="http://schemas.microsoft.com/office/powerpoint/2010/main" val="3142857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72B986F-BDF3-4EAA-ADF9-33516C3C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Bool</a:t>
            </a:r>
            <a:r>
              <a:rPr lang="nb-NO" dirty="0"/>
              <a:t>/</a:t>
            </a:r>
            <a:r>
              <a:rPr lang="nb-NO" dirty="0" err="1"/>
              <a:t>Boolean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11E43D9-4975-4040-A181-FC2B04446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05656"/>
          </a:xfrm>
        </p:spPr>
        <p:txBody>
          <a:bodyPr>
            <a:normAutofit fontScale="92500" lnSpcReduction="20000"/>
          </a:bodyPr>
          <a:lstStyle/>
          <a:p>
            <a:r>
              <a:rPr lang="nb-NO" sz="3200" dirty="0"/>
              <a:t>True / False	</a:t>
            </a:r>
          </a:p>
          <a:p>
            <a:r>
              <a:rPr lang="nb-NO" sz="3200" dirty="0"/>
              <a:t>x == y : er x og y lik?</a:t>
            </a:r>
          </a:p>
          <a:p>
            <a:r>
              <a:rPr lang="nb-NO" sz="3200" dirty="0"/>
              <a:t>x != y : er x og y ulik?</a:t>
            </a:r>
          </a:p>
          <a:p>
            <a:r>
              <a:rPr lang="nb-NO" sz="3200" dirty="0"/>
              <a:t>x &gt; y : er x større enn y?</a:t>
            </a:r>
          </a:p>
          <a:p>
            <a:r>
              <a:rPr lang="nb-NO" sz="3200" dirty="0"/>
              <a:t>x &lt; y : er x mindre enn y?</a:t>
            </a:r>
          </a:p>
          <a:p>
            <a:r>
              <a:rPr lang="nb-NO" sz="3200" dirty="0"/>
              <a:t>x &lt; y : er x mindre enn y?</a:t>
            </a:r>
          </a:p>
          <a:p>
            <a:r>
              <a:rPr lang="nb-NO" sz="3200" dirty="0"/>
              <a:t>x &gt;= y : er x større eller lik y?</a:t>
            </a:r>
          </a:p>
          <a:p>
            <a:r>
              <a:rPr lang="nb-NO" sz="3200" dirty="0"/>
              <a:t>x &lt;= y : er x mindre eller lik y?</a:t>
            </a:r>
          </a:p>
          <a:p>
            <a:endParaRPr lang="nb-NO" sz="3200" dirty="0"/>
          </a:p>
          <a:p>
            <a:endParaRPr lang="nb-NO" sz="3200" dirty="0"/>
          </a:p>
          <a:p>
            <a:endParaRPr lang="nb-NO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2A5497-8CCE-4DE5-AD50-23CA6DA97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6208" y="2264033"/>
            <a:ext cx="2231136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my_bool</a:t>
            </a: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endParaRPr kumimoji="0" lang="nb-NO" altLang="nb-NO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90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6345038-AD26-4086-A368-A214B6B68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Boolean</a:t>
            </a:r>
            <a:r>
              <a:rPr lang="nb-NO" dirty="0"/>
              <a:t> algebra (kombinasjon av </a:t>
            </a:r>
            <a:r>
              <a:rPr lang="nb-NO" dirty="0" err="1"/>
              <a:t>bools</a:t>
            </a:r>
            <a:r>
              <a:rPr lang="nb-NO" dirty="0"/>
              <a:t>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428D97B-FAAB-44F6-9FC7-D9D3497FE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820400" cy="3581400"/>
          </a:xfrm>
        </p:spPr>
        <p:txBody>
          <a:bodyPr>
            <a:normAutofit/>
          </a:bodyPr>
          <a:lstStyle/>
          <a:p>
            <a:r>
              <a:rPr lang="nb-NO" sz="3200" b="1" dirty="0"/>
              <a:t>and, or, not</a:t>
            </a:r>
          </a:p>
          <a:p>
            <a:pPr marL="0" indent="0">
              <a:buNone/>
            </a:pPr>
            <a:r>
              <a:rPr lang="nb-NO" sz="3200" b="1" dirty="0"/>
              <a:t>		     	</a:t>
            </a:r>
            <a:r>
              <a:rPr lang="nb-NO" sz="3200" dirty="0"/>
              <a:t>er True hvis både </a:t>
            </a:r>
            <a:r>
              <a:rPr lang="nb-NO" sz="3200" b="1" dirty="0"/>
              <a:t>bool1</a:t>
            </a:r>
            <a:r>
              <a:rPr lang="nb-NO" sz="3200" dirty="0"/>
              <a:t> OG </a:t>
            </a:r>
            <a:r>
              <a:rPr lang="nb-NO" sz="3200" b="1" dirty="0"/>
              <a:t>bool2</a:t>
            </a:r>
            <a:r>
              <a:rPr lang="nb-NO" sz="3200" dirty="0"/>
              <a:t> er True</a:t>
            </a:r>
            <a:endParaRPr lang="nb-NO" sz="2800" dirty="0"/>
          </a:p>
          <a:p>
            <a:pPr marL="0" indent="0">
              <a:buNone/>
            </a:pPr>
            <a:r>
              <a:rPr lang="nb-NO" sz="3200" dirty="0"/>
              <a:t>			er True hvis </a:t>
            </a:r>
            <a:r>
              <a:rPr lang="nb-NO" sz="3200" b="1" dirty="0"/>
              <a:t>bool1</a:t>
            </a:r>
            <a:r>
              <a:rPr lang="nb-NO" sz="3200" dirty="0"/>
              <a:t> ELLER </a:t>
            </a:r>
            <a:r>
              <a:rPr lang="nb-NO" sz="3200" b="1" dirty="0"/>
              <a:t>bool2</a:t>
            </a:r>
            <a:r>
              <a:rPr lang="nb-NO" sz="3200" dirty="0"/>
              <a:t> er True</a:t>
            </a:r>
          </a:p>
          <a:p>
            <a:pPr marL="0" indent="0">
              <a:buNone/>
            </a:pPr>
            <a:r>
              <a:rPr lang="nb-NO" sz="3200" dirty="0"/>
              <a:t>			er True hvis </a:t>
            </a:r>
            <a:r>
              <a:rPr lang="nb-NO" sz="3200" b="1" dirty="0"/>
              <a:t>bool1</a:t>
            </a:r>
            <a:r>
              <a:rPr lang="nb-NO" sz="3200" dirty="0"/>
              <a:t> er False</a:t>
            </a:r>
          </a:p>
          <a:p>
            <a:endParaRPr lang="nb-NO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D63DE1-82DF-4782-BB52-EFBB0F62A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1056" y="3002732"/>
            <a:ext cx="2203704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bool1 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bool2</a:t>
            </a:r>
            <a:endParaRPr kumimoji="0" lang="nb-NO" altLang="nb-NO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0D5E1BD-F90A-4E8A-A52C-EBA80C105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1056" y="3641312"/>
            <a:ext cx="2203704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bool1 </a:t>
            </a:r>
            <a:r>
              <a:rPr lang="nb-NO" altLang="nb-NO" dirty="0">
                <a:solidFill>
                  <a:srgbClr val="CC7832"/>
                </a:solidFill>
                <a:latin typeface="Consolas" panose="020B0609020204030204" pitchFamily="49" charset="0"/>
              </a:rPr>
              <a:t>or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bool2</a:t>
            </a:r>
            <a:endParaRPr kumimoji="0" lang="nb-NO" altLang="nb-NO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41E9BF1-BD4B-4B58-A374-C6FDC90E0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1056" y="4275296"/>
            <a:ext cx="2203704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not 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bool1</a:t>
            </a:r>
            <a:endParaRPr kumimoji="0" lang="nb-NO" altLang="nb-NO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013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6B89CA1-1668-4B57-9296-ED07057F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Betingelser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C392DCD-5E1F-40AB-8DF0-7DDB45638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3200" b="1" dirty="0" err="1"/>
              <a:t>if</a:t>
            </a:r>
            <a:endParaRPr lang="nb-NO" sz="3200" b="1" dirty="0"/>
          </a:p>
          <a:p>
            <a:r>
              <a:rPr lang="nb-NO" sz="3200" b="1" dirty="0" err="1"/>
              <a:t>elif</a:t>
            </a:r>
            <a:r>
              <a:rPr lang="nb-NO" sz="3200" b="1" dirty="0"/>
              <a:t> 	(</a:t>
            </a:r>
            <a:r>
              <a:rPr lang="nb-NO" sz="3200" b="1" dirty="0" err="1"/>
              <a:t>else</a:t>
            </a:r>
            <a:r>
              <a:rPr lang="nb-NO" sz="3200" b="1" dirty="0"/>
              <a:t> </a:t>
            </a:r>
            <a:r>
              <a:rPr lang="nb-NO" sz="3200" b="1" dirty="0" err="1"/>
              <a:t>if</a:t>
            </a:r>
            <a:r>
              <a:rPr lang="nb-NO" sz="3200" b="1" dirty="0"/>
              <a:t>)</a:t>
            </a:r>
          </a:p>
          <a:p>
            <a:r>
              <a:rPr lang="nb-NO" sz="3200" b="1" dirty="0" err="1"/>
              <a:t>else</a:t>
            </a:r>
            <a:endParaRPr lang="nb-NO" sz="3200" b="1" dirty="0"/>
          </a:p>
        </p:txBody>
      </p:sp>
    </p:spTree>
    <p:extLst>
      <p:ext uri="{BB962C8B-B14F-4D97-AF65-F5344CB8AC3E}">
        <p14:creationId xmlns:p14="http://schemas.microsoft.com/office/powerpoint/2010/main" val="212889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E9D144B-83AE-4428-BA7F-7F50DA98C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Løkker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D1B33B8-BD12-438B-AF4F-5D793ECF7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3200" b="1" dirty="0" err="1"/>
              <a:t>while</a:t>
            </a:r>
            <a:r>
              <a:rPr lang="nb-NO" sz="3200" dirty="0"/>
              <a:t> 	</a:t>
            </a:r>
            <a:r>
              <a:rPr lang="nb-NO" sz="3200" dirty="0" err="1"/>
              <a:t>loop’er</a:t>
            </a:r>
            <a:r>
              <a:rPr lang="nb-NO" sz="3200" dirty="0"/>
              <a:t> basert på et boolsk utrykk</a:t>
            </a:r>
          </a:p>
          <a:p>
            <a:endParaRPr lang="nb-NO" sz="3200" dirty="0"/>
          </a:p>
          <a:p>
            <a:r>
              <a:rPr lang="nb-NO" sz="3200" b="1" dirty="0"/>
              <a:t>for		</a:t>
            </a:r>
            <a:r>
              <a:rPr lang="nb-NO" sz="3200" dirty="0" err="1"/>
              <a:t>loop’er</a:t>
            </a:r>
            <a:r>
              <a:rPr lang="nb-NO" sz="3200" dirty="0"/>
              <a:t> over en liste</a:t>
            </a:r>
            <a:endParaRPr lang="nb-NO" sz="3200" b="1" dirty="0"/>
          </a:p>
        </p:txBody>
      </p:sp>
    </p:spTree>
    <p:extLst>
      <p:ext uri="{BB962C8B-B14F-4D97-AF65-F5344CB8AC3E}">
        <p14:creationId xmlns:p14="http://schemas.microsoft.com/office/powerpoint/2010/main" val="920361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C03E4DF-850E-491A-8F70-4D1D32A6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Styring av løkker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DDAB591-1AA2-4825-9D77-45B2C6FE1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3200" b="1" dirty="0"/>
              <a:t>break		Bryt ut av </a:t>
            </a:r>
            <a:r>
              <a:rPr lang="nb-NO" sz="3200" b="1" dirty="0" err="1"/>
              <a:t>loop’en</a:t>
            </a:r>
            <a:endParaRPr lang="nb-NO" sz="3200" b="1" dirty="0"/>
          </a:p>
          <a:p>
            <a:endParaRPr lang="nb-NO" sz="3200" b="1" dirty="0"/>
          </a:p>
          <a:p>
            <a:r>
              <a:rPr lang="nb-NO" sz="3200" b="1" dirty="0" err="1"/>
              <a:t>continue</a:t>
            </a:r>
            <a:r>
              <a:rPr lang="nb-NO" sz="3200" b="1" dirty="0"/>
              <a:t>	start neste iterasjon av </a:t>
            </a:r>
            <a:r>
              <a:rPr lang="nb-NO" sz="3200" b="1" dirty="0" err="1"/>
              <a:t>loop’en</a:t>
            </a:r>
            <a:endParaRPr lang="nb-NO" sz="3200" b="1" dirty="0"/>
          </a:p>
        </p:txBody>
      </p:sp>
    </p:spTree>
    <p:extLst>
      <p:ext uri="{BB962C8B-B14F-4D97-AF65-F5344CB8AC3E}">
        <p14:creationId xmlns:p14="http://schemas.microsoft.com/office/powerpoint/2010/main" val="2876238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5948B10-42C4-4C48-B361-51B791AC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range()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970E605-FDC8-4572-9DCB-F92DF6DB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3200" dirty="0"/>
              <a:t>Lager en liste av tall i et intervall</a:t>
            </a:r>
          </a:p>
          <a:p>
            <a:endParaRPr lang="nb-NO" sz="3200" dirty="0"/>
          </a:p>
          <a:p>
            <a:r>
              <a:rPr lang="nb-NO" sz="3200" dirty="0"/>
              <a:t>Tar inn 1 til 3 argumenter</a:t>
            </a:r>
          </a:p>
          <a:p>
            <a:pPr lvl="1"/>
            <a:r>
              <a:rPr lang="nb-NO" sz="3200" dirty="0"/>
              <a:t>Start</a:t>
            </a:r>
          </a:p>
          <a:p>
            <a:pPr lvl="1"/>
            <a:r>
              <a:rPr lang="nb-NO" sz="3200" dirty="0"/>
              <a:t>Stop</a:t>
            </a:r>
          </a:p>
          <a:p>
            <a:pPr lvl="1"/>
            <a:r>
              <a:rPr lang="nb-NO" sz="3200" dirty="0" err="1"/>
              <a:t>Step</a:t>
            </a:r>
            <a:endParaRPr lang="nb-NO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1DE4A7-1E79-4EF9-942E-232A2ECAD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192" y="3028890"/>
            <a:ext cx="656539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= [0, 1, 2, 3, 4, 5, 6, 7, 8, 9]</a:t>
            </a:r>
            <a:endParaRPr kumimoji="0" lang="nb-NO" altLang="nb-NO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980F189-2700-47C4-82EB-4F2CEF78B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192" y="5972145"/>
            <a:ext cx="656539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altLang="nb-NO" sz="2000" dirty="0">
                <a:solidFill>
                  <a:srgbClr val="6897BB"/>
                </a:solidFill>
                <a:latin typeface="Consolas" panose="020B0609020204030204" pitchFamily="49" charset="0"/>
              </a:rPr>
              <a:t>start, stop, </a:t>
            </a:r>
            <a:r>
              <a:rPr lang="nb-NO" altLang="nb-NO" sz="2000" dirty="0" err="1">
                <a:solidFill>
                  <a:srgbClr val="6897BB"/>
                </a:solidFill>
                <a:latin typeface="Consolas" panose="020B0609020204030204" pitchFamily="49" charset="0"/>
              </a:rPr>
              <a:t>step</a:t>
            </a: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b-NO" altLang="nb-NO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352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D28B809-6592-4121-BE0F-855506471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Sekvenser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2DEE9CD-74C3-439D-B6BC-8CF5C8D84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b-NO" sz="3200" dirty="0"/>
              <a:t>Datatypene: </a:t>
            </a:r>
            <a:r>
              <a:rPr lang="nb-NO" sz="3200" b="1" dirty="0"/>
              <a:t>list, </a:t>
            </a:r>
            <a:r>
              <a:rPr lang="nb-NO" sz="3200" b="1" dirty="0" err="1"/>
              <a:t>tuple</a:t>
            </a:r>
            <a:r>
              <a:rPr lang="nb-NO" sz="3200" b="1" dirty="0"/>
              <a:t>, </a:t>
            </a:r>
            <a:r>
              <a:rPr lang="nb-NO" sz="3200" b="1" dirty="0" err="1"/>
              <a:t>str</a:t>
            </a:r>
            <a:endParaRPr lang="nb-NO" sz="3200" b="1" dirty="0"/>
          </a:p>
          <a:p>
            <a:r>
              <a:rPr lang="nb-NO" sz="3200" dirty="0"/>
              <a:t>Elementutvalg: </a:t>
            </a:r>
            <a:r>
              <a:rPr lang="nb-NO" sz="3200" b="1" dirty="0"/>
              <a:t>a[3], a[-2]</a:t>
            </a:r>
          </a:p>
          <a:p>
            <a:r>
              <a:rPr lang="nb-NO" sz="3200" dirty="0"/>
              <a:t>Slices: </a:t>
            </a:r>
            <a:r>
              <a:rPr lang="nb-NO" sz="3200" b="1" dirty="0"/>
              <a:t>a[3:7], a[4:12:3]</a:t>
            </a:r>
          </a:p>
          <a:p>
            <a:r>
              <a:rPr lang="nb-NO" sz="3200" dirty="0"/>
              <a:t>Operasjoner: +, *</a:t>
            </a:r>
          </a:p>
          <a:p>
            <a:r>
              <a:rPr lang="nb-NO" sz="3200" dirty="0"/>
              <a:t>Bruk av for-løkker i sekvenser</a:t>
            </a:r>
          </a:p>
          <a:p>
            <a:r>
              <a:rPr lang="nb-NO" sz="3200" dirty="0" err="1"/>
              <a:t>Bool</a:t>
            </a:r>
            <a:r>
              <a:rPr lang="nb-NO" sz="3200" dirty="0"/>
              <a:t>-operasjoner: x </a:t>
            </a:r>
            <a:r>
              <a:rPr lang="nb-NO" sz="3200" b="1" dirty="0"/>
              <a:t>in </a:t>
            </a:r>
            <a:r>
              <a:rPr lang="nb-NO" sz="3200" dirty="0"/>
              <a:t>list, x </a:t>
            </a:r>
            <a:r>
              <a:rPr lang="nb-NO" sz="3200" b="1" dirty="0"/>
              <a:t>not in </a:t>
            </a:r>
            <a:r>
              <a:rPr lang="nb-NO" sz="3200" dirty="0"/>
              <a:t>list</a:t>
            </a:r>
          </a:p>
          <a:p>
            <a:r>
              <a:rPr lang="nb-NO" sz="3200" b="1" dirty="0" err="1"/>
              <a:t>enumerate</a:t>
            </a:r>
            <a:r>
              <a:rPr lang="nb-NO" sz="3200" b="1" dirty="0"/>
              <a:t>(), </a:t>
            </a:r>
            <a:r>
              <a:rPr lang="nb-NO" sz="3200" b="1" dirty="0" err="1"/>
              <a:t>zip</a:t>
            </a:r>
            <a:r>
              <a:rPr lang="nb-NO" sz="3200" b="1" dirty="0"/>
              <a:t>()</a:t>
            </a:r>
          </a:p>
          <a:p>
            <a:r>
              <a:rPr lang="nb-NO" sz="3200" dirty="0" err="1"/>
              <a:t>list.</a:t>
            </a:r>
            <a:r>
              <a:rPr lang="nb-NO" sz="3200" b="1" dirty="0" err="1"/>
              <a:t>append</a:t>
            </a:r>
            <a:r>
              <a:rPr lang="nb-NO" sz="3200" b="1" dirty="0"/>
              <a:t>()</a:t>
            </a:r>
          </a:p>
          <a:p>
            <a:r>
              <a:rPr lang="nb-NO" sz="3200" dirty="0" err="1"/>
              <a:t>list.</a:t>
            </a:r>
            <a:r>
              <a:rPr lang="nb-NO" sz="3200" b="1" dirty="0" err="1"/>
              <a:t>sort</a:t>
            </a:r>
            <a:r>
              <a:rPr lang="nb-NO" sz="3200" b="1" dirty="0"/>
              <a:t>()</a:t>
            </a:r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3690962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F0276DA-E256-42F8-AFAC-28A753CB4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tuple</a:t>
            </a:r>
            <a:r>
              <a:rPr lang="nb-NO" dirty="0"/>
              <a:t>, list, </a:t>
            </a:r>
            <a:r>
              <a:rPr lang="nb-NO" dirty="0" err="1"/>
              <a:t>str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78BF1EF-B27C-4E03-B64C-54E313AE4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3200" dirty="0" err="1"/>
              <a:t>tuple</a:t>
            </a:r>
            <a:r>
              <a:rPr lang="nb-NO" sz="3200" dirty="0"/>
              <a:t>: 	(1, 2, 3)		immutable =&gt; </a:t>
            </a:r>
            <a:r>
              <a:rPr lang="nb-NO" sz="3200" dirty="0" err="1"/>
              <a:t>hashable</a:t>
            </a:r>
            <a:endParaRPr lang="nb-NO" sz="3200" dirty="0"/>
          </a:p>
          <a:p>
            <a:endParaRPr lang="nb-NO" sz="3200" dirty="0"/>
          </a:p>
          <a:p>
            <a:r>
              <a:rPr lang="nb-NO" sz="3200" dirty="0"/>
              <a:t>list: 	[1, 2, 3]		mutable	=&gt; not </a:t>
            </a:r>
            <a:r>
              <a:rPr lang="nb-NO" sz="3200" dirty="0" err="1"/>
              <a:t>hashable</a:t>
            </a:r>
            <a:endParaRPr lang="nb-NO" sz="3200" dirty="0"/>
          </a:p>
          <a:p>
            <a:endParaRPr lang="nb-NO" sz="3200" dirty="0"/>
          </a:p>
          <a:p>
            <a:r>
              <a:rPr lang="nb-NO" sz="3200" dirty="0" err="1"/>
              <a:t>str</a:t>
            </a:r>
            <a:r>
              <a:rPr lang="nb-NO" sz="3200" dirty="0"/>
              <a:t>: 	«123»		immutable =&gt; </a:t>
            </a:r>
            <a:r>
              <a:rPr lang="nb-NO" sz="3200" dirty="0" err="1"/>
              <a:t>hashable</a:t>
            </a:r>
            <a:endParaRPr lang="nb-NO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3642E1-960B-49CC-9487-67CC452BF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4408" y="4761793"/>
            <a:ext cx="1636776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"123"</a:t>
            </a:r>
            <a:endParaRPr kumimoji="0" lang="nb-NO" altLang="nb-NO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037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D05E861-F8FF-4B86-8198-45A8DAA7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Overview</a:t>
            </a:r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BF975B75-AAEB-43C8-80E9-0F20027D1F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87" t="12500" r="52345" b="55834"/>
          <a:stretch/>
        </p:blipFill>
        <p:spPr>
          <a:xfrm>
            <a:off x="1371600" y="1652587"/>
            <a:ext cx="3409950" cy="217170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2AE45357-7CC1-4814-AE5D-3BBDD891F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87" t="64305" r="43438" b="12500"/>
          <a:stretch/>
        </p:blipFill>
        <p:spPr>
          <a:xfrm>
            <a:off x="5524500" y="1652587"/>
            <a:ext cx="4495800" cy="1590675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F441A2C7-4EFB-46B3-B4EA-692A64B569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34" t="13334" r="54688" b="62083"/>
          <a:stretch/>
        </p:blipFill>
        <p:spPr>
          <a:xfrm>
            <a:off x="1371600" y="4012405"/>
            <a:ext cx="3057526" cy="1685925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6B83C5C9-76CA-4B0F-B55E-E7159CFC3E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453" t="12361" r="54688" b="54305"/>
          <a:stretch/>
        </p:blipFill>
        <p:spPr>
          <a:xfrm>
            <a:off x="4962526" y="3429000"/>
            <a:ext cx="3152775" cy="2286000"/>
          </a:xfrm>
          <a:prstGeom prst="rect">
            <a:avLst/>
          </a:prstGeom>
        </p:spPr>
      </p:pic>
      <p:pic>
        <p:nvPicPr>
          <p:cNvPr id="13" name="Bilde 12">
            <a:extLst>
              <a:ext uri="{FF2B5EF4-FFF2-40B4-BE49-F238E27FC236}">
                <a16:creationId xmlns:a16="http://schemas.microsoft.com/office/drawing/2014/main" id="{D05BDC9C-E815-4450-AD04-2AEDDCCBF5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922" t="66805" r="60781" b="15695"/>
          <a:stretch/>
        </p:blipFill>
        <p:spPr>
          <a:xfrm>
            <a:off x="8467725" y="3474542"/>
            <a:ext cx="2352675" cy="1200150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69A5A6C9-FEDC-4A7C-B3D9-4DA04A25C9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895" t="33427" r="62864" b="51594"/>
          <a:stretch/>
        </p:blipFill>
        <p:spPr>
          <a:xfrm>
            <a:off x="8467725" y="4905972"/>
            <a:ext cx="2105025" cy="1028700"/>
          </a:xfrm>
          <a:prstGeom prst="rect">
            <a:avLst/>
          </a:prstGeom>
        </p:spPr>
      </p:pic>
      <p:pic>
        <p:nvPicPr>
          <p:cNvPr id="17" name="Bilde 16">
            <a:extLst>
              <a:ext uri="{FF2B5EF4-FFF2-40B4-BE49-F238E27FC236}">
                <a16:creationId xmlns:a16="http://schemas.microsoft.com/office/drawing/2014/main" id="{C1335805-9EBF-4934-BBD2-AD3C4CE947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922" t="66805" r="53438" b="19861"/>
          <a:stretch/>
        </p:blipFill>
        <p:spPr>
          <a:xfrm>
            <a:off x="4274134" y="403704"/>
            <a:ext cx="3248025" cy="914400"/>
          </a:xfrm>
          <a:prstGeom prst="rect">
            <a:avLst/>
          </a:prstGeom>
        </p:spPr>
      </p:pic>
      <p:pic>
        <p:nvPicPr>
          <p:cNvPr id="19" name="Bilde 18">
            <a:extLst>
              <a:ext uri="{FF2B5EF4-FFF2-40B4-BE49-F238E27FC236}">
                <a16:creationId xmlns:a16="http://schemas.microsoft.com/office/drawing/2014/main" id="{A0FAE863-EF0D-4568-B96F-4C67164D357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922" t="50139" r="56719" b="37499"/>
          <a:stretch/>
        </p:blipFill>
        <p:spPr>
          <a:xfrm>
            <a:off x="8467725" y="437041"/>
            <a:ext cx="2847974" cy="847725"/>
          </a:xfrm>
          <a:prstGeom prst="rect">
            <a:avLst/>
          </a:prstGeom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DA8AF8E2-3CF2-4A13-95A1-36DD5E08AB5A}"/>
              </a:ext>
            </a:extLst>
          </p:cNvPr>
          <p:cNvSpPr txBox="1"/>
          <p:nvPr/>
        </p:nvSpPr>
        <p:spPr>
          <a:xfrm>
            <a:off x="1371600" y="6044090"/>
            <a:ext cx="668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hlinkClick r:id="rId7"/>
              </a:rPr>
              <a:t>https://mitt.uib.no/courses/24077/pages/eksamensinnhold</a:t>
            </a:r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3326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D08B331-1B34-41C0-941E-85EB0086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Elementutvalg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1E2630B-70F5-4D32-953A-BF15B5D06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3200" dirty="0" err="1"/>
              <a:t>my_list</a:t>
            </a:r>
            <a:r>
              <a:rPr lang="nb-NO" sz="3200" dirty="0"/>
              <a:t> = [5, 6, 1,  0 , 100]</a:t>
            </a:r>
          </a:p>
          <a:p>
            <a:r>
              <a:rPr lang="nb-NO" sz="3200" dirty="0" err="1"/>
              <a:t>my_list</a:t>
            </a:r>
            <a:r>
              <a:rPr lang="nb-NO" sz="3200" dirty="0"/>
              <a:t>[0] = </a:t>
            </a:r>
          </a:p>
          <a:p>
            <a:r>
              <a:rPr lang="nb-NO" sz="3200" dirty="0" err="1"/>
              <a:t>my_list</a:t>
            </a:r>
            <a:r>
              <a:rPr lang="nb-NO" sz="3200" dirty="0"/>
              <a:t>[4] = </a:t>
            </a:r>
          </a:p>
          <a:p>
            <a:r>
              <a:rPr lang="nb-NO" sz="3200" dirty="0" err="1"/>
              <a:t>my_list</a:t>
            </a:r>
            <a:r>
              <a:rPr lang="nb-NO" sz="3200" dirty="0"/>
              <a:t>[-3] = 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9BA6E39B-5AC5-40F7-AB2E-0C892737EE3E}"/>
              </a:ext>
            </a:extLst>
          </p:cNvPr>
          <p:cNvSpPr txBox="1"/>
          <p:nvPr/>
        </p:nvSpPr>
        <p:spPr>
          <a:xfrm>
            <a:off x="3474323" y="1444020"/>
            <a:ext cx="2761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/>
              <a:t>O   1   2   3      4</a:t>
            </a:r>
          </a:p>
        </p:txBody>
      </p: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71A84791-F883-4680-8275-91EE4BDE5CED}"/>
              </a:ext>
            </a:extLst>
          </p:cNvPr>
          <p:cNvCxnSpPr>
            <a:cxnSpLocks/>
          </p:cNvCxnSpPr>
          <p:nvPr/>
        </p:nvCxnSpPr>
        <p:spPr>
          <a:xfrm>
            <a:off x="5876412" y="1917954"/>
            <a:ext cx="0" cy="3680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tt pilkobling 7">
            <a:extLst>
              <a:ext uri="{FF2B5EF4-FFF2-40B4-BE49-F238E27FC236}">
                <a16:creationId xmlns:a16="http://schemas.microsoft.com/office/drawing/2014/main" id="{2AC8786E-3ECD-418D-8B93-F66AD76DBF04}"/>
              </a:ext>
            </a:extLst>
          </p:cNvPr>
          <p:cNvCxnSpPr>
            <a:cxnSpLocks/>
          </p:cNvCxnSpPr>
          <p:nvPr/>
        </p:nvCxnSpPr>
        <p:spPr>
          <a:xfrm>
            <a:off x="3703055" y="1926088"/>
            <a:ext cx="0" cy="3680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A4975750-88AF-41CD-9516-22D0C939C94A}"/>
              </a:ext>
            </a:extLst>
          </p:cNvPr>
          <p:cNvCxnSpPr>
            <a:cxnSpLocks/>
          </p:cNvCxnSpPr>
          <p:nvPr/>
        </p:nvCxnSpPr>
        <p:spPr>
          <a:xfrm>
            <a:off x="4637334" y="1917954"/>
            <a:ext cx="0" cy="3680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tt pilkobling 9">
            <a:extLst>
              <a:ext uri="{FF2B5EF4-FFF2-40B4-BE49-F238E27FC236}">
                <a16:creationId xmlns:a16="http://schemas.microsoft.com/office/drawing/2014/main" id="{F47269F7-7CC0-4DF5-AF5E-FAC2E35F1DD0}"/>
              </a:ext>
            </a:extLst>
          </p:cNvPr>
          <p:cNvCxnSpPr>
            <a:cxnSpLocks/>
          </p:cNvCxnSpPr>
          <p:nvPr/>
        </p:nvCxnSpPr>
        <p:spPr>
          <a:xfrm>
            <a:off x="4203325" y="1967240"/>
            <a:ext cx="0" cy="3680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pilkobling 10">
            <a:extLst>
              <a:ext uri="{FF2B5EF4-FFF2-40B4-BE49-F238E27FC236}">
                <a16:creationId xmlns:a16="http://schemas.microsoft.com/office/drawing/2014/main" id="{BCBBAE98-19F2-4E3A-8617-F5E988489C93}"/>
              </a:ext>
            </a:extLst>
          </p:cNvPr>
          <p:cNvCxnSpPr>
            <a:cxnSpLocks/>
          </p:cNvCxnSpPr>
          <p:nvPr/>
        </p:nvCxnSpPr>
        <p:spPr>
          <a:xfrm>
            <a:off x="5140916" y="1926088"/>
            <a:ext cx="0" cy="3680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00C3AC79-F8D7-4E15-BE61-59C964015501}"/>
              </a:ext>
            </a:extLst>
          </p:cNvPr>
          <p:cNvSpPr txBox="1"/>
          <p:nvPr/>
        </p:nvSpPr>
        <p:spPr>
          <a:xfrm>
            <a:off x="3896139" y="2844225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dirty="0"/>
              <a:t>5</a:t>
            </a:r>
            <a:endParaRPr lang="nb-NO" dirty="0"/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2DCA74D3-5A53-4E5B-935F-227AF9784DA9}"/>
              </a:ext>
            </a:extLst>
          </p:cNvPr>
          <p:cNvSpPr txBox="1"/>
          <p:nvPr/>
        </p:nvSpPr>
        <p:spPr>
          <a:xfrm>
            <a:off x="3896139" y="3491925"/>
            <a:ext cx="892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dirty="0"/>
              <a:t>100</a:t>
            </a:r>
            <a:endParaRPr lang="nb-NO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1C66EA95-544B-4CDE-98AB-7326B39122FB}"/>
              </a:ext>
            </a:extLst>
          </p:cNvPr>
          <p:cNvSpPr txBox="1"/>
          <p:nvPr/>
        </p:nvSpPr>
        <p:spPr>
          <a:xfrm>
            <a:off x="3990767" y="4098200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dirty="0"/>
              <a:t>1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4229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11A5687-6FE2-474B-AECB-D9A6470C2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Slices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7946C04-321D-4C47-B995-4073D6781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08922"/>
            <a:ext cx="10068339" cy="5049078"/>
          </a:xfrm>
        </p:spPr>
        <p:txBody>
          <a:bodyPr>
            <a:normAutofit fontScale="92500" lnSpcReduction="20000"/>
          </a:bodyPr>
          <a:lstStyle/>
          <a:p>
            <a:r>
              <a:rPr lang="nb-NO" sz="3200" dirty="0"/>
              <a:t>Dele opp listen din</a:t>
            </a:r>
          </a:p>
          <a:p>
            <a:endParaRPr lang="nb-NO" sz="3200" dirty="0"/>
          </a:p>
          <a:p>
            <a:r>
              <a:rPr lang="nb-NO" sz="3200" dirty="0" err="1"/>
              <a:t>my_list</a:t>
            </a:r>
            <a:r>
              <a:rPr lang="nb-NO" sz="3200" dirty="0"/>
              <a:t> = [5, 6, 1,  0 , 100]</a:t>
            </a:r>
          </a:p>
          <a:p>
            <a:endParaRPr lang="nb-NO" sz="3200" dirty="0"/>
          </a:p>
          <a:p>
            <a:r>
              <a:rPr lang="nb-NO" sz="3200" dirty="0" err="1"/>
              <a:t>my_list</a:t>
            </a:r>
            <a:r>
              <a:rPr lang="nb-NO" sz="3200" dirty="0"/>
              <a:t>[1:3] = [6, 1]			hente ut elementene fra 						</a:t>
            </a:r>
            <a:r>
              <a:rPr lang="nb-NO" sz="3200" dirty="0" err="1"/>
              <a:t>index</a:t>
            </a:r>
            <a:r>
              <a:rPr lang="nb-NO" sz="3200" dirty="0"/>
              <a:t> 1 til </a:t>
            </a:r>
            <a:r>
              <a:rPr lang="nb-NO" sz="3200" dirty="0" err="1"/>
              <a:t>index</a:t>
            </a:r>
            <a:r>
              <a:rPr lang="nb-NO" sz="3200" dirty="0"/>
              <a:t> 3-1</a:t>
            </a:r>
          </a:p>
          <a:p>
            <a:endParaRPr lang="nb-NO" sz="3200" dirty="0"/>
          </a:p>
          <a:p>
            <a:r>
              <a:rPr lang="nb-NO" sz="3200" dirty="0" err="1"/>
              <a:t>my_list</a:t>
            </a:r>
            <a:r>
              <a:rPr lang="nb-NO" sz="3200" dirty="0"/>
              <a:t>[1:4:2] = [6, 0]		hente ut elementene fra 						</a:t>
            </a:r>
            <a:r>
              <a:rPr lang="nb-NO" sz="3200" dirty="0" err="1"/>
              <a:t>index</a:t>
            </a:r>
            <a:r>
              <a:rPr lang="nb-NO" sz="3200" dirty="0"/>
              <a:t> 1 til </a:t>
            </a:r>
            <a:r>
              <a:rPr lang="nb-NO" sz="3200" dirty="0" err="1"/>
              <a:t>index</a:t>
            </a:r>
            <a:r>
              <a:rPr lang="nb-NO" sz="3200" dirty="0"/>
              <a:t> 4-1 hvor vi 						hopper over hver andre 						element</a:t>
            </a:r>
          </a:p>
        </p:txBody>
      </p:sp>
    </p:spTree>
    <p:extLst>
      <p:ext uri="{BB962C8B-B14F-4D97-AF65-F5344CB8AC3E}">
        <p14:creationId xmlns:p14="http://schemas.microsoft.com/office/powerpoint/2010/main" val="1857052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EF29FB7-4F3A-45F3-A13C-1662DA2B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Sekvens-operasjoner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D9E1707-E82F-4A40-AAB6-1DA776F57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3200" dirty="0"/>
              <a:t>+		</a:t>
            </a:r>
            <a:r>
              <a:rPr lang="nb-NO" sz="3200" dirty="0" err="1"/>
              <a:t>concatenate</a:t>
            </a:r>
            <a:endParaRPr lang="nb-NO" sz="3200" dirty="0"/>
          </a:p>
          <a:p>
            <a:r>
              <a:rPr lang="nb-NO" sz="3200" dirty="0"/>
              <a:t>* 		</a:t>
            </a:r>
            <a:r>
              <a:rPr lang="nb-NO" sz="3200" dirty="0" err="1"/>
              <a:t>repeat</a:t>
            </a:r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3925945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A30C6B5-7DB2-4833-80B1-4FE3E6427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for-løkker i sekvenser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8A71010-1DAF-4758-9E25-E3CB94B52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28570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5376A38-04AB-4B8D-B434-9FCB088C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err="1"/>
              <a:t>enumerate</a:t>
            </a:r>
            <a:r>
              <a:rPr lang="nb-NO" b="1" dirty="0"/>
              <a:t>()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9E0C6C9-3B0D-4CFD-8DFD-0CBDD1BB2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3200" dirty="0"/>
              <a:t>Hvis du ønsker å iterere over en liste og samtidig ha indeksen til elementene i listen	</a:t>
            </a:r>
          </a:p>
        </p:txBody>
      </p:sp>
    </p:spTree>
    <p:extLst>
      <p:ext uri="{BB962C8B-B14F-4D97-AF65-F5344CB8AC3E}">
        <p14:creationId xmlns:p14="http://schemas.microsoft.com/office/powerpoint/2010/main" val="805627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084818A-224D-4EB1-B9BF-ED3D188F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err="1"/>
              <a:t>zip</a:t>
            </a:r>
            <a:r>
              <a:rPr lang="nb-NO" b="1" dirty="0"/>
              <a:t>()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FB956A3-B710-4338-A076-DD1DA9345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3600" dirty="0"/>
              <a:t>Lage </a:t>
            </a:r>
            <a:r>
              <a:rPr lang="nb-NO" sz="3600" dirty="0" err="1"/>
              <a:t>tupler</a:t>
            </a:r>
            <a:r>
              <a:rPr lang="nb-NO" sz="3600" dirty="0"/>
              <a:t> av elementer fra flere lister</a:t>
            </a:r>
          </a:p>
        </p:txBody>
      </p:sp>
    </p:spTree>
    <p:extLst>
      <p:ext uri="{BB962C8B-B14F-4D97-AF65-F5344CB8AC3E}">
        <p14:creationId xmlns:p14="http://schemas.microsoft.com/office/powerpoint/2010/main" val="3568171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42FEB22-DA5A-4801-938F-423E3992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list.</a:t>
            </a:r>
            <a:r>
              <a:rPr lang="nb-NO" b="1" dirty="0" err="1"/>
              <a:t>append</a:t>
            </a:r>
            <a:r>
              <a:rPr lang="nb-NO" b="1" dirty="0"/>
              <a:t>() </a:t>
            </a:r>
            <a:r>
              <a:rPr lang="nb-NO" dirty="0"/>
              <a:t>og </a:t>
            </a:r>
            <a:r>
              <a:rPr lang="nb-NO" dirty="0" err="1"/>
              <a:t>list.</a:t>
            </a:r>
            <a:r>
              <a:rPr lang="nb-NO" b="1" dirty="0" err="1"/>
              <a:t>sort</a:t>
            </a:r>
            <a:r>
              <a:rPr lang="nb-NO" b="1" dirty="0"/>
              <a:t>()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E5240CA-0B74-415D-85F6-0C2292A85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3200" dirty="0" err="1"/>
              <a:t>list.</a:t>
            </a:r>
            <a:r>
              <a:rPr lang="nb-NO" sz="3200" b="1" dirty="0" err="1"/>
              <a:t>append</a:t>
            </a:r>
            <a:r>
              <a:rPr lang="nb-NO" sz="3200" b="1" dirty="0"/>
              <a:t>()</a:t>
            </a:r>
            <a:r>
              <a:rPr lang="nb-NO" sz="3200" dirty="0"/>
              <a:t> 		Legg til element i listen</a:t>
            </a:r>
          </a:p>
          <a:p>
            <a:endParaRPr lang="nb-NO" sz="3200" dirty="0"/>
          </a:p>
          <a:p>
            <a:r>
              <a:rPr lang="nb-NO" sz="3200" dirty="0" err="1"/>
              <a:t>list.</a:t>
            </a:r>
            <a:r>
              <a:rPr lang="nb-NO" sz="3200" b="1" dirty="0" err="1"/>
              <a:t>sort</a:t>
            </a:r>
            <a:r>
              <a:rPr lang="nb-NO" sz="3200" b="1" dirty="0"/>
              <a:t>()		</a:t>
            </a:r>
            <a:r>
              <a:rPr lang="nb-NO" sz="3200" dirty="0"/>
              <a:t>Sorter elementene i listen</a:t>
            </a:r>
          </a:p>
        </p:txBody>
      </p:sp>
    </p:spTree>
    <p:extLst>
      <p:ext uri="{BB962C8B-B14F-4D97-AF65-F5344CB8AC3E}">
        <p14:creationId xmlns:p14="http://schemas.microsoft.com/office/powerpoint/2010/main" val="1981181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610D9D8-A4D7-4FA1-8A99-9966B05D4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To-</a:t>
            </a:r>
            <a:r>
              <a:rPr lang="nb-NO" dirty="0" err="1"/>
              <a:t>dimensjonelle</a:t>
            </a:r>
            <a:r>
              <a:rPr lang="nb-NO" dirty="0"/>
              <a:t> lister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652115-BD89-4D62-8EE1-DE6CB9644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7732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B5A7F5A-F344-4264-AFAD-136A0ED5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Dictionaries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6BA131E-70B7-4ECC-885F-D9E441AEA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60637"/>
            <a:ext cx="9601200" cy="3581400"/>
          </a:xfrm>
        </p:spPr>
        <p:txBody>
          <a:bodyPr>
            <a:normAutofit/>
          </a:bodyPr>
          <a:lstStyle/>
          <a:p>
            <a:r>
              <a:rPr lang="nb-NO" sz="3200" dirty="0"/>
              <a:t>En liste med indekser som ikke er heltall</a:t>
            </a:r>
          </a:p>
          <a:p>
            <a:endParaRPr lang="nb-NO" sz="3200" dirty="0"/>
          </a:p>
          <a:p>
            <a:endParaRPr lang="nb-NO" sz="3200" dirty="0"/>
          </a:p>
          <a:p>
            <a:endParaRPr lang="nb-NO" sz="3200" dirty="0"/>
          </a:p>
          <a:p>
            <a:endParaRPr lang="nb-NO" sz="3200" dirty="0"/>
          </a:p>
          <a:p>
            <a:endParaRPr lang="nb-NO" sz="3200" dirty="0"/>
          </a:p>
        </p:txBody>
      </p:sp>
      <p:cxnSp>
        <p:nvCxnSpPr>
          <p:cNvPr id="17" name="Rett linje 16">
            <a:extLst>
              <a:ext uri="{FF2B5EF4-FFF2-40B4-BE49-F238E27FC236}">
                <a16:creationId xmlns:a16="http://schemas.microsoft.com/office/drawing/2014/main" id="{190C13BC-5791-4287-A766-0838FEC5119F}"/>
              </a:ext>
            </a:extLst>
          </p:cNvPr>
          <p:cNvCxnSpPr/>
          <p:nvPr/>
        </p:nvCxnSpPr>
        <p:spPr>
          <a:xfrm>
            <a:off x="7759148" y="2839369"/>
            <a:ext cx="34544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FC23CC71-230E-4074-AF4A-942122CD6E06}"/>
              </a:ext>
            </a:extLst>
          </p:cNvPr>
          <p:cNvCxnSpPr>
            <a:cxnSpLocks/>
          </p:cNvCxnSpPr>
          <p:nvPr/>
        </p:nvCxnSpPr>
        <p:spPr>
          <a:xfrm flipV="1">
            <a:off x="7759148" y="2839369"/>
            <a:ext cx="0" cy="354760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>
            <a:extLst>
              <a:ext uri="{FF2B5EF4-FFF2-40B4-BE49-F238E27FC236}">
                <a16:creationId xmlns:a16="http://schemas.microsoft.com/office/drawing/2014/main" id="{3F43A2BC-C6D5-472B-9ABD-74FB0C9D24A3}"/>
              </a:ext>
            </a:extLst>
          </p:cNvPr>
          <p:cNvCxnSpPr/>
          <p:nvPr/>
        </p:nvCxnSpPr>
        <p:spPr>
          <a:xfrm>
            <a:off x="7712765" y="6377037"/>
            <a:ext cx="34544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>
            <a:extLst>
              <a:ext uri="{FF2B5EF4-FFF2-40B4-BE49-F238E27FC236}">
                <a16:creationId xmlns:a16="http://schemas.microsoft.com/office/drawing/2014/main" id="{0CBED832-24B9-4D42-B5CB-72016991BED7}"/>
              </a:ext>
            </a:extLst>
          </p:cNvPr>
          <p:cNvCxnSpPr/>
          <p:nvPr/>
        </p:nvCxnSpPr>
        <p:spPr>
          <a:xfrm>
            <a:off x="8434124" y="2839369"/>
            <a:ext cx="34544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tt linje 25">
            <a:extLst>
              <a:ext uri="{FF2B5EF4-FFF2-40B4-BE49-F238E27FC236}">
                <a16:creationId xmlns:a16="http://schemas.microsoft.com/office/drawing/2014/main" id="{346DA6E1-6F63-4281-9A47-DCC074CFFD41}"/>
              </a:ext>
            </a:extLst>
          </p:cNvPr>
          <p:cNvCxnSpPr>
            <a:cxnSpLocks/>
          </p:cNvCxnSpPr>
          <p:nvPr/>
        </p:nvCxnSpPr>
        <p:spPr>
          <a:xfrm flipV="1">
            <a:off x="8825947" y="2839369"/>
            <a:ext cx="0" cy="354760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linje 26">
            <a:extLst>
              <a:ext uri="{FF2B5EF4-FFF2-40B4-BE49-F238E27FC236}">
                <a16:creationId xmlns:a16="http://schemas.microsoft.com/office/drawing/2014/main" id="{70289AED-DB80-4F2F-A0FC-91B5F3BFD9BA}"/>
              </a:ext>
            </a:extLst>
          </p:cNvPr>
          <p:cNvCxnSpPr/>
          <p:nvPr/>
        </p:nvCxnSpPr>
        <p:spPr>
          <a:xfrm>
            <a:off x="8480507" y="6377037"/>
            <a:ext cx="34544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184BE747-BF01-4453-95EB-EFA963CF01F6}"/>
              </a:ext>
            </a:extLst>
          </p:cNvPr>
          <p:cNvSpPr txBox="1"/>
          <p:nvPr/>
        </p:nvSpPr>
        <p:spPr>
          <a:xfrm>
            <a:off x="8058205" y="2952874"/>
            <a:ext cx="665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/>
              <a:t>5</a:t>
            </a:r>
            <a:endParaRPr lang="nb-NO" dirty="0"/>
          </a:p>
        </p:txBody>
      </p:sp>
      <p:sp>
        <p:nvSpPr>
          <p:cNvPr id="29" name="TekstSylinder 28">
            <a:extLst>
              <a:ext uri="{FF2B5EF4-FFF2-40B4-BE49-F238E27FC236}">
                <a16:creationId xmlns:a16="http://schemas.microsoft.com/office/drawing/2014/main" id="{D1062055-77E6-46BB-B515-EAE6BA743D6B}"/>
              </a:ext>
            </a:extLst>
          </p:cNvPr>
          <p:cNvSpPr txBox="1"/>
          <p:nvPr/>
        </p:nvSpPr>
        <p:spPr>
          <a:xfrm>
            <a:off x="7987751" y="3589796"/>
            <a:ext cx="665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/>
              <a:t>17</a:t>
            </a:r>
            <a:endParaRPr lang="nb-NO" dirty="0"/>
          </a:p>
        </p:txBody>
      </p:sp>
      <p:sp>
        <p:nvSpPr>
          <p:cNvPr id="30" name="TekstSylinder 29">
            <a:extLst>
              <a:ext uri="{FF2B5EF4-FFF2-40B4-BE49-F238E27FC236}">
                <a16:creationId xmlns:a16="http://schemas.microsoft.com/office/drawing/2014/main" id="{C413E385-57C5-4E6A-A2F6-B374C82AB19E}"/>
              </a:ext>
            </a:extLst>
          </p:cNvPr>
          <p:cNvSpPr txBox="1"/>
          <p:nvPr/>
        </p:nvSpPr>
        <p:spPr>
          <a:xfrm>
            <a:off x="8044510" y="4184510"/>
            <a:ext cx="665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/>
              <a:t>4</a:t>
            </a:r>
            <a:endParaRPr lang="nb-NO" dirty="0"/>
          </a:p>
        </p:txBody>
      </p: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F7C86F5D-0A33-4531-AAB2-F68284DC5E37}"/>
              </a:ext>
            </a:extLst>
          </p:cNvPr>
          <p:cNvSpPr txBox="1"/>
          <p:nvPr/>
        </p:nvSpPr>
        <p:spPr>
          <a:xfrm>
            <a:off x="7885485" y="4772120"/>
            <a:ext cx="795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/>
              <a:t>-40</a:t>
            </a:r>
            <a:endParaRPr lang="nb-NO" dirty="0"/>
          </a:p>
        </p:txBody>
      </p: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81C26CA7-371D-4593-A9B0-0F962374739A}"/>
              </a:ext>
            </a:extLst>
          </p:cNvPr>
          <p:cNvSpPr txBox="1"/>
          <p:nvPr/>
        </p:nvSpPr>
        <p:spPr>
          <a:xfrm>
            <a:off x="7943794" y="5411814"/>
            <a:ext cx="795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/>
              <a:t>10</a:t>
            </a:r>
            <a:endParaRPr lang="nb-NO" dirty="0"/>
          </a:p>
        </p:txBody>
      </p:sp>
      <p:sp>
        <p:nvSpPr>
          <p:cNvPr id="33" name="TekstSylinder 32">
            <a:extLst>
              <a:ext uri="{FF2B5EF4-FFF2-40B4-BE49-F238E27FC236}">
                <a16:creationId xmlns:a16="http://schemas.microsoft.com/office/drawing/2014/main" id="{E8194BB8-2E41-406E-A809-27F6E7D9DDFC}"/>
              </a:ext>
            </a:extLst>
          </p:cNvPr>
          <p:cNvSpPr txBox="1"/>
          <p:nvPr/>
        </p:nvSpPr>
        <p:spPr>
          <a:xfrm>
            <a:off x="6850382" y="2952874"/>
            <a:ext cx="665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/>
              <a:t>0</a:t>
            </a:r>
            <a:endParaRPr lang="nb-NO" dirty="0"/>
          </a:p>
        </p:txBody>
      </p:sp>
      <p:sp>
        <p:nvSpPr>
          <p:cNvPr id="34" name="TekstSylinder 33">
            <a:extLst>
              <a:ext uri="{FF2B5EF4-FFF2-40B4-BE49-F238E27FC236}">
                <a16:creationId xmlns:a16="http://schemas.microsoft.com/office/drawing/2014/main" id="{B0B728AA-11F2-4DC5-A544-9384588D2000}"/>
              </a:ext>
            </a:extLst>
          </p:cNvPr>
          <p:cNvSpPr txBox="1"/>
          <p:nvPr/>
        </p:nvSpPr>
        <p:spPr>
          <a:xfrm>
            <a:off x="6850382" y="3578134"/>
            <a:ext cx="665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/>
              <a:t>1</a:t>
            </a:r>
            <a:endParaRPr lang="nb-NO" dirty="0"/>
          </a:p>
        </p:txBody>
      </p: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9F9D8152-3FB2-438F-A2BC-51C5746FDE65}"/>
              </a:ext>
            </a:extLst>
          </p:cNvPr>
          <p:cNvSpPr txBox="1"/>
          <p:nvPr/>
        </p:nvSpPr>
        <p:spPr>
          <a:xfrm>
            <a:off x="6850382" y="4247435"/>
            <a:ext cx="665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/>
              <a:t>2</a:t>
            </a:r>
            <a:endParaRPr lang="nb-NO" dirty="0"/>
          </a:p>
        </p:txBody>
      </p: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6EA4DCAB-D1D7-4F11-9A4A-41D08346C06B}"/>
              </a:ext>
            </a:extLst>
          </p:cNvPr>
          <p:cNvSpPr txBox="1"/>
          <p:nvPr/>
        </p:nvSpPr>
        <p:spPr>
          <a:xfrm>
            <a:off x="6843760" y="4788310"/>
            <a:ext cx="665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/>
              <a:t>3</a:t>
            </a:r>
            <a:endParaRPr lang="nb-NO" dirty="0"/>
          </a:p>
        </p:txBody>
      </p:sp>
      <p:sp>
        <p:nvSpPr>
          <p:cNvPr id="37" name="TekstSylinder 36">
            <a:extLst>
              <a:ext uri="{FF2B5EF4-FFF2-40B4-BE49-F238E27FC236}">
                <a16:creationId xmlns:a16="http://schemas.microsoft.com/office/drawing/2014/main" id="{63EE6390-8294-4826-A7BC-572C3E9223B2}"/>
              </a:ext>
            </a:extLst>
          </p:cNvPr>
          <p:cNvSpPr txBox="1"/>
          <p:nvPr/>
        </p:nvSpPr>
        <p:spPr>
          <a:xfrm>
            <a:off x="6859220" y="5451124"/>
            <a:ext cx="665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/>
              <a:t>4</a:t>
            </a:r>
            <a:endParaRPr lang="nb-NO" dirty="0"/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624D62BD-C2EB-42F1-BCF1-015D0E3E1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9095" y="3037259"/>
            <a:ext cx="81785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b-NO" altLang="nb-NO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kumimoji="0" lang="nb-NO" altLang="nb-NO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"</a:t>
            </a:r>
            <a:endParaRPr kumimoji="0" lang="nb-NO" altLang="nb-NO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9017DAE1-FF6F-45CA-8BE6-78E57DB22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239" y="3685855"/>
            <a:ext cx="81785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b-NO" altLang="nb-NO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kumimoji="0" lang="nb-NO" altLang="nb-NO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"</a:t>
            </a:r>
            <a:endParaRPr kumimoji="0" lang="nb-NO" altLang="nb-NO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6A8DD48E-75B1-4E9F-8EAD-29009AA5F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689" y="4334452"/>
            <a:ext cx="94448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"kake"</a:t>
            </a:r>
            <a:endParaRPr kumimoji="0" lang="nb-NO" altLang="nb-NO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2">
            <a:extLst>
              <a:ext uri="{FF2B5EF4-FFF2-40B4-BE49-F238E27FC236}">
                <a16:creationId xmlns:a16="http://schemas.microsoft.com/office/drawing/2014/main" id="{48A78DE3-2025-44A5-A611-D88BCEE34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5902" y="4875327"/>
            <a:ext cx="1197764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"inf100"</a:t>
            </a:r>
            <a:endParaRPr kumimoji="0" lang="nb-NO" altLang="nb-NO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69E6481F-A031-41DE-8A6D-202C6EA62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577" y="5546264"/>
            <a:ext cx="94448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«</a:t>
            </a:r>
            <a:r>
              <a:rPr kumimoji="0" lang="nb-NO" altLang="nb-NO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læll</a:t>
            </a:r>
            <a:r>
              <a:rPr kumimoji="0" lang="nb-NO" altLang="nb-NO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"</a:t>
            </a:r>
            <a:endParaRPr kumimoji="0" lang="nb-NO" altLang="nb-NO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kstSylinder 42">
            <a:extLst>
              <a:ext uri="{FF2B5EF4-FFF2-40B4-BE49-F238E27FC236}">
                <a16:creationId xmlns:a16="http://schemas.microsoft.com/office/drawing/2014/main" id="{47AEF133-E518-4A6D-A0FA-A1A0385D6E98}"/>
              </a:ext>
            </a:extLst>
          </p:cNvPr>
          <p:cNvSpPr txBox="1"/>
          <p:nvPr/>
        </p:nvSpPr>
        <p:spPr>
          <a:xfrm>
            <a:off x="6751467" y="2377248"/>
            <a:ext cx="757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b="1" dirty="0" err="1"/>
              <a:t>key</a:t>
            </a:r>
            <a:endParaRPr lang="nb-NO" sz="1600" b="1" dirty="0"/>
          </a:p>
        </p:txBody>
      </p:sp>
      <p:sp>
        <p:nvSpPr>
          <p:cNvPr id="44" name="TekstSylinder 43">
            <a:extLst>
              <a:ext uri="{FF2B5EF4-FFF2-40B4-BE49-F238E27FC236}">
                <a16:creationId xmlns:a16="http://schemas.microsoft.com/office/drawing/2014/main" id="{6AAD7DAC-241B-4B6B-B7C8-08284CB76E11}"/>
              </a:ext>
            </a:extLst>
          </p:cNvPr>
          <p:cNvSpPr txBox="1"/>
          <p:nvPr/>
        </p:nvSpPr>
        <p:spPr>
          <a:xfrm>
            <a:off x="7793197" y="2361811"/>
            <a:ext cx="1168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b="1" dirty="0" err="1"/>
              <a:t>value</a:t>
            </a:r>
            <a:endParaRPr lang="nb-NO" sz="1600" b="1" dirty="0"/>
          </a:p>
        </p:txBody>
      </p:sp>
    </p:spTree>
    <p:extLst>
      <p:ext uri="{BB962C8B-B14F-4D97-AF65-F5344CB8AC3E}">
        <p14:creationId xmlns:p14="http://schemas.microsoft.com/office/powerpoint/2010/main" val="18273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673D0F-0C2A-4275-AC77-C6C0DF56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b="1" dirty="0" err="1"/>
              <a:t>key</a:t>
            </a:r>
            <a:r>
              <a:rPr lang="nb-NO" dirty="0"/>
              <a:t> in </a:t>
            </a:r>
            <a:r>
              <a:rPr lang="nb-NO" b="1" dirty="0" err="1"/>
              <a:t>dict</a:t>
            </a:r>
            <a:r>
              <a:rPr lang="nb-NO" b="1" dirty="0"/>
              <a:t>: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465421F-E29E-4DCF-B568-7095ED4FF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7054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43644E8-006B-4304-AB89-D6271D72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Basics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DFF1A50-5106-4CB1-A83E-D5DFE762D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sz="2800" dirty="0"/>
              <a:t>Datatyper</a:t>
            </a:r>
          </a:p>
          <a:p>
            <a:r>
              <a:rPr lang="nb-NO" sz="2800" dirty="0"/>
              <a:t>Matematiske utrykk og operatorer</a:t>
            </a:r>
          </a:p>
          <a:p>
            <a:r>
              <a:rPr lang="nb-NO" sz="2800" dirty="0"/>
              <a:t>Variabler</a:t>
            </a:r>
          </a:p>
          <a:p>
            <a:r>
              <a:rPr lang="nb-NO" sz="2800" b="1" dirty="0" err="1"/>
              <a:t>print</a:t>
            </a:r>
            <a:r>
              <a:rPr lang="nb-NO" sz="2800" b="1" dirty="0"/>
              <a:t>()</a:t>
            </a:r>
          </a:p>
          <a:p>
            <a:r>
              <a:rPr lang="nb-NO" sz="2800" b="1" dirty="0"/>
              <a:t>input()</a:t>
            </a:r>
          </a:p>
          <a:p>
            <a:r>
              <a:rPr lang="nb-NO" sz="2800" b="1" dirty="0"/>
              <a:t>len()</a:t>
            </a:r>
          </a:p>
          <a:p>
            <a:r>
              <a:rPr lang="nb-NO" sz="2800" dirty="0"/>
              <a:t>Konvertering av datatyper </a:t>
            </a:r>
            <a:r>
              <a:rPr lang="nb-NO" sz="2800" b="1" dirty="0" err="1"/>
              <a:t>int</a:t>
            </a:r>
            <a:r>
              <a:rPr lang="nb-NO" sz="2800" b="1" dirty="0"/>
              <a:t>(), float(), </a:t>
            </a:r>
            <a:r>
              <a:rPr lang="nb-NO" sz="2800" b="1" dirty="0" err="1"/>
              <a:t>str</a:t>
            </a:r>
            <a:r>
              <a:rPr lang="nb-NO" sz="2800" b="1" dirty="0"/>
              <a:t>()</a:t>
            </a:r>
            <a:endParaRPr lang="nb-NO" sz="2800" dirty="0"/>
          </a:p>
        </p:txBody>
      </p:sp>
    </p:spTree>
    <p:extLst>
      <p:ext uri="{BB962C8B-B14F-4D97-AF65-F5344CB8AC3E}">
        <p14:creationId xmlns:p14="http://schemas.microsoft.com/office/powerpoint/2010/main" val="3257541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1A5CCA3-15F3-45D7-BFD2-A2EAD2B0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5E58031-A96F-449C-8C41-C7075B2DF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800" dirty="0"/>
              <a:t>Definisjonen av funksjoner: </a:t>
            </a:r>
            <a:r>
              <a:rPr lang="nb-NO" sz="2800" b="1" dirty="0" err="1"/>
              <a:t>def</a:t>
            </a:r>
            <a:r>
              <a:rPr lang="nb-NO" sz="2800" b="1" dirty="0"/>
              <a:t>, </a:t>
            </a:r>
            <a:r>
              <a:rPr lang="nb-NO" sz="2800" b="1" dirty="0" err="1"/>
              <a:t>return</a:t>
            </a:r>
            <a:endParaRPr lang="nb-NO" sz="2800" dirty="0"/>
          </a:p>
          <a:p>
            <a:r>
              <a:rPr lang="nb-NO" sz="2800" dirty="0"/>
              <a:t>Funksjonsargumenter</a:t>
            </a:r>
          </a:p>
          <a:p>
            <a:r>
              <a:rPr lang="nb-NO" sz="2800" dirty="0"/>
              <a:t>Forskjellen mellom bruk av </a:t>
            </a:r>
            <a:r>
              <a:rPr lang="nb-NO" sz="2800" b="1" dirty="0" err="1"/>
              <a:t>print</a:t>
            </a:r>
            <a:r>
              <a:rPr lang="nb-NO" sz="2800" dirty="0"/>
              <a:t> og </a:t>
            </a:r>
            <a:r>
              <a:rPr lang="nb-NO" sz="2800" b="1" dirty="0" err="1"/>
              <a:t>return</a:t>
            </a:r>
            <a:endParaRPr lang="nb-NO" sz="2800" dirty="0"/>
          </a:p>
          <a:p>
            <a:r>
              <a:rPr lang="nb-NO" sz="2800" dirty="0"/>
              <a:t>Hvorfor bruke </a:t>
            </a:r>
            <a:r>
              <a:rPr lang="nb-NO" sz="2800" dirty="0" err="1"/>
              <a:t>funskjoner</a:t>
            </a:r>
            <a:r>
              <a:rPr lang="nb-NO" sz="2800" dirty="0"/>
              <a:t>?</a:t>
            </a:r>
          </a:p>
          <a:p>
            <a:r>
              <a:rPr lang="nb-NO" sz="2800" dirty="0"/>
              <a:t>Bruk av </a:t>
            </a:r>
            <a:r>
              <a:rPr lang="nb-NO" sz="2800" b="1" dirty="0"/>
              <a:t>None</a:t>
            </a:r>
          </a:p>
          <a:p>
            <a:r>
              <a:rPr lang="nb-NO" sz="2800" b="1" dirty="0"/>
              <a:t>abs, len, </a:t>
            </a:r>
            <a:r>
              <a:rPr lang="nb-NO" sz="2800" b="1" dirty="0" err="1"/>
              <a:t>max</a:t>
            </a:r>
            <a:r>
              <a:rPr lang="nb-NO" sz="2800" b="1" dirty="0"/>
              <a:t>, min, </a:t>
            </a:r>
            <a:r>
              <a:rPr lang="nb-NO" sz="2800" b="1" dirty="0" err="1"/>
              <a:t>round</a:t>
            </a:r>
            <a:endParaRPr lang="nb-NO" sz="2800" b="1" dirty="0"/>
          </a:p>
        </p:txBody>
      </p:sp>
    </p:spTree>
    <p:extLst>
      <p:ext uri="{BB962C8B-B14F-4D97-AF65-F5344CB8AC3E}">
        <p14:creationId xmlns:p14="http://schemas.microsoft.com/office/powerpoint/2010/main" val="2143868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CB2A6EB-521E-464D-AF33-0C6FBA32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Definisjon av funksjon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C81C18D-4DFE-4040-B8ED-C8366426D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24164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9B4F646-E9B0-4419-8637-F9DEF87EF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None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CE0EAB6-3395-46AF-85D9-0F800F3E5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800" dirty="0"/>
              <a:t>Et objekt for å representere «ingenting»</a:t>
            </a:r>
          </a:p>
        </p:txBody>
      </p:sp>
    </p:spTree>
    <p:extLst>
      <p:ext uri="{BB962C8B-B14F-4D97-AF65-F5344CB8AC3E}">
        <p14:creationId xmlns:p14="http://schemas.microsoft.com/office/powerpoint/2010/main" val="1158244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3C70F7D-E8F6-493D-A4E3-841BB743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Vanlige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82B17F4-86A6-42D0-BCF0-2ED89F051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800" b="1" dirty="0"/>
              <a:t>abs() 	</a:t>
            </a:r>
            <a:r>
              <a:rPr lang="nb-NO" sz="2800" dirty="0"/>
              <a:t>Finner absolutt verdien av et tall</a:t>
            </a:r>
          </a:p>
          <a:p>
            <a:r>
              <a:rPr lang="nb-NO" sz="2800" b="1" dirty="0"/>
              <a:t>len() 	</a:t>
            </a:r>
            <a:r>
              <a:rPr lang="nb-NO" sz="2800" dirty="0"/>
              <a:t>Finner lengden av en sekvens</a:t>
            </a:r>
          </a:p>
          <a:p>
            <a:r>
              <a:rPr lang="nb-NO" sz="2800" b="1" dirty="0" err="1"/>
              <a:t>max</a:t>
            </a:r>
            <a:r>
              <a:rPr lang="nb-NO" sz="2800" b="1" dirty="0"/>
              <a:t>()	</a:t>
            </a:r>
            <a:r>
              <a:rPr lang="nb-NO" sz="2800" dirty="0"/>
              <a:t>Finner det største elementet i en liste</a:t>
            </a:r>
          </a:p>
          <a:p>
            <a:r>
              <a:rPr lang="nb-NO" sz="2800" b="1" dirty="0"/>
              <a:t>min()	</a:t>
            </a:r>
            <a:r>
              <a:rPr lang="nb-NO" sz="2800" dirty="0"/>
              <a:t>Finner det minste elementet i en liste</a:t>
            </a:r>
          </a:p>
          <a:p>
            <a:r>
              <a:rPr lang="nb-NO" sz="2800" b="1" dirty="0" err="1"/>
              <a:t>round</a:t>
            </a:r>
            <a:r>
              <a:rPr lang="nb-NO" sz="2800" b="1" dirty="0"/>
              <a:t>()	</a:t>
            </a:r>
            <a:r>
              <a:rPr lang="nb-NO" sz="2800" dirty="0"/>
              <a:t>Runder av tall</a:t>
            </a:r>
            <a:endParaRPr lang="nb-NO" sz="2800" b="1" dirty="0"/>
          </a:p>
        </p:txBody>
      </p:sp>
    </p:spTree>
    <p:extLst>
      <p:ext uri="{BB962C8B-B14F-4D97-AF65-F5344CB8AC3E}">
        <p14:creationId xmlns:p14="http://schemas.microsoft.com/office/powerpoint/2010/main" val="18902049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7417EC5-02B9-4D19-8CA2-1816A360C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Filhåndtering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43736AE-FBA4-43F3-B0F8-7F381C13A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3200" b="1" dirty="0" err="1"/>
              <a:t>with</a:t>
            </a:r>
            <a:r>
              <a:rPr lang="nb-NO" sz="3200" b="1" dirty="0"/>
              <a:t> </a:t>
            </a:r>
            <a:r>
              <a:rPr lang="nb-NO" sz="3200" b="1" dirty="0" err="1"/>
              <a:t>open</a:t>
            </a:r>
            <a:r>
              <a:rPr lang="nb-NO" sz="3200" dirty="0"/>
              <a:t>(«</a:t>
            </a:r>
            <a:r>
              <a:rPr lang="nb-NO" sz="3200" dirty="0" err="1"/>
              <a:t>filename</a:t>
            </a:r>
            <a:r>
              <a:rPr lang="nb-NO" sz="3200" dirty="0"/>
              <a:t>») </a:t>
            </a:r>
            <a:r>
              <a:rPr lang="nb-NO" sz="3200" b="1" dirty="0"/>
              <a:t>as f</a:t>
            </a:r>
          </a:p>
          <a:p>
            <a:r>
              <a:rPr lang="nb-NO" sz="3200" dirty="0" err="1"/>
              <a:t>f.</a:t>
            </a:r>
            <a:r>
              <a:rPr lang="nb-NO" sz="3200" b="1" dirty="0" err="1"/>
              <a:t>read</a:t>
            </a:r>
            <a:r>
              <a:rPr lang="nb-NO" sz="3200" b="1" dirty="0"/>
              <a:t>(), </a:t>
            </a:r>
            <a:r>
              <a:rPr lang="nb-NO" sz="3200" dirty="0" err="1"/>
              <a:t>f.</a:t>
            </a:r>
            <a:r>
              <a:rPr lang="nb-NO" sz="3200" b="1" dirty="0" err="1"/>
              <a:t>readlines</a:t>
            </a:r>
            <a:r>
              <a:rPr lang="nb-NO" sz="3200" b="1" dirty="0"/>
              <a:t>(), for</a:t>
            </a:r>
            <a:r>
              <a:rPr lang="nb-NO" sz="3200" dirty="0"/>
              <a:t> line </a:t>
            </a:r>
            <a:r>
              <a:rPr lang="nb-NO" sz="3200" b="1" dirty="0"/>
              <a:t>in </a:t>
            </a:r>
            <a:r>
              <a:rPr lang="nb-NO" sz="3200" dirty="0"/>
              <a:t>f:</a:t>
            </a:r>
          </a:p>
          <a:p>
            <a:r>
              <a:rPr lang="nb-NO" sz="3200" dirty="0" err="1"/>
              <a:t>f.</a:t>
            </a:r>
            <a:r>
              <a:rPr lang="nb-NO" sz="3200" b="1" dirty="0" err="1"/>
              <a:t>write</a:t>
            </a:r>
            <a:r>
              <a:rPr lang="nb-NO" sz="3200" b="1" dirty="0"/>
              <a:t>()</a:t>
            </a:r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30421259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13B01B-AF6E-412D-803C-88F49837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file.</a:t>
            </a:r>
            <a:r>
              <a:rPr lang="nb-NO" b="1" dirty="0" err="1"/>
              <a:t>open</a:t>
            </a:r>
            <a:r>
              <a:rPr lang="nb-NO" b="1" dirty="0"/>
              <a:t>(&lt;</a:t>
            </a:r>
            <a:r>
              <a:rPr lang="nb-NO" b="1" dirty="0" err="1"/>
              <a:t>filename</a:t>
            </a:r>
            <a:r>
              <a:rPr lang="nb-NO" b="1" dirty="0"/>
              <a:t>&gt;)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B1E7ABD-AA02-4859-A908-0116D18E4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1012750" cy="3581400"/>
          </a:xfrm>
        </p:spPr>
        <p:txBody>
          <a:bodyPr>
            <a:normAutofit lnSpcReduction="10000"/>
          </a:bodyPr>
          <a:lstStyle/>
          <a:p>
            <a:r>
              <a:rPr lang="nb-NO" sz="2800" dirty="0" err="1"/>
              <a:t>file.</a:t>
            </a:r>
            <a:r>
              <a:rPr lang="nb-NO" sz="2800" b="1" dirty="0" err="1"/>
              <a:t>open</a:t>
            </a:r>
            <a:r>
              <a:rPr lang="nb-NO" sz="2800" dirty="0"/>
              <a:t>(«example.txt»)</a:t>
            </a:r>
          </a:p>
          <a:p>
            <a:endParaRPr lang="nb-NO" sz="2800" dirty="0"/>
          </a:p>
          <a:p>
            <a:r>
              <a:rPr lang="nb-NO" sz="2800" dirty="0" err="1"/>
              <a:t>file.</a:t>
            </a:r>
            <a:r>
              <a:rPr lang="nb-NO" sz="2800" b="1" dirty="0" err="1"/>
              <a:t>open</a:t>
            </a:r>
            <a:r>
              <a:rPr lang="nb-NO" sz="2800" dirty="0"/>
              <a:t>(«example.txt», «r»)		Åpner fil for lesing (</a:t>
            </a:r>
            <a:r>
              <a:rPr lang="nb-NO" sz="2800" i="1" dirty="0" err="1"/>
              <a:t>read</a:t>
            </a:r>
            <a:r>
              <a:rPr lang="nb-NO" sz="2800" dirty="0"/>
              <a:t>)</a:t>
            </a:r>
          </a:p>
          <a:p>
            <a:endParaRPr lang="nb-NO" sz="2800" dirty="0"/>
          </a:p>
          <a:p>
            <a:r>
              <a:rPr lang="nb-NO" sz="2800" dirty="0" err="1"/>
              <a:t>file.</a:t>
            </a:r>
            <a:r>
              <a:rPr lang="nb-NO" sz="2800" b="1" dirty="0" err="1"/>
              <a:t>open</a:t>
            </a:r>
            <a:r>
              <a:rPr lang="nb-NO" sz="2800" dirty="0"/>
              <a:t>(«example.txt», «w») 	Åpner fil for å skrive ny tekst (</a:t>
            </a:r>
            <a:r>
              <a:rPr lang="nb-NO" sz="2800" i="1" dirty="0" err="1"/>
              <a:t>write</a:t>
            </a:r>
            <a:r>
              <a:rPr lang="nb-NO" sz="2800" dirty="0"/>
              <a:t>)</a:t>
            </a:r>
          </a:p>
          <a:p>
            <a:pPr marL="0" indent="0">
              <a:buNone/>
            </a:pPr>
            <a:endParaRPr lang="nb-NO" sz="2800" dirty="0"/>
          </a:p>
          <a:p>
            <a:r>
              <a:rPr lang="nb-NO" sz="2800" dirty="0" err="1"/>
              <a:t>file.</a:t>
            </a:r>
            <a:r>
              <a:rPr lang="nb-NO" sz="2800" b="1" dirty="0" err="1"/>
              <a:t>open</a:t>
            </a:r>
            <a:r>
              <a:rPr lang="nb-NO" sz="2800" dirty="0"/>
              <a:t>(«example.txt», «a») 		Åpner fil for legge til tekst (</a:t>
            </a:r>
            <a:r>
              <a:rPr lang="nb-NO" sz="2800" i="1" dirty="0" err="1"/>
              <a:t>append</a:t>
            </a:r>
            <a:r>
              <a:rPr lang="nb-NO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6690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EDE9A9A-3933-44C2-8FED-82A27B652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err="1"/>
              <a:t>read</a:t>
            </a:r>
            <a:r>
              <a:rPr lang="nb-NO" b="1" dirty="0"/>
              <a:t>(), </a:t>
            </a:r>
            <a:r>
              <a:rPr lang="nb-NO" b="1" dirty="0" err="1"/>
              <a:t>readline</a:t>
            </a:r>
            <a:r>
              <a:rPr lang="nb-NO" b="1" dirty="0"/>
              <a:t>(), </a:t>
            </a:r>
            <a:r>
              <a:rPr lang="nb-NO" b="1" dirty="0" err="1"/>
              <a:t>readlines</a:t>
            </a:r>
            <a:r>
              <a:rPr lang="nb-NO" b="1" dirty="0"/>
              <a:t>()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8DBB62C-48A9-4D2D-8D55-7CBDEEACB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3200" b="1" dirty="0" err="1"/>
              <a:t>read</a:t>
            </a:r>
            <a:r>
              <a:rPr lang="nb-NO" sz="3200" b="1" dirty="0"/>
              <a:t>() 		</a:t>
            </a:r>
            <a:r>
              <a:rPr lang="nb-NO" sz="3200" dirty="0"/>
              <a:t>Leser inn hele filen</a:t>
            </a:r>
          </a:p>
          <a:p>
            <a:endParaRPr lang="nb-NO" sz="3200" b="1" dirty="0"/>
          </a:p>
          <a:p>
            <a:r>
              <a:rPr lang="nb-NO" sz="3200" b="1" dirty="0" err="1"/>
              <a:t>readline</a:t>
            </a:r>
            <a:r>
              <a:rPr lang="nb-NO" sz="3200" b="1" dirty="0"/>
              <a:t>() 	</a:t>
            </a:r>
            <a:r>
              <a:rPr lang="nb-NO" sz="3200" dirty="0"/>
              <a:t>Leser inn en linje av filen</a:t>
            </a:r>
          </a:p>
          <a:p>
            <a:endParaRPr lang="nb-NO" sz="3200" b="1" dirty="0"/>
          </a:p>
          <a:p>
            <a:r>
              <a:rPr lang="nb-NO" sz="3200" b="1" dirty="0" err="1"/>
              <a:t>readlines</a:t>
            </a:r>
            <a:r>
              <a:rPr lang="nb-NO" sz="3200" b="1" dirty="0"/>
              <a:t>()	</a:t>
            </a:r>
            <a:r>
              <a:rPr lang="nb-NO" sz="3200" dirty="0"/>
              <a:t>Leser inn alle linjene i filen</a:t>
            </a:r>
            <a:endParaRPr lang="nb-NO" sz="3200" b="1" dirty="0"/>
          </a:p>
        </p:txBody>
      </p:sp>
    </p:spTree>
    <p:extLst>
      <p:ext uri="{BB962C8B-B14F-4D97-AF65-F5344CB8AC3E}">
        <p14:creationId xmlns:p14="http://schemas.microsoft.com/office/powerpoint/2010/main" val="7053453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5CE98FB-8056-405D-9A20-03D012CC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err="1"/>
              <a:t>write</a:t>
            </a:r>
            <a:r>
              <a:rPr lang="nb-NO" b="1" dirty="0"/>
              <a:t>()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F7C6E59-651F-4569-A17F-813B5EA25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730" y="2286000"/>
            <a:ext cx="11088210" cy="3581400"/>
          </a:xfrm>
        </p:spPr>
        <p:txBody>
          <a:bodyPr>
            <a:normAutofit/>
          </a:bodyPr>
          <a:lstStyle/>
          <a:p>
            <a:r>
              <a:rPr lang="nb-NO" sz="2800" dirty="0" err="1"/>
              <a:t>file.</a:t>
            </a:r>
            <a:r>
              <a:rPr lang="nb-NO" sz="2800" b="1" dirty="0" err="1"/>
              <a:t>open</a:t>
            </a:r>
            <a:r>
              <a:rPr lang="nb-NO" sz="2800" dirty="0"/>
              <a:t>(«example.txt», «w») 	Åpner fil for å erstatte tekst (</a:t>
            </a:r>
            <a:r>
              <a:rPr lang="nb-NO" sz="2800" i="1" dirty="0" err="1"/>
              <a:t>write</a:t>
            </a:r>
            <a:r>
              <a:rPr lang="nb-NO" sz="2800" dirty="0"/>
              <a:t>)</a:t>
            </a:r>
          </a:p>
          <a:p>
            <a:pPr marL="0" indent="0">
              <a:buNone/>
            </a:pPr>
            <a:endParaRPr lang="nb-NO" sz="2800" dirty="0"/>
          </a:p>
          <a:p>
            <a:r>
              <a:rPr lang="nb-NO" sz="2800" dirty="0" err="1"/>
              <a:t>file.</a:t>
            </a:r>
            <a:r>
              <a:rPr lang="nb-NO" sz="2800" b="1" dirty="0" err="1"/>
              <a:t>open</a:t>
            </a:r>
            <a:r>
              <a:rPr lang="nb-NO" sz="2800" dirty="0"/>
              <a:t>(«example.txt», «a») 		Åpner fil for legge til tekst (</a:t>
            </a:r>
            <a:r>
              <a:rPr lang="nb-NO" sz="2800" i="1" dirty="0" err="1"/>
              <a:t>append</a:t>
            </a:r>
            <a:r>
              <a:rPr lang="nb-NO" sz="2800" dirty="0"/>
              <a:t>)</a:t>
            </a:r>
          </a:p>
          <a:p>
            <a:endParaRPr lang="nb-NO" sz="2800" dirty="0"/>
          </a:p>
        </p:txBody>
      </p:sp>
    </p:spTree>
    <p:extLst>
      <p:ext uri="{BB962C8B-B14F-4D97-AF65-F5344CB8AC3E}">
        <p14:creationId xmlns:p14="http://schemas.microsoft.com/office/powerpoint/2010/main" val="1676375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FF95AED-9D5C-47F0-B208-4F7E7231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Exceptions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9B7D378-CAB7-4431-B118-73B3D2FD4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3200" b="1" dirty="0" err="1"/>
              <a:t>try</a:t>
            </a:r>
            <a:r>
              <a:rPr lang="nb-NO" sz="3200" b="1" dirty="0"/>
              <a:t>, </a:t>
            </a:r>
            <a:r>
              <a:rPr lang="nb-NO" sz="3200" b="1" dirty="0" err="1"/>
              <a:t>catch</a:t>
            </a:r>
            <a:r>
              <a:rPr lang="nb-NO" sz="3200" b="1" dirty="0"/>
              <a:t>, </a:t>
            </a:r>
            <a:r>
              <a:rPr lang="nb-NO" sz="3200" b="1" dirty="0" err="1"/>
              <a:t>raise</a:t>
            </a:r>
            <a:endParaRPr lang="nb-NO" sz="3200" b="1" dirty="0"/>
          </a:p>
          <a:p>
            <a:r>
              <a:rPr lang="nb-NO" sz="3200" b="1" dirty="0" err="1"/>
              <a:t>ValueError</a:t>
            </a:r>
            <a:r>
              <a:rPr lang="nb-NO" sz="3200" b="1" dirty="0"/>
              <a:t>, </a:t>
            </a:r>
            <a:r>
              <a:rPr lang="nb-NO" sz="3200" b="1" dirty="0" err="1"/>
              <a:t>KeyError</a:t>
            </a:r>
            <a:r>
              <a:rPr lang="nb-NO" sz="3200" b="1" dirty="0"/>
              <a:t>, </a:t>
            </a:r>
            <a:r>
              <a:rPr lang="nb-NO" sz="3200" b="1" dirty="0" err="1"/>
              <a:t>IndexError</a:t>
            </a:r>
            <a:r>
              <a:rPr lang="nb-NO" sz="3200" b="1" dirty="0"/>
              <a:t>, </a:t>
            </a:r>
            <a:r>
              <a:rPr lang="nb-NO" sz="3200" b="1" dirty="0" err="1"/>
              <a:t>FileNotFoundError</a:t>
            </a:r>
            <a:endParaRPr lang="nb-NO" sz="3200" b="1" dirty="0"/>
          </a:p>
          <a:p>
            <a:r>
              <a:rPr lang="nb-NO" sz="3200" dirty="0"/>
              <a:t>Input-validering</a:t>
            </a:r>
          </a:p>
        </p:txBody>
      </p:sp>
    </p:spTree>
    <p:extLst>
      <p:ext uri="{BB962C8B-B14F-4D97-AF65-F5344CB8AC3E}">
        <p14:creationId xmlns:p14="http://schemas.microsoft.com/office/powerpoint/2010/main" val="24254724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7C4DE7F-7136-4A6E-815A-94B5C3C0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Try</a:t>
            </a:r>
            <a:r>
              <a:rPr lang="nb-NO" dirty="0"/>
              <a:t>, </a:t>
            </a:r>
            <a:r>
              <a:rPr lang="nb-NO" dirty="0" err="1"/>
              <a:t>catch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32779AD-4235-495D-84C8-CF8290CF7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353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D84FC0F-3A99-45F8-9268-4CFE927E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Datatyper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C338987-FFB1-4C64-B222-A0E7D9DA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800" dirty="0" err="1"/>
              <a:t>String</a:t>
            </a:r>
            <a:r>
              <a:rPr lang="nb-NO" sz="2800" dirty="0"/>
              <a:t>:					Tekst/En liste av </a:t>
            </a:r>
            <a:r>
              <a:rPr lang="nb-NO" sz="2800" dirty="0" err="1"/>
              <a:t>chars</a:t>
            </a:r>
            <a:r>
              <a:rPr lang="nb-NO" sz="2800" dirty="0"/>
              <a:t> </a:t>
            </a:r>
          </a:p>
          <a:p>
            <a:endParaRPr lang="nb-NO" sz="2800" dirty="0"/>
          </a:p>
          <a:p>
            <a:r>
              <a:rPr lang="nb-NO" sz="2800" dirty="0"/>
              <a:t>Int:					Heltall </a:t>
            </a:r>
          </a:p>
          <a:p>
            <a:endParaRPr lang="nb-NO" sz="2800" dirty="0"/>
          </a:p>
          <a:p>
            <a:r>
              <a:rPr lang="nb-NO" sz="2800" dirty="0"/>
              <a:t>Float: 				Desimaltall</a:t>
            </a:r>
          </a:p>
          <a:p>
            <a:endParaRPr lang="nb-NO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6BDF84C-4E74-412F-8909-33628065F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430" y="2286000"/>
            <a:ext cx="3400426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string_variable1 = 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"kake"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string_variable2 = 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'kake'</a:t>
            </a:r>
            <a:endParaRPr kumimoji="0" lang="nb-NO" altLang="nb-NO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9F76AFD-A95E-4E62-A0DC-38BE132CE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0" y="3494783"/>
            <a:ext cx="2686050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int_variable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endParaRPr kumimoji="0" lang="nb-NO" altLang="nb-NO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B7F4EF7-F13B-4758-ADDA-033496C8A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0" y="4609468"/>
            <a:ext cx="2686050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altLang="nb-NO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float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_variable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100.0</a:t>
            </a:r>
            <a:endParaRPr kumimoji="0" lang="nb-NO" altLang="nb-NO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0011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4240433-3427-48FB-9DF2-712CFB826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Import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29E3816-A7B5-4EEC-B1A7-087F8F061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3200" dirty="0"/>
              <a:t>Jeg ønsker å bruke kode som andre har skrevet</a:t>
            </a:r>
          </a:p>
          <a:p>
            <a:r>
              <a:rPr lang="nb-NO" sz="3200" dirty="0"/>
              <a:t>Bibliotek/moduler inneholder kode som man kan importere</a:t>
            </a:r>
          </a:p>
        </p:txBody>
      </p:sp>
    </p:spTree>
    <p:extLst>
      <p:ext uri="{BB962C8B-B14F-4D97-AF65-F5344CB8AC3E}">
        <p14:creationId xmlns:p14="http://schemas.microsoft.com/office/powerpoint/2010/main" val="33508163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60A609E-E6B2-4703-A964-0504C7FF7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Tidligere eksamen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7D249DA-40B4-4FD8-97ED-F16C3ABDC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3200" dirty="0"/>
              <a:t>Vår 2020: </a:t>
            </a:r>
            <a:r>
              <a:rPr lang="nb-NO" sz="3200" dirty="0">
                <a:hlinkClick r:id="rId2"/>
              </a:rPr>
              <a:t>https://mitt.uib.no/files/2785197/download?download_frd=1</a:t>
            </a:r>
            <a:r>
              <a:rPr lang="nb-NO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773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B50F157-6E91-4748-9A29-BF1316F64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Matematiske operatorer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C5B91E2C-AC89-476B-8DAE-57009523C5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nb-NO" sz="3200" dirty="0"/>
                  <a:t>+	 	pluss</a:t>
                </a:r>
              </a:p>
              <a:p>
                <a:r>
                  <a:rPr lang="nb-NO" sz="3200" dirty="0"/>
                  <a:t>-	 	minus</a:t>
                </a:r>
              </a:p>
              <a:p>
                <a:r>
                  <a:rPr lang="nb-NO" sz="3200" dirty="0"/>
                  <a:t>*		gange/multiplikasjon</a:t>
                </a:r>
              </a:p>
              <a:p>
                <a:r>
                  <a:rPr lang="nb-NO" sz="3200" dirty="0"/>
                  <a:t>/		vanlig deling</a:t>
                </a:r>
              </a:p>
              <a:p>
                <a:r>
                  <a:rPr lang="nb-NO" sz="3200" dirty="0"/>
                  <a:t>//		deling med nedrunding</a:t>
                </a:r>
              </a:p>
              <a:p>
                <a:r>
                  <a:rPr lang="nb-NO" sz="3200" dirty="0"/>
                  <a:t>**		eksponent (5**2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30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nb-NO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b-NO" sz="3000" b="0" i="1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nb-NO" sz="3200" dirty="0"/>
                  <a:t>)</a:t>
                </a:r>
              </a:p>
              <a:p>
                <a:r>
                  <a:rPr lang="nb-NO" sz="3200" dirty="0"/>
                  <a:t>%		</a:t>
                </a:r>
                <a:r>
                  <a:rPr lang="nb-NO" sz="3200" dirty="0" err="1"/>
                  <a:t>modulo</a:t>
                </a:r>
                <a:r>
                  <a:rPr lang="nb-NO" sz="3200" dirty="0"/>
                  <a:t> (resten etter deling)</a:t>
                </a:r>
              </a:p>
              <a:p>
                <a:endParaRPr lang="nb-NO" sz="3200" dirty="0"/>
              </a:p>
              <a:p>
                <a:endParaRPr lang="nb-NO" sz="3200" dirty="0"/>
              </a:p>
            </p:txBody>
          </p:sp>
        </mc:Choice>
        <mc:Fallback xmlns="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C5B91E2C-AC89-476B-8DAE-57009523C5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5272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022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EC16B1A-A7EF-41E8-AD5C-53D1F94CC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% - </a:t>
            </a:r>
            <a:r>
              <a:rPr lang="nb-NO" dirty="0" err="1"/>
              <a:t>Modulo</a:t>
            </a:r>
            <a:endParaRPr lang="nb-NO" dirty="0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2084E79C-7F3E-4177-B112-DE839BD0547D}"/>
              </a:ext>
            </a:extLst>
          </p:cNvPr>
          <p:cNvSpPr txBox="1"/>
          <p:nvPr/>
        </p:nvSpPr>
        <p:spPr>
          <a:xfrm>
            <a:off x="2254929" y="2006353"/>
            <a:ext cx="2032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/>
              <a:t>5 / 2 =  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B74630FC-A276-4A69-A76E-409E2DB9F6A2}"/>
              </a:ext>
            </a:extLst>
          </p:cNvPr>
          <p:cNvSpPr txBox="1"/>
          <p:nvPr/>
        </p:nvSpPr>
        <p:spPr>
          <a:xfrm>
            <a:off x="3548851" y="1987445"/>
            <a:ext cx="1242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/>
              <a:t>2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BAAE9311-CB05-4E34-BD0E-FBFE1C06B62C}"/>
              </a:ext>
            </a:extLst>
          </p:cNvPr>
          <p:cNvSpPr txBox="1"/>
          <p:nvPr/>
        </p:nvSpPr>
        <p:spPr>
          <a:xfrm>
            <a:off x="2115106" y="2591128"/>
            <a:ext cx="1233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/>
              <a:t>-4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C12665E6-4CAB-4B5D-AB28-9EEBC8FDCEAB}"/>
              </a:ext>
            </a:extLst>
          </p:cNvPr>
          <p:cNvSpPr txBox="1"/>
          <p:nvPr/>
        </p:nvSpPr>
        <p:spPr>
          <a:xfrm>
            <a:off x="2254929" y="3175903"/>
            <a:ext cx="1233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/>
              <a:t>1</a:t>
            </a:r>
          </a:p>
        </p:txBody>
      </p:sp>
      <p:cxnSp>
        <p:nvCxnSpPr>
          <p:cNvPr id="19" name="Rett linje 18">
            <a:extLst>
              <a:ext uri="{FF2B5EF4-FFF2-40B4-BE49-F238E27FC236}">
                <a16:creationId xmlns:a16="http://schemas.microsoft.com/office/drawing/2014/main" id="{323F4C81-51F1-4B41-8F07-6C15EAABF70F}"/>
              </a:ext>
            </a:extLst>
          </p:cNvPr>
          <p:cNvCxnSpPr/>
          <p:nvPr/>
        </p:nvCxnSpPr>
        <p:spPr>
          <a:xfrm>
            <a:off x="2115106" y="3175902"/>
            <a:ext cx="217280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4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3CB6469-8AC4-49D0-9C0C-2C69F474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Variabler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19A16CB-C5C5-4E30-BAC9-B7C3033B2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17570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8570B79-4CAE-4347-BC76-676081E6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err="1"/>
              <a:t>print</a:t>
            </a:r>
            <a:r>
              <a:rPr lang="nb-NO" b="1" dirty="0"/>
              <a:t>(), input() &amp; len()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8904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2B47B7F-77B4-4368-B7D8-6023E1AD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err="1"/>
              <a:t>print</a:t>
            </a:r>
            <a:r>
              <a:rPr lang="nb-NO" b="1" dirty="0"/>
              <a:t>(), input() &amp; len() 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0164DB3-A18D-4CE4-B666-8B581EF23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3600" dirty="0" err="1"/>
              <a:t>print</a:t>
            </a:r>
            <a:r>
              <a:rPr lang="nb-NO" sz="3600" dirty="0"/>
              <a:t>() – skriver ut tekts</a:t>
            </a:r>
          </a:p>
          <a:p>
            <a:endParaRPr lang="nb-NO" sz="3600" dirty="0"/>
          </a:p>
          <a:p>
            <a:r>
              <a:rPr lang="nb-NO" sz="3600" dirty="0"/>
              <a:t>input() – leser input fra en bruker</a:t>
            </a:r>
          </a:p>
          <a:p>
            <a:endParaRPr lang="nb-NO" sz="3600" dirty="0"/>
          </a:p>
          <a:p>
            <a:r>
              <a:rPr lang="nb-NO" sz="3600" dirty="0"/>
              <a:t>len() – lengden av en liste</a:t>
            </a:r>
          </a:p>
          <a:p>
            <a:endParaRPr lang="nb-NO" sz="3600" dirty="0"/>
          </a:p>
          <a:p>
            <a:endParaRPr lang="nb-NO" sz="3600" dirty="0"/>
          </a:p>
        </p:txBody>
      </p:sp>
    </p:spTree>
    <p:extLst>
      <p:ext uri="{BB962C8B-B14F-4D97-AF65-F5344CB8AC3E}">
        <p14:creationId xmlns:p14="http://schemas.microsoft.com/office/powerpoint/2010/main" val="849622672"/>
      </p:ext>
    </p:extLst>
  </p:cSld>
  <p:clrMapOvr>
    <a:masterClrMapping/>
  </p:clrMapOvr>
</p:sld>
</file>

<file path=ppt/theme/theme1.xml><?xml version="1.0" encoding="utf-8"?>
<a:theme xmlns:a="http://schemas.openxmlformats.org/drawingml/2006/main" name="Beskjæring">
  <a:themeElements>
    <a:clrScheme name="Beskjæring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Beskjæring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eskjæring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1177</Words>
  <Application>Microsoft Office PowerPoint</Application>
  <PresentationFormat>Widescreen</PresentationFormat>
  <Paragraphs>214</Paragraphs>
  <Slides>41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41</vt:i4>
      </vt:variant>
    </vt:vector>
  </HeadingPairs>
  <TitlesOfParts>
    <vt:vector size="46" baseType="lpstr">
      <vt:lpstr>Arial</vt:lpstr>
      <vt:lpstr>Cambria Math</vt:lpstr>
      <vt:lpstr>Consolas</vt:lpstr>
      <vt:lpstr>Franklin Gothic Book</vt:lpstr>
      <vt:lpstr>Beskjæring</vt:lpstr>
      <vt:lpstr>Crash Course</vt:lpstr>
      <vt:lpstr>Overview</vt:lpstr>
      <vt:lpstr>Basics</vt:lpstr>
      <vt:lpstr>Datatyper</vt:lpstr>
      <vt:lpstr>Matematiske operatorer</vt:lpstr>
      <vt:lpstr>% - Modulo</vt:lpstr>
      <vt:lpstr>Variabler</vt:lpstr>
      <vt:lpstr>print(), input() &amp; len() </vt:lpstr>
      <vt:lpstr>print(), input() &amp; len() </vt:lpstr>
      <vt:lpstr>Konvertere datatyper</vt:lpstr>
      <vt:lpstr>Programflyt</vt:lpstr>
      <vt:lpstr>Bool/Boolean</vt:lpstr>
      <vt:lpstr>Boolean algebra (kombinasjon av bools)</vt:lpstr>
      <vt:lpstr>Betingelser</vt:lpstr>
      <vt:lpstr>Løkker</vt:lpstr>
      <vt:lpstr>Styring av løkker</vt:lpstr>
      <vt:lpstr>range()</vt:lpstr>
      <vt:lpstr>Sekvenser</vt:lpstr>
      <vt:lpstr>tuple, list, str</vt:lpstr>
      <vt:lpstr>Elementutvalg</vt:lpstr>
      <vt:lpstr>Slices</vt:lpstr>
      <vt:lpstr>Sekvens-operasjoner</vt:lpstr>
      <vt:lpstr>for-løkker i sekvenser</vt:lpstr>
      <vt:lpstr>enumerate()</vt:lpstr>
      <vt:lpstr>zip()</vt:lpstr>
      <vt:lpstr>list.append() og list.sort()</vt:lpstr>
      <vt:lpstr>To-dimensjonelle lister</vt:lpstr>
      <vt:lpstr>Dictionaries</vt:lpstr>
      <vt:lpstr>if key in dict:</vt:lpstr>
      <vt:lpstr>Funksjoner</vt:lpstr>
      <vt:lpstr>Definisjon av funksjon</vt:lpstr>
      <vt:lpstr>None</vt:lpstr>
      <vt:lpstr>Vanlige funksjoner</vt:lpstr>
      <vt:lpstr>Filhåndtering</vt:lpstr>
      <vt:lpstr>file.open(&lt;filename&gt;)</vt:lpstr>
      <vt:lpstr>read(), readline(), readlines()</vt:lpstr>
      <vt:lpstr>write()</vt:lpstr>
      <vt:lpstr>Exceptions</vt:lpstr>
      <vt:lpstr>Try, catch</vt:lpstr>
      <vt:lpstr>Import</vt:lpstr>
      <vt:lpstr>Tidligere eksamen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Crash Course</dc:title>
  <dc:creator>Sondre Bolland</dc:creator>
  <cp:lastModifiedBy>Sondre Bolland</cp:lastModifiedBy>
  <cp:revision>42</cp:revision>
  <dcterms:created xsi:type="dcterms:W3CDTF">2020-11-18T09:29:25Z</dcterms:created>
  <dcterms:modified xsi:type="dcterms:W3CDTF">2020-11-21T16:10:45Z</dcterms:modified>
</cp:coreProperties>
</file>