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8404800" cy="512064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3890-EE71-46F4-B3EE-40E0CCED858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1E9D-D692-4B0B-88DF-A4113A4B8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goal and conclusion</a:t>
            </a:r>
          </a:p>
          <a:p>
            <a:endParaRPr lang="en-US" dirty="0" smtClean="0"/>
          </a:p>
          <a:p>
            <a:r>
              <a:rPr lang="en-US" dirty="0" smtClean="0"/>
              <a:t>Conclusion?</a:t>
            </a:r>
          </a:p>
          <a:p>
            <a:r>
              <a:rPr lang="en-US" dirty="0" smtClean="0"/>
              <a:t>“Structures can be learned”</a:t>
            </a:r>
          </a:p>
          <a:p>
            <a:r>
              <a:rPr lang="en-US" dirty="0" smtClean="0"/>
              <a:t>“this or this is difficult”</a:t>
            </a:r>
          </a:p>
          <a:p>
            <a:r>
              <a:rPr lang="en-US" dirty="0" smtClean="0"/>
              <a:t>“NEAT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Hebbian</a:t>
            </a:r>
            <a:r>
              <a:rPr lang="en-US" baseline="0" dirty="0" smtClean="0"/>
              <a:t> = good tool for finding biologically plausible topologies”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Acknowledge:</a:t>
            </a:r>
          </a:p>
          <a:p>
            <a:r>
              <a:rPr lang="en-US" baseline="0" dirty="0" smtClean="0"/>
              <a:t>IRCN server guy</a:t>
            </a:r>
          </a:p>
          <a:p>
            <a:r>
              <a:rPr lang="en-US" baseline="0" dirty="0" smtClean="0"/>
              <a:t>Norwegian government (</a:t>
            </a:r>
            <a:r>
              <a:rPr lang="en-US" baseline="0" dirty="0" err="1" smtClean="0"/>
              <a:t>Lånekassen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Extention</a:t>
            </a:r>
            <a:r>
              <a:rPr lang="en-US" baseline="0" dirty="0" smtClean="0"/>
              <a:t>: Takeuchi-</a:t>
            </a:r>
            <a:r>
              <a:rPr lang="en-US" baseline="0" dirty="0" err="1" smtClean="0"/>
              <a:t>senset</a:t>
            </a:r>
            <a:r>
              <a:rPr lang="en-US" baseline="0" dirty="0" smtClean="0"/>
              <a:t>, Watanabe-san</a:t>
            </a:r>
          </a:p>
          <a:p>
            <a:r>
              <a:rPr lang="en-US" baseline="0" dirty="0" smtClean="0"/>
              <a:t>Keith L. Downing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1E9D-D692-4B0B-88DF-A4113A4B80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380311"/>
            <a:ext cx="32644080" cy="1782741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6895217"/>
            <a:ext cx="28803600" cy="12363023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726267"/>
            <a:ext cx="8281035" cy="43395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726267"/>
            <a:ext cx="24363045" cy="433950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12766055"/>
            <a:ext cx="33124140" cy="21300436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34268002"/>
            <a:ext cx="33124140" cy="11201396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3631334"/>
            <a:ext cx="16322040" cy="32489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3631334"/>
            <a:ext cx="16322040" cy="32489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726278"/>
            <a:ext cx="33124140" cy="989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12552684"/>
            <a:ext cx="16247028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8704560"/>
            <a:ext cx="16247028" cy="27511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12552684"/>
            <a:ext cx="16327042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8704560"/>
            <a:ext cx="16327042" cy="27511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413760"/>
            <a:ext cx="12386548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7372785"/>
            <a:ext cx="19442430" cy="363897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5361920"/>
            <a:ext cx="12386548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413760"/>
            <a:ext cx="12386548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7372785"/>
            <a:ext cx="19442430" cy="363897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5361920"/>
            <a:ext cx="12386548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726278"/>
            <a:ext cx="3312414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3631334"/>
            <a:ext cx="3312414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0956-8434-4A96-8ED4-0709A8411F5B}" type="datetimeFigureOut">
              <a:rPr lang="en-US" smtClean="0"/>
              <a:t>2023-10-16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47460758"/>
            <a:ext cx="129616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797800" y="7698105"/>
            <a:ext cx="11571989" cy="1250950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23" name="Rounded Rectangle 22"/>
          <p:cNvSpPr/>
          <p:nvPr/>
        </p:nvSpPr>
        <p:spPr>
          <a:xfrm>
            <a:off x="1797812" y="7490668"/>
            <a:ext cx="11571977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95" y="12990112"/>
            <a:ext cx="7186397" cy="6554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31168"/>
            <a:ext cx="32644080" cy="4948232"/>
          </a:xfrm>
          <a:solidFill>
            <a:schemeClr val="accent1"/>
          </a:solidFill>
          <a:ln>
            <a:noFill/>
          </a:ln>
          <a:effectLst/>
        </p:spPr>
        <p:txBody>
          <a:bodyPr>
            <a:noAutofit/>
          </a:bodyPr>
          <a:lstStyle/>
          <a:p>
            <a:r>
              <a:rPr lang="en-US" sz="1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Evolving Biologically Plausible Networks for Temporal </a:t>
            </a:r>
            <a:r>
              <a:rPr lang="en-US" sz="1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Prediction</a:t>
            </a:r>
            <a:endParaRPr lang="en-US" sz="1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004" y="33562710"/>
            <a:ext cx="8919272" cy="5837204"/>
          </a:xfrm>
        </p:spPr>
        <p:txBody>
          <a:bodyPr/>
          <a:lstStyle/>
          <a:p>
            <a:r>
              <a:rPr lang="en-US" dirty="0" smtClean="0"/>
              <a:t>Network placeholder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124276" y="335627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Network placeholder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043548" y="335627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Network placeholder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962820" y="33562706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Network placeholder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05004" y="393999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Results placeholder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124276" y="393999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Results placeholder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9043548" y="393999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Results placeholder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962820" y="39399906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/>
              <a:t>Results placeholder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97804" y="9401962"/>
            <a:ext cx="11571985" cy="3173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13" name="TextBox 12"/>
          <p:cNvSpPr txBox="1"/>
          <p:nvPr/>
        </p:nvSpPr>
        <p:spPr>
          <a:xfrm>
            <a:off x="3404982" y="10029002"/>
            <a:ext cx="96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Combine NEAT and </a:t>
            </a:r>
            <a:r>
              <a:rPr lang="en-US" sz="2400" dirty="0" err="1"/>
              <a:t>Hebbian</a:t>
            </a:r>
            <a:r>
              <a:rPr lang="en-US" sz="2400" dirty="0"/>
              <a:t> Learning to evolve biologically plausible RNNs capable of learning multiple time-dependent sequences.</a:t>
            </a:r>
          </a:p>
          <a:p>
            <a:endParaRPr lang="en-US" sz="2400" dirty="0"/>
          </a:p>
          <a:p>
            <a:r>
              <a:rPr lang="en-US" sz="2400" dirty="0"/>
              <a:t>By finding </a:t>
            </a:r>
            <a:r>
              <a:rPr lang="en-US" sz="2400" i="1" dirty="0"/>
              <a:t>topologies</a:t>
            </a:r>
            <a:r>
              <a:rPr lang="en-US" sz="2400" dirty="0"/>
              <a:t> that solve the problem domain, we might learn about the corresponding processes in the brain.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05004" y="45237110"/>
            <a:ext cx="8919272" cy="583720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80" dirty="0" err="1"/>
              <a:t>Hebbian</a:t>
            </a:r>
            <a:r>
              <a:rPr lang="en-US" sz="10080" dirty="0"/>
              <a:t> placeholder</a:t>
            </a:r>
          </a:p>
          <a:p>
            <a:r>
              <a:rPr lang="en-US" sz="10080" dirty="0"/>
              <a:t>Bigger?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0366" y="5579400"/>
            <a:ext cx="32523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/>
              <a:t>Sondre H. Elgaaen, Felix B. Kern, </a:t>
            </a:r>
            <a:r>
              <a:rPr lang="en-US" sz="6600" dirty="0" err="1"/>
              <a:t>Zenas</a:t>
            </a:r>
            <a:r>
              <a:rPr lang="en-US" sz="6600" dirty="0"/>
              <a:t> C. Chao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956" y="13905405"/>
            <a:ext cx="3195317" cy="4279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360" y="8341113"/>
            <a:ext cx="965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NeuroEvolution</a:t>
            </a:r>
            <a:r>
              <a:rPr lang="en-US" sz="3600" b="1" dirty="0"/>
              <a:t> of Augmenting Topologies (NEAT)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961818" y="20392450"/>
            <a:ext cx="16920276" cy="10620956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28" name="Rectangle 27"/>
          <p:cNvSpPr/>
          <p:nvPr/>
        </p:nvSpPr>
        <p:spPr>
          <a:xfrm>
            <a:off x="6199324" y="20377418"/>
            <a:ext cx="16084912" cy="106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29" name="Rounded Rectangle 28"/>
          <p:cNvSpPr/>
          <p:nvPr/>
        </p:nvSpPr>
        <p:spPr>
          <a:xfrm>
            <a:off x="1797804" y="22288696"/>
            <a:ext cx="20486432" cy="8752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0" name="Rounded Rectangle 29"/>
          <p:cNvSpPr/>
          <p:nvPr/>
        </p:nvSpPr>
        <p:spPr>
          <a:xfrm>
            <a:off x="1797808" y="20377408"/>
            <a:ext cx="20486424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2" name="Rectangle 31"/>
          <p:cNvSpPr/>
          <p:nvPr/>
        </p:nvSpPr>
        <p:spPr>
          <a:xfrm>
            <a:off x="1797800" y="22288702"/>
            <a:ext cx="20486432" cy="5734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4" name="Rectangle 33"/>
          <p:cNvSpPr/>
          <p:nvPr/>
        </p:nvSpPr>
        <p:spPr>
          <a:xfrm>
            <a:off x="17170402" y="20377408"/>
            <a:ext cx="5113836" cy="1911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6" name="Rounded Rectangle 35"/>
          <p:cNvSpPr/>
          <p:nvPr/>
        </p:nvSpPr>
        <p:spPr>
          <a:xfrm>
            <a:off x="23952451" y="7698105"/>
            <a:ext cx="11571989" cy="1250950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7" name="Rounded Rectangle 36"/>
          <p:cNvSpPr/>
          <p:nvPr/>
        </p:nvSpPr>
        <p:spPr>
          <a:xfrm>
            <a:off x="23952463" y="7490668"/>
            <a:ext cx="11571977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9" name="Rectangle 38"/>
          <p:cNvSpPr/>
          <p:nvPr/>
        </p:nvSpPr>
        <p:spPr>
          <a:xfrm>
            <a:off x="23952455" y="9401962"/>
            <a:ext cx="11571985" cy="3173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40" name="TextBox 39"/>
          <p:cNvSpPr txBox="1"/>
          <p:nvPr/>
        </p:nvSpPr>
        <p:spPr>
          <a:xfrm>
            <a:off x="25559633" y="10029002"/>
            <a:ext cx="96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timing-task aimed at developing networks whose only function is to encode the information needed to learn timings.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FFF00"/>
                </a:solidFill>
              </a:rPr>
              <a:t>Ready</a:t>
            </a:r>
            <a:r>
              <a:rPr lang="en-US" sz="2400" dirty="0"/>
              <a:t>-signal is sent to prepare the network for a coming </a:t>
            </a:r>
            <a:r>
              <a:rPr lang="en-US" sz="2400" b="1" dirty="0">
                <a:solidFill>
                  <a:schemeClr val="accent6"/>
                </a:solidFill>
              </a:rPr>
              <a:t>Go</a:t>
            </a:r>
            <a:r>
              <a:rPr lang="en-US" sz="2400" dirty="0"/>
              <a:t>-signal, whose timing the network is made to predict.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35011" y="8341113"/>
            <a:ext cx="965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Ready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accent6"/>
                </a:solidFill>
              </a:rPr>
              <a:t>Go</a:t>
            </a:r>
            <a:r>
              <a:rPr lang="en-US" sz="3600" b="1" dirty="0"/>
              <a:t> Task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019977" y="3897562"/>
            <a:ext cx="9222572" cy="1250950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33" name="Rounded Rectangle 32"/>
          <p:cNvSpPr/>
          <p:nvPr/>
        </p:nvSpPr>
        <p:spPr>
          <a:xfrm>
            <a:off x="63019988" y="3690125"/>
            <a:ext cx="9222562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443" y="9189569"/>
            <a:ext cx="7607638" cy="655416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3019981" y="5601419"/>
            <a:ext cx="9222568" cy="3173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42" name="TextBox 41"/>
          <p:cNvSpPr txBox="1"/>
          <p:nvPr/>
        </p:nvSpPr>
        <p:spPr>
          <a:xfrm>
            <a:off x="63782725" y="5945676"/>
            <a:ext cx="769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Combine NEAT and </a:t>
            </a:r>
            <a:r>
              <a:rPr lang="en-US" sz="2400" dirty="0" err="1"/>
              <a:t>Hebbian</a:t>
            </a:r>
            <a:r>
              <a:rPr lang="en-US" sz="2400" dirty="0"/>
              <a:t> Learning to evolve biologically plausible RNNs capable of learning multiple time-dependent sequences.</a:t>
            </a:r>
          </a:p>
          <a:p>
            <a:endParaRPr lang="en-US" sz="2400" dirty="0"/>
          </a:p>
          <a:p>
            <a:r>
              <a:rPr lang="en-US" sz="2400" dirty="0"/>
              <a:t>By finding </a:t>
            </a:r>
            <a:r>
              <a:rPr lang="en-US" sz="2400" i="1" dirty="0"/>
              <a:t>topologies</a:t>
            </a:r>
            <a:r>
              <a:rPr lang="en-US" sz="2400" dirty="0"/>
              <a:t> that solve the problem domain, we might learn about the corresponding processes in the brain.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294" y="9541555"/>
            <a:ext cx="3244870" cy="427978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3618215" y="4217664"/>
            <a:ext cx="769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NeuroEvolution</a:t>
            </a:r>
            <a:r>
              <a:rPr lang="en-US" sz="3600" b="1" dirty="0"/>
              <a:t> of Augmenting Topologies (NEAT)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7190961" y="19381187"/>
            <a:ext cx="16920276" cy="10620956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46" name="Rectangle 45"/>
          <p:cNvSpPr/>
          <p:nvPr/>
        </p:nvSpPr>
        <p:spPr>
          <a:xfrm>
            <a:off x="43428467" y="19366155"/>
            <a:ext cx="16084912" cy="106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47" name="Rounded Rectangle 46"/>
          <p:cNvSpPr/>
          <p:nvPr/>
        </p:nvSpPr>
        <p:spPr>
          <a:xfrm>
            <a:off x="39026947" y="21277433"/>
            <a:ext cx="20486432" cy="8752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48" name="Rounded Rectangle 47"/>
          <p:cNvSpPr/>
          <p:nvPr/>
        </p:nvSpPr>
        <p:spPr>
          <a:xfrm>
            <a:off x="39026951" y="19366145"/>
            <a:ext cx="20486424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 dirty="0"/>
          </a:p>
        </p:txBody>
      </p:sp>
      <p:sp>
        <p:nvSpPr>
          <p:cNvPr id="49" name="Rectangle 48"/>
          <p:cNvSpPr/>
          <p:nvPr/>
        </p:nvSpPr>
        <p:spPr>
          <a:xfrm>
            <a:off x="39026943" y="21277439"/>
            <a:ext cx="20486432" cy="5734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0" name="Rectangle 49"/>
          <p:cNvSpPr/>
          <p:nvPr/>
        </p:nvSpPr>
        <p:spPr>
          <a:xfrm>
            <a:off x="54399545" y="19366145"/>
            <a:ext cx="5113836" cy="1911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1" name="Rounded Rectangle 50"/>
          <p:cNvSpPr/>
          <p:nvPr/>
        </p:nvSpPr>
        <p:spPr>
          <a:xfrm>
            <a:off x="40739855" y="3334255"/>
            <a:ext cx="9217410" cy="1250950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2" name="Rounded Rectangle 51"/>
          <p:cNvSpPr/>
          <p:nvPr/>
        </p:nvSpPr>
        <p:spPr>
          <a:xfrm>
            <a:off x="40739866" y="3126818"/>
            <a:ext cx="9217400" cy="4891832"/>
          </a:xfrm>
          <a:prstGeom prst="roundRect">
            <a:avLst>
              <a:gd name="adj" fmla="val 41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3" name="Rectangle 52"/>
          <p:cNvSpPr/>
          <p:nvPr/>
        </p:nvSpPr>
        <p:spPr>
          <a:xfrm>
            <a:off x="40739859" y="5038112"/>
            <a:ext cx="9217406" cy="3173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4" name="TextBox 53"/>
          <p:cNvSpPr txBox="1"/>
          <p:nvPr/>
        </p:nvSpPr>
        <p:spPr>
          <a:xfrm>
            <a:off x="41501338" y="5060487"/>
            <a:ext cx="7692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timing-task </a:t>
            </a:r>
            <a:r>
              <a:rPr lang="en-US" sz="2400" dirty="0" smtClean="0"/>
              <a:t>[foreperiod…]</a:t>
            </a:r>
          </a:p>
          <a:p>
            <a:endParaRPr lang="en-US" sz="2400" dirty="0"/>
          </a:p>
          <a:p>
            <a:r>
              <a:rPr lang="en-US" sz="2400" dirty="0" smtClean="0"/>
              <a:t>aimed </a:t>
            </a:r>
            <a:r>
              <a:rPr lang="en-US" sz="2400" dirty="0"/>
              <a:t>at developing networks whose only function is to encode the information needed to learn timings.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FFF00"/>
                </a:solidFill>
              </a:rPr>
              <a:t>Ready</a:t>
            </a:r>
            <a:r>
              <a:rPr lang="en-US" sz="2400" dirty="0"/>
              <a:t>-signal is sent to prepare the network for a coming </a:t>
            </a:r>
            <a:r>
              <a:rPr lang="en-US" sz="2400" b="1" dirty="0">
                <a:solidFill>
                  <a:schemeClr val="accent6"/>
                </a:solidFill>
              </a:rPr>
              <a:t>Go</a:t>
            </a:r>
            <a:r>
              <a:rPr lang="en-US" sz="2400" dirty="0"/>
              <a:t>-signal, whose timing the network is made to </a:t>
            </a:r>
            <a:r>
              <a:rPr lang="en-US" sz="2400" dirty="0" smtClean="0"/>
              <a:t>predict. [Repeated for different intervals using the same network.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501338" y="3950768"/>
            <a:ext cx="769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Ready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accent6"/>
                </a:solidFill>
              </a:rPr>
              <a:t>Go</a:t>
            </a:r>
            <a:r>
              <a:rPr lang="en-US" sz="3600" b="1" dirty="0"/>
              <a:t> Task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0739855" y="32860651"/>
            <a:ext cx="11571977" cy="1496776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7" name="TextBox 56"/>
          <p:cNvSpPr txBox="1"/>
          <p:nvPr/>
        </p:nvSpPr>
        <p:spPr>
          <a:xfrm>
            <a:off x="41695839" y="33374924"/>
            <a:ext cx="965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Acknowledgements</a:t>
            </a:r>
            <a:endParaRPr lang="en-US" sz="3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40739843" y="32860651"/>
            <a:ext cx="11571989" cy="7212452"/>
          </a:xfrm>
          <a:prstGeom prst="roundRect">
            <a:avLst>
              <a:gd name="adj" fmla="val 9368"/>
            </a:avLst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59" name="TextBox 58"/>
          <p:cNvSpPr txBox="1"/>
          <p:nvPr/>
        </p:nvSpPr>
        <p:spPr>
          <a:xfrm>
            <a:off x="41270194" y="34563903"/>
            <a:ext cx="10455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Shoji </a:t>
            </a:r>
            <a:r>
              <a:rPr lang="en-US" sz="4400" dirty="0" smtClean="0"/>
              <a:t>Takeuchi</a:t>
            </a:r>
          </a:p>
          <a:p>
            <a:r>
              <a:rPr lang="en-US" sz="4400" dirty="0" smtClean="0"/>
              <a:t>Kazuki Nishimoto</a:t>
            </a:r>
            <a:endParaRPr lang="en-US" sz="4400" dirty="0" smtClean="0"/>
          </a:p>
          <a:p>
            <a:r>
              <a:rPr lang="en-US" sz="4400" dirty="0" err="1" smtClean="0"/>
              <a:t>Morie</a:t>
            </a:r>
            <a:r>
              <a:rPr lang="en-US" sz="4400" dirty="0" smtClean="0"/>
              <a:t> Watanabe</a:t>
            </a:r>
          </a:p>
          <a:p>
            <a:r>
              <a:rPr lang="en-US" sz="4400" dirty="0" smtClean="0"/>
              <a:t>Yuri Marugata</a:t>
            </a:r>
          </a:p>
          <a:p>
            <a:r>
              <a:rPr lang="en-US" sz="4400" dirty="0" smtClean="0"/>
              <a:t>Kaori Sato</a:t>
            </a:r>
          </a:p>
          <a:p>
            <a:r>
              <a:rPr lang="en-US" sz="4400" dirty="0" smtClean="0"/>
              <a:t>Fujiwara </a:t>
            </a:r>
            <a:r>
              <a:rPr lang="en-US" sz="4400" dirty="0" err="1" smtClean="0"/>
              <a:t>Kantaro</a:t>
            </a:r>
            <a:endParaRPr lang="en-US" sz="4400" dirty="0" smtClean="0"/>
          </a:p>
          <a:p>
            <a:r>
              <a:rPr lang="en-US" sz="4400" dirty="0" smtClean="0"/>
              <a:t>Keith L. Downing</a:t>
            </a:r>
          </a:p>
          <a:p>
            <a:r>
              <a:rPr lang="en-US" sz="4400" dirty="0" smtClean="0"/>
              <a:t>The Norwegian Government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40981494" y="19990440"/>
            <a:ext cx="1529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51225314" y="3334255"/>
            <a:ext cx="8993982" cy="1250950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62" name="Rounded Rectangle 61"/>
          <p:cNvSpPr/>
          <p:nvPr/>
        </p:nvSpPr>
        <p:spPr>
          <a:xfrm>
            <a:off x="51225325" y="3126818"/>
            <a:ext cx="8993972" cy="4891832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63" name="Rectangle 62"/>
          <p:cNvSpPr/>
          <p:nvPr/>
        </p:nvSpPr>
        <p:spPr>
          <a:xfrm>
            <a:off x="51225318" y="5038112"/>
            <a:ext cx="8993978" cy="3173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0"/>
          </a:p>
        </p:txBody>
      </p:sp>
      <p:sp>
        <p:nvSpPr>
          <p:cNvPr id="64" name="TextBox 63"/>
          <p:cNvSpPr txBox="1"/>
          <p:nvPr/>
        </p:nvSpPr>
        <p:spPr>
          <a:xfrm>
            <a:off x="51504956" y="5258772"/>
            <a:ext cx="868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Hebbian</a:t>
            </a:r>
            <a:r>
              <a:rPr lang="en-US" sz="2400" dirty="0" smtClean="0"/>
              <a:t> Learning postulates that the increase in connection strength between two neurons is promoted by concurrent spiking activity.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Or in short: “Neurons that fire together, wire together”</a:t>
            </a:r>
          </a:p>
          <a:p>
            <a:endParaRPr lang="en-US" sz="2400" dirty="0"/>
          </a:p>
          <a:p>
            <a:r>
              <a:rPr lang="en-US" sz="2400" dirty="0" smtClean="0"/>
              <a:t>By utilizing an unsupervised variant of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Learning, known as Spike-Timing Dependent Plasticity, the generated networks implement plasticity, allowing them to learn 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biologically-plausible manner.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2094896" y="3977263"/>
            <a:ext cx="750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Hebbian</a:t>
            </a:r>
            <a:r>
              <a:rPr lang="en-US" sz="3600" b="1" dirty="0" smtClean="0"/>
              <a:t> Learning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97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8986</TotalTime>
  <Words>365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Evolving Biologically Plausible Networks for Temporal Prediction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Biologically Plausible Networks for Temporal Prediction</dc:title>
  <dc:creator>Microsoft account</dc:creator>
  <cp:lastModifiedBy>Microsoft account</cp:lastModifiedBy>
  <cp:revision>17</cp:revision>
  <dcterms:created xsi:type="dcterms:W3CDTF">2023-10-06T03:36:13Z</dcterms:created>
  <dcterms:modified xsi:type="dcterms:W3CDTF">2023-10-19T06:43:50Z</dcterms:modified>
</cp:coreProperties>
</file>