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
  </p:notesMasterIdLst>
  <p:sldIdLst>
    <p:sldId id="256" r:id="rId2"/>
  </p:sldIdLst>
  <p:sldSz cx="38404800" cy="51206400"/>
  <p:notesSz cx="6858000" cy="9144000"/>
  <p:defaultTextStyle>
    <a:defPPr>
      <a:defRPr lang="en-US"/>
    </a:defPPr>
    <a:lvl1pPr marL="0" algn="l" defTabSz="3657600" rtl="0" eaLnBrk="1" latinLnBrk="0" hangingPunct="1">
      <a:defRPr sz="7200" kern="1200">
        <a:solidFill>
          <a:schemeClr val="tx1"/>
        </a:solidFill>
        <a:latin typeface="+mn-lt"/>
        <a:ea typeface="+mn-ea"/>
        <a:cs typeface="+mn-cs"/>
      </a:defRPr>
    </a:lvl1pPr>
    <a:lvl2pPr marL="1828800" algn="l" defTabSz="3657600" rtl="0" eaLnBrk="1" latinLnBrk="0" hangingPunct="1">
      <a:defRPr sz="7200" kern="1200">
        <a:solidFill>
          <a:schemeClr val="tx1"/>
        </a:solidFill>
        <a:latin typeface="+mn-lt"/>
        <a:ea typeface="+mn-ea"/>
        <a:cs typeface="+mn-cs"/>
      </a:defRPr>
    </a:lvl2pPr>
    <a:lvl3pPr marL="3657600" algn="l" defTabSz="3657600" rtl="0" eaLnBrk="1" latinLnBrk="0" hangingPunct="1">
      <a:defRPr sz="7200" kern="1200">
        <a:solidFill>
          <a:schemeClr val="tx1"/>
        </a:solidFill>
        <a:latin typeface="+mn-lt"/>
        <a:ea typeface="+mn-ea"/>
        <a:cs typeface="+mn-cs"/>
      </a:defRPr>
    </a:lvl3pPr>
    <a:lvl4pPr marL="5486400" algn="l" defTabSz="3657600" rtl="0" eaLnBrk="1" latinLnBrk="0" hangingPunct="1">
      <a:defRPr sz="7200" kern="1200">
        <a:solidFill>
          <a:schemeClr val="tx1"/>
        </a:solidFill>
        <a:latin typeface="+mn-lt"/>
        <a:ea typeface="+mn-ea"/>
        <a:cs typeface="+mn-cs"/>
      </a:defRPr>
    </a:lvl4pPr>
    <a:lvl5pPr marL="7315200" algn="l" defTabSz="3657600" rtl="0" eaLnBrk="1" latinLnBrk="0" hangingPunct="1">
      <a:defRPr sz="7200" kern="1200">
        <a:solidFill>
          <a:schemeClr val="tx1"/>
        </a:solidFill>
        <a:latin typeface="+mn-lt"/>
        <a:ea typeface="+mn-ea"/>
        <a:cs typeface="+mn-cs"/>
      </a:defRPr>
    </a:lvl5pPr>
    <a:lvl6pPr marL="9144000" algn="l" defTabSz="3657600" rtl="0" eaLnBrk="1" latinLnBrk="0" hangingPunct="1">
      <a:defRPr sz="7200" kern="1200">
        <a:solidFill>
          <a:schemeClr val="tx1"/>
        </a:solidFill>
        <a:latin typeface="+mn-lt"/>
        <a:ea typeface="+mn-ea"/>
        <a:cs typeface="+mn-cs"/>
      </a:defRPr>
    </a:lvl6pPr>
    <a:lvl7pPr marL="10972800" algn="l" defTabSz="3657600" rtl="0" eaLnBrk="1" latinLnBrk="0" hangingPunct="1">
      <a:defRPr sz="7200" kern="1200">
        <a:solidFill>
          <a:schemeClr val="tx1"/>
        </a:solidFill>
        <a:latin typeface="+mn-lt"/>
        <a:ea typeface="+mn-ea"/>
        <a:cs typeface="+mn-cs"/>
      </a:defRPr>
    </a:lvl7pPr>
    <a:lvl8pPr marL="12801600" algn="l" defTabSz="3657600" rtl="0" eaLnBrk="1" latinLnBrk="0" hangingPunct="1">
      <a:defRPr sz="7200" kern="1200">
        <a:solidFill>
          <a:schemeClr val="tx1"/>
        </a:solidFill>
        <a:latin typeface="+mn-lt"/>
        <a:ea typeface="+mn-ea"/>
        <a:cs typeface="+mn-cs"/>
      </a:defRPr>
    </a:lvl8pPr>
    <a:lvl9pPr marL="14630400" algn="l" defTabSz="3657600" rtl="0" eaLnBrk="1" latinLnBrk="0" hangingPunct="1">
      <a:defRPr sz="7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128" userDrawn="1">
          <p15:clr>
            <a:srgbClr val="A4A3A4"/>
          </p15:clr>
        </p15:guide>
        <p15:guide id="2" pos="1209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87805" autoAdjust="0"/>
  </p:normalViewPr>
  <p:slideViewPr>
    <p:cSldViewPr>
      <p:cViewPr>
        <p:scale>
          <a:sx n="33" d="100"/>
          <a:sy n="33" d="100"/>
        </p:scale>
        <p:origin x="54" y="-4992"/>
      </p:cViewPr>
      <p:guideLst>
        <p:guide orient="horz" pos="16128"/>
        <p:guide pos="12096"/>
      </p:guideLst>
    </p:cSldViewPr>
  </p:slideViewPr>
  <p:outlineViewPr>
    <p:cViewPr>
      <p:scale>
        <a:sx n="33" d="100"/>
        <a:sy n="33" d="100"/>
      </p:scale>
      <p:origin x="0" y="0"/>
    </p:cViewPr>
  </p:outlineViewPr>
  <p:notesTextViewPr>
    <p:cViewPr>
      <p:scale>
        <a:sx n="1" d="1"/>
        <a:sy n="1" d="1"/>
      </p:scale>
      <p:origin x="0" y="-210"/>
    </p:cViewPr>
  </p:notesTextViewPr>
  <p:gridSpacing cx="118872" cy="118872"/>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F83890-EE71-46F4-B3EE-40E0CCED858B}" type="datetimeFigureOut">
              <a:rPr lang="en-US" smtClean="0"/>
              <a:t>2023-10-16</a:t>
            </a:fld>
            <a:endParaRPr lang="en-US"/>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E71E9D-D692-4B0B-88DF-A4113A4B80F6}" type="slidenum">
              <a:rPr lang="en-US" smtClean="0"/>
              <a:t>‹#›</a:t>
            </a:fld>
            <a:endParaRPr lang="en-US"/>
          </a:p>
        </p:txBody>
      </p:sp>
    </p:spTree>
    <p:extLst>
      <p:ext uri="{BB962C8B-B14F-4D97-AF65-F5344CB8AC3E}">
        <p14:creationId xmlns:p14="http://schemas.microsoft.com/office/powerpoint/2010/main" val="49786424"/>
      </p:ext>
    </p:extLst>
  </p:cSld>
  <p:clrMap bg1="lt1" tx1="dk1" bg2="lt2" tx2="dk2" accent1="accent1" accent2="accent2" accent3="accent3" accent4="accent4" accent5="accent5" accent6="accent6" hlink="hlink" folHlink="folHlink"/>
  <p:notesStyle>
    <a:lvl1pPr marL="0" algn="l" defTabSz="3657600" rtl="0" eaLnBrk="1" latinLnBrk="0" hangingPunct="1">
      <a:defRPr sz="4800" kern="1200">
        <a:solidFill>
          <a:schemeClr val="tx1"/>
        </a:solidFill>
        <a:latin typeface="+mn-lt"/>
        <a:ea typeface="+mn-ea"/>
        <a:cs typeface="+mn-cs"/>
      </a:defRPr>
    </a:lvl1pPr>
    <a:lvl2pPr marL="1828800" algn="l" defTabSz="3657600" rtl="0" eaLnBrk="1" latinLnBrk="0" hangingPunct="1">
      <a:defRPr sz="4800" kern="1200">
        <a:solidFill>
          <a:schemeClr val="tx1"/>
        </a:solidFill>
        <a:latin typeface="+mn-lt"/>
        <a:ea typeface="+mn-ea"/>
        <a:cs typeface="+mn-cs"/>
      </a:defRPr>
    </a:lvl2pPr>
    <a:lvl3pPr marL="3657600" algn="l" defTabSz="3657600" rtl="0" eaLnBrk="1" latinLnBrk="0" hangingPunct="1">
      <a:defRPr sz="4800" kern="1200">
        <a:solidFill>
          <a:schemeClr val="tx1"/>
        </a:solidFill>
        <a:latin typeface="+mn-lt"/>
        <a:ea typeface="+mn-ea"/>
        <a:cs typeface="+mn-cs"/>
      </a:defRPr>
    </a:lvl3pPr>
    <a:lvl4pPr marL="5486400" algn="l" defTabSz="3657600" rtl="0" eaLnBrk="1" latinLnBrk="0" hangingPunct="1">
      <a:defRPr sz="4800" kern="1200">
        <a:solidFill>
          <a:schemeClr val="tx1"/>
        </a:solidFill>
        <a:latin typeface="+mn-lt"/>
        <a:ea typeface="+mn-ea"/>
        <a:cs typeface="+mn-cs"/>
      </a:defRPr>
    </a:lvl4pPr>
    <a:lvl5pPr marL="7315200" algn="l" defTabSz="3657600" rtl="0" eaLnBrk="1" latinLnBrk="0" hangingPunct="1">
      <a:defRPr sz="4800" kern="1200">
        <a:solidFill>
          <a:schemeClr val="tx1"/>
        </a:solidFill>
        <a:latin typeface="+mn-lt"/>
        <a:ea typeface="+mn-ea"/>
        <a:cs typeface="+mn-cs"/>
      </a:defRPr>
    </a:lvl5pPr>
    <a:lvl6pPr marL="9144000" algn="l" defTabSz="3657600" rtl="0" eaLnBrk="1" latinLnBrk="0" hangingPunct="1">
      <a:defRPr sz="4800" kern="1200">
        <a:solidFill>
          <a:schemeClr val="tx1"/>
        </a:solidFill>
        <a:latin typeface="+mn-lt"/>
        <a:ea typeface="+mn-ea"/>
        <a:cs typeface="+mn-cs"/>
      </a:defRPr>
    </a:lvl6pPr>
    <a:lvl7pPr marL="10972800" algn="l" defTabSz="3657600" rtl="0" eaLnBrk="1" latinLnBrk="0" hangingPunct="1">
      <a:defRPr sz="4800" kern="1200">
        <a:solidFill>
          <a:schemeClr val="tx1"/>
        </a:solidFill>
        <a:latin typeface="+mn-lt"/>
        <a:ea typeface="+mn-ea"/>
        <a:cs typeface="+mn-cs"/>
      </a:defRPr>
    </a:lvl7pPr>
    <a:lvl8pPr marL="12801600" algn="l" defTabSz="3657600" rtl="0" eaLnBrk="1" latinLnBrk="0" hangingPunct="1">
      <a:defRPr sz="4800" kern="1200">
        <a:solidFill>
          <a:schemeClr val="tx1"/>
        </a:solidFill>
        <a:latin typeface="+mn-lt"/>
        <a:ea typeface="+mn-ea"/>
        <a:cs typeface="+mn-cs"/>
      </a:defRPr>
    </a:lvl8pPr>
    <a:lvl9pPr marL="14630400" algn="l" defTabSz="3657600" rtl="0" eaLnBrk="1" latinLnBrk="0" hangingPunct="1">
      <a:defRPr sz="4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goal and conclusion</a:t>
            </a:r>
          </a:p>
          <a:p>
            <a:endParaRPr lang="en-US" dirty="0" smtClean="0"/>
          </a:p>
          <a:p>
            <a:r>
              <a:rPr lang="en-US" dirty="0" smtClean="0"/>
              <a:t>Conclusion?</a:t>
            </a:r>
          </a:p>
          <a:p>
            <a:r>
              <a:rPr lang="en-US" dirty="0" smtClean="0"/>
              <a:t>“Structures can be learned”</a:t>
            </a:r>
          </a:p>
          <a:p>
            <a:r>
              <a:rPr lang="en-US" dirty="0" smtClean="0"/>
              <a:t>“this or this is difficult”</a:t>
            </a:r>
          </a:p>
          <a:p>
            <a:r>
              <a:rPr lang="en-US" dirty="0" smtClean="0"/>
              <a:t>“NEAT</a:t>
            </a:r>
            <a:r>
              <a:rPr lang="en-US" baseline="0" dirty="0" smtClean="0"/>
              <a:t> + </a:t>
            </a:r>
            <a:r>
              <a:rPr lang="en-US" baseline="0" dirty="0" err="1" smtClean="0"/>
              <a:t>Hebbian</a:t>
            </a:r>
            <a:r>
              <a:rPr lang="en-US" baseline="0" dirty="0" smtClean="0"/>
              <a:t> = good tool for finding biologically plausible topologies”</a:t>
            </a:r>
          </a:p>
          <a:p>
            <a:endParaRPr lang="en-US" baseline="0" dirty="0" smtClean="0"/>
          </a:p>
          <a:p>
            <a:r>
              <a:rPr lang="en-US" baseline="0" dirty="0" smtClean="0"/>
              <a:t>Rerun test for 12345-unordered-positive-dynamic-magnitude-hebbian-20-threshold-no-reset-2?</a:t>
            </a:r>
          </a:p>
          <a:p>
            <a:endParaRPr lang="en-US" dirty="0" smtClean="0"/>
          </a:p>
        </p:txBody>
      </p:sp>
      <p:sp>
        <p:nvSpPr>
          <p:cNvPr id="4" name="Slide Number Placeholder 3"/>
          <p:cNvSpPr>
            <a:spLocks noGrp="1"/>
          </p:cNvSpPr>
          <p:nvPr>
            <p:ph type="sldNum" sz="quarter" idx="10"/>
          </p:nvPr>
        </p:nvSpPr>
        <p:spPr/>
        <p:txBody>
          <a:bodyPr/>
          <a:lstStyle/>
          <a:p>
            <a:fld id="{5FE71E9D-D692-4B0B-88DF-A4113A4B80F6}" type="slidenum">
              <a:rPr lang="en-US" smtClean="0"/>
              <a:t>1</a:t>
            </a:fld>
            <a:endParaRPr lang="en-US"/>
          </a:p>
        </p:txBody>
      </p:sp>
    </p:spTree>
    <p:extLst>
      <p:ext uri="{BB962C8B-B14F-4D97-AF65-F5344CB8AC3E}">
        <p14:creationId xmlns:p14="http://schemas.microsoft.com/office/powerpoint/2010/main" val="16270956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8380311"/>
            <a:ext cx="32644080" cy="17827413"/>
          </a:xfrm>
        </p:spPr>
        <p:txBody>
          <a:bodyPr anchor="b"/>
          <a:lstStyle>
            <a:lvl1pPr algn="ctr">
              <a:defRPr sz="25200"/>
            </a:lvl1pPr>
          </a:lstStyle>
          <a:p>
            <a:r>
              <a:rPr lang="en-US" smtClean="0"/>
              <a:t>Click to edit Master title style</a:t>
            </a:r>
            <a:endParaRPr lang="en-US" dirty="0"/>
          </a:p>
        </p:txBody>
      </p:sp>
      <p:sp>
        <p:nvSpPr>
          <p:cNvPr id="3" name="Subtitle 2"/>
          <p:cNvSpPr>
            <a:spLocks noGrp="1"/>
          </p:cNvSpPr>
          <p:nvPr>
            <p:ph type="subTitle" idx="1"/>
          </p:nvPr>
        </p:nvSpPr>
        <p:spPr>
          <a:xfrm>
            <a:off x="4800600" y="26895217"/>
            <a:ext cx="28803600" cy="12363023"/>
          </a:xfrm>
        </p:spPr>
        <p:txBody>
          <a:bodyPr/>
          <a:lstStyle>
            <a:lvl1pPr marL="0" indent="0" algn="ctr">
              <a:buNone/>
              <a:defRPr sz="10080"/>
            </a:lvl1pPr>
            <a:lvl2pPr marL="1920240" indent="0" algn="ctr">
              <a:buNone/>
              <a:defRPr sz="840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5D80956-8434-4A96-8ED4-0709A8411F5B}" type="datetimeFigureOut">
              <a:rPr lang="en-US" smtClean="0"/>
              <a:t>2023-10-16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A5A37-F15C-44B9-9AE5-F2CB26D2B113}" type="slidenum">
              <a:rPr lang="en-US" smtClean="0"/>
              <a:t>‹#›</a:t>
            </a:fld>
            <a:endParaRPr lang="en-US"/>
          </a:p>
        </p:txBody>
      </p:sp>
    </p:spTree>
    <p:extLst>
      <p:ext uri="{BB962C8B-B14F-4D97-AF65-F5344CB8AC3E}">
        <p14:creationId xmlns:p14="http://schemas.microsoft.com/office/powerpoint/2010/main" val="866224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5D80956-8434-4A96-8ED4-0709A8411F5B}" type="datetimeFigureOut">
              <a:rPr lang="en-US" smtClean="0"/>
              <a:t>2023-10-16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A5A37-F15C-44B9-9AE5-F2CB26D2B113}" type="slidenum">
              <a:rPr lang="en-US" smtClean="0"/>
              <a:t>‹#›</a:t>
            </a:fld>
            <a:endParaRPr lang="en-US"/>
          </a:p>
        </p:txBody>
      </p:sp>
    </p:spTree>
    <p:extLst>
      <p:ext uri="{BB962C8B-B14F-4D97-AF65-F5344CB8AC3E}">
        <p14:creationId xmlns:p14="http://schemas.microsoft.com/office/powerpoint/2010/main" val="1428458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483437" y="2726267"/>
            <a:ext cx="8281035" cy="43395057"/>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640332" y="2726267"/>
            <a:ext cx="24363045" cy="4339505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5D80956-8434-4A96-8ED4-0709A8411F5B}" type="datetimeFigureOut">
              <a:rPr lang="en-US" smtClean="0"/>
              <a:t>2023-10-16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A5A37-F15C-44B9-9AE5-F2CB26D2B113}" type="slidenum">
              <a:rPr lang="en-US" smtClean="0"/>
              <a:t>‹#›</a:t>
            </a:fld>
            <a:endParaRPr lang="en-US"/>
          </a:p>
        </p:txBody>
      </p:sp>
    </p:spTree>
    <p:extLst>
      <p:ext uri="{BB962C8B-B14F-4D97-AF65-F5344CB8AC3E}">
        <p14:creationId xmlns:p14="http://schemas.microsoft.com/office/powerpoint/2010/main" val="1387966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5D80956-8434-4A96-8ED4-0709A8411F5B}" type="datetimeFigureOut">
              <a:rPr lang="en-US" smtClean="0"/>
              <a:t>2023-10-16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A5A37-F15C-44B9-9AE5-F2CB26D2B113}" type="slidenum">
              <a:rPr lang="en-US" smtClean="0"/>
              <a:t>‹#›</a:t>
            </a:fld>
            <a:endParaRPr lang="en-US"/>
          </a:p>
        </p:txBody>
      </p:sp>
    </p:spTree>
    <p:extLst>
      <p:ext uri="{BB962C8B-B14F-4D97-AF65-F5344CB8AC3E}">
        <p14:creationId xmlns:p14="http://schemas.microsoft.com/office/powerpoint/2010/main" val="667185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20330" y="12766055"/>
            <a:ext cx="33124140" cy="21300436"/>
          </a:xfrm>
        </p:spPr>
        <p:txBody>
          <a:bodyPr anchor="b"/>
          <a:lstStyle>
            <a:lvl1pPr>
              <a:defRPr sz="25200"/>
            </a:lvl1pPr>
          </a:lstStyle>
          <a:p>
            <a:r>
              <a:rPr lang="en-US" smtClean="0"/>
              <a:t>Click to edit Master title style</a:t>
            </a:r>
            <a:endParaRPr lang="en-US" dirty="0"/>
          </a:p>
        </p:txBody>
      </p:sp>
      <p:sp>
        <p:nvSpPr>
          <p:cNvPr id="3" name="Text Placeholder 2"/>
          <p:cNvSpPr>
            <a:spLocks noGrp="1"/>
          </p:cNvSpPr>
          <p:nvPr>
            <p:ph type="body" idx="1"/>
          </p:nvPr>
        </p:nvSpPr>
        <p:spPr>
          <a:xfrm>
            <a:off x="2620330" y="34268002"/>
            <a:ext cx="33124140" cy="11201396"/>
          </a:xfrm>
        </p:spPr>
        <p:txBody>
          <a:bodyPr/>
          <a:lstStyle>
            <a:lvl1pPr marL="0" indent="0">
              <a:buNone/>
              <a:defRPr sz="10080">
                <a:solidFill>
                  <a:schemeClr val="tx1"/>
                </a:solidFill>
              </a:defRPr>
            </a:lvl1pPr>
            <a:lvl2pPr marL="1920240" indent="0">
              <a:buNone/>
              <a:defRPr sz="8400">
                <a:solidFill>
                  <a:schemeClr val="tx1">
                    <a:tint val="75000"/>
                  </a:schemeClr>
                </a:solidFill>
              </a:defRPr>
            </a:lvl2pPr>
            <a:lvl3pPr marL="3840480" indent="0">
              <a:buNone/>
              <a:defRPr sz="7560">
                <a:solidFill>
                  <a:schemeClr val="tx1">
                    <a:tint val="75000"/>
                  </a:schemeClr>
                </a:solidFill>
              </a:defRPr>
            </a:lvl3pPr>
            <a:lvl4pPr marL="5760720" indent="0">
              <a:buNone/>
              <a:defRPr sz="6720">
                <a:solidFill>
                  <a:schemeClr val="tx1">
                    <a:tint val="75000"/>
                  </a:schemeClr>
                </a:solidFill>
              </a:defRPr>
            </a:lvl4pPr>
            <a:lvl5pPr marL="7680960" indent="0">
              <a:buNone/>
              <a:defRPr sz="6720">
                <a:solidFill>
                  <a:schemeClr val="tx1">
                    <a:tint val="75000"/>
                  </a:schemeClr>
                </a:solidFill>
              </a:defRPr>
            </a:lvl5pPr>
            <a:lvl6pPr marL="9601200" indent="0">
              <a:buNone/>
              <a:defRPr sz="6720">
                <a:solidFill>
                  <a:schemeClr val="tx1">
                    <a:tint val="75000"/>
                  </a:schemeClr>
                </a:solidFill>
              </a:defRPr>
            </a:lvl6pPr>
            <a:lvl7pPr marL="11521440" indent="0">
              <a:buNone/>
              <a:defRPr sz="6720">
                <a:solidFill>
                  <a:schemeClr val="tx1">
                    <a:tint val="75000"/>
                  </a:schemeClr>
                </a:solidFill>
              </a:defRPr>
            </a:lvl7pPr>
            <a:lvl8pPr marL="13441680" indent="0">
              <a:buNone/>
              <a:defRPr sz="6720">
                <a:solidFill>
                  <a:schemeClr val="tx1">
                    <a:tint val="75000"/>
                  </a:schemeClr>
                </a:solidFill>
              </a:defRPr>
            </a:lvl8pPr>
            <a:lvl9pPr marL="15361920" indent="0">
              <a:buNone/>
              <a:defRPr sz="672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D80956-8434-4A96-8ED4-0709A8411F5B}" type="datetimeFigureOut">
              <a:rPr lang="en-US" smtClean="0"/>
              <a:t>2023-10-16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A5A37-F15C-44B9-9AE5-F2CB26D2B113}" type="slidenum">
              <a:rPr lang="en-US" smtClean="0"/>
              <a:t>‹#›</a:t>
            </a:fld>
            <a:endParaRPr lang="en-US"/>
          </a:p>
        </p:txBody>
      </p:sp>
    </p:spTree>
    <p:extLst>
      <p:ext uri="{BB962C8B-B14F-4D97-AF65-F5344CB8AC3E}">
        <p14:creationId xmlns:p14="http://schemas.microsoft.com/office/powerpoint/2010/main" val="1582900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640330" y="13631334"/>
            <a:ext cx="16322040" cy="3248999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9442430" y="13631334"/>
            <a:ext cx="16322040" cy="3248999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5D80956-8434-4A96-8ED4-0709A8411F5B}" type="datetimeFigureOut">
              <a:rPr lang="en-US" smtClean="0"/>
              <a:t>2023-10-16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8A5A37-F15C-44B9-9AE5-F2CB26D2B113}" type="slidenum">
              <a:rPr lang="en-US" smtClean="0"/>
              <a:t>‹#›</a:t>
            </a:fld>
            <a:endParaRPr lang="en-US"/>
          </a:p>
        </p:txBody>
      </p:sp>
    </p:spTree>
    <p:extLst>
      <p:ext uri="{BB962C8B-B14F-4D97-AF65-F5344CB8AC3E}">
        <p14:creationId xmlns:p14="http://schemas.microsoft.com/office/powerpoint/2010/main" val="4127713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726278"/>
            <a:ext cx="33124140" cy="98975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645336" y="12552684"/>
            <a:ext cx="16247028" cy="6151876"/>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smtClean="0"/>
              <a:t>Click to edit Master text styles</a:t>
            </a:r>
          </a:p>
        </p:txBody>
      </p:sp>
      <p:sp>
        <p:nvSpPr>
          <p:cNvPr id="4" name="Content Placeholder 3"/>
          <p:cNvSpPr>
            <a:spLocks noGrp="1"/>
          </p:cNvSpPr>
          <p:nvPr>
            <p:ph sz="half" idx="2"/>
          </p:nvPr>
        </p:nvSpPr>
        <p:spPr>
          <a:xfrm>
            <a:off x="2645336" y="18704560"/>
            <a:ext cx="16247028" cy="2751159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9442432" y="12552684"/>
            <a:ext cx="16327042" cy="6151876"/>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smtClean="0"/>
              <a:t>Click to edit Master text styles</a:t>
            </a:r>
          </a:p>
        </p:txBody>
      </p:sp>
      <p:sp>
        <p:nvSpPr>
          <p:cNvPr id="6" name="Content Placeholder 5"/>
          <p:cNvSpPr>
            <a:spLocks noGrp="1"/>
          </p:cNvSpPr>
          <p:nvPr>
            <p:ph sz="quarter" idx="4"/>
          </p:nvPr>
        </p:nvSpPr>
        <p:spPr>
          <a:xfrm>
            <a:off x="19442432" y="18704560"/>
            <a:ext cx="16327042" cy="2751159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5D80956-8434-4A96-8ED4-0709A8411F5B}" type="datetimeFigureOut">
              <a:rPr lang="en-US" smtClean="0"/>
              <a:t>2023-10-16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8A5A37-F15C-44B9-9AE5-F2CB26D2B113}" type="slidenum">
              <a:rPr lang="en-US" smtClean="0"/>
              <a:t>‹#›</a:t>
            </a:fld>
            <a:endParaRPr lang="en-US"/>
          </a:p>
        </p:txBody>
      </p:sp>
    </p:spTree>
    <p:extLst>
      <p:ext uri="{BB962C8B-B14F-4D97-AF65-F5344CB8AC3E}">
        <p14:creationId xmlns:p14="http://schemas.microsoft.com/office/powerpoint/2010/main" val="2464376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5D80956-8434-4A96-8ED4-0709A8411F5B}" type="datetimeFigureOut">
              <a:rPr lang="en-US" smtClean="0"/>
              <a:t>2023-10-16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8A5A37-F15C-44B9-9AE5-F2CB26D2B113}" type="slidenum">
              <a:rPr lang="en-US" smtClean="0"/>
              <a:t>‹#›</a:t>
            </a:fld>
            <a:endParaRPr lang="en-US"/>
          </a:p>
        </p:txBody>
      </p:sp>
    </p:spTree>
    <p:extLst>
      <p:ext uri="{BB962C8B-B14F-4D97-AF65-F5344CB8AC3E}">
        <p14:creationId xmlns:p14="http://schemas.microsoft.com/office/powerpoint/2010/main" val="3192039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D80956-8434-4A96-8ED4-0709A8411F5B}" type="datetimeFigureOut">
              <a:rPr lang="en-US" smtClean="0"/>
              <a:t>2023-10-16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8A5A37-F15C-44B9-9AE5-F2CB26D2B113}" type="slidenum">
              <a:rPr lang="en-US" smtClean="0"/>
              <a:t>‹#›</a:t>
            </a:fld>
            <a:endParaRPr lang="en-US"/>
          </a:p>
        </p:txBody>
      </p:sp>
    </p:spTree>
    <p:extLst>
      <p:ext uri="{BB962C8B-B14F-4D97-AF65-F5344CB8AC3E}">
        <p14:creationId xmlns:p14="http://schemas.microsoft.com/office/powerpoint/2010/main" val="4051967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3413760"/>
            <a:ext cx="12386548" cy="11948160"/>
          </a:xfrm>
        </p:spPr>
        <p:txBody>
          <a:bodyPr anchor="b"/>
          <a:lstStyle>
            <a:lvl1pPr>
              <a:defRPr sz="13440"/>
            </a:lvl1pPr>
          </a:lstStyle>
          <a:p>
            <a:r>
              <a:rPr lang="en-US" smtClean="0"/>
              <a:t>Click to edit Master title style</a:t>
            </a:r>
            <a:endParaRPr lang="en-US" dirty="0"/>
          </a:p>
        </p:txBody>
      </p:sp>
      <p:sp>
        <p:nvSpPr>
          <p:cNvPr id="3" name="Content Placeholder 2"/>
          <p:cNvSpPr>
            <a:spLocks noGrp="1"/>
          </p:cNvSpPr>
          <p:nvPr>
            <p:ph idx="1"/>
          </p:nvPr>
        </p:nvSpPr>
        <p:spPr>
          <a:xfrm>
            <a:off x="16327042" y="7372785"/>
            <a:ext cx="19442430" cy="36389733"/>
          </a:xfrm>
        </p:spPr>
        <p:txBody>
          <a:bodyPr/>
          <a:lstStyle>
            <a:lvl1pPr>
              <a:defRPr sz="13440"/>
            </a:lvl1pPr>
            <a:lvl2pPr>
              <a:defRPr sz="11760"/>
            </a:lvl2pPr>
            <a:lvl3pPr>
              <a:defRPr sz="10080"/>
            </a:lvl3pPr>
            <a:lvl4pPr>
              <a:defRPr sz="8400"/>
            </a:lvl4pPr>
            <a:lvl5pPr>
              <a:defRPr sz="8400"/>
            </a:lvl5pPr>
            <a:lvl6pPr>
              <a:defRPr sz="8400"/>
            </a:lvl6pPr>
            <a:lvl7pPr>
              <a:defRPr sz="8400"/>
            </a:lvl7pPr>
            <a:lvl8pPr>
              <a:defRPr sz="8400"/>
            </a:lvl8pPr>
            <a:lvl9pPr>
              <a:defRPr sz="8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645332" y="15361920"/>
            <a:ext cx="12386548" cy="28459857"/>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D80956-8434-4A96-8ED4-0709A8411F5B}" type="datetimeFigureOut">
              <a:rPr lang="en-US" smtClean="0"/>
              <a:t>2023-10-16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8A5A37-F15C-44B9-9AE5-F2CB26D2B113}" type="slidenum">
              <a:rPr lang="en-US" smtClean="0"/>
              <a:t>‹#›</a:t>
            </a:fld>
            <a:endParaRPr lang="en-US"/>
          </a:p>
        </p:txBody>
      </p:sp>
    </p:spTree>
    <p:extLst>
      <p:ext uri="{BB962C8B-B14F-4D97-AF65-F5344CB8AC3E}">
        <p14:creationId xmlns:p14="http://schemas.microsoft.com/office/powerpoint/2010/main" val="871451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3413760"/>
            <a:ext cx="12386548" cy="11948160"/>
          </a:xfrm>
        </p:spPr>
        <p:txBody>
          <a:bodyPr anchor="b"/>
          <a:lstStyle>
            <a:lvl1pPr>
              <a:defRPr sz="1344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6327042" y="7372785"/>
            <a:ext cx="19442430" cy="36389733"/>
          </a:xfrm>
        </p:spPr>
        <p:txBody>
          <a:bodyPr anchor="t"/>
          <a:lstStyle>
            <a:lvl1pPr marL="0" indent="0">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smtClean="0"/>
              <a:t>Click icon to add picture</a:t>
            </a:r>
            <a:endParaRPr lang="en-US" dirty="0"/>
          </a:p>
        </p:txBody>
      </p:sp>
      <p:sp>
        <p:nvSpPr>
          <p:cNvPr id="4" name="Text Placeholder 3"/>
          <p:cNvSpPr>
            <a:spLocks noGrp="1"/>
          </p:cNvSpPr>
          <p:nvPr>
            <p:ph type="body" sz="half" idx="2"/>
          </p:nvPr>
        </p:nvSpPr>
        <p:spPr>
          <a:xfrm>
            <a:off x="2645332" y="15361920"/>
            <a:ext cx="12386548" cy="28459857"/>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D80956-8434-4A96-8ED4-0709A8411F5B}" type="datetimeFigureOut">
              <a:rPr lang="en-US" smtClean="0"/>
              <a:t>2023-10-16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8A5A37-F15C-44B9-9AE5-F2CB26D2B113}" type="slidenum">
              <a:rPr lang="en-US" smtClean="0"/>
              <a:t>‹#›</a:t>
            </a:fld>
            <a:endParaRPr lang="en-US"/>
          </a:p>
        </p:txBody>
      </p:sp>
    </p:spTree>
    <p:extLst>
      <p:ext uri="{BB962C8B-B14F-4D97-AF65-F5344CB8AC3E}">
        <p14:creationId xmlns:p14="http://schemas.microsoft.com/office/powerpoint/2010/main" val="2093691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40330" y="2726278"/>
            <a:ext cx="33124140" cy="989753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640330" y="13631334"/>
            <a:ext cx="33124140" cy="3248999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40330" y="47460758"/>
            <a:ext cx="8641080" cy="2726267"/>
          </a:xfrm>
          <a:prstGeom prst="rect">
            <a:avLst/>
          </a:prstGeom>
        </p:spPr>
        <p:txBody>
          <a:bodyPr vert="horz" lIns="91440" tIns="45720" rIns="91440" bIns="45720" rtlCol="0" anchor="ctr"/>
          <a:lstStyle>
            <a:lvl1pPr algn="l">
              <a:defRPr sz="5040">
                <a:solidFill>
                  <a:schemeClr val="tx1">
                    <a:tint val="75000"/>
                  </a:schemeClr>
                </a:solidFill>
              </a:defRPr>
            </a:lvl1pPr>
          </a:lstStyle>
          <a:p>
            <a:fld id="{25D80956-8434-4A96-8ED4-0709A8411F5B}" type="datetimeFigureOut">
              <a:rPr lang="en-US" smtClean="0"/>
              <a:t>2023-10-16</a:t>
            </a:fld>
            <a:endParaRPr lang="en-US"/>
          </a:p>
        </p:txBody>
      </p:sp>
      <p:sp>
        <p:nvSpPr>
          <p:cNvPr id="5" name="Footer Placeholder 4"/>
          <p:cNvSpPr>
            <a:spLocks noGrp="1"/>
          </p:cNvSpPr>
          <p:nvPr>
            <p:ph type="ftr" sz="quarter" idx="3"/>
          </p:nvPr>
        </p:nvSpPr>
        <p:spPr>
          <a:xfrm>
            <a:off x="12721590" y="47460758"/>
            <a:ext cx="12961620" cy="2726267"/>
          </a:xfrm>
          <a:prstGeom prst="rect">
            <a:avLst/>
          </a:prstGeom>
        </p:spPr>
        <p:txBody>
          <a:bodyPr vert="horz" lIns="91440" tIns="45720" rIns="91440" bIns="45720" rtlCol="0" anchor="ctr"/>
          <a:lstStyle>
            <a:lvl1pPr algn="ctr">
              <a:defRPr sz="50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123390" y="47460758"/>
            <a:ext cx="8641080" cy="2726267"/>
          </a:xfrm>
          <a:prstGeom prst="rect">
            <a:avLst/>
          </a:prstGeom>
        </p:spPr>
        <p:txBody>
          <a:bodyPr vert="horz" lIns="91440" tIns="45720" rIns="91440" bIns="45720" rtlCol="0" anchor="ctr"/>
          <a:lstStyle>
            <a:lvl1pPr algn="r">
              <a:defRPr sz="5040">
                <a:solidFill>
                  <a:schemeClr val="tx1">
                    <a:tint val="75000"/>
                  </a:schemeClr>
                </a:solidFill>
              </a:defRPr>
            </a:lvl1pPr>
          </a:lstStyle>
          <a:p>
            <a:fld id="{578A5A37-F15C-44B9-9AE5-F2CB26D2B113}" type="slidenum">
              <a:rPr lang="en-US" smtClean="0"/>
              <a:t>‹#›</a:t>
            </a:fld>
            <a:endParaRPr lang="en-US"/>
          </a:p>
        </p:txBody>
      </p:sp>
    </p:spTree>
    <p:extLst>
      <p:ext uri="{BB962C8B-B14F-4D97-AF65-F5344CB8AC3E}">
        <p14:creationId xmlns:p14="http://schemas.microsoft.com/office/powerpoint/2010/main" val="7829901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840480" rtl="0" eaLnBrk="1" latinLnBrk="0" hangingPunct="1">
        <a:lnSpc>
          <a:spcPct val="90000"/>
        </a:lnSpc>
        <a:spcBef>
          <a:spcPct val="0"/>
        </a:spcBef>
        <a:buNone/>
        <a:defRPr sz="18480" kern="1200">
          <a:solidFill>
            <a:schemeClr val="tx1"/>
          </a:solidFill>
          <a:latin typeface="+mj-lt"/>
          <a:ea typeface="+mj-ea"/>
          <a:cs typeface="+mj-cs"/>
        </a:defRPr>
      </a:lvl1pPr>
    </p:titleStyle>
    <p:body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TextBox 73"/>
          <p:cNvSpPr txBox="1"/>
          <p:nvPr/>
        </p:nvSpPr>
        <p:spPr>
          <a:xfrm>
            <a:off x="26568373" y="10018785"/>
            <a:ext cx="9893808" cy="4524315"/>
          </a:xfrm>
          <a:prstGeom prst="rect">
            <a:avLst/>
          </a:prstGeom>
          <a:noFill/>
        </p:spPr>
        <p:txBody>
          <a:bodyPr wrap="square" rtlCol="0">
            <a:spAutoFit/>
          </a:bodyPr>
          <a:lstStyle/>
          <a:p>
            <a:r>
              <a:rPr lang="en-US" sz="2400" dirty="0"/>
              <a:t>NEAT is an evolutionary algorithm that generates artificial neural networks with topologies that evolve alongside network weights. It starts with simple networks and progressively </a:t>
            </a:r>
            <a:r>
              <a:rPr lang="en-US" sz="2400" dirty="0" err="1"/>
              <a:t>complexifies</a:t>
            </a:r>
            <a:r>
              <a:rPr lang="en-US" sz="2400" dirty="0"/>
              <a:t> them, selectively retaining beneficial structures over generations. By simulating natural evolutionary processes, NEAT can discover potent, often surprising, network architectures, making it particularly suitable for exploring biologically plausible neural networks. This method fosters networks capable of sophisticated behaviors and adaptive learning, akin to biological systems, without extensive human design input, reflecting </a:t>
            </a:r>
            <a:r>
              <a:rPr lang="en-US" sz="2400" dirty="0" smtClean="0"/>
              <a:t>the developmental </a:t>
            </a:r>
            <a:r>
              <a:rPr lang="en-US" sz="2400" dirty="0"/>
              <a:t>capabilities of </a:t>
            </a:r>
            <a:r>
              <a:rPr lang="en-US" sz="2400" dirty="0" smtClean="0"/>
              <a:t>evolution.</a:t>
            </a:r>
          </a:p>
          <a:p>
            <a:endParaRPr lang="en-US" sz="2400" dirty="0"/>
          </a:p>
          <a:p>
            <a:r>
              <a:rPr lang="en-US" sz="2400" dirty="0" smtClean="0"/>
              <a:t>By combining NEAT with </a:t>
            </a:r>
            <a:r>
              <a:rPr lang="en-US" sz="2400" dirty="0" err="1" smtClean="0"/>
              <a:t>Hebbian</a:t>
            </a:r>
            <a:r>
              <a:rPr lang="en-US" sz="2400" dirty="0" smtClean="0"/>
              <a:t> learning, we’re able to explore a wide array of potential network structures in an intelligent and efficient manner.</a:t>
            </a:r>
            <a:endParaRPr lang="en-US" sz="2400" dirty="0"/>
          </a:p>
        </p:txBody>
      </p:sp>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17822" y="40148945"/>
            <a:ext cx="5852172" cy="4389129"/>
          </a:xfrm>
          <a:prstGeom prst="rect">
            <a:avLst/>
          </a:prstGeom>
        </p:spPr>
      </p:pic>
      <p:pic>
        <p:nvPicPr>
          <p:cNvPr id="136" name="Picture 13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741661" y="40172322"/>
            <a:ext cx="5852172" cy="4389129"/>
          </a:xfrm>
          <a:prstGeom prst="rect">
            <a:avLst/>
          </a:prstGeom>
        </p:spPr>
      </p:pic>
      <p:sp>
        <p:nvSpPr>
          <p:cNvPr id="129" name="Rectangle 128"/>
          <p:cNvSpPr/>
          <p:nvPr/>
        </p:nvSpPr>
        <p:spPr>
          <a:xfrm>
            <a:off x="946154" y="24705157"/>
            <a:ext cx="36632736" cy="19982710"/>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p:cNvSpPr txBox="1"/>
          <p:nvPr/>
        </p:nvSpPr>
        <p:spPr>
          <a:xfrm>
            <a:off x="14208740" y="4800600"/>
            <a:ext cx="9893852" cy="5632311"/>
          </a:xfrm>
          <a:prstGeom prst="rect">
            <a:avLst/>
          </a:prstGeom>
          <a:noFill/>
        </p:spPr>
        <p:txBody>
          <a:bodyPr wrap="square" rtlCol="0">
            <a:spAutoFit/>
          </a:bodyPr>
          <a:lstStyle/>
          <a:p>
            <a:r>
              <a:rPr lang="en-US" sz="2400" dirty="0"/>
              <a:t>Temporal prediction is the cognitive process by which the human brain anticipates future events based on historical data. </a:t>
            </a:r>
            <a:r>
              <a:rPr lang="en-US" sz="2400" dirty="0" smtClean="0"/>
              <a:t>By assimilating </a:t>
            </a:r>
            <a:r>
              <a:rPr lang="en-US" sz="2400" dirty="0"/>
              <a:t>past experiences and contextual information, the brain can formulate predictive </a:t>
            </a:r>
            <a:r>
              <a:rPr lang="en-US" sz="2400" dirty="0" smtClean="0"/>
              <a:t>models </a:t>
            </a:r>
            <a:r>
              <a:rPr lang="en-US" sz="2400" dirty="0"/>
              <a:t>of the environment, enhancing decision-making and planning processes. Efficient temporal prediction improves reaction times, facilitates the synchronization of actions with dynamic environments, and contributes significantly to skills like social interaction and communication by predicting others' behaviors or reactions</a:t>
            </a:r>
            <a:r>
              <a:rPr lang="en-US" sz="2400" dirty="0" smtClean="0"/>
              <a:t>.</a:t>
            </a:r>
          </a:p>
          <a:p>
            <a:endParaRPr lang="en-US" sz="2400" dirty="0"/>
          </a:p>
          <a:p>
            <a:r>
              <a:rPr lang="en-US" sz="2400" dirty="0"/>
              <a:t>The brain achieves temporal prediction through a complex, interconnected network of neurons that process past and present information to generate expectations about future occurrences. </a:t>
            </a:r>
            <a:r>
              <a:rPr lang="en-US" sz="2400" dirty="0" smtClean="0"/>
              <a:t>Although we know structures like the prefrontal cortex, hippocampus and cerebellum play a pivotal role in temporal prediction, we know little about the micro structures enabling these behaviors.</a:t>
            </a:r>
          </a:p>
        </p:txBody>
      </p:sp>
      <p:sp>
        <p:nvSpPr>
          <p:cNvPr id="17" name="Rectangle 16"/>
          <p:cNvSpPr/>
          <p:nvPr/>
        </p:nvSpPr>
        <p:spPr>
          <a:xfrm>
            <a:off x="25873746" y="14785848"/>
            <a:ext cx="11530584" cy="7081005"/>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3275035" y="3242006"/>
            <a:ext cx="11854732" cy="138607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880360" y="631168"/>
            <a:ext cx="32644080" cy="1562780"/>
          </a:xfrm>
          <a:solidFill>
            <a:schemeClr val="accent1"/>
          </a:solidFill>
          <a:ln>
            <a:noFill/>
          </a:ln>
          <a:effectLst/>
        </p:spPr>
        <p:txBody>
          <a:bodyPr>
            <a:noAutofit/>
          </a:bodyPr>
          <a:lstStyle/>
          <a:p>
            <a:r>
              <a:rPr lang="en-US" sz="96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Evolving Biologically Plausible Networks for Temporal </a:t>
            </a:r>
            <a:r>
              <a:rPr lang="en-US" sz="96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Prediction</a:t>
            </a:r>
            <a:endParaRPr lang="en-US" sz="96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5" name="TextBox 14"/>
          <p:cNvSpPr txBox="1"/>
          <p:nvPr/>
        </p:nvSpPr>
        <p:spPr>
          <a:xfrm>
            <a:off x="3000604" y="2207403"/>
            <a:ext cx="32523836" cy="584775"/>
          </a:xfrm>
          <a:prstGeom prst="rect">
            <a:avLst/>
          </a:prstGeom>
          <a:noFill/>
        </p:spPr>
        <p:txBody>
          <a:bodyPr wrap="square" rtlCol="0">
            <a:spAutoFit/>
          </a:bodyPr>
          <a:lstStyle/>
          <a:p>
            <a:pPr algn="r"/>
            <a:r>
              <a:rPr lang="en-US" sz="3200" dirty="0"/>
              <a:t>Sondre H. Elgaaen, Felix B. Kern, </a:t>
            </a:r>
            <a:r>
              <a:rPr lang="en-US" sz="3200" dirty="0" err="1"/>
              <a:t>Zenas</a:t>
            </a:r>
            <a:r>
              <a:rPr lang="en-US" sz="3200" dirty="0"/>
              <a:t> C. Chao</a:t>
            </a:r>
          </a:p>
        </p:txBody>
      </p:sp>
      <p:sp>
        <p:nvSpPr>
          <p:cNvPr id="65" name="Rectangle 64"/>
          <p:cNvSpPr/>
          <p:nvPr/>
        </p:nvSpPr>
        <p:spPr>
          <a:xfrm>
            <a:off x="13435893" y="4430727"/>
            <a:ext cx="11533014" cy="6075729"/>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5760" tIns="182880" rIns="365760" bIns="182880" numCol="1" spcCol="0" rtlCol="0" fromWordArt="0" anchor="ctr" anchorCtr="0" forceAA="0" compatLnSpc="1">
            <a:prstTxWarp prst="textNoShape">
              <a:avLst/>
            </a:prstTxWarp>
            <a:noAutofit/>
          </a:bodyPr>
          <a:lstStyle/>
          <a:p>
            <a:pPr algn="ctr"/>
            <a:endParaRPr lang="en-US" sz="28800"/>
          </a:p>
        </p:txBody>
      </p:sp>
      <p:sp>
        <p:nvSpPr>
          <p:cNvPr id="67" name="TextBox 66"/>
          <p:cNvSpPr txBox="1"/>
          <p:nvPr/>
        </p:nvSpPr>
        <p:spPr>
          <a:xfrm>
            <a:off x="13299901" y="3611880"/>
            <a:ext cx="11804998" cy="707886"/>
          </a:xfrm>
          <a:prstGeom prst="rect">
            <a:avLst/>
          </a:prstGeom>
          <a:noFill/>
        </p:spPr>
        <p:txBody>
          <a:bodyPr wrap="square" rtlCol="0">
            <a:spAutoFit/>
          </a:bodyPr>
          <a:lstStyle/>
          <a:p>
            <a:pPr algn="ctr"/>
            <a:r>
              <a:rPr lang="en-US" sz="4000" b="1" dirty="0" smtClean="0"/>
              <a:t>Temporal </a:t>
            </a:r>
            <a:r>
              <a:rPr lang="en-US" sz="4000" b="1" dirty="0" smtClean="0"/>
              <a:t>Prediction</a:t>
            </a:r>
            <a:endParaRPr lang="en-US" sz="4000" b="1" dirty="0"/>
          </a:p>
        </p:txBody>
      </p:sp>
      <p:sp>
        <p:nvSpPr>
          <p:cNvPr id="72" name="Rectangle 71"/>
          <p:cNvSpPr/>
          <p:nvPr/>
        </p:nvSpPr>
        <p:spPr>
          <a:xfrm>
            <a:off x="25715494" y="8473449"/>
            <a:ext cx="11854732" cy="138607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25876352" y="9543296"/>
            <a:ext cx="11533014" cy="5242551"/>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5760" tIns="182880" rIns="365760" bIns="182880" numCol="1" spcCol="0" rtlCol="0" fromWordArt="0" anchor="ctr" anchorCtr="0" forceAA="0" compatLnSpc="1">
            <a:prstTxWarp prst="textNoShape">
              <a:avLst/>
            </a:prstTxWarp>
            <a:noAutofit/>
          </a:bodyPr>
          <a:lstStyle/>
          <a:p>
            <a:pPr algn="ctr"/>
            <a:endParaRPr lang="en-US" sz="28800"/>
          </a:p>
        </p:txBody>
      </p:sp>
      <p:sp>
        <p:nvSpPr>
          <p:cNvPr id="75" name="TextBox 74"/>
          <p:cNvSpPr txBox="1"/>
          <p:nvPr/>
        </p:nvSpPr>
        <p:spPr>
          <a:xfrm>
            <a:off x="25740360" y="8842248"/>
            <a:ext cx="11804998" cy="707886"/>
          </a:xfrm>
          <a:prstGeom prst="rect">
            <a:avLst/>
          </a:prstGeom>
          <a:noFill/>
        </p:spPr>
        <p:txBody>
          <a:bodyPr wrap="square" rtlCol="0">
            <a:spAutoFit/>
          </a:bodyPr>
          <a:lstStyle/>
          <a:p>
            <a:pPr algn="ctr"/>
            <a:r>
              <a:rPr lang="en-US" sz="4000" b="1" dirty="0" err="1"/>
              <a:t>NeuroEvolution</a:t>
            </a:r>
            <a:r>
              <a:rPr lang="en-US" sz="4000" b="1" dirty="0"/>
              <a:t> of Augmenting Topologies (NEAT)</a:t>
            </a:r>
            <a:endParaRPr lang="en-US" sz="4000" b="1" dirty="0"/>
          </a:p>
        </p:txBody>
      </p:sp>
      <p:sp>
        <p:nvSpPr>
          <p:cNvPr id="76" name="Rounded Rectangle 75"/>
          <p:cNvSpPr/>
          <p:nvPr/>
        </p:nvSpPr>
        <p:spPr>
          <a:xfrm>
            <a:off x="28509356" y="14702496"/>
            <a:ext cx="5967188" cy="158746"/>
          </a:xfrm>
          <a:prstGeom prst="roundRect">
            <a:avLst>
              <a:gd name="adj" fmla="val 50000"/>
            </a:avLst>
          </a:prstGeom>
          <a:solidFill>
            <a:schemeClr val="accent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7" name="Picture 7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951141" y="15167256"/>
            <a:ext cx="7607638" cy="6554163"/>
          </a:xfrm>
          <a:prstGeom prst="rect">
            <a:avLst/>
          </a:prstGeom>
        </p:spPr>
      </p:pic>
      <p:sp>
        <p:nvSpPr>
          <p:cNvPr id="16" name="Rounded Rectangle 15"/>
          <p:cNvSpPr/>
          <p:nvPr/>
        </p:nvSpPr>
        <p:spPr>
          <a:xfrm>
            <a:off x="16218806" y="10446593"/>
            <a:ext cx="5967188" cy="158746"/>
          </a:xfrm>
          <a:prstGeom prst="roundRect">
            <a:avLst>
              <a:gd name="adj" fmla="val 50000"/>
            </a:avLst>
          </a:prstGeom>
          <a:solidFill>
            <a:schemeClr val="accent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13275035" y="11206430"/>
            <a:ext cx="11854732" cy="138607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13435893" y="12289537"/>
            <a:ext cx="11533014" cy="4517136"/>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5760" tIns="182880" rIns="365760" bIns="182880" numCol="1" spcCol="0" rtlCol="0" fromWordArt="0" anchor="ctr" anchorCtr="0" forceAA="0" compatLnSpc="1">
            <a:prstTxWarp prst="textNoShape">
              <a:avLst/>
            </a:prstTxWarp>
            <a:noAutofit/>
          </a:bodyPr>
          <a:lstStyle/>
          <a:p>
            <a:pPr algn="ctr"/>
            <a:endParaRPr lang="en-US" sz="28800"/>
          </a:p>
        </p:txBody>
      </p:sp>
      <p:sp>
        <p:nvSpPr>
          <p:cNvPr id="85" name="TextBox 84"/>
          <p:cNvSpPr txBox="1"/>
          <p:nvPr/>
        </p:nvSpPr>
        <p:spPr>
          <a:xfrm>
            <a:off x="14250877" y="12765024"/>
            <a:ext cx="9893808" cy="4154984"/>
          </a:xfrm>
          <a:prstGeom prst="rect">
            <a:avLst/>
          </a:prstGeom>
          <a:noFill/>
        </p:spPr>
        <p:txBody>
          <a:bodyPr wrap="square" rtlCol="0">
            <a:spAutoFit/>
          </a:bodyPr>
          <a:lstStyle/>
          <a:p>
            <a:r>
              <a:rPr lang="en-US" sz="2400" dirty="0" err="1"/>
              <a:t>Hebbian</a:t>
            </a:r>
            <a:r>
              <a:rPr lang="en-US" sz="2400" dirty="0"/>
              <a:t> learning, often summarized by the phrase "neurons that fire together, wire together," is a neuroscientific theory describing one way synaptic plasticity can lead to learning. It postulates that if two neurons on either side of a synapse </a:t>
            </a:r>
            <a:r>
              <a:rPr lang="en-US" sz="2400" dirty="0" smtClean="0"/>
              <a:t>are </a:t>
            </a:r>
            <a:r>
              <a:rPr lang="en-US" sz="2400" dirty="0"/>
              <a:t>activated simultaneously, the strength of that synapse increases. This form of learning is biologically plausible and is thought to underpin the development and adaptation of neural circuits in the brain. </a:t>
            </a:r>
            <a:endParaRPr lang="en-US" sz="2400" dirty="0" smtClean="0"/>
          </a:p>
          <a:p>
            <a:endParaRPr lang="en-US" sz="2400" dirty="0"/>
          </a:p>
          <a:p>
            <a:r>
              <a:rPr lang="en-US" sz="2400" dirty="0"/>
              <a:t>By </a:t>
            </a:r>
            <a:r>
              <a:rPr lang="en-US" sz="2400" dirty="0" smtClean="0"/>
              <a:t>implementing a variant </a:t>
            </a:r>
            <a:r>
              <a:rPr lang="en-US" sz="2400" dirty="0"/>
              <a:t>of </a:t>
            </a:r>
            <a:r>
              <a:rPr lang="en-US" sz="2400" dirty="0" err="1"/>
              <a:t>Hebbian</a:t>
            </a:r>
            <a:r>
              <a:rPr lang="en-US" sz="2400" dirty="0"/>
              <a:t> </a:t>
            </a:r>
            <a:r>
              <a:rPr lang="en-US" sz="2400" dirty="0" smtClean="0"/>
              <a:t>learning </a:t>
            </a:r>
            <a:r>
              <a:rPr lang="en-US" sz="2400" dirty="0"/>
              <a:t>known as Spike-Timing Dependent Plasticity, the generated networks </a:t>
            </a:r>
            <a:r>
              <a:rPr lang="en-US" sz="2400" dirty="0" smtClean="0"/>
              <a:t>are able to utilize these concepts to learn in a biologically plausible </a:t>
            </a:r>
            <a:r>
              <a:rPr lang="en-US" sz="2400" dirty="0"/>
              <a:t>manner.</a:t>
            </a:r>
          </a:p>
          <a:p>
            <a:endParaRPr lang="en-US" sz="2400" dirty="0"/>
          </a:p>
        </p:txBody>
      </p:sp>
      <p:sp>
        <p:nvSpPr>
          <p:cNvPr id="86" name="TextBox 85"/>
          <p:cNvSpPr txBox="1"/>
          <p:nvPr/>
        </p:nvSpPr>
        <p:spPr>
          <a:xfrm>
            <a:off x="13299901" y="11576304"/>
            <a:ext cx="11804998" cy="707886"/>
          </a:xfrm>
          <a:prstGeom prst="rect">
            <a:avLst/>
          </a:prstGeom>
          <a:noFill/>
        </p:spPr>
        <p:txBody>
          <a:bodyPr wrap="square" rtlCol="0">
            <a:spAutoFit/>
          </a:bodyPr>
          <a:lstStyle/>
          <a:p>
            <a:pPr algn="ctr"/>
            <a:r>
              <a:rPr lang="en-US" sz="4000" b="1" dirty="0" err="1"/>
              <a:t>Hebbian</a:t>
            </a:r>
            <a:r>
              <a:rPr lang="en-US" sz="4000" b="1" dirty="0"/>
              <a:t> Learning</a:t>
            </a:r>
            <a:endParaRPr lang="en-US" sz="4000" b="1" dirty="0"/>
          </a:p>
        </p:txBody>
      </p:sp>
      <p:sp>
        <p:nvSpPr>
          <p:cNvPr id="87" name="Rounded Rectangle 86"/>
          <p:cNvSpPr/>
          <p:nvPr/>
        </p:nvSpPr>
        <p:spPr>
          <a:xfrm>
            <a:off x="16096765" y="16725900"/>
            <a:ext cx="5967188" cy="158746"/>
          </a:xfrm>
          <a:prstGeom prst="roundRect">
            <a:avLst>
              <a:gd name="adj" fmla="val 50000"/>
            </a:avLst>
          </a:prstGeom>
          <a:solidFill>
            <a:schemeClr val="accent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p:cNvSpPr/>
          <p:nvPr/>
        </p:nvSpPr>
        <p:spPr>
          <a:xfrm>
            <a:off x="871246" y="9779966"/>
            <a:ext cx="11854732" cy="138607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p:cNvSpPr/>
          <p:nvPr/>
        </p:nvSpPr>
        <p:spPr>
          <a:xfrm>
            <a:off x="1032104" y="10968686"/>
            <a:ext cx="11533014" cy="4411521"/>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5760" tIns="182880" rIns="365760" bIns="182880" numCol="1" spcCol="0" rtlCol="0" fromWordArt="0" anchor="ctr" anchorCtr="0" forceAA="0" compatLnSpc="1">
            <a:prstTxWarp prst="textNoShape">
              <a:avLst/>
            </a:prstTxWarp>
            <a:noAutofit/>
          </a:bodyPr>
          <a:lstStyle/>
          <a:p>
            <a:pPr algn="ctr"/>
            <a:endParaRPr lang="en-US" sz="28800"/>
          </a:p>
        </p:txBody>
      </p:sp>
      <p:sp>
        <p:nvSpPr>
          <p:cNvPr id="90" name="TextBox 89"/>
          <p:cNvSpPr txBox="1"/>
          <p:nvPr/>
        </p:nvSpPr>
        <p:spPr>
          <a:xfrm>
            <a:off x="1729644" y="11338560"/>
            <a:ext cx="9893808" cy="3785652"/>
          </a:xfrm>
          <a:prstGeom prst="rect">
            <a:avLst/>
          </a:prstGeom>
          <a:noFill/>
        </p:spPr>
        <p:txBody>
          <a:bodyPr wrap="square" rtlCol="0">
            <a:spAutoFit/>
          </a:bodyPr>
          <a:lstStyle/>
          <a:p>
            <a:r>
              <a:rPr lang="en-US" sz="2400" dirty="0"/>
              <a:t>A </a:t>
            </a:r>
            <a:r>
              <a:rPr lang="en-US" sz="2400" dirty="0" smtClean="0"/>
              <a:t>simple timing-task aimed </a:t>
            </a:r>
            <a:r>
              <a:rPr lang="en-US" sz="2400" dirty="0"/>
              <a:t>at developing networks whose only function is to encode the information needed to learn timings.</a:t>
            </a:r>
          </a:p>
          <a:p>
            <a:endParaRPr lang="en-US" sz="2400" dirty="0"/>
          </a:p>
          <a:p>
            <a:r>
              <a:rPr lang="en-US" sz="2400" dirty="0"/>
              <a:t>A </a:t>
            </a:r>
            <a:r>
              <a:rPr lang="en-US" sz="2400" b="1" dirty="0" smtClean="0">
                <a:solidFill>
                  <a:schemeClr val="accent4">
                    <a:lumMod val="75000"/>
                  </a:schemeClr>
                </a:solidFill>
              </a:rPr>
              <a:t>Ready</a:t>
            </a:r>
            <a:r>
              <a:rPr lang="en-US" sz="2400" dirty="0" smtClean="0"/>
              <a:t> signal </a:t>
            </a:r>
            <a:r>
              <a:rPr lang="en-US" sz="2400" dirty="0"/>
              <a:t>is sent to prepare the network for a coming </a:t>
            </a:r>
            <a:r>
              <a:rPr lang="en-US" sz="2400" b="1" dirty="0" smtClean="0">
                <a:solidFill>
                  <a:schemeClr val="accent6">
                    <a:lumMod val="75000"/>
                  </a:schemeClr>
                </a:solidFill>
              </a:rPr>
              <a:t>Go </a:t>
            </a:r>
            <a:r>
              <a:rPr lang="en-US" sz="2400" dirty="0" smtClean="0"/>
              <a:t>signal</a:t>
            </a:r>
            <a:r>
              <a:rPr lang="en-US" sz="2400" dirty="0"/>
              <a:t>, whose timing the network is made to predict. </a:t>
            </a:r>
            <a:r>
              <a:rPr lang="en-US" sz="2400" dirty="0" smtClean="0"/>
              <a:t>The fitness of the network is then evaluated at every time step by comparing the predicted and actual input of the network. </a:t>
            </a:r>
          </a:p>
          <a:p>
            <a:endParaRPr lang="en-US" sz="2400" dirty="0"/>
          </a:p>
          <a:p>
            <a:r>
              <a:rPr lang="en-US" sz="2400" dirty="0" smtClean="0"/>
              <a:t>This process is repeated multiple times for different timings, with a random delay after each trial to ensure the network truly responds to the </a:t>
            </a:r>
            <a:r>
              <a:rPr lang="en-US" sz="2400" b="1" dirty="0" smtClean="0">
                <a:solidFill>
                  <a:schemeClr val="accent4">
                    <a:lumMod val="75000"/>
                  </a:schemeClr>
                </a:solidFill>
              </a:rPr>
              <a:t>Ready</a:t>
            </a:r>
            <a:r>
              <a:rPr lang="en-US" sz="2400" dirty="0" smtClean="0"/>
              <a:t> signal</a:t>
            </a:r>
          </a:p>
        </p:txBody>
      </p:sp>
      <p:sp>
        <p:nvSpPr>
          <p:cNvPr id="91" name="TextBox 90"/>
          <p:cNvSpPr txBox="1"/>
          <p:nvPr/>
        </p:nvSpPr>
        <p:spPr>
          <a:xfrm>
            <a:off x="896112" y="10149840"/>
            <a:ext cx="11804998" cy="707886"/>
          </a:xfrm>
          <a:prstGeom prst="rect">
            <a:avLst/>
          </a:prstGeom>
          <a:noFill/>
        </p:spPr>
        <p:txBody>
          <a:bodyPr wrap="square" rtlCol="0">
            <a:spAutoFit/>
          </a:bodyPr>
          <a:lstStyle/>
          <a:p>
            <a:pPr algn="ctr"/>
            <a:r>
              <a:rPr lang="en-US" sz="4000" b="1" dirty="0">
                <a:solidFill>
                  <a:schemeClr val="accent4">
                    <a:lumMod val="75000"/>
                  </a:schemeClr>
                </a:solidFill>
              </a:rPr>
              <a:t>Ready</a:t>
            </a:r>
            <a:r>
              <a:rPr lang="en-US" sz="4000" b="1" dirty="0"/>
              <a:t>-</a:t>
            </a:r>
            <a:r>
              <a:rPr lang="en-US" sz="4000" b="1" dirty="0">
                <a:solidFill>
                  <a:schemeClr val="accent6">
                    <a:lumMod val="75000"/>
                  </a:schemeClr>
                </a:solidFill>
              </a:rPr>
              <a:t>Go</a:t>
            </a:r>
            <a:r>
              <a:rPr lang="en-US" sz="4000" b="1" dirty="0"/>
              <a:t> Task</a:t>
            </a:r>
            <a:endParaRPr lang="en-US" sz="4000" b="1" dirty="0"/>
          </a:p>
        </p:txBody>
      </p:sp>
      <p:sp>
        <p:nvSpPr>
          <p:cNvPr id="93" name="Rectangle 92"/>
          <p:cNvSpPr/>
          <p:nvPr/>
        </p:nvSpPr>
        <p:spPr>
          <a:xfrm>
            <a:off x="1032104" y="15380208"/>
            <a:ext cx="11533014" cy="5399977"/>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ounded Rectangle 91"/>
          <p:cNvSpPr/>
          <p:nvPr/>
        </p:nvSpPr>
        <p:spPr>
          <a:xfrm>
            <a:off x="3692976" y="15285361"/>
            <a:ext cx="5967188" cy="158746"/>
          </a:xfrm>
          <a:prstGeom prst="roundRect">
            <a:avLst>
              <a:gd name="adj" fmla="val 50000"/>
            </a:avLst>
          </a:prstGeom>
          <a:solidFill>
            <a:schemeClr val="accent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6" name="Picture 9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76176" y="15940302"/>
            <a:ext cx="3244870" cy="4279788"/>
          </a:xfrm>
          <a:prstGeom prst="rect">
            <a:avLst/>
          </a:prstGeom>
        </p:spPr>
      </p:pic>
      <p:sp>
        <p:nvSpPr>
          <p:cNvPr id="97" name="Rectangle 96"/>
          <p:cNvSpPr/>
          <p:nvPr/>
        </p:nvSpPr>
        <p:spPr>
          <a:xfrm>
            <a:off x="25715494" y="3242006"/>
            <a:ext cx="11854732" cy="138607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p:cNvSpPr/>
          <p:nvPr/>
        </p:nvSpPr>
        <p:spPr>
          <a:xfrm>
            <a:off x="25876352" y="4206240"/>
            <a:ext cx="11533014" cy="3566160"/>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5760" tIns="182880" rIns="365760" bIns="182880" numCol="1" spcCol="0" rtlCol="0" fromWordArt="0" anchor="ctr" anchorCtr="0" forceAA="0" compatLnSpc="1">
            <a:prstTxWarp prst="textNoShape">
              <a:avLst/>
            </a:prstTxWarp>
            <a:noAutofit/>
          </a:bodyPr>
          <a:lstStyle/>
          <a:p>
            <a:pPr algn="ctr"/>
            <a:endParaRPr lang="en-US" sz="28800"/>
          </a:p>
        </p:txBody>
      </p:sp>
      <p:sp>
        <p:nvSpPr>
          <p:cNvPr id="99" name="TextBox 98"/>
          <p:cNvSpPr txBox="1"/>
          <p:nvPr/>
        </p:nvSpPr>
        <p:spPr>
          <a:xfrm>
            <a:off x="26573892" y="4800600"/>
            <a:ext cx="9893852" cy="2677656"/>
          </a:xfrm>
          <a:prstGeom prst="rect">
            <a:avLst/>
          </a:prstGeom>
          <a:noFill/>
        </p:spPr>
        <p:txBody>
          <a:bodyPr wrap="square" rtlCol="0">
            <a:spAutoFit/>
          </a:bodyPr>
          <a:lstStyle/>
          <a:p>
            <a:r>
              <a:rPr lang="en-US" sz="2400" dirty="0"/>
              <a:t>Biological plausibility in neural networks </a:t>
            </a:r>
            <a:r>
              <a:rPr lang="en-US" sz="2400" dirty="0" smtClean="0"/>
              <a:t>refers to AI </a:t>
            </a:r>
            <a:r>
              <a:rPr lang="en-US" sz="2400" dirty="0"/>
              <a:t>models that mirror the brain's architecture and functions, enhancing both neuroscience research and AI robustness. Unlike traditional models prioritizing performance, </a:t>
            </a:r>
            <a:r>
              <a:rPr lang="en-US" sz="2400" dirty="0" smtClean="0"/>
              <a:t>biologically plausible networks </a:t>
            </a:r>
            <a:r>
              <a:rPr lang="en-US" sz="2400" dirty="0"/>
              <a:t>emulate natural neural systems, providing </a:t>
            </a:r>
            <a:r>
              <a:rPr lang="en-US" sz="2400" dirty="0" smtClean="0"/>
              <a:t>insight </a:t>
            </a:r>
            <a:r>
              <a:rPr lang="en-US" sz="2400" dirty="0"/>
              <a:t>into brain operations and improving AI adaptability and resilience. This synergy not only propels our understanding of the brain but also advances more sophisticated, brain-like AI systems.</a:t>
            </a:r>
            <a:endParaRPr lang="en-US" sz="2400" dirty="0"/>
          </a:p>
        </p:txBody>
      </p:sp>
      <p:sp>
        <p:nvSpPr>
          <p:cNvPr id="100" name="TextBox 99"/>
          <p:cNvSpPr txBox="1"/>
          <p:nvPr/>
        </p:nvSpPr>
        <p:spPr>
          <a:xfrm>
            <a:off x="25740360" y="3611880"/>
            <a:ext cx="11804998" cy="707886"/>
          </a:xfrm>
          <a:prstGeom prst="rect">
            <a:avLst/>
          </a:prstGeom>
          <a:noFill/>
        </p:spPr>
        <p:txBody>
          <a:bodyPr wrap="square" rtlCol="0">
            <a:spAutoFit/>
          </a:bodyPr>
          <a:lstStyle/>
          <a:p>
            <a:pPr algn="ctr"/>
            <a:r>
              <a:rPr lang="en-US" sz="4000" b="1" dirty="0" smtClean="0"/>
              <a:t>Biological Plausibility</a:t>
            </a:r>
            <a:endParaRPr lang="en-US" sz="4000" b="1" dirty="0"/>
          </a:p>
        </p:txBody>
      </p:sp>
      <p:sp>
        <p:nvSpPr>
          <p:cNvPr id="101" name="Rounded Rectangle 100"/>
          <p:cNvSpPr/>
          <p:nvPr/>
        </p:nvSpPr>
        <p:spPr>
          <a:xfrm>
            <a:off x="28509356" y="7707266"/>
            <a:ext cx="5967188" cy="158746"/>
          </a:xfrm>
          <a:prstGeom prst="roundRect">
            <a:avLst>
              <a:gd name="adj" fmla="val 50000"/>
            </a:avLst>
          </a:prstGeom>
          <a:solidFill>
            <a:schemeClr val="accent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7"/>
          <a:stretch>
            <a:fillRect/>
          </a:stretch>
        </p:blipFill>
        <p:spPr>
          <a:xfrm>
            <a:off x="2982085" y="25712298"/>
            <a:ext cx="6230219" cy="7506748"/>
          </a:xfrm>
          <a:prstGeom prst="rect">
            <a:avLst/>
          </a:prstGeom>
        </p:spPr>
      </p:pic>
      <p:sp>
        <p:nvSpPr>
          <p:cNvPr id="102" name="Rectangle 101"/>
          <p:cNvSpPr/>
          <p:nvPr/>
        </p:nvSpPr>
        <p:spPr>
          <a:xfrm>
            <a:off x="752374" y="45441566"/>
            <a:ext cx="11854732" cy="138607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913232" y="46524672"/>
            <a:ext cx="11533014" cy="3476604"/>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5760" tIns="182880" rIns="365760" bIns="182880" numCol="1" spcCol="0" rtlCol="0" fromWordArt="0" anchor="ctr" anchorCtr="0" forceAA="0" compatLnSpc="1">
            <a:prstTxWarp prst="textNoShape">
              <a:avLst/>
            </a:prstTxWarp>
            <a:noAutofit/>
          </a:bodyPr>
          <a:lstStyle/>
          <a:p>
            <a:pPr algn="ctr"/>
            <a:endParaRPr lang="en-US" sz="28800"/>
          </a:p>
        </p:txBody>
      </p:sp>
      <p:sp>
        <p:nvSpPr>
          <p:cNvPr id="104" name="TextBox 103"/>
          <p:cNvSpPr txBox="1"/>
          <p:nvPr/>
        </p:nvSpPr>
        <p:spPr>
          <a:xfrm>
            <a:off x="1610772" y="47000160"/>
            <a:ext cx="9893852" cy="2677656"/>
          </a:xfrm>
          <a:prstGeom prst="rect">
            <a:avLst/>
          </a:prstGeom>
          <a:noFill/>
        </p:spPr>
        <p:txBody>
          <a:bodyPr wrap="square" rtlCol="0">
            <a:spAutoFit/>
          </a:bodyPr>
          <a:lstStyle/>
          <a:p>
            <a:r>
              <a:rPr lang="en-US" sz="2400" dirty="0" smtClean="0"/>
              <a:t>The evolved networks are well-performing, compact and biologically plausible. Combining NEAT and </a:t>
            </a:r>
            <a:r>
              <a:rPr lang="en-US" sz="2400" dirty="0" err="1" smtClean="0"/>
              <a:t>Hebbian</a:t>
            </a:r>
            <a:r>
              <a:rPr lang="en-US" sz="2400" dirty="0" smtClean="0"/>
              <a:t> learning shows promise as a good tool for finding networks that can give deeper insight into cognitive temporal functions. </a:t>
            </a:r>
          </a:p>
          <a:p>
            <a:r>
              <a:rPr lang="en-US" sz="2400" dirty="0" smtClean="0"/>
              <a:t>However, although the networks are relatively simple for this problem domain, systems to ensure interpretability of the results will be needed for more complex problems. </a:t>
            </a:r>
            <a:endParaRPr lang="en-US" sz="2400" dirty="0" smtClean="0"/>
          </a:p>
        </p:txBody>
      </p:sp>
      <p:sp>
        <p:nvSpPr>
          <p:cNvPr id="105" name="TextBox 104"/>
          <p:cNvSpPr txBox="1"/>
          <p:nvPr/>
        </p:nvSpPr>
        <p:spPr>
          <a:xfrm>
            <a:off x="777240" y="45811440"/>
            <a:ext cx="11804998" cy="707886"/>
          </a:xfrm>
          <a:prstGeom prst="rect">
            <a:avLst/>
          </a:prstGeom>
          <a:noFill/>
        </p:spPr>
        <p:txBody>
          <a:bodyPr wrap="square" rtlCol="0">
            <a:spAutoFit/>
          </a:bodyPr>
          <a:lstStyle/>
          <a:p>
            <a:pPr algn="ctr"/>
            <a:r>
              <a:rPr lang="en-US" sz="4000" b="1" dirty="0" smtClean="0"/>
              <a:t>Conclusion</a:t>
            </a:r>
            <a:endParaRPr lang="en-US" sz="4000" b="1" dirty="0"/>
          </a:p>
        </p:txBody>
      </p:sp>
      <p:sp>
        <p:nvSpPr>
          <p:cNvPr id="106" name="Rounded Rectangle 105"/>
          <p:cNvSpPr/>
          <p:nvPr/>
        </p:nvSpPr>
        <p:spPr>
          <a:xfrm>
            <a:off x="3546236" y="49920308"/>
            <a:ext cx="5967188" cy="158746"/>
          </a:xfrm>
          <a:prstGeom prst="roundRect">
            <a:avLst>
              <a:gd name="adj" fmla="val 50000"/>
            </a:avLst>
          </a:prstGeom>
          <a:solidFill>
            <a:schemeClr val="accent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871246" y="3242006"/>
            <a:ext cx="11854732" cy="138607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p:cNvSpPr/>
          <p:nvPr/>
        </p:nvSpPr>
        <p:spPr>
          <a:xfrm>
            <a:off x="1032104" y="4325112"/>
            <a:ext cx="11533014" cy="4754880"/>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5760" tIns="182880" rIns="365760" bIns="182880" numCol="1" spcCol="0" rtlCol="0" fromWordArt="0" anchor="ctr" anchorCtr="0" forceAA="0" compatLnSpc="1">
            <a:prstTxWarp prst="textNoShape">
              <a:avLst/>
            </a:prstTxWarp>
            <a:noAutofit/>
          </a:bodyPr>
          <a:lstStyle/>
          <a:p>
            <a:pPr algn="ctr"/>
            <a:endParaRPr lang="en-US" sz="28800"/>
          </a:p>
        </p:txBody>
      </p:sp>
      <p:sp>
        <p:nvSpPr>
          <p:cNvPr id="114" name="TextBox 113"/>
          <p:cNvSpPr txBox="1"/>
          <p:nvPr/>
        </p:nvSpPr>
        <p:spPr>
          <a:xfrm>
            <a:off x="1729644" y="4800600"/>
            <a:ext cx="9893852" cy="4154984"/>
          </a:xfrm>
          <a:prstGeom prst="rect">
            <a:avLst/>
          </a:prstGeom>
          <a:noFill/>
        </p:spPr>
        <p:txBody>
          <a:bodyPr wrap="square" rtlCol="0">
            <a:spAutoFit/>
          </a:bodyPr>
          <a:lstStyle/>
          <a:p>
            <a:r>
              <a:rPr lang="en-US" sz="2400" dirty="0" smtClean="0"/>
              <a:t>Temporal prediction, a cognitive function critical for survival and decision-making, is an area of active research in the neuroscience world. </a:t>
            </a:r>
          </a:p>
          <a:p>
            <a:endParaRPr lang="en-US" sz="2400" dirty="0"/>
          </a:p>
          <a:p>
            <a:r>
              <a:rPr lang="en-US" sz="2400" dirty="0" smtClean="0"/>
              <a:t>This work combines the </a:t>
            </a:r>
            <a:r>
              <a:rPr lang="en-US" sz="2400" dirty="0" err="1" smtClean="0"/>
              <a:t>neuroevolutionary</a:t>
            </a:r>
            <a:r>
              <a:rPr lang="en-US" sz="2400" dirty="0" smtClean="0"/>
              <a:t> NEAT algorithm with </a:t>
            </a:r>
            <a:r>
              <a:rPr lang="en-US" sz="2400" dirty="0" err="1" smtClean="0"/>
              <a:t>Hebbian</a:t>
            </a:r>
            <a:r>
              <a:rPr lang="en-US" sz="2400" dirty="0" smtClean="0"/>
              <a:t> learning to evolve forth biologically plausible networks capable of learning and adapting in an organic manner.</a:t>
            </a:r>
          </a:p>
          <a:p>
            <a:endParaRPr lang="en-US" sz="2400" dirty="0" smtClean="0"/>
          </a:p>
          <a:p>
            <a:r>
              <a:rPr lang="en-US" sz="2400" dirty="0" smtClean="0"/>
              <a:t>By utilizing </a:t>
            </a:r>
            <a:r>
              <a:rPr lang="en-US" sz="2400" dirty="0" err="1" smtClean="0"/>
              <a:t>neuroevolutionary</a:t>
            </a:r>
            <a:r>
              <a:rPr lang="en-US" sz="2400" dirty="0" smtClean="0"/>
              <a:t> techniques and biologically plausible learning methods, we hope to discover neural network structures that provide insight into how the brain performs the cognitive functions underlying temporal prediction. </a:t>
            </a:r>
            <a:endParaRPr lang="en-US" sz="2400" dirty="0"/>
          </a:p>
        </p:txBody>
      </p:sp>
      <p:sp>
        <p:nvSpPr>
          <p:cNvPr id="115" name="TextBox 114"/>
          <p:cNvSpPr txBox="1"/>
          <p:nvPr/>
        </p:nvSpPr>
        <p:spPr>
          <a:xfrm>
            <a:off x="896112" y="3611880"/>
            <a:ext cx="11804998" cy="707886"/>
          </a:xfrm>
          <a:prstGeom prst="rect">
            <a:avLst/>
          </a:prstGeom>
          <a:noFill/>
        </p:spPr>
        <p:txBody>
          <a:bodyPr wrap="square" rtlCol="0">
            <a:spAutoFit/>
          </a:bodyPr>
          <a:lstStyle/>
          <a:p>
            <a:pPr algn="ctr"/>
            <a:r>
              <a:rPr lang="en-US" sz="4000" b="1" dirty="0" smtClean="0"/>
              <a:t>Research Goals</a:t>
            </a:r>
            <a:endParaRPr lang="en-US" sz="4000" b="1" dirty="0"/>
          </a:p>
        </p:txBody>
      </p:sp>
      <p:sp>
        <p:nvSpPr>
          <p:cNvPr id="116" name="Rounded Rectangle 115"/>
          <p:cNvSpPr/>
          <p:nvPr/>
        </p:nvSpPr>
        <p:spPr>
          <a:xfrm>
            <a:off x="3665108" y="9007441"/>
            <a:ext cx="5967188" cy="158746"/>
          </a:xfrm>
          <a:prstGeom prst="roundRect">
            <a:avLst>
              <a:gd name="adj" fmla="val 50000"/>
            </a:avLst>
          </a:prstGeom>
          <a:solidFill>
            <a:schemeClr val="accent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4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677679" y="33172713"/>
            <a:ext cx="6839029" cy="7401389"/>
          </a:xfrm>
          <a:prstGeom prst="rect">
            <a:avLst/>
          </a:prstGeom>
        </p:spPr>
      </p:pic>
      <p:sp>
        <p:nvSpPr>
          <p:cNvPr id="122" name="Rectangle 121"/>
          <p:cNvSpPr/>
          <p:nvPr/>
        </p:nvSpPr>
        <p:spPr>
          <a:xfrm>
            <a:off x="25834366" y="45441566"/>
            <a:ext cx="11854732" cy="138607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a:off x="25995224" y="46524672"/>
            <a:ext cx="11533014" cy="3803904"/>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5760" tIns="182880" rIns="365760" bIns="182880" numCol="1" spcCol="0" rtlCol="0" fromWordArt="0" anchor="ctr" anchorCtr="0" forceAA="0" compatLnSpc="1">
            <a:prstTxWarp prst="textNoShape">
              <a:avLst/>
            </a:prstTxWarp>
            <a:noAutofit/>
          </a:bodyPr>
          <a:lstStyle/>
          <a:p>
            <a:pPr algn="ctr"/>
            <a:endParaRPr lang="en-US" sz="28800"/>
          </a:p>
        </p:txBody>
      </p:sp>
      <p:sp>
        <p:nvSpPr>
          <p:cNvPr id="124" name="TextBox 123"/>
          <p:cNvSpPr txBox="1"/>
          <p:nvPr/>
        </p:nvSpPr>
        <p:spPr>
          <a:xfrm>
            <a:off x="26691336" y="47000160"/>
            <a:ext cx="9893852" cy="3046988"/>
          </a:xfrm>
          <a:prstGeom prst="rect">
            <a:avLst/>
          </a:prstGeom>
          <a:noFill/>
        </p:spPr>
        <p:txBody>
          <a:bodyPr wrap="square" rtlCol="0">
            <a:spAutoFit/>
          </a:bodyPr>
          <a:lstStyle/>
          <a:p>
            <a:r>
              <a:rPr lang="en-US" sz="2400" dirty="0" smtClean="0"/>
              <a:t>For their academic, administrational and economic support, I thank the following:</a:t>
            </a:r>
          </a:p>
          <a:p>
            <a:r>
              <a:rPr lang="en-US" sz="2400" dirty="0" smtClean="0"/>
              <a:t>Shoji Takeuchi, Kazuki Nishimoto and </a:t>
            </a:r>
            <a:r>
              <a:rPr lang="en-US" sz="2400" dirty="0" err="1"/>
              <a:t>Morie</a:t>
            </a:r>
            <a:r>
              <a:rPr lang="en-US" sz="2400" dirty="0"/>
              <a:t> Watanabe</a:t>
            </a:r>
            <a:r>
              <a:rPr lang="en-US" sz="2400" dirty="0" smtClean="0"/>
              <a:t> of the Takeuchi Lab</a:t>
            </a:r>
            <a:endParaRPr lang="en-US" sz="2400" dirty="0"/>
          </a:p>
          <a:p>
            <a:r>
              <a:rPr lang="en-US" sz="2400" dirty="0"/>
              <a:t>Yuri </a:t>
            </a:r>
            <a:r>
              <a:rPr lang="en-US" sz="2400" dirty="0" smtClean="0"/>
              <a:t>Marugata and Kaori Sato of the </a:t>
            </a:r>
            <a:r>
              <a:rPr lang="en-US" sz="2400" dirty="0"/>
              <a:t>Office of International Relations </a:t>
            </a:r>
            <a:endParaRPr lang="en-US" sz="2400" dirty="0"/>
          </a:p>
          <a:p>
            <a:r>
              <a:rPr lang="en-US" sz="2400" dirty="0"/>
              <a:t>Fujiwara </a:t>
            </a:r>
            <a:r>
              <a:rPr lang="en-US" sz="2400" dirty="0" err="1" smtClean="0"/>
              <a:t>Kantaro</a:t>
            </a:r>
            <a:r>
              <a:rPr lang="en-US" sz="2400" dirty="0" smtClean="0"/>
              <a:t> of the IRCN</a:t>
            </a:r>
            <a:endParaRPr lang="en-US" sz="2400" dirty="0"/>
          </a:p>
          <a:p>
            <a:r>
              <a:rPr lang="en-US" sz="2400" dirty="0" smtClean="0"/>
              <a:t>Pauline C. </a:t>
            </a:r>
            <a:r>
              <a:rPr lang="en-US" sz="2400" dirty="0" err="1" smtClean="0"/>
              <a:t>Haddow</a:t>
            </a:r>
            <a:r>
              <a:rPr lang="en-US" sz="2400" dirty="0" smtClean="0"/>
              <a:t> and Keith </a:t>
            </a:r>
            <a:r>
              <a:rPr lang="en-US" sz="2400" dirty="0"/>
              <a:t>L. </a:t>
            </a:r>
            <a:r>
              <a:rPr lang="en-US" sz="2400" dirty="0" smtClean="0"/>
              <a:t>Downing of the Norwegian University of Science and Technology</a:t>
            </a:r>
            <a:endParaRPr lang="en-US" sz="2400" dirty="0"/>
          </a:p>
          <a:p>
            <a:r>
              <a:rPr lang="en-US" sz="2400" dirty="0"/>
              <a:t>Norwegian Ministry of Education and </a:t>
            </a:r>
            <a:r>
              <a:rPr lang="en-US" sz="2400" dirty="0" smtClean="0"/>
              <a:t>Research</a:t>
            </a:r>
            <a:endParaRPr lang="en-US" sz="2400" dirty="0"/>
          </a:p>
        </p:txBody>
      </p:sp>
      <p:sp>
        <p:nvSpPr>
          <p:cNvPr id="125" name="TextBox 124"/>
          <p:cNvSpPr txBox="1"/>
          <p:nvPr/>
        </p:nvSpPr>
        <p:spPr>
          <a:xfrm>
            <a:off x="25859232" y="45811440"/>
            <a:ext cx="11804998" cy="707886"/>
          </a:xfrm>
          <a:prstGeom prst="rect">
            <a:avLst/>
          </a:prstGeom>
          <a:noFill/>
        </p:spPr>
        <p:txBody>
          <a:bodyPr wrap="square" rtlCol="0">
            <a:spAutoFit/>
          </a:bodyPr>
          <a:lstStyle/>
          <a:p>
            <a:pPr algn="ctr"/>
            <a:r>
              <a:rPr lang="en-US" sz="4000" b="1" dirty="0"/>
              <a:t>Acknowledgements</a:t>
            </a:r>
            <a:endParaRPr lang="en-US" sz="4000" b="1" dirty="0"/>
          </a:p>
        </p:txBody>
      </p:sp>
      <p:sp>
        <p:nvSpPr>
          <p:cNvPr id="126" name="Rounded Rectangle 125"/>
          <p:cNvSpPr/>
          <p:nvPr/>
        </p:nvSpPr>
        <p:spPr>
          <a:xfrm>
            <a:off x="28628228" y="50263208"/>
            <a:ext cx="5967188" cy="158746"/>
          </a:xfrm>
          <a:prstGeom prst="roundRect">
            <a:avLst>
              <a:gd name="adj" fmla="val 50000"/>
            </a:avLst>
          </a:prstGeom>
          <a:solidFill>
            <a:schemeClr val="accent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p:cNvSpPr/>
          <p:nvPr/>
        </p:nvSpPr>
        <p:spPr>
          <a:xfrm>
            <a:off x="4955457" y="23938992"/>
            <a:ext cx="28493886" cy="138607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TextBox 127"/>
          <p:cNvSpPr txBox="1"/>
          <p:nvPr/>
        </p:nvSpPr>
        <p:spPr>
          <a:xfrm>
            <a:off x="5014558" y="24308866"/>
            <a:ext cx="28374350" cy="707886"/>
          </a:xfrm>
          <a:prstGeom prst="rect">
            <a:avLst/>
          </a:prstGeom>
          <a:noFill/>
        </p:spPr>
        <p:txBody>
          <a:bodyPr wrap="square" rtlCol="0">
            <a:spAutoFit/>
          </a:bodyPr>
          <a:lstStyle/>
          <a:p>
            <a:pPr algn="ctr"/>
            <a:r>
              <a:rPr lang="en-US" sz="4000" b="1" dirty="0" smtClean="0"/>
              <a:t>Results</a:t>
            </a:r>
            <a:endParaRPr lang="en-US" sz="4000" b="1" dirty="0"/>
          </a:p>
        </p:txBody>
      </p:sp>
      <p:sp>
        <p:nvSpPr>
          <p:cNvPr id="130" name="Rounded Rectangle 129"/>
          <p:cNvSpPr/>
          <p:nvPr/>
        </p:nvSpPr>
        <p:spPr>
          <a:xfrm>
            <a:off x="12558966" y="44597586"/>
            <a:ext cx="13285534" cy="158746"/>
          </a:xfrm>
          <a:prstGeom prst="roundRect">
            <a:avLst>
              <a:gd name="adj" fmla="val 50000"/>
            </a:avLst>
          </a:prstGeom>
          <a:solidFill>
            <a:schemeClr val="accent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p:cNvSpPr/>
          <p:nvPr/>
        </p:nvSpPr>
        <p:spPr>
          <a:xfrm>
            <a:off x="13275035" y="45441566"/>
            <a:ext cx="11854732" cy="138607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p:cNvSpPr/>
          <p:nvPr/>
        </p:nvSpPr>
        <p:spPr>
          <a:xfrm>
            <a:off x="13435893" y="46524672"/>
            <a:ext cx="11533014" cy="3476604"/>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5760" tIns="182880" rIns="365760" bIns="182880" numCol="1" spcCol="0" rtlCol="0" fromWordArt="0" anchor="ctr" anchorCtr="0" forceAA="0" compatLnSpc="1">
            <a:prstTxWarp prst="textNoShape">
              <a:avLst/>
            </a:prstTxWarp>
            <a:noAutofit/>
          </a:bodyPr>
          <a:lstStyle/>
          <a:p>
            <a:pPr algn="ctr"/>
            <a:endParaRPr lang="en-US" sz="28800"/>
          </a:p>
        </p:txBody>
      </p:sp>
      <p:sp>
        <p:nvSpPr>
          <p:cNvPr id="133" name="TextBox 132"/>
          <p:cNvSpPr txBox="1"/>
          <p:nvPr/>
        </p:nvSpPr>
        <p:spPr>
          <a:xfrm>
            <a:off x="14255474" y="47000160"/>
            <a:ext cx="9893852" cy="2677656"/>
          </a:xfrm>
          <a:prstGeom prst="rect">
            <a:avLst/>
          </a:prstGeom>
          <a:noFill/>
        </p:spPr>
        <p:txBody>
          <a:bodyPr wrap="square" rtlCol="0">
            <a:spAutoFit/>
          </a:bodyPr>
          <a:lstStyle/>
          <a:p>
            <a:r>
              <a:rPr lang="en-US" sz="2400" dirty="0"/>
              <a:t>There are still steps that can be taken to improve the biological plausibility of the networks, such as generating networks with signed nodes directly and converting to a Spiking Neural Network</a:t>
            </a:r>
            <a:r>
              <a:rPr lang="en-US" sz="2400" dirty="0" smtClean="0"/>
              <a:t>. Implementing motifs, or modular micro-networks that are repeated throughout solutions, is a natural next step for the interpretability of larger problem domains. Furthermore</a:t>
            </a:r>
            <a:r>
              <a:rPr lang="en-US" sz="2400" dirty="0"/>
              <a:t>, a system to compare the found structures to substructures in the brain could improve empirical insights gained from the experiments.</a:t>
            </a:r>
            <a:endParaRPr lang="en-US" sz="2400" dirty="0"/>
          </a:p>
        </p:txBody>
      </p:sp>
      <p:sp>
        <p:nvSpPr>
          <p:cNvPr id="134" name="TextBox 133"/>
          <p:cNvSpPr txBox="1"/>
          <p:nvPr/>
        </p:nvSpPr>
        <p:spPr>
          <a:xfrm>
            <a:off x="13299901" y="45811440"/>
            <a:ext cx="11804998" cy="707886"/>
          </a:xfrm>
          <a:prstGeom prst="rect">
            <a:avLst/>
          </a:prstGeom>
          <a:noFill/>
        </p:spPr>
        <p:txBody>
          <a:bodyPr wrap="square" rtlCol="0">
            <a:spAutoFit/>
          </a:bodyPr>
          <a:lstStyle/>
          <a:p>
            <a:pPr algn="ctr"/>
            <a:r>
              <a:rPr lang="en-US" sz="4000" b="1" dirty="0" smtClean="0"/>
              <a:t>Future Work</a:t>
            </a:r>
            <a:endParaRPr lang="en-US" sz="4000" b="1" dirty="0"/>
          </a:p>
        </p:txBody>
      </p:sp>
      <p:sp>
        <p:nvSpPr>
          <p:cNvPr id="135" name="Rounded Rectangle 134"/>
          <p:cNvSpPr/>
          <p:nvPr/>
        </p:nvSpPr>
        <p:spPr>
          <a:xfrm>
            <a:off x="16068897" y="49920308"/>
            <a:ext cx="5967188" cy="158746"/>
          </a:xfrm>
          <a:prstGeom prst="roundRect">
            <a:avLst>
              <a:gd name="adj" fmla="val 50000"/>
            </a:avLst>
          </a:prstGeom>
          <a:solidFill>
            <a:schemeClr val="accent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43"/>
          <p:cNvPicPr>
            <a:picLocks noChangeAspect="1"/>
          </p:cNvPicPr>
          <p:nvPr/>
        </p:nvPicPr>
        <p:blipFill>
          <a:blip r:embed="rId9"/>
          <a:stretch>
            <a:fillRect/>
          </a:stretch>
        </p:blipFill>
        <p:spPr>
          <a:xfrm>
            <a:off x="11693376" y="26062647"/>
            <a:ext cx="6258798" cy="7154273"/>
          </a:xfrm>
          <a:prstGeom prst="rect">
            <a:avLst/>
          </a:prstGeom>
        </p:spPr>
      </p:pic>
      <p:pic>
        <p:nvPicPr>
          <p:cNvPr id="45" name="Picture 4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1248233" y="33172713"/>
            <a:ext cx="6839029" cy="7401389"/>
          </a:xfrm>
          <a:prstGeom prst="rect">
            <a:avLst/>
          </a:prstGeom>
        </p:spPr>
      </p:pic>
      <p:pic>
        <p:nvPicPr>
          <p:cNvPr id="137" name="Picture 136"/>
          <p:cNvPicPr>
            <a:picLocks noChangeAspect="1"/>
          </p:cNvPicPr>
          <p:nvPr/>
        </p:nvPicPr>
        <p:blipFill>
          <a:blip r:embed="rId11"/>
          <a:stretch>
            <a:fillRect/>
          </a:stretch>
        </p:blipFill>
        <p:spPr>
          <a:xfrm>
            <a:off x="19175503" y="26058829"/>
            <a:ext cx="6820852" cy="7106642"/>
          </a:xfrm>
          <a:prstGeom prst="rect">
            <a:avLst/>
          </a:prstGeom>
        </p:spPr>
      </p:pic>
      <p:pic>
        <p:nvPicPr>
          <p:cNvPr id="139" name="Picture 138"/>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9468486" y="40148945"/>
            <a:ext cx="5852172" cy="4389129"/>
          </a:xfrm>
          <a:prstGeom prst="rect">
            <a:avLst/>
          </a:prstGeom>
        </p:spPr>
      </p:pic>
      <p:pic>
        <p:nvPicPr>
          <p:cNvPr id="138" name="Picture 137"/>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8908158" y="33165470"/>
            <a:ext cx="6972828" cy="7408631"/>
          </a:xfrm>
          <a:prstGeom prst="rect">
            <a:avLst/>
          </a:prstGeom>
        </p:spPr>
      </p:pic>
      <p:sp>
        <p:nvSpPr>
          <p:cNvPr id="140" name="Rectangle 139"/>
          <p:cNvSpPr/>
          <p:nvPr/>
        </p:nvSpPr>
        <p:spPr>
          <a:xfrm>
            <a:off x="20431534" y="25443731"/>
            <a:ext cx="3926075" cy="461665"/>
          </a:xfrm>
          <a:prstGeom prst="rect">
            <a:avLst/>
          </a:prstGeom>
        </p:spPr>
        <p:txBody>
          <a:bodyPr wrap="none">
            <a:spAutoFit/>
          </a:bodyPr>
          <a:lstStyle/>
          <a:p>
            <a:r>
              <a:rPr lang="en-US" sz="2400" dirty="0"/>
              <a:t>Fitness: 0.9877155236019718</a:t>
            </a:r>
          </a:p>
        </p:txBody>
      </p:sp>
      <p:sp>
        <p:nvSpPr>
          <p:cNvPr id="141" name="Rectangle 140"/>
          <p:cNvSpPr/>
          <p:nvPr/>
        </p:nvSpPr>
        <p:spPr>
          <a:xfrm>
            <a:off x="4134155" y="25448731"/>
            <a:ext cx="3926075" cy="461665"/>
          </a:xfrm>
          <a:prstGeom prst="rect">
            <a:avLst/>
          </a:prstGeom>
        </p:spPr>
        <p:txBody>
          <a:bodyPr wrap="none">
            <a:spAutoFit/>
          </a:bodyPr>
          <a:lstStyle/>
          <a:p>
            <a:r>
              <a:rPr lang="en-US" sz="2400" dirty="0" smtClean="0"/>
              <a:t>Fitness: 0.9900384252534866</a:t>
            </a:r>
            <a:endParaRPr lang="en-US" sz="2400" dirty="0"/>
          </a:p>
        </p:txBody>
      </p:sp>
      <p:sp>
        <p:nvSpPr>
          <p:cNvPr id="142" name="Rectangle 141"/>
          <p:cNvSpPr/>
          <p:nvPr/>
        </p:nvSpPr>
        <p:spPr>
          <a:xfrm>
            <a:off x="12859737" y="25448732"/>
            <a:ext cx="3926075" cy="461665"/>
          </a:xfrm>
          <a:prstGeom prst="rect">
            <a:avLst/>
          </a:prstGeom>
        </p:spPr>
        <p:txBody>
          <a:bodyPr wrap="none">
            <a:spAutoFit/>
          </a:bodyPr>
          <a:lstStyle/>
          <a:p>
            <a:r>
              <a:rPr lang="en-US" sz="2400" dirty="0"/>
              <a:t>Fitness: 0.9860429304685272</a:t>
            </a:r>
          </a:p>
        </p:txBody>
      </p:sp>
      <p:sp>
        <p:nvSpPr>
          <p:cNvPr id="143" name="Rectangle 142"/>
          <p:cNvSpPr/>
          <p:nvPr/>
        </p:nvSpPr>
        <p:spPr>
          <a:xfrm>
            <a:off x="29335909" y="34314083"/>
            <a:ext cx="6072496" cy="1200329"/>
          </a:xfrm>
          <a:prstGeom prst="rect">
            <a:avLst/>
          </a:prstGeom>
        </p:spPr>
        <p:txBody>
          <a:bodyPr wrap="none">
            <a:spAutoFit/>
          </a:bodyPr>
          <a:lstStyle/>
          <a:p>
            <a:r>
              <a:rPr lang="en-US" dirty="0"/>
              <a:t>awaiting results</a:t>
            </a:r>
          </a:p>
        </p:txBody>
      </p:sp>
    </p:spTree>
    <p:extLst>
      <p:ext uri="{BB962C8B-B14F-4D97-AF65-F5344CB8AC3E}">
        <p14:creationId xmlns:p14="http://schemas.microsoft.com/office/powerpoint/2010/main" val="15797680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13425</TotalTime>
  <Words>906</Words>
  <Application>Microsoft Office PowerPoint</Application>
  <PresentationFormat>Custom</PresentationFormat>
  <Paragraphs>54</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Evolving Biologically Plausible Networks for Temporal Prediction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Evolving Biologically Plausible Networks for Temporal Prediction</dc:title>
  <dc:creator>Microsoft account</dc:creator>
  <cp:lastModifiedBy>Microsoft account</cp:lastModifiedBy>
  <cp:revision>54</cp:revision>
  <dcterms:created xsi:type="dcterms:W3CDTF">2023-10-06T03:36:13Z</dcterms:created>
  <dcterms:modified xsi:type="dcterms:W3CDTF">2023-10-19T14:37:30Z</dcterms:modified>
</cp:coreProperties>
</file>