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0267275" cy="42794238"/>
  <p:notesSz cx="6858000" cy="9144000"/>
  <p:defaultTextStyle>
    <a:defPPr>
      <a:defRPr lang="en-US"/>
    </a:defPPr>
    <a:lvl1pPr marL="0" algn="l" defTabSz="2982041" rtl="0" eaLnBrk="1" latinLnBrk="0" hangingPunct="1">
      <a:defRPr sz="5870" kern="1200">
        <a:solidFill>
          <a:schemeClr val="tx1"/>
        </a:solidFill>
        <a:latin typeface="+mn-lt"/>
        <a:ea typeface="+mn-ea"/>
        <a:cs typeface="+mn-cs"/>
      </a:defRPr>
    </a:lvl1pPr>
    <a:lvl2pPr marL="1491021" algn="l" defTabSz="2982041" rtl="0" eaLnBrk="1" latinLnBrk="0" hangingPunct="1">
      <a:defRPr sz="5870" kern="1200">
        <a:solidFill>
          <a:schemeClr val="tx1"/>
        </a:solidFill>
        <a:latin typeface="+mn-lt"/>
        <a:ea typeface="+mn-ea"/>
        <a:cs typeface="+mn-cs"/>
      </a:defRPr>
    </a:lvl2pPr>
    <a:lvl3pPr marL="2982041" algn="l" defTabSz="2982041" rtl="0" eaLnBrk="1" latinLnBrk="0" hangingPunct="1">
      <a:defRPr sz="5870" kern="1200">
        <a:solidFill>
          <a:schemeClr val="tx1"/>
        </a:solidFill>
        <a:latin typeface="+mn-lt"/>
        <a:ea typeface="+mn-ea"/>
        <a:cs typeface="+mn-cs"/>
      </a:defRPr>
    </a:lvl3pPr>
    <a:lvl4pPr marL="4473062" algn="l" defTabSz="2982041" rtl="0" eaLnBrk="1" latinLnBrk="0" hangingPunct="1">
      <a:defRPr sz="5870" kern="1200">
        <a:solidFill>
          <a:schemeClr val="tx1"/>
        </a:solidFill>
        <a:latin typeface="+mn-lt"/>
        <a:ea typeface="+mn-ea"/>
        <a:cs typeface="+mn-cs"/>
      </a:defRPr>
    </a:lvl4pPr>
    <a:lvl5pPr marL="5964083" algn="l" defTabSz="2982041" rtl="0" eaLnBrk="1" latinLnBrk="0" hangingPunct="1">
      <a:defRPr sz="5870" kern="1200">
        <a:solidFill>
          <a:schemeClr val="tx1"/>
        </a:solidFill>
        <a:latin typeface="+mn-lt"/>
        <a:ea typeface="+mn-ea"/>
        <a:cs typeface="+mn-cs"/>
      </a:defRPr>
    </a:lvl5pPr>
    <a:lvl6pPr marL="7455103" algn="l" defTabSz="2982041" rtl="0" eaLnBrk="1" latinLnBrk="0" hangingPunct="1">
      <a:defRPr sz="5870" kern="1200">
        <a:solidFill>
          <a:schemeClr val="tx1"/>
        </a:solidFill>
        <a:latin typeface="+mn-lt"/>
        <a:ea typeface="+mn-ea"/>
        <a:cs typeface="+mn-cs"/>
      </a:defRPr>
    </a:lvl6pPr>
    <a:lvl7pPr marL="8946124" algn="l" defTabSz="2982041" rtl="0" eaLnBrk="1" latinLnBrk="0" hangingPunct="1">
      <a:defRPr sz="5870" kern="1200">
        <a:solidFill>
          <a:schemeClr val="tx1"/>
        </a:solidFill>
        <a:latin typeface="+mn-lt"/>
        <a:ea typeface="+mn-ea"/>
        <a:cs typeface="+mn-cs"/>
      </a:defRPr>
    </a:lvl7pPr>
    <a:lvl8pPr marL="10437144" algn="l" defTabSz="2982041" rtl="0" eaLnBrk="1" latinLnBrk="0" hangingPunct="1">
      <a:defRPr sz="5870" kern="1200">
        <a:solidFill>
          <a:schemeClr val="tx1"/>
        </a:solidFill>
        <a:latin typeface="+mn-lt"/>
        <a:ea typeface="+mn-ea"/>
        <a:cs typeface="+mn-cs"/>
      </a:defRPr>
    </a:lvl8pPr>
    <a:lvl9pPr marL="11928165" algn="l" defTabSz="2982041" rtl="0" eaLnBrk="1" latinLnBrk="0" hangingPunct="1">
      <a:defRPr sz="587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userDrawn="1">
          <p15:clr>
            <a:srgbClr val="A4A3A4"/>
          </p15:clr>
        </p15:guide>
        <p15:guide id="2" pos="95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87805" autoAdjust="0"/>
  </p:normalViewPr>
  <p:slideViewPr>
    <p:cSldViewPr>
      <p:cViewPr>
        <p:scale>
          <a:sx n="33" d="100"/>
          <a:sy n="33" d="100"/>
        </p:scale>
        <p:origin x="1584" y="-3282"/>
      </p:cViewPr>
      <p:guideLst>
        <p:guide orient="horz" pos="13479"/>
        <p:guide pos="9533"/>
      </p:guideLst>
    </p:cSldViewPr>
  </p:slideViewPr>
  <p:outlineViewPr>
    <p:cViewPr>
      <p:scale>
        <a:sx n="33" d="100"/>
        <a:sy n="33" d="100"/>
      </p:scale>
      <p:origin x="0" y="0"/>
    </p:cViewPr>
  </p:outlineViewPr>
  <p:notesTextViewPr>
    <p:cViewPr>
      <p:scale>
        <a:sx n="1" d="1"/>
        <a:sy n="1" d="1"/>
      </p:scale>
      <p:origin x="0" y="0"/>
    </p:cViewPr>
  </p:notesTextViewPr>
  <p:gridSpacing cx="118872" cy="118872"/>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83890-EE71-46F4-B3EE-40E0CCED858B}" type="datetimeFigureOut">
              <a:rPr lang="en-US" smtClean="0"/>
              <a:t>2023-10-16</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71E9D-D692-4B0B-88DF-A4113A4B80F6}" type="slidenum">
              <a:rPr lang="en-US" smtClean="0"/>
              <a:t>‹#›</a:t>
            </a:fld>
            <a:endParaRPr lang="en-US"/>
          </a:p>
        </p:txBody>
      </p:sp>
    </p:spTree>
    <p:extLst>
      <p:ext uri="{BB962C8B-B14F-4D97-AF65-F5344CB8AC3E}">
        <p14:creationId xmlns:p14="http://schemas.microsoft.com/office/powerpoint/2010/main" val="49786424"/>
      </p:ext>
    </p:extLst>
  </p:cSld>
  <p:clrMap bg1="lt1" tx1="dk1" bg2="lt2" tx2="dk2" accent1="accent1" accent2="accent2" accent3="accent3" accent4="accent4" accent5="accent5" accent6="accent6" hlink="hlink" folHlink="folHlink"/>
  <p:notesStyle>
    <a:lvl1pPr marL="0" algn="l" defTabSz="2982041" rtl="0" eaLnBrk="1" latinLnBrk="0" hangingPunct="1">
      <a:defRPr sz="3913" kern="1200">
        <a:solidFill>
          <a:schemeClr val="tx1"/>
        </a:solidFill>
        <a:latin typeface="+mn-lt"/>
        <a:ea typeface="+mn-ea"/>
        <a:cs typeface="+mn-cs"/>
      </a:defRPr>
    </a:lvl1pPr>
    <a:lvl2pPr marL="1491021" algn="l" defTabSz="2982041" rtl="0" eaLnBrk="1" latinLnBrk="0" hangingPunct="1">
      <a:defRPr sz="3913" kern="1200">
        <a:solidFill>
          <a:schemeClr val="tx1"/>
        </a:solidFill>
        <a:latin typeface="+mn-lt"/>
        <a:ea typeface="+mn-ea"/>
        <a:cs typeface="+mn-cs"/>
      </a:defRPr>
    </a:lvl2pPr>
    <a:lvl3pPr marL="2982041" algn="l" defTabSz="2982041" rtl="0" eaLnBrk="1" latinLnBrk="0" hangingPunct="1">
      <a:defRPr sz="3913" kern="1200">
        <a:solidFill>
          <a:schemeClr val="tx1"/>
        </a:solidFill>
        <a:latin typeface="+mn-lt"/>
        <a:ea typeface="+mn-ea"/>
        <a:cs typeface="+mn-cs"/>
      </a:defRPr>
    </a:lvl3pPr>
    <a:lvl4pPr marL="4473062" algn="l" defTabSz="2982041" rtl="0" eaLnBrk="1" latinLnBrk="0" hangingPunct="1">
      <a:defRPr sz="3913" kern="1200">
        <a:solidFill>
          <a:schemeClr val="tx1"/>
        </a:solidFill>
        <a:latin typeface="+mn-lt"/>
        <a:ea typeface="+mn-ea"/>
        <a:cs typeface="+mn-cs"/>
      </a:defRPr>
    </a:lvl4pPr>
    <a:lvl5pPr marL="5964083" algn="l" defTabSz="2982041" rtl="0" eaLnBrk="1" latinLnBrk="0" hangingPunct="1">
      <a:defRPr sz="3913" kern="1200">
        <a:solidFill>
          <a:schemeClr val="tx1"/>
        </a:solidFill>
        <a:latin typeface="+mn-lt"/>
        <a:ea typeface="+mn-ea"/>
        <a:cs typeface="+mn-cs"/>
      </a:defRPr>
    </a:lvl5pPr>
    <a:lvl6pPr marL="7455103" algn="l" defTabSz="2982041" rtl="0" eaLnBrk="1" latinLnBrk="0" hangingPunct="1">
      <a:defRPr sz="3913" kern="1200">
        <a:solidFill>
          <a:schemeClr val="tx1"/>
        </a:solidFill>
        <a:latin typeface="+mn-lt"/>
        <a:ea typeface="+mn-ea"/>
        <a:cs typeface="+mn-cs"/>
      </a:defRPr>
    </a:lvl6pPr>
    <a:lvl7pPr marL="8946124" algn="l" defTabSz="2982041" rtl="0" eaLnBrk="1" latinLnBrk="0" hangingPunct="1">
      <a:defRPr sz="3913" kern="1200">
        <a:solidFill>
          <a:schemeClr val="tx1"/>
        </a:solidFill>
        <a:latin typeface="+mn-lt"/>
        <a:ea typeface="+mn-ea"/>
        <a:cs typeface="+mn-cs"/>
      </a:defRPr>
    </a:lvl7pPr>
    <a:lvl8pPr marL="10437144" algn="l" defTabSz="2982041" rtl="0" eaLnBrk="1" latinLnBrk="0" hangingPunct="1">
      <a:defRPr sz="3913" kern="1200">
        <a:solidFill>
          <a:schemeClr val="tx1"/>
        </a:solidFill>
        <a:latin typeface="+mn-lt"/>
        <a:ea typeface="+mn-ea"/>
        <a:cs typeface="+mn-cs"/>
      </a:defRPr>
    </a:lvl8pPr>
    <a:lvl9pPr marL="11928165" algn="l" defTabSz="2982041" rtl="0" eaLnBrk="1" latinLnBrk="0" hangingPunct="1">
      <a:defRPr sz="391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r>
              <a:rPr lang="en-US" dirty="0" smtClean="0"/>
              <a:t>Add goal and conclusion</a:t>
            </a:r>
          </a:p>
          <a:p>
            <a:endParaRPr lang="en-US" dirty="0" smtClean="0"/>
          </a:p>
          <a:p>
            <a:r>
              <a:rPr lang="en-US" dirty="0" smtClean="0"/>
              <a:t>Conclusion?</a:t>
            </a:r>
          </a:p>
          <a:p>
            <a:r>
              <a:rPr lang="en-US" dirty="0" smtClean="0"/>
              <a:t>“Structures can be learned”</a:t>
            </a:r>
          </a:p>
          <a:p>
            <a:r>
              <a:rPr lang="en-US" dirty="0" smtClean="0"/>
              <a:t>“this or this is difficult”</a:t>
            </a:r>
          </a:p>
          <a:p>
            <a:r>
              <a:rPr lang="en-US" dirty="0" smtClean="0"/>
              <a:t>“NEAT</a:t>
            </a:r>
            <a:r>
              <a:rPr lang="en-US" baseline="0" dirty="0" smtClean="0"/>
              <a:t> + </a:t>
            </a:r>
            <a:r>
              <a:rPr lang="en-US" baseline="0" dirty="0" err="1" smtClean="0"/>
              <a:t>Hebbian</a:t>
            </a:r>
            <a:r>
              <a:rPr lang="en-US" baseline="0" dirty="0" smtClean="0"/>
              <a:t> = good tool for finding biologically plausible topologies”</a:t>
            </a:r>
          </a:p>
          <a:p>
            <a:endParaRPr lang="en-US" baseline="0" dirty="0" smtClean="0"/>
          </a:p>
          <a:p>
            <a:r>
              <a:rPr lang="en-US" baseline="0" dirty="0" smtClean="0"/>
              <a:t>Rerun test for 12345-unordered-positive-dynamic-magnitude-hebbian-20-threshold-no-reset-2?</a:t>
            </a:r>
          </a:p>
          <a:p>
            <a:endParaRPr lang="en-US" dirty="0" smtClean="0"/>
          </a:p>
        </p:txBody>
      </p:sp>
      <p:sp>
        <p:nvSpPr>
          <p:cNvPr id="4" name="Slide Number Placeholder 3"/>
          <p:cNvSpPr>
            <a:spLocks noGrp="1"/>
          </p:cNvSpPr>
          <p:nvPr>
            <p:ph type="sldNum" sz="quarter" idx="10"/>
          </p:nvPr>
        </p:nvSpPr>
        <p:spPr/>
        <p:txBody>
          <a:bodyPr/>
          <a:lstStyle/>
          <a:p>
            <a:fld id="{5FE71E9D-D692-4B0B-88DF-A4113A4B80F6}" type="slidenum">
              <a:rPr lang="en-US" smtClean="0"/>
              <a:t>1</a:t>
            </a:fld>
            <a:endParaRPr lang="en-US"/>
          </a:p>
        </p:txBody>
      </p:sp>
    </p:spTree>
    <p:extLst>
      <p:ext uri="{BB962C8B-B14F-4D97-AF65-F5344CB8AC3E}">
        <p14:creationId xmlns:p14="http://schemas.microsoft.com/office/powerpoint/2010/main" val="1627095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D80956-8434-4A96-8ED4-0709A8411F5B}"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2768874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80956-8434-4A96-8ED4-0709A8411F5B}"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3389311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80956-8434-4A96-8ED4-0709A8411F5B}"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329784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80956-8434-4A96-8ED4-0709A8411F5B}"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3717058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80956-8434-4A96-8ED4-0709A8411F5B}"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3529032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D80956-8434-4A96-8ED4-0709A8411F5B}" type="datetimeFigureOut">
              <a:rPr lang="en-US" smtClean="0"/>
              <a:t>2023-10-16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282853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D80956-8434-4A96-8ED4-0709A8411F5B}" type="datetimeFigureOut">
              <a:rPr lang="en-US" smtClean="0"/>
              <a:t>2023-10-16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246068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D80956-8434-4A96-8ED4-0709A8411F5B}" type="datetimeFigureOut">
              <a:rPr lang="en-US" smtClean="0"/>
              <a:t>2023-10-16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2026622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80956-8434-4A96-8ED4-0709A8411F5B}" type="datetimeFigureOut">
              <a:rPr lang="en-US" smtClean="0"/>
              <a:t>2023-10-16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4023360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80956-8434-4A96-8ED4-0709A8411F5B}" type="datetimeFigureOut">
              <a:rPr lang="en-US" smtClean="0"/>
              <a:t>2023-10-16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657146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80956-8434-4A96-8ED4-0709A8411F5B}" type="datetimeFigureOut">
              <a:rPr lang="en-US" smtClean="0"/>
              <a:t>2023-10-16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1727497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25D80956-8434-4A96-8ED4-0709A8411F5B}" type="datetimeFigureOut">
              <a:rPr lang="en-US" smtClean="0"/>
              <a:t>2023-10-16</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578A5A37-F15C-44B9-9AE5-F2CB26D2B113}" type="slidenum">
              <a:rPr lang="en-US" smtClean="0"/>
              <a:t>‹#›</a:t>
            </a:fld>
            <a:endParaRPr lang="en-US"/>
          </a:p>
        </p:txBody>
      </p:sp>
    </p:spTree>
    <p:extLst>
      <p:ext uri="{BB962C8B-B14F-4D97-AF65-F5344CB8AC3E}">
        <p14:creationId xmlns:p14="http://schemas.microsoft.com/office/powerpoint/2010/main" val="15794899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 name="Picture 1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51668" y="31404262"/>
            <a:ext cx="4612166" cy="3459124"/>
          </a:xfrm>
          <a:prstGeom prst="rect">
            <a:avLst/>
          </a:prstGeom>
        </p:spPr>
      </p:pic>
      <p:sp>
        <p:nvSpPr>
          <p:cNvPr id="150" name="Rectangle 149"/>
          <p:cNvSpPr/>
          <p:nvPr/>
        </p:nvSpPr>
        <p:spPr>
          <a:xfrm>
            <a:off x="10588141" y="12726863"/>
            <a:ext cx="9089304" cy="418945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74" name="TextBox 73"/>
          <p:cNvSpPr txBox="1"/>
          <p:nvPr/>
        </p:nvSpPr>
        <p:spPr>
          <a:xfrm>
            <a:off x="20938847" y="8717765"/>
            <a:ext cx="7797427" cy="3197286"/>
          </a:xfrm>
          <a:prstGeom prst="rect">
            <a:avLst/>
          </a:prstGeom>
          <a:noFill/>
        </p:spPr>
        <p:txBody>
          <a:bodyPr wrap="square" rtlCol="0">
            <a:spAutoFit/>
          </a:bodyPr>
          <a:lstStyle/>
          <a:p>
            <a:r>
              <a:rPr lang="en-US" sz="2522" dirty="0"/>
              <a:t>NEAT </a:t>
            </a:r>
            <a:r>
              <a:rPr lang="en-US" sz="2522" dirty="0"/>
              <a:t>generates </a:t>
            </a:r>
            <a:r>
              <a:rPr lang="en-US" sz="2522" dirty="0"/>
              <a:t>artificial neural networks with topologies that evolve alongside network </a:t>
            </a:r>
            <a:r>
              <a:rPr lang="en-US" sz="2522" dirty="0"/>
              <a:t>weights. By simulating evolution, </a:t>
            </a:r>
            <a:r>
              <a:rPr lang="en-US" sz="2522" dirty="0"/>
              <a:t>NEAT can discover </a:t>
            </a:r>
            <a:r>
              <a:rPr lang="en-US" sz="2522" dirty="0"/>
              <a:t>potent network architectures without </a:t>
            </a:r>
            <a:r>
              <a:rPr lang="en-US" sz="2522" dirty="0"/>
              <a:t>extensive human design </a:t>
            </a:r>
            <a:r>
              <a:rPr lang="en-US" sz="2522" dirty="0"/>
              <a:t>input.</a:t>
            </a:r>
          </a:p>
          <a:p>
            <a:endParaRPr lang="en-US" sz="2522" dirty="0"/>
          </a:p>
          <a:p>
            <a:r>
              <a:rPr lang="en-US" sz="2522" dirty="0"/>
              <a:t>By combining NEAT and </a:t>
            </a:r>
            <a:r>
              <a:rPr lang="en-US" sz="2522" dirty="0" err="1"/>
              <a:t>Hebbian</a:t>
            </a:r>
            <a:r>
              <a:rPr lang="en-US" sz="2522" dirty="0"/>
              <a:t> learning, we can explore wide arrays of network structures in an intelligent manner.</a:t>
            </a:r>
          </a:p>
          <a:p>
            <a:endParaRPr lang="en-US" sz="2522" dirty="0"/>
          </a:p>
        </p:txBody>
      </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2325" y="31426899"/>
            <a:ext cx="4612166" cy="3459124"/>
          </a:xfrm>
          <a:prstGeom prst="rect">
            <a:avLst/>
          </a:prstGeom>
        </p:spPr>
      </p:pic>
      <p:pic>
        <p:nvPicPr>
          <p:cNvPr id="136" name="Picture 1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76444" y="31426899"/>
            <a:ext cx="4612166" cy="3459124"/>
          </a:xfrm>
          <a:prstGeom prst="rect">
            <a:avLst/>
          </a:prstGeom>
        </p:spPr>
      </p:pic>
      <p:sp>
        <p:nvSpPr>
          <p:cNvPr id="129" name="Rectangle 128"/>
          <p:cNvSpPr/>
          <p:nvPr/>
        </p:nvSpPr>
        <p:spPr>
          <a:xfrm>
            <a:off x="1529874" y="19084716"/>
            <a:ext cx="27303343" cy="16266225"/>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66" name="TextBox 65"/>
          <p:cNvSpPr txBox="1"/>
          <p:nvPr/>
        </p:nvSpPr>
        <p:spPr>
          <a:xfrm>
            <a:off x="11234907" y="5002345"/>
            <a:ext cx="7797461" cy="2809167"/>
          </a:xfrm>
          <a:prstGeom prst="rect">
            <a:avLst/>
          </a:prstGeom>
          <a:noFill/>
        </p:spPr>
        <p:txBody>
          <a:bodyPr wrap="square" rtlCol="0">
            <a:spAutoFit/>
          </a:bodyPr>
          <a:lstStyle/>
          <a:p>
            <a:r>
              <a:rPr lang="en-US" sz="2522" dirty="0"/>
              <a:t>Temporal prediction, where the brain anticipates future events from past data, can contribute </a:t>
            </a:r>
            <a:r>
              <a:rPr lang="en-US" sz="2522" dirty="0"/>
              <a:t>to reaction </a:t>
            </a:r>
            <a:r>
              <a:rPr lang="en-US" sz="2522" dirty="0"/>
              <a:t>times, rhythmic actions, and social interactions</a:t>
            </a:r>
            <a:r>
              <a:rPr lang="en-US" sz="2522" dirty="0"/>
              <a:t>.</a:t>
            </a:r>
          </a:p>
          <a:p>
            <a:endParaRPr lang="en-US" sz="2522" dirty="0"/>
          </a:p>
          <a:p>
            <a:r>
              <a:rPr lang="en-US" sz="2522" dirty="0"/>
              <a:t>While </a:t>
            </a:r>
            <a:r>
              <a:rPr lang="en-US" sz="2522" dirty="0"/>
              <a:t>we recognize key brain areas involved, the substructures facilitating these behaviors remain elusive</a:t>
            </a:r>
            <a:r>
              <a:rPr lang="en-US" sz="2522" dirty="0"/>
              <a:t>.</a:t>
            </a:r>
          </a:p>
          <a:p>
            <a:endParaRPr lang="en-US" sz="2522" dirty="0"/>
          </a:p>
        </p:txBody>
      </p:sp>
      <p:sp>
        <p:nvSpPr>
          <p:cNvPr id="17" name="Rectangle 16"/>
          <p:cNvSpPr/>
          <p:nvPr/>
        </p:nvSpPr>
        <p:spPr>
          <a:xfrm>
            <a:off x="20395372" y="11892788"/>
            <a:ext cx="9087389" cy="580950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4" name="Rectangle 3"/>
          <p:cNvSpPr/>
          <p:nvPr/>
        </p:nvSpPr>
        <p:spPr>
          <a:xfrm>
            <a:off x="10462211" y="3773999"/>
            <a:ext cx="9342854"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2" name="Title 1"/>
          <p:cNvSpPr>
            <a:spLocks noGrp="1"/>
          </p:cNvSpPr>
          <p:nvPr>
            <p:ph type="ctrTitle"/>
          </p:nvPr>
        </p:nvSpPr>
        <p:spPr>
          <a:xfrm>
            <a:off x="2270045" y="1716367"/>
            <a:ext cx="25727184" cy="1231645"/>
          </a:xfrm>
          <a:solidFill>
            <a:schemeClr val="accent1"/>
          </a:solidFill>
          <a:ln>
            <a:noFill/>
          </a:ln>
          <a:effectLst/>
        </p:spPr>
        <p:txBody>
          <a:bodyPr>
            <a:noAutofit/>
          </a:bodyPr>
          <a:lstStyle/>
          <a:p>
            <a:r>
              <a:rPr lang="en-US" sz="7566"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Evolving Biologically Plausible Networks for Temporal </a:t>
            </a:r>
            <a:r>
              <a:rPr lang="en-US" sz="7566"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Prediction</a:t>
            </a:r>
            <a:endParaRPr lang="en-US" sz="7566"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5" name="TextBox 14"/>
          <p:cNvSpPr txBox="1"/>
          <p:nvPr/>
        </p:nvSpPr>
        <p:spPr>
          <a:xfrm>
            <a:off x="2364811" y="2958616"/>
            <a:ext cx="25632418" cy="480453"/>
          </a:xfrm>
          <a:prstGeom prst="rect">
            <a:avLst/>
          </a:prstGeom>
          <a:noFill/>
        </p:spPr>
        <p:txBody>
          <a:bodyPr wrap="square" rtlCol="0">
            <a:spAutoFit/>
          </a:bodyPr>
          <a:lstStyle/>
          <a:p>
            <a:pPr algn="r"/>
            <a:r>
              <a:rPr lang="en-US" sz="2522" dirty="0"/>
              <a:t>Sondre H. Elgaaen, Felix B. Kern, </a:t>
            </a:r>
            <a:r>
              <a:rPr lang="en-US" sz="2522" dirty="0" err="1"/>
              <a:t>Zenas</a:t>
            </a:r>
            <a:r>
              <a:rPr lang="en-US" sz="2522" dirty="0"/>
              <a:t> C. Chao</a:t>
            </a:r>
          </a:p>
        </p:txBody>
      </p:sp>
      <p:sp>
        <p:nvSpPr>
          <p:cNvPr id="65" name="Rectangle 64"/>
          <p:cNvSpPr/>
          <p:nvPr/>
        </p:nvSpPr>
        <p:spPr>
          <a:xfrm>
            <a:off x="10588985" y="4710844"/>
            <a:ext cx="9089304" cy="3074084"/>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67" name="TextBox 66"/>
          <p:cNvSpPr txBox="1"/>
          <p:nvPr/>
        </p:nvSpPr>
        <p:spPr>
          <a:xfrm>
            <a:off x="10481808" y="4065501"/>
            <a:ext cx="9303658" cy="577402"/>
          </a:xfrm>
          <a:prstGeom prst="rect">
            <a:avLst/>
          </a:prstGeom>
          <a:noFill/>
        </p:spPr>
        <p:txBody>
          <a:bodyPr wrap="square" rtlCol="0">
            <a:spAutoFit/>
          </a:bodyPr>
          <a:lstStyle/>
          <a:p>
            <a:pPr algn="ctr"/>
            <a:r>
              <a:rPr lang="en-US" sz="3152" b="1" dirty="0"/>
              <a:t>Temporal Prediction</a:t>
            </a:r>
            <a:endParaRPr lang="en-US" sz="3152" b="1" dirty="0"/>
          </a:p>
        </p:txBody>
      </p:sp>
      <p:sp>
        <p:nvSpPr>
          <p:cNvPr id="72" name="Rectangle 71"/>
          <p:cNvSpPr/>
          <p:nvPr/>
        </p:nvSpPr>
        <p:spPr>
          <a:xfrm>
            <a:off x="20266683" y="7499868"/>
            <a:ext cx="9342854"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73" name="Rectangle 72"/>
          <p:cNvSpPr/>
          <p:nvPr/>
        </p:nvSpPr>
        <p:spPr>
          <a:xfrm>
            <a:off x="20393457" y="8343027"/>
            <a:ext cx="9089304" cy="3549762"/>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75" name="TextBox 74"/>
          <p:cNvSpPr txBox="1"/>
          <p:nvPr/>
        </p:nvSpPr>
        <p:spPr>
          <a:xfrm>
            <a:off x="20286280" y="7790522"/>
            <a:ext cx="9303658" cy="577402"/>
          </a:xfrm>
          <a:prstGeom prst="rect">
            <a:avLst/>
          </a:prstGeom>
          <a:noFill/>
        </p:spPr>
        <p:txBody>
          <a:bodyPr wrap="square" rtlCol="0">
            <a:spAutoFit/>
          </a:bodyPr>
          <a:lstStyle/>
          <a:p>
            <a:pPr algn="ctr"/>
            <a:r>
              <a:rPr lang="en-US" sz="3152" b="1" dirty="0" err="1"/>
              <a:t>NeuroEvolution</a:t>
            </a:r>
            <a:r>
              <a:rPr lang="en-US" sz="3152" b="1" dirty="0"/>
              <a:t> of Augmenting Topologies (NEAT)</a:t>
            </a:r>
            <a:endParaRPr lang="en-US" sz="3152" b="1" dirty="0"/>
          </a:p>
        </p:txBody>
      </p:sp>
      <p:sp>
        <p:nvSpPr>
          <p:cNvPr id="76" name="Rounded Rectangle 75"/>
          <p:cNvSpPr/>
          <p:nvPr/>
        </p:nvSpPr>
        <p:spPr>
          <a:xfrm>
            <a:off x="22583081" y="11811728"/>
            <a:ext cx="4702811"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16" name="Rounded Rectangle 15"/>
          <p:cNvSpPr/>
          <p:nvPr/>
        </p:nvSpPr>
        <p:spPr>
          <a:xfrm>
            <a:off x="12778591" y="7711314"/>
            <a:ext cx="4702811"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83" name="Rectangle 82"/>
          <p:cNvSpPr/>
          <p:nvPr/>
        </p:nvSpPr>
        <p:spPr>
          <a:xfrm>
            <a:off x="10462211" y="8313247"/>
            <a:ext cx="9342854"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84" name="Rectangle 83"/>
          <p:cNvSpPr/>
          <p:nvPr/>
        </p:nvSpPr>
        <p:spPr>
          <a:xfrm>
            <a:off x="10588985" y="9166856"/>
            <a:ext cx="9089304" cy="3560008"/>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85" name="TextBox 84"/>
          <p:cNvSpPr txBox="1"/>
          <p:nvPr/>
        </p:nvSpPr>
        <p:spPr>
          <a:xfrm>
            <a:off x="11231283" y="9541593"/>
            <a:ext cx="7797427" cy="3197286"/>
          </a:xfrm>
          <a:prstGeom prst="rect">
            <a:avLst/>
          </a:prstGeom>
          <a:noFill/>
        </p:spPr>
        <p:txBody>
          <a:bodyPr wrap="square" rtlCol="0">
            <a:spAutoFit/>
          </a:bodyPr>
          <a:lstStyle/>
          <a:p>
            <a:r>
              <a:rPr lang="en-US" sz="2522" dirty="0" err="1"/>
              <a:t>Hebbian</a:t>
            </a:r>
            <a:r>
              <a:rPr lang="en-US" sz="2522" dirty="0"/>
              <a:t> learning, often summarized </a:t>
            </a:r>
            <a:r>
              <a:rPr lang="en-US" sz="2522" dirty="0"/>
              <a:t>as "neurons </a:t>
            </a:r>
            <a:r>
              <a:rPr lang="en-US" sz="2522" dirty="0"/>
              <a:t>that fire together, wire </a:t>
            </a:r>
            <a:r>
              <a:rPr lang="en-US" sz="2522" dirty="0"/>
              <a:t>together“, postulates </a:t>
            </a:r>
            <a:r>
              <a:rPr lang="en-US" sz="2522" dirty="0"/>
              <a:t>that if two neurons on either side of a synapse </a:t>
            </a:r>
            <a:r>
              <a:rPr lang="en-US" sz="2522" dirty="0"/>
              <a:t>are </a:t>
            </a:r>
            <a:r>
              <a:rPr lang="en-US" sz="2522" dirty="0"/>
              <a:t>activated simultaneously, the strength of that synapse increases. </a:t>
            </a:r>
            <a:endParaRPr lang="en-US" sz="2522" dirty="0"/>
          </a:p>
          <a:p>
            <a:endParaRPr lang="en-US" sz="2522" dirty="0"/>
          </a:p>
          <a:p>
            <a:r>
              <a:rPr lang="en-US" sz="2522" dirty="0"/>
              <a:t>By utilizing </a:t>
            </a:r>
            <a:r>
              <a:rPr lang="en-US" sz="2522" dirty="0" err="1"/>
              <a:t>Hebbian</a:t>
            </a:r>
            <a:r>
              <a:rPr lang="en-US" sz="2522" dirty="0"/>
              <a:t> learning, evolved networks are able to learn in a biologically plausible manner.</a:t>
            </a:r>
          </a:p>
          <a:p>
            <a:endParaRPr lang="en-US" sz="2522" dirty="0"/>
          </a:p>
        </p:txBody>
      </p:sp>
      <p:sp>
        <p:nvSpPr>
          <p:cNvPr id="86" name="TextBox 85"/>
          <p:cNvSpPr txBox="1"/>
          <p:nvPr/>
        </p:nvSpPr>
        <p:spPr>
          <a:xfrm>
            <a:off x="10481808" y="8604749"/>
            <a:ext cx="9303658" cy="577402"/>
          </a:xfrm>
          <a:prstGeom prst="rect">
            <a:avLst/>
          </a:prstGeom>
          <a:noFill/>
        </p:spPr>
        <p:txBody>
          <a:bodyPr wrap="square" rtlCol="0">
            <a:spAutoFit/>
          </a:bodyPr>
          <a:lstStyle/>
          <a:p>
            <a:pPr algn="ctr"/>
            <a:r>
              <a:rPr lang="en-US" sz="3152" b="1" dirty="0" err="1"/>
              <a:t>Hebbian</a:t>
            </a:r>
            <a:r>
              <a:rPr lang="en-US" sz="3152" b="1" dirty="0"/>
              <a:t> Learning</a:t>
            </a:r>
            <a:endParaRPr lang="en-US" sz="3152" b="1" dirty="0"/>
          </a:p>
        </p:txBody>
      </p:sp>
      <p:sp>
        <p:nvSpPr>
          <p:cNvPr id="87" name="Rounded Rectangle 86"/>
          <p:cNvSpPr/>
          <p:nvPr/>
        </p:nvSpPr>
        <p:spPr>
          <a:xfrm>
            <a:off x="12686050" y="12663206"/>
            <a:ext cx="4702811"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88" name="Rectangle 87"/>
          <p:cNvSpPr/>
          <p:nvPr/>
        </p:nvSpPr>
        <p:spPr>
          <a:xfrm>
            <a:off x="686639" y="8310690"/>
            <a:ext cx="9342854"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89" name="Rectangle 88"/>
          <p:cNvSpPr/>
          <p:nvPr/>
        </p:nvSpPr>
        <p:spPr>
          <a:xfrm>
            <a:off x="813413" y="9247535"/>
            <a:ext cx="9089304" cy="382471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90" name="TextBox 89"/>
          <p:cNvSpPr txBox="1"/>
          <p:nvPr/>
        </p:nvSpPr>
        <p:spPr>
          <a:xfrm>
            <a:off x="1363152" y="9539036"/>
            <a:ext cx="7797427" cy="3585405"/>
          </a:xfrm>
          <a:prstGeom prst="rect">
            <a:avLst/>
          </a:prstGeom>
          <a:noFill/>
        </p:spPr>
        <p:txBody>
          <a:bodyPr wrap="square" rtlCol="0">
            <a:spAutoFit/>
          </a:bodyPr>
          <a:lstStyle/>
          <a:p>
            <a:r>
              <a:rPr lang="en-US" sz="2522" dirty="0"/>
              <a:t>A simple timing-task aimed at developing networks whose only function is to encode the information needed to learn timings.</a:t>
            </a:r>
          </a:p>
          <a:p>
            <a:endParaRPr lang="en-US" sz="2522" dirty="0"/>
          </a:p>
          <a:p>
            <a:r>
              <a:rPr lang="en-US" sz="2522" dirty="0"/>
              <a:t>A </a:t>
            </a:r>
            <a:r>
              <a:rPr lang="en-US" sz="2522" b="1" dirty="0">
                <a:solidFill>
                  <a:schemeClr val="accent4">
                    <a:lumMod val="75000"/>
                  </a:schemeClr>
                </a:solidFill>
              </a:rPr>
              <a:t>Ready</a:t>
            </a:r>
            <a:r>
              <a:rPr lang="en-US" sz="2522" dirty="0"/>
              <a:t> signal is sent to prepare the network for a coming </a:t>
            </a:r>
            <a:r>
              <a:rPr lang="en-US" sz="2522" b="1" dirty="0">
                <a:solidFill>
                  <a:schemeClr val="accent6">
                    <a:lumMod val="75000"/>
                  </a:schemeClr>
                </a:solidFill>
              </a:rPr>
              <a:t>Go </a:t>
            </a:r>
            <a:r>
              <a:rPr lang="en-US" sz="2522" dirty="0"/>
              <a:t>signal, whose timing the network is made to predict. Then there’s a random delay before the next trial to ensure the network truly responds to the </a:t>
            </a:r>
            <a:r>
              <a:rPr lang="en-US" sz="2522" b="1" dirty="0">
                <a:solidFill>
                  <a:schemeClr val="accent4">
                    <a:lumMod val="75000"/>
                  </a:schemeClr>
                </a:solidFill>
              </a:rPr>
              <a:t>Ready</a:t>
            </a:r>
            <a:r>
              <a:rPr lang="en-US" sz="2522" dirty="0"/>
              <a:t> signal.</a:t>
            </a:r>
          </a:p>
          <a:p>
            <a:endParaRPr lang="en-US" sz="2522" dirty="0"/>
          </a:p>
        </p:txBody>
      </p:sp>
      <p:sp>
        <p:nvSpPr>
          <p:cNvPr id="91" name="TextBox 90"/>
          <p:cNvSpPr txBox="1"/>
          <p:nvPr/>
        </p:nvSpPr>
        <p:spPr>
          <a:xfrm>
            <a:off x="706236" y="8602192"/>
            <a:ext cx="9303658" cy="577402"/>
          </a:xfrm>
          <a:prstGeom prst="rect">
            <a:avLst/>
          </a:prstGeom>
          <a:noFill/>
        </p:spPr>
        <p:txBody>
          <a:bodyPr wrap="square" rtlCol="0">
            <a:spAutoFit/>
          </a:bodyPr>
          <a:lstStyle/>
          <a:p>
            <a:pPr algn="ctr"/>
            <a:r>
              <a:rPr lang="en-US" sz="3152" b="1" dirty="0">
                <a:solidFill>
                  <a:schemeClr val="accent4">
                    <a:lumMod val="75000"/>
                  </a:schemeClr>
                </a:solidFill>
              </a:rPr>
              <a:t>Ready</a:t>
            </a:r>
            <a:r>
              <a:rPr lang="en-US" sz="3152" b="1" dirty="0"/>
              <a:t>-</a:t>
            </a:r>
            <a:r>
              <a:rPr lang="en-US" sz="3152" b="1" dirty="0">
                <a:solidFill>
                  <a:schemeClr val="accent6">
                    <a:lumMod val="75000"/>
                  </a:schemeClr>
                </a:solidFill>
              </a:rPr>
              <a:t>Go</a:t>
            </a:r>
            <a:r>
              <a:rPr lang="en-US" sz="3152" b="1" dirty="0"/>
              <a:t> Task</a:t>
            </a:r>
            <a:endParaRPr lang="en-US" sz="3152" b="1" dirty="0"/>
          </a:p>
        </p:txBody>
      </p:sp>
      <p:sp>
        <p:nvSpPr>
          <p:cNvPr id="93" name="Rectangle 92"/>
          <p:cNvSpPr/>
          <p:nvPr/>
        </p:nvSpPr>
        <p:spPr>
          <a:xfrm>
            <a:off x="813413" y="13072251"/>
            <a:ext cx="9089304" cy="4039412"/>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92" name="Rounded Rectangle 91"/>
          <p:cNvSpPr/>
          <p:nvPr/>
        </p:nvSpPr>
        <p:spPr>
          <a:xfrm>
            <a:off x="2910477" y="13009074"/>
            <a:ext cx="4702811"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97" name="Rectangle 96"/>
          <p:cNvSpPr/>
          <p:nvPr/>
        </p:nvSpPr>
        <p:spPr>
          <a:xfrm>
            <a:off x="20266683" y="3773999"/>
            <a:ext cx="9342854"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98" name="Rectangle 97"/>
          <p:cNvSpPr/>
          <p:nvPr/>
        </p:nvSpPr>
        <p:spPr>
          <a:xfrm>
            <a:off x="20393457" y="4533923"/>
            <a:ext cx="9089304" cy="247652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99" name="TextBox 98"/>
          <p:cNvSpPr txBox="1"/>
          <p:nvPr/>
        </p:nvSpPr>
        <p:spPr>
          <a:xfrm>
            <a:off x="20943197" y="5002346"/>
            <a:ext cx="7797461" cy="2032929"/>
          </a:xfrm>
          <a:prstGeom prst="rect">
            <a:avLst/>
          </a:prstGeom>
          <a:noFill/>
        </p:spPr>
        <p:txBody>
          <a:bodyPr wrap="square" rtlCol="0">
            <a:spAutoFit/>
          </a:bodyPr>
          <a:lstStyle/>
          <a:p>
            <a:r>
              <a:rPr lang="en-US" sz="2522" dirty="0"/>
              <a:t>Biological plausibility </a:t>
            </a:r>
            <a:r>
              <a:rPr lang="en-US" sz="2522" dirty="0"/>
              <a:t>refers to AI </a:t>
            </a:r>
            <a:r>
              <a:rPr lang="en-US" sz="2522" dirty="0"/>
              <a:t>models that mirror the brain's architecture and </a:t>
            </a:r>
            <a:r>
              <a:rPr lang="en-US" sz="2522" dirty="0"/>
              <a:t>functions. By emulating natural </a:t>
            </a:r>
            <a:r>
              <a:rPr lang="en-US" sz="2522" dirty="0"/>
              <a:t>neural systems, </a:t>
            </a:r>
            <a:r>
              <a:rPr lang="en-US" sz="2522" dirty="0"/>
              <a:t>these networks provide insight </a:t>
            </a:r>
            <a:r>
              <a:rPr lang="en-US" sz="2522" dirty="0"/>
              <a:t>into brain operations and </a:t>
            </a:r>
            <a:r>
              <a:rPr lang="en-US" sz="2522" dirty="0"/>
              <a:t>improve AI </a:t>
            </a:r>
            <a:r>
              <a:rPr lang="en-US" sz="2522" dirty="0"/>
              <a:t>adaptability and resilience</a:t>
            </a:r>
            <a:r>
              <a:rPr lang="en-US" sz="2522" dirty="0"/>
              <a:t>.</a:t>
            </a:r>
          </a:p>
          <a:p>
            <a:endParaRPr lang="en-US" sz="2522" dirty="0"/>
          </a:p>
        </p:txBody>
      </p:sp>
      <p:sp>
        <p:nvSpPr>
          <p:cNvPr id="100" name="TextBox 99"/>
          <p:cNvSpPr txBox="1"/>
          <p:nvPr/>
        </p:nvSpPr>
        <p:spPr>
          <a:xfrm>
            <a:off x="20286280" y="4065501"/>
            <a:ext cx="9303658" cy="577402"/>
          </a:xfrm>
          <a:prstGeom prst="rect">
            <a:avLst/>
          </a:prstGeom>
          <a:noFill/>
        </p:spPr>
        <p:txBody>
          <a:bodyPr wrap="square" rtlCol="0">
            <a:spAutoFit/>
          </a:bodyPr>
          <a:lstStyle/>
          <a:p>
            <a:pPr algn="ctr"/>
            <a:r>
              <a:rPr lang="en-US" sz="3152" b="1" dirty="0"/>
              <a:t>Biological Plausibility</a:t>
            </a:r>
            <a:endParaRPr lang="en-US" sz="3152" b="1" dirty="0"/>
          </a:p>
        </p:txBody>
      </p:sp>
      <p:sp>
        <p:nvSpPr>
          <p:cNvPr id="101" name="Rounded Rectangle 100"/>
          <p:cNvSpPr/>
          <p:nvPr/>
        </p:nvSpPr>
        <p:spPr>
          <a:xfrm>
            <a:off x="22491932" y="6944261"/>
            <a:ext cx="4702811"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pic>
        <p:nvPicPr>
          <p:cNvPr id="20" name="Picture 19"/>
          <p:cNvPicPr>
            <a:picLocks noChangeAspect="1"/>
          </p:cNvPicPr>
          <p:nvPr/>
        </p:nvPicPr>
        <p:blipFill>
          <a:blip r:embed="rId6"/>
          <a:stretch>
            <a:fillRect/>
          </a:stretch>
        </p:blipFill>
        <p:spPr>
          <a:xfrm>
            <a:off x="2273356" y="20030783"/>
            <a:ext cx="4910109" cy="5916156"/>
          </a:xfrm>
          <a:prstGeom prst="rect">
            <a:avLst/>
          </a:prstGeom>
        </p:spPr>
      </p:pic>
      <p:sp>
        <p:nvSpPr>
          <p:cNvPr id="102" name="Rectangle 101"/>
          <p:cNvSpPr/>
          <p:nvPr/>
        </p:nvSpPr>
        <p:spPr>
          <a:xfrm>
            <a:off x="592954" y="36084562"/>
            <a:ext cx="9342854"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103" name="Rectangle 102"/>
          <p:cNvSpPr/>
          <p:nvPr/>
        </p:nvSpPr>
        <p:spPr>
          <a:xfrm>
            <a:off x="719728" y="36938170"/>
            <a:ext cx="9089304" cy="3164205"/>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104" name="TextBox 103"/>
          <p:cNvSpPr txBox="1"/>
          <p:nvPr/>
        </p:nvSpPr>
        <p:spPr>
          <a:xfrm>
            <a:off x="1269468" y="37312908"/>
            <a:ext cx="7797461" cy="2809167"/>
          </a:xfrm>
          <a:prstGeom prst="rect">
            <a:avLst/>
          </a:prstGeom>
          <a:noFill/>
        </p:spPr>
        <p:txBody>
          <a:bodyPr wrap="square" rtlCol="0">
            <a:spAutoFit/>
          </a:bodyPr>
          <a:lstStyle/>
          <a:p>
            <a:r>
              <a:rPr lang="en-US" sz="2522" dirty="0"/>
              <a:t>The evolved networks are well-performing, compact and biologically plausible. Combining NEAT and </a:t>
            </a:r>
            <a:r>
              <a:rPr lang="en-US" sz="2522" dirty="0" err="1"/>
              <a:t>Hebbian</a:t>
            </a:r>
            <a:r>
              <a:rPr lang="en-US" sz="2522" dirty="0"/>
              <a:t> learning shows promise for finding networks that can give insight into cognitive temporal functions. Systems to ensure interpretability of the results will be needed for more complex problems. </a:t>
            </a:r>
          </a:p>
          <a:p>
            <a:endParaRPr lang="en-US" sz="2522" dirty="0"/>
          </a:p>
        </p:txBody>
      </p:sp>
      <p:sp>
        <p:nvSpPr>
          <p:cNvPr id="105" name="TextBox 104"/>
          <p:cNvSpPr txBox="1"/>
          <p:nvPr/>
        </p:nvSpPr>
        <p:spPr>
          <a:xfrm>
            <a:off x="612551" y="36376064"/>
            <a:ext cx="9303658" cy="577402"/>
          </a:xfrm>
          <a:prstGeom prst="rect">
            <a:avLst/>
          </a:prstGeom>
          <a:noFill/>
        </p:spPr>
        <p:txBody>
          <a:bodyPr wrap="square" rtlCol="0">
            <a:spAutoFit/>
          </a:bodyPr>
          <a:lstStyle/>
          <a:p>
            <a:pPr algn="ctr"/>
            <a:r>
              <a:rPr lang="en-US" sz="3152" b="1" dirty="0"/>
              <a:t>Conclusion</a:t>
            </a:r>
            <a:endParaRPr lang="en-US" sz="3152" b="1" dirty="0"/>
          </a:p>
        </p:txBody>
      </p:sp>
      <p:sp>
        <p:nvSpPr>
          <p:cNvPr id="106" name="Rounded Rectangle 105"/>
          <p:cNvSpPr/>
          <p:nvPr/>
        </p:nvSpPr>
        <p:spPr>
          <a:xfrm>
            <a:off x="2818204" y="40022253"/>
            <a:ext cx="4702811"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112" name="Rectangle 111"/>
          <p:cNvSpPr/>
          <p:nvPr/>
        </p:nvSpPr>
        <p:spPr>
          <a:xfrm>
            <a:off x="686639" y="3773999"/>
            <a:ext cx="9342854"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113" name="Rectangle 112"/>
          <p:cNvSpPr/>
          <p:nvPr/>
        </p:nvSpPr>
        <p:spPr>
          <a:xfrm>
            <a:off x="813413" y="4627608"/>
            <a:ext cx="9089304" cy="315732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114" name="TextBox 113"/>
          <p:cNvSpPr txBox="1"/>
          <p:nvPr/>
        </p:nvSpPr>
        <p:spPr>
          <a:xfrm>
            <a:off x="1363152" y="5002345"/>
            <a:ext cx="7797461" cy="2809167"/>
          </a:xfrm>
          <a:prstGeom prst="rect">
            <a:avLst/>
          </a:prstGeom>
          <a:noFill/>
        </p:spPr>
        <p:txBody>
          <a:bodyPr wrap="square" rtlCol="0">
            <a:spAutoFit/>
          </a:bodyPr>
          <a:lstStyle/>
          <a:p>
            <a:r>
              <a:rPr lang="en-US" sz="2522" dirty="0"/>
              <a:t>This work combines the </a:t>
            </a:r>
            <a:r>
              <a:rPr lang="en-US" sz="2522" dirty="0" err="1"/>
              <a:t>neuroevolutionary</a:t>
            </a:r>
            <a:r>
              <a:rPr lang="en-US" sz="2522" dirty="0"/>
              <a:t> NEAT algorithm with </a:t>
            </a:r>
            <a:r>
              <a:rPr lang="en-US" sz="2522" dirty="0" err="1"/>
              <a:t>Hebbian</a:t>
            </a:r>
            <a:r>
              <a:rPr lang="en-US" sz="2522" dirty="0"/>
              <a:t> learning to evolve biologically plausible networks capable of temporal prediction and learning in an organic manner. Through this we hope to discover neural network structures that provide insight into how the brain performs temporal prediction. </a:t>
            </a:r>
          </a:p>
          <a:p>
            <a:endParaRPr lang="en-US" sz="2522" dirty="0"/>
          </a:p>
        </p:txBody>
      </p:sp>
      <p:sp>
        <p:nvSpPr>
          <p:cNvPr id="115" name="TextBox 114"/>
          <p:cNvSpPr txBox="1"/>
          <p:nvPr/>
        </p:nvSpPr>
        <p:spPr>
          <a:xfrm>
            <a:off x="706236" y="4065501"/>
            <a:ext cx="9303658" cy="577402"/>
          </a:xfrm>
          <a:prstGeom prst="rect">
            <a:avLst/>
          </a:prstGeom>
          <a:noFill/>
        </p:spPr>
        <p:txBody>
          <a:bodyPr wrap="square" rtlCol="0">
            <a:spAutoFit/>
          </a:bodyPr>
          <a:lstStyle/>
          <a:p>
            <a:pPr algn="ctr"/>
            <a:r>
              <a:rPr lang="en-US" sz="3152" b="1" dirty="0"/>
              <a:t>Research Goals</a:t>
            </a:r>
            <a:endParaRPr lang="en-US" sz="3152" b="1" dirty="0"/>
          </a:p>
        </p:txBody>
      </p:sp>
      <p:sp>
        <p:nvSpPr>
          <p:cNvPr id="116" name="Rounded Rectangle 115"/>
          <p:cNvSpPr/>
          <p:nvPr/>
        </p:nvSpPr>
        <p:spPr>
          <a:xfrm>
            <a:off x="2885303" y="7716243"/>
            <a:ext cx="4702811"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pic>
        <p:nvPicPr>
          <p:cNvPr id="42" name="Picture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33449" y="25977169"/>
            <a:ext cx="5389919" cy="5833122"/>
          </a:xfrm>
          <a:prstGeom prst="rect">
            <a:avLst/>
          </a:prstGeom>
        </p:spPr>
      </p:pic>
      <p:sp>
        <p:nvSpPr>
          <p:cNvPr id="122" name="Rectangle 121"/>
          <p:cNvSpPr/>
          <p:nvPr/>
        </p:nvSpPr>
        <p:spPr>
          <a:xfrm>
            <a:off x="20360367" y="36084562"/>
            <a:ext cx="9342854"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123" name="Rectangle 122"/>
          <p:cNvSpPr/>
          <p:nvPr/>
        </p:nvSpPr>
        <p:spPr>
          <a:xfrm>
            <a:off x="20487142" y="36938170"/>
            <a:ext cx="9089304" cy="397363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124" name="TextBox 123"/>
          <p:cNvSpPr txBox="1"/>
          <p:nvPr/>
        </p:nvSpPr>
        <p:spPr>
          <a:xfrm>
            <a:off x="21035756" y="37312908"/>
            <a:ext cx="7797461" cy="3488776"/>
          </a:xfrm>
          <a:prstGeom prst="rect">
            <a:avLst/>
          </a:prstGeom>
          <a:noFill/>
        </p:spPr>
        <p:txBody>
          <a:bodyPr wrap="square" rtlCol="0">
            <a:spAutoFit/>
          </a:bodyPr>
          <a:lstStyle/>
          <a:p>
            <a:r>
              <a:rPr lang="en-US" sz="2207" dirty="0"/>
              <a:t>For their academic, administrational and economic support, I thank the following:</a:t>
            </a:r>
          </a:p>
          <a:p>
            <a:r>
              <a:rPr lang="en-US" sz="2207" dirty="0"/>
              <a:t>Shoji Takeuchi, Kazuki Nishimoto and </a:t>
            </a:r>
            <a:r>
              <a:rPr lang="en-US" sz="2207" dirty="0" err="1"/>
              <a:t>Morie</a:t>
            </a:r>
            <a:r>
              <a:rPr lang="en-US" sz="2207" dirty="0"/>
              <a:t> Watanabe of the Takeuchi Lab</a:t>
            </a:r>
          </a:p>
          <a:p>
            <a:r>
              <a:rPr lang="en-US" sz="2207" dirty="0"/>
              <a:t>Yuri Marugata and Kaori Sato of the </a:t>
            </a:r>
            <a:r>
              <a:rPr lang="en-US" sz="2207" dirty="0"/>
              <a:t>Office of International Relations </a:t>
            </a:r>
            <a:endParaRPr lang="en-US" sz="2207" dirty="0"/>
          </a:p>
          <a:p>
            <a:r>
              <a:rPr lang="en-US" sz="2207" dirty="0" err="1"/>
              <a:t>Kantaro</a:t>
            </a:r>
            <a:r>
              <a:rPr lang="en-US" sz="2207" dirty="0"/>
              <a:t> Fujiwara of the IRCN</a:t>
            </a:r>
          </a:p>
          <a:p>
            <a:r>
              <a:rPr lang="en-US" sz="2207" dirty="0"/>
              <a:t>Pauline C. </a:t>
            </a:r>
            <a:r>
              <a:rPr lang="en-US" sz="2207" dirty="0" err="1"/>
              <a:t>Haddow</a:t>
            </a:r>
            <a:r>
              <a:rPr lang="en-US" sz="2207" dirty="0"/>
              <a:t> and Keith L. Downing of the Norwegian University of Science and Technology</a:t>
            </a:r>
          </a:p>
          <a:p>
            <a:r>
              <a:rPr lang="en-US" sz="2207" dirty="0"/>
              <a:t>Norwegian Ministry of Education and </a:t>
            </a:r>
            <a:r>
              <a:rPr lang="en-US" sz="2207" dirty="0"/>
              <a:t>Research</a:t>
            </a:r>
          </a:p>
        </p:txBody>
      </p:sp>
      <p:sp>
        <p:nvSpPr>
          <p:cNvPr id="125" name="TextBox 124"/>
          <p:cNvSpPr txBox="1"/>
          <p:nvPr/>
        </p:nvSpPr>
        <p:spPr>
          <a:xfrm>
            <a:off x="20379965" y="36376064"/>
            <a:ext cx="9303658" cy="577402"/>
          </a:xfrm>
          <a:prstGeom prst="rect">
            <a:avLst/>
          </a:prstGeom>
          <a:noFill/>
        </p:spPr>
        <p:txBody>
          <a:bodyPr wrap="square" rtlCol="0">
            <a:spAutoFit/>
          </a:bodyPr>
          <a:lstStyle/>
          <a:p>
            <a:pPr algn="ctr"/>
            <a:r>
              <a:rPr lang="en-US" sz="3152" b="1" dirty="0"/>
              <a:t>Acknowledgements</a:t>
            </a:r>
            <a:endParaRPr lang="en-US" sz="3152" b="1" dirty="0"/>
          </a:p>
        </p:txBody>
      </p:sp>
      <p:sp>
        <p:nvSpPr>
          <p:cNvPr id="126" name="Rounded Rectangle 125"/>
          <p:cNvSpPr/>
          <p:nvPr/>
        </p:nvSpPr>
        <p:spPr>
          <a:xfrm>
            <a:off x="22486155" y="40854956"/>
            <a:ext cx="4702811"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127" name="Rectangle 126"/>
          <p:cNvSpPr/>
          <p:nvPr/>
        </p:nvSpPr>
        <p:spPr>
          <a:xfrm>
            <a:off x="3905979" y="18480893"/>
            <a:ext cx="22456367"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128" name="TextBox 127"/>
          <p:cNvSpPr txBox="1"/>
          <p:nvPr/>
        </p:nvSpPr>
        <p:spPr>
          <a:xfrm>
            <a:off x="3952558" y="18772395"/>
            <a:ext cx="22362159" cy="577402"/>
          </a:xfrm>
          <a:prstGeom prst="rect">
            <a:avLst/>
          </a:prstGeom>
          <a:noFill/>
        </p:spPr>
        <p:txBody>
          <a:bodyPr wrap="square" rtlCol="0">
            <a:spAutoFit/>
          </a:bodyPr>
          <a:lstStyle/>
          <a:p>
            <a:pPr algn="ctr"/>
            <a:r>
              <a:rPr lang="en-US" sz="3152" b="1" dirty="0"/>
              <a:t>Results</a:t>
            </a:r>
            <a:endParaRPr lang="en-US" sz="3152" b="1" dirty="0"/>
          </a:p>
        </p:txBody>
      </p:sp>
      <p:sp>
        <p:nvSpPr>
          <p:cNvPr id="131" name="Rectangle 130"/>
          <p:cNvSpPr/>
          <p:nvPr/>
        </p:nvSpPr>
        <p:spPr>
          <a:xfrm>
            <a:off x="10462211" y="36084562"/>
            <a:ext cx="9342854"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132" name="Rectangle 131"/>
          <p:cNvSpPr/>
          <p:nvPr/>
        </p:nvSpPr>
        <p:spPr>
          <a:xfrm>
            <a:off x="10588985" y="36938169"/>
            <a:ext cx="9089304" cy="3552305"/>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133" name="TextBox 132"/>
          <p:cNvSpPr txBox="1"/>
          <p:nvPr/>
        </p:nvSpPr>
        <p:spPr>
          <a:xfrm>
            <a:off x="11234907" y="37312908"/>
            <a:ext cx="7797461" cy="3197286"/>
          </a:xfrm>
          <a:prstGeom prst="rect">
            <a:avLst/>
          </a:prstGeom>
          <a:noFill/>
        </p:spPr>
        <p:txBody>
          <a:bodyPr wrap="square" rtlCol="0">
            <a:spAutoFit/>
          </a:bodyPr>
          <a:lstStyle/>
          <a:p>
            <a:r>
              <a:rPr lang="en-US" sz="2522" dirty="0"/>
              <a:t>Generate networks with signed nodes directly and converting to a Spiking Neural Network. </a:t>
            </a:r>
          </a:p>
          <a:p>
            <a:r>
              <a:rPr lang="en-US" sz="2522" dirty="0"/>
              <a:t>Implement motifs for the interpretability of larger problem domains.</a:t>
            </a:r>
          </a:p>
          <a:p>
            <a:r>
              <a:rPr lang="en-US" sz="2522" dirty="0"/>
              <a:t>System to compare the found structures to substructures in the brain to improve empirical insights gained from the experiments.</a:t>
            </a:r>
          </a:p>
          <a:p>
            <a:endParaRPr lang="en-US" sz="2522" dirty="0"/>
          </a:p>
        </p:txBody>
      </p:sp>
      <p:sp>
        <p:nvSpPr>
          <p:cNvPr id="134" name="TextBox 133"/>
          <p:cNvSpPr txBox="1"/>
          <p:nvPr/>
        </p:nvSpPr>
        <p:spPr>
          <a:xfrm>
            <a:off x="10481808" y="36376064"/>
            <a:ext cx="9303658" cy="577402"/>
          </a:xfrm>
          <a:prstGeom prst="rect">
            <a:avLst/>
          </a:prstGeom>
          <a:noFill/>
        </p:spPr>
        <p:txBody>
          <a:bodyPr wrap="square" rtlCol="0">
            <a:spAutoFit/>
          </a:bodyPr>
          <a:lstStyle/>
          <a:p>
            <a:pPr algn="ctr"/>
            <a:r>
              <a:rPr lang="en-US" sz="3152" b="1" dirty="0"/>
              <a:t>Future Work</a:t>
            </a:r>
            <a:endParaRPr lang="en-US" sz="3152" b="1" dirty="0"/>
          </a:p>
        </p:txBody>
      </p:sp>
      <p:sp>
        <p:nvSpPr>
          <p:cNvPr id="135" name="Rounded Rectangle 134"/>
          <p:cNvSpPr/>
          <p:nvPr/>
        </p:nvSpPr>
        <p:spPr>
          <a:xfrm>
            <a:off x="12782232" y="40463157"/>
            <a:ext cx="4702811"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pic>
        <p:nvPicPr>
          <p:cNvPr id="44" name="Picture 43"/>
          <p:cNvPicPr>
            <a:picLocks noChangeAspect="1"/>
          </p:cNvPicPr>
          <p:nvPr/>
        </p:nvPicPr>
        <p:blipFill>
          <a:blip r:embed="rId8"/>
          <a:stretch>
            <a:fillRect/>
          </a:stretch>
        </p:blipFill>
        <p:spPr>
          <a:xfrm>
            <a:off x="9216213" y="20306897"/>
            <a:ext cx="4932632" cy="5638367"/>
          </a:xfrm>
          <a:prstGeom prst="rect">
            <a:avLst/>
          </a:prstGeom>
        </p:spPr>
      </p:pic>
      <p:pic>
        <p:nvPicPr>
          <p:cNvPr id="45" name="Picture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87568" y="25940432"/>
            <a:ext cx="5389919" cy="5833122"/>
          </a:xfrm>
          <a:prstGeom prst="rect">
            <a:avLst/>
          </a:prstGeom>
        </p:spPr>
      </p:pic>
      <p:pic>
        <p:nvPicPr>
          <p:cNvPr id="137" name="Picture 136"/>
          <p:cNvPicPr>
            <a:picLocks noChangeAspect="1"/>
          </p:cNvPicPr>
          <p:nvPr/>
        </p:nvPicPr>
        <p:blipFill>
          <a:blip r:embed="rId10"/>
          <a:stretch>
            <a:fillRect/>
          </a:stretch>
        </p:blipFill>
        <p:spPr>
          <a:xfrm>
            <a:off x="16064024" y="20400199"/>
            <a:ext cx="5375594" cy="5600828"/>
          </a:xfrm>
          <a:prstGeom prst="rect">
            <a:avLst/>
          </a:prstGeom>
        </p:spPr>
      </p:pic>
      <p:pic>
        <p:nvPicPr>
          <p:cNvPr id="139" name="Picture 1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445738" y="31504785"/>
            <a:ext cx="4612166" cy="3459124"/>
          </a:xfrm>
          <a:prstGeom prst="rect">
            <a:avLst/>
          </a:prstGeom>
        </p:spPr>
      </p:pic>
      <p:pic>
        <p:nvPicPr>
          <p:cNvPr id="138" name="Picture 13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004137" y="25977170"/>
            <a:ext cx="5495368" cy="5838829"/>
          </a:xfrm>
          <a:prstGeom prst="rect">
            <a:avLst/>
          </a:prstGeom>
        </p:spPr>
      </p:pic>
      <p:sp>
        <p:nvSpPr>
          <p:cNvPr id="140" name="Rectangle 139"/>
          <p:cNvSpPr/>
          <p:nvPr/>
        </p:nvSpPr>
        <p:spPr>
          <a:xfrm>
            <a:off x="17204728" y="19818886"/>
            <a:ext cx="3148619" cy="383310"/>
          </a:xfrm>
          <a:prstGeom prst="rect">
            <a:avLst/>
          </a:prstGeom>
        </p:spPr>
        <p:txBody>
          <a:bodyPr wrap="none">
            <a:spAutoFit/>
          </a:bodyPr>
          <a:lstStyle/>
          <a:p>
            <a:r>
              <a:rPr lang="en-US" sz="1891" dirty="0"/>
              <a:t>Fitness: 0.9877155236019718</a:t>
            </a:r>
          </a:p>
        </p:txBody>
      </p:sp>
      <p:sp>
        <p:nvSpPr>
          <p:cNvPr id="141" name="Rectangle 140"/>
          <p:cNvSpPr/>
          <p:nvPr/>
        </p:nvSpPr>
        <p:spPr>
          <a:xfrm>
            <a:off x="3181036" y="19809031"/>
            <a:ext cx="3148619" cy="383310"/>
          </a:xfrm>
          <a:prstGeom prst="rect">
            <a:avLst/>
          </a:prstGeom>
        </p:spPr>
        <p:txBody>
          <a:bodyPr wrap="none">
            <a:spAutoFit/>
          </a:bodyPr>
          <a:lstStyle/>
          <a:p>
            <a:r>
              <a:rPr lang="en-US" sz="1891" dirty="0"/>
              <a:t>Fitness: 0.9900384252534866</a:t>
            </a:r>
          </a:p>
        </p:txBody>
      </p:sp>
      <p:sp>
        <p:nvSpPr>
          <p:cNvPr id="142" name="Rectangle 141"/>
          <p:cNvSpPr/>
          <p:nvPr/>
        </p:nvSpPr>
        <p:spPr>
          <a:xfrm>
            <a:off x="10135434" y="19823667"/>
            <a:ext cx="3148619" cy="383310"/>
          </a:xfrm>
          <a:prstGeom prst="rect">
            <a:avLst/>
          </a:prstGeom>
        </p:spPr>
        <p:txBody>
          <a:bodyPr wrap="none">
            <a:spAutoFit/>
          </a:bodyPr>
          <a:lstStyle/>
          <a:p>
            <a:r>
              <a:rPr lang="en-US" sz="1891" dirty="0"/>
              <a:t>Fitness: 0.9860429304685272</a:t>
            </a:r>
          </a:p>
        </p:txBody>
      </p:sp>
      <p:sp>
        <p:nvSpPr>
          <p:cNvPr id="152" name="Rectangle 151"/>
          <p:cNvSpPr/>
          <p:nvPr/>
        </p:nvSpPr>
        <p:spPr>
          <a:xfrm>
            <a:off x="24210657" y="19805868"/>
            <a:ext cx="3148619" cy="383310"/>
          </a:xfrm>
          <a:prstGeom prst="rect">
            <a:avLst/>
          </a:prstGeom>
        </p:spPr>
        <p:txBody>
          <a:bodyPr wrap="none">
            <a:spAutoFit/>
          </a:bodyPr>
          <a:lstStyle/>
          <a:p>
            <a:r>
              <a:rPr lang="en-US" sz="1891" dirty="0"/>
              <a:t>Fitness: 0.9810903398593736</a:t>
            </a:r>
          </a:p>
        </p:txBody>
      </p:sp>
      <p:pic>
        <p:nvPicPr>
          <p:cNvPr id="154" name="Picture 15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062791" y="25940431"/>
            <a:ext cx="5389919" cy="5830030"/>
          </a:xfrm>
          <a:prstGeom prst="rect">
            <a:avLst/>
          </a:prstGeom>
        </p:spPr>
      </p:pic>
      <p:sp>
        <p:nvSpPr>
          <p:cNvPr id="130" name="Rounded Rectangle 129"/>
          <p:cNvSpPr/>
          <p:nvPr/>
        </p:nvSpPr>
        <p:spPr>
          <a:xfrm>
            <a:off x="9898394" y="35292599"/>
            <a:ext cx="10470486"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pic>
        <p:nvPicPr>
          <p:cNvPr id="151" name="Picture 150"/>
          <p:cNvPicPr>
            <a:picLocks noChangeAspect="1"/>
          </p:cNvPicPr>
          <p:nvPr/>
        </p:nvPicPr>
        <p:blipFill>
          <a:blip r:embed="rId14"/>
          <a:stretch>
            <a:fillRect/>
          </a:stretch>
        </p:blipFill>
        <p:spPr>
          <a:xfrm>
            <a:off x="23632598" y="20265646"/>
            <a:ext cx="4297097" cy="5697202"/>
          </a:xfrm>
          <a:prstGeom prst="rect">
            <a:avLst/>
          </a:prstGeom>
        </p:spPr>
      </p:pic>
      <p:pic>
        <p:nvPicPr>
          <p:cNvPr id="158" name="Picture 15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2178683" y="12349332"/>
            <a:ext cx="5511607" cy="5026715"/>
          </a:xfrm>
          <a:prstGeom prst="rect">
            <a:avLst/>
          </a:prstGeom>
        </p:spPr>
      </p:pic>
      <p:pic>
        <p:nvPicPr>
          <p:cNvPr id="159" name="Picture 15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3316402" y="13038003"/>
            <a:ext cx="3627189" cy="3627189"/>
          </a:xfrm>
          <a:prstGeom prst="rect">
            <a:avLst/>
          </a:prstGeom>
        </p:spPr>
      </p:pic>
      <p:pic>
        <p:nvPicPr>
          <p:cNvPr id="160" name="Picture 15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219145" y="13410643"/>
            <a:ext cx="2556799" cy="3424560"/>
          </a:xfrm>
          <a:prstGeom prst="rect">
            <a:avLst/>
          </a:prstGeom>
        </p:spPr>
      </p:pic>
    </p:spTree>
    <p:extLst>
      <p:ext uri="{BB962C8B-B14F-4D97-AF65-F5344CB8AC3E}">
        <p14:creationId xmlns:p14="http://schemas.microsoft.com/office/powerpoint/2010/main" val="1579768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14418</TotalTime>
  <Words>536</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Evolving Biologically Plausible Networks for Temporal Prediction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Evolving Biologically Plausible Networks for Temporal Prediction</dc:title>
  <dc:creator>Microsoft account</dc:creator>
  <cp:lastModifiedBy>Microsoft account</cp:lastModifiedBy>
  <cp:revision>82</cp:revision>
  <dcterms:created xsi:type="dcterms:W3CDTF">2023-10-06T03:36:13Z</dcterms:created>
  <dcterms:modified xsi:type="dcterms:W3CDTF">2023-10-20T07:10:59Z</dcterms:modified>
</cp:coreProperties>
</file>