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notesMasterIdLst>
    <p:notesMasterId r:id="rId21"/>
  </p:notesMasterIdLst>
  <p:sldIdLst>
    <p:sldId id="285" r:id="rId2"/>
    <p:sldId id="283" r:id="rId3"/>
    <p:sldId id="286" r:id="rId4"/>
    <p:sldId id="287" r:id="rId5"/>
    <p:sldId id="288" r:id="rId6"/>
    <p:sldId id="314" r:id="rId7"/>
    <p:sldId id="315" r:id="rId8"/>
    <p:sldId id="317" r:id="rId9"/>
    <p:sldId id="344" r:id="rId10"/>
    <p:sldId id="345" r:id="rId11"/>
    <p:sldId id="346" r:id="rId12"/>
    <p:sldId id="347" r:id="rId13"/>
    <p:sldId id="349" r:id="rId14"/>
    <p:sldId id="352" r:id="rId15"/>
    <p:sldId id="354" r:id="rId16"/>
    <p:sldId id="348" r:id="rId17"/>
    <p:sldId id="353" r:id="rId18"/>
    <p:sldId id="32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7"/>
    <p:restoredTop sz="96480"/>
  </p:normalViewPr>
  <p:slideViewPr>
    <p:cSldViewPr snapToGrid="0">
      <p:cViewPr varScale="1">
        <p:scale>
          <a:sx n="121" d="100"/>
          <a:sy n="121" d="100"/>
        </p:scale>
        <p:origin x="46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DF634-4E19-9446-94E1-D776BA124994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AF05C-C338-D348-BA35-196C1E36F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3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utiliserons les données alimentaires d’</a:t>
            </a:r>
            <a:r>
              <a:rPr lang="fr-FR" dirty="0" err="1"/>
              <a:t>Openfoodfacts</a:t>
            </a:r>
            <a:r>
              <a:rPr lang="fr-FR" dirty="0"/>
              <a:t> pour notre</a:t>
            </a:r>
            <a:r>
              <a:rPr lang="fr-FR" baseline="0" dirty="0"/>
              <a:t> appli. </a:t>
            </a:r>
          </a:p>
          <a:p>
            <a:r>
              <a:rPr lang="fr-FR" baseline="0" dirty="0"/>
              <a:t>Ce sont des données qui présentent une grande </a:t>
            </a:r>
            <a:r>
              <a:rPr lang="fr-FR" baseline="0" dirty="0" err="1"/>
              <a:t>vairiété</a:t>
            </a:r>
            <a:r>
              <a:rPr lang="fr-FR" baseline="0" dirty="0"/>
              <a:t> de nourriture: Chips, boissons sucrées, biscuits, céréales….</a:t>
            </a:r>
          </a:p>
          <a:p>
            <a:r>
              <a:rPr lang="fr-FR" baseline="0" dirty="0"/>
              <a:t>Ces données contiennent un grand </a:t>
            </a:r>
            <a:r>
              <a:rPr lang="fr-FR" baseline="0" dirty="0" err="1"/>
              <a:t>nomre</a:t>
            </a:r>
            <a:r>
              <a:rPr lang="fr-FR" baseline="0" dirty="0"/>
              <a:t> d’informations sur un produit donné: nom, code barre, origine, valeurs nutritionnelles, type, </a:t>
            </a:r>
            <a:r>
              <a:rPr lang="fr-FR" baseline="0" dirty="0" err="1"/>
              <a:t>nutriscore</a:t>
            </a:r>
            <a:r>
              <a:rPr lang="fr-FR" baseline="0" dirty="0"/>
              <a:t>….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informations générales sur la fiche du produit : nom, date de modification, etc.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ensemble de tags : catégorie du produit, localisation, origine, etc.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ingrédients composant les produits et leurs additifs éventuels.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informations nutritionnelles : quantité en grammes d’un nutriment pour 100 grammes du produit.</a:t>
            </a:r>
          </a:p>
          <a:p>
            <a:endParaRPr lang="fr-FR" baseline="0" dirty="0"/>
          </a:p>
          <a:p>
            <a:r>
              <a:rPr lang="fr-FR" baseline="0" dirty="0"/>
              <a:t>Mais comme nous recherchons des infos spécifiques aux viandes et </a:t>
            </a:r>
            <a:r>
              <a:rPr lang="fr-FR" baseline="0" dirty="0" err="1"/>
              <a:t>charcuteriers</a:t>
            </a:r>
            <a:r>
              <a:rPr lang="fr-FR" baseline="0" dirty="0"/>
              <a:t>, ainsi qu’ à certaines variables pertinentes, il nous faut faire au préalable un nettoyage de notre </a:t>
            </a:r>
            <a:r>
              <a:rPr lang="fr-FR" baseline="0" dirty="0" err="1"/>
              <a:t>dataframe</a:t>
            </a:r>
            <a:r>
              <a:rPr lang="fr-FR" baseline="0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BD1A2-EEA9-4A34-92CA-FE78FF8AD84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21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7804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683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8854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92338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2969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8204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1293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7055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0718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B7F-7E59-4FEC-BB8E-313B697467F8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8349-9B19-4B2A-BE1D-5CB0007F93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50147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2496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1420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073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6614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43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8921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51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224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eita/oc-P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C605D-9824-D458-1563-FACAEA26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F3B0A-08FA-0D59-00A8-A0E631F653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  <p:sp useBgFill="1">
        <p:nvSpPr>
          <p:cNvPr id="4" name="Rectangle 29">
            <a:extLst>
              <a:ext uri="{FF2B5EF4-FFF2-40B4-BE49-F238E27FC236}">
                <a16:creationId xmlns:a16="http://schemas.microsoft.com/office/drawing/2014/main" id="{B36869EE-9DC3-4EC4-E168-046F90B4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Appareils électroniques&#10;&#10;Description générée automatiquement">
            <a:extLst>
              <a:ext uri="{FF2B5EF4-FFF2-40B4-BE49-F238E27FC236}">
                <a16:creationId xmlns:a16="http://schemas.microsoft.com/office/drawing/2014/main" id="{A62EFAD6-003C-3185-36DB-C277C36DA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5AA61B-20B9-2F54-8C56-515E2A04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AF1DD15-EF7E-0A9D-5226-0684EDBFAD87}"/>
              </a:ext>
            </a:extLst>
          </p:cNvPr>
          <p:cNvSpPr txBox="1">
            <a:spLocks/>
          </p:cNvSpPr>
          <p:nvPr/>
        </p:nvSpPr>
        <p:spPr>
          <a:xfrm>
            <a:off x="4834822" y="2523467"/>
            <a:ext cx="7004230" cy="311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Implémentez un modèle de </a:t>
            </a:r>
            <a:r>
              <a:rPr lang="fr-FR" b="0" i="0" u="none" strike="noStrike" dirty="0" err="1">
                <a:solidFill>
                  <a:srgbClr val="271A38"/>
                </a:solidFill>
                <a:effectLst/>
                <a:latin typeface="Inter"/>
              </a:rPr>
              <a:t>scoring</a:t>
            </a:r>
            <a:br>
              <a:rPr lang="fr-F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br>
              <a:rPr lang="fr-F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41CBC95D-C23C-75CD-2705-F1B3D0CEF258}"/>
              </a:ext>
            </a:extLst>
          </p:cNvPr>
          <p:cNvSpPr txBox="1">
            <a:spLocks/>
          </p:cNvSpPr>
          <p:nvPr/>
        </p:nvSpPr>
        <p:spPr>
          <a:xfrm>
            <a:off x="7169647" y="5932957"/>
            <a:ext cx="2977721" cy="1371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Projet 7</a:t>
            </a:r>
          </a:p>
        </p:txBody>
      </p:sp>
    </p:spTree>
    <p:extLst>
      <p:ext uri="{BB962C8B-B14F-4D97-AF65-F5344CB8AC3E}">
        <p14:creationId xmlns:p14="http://schemas.microsoft.com/office/powerpoint/2010/main" val="29643951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894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RECAPITULATIF DES </a:t>
            </a:r>
            <a:r>
              <a:rPr lang="fr-FR" b="1" u="sng" dirty="0" err="1">
                <a:solidFill>
                  <a:srgbClr val="002060"/>
                </a:solidFill>
                <a:latin typeface="Helvetica Neue" panose="02000503000000020004" pitchFamily="2" charset="0"/>
              </a:rPr>
              <a:t>MODéLISATIONS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E67889A-CC93-5067-002E-EA0B91167C0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2458081"/>
              </p:ext>
            </p:extLst>
          </p:nvPr>
        </p:nvGraphicFramePr>
        <p:xfrm>
          <a:off x="1285461" y="1881809"/>
          <a:ext cx="8434959" cy="400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074">
                  <a:extLst>
                    <a:ext uri="{9D8B030D-6E8A-4147-A177-3AD203B41FA5}">
                      <a16:colId xmlns:a16="http://schemas.microsoft.com/office/drawing/2014/main" val="3234447664"/>
                    </a:ext>
                  </a:extLst>
                </a:gridCol>
                <a:gridCol w="1405074">
                  <a:extLst>
                    <a:ext uri="{9D8B030D-6E8A-4147-A177-3AD203B41FA5}">
                      <a16:colId xmlns:a16="http://schemas.microsoft.com/office/drawing/2014/main" val="977014096"/>
                    </a:ext>
                  </a:extLst>
                </a:gridCol>
                <a:gridCol w="1405074">
                  <a:extLst>
                    <a:ext uri="{9D8B030D-6E8A-4147-A177-3AD203B41FA5}">
                      <a16:colId xmlns:a16="http://schemas.microsoft.com/office/drawing/2014/main" val="1168218990"/>
                    </a:ext>
                  </a:extLst>
                </a:gridCol>
                <a:gridCol w="1406579">
                  <a:extLst>
                    <a:ext uri="{9D8B030D-6E8A-4147-A177-3AD203B41FA5}">
                      <a16:colId xmlns:a16="http://schemas.microsoft.com/office/drawing/2014/main" val="89621990"/>
                    </a:ext>
                  </a:extLst>
                </a:gridCol>
                <a:gridCol w="1406579">
                  <a:extLst>
                    <a:ext uri="{9D8B030D-6E8A-4147-A177-3AD203B41FA5}">
                      <a16:colId xmlns:a16="http://schemas.microsoft.com/office/drawing/2014/main" val="3076670224"/>
                    </a:ext>
                  </a:extLst>
                </a:gridCol>
                <a:gridCol w="1406579">
                  <a:extLst>
                    <a:ext uri="{9D8B030D-6E8A-4147-A177-3AD203B41FA5}">
                      <a16:colId xmlns:a16="http://schemas.microsoft.com/office/drawing/2014/main" val="3333432381"/>
                    </a:ext>
                  </a:extLst>
                </a:gridCol>
              </a:tblGrid>
              <a:tr h="519562"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Modèle(Classifier)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AUC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score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Nbre FN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Meilleur seuil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Commentaires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574801"/>
                  </a:ext>
                </a:extLst>
              </a:tr>
              <a:tr h="482273"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Dummy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0.49  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Modèle de base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800539"/>
                  </a:ext>
                </a:extLst>
              </a:tr>
              <a:tr h="519562"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Catboost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0.74  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-9953  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9886  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0.80  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Données deséquilibrées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658130"/>
                  </a:ext>
                </a:extLst>
              </a:tr>
              <a:tr h="482273"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XGBoost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0.76  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-9952  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9809  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0.7  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Données deséquilibrées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620463"/>
                  </a:ext>
                </a:extLst>
              </a:tr>
              <a:tr h="519562"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RandomForest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0.67  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-9953  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9953  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0.30  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Présence de O dans FP et TN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303486"/>
                  </a:ext>
                </a:extLst>
              </a:tr>
              <a:tr h="482273"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CatBoost Smote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0.65  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-9763  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7843  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0.80  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Pourcentage de  TN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648992"/>
                  </a:ext>
                </a:extLst>
              </a:tr>
              <a:tr h="519562"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XGBoost Smote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0.64  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-9763  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8889  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0.6  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 dirty="0">
                          <a:effectLst/>
                        </a:rPr>
                        <a:t>Peut aller à 0,8, meilleur modèle</a:t>
                      </a:r>
                      <a:endParaRPr lang="fr-F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717767"/>
                  </a:ext>
                </a:extLst>
              </a:tr>
              <a:tr h="482273"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RandomForest Smote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0.62  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-9763  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8339  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>
                          <a:effectLst/>
                        </a:rPr>
                        <a:t>0.70  </a:t>
                      </a:r>
                      <a:endParaRPr lang="fr-F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00" dirty="0">
                          <a:effectLst/>
                        </a:rPr>
                        <a:t>AUC faible</a:t>
                      </a:r>
                      <a:endParaRPr lang="fr-F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63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6262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894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FEATURE IMPORTANCE GLOBALE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7D3571-73CE-2577-7D8B-3758406B8B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83054" y="2366963"/>
            <a:ext cx="902589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0151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79"/>
            <a:ext cx="12193115" cy="714960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FEATURE IMPORTANCE LOCALE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35986ED-ADB5-E360-732D-1F9715AEE9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896494"/>
            <a:ext cx="10363200" cy="23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5199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894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AWS EC2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2EF71F-709D-637C-32F6-C9F862030C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fr-FR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Elastic</a:t>
            </a:r>
            <a:r>
              <a:rPr lang="fr-FR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Compute</a:t>
            </a:r>
            <a:r>
              <a:rPr lang="fr-FR" b="0" i="0" u="none" strike="noStrike" dirty="0">
                <a:solidFill>
                  <a:srgbClr val="374151"/>
                </a:solidFill>
                <a:effectLst/>
                <a:latin typeface="Söhne"/>
              </a:rPr>
              <a:t> Cloud (EC2): </a:t>
            </a:r>
            <a:r>
              <a:rPr lang="fr-FR" cap="none" dirty="0">
                <a:solidFill>
                  <a:srgbClr val="374151"/>
                </a:solidFill>
                <a:latin typeface="Söhne"/>
              </a:rPr>
              <a:t>Service d’hébergement cloud pour les applications, site web, etc… sur Amazon Web Service</a:t>
            </a:r>
          </a:p>
          <a:p>
            <a:r>
              <a:rPr lang="fr-FR" cap="none" dirty="0">
                <a:solidFill>
                  <a:srgbClr val="374151"/>
                </a:solidFill>
                <a:latin typeface="Söhne"/>
              </a:rPr>
              <a:t>Création de la machine virtuelle: </a:t>
            </a:r>
          </a:p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r>
              <a:rPr lang="fr-FR" cap="none" dirty="0">
                <a:solidFill>
                  <a:srgbClr val="374151"/>
                </a:solidFill>
                <a:latin typeface="Söhne"/>
              </a:rPr>
              <a:t>Afin d’y mettre l’API pour le score et l’application </a:t>
            </a:r>
            <a:r>
              <a:rPr lang="fr-FR" cap="none" dirty="0" err="1">
                <a:solidFill>
                  <a:srgbClr val="374151"/>
                </a:solidFill>
                <a:latin typeface="Söhne"/>
              </a:rPr>
              <a:t>Streamlit</a:t>
            </a:r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8EDE31-FC51-7012-7750-39947994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45" y="3659402"/>
            <a:ext cx="4233041" cy="14319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3B24D1-7EB7-CF85-0582-6DDE53693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83" y="3290715"/>
            <a:ext cx="3302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852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894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API ET STREAMLIT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0AB86-44D8-27A7-121E-AC03CDC4AA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537252"/>
            <a:ext cx="10562609" cy="5320748"/>
          </a:xfrm>
        </p:spPr>
        <p:txBody>
          <a:bodyPr/>
          <a:lstStyle/>
          <a:p>
            <a:r>
              <a:rPr lang="fr-FR" cap="none" dirty="0"/>
              <a:t>Création d’un API de prédiction du score ‘</a:t>
            </a:r>
            <a:r>
              <a:rPr lang="fr-FR" cap="none" dirty="0" err="1"/>
              <a:t>scoring</a:t>
            </a:r>
            <a:r>
              <a:rPr lang="fr-FR" cap="none" dirty="0"/>
              <a:t> crédit’, utilisant le modèle </a:t>
            </a:r>
            <a:r>
              <a:rPr lang="fr-FR" cap="none" dirty="0" err="1"/>
              <a:t>XGBoost</a:t>
            </a:r>
            <a:r>
              <a:rPr lang="fr-FR" cap="none" dirty="0"/>
              <a:t> et 1000 lignes du </a:t>
            </a:r>
            <a:r>
              <a:rPr lang="fr-FR" cap="none" dirty="0" err="1"/>
              <a:t>dataframe</a:t>
            </a:r>
            <a:r>
              <a:rPr lang="fr-FR" cap="none" dirty="0"/>
              <a:t> avec Flask, avec ce lien: </a:t>
            </a:r>
          </a:p>
          <a:p>
            <a:r>
              <a:rPr lang="fr-FR" cap="none" dirty="0"/>
              <a:t>Cet API de score sera ensuite appelé et utilisé dans un </a:t>
            </a:r>
            <a:r>
              <a:rPr lang="fr-FR" cap="none" dirty="0" err="1"/>
              <a:t>dashboard</a:t>
            </a:r>
            <a:r>
              <a:rPr lang="fr-FR" cap="none" dirty="0"/>
              <a:t> interactif avec </a:t>
            </a:r>
            <a:r>
              <a:rPr lang="fr-FR" cap="none" dirty="0" err="1"/>
              <a:t>streamlit</a:t>
            </a:r>
            <a:r>
              <a:rPr lang="fr-FR" cap="none" dirty="0"/>
              <a:t> qui est un outil python pour créer des applications interaction avec des scripts python.</a:t>
            </a:r>
          </a:p>
          <a:p>
            <a:r>
              <a:rPr lang="fr-FR" cap="none" dirty="0"/>
              <a:t>Lien pour l’application </a:t>
            </a:r>
            <a:r>
              <a:rPr lang="fr-FR" cap="none" dirty="0" err="1"/>
              <a:t>streamlit</a:t>
            </a:r>
            <a:r>
              <a:rPr lang="fr-FR" cap="none" dirty="0"/>
              <a:t> dans le cloud:</a:t>
            </a:r>
          </a:p>
          <a:p>
            <a:r>
              <a:rPr lang="fr-FR" cap="none" dirty="0"/>
              <a:t>Aperçu du contenu du </a:t>
            </a:r>
            <a:r>
              <a:rPr lang="fr-FR" cap="none" dirty="0" err="1"/>
              <a:t>dashboard</a:t>
            </a:r>
            <a:r>
              <a:rPr lang="fr-FR" cap="none" dirty="0"/>
              <a:t>:</a:t>
            </a:r>
          </a:p>
          <a:p>
            <a:endParaRPr lang="fr-FR" cap="none" dirty="0"/>
          </a:p>
          <a:p>
            <a:endParaRPr lang="fr-FR" cap="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0D2867-75F6-BA42-0764-0B2EBA5E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663" y="3230300"/>
            <a:ext cx="3695700" cy="558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B5BB88-BACA-4A97-4DBD-EF8295C0F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083" y="2024194"/>
            <a:ext cx="3695700" cy="381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380607-699C-6023-D26D-74FB6798D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383" y="4283765"/>
            <a:ext cx="7772400" cy="23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71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571"/>
            <a:ext cx="12192000" cy="714894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API ET STREAMLIT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0AB86-44D8-27A7-121E-AC03CDC4AA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537252"/>
            <a:ext cx="10562609" cy="5320748"/>
          </a:xfrm>
        </p:spPr>
        <p:txBody>
          <a:bodyPr/>
          <a:lstStyle/>
          <a:p>
            <a:endParaRPr lang="fr-FR" cap="none" dirty="0"/>
          </a:p>
          <a:p>
            <a:endParaRPr lang="fr-FR" cap="none" dirty="0"/>
          </a:p>
          <a:p>
            <a:endParaRPr lang="fr-FR" cap="none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7213E1-BC71-FC54-DA1E-BBDC2B88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17" y="1416605"/>
            <a:ext cx="6395954" cy="50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0166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894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CREATION DU Dossier .git et </a:t>
            </a:r>
            <a:r>
              <a:rPr lang="fr-FR" b="1" u="sng" dirty="0" err="1">
                <a:solidFill>
                  <a:srgbClr val="002060"/>
                </a:solidFill>
                <a:latin typeface="Helvetica Neue" panose="02000503000000020004" pitchFamily="2" charset="0"/>
              </a:rPr>
              <a:t>github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9996A-37EF-7F42-D9B3-1B10A9444D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400" cap="none" dirty="0"/>
              <a:t>Création du dossier oc-P7.git en local </a:t>
            </a:r>
          </a:p>
          <a:p>
            <a:endParaRPr lang="fr-FR" sz="2400" cap="none" dirty="0"/>
          </a:p>
          <a:p>
            <a:endParaRPr lang="fr-FR" sz="2400" cap="none" dirty="0"/>
          </a:p>
          <a:p>
            <a:endParaRPr lang="fr-FR" sz="2400" cap="none" dirty="0"/>
          </a:p>
          <a:p>
            <a:r>
              <a:rPr lang="fr-FR" sz="2400" cap="none" dirty="0"/>
              <a:t>et </a:t>
            </a:r>
            <a:r>
              <a:rPr lang="fr-FR" sz="2400" cap="none" dirty="0" err="1"/>
              <a:t>github</a:t>
            </a:r>
            <a:r>
              <a:rPr lang="fr-FR" sz="2400" cap="none" dirty="0"/>
              <a:t> avec le lien suivant:   </a:t>
            </a:r>
          </a:p>
          <a:p>
            <a:pPr marL="0" indent="0">
              <a:buNone/>
            </a:pPr>
            <a:r>
              <a:rPr lang="fr-FR" sz="2400" cap="none" dirty="0"/>
              <a:t>          </a:t>
            </a:r>
            <a:r>
              <a:rPr lang="fr-FR" sz="2400" cap="none" dirty="0">
                <a:hlinkClick r:id="rId3"/>
              </a:rPr>
              <a:t>https://github.com/Soneita/oc-P7</a:t>
            </a:r>
            <a:endParaRPr lang="fr-FR" sz="2400" cap="none" dirty="0"/>
          </a:p>
          <a:p>
            <a:endParaRPr lang="fr-FR" sz="2400" cap="none" dirty="0"/>
          </a:p>
          <a:p>
            <a:endParaRPr lang="fr-FR" sz="2400" cap="non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0E0B09-CEE9-AB6C-D404-C8ECB601A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91" y="2888673"/>
            <a:ext cx="609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3587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894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TEST AVEC PYTEST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0AB86-44D8-27A7-121E-AC03CDC4AA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537252"/>
            <a:ext cx="10562609" cy="5320748"/>
          </a:xfrm>
        </p:spPr>
        <p:txBody>
          <a:bodyPr/>
          <a:lstStyle/>
          <a:p>
            <a:r>
              <a:rPr lang="fr-FR" cap="none" dirty="0" err="1"/>
              <a:t>Pytest</a:t>
            </a:r>
            <a:r>
              <a:rPr lang="fr-FR" cap="none" dirty="0"/>
              <a:t>: pour écrire et exécuter des tests automatisés</a:t>
            </a:r>
          </a:p>
          <a:p>
            <a:r>
              <a:rPr lang="fr-FR" cap="none" dirty="0"/>
              <a:t>Vérification si le code API et </a:t>
            </a:r>
            <a:r>
              <a:rPr lang="fr-FR" cap="none" dirty="0" err="1"/>
              <a:t>Streamlit</a:t>
            </a:r>
            <a:r>
              <a:rPr lang="fr-FR" cap="none" dirty="0"/>
              <a:t> fonctionnent et sont bien déployés automatiquement</a:t>
            </a:r>
          </a:p>
          <a:p>
            <a:pPr marL="0" indent="0">
              <a:buNone/>
            </a:pPr>
            <a:endParaRPr lang="fr-FR" cap="none" dirty="0"/>
          </a:p>
          <a:p>
            <a:endParaRPr lang="fr-FR" cap="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D5E5E4-91F8-708B-47C5-133223BA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61" y="2637131"/>
            <a:ext cx="7772400" cy="35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283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946"/>
            <a:ext cx="12192000" cy="685800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ANALYSE DU DATADRIFT 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EDCFB98-3AEC-4704-4E5A-56D7B734C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sz="1800" kern="0" cap="none" dirty="0">
                <a:solidFill>
                  <a:srgbClr val="271A38"/>
                </a:solidFill>
                <a:effectLst/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Analyse du </a:t>
            </a:r>
            <a:r>
              <a:rPr lang="fr-FR" sz="1800" kern="0" cap="none" dirty="0" err="1">
                <a:solidFill>
                  <a:srgbClr val="271A38"/>
                </a:solidFill>
                <a:effectLst/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datadrift</a:t>
            </a:r>
            <a:r>
              <a:rPr lang="fr-FR" sz="1800" kern="0" cap="none" dirty="0">
                <a:solidFill>
                  <a:srgbClr val="271A38"/>
                </a:solidFill>
                <a:effectLst/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: détecter des changements significatifs des données qui se produisent entre un ensemble de données actuelles et</a:t>
            </a:r>
            <a:r>
              <a:rPr lang="fr-FR" sz="1800" kern="0" cap="none" dirty="0">
                <a:solidFill>
                  <a:srgbClr val="271A38"/>
                </a:solidFill>
                <a:latin typeface="Inter-Regular"/>
                <a:cs typeface="Times New Roman" panose="02020603050405020304" pitchFamily="18" charset="0"/>
              </a:rPr>
              <a:t> un ensemble de données de référence pour maintenir la qualité prédictive du modèle </a:t>
            </a:r>
          </a:p>
          <a:p>
            <a:r>
              <a:rPr lang="fr-FR" sz="1800" kern="0" cap="none" dirty="0">
                <a:solidFill>
                  <a:srgbClr val="271A38"/>
                </a:solidFill>
                <a:latin typeface="Inter-Regular"/>
                <a:cs typeface="Times New Roman" panose="02020603050405020304" pitchFamily="18" charset="0"/>
              </a:rPr>
              <a:t>Résultat: Pas de changements significatifs(pourcentage&lt;50% de drift </a:t>
            </a:r>
            <a:r>
              <a:rPr lang="fr-FR" sz="1800" kern="0" cap="none" dirty="0" err="1">
                <a:solidFill>
                  <a:srgbClr val="271A38"/>
                </a:solidFill>
                <a:latin typeface="Inter-Regular"/>
                <a:cs typeface="Times New Roman" panose="02020603050405020304" pitchFamily="18" charset="0"/>
              </a:rPr>
              <a:t>detectés</a:t>
            </a:r>
            <a:r>
              <a:rPr lang="fr-FR" sz="1800" kern="0" cap="none">
                <a:solidFill>
                  <a:srgbClr val="271A38"/>
                </a:solidFill>
                <a:latin typeface="Inter-Regular"/>
                <a:cs typeface="Times New Roman" panose="02020603050405020304" pitchFamily="18" charset="0"/>
              </a:rPr>
              <a:t>)</a:t>
            </a:r>
            <a:endParaRPr lang="fr-FR" sz="1800" kern="0" cap="none" dirty="0">
              <a:solidFill>
                <a:srgbClr val="271A38"/>
              </a:solidFill>
              <a:latin typeface="Inter-Regular"/>
              <a:cs typeface="Times New Roman" panose="02020603050405020304" pitchFamily="18" charset="0"/>
            </a:endParaRPr>
          </a:p>
          <a:p>
            <a:endParaRPr lang="fr-FR" sz="1800" kern="0" cap="none" dirty="0">
              <a:solidFill>
                <a:srgbClr val="271A38"/>
              </a:solidFill>
              <a:latin typeface="Inter-Regular"/>
              <a:cs typeface="Times New Roman" panose="02020603050405020304" pitchFamily="18" charset="0"/>
            </a:endParaRPr>
          </a:p>
        </p:txBody>
      </p:sp>
      <p:pic>
        <p:nvPicPr>
          <p:cNvPr id="2" name="Image 1" descr="Une image contenant texte, reçu, capture d’écran, Police&#10;&#10;Description générée automatiquement">
            <a:extLst>
              <a:ext uri="{FF2B5EF4-FFF2-40B4-BE49-F238E27FC236}">
                <a16:creationId xmlns:a16="http://schemas.microsoft.com/office/drawing/2014/main" id="{C7AFC4A4-5D2D-F3E4-59E6-143C336B10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79" y="4079145"/>
            <a:ext cx="5760720" cy="20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917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DBE21-977D-C87A-359F-2F328C6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F13B5-0C28-1DFD-9076-C51B4A529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 useBgFill="1">
        <p:nvSpPr>
          <p:cNvPr id="4" name="Rectangle 29">
            <a:extLst>
              <a:ext uri="{FF2B5EF4-FFF2-40B4-BE49-F238E27FC236}">
                <a16:creationId xmlns:a16="http://schemas.microsoft.com/office/drawing/2014/main" id="{0F2B8AE6-4196-BAC7-B3A9-4A2E1B54D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Appareils électroniques&#10;&#10;Description générée automatiquement">
            <a:extLst>
              <a:ext uri="{FF2B5EF4-FFF2-40B4-BE49-F238E27FC236}">
                <a16:creationId xmlns:a16="http://schemas.microsoft.com/office/drawing/2014/main" id="{E920B66E-A4C0-8C3A-6B7E-813F00C7C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ADBE33-35E3-A6D5-112B-15D7E23E3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544D372-750F-1E2D-1A0D-AFB7E97FE5DF}"/>
              </a:ext>
            </a:extLst>
          </p:cNvPr>
          <p:cNvSpPr txBox="1">
            <a:spLocks/>
          </p:cNvSpPr>
          <p:nvPr/>
        </p:nvSpPr>
        <p:spPr>
          <a:xfrm>
            <a:off x="6747413" y="3429000"/>
            <a:ext cx="3822189" cy="3742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000"/>
              <a:t>Conclusion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0049335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198" y="1964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Nettoyage des do</a:t>
            </a:r>
          </a:p>
        </p:txBody>
      </p:sp>
      <p:sp useBgFill="1">
        <p:nvSpPr>
          <p:cNvPr id="3" name="Rectangle 21">
            <a:extLst>
              <a:ext uri="{FF2B5EF4-FFF2-40B4-BE49-F238E27FC236}">
                <a16:creationId xmlns:a16="http://schemas.microsoft.com/office/drawing/2014/main" id="{5E2E47B1-0FEE-FC83-6DAD-957099F4E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5B107EE6-D554-99E5-610C-2D053EE6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01B5C9B6-C988-DB3B-9EA0-689E8401E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8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65298DB5-34C5-0870-6C9F-78222BACC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0577BE7-668F-BD14-0843-2A3331F4EA72}"/>
              </a:ext>
            </a:extLst>
          </p:cNvPr>
          <p:cNvSpPr txBox="1">
            <a:spLocks/>
          </p:cNvSpPr>
          <p:nvPr/>
        </p:nvSpPr>
        <p:spPr>
          <a:xfrm>
            <a:off x="1371598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bg1"/>
                </a:solidFill>
              </a:rPr>
              <a:t>contexte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8D0326D-1615-1EF6-99AC-1CAA177AC0C0}"/>
              </a:ext>
            </a:extLst>
          </p:cNvPr>
          <p:cNvSpPr txBox="1">
            <a:spLocks/>
          </p:cNvSpPr>
          <p:nvPr/>
        </p:nvSpPr>
        <p:spPr>
          <a:xfrm>
            <a:off x="761375" y="2214692"/>
            <a:ext cx="10363826" cy="34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Prêt à dépenser : société financière, octroi de prêts</a:t>
            </a: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Plus de transparence dans l’octroi ou non de crédit</a:t>
            </a: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Mettre en œuvre un outil de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scoring</a:t>
            </a:r>
            <a:endParaRPr lang="fr-FR" cap="non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Automatisation via un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dashboard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interactif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57052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88D8AC-96E4-DCB2-71FD-21A528C4A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5A839D-1D29-436A-566D-0AAAD82D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661D65-51F9-6D54-3069-E0E657805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9DE40D-B3B0-19B1-9CCB-2FF61D689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43A56-1A73-18DF-61C6-7433F4A8D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90EB654-4D3B-19B2-310A-7B7270D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11" y="278535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2746CFB8-0D32-CE71-5F3C-2729E1BD2F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8931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Faciliter la notation d’un client pour l’accord ou pas d’un crédit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Mettre en place un API pour la prédiction du score du client et d’un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dashboard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interactif contenant les informations liées à l’octroi de crédit  compréhensible par tout le monde,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Deployer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le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dashboard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dans le 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025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4E22AF7-A908-70F9-FA3C-D606F1B03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CA967-E01E-3992-E98D-1900A2A5A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41C3C-A01B-9FB5-5E9C-647654E40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54CD1-D06F-4F5C-F10A-EC84DA53F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AE7A92-C2B5-3EE3-4773-73FBD1BB6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36B8FAB-F078-D90D-1C78-683410F9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5" y="278535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Données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ED8BA29-B50E-390E-4C96-9817D359AC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Données concernant les 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clients dans plusieurs fichiers</a:t>
            </a:r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: identité , revenus, nombre d’enfants, genre,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Données à regrouper en un seul </a:t>
            </a:r>
            <a:r>
              <a:rPr lang="fr-FR" cap="non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pour faciliter la modélisation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Données  à traiter pour permettre d’effectuer une 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évaluation du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scoring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pour la probabilité d’octroi ou non de crédit</a:t>
            </a:r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3429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0819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70264"/>
            <a:ext cx="10364451" cy="1296828"/>
          </a:xfrm>
        </p:spPr>
        <p:txBody>
          <a:bodyPr/>
          <a:lstStyle/>
          <a:p>
            <a:pPr algn="l"/>
            <a:r>
              <a:rPr lang="fr-FR" b="1" u="sng" dirty="0" err="1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Préprocessing</a:t>
            </a:r>
            <a:r>
              <a:rPr lang="fr-FR" b="1" u="sng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 des données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2D4BC0CF-9002-7922-ED37-EC2641438B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3904"/>
            <a:ext cx="10363826" cy="4372303"/>
          </a:xfrm>
        </p:spPr>
        <p:txBody>
          <a:bodyPr/>
          <a:lstStyle/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Données à combiner en un seul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dataframe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pour la modélisation</a:t>
            </a:r>
          </a:p>
          <a:p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Traitement d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es variables catégorielles par encodage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OnehotEncoder</a:t>
            </a:r>
            <a:endParaRPr lang="fr-FR" cap="non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Traitement des valeurs manquantes 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, des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outliers</a:t>
            </a:r>
            <a:endParaRPr lang="fr-FR" cap="non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Création de nouvelles </a:t>
            </a:r>
            <a:r>
              <a:rPr lang="fr-FR" cap="non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features</a:t>
            </a:r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résultant de la transformation de certaines variables par exemple: </a:t>
            </a:r>
          </a:p>
          <a:p>
            <a:pPr marL="0" indent="0">
              <a:buNone/>
            </a:pP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    </a:t>
            </a:r>
            <a:endParaRPr lang="fr-FR" cap="non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fr-FR" cap="non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Transformations correspondant au milieu bancaire, effectuées sur </a:t>
            </a:r>
            <a:r>
              <a:rPr lang="fr-FR" cap="non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Kaggle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fr-FR" cap="non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CAE6F8-601C-D2EC-2545-D97A17E5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4678417"/>
            <a:ext cx="7429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71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181"/>
            <a:ext cx="12192000" cy="6540819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70264"/>
            <a:ext cx="10364451" cy="1296828"/>
          </a:xfrm>
        </p:spPr>
        <p:txBody>
          <a:bodyPr/>
          <a:lstStyle/>
          <a:p>
            <a:pPr algn="l"/>
            <a:r>
              <a:rPr lang="fr-FR" b="1" u="sng" dirty="0" err="1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Préprocessing</a:t>
            </a:r>
            <a:r>
              <a:rPr lang="fr-FR" b="1" u="sng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 des données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2D4BC0CF-9002-7922-ED37-EC2641438B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649244"/>
          </a:xfrm>
        </p:spPr>
        <p:txBody>
          <a:bodyPr/>
          <a:lstStyle/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Traitements des données de tous les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dataframes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et compilation pour obtenir  le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dataframe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principal composé de 615014 lignes × 798 colonnes</a:t>
            </a: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Evaluation du pourcentage de valeurs manquantes pour chaque colonne et suppression des colonnes avec plus de 5% de NaN</a:t>
            </a: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Remplissage des valeurs manquantes par la moyenne des valeurs pour les colonnes restantes</a:t>
            </a: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Voir la distribution empirique de la colonne TARGET(0 correspondant à crédit accordé et 1 crédit refusé) pour voir s’il y a un grand déséquilibre des classes</a:t>
            </a:r>
          </a:p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endParaRPr lang="fr-FR" cap="non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fr-FR" cap="non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06479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181"/>
            <a:ext cx="12192000" cy="6540819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7" y="795923"/>
            <a:ext cx="10364451" cy="1251086"/>
          </a:xfrm>
        </p:spPr>
        <p:txBody>
          <a:bodyPr/>
          <a:lstStyle/>
          <a:p>
            <a:pPr algn="l"/>
            <a:r>
              <a:rPr lang="fr-FR" b="1" u="sng" dirty="0" err="1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mLFOW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2D4BC0CF-9002-7922-ED37-EC2641438B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70364"/>
            <a:ext cx="10363826" cy="4561609"/>
          </a:xfrm>
        </p:spPr>
        <p:txBody>
          <a:bodyPr/>
          <a:lstStyle/>
          <a:p>
            <a:r>
              <a:rPr lang="fr-FR" cap="none" dirty="0">
                <a:solidFill>
                  <a:srgbClr val="374151"/>
                </a:solidFill>
                <a:latin typeface="Söhne"/>
              </a:rPr>
              <a:t>Outil </a:t>
            </a:r>
            <a:r>
              <a:rPr lang="fr-FR" cap="none" dirty="0" err="1">
                <a:solidFill>
                  <a:srgbClr val="374151"/>
                </a:solidFill>
                <a:latin typeface="Söhne"/>
              </a:rPr>
              <a:t>opensource</a:t>
            </a:r>
            <a:r>
              <a:rPr lang="fr-FR" cap="none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b="0" i="0" u="none" strike="noStrike" cap="none" dirty="0">
                <a:solidFill>
                  <a:srgbClr val="374151"/>
                </a:solidFill>
                <a:effectLst/>
                <a:latin typeface="Söhne"/>
              </a:rPr>
              <a:t> offrant une gestion centralisée des expériences, des modèles et de leurs performances</a:t>
            </a:r>
          </a:p>
          <a:p>
            <a:r>
              <a:rPr lang="fr-FR" b="0" i="0" u="none" strike="noStrike" cap="none" dirty="0">
                <a:solidFill>
                  <a:srgbClr val="374151"/>
                </a:solidFill>
                <a:effectLst/>
                <a:latin typeface="Söhne"/>
              </a:rPr>
              <a:t> MLFLOW pour sauvegarder nos modèles, nos métriques…</a:t>
            </a:r>
            <a:endParaRPr lang="fr-FR" cap="none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fr-FR" cap="non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fr-FR" cap="non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6B4B2F-F819-DD30-6383-D76D0CDF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44" y="3568627"/>
            <a:ext cx="7772400" cy="24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39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946"/>
            <a:ext cx="12192000" cy="6858000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modèles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EDCFB98-3AEC-4704-4E5A-56D7B734C9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364451" cy="4199962"/>
          </a:xfrm>
        </p:spPr>
        <p:txBody>
          <a:bodyPr/>
          <a:lstStyle/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Evaluation du score obtenu par un client pour dire que son crédit est accordé ou refusé, c’est donc un problème de classification</a:t>
            </a: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Modèles:</a:t>
            </a:r>
          </a:p>
          <a:p>
            <a:pPr marL="0" indent="0">
              <a:buNone/>
            </a:pP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         -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Dummyclassifier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: modèle de base</a:t>
            </a:r>
          </a:p>
          <a:p>
            <a:pPr marL="0" indent="0">
              <a:buNone/>
            </a:pP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         -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Catboost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Classifier</a:t>
            </a:r>
          </a:p>
          <a:p>
            <a:pPr marL="0" indent="0">
              <a:buNone/>
            </a:pP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         -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XGBoost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Classifier</a:t>
            </a:r>
          </a:p>
          <a:p>
            <a:pPr marL="0" indent="0">
              <a:buNone/>
            </a:pP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         -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RandomForest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Classifier</a:t>
            </a:r>
          </a:p>
          <a:p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Utilisation d’un </a:t>
            </a:r>
            <a:r>
              <a:rPr lang="fr-FR" cap="none" dirty="0" err="1">
                <a:solidFill>
                  <a:srgbClr val="000000"/>
                </a:solidFill>
                <a:latin typeface="Helvetica Neue" panose="02000503000000020004" pitchFamily="2" charset="0"/>
              </a:rPr>
              <a:t>GridSearchCv</a:t>
            </a:r>
            <a:r>
              <a:rPr lang="fr-FR" cap="none" dirty="0">
                <a:solidFill>
                  <a:srgbClr val="000000"/>
                </a:solidFill>
                <a:latin typeface="Helvetica Neue" panose="02000503000000020004" pitchFamily="2" charset="0"/>
              </a:rPr>
              <a:t> pour l’optimisation des hyperparamètres de chaque modèle</a:t>
            </a:r>
          </a:p>
          <a:p>
            <a:pPr marL="0" indent="0">
              <a:buNone/>
            </a:pPr>
            <a:endParaRPr lang="fr-FR" cap="non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6859366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6589FE-BDFB-D0D3-ED11-47911DE5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894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E2E72EBD-91B5-30AB-A39B-FBCEC808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l"/>
            <a:r>
              <a:rPr lang="fr-FR" b="1" u="sng" dirty="0">
                <a:solidFill>
                  <a:srgbClr val="002060"/>
                </a:solidFill>
                <a:latin typeface="Helvetica Neue" panose="02000503000000020004" pitchFamily="2" charset="0"/>
              </a:rPr>
              <a:t> </a:t>
            </a:r>
            <a:r>
              <a:rPr lang="fr-FR" b="1" u="sng" dirty="0" err="1">
                <a:solidFill>
                  <a:srgbClr val="002060"/>
                </a:solidFill>
                <a:latin typeface="Helvetica Neue" panose="02000503000000020004" pitchFamily="2" charset="0"/>
              </a:rPr>
              <a:t>metriques</a:t>
            </a:r>
            <a:br>
              <a:rPr lang="fr-F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EDCFB98-3AEC-4704-4E5A-56D7B734C9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6035"/>
            <a:ext cx="10496348" cy="5234607"/>
          </a:xfrm>
        </p:spPr>
        <p:txBody>
          <a:bodyPr/>
          <a:lstStyle/>
          <a:p>
            <a:r>
              <a:rPr lang="fr-FR" cap="none" dirty="0"/>
              <a:t>AUC: évaluer la performance du modèle à classer correctement les FN, FP, TP, TN(compris entre 0 et 1)</a:t>
            </a:r>
          </a:p>
          <a:p>
            <a:r>
              <a:rPr lang="fr-FR" cap="none" dirty="0"/>
              <a:t>Score métier: </a:t>
            </a:r>
          </a:p>
          <a:p>
            <a:endParaRPr lang="fr-FR" cap="none" dirty="0"/>
          </a:p>
          <a:p>
            <a:endParaRPr lang="fr-FR" cap="none" dirty="0"/>
          </a:p>
          <a:p>
            <a:r>
              <a:rPr lang="fr-FR" cap="none" dirty="0"/>
              <a:t>Scorer dans le </a:t>
            </a:r>
            <a:r>
              <a:rPr lang="fr-FR" cap="none" dirty="0" err="1"/>
              <a:t>GridSearchCv</a:t>
            </a:r>
            <a:r>
              <a:rPr lang="fr-FR" cap="none" dirty="0"/>
              <a:t>: </a:t>
            </a:r>
          </a:p>
          <a:p>
            <a:endParaRPr lang="fr-FR" cap="none" dirty="0"/>
          </a:p>
          <a:p>
            <a:pPr marL="0" indent="0">
              <a:buNone/>
            </a:pPr>
            <a:endParaRPr lang="fr-FR" cap="none" dirty="0"/>
          </a:p>
          <a:p>
            <a:r>
              <a:rPr lang="fr-FR" cap="none" dirty="0"/>
              <a:t>Fonction cout métier(</a:t>
            </a:r>
            <a:r>
              <a:rPr lang="fr-FR" cap="none" dirty="0" err="1"/>
              <a:t>cf</a:t>
            </a:r>
            <a:r>
              <a:rPr lang="fr-FR" cap="none" dirty="0"/>
              <a:t> Notebook)</a:t>
            </a:r>
          </a:p>
          <a:p>
            <a:endParaRPr lang="fr-FR" cap="none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A961383-26BE-8BB1-C70B-804744278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72" y="2938160"/>
            <a:ext cx="8537715" cy="51326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91B98B5-306B-2CF6-0AFA-91FA71064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3451424"/>
            <a:ext cx="4914900" cy="685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BA02FC-CC58-9B6C-4B4D-EFD8BC735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4525378"/>
            <a:ext cx="7772400" cy="86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9284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30133</TotalTime>
  <Words>891</Words>
  <Application>Microsoft Macintosh PowerPoint</Application>
  <PresentationFormat>Grand écran</PresentationFormat>
  <Paragraphs>146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Helvetica Neue</vt:lpstr>
      <vt:lpstr>Inter</vt:lpstr>
      <vt:lpstr>Inter-Regular</vt:lpstr>
      <vt:lpstr>Söhne</vt:lpstr>
      <vt:lpstr>Times New Roman</vt:lpstr>
      <vt:lpstr>Tw Cen MT</vt:lpstr>
      <vt:lpstr>Ronds dans l’eau</vt:lpstr>
      <vt:lpstr>Présentation PowerPoint</vt:lpstr>
      <vt:lpstr>Nettoyage des do</vt:lpstr>
      <vt:lpstr>Objectifs</vt:lpstr>
      <vt:lpstr>Données</vt:lpstr>
      <vt:lpstr>Préprocessing des données </vt:lpstr>
      <vt:lpstr>Préprocessing des données </vt:lpstr>
      <vt:lpstr>mLFOW </vt:lpstr>
      <vt:lpstr> modèles </vt:lpstr>
      <vt:lpstr> metriques </vt:lpstr>
      <vt:lpstr> RECAPITULATIF DES MODéLISATIONS </vt:lpstr>
      <vt:lpstr> FEATURE IMPORTANCE GLOBALE </vt:lpstr>
      <vt:lpstr> FEATURE IMPORTANCE LOCALE </vt:lpstr>
      <vt:lpstr> AWS EC2 </vt:lpstr>
      <vt:lpstr> API ET STREAMLIT </vt:lpstr>
      <vt:lpstr> API ET STREAMLIT </vt:lpstr>
      <vt:lpstr> CREATION DU Dossier .git et github </vt:lpstr>
      <vt:lpstr> TEST AVEC PYTEST </vt:lpstr>
      <vt:lpstr>ANALYSE DU DATADRIFT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des clients d’un site de e-commerce  </dc:title>
  <dc:creator>soneita raherimalala</dc:creator>
  <cp:lastModifiedBy>soneita raherimalala</cp:lastModifiedBy>
  <cp:revision>88</cp:revision>
  <dcterms:created xsi:type="dcterms:W3CDTF">2023-07-31T13:08:40Z</dcterms:created>
  <dcterms:modified xsi:type="dcterms:W3CDTF">2023-12-13T16:33:57Z</dcterms:modified>
</cp:coreProperties>
</file>