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4" r:id="rId3"/>
    <p:sldId id="283" r:id="rId4"/>
    <p:sldId id="282" r:id="rId5"/>
    <p:sldId id="306" r:id="rId6"/>
    <p:sldId id="291" r:id="rId7"/>
    <p:sldId id="294" r:id="rId8"/>
    <p:sldId id="295" r:id="rId9"/>
    <p:sldId id="298" r:id="rId10"/>
    <p:sldId id="310" r:id="rId11"/>
    <p:sldId id="290" r:id="rId12"/>
    <p:sldId id="289" r:id="rId13"/>
    <p:sldId id="288" r:id="rId14"/>
    <p:sldId id="308" r:id="rId15"/>
    <p:sldId id="286" r:id="rId16"/>
    <p:sldId id="301" r:id="rId17"/>
    <p:sldId id="293" r:id="rId18"/>
    <p:sldId id="302" r:id="rId19"/>
    <p:sldId id="285" r:id="rId20"/>
    <p:sldId id="303" r:id="rId21"/>
    <p:sldId id="292" r:id="rId22"/>
    <p:sldId id="304" r:id="rId23"/>
    <p:sldId id="284" r:id="rId24"/>
    <p:sldId id="305" r:id="rId25"/>
    <p:sldId id="287" r:id="rId26"/>
    <p:sldId id="307" r:id="rId27"/>
    <p:sldId id="312" r:id="rId28"/>
    <p:sldId id="309" r:id="rId29"/>
    <p:sldId id="311" r:id="rId30"/>
    <p:sldId id="281" r:id="rId31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34"/>
      <p:bold r:id="rId35"/>
      <p:italic r:id="rId36"/>
      <p:boldItalic r:id="rId37"/>
    </p:embeddedFont>
    <p:embeddedFont>
      <p:font typeface="Frank Ruhl Libre Light" panose="00000400000000000000" pitchFamily="2" charset="-79"/>
      <p:regular r:id="rId38"/>
      <p:bold r:id="rId39"/>
    </p:embeddedFont>
    <p:embeddedFont>
      <p:font typeface="Montserrat" panose="00000500000000000000" pitchFamily="2" charset="0"/>
      <p:regular r:id="rId40"/>
      <p:bold r:id="rId41"/>
      <p:italic r:id="rId42"/>
      <p:boldItalic r:id="rId43"/>
    </p:embeddedFont>
    <p:embeddedFont>
      <p:font typeface="Montserrat Light" panose="000004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E0F"/>
    <a:srgbClr val="192023"/>
    <a:srgbClr val="EFF0EA"/>
    <a:srgbClr val="E9BA8E"/>
    <a:srgbClr val="EDEBE7"/>
    <a:srgbClr val="EAE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C742C8-E9FB-44DE-9CBD-6C38F41AFAF8}">
  <a:tblStyle styleId="{05C742C8-E9FB-44DE-9CBD-6C38F41AF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FD9CDE-CD98-4A3D-8BBD-CC91CFA4ED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85986" autoAdjust="0"/>
  </p:normalViewPr>
  <p:slideViewPr>
    <p:cSldViewPr snapToGrid="0">
      <p:cViewPr varScale="1">
        <p:scale>
          <a:sx n="88" d="100"/>
          <a:sy n="88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9DFED1-491B-F08A-961C-0BFA699604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758B0-C09C-6772-0095-CAFA2D6EBE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AFF7-8FBC-4404-9516-7D17760276A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60F9C-97EB-9CEB-9DC5-ED239E269F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32893-DDC1-66D5-AA11-79B07166FE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2A3-CA09-47F6-96F6-45A700039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9137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962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072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930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838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716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26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531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54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00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75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841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911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187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152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564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090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395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2989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968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11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229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48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58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265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391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71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551200" y="1023700"/>
            <a:ext cx="4041600" cy="3096000"/>
          </a:xfrm>
          <a:prstGeom prst="rect">
            <a:avLst/>
          </a:prstGeom>
          <a:solidFill>
            <a:srgbClr val="F5F6F0">
              <a:alpha val="87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644575" y="1115800"/>
            <a:ext cx="3840600" cy="2902200"/>
          </a:xfrm>
          <a:prstGeom prst="frame">
            <a:avLst>
              <a:gd name="adj1" fmla="val 449"/>
            </a:avLst>
          </a:prstGeom>
          <a:gradFill>
            <a:gsLst>
              <a:gs pos="0">
                <a:schemeClr val="accent4">
                  <a:alpha val="79890"/>
                </a:schemeClr>
              </a:gs>
              <a:gs pos="20000">
                <a:schemeClr val="accent5">
                  <a:alpha val="79890"/>
                </a:schemeClr>
              </a:gs>
              <a:gs pos="30000">
                <a:schemeClr val="accent6">
                  <a:alpha val="79890"/>
                </a:schemeClr>
              </a:gs>
              <a:gs pos="39000">
                <a:schemeClr val="accent5">
                  <a:alpha val="79890"/>
                </a:schemeClr>
              </a:gs>
              <a:gs pos="54000">
                <a:schemeClr val="accent4">
                  <a:alpha val="79890"/>
                </a:schemeClr>
              </a:gs>
              <a:gs pos="71000">
                <a:schemeClr val="accent5">
                  <a:alpha val="79890"/>
                </a:schemeClr>
              </a:gs>
              <a:gs pos="87000">
                <a:schemeClr val="accent4">
                  <a:alpha val="79890"/>
                </a:schemeClr>
              </a:gs>
              <a:gs pos="100000">
                <a:schemeClr val="accent6">
                  <a:alpha val="7989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854250" y="1115800"/>
            <a:ext cx="3435600" cy="29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551200" y="1023700"/>
            <a:ext cx="4041600" cy="3096000"/>
          </a:xfrm>
          <a:prstGeom prst="rect">
            <a:avLst/>
          </a:prstGeom>
          <a:solidFill>
            <a:srgbClr val="F5F6F0">
              <a:alpha val="87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644575" y="1115800"/>
            <a:ext cx="3840600" cy="2902200"/>
          </a:xfrm>
          <a:prstGeom prst="frame">
            <a:avLst>
              <a:gd name="adj1" fmla="val 449"/>
            </a:avLst>
          </a:prstGeom>
          <a:gradFill>
            <a:gsLst>
              <a:gs pos="0">
                <a:schemeClr val="accent4">
                  <a:alpha val="79890"/>
                </a:schemeClr>
              </a:gs>
              <a:gs pos="20000">
                <a:schemeClr val="accent5">
                  <a:alpha val="79890"/>
                </a:schemeClr>
              </a:gs>
              <a:gs pos="30000">
                <a:schemeClr val="accent6">
                  <a:alpha val="79890"/>
                </a:schemeClr>
              </a:gs>
              <a:gs pos="39000">
                <a:schemeClr val="accent5">
                  <a:alpha val="79890"/>
                </a:schemeClr>
              </a:gs>
              <a:gs pos="54000">
                <a:schemeClr val="accent4">
                  <a:alpha val="79890"/>
                </a:schemeClr>
              </a:gs>
              <a:gs pos="71000">
                <a:schemeClr val="accent5">
                  <a:alpha val="79890"/>
                </a:schemeClr>
              </a:gs>
              <a:gs pos="87000">
                <a:schemeClr val="accent4">
                  <a:alpha val="79890"/>
                </a:schemeClr>
              </a:gs>
              <a:gs pos="100000">
                <a:schemeClr val="accent6">
                  <a:alpha val="7989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828225" y="1834888"/>
            <a:ext cx="3487500" cy="83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828225" y="2686913"/>
            <a:ext cx="3487500" cy="30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557400" y="548700"/>
            <a:ext cx="8029200" cy="4046100"/>
          </a:xfrm>
          <a:prstGeom prst="rect">
            <a:avLst/>
          </a:prstGeom>
          <a:solidFill>
            <a:srgbClr val="F5F6F0">
              <a:alpha val="87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646500" y="637500"/>
            <a:ext cx="7851000" cy="3868500"/>
          </a:xfrm>
          <a:prstGeom prst="frame">
            <a:avLst>
              <a:gd name="adj1" fmla="val 449"/>
            </a:avLst>
          </a:prstGeom>
          <a:gradFill>
            <a:gsLst>
              <a:gs pos="0">
                <a:schemeClr val="accent4">
                  <a:alpha val="79890"/>
                </a:schemeClr>
              </a:gs>
              <a:gs pos="20000">
                <a:schemeClr val="accent5">
                  <a:alpha val="79890"/>
                </a:schemeClr>
              </a:gs>
              <a:gs pos="30000">
                <a:schemeClr val="accent6">
                  <a:alpha val="79890"/>
                </a:schemeClr>
              </a:gs>
              <a:gs pos="39000">
                <a:schemeClr val="accent5">
                  <a:alpha val="79890"/>
                </a:schemeClr>
              </a:gs>
              <a:gs pos="54000">
                <a:schemeClr val="accent4">
                  <a:alpha val="79890"/>
                </a:schemeClr>
              </a:gs>
              <a:gs pos="71000">
                <a:schemeClr val="accent5">
                  <a:alpha val="79890"/>
                </a:schemeClr>
              </a:gs>
              <a:gs pos="87000">
                <a:schemeClr val="accent4">
                  <a:alpha val="79890"/>
                </a:schemeClr>
              </a:gs>
              <a:gs pos="100000">
                <a:schemeClr val="accent6">
                  <a:alpha val="7989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1075" y="1342825"/>
            <a:ext cx="7061700" cy="28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ank Ruhl Libre Light"/>
              <a:buChar char="▫"/>
              <a:defRPr sz="2200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lvl="1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ank Ruhl Libre Light"/>
              <a:buChar char="⬝"/>
              <a:defRPr sz="2200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lvl="2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ank Ruhl Libre Light"/>
              <a:buChar char="⬝"/>
              <a:defRPr sz="2200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lvl="3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rank Ruhl Libre Light"/>
              <a:buChar char="●"/>
              <a:defRPr sz="2200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lvl="4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rank Ruhl Libre Light"/>
              <a:buChar char="○"/>
              <a:defRPr sz="2200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lvl="5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rank Ruhl Libre Light"/>
              <a:buChar char="■"/>
              <a:defRPr sz="2200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lvl="6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rank Ruhl Libre Light"/>
              <a:buChar char="●"/>
              <a:defRPr sz="2200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lvl="7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rank Ruhl Libre Light"/>
              <a:buChar char="○"/>
              <a:defRPr sz="2200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lvl="8" indent="-368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Frank Ruhl Libre Light"/>
              <a:buChar char="■"/>
              <a:defRPr sz="2200">
                <a:solidFill>
                  <a:schemeClr val="dk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buNone/>
              <a:defRPr sz="13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buNone/>
              <a:defRPr sz="13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buNone/>
              <a:defRPr sz="13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buNone/>
              <a:defRPr sz="13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buNone/>
              <a:defRPr sz="13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buNone/>
              <a:defRPr sz="13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buNone/>
              <a:defRPr sz="13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buNone/>
              <a:defRPr sz="13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</p:sldLayoutIdLst>
  <p:transition>
    <p:fade thruBlk="1"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13"/>
          <p:cNvSpPr txBox="1">
            <a:spLocks noGrp="1"/>
          </p:cNvSpPr>
          <p:nvPr>
            <p:ph type="ctrTitle"/>
          </p:nvPr>
        </p:nvSpPr>
        <p:spPr>
          <a:xfrm>
            <a:off x="2706687" y="1268326"/>
            <a:ext cx="3730625" cy="3875174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DEVELOPING A DEEP LEARNING FRAMEWORK FOR GLAUCOMA DETECTION</a:t>
            </a:r>
            <a:br>
              <a:rPr lang="en-US" sz="16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</a:br>
            <a:br>
              <a:rPr lang="en-US" sz="3200" dirty="0"/>
            </a:b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B781A8-F79F-5788-3A55-BC14C7E1F491}"/>
              </a:ext>
            </a:extLst>
          </p:cNvPr>
          <p:cNvSpPr txBox="1"/>
          <p:nvPr/>
        </p:nvSpPr>
        <p:spPr>
          <a:xfrm>
            <a:off x="6606844" y="3749418"/>
            <a:ext cx="2688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rbel" panose="020B0503020204020204" pitchFamily="34" charset="0"/>
              </a:rPr>
              <a:t>BY,</a:t>
            </a:r>
          </a:p>
          <a:p>
            <a:r>
              <a:rPr lang="en-US" sz="1200" b="1" dirty="0">
                <a:solidFill>
                  <a:schemeClr val="bg1"/>
                </a:solidFill>
                <a:latin typeface="Corbel" panose="020B0503020204020204" pitchFamily="34" charset="0"/>
              </a:rPr>
              <a:t>AISHWARYA  M (URK20EC1012)</a:t>
            </a:r>
          </a:p>
          <a:p>
            <a:r>
              <a:rPr lang="en-US" sz="1200" b="1" dirty="0">
                <a:solidFill>
                  <a:schemeClr val="bg1"/>
                </a:solidFill>
                <a:latin typeface="Corbel" panose="020B0503020204020204" pitchFamily="34" charset="0"/>
              </a:rPr>
              <a:t>AALIN JEFFINA S(URK20EC1024)</a:t>
            </a:r>
          </a:p>
          <a:p>
            <a:r>
              <a:rPr lang="en-US" sz="1200" b="1" dirty="0">
                <a:solidFill>
                  <a:schemeClr val="bg1"/>
                </a:solidFill>
                <a:latin typeface="Corbel" panose="020B0503020204020204" pitchFamily="34" charset="0"/>
              </a:rPr>
              <a:t>ESTHER V(URK20EC1022)</a:t>
            </a:r>
          </a:p>
          <a:p>
            <a:r>
              <a:rPr lang="en-US" sz="1200" b="1" dirty="0">
                <a:solidFill>
                  <a:schemeClr val="bg1"/>
                </a:solidFill>
                <a:latin typeface="Corbel" panose="020B0503020204020204" pitchFamily="34" charset="0"/>
              </a:rPr>
              <a:t>ASSUMTHA SONEL F</a:t>
            </a:r>
            <a:r>
              <a:rPr lang="en-US" sz="900" b="1" dirty="0">
                <a:solidFill>
                  <a:schemeClr val="bg1"/>
                </a:solidFill>
                <a:latin typeface="Corbel" panose="020B0503020204020204" pitchFamily="34" charset="0"/>
              </a:rPr>
              <a:t>(URK20EC1105)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                                           </a:t>
            </a:r>
            <a:endParaRPr lang="en-IN" dirty="0">
              <a:latin typeface="Corbel" panose="020B05030202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02D61-D482-55A1-97BD-782FD171810A}"/>
              </a:ext>
            </a:extLst>
          </p:cNvPr>
          <p:cNvSpPr txBox="1"/>
          <p:nvPr/>
        </p:nvSpPr>
        <p:spPr>
          <a:xfrm>
            <a:off x="195942" y="3687862"/>
            <a:ext cx="22125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rbel" panose="020B0503020204020204" pitchFamily="34" charset="0"/>
              </a:rPr>
              <a:t>Guided by</a:t>
            </a:r>
          </a:p>
          <a:p>
            <a:r>
              <a:rPr lang="en-US" sz="1800" b="1" dirty="0">
                <a:solidFill>
                  <a:schemeClr val="bg1"/>
                </a:solidFill>
                <a:latin typeface="Corbel" panose="020B0503020204020204" pitchFamily="34" charset="0"/>
              </a:rPr>
              <a:t>Dr. P. Malin Bruntha</a:t>
            </a:r>
          </a:p>
          <a:p>
            <a:r>
              <a:rPr lang="en-US" sz="1800" b="1" dirty="0">
                <a:solidFill>
                  <a:schemeClr val="bg1"/>
                </a:solidFill>
                <a:latin typeface="Corbel" panose="020B0503020204020204" pitchFamily="34" charset="0"/>
              </a:rPr>
              <a:t>Assistant Professor</a:t>
            </a:r>
            <a:endParaRPr lang="en-IN" sz="1800" b="1" dirty="0">
              <a:latin typeface="Corbel" panose="020B0503020204020204" pitchFamily="34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3F3A1-22BC-30B7-E748-1D18555D1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20" y="51423"/>
            <a:ext cx="5216409" cy="7639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149018" y="4652858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207882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7CA145-8E9D-5194-67B7-9A8702968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428377"/>
              </p:ext>
            </p:extLst>
          </p:nvPr>
        </p:nvGraphicFramePr>
        <p:xfrm>
          <a:off x="482395" y="339933"/>
          <a:ext cx="8261760" cy="2606040"/>
        </p:xfrm>
        <a:graphic>
          <a:graphicData uri="http://schemas.openxmlformats.org/drawingml/2006/table">
            <a:tbl>
              <a:tblPr firstRow="1" bandRow="1"/>
              <a:tblGrid>
                <a:gridCol w="1802597">
                  <a:extLst>
                    <a:ext uri="{9D8B030D-6E8A-4147-A177-3AD203B41FA5}">
                      <a16:colId xmlns:a16="http://schemas.microsoft.com/office/drawing/2014/main" val="4212069453"/>
                    </a:ext>
                  </a:extLst>
                </a:gridCol>
                <a:gridCol w="1073443">
                  <a:extLst>
                    <a:ext uri="{9D8B030D-6E8A-4147-A177-3AD203B41FA5}">
                      <a16:colId xmlns:a16="http://schemas.microsoft.com/office/drawing/2014/main" val="2764736806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3767203725"/>
                    </a:ext>
                  </a:extLst>
                </a:gridCol>
                <a:gridCol w="1041209">
                  <a:extLst>
                    <a:ext uri="{9D8B030D-6E8A-4147-A177-3AD203B41FA5}">
                      <a16:colId xmlns:a16="http://schemas.microsoft.com/office/drawing/2014/main" val="2423727828"/>
                    </a:ext>
                  </a:extLst>
                </a:gridCol>
                <a:gridCol w="3263423">
                  <a:extLst>
                    <a:ext uri="{9D8B030D-6E8A-4147-A177-3AD203B41FA5}">
                      <a16:colId xmlns:a16="http://schemas.microsoft.com/office/drawing/2014/main" val="3453189810"/>
                    </a:ext>
                  </a:extLst>
                </a:gridCol>
              </a:tblGrid>
              <a:tr h="584880"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AUTHOR,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JOURNEL,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IN" sz="1100" b="1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ALGORITHM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6590"/>
                  </a:ext>
                </a:extLst>
              </a:tr>
              <a:tr h="1965196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Improved swarm optimization of deep features for glaucoma classification using SEGSO and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VGGNet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  [9]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AUTHOR :</a:t>
                      </a:r>
                    </a:p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Kishore Balasubramanian, K. Ramya , K. Gayathri Devi 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JOURNEL NAME :</a:t>
                      </a:r>
                    </a:p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Biomedical Signal Processing and Control</a:t>
                      </a: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YEAR :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2022</a:t>
                      </a:r>
                      <a:endParaRPr lang="en-IN" sz="1050" b="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Drishti-GS1, ACRIMA,ORIGA, LAG</a:t>
                      </a:r>
                    </a:p>
                    <a:p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 SEGSO and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VGGNet</a:t>
                      </a:r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The proposed hybrid approach performed better in terms of both complexity reduction and classification accuracy, thereby reducing  computational time and the consumption of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79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51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107435" y="4689142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59658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D03558-1052-C5BD-AD0D-026B991107C1}"/>
              </a:ext>
            </a:extLst>
          </p:cNvPr>
          <p:cNvSpPr txBox="1"/>
          <p:nvPr/>
        </p:nvSpPr>
        <p:spPr>
          <a:xfrm>
            <a:off x="1041076" y="394706"/>
            <a:ext cx="21999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DATASET</a:t>
            </a:r>
          </a:p>
          <a:p>
            <a:endParaRPr lang="en-US" dirty="0"/>
          </a:p>
          <a:p>
            <a:r>
              <a:rPr lang="en-US" dirty="0"/>
              <a:t>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26ABD-E438-4C01-0394-DDC3FD4F9C4C}"/>
              </a:ext>
            </a:extLst>
          </p:cNvPr>
          <p:cNvSpPr txBox="1"/>
          <p:nvPr/>
        </p:nvSpPr>
        <p:spPr>
          <a:xfrm>
            <a:off x="1433673" y="858638"/>
            <a:ext cx="65844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E0F"/>
                </a:solidFill>
                <a:effectLst/>
                <a:latin typeface="Corbel" panose="020B0503020204020204" pitchFamily="34" charset="0"/>
              </a:rPr>
              <a:t>LAG stands for Large-scale Attention-based Glaucoma Dataset. </a:t>
            </a:r>
          </a:p>
          <a:p>
            <a:pPr algn="just"/>
            <a:endParaRPr lang="en-US" b="0" i="0" dirty="0">
              <a:solidFill>
                <a:srgbClr val="0B0E0F"/>
              </a:solidFill>
              <a:effectLst/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E0F"/>
                </a:solidFill>
                <a:effectLst/>
                <a:latin typeface="Corbel" panose="020B0503020204020204" pitchFamily="34" charset="0"/>
              </a:rPr>
              <a:t>The LAG dataset is a collection of fundus images for glaucoma detection and analysis.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B0E0F"/>
              </a:solidFill>
              <a:effectLst/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E0F"/>
                </a:solidFill>
                <a:effectLst/>
                <a:latin typeface="Corbel" panose="020B0503020204020204" pitchFamily="34" charset="0"/>
              </a:rPr>
              <a:t>The LAG dataset can be used for image classification, anomaly detection, and semantic segmentation.</a:t>
            </a:r>
          </a:p>
          <a:p>
            <a:pPr algn="just"/>
            <a:endParaRPr lang="en-US" b="0" i="0" dirty="0">
              <a:solidFill>
                <a:srgbClr val="0B0E0F"/>
              </a:solidFill>
              <a:effectLst/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E0F"/>
                </a:solidFill>
                <a:effectLst/>
                <a:latin typeface="Corbel" panose="020B0503020204020204" pitchFamily="34" charset="0"/>
              </a:rPr>
              <a:t>It contains </a:t>
            </a:r>
            <a:r>
              <a:rPr lang="en-US" dirty="0">
                <a:solidFill>
                  <a:srgbClr val="0B0E0F"/>
                </a:solidFill>
                <a:latin typeface="Corbel" panose="020B0503020204020204" pitchFamily="34" charset="0"/>
              </a:rPr>
              <a:t>4854 </a:t>
            </a:r>
            <a:r>
              <a:rPr lang="en-US" b="0" i="0" dirty="0">
                <a:solidFill>
                  <a:srgbClr val="0B0E0F"/>
                </a:solidFill>
                <a:effectLst/>
                <a:latin typeface="Corbel" panose="020B0503020204020204" pitchFamily="34" charset="0"/>
              </a:rPr>
              <a:t>images. There is </a:t>
            </a:r>
            <a:r>
              <a:rPr lang="en-US" dirty="0">
                <a:solidFill>
                  <a:srgbClr val="0B0E0F"/>
                </a:solidFill>
                <a:latin typeface="Corbel" panose="020B0503020204020204" pitchFamily="34" charset="0"/>
              </a:rPr>
              <a:t>train and test folder in the LAG dataset. Train folder consists of Normal 2514 and  Glaucoma 1369. Test folder consists of Normal 629 and Glaucoma 342.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B0E0F"/>
              </a:solidFill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0E0F"/>
                </a:solidFill>
                <a:latin typeface="Corbel" panose="020B0503020204020204" pitchFamily="34" charset="0"/>
              </a:rPr>
              <a:t>Each images are in the size of 500 x 500</a:t>
            </a:r>
          </a:p>
          <a:p>
            <a:endParaRPr lang="en-US" dirty="0">
              <a:solidFill>
                <a:srgbClr val="0B0E0F"/>
              </a:solidFill>
              <a:latin typeface="Corbel" panose="020B0503020204020204" pitchFamily="34" charset="0"/>
            </a:endParaRPr>
          </a:p>
          <a:p>
            <a:endParaRPr lang="en-US" dirty="0">
              <a:solidFill>
                <a:srgbClr val="0B0E0F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11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54602" y="4633818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66532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9CA62F-5CEC-A8F9-1F0E-609AA95DFCBD}"/>
              </a:ext>
            </a:extLst>
          </p:cNvPr>
          <p:cNvSpPr txBox="1"/>
          <p:nvPr/>
        </p:nvSpPr>
        <p:spPr>
          <a:xfrm>
            <a:off x="1014412" y="448676"/>
            <a:ext cx="216421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rbel" panose="020B0503020204020204" pitchFamily="34" charset="0"/>
              </a:rPr>
              <a:t>SOFTWARE USED</a:t>
            </a:r>
          </a:p>
          <a:p>
            <a:endParaRPr lang="en-US" dirty="0"/>
          </a:p>
          <a:p>
            <a:r>
              <a:rPr lang="en-US" dirty="0"/>
              <a:t>		</a:t>
            </a:r>
            <a:endParaRPr lang="en-US" dirty="0">
              <a:latin typeface="Corbel" panose="020B0503020204020204" pitchFamily="34" charset="0"/>
            </a:endParaRPr>
          </a:p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68EDB9F-1448-0347-2255-6EAB37030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2862" y="1752263"/>
            <a:ext cx="4544559" cy="1904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6610AB-D3B0-8201-DE6A-13EE4FB25328}"/>
              </a:ext>
            </a:extLst>
          </p:cNvPr>
          <p:cNvSpPr txBox="1"/>
          <p:nvPr/>
        </p:nvSpPr>
        <p:spPr>
          <a:xfrm>
            <a:off x="2386178" y="1067581"/>
            <a:ext cx="2460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rbel" panose="020B0503020204020204" pitchFamily="34" charset="0"/>
              </a:rPr>
              <a:t>Jupyter</a:t>
            </a:r>
            <a:r>
              <a:rPr lang="en-US" sz="1600" dirty="0">
                <a:latin typeface="Corbel" panose="020B0503020204020204" pitchFamily="34" charset="0"/>
              </a:rPr>
              <a:t> Notebook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0249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107743" y="4657077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08550" y="82222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5A9C0-B75B-5C80-5775-960F33F7B3C9}"/>
              </a:ext>
            </a:extLst>
          </p:cNvPr>
          <p:cNvSpPr txBox="1"/>
          <p:nvPr/>
        </p:nvSpPr>
        <p:spPr>
          <a:xfrm>
            <a:off x="960449" y="355235"/>
            <a:ext cx="23771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rbel" panose="020B0503020204020204" pitchFamily="34" charset="0"/>
              </a:rPr>
              <a:t>BLOCK DIAGRAM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A5D6492-4844-A811-0AF4-53204775D674}"/>
              </a:ext>
            </a:extLst>
          </p:cNvPr>
          <p:cNvGrpSpPr/>
          <p:nvPr/>
        </p:nvGrpSpPr>
        <p:grpSpPr>
          <a:xfrm>
            <a:off x="1779541" y="1015148"/>
            <a:ext cx="5036217" cy="3641929"/>
            <a:chOff x="1972156" y="884520"/>
            <a:chExt cx="5036217" cy="3641929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D16EA00D-A4DD-DB33-5E63-026ED9528FA0}"/>
                </a:ext>
              </a:extLst>
            </p:cNvPr>
            <p:cNvSpPr/>
            <p:nvPr/>
          </p:nvSpPr>
          <p:spPr>
            <a:xfrm>
              <a:off x="1972156" y="884520"/>
              <a:ext cx="1258499" cy="1364079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orbel" panose="020B0503020204020204" pitchFamily="34" charset="0"/>
                </a:rPr>
                <a:t>LAG Dataset</a:t>
              </a:r>
            </a:p>
          </p:txBody>
        </p:sp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E5078C36-05E8-9510-B19C-E09B3B352D8B}"/>
                </a:ext>
              </a:extLst>
            </p:cNvPr>
            <p:cNvSpPr/>
            <p:nvPr/>
          </p:nvSpPr>
          <p:spPr>
            <a:xfrm>
              <a:off x="4297650" y="1342548"/>
              <a:ext cx="1605225" cy="428459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orbel" panose="020B0503020204020204" pitchFamily="34" charset="0"/>
                </a:rPr>
                <a:t>Input</a:t>
              </a:r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278F2DE1-0371-E682-048D-3AB867D316CB}"/>
                </a:ext>
              </a:extLst>
            </p:cNvPr>
            <p:cNvSpPr/>
            <p:nvPr/>
          </p:nvSpPr>
          <p:spPr>
            <a:xfrm>
              <a:off x="4172056" y="2093386"/>
              <a:ext cx="1856407" cy="428459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orbel" panose="020B0503020204020204" pitchFamily="34" charset="0"/>
                </a:rPr>
                <a:t>Preprocessing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21D93FD-BD96-AC6D-F04A-F54CF084336C}"/>
                </a:ext>
              </a:extLst>
            </p:cNvPr>
            <p:cNvSpPr/>
            <p:nvPr/>
          </p:nvSpPr>
          <p:spPr>
            <a:xfrm>
              <a:off x="3912486" y="2863707"/>
              <a:ext cx="2375545" cy="67190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orbel" panose="020B0503020204020204" pitchFamily="34" charset="0"/>
                </a:rPr>
                <a:t>Classification</a:t>
              </a:r>
              <a:r>
                <a:rPr lang="en-IN" dirty="0"/>
                <a:t> </a:t>
              </a:r>
              <a:r>
                <a:rPr lang="en-IN" dirty="0">
                  <a:latin typeface="Corbel" panose="020B0503020204020204" pitchFamily="34" charset="0"/>
                </a:rPr>
                <a:t>Model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B890427-C1EC-2891-B99D-1BAE710A97C2}"/>
                </a:ext>
              </a:extLst>
            </p:cNvPr>
            <p:cNvCxnSpPr>
              <a:stCxn id="5" idx="4"/>
              <a:endCxn id="6" idx="1"/>
            </p:cNvCxnSpPr>
            <p:nvPr/>
          </p:nvCxnSpPr>
          <p:spPr>
            <a:xfrm flipV="1">
              <a:off x="3230655" y="1556778"/>
              <a:ext cx="1066995" cy="9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6C6296-79AF-A8FE-0A75-0F814F605955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flipH="1">
              <a:off x="5100260" y="1771007"/>
              <a:ext cx="3" cy="322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9A2F3EE-35D3-B1FE-998A-CCE0F349894C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5100259" y="2521845"/>
              <a:ext cx="1" cy="341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lowchart: Terminator 28">
              <a:extLst>
                <a:ext uri="{FF2B5EF4-FFF2-40B4-BE49-F238E27FC236}">
                  <a16:creationId xmlns:a16="http://schemas.microsoft.com/office/drawing/2014/main" id="{BCBAAF1B-EE82-049F-D52D-1BCAD08A0583}"/>
                </a:ext>
              </a:extLst>
            </p:cNvPr>
            <p:cNvSpPr/>
            <p:nvPr/>
          </p:nvSpPr>
          <p:spPr>
            <a:xfrm>
              <a:off x="3211583" y="4013200"/>
              <a:ext cx="1258499" cy="458087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orbel" panose="020B0503020204020204" pitchFamily="34" charset="0"/>
                </a:rPr>
                <a:t>Normal</a:t>
              </a:r>
            </a:p>
          </p:txBody>
        </p:sp>
        <p:sp>
          <p:nvSpPr>
            <p:cNvPr id="30" name="Flowchart: Terminator 29">
              <a:extLst>
                <a:ext uri="{FF2B5EF4-FFF2-40B4-BE49-F238E27FC236}">
                  <a16:creationId xmlns:a16="http://schemas.microsoft.com/office/drawing/2014/main" id="{713A81F3-D5D8-0626-F8BD-1CE84575CD86}"/>
                </a:ext>
              </a:extLst>
            </p:cNvPr>
            <p:cNvSpPr/>
            <p:nvPr/>
          </p:nvSpPr>
          <p:spPr>
            <a:xfrm>
              <a:off x="5749874" y="4068363"/>
              <a:ext cx="1258499" cy="458086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orbel" panose="020B0503020204020204" pitchFamily="34" charset="0"/>
                </a:rPr>
                <a:t>Glaucoma</a:t>
              </a:r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AFB287F3-C252-BC81-5D6E-6C02B7F547AB}"/>
                </a:ext>
              </a:extLst>
            </p:cNvPr>
            <p:cNvCxnSpPr>
              <a:cxnSpLocks/>
              <a:stCxn id="9" idx="2"/>
              <a:endCxn id="29" idx="0"/>
            </p:cNvCxnSpPr>
            <p:nvPr/>
          </p:nvCxnSpPr>
          <p:spPr>
            <a:xfrm rot="5400000">
              <a:off x="4231750" y="3144691"/>
              <a:ext cx="477592" cy="12594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02E3C17F-0CB1-9C92-45B3-EF8573439A28}"/>
                </a:ext>
              </a:extLst>
            </p:cNvPr>
            <p:cNvCxnSpPr>
              <a:cxnSpLocks/>
              <a:stCxn id="9" idx="2"/>
              <a:endCxn id="30" idx="0"/>
            </p:cNvCxnSpPr>
            <p:nvPr/>
          </p:nvCxnSpPr>
          <p:spPr>
            <a:xfrm rot="16200000" flipH="1">
              <a:off x="5473314" y="3162552"/>
              <a:ext cx="532755" cy="1278865"/>
            </a:xfrm>
            <a:prstGeom prst="bentConnector3">
              <a:avLst>
                <a:gd name="adj1" fmla="val 459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B77785B-2416-A081-BB75-AEED391CF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762" y="4106951"/>
            <a:ext cx="672045" cy="6720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1DA7B8-9C78-CC4F-28F3-AEDA15952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919" y="4110453"/>
            <a:ext cx="672045" cy="67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3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107743" y="4657077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66607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86576-2155-9837-675A-F49473C8CFBF}"/>
              </a:ext>
            </a:extLst>
          </p:cNvPr>
          <p:cNvSpPr txBox="1"/>
          <p:nvPr/>
        </p:nvSpPr>
        <p:spPr>
          <a:xfrm>
            <a:off x="859107" y="1232922"/>
            <a:ext cx="7573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orbel" panose="020B0503020204020204" pitchFamily="34" charset="0"/>
              </a:rPr>
              <a:t>Preprocessing </a:t>
            </a:r>
          </a:p>
          <a:p>
            <a:pPr algn="just"/>
            <a:endParaRPr lang="en-US" b="1" dirty="0">
              <a:latin typeface="Corbel" panose="020B0503020204020204" pitchFamily="34" charset="0"/>
            </a:endParaRPr>
          </a:p>
          <a:p>
            <a:pPr algn="just"/>
            <a:r>
              <a:rPr lang="en-US" b="1" dirty="0">
                <a:latin typeface="Corbel" panose="020B0503020204020204" pitchFamily="34" charset="0"/>
              </a:rPr>
              <a:t>Rescaling:</a:t>
            </a:r>
            <a:r>
              <a:rPr lang="en-US" dirty="0">
                <a:latin typeface="Corbel" panose="020B0503020204020204" pitchFamily="34" charset="0"/>
              </a:rPr>
              <a:t> The Pixel values are rescaled to ensure they fall within the optimal range for neural networks. </a:t>
            </a:r>
          </a:p>
          <a:p>
            <a:pPr algn="just"/>
            <a:endParaRPr lang="en-US" dirty="0">
              <a:latin typeface="Corbel" panose="020B0503020204020204" pitchFamily="34" charset="0"/>
            </a:endParaRPr>
          </a:p>
          <a:p>
            <a:pPr algn="just"/>
            <a:r>
              <a:rPr lang="en-US" b="1" dirty="0">
                <a:latin typeface="Corbel" panose="020B0503020204020204" pitchFamily="34" charset="0"/>
              </a:rPr>
              <a:t>Data Augmentation</a:t>
            </a:r>
          </a:p>
          <a:p>
            <a:pPr algn="just"/>
            <a:endParaRPr lang="en-US" b="1" dirty="0">
              <a:latin typeface="Corbel" panose="020B0503020204020204" pitchFamily="34" charset="0"/>
            </a:endParaRPr>
          </a:p>
          <a:p>
            <a:pPr algn="just"/>
            <a:r>
              <a:rPr lang="en-US" dirty="0"/>
              <a:t>Rescale, </a:t>
            </a:r>
          </a:p>
          <a:p>
            <a:pPr algn="just"/>
            <a:r>
              <a:rPr lang="en-US" dirty="0"/>
              <a:t>Shearing,</a:t>
            </a:r>
          </a:p>
          <a:p>
            <a:pPr algn="just"/>
            <a:r>
              <a:rPr lang="en-US" dirty="0"/>
              <a:t>Zooming, </a:t>
            </a:r>
          </a:p>
          <a:p>
            <a:pPr algn="just"/>
            <a:r>
              <a:rPr lang="en-US" dirty="0"/>
              <a:t>Horizontal flip</a:t>
            </a:r>
            <a:endParaRPr lang="en-US" b="1" dirty="0">
              <a:latin typeface="Corbel" panose="020B0503020204020204" pitchFamily="34" charset="0"/>
            </a:endParaRPr>
          </a:p>
          <a:p>
            <a:pPr algn="just"/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0229" y="1526583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1227" y="1526583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2225" y="1526583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66468" y="4659114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66532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8D3C8-8E16-EE25-EDDE-E9F2582A474A}"/>
              </a:ext>
            </a:extLst>
          </p:cNvPr>
          <p:cNvSpPr txBox="1"/>
          <p:nvPr/>
        </p:nvSpPr>
        <p:spPr>
          <a:xfrm>
            <a:off x="3743651" y="704270"/>
            <a:ext cx="19274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err="1">
                <a:latin typeface="Corbel" panose="020B0503020204020204" pitchFamily="34" charset="0"/>
              </a:rPr>
              <a:t>ResNet</a:t>
            </a:r>
            <a:r>
              <a:rPr lang="en-US" sz="1700" b="1" dirty="0">
                <a:latin typeface="Corbel" panose="020B0503020204020204" pitchFamily="34" charset="0"/>
              </a:rPr>
              <a:t> 152</a:t>
            </a:r>
            <a:endParaRPr lang="en-IN" sz="1700" b="1" dirty="0">
              <a:latin typeface="Corbel" panose="020B05030202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AAA10-FED2-3384-9056-2487C0C8F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801" y="1155489"/>
            <a:ext cx="2608465" cy="2239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0BCB15-F9AC-02BA-E33F-5B730A004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736" y="1287287"/>
            <a:ext cx="2743341" cy="2152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D8BA91-C26F-4A8C-8743-AF3296B43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4081" y="3638773"/>
            <a:ext cx="3314192" cy="1075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708EC2-BC5F-3A80-ED46-34CCFF11CE65}"/>
              </a:ext>
            </a:extLst>
          </p:cNvPr>
          <p:cNvSpPr txBox="1"/>
          <p:nvPr/>
        </p:nvSpPr>
        <p:spPr>
          <a:xfrm>
            <a:off x="895058" y="301463"/>
            <a:ext cx="2754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rbel" panose="020B0503020204020204" pitchFamily="34" charset="0"/>
              </a:rPr>
              <a:t>RESULT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35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114693" y="4656441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66532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11B4C-B410-B5C6-A964-2669EB193C60}"/>
              </a:ext>
            </a:extLst>
          </p:cNvPr>
          <p:cNvSpPr txBox="1"/>
          <p:nvPr/>
        </p:nvSpPr>
        <p:spPr>
          <a:xfrm>
            <a:off x="3961553" y="289782"/>
            <a:ext cx="17695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Corbel" panose="020B0503020204020204" pitchFamily="34" charset="0"/>
              </a:rPr>
              <a:t>VGG16</a:t>
            </a:r>
            <a:endParaRPr lang="en-IN" sz="1700" b="1" dirty="0">
              <a:latin typeface="Corbel" panose="020B05030202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E9BDA1-4D77-A76F-2FD8-A8D5AFE8C7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1"/>
          <a:stretch/>
        </p:blipFill>
        <p:spPr>
          <a:xfrm>
            <a:off x="1327464" y="896034"/>
            <a:ext cx="2540131" cy="2156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26922E-1DDA-D5D5-F023-2BCB0B468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309" y="993225"/>
            <a:ext cx="2552831" cy="19622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C2E02C-E3F6-F10E-FE46-0FD1EB094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740" y="3422092"/>
            <a:ext cx="3648370" cy="11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1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66468" y="4648964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66532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9F380-E228-F671-97DB-ACF286EC1155}"/>
              </a:ext>
            </a:extLst>
          </p:cNvPr>
          <p:cNvSpPr txBox="1"/>
          <p:nvPr/>
        </p:nvSpPr>
        <p:spPr>
          <a:xfrm>
            <a:off x="3843600" y="291647"/>
            <a:ext cx="15393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Corbel" panose="020B0503020204020204" pitchFamily="34" charset="0"/>
              </a:rPr>
              <a:t>VGG19</a:t>
            </a:r>
            <a:endParaRPr lang="en-IN" sz="1700" b="1" dirty="0">
              <a:latin typeface="Corbel" panose="020B05030202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7360B7-16A2-580C-AED4-0BAAC0C30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03" b="1"/>
          <a:stretch/>
        </p:blipFill>
        <p:spPr>
          <a:xfrm>
            <a:off x="1286395" y="974240"/>
            <a:ext cx="2622270" cy="2172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B5D5F-1A19-7C44-7468-1A33D86E3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752" y="1014075"/>
            <a:ext cx="2622269" cy="20318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0FA22A-3BF6-81A3-9EA2-318527F95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496" y="3473092"/>
            <a:ext cx="3506235" cy="110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61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107818" y="467403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66532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3E649-20C4-DCBB-DC16-B95AC7BEA2FC}"/>
              </a:ext>
            </a:extLst>
          </p:cNvPr>
          <p:cNvSpPr txBox="1"/>
          <p:nvPr/>
        </p:nvSpPr>
        <p:spPr>
          <a:xfrm>
            <a:off x="3856298" y="335948"/>
            <a:ext cx="19801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 err="1">
                <a:latin typeface="Corbel" panose="020B0503020204020204" pitchFamily="34" charset="0"/>
              </a:rPr>
              <a:t>MobileNet</a:t>
            </a:r>
            <a:r>
              <a:rPr lang="en-IN" sz="1700" b="1" dirty="0">
                <a:latin typeface="Corbel" panose="020B0503020204020204" pitchFamily="34" charset="0"/>
              </a:rPr>
              <a:t> V2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8CDFC9-38E7-0BF7-2B3C-6150056F4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202" y="1045865"/>
            <a:ext cx="2359249" cy="20250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5D634E-3921-8EF2-2A28-4148195BC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464" y="1045865"/>
            <a:ext cx="2535504" cy="1980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26C965-18F4-071C-FF87-364DBB3BB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9180" y="3337363"/>
            <a:ext cx="3673397" cy="11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2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92921" y="4698731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84687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907D4-75CB-F846-C905-9EAEBB0333FF}"/>
              </a:ext>
            </a:extLst>
          </p:cNvPr>
          <p:cNvSpPr txBox="1"/>
          <p:nvPr/>
        </p:nvSpPr>
        <p:spPr>
          <a:xfrm>
            <a:off x="3789093" y="349867"/>
            <a:ext cx="15656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latin typeface="Corbel" panose="020B0503020204020204" pitchFamily="34" charset="0"/>
              </a:rPr>
              <a:t>InceptionV3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688C38-0AE7-7F5C-CC48-EEE659B2F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46" y="1024341"/>
            <a:ext cx="2432893" cy="21160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82C36B-498B-1B69-FFA6-47DB97AB0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144" y="3518241"/>
            <a:ext cx="3541559" cy="10664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47978D-41C8-E63D-BEC8-2C09B4806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756" y="1094875"/>
            <a:ext cx="2573360" cy="20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8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8332" y="718033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8332" y="1417033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9330" y="1417033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10328" y="1417033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44965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66532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F1B5CA-A4F7-D5DC-FC14-279FD741AB16}"/>
              </a:ext>
            </a:extLst>
          </p:cNvPr>
          <p:cNvSpPr txBox="1"/>
          <p:nvPr/>
        </p:nvSpPr>
        <p:spPr>
          <a:xfrm>
            <a:off x="1158404" y="718403"/>
            <a:ext cx="7163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rbel" panose="020B0503020204020204" pitchFamily="34" charset="0"/>
              </a:rPr>
              <a:t>TABLE OF CONTENTS</a:t>
            </a:r>
          </a:p>
          <a:p>
            <a:endParaRPr lang="en-US" sz="1600" dirty="0">
              <a:latin typeface="Corbel" panose="020B05030202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orbel" panose="020B0503020204020204" pitchFamily="34" charset="0"/>
              </a:rPr>
              <a:t>ABSTRACT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Corbel" panose="020B05030202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orbel" panose="020B0503020204020204" pitchFamily="34" charset="0"/>
              </a:rPr>
              <a:t>OBJECTIVE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Corbel" panose="020B05030202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orbel" panose="020B0503020204020204" pitchFamily="34" charset="0"/>
              </a:rPr>
              <a:t>REVIEW OF LITERATURE</a:t>
            </a:r>
          </a:p>
          <a:p>
            <a:pPr marL="342900" indent="-342900">
              <a:buAutoNum type="arabicPeriod"/>
            </a:pPr>
            <a:endParaRPr lang="en-US" sz="1600" dirty="0">
              <a:latin typeface="Corbel" panose="020B05030202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orbel" panose="020B0503020204020204" pitchFamily="34" charset="0"/>
              </a:rPr>
              <a:t>DATASET</a:t>
            </a:r>
          </a:p>
          <a:p>
            <a:pPr marL="342900" indent="-342900">
              <a:buAutoNum type="arabicPeriod"/>
            </a:pPr>
            <a:endParaRPr lang="en-US" sz="1600" dirty="0">
              <a:latin typeface="Corbel" panose="020B05030202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orbel" panose="020B0503020204020204" pitchFamily="34" charset="0"/>
              </a:rPr>
              <a:t>SOFTWARE USED</a:t>
            </a:r>
          </a:p>
          <a:p>
            <a:pPr marL="342900" indent="-342900">
              <a:buAutoNum type="arabicPeriod"/>
            </a:pPr>
            <a:endParaRPr lang="en-US" sz="1600" dirty="0">
              <a:latin typeface="Corbel" panose="020B05030202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orbel" panose="020B0503020204020204" pitchFamily="34" charset="0"/>
              </a:rPr>
              <a:t>FLOWCHART</a:t>
            </a:r>
          </a:p>
          <a:p>
            <a:pPr marL="342900" indent="-342900">
              <a:buAutoNum type="arabicPeriod"/>
            </a:pPr>
            <a:endParaRPr lang="en-US" sz="1600" dirty="0">
              <a:latin typeface="Corbel" panose="020B05030202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orbel" panose="020B0503020204020204" pitchFamily="34" charset="0"/>
              </a:rPr>
              <a:t>RESULT AND CONCLUSION</a:t>
            </a:r>
            <a:endParaRPr lang="en-IN" sz="1600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44696" y="4667372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66532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66A76-30DB-F57D-E633-CC40614F244B}"/>
              </a:ext>
            </a:extLst>
          </p:cNvPr>
          <p:cNvSpPr txBox="1"/>
          <p:nvPr/>
        </p:nvSpPr>
        <p:spPr>
          <a:xfrm>
            <a:off x="3972856" y="314730"/>
            <a:ext cx="21050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latin typeface="Corbel" panose="020B0503020204020204" pitchFamily="34" charset="0"/>
              </a:rPr>
              <a:t>DenseNet121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CEE9C-9CEA-8D0F-9D72-7FF604C73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432" y="3319496"/>
            <a:ext cx="3606985" cy="1130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62DC11-A394-983D-B72F-F218DFF08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998" y="993225"/>
            <a:ext cx="2501392" cy="20017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DC5823-4AC2-973A-D91B-919B424D4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166" y="937636"/>
            <a:ext cx="2412162" cy="205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09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85902" y="463333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88448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75E23-52BB-844C-027C-163E0D8CD334}"/>
              </a:ext>
            </a:extLst>
          </p:cNvPr>
          <p:cNvSpPr txBox="1"/>
          <p:nvPr/>
        </p:nvSpPr>
        <p:spPr>
          <a:xfrm>
            <a:off x="4079996" y="323888"/>
            <a:ext cx="15919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 err="1">
                <a:latin typeface="Corbel" panose="020B0503020204020204" pitchFamily="34" charset="0"/>
              </a:rPr>
              <a:t>MobileNet</a:t>
            </a:r>
            <a:endParaRPr lang="en-IN" sz="1700" b="1" dirty="0">
              <a:latin typeface="Corbel" panose="020B05030202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EF9F4A-1C31-BB20-84CD-B2D2DE0FB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806" y="3407519"/>
            <a:ext cx="3321221" cy="1092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BFA26D-9752-229D-9FB8-E718D7867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389" y="1035870"/>
            <a:ext cx="2329514" cy="2011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A52DCE-C93B-CB15-7057-30D259492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215" y="1074761"/>
            <a:ext cx="2542379" cy="199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86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107818" y="4609439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66532" y="198026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2DE5F-150D-68B2-7CA7-5A046C61C92A}"/>
              </a:ext>
            </a:extLst>
          </p:cNvPr>
          <p:cNvSpPr txBox="1"/>
          <p:nvPr/>
        </p:nvSpPr>
        <p:spPr>
          <a:xfrm>
            <a:off x="3716731" y="305874"/>
            <a:ext cx="17103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latin typeface="Corbel" panose="020B0503020204020204" pitchFamily="34" charset="0"/>
              </a:rPr>
              <a:t>ResNet50 V2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8B0FE4-CC3C-9544-6FF9-BBFF3DD4D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47" y="1041828"/>
            <a:ext cx="2359630" cy="2019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EDA445-8F8C-F295-1226-A4CB4DF77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951" y="1113307"/>
            <a:ext cx="2408391" cy="18797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34FE21-8E0C-A8B9-EC9A-8CAC862EB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920" y="3362267"/>
            <a:ext cx="3317976" cy="107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01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78407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66532" y="162191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A0941-7415-6E2C-7019-1C7D5CBA893F}"/>
              </a:ext>
            </a:extLst>
          </p:cNvPr>
          <p:cNvSpPr txBox="1"/>
          <p:nvPr/>
        </p:nvSpPr>
        <p:spPr>
          <a:xfrm>
            <a:off x="3705453" y="349867"/>
            <a:ext cx="189706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 err="1">
                <a:latin typeface="Corbel" panose="020B0503020204020204" pitchFamily="34" charset="0"/>
              </a:rPr>
              <a:t>Inception_ResNet</a:t>
            </a:r>
            <a:endParaRPr lang="en-IN" sz="1700" b="1" dirty="0">
              <a:latin typeface="Corbel" panose="020B05030202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5AA878-C442-18E5-A9A2-540CE49D4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40" y="1014075"/>
            <a:ext cx="2402120" cy="2071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6619CC-E991-1357-2B91-FD75CB94B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285" y="3377838"/>
            <a:ext cx="3542203" cy="11378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5F358B-98C1-0BAE-3D66-D7DA11675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541" y="1014075"/>
            <a:ext cx="2488423" cy="197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64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66468" y="4675582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66532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9A155-4171-5292-775D-2EDBA35951F9}"/>
              </a:ext>
            </a:extLst>
          </p:cNvPr>
          <p:cNvSpPr txBox="1"/>
          <p:nvPr/>
        </p:nvSpPr>
        <p:spPr>
          <a:xfrm>
            <a:off x="4048481" y="289782"/>
            <a:ext cx="16234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 err="1">
                <a:latin typeface="Corbel" panose="020B0503020204020204" pitchFamily="34" charset="0"/>
              </a:rPr>
              <a:t>Xception</a:t>
            </a:r>
            <a:endParaRPr lang="en-IN" sz="1700" b="1" dirty="0">
              <a:latin typeface="Corbel" panose="020B05030202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2CC974-2581-37FF-E2EF-D672D247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598" y="939181"/>
            <a:ext cx="2469165" cy="21213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CF5EF2-135F-41C3-94D9-E720D612D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316" y="993225"/>
            <a:ext cx="2497533" cy="1966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A5981E-6F7E-3C10-7D4C-847C7AEBE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694" y="3404262"/>
            <a:ext cx="3592680" cy="112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73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121950" y="461695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52400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B3A4BD8F-9FBF-88BE-629D-4D6625D9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98" y="1146520"/>
            <a:ext cx="8593153" cy="31791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3DBF10-4725-B3B1-E856-1979914F8CE5}"/>
              </a:ext>
            </a:extLst>
          </p:cNvPr>
          <p:cNvSpPr txBox="1"/>
          <p:nvPr/>
        </p:nvSpPr>
        <p:spPr>
          <a:xfrm>
            <a:off x="645886" y="508000"/>
            <a:ext cx="7881257" cy="309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Analysis of Glaucoma Detection using various pretrained architecture </a:t>
            </a:r>
          </a:p>
        </p:txBody>
      </p:sp>
    </p:spTree>
    <p:extLst>
      <p:ext uri="{BB962C8B-B14F-4D97-AF65-F5344CB8AC3E}">
        <p14:creationId xmlns:p14="http://schemas.microsoft.com/office/powerpoint/2010/main" val="3388463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541818" y="1256826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100254" y="4687422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66532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06DA-7849-3DB7-C930-E5B5866DB4BD}"/>
              </a:ext>
            </a:extLst>
          </p:cNvPr>
          <p:cNvSpPr txBox="1"/>
          <p:nvPr/>
        </p:nvSpPr>
        <p:spPr>
          <a:xfrm>
            <a:off x="809977" y="1110134"/>
            <a:ext cx="16256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Corbel" panose="020B0503020204020204" pitchFamily="34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E7F7D-B5EB-259E-B28D-2E8273E8AF51}"/>
              </a:ext>
            </a:extLst>
          </p:cNvPr>
          <p:cNvSpPr txBox="1"/>
          <p:nvPr/>
        </p:nvSpPr>
        <p:spPr>
          <a:xfrm>
            <a:off x="863600" y="1926807"/>
            <a:ext cx="7637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Corbel" panose="020B0503020204020204" pitchFamily="34" charset="0"/>
              </a:rPr>
              <a:t>In recent years, deep learning algorithms have shown promising results in predicting the onset and progression of glaucoma, a leading cause of irreversible blindness. These algorithms have achieved accuracy and sensitivity in detecting early signs of glaucoma, with that the Xception model its high accuracy marks a significant stride towards effective medical imaging solutions.</a:t>
            </a: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947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541818" y="1256826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100254" y="4687422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66532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06DA-7849-3DB7-C930-E5B5866DB4BD}"/>
              </a:ext>
            </a:extLst>
          </p:cNvPr>
          <p:cNvSpPr txBox="1"/>
          <p:nvPr/>
        </p:nvSpPr>
        <p:spPr>
          <a:xfrm>
            <a:off x="809977" y="1110134"/>
            <a:ext cx="16256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Corbel" panose="020B0503020204020204" pitchFamily="34" charset="0"/>
              </a:rPr>
              <a:t>Work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E7F7D-B5EB-259E-B28D-2E8273E8AF51}"/>
              </a:ext>
            </a:extLst>
          </p:cNvPr>
          <p:cNvSpPr txBox="1"/>
          <p:nvPr/>
        </p:nvSpPr>
        <p:spPr>
          <a:xfrm>
            <a:off x="863600" y="1926807"/>
            <a:ext cx="7637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Fine Tuning Xception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Developing a CNN architecture for Glaucoma detection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Semantic segmentation</a:t>
            </a: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44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541818" y="1256826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100254" y="4687422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80853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06DA-7849-3DB7-C930-E5B5866DB4BD}"/>
              </a:ext>
            </a:extLst>
          </p:cNvPr>
          <p:cNvSpPr txBox="1"/>
          <p:nvPr/>
        </p:nvSpPr>
        <p:spPr>
          <a:xfrm>
            <a:off x="729018" y="757062"/>
            <a:ext cx="16256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Corbel" panose="020B0503020204020204" pitchFamily="34" charset="0"/>
              </a:rPr>
              <a:t>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E7F7D-B5EB-259E-B28D-2E8273E8AF51}"/>
              </a:ext>
            </a:extLst>
          </p:cNvPr>
          <p:cNvSpPr txBox="1"/>
          <p:nvPr/>
        </p:nvSpPr>
        <p:spPr>
          <a:xfrm>
            <a:off x="715587" y="1342725"/>
            <a:ext cx="763738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Corbel" panose="020B0503020204020204" pitchFamily="34" charset="0"/>
              </a:rPr>
              <a:t>[1]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Juneja, Mamta, et al. "Deep learning-based classification network for glaucoma in retinal images."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Computers and Electrical Engineering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 101 (2022): 108009.</a:t>
            </a:r>
          </a:p>
          <a:p>
            <a:pPr algn="just"/>
            <a:endParaRPr lang="en-US" sz="1200" dirty="0">
              <a:solidFill>
                <a:srgbClr val="222222"/>
              </a:solidFill>
              <a:latin typeface="Corbel" panose="020B0503020204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Corbel" panose="020B0503020204020204" pitchFamily="34" charset="0"/>
              </a:rPr>
              <a:t>[2] </a:t>
            </a:r>
            <a:r>
              <a:rPr lang="en-IN" sz="1200" b="0" i="0" dirty="0" err="1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Sonti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, Kamesh, and Ravindra </a:t>
            </a:r>
            <a:r>
              <a:rPr lang="en-IN" sz="1200" b="0" i="0" dirty="0" err="1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Dhuli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. "A new convolution neural network model “KR-NET” for retinal fundus glaucoma classification." </a:t>
            </a:r>
            <a:r>
              <a:rPr lang="en-IN" sz="1200" b="0" i="1" dirty="0" err="1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Optik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 283 (2023): 170861.</a:t>
            </a:r>
          </a:p>
          <a:p>
            <a:pPr algn="just"/>
            <a:endParaRPr lang="en-IN" sz="1200" dirty="0">
              <a:solidFill>
                <a:srgbClr val="222222"/>
              </a:solidFill>
              <a:latin typeface="Corbel" panose="020B0503020204020204" pitchFamily="34" charset="0"/>
            </a:endParaRPr>
          </a:p>
          <a:p>
            <a:pPr algn="just"/>
            <a:r>
              <a:rPr lang="en-IN" sz="1200" dirty="0">
                <a:solidFill>
                  <a:srgbClr val="222222"/>
                </a:solidFill>
                <a:latin typeface="Corbel" panose="020B0503020204020204" pitchFamily="34" charset="0"/>
              </a:rPr>
              <a:t>[3]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Kausu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, T. R., et al. "Combination of clinical and multiresolution features for glaucoma detection and its classification using fundus images."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Biocybernetics and Biomedical Engineering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 38.2 (2018): 329-341.</a:t>
            </a:r>
            <a:endParaRPr lang="en-IN" sz="1200" dirty="0">
              <a:solidFill>
                <a:srgbClr val="222222"/>
              </a:solidFill>
              <a:latin typeface="Corbel" panose="020B0503020204020204" pitchFamily="34" charset="0"/>
            </a:endParaRPr>
          </a:p>
          <a:p>
            <a:pPr algn="just"/>
            <a:endParaRPr lang="en-IN" sz="1200" dirty="0">
              <a:solidFill>
                <a:srgbClr val="222222"/>
              </a:solidFill>
              <a:latin typeface="Corbel" panose="020B0503020204020204" pitchFamily="34" charset="0"/>
            </a:endParaRPr>
          </a:p>
          <a:p>
            <a:pPr algn="just"/>
            <a:r>
              <a:rPr lang="en-IN" sz="1200" dirty="0">
                <a:solidFill>
                  <a:srgbClr val="222222"/>
                </a:solidFill>
                <a:latin typeface="Corbel" panose="020B0503020204020204" pitchFamily="34" charset="0"/>
              </a:rPr>
              <a:t>[4] Kishore, Balasubramanian, and N. P. </a:t>
            </a:r>
            <a:r>
              <a:rPr lang="en-IN" sz="1200" dirty="0" err="1">
                <a:solidFill>
                  <a:srgbClr val="222222"/>
                </a:solidFill>
                <a:latin typeface="Corbel" panose="020B0503020204020204" pitchFamily="34" charset="0"/>
              </a:rPr>
              <a:t>Ananthamoorthy</a:t>
            </a:r>
            <a:r>
              <a:rPr lang="en-IN" sz="1200" dirty="0">
                <a:solidFill>
                  <a:srgbClr val="222222"/>
                </a:solidFill>
                <a:latin typeface="Corbel" panose="020B0503020204020204" pitchFamily="34" charset="0"/>
              </a:rPr>
              <a:t>. "Glaucoma classification based on intra-class and extra-class discriminative correlation and consensus ensemble classifier." </a:t>
            </a:r>
            <a:r>
              <a:rPr lang="en-IN" sz="1200" i="1" dirty="0">
                <a:solidFill>
                  <a:srgbClr val="222222"/>
                </a:solidFill>
                <a:latin typeface="Corbel" panose="020B0503020204020204" pitchFamily="34" charset="0"/>
              </a:rPr>
              <a:t>Genomics</a:t>
            </a:r>
            <a:r>
              <a:rPr lang="en-IN" sz="1200" dirty="0">
                <a:solidFill>
                  <a:srgbClr val="222222"/>
                </a:solidFill>
                <a:latin typeface="Corbel" panose="020B0503020204020204" pitchFamily="34" charset="0"/>
              </a:rPr>
              <a:t> 112.5 (2020): 3089-3096.</a:t>
            </a:r>
          </a:p>
          <a:p>
            <a:pPr algn="just"/>
            <a:endParaRPr lang="en-IN" sz="1600" dirty="0">
              <a:solidFill>
                <a:srgbClr val="222222"/>
              </a:solidFill>
              <a:latin typeface="Corbel" panose="020B0503020204020204" pitchFamily="34" charset="0"/>
            </a:endParaRPr>
          </a:p>
          <a:p>
            <a:pPr algn="just"/>
            <a:r>
              <a:rPr lang="en-IN" sz="1200" dirty="0">
                <a:solidFill>
                  <a:srgbClr val="222222"/>
                </a:solidFill>
                <a:latin typeface="Corbel" panose="020B0503020204020204" pitchFamily="34" charset="0"/>
              </a:rPr>
              <a:t>[5] 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Fang, </a:t>
            </a:r>
            <a:r>
              <a:rPr lang="en-IN" sz="1200" b="0" i="0" dirty="0" err="1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Lingling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, and Huan </a:t>
            </a:r>
            <a:r>
              <a:rPr lang="en-IN" sz="1200" b="0" i="0" dirty="0" err="1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Qiao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. "Glaucoma multi-classification using the novel syndrome mechanism-based dual-channel network." </a:t>
            </a:r>
            <a:r>
              <a:rPr lang="en-IN" sz="1200" b="0" i="1" dirty="0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Biomedical Signal Processing and Control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 86 (2023): 105143.</a:t>
            </a:r>
            <a:endParaRPr lang="en-IN" sz="1200" dirty="0">
              <a:solidFill>
                <a:srgbClr val="222222"/>
              </a:solidFill>
              <a:latin typeface="Corbel" panose="020B0503020204020204" pitchFamily="34" charset="0"/>
            </a:endParaRPr>
          </a:p>
          <a:p>
            <a:pPr algn="just"/>
            <a:endParaRPr lang="en-IN" sz="1200" dirty="0">
              <a:solidFill>
                <a:srgbClr val="222222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254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541818" y="1256826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100254" y="4687422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66607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06DA-7849-3DB7-C930-E5B5866DB4BD}"/>
              </a:ext>
            </a:extLst>
          </p:cNvPr>
          <p:cNvSpPr txBox="1"/>
          <p:nvPr/>
        </p:nvSpPr>
        <p:spPr>
          <a:xfrm>
            <a:off x="729018" y="1014075"/>
            <a:ext cx="16256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Corbel" panose="020B0503020204020204" pitchFamily="34" charset="0"/>
              </a:rPr>
              <a:t>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E7F7D-B5EB-259E-B28D-2E8273E8AF51}"/>
              </a:ext>
            </a:extLst>
          </p:cNvPr>
          <p:cNvSpPr txBox="1"/>
          <p:nvPr/>
        </p:nvSpPr>
        <p:spPr>
          <a:xfrm>
            <a:off x="729018" y="1606326"/>
            <a:ext cx="76373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Corbel" panose="020B0503020204020204" pitchFamily="34" charset="0"/>
              </a:rPr>
              <a:t>[6] </a:t>
            </a:r>
            <a:r>
              <a:rPr lang="en-US" sz="1200" dirty="0" err="1">
                <a:latin typeface="Corbel" panose="020B0503020204020204" pitchFamily="34" charset="0"/>
              </a:rPr>
              <a:t>Nawaldgi</a:t>
            </a:r>
            <a:r>
              <a:rPr lang="en-US" sz="1200" dirty="0">
                <a:latin typeface="Corbel" panose="020B0503020204020204" pitchFamily="34" charset="0"/>
              </a:rPr>
              <a:t>, </a:t>
            </a:r>
            <a:r>
              <a:rPr lang="en-US" sz="1200" dirty="0" err="1">
                <a:latin typeface="Corbel" panose="020B0503020204020204" pitchFamily="34" charset="0"/>
              </a:rPr>
              <a:t>Sharanagouda</a:t>
            </a:r>
            <a:r>
              <a:rPr lang="en-US" sz="1200" dirty="0">
                <a:latin typeface="Corbel" panose="020B0503020204020204" pitchFamily="34" charset="0"/>
              </a:rPr>
              <a:t>, and Y. S. Lalitha. "Automated glaucoma assessment from color fundus images using structural and texture features." Biomedical Signal Processing and Control 77 (2022): 103875.</a:t>
            </a:r>
          </a:p>
          <a:p>
            <a:pPr algn="just"/>
            <a:endParaRPr lang="en-US" sz="1200" dirty="0">
              <a:latin typeface="Corbel" panose="020B0503020204020204" pitchFamily="34" charset="0"/>
            </a:endParaRPr>
          </a:p>
          <a:p>
            <a:pPr algn="just"/>
            <a:r>
              <a:rPr lang="en-US" sz="1200" dirty="0">
                <a:latin typeface="Corbel" panose="020B0503020204020204" pitchFamily="34" charset="0"/>
              </a:rPr>
              <a:t>[7] Singh, Law Kumar, et al. "Efficient feature selection based novel clinical decision support system for glaucoma prediction from retinal fundus images." Medical Engineering &amp; Physics 123 (2024): 104077.</a:t>
            </a:r>
          </a:p>
          <a:p>
            <a:pPr algn="just"/>
            <a:endParaRPr lang="en-US" sz="1200" dirty="0">
              <a:latin typeface="Corbel" panose="020B0503020204020204" pitchFamily="34" charset="0"/>
            </a:endParaRPr>
          </a:p>
          <a:p>
            <a:pPr algn="just"/>
            <a:r>
              <a:rPr lang="en-US" sz="1200" dirty="0">
                <a:latin typeface="Corbel" panose="020B0503020204020204" pitchFamily="34" charset="0"/>
              </a:rPr>
              <a:t>[8] Jun, Tae Joon, et al. "</a:t>
            </a:r>
            <a:r>
              <a:rPr lang="en-US" sz="1200" dirty="0" err="1">
                <a:latin typeface="Corbel" panose="020B0503020204020204" pitchFamily="34" charset="0"/>
              </a:rPr>
              <a:t>TRk</a:t>
            </a:r>
            <a:r>
              <a:rPr lang="en-US" sz="1200" dirty="0">
                <a:latin typeface="Corbel" panose="020B0503020204020204" pitchFamily="34" charset="0"/>
              </a:rPr>
              <a:t>-CNN: transferable ranking-CNN for image classification of glaucoma, glaucoma suspect, and normal eyes." Expert Systems with Applications 182 (2021): 115211.</a:t>
            </a:r>
          </a:p>
          <a:p>
            <a:pPr algn="just"/>
            <a:endParaRPr lang="en-US" sz="1200" dirty="0">
              <a:latin typeface="Corbel" panose="020B0503020204020204" pitchFamily="34" charset="0"/>
            </a:endParaRPr>
          </a:p>
          <a:p>
            <a:pPr algn="just"/>
            <a:r>
              <a:rPr lang="en-US" sz="1200" dirty="0">
                <a:latin typeface="Corbel" panose="020B0503020204020204" pitchFamily="34" charset="0"/>
              </a:rPr>
              <a:t>[9] Balasubramanian, Kishore, K. Ramya, and K. Gayathri Devi. "Improved swarm optimization of deep features for glaucoma classification using SEGSO and </a:t>
            </a:r>
            <a:r>
              <a:rPr lang="en-US" sz="1200" dirty="0" err="1">
                <a:latin typeface="Corbel" panose="020B0503020204020204" pitchFamily="34" charset="0"/>
              </a:rPr>
              <a:t>VGGNet</a:t>
            </a:r>
            <a:r>
              <a:rPr lang="en-US" sz="1200" dirty="0">
                <a:latin typeface="Corbel" panose="020B0503020204020204" pitchFamily="34" charset="0"/>
              </a:rPr>
              <a:t>." Biomedical Signal Processing and Control 77 (2022): 103845.</a:t>
            </a:r>
          </a:p>
        </p:txBody>
      </p:sp>
    </p:spTree>
    <p:extLst>
      <p:ext uri="{BB962C8B-B14F-4D97-AF65-F5344CB8AC3E}">
        <p14:creationId xmlns:p14="http://schemas.microsoft.com/office/powerpoint/2010/main" val="33216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71150" y="466096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66532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BD794-0882-62E3-A0C8-6A0E6EB9BD76}"/>
              </a:ext>
            </a:extLst>
          </p:cNvPr>
          <p:cNvSpPr txBox="1"/>
          <p:nvPr/>
        </p:nvSpPr>
        <p:spPr>
          <a:xfrm>
            <a:off x="1041075" y="425450"/>
            <a:ext cx="1970639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Corbel" panose="020B0503020204020204" pitchFamily="34" charset="0"/>
              </a:rPr>
              <a:t>ABSTRACT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D98FB-39F7-8281-94F6-078639D1CC6B}"/>
              </a:ext>
            </a:extLst>
          </p:cNvPr>
          <p:cNvSpPr txBox="1"/>
          <p:nvPr/>
        </p:nvSpPr>
        <p:spPr>
          <a:xfrm>
            <a:off x="606079" y="843088"/>
            <a:ext cx="793169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rbel" panose="020B0503020204020204" pitchFamily="34" charset="0"/>
              </a:rPr>
              <a:t>Early diagnosis and treatment are critical for managing glaucoma and preventing further vision loss.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rbel" panose="020B0503020204020204" pitchFamily="34" charset="0"/>
              </a:rPr>
              <a:t>Efficient detection of glaucoma from fundus images remains crucial and a challenging task in nature with varying contrast and boundaries.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rbel" panose="020B0503020204020204" pitchFamily="34" charset="0"/>
              </a:rPr>
              <a:t>As a result, there is a chance that expert systems will misclassify the data. As a way to reduce the misclassification rate, a methodology wherein a deep learning approach integrated with an evolutionary algorithm is proposed.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rbel" panose="020B0503020204020204" pitchFamily="34" charset="0"/>
              </a:rPr>
              <a:t>Transfer learning is a machine learning technique that allows a model trained on one task to be applied to a different but related task without the need for significant additional training.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rbel" panose="020B0503020204020204" pitchFamily="34" charset="0"/>
              </a:rPr>
              <a:t>In transfer learning we worked with models like ResNet152, VGG16, VGG19, </a:t>
            </a:r>
            <a:r>
              <a:rPr lang="en-US" dirty="0" err="1">
                <a:latin typeface="Corbel" panose="020B0503020204020204" pitchFamily="34" charset="0"/>
              </a:rPr>
              <a:t>MobileNet</a:t>
            </a:r>
            <a:r>
              <a:rPr lang="en-US" dirty="0">
                <a:latin typeface="Corbel" panose="020B0503020204020204" pitchFamily="34" charset="0"/>
              </a:rPr>
              <a:t> V2, Inception V3, DenseNet121 , </a:t>
            </a:r>
            <a:r>
              <a:rPr lang="en-US" dirty="0" err="1">
                <a:latin typeface="Corbel" panose="020B0503020204020204" pitchFamily="34" charset="0"/>
              </a:rPr>
              <a:t>MobileNet</a:t>
            </a:r>
            <a:r>
              <a:rPr lang="en-US" dirty="0">
                <a:latin typeface="Corbel" panose="020B0503020204020204" pitchFamily="34" charset="0"/>
              </a:rPr>
              <a:t> , ResNet50 V2, </a:t>
            </a:r>
            <a:r>
              <a:rPr lang="en-US" dirty="0" err="1">
                <a:latin typeface="Corbel" panose="020B0503020204020204" pitchFamily="34" charset="0"/>
              </a:rPr>
              <a:t>Inception_ResNet</a:t>
            </a:r>
            <a:r>
              <a:rPr lang="en-US" dirty="0">
                <a:latin typeface="Corbel" panose="020B0503020204020204" pitchFamily="34" charset="0"/>
              </a:rPr>
              <a:t> , Xception using </a:t>
            </a:r>
            <a:r>
              <a:rPr lang="en-US" dirty="0" err="1">
                <a:latin typeface="Corbel" panose="020B0503020204020204" pitchFamily="34" charset="0"/>
              </a:rPr>
              <a:t>Keras</a:t>
            </a:r>
            <a:r>
              <a:rPr lang="en-US" dirty="0">
                <a:latin typeface="Corbel" panose="020B0503020204020204" pitchFamily="34" charset="0"/>
              </a:rPr>
              <a:t>. And found that Xception model is giving high accuracy comparatively.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orbel" panose="020B0503020204020204" pitchFamily="34" charset="0"/>
              </a:rPr>
              <a:t> The efficiency of this fully automated system is evaluated on public retinal fundus image database LAG.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orbel" panose="020B05030202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051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>
            <a:spLocks noGrp="1"/>
          </p:cNvSpPr>
          <p:nvPr>
            <p:ph type="ctrTitle"/>
          </p:nvPr>
        </p:nvSpPr>
        <p:spPr>
          <a:xfrm>
            <a:off x="2828250" y="1973681"/>
            <a:ext cx="3487500" cy="83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sz="2800" dirty="0"/>
              <a:t>THANK YOU 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541818" y="1256826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100254" y="4687422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66532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06DA-7849-3DB7-C930-E5B5866DB4BD}"/>
              </a:ext>
            </a:extLst>
          </p:cNvPr>
          <p:cNvSpPr txBox="1"/>
          <p:nvPr/>
        </p:nvSpPr>
        <p:spPr>
          <a:xfrm>
            <a:off x="809977" y="1110134"/>
            <a:ext cx="16256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Corbel" panose="020B0503020204020204" pitchFamily="34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E7F7D-B5EB-259E-B28D-2E8273E8AF51}"/>
              </a:ext>
            </a:extLst>
          </p:cNvPr>
          <p:cNvSpPr txBox="1"/>
          <p:nvPr/>
        </p:nvSpPr>
        <p:spPr>
          <a:xfrm>
            <a:off x="863600" y="1926807"/>
            <a:ext cx="76373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Corbel" panose="020B0503020204020204" pitchFamily="34" charset="0"/>
              </a:rPr>
              <a:t>To develop a deep learning model that can accurately detect the presence of glaucoma in retinal fundus images.</a:t>
            </a:r>
          </a:p>
          <a:p>
            <a:pPr algn="just"/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6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541818" y="1256826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100254" y="4687422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66532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06DA-7849-3DB7-C930-E5B5866DB4BD}"/>
              </a:ext>
            </a:extLst>
          </p:cNvPr>
          <p:cNvSpPr txBox="1"/>
          <p:nvPr/>
        </p:nvSpPr>
        <p:spPr>
          <a:xfrm>
            <a:off x="809976" y="1110134"/>
            <a:ext cx="24235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Corbel" panose="020B0503020204020204" pitchFamily="34" charset="0"/>
              </a:rPr>
              <a:t>PROBLEM STATEMENT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E7F7D-B5EB-259E-B28D-2E8273E8AF51}"/>
              </a:ext>
            </a:extLst>
          </p:cNvPr>
          <p:cNvSpPr txBox="1"/>
          <p:nvPr/>
        </p:nvSpPr>
        <p:spPr>
          <a:xfrm>
            <a:off x="753233" y="1955826"/>
            <a:ext cx="76373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Corbel" panose="020B0503020204020204" pitchFamily="34" charset="0"/>
              </a:rPr>
              <a:t>Glaucoma is a serious eye condition that can lead to vision loss if not diagnosed early.</a:t>
            </a:r>
          </a:p>
          <a:p>
            <a:pPr algn="just"/>
            <a:r>
              <a:rPr lang="en-US" sz="1600" dirty="0">
                <a:latin typeface="Corbel" panose="020B0503020204020204" pitchFamily="34" charset="0"/>
              </a:rPr>
              <a:t>Early detection of glaucoma using deep learning technique with high accuracy and high sensitivity is the need of the hour.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7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73470" y="4669702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66531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7CA145-8E9D-5194-67B7-9A8702968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32291"/>
              </p:ext>
            </p:extLst>
          </p:nvPr>
        </p:nvGraphicFramePr>
        <p:xfrm>
          <a:off x="475230" y="465051"/>
          <a:ext cx="8178875" cy="4457700"/>
        </p:xfrm>
        <a:graphic>
          <a:graphicData uri="http://schemas.openxmlformats.org/drawingml/2006/table">
            <a:tbl>
              <a:tblPr firstRow="1" bandRow="1"/>
              <a:tblGrid>
                <a:gridCol w="1791333">
                  <a:extLst>
                    <a:ext uri="{9D8B030D-6E8A-4147-A177-3AD203B41FA5}">
                      <a16:colId xmlns:a16="http://schemas.microsoft.com/office/drawing/2014/main" val="4212069453"/>
                    </a:ext>
                  </a:extLst>
                </a:gridCol>
                <a:gridCol w="1066735">
                  <a:extLst>
                    <a:ext uri="{9D8B030D-6E8A-4147-A177-3AD203B41FA5}">
                      <a16:colId xmlns:a16="http://schemas.microsoft.com/office/drawing/2014/main" val="2764736806"/>
                    </a:ext>
                  </a:extLst>
                </a:gridCol>
                <a:gridCol w="1043074">
                  <a:extLst>
                    <a:ext uri="{9D8B030D-6E8A-4147-A177-3AD203B41FA5}">
                      <a16:colId xmlns:a16="http://schemas.microsoft.com/office/drawing/2014/main" val="3767203725"/>
                    </a:ext>
                  </a:extLst>
                </a:gridCol>
                <a:gridCol w="1034703">
                  <a:extLst>
                    <a:ext uri="{9D8B030D-6E8A-4147-A177-3AD203B41FA5}">
                      <a16:colId xmlns:a16="http://schemas.microsoft.com/office/drawing/2014/main" val="2423727828"/>
                    </a:ext>
                  </a:extLst>
                </a:gridCol>
                <a:gridCol w="3243030">
                  <a:extLst>
                    <a:ext uri="{9D8B030D-6E8A-4147-A177-3AD203B41FA5}">
                      <a16:colId xmlns:a16="http://schemas.microsoft.com/office/drawing/2014/main" val="3453189810"/>
                    </a:ext>
                  </a:extLst>
                </a:gridCol>
              </a:tblGrid>
              <a:tr h="574258"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AUTHOR,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JOURNEL,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IN" sz="1100" b="1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ALGORITHM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6590"/>
                  </a:ext>
                </a:extLst>
              </a:tr>
              <a:tr h="163442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Deep learning-based classification network for glaucoma in retinal images [1]</a:t>
                      </a:r>
                    </a:p>
                    <a:p>
                      <a:endParaRPr lang="en-IN" sz="1050" b="1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AUTHOR :</a:t>
                      </a:r>
                    </a:p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Mamta Juneja, Sarthak Thakur</a:t>
                      </a: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JOURNEL NAME :</a:t>
                      </a:r>
                    </a:p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Computers and Electrical Engineering</a:t>
                      </a: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YEAR :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2022</a:t>
                      </a:r>
                    </a:p>
                    <a:p>
                      <a:endParaRPr lang="en-IN" sz="1050" b="1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ORIGA, DRISHTI-GS, RIM-ONE-r3</a:t>
                      </a:r>
                    </a:p>
                    <a:p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CoG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-NET(A modified version of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xception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 network)</a:t>
                      </a:r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 deep learning-based classification network for glaucoma in retinal images, achieving 93.5% accuracy, 0.95 sensitivity, 0.99 specificity, and 0.99 AUROC</a:t>
                      </a:r>
                    </a:p>
                    <a:p>
                      <a:endParaRPr lang="en-US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79473"/>
                  </a:ext>
                </a:extLst>
              </a:tr>
              <a:tr h="2098250">
                <a:tc>
                  <a:txBody>
                    <a:bodyPr/>
                    <a:lstStyle/>
                    <a:p>
                      <a:r>
                        <a:rPr lang="en-IN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 new convolution neural network model ‘‘KR-NET’’ for retinal fundus glaucoma classification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AUTHOR:</a:t>
                      </a:r>
                    </a:p>
                    <a:p>
                      <a:r>
                        <a:rPr lang="en-IN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Kamesh </a:t>
                      </a:r>
                      <a:r>
                        <a:rPr lang="en-IN" sz="105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Sonti</a:t>
                      </a:r>
                      <a:r>
                        <a:rPr lang="en-IN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, Ravindra </a:t>
                      </a:r>
                      <a:r>
                        <a:rPr lang="en-IN" sz="105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Dhuli</a:t>
                      </a:r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JOURNEL NAME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Optik</a:t>
                      </a:r>
                      <a:r>
                        <a:rPr lang="en-IN" sz="105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 International </a:t>
                      </a:r>
                      <a:r>
                        <a:rPr lang="en-IN" sz="1050" b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journel</a:t>
                      </a:r>
                      <a:r>
                        <a:rPr lang="en-IN" sz="105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 for light and electron optics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YEAR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2023</a:t>
                      </a:r>
                    </a:p>
                    <a:p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ACRIMA, RIM-ONE and Drishti-GS1 datasets</a:t>
                      </a:r>
                    </a:p>
                    <a:p>
                      <a:endParaRPr lang="en-US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Fundus image</a:t>
                      </a:r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KR-NET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It is  concluded that our proposed model</a:t>
                      </a: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effectively classifies healthy and glaucoma images compared to other state-of-the-art approaches.</a:t>
                      </a:r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5766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50060F-909D-D64B-42EE-EA643E13D5C2}"/>
              </a:ext>
            </a:extLst>
          </p:cNvPr>
          <p:cNvSpPr txBox="1"/>
          <p:nvPr/>
        </p:nvSpPr>
        <p:spPr>
          <a:xfrm>
            <a:off x="683769" y="220749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rbel" panose="020B0503020204020204" pitchFamily="34" charset="0"/>
              </a:rPr>
              <a:t>REVIEW OF LITERATURE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1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66468" y="4667862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66532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7CA145-8E9D-5194-67B7-9A8702968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0094"/>
              </p:ext>
            </p:extLst>
          </p:nvPr>
        </p:nvGraphicFramePr>
        <p:xfrm>
          <a:off x="370188" y="456230"/>
          <a:ext cx="8486174" cy="4238702"/>
        </p:xfrm>
        <a:graphic>
          <a:graphicData uri="http://schemas.openxmlformats.org/drawingml/2006/table">
            <a:tbl>
              <a:tblPr firstRow="1" bandRow="1"/>
              <a:tblGrid>
                <a:gridCol w="1858637">
                  <a:extLst>
                    <a:ext uri="{9D8B030D-6E8A-4147-A177-3AD203B41FA5}">
                      <a16:colId xmlns:a16="http://schemas.microsoft.com/office/drawing/2014/main" val="4212069453"/>
                    </a:ext>
                  </a:extLst>
                </a:gridCol>
                <a:gridCol w="1106815">
                  <a:extLst>
                    <a:ext uri="{9D8B030D-6E8A-4147-A177-3AD203B41FA5}">
                      <a16:colId xmlns:a16="http://schemas.microsoft.com/office/drawing/2014/main" val="2764736806"/>
                    </a:ext>
                  </a:extLst>
                </a:gridCol>
                <a:gridCol w="1082265">
                  <a:extLst>
                    <a:ext uri="{9D8B030D-6E8A-4147-A177-3AD203B41FA5}">
                      <a16:colId xmlns:a16="http://schemas.microsoft.com/office/drawing/2014/main" val="3767203725"/>
                    </a:ext>
                  </a:extLst>
                </a:gridCol>
                <a:gridCol w="1073579">
                  <a:extLst>
                    <a:ext uri="{9D8B030D-6E8A-4147-A177-3AD203B41FA5}">
                      <a16:colId xmlns:a16="http://schemas.microsoft.com/office/drawing/2014/main" val="2423727828"/>
                    </a:ext>
                  </a:extLst>
                </a:gridCol>
                <a:gridCol w="3364878">
                  <a:extLst>
                    <a:ext uri="{9D8B030D-6E8A-4147-A177-3AD203B41FA5}">
                      <a16:colId xmlns:a16="http://schemas.microsoft.com/office/drawing/2014/main" val="3453189810"/>
                    </a:ext>
                  </a:extLst>
                </a:gridCol>
              </a:tblGrid>
              <a:tr h="566124"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AUTHOR,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JOURNEL,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IN" sz="1100" b="1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ALGORITHM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6590"/>
                  </a:ext>
                </a:extLst>
              </a:tr>
              <a:tr h="160024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Combination of clinical and multiresolution features</a:t>
                      </a: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for glaucoma detection and its classification using</a:t>
                      </a: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fundus images [3]</a:t>
                      </a:r>
                    </a:p>
                    <a:p>
                      <a:endParaRPr lang="en-IN" sz="1050" b="1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AUTHOR :</a:t>
                      </a:r>
                    </a:p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T.R.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Kausu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 et al.</a:t>
                      </a: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JOURNEL NAME :</a:t>
                      </a:r>
                    </a:p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Biocybernetics and Biomedical Engineering</a:t>
                      </a: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YEAR :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2018</a:t>
                      </a:r>
                    </a:p>
                    <a:p>
                      <a:endParaRPr lang="en-IN" sz="1050" b="1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ORIGA, DRISHTI-GS, RIM-ONE</a:t>
                      </a:r>
                    </a:p>
                    <a:p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Fuzzy C-Means clustering, Otsu’s thresholding, multilayer perceptron</a:t>
                      </a:r>
                    </a:p>
                    <a:p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 novel method for glaucoma identification based on CDR and wavelet features</a:t>
                      </a:r>
                    </a:p>
                    <a:p>
                      <a:endParaRPr lang="en-US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79473"/>
                  </a:ext>
                </a:extLst>
              </a:tr>
              <a:tr h="2044099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Glaucoma classification based on intra-class and extra-class discriminative</a:t>
                      </a: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correlation and consensus ensemble classifier</a:t>
                      </a:r>
                    </a:p>
                    <a:p>
                      <a:r>
                        <a:rPr lang="en-IN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AUTHOR:</a:t>
                      </a: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Balasubramanian Kishore and N.P.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Ananthamoorthys</a:t>
                      </a:r>
                      <a:endParaRPr lang="en-US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JOURNEL NAME :</a:t>
                      </a: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Genomics</a:t>
                      </a: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YEAR :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2020</a:t>
                      </a:r>
                    </a:p>
                    <a:p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HRF and DRIVE</a:t>
                      </a:r>
                    </a:p>
                    <a:p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IEDCA and CCM</a:t>
                      </a:r>
                    </a:p>
                    <a:p>
                      <a:endParaRPr lang="en-US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Proposed a novel fused feature extraction technique and ensemble classifier fusion for glaucoma diagnosis</a:t>
                      </a:r>
                    </a:p>
                    <a:p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57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86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107818" y="4624477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166532" y="1907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7CA145-8E9D-5194-67B7-9A8702968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99804"/>
              </p:ext>
            </p:extLst>
          </p:nvPr>
        </p:nvGraphicFramePr>
        <p:xfrm>
          <a:off x="405313" y="371431"/>
          <a:ext cx="8333374" cy="4400638"/>
        </p:xfrm>
        <a:graphic>
          <a:graphicData uri="http://schemas.openxmlformats.org/drawingml/2006/table">
            <a:tbl>
              <a:tblPr firstRow="1" bandRow="1"/>
              <a:tblGrid>
                <a:gridCol w="1818222">
                  <a:extLst>
                    <a:ext uri="{9D8B030D-6E8A-4147-A177-3AD203B41FA5}">
                      <a16:colId xmlns:a16="http://schemas.microsoft.com/office/drawing/2014/main" val="4212069453"/>
                    </a:ext>
                  </a:extLst>
                </a:gridCol>
                <a:gridCol w="1082747">
                  <a:extLst>
                    <a:ext uri="{9D8B030D-6E8A-4147-A177-3AD203B41FA5}">
                      <a16:colId xmlns:a16="http://schemas.microsoft.com/office/drawing/2014/main" val="2764736806"/>
                    </a:ext>
                  </a:extLst>
                </a:gridCol>
                <a:gridCol w="1090459">
                  <a:extLst>
                    <a:ext uri="{9D8B030D-6E8A-4147-A177-3AD203B41FA5}">
                      <a16:colId xmlns:a16="http://schemas.microsoft.com/office/drawing/2014/main" val="3767203725"/>
                    </a:ext>
                  </a:extLst>
                </a:gridCol>
                <a:gridCol w="1050235">
                  <a:extLst>
                    <a:ext uri="{9D8B030D-6E8A-4147-A177-3AD203B41FA5}">
                      <a16:colId xmlns:a16="http://schemas.microsoft.com/office/drawing/2014/main" val="2423727828"/>
                    </a:ext>
                  </a:extLst>
                </a:gridCol>
                <a:gridCol w="3291711">
                  <a:extLst>
                    <a:ext uri="{9D8B030D-6E8A-4147-A177-3AD203B41FA5}">
                      <a16:colId xmlns:a16="http://schemas.microsoft.com/office/drawing/2014/main" val="3453189810"/>
                    </a:ext>
                  </a:extLst>
                </a:gridCol>
              </a:tblGrid>
              <a:tr h="586930"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AUTHOR,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JOURNEL,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IN" sz="1100" b="1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ALGORITHM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6590"/>
                  </a:ext>
                </a:extLst>
              </a:tr>
              <a:tr h="182851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Glaucoma multi-classification using the novel syndrome mechanism-based</a:t>
                      </a: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dual-channel network [5]</a:t>
                      </a:r>
                    </a:p>
                    <a:p>
                      <a:endParaRPr lang="en-IN" sz="1050" b="1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AUTHOR:</a:t>
                      </a:r>
                    </a:p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Lingling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 Fang and Huan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Qiao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JOURNEL NAME :</a:t>
                      </a:r>
                    </a:p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Biomedical Signal Processing and Control</a:t>
                      </a: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YEAR :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2023</a:t>
                      </a:r>
                    </a:p>
                    <a:p>
                      <a:endParaRPr lang="en-IN" sz="1050" b="1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Clinical dataset of Dalian NO.3 People’s Hospital and public Drishti-GS1 dataset</a:t>
                      </a:r>
                    </a:p>
                    <a:p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Glaucoma Syndrome Mechanism-based Dual-Channel network (GSM-DCN)</a:t>
                      </a:r>
                    </a:p>
                    <a:p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 multi-classification method for glaucoma diagnosis based on clinical features and deep learning</a:t>
                      </a:r>
                    </a:p>
                    <a:p>
                      <a:endParaRPr lang="en-US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79473"/>
                  </a:ext>
                </a:extLst>
              </a:tr>
              <a:tr h="1954618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Automated glaucoma assessment from color fundus images using structural</a:t>
                      </a: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and texture features</a:t>
                      </a:r>
                    </a:p>
                    <a:p>
                      <a:r>
                        <a:rPr lang="en-IN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AUTHOR :</a:t>
                      </a:r>
                    </a:p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Sharanagouda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Nawaldgi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 and Lalitha Y S</a:t>
                      </a: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JOURNEL NAME :</a:t>
                      </a: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Biomedical Signal Processing and Control</a:t>
                      </a: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YEAR :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2022</a:t>
                      </a:r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Drishti-GS1, ACRIMA, RIM-ONE-r3, ORIGA</a:t>
                      </a:r>
                    </a:p>
                    <a:p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Linear Discriminant Analysis, Random Forest, Support Vector Machine, Naïve Bayesian</a:t>
                      </a:r>
                    </a:p>
                    <a:p>
                      <a:endParaRPr lang="en-US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The paper proposes a novel method for automated glaucoma assessment from color fundus images using structural and texture features. The results obtained by the proposed work yield an overall efficiency of over 89%.</a:t>
                      </a:r>
                    </a:p>
                    <a:p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57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7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1075" y="643725"/>
            <a:ext cx="7061700" cy="6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041075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472073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5903071" y="1342725"/>
            <a:ext cx="2199900" cy="27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149018" y="4652858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424783-D80F-24F5-E720-D659771E0DE4}"/>
              </a:ext>
            </a:extLst>
          </p:cNvPr>
          <p:cNvSpPr/>
          <p:nvPr/>
        </p:nvSpPr>
        <p:spPr>
          <a:xfrm>
            <a:off x="207882" y="139969"/>
            <a:ext cx="8810786" cy="4863562"/>
          </a:xfrm>
          <a:prstGeom prst="roundRect">
            <a:avLst/>
          </a:prstGeom>
          <a:solidFill>
            <a:srgbClr val="EDEBE7"/>
          </a:solidFill>
          <a:ln>
            <a:solidFill>
              <a:srgbClr val="E9BA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7CA145-8E9D-5194-67B7-9A8702968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79756"/>
              </p:ext>
            </p:extLst>
          </p:nvPr>
        </p:nvGraphicFramePr>
        <p:xfrm>
          <a:off x="482395" y="339933"/>
          <a:ext cx="8261760" cy="4463634"/>
        </p:xfrm>
        <a:graphic>
          <a:graphicData uri="http://schemas.openxmlformats.org/drawingml/2006/table">
            <a:tbl>
              <a:tblPr firstRow="1" bandRow="1"/>
              <a:tblGrid>
                <a:gridCol w="1802597">
                  <a:extLst>
                    <a:ext uri="{9D8B030D-6E8A-4147-A177-3AD203B41FA5}">
                      <a16:colId xmlns:a16="http://schemas.microsoft.com/office/drawing/2014/main" val="4212069453"/>
                    </a:ext>
                  </a:extLst>
                </a:gridCol>
                <a:gridCol w="1073443">
                  <a:extLst>
                    <a:ext uri="{9D8B030D-6E8A-4147-A177-3AD203B41FA5}">
                      <a16:colId xmlns:a16="http://schemas.microsoft.com/office/drawing/2014/main" val="2764736806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3767203725"/>
                    </a:ext>
                  </a:extLst>
                </a:gridCol>
                <a:gridCol w="1041209">
                  <a:extLst>
                    <a:ext uri="{9D8B030D-6E8A-4147-A177-3AD203B41FA5}">
                      <a16:colId xmlns:a16="http://schemas.microsoft.com/office/drawing/2014/main" val="2423727828"/>
                    </a:ext>
                  </a:extLst>
                </a:gridCol>
                <a:gridCol w="3263423">
                  <a:extLst>
                    <a:ext uri="{9D8B030D-6E8A-4147-A177-3AD203B41FA5}">
                      <a16:colId xmlns:a16="http://schemas.microsoft.com/office/drawing/2014/main" val="3453189810"/>
                    </a:ext>
                  </a:extLst>
                </a:gridCol>
              </a:tblGrid>
              <a:tr h="584880"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AUTHOR,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JOURNEL,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IN" sz="1100" b="1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ALGORITHM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6590"/>
                  </a:ext>
                </a:extLst>
              </a:tr>
              <a:tr h="1965196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Efficient feature selection based novel clinical decision support system for</a:t>
                      </a: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glaucoma prediction from retinal fundus images</a:t>
                      </a:r>
                    </a:p>
                    <a:p>
                      <a:r>
                        <a:rPr lang="en-IN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AUTHOR :</a:t>
                      </a:r>
                    </a:p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Law Kumar Singh et al.</a:t>
                      </a: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JOURNEL NAME :</a:t>
                      </a:r>
                    </a:p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Medical Engineering and Physics</a:t>
                      </a: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YEAR :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2024</a:t>
                      </a:r>
                      <a:endParaRPr lang="en-IN" sz="1050" b="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Public benchmark datasets and private dataset</a:t>
                      </a:r>
                    </a:p>
                    <a:p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Gravitational search optimization algorithm (GSOA) for feature selection and six machine learning models for classification</a:t>
                      </a:r>
                    </a:p>
                    <a:p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The paper proposes a novel clinical decision support system for glaucoma prediction from retinal fundus images. The paper claims that the proposed method achieved 95.36 % accuracy and can help doctors in early diagnosis and monitoring of glaucoma.</a:t>
                      </a:r>
                    </a:p>
                    <a:p>
                      <a:endParaRPr lang="en-US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ea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79473"/>
                  </a:ext>
                </a:extLst>
              </a:tr>
              <a:tr h="1857594"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TRk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-CNN - Transferable Ranking-CNN for image classification of glaucoma,</a:t>
                      </a: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glaucoma suspect, and normal eyes</a:t>
                      </a:r>
                    </a:p>
                    <a:p>
                      <a:r>
                        <a:rPr lang="en-IN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AUTHOR :</a:t>
                      </a: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Tae Joon Jun et al.</a:t>
                      </a: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JOURNEL NAME :</a:t>
                      </a: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Expert Systems With Applications</a:t>
                      </a: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YEAR :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2021</a:t>
                      </a:r>
                    </a:p>
                    <a:p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Glaucoma image dataset from Korea University Medical </a:t>
                      </a:r>
                      <a:r>
                        <a:rPr lang="en-IN" sz="105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TRk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-CNN </a:t>
                      </a: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Lato" panose="020F0502020204030203" pitchFamily="34" charset="0"/>
                          <a:cs typeface="Arial" panose="020B0604020202020204" pitchFamily="34" charset="0"/>
                        </a:rPr>
                        <a:t>(Transferable Ranking Convolutional Neural Network)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A novel method for classifying images with ordinal classes and inter-class relationships, applied to glaucoma fundus images</a:t>
                      </a:r>
                    </a:p>
                    <a:p>
                      <a:endParaRPr lang="en-IN" sz="1050" dirty="0">
                        <a:solidFill>
                          <a:schemeClr val="tx1"/>
                        </a:solidFill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57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961245"/>
      </p:ext>
    </p:extLst>
  </p:cSld>
  <p:clrMapOvr>
    <a:masterClrMapping/>
  </p:clrMapOvr>
</p:sld>
</file>

<file path=ppt/theme/theme1.xml><?xml version="1.0" encoding="utf-8"?>
<a:theme xmlns:a="http://schemas.openxmlformats.org/drawingml/2006/main" name="Norfolk template">
  <a:themeElements>
    <a:clrScheme name="Custom 347">
      <a:dk1>
        <a:srgbClr val="334147"/>
      </a:dk1>
      <a:lt1>
        <a:srgbClr val="FFFFFF"/>
      </a:lt1>
      <a:dk2>
        <a:srgbClr val="89918C"/>
      </a:dk2>
      <a:lt2>
        <a:srgbClr val="F5F6F0"/>
      </a:lt2>
      <a:accent1>
        <a:srgbClr val="6EA7BB"/>
      </a:accent1>
      <a:accent2>
        <a:srgbClr val="4988A7"/>
      </a:accent2>
      <a:accent3>
        <a:srgbClr val="025766"/>
      </a:accent3>
      <a:accent4>
        <a:srgbClr val="F6D2A2"/>
      </a:accent4>
      <a:accent5>
        <a:srgbClr val="C59F72"/>
      </a:accent5>
      <a:accent6>
        <a:srgbClr val="997545"/>
      </a:accent6>
      <a:hlink>
        <a:srgbClr val="0257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3660</Words>
  <Application>Microsoft Office PowerPoint</Application>
  <PresentationFormat>On-screen Show (16:9)</PresentationFormat>
  <Paragraphs>520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Montserrat Light</vt:lpstr>
      <vt:lpstr>Montserrat</vt:lpstr>
      <vt:lpstr>Corbel</vt:lpstr>
      <vt:lpstr>Frank Ruhl Libre Light</vt:lpstr>
      <vt:lpstr>Norfolk template</vt:lpstr>
      <vt:lpstr>DEVELOPING A DEEP LEARNING FRAMEWORK FOR GLAUCOMA DETECTION  </vt:lpstr>
      <vt:lpstr>IN TWO OR THREE COLUMNS</vt:lpstr>
      <vt:lpstr>IN TWO OR THREE COLUMNS</vt:lpstr>
      <vt:lpstr>IN TWO OR THREE COLUMNS</vt:lpstr>
      <vt:lpstr>IN TWO OR THREE COLUMNS</vt:lpstr>
      <vt:lpstr>IN TWO OR THREE COLUMNS</vt:lpstr>
      <vt:lpstr>IN TWO OR THREE COLUMNS</vt:lpstr>
      <vt:lpstr>IN TWO OR THREE COLUMNS</vt:lpstr>
      <vt:lpstr>IN TWO OR THREE COLUMNS</vt:lpstr>
      <vt:lpstr>IN TWO OR THREE COLUMNS</vt:lpstr>
      <vt:lpstr>IN TWO OR THREE COLUMNS</vt:lpstr>
      <vt:lpstr>IN TWO OR THREE COLUMNS</vt:lpstr>
      <vt:lpstr>PowerPoint Presentation</vt:lpstr>
      <vt:lpstr>PowerPoint Presentation</vt:lpstr>
      <vt:lpstr>IN TWO OR THREE COLUMNS</vt:lpstr>
      <vt:lpstr>IN TWO OR THREE COLUMNS</vt:lpstr>
      <vt:lpstr>IN TWO OR THREE COLUMNS</vt:lpstr>
      <vt:lpstr>IN TWO OR THREE COLUMNS</vt:lpstr>
      <vt:lpstr>IN TWO OR THREE COLUMNS</vt:lpstr>
      <vt:lpstr>IN TWO OR THREE COLUMNS</vt:lpstr>
      <vt:lpstr>IN TWO OR THREE COLUMNS</vt:lpstr>
      <vt:lpstr>IN TWO OR THREE COLUMNS</vt:lpstr>
      <vt:lpstr>IN TWO OR THREE COLUMNS</vt:lpstr>
      <vt:lpstr>IN TWO OR THREE COLUMNS</vt:lpstr>
      <vt:lpstr>IN TWO OR THREE COLUMNS</vt:lpstr>
      <vt:lpstr>IN TWO OR THREE COLUMNS</vt:lpstr>
      <vt:lpstr>IN TWO OR THREE COLUMNS</vt:lpstr>
      <vt:lpstr>IN TWO OR THREE COLUMNS</vt:lpstr>
      <vt:lpstr>IN TWO OR THREE COLUMNS</vt:lpstr>
      <vt:lpstr> 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AALIN JEFFINA S</dc:creator>
  <cp:lastModifiedBy>AALIN JEFFINA</cp:lastModifiedBy>
  <cp:revision>25</cp:revision>
  <dcterms:modified xsi:type="dcterms:W3CDTF">2024-01-31T04:16:44Z</dcterms:modified>
</cp:coreProperties>
</file>