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6" r:id="rId1"/>
  </p:sldMasterIdLst>
  <p:notesMasterIdLst>
    <p:notesMasterId r:id="rId61"/>
  </p:notesMasterIdLst>
  <p:sldIdLst>
    <p:sldId id="418" r:id="rId2"/>
    <p:sldId id="419" r:id="rId3"/>
    <p:sldId id="422" r:id="rId4"/>
    <p:sldId id="420" r:id="rId5"/>
    <p:sldId id="320" r:id="rId6"/>
    <p:sldId id="321" r:id="rId7"/>
    <p:sldId id="328" r:id="rId8"/>
    <p:sldId id="329" r:id="rId9"/>
    <p:sldId id="330" r:id="rId10"/>
    <p:sldId id="331" r:id="rId11"/>
    <p:sldId id="332" r:id="rId12"/>
    <p:sldId id="334" r:id="rId13"/>
    <p:sldId id="335" r:id="rId14"/>
    <p:sldId id="336" r:id="rId15"/>
    <p:sldId id="412" r:id="rId16"/>
    <p:sldId id="348" r:id="rId17"/>
    <p:sldId id="349" r:id="rId18"/>
    <p:sldId id="431" r:id="rId19"/>
    <p:sldId id="413" r:id="rId20"/>
    <p:sldId id="357" r:id="rId21"/>
    <p:sldId id="358" r:id="rId22"/>
    <p:sldId id="432" r:id="rId23"/>
    <p:sldId id="433" r:id="rId24"/>
    <p:sldId id="434" r:id="rId25"/>
    <p:sldId id="435" r:id="rId26"/>
    <p:sldId id="362" r:id="rId27"/>
    <p:sldId id="367" r:id="rId28"/>
    <p:sldId id="368" r:id="rId29"/>
    <p:sldId id="369" r:id="rId30"/>
    <p:sldId id="423" r:id="rId31"/>
    <p:sldId id="372" r:id="rId32"/>
    <p:sldId id="373" r:id="rId33"/>
    <p:sldId id="375" r:id="rId34"/>
    <p:sldId id="424" r:id="rId35"/>
    <p:sldId id="376" r:id="rId36"/>
    <p:sldId id="382" r:id="rId37"/>
    <p:sldId id="383" r:id="rId38"/>
    <p:sldId id="384" r:id="rId39"/>
    <p:sldId id="386" r:id="rId40"/>
    <p:sldId id="391" r:id="rId41"/>
    <p:sldId id="392" r:id="rId42"/>
    <p:sldId id="397" r:id="rId43"/>
    <p:sldId id="402" r:id="rId44"/>
    <p:sldId id="403" r:id="rId45"/>
    <p:sldId id="404" r:id="rId46"/>
    <p:sldId id="407" r:id="rId47"/>
    <p:sldId id="425" r:id="rId48"/>
    <p:sldId id="408" r:id="rId49"/>
    <p:sldId id="409" r:id="rId50"/>
    <p:sldId id="414" r:id="rId51"/>
    <p:sldId id="415" r:id="rId52"/>
    <p:sldId id="410" r:id="rId53"/>
    <p:sldId id="421" r:id="rId54"/>
    <p:sldId id="427" r:id="rId55"/>
    <p:sldId id="428" r:id="rId56"/>
    <p:sldId id="426" r:id="rId57"/>
    <p:sldId id="429" r:id="rId58"/>
    <p:sldId id="430" r:id="rId59"/>
    <p:sldId id="411" r:id="rId6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gfu wang" initials="mw" lastIdx="1" clrIdx="0"/>
  <p:cmAuthor id="2" name="龍 飛" initials="龍" lastIdx="1" clrIdx="1">
    <p:extLst>
      <p:ext uri="{19B8F6BF-5375-455C-9EA6-DF929625EA0E}">
        <p15:presenceInfo xmlns:p15="http://schemas.microsoft.com/office/powerpoint/2012/main" userId="48baf51de1db194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9728F"/>
    <a:srgbClr val="C1C6C9"/>
    <a:srgbClr val="FABE00"/>
    <a:srgbClr val="FCF38C"/>
    <a:srgbClr val="5B9AB4"/>
    <a:srgbClr val="759EBC"/>
    <a:srgbClr val="0085C7"/>
    <a:srgbClr val="7594A5"/>
    <a:srgbClr val="B6D9EC"/>
    <a:srgbClr val="CAD8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33"/>
    <p:restoredTop sz="95848" autoAdjust="0"/>
  </p:normalViewPr>
  <p:slideViewPr>
    <p:cSldViewPr snapToGrid="0" snapToObjects="1" showGuides="1">
      <p:cViewPr varScale="1">
        <p:scale>
          <a:sx n="66" d="100"/>
          <a:sy n="66" d="100"/>
        </p:scale>
        <p:origin x="508" y="36"/>
      </p:cViewPr>
      <p:guideLst/>
    </p:cSldViewPr>
  </p:slideViewPr>
  <p:notesTextViewPr>
    <p:cViewPr>
      <p:scale>
        <a:sx n="1" d="1"/>
        <a:sy n="1" d="1"/>
      </p:scale>
      <p:origin x="0" y="0"/>
    </p:cViewPr>
  </p:notesTextViewPr>
  <p:sorterViewPr>
    <p:cViewPr>
      <p:scale>
        <a:sx n="116" d="100"/>
        <a:sy n="11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60D7BB-791C-4E1F-8342-0EF4FE51F873}" type="doc">
      <dgm:prSet loTypeId="urn:microsoft.com/office/officeart/2005/8/layout/chevron2" loCatId="list" qsTypeId="urn:microsoft.com/office/officeart/2005/8/quickstyle/simple1" qsCatId="simple" csTypeId="urn:microsoft.com/office/officeart/2005/8/colors/colorful4" csCatId="colorful" phldr="1"/>
      <dgm:spPr/>
      <dgm:t>
        <a:bodyPr/>
        <a:lstStyle/>
        <a:p>
          <a:endParaRPr lang="zh-CN" altLang="en-US"/>
        </a:p>
      </dgm:t>
    </dgm:pt>
    <dgm:pt modelId="{0DD0E261-8D54-4B4A-AF49-063158529E4D}">
      <dgm:prSet phldrT="[文本]"/>
      <dgm:spPr/>
      <dgm:t>
        <a:bodyPr/>
        <a:lstStyle/>
        <a:p>
          <a:r>
            <a:rPr lang="zh-CN" altLang="en-US" dirty="0" smtClean="0"/>
            <a:t>背景</a:t>
          </a:r>
          <a:endParaRPr lang="zh-CN" altLang="en-US" dirty="0"/>
        </a:p>
      </dgm:t>
    </dgm:pt>
    <dgm:pt modelId="{0329EF53-F15B-4C98-8A53-0828E20B9C9E}" type="parTrans" cxnId="{CEE2B0D9-8F33-4E28-BC2C-B8B3D577D65D}">
      <dgm:prSet/>
      <dgm:spPr/>
      <dgm:t>
        <a:bodyPr/>
        <a:lstStyle/>
        <a:p>
          <a:endParaRPr lang="zh-CN" altLang="en-US"/>
        </a:p>
      </dgm:t>
    </dgm:pt>
    <dgm:pt modelId="{ED256155-E5AA-4826-AF71-BB4FE774801B}" type="sibTrans" cxnId="{CEE2B0D9-8F33-4E28-BC2C-B8B3D577D65D}">
      <dgm:prSet/>
      <dgm:spPr/>
      <dgm:t>
        <a:bodyPr/>
        <a:lstStyle/>
        <a:p>
          <a:endParaRPr lang="zh-CN" altLang="en-US"/>
        </a:p>
      </dgm:t>
    </dgm:pt>
    <dgm:pt modelId="{47135B87-C27C-46D9-BF01-E3687414930C}">
      <dgm:prSet phldrT="[文本]"/>
      <dgm:spPr/>
      <dgm:t>
        <a:bodyPr/>
        <a:lstStyle/>
        <a:p>
          <a:r>
            <a:rPr lang="zh-CN" altLang="en-US" dirty="0" smtClean="0"/>
            <a:t>资本市场在经济运行中具有牵一发而动全身的作用</a:t>
          </a:r>
          <a:endParaRPr lang="zh-CN" altLang="en-US" dirty="0"/>
        </a:p>
      </dgm:t>
    </dgm:pt>
    <dgm:pt modelId="{E006479D-3F6C-47C8-B6F9-DF4CCDE84EF9}" type="parTrans" cxnId="{D69D7899-8218-4DB0-ADBD-BD203B3914BD}">
      <dgm:prSet/>
      <dgm:spPr/>
      <dgm:t>
        <a:bodyPr/>
        <a:lstStyle/>
        <a:p>
          <a:endParaRPr lang="zh-CN" altLang="en-US"/>
        </a:p>
      </dgm:t>
    </dgm:pt>
    <dgm:pt modelId="{6A91B133-723A-4A0F-B93E-B52FCF654182}" type="sibTrans" cxnId="{D69D7899-8218-4DB0-ADBD-BD203B3914BD}">
      <dgm:prSet/>
      <dgm:spPr/>
      <dgm:t>
        <a:bodyPr/>
        <a:lstStyle/>
        <a:p>
          <a:endParaRPr lang="zh-CN" altLang="en-US"/>
        </a:p>
      </dgm:t>
    </dgm:pt>
    <dgm:pt modelId="{FB1888ED-2699-4997-940D-0F41630C3BAE}">
      <dgm:prSet phldrT="[文本]"/>
      <dgm:spPr/>
      <dgm:t>
        <a:bodyPr/>
        <a:lstStyle/>
        <a:p>
          <a:r>
            <a:rPr lang="zh-CN" altLang="en-US" dirty="0" smtClean="0"/>
            <a:t>要大幅提高资本市场违法违规成本</a:t>
          </a:r>
          <a:endParaRPr lang="zh-CN" altLang="en-US" dirty="0"/>
        </a:p>
      </dgm:t>
    </dgm:pt>
    <dgm:pt modelId="{AF3FB8A8-AC20-4813-876C-11E8FE6132B8}" type="parTrans" cxnId="{53EE059B-0247-4A23-BFBD-11D4DD582139}">
      <dgm:prSet/>
      <dgm:spPr/>
      <dgm:t>
        <a:bodyPr/>
        <a:lstStyle/>
        <a:p>
          <a:endParaRPr lang="zh-CN" altLang="en-US"/>
        </a:p>
      </dgm:t>
    </dgm:pt>
    <dgm:pt modelId="{1E348D02-5807-4542-A23E-FD7151997B81}" type="sibTrans" cxnId="{53EE059B-0247-4A23-BFBD-11D4DD582139}">
      <dgm:prSet/>
      <dgm:spPr/>
      <dgm:t>
        <a:bodyPr/>
        <a:lstStyle/>
        <a:p>
          <a:endParaRPr lang="zh-CN" altLang="en-US"/>
        </a:p>
      </dgm:t>
    </dgm:pt>
    <dgm:pt modelId="{98AE6CE7-407A-4D20-A523-DE88C026A3B8}">
      <dgm:prSet phldrT="[文本]"/>
      <dgm:spPr/>
      <dgm:t>
        <a:bodyPr/>
        <a:lstStyle/>
        <a:p>
          <a:r>
            <a:rPr lang="zh-CN" altLang="en-US" dirty="0" smtClean="0"/>
            <a:t>理念</a:t>
          </a:r>
          <a:endParaRPr lang="zh-CN" altLang="en-US" dirty="0"/>
        </a:p>
      </dgm:t>
    </dgm:pt>
    <dgm:pt modelId="{0C07EC89-4A3E-489C-A872-29E5A0195B26}" type="parTrans" cxnId="{0FA38FFD-9E59-4CE8-80F3-93D65613089C}">
      <dgm:prSet/>
      <dgm:spPr/>
      <dgm:t>
        <a:bodyPr/>
        <a:lstStyle/>
        <a:p>
          <a:endParaRPr lang="zh-CN" altLang="en-US"/>
        </a:p>
      </dgm:t>
    </dgm:pt>
    <dgm:pt modelId="{EB6C52B4-B0A6-45C4-955E-9AEED87F8AB7}" type="sibTrans" cxnId="{0FA38FFD-9E59-4CE8-80F3-93D65613089C}">
      <dgm:prSet/>
      <dgm:spPr/>
      <dgm:t>
        <a:bodyPr/>
        <a:lstStyle/>
        <a:p>
          <a:endParaRPr lang="zh-CN" altLang="en-US"/>
        </a:p>
      </dgm:t>
    </dgm:pt>
    <dgm:pt modelId="{B8F22FAD-2D3D-4A97-BF27-6F23768F90C7}">
      <dgm:prSet phldrT="[文本]"/>
      <dgm:spPr/>
      <dgm:t>
        <a:bodyPr/>
        <a:lstStyle/>
        <a:p>
          <a:r>
            <a:rPr lang="zh-CN" altLang="en-US" dirty="0" smtClean="0"/>
            <a:t>放松管制、加强监管</a:t>
          </a:r>
          <a:endParaRPr lang="zh-CN" altLang="en-US" dirty="0"/>
        </a:p>
      </dgm:t>
    </dgm:pt>
    <dgm:pt modelId="{53DBFC9C-CF28-4B34-802B-7F1A57BF39D9}" type="parTrans" cxnId="{485C18C1-9F54-470D-A027-1B2FAA2C5E18}">
      <dgm:prSet/>
      <dgm:spPr/>
      <dgm:t>
        <a:bodyPr/>
        <a:lstStyle/>
        <a:p>
          <a:endParaRPr lang="zh-CN" altLang="en-US"/>
        </a:p>
      </dgm:t>
    </dgm:pt>
    <dgm:pt modelId="{23B0D466-A4FE-428C-8A1E-C997A5A256F6}" type="sibTrans" cxnId="{485C18C1-9F54-470D-A027-1B2FAA2C5E18}">
      <dgm:prSet/>
      <dgm:spPr/>
      <dgm:t>
        <a:bodyPr/>
        <a:lstStyle/>
        <a:p>
          <a:endParaRPr lang="zh-CN" altLang="en-US"/>
        </a:p>
      </dgm:t>
    </dgm:pt>
    <dgm:pt modelId="{B2686F7D-143B-43B2-91E3-1DA7CB303642}">
      <dgm:prSet phldrT="[文本]"/>
      <dgm:spPr/>
      <dgm:t>
        <a:bodyPr/>
        <a:lstStyle/>
        <a:p>
          <a:r>
            <a:rPr lang="zh-CN" altLang="en-US" dirty="0" smtClean="0"/>
            <a:t>投融资平衡</a:t>
          </a:r>
          <a:endParaRPr lang="zh-CN" altLang="en-US" dirty="0"/>
        </a:p>
      </dgm:t>
    </dgm:pt>
    <dgm:pt modelId="{5D8012F1-712E-441D-9682-2CE07349D01E}" type="parTrans" cxnId="{484D5677-207E-463D-8BF2-D6C49DD33C5A}">
      <dgm:prSet/>
      <dgm:spPr/>
      <dgm:t>
        <a:bodyPr/>
        <a:lstStyle/>
        <a:p>
          <a:endParaRPr lang="zh-CN" altLang="en-US"/>
        </a:p>
      </dgm:t>
    </dgm:pt>
    <dgm:pt modelId="{26C8D1CB-48EE-4C69-827A-5EEDA344CD09}" type="sibTrans" cxnId="{484D5677-207E-463D-8BF2-D6C49DD33C5A}">
      <dgm:prSet/>
      <dgm:spPr/>
      <dgm:t>
        <a:bodyPr/>
        <a:lstStyle/>
        <a:p>
          <a:endParaRPr lang="zh-CN" altLang="en-US"/>
        </a:p>
      </dgm:t>
    </dgm:pt>
    <dgm:pt modelId="{0EE74386-8AF9-400C-A47A-7A8E5244B128}">
      <dgm:prSet phldrT="[文本]"/>
      <dgm:spPr/>
      <dgm:t>
        <a:bodyPr/>
        <a:lstStyle/>
        <a:p>
          <a:r>
            <a:rPr lang="zh-CN" altLang="en-US" dirty="0" smtClean="0"/>
            <a:t>要点</a:t>
          </a:r>
          <a:endParaRPr lang="zh-CN" altLang="en-US" dirty="0"/>
        </a:p>
      </dgm:t>
    </dgm:pt>
    <dgm:pt modelId="{1336A54A-56D1-4792-BF19-4C8D77A686B3}" type="parTrans" cxnId="{D42868C8-6000-4BCA-9FDB-1E2F5230B680}">
      <dgm:prSet/>
      <dgm:spPr/>
      <dgm:t>
        <a:bodyPr/>
        <a:lstStyle/>
        <a:p>
          <a:endParaRPr lang="zh-CN" altLang="en-US"/>
        </a:p>
      </dgm:t>
    </dgm:pt>
    <dgm:pt modelId="{2E76AF0A-A4AF-45B4-968B-4B602D60F676}" type="sibTrans" cxnId="{D42868C8-6000-4BCA-9FDB-1E2F5230B680}">
      <dgm:prSet/>
      <dgm:spPr/>
      <dgm:t>
        <a:bodyPr/>
        <a:lstStyle/>
        <a:p>
          <a:endParaRPr lang="zh-CN" altLang="en-US"/>
        </a:p>
      </dgm:t>
    </dgm:pt>
    <dgm:pt modelId="{DFF0D356-B64A-44B1-9F6F-929024914947}">
      <dgm:prSet phldrT="[文本]"/>
      <dgm:spPr/>
      <dgm:t>
        <a:bodyPr/>
        <a:lstStyle/>
        <a:p>
          <a:r>
            <a:rPr lang="zh-CN" altLang="en-US" dirty="0" smtClean="0"/>
            <a:t>涉及各个具体制度</a:t>
          </a:r>
          <a:endParaRPr lang="zh-CN" altLang="en-US" dirty="0"/>
        </a:p>
      </dgm:t>
    </dgm:pt>
    <dgm:pt modelId="{CFEB7596-0710-4C5A-88CA-35FC9EED6A26}" type="parTrans" cxnId="{29530EBB-A18C-439F-B182-091EC04FF95F}">
      <dgm:prSet/>
      <dgm:spPr/>
      <dgm:t>
        <a:bodyPr/>
        <a:lstStyle/>
        <a:p>
          <a:endParaRPr lang="zh-CN" altLang="en-US"/>
        </a:p>
      </dgm:t>
    </dgm:pt>
    <dgm:pt modelId="{0E230120-79F1-47B0-890B-33CAB94B3B5B}" type="sibTrans" cxnId="{29530EBB-A18C-439F-B182-091EC04FF95F}">
      <dgm:prSet/>
      <dgm:spPr/>
      <dgm:t>
        <a:bodyPr/>
        <a:lstStyle/>
        <a:p>
          <a:endParaRPr lang="zh-CN" altLang="en-US"/>
        </a:p>
      </dgm:t>
    </dgm:pt>
    <dgm:pt modelId="{8529BEE6-F03D-40B6-9783-2A580320E71E}">
      <dgm:prSet/>
      <dgm:spPr/>
      <dgm:t>
        <a:bodyPr/>
        <a:lstStyle/>
        <a:p>
          <a:r>
            <a:rPr lang="zh-CN" altLang="en-US" dirty="0" smtClean="0"/>
            <a:t>影响</a:t>
          </a:r>
          <a:endParaRPr lang="zh-CN" altLang="en-US" dirty="0"/>
        </a:p>
      </dgm:t>
    </dgm:pt>
    <dgm:pt modelId="{AB094BFE-0A32-41C2-BD98-6B0ADE128B77}" type="parTrans" cxnId="{9BC663D1-869B-4A84-88B7-33A1BBD2C980}">
      <dgm:prSet/>
      <dgm:spPr/>
      <dgm:t>
        <a:bodyPr/>
        <a:lstStyle/>
        <a:p>
          <a:endParaRPr lang="zh-CN" altLang="en-US"/>
        </a:p>
      </dgm:t>
    </dgm:pt>
    <dgm:pt modelId="{18AF39A8-F193-4733-82C9-20AB815632F5}" type="sibTrans" cxnId="{9BC663D1-869B-4A84-88B7-33A1BBD2C980}">
      <dgm:prSet/>
      <dgm:spPr/>
      <dgm:t>
        <a:bodyPr/>
        <a:lstStyle/>
        <a:p>
          <a:endParaRPr lang="zh-CN" altLang="en-US"/>
        </a:p>
      </dgm:t>
    </dgm:pt>
    <dgm:pt modelId="{CB33696F-7AE6-4C37-9140-932E912EF4FF}">
      <dgm:prSet/>
      <dgm:spPr/>
      <dgm:t>
        <a:bodyPr/>
        <a:lstStyle/>
        <a:p>
          <a:r>
            <a:rPr lang="zh-CN" altLang="en-US" dirty="0" smtClean="0"/>
            <a:t>建议</a:t>
          </a:r>
          <a:endParaRPr lang="zh-CN" altLang="en-US" dirty="0"/>
        </a:p>
      </dgm:t>
    </dgm:pt>
    <dgm:pt modelId="{1BFC89E5-72AF-4AF1-81E0-3EC2CFDB6DFC}" type="parTrans" cxnId="{6C4BBB0D-F062-4028-8059-91F4B1AF4CA6}">
      <dgm:prSet/>
      <dgm:spPr/>
      <dgm:t>
        <a:bodyPr/>
        <a:lstStyle/>
        <a:p>
          <a:endParaRPr lang="zh-CN" altLang="en-US"/>
        </a:p>
      </dgm:t>
    </dgm:pt>
    <dgm:pt modelId="{2F17D5F4-4FF9-483C-937B-CA4AF791B4B5}" type="sibTrans" cxnId="{6C4BBB0D-F062-4028-8059-91F4B1AF4CA6}">
      <dgm:prSet/>
      <dgm:spPr/>
      <dgm:t>
        <a:bodyPr/>
        <a:lstStyle/>
        <a:p>
          <a:endParaRPr lang="zh-CN" altLang="en-US"/>
        </a:p>
      </dgm:t>
    </dgm:pt>
    <dgm:pt modelId="{D6C8B9B6-D1DB-4170-8BFC-A9F272B3C389}">
      <dgm:prSet phldrT="[文本]"/>
      <dgm:spPr/>
      <dgm:t>
        <a:bodyPr/>
        <a:lstStyle/>
        <a:p>
          <a:r>
            <a:rPr lang="zh-CN" altLang="en-US" dirty="0" smtClean="0"/>
            <a:t>上交所设立科创板并试点注册制</a:t>
          </a:r>
          <a:endParaRPr lang="zh-CN" altLang="en-US" dirty="0"/>
        </a:p>
      </dgm:t>
    </dgm:pt>
    <dgm:pt modelId="{A4D2E5F0-42C3-4092-BC56-16F83C2EEFB8}" type="parTrans" cxnId="{DC0DC407-046C-4B4A-99B1-DBDF996A7BCC}">
      <dgm:prSet/>
      <dgm:spPr/>
      <dgm:t>
        <a:bodyPr/>
        <a:lstStyle/>
        <a:p>
          <a:endParaRPr lang="zh-CN" altLang="en-US"/>
        </a:p>
      </dgm:t>
    </dgm:pt>
    <dgm:pt modelId="{E5042B1D-6FAB-4D33-AE6F-9772E49E6024}" type="sibTrans" cxnId="{DC0DC407-046C-4B4A-99B1-DBDF996A7BCC}">
      <dgm:prSet/>
      <dgm:spPr/>
      <dgm:t>
        <a:bodyPr/>
        <a:lstStyle/>
        <a:p>
          <a:endParaRPr lang="zh-CN" altLang="en-US"/>
        </a:p>
      </dgm:t>
    </dgm:pt>
    <dgm:pt modelId="{4792AB15-C048-4607-B10D-CEB3A6C2B17A}">
      <dgm:prSet/>
      <dgm:spPr/>
      <dgm:t>
        <a:bodyPr/>
        <a:lstStyle/>
        <a:p>
          <a:r>
            <a:rPr lang="zh-CN" altLang="en-US" dirty="0" smtClean="0"/>
            <a:t>资本市场服务实体经济能力增强，包容性提升；</a:t>
          </a:r>
          <a:endParaRPr lang="zh-CN" altLang="en-US" dirty="0"/>
        </a:p>
      </dgm:t>
    </dgm:pt>
    <dgm:pt modelId="{5288C333-63F2-437F-ADC1-0952CC7D6152}" type="parTrans" cxnId="{365055C4-7D92-4A34-B250-C35718BFAFA0}">
      <dgm:prSet/>
      <dgm:spPr/>
      <dgm:t>
        <a:bodyPr/>
        <a:lstStyle/>
        <a:p>
          <a:endParaRPr lang="zh-CN" altLang="en-US"/>
        </a:p>
      </dgm:t>
    </dgm:pt>
    <dgm:pt modelId="{15C39864-5FE1-48EA-8F8A-15F90BF7897A}" type="sibTrans" cxnId="{365055C4-7D92-4A34-B250-C35718BFAFA0}">
      <dgm:prSet/>
      <dgm:spPr/>
      <dgm:t>
        <a:bodyPr/>
        <a:lstStyle/>
        <a:p>
          <a:endParaRPr lang="zh-CN" altLang="en-US"/>
        </a:p>
      </dgm:t>
    </dgm:pt>
    <dgm:pt modelId="{91D339BD-FC7F-42F7-A51E-348F7A0CE0B8}">
      <dgm:prSet/>
      <dgm:spPr/>
      <dgm:t>
        <a:bodyPr/>
        <a:lstStyle/>
        <a:p>
          <a:r>
            <a:rPr lang="zh-CN" altLang="en-US" dirty="0" smtClean="0"/>
            <a:t>违法违规成本大幅加重，严刑峻法的时代到了；</a:t>
          </a:r>
          <a:endParaRPr lang="zh-CN" altLang="en-US" dirty="0"/>
        </a:p>
      </dgm:t>
    </dgm:pt>
    <dgm:pt modelId="{1B099326-33E8-4234-89C6-F69EB98D54CB}" type="parTrans" cxnId="{89B3F62C-42B3-4945-8A77-332A8FCD4879}">
      <dgm:prSet/>
      <dgm:spPr/>
      <dgm:t>
        <a:bodyPr/>
        <a:lstStyle/>
        <a:p>
          <a:endParaRPr lang="zh-CN" altLang="en-US"/>
        </a:p>
      </dgm:t>
    </dgm:pt>
    <dgm:pt modelId="{5E4C191B-C7C5-4AEE-B96B-758686E96123}" type="sibTrans" cxnId="{89B3F62C-42B3-4945-8A77-332A8FCD4879}">
      <dgm:prSet/>
      <dgm:spPr/>
      <dgm:t>
        <a:bodyPr/>
        <a:lstStyle/>
        <a:p>
          <a:endParaRPr lang="zh-CN" altLang="en-US"/>
        </a:p>
      </dgm:t>
    </dgm:pt>
    <dgm:pt modelId="{93BE6F8E-1CCE-4044-9803-89F691945B00}">
      <dgm:prSet/>
      <dgm:spPr/>
      <dgm:t>
        <a:bodyPr/>
        <a:lstStyle/>
        <a:p>
          <a:r>
            <a:rPr lang="zh-CN" altLang="en-US" dirty="0" smtClean="0"/>
            <a:t>夯实市场制度基础，新一轮长期健康发展可期；战略机遇期来了！</a:t>
          </a:r>
          <a:endParaRPr lang="zh-CN" altLang="en-US" dirty="0"/>
        </a:p>
      </dgm:t>
    </dgm:pt>
    <dgm:pt modelId="{9F725FAE-25DD-4602-B219-4C55754E71A1}" type="parTrans" cxnId="{06B63B0D-FE4C-4B1D-88C6-2994E6C0EC54}">
      <dgm:prSet/>
      <dgm:spPr/>
      <dgm:t>
        <a:bodyPr/>
        <a:lstStyle/>
        <a:p>
          <a:endParaRPr lang="zh-CN" altLang="en-US"/>
        </a:p>
      </dgm:t>
    </dgm:pt>
    <dgm:pt modelId="{7C81844C-1A76-4498-937F-AB106246753E}" type="sibTrans" cxnId="{06B63B0D-FE4C-4B1D-88C6-2994E6C0EC54}">
      <dgm:prSet/>
      <dgm:spPr/>
      <dgm:t>
        <a:bodyPr/>
        <a:lstStyle/>
        <a:p>
          <a:endParaRPr lang="zh-CN" altLang="en-US"/>
        </a:p>
      </dgm:t>
    </dgm:pt>
    <dgm:pt modelId="{C2968057-4C05-4F13-9F95-590DA1ADFBF6}">
      <dgm:prSet/>
      <dgm:spPr/>
      <dgm:t>
        <a:bodyPr/>
        <a:lstStyle/>
        <a:p>
          <a:r>
            <a:rPr lang="zh-CN" altLang="en-US" dirty="0" smtClean="0"/>
            <a:t>学习证券法，熟悉掌握规则；尤其是“关键少数”！</a:t>
          </a:r>
          <a:endParaRPr lang="zh-CN" altLang="en-US" dirty="0"/>
        </a:p>
      </dgm:t>
    </dgm:pt>
    <dgm:pt modelId="{8A0B4EC7-6463-4583-B0A4-580AC1105815}" type="parTrans" cxnId="{508FDCF3-846D-489A-A96C-5B048571DCFB}">
      <dgm:prSet/>
      <dgm:spPr/>
      <dgm:t>
        <a:bodyPr/>
        <a:lstStyle/>
        <a:p>
          <a:endParaRPr lang="zh-CN" altLang="en-US"/>
        </a:p>
      </dgm:t>
    </dgm:pt>
    <dgm:pt modelId="{D6F17479-9BCE-45A6-82C3-52DBADF8B197}" type="sibTrans" cxnId="{508FDCF3-846D-489A-A96C-5B048571DCFB}">
      <dgm:prSet/>
      <dgm:spPr/>
      <dgm:t>
        <a:bodyPr/>
        <a:lstStyle/>
        <a:p>
          <a:endParaRPr lang="zh-CN" altLang="en-US"/>
        </a:p>
      </dgm:t>
    </dgm:pt>
    <dgm:pt modelId="{DC8E2B92-37FF-4100-A464-7CE443372DB4}">
      <dgm:prSet/>
      <dgm:spPr/>
      <dgm:t>
        <a:bodyPr/>
        <a:lstStyle/>
        <a:p>
          <a:r>
            <a:rPr lang="zh-CN" altLang="en-US" dirty="0" smtClean="0"/>
            <a:t>高度重视证券合规，增强意识、建立体系、强化执行、培育文化；</a:t>
          </a:r>
          <a:endParaRPr lang="zh-CN" altLang="en-US" dirty="0"/>
        </a:p>
      </dgm:t>
    </dgm:pt>
    <dgm:pt modelId="{49E5CB68-25A8-48D4-BCA4-634B61526715}" type="parTrans" cxnId="{F73C3F9F-92AC-4913-989F-A3C13B78051C}">
      <dgm:prSet/>
      <dgm:spPr/>
      <dgm:t>
        <a:bodyPr/>
        <a:lstStyle/>
        <a:p>
          <a:endParaRPr lang="zh-CN" altLang="en-US"/>
        </a:p>
      </dgm:t>
    </dgm:pt>
    <dgm:pt modelId="{867C8672-90F0-479D-89B8-011B6DAEED23}" type="sibTrans" cxnId="{F73C3F9F-92AC-4913-989F-A3C13B78051C}">
      <dgm:prSet/>
      <dgm:spPr/>
      <dgm:t>
        <a:bodyPr/>
        <a:lstStyle/>
        <a:p>
          <a:endParaRPr lang="zh-CN" altLang="en-US"/>
        </a:p>
      </dgm:t>
    </dgm:pt>
    <dgm:pt modelId="{FFCD88B3-DA68-4279-978A-0C987758C17D}">
      <dgm:prSet/>
      <dgm:spPr/>
      <dgm:t>
        <a:bodyPr/>
        <a:lstStyle/>
        <a:p>
          <a:r>
            <a:rPr lang="zh-CN" altLang="en-US" dirty="0" smtClean="0"/>
            <a:t>抓紧机遇，借势资本市场做大做强；</a:t>
          </a:r>
          <a:endParaRPr lang="zh-CN" altLang="en-US" dirty="0"/>
        </a:p>
      </dgm:t>
    </dgm:pt>
    <dgm:pt modelId="{86A7A892-9841-4338-A992-C215AA4C0A07}" type="parTrans" cxnId="{19130691-34AD-4C4F-97E1-87EB6548C34B}">
      <dgm:prSet/>
      <dgm:spPr/>
      <dgm:t>
        <a:bodyPr/>
        <a:lstStyle/>
        <a:p>
          <a:endParaRPr lang="zh-CN" altLang="en-US"/>
        </a:p>
      </dgm:t>
    </dgm:pt>
    <dgm:pt modelId="{0C07AE7D-3214-4124-AC21-31C6E94F7400}" type="sibTrans" cxnId="{19130691-34AD-4C4F-97E1-87EB6548C34B}">
      <dgm:prSet/>
      <dgm:spPr/>
      <dgm:t>
        <a:bodyPr/>
        <a:lstStyle/>
        <a:p>
          <a:endParaRPr lang="zh-CN" altLang="en-US"/>
        </a:p>
      </dgm:t>
    </dgm:pt>
    <dgm:pt modelId="{91849267-F1FA-4A9D-90E1-89C081AD15AF}" type="pres">
      <dgm:prSet presAssocID="{6A60D7BB-791C-4E1F-8342-0EF4FE51F873}" presName="linearFlow" presStyleCnt="0">
        <dgm:presLayoutVars>
          <dgm:dir/>
          <dgm:animLvl val="lvl"/>
          <dgm:resizeHandles val="exact"/>
        </dgm:presLayoutVars>
      </dgm:prSet>
      <dgm:spPr/>
      <dgm:t>
        <a:bodyPr/>
        <a:lstStyle/>
        <a:p>
          <a:endParaRPr lang="zh-CN" altLang="en-US"/>
        </a:p>
      </dgm:t>
    </dgm:pt>
    <dgm:pt modelId="{F7A71F87-DA24-4F70-BAE4-940D18B4E331}" type="pres">
      <dgm:prSet presAssocID="{0DD0E261-8D54-4B4A-AF49-063158529E4D}" presName="composite" presStyleCnt="0"/>
      <dgm:spPr/>
    </dgm:pt>
    <dgm:pt modelId="{5E25204A-0E73-4A00-91AF-BE1F394A2A66}" type="pres">
      <dgm:prSet presAssocID="{0DD0E261-8D54-4B4A-AF49-063158529E4D}" presName="parentText" presStyleLbl="alignNode1" presStyleIdx="0" presStyleCnt="5">
        <dgm:presLayoutVars>
          <dgm:chMax val="1"/>
          <dgm:bulletEnabled val="1"/>
        </dgm:presLayoutVars>
      </dgm:prSet>
      <dgm:spPr/>
      <dgm:t>
        <a:bodyPr/>
        <a:lstStyle/>
        <a:p>
          <a:endParaRPr lang="zh-CN" altLang="en-US"/>
        </a:p>
      </dgm:t>
    </dgm:pt>
    <dgm:pt modelId="{02B25ACE-CAB7-40E5-951D-974E1BC54A35}" type="pres">
      <dgm:prSet presAssocID="{0DD0E261-8D54-4B4A-AF49-063158529E4D}" presName="descendantText" presStyleLbl="alignAcc1" presStyleIdx="0" presStyleCnt="5" custScaleY="114367">
        <dgm:presLayoutVars>
          <dgm:bulletEnabled val="1"/>
        </dgm:presLayoutVars>
      </dgm:prSet>
      <dgm:spPr/>
      <dgm:t>
        <a:bodyPr/>
        <a:lstStyle/>
        <a:p>
          <a:endParaRPr lang="zh-CN" altLang="en-US"/>
        </a:p>
      </dgm:t>
    </dgm:pt>
    <dgm:pt modelId="{B333D75F-0169-41A3-91E0-22790CC0E79F}" type="pres">
      <dgm:prSet presAssocID="{ED256155-E5AA-4826-AF71-BB4FE774801B}" presName="sp" presStyleCnt="0"/>
      <dgm:spPr/>
    </dgm:pt>
    <dgm:pt modelId="{44994416-709C-476F-8958-CFE4A301AB3B}" type="pres">
      <dgm:prSet presAssocID="{98AE6CE7-407A-4D20-A523-DE88C026A3B8}" presName="composite" presStyleCnt="0"/>
      <dgm:spPr/>
    </dgm:pt>
    <dgm:pt modelId="{524A401C-266E-443D-9D85-4A272A904E62}" type="pres">
      <dgm:prSet presAssocID="{98AE6CE7-407A-4D20-A523-DE88C026A3B8}" presName="parentText" presStyleLbl="alignNode1" presStyleIdx="1" presStyleCnt="5">
        <dgm:presLayoutVars>
          <dgm:chMax val="1"/>
          <dgm:bulletEnabled val="1"/>
        </dgm:presLayoutVars>
      </dgm:prSet>
      <dgm:spPr/>
      <dgm:t>
        <a:bodyPr/>
        <a:lstStyle/>
        <a:p>
          <a:endParaRPr lang="zh-CN" altLang="en-US"/>
        </a:p>
      </dgm:t>
    </dgm:pt>
    <dgm:pt modelId="{7677512A-8E4A-40B1-B6DF-17241D0261AA}" type="pres">
      <dgm:prSet presAssocID="{98AE6CE7-407A-4D20-A523-DE88C026A3B8}" presName="descendantText" presStyleLbl="alignAcc1" presStyleIdx="1" presStyleCnt="5">
        <dgm:presLayoutVars>
          <dgm:bulletEnabled val="1"/>
        </dgm:presLayoutVars>
      </dgm:prSet>
      <dgm:spPr/>
      <dgm:t>
        <a:bodyPr/>
        <a:lstStyle/>
        <a:p>
          <a:endParaRPr lang="zh-CN" altLang="en-US"/>
        </a:p>
      </dgm:t>
    </dgm:pt>
    <dgm:pt modelId="{B4232164-2713-4204-9C84-2681E9456F2C}" type="pres">
      <dgm:prSet presAssocID="{EB6C52B4-B0A6-45C4-955E-9AEED87F8AB7}" presName="sp" presStyleCnt="0"/>
      <dgm:spPr/>
    </dgm:pt>
    <dgm:pt modelId="{2EDAFE26-E5DC-440C-B3FB-9EABDB8A3E5D}" type="pres">
      <dgm:prSet presAssocID="{0EE74386-8AF9-400C-A47A-7A8E5244B128}" presName="composite" presStyleCnt="0"/>
      <dgm:spPr/>
    </dgm:pt>
    <dgm:pt modelId="{F14CB2B0-0F1F-42D3-9460-F40065EFE3A9}" type="pres">
      <dgm:prSet presAssocID="{0EE74386-8AF9-400C-A47A-7A8E5244B128}" presName="parentText" presStyleLbl="alignNode1" presStyleIdx="2" presStyleCnt="5">
        <dgm:presLayoutVars>
          <dgm:chMax val="1"/>
          <dgm:bulletEnabled val="1"/>
        </dgm:presLayoutVars>
      </dgm:prSet>
      <dgm:spPr/>
      <dgm:t>
        <a:bodyPr/>
        <a:lstStyle/>
        <a:p>
          <a:endParaRPr lang="zh-CN" altLang="en-US"/>
        </a:p>
      </dgm:t>
    </dgm:pt>
    <dgm:pt modelId="{EA081083-7289-4785-A2B3-DE070D3EA066}" type="pres">
      <dgm:prSet presAssocID="{0EE74386-8AF9-400C-A47A-7A8E5244B128}" presName="descendantText" presStyleLbl="alignAcc1" presStyleIdx="2" presStyleCnt="5">
        <dgm:presLayoutVars>
          <dgm:bulletEnabled val="1"/>
        </dgm:presLayoutVars>
      </dgm:prSet>
      <dgm:spPr/>
      <dgm:t>
        <a:bodyPr/>
        <a:lstStyle/>
        <a:p>
          <a:endParaRPr lang="zh-CN" altLang="en-US"/>
        </a:p>
      </dgm:t>
    </dgm:pt>
    <dgm:pt modelId="{469A9809-F9CC-4F70-A663-7890A19293E9}" type="pres">
      <dgm:prSet presAssocID="{2E76AF0A-A4AF-45B4-968B-4B602D60F676}" presName="sp" presStyleCnt="0"/>
      <dgm:spPr/>
    </dgm:pt>
    <dgm:pt modelId="{1E069011-D7A9-4232-BBAB-F8917B3D8A47}" type="pres">
      <dgm:prSet presAssocID="{8529BEE6-F03D-40B6-9783-2A580320E71E}" presName="composite" presStyleCnt="0"/>
      <dgm:spPr/>
    </dgm:pt>
    <dgm:pt modelId="{89B923D3-D5D3-46B1-B375-CCB767427ECC}" type="pres">
      <dgm:prSet presAssocID="{8529BEE6-F03D-40B6-9783-2A580320E71E}" presName="parentText" presStyleLbl="alignNode1" presStyleIdx="3" presStyleCnt="5">
        <dgm:presLayoutVars>
          <dgm:chMax val="1"/>
          <dgm:bulletEnabled val="1"/>
        </dgm:presLayoutVars>
      </dgm:prSet>
      <dgm:spPr/>
      <dgm:t>
        <a:bodyPr/>
        <a:lstStyle/>
        <a:p>
          <a:endParaRPr lang="zh-CN" altLang="en-US"/>
        </a:p>
      </dgm:t>
    </dgm:pt>
    <dgm:pt modelId="{4C36B810-BFFF-4E95-ADA7-EF2C346C96EE}" type="pres">
      <dgm:prSet presAssocID="{8529BEE6-F03D-40B6-9783-2A580320E71E}" presName="descendantText" presStyleLbl="alignAcc1" presStyleIdx="3" presStyleCnt="5">
        <dgm:presLayoutVars>
          <dgm:bulletEnabled val="1"/>
        </dgm:presLayoutVars>
      </dgm:prSet>
      <dgm:spPr/>
      <dgm:t>
        <a:bodyPr/>
        <a:lstStyle/>
        <a:p>
          <a:endParaRPr lang="zh-CN" altLang="en-US"/>
        </a:p>
      </dgm:t>
    </dgm:pt>
    <dgm:pt modelId="{248034B1-E5E7-4B84-8C3E-9B166A5A52EF}" type="pres">
      <dgm:prSet presAssocID="{18AF39A8-F193-4733-82C9-20AB815632F5}" presName="sp" presStyleCnt="0"/>
      <dgm:spPr/>
    </dgm:pt>
    <dgm:pt modelId="{23ACA74D-1794-4647-B7F6-C84D7C389C01}" type="pres">
      <dgm:prSet presAssocID="{CB33696F-7AE6-4C37-9140-932E912EF4FF}" presName="composite" presStyleCnt="0"/>
      <dgm:spPr/>
    </dgm:pt>
    <dgm:pt modelId="{2BC48A89-39C1-4C9E-9050-6A2EFF33B01D}" type="pres">
      <dgm:prSet presAssocID="{CB33696F-7AE6-4C37-9140-932E912EF4FF}" presName="parentText" presStyleLbl="alignNode1" presStyleIdx="4" presStyleCnt="5">
        <dgm:presLayoutVars>
          <dgm:chMax val="1"/>
          <dgm:bulletEnabled val="1"/>
        </dgm:presLayoutVars>
      </dgm:prSet>
      <dgm:spPr/>
      <dgm:t>
        <a:bodyPr/>
        <a:lstStyle/>
        <a:p>
          <a:endParaRPr lang="zh-CN" altLang="en-US"/>
        </a:p>
      </dgm:t>
    </dgm:pt>
    <dgm:pt modelId="{651A708F-ADD1-46CF-8EBE-76EEBC4F0C36}" type="pres">
      <dgm:prSet presAssocID="{CB33696F-7AE6-4C37-9140-932E912EF4FF}" presName="descendantText" presStyleLbl="alignAcc1" presStyleIdx="4" presStyleCnt="5">
        <dgm:presLayoutVars>
          <dgm:bulletEnabled val="1"/>
        </dgm:presLayoutVars>
      </dgm:prSet>
      <dgm:spPr/>
      <dgm:t>
        <a:bodyPr/>
        <a:lstStyle/>
        <a:p>
          <a:endParaRPr lang="zh-CN" altLang="en-US"/>
        </a:p>
      </dgm:t>
    </dgm:pt>
  </dgm:ptLst>
  <dgm:cxnLst>
    <dgm:cxn modelId="{FC2141F4-5C6F-40D7-9E39-745B6162EC42}" type="presOf" srcId="{91D339BD-FC7F-42F7-A51E-348F7A0CE0B8}" destId="{4C36B810-BFFF-4E95-ADA7-EF2C346C96EE}" srcOrd="0" destOrd="1" presId="urn:microsoft.com/office/officeart/2005/8/layout/chevron2"/>
    <dgm:cxn modelId="{508FDCF3-846D-489A-A96C-5B048571DCFB}" srcId="{CB33696F-7AE6-4C37-9140-932E912EF4FF}" destId="{C2968057-4C05-4F13-9F95-590DA1ADFBF6}" srcOrd="0" destOrd="0" parTransId="{8A0B4EC7-6463-4583-B0A4-580AC1105815}" sibTransId="{D6F17479-9BCE-45A6-82C3-52DBADF8B197}"/>
    <dgm:cxn modelId="{53EE059B-0247-4A23-BFBD-11D4DD582139}" srcId="{0DD0E261-8D54-4B4A-AF49-063158529E4D}" destId="{FB1888ED-2699-4997-940D-0F41630C3BAE}" srcOrd="1" destOrd="0" parTransId="{AF3FB8A8-AC20-4813-876C-11E8FE6132B8}" sibTransId="{1E348D02-5807-4542-A23E-FD7151997B81}"/>
    <dgm:cxn modelId="{DC0DC407-046C-4B4A-99B1-DBDF996A7BCC}" srcId="{0DD0E261-8D54-4B4A-AF49-063158529E4D}" destId="{D6C8B9B6-D1DB-4170-8BFC-A9F272B3C389}" srcOrd="2" destOrd="0" parTransId="{A4D2E5F0-42C3-4092-BC56-16F83C2EEFB8}" sibTransId="{E5042B1D-6FAB-4D33-AE6F-9772E49E6024}"/>
    <dgm:cxn modelId="{89B3F62C-42B3-4945-8A77-332A8FCD4879}" srcId="{8529BEE6-F03D-40B6-9783-2A580320E71E}" destId="{91D339BD-FC7F-42F7-A51E-348F7A0CE0B8}" srcOrd="1" destOrd="0" parTransId="{1B099326-33E8-4234-89C6-F69EB98D54CB}" sibTransId="{5E4C191B-C7C5-4AEE-B96B-758686E96123}"/>
    <dgm:cxn modelId="{D4A51E37-6061-4C92-8497-B661F676E0CC}" type="presOf" srcId="{FB1888ED-2699-4997-940D-0F41630C3BAE}" destId="{02B25ACE-CAB7-40E5-951D-974E1BC54A35}" srcOrd="0" destOrd="1" presId="urn:microsoft.com/office/officeart/2005/8/layout/chevron2"/>
    <dgm:cxn modelId="{29530EBB-A18C-439F-B182-091EC04FF95F}" srcId="{0EE74386-8AF9-400C-A47A-7A8E5244B128}" destId="{DFF0D356-B64A-44B1-9F6F-929024914947}" srcOrd="0" destOrd="0" parTransId="{CFEB7596-0710-4C5A-88CA-35FC9EED6A26}" sibTransId="{0E230120-79F1-47B0-890B-33CAB94B3B5B}"/>
    <dgm:cxn modelId="{C89DE566-14B8-4278-8BCA-5C81C35D6451}" type="presOf" srcId="{DFF0D356-B64A-44B1-9F6F-929024914947}" destId="{EA081083-7289-4785-A2B3-DE070D3EA066}" srcOrd="0" destOrd="0" presId="urn:microsoft.com/office/officeart/2005/8/layout/chevron2"/>
    <dgm:cxn modelId="{7DB0B2C6-74CB-4132-A383-226F72766030}" type="presOf" srcId="{8529BEE6-F03D-40B6-9783-2A580320E71E}" destId="{89B923D3-D5D3-46B1-B375-CCB767427ECC}" srcOrd="0" destOrd="0" presId="urn:microsoft.com/office/officeart/2005/8/layout/chevron2"/>
    <dgm:cxn modelId="{4FD09AFF-4F83-4D85-BF44-476833AFF701}" type="presOf" srcId="{47135B87-C27C-46D9-BF01-E3687414930C}" destId="{02B25ACE-CAB7-40E5-951D-974E1BC54A35}" srcOrd="0" destOrd="0" presId="urn:microsoft.com/office/officeart/2005/8/layout/chevron2"/>
    <dgm:cxn modelId="{11DCF4A0-DB76-4623-A2FC-D4FCAF664D3E}" type="presOf" srcId="{0DD0E261-8D54-4B4A-AF49-063158529E4D}" destId="{5E25204A-0E73-4A00-91AF-BE1F394A2A66}" srcOrd="0" destOrd="0" presId="urn:microsoft.com/office/officeart/2005/8/layout/chevron2"/>
    <dgm:cxn modelId="{3F1CCDF3-B6B1-4FFA-AA52-C125DD1BB43F}" type="presOf" srcId="{98AE6CE7-407A-4D20-A523-DE88C026A3B8}" destId="{524A401C-266E-443D-9D85-4A272A904E62}" srcOrd="0" destOrd="0" presId="urn:microsoft.com/office/officeart/2005/8/layout/chevron2"/>
    <dgm:cxn modelId="{15128B9A-7151-4C17-BB93-EEDA3088FCAC}" type="presOf" srcId="{4792AB15-C048-4607-B10D-CEB3A6C2B17A}" destId="{4C36B810-BFFF-4E95-ADA7-EF2C346C96EE}" srcOrd="0" destOrd="0" presId="urn:microsoft.com/office/officeart/2005/8/layout/chevron2"/>
    <dgm:cxn modelId="{D69D7899-8218-4DB0-ADBD-BD203B3914BD}" srcId="{0DD0E261-8D54-4B4A-AF49-063158529E4D}" destId="{47135B87-C27C-46D9-BF01-E3687414930C}" srcOrd="0" destOrd="0" parTransId="{E006479D-3F6C-47C8-B6F9-DF4CCDE84EF9}" sibTransId="{6A91B133-723A-4A0F-B93E-B52FCF654182}"/>
    <dgm:cxn modelId="{0FA38FFD-9E59-4CE8-80F3-93D65613089C}" srcId="{6A60D7BB-791C-4E1F-8342-0EF4FE51F873}" destId="{98AE6CE7-407A-4D20-A523-DE88C026A3B8}" srcOrd="1" destOrd="0" parTransId="{0C07EC89-4A3E-489C-A872-29E5A0195B26}" sibTransId="{EB6C52B4-B0A6-45C4-955E-9AEED87F8AB7}"/>
    <dgm:cxn modelId="{C9F1F7F1-99FD-4ED8-B54F-ADB11E464552}" type="presOf" srcId="{6A60D7BB-791C-4E1F-8342-0EF4FE51F873}" destId="{91849267-F1FA-4A9D-90E1-89C081AD15AF}" srcOrd="0" destOrd="0" presId="urn:microsoft.com/office/officeart/2005/8/layout/chevron2"/>
    <dgm:cxn modelId="{DC573C79-0B5F-416F-AAE7-CC496BE2AB39}" type="presOf" srcId="{B2686F7D-143B-43B2-91E3-1DA7CB303642}" destId="{7677512A-8E4A-40B1-B6DF-17241D0261AA}" srcOrd="0" destOrd="1" presId="urn:microsoft.com/office/officeart/2005/8/layout/chevron2"/>
    <dgm:cxn modelId="{CEE2B0D9-8F33-4E28-BC2C-B8B3D577D65D}" srcId="{6A60D7BB-791C-4E1F-8342-0EF4FE51F873}" destId="{0DD0E261-8D54-4B4A-AF49-063158529E4D}" srcOrd="0" destOrd="0" parTransId="{0329EF53-F15B-4C98-8A53-0828E20B9C9E}" sibTransId="{ED256155-E5AA-4826-AF71-BB4FE774801B}"/>
    <dgm:cxn modelId="{B9A31889-BBC0-468F-BAA5-2600A1AD09E5}" type="presOf" srcId="{DC8E2B92-37FF-4100-A464-7CE443372DB4}" destId="{651A708F-ADD1-46CF-8EBE-76EEBC4F0C36}" srcOrd="0" destOrd="1" presId="urn:microsoft.com/office/officeart/2005/8/layout/chevron2"/>
    <dgm:cxn modelId="{06B63B0D-FE4C-4B1D-88C6-2994E6C0EC54}" srcId="{8529BEE6-F03D-40B6-9783-2A580320E71E}" destId="{93BE6F8E-1CCE-4044-9803-89F691945B00}" srcOrd="2" destOrd="0" parTransId="{9F725FAE-25DD-4602-B219-4C55754E71A1}" sibTransId="{7C81844C-1A76-4498-937F-AB106246753E}"/>
    <dgm:cxn modelId="{0507E068-FD1C-4843-92BD-76381457EB59}" type="presOf" srcId="{0EE74386-8AF9-400C-A47A-7A8E5244B128}" destId="{F14CB2B0-0F1F-42D3-9460-F40065EFE3A9}" srcOrd="0" destOrd="0" presId="urn:microsoft.com/office/officeart/2005/8/layout/chevron2"/>
    <dgm:cxn modelId="{C55B6148-BB4C-4218-9A32-9BCF6C8860B9}" type="presOf" srcId="{B8F22FAD-2D3D-4A97-BF27-6F23768F90C7}" destId="{7677512A-8E4A-40B1-B6DF-17241D0261AA}" srcOrd="0" destOrd="0" presId="urn:microsoft.com/office/officeart/2005/8/layout/chevron2"/>
    <dgm:cxn modelId="{9922AF0C-CCB3-4402-BA0D-021B68074411}" type="presOf" srcId="{93BE6F8E-1CCE-4044-9803-89F691945B00}" destId="{4C36B810-BFFF-4E95-ADA7-EF2C346C96EE}" srcOrd="0" destOrd="2" presId="urn:microsoft.com/office/officeart/2005/8/layout/chevron2"/>
    <dgm:cxn modelId="{D42868C8-6000-4BCA-9FDB-1E2F5230B680}" srcId="{6A60D7BB-791C-4E1F-8342-0EF4FE51F873}" destId="{0EE74386-8AF9-400C-A47A-7A8E5244B128}" srcOrd="2" destOrd="0" parTransId="{1336A54A-56D1-4792-BF19-4C8D77A686B3}" sibTransId="{2E76AF0A-A4AF-45B4-968B-4B602D60F676}"/>
    <dgm:cxn modelId="{F73C3F9F-92AC-4913-989F-A3C13B78051C}" srcId="{CB33696F-7AE6-4C37-9140-932E912EF4FF}" destId="{DC8E2B92-37FF-4100-A464-7CE443372DB4}" srcOrd="1" destOrd="0" parTransId="{49E5CB68-25A8-48D4-BCA4-634B61526715}" sibTransId="{867C8672-90F0-479D-89B8-011B6DAEED23}"/>
    <dgm:cxn modelId="{365055C4-7D92-4A34-B250-C35718BFAFA0}" srcId="{8529BEE6-F03D-40B6-9783-2A580320E71E}" destId="{4792AB15-C048-4607-B10D-CEB3A6C2B17A}" srcOrd="0" destOrd="0" parTransId="{5288C333-63F2-437F-ADC1-0952CC7D6152}" sibTransId="{15C39864-5FE1-48EA-8F8A-15F90BF7897A}"/>
    <dgm:cxn modelId="{C392118E-3B2B-4552-AA2B-396CCD507C3F}" type="presOf" srcId="{D6C8B9B6-D1DB-4170-8BFC-A9F272B3C389}" destId="{02B25ACE-CAB7-40E5-951D-974E1BC54A35}" srcOrd="0" destOrd="2" presId="urn:microsoft.com/office/officeart/2005/8/layout/chevron2"/>
    <dgm:cxn modelId="{FB8EE3A0-E61C-47D3-822E-E0CCD0F2BE01}" type="presOf" srcId="{C2968057-4C05-4F13-9F95-590DA1ADFBF6}" destId="{651A708F-ADD1-46CF-8EBE-76EEBC4F0C36}" srcOrd="0" destOrd="0" presId="urn:microsoft.com/office/officeart/2005/8/layout/chevron2"/>
    <dgm:cxn modelId="{6C4BBB0D-F062-4028-8059-91F4B1AF4CA6}" srcId="{6A60D7BB-791C-4E1F-8342-0EF4FE51F873}" destId="{CB33696F-7AE6-4C37-9140-932E912EF4FF}" srcOrd="4" destOrd="0" parTransId="{1BFC89E5-72AF-4AF1-81E0-3EC2CFDB6DFC}" sibTransId="{2F17D5F4-4FF9-483C-937B-CA4AF791B4B5}"/>
    <dgm:cxn modelId="{484D5677-207E-463D-8BF2-D6C49DD33C5A}" srcId="{98AE6CE7-407A-4D20-A523-DE88C026A3B8}" destId="{B2686F7D-143B-43B2-91E3-1DA7CB303642}" srcOrd="1" destOrd="0" parTransId="{5D8012F1-712E-441D-9682-2CE07349D01E}" sibTransId="{26C8D1CB-48EE-4C69-827A-5EEDA344CD09}"/>
    <dgm:cxn modelId="{9BC663D1-869B-4A84-88B7-33A1BBD2C980}" srcId="{6A60D7BB-791C-4E1F-8342-0EF4FE51F873}" destId="{8529BEE6-F03D-40B6-9783-2A580320E71E}" srcOrd="3" destOrd="0" parTransId="{AB094BFE-0A32-41C2-BD98-6B0ADE128B77}" sibTransId="{18AF39A8-F193-4733-82C9-20AB815632F5}"/>
    <dgm:cxn modelId="{19130691-34AD-4C4F-97E1-87EB6548C34B}" srcId="{CB33696F-7AE6-4C37-9140-932E912EF4FF}" destId="{FFCD88B3-DA68-4279-978A-0C987758C17D}" srcOrd="2" destOrd="0" parTransId="{86A7A892-9841-4338-A992-C215AA4C0A07}" sibTransId="{0C07AE7D-3214-4124-AC21-31C6E94F7400}"/>
    <dgm:cxn modelId="{6EB9366C-8633-4444-AA70-E226A9DF6354}" type="presOf" srcId="{CB33696F-7AE6-4C37-9140-932E912EF4FF}" destId="{2BC48A89-39C1-4C9E-9050-6A2EFF33B01D}" srcOrd="0" destOrd="0" presId="urn:microsoft.com/office/officeart/2005/8/layout/chevron2"/>
    <dgm:cxn modelId="{4566B3CA-25EE-44C7-A4B1-0254EFC2FA98}" type="presOf" srcId="{FFCD88B3-DA68-4279-978A-0C987758C17D}" destId="{651A708F-ADD1-46CF-8EBE-76EEBC4F0C36}" srcOrd="0" destOrd="2" presId="urn:microsoft.com/office/officeart/2005/8/layout/chevron2"/>
    <dgm:cxn modelId="{485C18C1-9F54-470D-A027-1B2FAA2C5E18}" srcId="{98AE6CE7-407A-4D20-A523-DE88C026A3B8}" destId="{B8F22FAD-2D3D-4A97-BF27-6F23768F90C7}" srcOrd="0" destOrd="0" parTransId="{53DBFC9C-CF28-4B34-802B-7F1A57BF39D9}" sibTransId="{23B0D466-A4FE-428C-8A1E-C997A5A256F6}"/>
    <dgm:cxn modelId="{1D755921-D1BD-4566-A0E5-1F0B7836396C}" type="presParOf" srcId="{91849267-F1FA-4A9D-90E1-89C081AD15AF}" destId="{F7A71F87-DA24-4F70-BAE4-940D18B4E331}" srcOrd="0" destOrd="0" presId="urn:microsoft.com/office/officeart/2005/8/layout/chevron2"/>
    <dgm:cxn modelId="{FC57B4EA-8AA4-4EA3-AACC-E9EB35F44119}" type="presParOf" srcId="{F7A71F87-DA24-4F70-BAE4-940D18B4E331}" destId="{5E25204A-0E73-4A00-91AF-BE1F394A2A66}" srcOrd="0" destOrd="0" presId="urn:microsoft.com/office/officeart/2005/8/layout/chevron2"/>
    <dgm:cxn modelId="{32F2CA41-2D91-44BC-B71F-311C2E86F586}" type="presParOf" srcId="{F7A71F87-DA24-4F70-BAE4-940D18B4E331}" destId="{02B25ACE-CAB7-40E5-951D-974E1BC54A35}" srcOrd="1" destOrd="0" presId="urn:microsoft.com/office/officeart/2005/8/layout/chevron2"/>
    <dgm:cxn modelId="{6D2C7D46-E678-4A88-AC66-0400D58ABD7B}" type="presParOf" srcId="{91849267-F1FA-4A9D-90E1-89C081AD15AF}" destId="{B333D75F-0169-41A3-91E0-22790CC0E79F}" srcOrd="1" destOrd="0" presId="urn:microsoft.com/office/officeart/2005/8/layout/chevron2"/>
    <dgm:cxn modelId="{05A50C5A-9111-4EF7-B3D0-736C10D165A2}" type="presParOf" srcId="{91849267-F1FA-4A9D-90E1-89C081AD15AF}" destId="{44994416-709C-476F-8958-CFE4A301AB3B}" srcOrd="2" destOrd="0" presId="urn:microsoft.com/office/officeart/2005/8/layout/chevron2"/>
    <dgm:cxn modelId="{6FA61761-63A3-4B8C-836F-C0977301370D}" type="presParOf" srcId="{44994416-709C-476F-8958-CFE4A301AB3B}" destId="{524A401C-266E-443D-9D85-4A272A904E62}" srcOrd="0" destOrd="0" presId="urn:microsoft.com/office/officeart/2005/8/layout/chevron2"/>
    <dgm:cxn modelId="{17E15A12-CA46-4CED-B348-17D407BDE3E7}" type="presParOf" srcId="{44994416-709C-476F-8958-CFE4A301AB3B}" destId="{7677512A-8E4A-40B1-B6DF-17241D0261AA}" srcOrd="1" destOrd="0" presId="urn:microsoft.com/office/officeart/2005/8/layout/chevron2"/>
    <dgm:cxn modelId="{05FD17B5-6DDD-4DE1-BA08-D7220EFE4D6D}" type="presParOf" srcId="{91849267-F1FA-4A9D-90E1-89C081AD15AF}" destId="{B4232164-2713-4204-9C84-2681E9456F2C}" srcOrd="3" destOrd="0" presId="urn:microsoft.com/office/officeart/2005/8/layout/chevron2"/>
    <dgm:cxn modelId="{7B78D74E-5774-4E76-95DC-7AFCC2B1303F}" type="presParOf" srcId="{91849267-F1FA-4A9D-90E1-89C081AD15AF}" destId="{2EDAFE26-E5DC-440C-B3FB-9EABDB8A3E5D}" srcOrd="4" destOrd="0" presId="urn:microsoft.com/office/officeart/2005/8/layout/chevron2"/>
    <dgm:cxn modelId="{7D63D390-E3CA-4765-8CB8-884C0AC5D1A0}" type="presParOf" srcId="{2EDAFE26-E5DC-440C-B3FB-9EABDB8A3E5D}" destId="{F14CB2B0-0F1F-42D3-9460-F40065EFE3A9}" srcOrd="0" destOrd="0" presId="urn:microsoft.com/office/officeart/2005/8/layout/chevron2"/>
    <dgm:cxn modelId="{2C7FF8AF-6EE5-431B-AC94-E64783F13088}" type="presParOf" srcId="{2EDAFE26-E5DC-440C-B3FB-9EABDB8A3E5D}" destId="{EA081083-7289-4785-A2B3-DE070D3EA066}" srcOrd="1" destOrd="0" presId="urn:microsoft.com/office/officeart/2005/8/layout/chevron2"/>
    <dgm:cxn modelId="{57D41D1D-8190-435D-AA2B-5FB5C09E31DB}" type="presParOf" srcId="{91849267-F1FA-4A9D-90E1-89C081AD15AF}" destId="{469A9809-F9CC-4F70-A663-7890A19293E9}" srcOrd="5" destOrd="0" presId="urn:microsoft.com/office/officeart/2005/8/layout/chevron2"/>
    <dgm:cxn modelId="{F06D3B1C-3A96-40BB-A140-EBC6754E3C9B}" type="presParOf" srcId="{91849267-F1FA-4A9D-90E1-89C081AD15AF}" destId="{1E069011-D7A9-4232-BBAB-F8917B3D8A47}" srcOrd="6" destOrd="0" presId="urn:microsoft.com/office/officeart/2005/8/layout/chevron2"/>
    <dgm:cxn modelId="{FA4A59AF-C2F9-4746-A42D-3E2BBA91E22D}" type="presParOf" srcId="{1E069011-D7A9-4232-BBAB-F8917B3D8A47}" destId="{89B923D3-D5D3-46B1-B375-CCB767427ECC}" srcOrd="0" destOrd="0" presId="urn:microsoft.com/office/officeart/2005/8/layout/chevron2"/>
    <dgm:cxn modelId="{880CAF05-0885-4BB5-8169-968CDD20EC13}" type="presParOf" srcId="{1E069011-D7A9-4232-BBAB-F8917B3D8A47}" destId="{4C36B810-BFFF-4E95-ADA7-EF2C346C96EE}" srcOrd="1" destOrd="0" presId="urn:microsoft.com/office/officeart/2005/8/layout/chevron2"/>
    <dgm:cxn modelId="{4FFA42FA-3B6E-4C93-AAB5-01EFD5EBC912}" type="presParOf" srcId="{91849267-F1FA-4A9D-90E1-89C081AD15AF}" destId="{248034B1-E5E7-4B84-8C3E-9B166A5A52EF}" srcOrd="7" destOrd="0" presId="urn:microsoft.com/office/officeart/2005/8/layout/chevron2"/>
    <dgm:cxn modelId="{63C186CC-5F07-453E-AB9D-088729EC4898}" type="presParOf" srcId="{91849267-F1FA-4A9D-90E1-89C081AD15AF}" destId="{23ACA74D-1794-4647-B7F6-C84D7C389C01}" srcOrd="8" destOrd="0" presId="urn:microsoft.com/office/officeart/2005/8/layout/chevron2"/>
    <dgm:cxn modelId="{D4CF9038-CAEF-4C8D-BC59-CE9DAF936538}" type="presParOf" srcId="{23ACA74D-1794-4647-B7F6-C84D7C389C01}" destId="{2BC48A89-39C1-4C9E-9050-6A2EFF33B01D}" srcOrd="0" destOrd="0" presId="urn:microsoft.com/office/officeart/2005/8/layout/chevron2"/>
    <dgm:cxn modelId="{16EE0A2C-BF15-4004-94A0-33BD4511FF81}" type="presParOf" srcId="{23ACA74D-1794-4647-B7F6-C84D7C389C01}" destId="{651A708F-ADD1-46CF-8EBE-76EEBC4F0C3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918026-2370-46A3-B280-41E418123FC9}" type="doc">
      <dgm:prSet loTypeId="urn:microsoft.com/office/officeart/2005/8/layout/hProcess11#1" loCatId="process" qsTypeId="urn:microsoft.com/office/officeart/2005/8/quickstyle/simple1#10" qsCatId="simple" csTypeId="urn:microsoft.com/office/officeart/2005/8/colors/accent1_2#2" csCatId="accent1" phldr="1"/>
      <dgm:spPr/>
      <dgm:t>
        <a:bodyPr/>
        <a:lstStyle/>
        <a:p>
          <a:endParaRPr lang="zh-CN" altLang="en-US"/>
        </a:p>
      </dgm:t>
    </dgm:pt>
    <dgm:pt modelId="{FF117CF4-2457-48E0-B429-029C42C815A1}">
      <dgm:prSet phldrT="[文本]" custT="1"/>
      <dgm:spPr/>
      <dgm:t>
        <a:bodyPr/>
        <a:lstStyle/>
        <a:p>
          <a:pPr>
            <a:spcAft>
              <a:spcPts val="816"/>
            </a:spcAft>
          </a:pPr>
          <a:r>
            <a:rPr lang="zh-CN" altLang="en-US" sz="2000" dirty="0">
              <a:ea typeface="宋体" panose="02010600030101010101" pitchFamily="2" charset="-122"/>
            </a:rPr>
            <a:t>一读</a:t>
          </a:r>
          <a:endParaRPr lang="en-US" altLang="zh-CN" sz="2000" dirty="0">
            <a:ea typeface="宋体" panose="02010600030101010101" pitchFamily="2" charset="-122"/>
          </a:endParaRPr>
        </a:p>
        <a:p>
          <a:pPr>
            <a:spcAft>
              <a:spcPts val="816"/>
            </a:spcAft>
          </a:pPr>
          <a:r>
            <a:rPr lang="en-US" altLang="zh-CN" sz="2000" dirty="0">
              <a:ea typeface="宋体" panose="02010600030101010101" pitchFamily="2" charset="-122"/>
            </a:rPr>
            <a:t>2015.4</a:t>
          </a:r>
          <a:endParaRPr lang="zh-CN" altLang="en-US" sz="2000" dirty="0"/>
        </a:p>
      </dgm:t>
    </dgm:pt>
    <dgm:pt modelId="{485DD5EA-462A-4B86-8811-EBB9E8A39419}" type="parTrans" cxnId="{81C86B47-7015-4DC2-8273-3B1455107972}">
      <dgm:prSet/>
      <dgm:spPr/>
      <dgm:t>
        <a:bodyPr/>
        <a:lstStyle/>
        <a:p>
          <a:endParaRPr lang="zh-CN" altLang="en-US"/>
        </a:p>
      </dgm:t>
    </dgm:pt>
    <dgm:pt modelId="{07A82CA6-1610-45EE-B513-3240128225AE}" type="sibTrans" cxnId="{81C86B47-7015-4DC2-8273-3B1455107972}">
      <dgm:prSet/>
      <dgm:spPr/>
      <dgm:t>
        <a:bodyPr/>
        <a:lstStyle/>
        <a:p>
          <a:endParaRPr lang="zh-CN" altLang="en-US"/>
        </a:p>
      </dgm:t>
    </dgm:pt>
    <dgm:pt modelId="{84300B02-0C03-4965-B00C-A797A88678E7}">
      <dgm:prSet phldrT="[文本]" custT="1"/>
      <dgm:spPr/>
      <dgm:t>
        <a:bodyPr/>
        <a:lstStyle/>
        <a:p>
          <a:pPr>
            <a:spcAft>
              <a:spcPts val="816"/>
            </a:spcAft>
          </a:pPr>
          <a:r>
            <a:rPr lang="zh-CN" altLang="en-US" sz="2000" dirty="0">
              <a:ea typeface="宋体" panose="02010600030101010101" pitchFamily="2" charset="-122"/>
            </a:rPr>
            <a:t>二读</a:t>
          </a:r>
          <a:endParaRPr lang="en-US" altLang="zh-CN" sz="2000" dirty="0">
            <a:ea typeface="宋体" panose="02010600030101010101" pitchFamily="2" charset="-122"/>
          </a:endParaRPr>
        </a:p>
        <a:p>
          <a:pPr>
            <a:spcAft>
              <a:spcPts val="816"/>
            </a:spcAft>
          </a:pPr>
          <a:r>
            <a:rPr lang="en-US" altLang="zh-CN" sz="2000" dirty="0">
              <a:ea typeface="宋体" panose="02010600030101010101" pitchFamily="2" charset="-122"/>
            </a:rPr>
            <a:t>2017.4</a:t>
          </a:r>
          <a:endParaRPr lang="zh-CN" altLang="en-US" sz="2000" dirty="0">
            <a:ea typeface="宋体" panose="02010600030101010101" pitchFamily="2" charset="-122"/>
          </a:endParaRPr>
        </a:p>
      </dgm:t>
    </dgm:pt>
    <dgm:pt modelId="{9EEBC410-7E51-4C44-ACA8-536972673A11}" type="parTrans" cxnId="{A5512456-AE9A-47D0-BFE8-618F024FB091}">
      <dgm:prSet/>
      <dgm:spPr/>
      <dgm:t>
        <a:bodyPr/>
        <a:lstStyle/>
        <a:p>
          <a:endParaRPr lang="zh-CN" altLang="en-US"/>
        </a:p>
      </dgm:t>
    </dgm:pt>
    <dgm:pt modelId="{082A04EB-FBFD-4552-8282-22C7A4A60446}" type="sibTrans" cxnId="{A5512456-AE9A-47D0-BFE8-618F024FB091}">
      <dgm:prSet/>
      <dgm:spPr/>
      <dgm:t>
        <a:bodyPr/>
        <a:lstStyle/>
        <a:p>
          <a:endParaRPr lang="zh-CN" altLang="en-US"/>
        </a:p>
      </dgm:t>
    </dgm:pt>
    <dgm:pt modelId="{2E0EA293-08B9-4EDE-9507-A82FFC29EBA3}">
      <dgm:prSet phldrT="[文本]" custT="1"/>
      <dgm:spPr/>
      <dgm:t>
        <a:bodyPr/>
        <a:lstStyle/>
        <a:p>
          <a:pPr>
            <a:spcAft>
              <a:spcPts val="816"/>
            </a:spcAft>
          </a:pPr>
          <a:r>
            <a:rPr lang="zh-CN" altLang="en-US" sz="2000" dirty="0">
              <a:ea typeface="宋体" panose="02010600030101010101" pitchFamily="2" charset="-122"/>
            </a:rPr>
            <a:t>三读</a:t>
          </a:r>
          <a:endParaRPr lang="en-US" altLang="zh-CN" sz="2000" dirty="0">
            <a:ea typeface="宋体" panose="02010600030101010101" pitchFamily="2" charset="-122"/>
          </a:endParaRPr>
        </a:p>
        <a:p>
          <a:pPr>
            <a:spcAft>
              <a:spcPts val="816"/>
            </a:spcAft>
          </a:pPr>
          <a:r>
            <a:rPr lang="en-US" altLang="zh-CN" sz="2000" dirty="0">
              <a:ea typeface="宋体" panose="02010600030101010101" pitchFamily="2" charset="-122"/>
            </a:rPr>
            <a:t>2019.4</a:t>
          </a:r>
          <a:endParaRPr lang="zh-CN" altLang="en-US" sz="2000" dirty="0">
            <a:ea typeface="宋体" panose="02010600030101010101" pitchFamily="2" charset="-122"/>
          </a:endParaRPr>
        </a:p>
      </dgm:t>
    </dgm:pt>
    <dgm:pt modelId="{0C05C422-BAE2-428B-B137-7B82A475D108}" type="parTrans" cxnId="{90505BF8-8E4D-4BA7-8057-D3360D0A551C}">
      <dgm:prSet/>
      <dgm:spPr/>
      <dgm:t>
        <a:bodyPr/>
        <a:lstStyle/>
        <a:p>
          <a:endParaRPr lang="zh-CN" altLang="en-US"/>
        </a:p>
      </dgm:t>
    </dgm:pt>
    <dgm:pt modelId="{BDCAC7D3-B24E-44EF-A357-5F5E9ADB258E}" type="sibTrans" cxnId="{90505BF8-8E4D-4BA7-8057-D3360D0A551C}">
      <dgm:prSet/>
      <dgm:spPr/>
      <dgm:t>
        <a:bodyPr/>
        <a:lstStyle/>
        <a:p>
          <a:endParaRPr lang="zh-CN" altLang="en-US"/>
        </a:p>
      </dgm:t>
    </dgm:pt>
    <dgm:pt modelId="{08C8A1EB-4DDA-4030-96D4-E4F697B91953}">
      <dgm:prSet custT="1"/>
      <dgm:spPr/>
      <dgm:t>
        <a:bodyPr/>
        <a:lstStyle/>
        <a:p>
          <a:pPr>
            <a:spcAft>
              <a:spcPts val="816"/>
            </a:spcAft>
          </a:pPr>
          <a:r>
            <a:rPr lang="zh-CN" altLang="en-US" sz="2000" dirty="0">
              <a:ea typeface="宋体" panose="02010600030101010101" pitchFamily="2" charset="-122"/>
            </a:rPr>
            <a:t>四读</a:t>
          </a:r>
          <a:endParaRPr lang="en-US" altLang="zh-CN" sz="2000" dirty="0">
            <a:ea typeface="宋体" panose="02010600030101010101" pitchFamily="2" charset="-122"/>
          </a:endParaRPr>
        </a:p>
        <a:p>
          <a:pPr>
            <a:spcAft>
              <a:spcPts val="816"/>
            </a:spcAft>
          </a:pPr>
          <a:r>
            <a:rPr lang="en-US" altLang="zh-CN" sz="2000" dirty="0">
              <a:ea typeface="宋体" panose="02010600030101010101" pitchFamily="2" charset="-122"/>
            </a:rPr>
            <a:t>2019.12</a:t>
          </a:r>
          <a:endParaRPr lang="zh-CN" altLang="en-US" sz="2000" dirty="0">
            <a:ea typeface="宋体" panose="02010600030101010101" pitchFamily="2" charset="-122"/>
          </a:endParaRPr>
        </a:p>
      </dgm:t>
    </dgm:pt>
    <dgm:pt modelId="{2082A689-0E1D-42B4-BDD2-64F003A94706}" type="parTrans" cxnId="{59107D69-1960-4B3E-92EF-9BB2AC0576C7}">
      <dgm:prSet/>
      <dgm:spPr/>
      <dgm:t>
        <a:bodyPr/>
        <a:lstStyle/>
        <a:p>
          <a:endParaRPr lang="zh-CN" altLang="en-US"/>
        </a:p>
      </dgm:t>
    </dgm:pt>
    <dgm:pt modelId="{F0AB1A8B-4087-40B4-8052-7C0D4CAEC3E7}" type="sibTrans" cxnId="{59107D69-1960-4B3E-92EF-9BB2AC0576C7}">
      <dgm:prSet/>
      <dgm:spPr/>
      <dgm:t>
        <a:bodyPr/>
        <a:lstStyle/>
        <a:p>
          <a:endParaRPr lang="zh-CN" altLang="en-US"/>
        </a:p>
      </dgm:t>
    </dgm:pt>
    <dgm:pt modelId="{B7CE4CF4-7FFE-434A-80FA-AD048CA353CB}">
      <dgm:prSet custT="1"/>
      <dgm:spPr/>
      <dgm:t>
        <a:bodyPr/>
        <a:lstStyle/>
        <a:p>
          <a:pPr>
            <a:spcAft>
              <a:spcPts val="816"/>
            </a:spcAft>
          </a:pPr>
          <a:r>
            <a:rPr lang="zh-CN" altLang="en-US" sz="2000" dirty="0">
              <a:ea typeface="宋体" panose="02010600030101010101" pitchFamily="2" charset="-122"/>
            </a:rPr>
            <a:t>施行</a:t>
          </a:r>
          <a:endParaRPr lang="en-US" altLang="zh-CN" sz="2000" dirty="0">
            <a:ea typeface="宋体" panose="02010600030101010101" pitchFamily="2" charset="-122"/>
          </a:endParaRPr>
        </a:p>
        <a:p>
          <a:pPr>
            <a:spcAft>
              <a:spcPts val="816"/>
            </a:spcAft>
          </a:pPr>
          <a:r>
            <a:rPr lang="en-US" altLang="zh-CN" sz="2000" dirty="0">
              <a:ea typeface="宋体" panose="02010600030101010101" pitchFamily="2" charset="-122"/>
            </a:rPr>
            <a:t>2020.3.1</a:t>
          </a:r>
          <a:endParaRPr lang="zh-CN" altLang="en-US" sz="2000" dirty="0">
            <a:ea typeface="宋体" panose="02010600030101010101" pitchFamily="2" charset="-122"/>
          </a:endParaRPr>
        </a:p>
      </dgm:t>
    </dgm:pt>
    <dgm:pt modelId="{E4469E4D-FDF1-204C-8B25-9397C02737FD}" type="parTrans" cxnId="{EE7427FA-77A4-9A4E-9C8A-BD4F0ED6B5C7}">
      <dgm:prSet/>
      <dgm:spPr/>
      <dgm:t>
        <a:bodyPr/>
        <a:lstStyle/>
        <a:p>
          <a:endParaRPr lang="zh-CN" altLang="en-US"/>
        </a:p>
      </dgm:t>
    </dgm:pt>
    <dgm:pt modelId="{F59329D4-6E2B-2A40-8070-F67B1357C4EE}" type="sibTrans" cxnId="{EE7427FA-77A4-9A4E-9C8A-BD4F0ED6B5C7}">
      <dgm:prSet/>
      <dgm:spPr/>
      <dgm:t>
        <a:bodyPr/>
        <a:lstStyle/>
        <a:p>
          <a:endParaRPr lang="zh-CN" altLang="en-US"/>
        </a:p>
      </dgm:t>
    </dgm:pt>
    <dgm:pt modelId="{2164C882-E5E8-4955-B4D2-1372ADF0EA6D}" type="pres">
      <dgm:prSet presAssocID="{9A918026-2370-46A3-B280-41E418123FC9}" presName="Name0" presStyleCnt="0">
        <dgm:presLayoutVars>
          <dgm:dir/>
          <dgm:resizeHandles val="exact"/>
        </dgm:presLayoutVars>
      </dgm:prSet>
      <dgm:spPr/>
      <dgm:t>
        <a:bodyPr/>
        <a:lstStyle/>
        <a:p>
          <a:endParaRPr lang="zh-CN" altLang="en-US"/>
        </a:p>
      </dgm:t>
    </dgm:pt>
    <dgm:pt modelId="{99B97B60-7117-40D8-8EDA-15FFBA15C9E6}" type="pres">
      <dgm:prSet presAssocID="{9A918026-2370-46A3-B280-41E418123FC9}" presName="arrow" presStyleLbl="bgShp" presStyleIdx="0" presStyleCnt="1" custLinFactNeighborY="7076"/>
      <dgm:spPr>
        <a:solidFill>
          <a:schemeClr val="accent1">
            <a:lumMod val="60000"/>
            <a:lumOff val="40000"/>
          </a:schemeClr>
        </a:solidFill>
      </dgm:spPr>
    </dgm:pt>
    <dgm:pt modelId="{22D5D96D-B73E-4CD6-85F3-9A7695E2877A}" type="pres">
      <dgm:prSet presAssocID="{9A918026-2370-46A3-B280-41E418123FC9}" presName="points" presStyleCnt="0"/>
      <dgm:spPr/>
    </dgm:pt>
    <dgm:pt modelId="{52092984-9725-48CF-91DA-6716E0F50705}" type="pres">
      <dgm:prSet presAssocID="{FF117CF4-2457-48E0-B429-029C42C815A1}" presName="compositeA" presStyleCnt="0"/>
      <dgm:spPr/>
    </dgm:pt>
    <dgm:pt modelId="{18E4D391-E11F-4927-8333-79070666055F}" type="pres">
      <dgm:prSet presAssocID="{FF117CF4-2457-48E0-B429-029C42C815A1}" presName="textA" presStyleLbl="revTx" presStyleIdx="0" presStyleCnt="5" custScaleX="416794">
        <dgm:presLayoutVars>
          <dgm:bulletEnabled val="1"/>
        </dgm:presLayoutVars>
      </dgm:prSet>
      <dgm:spPr/>
      <dgm:t>
        <a:bodyPr/>
        <a:lstStyle/>
        <a:p>
          <a:endParaRPr lang="zh-CN" altLang="en-US"/>
        </a:p>
      </dgm:t>
    </dgm:pt>
    <dgm:pt modelId="{E55DFF89-4918-4D53-95A9-5802E465A3F8}" type="pres">
      <dgm:prSet presAssocID="{FF117CF4-2457-48E0-B429-029C42C815A1}" presName="circleA" presStyleLbl="node1" presStyleIdx="0" presStyleCnt="5"/>
      <dgm:spPr>
        <a:prstGeom prst="triangle">
          <a:avLst/>
        </a:prstGeom>
      </dgm:spPr>
    </dgm:pt>
    <dgm:pt modelId="{17AB306C-B40B-40CC-8062-1A5445A974AB}" type="pres">
      <dgm:prSet presAssocID="{FF117CF4-2457-48E0-B429-029C42C815A1}" presName="spaceA" presStyleCnt="0"/>
      <dgm:spPr/>
    </dgm:pt>
    <dgm:pt modelId="{31E8459B-CEB7-4321-BFF8-86C1F66788DD}" type="pres">
      <dgm:prSet presAssocID="{07A82CA6-1610-45EE-B513-3240128225AE}" presName="space" presStyleCnt="0"/>
      <dgm:spPr/>
    </dgm:pt>
    <dgm:pt modelId="{22B29861-13B3-44DE-B602-A7D96285DDB7}" type="pres">
      <dgm:prSet presAssocID="{84300B02-0C03-4965-B00C-A797A88678E7}" presName="compositeB" presStyleCnt="0"/>
      <dgm:spPr/>
    </dgm:pt>
    <dgm:pt modelId="{481050A8-2002-4FB5-8703-20BEA19C801D}" type="pres">
      <dgm:prSet presAssocID="{84300B02-0C03-4965-B00C-A797A88678E7}" presName="textB" presStyleLbl="revTx" presStyleIdx="1" presStyleCnt="5" custScaleX="430095" custLinFactNeighborX="5193">
        <dgm:presLayoutVars>
          <dgm:bulletEnabled val="1"/>
        </dgm:presLayoutVars>
      </dgm:prSet>
      <dgm:spPr/>
      <dgm:t>
        <a:bodyPr/>
        <a:lstStyle/>
        <a:p>
          <a:endParaRPr lang="zh-CN" altLang="en-US"/>
        </a:p>
      </dgm:t>
    </dgm:pt>
    <dgm:pt modelId="{44F62295-DD7A-4809-8AA8-58C25EBA3CD7}" type="pres">
      <dgm:prSet presAssocID="{84300B02-0C03-4965-B00C-A797A88678E7}" presName="circleB" presStyleLbl="node1" presStyleIdx="1" presStyleCnt="5" custLinFactNeighborX="0"/>
      <dgm:spPr>
        <a:prstGeom prst="flowChartMerge">
          <a:avLst/>
        </a:prstGeom>
      </dgm:spPr>
    </dgm:pt>
    <dgm:pt modelId="{D04A3298-2E58-418C-A065-E7ED469193CB}" type="pres">
      <dgm:prSet presAssocID="{84300B02-0C03-4965-B00C-A797A88678E7}" presName="spaceB" presStyleCnt="0"/>
      <dgm:spPr/>
    </dgm:pt>
    <dgm:pt modelId="{C5646E3D-8EE6-436A-8313-7B28EE85E319}" type="pres">
      <dgm:prSet presAssocID="{082A04EB-FBFD-4552-8282-22C7A4A60446}" presName="space" presStyleCnt="0"/>
      <dgm:spPr/>
    </dgm:pt>
    <dgm:pt modelId="{8D75BB3E-5306-4FED-9F3F-3D3EDAB60841}" type="pres">
      <dgm:prSet presAssocID="{2E0EA293-08B9-4EDE-9507-A82FFC29EBA3}" presName="compositeA" presStyleCnt="0"/>
      <dgm:spPr/>
    </dgm:pt>
    <dgm:pt modelId="{9958056E-B2AF-456D-9354-DA29AF54A557}" type="pres">
      <dgm:prSet presAssocID="{2E0EA293-08B9-4EDE-9507-A82FFC29EBA3}" presName="textA" presStyleLbl="revTx" presStyleIdx="2" presStyleCnt="5" custScaleX="485253" custLinFactNeighborX="15579">
        <dgm:presLayoutVars>
          <dgm:bulletEnabled val="1"/>
        </dgm:presLayoutVars>
      </dgm:prSet>
      <dgm:spPr/>
      <dgm:t>
        <a:bodyPr/>
        <a:lstStyle/>
        <a:p>
          <a:endParaRPr lang="zh-CN" altLang="en-US"/>
        </a:p>
      </dgm:t>
    </dgm:pt>
    <dgm:pt modelId="{3A4BD0CC-79A5-41EA-B79B-8CDAD45F0130}" type="pres">
      <dgm:prSet presAssocID="{2E0EA293-08B9-4EDE-9507-A82FFC29EBA3}" presName="circleA" presStyleLbl="node1" presStyleIdx="2" presStyleCnt="5" custLinFactNeighborX="18487" custLinFactNeighborY="-3911"/>
      <dgm:spPr>
        <a:prstGeom prst="triangle">
          <a:avLst/>
        </a:prstGeom>
      </dgm:spPr>
    </dgm:pt>
    <dgm:pt modelId="{6DFF50F5-3364-42D9-A1A2-2304DF59F49D}" type="pres">
      <dgm:prSet presAssocID="{2E0EA293-08B9-4EDE-9507-A82FFC29EBA3}" presName="spaceA" presStyleCnt="0"/>
      <dgm:spPr/>
    </dgm:pt>
    <dgm:pt modelId="{BC1527A9-EA3A-47FE-BEF5-6915F50CAB24}" type="pres">
      <dgm:prSet presAssocID="{BDCAC7D3-B24E-44EF-A357-5F5E9ADB258E}" presName="space" presStyleCnt="0"/>
      <dgm:spPr/>
    </dgm:pt>
    <dgm:pt modelId="{E35845B4-5DE0-4E3B-B69E-5434EE70CF54}" type="pres">
      <dgm:prSet presAssocID="{08C8A1EB-4DDA-4030-96D4-E4F697B91953}" presName="compositeB" presStyleCnt="0"/>
      <dgm:spPr/>
    </dgm:pt>
    <dgm:pt modelId="{D5C3968E-CDB8-4E1D-A5E4-9129827B8250}" type="pres">
      <dgm:prSet presAssocID="{08C8A1EB-4DDA-4030-96D4-E4F697B91953}" presName="textB" presStyleLbl="revTx" presStyleIdx="3" presStyleCnt="5" custScaleX="505315" custLinFactNeighborX="17857">
        <dgm:presLayoutVars>
          <dgm:bulletEnabled val="1"/>
        </dgm:presLayoutVars>
      </dgm:prSet>
      <dgm:spPr/>
      <dgm:t>
        <a:bodyPr/>
        <a:lstStyle/>
        <a:p>
          <a:endParaRPr lang="zh-CN" altLang="en-US"/>
        </a:p>
      </dgm:t>
    </dgm:pt>
    <dgm:pt modelId="{322642E8-0333-46F8-92A5-FE281241F9B3}" type="pres">
      <dgm:prSet presAssocID="{08C8A1EB-4DDA-4030-96D4-E4F697B91953}" presName="circleB" presStyleLbl="node1" presStyleIdx="3" presStyleCnt="5" custLinFactNeighborX="7312"/>
      <dgm:spPr>
        <a:prstGeom prst="flowChartMerge">
          <a:avLst/>
        </a:prstGeom>
      </dgm:spPr>
    </dgm:pt>
    <dgm:pt modelId="{99340F8F-FD69-4500-8315-73100A02BC10}" type="pres">
      <dgm:prSet presAssocID="{08C8A1EB-4DDA-4030-96D4-E4F697B91953}" presName="spaceB" presStyleCnt="0"/>
      <dgm:spPr/>
    </dgm:pt>
    <dgm:pt modelId="{01272EF8-4BF8-D749-887B-C6D1187DE3F2}" type="pres">
      <dgm:prSet presAssocID="{F0AB1A8B-4087-40B4-8052-7C0D4CAEC3E7}" presName="space" presStyleCnt="0"/>
      <dgm:spPr/>
    </dgm:pt>
    <dgm:pt modelId="{76519773-83BB-7B42-8101-6F90B6445F91}" type="pres">
      <dgm:prSet presAssocID="{B7CE4CF4-7FFE-434A-80FA-AD048CA353CB}" presName="compositeA" presStyleCnt="0"/>
      <dgm:spPr/>
    </dgm:pt>
    <dgm:pt modelId="{258471F5-A553-324C-9DFE-5C422D219B13}" type="pres">
      <dgm:prSet presAssocID="{B7CE4CF4-7FFE-434A-80FA-AD048CA353CB}" presName="textA" presStyleLbl="revTx" presStyleIdx="4" presStyleCnt="5" custScaleX="526105" custLinFactNeighborX="-10744">
        <dgm:presLayoutVars>
          <dgm:bulletEnabled val="1"/>
        </dgm:presLayoutVars>
      </dgm:prSet>
      <dgm:spPr/>
      <dgm:t>
        <a:bodyPr/>
        <a:lstStyle/>
        <a:p>
          <a:endParaRPr lang="zh-CN" altLang="en-US"/>
        </a:p>
      </dgm:t>
    </dgm:pt>
    <dgm:pt modelId="{AA9EF953-67BC-3D45-9595-5FFE908643D7}" type="pres">
      <dgm:prSet presAssocID="{B7CE4CF4-7FFE-434A-80FA-AD048CA353CB}" presName="circleA" presStyleLbl="node1" presStyleIdx="4" presStyleCnt="5" custLinFactNeighborX="-14624"/>
      <dgm:spPr>
        <a:prstGeom prst="triangle">
          <a:avLst/>
        </a:prstGeom>
      </dgm:spPr>
    </dgm:pt>
    <dgm:pt modelId="{4CF6AC19-41B5-574D-9407-05CA4A5B9F9B}" type="pres">
      <dgm:prSet presAssocID="{B7CE4CF4-7FFE-434A-80FA-AD048CA353CB}" presName="spaceA" presStyleCnt="0"/>
      <dgm:spPr/>
    </dgm:pt>
  </dgm:ptLst>
  <dgm:cxnLst>
    <dgm:cxn modelId="{59107D69-1960-4B3E-92EF-9BB2AC0576C7}" srcId="{9A918026-2370-46A3-B280-41E418123FC9}" destId="{08C8A1EB-4DDA-4030-96D4-E4F697B91953}" srcOrd="3" destOrd="0" parTransId="{2082A689-0E1D-42B4-BDD2-64F003A94706}" sibTransId="{F0AB1A8B-4087-40B4-8052-7C0D4CAEC3E7}"/>
    <dgm:cxn modelId="{1EAD78CB-6960-4571-A4E9-2CCB920ADF37}" type="presOf" srcId="{9A918026-2370-46A3-B280-41E418123FC9}" destId="{2164C882-E5E8-4955-B4D2-1372ADF0EA6D}" srcOrd="0" destOrd="0" presId="urn:microsoft.com/office/officeart/2005/8/layout/hProcess11#1"/>
    <dgm:cxn modelId="{3ABDE1EB-BC07-45F6-808D-03A70C20D8FF}" type="presOf" srcId="{2E0EA293-08B9-4EDE-9507-A82FFC29EBA3}" destId="{9958056E-B2AF-456D-9354-DA29AF54A557}" srcOrd="0" destOrd="0" presId="urn:microsoft.com/office/officeart/2005/8/layout/hProcess11#1"/>
    <dgm:cxn modelId="{43E4B5A7-406C-48DD-8D43-E811620C9C78}" type="presOf" srcId="{84300B02-0C03-4965-B00C-A797A88678E7}" destId="{481050A8-2002-4FB5-8703-20BEA19C801D}" srcOrd="0" destOrd="0" presId="urn:microsoft.com/office/officeart/2005/8/layout/hProcess11#1"/>
    <dgm:cxn modelId="{81C86B47-7015-4DC2-8273-3B1455107972}" srcId="{9A918026-2370-46A3-B280-41E418123FC9}" destId="{FF117CF4-2457-48E0-B429-029C42C815A1}" srcOrd="0" destOrd="0" parTransId="{485DD5EA-462A-4B86-8811-EBB9E8A39419}" sibTransId="{07A82CA6-1610-45EE-B513-3240128225AE}"/>
    <dgm:cxn modelId="{967D17F8-DDC1-4C85-9DDF-EC9FE0CE35F0}" type="presOf" srcId="{FF117CF4-2457-48E0-B429-029C42C815A1}" destId="{18E4D391-E11F-4927-8333-79070666055F}" srcOrd="0" destOrd="0" presId="urn:microsoft.com/office/officeart/2005/8/layout/hProcess11#1"/>
    <dgm:cxn modelId="{EE7427FA-77A4-9A4E-9C8A-BD4F0ED6B5C7}" srcId="{9A918026-2370-46A3-B280-41E418123FC9}" destId="{B7CE4CF4-7FFE-434A-80FA-AD048CA353CB}" srcOrd="4" destOrd="0" parTransId="{E4469E4D-FDF1-204C-8B25-9397C02737FD}" sibTransId="{F59329D4-6E2B-2A40-8070-F67B1357C4EE}"/>
    <dgm:cxn modelId="{AA58B0B8-8BA6-4AC4-9A0A-3485F6F6CBBF}" type="presOf" srcId="{08C8A1EB-4DDA-4030-96D4-E4F697B91953}" destId="{D5C3968E-CDB8-4E1D-A5E4-9129827B8250}" srcOrd="0" destOrd="0" presId="urn:microsoft.com/office/officeart/2005/8/layout/hProcess11#1"/>
    <dgm:cxn modelId="{A5512456-AE9A-47D0-BFE8-618F024FB091}" srcId="{9A918026-2370-46A3-B280-41E418123FC9}" destId="{84300B02-0C03-4965-B00C-A797A88678E7}" srcOrd="1" destOrd="0" parTransId="{9EEBC410-7E51-4C44-ACA8-536972673A11}" sibTransId="{082A04EB-FBFD-4552-8282-22C7A4A60446}"/>
    <dgm:cxn modelId="{90505BF8-8E4D-4BA7-8057-D3360D0A551C}" srcId="{9A918026-2370-46A3-B280-41E418123FC9}" destId="{2E0EA293-08B9-4EDE-9507-A82FFC29EBA3}" srcOrd="2" destOrd="0" parTransId="{0C05C422-BAE2-428B-B137-7B82A475D108}" sibTransId="{BDCAC7D3-B24E-44EF-A357-5F5E9ADB258E}"/>
    <dgm:cxn modelId="{A1EF095C-E876-AC4B-910D-97DFDD46099F}" type="presOf" srcId="{B7CE4CF4-7FFE-434A-80FA-AD048CA353CB}" destId="{258471F5-A553-324C-9DFE-5C422D219B13}" srcOrd="0" destOrd="0" presId="urn:microsoft.com/office/officeart/2005/8/layout/hProcess11#1"/>
    <dgm:cxn modelId="{B31E1510-D27F-4FD4-B540-3F7DC42FC2F2}" type="presParOf" srcId="{2164C882-E5E8-4955-B4D2-1372ADF0EA6D}" destId="{99B97B60-7117-40D8-8EDA-15FFBA15C9E6}" srcOrd="0" destOrd="0" presId="urn:microsoft.com/office/officeart/2005/8/layout/hProcess11#1"/>
    <dgm:cxn modelId="{F5F6F6D0-2309-482F-A62B-ACE2C6597226}" type="presParOf" srcId="{2164C882-E5E8-4955-B4D2-1372ADF0EA6D}" destId="{22D5D96D-B73E-4CD6-85F3-9A7695E2877A}" srcOrd="1" destOrd="0" presId="urn:microsoft.com/office/officeart/2005/8/layout/hProcess11#1"/>
    <dgm:cxn modelId="{21F85D38-81FA-4BEC-92CD-266CE5956767}" type="presParOf" srcId="{22D5D96D-B73E-4CD6-85F3-9A7695E2877A}" destId="{52092984-9725-48CF-91DA-6716E0F50705}" srcOrd="0" destOrd="0" presId="urn:microsoft.com/office/officeart/2005/8/layout/hProcess11#1"/>
    <dgm:cxn modelId="{75A33D3E-36BE-439E-BF22-7825709D5D22}" type="presParOf" srcId="{52092984-9725-48CF-91DA-6716E0F50705}" destId="{18E4D391-E11F-4927-8333-79070666055F}" srcOrd="0" destOrd="0" presId="urn:microsoft.com/office/officeart/2005/8/layout/hProcess11#1"/>
    <dgm:cxn modelId="{6EBA2E71-90F6-43AE-B166-BB2C23C20AB6}" type="presParOf" srcId="{52092984-9725-48CF-91DA-6716E0F50705}" destId="{E55DFF89-4918-4D53-95A9-5802E465A3F8}" srcOrd="1" destOrd="0" presId="urn:microsoft.com/office/officeart/2005/8/layout/hProcess11#1"/>
    <dgm:cxn modelId="{FA09CC5C-BCB2-43EE-8B4A-AB2F6BFF071C}" type="presParOf" srcId="{52092984-9725-48CF-91DA-6716E0F50705}" destId="{17AB306C-B40B-40CC-8062-1A5445A974AB}" srcOrd="2" destOrd="0" presId="urn:microsoft.com/office/officeart/2005/8/layout/hProcess11#1"/>
    <dgm:cxn modelId="{AD9A3228-3B7F-4CD0-A3B6-23BD79CD179F}" type="presParOf" srcId="{22D5D96D-B73E-4CD6-85F3-9A7695E2877A}" destId="{31E8459B-CEB7-4321-BFF8-86C1F66788DD}" srcOrd="1" destOrd="0" presId="urn:microsoft.com/office/officeart/2005/8/layout/hProcess11#1"/>
    <dgm:cxn modelId="{0EC265EF-92DF-49FF-A8E8-EF3322692EF7}" type="presParOf" srcId="{22D5D96D-B73E-4CD6-85F3-9A7695E2877A}" destId="{22B29861-13B3-44DE-B602-A7D96285DDB7}" srcOrd="2" destOrd="0" presId="urn:microsoft.com/office/officeart/2005/8/layout/hProcess11#1"/>
    <dgm:cxn modelId="{204E9608-B149-4B4A-957F-924E8F938D3C}" type="presParOf" srcId="{22B29861-13B3-44DE-B602-A7D96285DDB7}" destId="{481050A8-2002-4FB5-8703-20BEA19C801D}" srcOrd="0" destOrd="0" presId="urn:microsoft.com/office/officeart/2005/8/layout/hProcess11#1"/>
    <dgm:cxn modelId="{C119E917-B46E-48EC-B697-C730A7D3CCEB}" type="presParOf" srcId="{22B29861-13B3-44DE-B602-A7D96285DDB7}" destId="{44F62295-DD7A-4809-8AA8-58C25EBA3CD7}" srcOrd="1" destOrd="0" presId="urn:microsoft.com/office/officeart/2005/8/layout/hProcess11#1"/>
    <dgm:cxn modelId="{5DBCA320-CEC5-4BA6-9FB6-3448E79C8AAA}" type="presParOf" srcId="{22B29861-13B3-44DE-B602-A7D96285DDB7}" destId="{D04A3298-2E58-418C-A065-E7ED469193CB}" srcOrd="2" destOrd="0" presId="urn:microsoft.com/office/officeart/2005/8/layout/hProcess11#1"/>
    <dgm:cxn modelId="{AD8E6066-7129-4CEE-B0AC-9088EA34FEF3}" type="presParOf" srcId="{22D5D96D-B73E-4CD6-85F3-9A7695E2877A}" destId="{C5646E3D-8EE6-436A-8313-7B28EE85E319}" srcOrd="3" destOrd="0" presId="urn:microsoft.com/office/officeart/2005/8/layout/hProcess11#1"/>
    <dgm:cxn modelId="{B4692749-4681-4E0B-B899-8E687B4838F6}" type="presParOf" srcId="{22D5D96D-B73E-4CD6-85F3-9A7695E2877A}" destId="{8D75BB3E-5306-4FED-9F3F-3D3EDAB60841}" srcOrd="4" destOrd="0" presId="urn:microsoft.com/office/officeart/2005/8/layout/hProcess11#1"/>
    <dgm:cxn modelId="{9B6BD88E-78C9-4753-878E-B85D4601FF53}" type="presParOf" srcId="{8D75BB3E-5306-4FED-9F3F-3D3EDAB60841}" destId="{9958056E-B2AF-456D-9354-DA29AF54A557}" srcOrd="0" destOrd="0" presId="urn:microsoft.com/office/officeart/2005/8/layout/hProcess11#1"/>
    <dgm:cxn modelId="{A0DB6600-9748-42E6-BD33-58B338930CCF}" type="presParOf" srcId="{8D75BB3E-5306-4FED-9F3F-3D3EDAB60841}" destId="{3A4BD0CC-79A5-41EA-B79B-8CDAD45F0130}" srcOrd="1" destOrd="0" presId="urn:microsoft.com/office/officeart/2005/8/layout/hProcess11#1"/>
    <dgm:cxn modelId="{279BE366-087B-49A6-8D60-B0A6D610AA72}" type="presParOf" srcId="{8D75BB3E-5306-4FED-9F3F-3D3EDAB60841}" destId="{6DFF50F5-3364-42D9-A1A2-2304DF59F49D}" srcOrd="2" destOrd="0" presId="urn:microsoft.com/office/officeart/2005/8/layout/hProcess11#1"/>
    <dgm:cxn modelId="{6AE021D8-5593-4F9F-87BD-8355EE8F5B1A}" type="presParOf" srcId="{22D5D96D-B73E-4CD6-85F3-9A7695E2877A}" destId="{BC1527A9-EA3A-47FE-BEF5-6915F50CAB24}" srcOrd="5" destOrd="0" presId="urn:microsoft.com/office/officeart/2005/8/layout/hProcess11#1"/>
    <dgm:cxn modelId="{E44AE7A4-451C-48A0-9EBF-B9A47D17707A}" type="presParOf" srcId="{22D5D96D-B73E-4CD6-85F3-9A7695E2877A}" destId="{E35845B4-5DE0-4E3B-B69E-5434EE70CF54}" srcOrd="6" destOrd="0" presId="urn:microsoft.com/office/officeart/2005/8/layout/hProcess11#1"/>
    <dgm:cxn modelId="{0EB00586-7163-4C34-BAE1-20F525AC0AAD}" type="presParOf" srcId="{E35845B4-5DE0-4E3B-B69E-5434EE70CF54}" destId="{D5C3968E-CDB8-4E1D-A5E4-9129827B8250}" srcOrd="0" destOrd="0" presId="urn:microsoft.com/office/officeart/2005/8/layout/hProcess11#1"/>
    <dgm:cxn modelId="{95EC245E-434E-4818-98D3-E1575C651C1F}" type="presParOf" srcId="{E35845B4-5DE0-4E3B-B69E-5434EE70CF54}" destId="{322642E8-0333-46F8-92A5-FE281241F9B3}" srcOrd="1" destOrd="0" presId="urn:microsoft.com/office/officeart/2005/8/layout/hProcess11#1"/>
    <dgm:cxn modelId="{3ED087A8-8F87-4CF1-BA57-FAA95DC6953E}" type="presParOf" srcId="{E35845B4-5DE0-4E3B-B69E-5434EE70CF54}" destId="{99340F8F-FD69-4500-8315-73100A02BC10}" srcOrd="2" destOrd="0" presId="urn:microsoft.com/office/officeart/2005/8/layout/hProcess11#1"/>
    <dgm:cxn modelId="{F75DB702-BBEB-464A-98F6-779FACEAE158}" type="presParOf" srcId="{22D5D96D-B73E-4CD6-85F3-9A7695E2877A}" destId="{01272EF8-4BF8-D749-887B-C6D1187DE3F2}" srcOrd="7" destOrd="0" presId="urn:microsoft.com/office/officeart/2005/8/layout/hProcess11#1"/>
    <dgm:cxn modelId="{B16DADD7-77F9-F94D-BC5E-43213AABD244}" type="presParOf" srcId="{22D5D96D-B73E-4CD6-85F3-9A7695E2877A}" destId="{76519773-83BB-7B42-8101-6F90B6445F91}" srcOrd="8" destOrd="0" presId="urn:microsoft.com/office/officeart/2005/8/layout/hProcess11#1"/>
    <dgm:cxn modelId="{0FEFAE50-C679-634A-8D71-A209B54B9EC5}" type="presParOf" srcId="{76519773-83BB-7B42-8101-6F90B6445F91}" destId="{258471F5-A553-324C-9DFE-5C422D219B13}" srcOrd="0" destOrd="0" presId="urn:microsoft.com/office/officeart/2005/8/layout/hProcess11#1"/>
    <dgm:cxn modelId="{2BB44700-CAA2-4A4F-8DFB-0E989287E7AA}" type="presParOf" srcId="{76519773-83BB-7B42-8101-6F90B6445F91}" destId="{AA9EF953-67BC-3D45-9595-5FFE908643D7}" srcOrd="1" destOrd="0" presId="urn:microsoft.com/office/officeart/2005/8/layout/hProcess11#1"/>
    <dgm:cxn modelId="{F2E15206-3C04-BF49-AADC-146995969515}" type="presParOf" srcId="{76519773-83BB-7B42-8101-6F90B6445F91}" destId="{4CF6AC19-41B5-574D-9407-05CA4A5B9F9B}" srcOrd="2" destOrd="0" presId="urn:microsoft.com/office/officeart/2005/8/layout/hProcess1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C407A7-F8EB-4E91-89DE-379402E67A9A}" type="doc">
      <dgm:prSet loTypeId="urn:microsoft.com/office/officeart/2005/8/layout/radial6" loCatId="cycle" qsTypeId="urn:microsoft.com/office/officeart/2005/8/quickstyle/simple1" qsCatId="simple" csTypeId="urn:microsoft.com/office/officeart/2005/8/colors/colorful5" csCatId="colorful" phldr="1"/>
      <dgm:spPr/>
      <dgm:t>
        <a:bodyPr/>
        <a:lstStyle/>
        <a:p>
          <a:endParaRPr lang="zh-CN" altLang="en-US"/>
        </a:p>
      </dgm:t>
    </dgm:pt>
    <dgm:pt modelId="{06F0E855-FCFA-423B-8E2F-C68AD3021A3E}">
      <dgm:prSet phldrT="[文本]"/>
      <dgm:spPr/>
      <dgm:t>
        <a:bodyPr/>
        <a:lstStyle/>
        <a:p>
          <a:r>
            <a:rPr lang="zh-CN" altLang="en-US" dirty="0" smtClean="0"/>
            <a:t>上市公司</a:t>
          </a:r>
          <a:endParaRPr lang="en-US" altLang="zh-CN" dirty="0" smtClean="0"/>
        </a:p>
        <a:p>
          <a:r>
            <a:rPr lang="zh-CN" altLang="en-US" dirty="0" smtClean="0"/>
            <a:t>证券合规</a:t>
          </a:r>
          <a:endParaRPr lang="zh-CN" altLang="en-US" dirty="0"/>
        </a:p>
      </dgm:t>
    </dgm:pt>
    <dgm:pt modelId="{85C0C92D-C1A6-493E-B4CE-21987384D2BC}" type="parTrans" cxnId="{4C77D2A4-D9CE-449C-95B8-AE6432E4F8F2}">
      <dgm:prSet/>
      <dgm:spPr/>
      <dgm:t>
        <a:bodyPr/>
        <a:lstStyle/>
        <a:p>
          <a:endParaRPr lang="zh-CN" altLang="en-US"/>
        </a:p>
      </dgm:t>
    </dgm:pt>
    <dgm:pt modelId="{671A738C-9BC8-46E0-8052-886B89249265}" type="sibTrans" cxnId="{4C77D2A4-D9CE-449C-95B8-AE6432E4F8F2}">
      <dgm:prSet/>
      <dgm:spPr/>
      <dgm:t>
        <a:bodyPr/>
        <a:lstStyle/>
        <a:p>
          <a:endParaRPr lang="zh-CN" altLang="en-US"/>
        </a:p>
      </dgm:t>
    </dgm:pt>
    <dgm:pt modelId="{7BB41557-A41E-49CC-A049-8C4565197271}">
      <dgm:prSet phldrT="[文本]"/>
      <dgm:spPr/>
      <dgm:t>
        <a:bodyPr/>
        <a:lstStyle/>
        <a:p>
          <a:r>
            <a:rPr lang="zh-CN" altLang="en-US" dirty="0" smtClean="0"/>
            <a:t>证券合规</a:t>
          </a:r>
          <a:endParaRPr lang="en-US" altLang="zh-CN" dirty="0" smtClean="0"/>
        </a:p>
        <a:p>
          <a:r>
            <a:rPr lang="zh-CN" altLang="en-US" dirty="0" smtClean="0"/>
            <a:t>风险识别</a:t>
          </a:r>
          <a:endParaRPr lang="zh-CN" altLang="en-US" dirty="0"/>
        </a:p>
      </dgm:t>
    </dgm:pt>
    <dgm:pt modelId="{CED197D1-9317-47A6-ABB8-7FA75EDD982C}" type="parTrans" cxnId="{DC6F78B8-BD81-455E-83CD-F4E810359BCE}">
      <dgm:prSet/>
      <dgm:spPr/>
      <dgm:t>
        <a:bodyPr/>
        <a:lstStyle/>
        <a:p>
          <a:endParaRPr lang="zh-CN" altLang="en-US"/>
        </a:p>
      </dgm:t>
    </dgm:pt>
    <dgm:pt modelId="{282F6CAE-A23A-44D9-A524-FCF356CEDA07}" type="sibTrans" cxnId="{DC6F78B8-BD81-455E-83CD-F4E810359BCE}">
      <dgm:prSet/>
      <dgm:spPr/>
      <dgm:t>
        <a:bodyPr/>
        <a:lstStyle/>
        <a:p>
          <a:endParaRPr lang="zh-CN" altLang="en-US"/>
        </a:p>
      </dgm:t>
    </dgm:pt>
    <dgm:pt modelId="{4EC969BE-0D7A-4A27-B952-08318B67E826}">
      <dgm:prSet phldrT="[文本]"/>
      <dgm:spPr/>
      <dgm:t>
        <a:bodyPr/>
        <a:lstStyle/>
        <a:p>
          <a:r>
            <a:rPr lang="zh-CN" altLang="en-US" dirty="0" smtClean="0"/>
            <a:t>证券合规专项培训</a:t>
          </a:r>
          <a:endParaRPr lang="zh-CN" altLang="en-US" dirty="0"/>
        </a:p>
      </dgm:t>
    </dgm:pt>
    <dgm:pt modelId="{58EF10E6-C03C-43A5-8025-F059C223565E}" type="parTrans" cxnId="{63F5A42B-BAC4-47C8-AA53-9D06B819E2CF}">
      <dgm:prSet/>
      <dgm:spPr/>
      <dgm:t>
        <a:bodyPr/>
        <a:lstStyle/>
        <a:p>
          <a:endParaRPr lang="zh-CN" altLang="en-US"/>
        </a:p>
      </dgm:t>
    </dgm:pt>
    <dgm:pt modelId="{1D8F34E3-1ABD-4514-AB17-4022FC830BB5}" type="sibTrans" cxnId="{63F5A42B-BAC4-47C8-AA53-9D06B819E2CF}">
      <dgm:prSet/>
      <dgm:spPr/>
      <dgm:t>
        <a:bodyPr/>
        <a:lstStyle/>
        <a:p>
          <a:endParaRPr lang="zh-CN" altLang="en-US"/>
        </a:p>
      </dgm:t>
    </dgm:pt>
    <dgm:pt modelId="{6A0F4A8B-CD56-48C7-B338-78C4446D3421}">
      <dgm:prSet phldrT="[文本]"/>
      <dgm:spPr/>
      <dgm:t>
        <a:bodyPr/>
        <a:lstStyle/>
        <a:p>
          <a:r>
            <a:rPr lang="zh-CN" altLang="en-US" dirty="0" smtClean="0"/>
            <a:t>证券合规优化改进</a:t>
          </a:r>
          <a:endParaRPr lang="zh-CN" altLang="en-US" dirty="0"/>
        </a:p>
      </dgm:t>
    </dgm:pt>
    <dgm:pt modelId="{C981CCAB-9DDA-4B8D-9E8F-FC9FDA4BBE87}" type="parTrans" cxnId="{F909A0E9-96F1-4614-A8EC-ECC49C4C4848}">
      <dgm:prSet/>
      <dgm:spPr/>
      <dgm:t>
        <a:bodyPr/>
        <a:lstStyle/>
        <a:p>
          <a:endParaRPr lang="zh-CN" altLang="en-US"/>
        </a:p>
      </dgm:t>
    </dgm:pt>
    <dgm:pt modelId="{8ABD7173-D59A-4984-A2E9-69524B1BA829}" type="sibTrans" cxnId="{F909A0E9-96F1-4614-A8EC-ECC49C4C4848}">
      <dgm:prSet/>
      <dgm:spPr/>
      <dgm:t>
        <a:bodyPr/>
        <a:lstStyle/>
        <a:p>
          <a:endParaRPr lang="zh-CN" altLang="en-US"/>
        </a:p>
      </dgm:t>
    </dgm:pt>
    <dgm:pt modelId="{18A3C952-5099-49D3-8787-2459ABBD082F}">
      <dgm:prSet phldrT="[文本]"/>
      <dgm:spPr/>
      <dgm:t>
        <a:bodyPr/>
        <a:lstStyle/>
        <a:p>
          <a:r>
            <a:rPr lang="zh-CN" altLang="en-US" dirty="0" smtClean="0"/>
            <a:t>证券合规咨询顾问</a:t>
          </a:r>
          <a:endParaRPr lang="zh-CN" altLang="en-US" dirty="0"/>
        </a:p>
      </dgm:t>
    </dgm:pt>
    <dgm:pt modelId="{A9A77CB5-2165-40B3-8186-74FC6F347BD6}" type="parTrans" cxnId="{4098FE39-2CAB-42D0-B8D5-3970B4893AA2}">
      <dgm:prSet/>
      <dgm:spPr/>
      <dgm:t>
        <a:bodyPr/>
        <a:lstStyle/>
        <a:p>
          <a:endParaRPr lang="zh-CN" altLang="en-US"/>
        </a:p>
      </dgm:t>
    </dgm:pt>
    <dgm:pt modelId="{8ECB0F4F-D7FC-43EA-8E68-CEAFCA0AD9C8}" type="sibTrans" cxnId="{4098FE39-2CAB-42D0-B8D5-3970B4893AA2}">
      <dgm:prSet/>
      <dgm:spPr/>
      <dgm:t>
        <a:bodyPr/>
        <a:lstStyle/>
        <a:p>
          <a:endParaRPr lang="zh-CN" altLang="en-US"/>
        </a:p>
      </dgm:t>
    </dgm:pt>
    <dgm:pt modelId="{1E785D55-35A4-4378-BF28-CA150CE55F86}" type="pres">
      <dgm:prSet presAssocID="{D5C407A7-F8EB-4E91-89DE-379402E67A9A}" presName="Name0" presStyleCnt="0">
        <dgm:presLayoutVars>
          <dgm:chMax val="1"/>
          <dgm:dir/>
          <dgm:animLvl val="ctr"/>
          <dgm:resizeHandles val="exact"/>
        </dgm:presLayoutVars>
      </dgm:prSet>
      <dgm:spPr/>
      <dgm:t>
        <a:bodyPr/>
        <a:lstStyle/>
        <a:p>
          <a:endParaRPr lang="zh-CN" altLang="en-US"/>
        </a:p>
      </dgm:t>
    </dgm:pt>
    <dgm:pt modelId="{FE4BB096-D239-4D18-BFA0-CBD11B18EBFF}" type="pres">
      <dgm:prSet presAssocID="{06F0E855-FCFA-423B-8E2F-C68AD3021A3E}" presName="centerShape" presStyleLbl="node0" presStyleIdx="0" presStyleCnt="1" custScaleX="125827" custScaleY="128302"/>
      <dgm:spPr/>
      <dgm:t>
        <a:bodyPr/>
        <a:lstStyle/>
        <a:p>
          <a:endParaRPr lang="zh-CN" altLang="en-US"/>
        </a:p>
      </dgm:t>
    </dgm:pt>
    <dgm:pt modelId="{77429F39-4486-41B8-8BE2-4631E6021B0A}" type="pres">
      <dgm:prSet presAssocID="{7BB41557-A41E-49CC-A049-8C4565197271}" presName="node" presStyleLbl="node1" presStyleIdx="0" presStyleCnt="4">
        <dgm:presLayoutVars>
          <dgm:bulletEnabled val="1"/>
        </dgm:presLayoutVars>
      </dgm:prSet>
      <dgm:spPr/>
      <dgm:t>
        <a:bodyPr/>
        <a:lstStyle/>
        <a:p>
          <a:endParaRPr lang="zh-CN" altLang="en-US"/>
        </a:p>
      </dgm:t>
    </dgm:pt>
    <dgm:pt modelId="{77A8720D-A904-4749-B82A-4BD7F3AD4CD1}" type="pres">
      <dgm:prSet presAssocID="{7BB41557-A41E-49CC-A049-8C4565197271}" presName="dummy" presStyleCnt="0"/>
      <dgm:spPr/>
    </dgm:pt>
    <dgm:pt modelId="{E15D4A5E-AACA-4AED-8451-42D4E2CF08D3}" type="pres">
      <dgm:prSet presAssocID="{282F6CAE-A23A-44D9-A524-FCF356CEDA07}" presName="sibTrans" presStyleLbl="sibTrans2D1" presStyleIdx="0" presStyleCnt="4"/>
      <dgm:spPr/>
      <dgm:t>
        <a:bodyPr/>
        <a:lstStyle/>
        <a:p>
          <a:endParaRPr lang="zh-CN" altLang="en-US"/>
        </a:p>
      </dgm:t>
    </dgm:pt>
    <dgm:pt modelId="{DFC9537B-3C02-4536-8D1B-E8FEF5181B09}" type="pres">
      <dgm:prSet presAssocID="{4EC969BE-0D7A-4A27-B952-08318B67E826}" presName="node" presStyleLbl="node1" presStyleIdx="1" presStyleCnt="4">
        <dgm:presLayoutVars>
          <dgm:bulletEnabled val="1"/>
        </dgm:presLayoutVars>
      </dgm:prSet>
      <dgm:spPr/>
      <dgm:t>
        <a:bodyPr/>
        <a:lstStyle/>
        <a:p>
          <a:endParaRPr lang="zh-CN" altLang="en-US"/>
        </a:p>
      </dgm:t>
    </dgm:pt>
    <dgm:pt modelId="{DF77A7C1-B367-4D8B-A333-EA8FF7EB4C28}" type="pres">
      <dgm:prSet presAssocID="{4EC969BE-0D7A-4A27-B952-08318B67E826}" presName="dummy" presStyleCnt="0"/>
      <dgm:spPr/>
    </dgm:pt>
    <dgm:pt modelId="{EC5620EC-E4C0-4D37-BDC0-AE40390D4DD7}" type="pres">
      <dgm:prSet presAssocID="{1D8F34E3-1ABD-4514-AB17-4022FC830BB5}" presName="sibTrans" presStyleLbl="sibTrans2D1" presStyleIdx="1" presStyleCnt="4"/>
      <dgm:spPr/>
      <dgm:t>
        <a:bodyPr/>
        <a:lstStyle/>
        <a:p>
          <a:endParaRPr lang="zh-CN" altLang="en-US"/>
        </a:p>
      </dgm:t>
    </dgm:pt>
    <dgm:pt modelId="{A10FF120-F3EB-4F73-AC70-8B4A79A1815F}" type="pres">
      <dgm:prSet presAssocID="{6A0F4A8B-CD56-48C7-B338-78C4446D3421}" presName="node" presStyleLbl="node1" presStyleIdx="2" presStyleCnt="4">
        <dgm:presLayoutVars>
          <dgm:bulletEnabled val="1"/>
        </dgm:presLayoutVars>
      </dgm:prSet>
      <dgm:spPr/>
      <dgm:t>
        <a:bodyPr/>
        <a:lstStyle/>
        <a:p>
          <a:endParaRPr lang="zh-CN" altLang="en-US"/>
        </a:p>
      </dgm:t>
    </dgm:pt>
    <dgm:pt modelId="{F0340B74-5EF5-419D-9433-D442493F4E03}" type="pres">
      <dgm:prSet presAssocID="{6A0F4A8B-CD56-48C7-B338-78C4446D3421}" presName="dummy" presStyleCnt="0"/>
      <dgm:spPr/>
    </dgm:pt>
    <dgm:pt modelId="{FB8FA2EF-5AC8-4DAE-8138-B7563162E2D8}" type="pres">
      <dgm:prSet presAssocID="{8ABD7173-D59A-4984-A2E9-69524B1BA829}" presName="sibTrans" presStyleLbl="sibTrans2D1" presStyleIdx="2" presStyleCnt="4"/>
      <dgm:spPr/>
      <dgm:t>
        <a:bodyPr/>
        <a:lstStyle/>
        <a:p>
          <a:endParaRPr lang="zh-CN" altLang="en-US"/>
        </a:p>
      </dgm:t>
    </dgm:pt>
    <dgm:pt modelId="{A9787F81-D5F3-49F1-84DD-99B05A9DB12B}" type="pres">
      <dgm:prSet presAssocID="{18A3C952-5099-49D3-8787-2459ABBD082F}" presName="node" presStyleLbl="node1" presStyleIdx="3" presStyleCnt="4">
        <dgm:presLayoutVars>
          <dgm:bulletEnabled val="1"/>
        </dgm:presLayoutVars>
      </dgm:prSet>
      <dgm:spPr/>
      <dgm:t>
        <a:bodyPr/>
        <a:lstStyle/>
        <a:p>
          <a:endParaRPr lang="zh-CN" altLang="en-US"/>
        </a:p>
      </dgm:t>
    </dgm:pt>
    <dgm:pt modelId="{621162CF-5EE7-4997-BD0B-C3E3D40E5B18}" type="pres">
      <dgm:prSet presAssocID="{18A3C952-5099-49D3-8787-2459ABBD082F}" presName="dummy" presStyleCnt="0"/>
      <dgm:spPr/>
    </dgm:pt>
    <dgm:pt modelId="{9B31080E-3478-4C5F-978D-3EB635363FB2}" type="pres">
      <dgm:prSet presAssocID="{8ECB0F4F-D7FC-43EA-8E68-CEAFCA0AD9C8}" presName="sibTrans" presStyleLbl="sibTrans2D1" presStyleIdx="3" presStyleCnt="4"/>
      <dgm:spPr/>
      <dgm:t>
        <a:bodyPr/>
        <a:lstStyle/>
        <a:p>
          <a:endParaRPr lang="zh-CN" altLang="en-US"/>
        </a:p>
      </dgm:t>
    </dgm:pt>
  </dgm:ptLst>
  <dgm:cxnLst>
    <dgm:cxn modelId="{751727EA-C82A-4117-9FE6-8174B83A627F}" type="presOf" srcId="{8ABD7173-D59A-4984-A2E9-69524B1BA829}" destId="{FB8FA2EF-5AC8-4DAE-8138-B7563162E2D8}" srcOrd="0" destOrd="0" presId="urn:microsoft.com/office/officeart/2005/8/layout/radial6"/>
    <dgm:cxn modelId="{DC6F78B8-BD81-455E-83CD-F4E810359BCE}" srcId="{06F0E855-FCFA-423B-8E2F-C68AD3021A3E}" destId="{7BB41557-A41E-49CC-A049-8C4565197271}" srcOrd="0" destOrd="0" parTransId="{CED197D1-9317-47A6-ABB8-7FA75EDD982C}" sibTransId="{282F6CAE-A23A-44D9-A524-FCF356CEDA07}"/>
    <dgm:cxn modelId="{4EE0C932-0F25-41BD-9AE0-577D6E249D87}" type="presOf" srcId="{282F6CAE-A23A-44D9-A524-FCF356CEDA07}" destId="{E15D4A5E-AACA-4AED-8451-42D4E2CF08D3}" srcOrd="0" destOrd="0" presId="urn:microsoft.com/office/officeart/2005/8/layout/radial6"/>
    <dgm:cxn modelId="{169B27C8-64D9-4C5E-AB74-4C35BD5D6265}" type="presOf" srcId="{4EC969BE-0D7A-4A27-B952-08318B67E826}" destId="{DFC9537B-3C02-4536-8D1B-E8FEF5181B09}" srcOrd="0" destOrd="0" presId="urn:microsoft.com/office/officeart/2005/8/layout/radial6"/>
    <dgm:cxn modelId="{6D922D01-62C9-47A5-A7A0-B133B95D8ECB}" type="presOf" srcId="{8ECB0F4F-D7FC-43EA-8E68-CEAFCA0AD9C8}" destId="{9B31080E-3478-4C5F-978D-3EB635363FB2}" srcOrd="0" destOrd="0" presId="urn:microsoft.com/office/officeart/2005/8/layout/radial6"/>
    <dgm:cxn modelId="{756A1384-D631-4073-B399-2DFDF16A791F}" type="presOf" srcId="{6A0F4A8B-CD56-48C7-B338-78C4446D3421}" destId="{A10FF120-F3EB-4F73-AC70-8B4A79A1815F}" srcOrd="0" destOrd="0" presId="urn:microsoft.com/office/officeart/2005/8/layout/radial6"/>
    <dgm:cxn modelId="{53829317-03CB-4C1D-A2F1-C61914D28F3A}" type="presOf" srcId="{18A3C952-5099-49D3-8787-2459ABBD082F}" destId="{A9787F81-D5F3-49F1-84DD-99B05A9DB12B}" srcOrd="0" destOrd="0" presId="urn:microsoft.com/office/officeart/2005/8/layout/radial6"/>
    <dgm:cxn modelId="{F909A0E9-96F1-4614-A8EC-ECC49C4C4848}" srcId="{06F0E855-FCFA-423B-8E2F-C68AD3021A3E}" destId="{6A0F4A8B-CD56-48C7-B338-78C4446D3421}" srcOrd="2" destOrd="0" parTransId="{C981CCAB-9DDA-4B8D-9E8F-FC9FDA4BBE87}" sibTransId="{8ABD7173-D59A-4984-A2E9-69524B1BA829}"/>
    <dgm:cxn modelId="{B76D6D15-5849-4535-8F44-230064302929}" type="presOf" srcId="{06F0E855-FCFA-423B-8E2F-C68AD3021A3E}" destId="{FE4BB096-D239-4D18-BFA0-CBD11B18EBFF}" srcOrd="0" destOrd="0" presId="urn:microsoft.com/office/officeart/2005/8/layout/radial6"/>
    <dgm:cxn modelId="{0C150B94-D351-4158-A0E3-AE28804A58FC}" type="presOf" srcId="{D5C407A7-F8EB-4E91-89DE-379402E67A9A}" destId="{1E785D55-35A4-4378-BF28-CA150CE55F86}" srcOrd="0" destOrd="0" presId="urn:microsoft.com/office/officeart/2005/8/layout/radial6"/>
    <dgm:cxn modelId="{BA516B21-BA29-4ACB-B3CE-93A468F13024}" type="presOf" srcId="{1D8F34E3-1ABD-4514-AB17-4022FC830BB5}" destId="{EC5620EC-E4C0-4D37-BDC0-AE40390D4DD7}" srcOrd="0" destOrd="0" presId="urn:microsoft.com/office/officeart/2005/8/layout/radial6"/>
    <dgm:cxn modelId="{4098FE39-2CAB-42D0-B8D5-3970B4893AA2}" srcId="{06F0E855-FCFA-423B-8E2F-C68AD3021A3E}" destId="{18A3C952-5099-49D3-8787-2459ABBD082F}" srcOrd="3" destOrd="0" parTransId="{A9A77CB5-2165-40B3-8186-74FC6F347BD6}" sibTransId="{8ECB0F4F-D7FC-43EA-8E68-CEAFCA0AD9C8}"/>
    <dgm:cxn modelId="{024B9F42-259C-4D75-8E52-8823258424EE}" type="presOf" srcId="{7BB41557-A41E-49CC-A049-8C4565197271}" destId="{77429F39-4486-41B8-8BE2-4631E6021B0A}" srcOrd="0" destOrd="0" presId="urn:microsoft.com/office/officeart/2005/8/layout/radial6"/>
    <dgm:cxn modelId="{63F5A42B-BAC4-47C8-AA53-9D06B819E2CF}" srcId="{06F0E855-FCFA-423B-8E2F-C68AD3021A3E}" destId="{4EC969BE-0D7A-4A27-B952-08318B67E826}" srcOrd="1" destOrd="0" parTransId="{58EF10E6-C03C-43A5-8025-F059C223565E}" sibTransId="{1D8F34E3-1ABD-4514-AB17-4022FC830BB5}"/>
    <dgm:cxn modelId="{4C77D2A4-D9CE-449C-95B8-AE6432E4F8F2}" srcId="{D5C407A7-F8EB-4E91-89DE-379402E67A9A}" destId="{06F0E855-FCFA-423B-8E2F-C68AD3021A3E}" srcOrd="0" destOrd="0" parTransId="{85C0C92D-C1A6-493E-B4CE-21987384D2BC}" sibTransId="{671A738C-9BC8-46E0-8052-886B89249265}"/>
    <dgm:cxn modelId="{C796CA59-3EAD-48AF-8B5C-292BDAD21AFF}" type="presParOf" srcId="{1E785D55-35A4-4378-BF28-CA150CE55F86}" destId="{FE4BB096-D239-4D18-BFA0-CBD11B18EBFF}" srcOrd="0" destOrd="0" presId="urn:microsoft.com/office/officeart/2005/8/layout/radial6"/>
    <dgm:cxn modelId="{6BE37C82-C6C4-4DD2-87E1-57A434BEF37F}" type="presParOf" srcId="{1E785D55-35A4-4378-BF28-CA150CE55F86}" destId="{77429F39-4486-41B8-8BE2-4631E6021B0A}" srcOrd="1" destOrd="0" presId="urn:microsoft.com/office/officeart/2005/8/layout/radial6"/>
    <dgm:cxn modelId="{74960DDC-8605-48BB-AC47-AF1CC29EE477}" type="presParOf" srcId="{1E785D55-35A4-4378-BF28-CA150CE55F86}" destId="{77A8720D-A904-4749-B82A-4BD7F3AD4CD1}" srcOrd="2" destOrd="0" presId="urn:microsoft.com/office/officeart/2005/8/layout/radial6"/>
    <dgm:cxn modelId="{8DF51650-B8CC-46E6-A34D-6B18BF8C02F4}" type="presParOf" srcId="{1E785D55-35A4-4378-BF28-CA150CE55F86}" destId="{E15D4A5E-AACA-4AED-8451-42D4E2CF08D3}" srcOrd="3" destOrd="0" presId="urn:microsoft.com/office/officeart/2005/8/layout/radial6"/>
    <dgm:cxn modelId="{2049BDF3-C70D-4746-A525-70AE632DCF52}" type="presParOf" srcId="{1E785D55-35A4-4378-BF28-CA150CE55F86}" destId="{DFC9537B-3C02-4536-8D1B-E8FEF5181B09}" srcOrd="4" destOrd="0" presId="urn:microsoft.com/office/officeart/2005/8/layout/radial6"/>
    <dgm:cxn modelId="{BD732714-73FC-4DF2-9AB7-FACFE02CA267}" type="presParOf" srcId="{1E785D55-35A4-4378-BF28-CA150CE55F86}" destId="{DF77A7C1-B367-4D8B-A333-EA8FF7EB4C28}" srcOrd="5" destOrd="0" presId="urn:microsoft.com/office/officeart/2005/8/layout/radial6"/>
    <dgm:cxn modelId="{699098E1-9336-4DC6-8FA8-5CD590136481}" type="presParOf" srcId="{1E785D55-35A4-4378-BF28-CA150CE55F86}" destId="{EC5620EC-E4C0-4D37-BDC0-AE40390D4DD7}" srcOrd="6" destOrd="0" presId="urn:microsoft.com/office/officeart/2005/8/layout/radial6"/>
    <dgm:cxn modelId="{4F323489-A03D-4AB7-8890-76314BD104DC}" type="presParOf" srcId="{1E785D55-35A4-4378-BF28-CA150CE55F86}" destId="{A10FF120-F3EB-4F73-AC70-8B4A79A1815F}" srcOrd="7" destOrd="0" presId="urn:microsoft.com/office/officeart/2005/8/layout/radial6"/>
    <dgm:cxn modelId="{A42B90C7-8198-4B88-9F7F-5D5FD2451631}" type="presParOf" srcId="{1E785D55-35A4-4378-BF28-CA150CE55F86}" destId="{F0340B74-5EF5-419D-9433-D442493F4E03}" srcOrd="8" destOrd="0" presId="urn:microsoft.com/office/officeart/2005/8/layout/radial6"/>
    <dgm:cxn modelId="{061CF2A7-4CC5-4EEB-8D30-96FBAC668E77}" type="presParOf" srcId="{1E785D55-35A4-4378-BF28-CA150CE55F86}" destId="{FB8FA2EF-5AC8-4DAE-8138-B7563162E2D8}" srcOrd="9" destOrd="0" presId="urn:microsoft.com/office/officeart/2005/8/layout/radial6"/>
    <dgm:cxn modelId="{33E5CEB3-7279-4F78-A226-782C9CC5EEB1}" type="presParOf" srcId="{1E785D55-35A4-4378-BF28-CA150CE55F86}" destId="{A9787F81-D5F3-49F1-84DD-99B05A9DB12B}" srcOrd="10" destOrd="0" presId="urn:microsoft.com/office/officeart/2005/8/layout/radial6"/>
    <dgm:cxn modelId="{1ABF9474-28E2-487F-BCB7-2AB6CD021967}" type="presParOf" srcId="{1E785D55-35A4-4378-BF28-CA150CE55F86}" destId="{621162CF-5EE7-4997-BD0B-C3E3D40E5B18}" srcOrd="11" destOrd="0" presId="urn:microsoft.com/office/officeart/2005/8/layout/radial6"/>
    <dgm:cxn modelId="{DE03CCE9-BF0A-4724-A8B1-C9071B139800}" type="presParOf" srcId="{1E785D55-35A4-4378-BF28-CA150CE55F86}" destId="{9B31080E-3478-4C5F-978D-3EB635363FB2}"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5204A-0E73-4A00-91AF-BE1F394A2A66}">
      <dsp:nvSpPr>
        <dsp:cNvPr id="0" name=""/>
        <dsp:cNvSpPr/>
      </dsp:nvSpPr>
      <dsp:spPr>
        <a:xfrm rot="5400000">
          <a:off x="-208793" y="279745"/>
          <a:ext cx="1391959" cy="974371"/>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背景</a:t>
          </a:r>
          <a:endParaRPr lang="zh-CN" altLang="en-US" sz="2900" kern="1200" dirty="0"/>
        </a:p>
      </dsp:txBody>
      <dsp:txXfrm rot="-5400000">
        <a:off x="2" y="558137"/>
        <a:ext cx="974371" cy="417588"/>
      </dsp:txXfrm>
    </dsp:sp>
    <dsp:sp modelId="{02B25ACE-CAB7-40E5-951D-974E1BC54A35}">
      <dsp:nvSpPr>
        <dsp:cNvPr id="0" name=""/>
        <dsp:cNvSpPr/>
      </dsp:nvSpPr>
      <dsp:spPr>
        <a:xfrm rot="5400000">
          <a:off x="4580305" y="-3599977"/>
          <a:ext cx="1034762" cy="8246630"/>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t>资本市场在经济运行中具有牵一发而动全身的作用</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要大幅提高资本市场违法违规成本</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上交所设立科创板并试点注册制</a:t>
          </a:r>
          <a:endParaRPr lang="zh-CN" altLang="en-US" sz="1800" kern="1200" dirty="0"/>
        </a:p>
      </dsp:txBody>
      <dsp:txXfrm rot="-5400000">
        <a:off x="974372" y="56469"/>
        <a:ext cx="8196117" cy="933736"/>
      </dsp:txXfrm>
    </dsp:sp>
    <dsp:sp modelId="{524A401C-266E-443D-9D85-4A272A904E62}">
      <dsp:nvSpPr>
        <dsp:cNvPr id="0" name=""/>
        <dsp:cNvSpPr/>
      </dsp:nvSpPr>
      <dsp:spPr>
        <a:xfrm rot="5400000">
          <a:off x="-208793" y="1558448"/>
          <a:ext cx="1391959" cy="974371"/>
        </a:xfrm>
        <a:prstGeom prst="chevron">
          <a:avLst/>
        </a:prstGeom>
        <a:solidFill>
          <a:schemeClr val="accent4">
            <a:hueOff val="-587406"/>
            <a:satOff val="-2402"/>
            <a:lumOff val="99"/>
            <a:alphaOff val="0"/>
          </a:schemeClr>
        </a:solidFill>
        <a:ln w="25400" cap="flat" cmpd="sng" algn="ctr">
          <a:solidFill>
            <a:schemeClr val="accent4">
              <a:hueOff val="-587406"/>
              <a:satOff val="-2402"/>
              <a:lumOff val="9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理念</a:t>
          </a:r>
          <a:endParaRPr lang="zh-CN" altLang="en-US" sz="2900" kern="1200" dirty="0"/>
        </a:p>
      </dsp:txBody>
      <dsp:txXfrm rot="-5400000">
        <a:off x="2" y="1836840"/>
        <a:ext cx="974371" cy="417588"/>
      </dsp:txXfrm>
    </dsp:sp>
    <dsp:sp modelId="{7677512A-8E4A-40B1-B6DF-17241D0261AA}">
      <dsp:nvSpPr>
        <dsp:cNvPr id="0" name=""/>
        <dsp:cNvSpPr/>
      </dsp:nvSpPr>
      <dsp:spPr>
        <a:xfrm rot="5400000">
          <a:off x="4645299" y="-2321273"/>
          <a:ext cx="904773" cy="8246630"/>
        </a:xfrm>
        <a:prstGeom prst="round2SameRect">
          <a:avLst/>
        </a:prstGeom>
        <a:solidFill>
          <a:schemeClr val="lt1">
            <a:alpha val="90000"/>
            <a:hueOff val="0"/>
            <a:satOff val="0"/>
            <a:lumOff val="0"/>
            <a:alphaOff val="0"/>
          </a:schemeClr>
        </a:solidFill>
        <a:ln w="25400" cap="flat" cmpd="sng" algn="ctr">
          <a:solidFill>
            <a:schemeClr val="accent4">
              <a:hueOff val="-587406"/>
              <a:satOff val="-2402"/>
              <a:lumOff val="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t>放松管制、加强监管</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投融资平衡</a:t>
          </a:r>
          <a:endParaRPr lang="zh-CN" altLang="en-US" sz="1800" kern="1200" dirty="0"/>
        </a:p>
      </dsp:txBody>
      <dsp:txXfrm rot="-5400000">
        <a:off x="974371" y="1393822"/>
        <a:ext cx="8202463" cy="816439"/>
      </dsp:txXfrm>
    </dsp:sp>
    <dsp:sp modelId="{F14CB2B0-0F1F-42D3-9460-F40065EFE3A9}">
      <dsp:nvSpPr>
        <dsp:cNvPr id="0" name=""/>
        <dsp:cNvSpPr/>
      </dsp:nvSpPr>
      <dsp:spPr>
        <a:xfrm rot="5400000">
          <a:off x="-208793" y="2837151"/>
          <a:ext cx="1391959" cy="974371"/>
        </a:xfrm>
        <a:prstGeom prst="chevron">
          <a:avLst/>
        </a:prstGeom>
        <a:solidFill>
          <a:schemeClr val="accent4">
            <a:hueOff val="-1174812"/>
            <a:satOff val="-4804"/>
            <a:lumOff val="197"/>
            <a:alphaOff val="0"/>
          </a:schemeClr>
        </a:solidFill>
        <a:ln w="25400" cap="flat" cmpd="sng" algn="ctr">
          <a:solidFill>
            <a:schemeClr val="accent4">
              <a:hueOff val="-1174812"/>
              <a:satOff val="-4804"/>
              <a:lumOff val="19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要点</a:t>
          </a:r>
          <a:endParaRPr lang="zh-CN" altLang="en-US" sz="2900" kern="1200" dirty="0"/>
        </a:p>
      </dsp:txBody>
      <dsp:txXfrm rot="-5400000">
        <a:off x="2" y="3115543"/>
        <a:ext cx="974371" cy="417588"/>
      </dsp:txXfrm>
    </dsp:sp>
    <dsp:sp modelId="{EA081083-7289-4785-A2B3-DE070D3EA066}">
      <dsp:nvSpPr>
        <dsp:cNvPr id="0" name=""/>
        <dsp:cNvSpPr/>
      </dsp:nvSpPr>
      <dsp:spPr>
        <a:xfrm rot="5400000">
          <a:off x="4645299" y="-1042570"/>
          <a:ext cx="904773" cy="8246630"/>
        </a:xfrm>
        <a:prstGeom prst="round2SameRect">
          <a:avLst/>
        </a:prstGeom>
        <a:solidFill>
          <a:schemeClr val="lt1">
            <a:alpha val="90000"/>
            <a:hueOff val="0"/>
            <a:satOff val="0"/>
            <a:lumOff val="0"/>
            <a:alphaOff val="0"/>
          </a:schemeClr>
        </a:solidFill>
        <a:ln w="25400" cap="flat" cmpd="sng" algn="ctr">
          <a:solidFill>
            <a:schemeClr val="accent4">
              <a:hueOff val="-1174812"/>
              <a:satOff val="-4804"/>
              <a:lumOff val="19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t>涉及各个具体制度</a:t>
          </a:r>
          <a:endParaRPr lang="zh-CN" altLang="en-US" sz="1800" kern="1200" dirty="0"/>
        </a:p>
      </dsp:txBody>
      <dsp:txXfrm rot="-5400000">
        <a:off x="974371" y="2672525"/>
        <a:ext cx="8202463" cy="816439"/>
      </dsp:txXfrm>
    </dsp:sp>
    <dsp:sp modelId="{89B923D3-D5D3-46B1-B375-CCB767427ECC}">
      <dsp:nvSpPr>
        <dsp:cNvPr id="0" name=""/>
        <dsp:cNvSpPr/>
      </dsp:nvSpPr>
      <dsp:spPr>
        <a:xfrm rot="5400000">
          <a:off x="-208793" y="4115854"/>
          <a:ext cx="1391959" cy="974371"/>
        </a:xfrm>
        <a:prstGeom prst="chevron">
          <a:avLst/>
        </a:prstGeom>
        <a:solidFill>
          <a:schemeClr val="accent4">
            <a:hueOff val="-1762217"/>
            <a:satOff val="-7206"/>
            <a:lumOff val="296"/>
            <a:alphaOff val="0"/>
          </a:schemeClr>
        </a:solidFill>
        <a:ln w="25400" cap="flat" cmpd="sng" algn="ctr">
          <a:solidFill>
            <a:schemeClr val="accent4">
              <a:hueOff val="-1762217"/>
              <a:satOff val="-7206"/>
              <a:lumOff val="2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影响</a:t>
          </a:r>
          <a:endParaRPr lang="zh-CN" altLang="en-US" sz="2900" kern="1200" dirty="0"/>
        </a:p>
      </dsp:txBody>
      <dsp:txXfrm rot="-5400000">
        <a:off x="2" y="4394246"/>
        <a:ext cx="974371" cy="417588"/>
      </dsp:txXfrm>
    </dsp:sp>
    <dsp:sp modelId="{4C36B810-BFFF-4E95-ADA7-EF2C346C96EE}">
      <dsp:nvSpPr>
        <dsp:cNvPr id="0" name=""/>
        <dsp:cNvSpPr/>
      </dsp:nvSpPr>
      <dsp:spPr>
        <a:xfrm rot="5400000">
          <a:off x="4645299" y="236132"/>
          <a:ext cx="904773" cy="8246630"/>
        </a:xfrm>
        <a:prstGeom prst="round2SameRect">
          <a:avLst/>
        </a:prstGeom>
        <a:solidFill>
          <a:schemeClr val="lt1">
            <a:alpha val="90000"/>
            <a:hueOff val="0"/>
            <a:satOff val="0"/>
            <a:lumOff val="0"/>
            <a:alphaOff val="0"/>
          </a:schemeClr>
        </a:solidFill>
        <a:ln w="25400" cap="flat" cmpd="sng" algn="ctr">
          <a:solidFill>
            <a:schemeClr val="accent4">
              <a:hueOff val="-1762217"/>
              <a:satOff val="-7206"/>
              <a:lumOff val="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t>资本市场服务实体经济能力增强，包容性提升；</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违法违规成本大幅加重，严刑峻法的时代到了；</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夯实市场制度基础，新一轮长期健康发展可期；战略机遇期来了！</a:t>
          </a:r>
          <a:endParaRPr lang="zh-CN" altLang="en-US" sz="1800" kern="1200" dirty="0"/>
        </a:p>
      </dsp:txBody>
      <dsp:txXfrm rot="-5400000">
        <a:off x="974371" y="3951228"/>
        <a:ext cx="8202463" cy="816439"/>
      </dsp:txXfrm>
    </dsp:sp>
    <dsp:sp modelId="{2BC48A89-39C1-4C9E-9050-6A2EFF33B01D}">
      <dsp:nvSpPr>
        <dsp:cNvPr id="0" name=""/>
        <dsp:cNvSpPr/>
      </dsp:nvSpPr>
      <dsp:spPr>
        <a:xfrm rot="5400000">
          <a:off x="-208793" y="5394557"/>
          <a:ext cx="1391959" cy="974371"/>
        </a:xfrm>
        <a:prstGeom prst="chevron">
          <a:avLst/>
        </a:prstGeom>
        <a:solidFill>
          <a:schemeClr val="accent4">
            <a:hueOff val="-2349623"/>
            <a:satOff val="-9608"/>
            <a:lumOff val="394"/>
            <a:alphaOff val="0"/>
          </a:schemeClr>
        </a:solidFill>
        <a:ln w="25400" cap="flat" cmpd="sng" algn="ctr">
          <a:solidFill>
            <a:schemeClr val="accent4">
              <a:hueOff val="-2349623"/>
              <a:satOff val="-9608"/>
              <a:lumOff val="39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kern="1200" dirty="0" smtClean="0"/>
            <a:t>建议</a:t>
          </a:r>
          <a:endParaRPr lang="zh-CN" altLang="en-US" sz="2900" kern="1200" dirty="0"/>
        </a:p>
      </dsp:txBody>
      <dsp:txXfrm rot="-5400000">
        <a:off x="2" y="5672949"/>
        <a:ext cx="974371" cy="417588"/>
      </dsp:txXfrm>
    </dsp:sp>
    <dsp:sp modelId="{651A708F-ADD1-46CF-8EBE-76EEBC4F0C36}">
      <dsp:nvSpPr>
        <dsp:cNvPr id="0" name=""/>
        <dsp:cNvSpPr/>
      </dsp:nvSpPr>
      <dsp:spPr>
        <a:xfrm rot="5400000">
          <a:off x="4645299" y="1514835"/>
          <a:ext cx="904773" cy="8246630"/>
        </a:xfrm>
        <a:prstGeom prst="round2SameRect">
          <a:avLst/>
        </a:prstGeom>
        <a:solidFill>
          <a:schemeClr val="lt1">
            <a:alpha val="90000"/>
            <a:hueOff val="0"/>
            <a:satOff val="0"/>
            <a:lumOff val="0"/>
            <a:alphaOff val="0"/>
          </a:schemeClr>
        </a:solidFill>
        <a:ln w="25400" cap="flat" cmpd="sng" algn="ctr">
          <a:solidFill>
            <a:schemeClr val="accent4">
              <a:hueOff val="-2349623"/>
              <a:satOff val="-9608"/>
              <a:lumOff val="3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smtClean="0"/>
            <a:t>学习证券法，熟悉掌握规则；尤其是“关键少数”！</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高度重视证券合规，增强意识、建立体系、强化执行、培育文化；</a:t>
          </a:r>
          <a:endParaRPr lang="zh-CN" altLang="en-US" sz="1800" kern="1200" dirty="0"/>
        </a:p>
        <a:p>
          <a:pPr marL="171450" lvl="1" indent="-171450" algn="l" defTabSz="800100">
            <a:lnSpc>
              <a:spcPct val="90000"/>
            </a:lnSpc>
            <a:spcBef>
              <a:spcPct val="0"/>
            </a:spcBef>
            <a:spcAft>
              <a:spcPct val="15000"/>
            </a:spcAft>
            <a:buChar char="••"/>
          </a:pPr>
          <a:r>
            <a:rPr lang="zh-CN" altLang="en-US" sz="1800" kern="1200" dirty="0" smtClean="0"/>
            <a:t>抓紧机遇，借势资本市场做大做强；</a:t>
          </a:r>
          <a:endParaRPr lang="zh-CN" altLang="en-US" sz="1800" kern="1200" dirty="0"/>
        </a:p>
      </dsp:txBody>
      <dsp:txXfrm rot="-5400000">
        <a:off x="974371" y="5229931"/>
        <a:ext cx="8202463" cy="816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B97B60-7117-40D8-8EDA-15FFBA15C9E6}">
      <dsp:nvSpPr>
        <dsp:cNvPr id="0" name=""/>
        <dsp:cNvSpPr/>
      </dsp:nvSpPr>
      <dsp:spPr>
        <a:xfrm>
          <a:off x="0" y="530312"/>
          <a:ext cx="10074303" cy="646123"/>
        </a:xfrm>
        <a:prstGeom prst="notchedRightArrow">
          <a:avLst/>
        </a:prstGeom>
        <a:solidFill>
          <a:schemeClr val="accent1">
            <a:lumMod val="60000"/>
            <a:lumOff val="40000"/>
          </a:schemeClr>
        </a:solidFill>
        <a:ln>
          <a:noFill/>
        </a:ln>
        <a:effectLst/>
      </dsp:spPr>
      <dsp:style>
        <a:lnRef idx="0">
          <a:scrgbClr r="0" g="0" b="0"/>
        </a:lnRef>
        <a:fillRef idx="1">
          <a:scrgbClr r="0" g="0" b="0"/>
        </a:fillRef>
        <a:effectRef idx="0">
          <a:scrgbClr r="0" g="0" b="0"/>
        </a:effectRef>
        <a:fontRef idx="minor"/>
      </dsp:style>
    </dsp:sp>
    <dsp:sp modelId="{18E4D391-E11F-4927-8333-79070666055F}">
      <dsp:nvSpPr>
        <dsp:cNvPr id="0" name=""/>
        <dsp:cNvSpPr/>
      </dsp:nvSpPr>
      <dsp:spPr>
        <a:xfrm>
          <a:off x="2470" y="0"/>
          <a:ext cx="1584585" cy="646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ts val="816"/>
            </a:spcAft>
          </a:pPr>
          <a:r>
            <a:rPr lang="zh-CN" altLang="en-US" sz="2000" kern="1200" dirty="0">
              <a:ea typeface="宋体" panose="02010600030101010101" pitchFamily="2" charset="-122"/>
            </a:rPr>
            <a:t>一读</a:t>
          </a:r>
          <a:endParaRPr lang="en-US" altLang="zh-CN" sz="2000" kern="1200" dirty="0">
            <a:ea typeface="宋体" panose="02010600030101010101" pitchFamily="2" charset="-122"/>
          </a:endParaRPr>
        </a:p>
        <a:p>
          <a:pPr lvl="0" algn="ctr" defTabSz="889000">
            <a:lnSpc>
              <a:spcPct val="90000"/>
            </a:lnSpc>
            <a:spcBef>
              <a:spcPct val="0"/>
            </a:spcBef>
            <a:spcAft>
              <a:spcPts val="816"/>
            </a:spcAft>
          </a:pPr>
          <a:r>
            <a:rPr lang="en-US" altLang="zh-CN" sz="2000" kern="1200" dirty="0">
              <a:ea typeface="宋体" panose="02010600030101010101" pitchFamily="2" charset="-122"/>
            </a:rPr>
            <a:t>2015.4</a:t>
          </a:r>
          <a:endParaRPr lang="zh-CN" altLang="en-US" sz="2000" kern="1200" dirty="0"/>
        </a:p>
      </dsp:txBody>
      <dsp:txXfrm>
        <a:off x="2470" y="0"/>
        <a:ext cx="1584585" cy="646123"/>
      </dsp:txXfrm>
    </dsp:sp>
    <dsp:sp modelId="{E55DFF89-4918-4D53-95A9-5802E465A3F8}">
      <dsp:nvSpPr>
        <dsp:cNvPr id="0" name=""/>
        <dsp:cNvSpPr/>
      </dsp:nvSpPr>
      <dsp:spPr>
        <a:xfrm>
          <a:off x="713998" y="726888"/>
          <a:ext cx="161530" cy="16153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1050A8-2002-4FB5-8703-20BEA19C801D}">
      <dsp:nvSpPr>
        <dsp:cNvPr id="0" name=""/>
        <dsp:cNvSpPr/>
      </dsp:nvSpPr>
      <dsp:spPr>
        <a:xfrm>
          <a:off x="1625808" y="969184"/>
          <a:ext cx="1635154" cy="646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ts val="816"/>
            </a:spcAft>
          </a:pPr>
          <a:r>
            <a:rPr lang="zh-CN" altLang="en-US" sz="2000" kern="1200" dirty="0">
              <a:ea typeface="宋体" panose="02010600030101010101" pitchFamily="2" charset="-122"/>
            </a:rPr>
            <a:t>二读</a:t>
          </a:r>
          <a:endParaRPr lang="en-US" altLang="zh-CN" sz="2000" kern="1200" dirty="0">
            <a:ea typeface="宋体" panose="02010600030101010101" pitchFamily="2" charset="-122"/>
          </a:endParaRPr>
        </a:p>
        <a:p>
          <a:pPr lvl="0" algn="ctr" defTabSz="889000">
            <a:lnSpc>
              <a:spcPct val="90000"/>
            </a:lnSpc>
            <a:spcBef>
              <a:spcPct val="0"/>
            </a:spcBef>
            <a:spcAft>
              <a:spcPts val="816"/>
            </a:spcAft>
          </a:pPr>
          <a:r>
            <a:rPr lang="en-US" altLang="zh-CN" sz="2000" kern="1200" dirty="0">
              <a:ea typeface="宋体" panose="02010600030101010101" pitchFamily="2" charset="-122"/>
            </a:rPr>
            <a:t>2017.4</a:t>
          </a:r>
          <a:endParaRPr lang="zh-CN" altLang="en-US" sz="2000" kern="1200" dirty="0">
            <a:ea typeface="宋体" panose="02010600030101010101" pitchFamily="2" charset="-122"/>
          </a:endParaRPr>
        </a:p>
      </dsp:txBody>
      <dsp:txXfrm>
        <a:off x="1625808" y="969184"/>
        <a:ext cx="1635154" cy="646123"/>
      </dsp:txXfrm>
    </dsp:sp>
    <dsp:sp modelId="{44F62295-DD7A-4809-8AA8-58C25EBA3CD7}">
      <dsp:nvSpPr>
        <dsp:cNvPr id="0" name=""/>
        <dsp:cNvSpPr/>
      </dsp:nvSpPr>
      <dsp:spPr>
        <a:xfrm>
          <a:off x="2342877" y="726888"/>
          <a:ext cx="161530" cy="161530"/>
        </a:xfrm>
        <a:prstGeom prst="flowChartMer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58056E-B2AF-456D-9354-DA29AF54A557}">
      <dsp:nvSpPr>
        <dsp:cNvPr id="0" name=""/>
        <dsp:cNvSpPr/>
      </dsp:nvSpPr>
      <dsp:spPr>
        <a:xfrm>
          <a:off x="3319458" y="0"/>
          <a:ext cx="1844856" cy="646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ts val="816"/>
            </a:spcAft>
          </a:pPr>
          <a:r>
            <a:rPr lang="zh-CN" altLang="en-US" sz="2000" kern="1200" dirty="0">
              <a:ea typeface="宋体" panose="02010600030101010101" pitchFamily="2" charset="-122"/>
            </a:rPr>
            <a:t>三读</a:t>
          </a:r>
          <a:endParaRPr lang="en-US" altLang="zh-CN" sz="2000" kern="1200" dirty="0">
            <a:ea typeface="宋体" panose="02010600030101010101" pitchFamily="2" charset="-122"/>
          </a:endParaRPr>
        </a:p>
        <a:p>
          <a:pPr lvl="0" algn="ctr" defTabSz="889000">
            <a:lnSpc>
              <a:spcPct val="90000"/>
            </a:lnSpc>
            <a:spcBef>
              <a:spcPct val="0"/>
            </a:spcBef>
            <a:spcAft>
              <a:spcPts val="816"/>
            </a:spcAft>
          </a:pPr>
          <a:r>
            <a:rPr lang="en-US" altLang="zh-CN" sz="2000" kern="1200" dirty="0">
              <a:ea typeface="宋体" panose="02010600030101010101" pitchFamily="2" charset="-122"/>
            </a:rPr>
            <a:t>2019.4</a:t>
          </a:r>
          <a:endParaRPr lang="zh-CN" altLang="en-US" sz="2000" kern="1200" dirty="0">
            <a:ea typeface="宋体" panose="02010600030101010101" pitchFamily="2" charset="-122"/>
          </a:endParaRPr>
        </a:p>
      </dsp:txBody>
      <dsp:txXfrm>
        <a:off x="3319458" y="0"/>
        <a:ext cx="1844856" cy="646123"/>
      </dsp:txXfrm>
    </dsp:sp>
    <dsp:sp modelId="{3A4BD0CC-79A5-41EA-B79B-8CDAD45F0130}">
      <dsp:nvSpPr>
        <dsp:cNvPr id="0" name=""/>
        <dsp:cNvSpPr/>
      </dsp:nvSpPr>
      <dsp:spPr>
        <a:xfrm>
          <a:off x="4131754" y="720571"/>
          <a:ext cx="161530" cy="16153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C3968E-CDB8-4E1D-A5E4-9129827B8250}">
      <dsp:nvSpPr>
        <dsp:cNvPr id="0" name=""/>
        <dsp:cNvSpPr/>
      </dsp:nvSpPr>
      <dsp:spPr>
        <a:xfrm>
          <a:off x="5191984" y="969184"/>
          <a:ext cx="1921128" cy="646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lvl="0" algn="ctr" defTabSz="889000">
            <a:lnSpc>
              <a:spcPct val="90000"/>
            </a:lnSpc>
            <a:spcBef>
              <a:spcPct val="0"/>
            </a:spcBef>
            <a:spcAft>
              <a:spcPts val="816"/>
            </a:spcAft>
          </a:pPr>
          <a:r>
            <a:rPr lang="zh-CN" altLang="en-US" sz="2000" kern="1200" dirty="0">
              <a:ea typeface="宋体" panose="02010600030101010101" pitchFamily="2" charset="-122"/>
            </a:rPr>
            <a:t>四读</a:t>
          </a:r>
          <a:endParaRPr lang="en-US" altLang="zh-CN" sz="2000" kern="1200" dirty="0">
            <a:ea typeface="宋体" panose="02010600030101010101" pitchFamily="2" charset="-122"/>
          </a:endParaRPr>
        </a:p>
        <a:p>
          <a:pPr lvl="0" algn="ctr" defTabSz="889000">
            <a:lnSpc>
              <a:spcPct val="90000"/>
            </a:lnSpc>
            <a:spcBef>
              <a:spcPct val="0"/>
            </a:spcBef>
            <a:spcAft>
              <a:spcPts val="816"/>
            </a:spcAft>
          </a:pPr>
          <a:r>
            <a:rPr lang="en-US" altLang="zh-CN" sz="2000" kern="1200" dirty="0">
              <a:ea typeface="宋体" panose="02010600030101010101" pitchFamily="2" charset="-122"/>
            </a:rPr>
            <a:t>2019.12</a:t>
          </a:r>
          <a:endParaRPr lang="zh-CN" altLang="en-US" sz="2000" kern="1200" dirty="0">
            <a:ea typeface="宋体" panose="02010600030101010101" pitchFamily="2" charset="-122"/>
          </a:endParaRPr>
        </a:p>
      </dsp:txBody>
      <dsp:txXfrm>
        <a:off x="5191984" y="969184"/>
        <a:ext cx="1921128" cy="646123"/>
      </dsp:txXfrm>
    </dsp:sp>
    <dsp:sp modelId="{322642E8-0333-46F8-92A5-FE281241F9B3}">
      <dsp:nvSpPr>
        <dsp:cNvPr id="0" name=""/>
        <dsp:cNvSpPr/>
      </dsp:nvSpPr>
      <dsp:spPr>
        <a:xfrm>
          <a:off x="6015704" y="726888"/>
          <a:ext cx="161530" cy="161530"/>
        </a:xfrm>
        <a:prstGeom prst="flowChartMer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8471F5-A553-324C-9DFE-5C422D219B13}">
      <dsp:nvSpPr>
        <dsp:cNvPr id="0" name=""/>
        <dsp:cNvSpPr/>
      </dsp:nvSpPr>
      <dsp:spPr>
        <a:xfrm>
          <a:off x="7023385" y="0"/>
          <a:ext cx="2000169" cy="6461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lvl="0" algn="ctr" defTabSz="889000">
            <a:lnSpc>
              <a:spcPct val="90000"/>
            </a:lnSpc>
            <a:spcBef>
              <a:spcPct val="0"/>
            </a:spcBef>
            <a:spcAft>
              <a:spcPts val="816"/>
            </a:spcAft>
          </a:pPr>
          <a:r>
            <a:rPr lang="zh-CN" altLang="en-US" sz="2000" kern="1200" dirty="0">
              <a:ea typeface="宋体" panose="02010600030101010101" pitchFamily="2" charset="-122"/>
            </a:rPr>
            <a:t>施行</a:t>
          </a:r>
          <a:endParaRPr lang="en-US" altLang="zh-CN" sz="2000" kern="1200" dirty="0">
            <a:ea typeface="宋体" panose="02010600030101010101" pitchFamily="2" charset="-122"/>
          </a:endParaRPr>
        </a:p>
        <a:p>
          <a:pPr lvl="0" algn="ctr" defTabSz="889000">
            <a:lnSpc>
              <a:spcPct val="90000"/>
            </a:lnSpc>
            <a:spcBef>
              <a:spcPct val="0"/>
            </a:spcBef>
            <a:spcAft>
              <a:spcPts val="816"/>
            </a:spcAft>
          </a:pPr>
          <a:r>
            <a:rPr lang="en-US" altLang="zh-CN" sz="2000" kern="1200" dirty="0">
              <a:ea typeface="宋体" panose="02010600030101010101" pitchFamily="2" charset="-122"/>
            </a:rPr>
            <a:t>2020.3.1</a:t>
          </a:r>
          <a:endParaRPr lang="zh-CN" altLang="en-US" sz="2000" kern="1200" dirty="0">
            <a:ea typeface="宋体" panose="02010600030101010101" pitchFamily="2" charset="-122"/>
          </a:endParaRPr>
        </a:p>
      </dsp:txBody>
      <dsp:txXfrm>
        <a:off x="7023385" y="0"/>
        <a:ext cx="2000169" cy="646123"/>
      </dsp:txXfrm>
    </dsp:sp>
    <dsp:sp modelId="{AA9EF953-67BC-3D45-9595-5FFE908643D7}">
      <dsp:nvSpPr>
        <dsp:cNvPr id="0" name=""/>
        <dsp:cNvSpPr/>
      </dsp:nvSpPr>
      <dsp:spPr>
        <a:xfrm>
          <a:off x="7959929" y="726888"/>
          <a:ext cx="161530" cy="16153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31080E-3478-4C5F-978D-3EB635363FB2}">
      <dsp:nvSpPr>
        <dsp:cNvPr id="0" name=""/>
        <dsp:cNvSpPr/>
      </dsp:nvSpPr>
      <dsp:spPr>
        <a:xfrm>
          <a:off x="2327974" y="778307"/>
          <a:ext cx="5200321" cy="5200321"/>
        </a:xfrm>
        <a:prstGeom prst="blockArc">
          <a:avLst>
            <a:gd name="adj1" fmla="val 10800000"/>
            <a:gd name="adj2" fmla="val 16200000"/>
            <a:gd name="adj3" fmla="val 4636"/>
          </a:avLst>
        </a:prstGeom>
        <a:solidFill>
          <a:schemeClr val="accent5">
            <a:hueOff val="19427357"/>
            <a:satOff val="-23996"/>
            <a:lumOff val="-118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B8FA2EF-5AC8-4DAE-8138-B7563162E2D8}">
      <dsp:nvSpPr>
        <dsp:cNvPr id="0" name=""/>
        <dsp:cNvSpPr/>
      </dsp:nvSpPr>
      <dsp:spPr>
        <a:xfrm>
          <a:off x="2327974" y="778307"/>
          <a:ext cx="5200321" cy="5200321"/>
        </a:xfrm>
        <a:prstGeom prst="blockArc">
          <a:avLst>
            <a:gd name="adj1" fmla="val 5400000"/>
            <a:gd name="adj2" fmla="val 10800000"/>
            <a:gd name="adj3" fmla="val 4636"/>
          </a:avLst>
        </a:prstGeom>
        <a:solidFill>
          <a:schemeClr val="accent5">
            <a:hueOff val="12951572"/>
            <a:satOff val="-15997"/>
            <a:lumOff val="-78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C5620EC-E4C0-4D37-BDC0-AE40390D4DD7}">
      <dsp:nvSpPr>
        <dsp:cNvPr id="0" name=""/>
        <dsp:cNvSpPr/>
      </dsp:nvSpPr>
      <dsp:spPr>
        <a:xfrm>
          <a:off x="2327974" y="778307"/>
          <a:ext cx="5200321" cy="5200321"/>
        </a:xfrm>
        <a:prstGeom prst="blockArc">
          <a:avLst>
            <a:gd name="adj1" fmla="val 0"/>
            <a:gd name="adj2" fmla="val 5400000"/>
            <a:gd name="adj3" fmla="val 4636"/>
          </a:avLst>
        </a:prstGeom>
        <a:solidFill>
          <a:schemeClr val="accent5">
            <a:hueOff val="6475786"/>
            <a:satOff val="-7999"/>
            <a:lumOff val="-39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15D4A5E-AACA-4AED-8451-42D4E2CF08D3}">
      <dsp:nvSpPr>
        <dsp:cNvPr id="0" name=""/>
        <dsp:cNvSpPr/>
      </dsp:nvSpPr>
      <dsp:spPr>
        <a:xfrm>
          <a:off x="2327974" y="778307"/>
          <a:ext cx="5200321" cy="5200321"/>
        </a:xfrm>
        <a:prstGeom prst="blockArc">
          <a:avLst>
            <a:gd name="adj1" fmla="val 16200000"/>
            <a:gd name="adj2" fmla="val 0"/>
            <a:gd name="adj3" fmla="val 463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4BB096-D239-4D18-BFA0-CBD11B18EBFF}">
      <dsp:nvSpPr>
        <dsp:cNvPr id="0" name=""/>
        <dsp:cNvSpPr/>
      </dsp:nvSpPr>
      <dsp:spPr>
        <a:xfrm>
          <a:off x="3423320" y="1844054"/>
          <a:ext cx="3009628" cy="3068827"/>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1733550">
            <a:lnSpc>
              <a:spcPct val="90000"/>
            </a:lnSpc>
            <a:spcBef>
              <a:spcPct val="0"/>
            </a:spcBef>
            <a:spcAft>
              <a:spcPct val="35000"/>
            </a:spcAft>
          </a:pPr>
          <a:r>
            <a:rPr lang="zh-CN" altLang="en-US" sz="3900" kern="1200" dirty="0" smtClean="0"/>
            <a:t>上市公司</a:t>
          </a:r>
          <a:endParaRPr lang="en-US" altLang="zh-CN" sz="3900" kern="1200" dirty="0" smtClean="0"/>
        </a:p>
        <a:p>
          <a:pPr lvl="0" algn="ctr" defTabSz="1733550">
            <a:lnSpc>
              <a:spcPct val="90000"/>
            </a:lnSpc>
            <a:spcBef>
              <a:spcPct val="0"/>
            </a:spcBef>
            <a:spcAft>
              <a:spcPct val="35000"/>
            </a:spcAft>
          </a:pPr>
          <a:r>
            <a:rPr lang="zh-CN" altLang="en-US" sz="3900" kern="1200" dirty="0" smtClean="0"/>
            <a:t>证券合规</a:t>
          </a:r>
          <a:endParaRPr lang="zh-CN" altLang="en-US" sz="3900" kern="1200" dirty="0"/>
        </a:p>
      </dsp:txBody>
      <dsp:txXfrm>
        <a:off x="3864070" y="2293473"/>
        <a:ext cx="2128128" cy="2169989"/>
      </dsp:txXfrm>
    </dsp:sp>
    <dsp:sp modelId="{77429F39-4486-41B8-8BE2-4631E6021B0A}">
      <dsp:nvSpPr>
        <dsp:cNvPr id="0" name=""/>
        <dsp:cNvSpPr/>
      </dsp:nvSpPr>
      <dsp:spPr>
        <a:xfrm>
          <a:off x="4090977" y="1425"/>
          <a:ext cx="1674314" cy="1674314"/>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证券合规</a:t>
          </a:r>
          <a:endParaRPr lang="en-US" altLang="zh-CN" sz="2200" kern="1200" dirty="0" smtClean="0"/>
        </a:p>
        <a:p>
          <a:pPr lvl="0" algn="ctr" defTabSz="977900">
            <a:lnSpc>
              <a:spcPct val="90000"/>
            </a:lnSpc>
            <a:spcBef>
              <a:spcPct val="0"/>
            </a:spcBef>
            <a:spcAft>
              <a:spcPct val="35000"/>
            </a:spcAft>
          </a:pPr>
          <a:r>
            <a:rPr lang="zh-CN" altLang="en-US" sz="2200" kern="1200" dirty="0" smtClean="0"/>
            <a:t>风险识别</a:t>
          </a:r>
          <a:endParaRPr lang="zh-CN" altLang="en-US" sz="2200" kern="1200" dirty="0"/>
        </a:p>
      </dsp:txBody>
      <dsp:txXfrm>
        <a:off x="4336175" y="246623"/>
        <a:ext cx="1183918" cy="1183918"/>
      </dsp:txXfrm>
    </dsp:sp>
    <dsp:sp modelId="{DFC9537B-3C02-4536-8D1B-E8FEF5181B09}">
      <dsp:nvSpPr>
        <dsp:cNvPr id="0" name=""/>
        <dsp:cNvSpPr/>
      </dsp:nvSpPr>
      <dsp:spPr>
        <a:xfrm>
          <a:off x="6630863" y="2541310"/>
          <a:ext cx="1674314" cy="1674314"/>
        </a:xfrm>
        <a:prstGeom prst="ellipse">
          <a:avLst/>
        </a:prstGeom>
        <a:solidFill>
          <a:schemeClr val="accent5">
            <a:hueOff val="6475786"/>
            <a:satOff val="-7999"/>
            <a:lumOff val="-39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证券合规专项培训</a:t>
          </a:r>
          <a:endParaRPr lang="zh-CN" altLang="en-US" sz="2200" kern="1200" dirty="0"/>
        </a:p>
      </dsp:txBody>
      <dsp:txXfrm>
        <a:off x="6876061" y="2786508"/>
        <a:ext cx="1183918" cy="1183918"/>
      </dsp:txXfrm>
    </dsp:sp>
    <dsp:sp modelId="{A10FF120-F3EB-4F73-AC70-8B4A79A1815F}">
      <dsp:nvSpPr>
        <dsp:cNvPr id="0" name=""/>
        <dsp:cNvSpPr/>
      </dsp:nvSpPr>
      <dsp:spPr>
        <a:xfrm>
          <a:off x="4090977" y="5081196"/>
          <a:ext cx="1674314" cy="1674314"/>
        </a:xfrm>
        <a:prstGeom prst="ellipse">
          <a:avLst/>
        </a:prstGeom>
        <a:solidFill>
          <a:schemeClr val="accent5">
            <a:hueOff val="12951572"/>
            <a:satOff val="-15997"/>
            <a:lumOff val="-78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证券合规优化改进</a:t>
          </a:r>
          <a:endParaRPr lang="zh-CN" altLang="en-US" sz="2200" kern="1200" dirty="0"/>
        </a:p>
      </dsp:txBody>
      <dsp:txXfrm>
        <a:off x="4336175" y="5326394"/>
        <a:ext cx="1183918" cy="1183918"/>
      </dsp:txXfrm>
    </dsp:sp>
    <dsp:sp modelId="{A9787F81-D5F3-49F1-84DD-99B05A9DB12B}">
      <dsp:nvSpPr>
        <dsp:cNvPr id="0" name=""/>
        <dsp:cNvSpPr/>
      </dsp:nvSpPr>
      <dsp:spPr>
        <a:xfrm>
          <a:off x="1551092" y="2541310"/>
          <a:ext cx="1674314" cy="1674314"/>
        </a:xfrm>
        <a:prstGeom prst="ellipse">
          <a:avLst/>
        </a:prstGeom>
        <a:solidFill>
          <a:schemeClr val="accent5">
            <a:hueOff val="19427357"/>
            <a:satOff val="-23996"/>
            <a:lumOff val="-118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zh-CN" altLang="en-US" sz="2200" kern="1200" dirty="0" smtClean="0"/>
            <a:t>证券合规咨询顾问</a:t>
          </a:r>
          <a:endParaRPr lang="zh-CN" altLang="en-US" sz="2200" kern="1200" dirty="0"/>
        </a:p>
      </dsp:txBody>
      <dsp:txXfrm>
        <a:off x="1796290" y="2786508"/>
        <a:ext cx="1183918" cy="11839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74F2DD-48EB-C445-87FB-666556FFAF6E}" type="datetimeFigureOut">
              <a:rPr kumimoji="1" lang="zh-CN" altLang="en-US" smtClean="0"/>
              <a:t>2020/3/30</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3E2AB7-C432-B44F-87B9-1E16096CAD77}" type="slidenum">
              <a:rPr kumimoji="1" lang="zh-CN" altLang="en-US" smtClean="0"/>
              <a:t>‹#›</a:t>
            </a:fld>
            <a:endParaRPr kumimoji="1" lang="zh-CN" altLang="en-US"/>
          </a:p>
        </p:txBody>
      </p:sp>
    </p:spTree>
    <p:extLst>
      <p:ext uri="{BB962C8B-B14F-4D97-AF65-F5344CB8AC3E}">
        <p14:creationId xmlns:p14="http://schemas.microsoft.com/office/powerpoint/2010/main" val="383723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51960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62290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3E2AB7-C432-B44F-87B9-1E16096CAD77}" type="slidenum">
              <a:rPr kumimoji="1" lang="zh-CN" altLang="en-US" smtClean="0"/>
              <a:t>32</a:t>
            </a:fld>
            <a:endParaRPr kumimoji="1" lang="zh-CN" altLang="en-US"/>
          </a:p>
        </p:txBody>
      </p:sp>
    </p:spTree>
    <p:extLst>
      <p:ext uri="{BB962C8B-B14F-4D97-AF65-F5344CB8AC3E}">
        <p14:creationId xmlns:p14="http://schemas.microsoft.com/office/powerpoint/2010/main" val="400870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985580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092692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04049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07786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09542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6161285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43184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2867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948067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97882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3E2AB7-C432-B44F-87B9-1E16096CAD77}" type="slidenum">
              <a:rPr kumimoji="1" lang="zh-CN" altLang="en-US" smtClean="0"/>
              <a:t>29</a:t>
            </a:fld>
            <a:endParaRPr kumimoji="1" lang="zh-CN" altLang="en-US"/>
          </a:p>
        </p:txBody>
      </p:sp>
    </p:spTree>
    <p:extLst>
      <p:ext uri="{BB962C8B-B14F-4D97-AF65-F5344CB8AC3E}">
        <p14:creationId xmlns:p14="http://schemas.microsoft.com/office/powerpoint/2010/main" val="3322134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图像"/>
          <p:cNvSpPr>
            <a:spLocks noGrp="1"/>
          </p:cNvSpPr>
          <p:nvPr>
            <p:ph type="pic" sz="half" idx="13"/>
          </p:nvPr>
        </p:nvSpPr>
        <p:spPr>
          <a:xfrm>
            <a:off x="2662535" y="473273"/>
            <a:ext cx="6861105" cy="4152306"/>
          </a:xfrm>
          <a:prstGeom prst="rect">
            <a:avLst/>
          </a:prstGeom>
        </p:spPr>
        <p:txBody>
          <a:bodyPr lIns="91439" tIns="45719" rIns="91439" bIns="45719" anchor="t">
            <a:noAutofit/>
          </a:bodyPr>
          <a:lstStyle/>
          <a:p>
            <a:endParaRPr/>
          </a:p>
        </p:txBody>
      </p:sp>
      <p:sp>
        <p:nvSpPr>
          <p:cNvPr id="21" name="标题文本"/>
          <p:cNvSpPr txBox="1">
            <a:spLocks noGrp="1"/>
          </p:cNvSpPr>
          <p:nvPr>
            <p:ph type="title" hasCustomPrompt="1"/>
          </p:nvPr>
        </p:nvSpPr>
        <p:spPr>
          <a:xfrm>
            <a:off x="2416969" y="4723805"/>
            <a:ext cx="7358063" cy="1000126"/>
          </a:xfrm>
          <a:prstGeom prst="rect">
            <a:avLst/>
          </a:prstGeom>
        </p:spPr>
        <p:txBody>
          <a:bodyPr/>
          <a:lstStyle/>
          <a:p>
            <a:r>
              <a:t>标题文本</a:t>
            </a:r>
          </a:p>
        </p:txBody>
      </p:sp>
      <p:sp>
        <p:nvSpPr>
          <p:cNvPr id="22" name="正文级别 1…"/>
          <p:cNvSpPr txBox="1">
            <a:spLocks noGrp="1"/>
          </p:cNvSpPr>
          <p:nvPr>
            <p:ph type="body" sz="quarter" idx="1" hasCustomPrompt="1"/>
          </p:nvPr>
        </p:nvSpPr>
        <p:spPr>
          <a:xfrm>
            <a:off x="2416969" y="5732859"/>
            <a:ext cx="7358063" cy="794743"/>
          </a:xfrm>
          <a:prstGeom prst="rect">
            <a:avLst/>
          </a:prstGeom>
        </p:spPr>
        <p:txBody>
          <a:bodyPr anchor="t"/>
          <a:lstStyle>
            <a:lvl1pPr marL="0" indent="0" algn="ctr">
              <a:spcBef>
                <a:spcPts val="0"/>
              </a:spcBef>
              <a:buClrTx/>
              <a:buSzTx/>
              <a:buNone/>
              <a:defRPr sz="2600"/>
            </a:lvl1pPr>
            <a:lvl2pPr marL="0" indent="0" algn="ctr">
              <a:spcBef>
                <a:spcPts val="0"/>
              </a:spcBef>
              <a:buClrTx/>
              <a:buSzTx/>
              <a:buNone/>
              <a:defRPr sz="2600"/>
            </a:lvl2pPr>
            <a:lvl3pPr marL="0" indent="0" algn="ctr">
              <a:spcBef>
                <a:spcPts val="0"/>
              </a:spcBef>
              <a:buClrTx/>
              <a:buSzTx/>
              <a:buNone/>
              <a:defRPr sz="2600"/>
            </a:lvl3pPr>
            <a:lvl4pPr marL="0" indent="0" algn="ctr">
              <a:spcBef>
                <a:spcPts val="0"/>
              </a:spcBef>
              <a:buClrTx/>
              <a:buSzTx/>
              <a:buNone/>
              <a:defRPr sz="2600"/>
            </a:lvl4pPr>
            <a:lvl5pPr marL="0" indent="0" algn="ctr">
              <a:spcBef>
                <a:spcPts val="0"/>
              </a:spcBef>
              <a:buClrTx/>
              <a:buSzTx/>
              <a:buNone/>
              <a:defRPr sz="2600"/>
            </a:lvl5pPr>
          </a:lstStyle>
          <a:p>
            <a:r>
              <a:t>正文级别 1</a:t>
            </a:r>
          </a:p>
          <a:p>
            <a:pPr lvl="1"/>
            <a:r>
              <a:t>正文级别 2</a:t>
            </a:r>
          </a:p>
          <a:p>
            <a:pPr lvl="2"/>
            <a:r>
              <a:t>正文级别 3</a:t>
            </a:r>
          </a:p>
          <a:p>
            <a:pPr lvl="3"/>
            <a:r>
              <a:t>正文级别 4</a:t>
            </a:r>
          </a:p>
          <a:p>
            <a:pPr lvl="4"/>
            <a:r>
              <a:t>正文级别 5</a:t>
            </a:r>
          </a:p>
        </p:txBody>
      </p:sp>
      <p:sp>
        <p:nvSpPr>
          <p:cNvPr id="2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570455211"/>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图像"/>
          <p:cNvSpPr>
            <a:spLocks noGrp="1"/>
          </p:cNvSpPr>
          <p:nvPr>
            <p:ph type="pic" idx="13"/>
          </p:nvPr>
        </p:nvSpPr>
        <p:spPr>
          <a:xfrm>
            <a:off x="1524000" y="0"/>
            <a:ext cx="9144000" cy="6858000"/>
          </a:xfrm>
          <a:prstGeom prst="rect">
            <a:avLst/>
          </a:prstGeom>
        </p:spPr>
        <p:txBody>
          <a:bodyPr lIns="91439" tIns="45719" rIns="91439" bIns="45719" anchor="t">
            <a:noAutofit/>
          </a:bodyPr>
          <a:lstStyle/>
          <a:p>
            <a:endParaRPr/>
          </a:p>
        </p:txBody>
      </p:sp>
      <p:sp>
        <p:nvSpPr>
          <p:cNvPr id="10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471200635"/>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63717116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19100" y="3178175"/>
            <a:ext cx="1371600" cy="182563"/>
          </a:xfrm>
        </p:spPr>
        <p:txBody>
          <a:bodyPr/>
          <a:lstStyle/>
          <a:p>
            <a:fld id="{82F288E0-7875-42C4-84C8-98DBBD3BF4D2}" type="datetimeFigureOut">
              <a:rPr lang="zh-CN" altLang="en-US" smtClean="0"/>
              <a:t>2020/3/30</a:t>
            </a:fld>
            <a:endParaRPr lang="zh-CN" altLang="en-US"/>
          </a:p>
        </p:txBody>
      </p:sp>
      <p:sp>
        <p:nvSpPr>
          <p:cNvPr id="3" name="页脚占位符 2"/>
          <p:cNvSpPr>
            <a:spLocks noGrp="1"/>
          </p:cNvSpPr>
          <p:nvPr>
            <p:ph type="ftr" sz="quarter" idx="11"/>
          </p:nvPr>
        </p:nvSpPr>
        <p:spPr>
          <a:xfrm>
            <a:off x="2019300" y="3178175"/>
            <a:ext cx="2057400" cy="182563"/>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t>‹#›</a:t>
            </a:fld>
            <a:endParaRPr/>
          </a:p>
        </p:txBody>
      </p:sp>
    </p:spTree>
    <p:extLst>
      <p:ext uri="{BB962C8B-B14F-4D97-AF65-F5344CB8AC3E}">
        <p14:creationId xmlns:p14="http://schemas.microsoft.com/office/powerpoint/2010/main" val="7219808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标题文本"/>
          <p:cNvSpPr txBox="1">
            <a:spLocks noGrp="1"/>
          </p:cNvSpPr>
          <p:nvPr>
            <p:ph type="title" hasCustomPrompt="1"/>
          </p:nvPr>
        </p:nvSpPr>
        <p:spPr>
          <a:xfrm>
            <a:off x="2416969" y="1151930"/>
            <a:ext cx="7358063" cy="2321719"/>
          </a:xfrm>
          <a:prstGeom prst="rect">
            <a:avLst/>
          </a:prstGeom>
        </p:spPr>
        <p:txBody>
          <a:bodyPr anchor="b"/>
          <a:lstStyle/>
          <a:p>
            <a:r>
              <a:t>标题文本</a:t>
            </a:r>
          </a:p>
        </p:txBody>
      </p:sp>
      <p:sp>
        <p:nvSpPr>
          <p:cNvPr id="12" name="正文级别 1…"/>
          <p:cNvSpPr txBox="1">
            <a:spLocks noGrp="1"/>
          </p:cNvSpPr>
          <p:nvPr>
            <p:ph type="body" sz="quarter" idx="1" hasCustomPrompt="1"/>
          </p:nvPr>
        </p:nvSpPr>
        <p:spPr>
          <a:xfrm>
            <a:off x="2416969" y="3536156"/>
            <a:ext cx="7358063" cy="794743"/>
          </a:xfrm>
          <a:prstGeom prst="rect">
            <a:avLst/>
          </a:prstGeom>
        </p:spPr>
        <p:txBody>
          <a:bodyPr anchor="t"/>
          <a:lstStyle>
            <a:lvl1pPr marL="0" indent="0" algn="ctr">
              <a:spcBef>
                <a:spcPts val="0"/>
              </a:spcBef>
              <a:buClrTx/>
              <a:buSzTx/>
              <a:buNone/>
              <a:defRPr sz="2600"/>
            </a:lvl1pPr>
            <a:lvl2pPr marL="0" indent="0" algn="ctr">
              <a:spcBef>
                <a:spcPts val="0"/>
              </a:spcBef>
              <a:buClrTx/>
              <a:buSzTx/>
              <a:buNone/>
              <a:defRPr sz="2600"/>
            </a:lvl2pPr>
            <a:lvl3pPr marL="0" indent="0" algn="ctr">
              <a:spcBef>
                <a:spcPts val="0"/>
              </a:spcBef>
              <a:buClrTx/>
              <a:buSzTx/>
              <a:buNone/>
              <a:defRPr sz="2600"/>
            </a:lvl3pPr>
            <a:lvl4pPr marL="0" indent="0" algn="ctr">
              <a:spcBef>
                <a:spcPts val="0"/>
              </a:spcBef>
              <a:buClrTx/>
              <a:buSzTx/>
              <a:buNone/>
              <a:defRPr sz="2600"/>
            </a:lvl4pPr>
            <a:lvl5pPr marL="0" indent="0" algn="ctr">
              <a:spcBef>
                <a:spcPts val="0"/>
              </a:spcBef>
              <a:buClrTx/>
              <a:buSzTx/>
              <a:buNone/>
              <a:defRPr sz="26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59283809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标题文本"/>
          <p:cNvSpPr txBox="1">
            <a:spLocks noGrp="1"/>
          </p:cNvSpPr>
          <p:nvPr>
            <p:ph type="title" hasCustomPrompt="1"/>
          </p:nvPr>
        </p:nvSpPr>
        <p:spPr>
          <a:xfrm>
            <a:off x="2416969" y="2268141"/>
            <a:ext cx="7358063" cy="2321719"/>
          </a:xfrm>
          <a:prstGeom prst="rect">
            <a:avLst/>
          </a:prstGeom>
        </p:spPr>
        <p:txBody>
          <a:bodyPr/>
          <a:lstStyle/>
          <a:p>
            <a:r>
              <a:t>标题文本</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27034886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图像"/>
          <p:cNvSpPr>
            <a:spLocks noGrp="1"/>
          </p:cNvSpPr>
          <p:nvPr>
            <p:ph type="pic" sz="half" idx="13"/>
          </p:nvPr>
        </p:nvSpPr>
        <p:spPr>
          <a:xfrm>
            <a:off x="6247805" y="449241"/>
            <a:ext cx="3750470" cy="5777508"/>
          </a:xfrm>
          <a:prstGeom prst="rect">
            <a:avLst/>
          </a:prstGeom>
        </p:spPr>
        <p:txBody>
          <a:bodyPr lIns="91439" tIns="45719" rIns="91439" bIns="45719" anchor="t">
            <a:noAutofit/>
          </a:bodyPr>
          <a:lstStyle/>
          <a:p>
            <a:endParaRPr/>
          </a:p>
        </p:txBody>
      </p:sp>
      <p:sp>
        <p:nvSpPr>
          <p:cNvPr id="39" name="标题文本"/>
          <p:cNvSpPr txBox="1">
            <a:spLocks noGrp="1"/>
          </p:cNvSpPr>
          <p:nvPr>
            <p:ph type="title" hasCustomPrompt="1"/>
          </p:nvPr>
        </p:nvSpPr>
        <p:spPr>
          <a:xfrm>
            <a:off x="2193727" y="446484"/>
            <a:ext cx="3750469" cy="2803923"/>
          </a:xfrm>
          <a:prstGeom prst="rect">
            <a:avLst/>
          </a:prstGeom>
        </p:spPr>
        <p:txBody>
          <a:bodyPr anchor="b"/>
          <a:lstStyle>
            <a:lvl1pPr>
              <a:defRPr sz="4200"/>
            </a:lvl1pPr>
          </a:lstStyle>
          <a:p>
            <a:r>
              <a:t>标题文本</a:t>
            </a:r>
          </a:p>
        </p:txBody>
      </p:sp>
      <p:sp>
        <p:nvSpPr>
          <p:cNvPr id="40" name="正文级别 1…"/>
          <p:cNvSpPr txBox="1">
            <a:spLocks noGrp="1"/>
          </p:cNvSpPr>
          <p:nvPr>
            <p:ph type="body" sz="quarter" idx="1" hasCustomPrompt="1"/>
          </p:nvPr>
        </p:nvSpPr>
        <p:spPr>
          <a:xfrm>
            <a:off x="2193727" y="3321844"/>
            <a:ext cx="3750469" cy="2893219"/>
          </a:xfrm>
          <a:prstGeom prst="rect">
            <a:avLst/>
          </a:prstGeom>
        </p:spPr>
        <p:txBody>
          <a:bodyPr anchor="t"/>
          <a:lstStyle>
            <a:lvl1pPr marL="0" indent="0" algn="ctr">
              <a:spcBef>
                <a:spcPts val="0"/>
              </a:spcBef>
              <a:buClrTx/>
              <a:buSzTx/>
              <a:buNone/>
              <a:defRPr sz="2600"/>
            </a:lvl1pPr>
            <a:lvl2pPr marL="0" indent="0" algn="ctr">
              <a:spcBef>
                <a:spcPts val="0"/>
              </a:spcBef>
              <a:buClrTx/>
              <a:buSzTx/>
              <a:buNone/>
              <a:defRPr sz="2600"/>
            </a:lvl2pPr>
            <a:lvl3pPr marL="0" indent="0" algn="ctr">
              <a:spcBef>
                <a:spcPts val="0"/>
              </a:spcBef>
              <a:buClrTx/>
              <a:buSzTx/>
              <a:buNone/>
              <a:defRPr sz="2600"/>
            </a:lvl3pPr>
            <a:lvl4pPr marL="0" indent="0" algn="ctr">
              <a:spcBef>
                <a:spcPts val="0"/>
              </a:spcBef>
              <a:buClrTx/>
              <a:buSzTx/>
              <a:buNone/>
              <a:defRPr sz="2600"/>
            </a:lvl4pPr>
            <a:lvl5pPr marL="0" indent="0" algn="ctr">
              <a:spcBef>
                <a:spcPts val="0"/>
              </a:spcBef>
              <a:buClrTx/>
              <a:buSzTx/>
              <a:buNone/>
              <a:defRPr sz="2600"/>
            </a:lvl5pPr>
          </a:lstStyle>
          <a:p>
            <a:r>
              <a:t>正文级别 1</a:t>
            </a:r>
          </a:p>
          <a:p>
            <a:pPr lvl="1"/>
            <a:r>
              <a:t>正文级别 2</a:t>
            </a:r>
          </a:p>
          <a:p>
            <a:pPr lvl="2"/>
            <a:r>
              <a:t>正文级别 3</a:t>
            </a:r>
          </a:p>
          <a:p>
            <a:pPr lvl="3"/>
            <a:r>
              <a:t>正文级别 4</a:t>
            </a:r>
          </a:p>
          <a:p>
            <a:pPr lvl="4"/>
            <a:r>
              <a:t>正文级别 5</a:t>
            </a:r>
          </a:p>
        </p:txBody>
      </p:sp>
      <p:sp>
        <p:nvSpPr>
          <p:cNvPr id="4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11388286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标题文本"/>
          <p:cNvSpPr txBox="1">
            <a:spLocks noGrp="1"/>
          </p:cNvSpPr>
          <p:nvPr>
            <p:ph type="title" hasCustomPrompt="1"/>
          </p:nvPr>
        </p:nvSpPr>
        <p:spPr>
          <a:prstGeom prst="rect">
            <a:avLst/>
          </a:prstGeom>
        </p:spPr>
        <p:txBody>
          <a:bodyPr/>
          <a:lstStyle/>
          <a:p>
            <a:r>
              <a:t>标题文本</a:t>
            </a:r>
          </a:p>
        </p:txBody>
      </p:sp>
      <p:sp>
        <p:nvSpPr>
          <p:cNvPr id="4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50416038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标题文本"/>
          <p:cNvSpPr txBox="1">
            <a:spLocks noGrp="1"/>
          </p:cNvSpPr>
          <p:nvPr>
            <p:ph type="title" hasCustomPrompt="1"/>
          </p:nvPr>
        </p:nvSpPr>
        <p:spPr>
          <a:prstGeom prst="rect">
            <a:avLst/>
          </a:prstGeom>
        </p:spPr>
        <p:txBody>
          <a:bodyPr/>
          <a:lstStyle/>
          <a:p>
            <a:r>
              <a:t>标题文本</a:t>
            </a:r>
          </a:p>
        </p:txBody>
      </p:sp>
      <p:sp>
        <p:nvSpPr>
          <p:cNvPr id="57" name="正文级别 1…"/>
          <p:cNvSpPr txBox="1">
            <a:spLocks noGrp="1"/>
          </p:cNvSpPr>
          <p:nvPr>
            <p:ph type="body" idx="1" hasCustomPrompt="1"/>
          </p:nvPr>
        </p:nvSpPr>
        <p:spPr>
          <a:prstGeom prst="rect">
            <a:avLst/>
          </a:prstGeom>
        </p:spPr>
        <p:txBody>
          <a:bodyPr/>
          <a:lstStyle>
            <a:lvl1pPr>
              <a:buClrTx/>
            </a:lvl1pPr>
            <a:lvl2pPr>
              <a:buClrTx/>
            </a:lvl2pPr>
            <a:lvl3pPr>
              <a:buClrTx/>
            </a:lvl3pPr>
            <a:lvl4pPr>
              <a:buClrTx/>
            </a:lvl4pPr>
            <a:lvl5pPr>
              <a:buClrTx/>
            </a:lvl5pPr>
          </a:lstStyle>
          <a:p>
            <a:r>
              <a:t>正文级别 1</a:t>
            </a:r>
          </a:p>
          <a:p>
            <a:pPr lvl="1"/>
            <a:r>
              <a:t>正文级别 2</a:t>
            </a:r>
          </a:p>
          <a:p>
            <a:pPr lvl="2"/>
            <a:r>
              <a:t>正文级别 3</a:t>
            </a:r>
          </a:p>
          <a:p>
            <a:pPr lvl="3"/>
            <a:r>
              <a:t>正文级别 4</a:t>
            </a:r>
          </a:p>
          <a:p>
            <a:pPr lvl="4"/>
            <a:r>
              <a:t>正文级别 5</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77384006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图像"/>
          <p:cNvSpPr>
            <a:spLocks noGrp="1"/>
          </p:cNvSpPr>
          <p:nvPr>
            <p:ph type="pic" sz="quarter" idx="13"/>
          </p:nvPr>
        </p:nvSpPr>
        <p:spPr>
          <a:xfrm>
            <a:off x="6247804" y="1821656"/>
            <a:ext cx="3750469" cy="4420196"/>
          </a:xfrm>
          <a:prstGeom prst="rect">
            <a:avLst/>
          </a:prstGeom>
        </p:spPr>
        <p:txBody>
          <a:bodyPr lIns="91439" tIns="45719" rIns="91439" bIns="45719" anchor="t">
            <a:noAutofit/>
          </a:bodyPr>
          <a:lstStyle/>
          <a:p>
            <a:endParaRPr/>
          </a:p>
        </p:txBody>
      </p:sp>
      <p:sp>
        <p:nvSpPr>
          <p:cNvPr id="66" name="标题文本"/>
          <p:cNvSpPr txBox="1">
            <a:spLocks noGrp="1"/>
          </p:cNvSpPr>
          <p:nvPr>
            <p:ph type="title" hasCustomPrompt="1"/>
          </p:nvPr>
        </p:nvSpPr>
        <p:spPr>
          <a:prstGeom prst="rect">
            <a:avLst/>
          </a:prstGeom>
        </p:spPr>
        <p:txBody>
          <a:bodyPr/>
          <a:lstStyle/>
          <a:p>
            <a:r>
              <a:t>标题文本</a:t>
            </a:r>
          </a:p>
        </p:txBody>
      </p:sp>
      <p:sp>
        <p:nvSpPr>
          <p:cNvPr id="67" name="正文级别 1…"/>
          <p:cNvSpPr txBox="1">
            <a:spLocks noGrp="1"/>
          </p:cNvSpPr>
          <p:nvPr>
            <p:ph type="body" sz="quarter" idx="1" hasCustomPrompt="1"/>
          </p:nvPr>
        </p:nvSpPr>
        <p:spPr>
          <a:xfrm>
            <a:off x="2193727" y="1821656"/>
            <a:ext cx="3750469" cy="4420196"/>
          </a:xfrm>
          <a:prstGeom prst="rect">
            <a:avLst/>
          </a:prstGeom>
        </p:spPr>
        <p:txBody>
          <a:bodyPr/>
          <a:lstStyle>
            <a:lvl1pPr marL="232728" indent="-232728">
              <a:spcBef>
                <a:spcPts val="2250"/>
              </a:spcBef>
              <a:buClrTx/>
              <a:defRPr sz="1900"/>
            </a:lvl1pPr>
            <a:lvl2pPr marL="404178" indent="-232728">
              <a:spcBef>
                <a:spcPts val="2250"/>
              </a:spcBef>
              <a:buClrTx/>
              <a:defRPr sz="1900"/>
            </a:lvl2pPr>
            <a:lvl3pPr marL="575628" indent="-232728">
              <a:spcBef>
                <a:spcPts val="2250"/>
              </a:spcBef>
              <a:buClrTx/>
              <a:defRPr sz="1900"/>
            </a:lvl3pPr>
            <a:lvl4pPr marL="747078" indent="-232728">
              <a:spcBef>
                <a:spcPts val="2250"/>
              </a:spcBef>
              <a:buClrTx/>
              <a:defRPr sz="1900"/>
            </a:lvl4pPr>
            <a:lvl5pPr marL="918528" indent="-232728">
              <a:spcBef>
                <a:spcPts val="2250"/>
              </a:spcBef>
              <a:buClrTx/>
              <a:defRPr sz="1900"/>
            </a:lvl5pPr>
          </a:lstStyle>
          <a:p>
            <a:r>
              <a:t>正文级别 1</a:t>
            </a:r>
          </a:p>
          <a:p>
            <a:pPr lvl="1"/>
            <a:r>
              <a:t>正文级别 2</a:t>
            </a:r>
          </a:p>
          <a:p>
            <a:pPr lvl="2"/>
            <a:r>
              <a:t>正文级别 3</a:t>
            </a:r>
          </a:p>
          <a:p>
            <a:pPr lvl="3"/>
            <a:r>
              <a:t>正文级别 4</a:t>
            </a:r>
          </a:p>
          <a:p>
            <a:pPr lvl="4"/>
            <a:r>
              <a:t>正文级别 5</a:t>
            </a:r>
          </a:p>
        </p:txBody>
      </p:sp>
      <p:sp>
        <p:nvSpPr>
          <p:cNvPr id="6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788406591"/>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正文级别 1…"/>
          <p:cNvSpPr txBox="1">
            <a:spLocks noGrp="1"/>
          </p:cNvSpPr>
          <p:nvPr>
            <p:ph type="body" idx="1" hasCustomPrompt="1"/>
          </p:nvPr>
        </p:nvSpPr>
        <p:spPr>
          <a:xfrm>
            <a:off x="2193727" y="892969"/>
            <a:ext cx="7804547" cy="5072063"/>
          </a:xfrm>
          <a:prstGeom prst="rect">
            <a:avLst/>
          </a:prstGeom>
        </p:spPr>
        <p:txBody>
          <a:bodyPr/>
          <a:lstStyle>
            <a:lvl1pPr>
              <a:buClrTx/>
            </a:lvl1pPr>
            <a:lvl2pPr>
              <a:buClrTx/>
            </a:lvl2pPr>
            <a:lvl3pPr>
              <a:buClrTx/>
            </a:lvl3pPr>
            <a:lvl4pPr>
              <a:buClrTx/>
            </a:lvl4pPr>
            <a:lvl5pPr>
              <a:buClrTx/>
            </a:lvl5pPr>
          </a:lstStyle>
          <a:p>
            <a:r>
              <a:t>正文级别 1</a:t>
            </a:r>
          </a:p>
          <a:p>
            <a:pPr lvl="1"/>
            <a:r>
              <a:t>正文级别 2</a:t>
            </a:r>
          </a:p>
          <a:p>
            <a:pPr lvl="2"/>
            <a:r>
              <a:t>正文级别 3</a:t>
            </a:r>
          </a:p>
          <a:p>
            <a:pPr lvl="3"/>
            <a:r>
              <a:t>正文级别 4</a:t>
            </a:r>
          </a:p>
          <a:p>
            <a:pPr lvl="4"/>
            <a:r>
              <a:t>正文级别 5</a:t>
            </a:r>
          </a:p>
        </p:txBody>
      </p:sp>
      <p:sp>
        <p:nvSpPr>
          <p:cNvPr id="7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895781988"/>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图像"/>
          <p:cNvSpPr>
            <a:spLocks noGrp="1"/>
          </p:cNvSpPr>
          <p:nvPr>
            <p:ph type="pic" sz="quarter" idx="13"/>
          </p:nvPr>
        </p:nvSpPr>
        <p:spPr>
          <a:xfrm>
            <a:off x="6256734" y="3491508"/>
            <a:ext cx="3750470" cy="2741415"/>
          </a:xfrm>
          <a:prstGeom prst="rect">
            <a:avLst/>
          </a:prstGeom>
        </p:spPr>
        <p:txBody>
          <a:bodyPr lIns="91439" tIns="45719" rIns="91439" bIns="45719" anchor="t">
            <a:noAutofit/>
          </a:bodyPr>
          <a:lstStyle/>
          <a:p>
            <a:endParaRPr/>
          </a:p>
        </p:txBody>
      </p:sp>
      <p:sp>
        <p:nvSpPr>
          <p:cNvPr id="84" name="图像"/>
          <p:cNvSpPr>
            <a:spLocks noGrp="1"/>
          </p:cNvSpPr>
          <p:nvPr>
            <p:ph type="pic" sz="quarter" idx="14"/>
          </p:nvPr>
        </p:nvSpPr>
        <p:spPr>
          <a:xfrm>
            <a:off x="6256734" y="446484"/>
            <a:ext cx="3750470" cy="2741415"/>
          </a:xfrm>
          <a:prstGeom prst="rect">
            <a:avLst/>
          </a:prstGeom>
        </p:spPr>
        <p:txBody>
          <a:bodyPr lIns="91439" tIns="45719" rIns="91439" bIns="45719" anchor="t">
            <a:noAutofit/>
          </a:bodyPr>
          <a:lstStyle/>
          <a:p>
            <a:endParaRPr/>
          </a:p>
        </p:txBody>
      </p:sp>
      <p:sp>
        <p:nvSpPr>
          <p:cNvPr id="85" name="图像"/>
          <p:cNvSpPr>
            <a:spLocks noGrp="1"/>
          </p:cNvSpPr>
          <p:nvPr>
            <p:ph type="pic" sz="half" idx="15"/>
          </p:nvPr>
        </p:nvSpPr>
        <p:spPr>
          <a:xfrm>
            <a:off x="2193727" y="446484"/>
            <a:ext cx="3750469" cy="5786438"/>
          </a:xfrm>
          <a:prstGeom prst="rect">
            <a:avLst/>
          </a:prstGeom>
        </p:spPr>
        <p:txBody>
          <a:bodyPr lIns="91439" tIns="45719" rIns="91439" bIns="45719" anchor="t">
            <a:noAutofit/>
          </a:bodyPr>
          <a:lstStyle/>
          <a:p>
            <a:endParaRPr/>
          </a:p>
        </p:txBody>
      </p:sp>
      <p:sp>
        <p:nvSpPr>
          <p:cNvPr id="8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88257005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Johnny Appleseed"/>
          <p:cNvSpPr txBox="1">
            <a:spLocks noGrp="1"/>
          </p:cNvSpPr>
          <p:nvPr>
            <p:ph type="body" sz="quarter" idx="13" hasCustomPrompt="1"/>
          </p:nvPr>
        </p:nvSpPr>
        <p:spPr>
          <a:xfrm>
            <a:off x="2416969" y="4473773"/>
            <a:ext cx="7358063" cy="390491"/>
          </a:xfrm>
          <a:prstGeom prst="rect">
            <a:avLst/>
          </a:prstGeom>
        </p:spPr>
        <p:txBody>
          <a:bodyPr anchor="t">
            <a:spAutoFit/>
          </a:bodyPr>
          <a:lstStyle>
            <a:lvl1pPr marL="0" indent="0" algn="ctr">
              <a:spcBef>
                <a:spcPts val="0"/>
              </a:spcBef>
              <a:buClrTx/>
              <a:buSzTx/>
              <a:buNone/>
              <a:defRPr sz="1600" i="1"/>
            </a:lvl1pPr>
          </a:lstStyle>
          <a:p>
            <a:r>
              <a:t>–Johnny Appleseed</a:t>
            </a:r>
          </a:p>
        </p:txBody>
      </p:sp>
      <p:sp>
        <p:nvSpPr>
          <p:cNvPr id="94" name="“在此键入引文。”"/>
          <p:cNvSpPr txBox="1">
            <a:spLocks noGrp="1"/>
          </p:cNvSpPr>
          <p:nvPr>
            <p:ph type="body" sz="quarter" idx="14" hasCustomPrompt="1"/>
          </p:nvPr>
        </p:nvSpPr>
        <p:spPr>
          <a:xfrm>
            <a:off x="2416969" y="2994752"/>
            <a:ext cx="7358063" cy="498212"/>
          </a:xfrm>
          <a:prstGeom prst="rect">
            <a:avLst/>
          </a:prstGeom>
        </p:spPr>
        <p:txBody>
          <a:bodyPr>
            <a:spAutoFit/>
          </a:bodyPr>
          <a:lstStyle>
            <a:lvl1pPr marL="0" indent="0" algn="ctr">
              <a:spcBef>
                <a:spcPts val="0"/>
              </a:spcBef>
              <a:buClrTx/>
              <a:buSzTx/>
              <a:buNone/>
              <a:defRPr sz="2300">
                <a:latin typeface="+mn-lt"/>
                <a:ea typeface="+mn-ea"/>
                <a:cs typeface="+mn-cs"/>
                <a:sym typeface="Helvetica Neue Medium"/>
              </a:defRPr>
            </a:lvl1pPr>
          </a:lstStyle>
          <a:p>
            <a:r>
              <a:t>“在此键入引文。”</a:t>
            </a:r>
          </a:p>
        </p:txBody>
      </p:sp>
      <p:sp>
        <p:nvSpPr>
          <p:cNvPr id="95"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40483968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2193727" y="178594"/>
            <a:ext cx="7804547" cy="1518048"/>
          </a:xfrm>
          <a:prstGeom prst="rect">
            <a:avLst/>
          </a:prstGeom>
          <a:ln w="12700">
            <a:miter lim="400000"/>
          </a:ln>
        </p:spPr>
        <p:txBody>
          <a:bodyPr lIns="71437" tIns="71437" rIns="71437" bIns="71437" anchor="ctr">
            <a:normAutofit/>
          </a:bodyPr>
          <a:lstStyle/>
          <a:p>
            <a:r>
              <a:t>标题文本</a:t>
            </a:r>
          </a:p>
        </p:txBody>
      </p:sp>
      <p:sp>
        <p:nvSpPr>
          <p:cNvPr id="3" name="正文级别 1…"/>
          <p:cNvSpPr txBox="1">
            <a:spLocks noGrp="1"/>
          </p:cNvSpPr>
          <p:nvPr>
            <p:ph type="body" idx="1"/>
          </p:nvPr>
        </p:nvSpPr>
        <p:spPr>
          <a:xfrm>
            <a:off x="2193727" y="1821656"/>
            <a:ext cx="7804547" cy="4420196"/>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5977052" y="6536531"/>
            <a:ext cx="355866" cy="313546"/>
          </a:xfrm>
          <a:prstGeom prst="rect">
            <a:avLst/>
          </a:prstGeom>
          <a:ln w="12700">
            <a:miter lim="400000"/>
          </a:ln>
        </p:spPr>
        <p:txBody>
          <a:bodyPr wrap="none" lIns="71437" tIns="71437" rIns="71437" bIns="71437">
            <a:spAutoFit/>
          </a:bodyPr>
          <a:lstStyle>
            <a:lvl1pPr>
              <a:defRPr sz="1100" b="0">
                <a:latin typeface="Helvetica Neue Light"/>
                <a:ea typeface="Helvetica Neue Light"/>
                <a:cs typeface="Helvetica Neue Light"/>
                <a:sym typeface="Helvetica Neue Light"/>
              </a:defRPr>
            </a:lvl1pPr>
          </a:lstStyle>
          <a:p>
            <a:fld id="{86CB4B4D-7CA3-9044-876B-883B54F8677D}" type="slidenum">
              <a:rPr/>
              <a:t>‹#›</a:t>
            </a:fld>
            <a:endParaRPr/>
          </a:p>
        </p:txBody>
      </p:sp>
    </p:spTree>
    <p:extLst>
      <p:ext uri="{BB962C8B-B14F-4D97-AF65-F5344CB8AC3E}">
        <p14:creationId xmlns:p14="http://schemas.microsoft.com/office/powerpoint/2010/main" val="224317233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1" r:id="rId13"/>
  </p:sldLayoutIdLst>
  <p:transition spd="med"/>
  <p:txStyles>
    <p:titleStyle>
      <a:lvl1pPr marL="0" marR="0" indent="0" algn="ctr" defTabSz="410845" rtl="0" latinLnBrk="0">
        <a:lnSpc>
          <a:spcPct val="100000"/>
        </a:lnSpc>
        <a:spcBef>
          <a:spcPts val="0"/>
        </a:spcBef>
        <a:spcAft>
          <a:spcPts val="0"/>
        </a:spcAft>
        <a:buClrTx/>
        <a:buSzTx/>
        <a:buFontTx/>
        <a:buNone/>
        <a:defRPr sz="5600" b="0" i="0" u="none" strike="noStrike" cap="none" spc="0" baseline="0">
          <a:ln>
            <a:noFill/>
          </a:ln>
          <a:solidFill>
            <a:srgbClr val="FFFFFF"/>
          </a:solidFill>
          <a:uFillTx/>
          <a:latin typeface="+mn-lt"/>
          <a:ea typeface="+mn-ea"/>
          <a:cs typeface="+mn-cs"/>
          <a:sym typeface="Helvetica Neue Medium"/>
        </a:defRPr>
      </a:lvl1pPr>
      <a:lvl2pPr marL="0" marR="0" indent="0" algn="ctr" defTabSz="410845" rtl="0" latinLnBrk="0">
        <a:lnSpc>
          <a:spcPct val="100000"/>
        </a:lnSpc>
        <a:spcBef>
          <a:spcPts val="0"/>
        </a:spcBef>
        <a:spcAft>
          <a:spcPts val="0"/>
        </a:spcAft>
        <a:buClrTx/>
        <a:buSzTx/>
        <a:buFontTx/>
        <a:buNone/>
        <a:defRPr sz="5600" b="0" i="0" u="none" strike="noStrike" cap="none" spc="0" baseline="0">
          <a:ln>
            <a:noFill/>
          </a:ln>
          <a:solidFill>
            <a:srgbClr val="FFFFFF"/>
          </a:solidFill>
          <a:uFillTx/>
          <a:latin typeface="+mn-lt"/>
          <a:ea typeface="+mn-ea"/>
          <a:cs typeface="+mn-cs"/>
          <a:sym typeface="Helvetica Neue Medium"/>
        </a:defRPr>
      </a:lvl2pPr>
      <a:lvl3pPr marL="0" marR="0" indent="0" algn="ctr" defTabSz="410845" rtl="0" latinLnBrk="0">
        <a:lnSpc>
          <a:spcPct val="100000"/>
        </a:lnSpc>
        <a:spcBef>
          <a:spcPts val="0"/>
        </a:spcBef>
        <a:spcAft>
          <a:spcPts val="0"/>
        </a:spcAft>
        <a:buClrTx/>
        <a:buSzTx/>
        <a:buFontTx/>
        <a:buNone/>
        <a:defRPr sz="5600" b="0" i="0" u="none" strike="noStrike" cap="none" spc="0" baseline="0">
          <a:ln>
            <a:noFill/>
          </a:ln>
          <a:solidFill>
            <a:srgbClr val="FFFFFF"/>
          </a:solidFill>
          <a:uFillTx/>
          <a:latin typeface="+mn-lt"/>
          <a:ea typeface="+mn-ea"/>
          <a:cs typeface="+mn-cs"/>
          <a:sym typeface="Helvetica Neue Medium"/>
        </a:defRPr>
      </a:lvl3pPr>
      <a:lvl4pPr marL="0" marR="0" indent="0" algn="ctr" defTabSz="410845" rtl="0" latinLnBrk="0">
        <a:lnSpc>
          <a:spcPct val="100000"/>
        </a:lnSpc>
        <a:spcBef>
          <a:spcPts val="0"/>
        </a:spcBef>
        <a:spcAft>
          <a:spcPts val="0"/>
        </a:spcAft>
        <a:buClrTx/>
        <a:buSzTx/>
        <a:buFontTx/>
        <a:buNone/>
        <a:defRPr sz="5600" b="0" i="0" u="none" strike="noStrike" cap="none" spc="0" baseline="0">
          <a:ln>
            <a:noFill/>
          </a:ln>
          <a:solidFill>
            <a:srgbClr val="FFFFFF"/>
          </a:solidFill>
          <a:uFillTx/>
          <a:latin typeface="+mn-lt"/>
          <a:ea typeface="+mn-ea"/>
          <a:cs typeface="+mn-cs"/>
          <a:sym typeface="Helvetica Neue Medium"/>
        </a:defRPr>
      </a:lvl4pPr>
      <a:lvl5pPr marL="0" marR="0" indent="0" algn="ctr" defTabSz="410845" rtl="0" latinLnBrk="0">
        <a:lnSpc>
          <a:spcPct val="100000"/>
        </a:lnSpc>
        <a:spcBef>
          <a:spcPts val="0"/>
        </a:spcBef>
        <a:spcAft>
          <a:spcPts val="0"/>
        </a:spcAft>
        <a:buClrTx/>
        <a:buSzTx/>
        <a:buFontTx/>
        <a:buNone/>
        <a:defRPr sz="5600" b="0" i="0" u="none" strike="noStrike" cap="none" spc="0" baseline="0">
          <a:ln>
            <a:noFill/>
          </a:ln>
          <a:solidFill>
            <a:srgbClr val="FFFFFF"/>
          </a:solidFill>
          <a:uFillTx/>
          <a:latin typeface="+mn-lt"/>
          <a:ea typeface="+mn-ea"/>
          <a:cs typeface="+mn-cs"/>
          <a:sym typeface="Helvetica Neue Medium"/>
        </a:defRPr>
      </a:lvl5pPr>
      <a:lvl6pPr marL="0" marR="0" indent="0" algn="ctr" defTabSz="410845" rtl="0" latinLnBrk="0">
        <a:lnSpc>
          <a:spcPct val="100000"/>
        </a:lnSpc>
        <a:spcBef>
          <a:spcPts val="0"/>
        </a:spcBef>
        <a:spcAft>
          <a:spcPts val="0"/>
        </a:spcAft>
        <a:buClrTx/>
        <a:buSzTx/>
        <a:buFontTx/>
        <a:buNone/>
        <a:defRPr sz="5600" b="0" i="0" u="none" strike="noStrike" cap="none" spc="0" baseline="0">
          <a:ln>
            <a:noFill/>
          </a:ln>
          <a:solidFill>
            <a:srgbClr val="FFFFFF"/>
          </a:solidFill>
          <a:uFillTx/>
          <a:latin typeface="+mn-lt"/>
          <a:ea typeface="+mn-ea"/>
          <a:cs typeface="+mn-cs"/>
          <a:sym typeface="Helvetica Neue Medium"/>
        </a:defRPr>
      </a:lvl6pPr>
      <a:lvl7pPr marL="0" marR="0" indent="0" algn="ctr" defTabSz="410845" rtl="0" latinLnBrk="0">
        <a:lnSpc>
          <a:spcPct val="100000"/>
        </a:lnSpc>
        <a:spcBef>
          <a:spcPts val="0"/>
        </a:spcBef>
        <a:spcAft>
          <a:spcPts val="0"/>
        </a:spcAft>
        <a:buClrTx/>
        <a:buSzTx/>
        <a:buFontTx/>
        <a:buNone/>
        <a:defRPr sz="5600" b="0" i="0" u="none" strike="noStrike" cap="none" spc="0" baseline="0">
          <a:ln>
            <a:noFill/>
          </a:ln>
          <a:solidFill>
            <a:srgbClr val="FFFFFF"/>
          </a:solidFill>
          <a:uFillTx/>
          <a:latin typeface="+mn-lt"/>
          <a:ea typeface="+mn-ea"/>
          <a:cs typeface="+mn-cs"/>
          <a:sym typeface="Helvetica Neue Medium"/>
        </a:defRPr>
      </a:lvl7pPr>
      <a:lvl8pPr marL="0" marR="0" indent="0" algn="ctr" defTabSz="410845" rtl="0" latinLnBrk="0">
        <a:lnSpc>
          <a:spcPct val="100000"/>
        </a:lnSpc>
        <a:spcBef>
          <a:spcPts val="0"/>
        </a:spcBef>
        <a:spcAft>
          <a:spcPts val="0"/>
        </a:spcAft>
        <a:buClrTx/>
        <a:buSzTx/>
        <a:buFontTx/>
        <a:buNone/>
        <a:defRPr sz="5600" b="0" i="0" u="none" strike="noStrike" cap="none" spc="0" baseline="0">
          <a:ln>
            <a:noFill/>
          </a:ln>
          <a:solidFill>
            <a:srgbClr val="FFFFFF"/>
          </a:solidFill>
          <a:uFillTx/>
          <a:latin typeface="+mn-lt"/>
          <a:ea typeface="+mn-ea"/>
          <a:cs typeface="+mn-cs"/>
          <a:sym typeface="Helvetica Neue Medium"/>
        </a:defRPr>
      </a:lvl8pPr>
      <a:lvl9pPr marL="0" marR="0" indent="0" algn="ctr" defTabSz="410845" rtl="0" latinLnBrk="0">
        <a:lnSpc>
          <a:spcPct val="100000"/>
        </a:lnSpc>
        <a:spcBef>
          <a:spcPts val="0"/>
        </a:spcBef>
        <a:spcAft>
          <a:spcPts val="0"/>
        </a:spcAft>
        <a:buClrTx/>
        <a:buSzTx/>
        <a:buFontTx/>
        <a:buNone/>
        <a:defRPr sz="5600" b="0" i="0" u="none" strike="noStrike" cap="none" spc="0" baseline="0">
          <a:ln>
            <a:noFill/>
          </a:ln>
          <a:solidFill>
            <a:srgbClr val="FFFFFF"/>
          </a:solidFill>
          <a:uFillTx/>
          <a:latin typeface="+mn-lt"/>
          <a:ea typeface="+mn-ea"/>
          <a:cs typeface="+mn-cs"/>
          <a:sym typeface="Helvetica Neue Medium"/>
        </a:defRPr>
      </a:lvl9pPr>
    </p:titleStyle>
    <p:bodyStyle>
      <a:lvl1pPr marL="305435" marR="0" indent="-305435" algn="l" defTabSz="410845" rtl="0" latinLnBrk="0">
        <a:lnSpc>
          <a:spcPct val="100000"/>
        </a:lnSpc>
        <a:spcBef>
          <a:spcPts val="2950"/>
        </a:spcBef>
        <a:spcAft>
          <a:spcPts val="0"/>
        </a:spcAft>
        <a:buClr>
          <a:srgbClr val="FFFFFF"/>
        </a:buClr>
        <a:buSzPct val="145000"/>
        <a:buFontTx/>
        <a:buChar char="•"/>
        <a:defRPr sz="22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1pPr>
      <a:lvl2pPr marL="527685" marR="0" indent="-305435" algn="l" defTabSz="410845" rtl="0" latinLnBrk="0">
        <a:lnSpc>
          <a:spcPct val="100000"/>
        </a:lnSpc>
        <a:spcBef>
          <a:spcPts val="2950"/>
        </a:spcBef>
        <a:spcAft>
          <a:spcPts val="0"/>
        </a:spcAft>
        <a:buClr>
          <a:srgbClr val="FFFFFF"/>
        </a:buClr>
        <a:buSzPct val="145000"/>
        <a:buFontTx/>
        <a:buChar char="•"/>
        <a:defRPr sz="22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2pPr>
      <a:lvl3pPr marL="749935" marR="0" indent="-305435" algn="l" defTabSz="410845" rtl="0" latinLnBrk="0">
        <a:lnSpc>
          <a:spcPct val="100000"/>
        </a:lnSpc>
        <a:spcBef>
          <a:spcPts val="2950"/>
        </a:spcBef>
        <a:spcAft>
          <a:spcPts val="0"/>
        </a:spcAft>
        <a:buClr>
          <a:srgbClr val="FFFFFF"/>
        </a:buClr>
        <a:buSzPct val="145000"/>
        <a:buFontTx/>
        <a:buChar char="•"/>
        <a:defRPr sz="22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3pPr>
      <a:lvl4pPr marL="972185" marR="0" indent="-305435" algn="l" defTabSz="410845" rtl="0" latinLnBrk="0">
        <a:lnSpc>
          <a:spcPct val="100000"/>
        </a:lnSpc>
        <a:spcBef>
          <a:spcPts val="2950"/>
        </a:spcBef>
        <a:spcAft>
          <a:spcPts val="0"/>
        </a:spcAft>
        <a:buClr>
          <a:srgbClr val="FFFFFF"/>
        </a:buClr>
        <a:buSzPct val="145000"/>
        <a:buFontTx/>
        <a:buChar char="•"/>
        <a:defRPr sz="22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4pPr>
      <a:lvl5pPr marL="1194435" marR="0" indent="-305435" algn="l" defTabSz="410845" rtl="0" latinLnBrk="0">
        <a:lnSpc>
          <a:spcPct val="100000"/>
        </a:lnSpc>
        <a:spcBef>
          <a:spcPts val="2950"/>
        </a:spcBef>
        <a:spcAft>
          <a:spcPts val="0"/>
        </a:spcAft>
        <a:buClr>
          <a:srgbClr val="FFFFFF"/>
        </a:buClr>
        <a:buSzPct val="145000"/>
        <a:buFontTx/>
        <a:buChar char="•"/>
        <a:defRPr sz="22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5pPr>
      <a:lvl6pPr marL="1416685" marR="0" indent="-305435" algn="l" defTabSz="410845" rtl="0" latinLnBrk="0">
        <a:lnSpc>
          <a:spcPct val="100000"/>
        </a:lnSpc>
        <a:spcBef>
          <a:spcPts val="2950"/>
        </a:spcBef>
        <a:spcAft>
          <a:spcPts val="0"/>
        </a:spcAft>
        <a:buClr>
          <a:srgbClr val="FFFFFF"/>
        </a:buClr>
        <a:buSzPct val="145000"/>
        <a:buFontTx/>
        <a:buChar char="•"/>
        <a:defRPr sz="22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6pPr>
      <a:lvl7pPr marL="1638935" marR="0" indent="-305435" algn="l" defTabSz="410845" rtl="0" latinLnBrk="0">
        <a:lnSpc>
          <a:spcPct val="100000"/>
        </a:lnSpc>
        <a:spcBef>
          <a:spcPts val="2950"/>
        </a:spcBef>
        <a:spcAft>
          <a:spcPts val="0"/>
        </a:spcAft>
        <a:buClr>
          <a:srgbClr val="FFFFFF"/>
        </a:buClr>
        <a:buSzPct val="145000"/>
        <a:buFontTx/>
        <a:buChar char="•"/>
        <a:defRPr sz="22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7pPr>
      <a:lvl8pPr marL="1861185" marR="0" indent="-305435" algn="l" defTabSz="410845" rtl="0" latinLnBrk="0">
        <a:lnSpc>
          <a:spcPct val="100000"/>
        </a:lnSpc>
        <a:spcBef>
          <a:spcPts val="2950"/>
        </a:spcBef>
        <a:spcAft>
          <a:spcPts val="0"/>
        </a:spcAft>
        <a:buClr>
          <a:srgbClr val="FFFFFF"/>
        </a:buClr>
        <a:buSzPct val="145000"/>
        <a:buFontTx/>
        <a:buChar char="•"/>
        <a:defRPr sz="22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8pPr>
      <a:lvl9pPr marL="2083435" marR="0" indent="-305435" algn="l" defTabSz="410845" rtl="0" latinLnBrk="0">
        <a:lnSpc>
          <a:spcPct val="100000"/>
        </a:lnSpc>
        <a:spcBef>
          <a:spcPts val="2950"/>
        </a:spcBef>
        <a:spcAft>
          <a:spcPts val="0"/>
        </a:spcAft>
        <a:buClr>
          <a:srgbClr val="FFFFFF"/>
        </a:buClr>
        <a:buSzPct val="145000"/>
        <a:buFontTx/>
        <a:buChar char="•"/>
        <a:defRPr sz="2200" b="0" i="0" u="none" strike="noStrike" cap="none" spc="0" baseline="0">
          <a:ln>
            <a:noFill/>
          </a:ln>
          <a:solidFill>
            <a:srgbClr val="FFFFFF"/>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410845"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Helvetica Neue Light"/>
        </a:defRPr>
      </a:lvl1pPr>
      <a:lvl2pPr marL="0" marR="0" indent="114300" algn="ctr" defTabSz="410845"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Helvetica Neue Light"/>
        </a:defRPr>
      </a:lvl2pPr>
      <a:lvl3pPr marL="0" marR="0" indent="228600" algn="ctr" defTabSz="410845"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Helvetica Neue Light"/>
        </a:defRPr>
      </a:lvl3pPr>
      <a:lvl4pPr marL="0" marR="0" indent="342900" algn="ctr" defTabSz="410845"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Helvetica Neue Light"/>
        </a:defRPr>
      </a:lvl4pPr>
      <a:lvl5pPr marL="0" marR="0" indent="457200" algn="ctr" defTabSz="410845"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Helvetica Neue Light"/>
        </a:defRPr>
      </a:lvl5pPr>
      <a:lvl6pPr marL="0" marR="0" indent="571500" algn="ctr" defTabSz="410845"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Helvetica Neue Light"/>
        </a:defRPr>
      </a:lvl6pPr>
      <a:lvl7pPr marL="0" marR="0" indent="685800" algn="ctr" defTabSz="410845"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Helvetica Neue Light"/>
        </a:defRPr>
      </a:lvl7pPr>
      <a:lvl8pPr marL="0" marR="0" indent="800100" algn="ctr" defTabSz="410845"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Helvetica Neue Light"/>
        </a:defRPr>
      </a:lvl8pPr>
      <a:lvl9pPr marL="0" marR="0" indent="914400" algn="ctr" defTabSz="410845" latinLnBrk="0">
        <a:lnSpc>
          <a:spcPct val="100000"/>
        </a:lnSpc>
        <a:spcBef>
          <a:spcPts val="0"/>
        </a:spcBef>
        <a:spcAft>
          <a:spcPts val="0"/>
        </a:spcAft>
        <a:buClrTx/>
        <a:buSzTx/>
        <a:buFontTx/>
        <a:buNone/>
        <a:defRPr sz="11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1.xml"/><Relationship Id="rId5" Type="http://schemas.openxmlformats.org/officeDocument/2006/relationships/image" Target="../media/image4.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矩形"/>
          <p:cNvSpPr/>
          <p:nvPr/>
        </p:nvSpPr>
        <p:spPr>
          <a:xfrm>
            <a:off x="1957270" y="997518"/>
            <a:ext cx="8954763" cy="2364072"/>
          </a:xfrm>
          <a:prstGeom prst="rect">
            <a:avLst/>
          </a:prstGeom>
          <a:ln w="254000">
            <a:solidFill>
              <a:srgbClr val="FFFFFF"/>
            </a:solidFill>
            <a:miter lim="400000"/>
          </a:ln>
        </p:spPr>
        <p:txBody>
          <a:bodyPr lIns="35719" tIns="35719" rIns="35719" bIns="35719" anchor="ctr"/>
          <a:lstStyle/>
          <a:p>
            <a:pPr>
              <a:defRPr sz="3000" b="0">
                <a:latin typeface="+mn-lt"/>
                <a:ea typeface="+mn-ea"/>
                <a:cs typeface="+mn-cs"/>
                <a:sym typeface="Helvetica Neue Medium"/>
              </a:defRPr>
            </a:pPr>
            <a:endParaRPr sz="1600"/>
          </a:p>
        </p:txBody>
      </p:sp>
      <p:sp>
        <p:nvSpPr>
          <p:cNvPr id="120" name="矩形"/>
          <p:cNvSpPr/>
          <p:nvPr/>
        </p:nvSpPr>
        <p:spPr>
          <a:xfrm>
            <a:off x="668942" y="1954839"/>
            <a:ext cx="10811961" cy="870658"/>
          </a:xfrm>
          <a:prstGeom prst="rect">
            <a:avLst/>
          </a:prstGeom>
          <a:solidFill>
            <a:srgbClr val="000000"/>
          </a:solidFill>
          <a:ln w="12700">
            <a:miter lim="400000"/>
          </a:ln>
        </p:spPr>
        <p:txBody>
          <a:bodyPr lIns="35719" tIns="35719" rIns="35719" bIns="35719" anchor="ctr"/>
          <a:lstStyle/>
          <a:p>
            <a:pPr>
              <a:defRPr sz="3000" b="0">
                <a:latin typeface="+mn-lt"/>
                <a:ea typeface="+mn-ea"/>
                <a:cs typeface="+mn-cs"/>
                <a:sym typeface="Helvetica Neue Medium"/>
              </a:defRPr>
            </a:pPr>
            <a:endParaRPr sz="1600"/>
          </a:p>
        </p:txBody>
      </p:sp>
      <p:sp>
        <p:nvSpPr>
          <p:cNvPr id="121" name="九民会议纪要"/>
          <p:cNvSpPr txBox="1">
            <a:spLocks noGrp="1"/>
          </p:cNvSpPr>
          <p:nvPr>
            <p:ph type="ctrTitle"/>
          </p:nvPr>
        </p:nvSpPr>
        <p:spPr>
          <a:xfrm>
            <a:off x="1392330" y="1954839"/>
            <a:ext cx="10084645" cy="1099258"/>
          </a:xfrm>
          <a:prstGeom prst="rect">
            <a:avLst/>
          </a:prstGeom>
        </p:spPr>
        <p:txBody>
          <a:bodyPr>
            <a:normAutofit fontScale="90000"/>
            <a:scene3d>
              <a:camera prst="orthographicFront"/>
              <a:lightRig rig="soft" dir="t">
                <a:rot lat="0" lon="0" rev="15600000"/>
              </a:lightRig>
            </a:scene3d>
            <a:sp3d extrusionH="57150" prstMaterial="softEdge">
              <a:bevelT w="25400" h="38100"/>
            </a:sp3d>
          </a:bodyPr>
          <a:lstStyle/>
          <a:p>
            <a:pPr lvl="1">
              <a:lnSpc>
                <a:spcPct val="80000"/>
              </a:lnSpc>
              <a:defRPr sz="12700">
                <a:solidFill>
                  <a:schemeClr val="accent5"/>
                </a:solidFill>
                <a:latin typeface="Lantinghei SC Heavy"/>
                <a:ea typeface="Lantinghei SC Heavy"/>
                <a:cs typeface="Lantinghei SC Heavy"/>
                <a:sym typeface="Lantinghei SC Heavy"/>
              </a:defRPr>
            </a:pPr>
            <a:r>
              <a:rPr b="1" dirty="0">
                <a:solidFill>
                  <a:schemeClr val="accent4"/>
                </a:solidFill>
                <a:effectLst/>
              </a:rPr>
              <a:t/>
            </a:r>
            <a:br>
              <a:rPr b="1" dirty="0">
                <a:solidFill>
                  <a:schemeClr val="accent4"/>
                </a:solidFill>
                <a:effectLst/>
              </a:rPr>
            </a:br>
            <a:r>
              <a:rPr lang="zh-CN" altLang="en-US" sz="4450" b="1" dirty="0">
                <a:solidFill>
                  <a:schemeClr val="accent4"/>
                </a:solidFill>
              </a:rPr>
              <a:t>新</a:t>
            </a:r>
            <a:r>
              <a:rPr lang="en-US" altLang="zh-CN" sz="4450" b="1" dirty="0">
                <a:solidFill>
                  <a:schemeClr val="accent4"/>
                </a:solidFill>
              </a:rPr>
              <a:t>《</a:t>
            </a:r>
            <a:r>
              <a:rPr lang="zh-CN" altLang="en-US" sz="4450" b="1" dirty="0">
                <a:solidFill>
                  <a:schemeClr val="accent4"/>
                </a:solidFill>
              </a:rPr>
              <a:t>证券法</a:t>
            </a:r>
            <a:r>
              <a:rPr lang="en-US" altLang="zh-CN" sz="4450" b="1" dirty="0">
                <a:solidFill>
                  <a:schemeClr val="accent4"/>
                </a:solidFill>
              </a:rPr>
              <a:t>》</a:t>
            </a:r>
            <a:r>
              <a:rPr lang="zh-CN" altLang="en-US" sz="4450" b="1" dirty="0">
                <a:solidFill>
                  <a:schemeClr val="accent4"/>
                </a:solidFill>
              </a:rPr>
              <a:t>修订</a:t>
            </a:r>
            <a:r>
              <a:rPr lang="zh-CN" altLang="en-US" sz="4450" b="1" dirty="0" smtClean="0">
                <a:solidFill>
                  <a:schemeClr val="accent4"/>
                </a:solidFill>
              </a:rPr>
              <a:t>要点及对资本市场的影响</a:t>
            </a:r>
            <a:r>
              <a:rPr sz="4450" dirty="0">
                <a:solidFill>
                  <a:schemeClr val="accent4"/>
                </a:solidFill>
                <a:latin typeface="Lantinghei SC Extralight"/>
                <a:ea typeface="Lantinghei SC Extralight"/>
                <a:cs typeface="Lantinghei SC Extralight"/>
              </a:rPr>
              <a:t/>
            </a:r>
            <a:br>
              <a:rPr sz="4450" dirty="0">
                <a:solidFill>
                  <a:schemeClr val="accent4"/>
                </a:solidFill>
                <a:latin typeface="Lantinghei SC Extralight"/>
                <a:ea typeface="Lantinghei SC Extralight"/>
                <a:cs typeface="Lantinghei SC Extralight"/>
              </a:rPr>
            </a:br>
            <a:endParaRPr sz="4450" dirty="0">
              <a:solidFill>
                <a:schemeClr val="accent4"/>
              </a:solidFill>
              <a:latin typeface="Lantinghei SC Extralight"/>
              <a:ea typeface="Lantinghei SC Extralight"/>
              <a:cs typeface="Lantinghei SC Extralight"/>
            </a:endParaRPr>
          </a:p>
        </p:txBody>
      </p:sp>
      <p:sp>
        <p:nvSpPr>
          <p:cNvPr id="123" name="杨征宇 律师"/>
          <p:cNvSpPr/>
          <p:nvPr/>
        </p:nvSpPr>
        <p:spPr>
          <a:xfrm>
            <a:off x="4186093" y="4262897"/>
            <a:ext cx="4107654" cy="461709"/>
          </a:xfrm>
          <a:prstGeom prst="rect">
            <a:avLst/>
          </a:prstGeom>
          <a:ln w="12700">
            <a:miter lim="400000"/>
          </a:ln>
        </p:spPr>
        <p:txBody>
          <a:bodyPr lIns="35719" tIns="35719" rIns="35719" bIns="35719" anchor="ctr"/>
          <a:lstStyle>
            <a:lvl1pPr>
              <a:defRPr sz="4500" b="0">
                <a:latin typeface="Lantinghei SC Heavy"/>
                <a:ea typeface="Lantinghei SC Heavy"/>
                <a:cs typeface="Lantinghei SC Heavy"/>
                <a:sym typeface="Lantinghei SC Heavy"/>
              </a:defRPr>
            </a:lvl1pPr>
          </a:lstStyle>
          <a:p>
            <a:r>
              <a:rPr lang="en-US" altLang="zh-CN" sz="2700" dirty="0"/>
              <a:t>   </a:t>
            </a:r>
            <a:r>
              <a:rPr lang="en-US" altLang="zh-CN" sz="2700" dirty="0" smtClean="0"/>
              <a:t>    </a:t>
            </a:r>
            <a:r>
              <a:rPr lang="zh-CN" altLang="en-US" sz="4000" dirty="0" smtClean="0"/>
              <a:t>黄江东</a:t>
            </a:r>
            <a:endParaRPr lang="zh-CN" altLang="en-US" sz="4000" dirty="0"/>
          </a:p>
        </p:txBody>
      </p:sp>
      <p:grpSp>
        <p:nvGrpSpPr>
          <p:cNvPr id="9" name="组合 8">
            <a:extLst>
              <a:ext uri="{FF2B5EF4-FFF2-40B4-BE49-F238E27FC236}">
                <a16:creationId xmlns:a16="http://schemas.microsoft.com/office/drawing/2014/main" id="{67E5AF77-1B95-D245-9DFC-4BCAA056B54B}"/>
              </a:ext>
            </a:extLst>
          </p:cNvPr>
          <p:cNvGrpSpPr/>
          <p:nvPr/>
        </p:nvGrpSpPr>
        <p:grpSpPr>
          <a:xfrm>
            <a:off x="4127445" y="5121887"/>
            <a:ext cx="4650127" cy="788670"/>
            <a:chOff x="11631" y="17566"/>
            <a:chExt cx="16504" cy="2484"/>
          </a:xfrm>
        </p:grpSpPr>
        <p:pic>
          <p:nvPicPr>
            <p:cNvPr id="10" name="图像" descr="图像">
              <a:extLst>
                <a:ext uri="{FF2B5EF4-FFF2-40B4-BE49-F238E27FC236}">
                  <a16:creationId xmlns:a16="http://schemas.microsoft.com/office/drawing/2014/main" id="{2E926734-4F68-5F4F-8DFA-1FAECAEB4C1E}"/>
                </a:ext>
              </a:extLst>
            </p:cNvPr>
            <p:cNvPicPr>
              <a:picLocks noChangeAspect="1"/>
            </p:cNvPicPr>
            <p:nvPr/>
          </p:nvPicPr>
          <p:blipFill>
            <a:blip r:embed="rId3"/>
            <a:srcRect r="88059"/>
            <a:stretch>
              <a:fillRect/>
            </a:stretch>
          </p:blipFill>
          <p:spPr>
            <a:xfrm>
              <a:off x="11631" y="17566"/>
              <a:ext cx="1772" cy="2484"/>
            </a:xfrm>
            <a:prstGeom prst="rect">
              <a:avLst/>
            </a:prstGeom>
            <a:ln w="12700">
              <a:miter lim="400000"/>
              <a:headEnd/>
              <a:tailEnd/>
            </a:ln>
          </p:spPr>
        </p:pic>
        <p:sp>
          <p:nvSpPr>
            <p:cNvPr id="11" name="国浩律师（北京）事务所…">
              <a:extLst>
                <a:ext uri="{FF2B5EF4-FFF2-40B4-BE49-F238E27FC236}">
                  <a16:creationId xmlns:a16="http://schemas.microsoft.com/office/drawing/2014/main" id="{AB282377-1143-754E-B861-6239759D94FC}"/>
                </a:ext>
              </a:extLst>
            </p:cNvPr>
            <p:cNvSpPr txBox="1"/>
            <p:nvPr/>
          </p:nvSpPr>
          <p:spPr>
            <a:xfrm>
              <a:off x="14975" y="17605"/>
              <a:ext cx="13160" cy="2166"/>
            </a:xfrm>
            <a:prstGeom prst="rect">
              <a:avLst/>
            </a:prstGeom>
            <a:ln w="12700">
              <a:miter lim="400000"/>
            </a:ln>
          </p:spPr>
          <p:txBody>
            <a:bodyPr wrap="square" lIns="35719" tIns="35719" rIns="35719" bIns="35719" anchor="ctr">
              <a:spAutoFit/>
            </a:bodyPr>
            <a:lstStyle/>
            <a:p>
              <a:pPr algn="l">
                <a:defRPr sz="5000"/>
              </a:pPr>
              <a:r>
                <a:rPr sz="2000" dirty="0" err="1"/>
                <a:t>国浩律师</a:t>
              </a:r>
              <a:r>
                <a:rPr sz="2000" dirty="0"/>
                <a:t>（</a:t>
              </a:r>
              <a:r>
                <a:rPr lang="zh-CN" altLang="en-US" sz="2000" dirty="0"/>
                <a:t>上海</a:t>
              </a:r>
              <a:r>
                <a:rPr sz="2000" dirty="0"/>
                <a:t>）</a:t>
              </a:r>
              <a:r>
                <a:rPr sz="2000" dirty="0" err="1"/>
                <a:t>事务所</a:t>
              </a:r>
              <a:endParaRPr sz="2000" dirty="0"/>
            </a:p>
            <a:p>
              <a:pPr algn="l">
                <a:defRPr sz="3600">
                  <a:solidFill>
                    <a:schemeClr val="accent3">
                      <a:hueOff val="557972"/>
                      <a:lumOff val="-12519"/>
                    </a:schemeClr>
                  </a:solidFill>
                </a:defRPr>
              </a:pPr>
              <a:r>
                <a:rPr sz="2000" dirty="0"/>
                <a:t>GRANDALL LAW FIRM (</a:t>
              </a:r>
              <a:r>
                <a:rPr lang="en-US" sz="2000" dirty="0"/>
                <a:t>SHANGHAI</a:t>
              </a:r>
              <a:r>
                <a:rPr sz="2000" dirty="0"/>
                <a:t>)</a:t>
              </a:r>
            </a:p>
          </p:txBody>
        </p:sp>
      </p:grpSp>
      <p:sp>
        <p:nvSpPr>
          <p:cNvPr id="12" name="杨征宇 律师"/>
          <p:cNvSpPr/>
          <p:nvPr/>
        </p:nvSpPr>
        <p:spPr>
          <a:xfrm>
            <a:off x="78439" y="6181576"/>
            <a:ext cx="4107654" cy="461709"/>
          </a:xfrm>
          <a:prstGeom prst="rect">
            <a:avLst/>
          </a:prstGeom>
          <a:ln w="12700">
            <a:miter lim="400000"/>
          </a:ln>
        </p:spPr>
        <p:txBody>
          <a:bodyPr lIns="35719" tIns="35719" rIns="35719" bIns="35719" anchor="ctr"/>
          <a:lstStyle>
            <a:lvl1pPr>
              <a:defRPr sz="4500" b="0">
                <a:latin typeface="Lantinghei SC Heavy"/>
                <a:ea typeface="Lantinghei SC Heavy"/>
                <a:cs typeface="Lantinghei SC Heavy"/>
                <a:sym typeface="Lantinghei SC Heavy"/>
              </a:defRPr>
            </a:lvl1pPr>
          </a:lstStyle>
          <a:p>
            <a:r>
              <a:rPr lang="zh-CN" altLang="en-US" sz="1800" dirty="0" smtClean="0"/>
              <a:t>   公众</a:t>
            </a:r>
            <a:r>
              <a:rPr lang="zh-CN" altLang="en-US" sz="1800" dirty="0"/>
              <a:t>号：证券合规与法治研究</a:t>
            </a:r>
          </a:p>
        </p:txBody>
      </p:sp>
      <p:pic>
        <p:nvPicPr>
          <p:cNvPr id="13" name="图片 12" descr="图片包含 游戏机, 房间, 雪, 覆盖&#10;&#10;描述已自动生成">
            <a:extLst>
              <a:ext uri="{FF2B5EF4-FFF2-40B4-BE49-F238E27FC236}">
                <a16:creationId xmlns:a16="http://schemas.microsoft.com/office/drawing/2014/main" id="{9F806753-03C1-BD47-AFEF-611D1569B3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2629" y="3748290"/>
            <a:ext cx="2520904" cy="2403104"/>
          </a:xfrm>
          <a:prstGeom prst="rect">
            <a:avLst/>
          </a:prstGeom>
        </p:spPr>
      </p:pic>
      <p:sp>
        <p:nvSpPr>
          <p:cNvPr id="14" name="杨征宇 律师"/>
          <p:cNvSpPr/>
          <p:nvPr/>
        </p:nvSpPr>
        <p:spPr>
          <a:xfrm>
            <a:off x="9098280" y="6181576"/>
            <a:ext cx="2816352" cy="461709"/>
          </a:xfrm>
          <a:prstGeom prst="rect">
            <a:avLst/>
          </a:prstGeom>
          <a:ln w="12700">
            <a:miter lim="400000"/>
          </a:ln>
        </p:spPr>
        <p:txBody>
          <a:bodyPr lIns="35719" tIns="35719" rIns="35719" bIns="35719" anchor="ctr"/>
          <a:lstStyle>
            <a:lvl1pPr>
              <a:defRPr sz="4500" b="0">
                <a:latin typeface="Lantinghei SC Heavy"/>
                <a:ea typeface="Lantinghei SC Heavy"/>
                <a:cs typeface="Lantinghei SC Heavy"/>
                <a:sym typeface="Lantinghei SC Heavy"/>
              </a:defRPr>
            </a:lvl1pPr>
          </a:lstStyle>
          <a:p>
            <a:r>
              <a:rPr lang="zh-CN" altLang="en-US" sz="1800" dirty="0" smtClean="0"/>
              <a:t>     黄</a:t>
            </a:r>
            <a:r>
              <a:rPr lang="zh-CN" altLang="en-US" sz="1800" dirty="0"/>
              <a:t>江东律师微信</a:t>
            </a:r>
          </a:p>
        </p:txBody>
      </p:sp>
      <p:pic>
        <p:nvPicPr>
          <p:cNvPr id="3" name="图片 2"/>
          <p:cNvPicPr>
            <a:picLocks noChangeAspect="1"/>
          </p:cNvPicPr>
          <p:nvPr/>
        </p:nvPicPr>
        <p:blipFill>
          <a:blip r:embed="rId5"/>
          <a:stretch>
            <a:fillRect/>
          </a:stretch>
        </p:blipFill>
        <p:spPr>
          <a:xfrm>
            <a:off x="725121" y="3700216"/>
            <a:ext cx="2572090" cy="2450227"/>
          </a:xfrm>
          <a:prstGeom prst="rect">
            <a:avLst/>
          </a:prstGeom>
        </p:spPr>
      </p:pic>
    </p:spTree>
    <p:extLst>
      <p:ext uri="{BB962C8B-B14F-4D97-AF65-F5344CB8AC3E}">
        <p14:creationId xmlns:p14="http://schemas.microsoft.com/office/powerpoint/2010/main" val="239660090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
          </p:nvPr>
        </p:nvSpPr>
        <p:spPr>
          <a:xfrm>
            <a:off x="804594" y="1537066"/>
            <a:ext cx="11228910" cy="5030735"/>
          </a:xfrm>
        </p:spPr>
        <p:txBody>
          <a:bodyPr>
            <a:noAutofit/>
          </a:bodyPr>
          <a:lstStyle/>
          <a:p>
            <a:pPr marL="571500" lvl="1" indent="-571500" algn="l">
              <a:spcBef>
                <a:spcPts val="2100"/>
              </a:spcBef>
              <a:spcAft>
                <a:spcPts val="2100"/>
              </a:spcAft>
              <a:buFont typeface="Wingdings" pitchFamily="2" charset="2"/>
              <a:buChar char="Ø"/>
            </a:pPr>
            <a:r>
              <a:rPr lang="zh-CN" altLang="en-US" sz="3000" kern="1200" spc="75" dirty="0">
                <a:latin typeface="宋体" panose="02010600030101010101" pitchFamily="2" charset="-122"/>
                <a:ea typeface="宋体" panose="02010600030101010101" pitchFamily="2" charset="-122"/>
                <a:cs typeface="+mn-ea"/>
                <a:sym typeface="+mn-ea"/>
              </a:rPr>
              <a:t>新增组织健全且运营良好</a:t>
            </a:r>
            <a:endParaRPr lang="en-US" altLang="zh-CN" sz="3000" kern="1200" spc="75" dirty="0">
              <a:latin typeface="宋体" panose="02010600030101010101" pitchFamily="2" charset="-122"/>
              <a:ea typeface="宋体" panose="02010600030101010101" pitchFamily="2" charset="-122"/>
              <a:cs typeface="+mn-ea"/>
              <a:sym typeface="+mn-ea"/>
            </a:endParaRPr>
          </a:p>
          <a:p>
            <a:pPr marL="571500" lvl="1" indent="-571500" algn="l">
              <a:spcBef>
                <a:spcPts val="2100"/>
              </a:spcBef>
              <a:spcAft>
                <a:spcPts val="2100"/>
              </a:spcAft>
              <a:buFont typeface="Wingdings" pitchFamily="2" charset="2"/>
              <a:buChar char="Ø"/>
            </a:pPr>
            <a:r>
              <a:rPr lang="zh-CN" altLang="en-US" sz="3000" kern="1200" spc="75" dirty="0">
                <a:latin typeface="宋体" panose="02010600030101010101" pitchFamily="2" charset="-122"/>
                <a:ea typeface="宋体" panose="02010600030101010101" pitchFamily="2" charset="-122"/>
                <a:cs typeface="+mn-ea"/>
                <a:sym typeface="+mn-ea"/>
              </a:rPr>
              <a:t>删除净资产最低额及债券余额不超过净资产</a:t>
            </a:r>
            <a:r>
              <a:rPr lang="en-US" altLang="zh-CN" sz="3000" kern="1200" spc="75" dirty="0">
                <a:latin typeface="宋体" panose="02010600030101010101" pitchFamily="2" charset="-122"/>
                <a:ea typeface="宋体" panose="02010600030101010101" pitchFamily="2" charset="-122"/>
                <a:cs typeface="+mn-ea"/>
                <a:sym typeface="+mn-ea"/>
              </a:rPr>
              <a:t>40%</a:t>
            </a:r>
            <a:r>
              <a:rPr lang="zh-CN" altLang="en-US" sz="3000" kern="1200" spc="75" dirty="0">
                <a:latin typeface="宋体" panose="02010600030101010101" pitchFamily="2" charset="-122"/>
                <a:ea typeface="宋体" panose="02010600030101010101" pitchFamily="2" charset="-122"/>
                <a:cs typeface="+mn-ea"/>
                <a:sym typeface="+mn-ea"/>
              </a:rPr>
              <a:t>的要求</a:t>
            </a:r>
            <a:endParaRPr lang="en-US" altLang="zh-CN" sz="3000" kern="1200" spc="75" dirty="0">
              <a:latin typeface="宋体" panose="02010600030101010101" pitchFamily="2" charset="-122"/>
              <a:ea typeface="宋体" panose="02010600030101010101" pitchFamily="2" charset="-122"/>
              <a:cs typeface="+mn-ea"/>
              <a:sym typeface="+mn-ea"/>
            </a:endParaRPr>
          </a:p>
          <a:p>
            <a:pPr marL="571500" lvl="1" indent="-571500" algn="l">
              <a:spcBef>
                <a:spcPts val="2100"/>
              </a:spcBef>
              <a:spcAft>
                <a:spcPts val="2100"/>
              </a:spcAft>
              <a:buFont typeface="Wingdings" pitchFamily="2" charset="2"/>
              <a:buChar char="Ø"/>
            </a:pPr>
            <a:r>
              <a:rPr lang="zh-CN" altLang="en-US" sz="3000" kern="1200" spc="75" dirty="0">
                <a:latin typeface="宋体" panose="02010600030101010101" pitchFamily="2" charset="-122"/>
                <a:ea typeface="宋体" panose="02010600030101010101" pitchFamily="2" charset="-122"/>
                <a:cs typeface="+mn-ea"/>
                <a:sym typeface="+mn-ea"/>
              </a:rPr>
              <a:t>募集资金用途：</a:t>
            </a:r>
            <a:r>
              <a:rPr lang="zh-CN" altLang="en-US" sz="3000" kern="1200" spc="75" dirty="0">
                <a:solidFill>
                  <a:srgbClr val="FFC000"/>
                </a:solidFill>
                <a:latin typeface="宋体" panose="02010600030101010101" pitchFamily="2" charset="-122"/>
                <a:ea typeface="宋体" panose="02010600030101010101" pitchFamily="2" charset="-122"/>
                <a:cs typeface="+mn-ea"/>
                <a:sym typeface="+mn-ea"/>
              </a:rPr>
              <a:t>删除</a:t>
            </a:r>
            <a:r>
              <a:rPr lang="zh-CN" altLang="en-US" sz="3000" kern="1200" spc="75" dirty="0">
                <a:latin typeface="宋体" panose="02010600030101010101" pitchFamily="2" charset="-122"/>
                <a:ea typeface="宋体" panose="02010600030101010101" pitchFamily="2" charset="-122"/>
                <a:cs typeface="+mn-ea"/>
                <a:sym typeface="+mn-ea"/>
              </a:rPr>
              <a:t>募集资金投向符合国家产业政策的要求；由“用于核准用途”改为“</a:t>
            </a:r>
            <a:r>
              <a:rPr lang="zh-CN" altLang="en-US" sz="3000" kern="1200" spc="75" dirty="0">
                <a:solidFill>
                  <a:srgbClr val="FFC000"/>
                </a:solidFill>
                <a:latin typeface="宋体" panose="02010600030101010101" pitchFamily="2" charset="-122"/>
                <a:ea typeface="宋体" panose="02010600030101010101" pitchFamily="2" charset="-122"/>
                <a:cs typeface="+mn-ea"/>
                <a:sym typeface="+mn-ea"/>
              </a:rPr>
              <a:t>按照公司债券募集办法所列资金用途使用；若改变，须经债券持有人会议作出决议</a:t>
            </a:r>
            <a:r>
              <a:rPr lang="zh-CN" altLang="en-US" sz="3000" kern="1200" spc="75" dirty="0">
                <a:latin typeface="宋体" panose="02010600030101010101" pitchFamily="2" charset="-122"/>
                <a:ea typeface="宋体" panose="02010600030101010101" pitchFamily="2" charset="-122"/>
                <a:cs typeface="+mn-ea"/>
                <a:sym typeface="+mn-ea"/>
              </a:rPr>
              <a:t>”</a:t>
            </a:r>
            <a:endParaRPr lang="en-US" altLang="zh-CN" sz="3000" kern="1200" spc="75" dirty="0">
              <a:latin typeface="宋体" panose="02010600030101010101" pitchFamily="2" charset="-122"/>
              <a:ea typeface="宋体" panose="02010600030101010101" pitchFamily="2" charset="-122"/>
              <a:cs typeface="+mn-ea"/>
              <a:sym typeface="+mn-ea"/>
            </a:endParaRPr>
          </a:p>
          <a:p>
            <a:pPr lvl="1" algn="l">
              <a:spcBef>
                <a:spcPts val="2100"/>
              </a:spcBef>
              <a:spcAft>
                <a:spcPts val="2100"/>
              </a:spcAft>
            </a:pPr>
            <a:r>
              <a:rPr lang="zh-CN" altLang="en-US" sz="3000" kern="1200" spc="75" dirty="0">
                <a:latin typeface="宋体" panose="02010600030101010101" pitchFamily="2" charset="-122"/>
                <a:ea typeface="宋体" panose="02010600030101010101" pitchFamily="2" charset="-122"/>
                <a:cs typeface="+mn-ea"/>
                <a:sym typeface="+mn-ea"/>
              </a:rPr>
              <a:t>      </a:t>
            </a:r>
            <a:r>
              <a:rPr lang="zh-CN" altLang="en-US" sz="3000" kern="1200" spc="75" dirty="0">
                <a:solidFill>
                  <a:schemeClr val="tx1"/>
                </a:solidFill>
                <a:latin typeface="楷体" panose="02010609060101010101" pitchFamily="49" charset="-122"/>
                <a:ea typeface="楷体" panose="02010609060101010101" pitchFamily="49" charset="-122"/>
                <a:cs typeface="+mn-ea"/>
                <a:sym typeface="+mn-ea"/>
              </a:rPr>
              <a:t>将大大释放债券发行空间，改变资本市场产品结构</a:t>
            </a:r>
          </a:p>
        </p:txBody>
      </p:sp>
      <p:sp>
        <p:nvSpPr>
          <p:cNvPr id="5" name="文本框 4">
            <a:extLst>
              <a:ext uri="{FF2B5EF4-FFF2-40B4-BE49-F238E27FC236}">
                <a16:creationId xmlns:a16="http://schemas.microsoft.com/office/drawing/2014/main" id="{505C7123-BF5A-6341-8530-6AF8F453AE48}"/>
              </a:ext>
            </a:extLst>
          </p:cNvPr>
          <p:cNvSpPr txBox="1"/>
          <p:nvPr/>
        </p:nvSpPr>
        <p:spPr>
          <a:xfrm>
            <a:off x="740194" y="473080"/>
            <a:ext cx="8721859"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zh-CN" altLang="en-US" sz="4800" b="1" kern="0" dirty="0">
                <a:solidFill>
                  <a:srgbClr val="FFFFFF"/>
                </a:solidFill>
                <a:latin typeface="Helvetica Neue" panose="02000503000000020004"/>
                <a:sym typeface="Helvetica Neue" panose="02000503000000020004"/>
              </a:rPr>
              <a:t>债券公开发行条件（第</a:t>
            </a:r>
            <a:r>
              <a:rPr lang="en-US" altLang="zh-CN" sz="4800" b="1" kern="0" dirty="0">
                <a:solidFill>
                  <a:srgbClr val="FFFFFF"/>
                </a:solidFill>
                <a:latin typeface="Helvetica Neue" panose="02000503000000020004"/>
                <a:sym typeface="Helvetica Neue" panose="02000503000000020004"/>
              </a:rPr>
              <a:t>15</a:t>
            </a:r>
            <a:r>
              <a:rPr lang="zh-CN" altLang="en-US" sz="4800" b="1" kern="0" dirty="0">
                <a:solidFill>
                  <a:srgbClr val="FFFFFF"/>
                </a:solidFill>
                <a:latin typeface="Helvetica Neue" panose="02000503000000020004"/>
                <a:sym typeface="Helvetica Neue" panose="02000503000000020004"/>
              </a:rPr>
              <a:t>条）</a:t>
            </a:r>
            <a:endPar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Tree>
    <p:extLst>
      <p:ext uri="{BB962C8B-B14F-4D97-AF65-F5344CB8AC3E}">
        <p14:creationId xmlns:p14="http://schemas.microsoft.com/office/powerpoint/2010/main" val="2229851695"/>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
          </p:nvPr>
        </p:nvSpPr>
        <p:spPr>
          <a:xfrm>
            <a:off x="513394" y="1609344"/>
            <a:ext cx="11213435" cy="4669067"/>
          </a:xfrm>
        </p:spPr>
        <p:txBody>
          <a:bodyPr>
            <a:noAutofit/>
          </a:bodyPr>
          <a:lstStyle/>
          <a:p>
            <a:pPr marL="571500" lvl="1" indent="-571500" algn="l">
              <a:spcBef>
                <a:spcPts val="2100"/>
              </a:spcBef>
              <a:spcAft>
                <a:spcPts val="2100"/>
              </a:spcAft>
              <a:buFont typeface="Wingdings" pitchFamily="2" charset="2"/>
              <a:buChar char="ü"/>
            </a:pPr>
            <a:r>
              <a:rPr lang="zh-CN" altLang="en-US" sz="3300" kern="1200" spc="75" dirty="0">
                <a:solidFill>
                  <a:srgbClr val="FFC000"/>
                </a:solidFill>
                <a:latin typeface="宋体" panose="02010600030101010101" pitchFamily="2" charset="-122"/>
                <a:ea typeface="宋体" panose="02010600030101010101" pitchFamily="2" charset="-122"/>
                <a:cs typeface="+mn-ea"/>
                <a:sym typeface="+mn-ea"/>
              </a:rPr>
              <a:t>注册机构</a:t>
            </a:r>
            <a:r>
              <a:rPr lang="zh-CN" altLang="en-US" sz="3300" kern="1200" spc="75" dirty="0">
                <a:latin typeface="宋体" panose="02010600030101010101" pitchFamily="2" charset="-122"/>
                <a:ea typeface="宋体" panose="02010600030101010101" pitchFamily="2" charset="-122"/>
                <a:cs typeface="+mn-ea"/>
                <a:sym typeface="+mn-ea"/>
              </a:rPr>
              <a:t>：证监会或国务院授权部门（如发改委）</a:t>
            </a:r>
            <a:endParaRPr lang="en-US" altLang="zh-CN" sz="3300" kern="1200" spc="75" dirty="0">
              <a:latin typeface="宋体" panose="02010600030101010101" pitchFamily="2" charset="-122"/>
              <a:ea typeface="宋体" panose="02010600030101010101" pitchFamily="2" charset="-122"/>
              <a:cs typeface="+mn-ea"/>
              <a:sym typeface="+mn-ea"/>
            </a:endParaRPr>
          </a:p>
          <a:p>
            <a:pPr marL="571500" lvl="1" indent="-571500" algn="l">
              <a:spcBef>
                <a:spcPts val="2100"/>
              </a:spcBef>
              <a:spcAft>
                <a:spcPts val="2100"/>
              </a:spcAft>
              <a:buFont typeface="Wingdings" pitchFamily="2" charset="2"/>
              <a:buChar char="ü"/>
            </a:pPr>
            <a:r>
              <a:rPr lang="zh-CN" altLang="en-US" sz="3300" kern="1200" spc="75" dirty="0">
                <a:solidFill>
                  <a:srgbClr val="FFC000"/>
                </a:solidFill>
                <a:latin typeface="宋体" panose="02010600030101010101" pitchFamily="2" charset="-122"/>
                <a:ea typeface="宋体" panose="02010600030101010101" pitchFamily="2" charset="-122"/>
                <a:cs typeface="+mn-ea"/>
                <a:sym typeface="+mn-ea"/>
              </a:rPr>
              <a:t>审核机构</a:t>
            </a:r>
            <a:r>
              <a:rPr lang="zh-CN" altLang="en-US" sz="3300" kern="1200" spc="75" dirty="0">
                <a:latin typeface="宋体" panose="02010600030101010101" pitchFamily="2" charset="-122"/>
                <a:ea typeface="宋体" panose="02010600030101010101" pitchFamily="2" charset="-122"/>
                <a:cs typeface="+mn-ea"/>
                <a:sym typeface="+mn-ea"/>
              </a:rPr>
              <a:t>：证券交易所</a:t>
            </a:r>
            <a:endParaRPr lang="en-US" altLang="zh-CN" sz="3300" kern="1200" spc="75" dirty="0">
              <a:latin typeface="宋体" panose="02010600030101010101" pitchFamily="2" charset="-122"/>
              <a:ea typeface="宋体" panose="02010600030101010101" pitchFamily="2" charset="-122"/>
              <a:cs typeface="+mn-ea"/>
              <a:sym typeface="+mn-ea"/>
            </a:endParaRPr>
          </a:p>
          <a:p>
            <a:pPr marL="571500" lvl="1" indent="79375" algn="l">
              <a:spcBef>
                <a:spcPts val="2100"/>
              </a:spcBef>
              <a:spcAft>
                <a:spcPts val="2100"/>
              </a:spcAft>
              <a:buFont typeface="Arial" panose="020B0604020202020204" pitchFamily="34" charset="0"/>
              <a:buChar char="•"/>
            </a:pPr>
            <a:r>
              <a:rPr lang="zh-CN" altLang="en-US" sz="3300" kern="1200" spc="75" dirty="0">
                <a:latin typeface="宋体" panose="02010600030101010101" pitchFamily="2" charset="-122"/>
                <a:ea typeface="宋体" panose="02010600030101010101" pitchFamily="2" charset="-122"/>
                <a:cs typeface="+mn-ea"/>
                <a:sym typeface="+mn-ea"/>
              </a:rPr>
              <a:t> 发行人是否符合发行条件</a:t>
            </a:r>
            <a:endParaRPr lang="en-US" altLang="zh-CN" sz="3300" kern="1200" spc="75" dirty="0">
              <a:latin typeface="宋体" panose="02010600030101010101" pitchFamily="2" charset="-122"/>
              <a:ea typeface="宋体" panose="02010600030101010101" pitchFamily="2" charset="-122"/>
              <a:cs typeface="+mn-ea"/>
              <a:sym typeface="+mn-ea"/>
            </a:endParaRPr>
          </a:p>
          <a:p>
            <a:pPr marL="571500" lvl="1" indent="79375" algn="l">
              <a:spcBef>
                <a:spcPts val="2100"/>
              </a:spcBef>
              <a:spcAft>
                <a:spcPts val="2100"/>
              </a:spcAft>
              <a:buFont typeface="Arial" panose="020B0604020202020204" pitchFamily="34" charset="0"/>
              <a:buChar char="•"/>
            </a:pPr>
            <a:r>
              <a:rPr lang="zh-CN" altLang="en-US" sz="3300" kern="1200" spc="75" dirty="0">
                <a:latin typeface="宋体" panose="02010600030101010101" pitchFamily="2" charset="-122"/>
                <a:ea typeface="宋体" panose="02010600030101010101" pitchFamily="2" charset="-122"/>
                <a:cs typeface="+mn-ea"/>
                <a:sym typeface="+mn-ea"/>
              </a:rPr>
              <a:t> 发行人是否符合信披要求</a:t>
            </a:r>
            <a:endParaRPr lang="en-US" altLang="zh-CN" sz="3300" kern="1200" spc="75" dirty="0">
              <a:latin typeface="宋体" panose="02010600030101010101" pitchFamily="2" charset="-122"/>
              <a:ea typeface="宋体" panose="02010600030101010101" pitchFamily="2" charset="-122"/>
              <a:cs typeface="+mn-ea"/>
              <a:sym typeface="+mn-ea"/>
            </a:endParaRPr>
          </a:p>
          <a:p>
            <a:pPr marL="571500" lvl="1" algn="l">
              <a:spcBef>
                <a:spcPts val="2100"/>
              </a:spcBef>
              <a:spcAft>
                <a:spcPts val="2100"/>
              </a:spcAft>
            </a:pPr>
            <a:r>
              <a:rPr lang="zh-CN" altLang="en-US" sz="3300" kern="1200" spc="75" dirty="0">
                <a:solidFill>
                  <a:schemeClr val="tx1"/>
                </a:solidFill>
                <a:latin typeface="楷体" panose="02010609060101010101" pitchFamily="49" charset="-122"/>
                <a:ea typeface="楷体" panose="02010609060101010101" pitchFamily="49" charset="-122"/>
                <a:cs typeface="+mn-ea"/>
                <a:sym typeface="+mn-ea"/>
              </a:rPr>
              <a:t>灵魂三问：注册制下是否需要审？谁来审？审什么？</a:t>
            </a:r>
            <a:endParaRPr lang="en-US" altLang="zh-CN" sz="3300" kern="1200" spc="75" dirty="0">
              <a:solidFill>
                <a:schemeClr val="tx1"/>
              </a:solidFill>
              <a:latin typeface="楷体" panose="02010609060101010101" pitchFamily="49" charset="-122"/>
              <a:ea typeface="楷体" panose="02010609060101010101" pitchFamily="49" charset="-122"/>
              <a:cs typeface="+mn-ea"/>
              <a:sym typeface="+mn-ea"/>
            </a:endParaRPr>
          </a:p>
        </p:txBody>
      </p:sp>
      <p:sp>
        <p:nvSpPr>
          <p:cNvPr id="5" name="文本框 4">
            <a:extLst>
              <a:ext uri="{FF2B5EF4-FFF2-40B4-BE49-F238E27FC236}">
                <a16:creationId xmlns:a16="http://schemas.microsoft.com/office/drawing/2014/main" id="{26D8930C-DBD9-8149-AF26-FF33AC577419}"/>
              </a:ext>
            </a:extLst>
          </p:cNvPr>
          <p:cNvSpPr txBox="1"/>
          <p:nvPr/>
        </p:nvSpPr>
        <p:spPr>
          <a:xfrm>
            <a:off x="740194" y="473080"/>
            <a:ext cx="8721859"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zh-CN" altLang="en-US" sz="4800" b="1" kern="0" dirty="0">
                <a:solidFill>
                  <a:srgbClr val="FFFFFF"/>
                </a:solidFill>
                <a:latin typeface="Helvetica Neue" panose="02000503000000020004"/>
                <a:sym typeface="Helvetica Neue" panose="02000503000000020004"/>
              </a:rPr>
              <a:t>职责分工（第</a:t>
            </a:r>
            <a:r>
              <a:rPr lang="en-US" altLang="zh-CN" sz="4800" b="1" kern="0" dirty="0">
                <a:solidFill>
                  <a:srgbClr val="FFFFFF"/>
                </a:solidFill>
                <a:latin typeface="Helvetica Neue" panose="02000503000000020004"/>
                <a:sym typeface="Helvetica Neue" panose="02000503000000020004"/>
              </a:rPr>
              <a:t>21</a:t>
            </a:r>
            <a:r>
              <a:rPr lang="zh-CN" altLang="en-US" sz="4800" b="1" kern="0" dirty="0">
                <a:solidFill>
                  <a:srgbClr val="FFFFFF"/>
                </a:solidFill>
                <a:latin typeface="Helvetica Neue" panose="02000503000000020004"/>
                <a:sym typeface="Helvetica Neue" panose="02000503000000020004"/>
              </a:rPr>
              <a:t>条）</a:t>
            </a:r>
            <a:endPar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Tree>
    <p:extLst>
      <p:ext uri="{BB962C8B-B14F-4D97-AF65-F5344CB8AC3E}">
        <p14:creationId xmlns:p14="http://schemas.microsoft.com/office/powerpoint/2010/main" val="3370663347"/>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
          </p:nvPr>
        </p:nvSpPr>
        <p:spPr>
          <a:xfrm>
            <a:off x="744103" y="2050180"/>
            <a:ext cx="11257397" cy="3984149"/>
          </a:xfrm>
        </p:spPr>
        <p:txBody>
          <a:bodyPr>
            <a:noAutofit/>
          </a:bodyPr>
          <a:lstStyle/>
          <a:p>
            <a:pPr lvl="1" algn="l">
              <a:spcBef>
                <a:spcPts val="2100"/>
              </a:spcBef>
              <a:spcAft>
                <a:spcPts val="2100"/>
              </a:spcAft>
            </a:pPr>
            <a:r>
              <a:rPr lang="zh-CN" altLang="en-US" sz="3600" kern="1200" spc="75" dirty="0">
                <a:latin typeface="宋体" panose="02010600030101010101" pitchFamily="2" charset="-122"/>
                <a:ea typeface="宋体" panose="02010600030101010101" pitchFamily="2" charset="-122"/>
                <a:cs typeface="+mn-ea"/>
                <a:sym typeface="+mn-ea"/>
              </a:rPr>
              <a:t>欺诈上市的，证监会：</a:t>
            </a:r>
            <a:endParaRPr lang="en-US" altLang="zh-CN" sz="3600" kern="1200" spc="75" dirty="0">
              <a:latin typeface="宋体" panose="02010600030101010101" pitchFamily="2" charset="-122"/>
              <a:ea typeface="宋体" panose="02010600030101010101" pitchFamily="2" charset="-122"/>
              <a:cs typeface="+mn-ea"/>
              <a:sym typeface="+mn-ea"/>
            </a:endParaRPr>
          </a:p>
          <a:p>
            <a:pPr marL="428625" lvl="1" indent="-428625" algn="l">
              <a:spcBef>
                <a:spcPts val="2100"/>
              </a:spcBef>
              <a:spcAft>
                <a:spcPts val="2100"/>
              </a:spcAft>
              <a:buFont typeface="Arial" panose="020B0604020202020204" pitchFamily="34" charset="0"/>
              <a:buChar char="•"/>
            </a:pPr>
            <a:r>
              <a:rPr lang="zh-CN" altLang="en-US" sz="3600" kern="1200" spc="75" dirty="0">
                <a:solidFill>
                  <a:srgbClr val="FFC000"/>
                </a:solidFill>
                <a:latin typeface="宋体" panose="02010600030101010101" pitchFamily="2" charset="-122"/>
                <a:ea typeface="宋体" panose="02010600030101010101" pitchFamily="2" charset="-122"/>
                <a:cs typeface="+mn-ea"/>
                <a:sym typeface="+mn-ea"/>
              </a:rPr>
              <a:t>可以责令发行人回购证券</a:t>
            </a:r>
            <a:endParaRPr lang="en-US" altLang="zh-CN" sz="3600" kern="1200" spc="75" dirty="0">
              <a:latin typeface="宋体" panose="02010600030101010101" pitchFamily="2" charset="-122"/>
              <a:ea typeface="宋体" panose="02010600030101010101" pitchFamily="2" charset="-122"/>
              <a:cs typeface="+mn-ea"/>
              <a:sym typeface="+mn-ea"/>
            </a:endParaRPr>
          </a:p>
          <a:p>
            <a:pPr marL="428625" lvl="1" indent="-428625" algn="l">
              <a:spcBef>
                <a:spcPts val="2100"/>
              </a:spcBef>
              <a:spcAft>
                <a:spcPts val="2100"/>
              </a:spcAft>
              <a:buFont typeface="Arial" panose="020B0604020202020204" pitchFamily="34" charset="0"/>
              <a:buChar char="•"/>
            </a:pPr>
            <a:r>
              <a:rPr lang="zh-CN" altLang="en-US" sz="3600" kern="1200" spc="75" dirty="0">
                <a:solidFill>
                  <a:srgbClr val="FFC000"/>
                </a:solidFill>
                <a:latin typeface="宋体" panose="02010600030101010101" pitchFamily="2" charset="-122"/>
                <a:ea typeface="宋体" panose="02010600030101010101" pitchFamily="2" charset="-122"/>
                <a:cs typeface="+mn-ea"/>
                <a:sym typeface="+mn-ea"/>
              </a:rPr>
              <a:t>可以责令负有责任的控股股东、实际控制人买回</a:t>
            </a:r>
            <a:r>
              <a:rPr lang="zh-CN" altLang="en-US" sz="3600" kern="1200" spc="75" dirty="0" smtClean="0">
                <a:solidFill>
                  <a:srgbClr val="FFC000"/>
                </a:solidFill>
                <a:latin typeface="宋体" panose="02010600030101010101" pitchFamily="2" charset="-122"/>
                <a:ea typeface="宋体" panose="02010600030101010101" pitchFamily="2" charset="-122"/>
                <a:cs typeface="+mn-ea"/>
                <a:sym typeface="+mn-ea"/>
              </a:rPr>
              <a:t>证券</a:t>
            </a:r>
            <a:endParaRPr lang="en-US" altLang="zh-CN" sz="3600" kern="1200" spc="75" dirty="0">
              <a:solidFill>
                <a:schemeClr val="tx1"/>
              </a:solidFill>
              <a:latin typeface="宋体" panose="02010600030101010101" pitchFamily="2" charset="-122"/>
              <a:ea typeface="宋体" panose="02010600030101010101" pitchFamily="2" charset="-122"/>
              <a:cs typeface="+mn-ea"/>
              <a:sym typeface="+mn-ea"/>
            </a:endParaRPr>
          </a:p>
        </p:txBody>
      </p:sp>
      <p:sp>
        <p:nvSpPr>
          <p:cNvPr id="5" name="文本框 4">
            <a:extLst>
              <a:ext uri="{FF2B5EF4-FFF2-40B4-BE49-F238E27FC236}">
                <a16:creationId xmlns:a16="http://schemas.microsoft.com/office/drawing/2014/main" id="{9A8C3B5B-FA7D-F741-9562-E356D5262D96}"/>
              </a:ext>
            </a:extLst>
          </p:cNvPr>
          <p:cNvSpPr txBox="1"/>
          <p:nvPr/>
        </p:nvSpPr>
        <p:spPr>
          <a:xfrm>
            <a:off x="740194" y="473080"/>
            <a:ext cx="8721859"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zh-CN" altLang="en-US" sz="4800" b="1" kern="0" dirty="0">
                <a:solidFill>
                  <a:srgbClr val="FFFFFF"/>
                </a:solidFill>
                <a:latin typeface="Helvetica Neue" panose="02000503000000020004"/>
                <a:sym typeface="Helvetica Neue" panose="02000503000000020004"/>
              </a:rPr>
              <a:t>回购或买回（第</a:t>
            </a:r>
            <a:r>
              <a:rPr lang="en-US" altLang="zh-CN" sz="4800" b="1" kern="0" dirty="0">
                <a:solidFill>
                  <a:srgbClr val="FFFFFF"/>
                </a:solidFill>
                <a:latin typeface="Helvetica Neue" panose="02000503000000020004"/>
                <a:sym typeface="Helvetica Neue" panose="02000503000000020004"/>
              </a:rPr>
              <a:t>24</a:t>
            </a:r>
            <a:r>
              <a:rPr lang="zh-CN" altLang="en-US" sz="4800" b="1" kern="0" dirty="0">
                <a:solidFill>
                  <a:srgbClr val="FFFFFF"/>
                </a:solidFill>
                <a:latin typeface="Helvetica Neue" panose="02000503000000020004"/>
                <a:sym typeface="Helvetica Neue" panose="02000503000000020004"/>
              </a:rPr>
              <a:t>条第</a:t>
            </a:r>
            <a:r>
              <a:rPr lang="en-US" altLang="zh-CN" sz="4800" b="1" kern="0" dirty="0">
                <a:solidFill>
                  <a:srgbClr val="FFFFFF"/>
                </a:solidFill>
                <a:latin typeface="Helvetica Neue" panose="02000503000000020004"/>
                <a:sym typeface="Helvetica Neue" panose="02000503000000020004"/>
              </a:rPr>
              <a:t>2</a:t>
            </a:r>
            <a:r>
              <a:rPr lang="zh-CN" altLang="en-US" sz="4800" b="1" kern="0" dirty="0">
                <a:solidFill>
                  <a:srgbClr val="FFFFFF"/>
                </a:solidFill>
                <a:latin typeface="Helvetica Neue" panose="02000503000000020004"/>
                <a:sym typeface="Helvetica Neue" panose="02000503000000020004"/>
              </a:rPr>
              <a:t>款）</a:t>
            </a:r>
            <a:endPar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6" name="图片 5"/>
          <p:cNvPicPr>
            <a:picLocks noChangeAspect="1"/>
          </p:cNvPicPr>
          <p:nvPr/>
        </p:nvPicPr>
        <p:blipFill>
          <a:blip r:embed="rId2"/>
          <a:stretch>
            <a:fillRect/>
          </a:stretch>
        </p:blipFill>
        <p:spPr>
          <a:xfrm>
            <a:off x="8805672" y="5808705"/>
            <a:ext cx="2405097" cy="592111"/>
          </a:xfrm>
          <a:prstGeom prst="rect">
            <a:avLst/>
          </a:prstGeom>
        </p:spPr>
      </p:pic>
    </p:spTree>
    <p:extLst>
      <p:ext uri="{BB962C8B-B14F-4D97-AF65-F5344CB8AC3E}">
        <p14:creationId xmlns:p14="http://schemas.microsoft.com/office/powerpoint/2010/main" val="1392273247"/>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违法无效…"/>
          <p:cNvSpPr txBox="1"/>
          <p:nvPr/>
        </p:nvSpPr>
        <p:spPr>
          <a:xfrm>
            <a:off x="864312" y="2310370"/>
            <a:ext cx="10536539" cy="810799"/>
          </a:xfrm>
          <a:prstGeom prst="rect">
            <a:avLst/>
          </a:prstGeom>
          <a:ln w="12700">
            <a:miter lim="400000"/>
          </a:ln>
        </p:spPr>
        <p:txBody>
          <a:bodyPr wrap="none" lIns="35719" tIns="35719" rIns="35719" bIns="35719" anchor="ctr">
            <a:spAutoFit/>
          </a:bodyPr>
          <a:lstStyle/>
          <a:p>
            <a:pPr algn="ctr" defTabSz="410845" hangingPunct="0">
              <a:defRPr sz="12000" b="0">
                <a:latin typeface="Lantinghei SC Heavy"/>
                <a:ea typeface="Lantinghei SC Heavy"/>
                <a:cs typeface="Lantinghei SC Heavy"/>
                <a:sym typeface="Lantinghei SC Heavy"/>
              </a:defRPr>
            </a:pPr>
            <a:r>
              <a:rPr lang="zh-CN" altLang="en-US" sz="4800" kern="0" dirty="0">
                <a:solidFill>
                  <a:srgbClr val="0076BA">
                    <a:lumMod val="60000"/>
                    <a:lumOff val="40000"/>
                  </a:srgbClr>
                </a:solidFill>
                <a:latin typeface="Lantinghei SC Heavy"/>
                <a:sym typeface="Lantinghei SC Heavy"/>
              </a:rPr>
              <a:t>四</a:t>
            </a:r>
            <a:r>
              <a:rPr lang="zh-CN" altLang="en-US" sz="4800" kern="0" dirty="0" smtClean="0">
                <a:solidFill>
                  <a:srgbClr val="0076BA">
                    <a:lumMod val="60000"/>
                    <a:lumOff val="40000"/>
                  </a:srgbClr>
                </a:solidFill>
                <a:latin typeface="Lantinghei SC Heavy"/>
                <a:sym typeface="Lantinghei SC Heavy"/>
              </a:rPr>
              <a:t>、</a:t>
            </a:r>
            <a:r>
              <a:rPr lang="zh-CN" altLang="en-US" sz="4800" kern="0" dirty="0">
                <a:solidFill>
                  <a:srgbClr val="0076BA">
                    <a:lumMod val="60000"/>
                    <a:lumOff val="40000"/>
                  </a:srgbClr>
                </a:solidFill>
                <a:latin typeface="Lantinghei SC Heavy"/>
                <a:sym typeface="Lantinghei SC Heavy"/>
              </a:rPr>
              <a:t>关于</a:t>
            </a:r>
            <a:r>
              <a:rPr lang="zh-CN" altLang="en-US" sz="4800" kern="0" dirty="0" smtClean="0">
                <a:solidFill>
                  <a:srgbClr val="0076BA">
                    <a:lumMod val="60000"/>
                    <a:lumOff val="40000"/>
                  </a:srgbClr>
                </a:solidFill>
                <a:latin typeface="Lantinghei SC Heavy"/>
                <a:sym typeface="Lantinghei SC Heavy"/>
              </a:rPr>
              <a:t>证券交易制度</a:t>
            </a:r>
            <a:r>
              <a:rPr lang="zh-CN" altLang="en-US" sz="4800" kern="0" dirty="0">
                <a:solidFill>
                  <a:srgbClr val="0076BA">
                    <a:lumMod val="60000"/>
                    <a:lumOff val="40000"/>
                  </a:srgbClr>
                </a:solidFill>
                <a:latin typeface="Lantinghei SC Heavy"/>
                <a:sym typeface="Lantinghei SC Heavy"/>
              </a:rPr>
              <a:t>的修订及其影响</a:t>
            </a:r>
          </a:p>
        </p:txBody>
      </p:sp>
      <p:sp>
        <p:nvSpPr>
          <p:cNvPr id="3" name="文本框 2">
            <a:extLst>
              <a:ext uri="{FF2B5EF4-FFF2-40B4-BE49-F238E27FC236}">
                <a16:creationId xmlns:a16="http://schemas.microsoft.com/office/drawing/2014/main" id="{727376C1-E444-304F-B156-CDC92EF37D41}"/>
              </a:ext>
            </a:extLst>
          </p:cNvPr>
          <p:cNvSpPr txBox="1"/>
          <p:nvPr/>
        </p:nvSpPr>
        <p:spPr>
          <a:xfrm>
            <a:off x="1154530" y="4500256"/>
            <a:ext cx="10217426" cy="626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algn="ctr" defTabSz="410845" hangingPunct="0"/>
            <a:r>
              <a:rPr lang="zh-CN" altLang="en-US" sz="36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禁止各类扰乱</a:t>
            </a:r>
            <a:r>
              <a:rPr lang="zh-CN" altLang="en-US" sz="3600" b="1" kern="0" dirty="0">
                <a:solidFill>
                  <a:srgbClr val="FFFFFF"/>
                </a:solidFill>
                <a:latin typeface="Helvetica Neue" panose="02000503000000020004"/>
                <a:sym typeface="Helvetica Neue" panose="02000503000000020004"/>
              </a:rPr>
              <a:t>二级</a:t>
            </a:r>
            <a:r>
              <a:rPr lang="zh-CN" altLang="en-US" sz="36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市场的交易行为</a:t>
            </a:r>
          </a:p>
        </p:txBody>
      </p:sp>
      <p:pic>
        <p:nvPicPr>
          <p:cNvPr id="4" name="图片 3"/>
          <p:cNvPicPr>
            <a:picLocks noChangeAspect="1"/>
          </p:cNvPicPr>
          <p:nvPr/>
        </p:nvPicPr>
        <p:blipFill>
          <a:blip r:embed="rId3"/>
          <a:stretch>
            <a:fillRect/>
          </a:stretch>
        </p:blipFill>
        <p:spPr>
          <a:xfrm>
            <a:off x="8805672" y="5808705"/>
            <a:ext cx="2405097" cy="592111"/>
          </a:xfrm>
          <a:prstGeom prst="rect">
            <a:avLst/>
          </a:prstGeom>
        </p:spPr>
      </p:pic>
    </p:spTree>
    <p:extLst>
      <p:ext uri="{BB962C8B-B14F-4D97-AF65-F5344CB8AC3E}">
        <p14:creationId xmlns:p14="http://schemas.microsoft.com/office/powerpoint/2010/main" val="211481178"/>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
          </p:nvPr>
        </p:nvSpPr>
        <p:spPr>
          <a:xfrm>
            <a:off x="580910" y="500514"/>
            <a:ext cx="10632521" cy="5784783"/>
          </a:xfrm>
        </p:spPr>
        <p:txBody>
          <a:bodyPr>
            <a:noAutofit/>
          </a:bodyPr>
          <a:lstStyle/>
          <a:p>
            <a:pPr lvl="1" algn="l">
              <a:spcBef>
                <a:spcPts val="2100"/>
              </a:spcBef>
              <a:spcAft>
                <a:spcPts val="2100"/>
              </a:spcAft>
            </a:pPr>
            <a:r>
              <a:rPr lang="zh-CN" altLang="en-US" sz="2800" b="1" dirty="0">
                <a:solidFill>
                  <a:srgbClr val="FFC000"/>
                </a:solidFill>
                <a:latin typeface="宋体" panose="02010600030101010101" pitchFamily="2" charset="-122"/>
                <a:ea typeface="宋体" panose="02010600030101010101" pitchFamily="2" charset="-122"/>
              </a:rPr>
              <a:t>限制期内不得转让</a:t>
            </a:r>
            <a:r>
              <a:rPr lang="zh-CN" altLang="en-US" sz="2800" b="1" dirty="0">
                <a:latin typeface="宋体" panose="02010600030101010101" pitchFamily="2" charset="-122"/>
                <a:ea typeface="宋体" panose="02010600030101010101" pitchFamily="2" charset="-122"/>
              </a:rPr>
              <a:t>（第</a:t>
            </a:r>
            <a:r>
              <a:rPr lang="en-US" altLang="zh-CN" sz="2800" b="1" dirty="0">
                <a:latin typeface="宋体" panose="02010600030101010101" pitchFamily="2" charset="-122"/>
                <a:ea typeface="宋体" panose="02010600030101010101" pitchFamily="2" charset="-122"/>
              </a:rPr>
              <a:t>36</a:t>
            </a:r>
            <a:r>
              <a:rPr lang="zh-CN" altLang="en-US" sz="2800" b="1" dirty="0">
                <a:latin typeface="宋体" panose="02010600030101010101" pitchFamily="2" charset="-122"/>
                <a:ea typeface="宋体" panose="02010600030101010101" pitchFamily="2" charset="-122"/>
              </a:rPr>
              <a:t>条）</a:t>
            </a:r>
            <a:r>
              <a:rPr lang="zh-CN" altLang="en-US" sz="2800" b="1" dirty="0">
                <a:latin typeface="宋体" panose="02010600030101010101" pitchFamily="2" charset="-122"/>
                <a:ea typeface="宋体" panose="02010600030101010101" pitchFamily="2" charset="-122"/>
                <a:sym typeface="+mn-ea"/>
              </a:rPr>
              <a:t>第</a:t>
            </a:r>
            <a:r>
              <a:rPr lang="en-US" altLang="zh-CN" sz="2800" b="1" dirty="0">
                <a:latin typeface="宋体" panose="02010600030101010101" pitchFamily="2" charset="-122"/>
                <a:ea typeface="宋体" panose="02010600030101010101" pitchFamily="2" charset="-122"/>
                <a:sym typeface="+mn-ea"/>
              </a:rPr>
              <a:t>1</a:t>
            </a:r>
            <a:r>
              <a:rPr lang="zh-CN" altLang="en-US" sz="2800" b="1" dirty="0">
                <a:latin typeface="宋体" panose="02010600030101010101" pitchFamily="2" charset="-122"/>
                <a:ea typeface="宋体" panose="02010600030101010101" pitchFamily="2" charset="-122"/>
                <a:sym typeface="+mn-ea"/>
              </a:rPr>
              <a:t>款（修改）：依法发行的证券，</a:t>
            </a:r>
            <a:r>
              <a:rPr lang="en-US" altLang="zh-CN" sz="2800" b="1" dirty="0" smtClean="0">
                <a:latin typeface="宋体" panose="02010600030101010101" pitchFamily="2" charset="-122"/>
                <a:ea typeface="宋体" panose="02010600030101010101" pitchFamily="2" charset="-122"/>
                <a:sym typeface="+mn-ea"/>
              </a:rPr>
              <a:t>《</a:t>
            </a:r>
            <a:r>
              <a:rPr lang="zh-CN" altLang="en-US" sz="2800" b="1" dirty="0" smtClean="0">
                <a:latin typeface="宋体" panose="02010600030101010101" pitchFamily="2" charset="-122"/>
                <a:ea typeface="宋体" panose="02010600030101010101" pitchFamily="2" charset="-122"/>
                <a:sym typeface="+mn-ea"/>
              </a:rPr>
              <a:t>公司法</a:t>
            </a:r>
            <a:r>
              <a:rPr lang="en-US" altLang="zh-CN" sz="2800" b="1" dirty="0">
                <a:latin typeface="宋体" panose="02010600030101010101" pitchFamily="2" charset="-122"/>
                <a:ea typeface="宋体" panose="02010600030101010101" pitchFamily="2" charset="-122"/>
                <a:sym typeface="+mn-ea"/>
              </a:rPr>
              <a:t>》</a:t>
            </a:r>
            <a:r>
              <a:rPr lang="zh-CN" altLang="en-US" sz="2800" b="1" dirty="0">
                <a:latin typeface="宋体" panose="02010600030101010101" pitchFamily="2" charset="-122"/>
                <a:ea typeface="宋体" panose="02010600030101010101" pitchFamily="2" charset="-122"/>
                <a:sym typeface="+mn-ea"/>
              </a:rPr>
              <a:t>和其他法律对其转让期限有限制性规定的，在限定的期限内不得转让。</a:t>
            </a:r>
            <a:endParaRPr lang="en-US" altLang="zh-CN" sz="2800" b="1" dirty="0">
              <a:latin typeface="宋体" panose="02010600030101010101" pitchFamily="2" charset="-122"/>
              <a:ea typeface="宋体" panose="02010600030101010101" pitchFamily="2" charset="-122"/>
              <a:sym typeface="+mn-ea"/>
            </a:endParaRPr>
          </a:p>
          <a:p>
            <a:pPr lvl="1" algn="l">
              <a:spcBef>
                <a:spcPts val="2100"/>
              </a:spcBef>
              <a:spcAft>
                <a:spcPts val="2100"/>
              </a:spcAft>
            </a:pPr>
            <a:r>
              <a:rPr lang="zh-CN" altLang="en-US" sz="2800" b="1" dirty="0">
                <a:solidFill>
                  <a:srgbClr val="FFC000"/>
                </a:solidFill>
                <a:latin typeface="宋体" panose="02010600030101010101" pitchFamily="2" charset="-122"/>
                <a:ea typeface="宋体" panose="02010600030101010101" pitchFamily="2" charset="-122"/>
              </a:rPr>
              <a:t>短线交易</a:t>
            </a:r>
            <a:r>
              <a:rPr lang="zh-CN" altLang="en-US" sz="2800" b="1" dirty="0">
                <a:latin typeface="宋体" panose="02010600030101010101" pitchFamily="2" charset="-122"/>
                <a:ea typeface="宋体" panose="02010600030101010101" pitchFamily="2" charset="-122"/>
              </a:rPr>
              <a:t>（第</a:t>
            </a:r>
            <a:r>
              <a:rPr lang="en-US" altLang="zh-CN" sz="2800" b="1" dirty="0">
                <a:latin typeface="宋体" panose="02010600030101010101" pitchFamily="2" charset="-122"/>
                <a:ea typeface="宋体" panose="02010600030101010101" pitchFamily="2" charset="-122"/>
              </a:rPr>
              <a:t>44</a:t>
            </a:r>
            <a:r>
              <a:rPr lang="zh-CN" altLang="en-US" sz="2800" b="1" dirty="0">
                <a:latin typeface="宋体" panose="02010600030101010101" pitchFamily="2" charset="-122"/>
                <a:ea typeface="宋体" panose="02010600030101010101" pitchFamily="2" charset="-122"/>
              </a:rPr>
              <a:t>条）：</a:t>
            </a:r>
            <a:r>
              <a:rPr lang="zh-CN" altLang="en-US" sz="2800" b="1" dirty="0">
                <a:latin typeface="宋体" panose="02010600030101010101" pitchFamily="2" charset="-122"/>
                <a:ea typeface="宋体" panose="02010600030101010101" pitchFamily="2" charset="-122"/>
                <a:sym typeface="+mn-ea"/>
              </a:rPr>
              <a:t>主体扩展：由上市公司扩展至新三板公司（的大股东、董监高） 包括近亲属账户及利用他人账户持股：配偶、父母、子女、他人，即</a:t>
            </a:r>
            <a:r>
              <a:rPr lang="zh-CN" altLang="en-US" sz="2800" b="1" dirty="0" smtClean="0">
                <a:latin typeface="宋体" panose="02010600030101010101" pitchFamily="2" charset="-122"/>
                <a:ea typeface="宋体" panose="02010600030101010101" pitchFamily="2" charset="-122"/>
                <a:sym typeface="+mn-ea"/>
              </a:rPr>
              <a:t>“实际持有原则”；对象扩展到其他具有股权性质的证券（可转债、权证等）</a:t>
            </a:r>
            <a:endParaRPr lang="en-US" altLang="zh-CN" sz="2800" b="1" dirty="0">
              <a:latin typeface="宋体" panose="02010600030101010101" pitchFamily="2" charset="-122"/>
              <a:ea typeface="宋体" panose="02010600030101010101" pitchFamily="2" charset="-122"/>
              <a:sym typeface="+mn-ea"/>
            </a:endParaRPr>
          </a:p>
          <a:p>
            <a:pPr algn="l" hangingPunct="0">
              <a:spcBef>
                <a:spcPts val="2100"/>
              </a:spcBef>
              <a:spcAft>
                <a:spcPts val="2100"/>
              </a:spcAft>
            </a:pPr>
            <a:r>
              <a:rPr lang="zh-CN" altLang="en-US" sz="2800" b="1" dirty="0">
                <a:solidFill>
                  <a:srgbClr val="FFC000"/>
                </a:solidFill>
                <a:latin typeface="宋体" panose="02010600030101010101" pitchFamily="2" charset="-122"/>
                <a:ea typeface="宋体" panose="02010600030101010101" pitchFamily="2" charset="-122"/>
              </a:rPr>
              <a:t>内幕交易</a:t>
            </a:r>
            <a:r>
              <a:rPr lang="zh-CN" altLang="en-US" sz="2800" b="1" dirty="0">
                <a:latin typeface="宋体" panose="02010600030101010101" pitchFamily="2" charset="-122"/>
                <a:ea typeface="宋体" panose="02010600030101010101" pitchFamily="2" charset="-122"/>
              </a:rPr>
              <a:t>（第</a:t>
            </a:r>
            <a:r>
              <a:rPr lang="en-US" altLang="zh-CN" sz="2800" b="1" dirty="0">
                <a:latin typeface="宋体" panose="02010600030101010101" pitchFamily="2" charset="-122"/>
                <a:ea typeface="宋体" panose="02010600030101010101" pitchFamily="2" charset="-122"/>
              </a:rPr>
              <a:t>51</a:t>
            </a:r>
            <a:r>
              <a:rPr lang="zh-CN" altLang="en-US" sz="2800" b="1" dirty="0">
                <a:latin typeface="宋体" panose="02010600030101010101" pitchFamily="2" charset="-122"/>
                <a:ea typeface="宋体" panose="02010600030101010101" pitchFamily="2" charset="-122"/>
              </a:rPr>
              <a:t>条）：</a:t>
            </a:r>
            <a:r>
              <a:rPr lang="zh-CN" altLang="en-US" sz="2800" b="1" dirty="0">
                <a:latin typeface="宋体" panose="02010600030101010101" pitchFamily="2" charset="-122"/>
                <a:ea typeface="宋体" panose="02010600030101010101" pitchFamily="2" charset="-122"/>
                <a:sym typeface="+mn-ea"/>
              </a:rPr>
              <a:t>扩大内幕知情人范围；</a:t>
            </a:r>
            <a:r>
              <a:rPr lang="zh-CN" altLang="en-US" sz="2800" b="1" dirty="0">
                <a:latin typeface="宋体" panose="02010600030101010101" pitchFamily="2" charset="-122"/>
                <a:ea typeface="宋体" panose="02010600030101010101" pitchFamily="2" charset="-122"/>
              </a:rPr>
              <a:t>公司债相关重大事件也构成内幕信息</a:t>
            </a:r>
            <a:endParaRPr lang="en-US" altLang="zh-CN" sz="2800" b="1" dirty="0">
              <a:latin typeface="宋体" panose="02010600030101010101" pitchFamily="2" charset="-122"/>
              <a:ea typeface="宋体" panose="02010600030101010101" pitchFamily="2" charset="-122"/>
            </a:endParaRPr>
          </a:p>
          <a:p>
            <a:pPr algn="l" hangingPunct="0">
              <a:spcBef>
                <a:spcPts val="2100"/>
              </a:spcBef>
              <a:spcAft>
                <a:spcPts val="2100"/>
              </a:spcAft>
            </a:pPr>
            <a:r>
              <a:rPr lang="zh-CN" altLang="en-US" sz="2800" b="1" dirty="0">
                <a:solidFill>
                  <a:srgbClr val="FFC000"/>
                </a:solidFill>
                <a:latin typeface="宋体" panose="02010600030101010101" pitchFamily="2" charset="-122"/>
                <a:ea typeface="宋体" panose="02010600030101010101" pitchFamily="2" charset="-122"/>
              </a:rPr>
              <a:t>利用未公开信息交易</a:t>
            </a:r>
            <a:r>
              <a:rPr lang="zh-CN" altLang="en-US" sz="2800" b="1" dirty="0">
                <a:latin typeface="宋体" panose="02010600030101010101" pitchFamily="2" charset="-122"/>
                <a:ea typeface="宋体" panose="02010600030101010101" pitchFamily="2" charset="-122"/>
              </a:rPr>
              <a:t>（第</a:t>
            </a:r>
            <a:r>
              <a:rPr lang="en-US" altLang="zh-CN" sz="2800" b="1" dirty="0">
                <a:latin typeface="宋体" panose="02010600030101010101" pitchFamily="2" charset="-122"/>
                <a:ea typeface="宋体" panose="02010600030101010101" pitchFamily="2" charset="-122"/>
              </a:rPr>
              <a:t>54</a:t>
            </a:r>
            <a:r>
              <a:rPr lang="zh-CN" altLang="en-US" sz="2800" b="1" dirty="0">
                <a:latin typeface="宋体" panose="02010600030101010101" pitchFamily="2" charset="-122"/>
                <a:ea typeface="宋体" panose="02010600030101010101" pitchFamily="2" charset="-122"/>
              </a:rPr>
              <a:t>条）：增加</a:t>
            </a:r>
          </a:p>
          <a:p>
            <a:pPr algn="l" hangingPunct="0">
              <a:spcBef>
                <a:spcPts val="2100"/>
              </a:spcBef>
              <a:spcAft>
                <a:spcPts val="2100"/>
              </a:spcAft>
            </a:pPr>
            <a:endParaRPr lang="zh-CN" altLang="en-US" sz="2400" kern="1200" spc="75" dirty="0">
              <a:latin typeface="宋体" panose="02010600030101010101" pitchFamily="2" charset="-122"/>
              <a:ea typeface="宋体" panose="02010600030101010101" pitchFamily="2" charset="-122"/>
              <a:cs typeface="+mn-ea"/>
            </a:endParaRPr>
          </a:p>
          <a:p>
            <a:pPr marL="571500" lvl="1" indent="-571500" algn="l">
              <a:spcBef>
                <a:spcPts val="2100"/>
              </a:spcBef>
              <a:spcAft>
                <a:spcPts val="2100"/>
              </a:spcAft>
              <a:buFont typeface="Wingdings" pitchFamily="2" charset="2"/>
              <a:buChar char="Ø"/>
            </a:pPr>
            <a:endParaRPr lang="zh-CN" altLang="en-US" sz="2400" b="1" dirty="0"/>
          </a:p>
          <a:p>
            <a:pPr marL="571500" lvl="1" indent="-571500" algn="l">
              <a:spcBef>
                <a:spcPts val="2100"/>
              </a:spcBef>
              <a:spcAft>
                <a:spcPts val="2100"/>
              </a:spcAft>
              <a:buFont typeface="Wingdings" pitchFamily="2" charset="2"/>
              <a:buChar char="Ø"/>
            </a:pPr>
            <a:endParaRPr lang="en-US" altLang="zh-CN" sz="2400" kern="1200" spc="75" dirty="0">
              <a:solidFill>
                <a:srgbClr val="FFC000"/>
              </a:solidFill>
              <a:latin typeface="宋体" panose="02010600030101010101" pitchFamily="2" charset="-122"/>
              <a:ea typeface="宋体" panose="02010600030101010101" pitchFamily="2" charset="-122"/>
              <a:cs typeface="+mn-ea"/>
              <a:sym typeface="+mn-ea"/>
            </a:endParaRPr>
          </a:p>
          <a:p>
            <a:pPr lvl="1" algn="l">
              <a:spcBef>
                <a:spcPts val="2100"/>
              </a:spcBef>
              <a:spcAft>
                <a:spcPts val="2100"/>
              </a:spcAft>
            </a:pPr>
            <a:endParaRPr lang="zh-CN" altLang="en-US" sz="2400" b="1" dirty="0"/>
          </a:p>
          <a:p>
            <a:pPr lvl="1" algn="l">
              <a:spcBef>
                <a:spcPts val="2100"/>
              </a:spcBef>
              <a:spcAft>
                <a:spcPts val="2100"/>
              </a:spcAft>
            </a:pPr>
            <a:endParaRPr lang="en-US" altLang="zh-CN" sz="2400" kern="1200" spc="75" dirty="0">
              <a:latin typeface="宋体" panose="02010600030101010101" pitchFamily="2" charset="-122"/>
              <a:ea typeface="宋体" panose="02010600030101010101" pitchFamily="2" charset="-122"/>
              <a:cs typeface="+mn-ea"/>
              <a:sym typeface="+mn-ea"/>
            </a:endParaRPr>
          </a:p>
          <a:p>
            <a:pPr lvl="1" algn="l">
              <a:spcBef>
                <a:spcPts val="2100"/>
              </a:spcBef>
              <a:spcAft>
                <a:spcPts val="2100"/>
              </a:spcAft>
            </a:pPr>
            <a:endParaRPr lang="en-US" altLang="zh-CN" sz="2400" kern="1200" spc="75" dirty="0">
              <a:latin typeface="宋体" panose="02010600030101010101" pitchFamily="2" charset="-122"/>
              <a:ea typeface="宋体" panose="02010600030101010101" pitchFamily="2" charset="-122"/>
              <a:cs typeface="+mn-ea"/>
              <a:sym typeface="+mn-ea"/>
            </a:endParaRPr>
          </a:p>
        </p:txBody>
      </p:sp>
      <p:pic>
        <p:nvPicPr>
          <p:cNvPr id="6" name="图片 5"/>
          <p:cNvPicPr>
            <a:picLocks noChangeAspect="1"/>
          </p:cNvPicPr>
          <p:nvPr/>
        </p:nvPicPr>
        <p:blipFill>
          <a:blip r:embed="rId2"/>
          <a:stretch>
            <a:fillRect/>
          </a:stretch>
        </p:blipFill>
        <p:spPr>
          <a:xfrm>
            <a:off x="8805672" y="5808705"/>
            <a:ext cx="2405097" cy="592111"/>
          </a:xfrm>
          <a:prstGeom prst="rect">
            <a:avLst/>
          </a:prstGeom>
        </p:spPr>
      </p:pic>
    </p:spTree>
    <p:extLst>
      <p:ext uri="{BB962C8B-B14F-4D97-AF65-F5344CB8AC3E}">
        <p14:creationId xmlns:p14="http://schemas.microsoft.com/office/powerpoint/2010/main" val="94167487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
          </p:nvPr>
        </p:nvSpPr>
        <p:spPr>
          <a:xfrm>
            <a:off x="686788" y="818988"/>
            <a:ext cx="10632521" cy="5745441"/>
          </a:xfrm>
        </p:spPr>
        <p:txBody>
          <a:bodyPr>
            <a:noAutofit/>
          </a:bodyPr>
          <a:lstStyle/>
          <a:p>
            <a:pPr algn="l" hangingPunct="0">
              <a:spcBef>
                <a:spcPts val="2100"/>
              </a:spcBef>
              <a:spcAft>
                <a:spcPts val="2100"/>
              </a:spcAft>
            </a:pPr>
            <a:r>
              <a:rPr lang="zh-CN" altLang="en-US" sz="2800" b="1" dirty="0">
                <a:solidFill>
                  <a:srgbClr val="FFC000"/>
                </a:solidFill>
                <a:latin typeface="宋体" panose="02010600030101010101" pitchFamily="2" charset="-122"/>
                <a:ea typeface="宋体" panose="02010600030101010101" pitchFamily="2" charset="-122"/>
              </a:rPr>
              <a:t>操纵市场</a:t>
            </a:r>
            <a:r>
              <a:rPr lang="zh-CN" altLang="en-US" sz="2800" b="1" dirty="0">
                <a:latin typeface="宋体" panose="02010600030101010101" pitchFamily="2" charset="-122"/>
                <a:ea typeface="宋体" panose="02010600030101010101" pitchFamily="2" charset="-122"/>
              </a:rPr>
              <a:t>（第</a:t>
            </a:r>
            <a:r>
              <a:rPr lang="en-US" altLang="zh-CN" sz="2800" b="1" dirty="0">
                <a:latin typeface="宋体" panose="02010600030101010101" pitchFamily="2" charset="-122"/>
                <a:ea typeface="宋体" panose="02010600030101010101" pitchFamily="2" charset="-122"/>
              </a:rPr>
              <a:t>55</a:t>
            </a:r>
            <a:r>
              <a:rPr lang="zh-CN" altLang="en-US" sz="2800" b="1" dirty="0">
                <a:latin typeface="宋体" panose="02010600030101010101" pitchFamily="2" charset="-122"/>
                <a:ea typeface="宋体" panose="02010600030101010101" pitchFamily="2" charset="-122"/>
              </a:rPr>
              <a:t>条）</a:t>
            </a:r>
            <a:r>
              <a:rPr lang="zh-CN" altLang="en-US" sz="2800" b="1" dirty="0" smtClean="0">
                <a:latin typeface="宋体" panose="02010600030101010101" pitchFamily="2" charset="-122"/>
                <a:ea typeface="宋体" panose="02010600030101010101" pitchFamily="2" charset="-122"/>
              </a:rPr>
              <a:t>：“影响或意图影响”；增加</a:t>
            </a:r>
            <a:r>
              <a:rPr lang="zh-CN" altLang="en-US" sz="2800" b="1" dirty="0">
                <a:latin typeface="宋体" panose="02010600030101010101" pitchFamily="2" charset="-122"/>
                <a:ea typeface="宋体" panose="02010600030101010101" pitchFamily="2" charset="-122"/>
              </a:rPr>
              <a:t>列举四种新类型</a:t>
            </a:r>
            <a:endParaRPr lang="en-US" altLang="zh-CN" sz="2800" b="1" dirty="0">
              <a:latin typeface="宋体" panose="02010600030101010101" pitchFamily="2" charset="-122"/>
              <a:ea typeface="宋体" panose="02010600030101010101" pitchFamily="2" charset="-122"/>
            </a:endParaRPr>
          </a:p>
          <a:p>
            <a:pPr algn="l" hangingPunct="0">
              <a:spcBef>
                <a:spcPts val="2100"/>
              </a:spcBef>
              <a:spcAft>
                <a:spcPts val="2100"/>
              </a:spcAft>
            </a:pPr>
            <a:r>
              <a:rPr lang="zh-CN" altLang="en-US" sz="2800" b="1" dirty="0">
                <a:solidFill>
                  <a:srgbClr val="FFC000"/>
                </a:solidFill>
                <a:latin typeface="宋体" panose="02010600030101010101" pitchFamily="2" charset="-122"/>
                <a:ea typeface="宋体" panose="02010600030101010101" pitchFamily="2" charset="-122"/>
              </a:rPr>
              <a:t>编造、传播虚假信息</a:t>
            </a:r>
            <a:r>
              <a:rPr lang="zh-CN" altLang="en-US" sz="2800" b="1" dirty="0">
                <a:latin typeface="宋体" panose="02010600030101010101" pitchFamily="2" charset="-122"/>
                <a:ea typeface="宋体" panose="02010600030101010101" pitchFamily="2" charset="-122"/>
              </a:rPr>
              <a:t>（第</a:t>
            </a:r>
            <a:r>
              <a:rPr lang="en-US" altLang="zh-CN" sz="2800" b="1" dirty="0">
                <a:latin typeface="宋体" panose="02010600030101010101" pitchFamily="2" charset="-122"/>
                <a:ea typeface="宋体" panose="02010600030101010101" pitchFamily="2" charset="-122"/>
              </a:rPr>
              <a:t>56</a:t>
            </a:r>
            <a:r>
              <a:rPr lang="zh-CN" altLang="en-US" sz="2800" b="1" dirty="0">
                <a:latin typeface="宋体" panose="02010600030101010101" pitchFamily="2" charset="-122"/>
                <a:ea typeface="宋体" panose="02010600030101010101" pitchFamily="2" charset="-122"/>
              </a:rPr>
              <a:t>条）：</a:t>
            </a:r>
            <a:r>
              <a:rPr lang="zh-CN" altLang="en-US" sz="2800" b="1" dirty="0">
                <a:latin typeface="宋体" panose="02010600030101010101" pitchFamily="2" charset="-122"/>
                <a:ea typeface="宋体" panose="02010600030101010101" pitchFamily="2" charset="-122"/>
                <a:sym typeface="+mn-ea"/>
              </a:rPr>
              <a:t>主体扩大至一般主体：任何单位和个人</a:t>
            </a:r>
            <a:endParaRPr lang="en-US" altLang="zh-CN" sz="2800" b="1" dirty="0">
              <a:latin typeface="宋体" panose="02010600030101010101" pitchFamily="2" charset="-122"/>
              <a:ea typeface="宋体" panose="02010600030101010101" pitchFamily="2" charset="-122"/>
              <a:sym typeface="+mn-ea"/>
            </a:endParaRPr>
          </a:p>
          <a:p>
            <a:pPr algn="l" hangingPunct="0">
              <a:spcBef>
                <a:spcPts val="2100"/>
              </a:spcBef>
              <a:spcAft>
                <a:spcPts val="2100"/>
              </a:spcAft>
            </a:pPr>
            <a:r>
              <a:rPr lang="zh-CN" altLang="en-US" sz="2800" b="1" dirty="0">
                <a:solidFill>
                  <a:srgbClr val="FFC000"/>
                </a:solidFill>
                <a:latin typeface="宋体" panose="02010600030101010101" pitchFamily="2" charset="-122"/>
                <a:ea typeface="宋体" panose="02010600030101010101" pitchFamily="2" charset="-122"/>
              </a:rPr>
              <a:t>账户借用或出借（</a:t>
            </a:r>
            <a:r>
              <a:rPr lang="zh-CN" altLang="en-US" sz="2800" b="1" dirty="0">
                <a:latin typeface="宋体" panose="02010600030101010101" pitchFamily="2" charset="-122"/>
                <a:ea typeface="宋体" panose="02010600030101010101" pitchFamily="2" charset="-122"/>
              </a:rPr>
              <a:t>第</a:t>
            </a:r>
            <a:r>
              <a:rPr lang="en-US" altLang="zh-CN" sz="2800" b="1" dirty="0">
                <a:latin typeface="宋体" panose="02010600030101010101" pitchFamily="2" charset="-122"/>
                <a:ea typeface="宋体" panose="02010600030101010101" pitchFamily="2" charset="-122"/>
              </a:rPr>
              <a:t>58</a:t>
            </a:r>
            <a:r>
              <a:rPr lang="zh-CN" altLang="en-US" sz="2800" b="1" dirty="0">
                <a:latin typeface="宋体" panose="02010600030101010101" pitchFamily="2" charset="-122"/>
                <a:ea typeface="宋体" panose="02010600030101010101" pitchFamily="2" charset="-122"/>
              </a:rPr>
              <a:t>条）：</a:t>
            </a:r>
            <a:r>
              <a:rPr lang="zh-CN" altLang="en-US" sz="2800" b="1" dirty="0">
                <a:latin typeface="宋体" panose="02010600030101010101" pitchFamily="2" charset="-122"/>
                <a:ea typeface="宋体" panose="02010600030101010101" pitchFamily="2" charset="-122"/>
                <a:sym typeface="+mn-ea"/>
              </a:rPr>
              <a:t>主体扩大：由法人扩大至任何单位和个人（即法人、个人、非法人组织</a:t>
            </a:r>
            <a:r>
              <a:rPr lang="zh-CN" altLang="en-US" sz="2800" b="1" dirty="0" smtClean="0">
                <a:latin typeface="宋体" panose="02010600030101010101" pitchFamily="2" charset="-122"/>
                <a:ea typeface="宋体" panose="02010600030101010101" pitchFamily="2" charset="-122"/>
                <a:sym typeface="+mn-ea"/>
              </a:rPr>
              <a:t>）</a:t>
            </a:r>
            <a:endParaRPr lang="en-US" altLang="zh-CN" sz="2800" b="1" dirty="0" smtClean="0">
              <a:latin typeface="宋体" panose="02010600030101010101" pitchFamily="2" charset="-122"/>
              <a:ea typeface="宋体" panose="02010600030101010101" pitchFamily="2" charset="-122"/>
              <a:sym typeface="+mn-ea"/>
            </a:endParaRPr>
          </a:p>
          <a:p>
            <a:pPr algn="l" hangingPunct="0">
              <a:spcBef>
                <a:spcPts val="2100"/>
              </a:spcBef>
              <a:spcAft>
                <a:spcPts val="2100"/>
              </a:spcAft>
            </a:pPr>
            <a:r>
              <a:rPr lang="zh-CN" altLang="en-US" sz="2800" b="1" dirty="0" smtClean="0">
                <a:latin typeface="宋体" panose="02010600030101010101" pitchFamily="2" charset="-122"/>
                <a:ea typeface="宋体" panose="02010600030101010101" pitchFamily="2" charset="-122"/>
                <a:sym typeface="+mn-ea"/>
              </a:rPr>
              <a:t>    </a:t>
            </a:r>
            <a:r>
              <a:rPr lang="zh-CN" altLang="en-US" sz="2800" b="1" dirty="0" smtClean="0">
                <a:solidFill>
                  <a:srgbClr val="FF0000"/>
                </a:solidFill>
                <a:latin typeface="宋体" panose="02010600030101010101" pitchFamily="2" charset="-122"/>
                <a:ea typeface="宋体" panose="02010600030101010101" pitchFamily="2" charset="-122"/>
                <a:sym typeface="+mn-ea"/>
              </a:rPr>
              <a:t>影响：进一步严密、完善了二级市场交易制度，加强了对二级市场违法行为的规则力度，对原来广泛存在的借用账户、内幕交易、操纵市场、短线交易全面升级监管力度。某些市场中原有的交易模式的生存空间将极大压缩，二级市场生态将得以净化。</a:t>
            </a:r>
            <a:endParaRPr lang="en-US" altLang="zh-CN" sz="2800" b="1" dirty="0">
              <a:solidFill>
                <a:srgbClr val="FF0000"/>
              </a:solidFill>
              <a:latin typeface="宋体" panose="02010600030101010101" pitchFamily="2" charset="-122"/>
              <a:ea typeface="宋体" panose="02010600030101010101" pitchFamily="2" charset="-122"/>
              <a:sym typeface="+mn-ea"/>
            </a:endParaRPr>
          </a:p>
          <a:p>
            <a:pPr algn="l" hangingPunct="0">
              <a:spcBef>
                <a:spcPts val="2100"/>
              </a:spcBef>
              <a:spcAft>
                <a:spcPts val="2100"/>
              </a:spcAft>
            </a:pPr>
            <a:endParaRPr lang="en-US" altLang="zh-CN" sz="2400" b="1" dirty="0">
              <a:sym typeface="+mn-ea"/>
            </a:endParaRPr>
          </a:p>
          <a:p>
            <a:pPr algn="l" hangingPunct="0">
              <a:spcBef>
                <a:spcPts val="2100"/>
              </a:spcBef>
              <a:spcAft>
                <a:spcPts val="2100"/>
              </a:spcAft>
            </a:pPr>
            <a:endParaRPr lang="zh-CN" altLang="en-US" sz="2400" b="1" dirty="0"/>
          </a:p>
          <a:p>
            <a:pPr algn="l" hangingPunct="0">
              <a:spcBef>
                <a:spcPts val="2100"/>
              </a:spcBef>
              <a:spcAft>
                <a:spcPts val="2100"/>
              </a:spcAft>
            </a:pPr>
            <a:endParaRPr lang="zh-CN" altLang="en-US" sz="2400" b="1" dirty="0"/>
          </a:p>
          <a:p>
            <a:pPr algn="l" hangingPunct="0">
              <a:spcBef>
                <a:spcPts val="2100"/>
              </a:spcBef>
              <a:spcAft>
                <a:spcPts val="2100"/>
              </a:spcAft>
            </a:pPr>
            <a:endParaRPr lang="en-US" altLang="zh-CN" sz="2400" b="1" dirty="0" smtClean="0"/>
          </a:p>
          <a:p>
            <a:pPr algn="l" hangingPunct="0">
              <a:spcBef>
                <a:spcPts val="2100"/>
              </a:spcBef>
              <a:spcAft>
                <a:spcPts val="2100"/>
              </a:spcAft>
            </a:pPr>
            <a:endParaRPr lang="zh-CN" altLang="en-US" sz="2400" b="1" dirty="0"/>
          </a:p>
          <a:p>
            <a:pPr algn="l" hangingPunct="0">
              <a:spcBef>
                <a:spcPts val="2100"/>
              </a:spcBef>
              <a:spcAft>
                <a:spcPts val="2100"/>
              </a:spcAft>
            </a:pPr>
            <a:endParaRPr lang="zh-CN" altLang="en-US" sz="2400" b="1" dirty="0"/>
          </a:p>
          <a:p>
            <a:pPr algn="l" hangingPunct="0">
              <a:spcBef>
                <a:spcPts val="2100"/>
              </a:spcBef>
              <a:spcAft>
                <a:spcPts val="2100"/>
              </a:spcAft>
            </a:pPr>
            <a:endParaRPr lang="zh-CN" altLang="en-US" sz="2400" kern="1200" spc="75" dirty="0">
              <a:latin typeface="宋体" panose="02010600030101010101" pitchFamily="2" charset="-122"/>
              <a:ea typeface="宋体" panose="02010600030101010101" pitchFamily="2" charset="-122"/>
              <a:cs typeface="+mn-ea"/>
            </a:endParaRPr>
          </a:p>
          <a:p>
            <a:pPr marL="571500" lvl="1" indent="-571500" algn="l">
              <a:spcBef>
                <a:spcPts val="2100"/>
              </a:spcBef>
              <a:spcAft>
                <a:spcPts val="2100"/>
              </a:spcAft>
              <a:buFont typeface="Wingdings" pitchFamily="2" charset="2"/>
              <a:buChar char="Ø"/>
            </a:pPr>
            <a:endParaRPr lang="zh-CN" altLang="en-US" sz="2400" b="1" dirty="0"/>
          </a:p>
          <a:p>
            <a:pPr marL="571500" lvl="1" indent="-571500" algn="l">
              <a:spcBef>
                <a:spcPts val="2100"/>
              </a:spcBef>
              <a:spcAft>
                <a:spcPts val="2100"/>
              </a:spcAft>
              <a:buFont typeface="Wingdings" pitchFamily="2" charset="2"/>
              <a:buChar char="Ø"/>
            </a:pPr>
            <a:endParaRPr lang="en-US" altLang="zh-CN" sz="2400" kern="1200" spc="75" dirty="0">
              <a:solidFill>
                <a:srgbClr val="FFC000"/>
              </a:solidFill>
              <a:latin typeface="宋体" panose="02010600030101010101" pitchFamily="2" charset="-122"/>
              <a:ea typeface="宋体" panose="02010600030101010101" pitchFamily="2" charset="-122"/>
              <a:cs typeface="+mn-ea"/>
              <a:sym typeface="+mn-ea"/>
            </a:endParaRPr>
          </a:p>
          <a:p>
            <a:pPr lvl="1" algn="l">
              <a:spcBef>
                <a:spcPts val="2100"/>
              </a:spcBef>
              <a:spcAft>
                <a:spcPts val="2100"/>
              </a:spcAft>
            </a:pPr>
            <a:endParaRPr lang="zh-CN" altLang="en-US" sz="2400" b="1" dirty="0"/>
          </a:p>
          <a:p>
            <a:pPr lvl="1" algn="l">
              <a:spcBef>
                <a:spcPts val="2100"/>
              </a:spcBef>
              <a:spcAft>
                <a:spcPts val="2100"/>
              </a:spcAft>
            </a:pPr>
            <a:endParaRPr lang="en-US" altLang="zh-CN" sz="2400" kern="1200" spc="75" dirty="0">
              <a:latin typeface="宋体" panose="02010600030101010101" pitchFamily="2" charset="-122"/>
              <a:ea typeface="宋体" panose="02010600030101010101" pitchFamily="2" charset="-122"/>
              <a:cs typeface="+mn-ea"/>
              <a:sym typeface="+mn-ea"/>
            </a:endParaRPr>
          </a:p>
          <a:p>
            <a:pPr lvl="1" algn="l">
              <a:spcBef>
                <a:spcPts val="2100"/>
              </a:spcBef>
              <a:spcAft>
                <a:spcPts val="2100"/>
              </a:spcAft>
            </a:pPr>
            <a:endParaRPr lang="en-US" altLang="zh-CN" sz="2400" kern="1200" spc="75" dirty="0">
              <a:latin typeface="宋体" panose="02010600030101010101" pitchFamily="2" charset="-122"/>
              <a:ea typeface="宋体" panose="02010600030101010101" pitchFamily="2" charset="-122"/>
              <a:cs typeface="+mn-ea"/>
              <a:sym typeface="+mn-ea"/>
            </a:endParaRPr>
          </a:p>
        </p:txBody>
      </p:sp>
    </p:spTree>
    <p:extLst>
      <p:ext uri="{BB962C8B-B14F-4D97-AF65-F5344CB8AC3E}">
        <p14:creationId xmlns:p14="http://schemas.microsoft.com/office/powerpoint/2010/main" val="2213819453"/>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违法无效…"/>
          <p:cNvSpPr txBox="1"/>
          <p:nvPr/>
        </p:nvSpPr>
        <p:spPr>
          <a:xfrm>
            <a:off x="1760210" y="2017762"/>
            <a:ext cx="8689880" cy="810799"/>
          </a:xfrm>
          <a:prstGeom prst="rect">
            <a:avLst/>
          </a:prstGeom>
          <a:ln w="12700">
            <a:miter lim="400000"/>
          </a:ln>
        </p:spPr>
        <p:txBody>
          <a:bodyPr wrap="none" lIns="35719" tIns="35719" rIns="35719" bIns="35719" anchor="ctr">
            <a:spAutoFit/>
          </a:bodyPr>
          <a:lstStyle/>
          <a:p>
            <a:pPr algn="ctr" defTabSz="410845" hangingPunct="0">
              <a:defRPr sz="12000" b="0">
                <a:latin typeface="Lantinghei SC Heavy"/>
                <a:ea typeface="Lantinghei SC Heavy"/>
                <a:cs typeface="Lantinghei SC Heavy"/>
                <a:sym typeface="Lantinghei SC Heavy"/>
              </a:defRPr>
            </a:pPr>
            <a:r>
              <a:rPr lang="zh-CN" altLang="en-US" sz="4800" kern="0" dirty="0">
                <a:solidFill>
                  <a:srgbClr val="0076BA">
                    <a:lumMod val="60000"/>
                    <a:lumOff val="40000"/>
                  </a:srgbClr>
                </a:solidFill>
                <a:latin typeface="Lantinghei SC Heavy"/>
                <a:sym typeface="Lantinghei SC Heavy"/>
              </a:rPr>
              <a:t>五</a:t>
            </a:r>
            <a:r>
              <a:rPr lang="zh-CN" altLang="en-US" sz="4800" kern="0" dirty="0" smtClean="0">
                <a:solidFill>
                  <a:srgbClr val="0076BA">
                    <a:lumMod val="60000"/>
                    <a:lumOff val="40000"/>
                  </a:srgbClr>
                </a:solidFill>
                <a:latin typeface="Lantinghei SC Heavy"/>
                <a:sym typeface="Lantinghei SC Heavy"/>
              </a:rPr>
              <a:t>、关于信息披露制度及其影响</a:t>
            </a:r>
            <a:endParaRPr lang="zh-CN" altLang="en-US" sz="4800" kern="0" dirty="0">
              <a:solidFill>
                <a:srgbClr val="0076BA">
                  <a:lumMod val="60000"/>
                  <a:lumOff val="40000"/>
                </a:srgbClr>
              </a:solidFill>
              <a:latin typeface="Lantinghei SC Heavy"/>
              <a:sym typeface="Lantinghei SC Heavy"/>
            </a:endParaRPr>
          </a:p>
        </p:txBody>
      </p:sp>
      <p:sp>
        <p:nvSpPr>
          <p:cNvPr id="3" name="文本框 2">
            <a:extLst>
              <a:ext uri="{FF2B5EF4-FFF2-40B4-BE49-F238E27FC236}">
                <a16:creationId xmlns:a16="http://schemas.microsoft.com/office/drawing/2014/main" id="{90BFCDEF-7FE8-3B41-B499-E01DBF259466}"/>
              </a:ext>
            </a:extLst>
          </p:cNvPr>
          <p:cNvSpPr txBox="1"/>
          <p:nvPr/>
        </p:nvSpPr>
        <p:spPr>
          <a:xfrm>
            <a:off x="996439" y="4070488"/>
            <a:ext cx="10217426" cy="626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algn="ctr" defTabSz="410845" hangingPunct="0"/>
            <a:r>
              <a:rPr lang="en-US" altLang="zh-CN" sz="3600" b="1" kern="0" dirty="0">
                <a:solidFill>
                  <a:srgbClr val="FFFFFF"/>
                </a:solidFill>
                <a:latin typeface="Helvetica Neue" panose="02000503000000020004"/>
                <a:sym typeface="Helvetica Neue" panose="02000503000000020004"/>
              </a:rPr>
              <a:t>《</a:t>
            </a:r>
            <a:r>
              <a:rPr lang="zh-CN" altLang="en-US" sz="3600" b="1" kern="0" dirty="0">
                <a:solidFill>
                  <a:srgbClr val="FFFFFF"/>
                </a:solidFill>
                <a:latin typeface="Helvetica Neue" panose="02000503000000020004"/>
                <a:sym typeface="Helvetica Neue" panose="02000503000000020004"/>
              </a:rPr>
              <a:t>证券法</a:t>
            </a:r>
            <a:r>
              <a:rPr lang="en-US" altLang="zh-CN" sz="3600" b="1" kern="0" dirty="0">
                <a:solidFill>
                  <a:srgbClr val="FFFFFF"/>
                </a:solidFill>
                <a:latin typeface="Helvetica Neue" panose="02000503000000020004"/>
                <a:sym typeface="Helvetica Neue" panose="02000503000000020004"/>
              </a:rPr>
              <a:t>》</a:t>
            </a:r>
            <a:r>
              <a:rPr lang="zh-CN" altLang="en-US" sz="3600" b="1" kern="0" dirty="0">
                <a:solidFill>
                  <a:srgbClr val="FFFFFF"/>
                </a:solidFill>
                <a:latin typeface="Helvetica Neue" panose="02000503000000020004"/>
                <a:sym typeface="Helvetica Neue" panose="02000503000000020004"/>
              </a:rPr>
              <a:t>本质上就是信息披露法</a:t>
            </a:r>
            <a:endParaRPr lang="zh-CN" altLang="en-US" sz="36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4" name="图片 3"/>
          <p:cNvPicPr>
            <a:picLocks noChangeAspect="1"/>
          </p:cNvPicPr>
          <p:nvPr/>
        </p:nvPicPr>
        <p:blipFill>
          <a:blip r:embed="rId3"/>
          <a:stretch>
            <a:fillRect/>
          </a:stretch>
        </p:blipFill>
        <p:spPr>
          <a:xfrm>
            <a:off x="8805672" y="5808705"/>
            <a:ext cx="2405097" cy="592111"/>
          </a:xfrm>
          <a:prstGeom prst="rect">
            <a:avLst/>
          </a:prstGeom>
        </p:spPr>
      </p:pic>
    </p:spTree>
    <p:extLst>
      <p:ext uri="{BB962C8B-B14F-4D97-AF65-F5344CB8AC3E}">
        <p14:creationId xmlns:p14="http://schemas.microsoft.com/office/powerpoint/2010/main" val="629468936"/>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94BC723-9C7D-5940-9998-BAF21B30E0DE}"/>
              </a:ext>
            </a:extLst>
          </p:cNvPr>
          <p:cNvSpPr txBox="1"/>
          <p:nvPr/>
        </p:nvSpPr>
        <p:spPr>
          <a:xfrm>
            <a:off x="1020278" y="163341"/>
            <a:ext cx="10601746" cy="653544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defTabSz="410845" hangingPunct="0"/>
            <a:r>
              <a:rPr lang="en-US" altLang="zh-CN" sz="2800" b="1" kern="0" dirty="0">
                <a:latin typeface="宋体" panose="02010600030101010101" pitchFamily="2" charset="-122"/>
                <a:ea typeface="宋体" panose="02010600030101010101" pitchFamily="2" charset="-122"/>
                <a:sym typeface="Helvetica Neue" panose="02000503000000020004"/>
              </a:rPr>
              <a:t>1.</a:t>
            </a:r>
            <a:r>
              <a:rPr lang="zh-CN" altLang="en-US" sz="2800" b="1" kern="0" dirty="0">
                <a:latin typeface="宋体" panose="02010600030101010101" pitchFamily="2" charset="-122"/>
                <a:ea typeface="宋体" panose="02010600030101010101" pitchFamily="2" charset="-122"/>
                <a:sym typeface="Helvetica Neue" panose="02000503000000020004"/>
              </a:rPr>
              <a:t>独立成章，具有形式和实质</a:t>
            </a:r>
            <a:r>
              <a:rPr lang="zh-CN" altLang="en-US" sz="2800" b="1" kern="0" dirty="0" smtClean="0">
                <a:latin typeface="宋体" panose="02010600030101010101" pitchFamily="2" charset="-122"/>
                <a:ea typeface="宋体" panose="02010600030101010101" pitchFamily="2" charset="-122"/>
                <a:sym typeface="Helvetica Neue" panose="02000503000000020004"/>
              </a:rPr>
              <a:t>合理性</a:t>
            </a:r>
            <a:endParaRPr lang="en-US" altLang="zh-CN" sz="2800" b="1" kern="0" dirty="0" smtClean="0">
              <a:latin typeface="宋体" panose="02010600030101010101" pitchFamily="2" charset="-122"/>
              <a:ea typeface="宋体" panose="02010600030101010101" pitchFamily="2" charset="-122"/>
              <a:sym typeface="Helvetica Neue" panose="02000503000000020004"/>
            </a:endParaRPr>
          </a:p>
          <a:p>
            <a:pPr defTabSz="410845" hangingPunct="0"/>
            <a:endParaRPr lang="en-US" altLang="zh-CN" sz="2800" b="1" kern="0" dirty="0">
              <a:latin typeface="宋体" panose="02010600030101010101" pitchFamily="2" charset="-122"/>
              <a:ea typeface="宋体" panose="02010600030101010101" pitchFamily="2" charset="-122"/>
              <a:sym typeface="Helvetica Neue" panose="02000503000000020004"/>
            </a:endParaRPr>
          </a:p>
          <a:p>
            <a:pPr defTabSz="410845" hangingPunct="0"/>
            <a:r>
              <a:rPr lang="en-US" altLang="zh-CN" sz="2800" b="1" kern="0" dirty="0">
                <a:latin typeface="宋体" panose="02010600030101010101" pitchFamily="2" charset="-122"/>
                <a:ea typeface="宋体" panose="02010600030101010101" pitchFamily="2" charset="-122"/>
                <a:sym typeface="Helvetica Neue" panose="02000503000000020004"/>
              </a:rPr>
              <a:t>2.</a:t>
            </a:r>
            <a:r>
              <a:rPr lang="zh-CN" altLang="en-US" sz="2800" b="1" kern="0" dirty="0">
                <a:latin typeface="宋体" panose="02010600030101010101" pitchFamily="2" charset="-122"/>
                <a:ea typeface="宋体" panose="02010600030101010101" pitchFamily="2" charset="-122"/>
                <a:sym typeface="Helvetica Neue" panose="02000503000000020004"/>
              </a:rPr>
              <a:t>原则（第</a:t>
            </a:r>
            <a:r>
              <a:rPr lang="en-US" altLang="zh-CN" sz="2800" b="1" kern="0" dirty="0">
                <a:latin typeface="宋体" panose="02010600030101010101" pitchFamily="2" charset="-122"/>
                <a:ea typeface="宋体" panose="02010600030101010101" pitchFamily="2" charset="-122"/>
                <a:sym typeface="Helvetica Neue" panose="02000503000000020004"/>
              </a:rPr>
              <a:t>78</a:t>
            </a:r>
            <a:r>
              <a:rPr lang="zh-CN" altLang="en-US" sz="2800" b="1" kern="0" dirty="0">
                <a:latin typeface="宋体" panose="02010600030101010101" pitchFamily="2" charset="-122"/>
                <a:ea typeface="宋体" panose="02010600030101010101" pitchFamily="2" charset="-122"/>
                <a:sym typeface="Helvetica Neue" panose="02000503000000020004"/>
              </a:rPr>
              <a:t>条）：真实、准确、完整，公平、及时，简明清晰，</a:t>
            </a:r>
            <a:r>
              <a:rPr lang="zh-CN" altLang="en-US" sz="2800" b="1" kern="0" dirty="0" smtClean="0">
                <a:latin typeface="宋体" panose="02010600030101010101" pitchFamily="2" charset="-122"/>
                <a:ea typeface="宋体" panose="02010600030101010101" pitchFamily="2" charset="-122"/>
                <a:sym typeface="Helvetica Neue" panose="02000503000000020004"/>
              </a:rPr>
              <a:t>通俗易懂；境内</a:t>
            </a:r>
            <a:r>
              <a:rPr lang="zh-CN" altLang="en-US" sz="2800" b="1" kern="0" dirty="0">
                <a:latin typeface="宋体" panose="02010600030101010101" pitchFamily="2" charset="-122"/>
                <a:ea typeface="宋体" panose="02010600030101010101" pitchFamily="2" charset="-122"/>
                <a:sym typeface="Helvetica Neue" panose="02000503000000020004"/>
              </a:rPr>
              <a:t>外同时</a:t>
            </a:r>
            <a:r>
              <a:rPr lang="zh-CN" altLang="en-US" sz="2800" b="1" kern="0" dirty="0" smtClean="0">
                <a:latin typeface="宋体" panose="02010600030101010101" pitchFamily="2" charset="-122"/>
                <a:ea typeface="宋体" panose="02010600030101010101" pitchFamily="2" charset="-122"/>
                <a:sym typeface="Helvetica Neue" panose="02000503000000020004"/>
              </a:rPr>
              <a:t>披露</a:t>
            </a:r>
            <a:endParaRPr lang="en-US" altLang="zh-CN" sz="2800" b="1" kern="0" dirty="0" smtClean="0">
              <a:latin typeface="宋体" panose="02010600030101010101" pitchFamily="2" charset="-122"/>
              <a:ea typeface="宋体" panose="02010600030101010101" pitchFamily="2" charset="-122"/>
              <a:sym typeface="Helvetica Neue" panose="02000503000000020004"/>
            </a:endParaRPr>
          </a:p>
          <a:p>
            <a:pPr defTabSz="410845" hangingPunct="0"/>
            <a:r>
              <a:rPr lang="en-US" altLang="zh-CN" sz="2800" b="1" kern="0" dirty="0" smtClean="0">
                <a:latin typeface="宋体" panose="02010600030101010101" pitchFamily="2" charset="-122"/>
                <a:ea typeface="宋体" panose="02010600030101010101" pitchFamily="2" charset="-122"/>
                <a:sym typeface="Helvetica Neue" panose="02000503000000020004"/>
              </a:rPr>
              <a:t>    </a:t>
            </a:r>
            <a:r>
              <a:rPr lang="zh-CN" altLang="en-US" sz="2800" b="1" kern="0" dirty="0">
                <a:solidFill>
                  <a:srgbClr val="FF0000"/>
                </a:solidFill>
                <a:latin typeface="宋体" panose="02010600030101010101" pitchFamily="2" charset="-122"/>
                <a:ea typeface="宋体" panose="02010600030101010101" pitchFamily="2" charset="-122"/>
                <a:sym typeface="Helvetica Neue" panose="02000503000000020004"/>
              </a:rPr>
              <a:t>影响</a:t>
            </a:r>
            <a:r>
              <a:rPr lang="zh-CN" altLang="en-US" sz="2800" b="1" kern="0" dirty="0" smtClean="0">
                <a:solidFill>
                  <a:srgbClr val="FF0000"/>
                </a:solidFill>
                <a:latin typeface="宋体" panose="02010600030101010101" pitchFamily="2" charset="-122"/>
                <a:ea typeface="宋体" panose="02010600030101010101" pitchFamily="2" charset="-122"/>
                <a:sym typeface="Helvetica Neue" panose="02000503000000020004"/>
              </a:rPr>
              <a:t>：更加突出信息披露重要性，强调信息披露实际效果</a:t>
            </a:r>
            <a:endParaRPr lang="en-US" altLang="zh-CN" sz="2800" b="1" kern="0" dirty="0">
              <a:solidFill>
                <a:srgbClr val="FF0000"/>
              </a:solidFill>
              <a:latin typeface="宋体" panose="02010600030101010101" pitchFamily="2" charset="-122"/>
              <a:ea typeface="宋体" panose="02010600030101010101" pitchFamily="2" charset="-122"/>
              <a:sym typeface="Helvetica Neue" panose="02000503000000020004"/>
            </a:endParaRPr>
          </a:p>
          <a:p>
            <a:pPr defTabSz="410845" hangingPunct="0"/>
            <a:endParaRPr lang="en-US" altLang="zh-CN" sz="2800" b="1" kern="0" dirty="0" smtClean="0">
              <a:latin typeface="宋体" panose="02010600030101010101" pitchFamily="2" charset="-122"/>
              <a:ea typeface="宋体" panose="02010600030101010101" pitchFamily="2" charset="-122"/>
              <a:sym typeface="Helvetica Neue" panose="02000503000000020004"/>
            </a:endParaRPr>
          </a:p>
          <a:p>
            <a:pPr defTabSz="410845" hangingPunct="0"/>
            <a:r>
              <a:rPr lang="en-US" altLang="zh-CN" sz="2800" b="1" kern="0" dirty="0">
                <a:latin typeface="宋体" panose="02010600030101010101" pitchFamily="2" charset="-122"/>
                <a:ea typeface="宋体" panose="02010600030101010101" pitchFamily="2" charset="-122"/>
                <a:sym typeface="Helvetica Neue" panose="02000503000000020004"/>
              </a:rPr>
              <a:t>3.</a:t>
            </a:r>
            <a:r>
              <a:rPr lang="zh-CN" altLang="en-US" sz="2800" b="1" kern="0" dirty="0">
                <a:latin typeface="宋体" panose="02010600030101010101" pitchFamily="2" charset="-122"/>
                <a:ea typeface="宋体" panose="02010600030101010101" pitchFamily="2" charset="-122"/>
                <a:sym typeface="Helvetica Neue" panose="02000503000000020004"/>
              </a:rPr>
              <a:t>股票重大事件（第</a:t>
            </a:r>
            <a:r>
              <a:rPr lang="en-US" altLang="zh-CN" sz="2800" b="1" kern="0" dirty="0">
                <a:latin typeface="宋体" panose="02010600030101010101" pitchFamily="2" charset="-122"/>
                <a:ea typeface="宋体" panose="02010600030101010101" pitchFamily="2" charset="-122"/>
                <a:sym typeface="Helvetica Neue" panose="02000503000000020004"/>
              </a:rPr>
              <a:t>80</a:t>
            </a:r>
            <a:r>
              <a:rPr lang="zh-CN" altLang="en-US" sz="2800" b="1" kern="0" dirty="0">
                <a:latin typeface="宋体" panose="02010600030101010101" pitchFamily="2" charset="-122"/>
                <a:ea typeface="宋体" panose="02010600030101010101" pitchFamily="2" charset="-122"/>
                <a:sym typeface="Helvetica Neue" panose="02000503000000020004"/>
              </a:rPr>
              <a:t>条）</a:t>
            </a:r>
            <a:endParaRPr lang="en-US" altLang="zh-CN" sz="2800" b="1" kern="0" dirty="0">
              <a:latin typeface="宋体" panose="02010600030101010101" pitchFamily="2" charset="-122"/>
              <a:ea typeface="宋体" panose="02010600030101010101" pitchFamily="2" charset="-122"/>
              <a:sym typeface="Helvetica Neue" panose="02000503000000020004"/>
            </a:endParaRPr>
          </a:p>
          <a:p>
            <a:pPr defTabSz="410845" hangingPunct="0"/>
            <a:r>
              <a:rPr lang="en-US" altLang="zh-CN" sz="2800" b="1" kern="0" dirty="0">
                <a:latin typeface="宋体" panose="02010600030101010101" pitchFamily="2" charset="-122"/>
                <a:ea typeface="宋体" panose="02010600030101010101" pitchFamily="2" charset="-122"/>
                <a:sym typeface="Helvetica Neue" panose="02000503000000020004"/>
              </a:rPr>
              <a:t>4.</a:t>
            </a:r>
            <a:r>
              <a:rPr lang="zh-CN" altLang="en-US" sz="2800" b="1" kern="0" dirty="0">
                <a:latin typeface="宋体" panose="02010600030101010101" pitchFamily="2" charset="-122"/>
                <a:ea typeface="宋体" panose="02010600030101010101" pitchFamily="2" charset="-122"/>
                <a:sym typeface="Helvetica Neue" panose="02000503000000020004"/>
              </a:rPr>
              <a:t>债券重大事件（第</a:t>
            </a:r>
            <a:r>
              <a:rPr lang="en-US" altLang="zh-CN" sz="2800" b="1" kern="0" dirty="0">
                <a:latin typeface="宋体" panose="02010600030101010101" pitchFamily="2" charset="-122"/>
                <a:ea typeface="宋体" panose="02010600030101010101" pitchFamily="2" charset="-122"/>
                <a:sym typeface="Helvetica Neue" panose="02000503000000020004"/>
              </a:rPr>
              <a:t>81</a:t>
            </a:r>
            <a:r>
              <a:rPr lang="zh-CN" altLang="en-US" sz="2800" b="1" kern="0" dirty="0">
                <a:latin typeface="宋体" panose="02010600030101010101" pitchFamily="2" charset="-122"/>
                <a:ea typeface="宋体" panose="02010600030101010101" pitchFamily="2" charset="-122"/>
                <a:sym typeface="Helvetica Neue" panose="02000503000000020004"/>
              </a:rPr>
              <a:t>条</a:t>
            </a:r>
            <a:r>
              <a:rPr lang="zh-CN" altLang="en-US" sz="2800" b="1" kern="0" dirty="0" smtClean="0">
                <a:latin typeface="宋体" panose="02010600030101010101" pitchFamily="2" charset="-122"/>
                <a:ea typeface="宋体" panose="02010600030101010101" pitchFamily="2" charset="-122"/>
                <a:sym typeface="Helvetica Neue" panose="02000503000000020004"/>
              </a:rPr>
              <a:t>）</a:t>
            </a:r>
            <a:endParaRPr lang="en-US" altLang="zh-CN" sz="2800" b="1" kern="0" dirty="0" smtClean="0">
              <a:latin typeface="宋体" panose="02010600030101010101" pitchFamily="2" charset="-122"/>
              <a:ea typeface="宋体" panose="02010600030101010101" pitchFamily="2" charset="-122"/>
              <a:sym typeface="Helvetica Neue" panose="02000503000000020004"/>
            </a:endParaRPr>
          </a:p>
          <a:p>
            <a:pPr defTabSz="410845" hangingPunct="0"/>
            <a:r>
              <a:rPr lang="zh-CN" altLang="en-US" sz="2800" b="1" kern="0" dirty="0" smtClean="0">
                <a:latin typeface="宋体" panose="02010600030101010101" pitchFamily="2" charset="-122"/>
                <a:ea typeface="宋体" panose="02010600030101010101" pitchFamily="2" charset="-122"/>
                <a:sym typeface="Helvetica Neue" panose="02000503000000020004"/>
              </a:rPr>
              <a:t>    </a:t>
            </a:r>
            <a:r>
              <a:rPr lang="zh-CN" altLang="en-US" sz="2800" b="1" kern="0" dirty="0">
                <a:solidFill>
                  <a:srgbClr val="FF0000"/>
                </a:solidFill>
                <a:latin typeface="宋体" panose="02010600030101010101" pitchFamily="2" charset="-122"/>
                <a:ea typeface="宋体" panose="02010600030101010101" pitchFamily="2" charset="-122"/>
                <a:sym typeface="Helvetica Neue" panose="02000503000000020004"/>
              </a:rPr>
              <a:t>影响：明确应披露信息的范围，提高可操作性</a:t>
            </a:r>
            <a:endParaRPr lang="en-US" altLang="zh-CN" sz="2800" b="1" kern="0" dirty="0">
              <a:solidFill>
                <a:srgbClr val="FF0000"/>
              </a:solidFill>
              <a:latin typeface="宋体" panose="02010600030101010101" pitchFamily="2" charset="-122"/>
              <a:ea typeface="宋体" panose="02010600030101010101" pitchFamily="2" charset="-122"/>
              <a:sym typeface="Helvetica Neue" panose="02000503000000020004"/>
            </a:endParaRPr>
          </a:p>
          <a:p>
            <a:pPr defTabSz="410845" hangingPunct="0"/>
            <a:endParaRPr lang="en-US" altLang="zh-CN" sz="2800" b="1" kern="0" dirty="0" smtClean="0">
              <a:latin typeface="宋体" panose="02010600030101010101" pitchFamily="2" charset="-122"/>
              <a:ea typeface="宋体" panose="02010600030101010101" pitchFamily="2" charset="-122"/>
              <a:sym typeface="Helvetica Neue" panose="02000503000000020004"/>
            </a:endParaRPr>
          </a:p>
          <a:p>
            <a:pPr defTabSz="410845" hangingPunct="0"/>
            <a:r>
              <a:rPr lang="en-US" altLang="zh-CN" sz="2800" b="1" kern="0" dirty="0">
                <a:latin typeface="宋体" panose="02010600030101010101" pitchFamily="2" charset="-122"/>
                <a:ea typeface="宋体" panose="02010600030101010101" pitchFamily="2" charset="-122"/>
                <a:sym typeface="Helvetica Neue" panose="02000503000000020004"/>
              </a:rPr>
              <a:t>5.</a:t>
            </a:r>
            <a:r>
              <a:rPr lang="zh-CN" altLang="en-US" sz="2800" b="1" kern="0" dirty="0">
                <a:latin typeface="宋体" panose="02010600030101010101" pitchFamily="2" charset="-122"/>
                <a:ea typeface="宋体" panose="02010600030101010101" pitchFamily="2" charset="-122"/>
                <a:sym typeface="Helvetica Neue" panose="02000503000000020004"/>
              </a:rPr>
              <a:t>董监高的责任（第</a:t>
            </a:r>
            <a:r>
              <a:rPr lang="en-US" altLang="zh-CN" sz="2800" b="1" kern="0" dirty="0">
                <a:latin typeface="宋体" panose="02010600030101010101" pitchFamily="2" charset="-122"/>
                <a:ea typeface="宋体" panose="02010600030101010101" pitchFamily="2" charset="-122"/>
                <a:sym typeface="Helvetica Neue" panose="02000503000000020004"/>
              </a:rPr>
              <a:t>82</a:t>
            </a:r>
            <a:r>
              <a:rPr lang="zh-CN" altLang="en-US" sz="2800" b="1" kern="0" dirty="0">
                <a:latin typeface="宋体" panose="02010600030101010101" pitchFamily="2" charset="-122"/>
                <a:ea typeface="宋体" panose="02010600030101010101" pitchFamily="2" charset="-122"/>
                <a:sym typeface="Helvetica Neue" panose="02000503000000020004"/>
              </a:rPr>
              <a:t>条</a:t>
            </a:r>
            <a:r>
              <a:rPr lang="zh-CN" altLang="en-US" sz="2800" b="1" kern="0" dirty="0" smtClean="0">
                <a:latin typeface="宋体" panose="02010600030101010101" pitchFamily="2" charset="-122"/>
                <a:ea typeface="宋体" panose="02010600030101010101" pitchFamily="2" charset="-122"/>
                <a:sym typeface="Helvetica Neue" panose="02000503000000020004"/>
              </a:rPr>
              <a:t>）</a:t>
            </a:r>
            <a:r>
              <a:rPr lang="zh-CN" altLang="en-US" sz="2800" spc="75" dirty="0">
                <a:latin typeface="宋体" panose="02010600030101010101" pitchFamily="2" charset="-122"/>
                <a:ea typeface="宋体" panose="02010600030101010101" pitchFamily="2" charset="-122"/>
                <a:cs typeface="+mn-ea"/>
                <a:sym typeface="+mn-ea"/>
              </a:rPr>
              <a:t>强调监事也应签署书面确认</a:t>
            </a:r>
            <a:r>
              <a:rPr lang="zh-CN" altLang="en-US" sz="2800" spc="75" dirty="0" smtClean="0">
                <a:latin typeface="宋体" panose="02010600030101010101" pitchFamily="2" charset="-122"/>
                <a:ea typeface="宋体" panose="02010600030101010101" pitchFamily="2" charset="-122"/>
                <a:cs typeface="+mn-ea"/>
                <a:sym typeface="+mn-ea"/>
              </a:rPr>
              <a:t>意见，允许</a:t>
            </a:r>
            <a:r>
              <a:rPr lang="zh-CN" altLang="en-US" sz="2800" spc="75" dirty="0">
                <a:latin typeface="宋体" panose="02010600030101010101" pitchFamily="2" charset="-122"/>
                <a:ea typeface="宋体" panose="02010600030101010101" pitchFamily="2" charset="-122"/>
                <a:cs typeface="+mn-ea"/>
                <a:sym typeface="+mn-ea"/>
              </a:rPr>
              <a:t>董监高发表异议并要求发行人</a:t>
            </a:r>
            <a:r>
              <a:rPr lang="zh-CN" altLang="en-US" sz="2800" spc="75" dirty="0" smtClean="0">
                <a:latin typeface="宋体" panose="02010600030101010101" pitchFamily="2" charset="-122"/>
                <a:ea typeface="宋体" panose="02010600030101010101" pitchFamily="2" charset="-122"/>
                <a:cs typeface="+mn-ea"/>
                <a:sym typeface="+mn-ea"/>
              </a:rPr>
              <a:t>披露</a:t>
            </a:r>
            <a:endParaRPr lang="en-US" altLang="zh-CN" sz="2800" spc="75" dirty="0" smtClean="0">
              <a:latin typeface="宋体" panose="02010600030101010101" pitchFamily="2" charset="-122"/>
              <a:ea typeface="宋体" panose="02010600030101010101" pitchFamily="2" charset="-122"/>
              <a:cs typeface="+mn-ea"/>
              <a:sym typeface="+mn-ea"/>
            </a:endParaRPr>
          </a:p>
          <a:p>
            <a:pPr defTabSz="410845" hangingPunct="0"/>
            <a:r>
              <a:rPr lang="zh-CN" altLang="en-US" sz="2800" b="1" kern="0" dirty="0" smtClean="0">
                <a:latin typeface="宋体" panose="02010600030101010101" pitchFamily="2" charset="-122"/>
                <a:ea typeface="宋体" panose="02010600030101010101" pitchFamily="2" charset="-122"/>
                <a:sym typeface="Helvetica Neue" panose="02000503000000020004"/>
              </a:rPr>
              <a:t>    </a:t>
            </a:r>
            <a:r>
              <a:rPr lang="zh-CN" altLang="en-US" sz="2800" b="1" kern="0" dirty="0">
                <a:solidFill>
                  <a:srgbClr val="FF0000"/>
                </a:solidFill>
                <a:latin typeface="宋体" panose="02010600030101010101" pitchFamily="2" charset="-122"/>
                <a:ea typeface="宋体" panose="02010600030101010101" pitchFamily="2" charset="-122"/>
                <a:sym typeface="Helvetica Neue" panose="02000503000000020004"/>
              </a:rPr>
              <a:t>影响：董监高个人责任明确，再</a:t>
            </a:r>
            <a:r>
              <a:rPr lang="zh-CN" altLang="en-US" sz="2800" b="1" kern="0" dirty="0" smtClean="0">
                <a:solidFill>
                  <a:srgbClr val="FF0000"/>
                </a:solidFill>
                <a:latin typeface="宋体" panose="02010600030101010101" pitchFamily="2" charset="-122"/>
                <a:ea typeface="宋体" panose="02010600030101010101" pitchFamily="2" charset="-122"/>
                <a:sym typeface="Helvetica Neue" panose="02000503000000020004"/>
              </a:rPr>
              <a:t>结合罚则中对责任人</a:t>
            </a:r>
            <a:r>
              <a:rPr lang="zh-CN" altLang="en-US" sz="2800" b="1" kern="0" dirty="0">
                <a:solidFill>
                  <a:srgbClr val="FF0000"/>
                </a:solidFill>
                <a:latin typeface="宋体" panose="02010600030101010101" pitchFamily="2" charset="-122"/>
                <a:ea typeface="宋体" panose="02010600030101010101" pitchFamily="2" charset="-122"/>
                <a:sym typeface="Helvetica Neue" panose="02000503000000020004"/>
              </a:rPr>
              <a:t>可处</a:t>
            </a:r>
            <a:r>
              <a:rPr lang="en-US" altLang="zh-CN" sz="2800" b="1" kern="0" dirty="0">
                <a:solidFill>
                  <a:srgbClr val="FF0000"/>
                </a:solidFill>
                <a:latin typeface="宋体" panose="02010600030101010101" pitchFamily="2" charset="-122"/>
                <a:ea typeface="宋体" panose="02010600030101010101" pitchFamily="2" charset="-122"/>
                <a:sym typeface="Helvetica Neue" panose="02000503000000020004"/>
              </a:rPr>
              <a:t>50-500</a:t>
            </a:r>
            <a:r>
              <a:rPr lang="zh-CN" altLang="en-US" sz="2800" b="1" kern="0" dirty="0">
                <a:solidFill>
                  <a:srgbClr val="FF0000"/>
                </a:solidFill>
                <a:latin typeface="宋体" panose="02010600030101010101" pitchFamily="2" charset="-122"/>
                <a:ea typeface="宋体" panose="02010600030101010101" pitchFamily="2" charset="-122"/>
                <a:sym typeface="Helvetica Neue" panose="02000503000000020004"/>
              </a:rPr>
              <a:t>万罚款，相当严厉。董监高任职需谨慎！签字需谨慎！尤其独立董事。</a:t>
            </a:r>
          </a:p>
        </p:txBody>
      </p:sp>
    </p:spTree>
    <p:extLst>
      <p:ext uri="{BB962C8B-B14F-4D97-AF65-F5344CB8AC3E}">
        <p14:creationId xmlns:p14="http://schemas.microsoft.com/office/powerpoint/2010/main" val="3680278269"/>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
          </p:nvPr>
        </p:nvSpPr>
        <p:spPr>
          <a:xfrm>
            <a:off x="198784" y="1719072"/>
            <a:ext cx="11787808" cy="4151376"/>
          </a:xfrm>
        </p:spPr>
        <p:txBody>
          <a:bodyPr>
            <a:noAutofit/>
          </a:bodyPr>
          <a:lstStyle/>
          <a:p>
            <a:pPr lvl="1" algn="l">
              <a:spcBef>
                <a:spcPts val="1200"/>
              </a:spcBef>
              <a:spcAft>
                <a:spcPts val="1200"/>
              </a:spcAft>
            </a:pPr>
            <a:r>
              <a:rPr lang="zh-CN" altLang="en-US" sz="2700" kern="1200" spc="75" dirty="0">
                <a:latin typeface="宋体" panose="02010600030101010101" pitchFamily="2" charset="-122"/>
                <a:ea typeface="宋体" panose="02010600030101010101" pitchFamily="2" charset="-122"/>
                <a:cs typeface="+mn-ea"/>
                <a:sym typeface="+mn-ea"/>
              </a:rPr>
              <a:t>保证义务：</a:t>
            </a:r>
            <a:r>
              <a:rPr lang="zh-CN" altLang="en-US" sz="2700" kern="1200" spc="75" dirty="0">
                <a:solidFill>
                  <a:srgbClr val="FFC000"/>
                </a:solidFill>
                <a:latin typeface="宋体" panose="02010600030101010101" pitchFamily="2" charset="-122"/>
                <a:ea typeface="宋体" panose="02010600030101010101" pitchFamily="2" charset="-122"/>
                <a:cs typeface="+mn-ea"/>
                <a:sym typeface="+mn-ea"/>
              </a:rPr>
              <a:t>强调监事也应签署书面确认意见</a:t>
            </a:r>
            <a:endParaRPr lang="en-US" altLang="zh-CN" sz="2700" kern="1200" spc="75" dirty="0">
              <a:solidFill>
                <a:srgbClr val="FFC000"/>
              </a:solidFill>
              <a:latin typeface="宋体" panose="02010600030101010101" pitchFamily="2" charset="-122"/>
              <a:ea typeface="宋体" panose="02010600030101010101" pitchFamily="2" charset="-122"/>
              <a:cs typeface="+mn-ea"/>
              <a:sym typeface="+mn-ea"/>
            </a:endParaRPr>
          </a:p>
          <a:p>
            <a:pPr lvl="1" algn="l">
              <a:spcBef>
                <a:spcPts val="1200"/>
              </a:spcBef>
              <a:spcAft>
                <a:spcPts val="1200"/>
              </a:spcAft>
            </a:pPr>
            <a:r>
              <a:rPr lang="zh-CN" altLang="en-US" sz="2700" kern="1200" spc="75" dirty="0">
                <a:solidFill>
                  <a:schemeClr val="tx1"/>
                </a:solidFill>
                <a:latin typeface="宋体" panose="02010600030101010101" pitchFamily="2" charset="-122"/>
                <a:ea typeface="宋体" panose="02010600030101010101" pitchFamily="2" charset="-122"/>
                <a:cs typeface="+mn-ea"/>
                <a:sym typeface="+mn-ea"/>
              </a:rPr>
              <a:t>保证义务的补充：</a:t>
            </a:r>
            <a:r>
              <a:rPr lang="zh-CN" altLang="en-US" sz="2700" kern="1200" spc="75" dirty="0">
                <a:solidFill>
                  <a:srgbClr val="FFC000"/>
                </a:solidFill>
                <a:latin typeface="宋体" panose="02010600030101010101" pitchFamily="2" charset="-122"/>
                <a:ea typeface="宋体" panose="02010600030101010101" pitchFamily="2" charset="-122"/>
                <a:cs typeface="+mn-ea"/>
                <a:sym typeface="+mn-ea"/>
              </a:rPr>
              <a:t>允许董监高发表异议并要求发行人披露</a:t>
            </a:r>
            <a:endParaRPr lang="en-US" altLang="zh-CN" sz="2700" kern="1200" spc="75" dirty="0">
              <a:solidFill>
                <a:schemeClr val="tx1"/>
              </a:solidFill>
              <a:latin typeface="宋体" panose="02010600030101010101" pitchFamily="2" charset="-122"/>
              <a:ea typeface="宋体" panose="02010600030101010101" pitchFamily="2" charset="-122"/>
              <a:cs typeface="+mn-ea"/>
              <a:sym typeface="+mn-ea"/>
            </a:endParaRPr>
          </a:p>
          <a:p>
            <a:pPr lvl="1" algn="l">
              <a:spcBef>
                <a:spcPts val="1200"/>
              </a:spcBef>
              <a:spcAft>
                <a:spcPts val="1200"/>
              </a:spcAft>
            </a:pPr>
            <a:r>
              <a:rPr lang="zh-CN" altLang="en-US" sz="2700" dirty="0"/>
              <a:t>第</a:t>
            </a:r>
            <a:r>
              <a:rPr lang="en-US" altLang="zh-CN" sz="2700" dirty="0"/>
              <a:t>3</a:t>
            </a:r>
            <a:r>
              <a:rPr lang="zh-CN" altLang="en-US" sz="2700" dirty="0"/>
              <a:t>款  董事、监事和高级管理人员无法保证证券发行文件和定期报告内容的真实性、准确性、完整性或者有异议的，应当在书面确认意见中发表意见并陈述理由，发行人应当披露。发行人不予披露的，董事、监事和高级管理人员可以直接披露。</a:t>
            </a:r>
            <a:endParaRPr lang="en-US" altLang="zh-CN" sz="2700" dirty="0"/>
          </a:p>
          <a:p>
            <a:pPr lvl="1" algn="l">
              <a:spcBef>
                <a:spcPts val="1200"/>
              </a:spcBef>
              <a:spcAft>
                <a:spcPts val="1200"/>
              </a:spcAft>
            </a:pPr>
            <a:r>
              <a:rPr lang="zh-CN" altLang="en-US" sz="2700" kern="1200" spc="75" dirty="0">
                <a:solidFill>
                  <a:schemeClr val="tx1"/>
                </a:solidFill>
                <a:latin typeface="宋体" panose="02010600030101010101" pitchFamily="2" charset="-122"/>
                <a:ea typeface="宋体" panose="02010600030101010101" pitchFamily="2" charset="-122"/>
                <a:cs typeface="+mn-ea"/>
                <a:sym typeface="+mn-ea"/>
              </a:rPr>
              <a:t>实践中也出现了多起董监高“不保真”声明</a:t>
            </a:r>
            <a:r>
              <a:rPr lang="zh-CN" altLang="en-US" sz="2700" kern="1200" spc="75" dirty="0">
                <a:solidFill>
                  <a:srgbClr val="FF0000"/>
                </a:solidFill>
                <a:latin typeface="宋体" panose="02010600030101010101" pitchFamily="2" charset="-122"/>
                <a:ea typeface="宋体" panose="02010600030101010101" pitchFamily="2" charset="-122"/>
                <a:cs typeface="+mn-ea"/>
                <a:sym typeface="+mn-ea"/>
              </a:rPr>
              <a:t>  *发表异议的法律效果如何？</a:t>
            </a:r>
            <a:endParaRPr lang="en-US" altLang="zh-CN" sz="2700" kern="1200" spc="75" dirty="0">
              <a:solidFill>
                <a:srgbClr val="FF0000"/>
              </a:solidFill>
              <a:latin typeface="宋体" panose="02010600030101010101" pitchFamily="2" charset="-122"/>
              <a:ea typeface="宋体" panose="02010600030101010101" pitchFamily="2" charset="-122"/>
              <a:cs typeface="+mn-ea"/>
              <a:sym typeface="+mn-ea"/>
            </a:endParaRPr>
          </a:p>
        </p:txBody>
      </p:sp>
      <p:sp>
        <p:nvSpPr>
          <p:cNvPr id="5" name="文本框 4">
            <a:extLst>
              <a:ext uri="{FF2B5EF4-FFF2-40B4-BE49-F238E27FC236}">
                <a16:creationId xmlns:a16="http://schemas.microsoft.com/office/drawing/2014/main" id="{6868DE7D-275F-3240-8319-52F2173743FB}"/>
              </a:ext>
            </a:extLst>
          </p:cNvPr>
          <p:cNvSpPr txBox="1"/>
          <p:nvPr/>
        </p:nvSpPr>
        <p:spPr>
          <a:xfrm>
            <a:off x="740194" y="473080"/>
            <a:ext cx="8483320"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algn="l"/>
            <a:r>
              <a:rPr lang="zh-CN" altLang="en-US" sz="4800" dirty="0"/>
              <a:t>董监高的责任（第</a:t>
            </a:r>
            <a:r>
              <a:rPr lang="en-US" altLang="zh-CN" sz="4800" dirty="0"/>
              <a:t>82</a:t>
            </a:r>
            <a:r>
              <a:rPr lang="zh-CN" altLang="en-US" sz="4800" dirty="0"/>
              <a:t>条）</a:t>
            </a:r>
            <a:endParaRPr lang="zh-CN" altLang="en-US" sz="4800" b="1"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Tree>
    <p:extLst>
      <p:ext uri="{BB962C8B-B14F-4D97-AF65-F5344CB8AC3E}">
        <p14:creationId xmlns:p14="http://schemas.microsoft.com/office/powerpoint/2010/main" val="3527227735"/>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94BC723-9C7D-5940-9998-BAF21B30E0DE}"/>
              </a:ext>
            </a:extLst>
          </p:cNvPr>
          <p:cNvSpPr txBox="1"/>
          <p:nvPr/>
        </p:nvSpPr>
        <p:spPr>
          <a:xfrm>
            <a:off x="1020278" y="1025116"/>
            <a:ext cx="10601746" cy="48118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defTabSz="410845" hangingPunct="0"/>
            <a:endParaRPr lang="en-US" altLang="zh-CN" sz="2800" spc="75" dirty="0">
              <a:latin typeface="宋体" panose="02010600030101010101" pitchFamily="2" charset="-122"/>
              <a:ea typeface="宋体" panose="02010600030101010101" pitchFamily="2" charset="-122"/>
              <a:cs typeface="+mn-ea"/>
              <a:sym typeface="+mn-ea"/>
            </a:endParaRPr>
          </a:p>
          <a:p>
            <a:pPr defTabSz="410845" hangingPunct="0"/>
            <a:r>
              <a:rPr lang="en-US" altLang="zh-CN" sz="2800" b="1" kern="0" dirty="0">
                <a:latin typeface="宋体" panose="02010600030101010101" pitchFamily="2" charset="-122"/>
                <a:ea typeface="宋体" panose="02010600030101010101" pitchFamily="2" charset="-122"/>
                <a:sym typeface="Helvetica Neue" panose="02000503000000020004"/>
              </a:rPr>
              <a:t>6.</a:t>
            </a:r>
            <a:r>
              <a:rPr lang="zh-CN" altLang="en-US" sz="2800" b="1" kern="0" dirty="0">
                <a:latin typeface="宋体" panose="02010600030101010101" pitchFamily="2" charset="-122"/>
                <a:ea typeface="宋体" panose="02010600030101010101" pitchFamily="2" charset="-122"/>
                <a:sym typeface="Helvetica Neue" panose="02000503000000020004"/>
              </a:rPr>
              <a:t>自愿披露及公开承诺（第</a:t>
            </a:r>
            <a:r>
              <a:rPr lang="en-US" altLang="zh-CN" sz="2800" b="1" kern="0" dirty="0">
                <a:latin typeface="宋体" panose="02010600030101010101" pitchFamily="2" charset="-122"/>
                <a:ea typeface="宋体" panose="02010600030101010101" pitchFamily="2" charset="-122"/>
                <a:sym typeface="Helvetica Neue" panose="02000503000000020004"/>
              </a:rPr>
              <a:t>84</a:t>
            </a:r>
            <a:r>
              <a:rPr lang="zh-CN" altLang="en-US" sz="2800" b="1" kern="0" dirty="0">
                <a:latin typeface="宋体" panose="02010600030101010101" pitchFamily="2" charset="-122"/>
                <a:ea typeface="宋体" panose="02010600030101010101" pitchFamily="2" charset="-122"/>
                <a:sym typeface="Helvetica Neue" panose="02000503000000020004"/>
              </a:rPr>
              <a:t>条）：公开承诺不履行的，要承担赔偿责任</a:t>
            </a:r>
            <a:endParaRPr lang="en-US" altLang="zh-CN" sz="2800" b="1" kern="0" dirty="0">
              <a:latin typeface="宋体" panose="02010600030101010101" pitchFamily="2" charset="-122"/>
              <a:ea typeface="宋体" panose="02010600030101010101" pitchFamily="2" charset="-122"/>
              <a:sym typeface="Helvetica Neue" panose="02000503000000020004"/>
            </a:endParaRPr>
          </a:p>
          <a:p>
            <a:pPr defTabSz="410845" hangingPunct="0"/>
            <a:r>
              <a:rPr lang="en-US" altLang="zh-CN" sz="2800" b="1" kern="0" dirty="0" smtClean="0">
                <a:latin typeface="宋体" panose="02010600030101010101" pitchFamily="2" charset="-122"/>
                <a:ea typeface="宋体" panose="02010600030101010101" pitchFamily="2" charset="-122"/>
                <a:sym typeface="Helvetica Neue" panose="02000503000000020004"/>
              </a:rPr>
              <a:t>    </a:t>
            </a:r>
            <a:r>
              <a:rPr lang="zh-CN" altLang="en-US" sz="2800" b="1" kern="0" dirty="0" smtClean="0">
                <a:solidFill>
                  <a:srgbClr val="FF0000"/>
                </a:solidFill>
                <a:latin typeface="宋体" panose="02010600030101010101" pitchFamily="2" charset="-122"/>
                <a:ea typeface="宋体" panose="02010600030101010101" pitchFamily="2" charset="-122"/>
                <a:sym typeface="Helvetica Neue" panose="02000503000000020004"/>
              </a:rPr>
              <a:t>影响：信口开河乱承诺要赔偿，“吹牛”要当心</a:t>
            </a:r>
            <a:endParaRPr lang="en-US" altLang="zh-CN" sz="2800" b="1" kern="0" dirty="0">
              <a:solidFill>
                <a:srgbClr val="FF0000"/>
              </a:solidFill>
              <a:latin typeface="宋体" panose="02010600030101010101" pitchFamily="2" charset="-122"/>
              <a:ea typeface="宋体" panose="02010600030101010101" pitchFamily="2" charset="-122"/>
              <a:sym typeface="Helvetica Neue" panose="02000503000000020004"/>
            </a:endParaRPr>
          </a:p>
          <a:p>
            <a:pPr defTabSz="410845" hangingPunct="0"/>
            <a:endParaRPr lang="en-US" altLang="zh-CN" sz="2800" b="1" kern="0" dirty="0">
              <a:latin typeface="宋体" panose="02010600030101010101" pitchFamily="2" charset="-122"/>
              <a:ea typeface="宋体" panose="02010600030101010101" pitchFamily="2" charset="-122"/>
              <a:sym typeface="Helvetica Neue" panose="02000503000000020004"/>
            </a:endParaRPr>
          </a:p>
          <a:p>
            <a:pPr defTabSz="410845" hangingPunct="0"/>
            <a:r>
              <a:rPr lang="en-US" altLang="zh-CN" sz="2800" b="1" kern="0" dirty="0">
                <a:latin typeface="宋体" panose="02010600030101010101" pitchFamily="2" charset="-122"/>
                <a:ea typeface="宋体" panose="02010600030101010101" pitchFamily="2" charset="-122"/>
                <a:sym typeface="Helvetica Neue" panose="02000503000000020004"/>
              </a:rPr>
              <a:t>7.</a:t>
            </a:r>
            <a:r>
              <a:rPr lang="zh-CN" altLang="en-US" sz="2800" b="1" kern="0" dirty="0">
                <a:latin typeface="宋体" panose="02010600030101010101" pitchFamily="2" charset="-122"/>
                <a:ea typeface="宋体" panose="02010600030101010101" pitchFamily="2" charset="-122"/>
                <a:sym typeface="Helvetica Neue" panose="02000503000000020004"/>
              </a:rPr>
              <a:t>信披违法下的过错推定（第</a:t>
            </a:r>
            <a:r>
              <a:rPr lang="en-US" altLang="zh-CN" sz="2800" b="1" kern="0" dirty="0">
                <a:latin typeface="宋体" panose="02010600030101010101" pitchFamily="2" charset="-122"/>
                <a:ea typeface="宋体" panose="02010600030101010101" pitchFamily="2" charset="-122"/>
                <a:sym typeface="Helvetica Neue" panose="02000503000000020004"/>
              </a:rPr>
              <a:t>85</a:t>
            </a:r>
            <a:r>
              <a:rPr lang="zh-CN" altLang="en-US" sz="2800" b="1" kern="0" dirty="0">
                <a:latin typeface="宋体" panose="02010600030101010101" pitchFamily="2" charset="-122"/>
                <a:ea typeface="宋体" panose="02010600030101010101" pitchFamily="2" charset="-122"/>
                <a:sym typeface="Helvetica Neue" panose="02000503000000020004"/>
              </a:rPr>
              <a:t>条</a:t>
            </a:r>
            <a:r>
              <a:rPr lang="zh-CN" altLang="en-US" sz="2800" b="1" kern="0" dirty="0" smtClean="0">
                <a:latin typeface="宋体" panose="02010600030101010101" pitchFamily="2" charset="-122"/>
                <a:ea typeface="宋体" panose="02010600030101010101" pitchFamily="2" charset="-122"/>
                <a:sym typeface="Helvetica Neue" panose="02000503000000020004"/>
              </a:rPr>
              <a:t>）：控股</a:t>
            </a:r>
            <a:r>
              <a:rPr lang="zh-CN" altLang="en-US" sz="2800" b="1" kern="0" dirty="0">
                <a:latin typeface="宋体" panose="02010600030101010101" pitchFamily="2" charset="-122"/>
                <a:ea typeface="宋体" panose="02010600030101010101" pitchFamily="2" charset="-122"/>
                <a:sym typeface="Helvetica Neue" panose="02000503000000020004"/>
              </a:rPr>
              <a:t>股东、实际控制人、董事、监事、高级管理人员和其他直接责任人员以及保荐人、承销的证券公司及其直接责任人员承担连带赔偿责任，“但是能够证明自己没有过错的除外</a:t>
            </a:r>
            <a:r>
              <a:rPr lang="zh-CN" altLang="en-US" sz="2800" b="1" kern="0" dirty="0" smtClean="0">
                <a:latin typeface="宋体" panose="02010600030101010101" pitchFamily="2" charset="-122"/>
                <a:ea typeface="宋体" panose="02010600030101010101" pitchFamily="2" charset="-122"/>
                <a:sym typeface="Helvetica Neue" panose="02000503000000020004"/>
              </a:rPr>
              <a:t>”</a:t>
            </a:r>
            <a:endParaRPr lang="en-US" altLang="zh-CN" sz="2800" b="1" kern="0" dirty="0" smtClean="0">
              <a:latin typeface="宋体" panose="02010600030101010101" pitchFamily="2" charset="-122"/>
              <a:ea typeface="宋体" panose="02010600030101010101" pitchFamily="2" charset="-122"/>
              <a:sym typeface="Helvetica Neue" panose="02000503000000020004"/>
            </a:endParaRPr>
          </a:p>
          <a:p>
            <a:pPr defTabSz="410845" hangingPunct="0"/>
            <a:r>
              <a:rPr lang="en-US" altLang="zh-CN" sz="2800" b="1" kern="0" dirty="0">
                <a:latin typeface="宋体" panose="02010600030101010101" pitchFamily="2" charset="-122"/>
                <a:ea typeface="宋体" panose="02010600030101010101" pitchFamily="2" charset="-122"/>
                <a:sym typeface="Helvetica Neue" panose="02000503000000020004"/>
              </a:rPr>
              <a:t> </a:t>
            </a:r>
            <a:r>
              <a:rPr lang="en-US" altLang="zh-CN" sz="2800" b="1" kern="0" dirty="0" smtClean="0">
                <a:latin typeface="宋体" panose="02010600030101010101" pitchFamily="2" charset="-122"/>
                <a:ea typeface="宋体" panose="02010600030101010101" pitchFamily="2" charset="-122"/>
                <a:sym typeface="Helvetica Neue" panose="02000503000000020004"/>
              </a:rPr>
              <a:t>   </a:t>
            </a:r>
            <a:r>
              <a:rPr lang="zh-CN" altLang="en-US" sz="2800" b="1" kern="0" dirty="0" smtClean="0">
                <a:solidFill>
                  <a:srgbClr val="FF0000"/>
                </a:solidFill>
                <a:latin typeface="宋体" panose="02010600030101010101" pitchFamily="2" charset="-122"/>
                <a:ea typeface="宋体" panose="02010600030101010101" pitchFamily="2" charset="-122"/>
                <a:sym typeface="Helvetica Neue" panose="02000503000000020004"/>
              </a:rPr>
              <a:t>影响：</a:t>
            </a:r>
            <a:r>
              <a:rPr lang="zh-CN" altLang="en-US" sz="2800" b="1" kern="0" dirty="0">
                <a:solidFill>
                  <a:srgbClr val="FF0000"/>
                </a:solidFill>
                <a:latin typeface="宋体" panose="02010600030101010101" pitchFamily="2" charset="-122"/>
                <a:ea typeface="宋体" panose="02010600030101010101" pitchFamily="2" charset="-122"/>
                <a:sym typeface="Helvetica Neue" panose="02000503000000020004"/>
              </a:rPr>
              <a:t>控股股东、实际控制</a:t>
            </a:r>
            <a:r>
              <a:rPr lang="zh-CN" altLang="en-US" sz="2800" b="1" kern="0" dirty="0" smtClean="0">
                <a:solidFill>
                  <a:srgbClr val="FF0000"/>
                </a:solidFill>
                <a:latin typeface="宋体" panose="02010600030101010101" pitchFamily="2" charset="-122"/>
                <a:ea typeface="宋体" panose="02010600030101010101" pitchFamily="2" charset="-122"/>
                <a:sym typeface="Helvetica Neue" panose="02000503000000020004"/>
              </a:rPr>
              <a:t>人的责任加重了，“追首恶”意图很明显，躲在幕后真正的策划指挥者不再可以轻易逃脱</a:t>
            </a:r>
            <a:endParaRPr lang="zh-CN" altLang="en-US" sz="2800" b="1" kern="0" dirty="0">
              <a:solidFill>
                <a:srgbClr val="FF0000"/>
              </a:solidFill>
              <a:latin typeface="宋体" panose="02010600030101010101" pitchFamily="2" charset="-122"/>
              <a:ea typeface="宋体" panose="02010600030101010101" pitchFamily="2" charset="-122"/>
              <a:sym typeface="Helvetica Neue" panose="02000503000000020004"/>
            </a:endParaRPr>
          </a:p>
        </p:txBody>
      </p:sp>
    </p:spTree>
    <p:extLst>
      <p:ext uri="{BB962C8B-B14F-4D97-AF65-F5344CB8AC3E}">
        <p14:creationId xmlns:p14="http://schemas.microsoft.com/office/powerpoint/2010/main" val="2893076670"/>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原最高法院民二庭审判长，先后在金融、公司、破产合议庭从事审判工作20年…"/>
          <p:cNvSpPr txBox="1"/>
          <p:nvPr/>
        </p:nvSpPr>
        <p:spPr>
          <a:xfrm>
            <a:off x="914400" y="1720228"/>
            <a:ext cx="10049256" cy="2103461"/>
          </a:xfrm>
          <a:prstGeom prst="rect">
            <a:avLst/>
          </a:prstGeom>
          <a:ln w="12700">
            <a:miter lim="400000"/>
          </a:ln>
        </p:spPr>
        <p:txBody>
          <a:bodyPr wrap="square" lIns="35719" tIns="35719" rIns="35719" bIns="35719" anchor="ctr">
            <a:spAutoFit/>
          </a:bodyPr>
          <a:lstStyle/>
          <a:p>
            <a:pPr marL="237808" indent="-237808" defTabSz="321310">
              <a:lnSpc>
                <a:spcPct val="150000"/>
              </a:lnSpc>
              <a:buClr>
                <a:srgbClr val="FFFFFF"/>
              </a:buClr>
              <a:buSzPct val="82000"/>
              <a:buFontTx/>
              <a:buChar char="•"/>
              <a:defRPr sz="3600" b="0">
                <a:latin typeface="Lantinghei SC Demibold"/>
                <a:ea typeface="Lantinghei SC Demibold"/>
                <a:cs typeface="Lantinghei SC Demibold"/>
                <a:sym typeface="Lantinghei SC Demibold"/>
              </a:defRPr>
            </a:pPr>
            <a:r>
              <a:rPr lang="zh-CN" altLang="en-US" sz="2200" dirty="0">
                <a:latin typeface="Lantinghei SC Demibold"/>
                <a:ea typeface="Lantinghei SC Demibold"/>
                <a:cs typeface="Lantinghei SC Demibold"/>
              </a:rPr>
              <a:t>上海证监局、证监会法律部、</a:t>
            </a:r>
            <a:r>
              <a:rPr lang="zh-CN" altLang="en-US" sz="2200" dirty="0">
                <a:latin typeface="Lantinghei SC Demibold"/>
                <a:ea typeface="Lantinghei SC Demibold"/>
                <a:cs typeface="Lantinghei SC Demibold"/>
                <a:sym typeface="+mn-ea"/>
              </a:rPr>
              <a:t>证监会上海专员办等</a:t>
            </a:r>
            <a:r>
              <a:rPr lang="zh-CN" altLang="en-US" sz="2200" dirty="0">
                <a:latin typeface="Lantinghei SC Demibold"/>
                <a:ea typeface="Lantinghei SC Demibold"/>
                <a:cs typeface="Lantinghei SC Demibold"/>
              </a:rPr>
              <a:t>证监系统单位工作</a:t>
            </a:r>
            <a:r>
              <a:rPr lang="en-US" altLang="zh-CN" sz="2200" dirty="0">
                <a:latin typeface="Lantinghei SC Demibold"/>
                <a:ea typeface="Lantinghei SC Demibold"/>
                <a:cs typeface="Lantinghei SC Demibold"/>
              </a:rPr>
              <a:t>15</a:t>
            </a:r>
            <a:r>
              <a:rPr lang="zh-CN" altLang="en-US" sz="2200" dirty="0">
                <a:latin typeface="Lantinghei SC Demibold"/>
                <a:ea typeface="Lantinghei SC Demibold"/>
                <a:cs typeface="Lantinghei SC Demibold"/>
              </a:rPr>
              <a:t>年，历任复核处、调查处负责人，经手各类监管检查、案件调查百余起，参与多项法律法规立法及修订，在</a:t>
            </a:r>
            <a:r>
              <a:rPr lang="en-US" altLang="zh-CN" sz="2200" dirty="0">
                <a:latin typeface="Lantinghei SC Demibold"/>
                <a:ea typeface="Lantinghei SC Demibold"/>
                <a:cs typeface="Lantinghei SC Demibold"/>
              </a:rPr>
              <a:t>《</a:t>
            </a:r>
            <a:r>
              <a:rPr lang="zh-CN" altLang="en-US" sz="2200" dirty="0">
                <a:latin typeface="Lantinghei SC Demibold"/>
                <a:ea typeface="Lantinghei SC Demibold"/>
                <a:cs typeface="Lantinghei SC Demibold"/>
              </a:rPr>
              <a:t>中国金融</a:t>
            </a:r>
            <a:r>
              <a:rPr lang="en-US" altLang="zh-CN" sz="2200" dirty="0">
                <a:latin typeface="Lantinghei SC Demibold"/>
                <a:ea typeface="Lantinghei SC Demibold"/>
                <a:cs typeface="Lantinghei SC Demibold"/>
              </a:rPr>
              <a:t>》</a:t>
            </a:r>
            <a:r>
              <a:rPr lang="zh-CN" altLang="en-US" sz="2200" dirty="0">
                <a:latin typeface="Lantinghei SC Demibold"/>
                <a:ea typeface="Lantinghei SC Demibold"/>
                <a:cs typeface="Lantinghei SC Demibold"/>
              </a:rPr>
              <a:t>、</a:t>
            </a:r>
            <a:r>
              <a:rPr lang="en-US" altLang="zh-CN" sz="2200" dirty="0">
                <a:latin typeface="Lantinghei SC Demibold"/>
                <a:ea typeface="Lantinghei SC Demibold"/>
                <a:cs typeface="Lantinghei SC Demibold"/>
              </a:rPr>
              <a:t>《</a:t>
            </a:r>
            <a:r>
              <a:rPr lang="zh-CN" altLang="en-US" sz="2200" dirty="0">
                <a:latin typeface="Lantinghei SC Demibold"/>
                <a:ea typeface="Lantinghei SC Demibold"/>
                <a:cs typeface="Lantinghei SC Demibold"/>
              </a:rPr>
              <a:t>证券法苑</a:t>
            </a:r>
            <a:r>
              <a:rPr lang="en-US" altLang="zh-CN" sz="2200" dirty="0">
                <a:latin typeface="Lantinghei SC Demibold"/>
                <a:ea typeface="Lantinghei SC Demibold"/>
                <a:cs typeface="Lantinghei SC Demibold"/>
              </a:rPr>
              <a:t>》</a:t>
            </a:r>
            <a:r>
              <a:rPr lang="zh-CN" altLang="en-US" sz="2200" dirty="0">
                <a:latin typeface="Lantinghei SC Demibold"/>
                <a:ea typeface="Lantinghei SC Demibold"/>
                <a:cs typeface="Lantinghei SC Demibold"/>
              </a:rPr>
              <a:t>、</a:t>
            </a:r>
            <a:r>
              <a:rPr lang="en-US" altLang="zh-CN" sz="2200" dirty="0">
                <a:latin typeface="Lantinghei SC Demibold"/>
                <a:ea typeface="Lantinghei SC Demibold"/>
                <a:cs typeface="Lantinghei SC Demibold"/>
              </a:rPr>
              <a:t>《</a:t>
            </a:r>
            <a:r>
              <a:rPr lang="zh-CN" altLang="en-US" sz="2200" dirty="0">
                <a:latin typeface="Lantinghei SC Demibold"/>
                <a:ea typeface="Lantinghei SC Demibold"/>
                <a:cs typeface="Lantinghei SC Demibold"/>
              </a:rPr>
              <a:t>中国证券报</a:t>
            </a:r>
            <a:r>
              <a:rPr lang="en-US" altLang="zh-CN" sz="2200" dirty="0">
                <a:latin typeface="Lantinghei SC Demibold"/>
                <a:ea typeface="Lantinghei SC Demibold"/>
                <a:cs typeface="Lantinghei SC Demibold"/>
              </a:rPr>
              <a:t>》</a:t>
            </a:r>
            <a:r>
              <a:rPr lang="zh-CN" altLang="en-US" sz="2200" dirty="0">
                <a:latin typeface="Lantinghei SC Demibold"/>
                <a:ea typeface="Lantinghei SC Demibold"/>
                <a:cs typeface="Lantinghei SC Demibold"/>
              </a:rPr>
              <a:t>发表专业文章十余篇，参与上交所、上海金融法院、中国证券业协会课题研究多起。</a:t>
            </a:r>
            <a:endParaRPr sz="2200" dirty="0">
              <a:latin typeface="Lantinghei SC Demibold"/>
              <a:ea typeface="Lantinghei SC Demibold"/>
              <a:cs typeface="Lantinghei SC Demibold"/>
            </a:endParaRPr>
          </a:p>
        </p:txBody>
      </p:sp>
      <p:sp>
        <p:nvSpPr>
          <p:cNvPr id="129" name="杨征宇"/>
          <p:cNvSpPr txBox="1"/>
          <p:nvPr/>
        </p:nvSpPr>
        <p:spPr>
          <a:xfrm>
            <a:off x="914400" y="569921"/>
            <a:ext cx="10599103" cy="687689"/>
          </a:xfrm>
          <a:prstGeom prst="rect">
            <a:avLst/>
          </a:prstGeom>
          <a:ln w="12700">
            <a:miter lim="400000"/>
          </a:ln>
        </p:spPr>
        <p:txBody>
          <a:bodyPr wrap="square" lIns="35719" tIns="35719" rIns="35719" bIns="35719" anchor="ctr">
            <a:spAutoFit/>
          </a:bodyPr>
          <a:lstStyle>
            <a:lvl1pPr>
              <a:defRPr sz="6000" b="0">
                <a:latin typeface="Lantinghei SC Heavy"/>
                <a:ea typeface="Lantinghei SC Heavy"/>
                <a:cs typeface="Lantinghei SC Heavy"/>
                <a:sym typeface="Lantinghei SC Heavy"/>
              </a:defRPr>
            </a:lvl1pPr>
          </a:lstStyle>
          <a:p>
            <a:pPr algn="l"/>
            <a:r>
              <a:rPr lang="zh-CN" altLang="en-US" sz="4000" b="1" dirty="0">
                <a:solidFill>
                  <a:srgbClr val="FFC000"/>
                </a:solidFill>
              </a:rPr>
              <a:t>黄江东</a:t>
            </a:r>
            <a:r>
              <a:rPr lang="en-US" altLang="zh-CN" sz="4000" b="1" dirty="0">
                <a:solidFill>
                  <a:srgbClr val="FFC000"/>
                </a:solidFill>
              </a:rPr>
              <a:t>   </a:t>
            </a:r>
            <a:r>
              <a:rPr lang="zh-CN" altLang="en-US" sz="2700" b="1" dirty="0">
                <a:solidFill>
                  <a:srgbClr val="FFC000"/>
                </a:solidFill>
              </a:rPr>
              <a:t>法学博士 </a:t>
            </a:r>
            <a:r>
              <a:rPr lang="zh-CN" altLang="en-US" sz="2700" b="1" dirty="0" smtClean="0">
                <a:solidFill>
                  <a:srgbClr val="FFC000"/>
                </a:solidFill>
              </a:rPr>
              <a:t>国浩律师事务所资深</a:t>
            </a:r>
            <a:r>
              <a:rPr lang="zh-CN" altLang="en-US" sz="2700" b="1" dirty="0">
                <a:solidFill>
                  <a:srgbClr val="FFC000"/>
                </a:solidFill>
              </a:rPr>
              <a:t>顾问</a:t>
            </a:r>
          </a:p>
        </p:txBody>
      </p:sp>
      <p:sp>
        <p:nvSpPr>
          <p:cNvPr id="2" name="文本框 1"/>
          <p:cNvSpPr txBox="1"/>
          <p:nvPr/>
        </p:nvSpPr>
        <p:spPr>
          <a:xfrm>
            <a:off x="1077826" y="4402439"/>
            <a:ext cx="10086998" cy="10877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t" forceAA="0">
            <a:spAutoFit/>
          </a:bodyPr>
          <a:lstStyle/>
          <a:p>
            <a:pPr defTabSz="321310">
              <a:lnSpc>
                <a:spcPct val="150000"/>
              </a:lnSpc>
              <a:buClr>
                <a:srgbClr val="FFFFFF"/>
              </a:buClr>
              <a:buSzPct val="82000"/>
              <a:defRPr sz="3600" b="0">
                <a:latin typeface="Lantinghei SC Demibold"/>
                <a:ea typeface="Lantinghei SC Demibold"/>
                <a:cs typeface="Lantinghei SC Demibold"/>
                <a:sym typeface="Lantinghei SC Demibold"/>
              </a:defRPr>
            </a:pPr>
            <a:r>
              <a:rPr sz="2200" dirty="0" err="1">
                <a:sym typeface="+mn-ea"/>
              </a:rPr>
              <a:t>华东政法大学兼职教授</a:t>
            </a:r>
            <a:r>
              <a:rPr lang="zh-CN" altLang="en-US" sz="2200" dirty="0">
                <a:sym typeface="+mn-ea"/>
              </a:rPr>
              <a:t>、</a:t>
            </a:r>
            <a:r>
              <a:rPr sz="2200" dirty="0" err="1">
                <a:sym typeface="+mn-ea"/>
              </a:rPr>
              <a:t>上海</a:t>
            </a:r>
            <a:r>
              <a:rPr lang="zh-CN" altLang="en-US" sz="2200" dirty="0">
                <a:sym typeface="+mn-ea"/>
              </a:rPr>
              <a:t>交大</a:t>
            </a:r>
            <a:r>
              <a:rPr sz="2200" dirty="0" err="1">
                <a:sym typeface="+mn-ea"/>
              </a:rPr>
              <a:t>凯原法学院、上海外贸大学法学院校外导</a:t>
            </a:r>
            <a:r>
              <a:rPr lang="zh-CN" altLang="en-US" sz="2200" dirty="0">
                <a:sym typeface="+mn-ea"/>
              </a:rPr>
              <a:t>师、上海仲裁委员会仲裁员</a:t>
            </a:r>
            <a:endParaRPr lang="zh-CN" altLang="en-US" sz="2200" b="1" dirty="0">
              <a:solidFill>
                <a:srgbClr val="FFFFFF"/>
              </a:solidFill>
              <a:latin typeface="Helvetica Neue" panose="02000503000000020004"/>
              <a:ea typeface="Helvetica Neue" panose="02000503000000020004"/>
              <a:cs typeface="Helvetica Neue" panose="02000503000000020004"/>
              <a:sym typeface="+mn-ea"/>
            </a:endParaRPr>
          </a:p>
        </p:txBody>
      </p:sp>
    </p:spTree>
    <p:extLst>
      <p:ext uri="{BB962C8B-B14F-4D97-AF65-F5344CB8AC3E}">
        <p14:creationId xmlns:p14="http://schemas.microsoft.com/office/powerpoint/2010/main" val="47248340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违法无效…"/>
          <p:cNvSpPr txBox="1"/>
          <p:nvPr/>
        </p:nvSpPr>
        <p:spPr>
          <a:xfrm>
            <a:off x="1388432" y="2392666"/>
            <a:ext cx="9305433" cy="810799"/>
          </a:xfrm>
          <a:prstGeom prst="rect">
            <a:avLst/>
          </a:prstGeom>
          <a:ln w="12700">
            <a:miter lim="400000"/>
          </a:ln>
        </p:spPr>
        <p:txBody>
          <a:bodyPr wrap="none" lIns="35719" tIns="35719" rIns="35719" bIns="35719" anchor="ctr">
            <a:spAutoFit/>
          </a:bodyPr>
          <a:lstStyle/>
          <a:p>
            <a:pPr algn="ctr" defTabSz="410845" hangingPunct="0">
              <a:defRPr sz="12000" b="0">
                <a:latin typeface="Lantinghei SC Heavy"/>
                <a:ea typeface="Lantinghei SC Heavy"/>
                <a:cs typeface="Lantinghei SC Heavy"/>
                <a:sym typeface="Lantinghei SC Heavy"/>
              </a:defRPr>
            </a:pPr>
            <a:r>
              <a:rPr lang="zh-CN" altLang="en-US" sz="4800" kern="0" dirty="0">
                <a:solidFill>
                  <a:srgbClr val="0076BA">
                    <a:lumMod val="60000"/>
                    <a:lumOff val="40000"/>
                  </a:srgbClr>
                </a:solidFill>
                <a:latin typeface="Lantinghei SC Heavy"/>
                <a:sym typeface="Lantinghei SC Heavy"/>
              </a:rPr>
              <a:t>六</a:t>
            </a:r>
            <a:r>
              <a:rPr lang="zh-CN" altLang="en-US" sz="4800" kern="0" dirty="0" smtClean="0">
                <a:solidFill>
                  <a:srgbClr val="0076BA">
                    <a:lumMod val="60000"/>
                    <a:lumOff val="40000"/>
                  </a:srgbClr>
                </a:solidFill>
                <a:latin typeface="Lantinghei SC Heavy"/>
                <a:sym typeface="Lantinghei SC Heavy"/>
              </a:rPr>
              <a:t>、关于投资者保护制度及其影响</a:t>
            </a:r>
            <a:endParaRPr lang="zh-CN" altLang="en-US" sz="4800" kern="0" dirty="0">
              <a:solidFill>
                <a:srgbClr val="0076BA">
                  <a:lumMod val="60000"/>
                  <a:lumOff val="40000"/>
                </a:srgbClr>
              </a:solidFill>
              <a:latin typeface="Lantinghei SC Heavy"/>
              <a:sym typeface="Lantinghei SC Heavy"/>
            </a:endParaRPr>
          </a:p>
        </p:txBody>
      </p:sp>
      <p:sp>
        <p:nvSpPr>
          <p:cNvPr id="2" name="文本框 1">
            <a:extLst>
              <a:ext uri="{FF2B5EF4-FFF2-40B4-BE49-F238E27FC236}">
                <a16:creationId xmlns:a16="http://schemas.microsoft.com/office/drawing/2014/main" id="{19214348-EF85-724F-85FE-A93C2F517C5E}"/>
              </a:ext>
            </a:extLst>
          </p:cNvPr>
          <p:cNvSpPr txBox="1"/>
          <p:nvPr/>
        </p:nvSpPr>
        <p:spPr>
          <a:xfrm>
            <a:off x="1047209" y="4324595"/>
            <a:ext cx="10217426" cy="626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algn="ctr" defTabSz="410845" hangingPunct="0"/>
            <a:r>
              <a:rPr lang="en-US" altLang="zh-CN" sz="3600" b="1" kern="0" dirty="0">
                <a:solidFill>
                  <a:srgbClr val="FFFFFF"/>
                </a:solidFill>
                <a:latin typeface="Helvetica Neue" panose="02000503000000020004"/>
                <a:sym typeface="Helvetica Neue" panose="02000503000000020004"/>
              </a:rPr>
              <a:t>《</a:t>
            </a:r>
            <a:r>
              <a:rPr lang="zh-CN" altLang="en-US" sz="3600" b="1" kern="0" dirty="0">
                <a:solidFill>
                  <a:srgbClr val="FFFFFF"/>
                </a:solidFill>
                <a:latin typeface="Helvetica Neue" panose="02000503000000020004"/>
                <a:sym typeface="Helvetica Neue" panose="02000503000000020004"/>
              </a:rPr>
              <a:t>证券法</a:t>
            </a:r>
            <a:r>
              <a:rPr lang="en-US" altLang="zh-CN" sz="3600" b="1" kern="0" dirty="0">
                <a:solidFill>
                  <a:srgbClr val="FFFFFF"/>
                </a:solidFill>
                <a:latin typeface="Helvetica Neue" panose="02000503000000020004"/>
                <a:sym typeface="Helvetica Neue" panose="02000503000000020004"/>
              </a:rPr>
              <a:t>》</a:t>
            </a:r>
            <a:r>
              <a:rPr lang="zh-CN" altLang="en-US" sz="3600" b="1" kern="0" dirty="0">
                <a:solidFill>
                  <a:srgbClr val="FFFFFF"/>
                </a:solidFill>
                <a:latin typeface="Helvetica Neue" panose="02000503000000020004"/>
                <a:sym typeface="Helvetica Neue" panose="02000503000000020004"/>
              </a:rPr>
              <a:t>的立法宗旨，监管部门工作的重中之重</a:t>
            </a:r>
            <a:endParaRPr lang="zh-CN" altLang="en-US" sz="36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4" name="图片 3"/>
          <p:cNvPicPr>
            <a:picLocks noChangeAspect="1"/>
          </p:cNvPicPr>
          <p:nvPr/>
        </p:nvPicPr>
        <p:blipFill>
          <a:blip r:embed="rId3"/>
          <a:stretch>
            <a:fillRect/>
          </a:stretch>
        </p:blipFill>
        <p:spPr>
          <a:xfrm>
            <a:off x="8950051" y="5904958"/>
            <a:ext cx="2405097" cy="592111"/>
          </a:xfrm>
          <a:prstGeom prst="rect">
            <a:avLst/>
          </a:prstGeom>
        </p:spPr>
      </p:pic>
    </p:spTree>
    <p:extLst>
      <p:ext uri="{BB962C8B-B14F-4D97-AF65-F5344CB8AC3E}">
        <p14:creationId xmlns:p14="http://schemas.microsoft.com/office/powerpoint/2010/main" val="2900886111"/>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5272" y="555003"/>
            <a:ext cx="10556558" cy="576600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spcBef>
                <a:spcPts val="2400"/>
              </a:spcBef>
              <a:spcAft>
                <a:spcPts val="2400"/>
              </a:spcAft>
              <a:extLst>
                <a:ext uri="{35155182-B16C-46BC-9424-99874614C6A1}">
                  <wpsdc:indentchars xmlns="" xmlns:wpsdc="http://www.wps.cn/officeDocument/2017/drawingmlCustomData" val="-127" checksum="3432004960"/>
                  <wpsdc:marlchars xmlns="" xmlns:wpsdc="http://www.wps.cn/officeDocument/2017/drawingmlCustomData" val="127" checksum="2331052974"/>
                </a:ext>
              </a:extLst>
            </a:pPr>
            <a:r>
              <a:rPr lang="zh-CN" altLang="en-US" sz="2800" b="1" kern="0" dirty="0">
                <a:latin typeface="宋体" panose="02010600030101010101" pitchFamily="2" charset="-122"/>
                <a:ea typeface="宋体" panose="02010600030101010101" pitchFamily="2" charset="-122"/>
                <a:sym typeface="Helvetica Neue" panose="02000503000000020004"/>
              </a:rPr>
              <a:t>投资者适当性管理（第</a:t>
            </a:r>
            <a:r>
              <a:rPr lang="en-US" altLang="zh-CN" sz="2800" b="1" kern="0" dirty="0">
                <a:latin typeface="宋体" panose="02010600030101010101" pitchFamily="2" charset="-122"/>
                <a:ea typeface="宋体" panose="02010600030101010101" pitchFamily="2" charset="-122"/>
                <a:sym typeface="Helvetica Neue" panose="02000503000000020004"/>
              </a:rPr>
              <a:t>88</a:t>
            </a:r>
            <a:r>
              <a:rPr lang="zh-CN" altLang="en-US" sz="2800" b="1" kern="0" dirty="0">
                <a:latin typeface="宋体" panose="02010600030101010101" pitchFamily="2" charset="-122"/>
                <a:ea typeface="宋体" panose="02010600030101010101" pitchFamily="2" charset="-122"/>
                <a:sym typeface="Helvetica Neue" panose="02000503000000020004"/>
              </a:rPr>
              <a:t>、</a:t>
            </a:r>
            <a:r>
              <a:rPr lang="en-US" altLang="zh-CN" sz="2800" b="1" kern="0" dirty="0">
                <a:latin typeface="宋体" panose="02010600030101010101" pitchFamily="2" charset="-122"/>
                <a:ea typeface="宋体" panose="02010600030101010101" pitchFamily="2" charset="-122"/>
                <a:sym typeface="Helvetica Neue" panose="02000503000000020004"/>
              </a:rPr>
              <a:t>89</a:t>
            </a:r>
            <a:r>
              <a:rPr lang="zh-CN" altLang="en-US" sz="2800" b="1" kern="0" dirty="0">
                <a:latin typeface="宋体" panose="02010600030101010101" pitchFamily="2" charset="-122"/>
                <a:ea typeface="宋体" panose="02010600030101010101" pitchFamily="2" charset="-122"/>
                <a:sym typeface="Helvetica Neue" panose="02000503000000020004"/>
              </a:rPr>
              <a:t>条）：区分普通投资者和专业投资者，法律上确立“卖者有责”原则，强化证券公司责任，举证责任倒置，普通投资者提出调解申请的，证券公司不得拒绝</a:t>
            </a:r>
            <a:endParaRPr lang="en-US" altLang="zh-CN" sz="2800" b="1" kern="0" dirty="0">
              <a:latin typeface="宋体" panose="02010600030101010101" pitchFamily="2" charset="-122"/>
              <a:ea typeface="宋体" panose="02010600030101010101" pitchFamily="2" charset="-122"/>
              <a:sym typeface="Helvetica Neue" panose="02000503000000020004"/>
            </a:endParaRPr>
          </a:p>
          <a:p>
            <a:pPr defTabSz="410845" hangingPunct="0">
              <a:spcBef>
                <a:spcPts val="1200"/>
              </a:spcBef>
              <a:spcAft>
                <a:spcPts val="1200"/>
              </a:spcAft>
              <a:extLst>
                <a:ext uri="{35155182-B16C-46BC-9424-99874614C6A1}">
                  <wpsdc:indentchars xmlns="" xmlns:wpsdc="http://www.wps.cn/officeDocument/2017/drawingmlCustomData" xmlns:lc="http://schemas.openxmlformats.org/drawingml/2006/lockedCanvas" val="-127" checksum="3432004960"/>
                  <wpsdc:marlchars xmlns="" xmlns:wpsdc="http://www.wps.cn/officeDocument/2017/drawingmlCustomData" xmlns:lc="http://schemas.openxmlformats.org/drawingml/2006/lockedCanvas" val="127" checksum="2331052974"/>
                </a:ext>
              </a:extLst>
            </a:pPr>
            <a:r>
              <a:rPr lang="zh-CN" altLang="en-US" sz="2800" b="1" kern="0" dirty="0">
                <a:latin typeface="宋体" panose="02010600030101010101" pitchFamily="2" charset="-122"/>
                <a:ea typeface="宋体" panose="02010600030101010101" pitchFamily="2" charset="-122"/>
                <a:sym typeface="Helvetica Neue" panose="02000503000000020004"/>
              </a:rPr>
              <a:t>股东权利征集（第</a:t>
            </a:r>
            <a:r>
              <a:rPr lang="en-US" altLang="zh-CN" sz="2800" b="1" kern="0" dirty="0">
                <a:latin typeface="宋体" panose="02010600030101010101" pitchFamily="2" charset="-122"/>
                <a:ea typeface="宋体" panose="02010600030101010101" pitchFamily="2" charset="-122"/>
                <a:sym typeface="Helvetica Neue" panose="02000503000000020004"/>
              </a:rPr>
              <a:t>90</a:t>
            </a:r>
            <a:r>
              <a:rPr lang="zh-CN" altLang="en-US" sz="2800" b="1" kern="0" dirty="0">
                <a:latin typeface="宋体" panose="02010600030101010101" pitchFamily="2" charset="-122"/>
                <a:ea typeface="宋体" panose="02010600030101010101" pitchFamily="2" charset="-122"/>
                <a:sym typeface="Helvetica Neue" panose="02000503000000020004"/>
              </a:rPr>
              <a:t>条）：董事会、独立董事、</a:t>
            </a:r>
            <a:r>
              <a:rPr lang="en-US" altLang="zh-CN" sz="2800" b="1" kern="0" dirty="0">
                <a:latin typeface="宋体" panose="02010600030101010101" pitchFamily="2" charset="-122"/>
                <a:ea typeface="宋体" panose="02010600030101010101" pitchFamily="2" charset="-122"/>
                <a:sym typeface="Helvetica Neue" panose="02000503000000020004"/>
              </a:rPr>
              <a:t>1%</a:t>
            </a:r>
            <a:r>
              <a:rPr lang="zh-CN" altLang="en-US" sz="2800" b="1" kern="0" dirty="0">
                <a:latin typeface="宋体" panose="02010600030101010101" pitchFamily="2" charset="-122"/>
                <a:ea typeface="宋体" panose="02010600030101010101" pitchFamily="2" charset="-122"/>
                <a:sym typeface="Helvetica Neue" panose="02000503000000020004"/>
              </a:rPr>
              <a:t>以上股东、投保机构，可以公开征集，代为出席股东大会，并代为行使提案权、表决权等股东权利</a:t>
            </a:r>
            <a:endParaRPr lang="en-US" altLang="zh-CN" sz="2800" b="1" kern="0" dirty="0">
              <a:latin typeface="宋体" panose="02010600030101010101" pitchFamily="2" charset="-122"/>
              <a:ea typeface="宋体" panose="02010600030101010101" pitchFamily="2" charset="-122"/>
              <a:sym typeface="Helvetica Neue" panose="02000503000000020004"/>
            </a:endParaRPr>
          </a:p>
          <a:p>
            <a:pPr defTabSz="410845" hangingPunct="0">
              <a:spcBef>
                <a:spcPts val="1200"/>
              </a:spcBef>
              <a:spcAft>
                <a:spcPts val="1200"/>
              </a:spcAft>
              <a:extLst>
                <a:ext uri="{35155182-B16C-46BC-9424-99874614C6A1}">
                  <wpsdc:indentchars xmlns="" xmlns:wpsdc="http://www.wps.cn/officeDocument/2017/drawingmlCustomData" xmlns:lc="http://schemas.openxmlformats.org/drawingml/2006/lockedCanvas" val="-127" checksum="3432004960"/>
                  <wpsdc:marlchars xmlns="" xmlns:wpsdc="http://www.wps.cn/officeDocument/2017/drawingmlCustomData" xmlns:lc="http://schemas.openxmlformats.org/drawingml/2006/lockedCanvas" val="127" checksum="2331052974"/>
                </a:ext>
              </a:extLst>
            </a:pPr>
            <a:r>
              <a:rPr lang="zh-CN" altLang="en-US" sz="2800" b="1" kern="0" dirty="0" smtClean="0">
                <a:solidFill>
                  <a:srgbClr val="FF0000"/>
                </a:solidFill>
                <a:latin typeface="宋体" panose="02010600030101010101" pitchFamily="2" charset="-122"/>
                <a:ea typeface="宋体" panose="02010600030101010101" pitchFamily="2" charset="-122"/>
                <a:sym typeface="Helvetica Neue" panose="02000503000000020004"/>
              </a:rPr>
              <a:t>    影响</a:t>
            </a:r>
            <a:r>
              <a:rPr lang="zh-CN" altLang="en-US" sz="2800" b="1" kern="0" dirty="0">
                <a:solidFill>
                  <a:srgbClr val="FF0000"/>
                </a:solidFill>
                <a:latin typeface="宋体" panose="02010600030101010101" pitchFamily="2" charset="-122"/>
                <a:ea typeface="宋体" panose="02010600030101010101" pitchFamily="2" charset="-122"/>
                <a:sym typeface="Helvetica Neue" panose="02000503000000020004"/>
              </a:rPr>
              <a:t>：为公益性投资者保护机构持股行权拓展了制度空间</a:t>
            </a:r>
            <a:endParaRPr lang="en-US" altLang="zh-CN" sz="2800" b="1" kern="0" dirty="0">
              <a:solidFill>
                <a:srgbClr val="FF0000"/>
              </a:solidFill>
              <a:latin typeface="宋体" panose="02010600030101010101" pitchFamily="2" charset="-122"/>
              <a:ea typeface="宋体" panose="02010600030101010101" pitchFamily="2" charset="-122"/>
              <a:sym typeface="Helvetica Neue" panose="02000503000000020004"/>
            </a:endParaRPr>
          </a:p>
          <a:p>
            <a:pPr defTabSz="410845" hangingPunct="0">
              <a:spcBef>
                <a:spcPts val="1200"/>
              </a:spcBef>
              <a:spcAft>
                <a:spcPts val="1200"/>
              </a:spcAft>
              <a:extLst>
                <a:ext uri="{35155182-B16C-46BC-9424-99874614C6A1}">
                  <wpsdc:indentchars xmlns="" xmlns:wpsdc="http://www.wps.cn/officeDocument/2017/drawingmlCustomData" xmlns:lc="http://schemas.openxmlformats.org/drawingml/2006/lockedCanvas" val="-127" checksum="3432004960"/>
                  <wpsdc:marlchars xmlns="" xmlns:wpsdc="http://www.wps.cn/officeDocument/2017/drawingmlCustomData" xmlns:lc="http://schemas.openxmlformats.org/drawingml/2006/lockedCanvas" val="127" checksum="2331052974"/>
                </a:ext>
              </a:extLst>
            </a:pPr>
            <a:r>
              <a:rPr lang="zh-CN" altLang="en-US" sz="2800" b="1" kern="0" dirty="0">
                <a:latin typeface="宋体" panose="02010600030101010101" pitchFamily="2" charset="-122"/>
                <a:ea typeface="宋体" panose="02010600030101010101" pitchFamily="2" charset="-122"/>
                <a:sym typeface="Helvetica Neue" panose="02000503000000020004"/>
              </a:rPr>
              <a:t>现金分红（第</a:t>
            </a:r>
            <a:r>
              <a:rPr lang="en-US" altLang="zh-CN" sz="2800" b="1" kern="0" dirty="0">
                <a:latin typeface="宋体" panose="02010600030101010101" pitchFamily="2" charset="-122"/>
                <a:ea typeface="宋体" panose="02010600030101010101" pitchFamily="2" charset="-122"/>
                <a:sym typeface="Helvetica Neue" panose="02000503000000020004"/>
              </a:rPr>
              <a:t>91</a:t>
            </a:r>
            <a:r>
              <a:rPr lang="zh-CN" altLang="en-US" sz="2800" b="1" kern="0" dirty="0">
                <a:latin typeface="宋体" panose="02010600030101010101" pitchFamily="2" charset="-122"/>
                <a:ea typeface="宋体" panose="02010600030101010101" pitchFamily="2" charset="-122"/>
                <a:sym typeface="Helvetica Neue" panose="02000503000000020004"/>
              </a:rPr>
              <a:t>条）：要求上市公司在章程中明确规定</a:t>
            </a:r>
            <a:r>
              <a:rPr lang="zh-CN" altLang="en-US" sz="2800" b="1" kern="0" dirty="0" smtClean="0">
                <a:latin typeface="宋体" panose="02010600030101010101" pitchFamily="2" charset="-122"/>
                <a:ea typeface="宋体" panose="02010600030101010101" pitchFamily="2" charset="-122"/>
                <a:sym typeface="Helvetica Neue" panose="02000503000000020004"/>
              </a:rPr>
              <a:t>。并非强制分红。这是公司自治的范畴。</a:t>
            </a:r>
            <a:endParaRPr lang="en-US" altLang="zh-CN" sz="2800" b="1" kern="0" dirty="0" smtClean="0">
              <a:latin typeface="宋体" panose="02010600030101010101" pitchFamily="2" charset="-122"/>
              <a:ea typeface="宋体" panose="02010600030101010101" pitchFamily="2" charset="-122"/>
              <a:sym typeface="Helvetica Neue" panose="02000503000000020004"/>
            </a:endParaRPr>
          </a:p>
          <a:p>
            <a:pPr defTabSz="410845" hangingPunct="0">
              <a:spcBef>
                <a:spcPts val="1200"/>
              </a:spcBef>
              <a:spcAft>
                <a:spcPts val="1200"/>
              </a:spcAft>
              <a:extLst>
                <a:ext uri="{35155182-B16C-46BC-9424-99874614C6A1}">
                  <wpsdc:indentchars xmlns="" xmlns:wpsdc="http://www.wps.cn/officeDocument/2017/drawingmlCustomData" xmlns:lc="http://schemas.openxmlformats.org/drawingml/2006/lockedCanvas" val="-127" checksum="3432004960"/>
                  <wpsdc:marlchars xmlns="" xmlns:wpsdc="http://www.wps.cn/officeDocument/2017/drawingmlCustomData" xmlns:lc="http://schemas.openxmlformats.org/drawingml/2006/lockedCanvas" val="127" checksum="2331052974"/>
                </a:ext>
              </a:extLst>
            </a:pPr>
            <a:r>
              <a:rPr lang="zh-CN" altLang="en-US" sz="2800" b="1" kern="0" dirty="0" smtClean="0">
                <a:solidFill>
                  <a:srgbClr val="FF0000"/>
                </a:solidFill>
                <a:latin typeface="宋体" panose="02010600030101010101" pitchFamily="2" charset="-122"/>
                <a:ea typeface="宋体" panose="02010600030101010101" pitchFamily="2" charset="-122"/>
                <a:sym typeface="Helvetica Neue" panose="02000503000000020004"/>
              </a:rPr>
              <a:t>    影响</a:t>
            </a:r>
            <a:r>
              <a:rPr lang="zh-CN" altLang="en-US" sz="2800" b="1" kern="0" dirty="0">
                <a:solidFill>
                  <a:srgbClr val="FF0000"/>
                </a:solidFill>
                <a:latin typeface="宋体" panose="02010600030101010101" pitchFamily="2" charset="-122"/>
                <a:ea typeface="宋体" panose="02010600030101010101" pitchFamily="2" charset="-122"/>
                <a:sym typeface="Helvetica Neue" panose="02000503000000020004"/>
              </a:rPr>
              <a:t>：保障股东收益权。</a:t>
            </a:r>
          </a:p>
        </p:txBody>
      </p:sp>
    </p:spTree>
    <p:extLst>
      <p:ext uri="{BB962C8B-B14F-4D97-AF65-F5344CB8AC3E}">
        <p14:creationId xmlns:p14="http://schemas.microsoft.com/office/powerpoint/2010/main" val="231840025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4" y="473080"/>
            <a:ext cx="9576624"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zh-CN" altLang="en-US" sz="4800" dirty="0"/>
              <a:t>先行赔付</a:t>
            </a:r>
            <a:r>
              <a:rPr lang="zh-CN" altLang="en-US" sz="4800" b="1" dirty="0">
                <a:solidFill>
                  <a:srgbClr val="FFFFFF"/>
                </a:solidFill>
                <a:latin typeface="Helvetica Neue" panose="02000503000000020004"/>
                <a:ea typeface="Helvetica Neue" panose="02000503000000020004"/>
                <a:cs typeface="Helvetica Neue" panose="02000503000000020004"/>
                <a:sym typeface="Helvetica Neue" panose="02000503000000020004"/>
              </a:rPr>
              <a:t>（第</a:t>
            </a:r>
            <a:r>
              <a:rPr lang="en-US" altLang="zh-CN" sz="4800" dirty="0"/>
              <a:t>93</a:t>
            </a:r>
            <a:r>
              <a:rPr lang="zh-CN" altLang="en-US" sz="4800" dirty="0"/>
              <a:t>条</a:t>
            </a:r>
            <a:r>
              <a:rPr lang="zh-CN" altLang="en-US" sz="4800" b="1" dirty="0">
                <a:solidFill>
                  <a:srgbClr val="FFFFFF"/>
                </a:solidFill>
                <a:latin typeface="Helvetica Neue" panose="02000503000000020004"/>
                <a:ea typeface="Helvetica Neue" panose="02000503000000020004"/>
                <a:cs typeface="Helvetica Neue" panose="02000503000000020004"/>
                <a:sym typeface="Helvetica Neue" panose="02000503000000020004"/>
              </a:rPr>
              <a:t>）</a:t>
            </a:r>
          </a:p>
        </p:txBody>
      </p:sp>
      <p:sp>
        <p:nvSpPr>
          <p:cNvPr id="2" name="文本框 1">
            <a:extLst>
              <a:ext uri="{FF2B5EF4-FFF2-40B4-BE49-F238E27FC236}">
                <a16:creationId xmlns:a16="http://schemas.microsoft.com/office/drawing/2014/main" id="{7BF3BEC8-DE4D-C644-9B73-9B7EB58C7CCE}"/>
              </a:ext>
            </a:extLst>
          </p:cNvPr>
          <p:cNvSpPr txBox="1"/>
          <p:nvPr/>
        </p:nvSpPr>
        <p:spPr>
          <a:xfrm>
            <a:off x="740194" y="1504625"/>
            <a:ext cx="10789198" cy="484267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marL="428625" indent="-428625">
              <a:spcBef>
                <a:spcPts val="1200"/>
              </a:spcBef>
              <a:spcAft>
                <a:spcPts val="1200"/>
              </a:spcAft>
              <a:buFont typeface="Wingdings" pitchFamily="2" charset="2"/>
              <a:buChar char="Ø"/>
            </a:pPr>
            <a:r>
              <a:rPr lang="zh-CN" altLang="en-US" sz="3000" dirty="0">
                <a:solidFill>
                  <a:srgbClr val="FFC000"/>
                </a:solidFill>
              </a:rPr>
              <a:t>主体</a:t>
            </a:r>
            <a:r>
              <a:rPr lang="zh-CN" altLang="en-US" sz="3000" dirty="0"/>
              <a:t>：控股股东、实际控制人、证券公司</a:t>
            </a:r>
            <a:endParaRPr lang="en-US" altLang="zh-CN" sz="3000" dirty="0"/>
          </a:p>
          <a:p>
            <a:pPr marL="428625" indent="-428625">
              <a:spcBef>
                <a:spcPts val="1200"/>
              </a:spcBef>
              <a:spcAft>
                <a:spcPts val="1200"/>
              </a:spcAft>
              <a:buFont typeface="Wingdings" pitchFamily="2" charset="2"/>
              <a:buChar char="Ø"/>
            </a:pPr>
            <a:r>
              <a:rPr lang="zh-CN" altLang="en-US" sz="3000" dirty="0">
                <a:solidFill>
                  <a:srgbClr val="FFC000"/>
                </a:solidFill>
              </a:rPr>
              <a:t>方式</a:t>
            </a:r>
            <a:r>
              <a:rPr lang="zh-CN" altLang="en-US" sz="3000" dirty="0"/>
              <a:t>：委托投保机构就赔偿事宜与受损投资者达成协议，先行赔付并随后向发行人以及其他连带责任人追偿</a:t>
            </a:r>
            <a:endParaRPr lang="en-US" altLang="zh-CN" sz="3000" dirty="0"/>
          </a:p>
          <a:p>
            <a:pPr marL="428625" indent="-428625">
              <a:spcBef>
                <a:spcPts val="1200"/>
              </a:spcBef>
              <a:spcAft>
                <a:spcPts val="1200"/>
              </a:spcAft>
              <a:buFont typeface="Wingdings" pitchFamily="2" charset="2"/>
              <a:buChar char="Ø"/>
            </a:pPr>
            <a:r>
              <a:rPr lang="zh-CN" altLang="en-US" sz="3000" dirty="0">
                <a:solidFill>
                  <a:srgbClr val="FFC000"/>
                </a:solidFill>
              </a:rPr>
              <a:t>效果</a:t>
            </a:r>
            <a:r>
              <a:rPr lang="zh-CN" altLang="en-US" sz="3000" dirty="0"/>
              <a:t>：投资者受侵害的利益及时获得补偿</a:t>
            </a:r>
            <a:endParaRPr lang="en-US" altLang="zh-CN" sz="3000" dirty="0"/>
          </a:p>
          <a:p>
            <a:pPr marL="428625" indent="-428625">
              <a:spcBef>
                <a:spcPts val="1200"/>
              </a:spcBef>
              <a:spcAft>
                <a:spcPts val="1200"/>
              </a:spcAft>
              <a:buFont typeface="Wingdings" pitchFamily="2" charset="2"/>
              <a:buChar char="Ø"/>
            </a:pPr>
            <a:r>
              <a:rPr lang="zh-CN" altLang="en-US" sz="3000" dirty="0">
                <a:solidFill>
                  <a:srgbClr val="FFC000"/>
                </a:solidFill>
              </a:rPr>
              <a:t>案例</a:t>
            </a:r>
            <a:r>
              <a:rPr lang="zh-CN" altLang="en-US" sz="3000" dirty="0"/>
              <a:t>：万福生科、海联讯、欣泰电气</a:t>
            </a:r>
            <a:endParaRPr lang="en-US" altLang="zh-CN" sz="3000" dirty="0"/>
          </a:p>
          <a:p>
            <a:pPr marL="428625" indent="-428625">
              <a:spcBef>
                <a:spcPts val="1200"/>
              </a:spcBef>
              <a:spcAft>
                <a:spcPts val="1200"/>
              </a:spcAft>
              <a:buFont typeface="Wingdings" pitchFamily="2" charset="2"/>
              <a:buChar char="Ø"/>
            </a:pPr>
            <a:r>
              <a:rPr lang="zh-CN" altLang="en-US" sz="3000" b="1" dirty="0">
                <a:latin typeface="楷体" panose="02010609060101010101" pitchFamily="49" charset="-122"/>
                <a:ea typeface="楷体" panose="02010609060101010101" pitchFamily="49" charset="-122"/>
                <a:sym typeface="Helvetica Neue" panose="02000503000000020004"/>
              </a:rPr>
              <a:t>问题：法律后果如何？能否减免处罚？是否相当于和解？是否可以再起诉？先行赔付主体如何追偿以及追偿不到的救济？</a:t>
            </a:r>
          </a:p>
        </p:txBody>
      </p:sp>
    </p:spTree>
    <p:extLst>
      <p:ext uri="{BB962C8B-B14F-4D97-AF65-F5344CB8AC3E}">
        <p14:creationId xmlns:p14="http://schemas.microsoft.com/office/powerpoint/2010/main" val="2226526346"/>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4" y="473080"/>
            <a:ext cx="9576624"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zh-CN" altLang="en-US" sz="4800" b="1" dirty="0">
                <a:solidFill>
                  <a:srgbClr val="FFFFFF"/>
                </a:solidFill>
                <a:latin typeface="Helvetica Neue" panose="02000503000000020004"/>
                <a:ea typeface="Helvetica Neue" panose="02000503000000020004"/>
                <a:cs typeface="Helvetica Neue" panose="02000503000000020004"/>
                <a:sym typeface="Helvetica Neue" panose="02000503000000020004"/>
              </a:rPr>
              <a:t>支持诉讼（第</a:t>
            </a:r>
            <a:r>
              <a:rPr lang="en-US" altLang="zh-CN" sz="4800" dirty="0"/>
              <a:t>94</a:t>
            </a:r>
            <a:r>
              <a:rPr lang="zh-CN" altLang="en-US" sz="4800" dirty="0"/>
              <a:t>条</a:t>
            </a:r>
            <a:r>
              <a:rPr lang="zh-CN" altLang="en-US" sz="4800" b="1" dirty="0">
                <a:solidFill>
                  <a:srgbClr val="FFFFFF"/>
                </a:solidFill>
                <a:latin typeface="Helvetica Neue" panose="02000503000000020004"/>
                <a:ea typeface="Helvetica Neue" panose="02000503000000020004"/>
                <a:cs typeface="Helvetica Neue" panose="02000503000000020004"/>
                <a:sym typeface="Helvetica Neue" panose="02000503000000020004"/>
              </a:rPr>
              <a:t>）</a:t>
            </a:r>
          </a:p>
        </p:txBody>
      </p:sp>
      <p:sp>
        <p:nvSpPr>
          <p:cNvPr id="3" name="文本框 2">
            <a:extLst>
              <a:ext uri="{FF2B5EF4-FFF2-40B4-BE49-F238E27FC236}">
                <a16:creationId xmlns:a16="http://schemas.microsoft.com/office/drawing/2014/main" id="{77621BA4-25F2-E04E-B4C8-189E2A789D7A}"/>
              </a:ext>
            </a:extLst>
          </p:cNvPr>
          <p:cNvSpPr txBox="1"/>
          <p:nvPr/>
        </p:nvSpPr>
        <p:spPr>
          <a:xfrm>
            <a:off x="218664" y="1273794"/>
            <a:ext cx="11529392" cy="530433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marL="428625" indent="-428625">
              <a:spcBef>
                <a:spcPts val="1200"/>
              </a:spcBef>
              <a:spcAft>
                <a:spcPts val="1200"/>
              </a:spcAft>
              <a:buFont typeface="Wingdings" pitchFamily="2" charset="2"/>
              <a:buChar char="Ø"/>
            </a:pPr>
            <a:r>
              <a:rPr lang="zh-CN" altLang="en-US" sz="3000" dirty="0"/>
              <a:t>仅为原则性规定，需要配套规则细化（如</a:t>
            </a:r>
            <a:r>
              <a:rPr lang="zh-CN" altLang="en-US" sz="3000" dirty="0">
                <a:solidFill>
                  <a:srgbClr val="FFC000"/>
                </a:solidFill>
              </a:rPr>
              <a:t>案件选择、监管衔接及投资者对接、支持诉讼主体范围、支持内容及具体方式</a:t>
            </a:r>
            <a:r>
              <a:rPr lang="zh-CN" altLang="en-US" sz="3000" dirty="0"/>
              <a:t>等）</a:t>
            </a:r>
            <a:endParaRPr lang="en-US" altLang="zh-CN" sz="3000" dirty="0"/>
          </a:p>
          <a:p>
            <a:pPr marL="428625" indent="-428625">
              <a:spcBef>
                <a:spcPts val="1200"/>
              </a:spcBef>
              <a:spcAft>
                <a:spcPts val="1200"/>
              </a:spcAft>
              <a:buFont typeface="Wingdings" pitchFamily="2" charset="2"/>
              <a:buChar char="Ø"/>
            </a:pPr>
            <a:r>
              <a:rPr lang="zh-CN" altLang="en-US" sz="3000" dirty="0"/>
              <a:t>实践中，支持的具体内容包含</a:t>
            </a:r>
            <a:r>
              <a:rPr lang="zh-CN" altLang="en-US" sz="3000" dirty="0">
                <a:solidFill>
                  <a:srgbClr val="FFC000"/>
                </a:solidFill>
              </a:rPr>
              <a:t>诉讼代理</a:t>
            </a:r>
            <a:r>
              <a:rPr lang="zh-CN" altLang="en-US" sz="3000" dirty="0"/>
              <a:t>（核心）和</a:t>
            </a:r>
            <a:r>
              <a:rPr lang="zh-CN" altLang="en-US" sz="3000" dirty="0">
                <a:solidFill>
                  <a:srgbClr val="FFC000"/>
                </a:solidFill>
              </a:rPr>
              <a:t>其他支持</a:t>
            </a:r>
            <a:r>
              <a:rPr lang="zh-CN" altLang="en-US" sz="3000" dirty="0"/>
              <a:t>（如协助投资者取得相关证据、帮助撰写相关材料、计算投资损失数据</a:t>
            </a:r>
            <a:r>
              <a:rPr lang="zh-CN" altLang="zh-CN" sz="3000" dirty="0"/>
              <a:t>等 </a:t>
            </a:r>
            <a:r>
              <a:rPr lang="zh-CN" altLang="en-US" sz="3000" dirty="0"/>
              <a:t>）两个方面。</a:t>
            </a:r>
            <a:endParaRPr lang="en-US" altLang="zh-CN" sz="3000" dirty="0"/>
          </a:p>
          <a:p>
            <a:pPr marL="428625" indent="-428625">
              <a:spcBef>
                <a:spcPts val="1200"/>
              </a:spcBef>
              <a:spcAft>
                <a:spcPts val="1200"/>
              </a:spcAft>
              <a:buFont typeface="Wingdings" pitchFamily="2" charset="2"/>
              <a:buChar char="Ø"/>
            </a:pPr>
            <a:r>
              <a:rPr lang="zh-CN" altLang="en-US" sz="3000" dirty="0"/>
              <a:t>经典案例：</a:t>
            </a:r>
            <a:endParaRPr lang="en-US" altLang="zh-CN" sz="3000" dirty="0"/>
          </a:p>
          <a:p>
            <a:pPr>
              <a:spcBef>
                <a:spcPts val="1200"/>
              </a:spcBef>
              <a:spcAft>
                <a:spcPts val="1200"/>
              </a:spcAft>
            </a:pPr>
            <a:r>
              <a:rPr lang="zh-CN" altLang="en-US" sz="3000" dirty="0">
                <a:solidFill>
                  <a:srgbClr val="FFC000"/>
                </a:solidFill>
              </a:rPr>
              <a:t>    “匹凸匹案”</a:t>
            </a:r>
            <a:r>
              <a:rPr lang="zh-CN" altLang="en-US" sz="3000" dirty="0"/>
              <a:t>：全国首例证券（虚假陈述损害赔偿）支持诉讼</a:t>
            </a:r>
            <a:endParaRPr lang="en-US" altLang="zh-CN" sz="3000" dirty="0"/>
          </a:p>
          <a:p>
            <a:pPr>
              <a:spcBef>
                <a:spcPts val="1200"/>
              </a:spcBef>
              <a:spcAft>
                <a:spcPts val="1200"/>
              </a:spcAft>
            </a:pPr>
            <a:r>
              <a:rPr lang="zh-CN" altLang="en-US" sz="3000" dirty="0">
                <a:solidFill>
                  <a:srgbClr val="FFC000"/>
                </a:solidFill>
              </a:rPr>
              <a:t>    “恒康医疗案”</a:t>
            </a:r>
            <a:r>
              <a:rPr lang="zh-CN" altLang="en-US" sz="3000" dirty="0"/>
              <a:t>：全国首例操纵市场损害赔偿支持诉讼</a:t>
            </a:r>
            <a:endParaRPr lang="en-US" altLang="zh-CN" sz="3000" dirty="0"/>
          </a:p>
        </p:txBody>
      </p:sp>
    </p:spTree>
    <p:extLst>
      <p:ext uri="{BB962C8B-B14F-4D97-AF65-F5344CB8AC3E}">
        <p14:creationId xmlns:p14="http://schemas.microsoft.com/office/powerpoint/2010/main" val="319695423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1530" y="473080"/>
            <a:ext cx="11604207"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zh-CN" altLang="en-US" sz="4800" b="1" kern="0" dirty="0">
                <a:solidFill>
                  <a:srgbClr val="FFFFFF"/>
                </a:solidFill>
                <a:latin typeface="Helvetica Neue" panose="02000503000000020004"/>
                <a:sym typeface="Helvetica Neue" panose="02000503000000020004"/>
              </a:rPr>
              <a:t>投保机构提起的派生诉讼</a:t>
            </a:r>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（第</a:t>
            </a:r>
            <a:r>
              <a:rPr lang="en-US" altLang="zh-CN" sz="4800" b="1" kern="0" dirty="0">
                <a:solidFill>
                  <a:srgbClr val="FFFFFF"/>
                </a:solidFill>
                <a:latin typeface="Helvetica Neue" panose="02000503000000020004"/>
                <a:sym typeface="Helvetica Neue" panose="02000503000000020004"/>
              </a:rPr>
              <a:t>94</a:t>
            </a:r>
            <a:r>
              <a:rPr lang="zh-CN" altLang="en-US" sz="4800" b="1" kern="0" dirty="0">
                <a:solidFill>
                  <a:srgbClr val="FFFFFF"/>
                </a:solidFill>
                <a:latin typeface="Helvetica Neue" panose="02000503000000020004"/>
                <a:sym typeface="Helvetica Neue" panose="02000503000000020004"/>
              </a:rPr>
              <a:t>条第</a:t>
            </a:r>
            <a:r>
              <a:rPr lang="en-US" altLang="zh-CN" sz="4800" b="1" kern="0" dirty="0">
                <a:solidFill>
                  <a:srgbClr val="FFFFFF"/>
                </a:solidFill>
                <a:latin typeface="Helvetica Neue" panose="02000503000000020004"/>
                <a:sym typeface="Helvetica Neue" panose="02000503000000020004"/>
              </a:rPr>
              <a:t>3</a:t>
            </a:r>
            <a:r>
              <a:rPr lang="zh-CN" altLang="en-US" sz="4800" b="1" kern="0" dirty="0">
                <a:solidFill>
                  <a:srgbClr val="FFFFFF"/>
                </a:solidFill>
                <a:latin typeface="Helvetica Neue" panose="02000503000000020004"/>
                <a:sym typeface="Helvetica Neue" panose="02000503000000020004"/>
              </a:rPr>
              <a:t>款</a:t>
            </a:r>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a:t>
            </a:r>
          </a:p>
        </p:txBody>
      </p:sp>
      <p:graphicFrame>
        <p:nvGraphicFramePr>
          <p:cNvPr id="5" name="表格 4">
            <a:extLst>
              <a:ext uri="{FF2B5EF4-FFF2-40B4-BE49-F238E27FC236}">
                <a16:creationId xmlns:a16="http://schemas.microsoft.com/office/drawing/2014/main" id="{3C62D6BE-06EF-6944-A5DA-26C4F2CC15DB}"/>
              </a:ext>
            </a:extLst>
          </p:cNvPr>
          <p:cNvGraphicFramePr/>
          <p:nvPr>
            <p:custDataLst>
              <p:tags r:id="rId1"/>
            </p:custDataLst>
            <p:extLst/>
          </p:nvPr>
        </p:nvGraphicFramePr>
        <p:xfrm>
          <a:off x="597659" y="1501195"/>
          <a:ext cx="6160950" cy="4974336"/>
        </p:xfrm>
        <a:graphic>
          <a:graphicData uri="http://schemas.openxmlformats.org/drawingml/2006/table">
            <a:tbl>
              <a:tblPr firstRow="1" bandRow="1">
                <a:tableStyleId>{5940675A-B579-460E-94D1-54222C63F5DA}</a:tableStyleId>
              </a:tblPr>
              <a:tblGrid>
                <a:gridCol w="6160950">
                  <a:extLst>
                    <a:ext uri="{9D8B030D-6E8A-4147-A177-3AD203B41FA5}">
                      <a16:colId xmlns:a16="http://schemas.microsoft.com/office/drawing/2014/main" val="20000"/>
                    </a:ext>
                  </a:extLst>
                </a:gridCol>
              </a:tblGrid>
              <a:tr h="539496">
                <a:tc>
                  <a:txBody>
                    <a:bodyPr/>
                    <a:lstStyle/>
                    <a:p>
                      <a:pPr algn="ctr" eaLnBrk="1" fontAlgn="auto" hangingPunct="1">
                        <a:lnSpc>
                          <a:spcPct val="120000"/>
                        </a:lnSpc>
                        <a:buNone/>
                      </a:pPr>
                      <a:r>
                        <a:rPr lang="zh-CN" altLang="en-US" sz="2700" dirty="0">
                          <a:solidFill>
                            <a:srgbClr val="FFC000"/>
                          </a:solidFill>
                          <a:latin typeface="Lantinghei SC Heavy"/>
                          <a:ea typeface="Lantinghei SC Heavy"/>
                          <a:cs typeface="Lantinghei SC Heavy"/>
                          <a:sym typeface="+mn-ea"/>
                        </a:rPr>
                        <a:t>第九十四条第三款 </a:t>
                      </a:r>
                    </a:p>
                  </a:txBody>
                  <a:tcPr marL="45720" marR="45720" marT="22860" marB="22860"/>
                </a:tc>
                <a:extLst>
                  <a:ext uri="{0D108BD9-81ED-4DB2-BD59-A6C34878D82A}">
                    <a16:rowId xmlns:a16="http://schemas.microsoft.com/office/drawing/2014/main" val="10000"/>
                  </a:ext>
                </a:extLst>
              </a:tr>
              <a:tr h="4434840">
                <a:tc>
                  <a:txBody>
                    <a:bodyPr/>
                    <a:lstStyle/>
                    <a:p>
                      <a:pPr algn="l" eaLnBrk="1" fontAlgn="auto" hangingPunct="1">
                        <a:lnSpc>
                          <a:spcPct val="120000"/>
                        </a:lnSpc>
                        <a:buNone/>
                      </a:pPr>
                      <a:r>
                        <a:rPr lang="zh-CN" altLang="en-US" sz="2400" dirty="0">
                          <a:latin typeface="Lantinghei SC Heavy"/>
                          <a:ea typeface="Lantinghei SC Heavy"/>
                          <a:cs typeface="Lantinghei SC Heavy"/>
                          <a:sym typeface="+mn-ea"/>
                        </a:rPr>
                        <a:t>发行人的董事、监事、高级管理人员执行公司职务时违反法律、行政法规或者公司章程的规定给公司造成损失，发行人的控股股东、实际控制人等侵犯公司合法权益给公司造成损失，</a:t>
                      </a:r>
                      <a:r>
                        <a:rPr lang="zh-CN" altLang="en-US" sz="2400" dirty="0">
                          <a:solidFill>
                            <a:srgbClr val="FFC000"/>
                          </a:solidFill>
                          <a:latin typeface="Lantinghei SC Heavy"/>
                          <a:ea typeface="Lantinghei SC Heavy"/>
                          <a:cs typeface="Lantinghei SC Heavy"/>
                          <a:sym typeface="+mn-ea"/>
                        </a:rPr>
                        <a:t>投资者保护机构</a:t>
                      </a:r>
                      <a:r>
                        <a:rPr lang="zh-CN" altLang="en-US" sz="2400" dirty="0">
                          <a:latin typeface="Lantinghei SC Heavy"/>
                          <a:ea typeface="Lantinghei SC Heavy"/>
                          <a:cs typeface="Lantinghei SC Heavy"/>
                          <a:sym typeface="+mn-ea"/>
                        </a:rPr>
                        <a:t>持有该公司股份的，可以</a:t>
                      </a:r>
                      <a:r>
                        <a:rPr lang="zh-CN" altLang="en-US" sz="2400" dirty="0">
                          <a:solidFill>
                            <a:srgbClr val="FFC000"/>
                          </a:solidFill>
                          <a:latin typeface="Lantinghei SC Heavy"/>
                          <a:ea typeface="Lantinghei SC Heavy"/>
                          <a:cs typeface="Lantinghei SC Heavy"/>
                          <a:sym typeface="+mn-ea"/>
                        </a:rPr>
                        <a:t>为公司的利益以自己的名义</a:t>
                      </a:r>
                      <a:r>
                        <a:rPr lang="zh-CN" altLang="en-US" sz="2400" dirty="0">
                          <a:latin typeface="Lantinghei SC Heavy"/>
                          <a:ea typeface="Lantinghei SC Heavy"/>
                          <a:cs typeface="Lantinghei SC Heavy"/>
                          <a:sym typeface="+mn-ea"/>
                        </a:rPr>
                        <a:t>向人民法院提起诉讼，持股比例和持股期限不受《中华人民共和国公司法》规定的限制。</a:t>
                      </a:r>
                      <a:endParaRPr lang="en-US" altLang="zh-CN" sz="2400" dirty="0">
                        <a:latin typeface="Lantinghei SC Heavy"/>
                        <a:ea typeface="Lantinghei SC Heavy"/>
                        <a:cs typeface="Lantinghei SC Heavy"/>
                        <a:sym typeface="+mn-ea"/>
                      </a:endParaRPr>
                    </a:p>
                    <a:p>
                      <a:pPr algn="l" eaLnBrk="1" fontAlgn="auto" hangingPunct="1">
                        <a:lnSpc>
                          <a:spcPct val="120000"/>
                        </a:lnSpc>
                        <a:buNone/>
                      </a:pPr>
                      <a:endParaRPr lang="en-US" altLang="zh-CN" sz="2400" dirty="0">
                        <a:latin typeface="Lantinghei SC Heavy"/>
                        <a:ea typeface="Lantinghei SC Heavy"/>
                        <a:cs typeface="Lantinghei SC Heavy"/>
                        <a:sym typeface="+mn-ea"/>
                      </a:endParaRPr>
                    </a:p>
                    <a:p>
                      <a:pPr algn="l" eaLnBrk="1" fontAlgn="auto" hangingPunct="1">
                        <a:lnSpc>
                          <a:spcPct val="120000"/>
                        </a:lnSpc>
                        <a:buNone/>
                      </a:pPr>
                      <a:r>
                        <a:rPr lang="en-US" altLang="zh-CN" sz="2400" dirty="0">
                          <a:latin typeface="Lantinghei SC Heavy"/>
                          <a:ea typeface="Lantinghei SC Heavy"/>
                          <a:cs typeface="Lantinghei SC Heavy"/>
                          <a:sym typeface="+mn-ea"/>
                        </a:rPr>
                        <a:t>《</a:t>
                      </a:r>
                      <a:r>
                        <a:rPr lang="zh-CN" altLang="en-US" sz="2400" dirty="0">
                          <a:latin typeface="Lantinghei SC Heavy"/>
                          <a:ea typeface="Lantinghei SC Heavy"/>
                          <a:cs typeface="Lantinghei SC Heavy"/>
                          <a:sym typeface="+mn-ea"/>
                        </a:rPr>
                        <a:t>公司法</a:t>
                      </a:r>
                      <a:r>
                        <a:rPr lang="en-US" altLang="zh-CN" sz="2400" dirty="0">
                          <a:latin typeface="Lantinghei SC Heavy"/>
                          <a:ea typeface="Lantinghei SC Heavy"/>
                          <a:cs typeface="Lantinghei SC Heavy"/>
                          <a:sym typeface="+mn-ea"/>
                        </a:rPr>
                        <a:t>》</a:t>
                      </a:r>
                      <a:r>
                        <a:rPr lang="zh-CN" altLang="en-US" sz="2400" dirty="0">
                          <a:latin typeface="Lantinghei SC Heavy"/>
                          <a:ea typeface="Lantinghei SC Heavy"/>
                          <a:cs typeface="Lantinghei SC Heavy"/>
                          <a:sym typeface="+mn-ea"/>
                        </a:rPr>
                        <a:t>：单独或合计持股</a:t>
                      </a:r>
                      <a:r>
                        <a:rPr lang="en-US" altLang="zh-CN" sz="2400" dirty="0">
                          <a:latin typeface="Lantinghei SC Heavy"/>
                          <a:ea typeface="Lantinghei SC Heavy"/>
                          <a:cs typeface="Lantinghei SC Heavy"/>
                          <a:sym typeface="+mn-ea"/>
                        </a:rPr>
                        <a:t>1%</a:t>
                      </a:r>
                      <a:r>
                        <a:rPr lang="zh-CN" altLang="en-US" sz="2400" dirty="0">
                          <a:latin typeface="Lantinghei SC Heavy"/>
                          <a:ea typeface="Lantinghei SC Heavy"/>
                          <a:cs typeface="Lantinghei SC Heavy"/>
                          <a:sym typeface="+mn-ea"/>
                        </a:rPr>
                        <a:t>以及</a:t>
                      </a:r>
                      <a:r>
                        <a:rPr lang="en-US" altLang="zh-CN" sz="2400" dirty="0">
                          <a:latin typeface="Lantinghei SC Heavy"/>
                          <a:ea typeface="Lantinghei SC Heavy"/>
                          <a:cs typeface="Lantinghei SC Heavy"/>
                          <a:sym typeface="+mn-ea"/>
                        </a:rPr>
                        <a:t>180</a:t>
                      </a:r>
                      <a:r>
                        <a:rPr lang="zh-CN" altLang="en-US" sz="2400" dirty="0">
                          <a:latin typeface="Lantinghei SC Heavy"/>
                          <a:ea typeface="Lantinghei SC Heavy"/>
                          <a:cs typeface="Lantinghei SC Heavy"/>
                          <a:sym typeface="+mn-ea"/>
                        </a:rPr>
                        <a:t>天</a:t>
                      </a:r>
                    </a:p>
                  </a:txBody>
                  <a:tcPr marL="45720" marR="45720" marT="22860" marB="22860"/>
                </a:tc>
                <a:extLst>
                  <a:ext uri="{0D108BD9-81ED-4DB2-BD59-A6C34878D82A}">
                    <a16:rowId xmlns:a16="http://schemas.microsoft.com/office/drawing/2014/main" val="10001"/>
                  </a:ext>
                </a:extLst>
              </a:tr>
            </a:tbl>
          </a:graphicData>
        </a:graphic>
      </p:graphicFrame>
      <p:sp>
        <p:nvSpPr>
          <p:cNvPr id="6" name="矩形 5">
            <a:extLst>
              <a:ext uri="{FF2B5EF4-FFF2-40B4-BE49-F238E27FC236}">
                <a16:creationId xmlns:a16="http://schemas.microsoft.com/office/drawing/2014/main" id="{B1D56573-C96E-D242-BB95-63E7B7A67620}"/>
              </a:ext>
            </a:extLst>
          </p:cNvPr>
          <p:cNvSpPr/>
          <p:nvPr/>
        </p:nvSpPr>
        <p:spPr>
          <a:xfrm>
            <a:off x="7405709" y="2495111"/>
            <a:ext cx="4188632" cy="2585323"/>
          </a:xfrm>
          <a:prstGeom prst="rect">
            <a:avLst/>
          </a:prstGeom>
        </p:spPr>
        <p:txBody>
          <a:bodyPr wrap="square">
            <a:spAutoFit/>
          </a:bodyPr>
          <a:lstStyle/>
          <a:p>
            <a:pPr marL="342900" indent="-342900" defTabSz="410845" hangingPunct="0">
              <a:spcBef>
                <a:spcPts val="1800"/>
              </a:spcBef>
              <a:spcAft>
                <a:spcPts val="1800"/>
              </a:spcAft>
              <a:buFont typeface="Wingdings" pitchFamily="2" charset="2"/>
              <a:buChar char="u"/>
            </a:pPr>
            <a:r>
              <a:rPr lang="zh-CN" altLang="en-US" sz="3300" b="1" kern="0" dirty="0">
                <a:solidFill>
                  <a:srgbClr val="FFC000"/>
                </a:solidFill>
                <a:latin typeface="Helvetica Neue" panose="02000503000000020004"/>
                <a:sym typeface="Helvetica Neue" panose="02000503000000020004"/>
              </a:rPr>
              <a:t>如何选择派生诉讼对象？</a:t>
            </a:r>
            <a:endParaRPr lang="en-US" altLang="zh-CN" sz="3300" b="1" kern="0" dirty="0">
              <a:solidFill>
                <a:srgbClr val="FFC000"/>
              </a:solidFill>
              <a:latin typeface="Helvetica Neue" panose="02000503000000020004"/>
              <a:sym typeface="Helvetica Neue" panose="02000503000000020004"/>
            </a:endParaRPr>
          </a:p>
          <a:p>
            <a:pPr marL="342900" indent="-342900" defTabSz="410845" hangingPunct="0">
              <a:spcBef>
                <a:spcPts val="1800"/>
              </a:spcBef>
              <a:spcAft>
                <a:spcPts val="1800"/>
              </a:spcAft>
              <a:buFont typeface="Wingdings" pitchFamily="2" charset="2"/>
              <a:buChar char="u"/>
            </a:pPr>
            <a:r>
              <a:rPr lang="zh-CN" altLang="en-US" sz="3300" b="1" kern="0" dirty="0">
                <a:solidFill>
                  <a:srgbClr val="FFC000"/>
                </a:solidFill>
                <a:latin typeface="Helvetica Neue" panose="02000503000000020004"/>
                <a:sym typeface="Helvetica Neue" panose="02000503000000020004"/>
              </a:rPr>
              <a:t>是否会存在“权力滥用”？</a:t>
            </a:r>
            <a:endParaRPr lang="zh-CN" altLang="en-US" sz="3300" b="1" kern="0" dirty="0">
              <a:solidFill>
                <a:srgbClr val="FFFFFF"/>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38910659"/>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4" y="473080"/>
            <a:ext cx="9576624"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集团诉讼（第</a:t>
            </a:r>
            <a:r>
              <a:rPr lang="en-US" altLang="zh-CN" sz="4800" b="1" kern="0" dirty="0">
                <a:solidFill>
                  <a:srgbClr val="FFFFFF"/>
                </a:solidFill>
                <a:latin typeface="Helvetica Neue" panose="02000503000000020004"/>
                <a:sym typeface="Helvetica Neue" panose="02000503000000020004"/>
              </a:rPr>
              <a:t>95</a:t>
            </a:r>
            <a:r>
              <a:rPr lang="zh-CN" altLang="en-US" sz="4800" b="1" kern="0" dirty="0">
                <a:solidFill>
                  <a:srgbClr val="FFFFFF"/>
                </a:solidFill>
                <a:latin typeface="Helvetica Neue" panose="02000503000000020004"/>
                <a:sym typeface="Helvetica Neue" panose="02000503000000020004"/>
              </a:rPr>
              <a:t>条</a:t>
            </a:r>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a:t>
            </a:r>
          </a:p>
        </p:txBody>
      </p:sp>
      <p:sp>
        <p:nvSpPr>
          <p:cNvPr id="2" name="文本框 1"/>
          <p:cNvSpPr txBox="1"/>
          <p:nvPr/>
        </p:nvSpPr>
        <p:spPr>
          <a:xfrm>
            <a:off x="745272" y="1429639"/>
            <a:ext cx="11221441" cy="528894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258128" indent="-435610" defTabSz="410845" hangingPunct="0">
              <a:spcBef>
                <a:spcPts val="900"/>
              </a:spcBef>
              <a:spcAft>
                <a:spcPts val="900"/>
              </a:spcAft>
              <a:buFont typeface="Arial" panose="020B0604020202090204" pitchFamily="34" charset="0"/>
              <a:buChar char="•"/>
              <a:extLst>
                <a:ext uri="{35155182-B16C-46BC-9424-99874614C6A1}">
                  <wpsdc:indentchars xmlns="" xmlns:wpsdc="http://www.wps.cn/officeDocument/2017/drawingmlCustomData" val="-127" checksum="3432004960"/>
                  <wpsdc:marlchars xmlns="" xmlns:wpsdc="http://www.wps.cn/officeDocument/2017/drawingmlCustomData" val="127" checksum="2331052974"/>
                </a:ext>
              </a:extLst>
            </a:pPr>
            <a:r>
              <a:rPr lang="zh-CN" altLang="en-US" sz="2400" b="1" kern="0" dirty="0">
                <a:solidFill>
                  <a:srgbClr val="FFFFFF"/>
                </a:solidFill>
                <a:latin typeface="Helvetica Neue" panose="02000503000000020004"/>
                <a:sym typeface="Helvetica Neue" panose="02000503000000020004"/>
              </a:rPr>
              <a:t>第</a:t>
            </a:r>
            <a:r>
              <a:rPr lang="en-US" altLang="zh-CN" sz="2400" b="1" kern="0" dirty="0">
                <a:solidFill>
                  <a:srgbClr val="FFFFFF"/>
                </a:solidFill>
                <a:latin typeface="Helvetica Neue" panose="02000503000000020004"/>
                <a:sym typeface="Helvetica Neue" panose="02000503000000020004"/>
              </a:rPr>
              <a:t>1</a:t>
            </a:r>
            <a:r>
              <a:rPr lang="zh-CN" altLang="en-US" sz="2400" b="1" kern="0" dirty="0">
                <a:solidFill>
                  <a:srgbClr val="FFFFFF"/>
                </a:solidFill>
                <a:latin typeface="Helvetica Neue" panose="02000503000000020004"/>
                <a:sym typeface="Helvetica Neue" panose="02000503000000020004"/>
              </a:rPr>
              <a:t>款：</a:t>
            </a:r>
            <a:r>
              <a:rPr lang="zh-CN" altLang="en-US" sz="2400" b="1" kern="0" dirty="0">
                <a:solidFill>
                  <a:srgbClr val="FFC000"/>
                </a:solidFill>
                <a:latin typeface="Helvetica Neue" panose="02000503000000020004"/>
                <a:sym typeface="Helvetica Neue" panose="02000503000000020004"/>
              </a:rPr>
              <a:t>人数确定的</a:t>
            </a:r>
            <a:endParaRPr lang="en-US" altLang="zh-CN" sz="2400" b="1" kern="0" dirty="0">
              <a:solidFill>
                <a:srgbClr val="FFC000"/>
              </a:solidFill>
              <a:latin typeface="Helvetica Neue" panose="02000503000000020004"/>
              <a:sym typeface="Helvetica Neue" panose="02000503000000020004"/>
            </a:endParaRPr>
          </a:p>
          <a:p>
            <a:pPr defTabSz="410845" hangingPunct="0">
              <a:spcBef>
                <a:spcPts val="900"/>
              </a:spcBef>
              <a:spcAft>
                <a:spcPts val="900"/>
              </a:spcAft>
              <a:extLst>
                <a:ext uri="{35155182-B16C-46BC-9424-99874614C6A1}">
                  <wpsdc:indentchars xmlns="" xmlns:wpsdc="http://www.wps.cn/officeDocument/2017/drawingmlCustomData" val="-127" checksum="3432004960"/>
                  <wpsdc:marlchars xmlns="" xmlns:wpsdc="http://www.wps.cn/officeDocument/2017/drawingmlCustomData" val="127" checksum="2331052974"/>
                </a:ext>
              </a:extLst>
            </a:pPr>
            <a:r>
              <a:rPr lang="zh-CN" altLang="en-US" sz="2400" b="1" kern="0" dirty="0">
                <a:solidFill>
                  <a:srgbClr val="FFFFFF"/>
                </a:solidFill>
                <a:latin typeface="Helvetica Neue" panose="02000503000000020004"/>
                <a:sym typeface="+mn-ea"/>
              </a:rPr>
              <a:t>投资者提起虚假陈述等证券民事赔偿诉讼时，诉讼标的是同一种类，且当事人一方人数众多的，可以依法推选代表人进行诉讼。</a:t>
            </a:r>
            <a:endParaRPr lang="en-US" altLang="zh-CN" sz="2400" b="1" kern="0" dirty="0">
              <a:solidFill>
                <a:srgbClr val="FFFFFF"/>
              </a:solidFill>
              <a:latin typeface="Helvetica Neue" panose="02000503000000020004"/>
              <a:sym typeface="Helvetica Neue" panose="02000503000000020004"/>
            </a:endParaRPr>
          </a:p>
          <a:p>
            <a:pPr marL="258128" indent="-435610" defTabSz="410845" hangingPunct="0">
              <a:spcBef>
                <a:spcPts val="900"/>
              </a:spcBef>
              <a:spcAft>
                <a:spcPts val="900"/>
              </a:spcAft>
              <a:buFont typeface="Arial" panose="020B0604020202090204" pitchFamily="34" charset="0"/>
              <a:buChar char="•"/>
              <a:extLst>
                <a:ext uri="{35155182-B16C-46BC-9424-99874614C6A1}">
                  <wpsdc:indentchars xmlns="" xmlns:wpsdc="http://www.wps.cn/officeDocument/2017/drawingmlCustomData" val="-127" checksum="3432004960"/>
                  <wpsdc:marlchars xmlns="" xmlns:wpsdc="http://www.wps.cn/officeDocument/2017/drawingmlCustomData" val="127" checksum="2331052974"/>
                </a:ext>
              </a:extLst>
            </a:pPr>
            <a:r>
              <a:rPr lang="zh-CN" altLang="en-US" sz="2400" b="1" kern="0" dirty="0">
                <a:solidFill>
                  <a:srgbClr val="FFFFFF"/>
                </a:solidFill>
                <a:latin typeface="Helvetica Neue" panose="02000503000000020004"/>
                <a:sym typeface="Helvetica Neue" panose="02000503000000020004"/>
              </a:rPr>
              <a:t>第</a:t>
            </a:r>
            <a:r>
              <a:rPr lang="en-US" altLang="zh-CN" sz="2400" b="1" kern="0" dirty="0">
                <a:solidFill>
                  <a:srgbClr val="FFFFFF"/>
                </a:solidFill>
                <a:latin typeface="Helvetica Neue" panose="02000503000000020004"/>
                <a:sym typeface="Helvetica Neue" panose="02000503000000020004"/>
              </a:rPr>
              <a:t>2</a:t>
            </a:r>
            <a:r>
              <a:rPr lang="zh-CN" altLang="en-US" sz="2400" b="1" kern="0" dirty="0">
                <a:solidFill>
                  <a:srgbClr val="FFFFFF"/>
                </a:solidFill>
                <a:latin typeface="Helvetica Neue" panose="02000503000000020004"/>
                <a:sym typeface="Helvetica Neue" panose="02000503000000020004"/>
              </a:rPr>
              <a:t>款：</a:t>
            </a:r>
            <a:r>
              <a:rPr lang="zh-CN" altLang="en-US" sz="2400" b="1" kern="0" dirty="0">
                <a:solidFill>
                  <a:srgbClr val="FFC000"/>
                </a:solidFill>
                <a:latin typeface="Helvetica Neue" panose="02000503000000020004"/>
                <a:sym typeface="Helvetica Neue" panose="02000503000000020004"/>
              </a:rPr>
              <a:t>法院主导的普通代表人</a:t>
            </a:r>
            <a:r>
              <a:rPr lang="zh-CN" altLang="en-US" sz="2400" b="1" kern="0" dirty="0" smtClean="0">
                <a:solidFill>
                  <a:srgbClr val="FFC000"/>
                </a:solidFill>
                <a:latin typeface="Helvetica Neue" panose="02000503000000020004"/>
                <a:sym typeface="Helvetica Neue" panose="02000503000000020004"/>
              </a:rPr>
              <a:t>诉讼   </a:t>
            </a:r>
            <a:r>
              <a:rPr lang="zh-CN" altLang="en-US" sz="2400" dirty="0" smtClean="0">
                <a:solidFill>
                  <a:srgbClr val="FFC000"/>
                </a:solidFill>
              </a:rPr>
              <a:t>（</a:t>
            </a:r>
            <a:r>
              <a:rPr lang="zh-CN" altLang="en-US" sz="2400" dirty="0">
                <a:solidFill>
                  <a:srgbClr val="FFC000"/>
                </a:solidFill>
              </a:rPr>
              <a:t>第一例：杭州中院：五洋建设债券案）</a:t>
            </a:r>
            <a:endParaRPr lang="en-US" altLang="zh-CN" sz="2400" dirty="0">
              <a:solidFill>
                <a:srgbClr val="FFC000"/>
              </a:solidFill>
            </a:endParaRPr>
          </a:p>
          <a:p>
            <a:pPr defTabSz="410845" hangingPunct="0">
              <a:spcBef>
                <a:spcPts val="900"/>
              </a:spcBef>
              <a:spcAft>
                <a:spcPts val="900"/>
              </a:spcAft>
              <a:extLst>
                <a:ext uri="{35155182-B16C-46BC-9424-99874614C6A1}">
                  <wpsdc:indentchars xmlns="" xmlns:wpsdc="http://www.wps.cn/officeDocument/2017/drawingmlCustomData" val="-127" checksum="3432004960"/>
                  <wpsdc:marlchars xmlns="" xmlns:wpsdc="http://www.wps.cn/officeDocument/2017/drawingmlCustomData" val="127" checksum="2331052974"/>
                </a:ext>
              </a:extLst>
            </a:pPr>
            <a:r>
              <a:rPr lang="zh-CN" altLang="en-US" sz="2400" b="1" kern="0" dirty="0" smtClean="0">
                <a:solidFill>
                  <a:srgbClr val="FFFFFF"/>
                </a:solidFill>
                <a:latin typeface="Helvetica Neue" panose="02000503000000020004"/>
                <a:sym typeface="Helvetica Neue" panose="02000503000000020004"/>
              </a:rPr>
              <a:t>对</a:t>
            </a:r>
            <a:r>
              <a:rPr lang="zh-CN" altLang="en-US" sz="2400" b="1" kern="0" dirty="0">
                <a:solidFill>
                  <a:srgbClr val="FFFFFF"/>
                </a:solidFill>
                <a:latin typeface="Helvetica Neue" panose="02000503000000020004"/>
                <a:sym typeface="Helvetica Neue" panose="02000503000000020004"/>
              </a:rPr>
              <a:t>按照前款规定提起的诉讼，可能存在有相同诉讼请求的其他众多投资者的，人民法院可以发出公告，说明该诉讼请求的案件情况，通知投资者在一定期间向人民法院登记。人民法院作出的判决、裁定，对参加登记的投资者发生效力。</a:t>
            </a:r>
            <a:endParaRPr lang="en-US" altLang="zh-CN" sz="2400" b="1" kern="0" dirty="0">
              <a:solidFill>
                <a:srgbClr val="FFFFFF"/>
              </a:solidFill>
              <a:latin typeface="Helvetica Neue" panose="02000503000000020004"/>
              <a:sym typeface="Helvetica Neue" panose="02000503000000020004"/>
            </a:endParaRPr>
          </a:p>
          <a:p>
            <a:pPr defTabSz="410845" hangingPunct="0">
              <a:spcBef>
                <a:spcPts val="900"/>
              </a:spcBef>
              <a:spcAft>
                <a:spcPts val="900"/>
              </a:spcAft>
              <a:extLst>
                <a:ext uri="{35155182-B16C-46BC-9424-99874614C6A1}">
                  <wpsdc:indentchars xmlns="" xmlns:wpsdc="http://www.wps.cn/officeDocument/2017/drawingmlCustomData" val="-127" checksum="3432004960"/>
                  <wpsdc:marlchars xmlns="" xmlns:wpsdc="http://www.wps.cn/officeDocument/2017/drawingmlCustomData" val="127" checksum="2331052974"/>
                </a:ext>
              </a:extLst>
            </a:pPr>
            <a:r>
              <a:rPr lang="en-US" altLang="zh-CN" sz="2400" b="1" kern="0" dirty="0">
                <a:solidFill>
                  <a:srgbClr val="FFFFFF"/>
                </a:solidFill>
                <a:latin typeface="Helvetica Neue" panose="02000503000000020004"/>
                <a:sym typeface="Helvetica Neue" panose="02000503000000020004"/>
              </a:rPr>
              <a:t>      </a:t>
            </a:r>
            <a:r>
              <a:rPr lang="zh-CN" altLang="en-US" sz="2400" b="1" kern="0" dirty="0">
                <a:solidFill>
                  <a:srgbClr val="FFFFFF"/>
                </a:solidFill>
                <a:latin typeface="Helvetica Neue" panose="02000503000000020004"/>
                <a:sym typeface="Helvetica Neue" panose="02000503000000020004"/>
              </a:rPr>
              <a:t>第</a:t>
            </a:r>
            <a:r>
              <a:rPr lang="en-US" altLang="zh-CN" sz="2400" b="1" kern="0" dirty="0">
                <a:solidFill>
                  <a:srgbClr val="FFFFFF"/>
                </a:solidFill>
                <a:latin typeface="Helvetica Neue" panose="02000503000000020004"/>
                <a:sym typeface="Helvetica Neue" panose="02000503000000020004"/>
              </a:rPr>
              <a:t>3</a:t>
            </a:r>
            <a:r>
              <a:rPr lang="zh-CN" altLang="en-US" sz="2400" b="1" kern="0" dirty="0">
                <a:solidFill>
                  <a:srgbClr val="FFFFFF"/>
                </a:solidFill>
                <a:latin typeface="Helvetica Neue" panose="02000503000000020004"/>
                <a:sym typeface="Helvetica Neue" panose="02000503000000020004"/>
              </a:rPr>
              <a:t>款：</a:t>
            </a:r>
            <a:r>
              <a:rPr lang="zh-CN" altLang="en-US" sz="2400" b="1" kern="0" dirty="0">
                <a:solidFill>
                  <a:srgbClr val="FFC000"/>
                </a:solidFill>
                <a:latin typeface="Helvetica Neue" panose="02000503000000020004"/>
                <a:sym typeface="Helvetica Neue" panose="02000503000000020004"/>
              </a:rPr>
              <a:t>投保机构主导的 特殊代表人诉讼       </a:t>
            </a:r>
            <a:r>
              <a:rPr lang="zh-CN" altLang="en-US" sz="2400" b="1" kern="0" dirty="0">
                <a:solidFill>
                  <a:srgbClr val="FF0000"/>
                </a:solidFill>
                <a:latin typeface="Helvetica Neue" panose="02000503000000020004"/>
                <a:sym typeface="Helvetica Neue" panose="02000503000000020004"/>
              </a:rPr>
              <a:t>*默示加入明示退出原则*</a:t>
            </a:r>
            <a:endParaRPr lang="en-US" altLang="zh-CN" sz="2400" b="1" kern="0" dirty="0">
              <a:solidFill>
                <a:srgbClr val="FF0000"/>
              </a:solidFill>
              <a:latin typeface="Helvetica Neue" panose="02000503000000020004"/>
              <a:sym typeface="Helvetica Neue" panose="02000503000000020004"/>
            </a:endParaRPr>
          </a:p>
          <a:p>
            <a:pPr defTabSz="410845" hangingPunct="0">
              <a:spcBef>
                <a:spcPts val="900"/>
              </a:spcBef>
              <a:spcAft>
                <a:spcPts val="900"/>
              </a:spcAft>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2400" b="1" kern="0" dirty="0">
                <a:solidFill>
                  <a:srgbClr val="FFC000"/>
                </a:solidFill>
                <a:latin typeface="Helvetica Neue" panose="02000503000000020004"/>
                <a:sym typeface="Helvetica Neue" panose="02000503000000020004"/>
              </a:rPr>
              <a:t>投资者保护机构受五十名以上投资者委托，可以作为代表人参加诉讼，并为经证券登记结算机构确认的权利人依照前款规定向人民法院登记，但投资者明确表示不愿意参加该诉讼的除外。</a:t>
            </a:r>
            <a:endParaRPr lang="en-US" altLang="zh-CN" sz="2400" b="1" kern="0" dirty="0">
              <a:solidFill>
                <a:srgbClr val="FFFFFF"/>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361219408"/>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BF3BEC8-DE4D-C644-9B73-9B7EB58C7CCE}"/>
              </a:ext>
            </a:extLst>
          </p:cNvPr>
          <p:cNvSpPr txBox="1"/>
          <p:nvPr/>
        </p:nvSpPr>
        <p:spPr>
          <a:xfrm>
            <a:off x="1068404" y="1708248"/>
            <a:ext cx="10154653" cy="370389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defTabSz="410845" hangingPunct="0">
              <a:spcBef>
                <a:spcPts val="1200"/>
              </a:spcBef>
              <a:spcAft>
                <a:spcPts val="1200"/>
              </a:spcAft>
            </a:pPr>
            <a:r>
              <a:rPr lang="zh-CN" altLang="en-US" sz="3600" b="1" kern="0" dirty="0">
                <a:solidFill>
                  <a:srgbClr val="FFFFFF"/>
                </a:solidFill>
                <a:latin typeface="Helvetica Neue" panose="02000503000000020004"/>
                <a:sym typeface="Helvetica Neue" panose="02000503000000020004"/>
              </a:rPr>
              <a:t> </a:t>
            </a:r>
            <a:r>
              <a:rPr lang="zh-CN" altLang="en-US" sz="3600" b="1" kern="0" dirty="0" smtClean="0">
                <a:solidFill>
                  <a:srgbClr val="FFFFFF"/>
                </a:solidFill>
                <a:latin typeface="Helvetica Neue" panose="02000503000000020004"/>
                <a:sym typeface="Helvetica Neue" panose="02000503000000020004"/>
              </a:rPr>
              <a:t>        </a:t>
            </a:r>
            <a:r>
              <a:rPr lang="zh-CN" altLang="en-US" sz="3600" b="1" kern="0" dirty="0" smtClean="0">
                <a:solidFill>
                  <a:srgbClr val="FF0000"/>
                </a:solidFill>
                <a:latin typeface="Helvetica Neue" panose="02000503000000020004"/>
                <a:ea typeface="楷体" panose="02010609060101010101" pitchFamily="49" charset="-122"/>
                <a:sym typeface="Helvetica Neue" panose="02000503000000020004"/>
              </a:rPr>
              <a:t>投资者的民事权利将得到前所未有的保护，有专门的公益性投保机构，有诸多创新制度安排，尤其是中国版证券集团诉讼，将成为投资者维权的大杀器。中小投资者不再是一割再割的韭菜，投资者的主权时代到来了！当然，徒法不足以自行，需待执法机关和司法机关的智慧。</a:t>
            </a:r>
            <a:endParaRPr lang="zh-CN" altLang="en-US" sz="3600" b="1" kern="0" dirty="0">
              <a:solidFill>
                <a:srgbClr val="FFFFFF"/>
              </a:solidFill>
              <a:latin typeface="楷体" panose="02010609060101010101" pitchFamily="49" charset="-122"/>
              <a:ea typeface="楷体" panose="02010609060101010101" pitchFamily="49" charset="-122"/>
              <a:sym typeface="Helvetica Neue" panose="02000503000000020004"/>
            </a:endParaRPr>
          </a:p>
        </p:txBody>
      </p:sp>
    </p:spTree>
    <p:extLst>
      <p:ext uri="{BB962C8B-B14F-4D97-AF65-F5344CB8AC3E}">
        <p14:creationId xmlns:p14="http://schemas.microsoft.com/office/powerpoint/2010/main" val="276270112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违法无效…"/>
          <p:cNvSpPr txBox="1"/>
          <p:nvPr/>
        </p:nvSpPr>
        <p:spPr>
          <a:xfrm>
            <a:off x="1626847" y="2163173"/>
            <a:ext cx="8535991" cy="995465"/>
          </a:xfrm>
          <a:prstGeom prst="rect">
            <a:avLst/>
          </a:prstGeom>
          <a:ln w="12700">
            <a:miter lim="400000"/>
          </a:ln>
        </p:spPr>
        <p:txBody>
          <a:bodyPr wrap="none" lIns="35719" tIns="35719" rIns="35719" bIns="35719" anchor="ctr">
            <a:spAutoFit/>
          </a:bodyPr>
          <a:lstStyle/>
          <a:p>
            <a:pPr algn="ctr" defTabSz="410845" hangingPunct="0">
              <a:defRPr sz="12000" b="0">
                <a:latin typeface="Lantinghei SC Heavy"/>
                <a:ea typeface="Lantinghei SC Heavy"/>
                <a:cs typeface="Lantinghei SC Heavy"/>
                <a:sym typeface="Lantinghei SC Heavy"/>
              </a:defRPr>
            </a:pPr>
            <a:r>
              <a:rPr lang="zh-CN" altLang="en-US" sz="6000" kern="0" dirty="0">
                <a:solidFill>
                  <a:srgbClr val="0076BA">
                    <a:lumMod val="60000"/>
                    <a:lumOff val="40000"/>
                  </a:srgbClr>
                </a:solidFill>
                <a:latin typeface="Lantinghei SC Heavy"/>
                <a:sym typeface="Lantinghei SC Heavy"/>
              </a:rPr>
              <a:t>七</a:t>
            </a:r>
            <a:r>
              <a:rPr lang="zh-CN" altLang="en-US" sz="6000" kern="0" dirty="0" smtClean="0">
                <a:solidFill>
                  <a:srgbClr val="0076BA">
                    <a:lumMod val="60000"/>
                    <a:lumOff val="40000"/>
                  </a:srgbClr>
                </a:solidFill>
                <a:latin typeface="Lantinghei SC Heavy"/>
                <a:sym typeface="Lantinghei SC Heavy"/>
              </a:rPr>
              <a:t>、关于券商</a:t>
            </a:r>
            <a:r>
              <a:rPr lang="zh-CN" altLang="en-US" sz="6000" kern="0" dirty="0">
                <a:solidFill>
                  <a:srgbClr val="0076BA">
                    <a:lumMod val="60000"/>
                    <a:lumOff val="40000"/>
                  </a:srgbClr>
                </a:solidFill>
                <a:latin typeface="Lantinghei SC Heavy"/>
                <a:sym typeface="Lantinghei SC Heavy"/>
              </a:rPr>
              <a:t>和服务机构</a:t>
            </a:r>
          </a:p>
        </p:txBody>
      </p:sp>
      <p:sp>
        <p:nvSpPr>
          <p:cNvPr id="3" name="文本框 2">
            <a:extLst>
              <a:ext uri="{FF2B5EF4-FFF2-40B4-BE49-F238E27FC236}">
                <a16:creationId xmlns:a16="http://schemas.microsoft.com/office/drawing/2014/main" id="{2B1DA9DA-057A-3344-ABB2-99B4DB5688E1}"/>
              </a:ext>
            </a:extLst>
          </p:cNvPr>
          <p:cNvSpPr txBox="1"/>
          <p:nvPr/>
        </p:nvSpPr>
        <p:spPr>
          <a:xfrm>
            <a:off x="1044802" y="4225936"/>
            <a:ext cx="10217426" cy="626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algn="ctr" defTabSz="410845" hangingPunct="0"/>
            <a:r>
              <a:rPr lang="zh-CN" altLang="en-US" sz="36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简化行政审批程序，压实中介机构责任</a:t>
            </a:r>
          </a:p>
        </p:txBody>
      </p:sp>
      <p:pic>
        <p:nvPicPr>
          <p:cNvPr id="4" name="图片 3"/>
          <p:cNvPicPr>
            <a:picLocks noChangeAspect="1"/>
          </p:cNvPicPr>
          <p:nvPr/>
        </p:nvPicPr>
        <p:blipFill>
          <a:blip r:embed="rId3"/>
          <a:stretch>
            <a:fillRect/>
          </a:stretch>
        </p:blipFill>
        <p:spPr>
          <a:xfrm>
            <a:off x="8805672" y="5808705"/>
            <a:ext cx="2405097" cy="592111"/>
          </a:xfrm>
          <a:prstGeom prst="rect">
            <a:avLst/>
          </a:prstGeom>
        </p:spPr>
      </p:pic>
    </p:spTree>
    <p:extLst>
      <p:ext uri="{BB962C8B-B14F-4D97-AF65-F5344CB8AC3E}">
        <p14:creationId xmlns:p14="http://schemas.microsoft.com/office/powerpoint/2010/main" val="2838484473"/>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4" y="473079"/>
            <a:ext cx="9576624"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券商</a:t>
            </a:r>
            <a:r>
              <a:rPr lang="en-US" altLang="zh-CN"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a:t>
            </a:r>
            <a:r>
              <a:rPr lang="zh-CN" altLang="en-US" sz="4800" b="1" kern="0" dirty="0">
                <a:solidFill>
                  <a:srgbClr val="FFFFFF"/>
                </a:solidFill>
                <a:latin typeface="Helvetica Neue" panose="02000503000000020004"/>
                <a:sym typeface="Helvetica Neue" panose="02000503000000020004"/>
              </a:rPr>
              <a:t>简化设立条件（第</a:t>
            </a:r>
            <a:r>
              <a:rPr lang="en-US" altLang="zh-CN" sz="4800" b="1" kern="0" dirty="0">
                <a:solidFill>
                  <a:srgbClr val="FFFFFF"/>
                </a:solidFill>
                <a:latin typeface="Helvetica Neue" panose="02000503000000020004"/>
                <a:sym typeface="Helvetica Neue" panose="02000503000000020004"/>
              </a:rPr>
              <a:t>118</a:t>
            </a:r>
            <a:r>
              <a:rPr lang="zh-CN" altLang="en-US" sz="4800" b="1" kern="0" dirty="0">
                <a:solidFill>
                  <a:srgbClr val="FFFFFF"/>
                </a:solidFill>
                <a:latin typeface="Helvetica Neue" panose="02000503000000020004"/>
                <a:sym typeface="Helvetica Neue" panose="02000503000000020004"/>
              </a:rPr>
              <a:t>条）</a:t>
            </a:r>
            <a:endParaRPr lang="en-US" altLang="zh-CN" sz="4800" b="1" kern="0" dirty="0">
              <a:solidFill>
                <a:srgbClr val="FFFFFF"/>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F1DD82DF-36BB-E845-8654-03A819F11137}"/>
              </a:ext>
            </a:extLst>
          </p:cNvPr>
          <p:cNvSpPr txBox="1"/>
          <p:nvPr/>
        </p:nvSpPr>
        <p:spPr>
          <a:xfrm>
            <a:off x="745272" y="1968884"/>
            <a:ext cx="11221441" cy="401167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428625" indent="-428625" defTabSz="410845" hangingPunct="0">
              <a:spcBef>
                <a:spcPts val="1200"/>
              </a:spcBef>
              <a:spcAft>
                <a:spcPts val="12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取消了主要股东财务指标的具体要求</a:t>
            </a:r>
            <a:r>
              <a:rPr lang="zh-CN" altLang="en-US" sz="3600" b="1" kern="0" dirty="0">
                <a:solidFill>
                  <a:srgbClr val="FFFFFF"/>
                </a:solidFill>
                <a:latin typeface="Helvetica Neue" panose="02000503000000020004"/>
                <a:sym typeface="Helvetica Neue" panose="02000503000000020004"/>
              </a:rPr>
              <a:t>： “良好的财务状况” （原为“具有持续盈利能力，净资产不低于人民币二亿元” ）</a:t>
            </a:r>
            <a:endParaRPr lang="en-US" altLang="zh-CN" sz="3600" b="1" kern="0" dirty="0">
              <a:solidFill>
                <a:srgbClr val="FFFFFF"/>
              </a:solidFill>
              <a:latin typeface="Helvetica Neue" panose="02000503000000020004"/>
              <a:sym typeface="Helvetica Neue" panose="02000503000000020004"/>
            </a:endParaRPr>
          </a:p>
          <a:p>
            <a:pPr marL="428625" indent="-428625" defTabSz="410845" hangingPunct="0">
              <a:spcBef>
                <a:spcPts val="1200"/>
              </a:spcBef>
              <a:spcAft>
                <a:spcPts val="12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新增了实际控制人要求</a:t>
            </a:r>
            <a:r>
              <a:rPr lang="zh-CN" altLang="en-US" sz="3600" b="1" kern="0" dirty="0">
                <a:solidFill>
                  <a:srgbClr val="FFFFFF"/>
                </a:solidFill>
                <a:latin typeface="Helvetica Neue" panose="02000503000000020004"/>
                <a:sym typeface="Helvetica Neue" panose="02000503000000020004"/>
              </a:rPr>
              <a:t>：“公司的实际控制人具有良好的财务状况和诚信记录”</a:t>
            </a:r>
            <a:endParaRPr lang="en-US" altLang="zh-CN" sz="3600" b="1" kern="0" dirty="0">
              <a:solidFill>
                <a:srgbClr val="FFFFFF"/>
              </a:solidFill>
              <a:latin typeface="Helvetica Neue" panose="02000503000000020004"/>
              <a:sym typeface="Helvetica Neue" panose="02000503000000020004"/>
            </a:endParaRPr>
          </a:p>
          <a:p>
            <a:pPr marL="258128" indent="-435610" defTabSz="410845" hangingPunct="0">
              <a:spcBef>
                <a:spcPts val="1200"/>
              </a:spcBef>
              <a:spcAft>
                <a:spcPts val="12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endParaRPr lang="en-US" altLang="zh-CN" sz="3600" b="1" kern="0" dirty="0">
              <a:solidFill>
                <a:srgbClr val="FFFFFF"/>
              </a:solidFill>
              <a:latin typeface="Helvetica Neue" panose="02000503000000020004"/>
              <a:sym typeface="Helvetica Neue" panose="02000503000000020004"/>
            </a:endParaRPr>
          </a:p>
        </p:txBody>
      </p:sp>
      <p:pic>
        <p:nvPicPr>
          <p:cNvPr id="5" name="图片 4"/>
          <p:cNvPicPr>
            <a:picLocks noChangeAspect="1"/>
          </p:cNvPicPr>
          <p:nvPr/>
        </p:nvPicPr>
        <p:blipFill>
          <a:blip r:embed="rId2"/>
          <a:stretch>
            <a:fillRect/>
          </a:stretch>
        </p:blipFill>
        <p:spPr>
          <a:xfrm>
            <a:off x="8805672" y="5808705"/>
            <a:ext cx="2405097" cy="592111"/>
          </a:xfrm>
          <a:prstGeom prst="rect">
            <a:avLst/>
          </a:prstGeom>
        </p:spPr>
      </p:pic>
    </p:spTree>
    <p:extLst>
      <p:ext uri="{BB962C8B-B14F-4D97-AF65-F5344CB8AC3E}">
        <p14:creationId xmlns:p14="http://schemas.microsoft.com/office/powerpoint/2010/main" val="1580123029"/>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4" y="473079"/>
            <a:ext cx="9576624"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券商</a:t>
            </a:r>
            <a:r>
              <a:rPr lang="en-US" altLang="zh-CN"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a:t>
            </a:r>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取消一批审批</a:t>
            </a:r>
            <a:endParaRPr lang="en-US" altLang="zh-CN" sz="4800" b="1" kern="0" dirty="0">
              <a:solidFill>
                <a:srgbClr val="FFFFFF"/>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5A7AA42A-8556-BB4A-AD57-806FCC6C3FCC}"/>
              </a:ext>
            </a:extLst>
          </p:cNvPr>
          <p:cNvSpPr txBox="1"/>
          <p:nvPr/>
        </p:nvSpPr>
        <p:spPr>
          <a:xfrm>
            <a:off x="500514" y="2002225"/>
            <a:ext cx="11550316" cy="394499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258128" indent="-435610" defTabSz="410845" hangingPunct="0">
              <a:lnSpc>
                <a:spcPts val="2200"/>
              </a:lnSpc>
              <a:spcBef>
                <a:spcPts val="2400"/>
              </a:spcBef>
              <a:spcAft>
                <a:spcPts val="24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FFFF"/>
                </a:solidFill>
                <a:latin typeface="Helvetica Neue" panose="02000503000000020004"/>
                <a:sym typeface="Helvetica Neue" panose="02000503000000020004"/>
              </a:rPr>
              <a:t>董监高资格（第</a:t>
            </a:r>
            <a:r>
              <a:rPr lang="en-US" altLang="zh-CN" sz="2400" b="1" kern="0" dirty="0">
                <a:solidFill>
                  <a:srgbClr val="FFFFFF"/>
                </a:solidFill>
                <a:latin typeface="Helvetica Neue" panose="02000503000000020004"/>
                <a:sym typeface="Helvetica Neue" panose="02000503000000020004"/>
              </a:rPr>
              <a:t>118</a:t>
            </a:r>
            <a:r>
              <a:rPr lang="zh-CN" altLang="en-US" sz="2400" b="1" kern="0" dirty="0">
                <a:solidFill>
                  <a:srgbClr val="FFFFFF"/>
                </a:solidFill>
                <a:latin typeface="Helvetica Neue" panose="02000503000000020004"/>
                <a:sym typeface="Helvetica Neue" panose="02000503000000020004"/>
              </a:rPr>
              <a:t>条、第</a:t>
            </a:r>
            <a:r>
              <a:rPr lang="en-US" altLang="zh-CN" sz="2400" b="1" kern="0" dirty="0">
                <a:solidFill>
                  <a:srgbClr val="FFFFFF"/>
                </a:solidFill>
                <a:latin typeface="Helvetica Neue" panose="02000503000000020004"/>
                <a:sym typeface="Helvetica Neue" panose="02000503000000020004"/>
              </a:rPr>
              <a:t>124</a:t>
            </a:r>
            <a:r>
              <a:rPr lang="zh-CN" altLang="en-US" sz="2400" b="1" kern="0" dirty="0">
                <a:solidFill>
                  <a:srgbClr val="FFFFFF"/>
                </a:solidFill>
                <a:latin typeface="Helvetica Neue" panose="02000503000000020004"/>
                <a:sym typeface="Helvetica Neue" panose="02000503000000020004"/>
              </a:rPr>
              <a:t>条）</a:t>
            </a:r>
            <a:endParaRPr lang="en-US" altLang="zh-CN" sz="2400" b="1" kern="0" dirty="0">
              <a:solidFill>
                <a:srgbClr val="FFFFFF"/>
              </a:solidFill>
              <a:latin typeface="Helvetica Neue" panose="02000503000000020004"/>
              <a:sym typeface="Helvetica Neue" panose="02000503000000020004"/>
            </a:endParaRPr>
          </a:p>
          <a:p>
            <a:pPr marL="258128" indent="-435610" defTabSz="410845" hangingPunct="0">
              <a:lnSpc>
                <a:spcPts val="2200"/>
              </a:lnSpc>
              <a:spcBef>
                <a:spcPts val="2400"/>
              </a:spcBef>
              <a:spcAft>
                <a:spcPts val="24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FFFF"/>
                </a:solidFill>
                <a:latin typeface="Helvetica Neue" panose="02000503000000020004"/>
                <a:sym typeface="Helvetica Neue" panose="02000503000000020004"/>
              </a:rPr>
              <a:t>设立、收购或者撤销分支机构（第</a:t>
            </a:r>
            <a:r>
              <a:rPr lang="en-US" altLang="zh-CN" sz="2400" b="1" kern="0" dirty="0">
                <a:solidFill>
                  <a:srgbClr val="FFFFFF"/>
                </a:solidFill>
                <a:latin typeface="Helvetica Neue" panose="02000503000000020004"/>
                <a:sym typeface="Helvetica Neue" panose="02000503000000020004"/>
              </a:rPr>
              <a:t>122</a:t>
            </a:r>
            <a:r>
              <a:rPr lang="zh-CN" altLang="en-US" sz="2400" b="1" kern="0" dirty="0">
                <a:solidFill>
                  <a:srgbClr val="FFFFFF"/>
                </a:solidFill>
                <a:latin typeface="Helvetica Neue" panose="02000503000000020004"/>
                <a:sym typeface="Helvetica Neue" panose="02000503000000020004"/>
              </a:rPr>
              <a:t>条）</a:t>
            </a:r>
            <a:endParaRPr lang="en-US" altLang="zh-CN" sz="2400" b="1" kern="0" dirty="0">
              <a:solidFill>
                <a:srgbClr val="FFFFFF"/>
              </a:solidFill>
              <a:latin typeface="Helvetica Neue" panose="02000503000000020004"/>
              <a:sym typeface="Helvetica Neue" panose="02000503000000020004"/>
            </a:endParaRPr>
          </a:p>
          <a:p>
            <a:pPr marL="258128" indent="-435610" defTabSz="410845" hangingPunct="0">
              <a:lnSpc>
                <a:spcPts val="2200"/>
              </a:lnSpc>
              <a:spcBef>
                <a:spcPts val="2400"/>
              </a:spcBef>
              <a:spcAft>
                <a:spcPts val="24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FFFF"/>
                </a:solidFill>
                <a:latin typeface="Helvetica Neue" panose="02000503000000020004"/>
                <a:sym typeface="Helvetica Neue" panose="02000503000000020004"/>
              </a:rPr>
              <a:t>增减资、变更持股</a:t>
            </a:r>
            <a:r>
              <a:rPr lang="en-US" altLang="zh-CN" sz="2400" b="1" kern="0" dirty="0">
                <a:solidFill>
                  <a:srgbClr val="FFFFFF"/>
                </a:solidFill>
                <a:latin typeface="Helvetica Neue" panose="02000503000000020004"/>
                <a:sym typeface="Helvetica Neue" panose="02000503000000020004"/>
              </a:rPr>
              <a:t>5%</a:t>
            </a:r>
            <a:r>
              <a:rPr lang="zh-CN" altLang="en-US" sz="2400" b="1" kern="0" dirty="0">
                <a:solidFill>
                  <a:srgbClr val="FFFFFF"/>
                </a:solidFill>
                <a:latin typeface="Helvetica Neue" panose="02000503000000020004"/>
                <a:sym typeface="Helvetica Neue" panose="02000503000000020004"/>
              </a:rPr>
              <a:t>以上股东（第</a:t>
            </a:r>
            <a:r>
              <a:rPr lang="en-US" altLang="zh-CN" sz="2400" b="1" kern="0" dirty="0">
                <a:solidFill>
                  <a:srgbClr val="FFFFFF"/>
                </a:solidFill>
                <a:latin typeface="Helvetica Neue" panose="02000503000000020004"/>
                <a:sym typeface="Helvetica Neue" panose="02000503000000020004"/>
              </a:rPr>
              <a:t>122</a:t>
            </a:r>
            <a:r>
              <a:rPr lang="zh-CN" altLang="en-US" sz="2400" b="1" kern="0" dirty="0">
                <a:solidFill>
                  <a:srgbClr val="FFFFFF"/>
                </a:solidFill>
                <a:latin typeface="Helvetica Neue" panose="02000503000000020004"/>
                <a:sym typeface="Helvetica Neue" panose="02000503000000020004"/>
              </a:rPr>
              <a:t>条</a:t>
            </a:r>
            <a:r>
              <a:rPr lang="zh-CN" altLang="en-US" sz="2400" b="1" kern="0" dirty="0" smtClean="0">
                <a:solidFill>
                  <a:srgbClr val="FFFFFF"/>
                </a:solidFill>
                <a:latin typeface="Helvetica Neue" panose="02000503000000020004"/>
                <a:sym typeface="Helvetica Neue" panose="02000503000000020004"/>
              </a:rPr>
              <a:t>）（但变更</a:t>
            </a:r>
            <a:r>
              <a:rPr lang="zh-CN" altLang="en-US" sz="2400" b="1" kern="0" dirty="0" smtClean="0">
                <a:solidFill>
                  <a:srgbClr val="FF0000"/>
                </a:solidFill>
                <a:latin typeface="Helvetica Neue" panose="02000503000000020004"/>
                <a:sym typeface="Helvetica Neue" panose="02000503000000020004"/>
              </a:rPr>
              <a:t>主要股东</a:t>
            </a:r>
            <a:r>
              <a:rPr lang="zh-CN" altLang="en-US" sz="2400" b="1" kern="0" dirty="0" smtClean="0">
                <a:solidFill>
                  <a:srgbClr val="FFFFFF"/>
                </a:solidFill>
                <a:latin typeface="Helvetica Neue" panose="02000503000000020004"/>
                <a:sym typeface="Helvetica Neue" panose="02000503000000020004"/>
              </a:rPr>
              <a:t>、实控人仍要核准）</a:t>
            </a:r>
            <a:endParaRPr lang="en-US" altLang="zh-CN" sz="2400" b="1" kern="0" dirty="0">
              <a:solidFill>
                <a:srgbClr val="FFFFFF"/>
              </a:solidFill>
              <a:latin typeface="Helvetica Neue" panose="02000503000000020004"/>
              <a:sym typeface="Helvetica Neue" panose="02000503000000020004"/>
            </a:endParaRPr>
          </a:p>
          <a:p>
            <a:pPr marL="258128" indent="-435610" defTabSz="410845" hangingPunct="0">
              <a:lnSpc>
                <a:spcPts val="2200"/>
              </a:lnSpc>
              <a:spcBef>
                <a:spcPts val="2400"/>
              </a:spcBef>
              <a:spcAft>
                <a:spcPts val="24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FFFF"/>
                </a:solidFill>
                <a:latin typeface="Helvetica Neue" panose="02000503000000020004"/>
                <a:sym typeface="Helvetica Neue" panose="02000503000000020004"/>
              </a:rPr>
              <a:t>变更章程重要条款（第</a:t>
            </a:r>
            <a:r>
              <a:rPr lang="en-US" altLang="zh-CN" sz="2400" b="1" kern="0" dirty="0">
                <a:solidFill>
                  <a:srgbClr val="FFFFFF"/>
                </a:solidFill>
                <a:latin typeface="Helvetica Neue" panose="02000503000000020004"/>
                <a:sym typeface="Helvetica Neue" panose="02000503000000020004"/>
              </a:rPr>
              <a:t>122</a:t>
            </a:r>
            <a:r>
              <a:rPr lang="zh-CN" altLang="en-US" sz="2400" b="1" kern="0" dirty="0">
                <a:solidFill>
                  <a:srgbClr val="FFFFFF"/>
                </a:solidFill>
                <a:latin typeface="Helvetica Neue" panose="02000503000000020004"/>
                <a:sym typeface="Helvetica Neue" panose="02000503000000020004"/>
              </a:rPr>
              <a:t>条）</a:t>
            </a:r>
            <a:endParaRPr lang="en-US" altLang="zh-CN" sz="2400" b="1" kern="0" dirty="0">
              <a:solidFill>
                <a:srgbClr val="FFFFFF"/>
              </a:solidFill>
              <a:latin typeface="Helvetica Neue" panose="02000503000000020004"/>
              <a:sym typeface="Helvetica Neue" panose="02000503000000020004"/>
            </a:endParaRPr>
          </a:p>
          <a:p>
            <a:pPr marL="258128" indent="-435610" defTabSz="410845" hangingPunct="0">
              <a:lnSpc>
                <a:spcPts val="2200"/>
              </a:lnSpc>
              <a:spcBef>
                <a:spcPts val="2400"/>
              </a:spcBef>
              <a:spcAft>
                <a:spcPts val="24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FFFF"/>
                </a:solidFill>
                <a:latin typeface="Helvetica Neue" panose="02000503000000020004"/>
                <a:sym typeface="Helvetica Neue" panose="02000503000000020004"/>
              </a:rPr>
              <a:t>境外设立、收购或者参股机构（第</a:t>
            </a:r>
            <a:r>
              <a:rPr lang="en-US" altLang="zh-CN" sz="2400" b="1" kern="0" dirty="0">
                <a:solidFill>
                  <a:srgbClr val="FFFFFF"/>
                </a:solidFill>
                <a:latin typeface="Helvetica Neue" panose="02000503000000020004"/>
                <a:sym typeface="Helvetica Neue" panose="02000503000000020004"/>
              </a:rPr>
              <a:t>122</a:t>
            </a:r>
            <a:r>
              <a:rPr lang="zh-CN" altLang="en-US" sz="2400" b="1" kern="0" dirty="0">
                <a:solidFill>
                  <a:srgbClr val="FFFFFF"/>
                </a:solidFill>
                <a:latin typeface="Helvetica Neue" panose="02000503000000020004"/>
                <a:sym typeface="Helvetica Neue" panose="02000503000000020004"/>
              </a:rPr>
              <a:t>条</a:t>
            </a:r>
            <a:r>
              <a:rPr lang="zh-CN" altLang="en-US" sz="2400" b="1" kern="0" dirty="0" smtClean="0">
                <a:solidFill>
                  <a:srgbClr val="FFFFFF"/>
                </a:solidFill>
                <a:latin typeface="Helvetica Neue" panose="02000503000000020004"/>
                <a:sym typeface="Helvetica Neue" panose="02000503000000020004"/>
              </a:rPr>
              <a:t>）</a:t>
            </a:r>
            <a:endParaRPr lang="en-US" altLang="zh-CN" sz="2400" b="1" kern="0" dirty="0">
              <a:solidFill>
                <a:srgbClr val="FF0000"/>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1171134234"/>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graphicFrame>
        <p:nvGraphicFramePr>
          <p:cNvPr id="3" name="图示 2"/>
          <p:cNvGraphicFramePr/>
          <p:nvPr>
            <p:extLst>
              <p:ext uri="{D42A27DB-BD31-4B8C-83A1-F6EECF244321}">
                <p14:modId xmlns:p14="http://schemas.microsoft.com/office/powerpoint/2010/main" val="4252841719"/>
              </p:ext>
            </p:extLst>
          </p:nvPr>
        </p:nvGraphicFramePr>
        <p:xfrm>
          <a:off x="1751798" y="274320"/>
          <a:ext cx="9221002" cy="6583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48511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13886" y="272390"/>
            <a:ext cx="9576624"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smtClean="0">
                <a:solidFill>
                  <a:srgbClr val="FFFFFF"/>
                </a:solidFill>
                <a:latin typeface="Helvetica Neue" panose="02000503000000020004"/>
                <a:ea typeface="Helvetica Neue" panose="02000503000000020004"/>
                <a:cs typeface="Helvetica Neue" panose="02000503000000020004"/>
                <a:sym typeface="Helvetica Neue" panose="02000503000000020004"/>
              </a:rPr>
              <a:t>近期证券行业的政策趋势</a:t>
            </a:r>
            <a:endParaRPr lang="en-US" altLang="zh-CN" sz="4800" b="1" kern="0" dirty="0">
              <a:solidFill>
                <a:srgbClr val="FFFFFF"/>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5A7AA42A-8556-BB4A-AD57-806FCC6C3FCC}"/>
              </a:ext>
            </a:extLst>
          </p:cNvPr>
          <p:cNvSpPr txBox="1"/>
          <p:nvPr/>
        </p:nvSpPr>
        <p:spPr>
          <a:xfrm>
            <a:off x="577516" y="1509891"/>
            <a:ext cx="10703292" cy="509915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lnSpc>
                <a:spcPts val="1200"/>
              </a:lnSpc>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en-US" altLang="zh-CN" sz="2400" b="1" kern="0" dirty="0">
                <a:solidFill>
                  <a:srgbClr val="FFFFFF"/>
                </a:solidFill>
                <a:latin typeface="Helvetica Neue" panose="02000503000000020004"/>
                <a:sym typeface="Helvetica Neue" panose="02000503000000020004"/>
              </a:rPr>
              <a:t> </a:t>
            </a:r>
            <a:r>
              <a:rPr lang="en-US" altLang="zh-CN" sz="2400" b="1" kern="0" dirty="0" smtClean="0">
                <a:solidFill>
                  <a:srgbClr val="FFFFFF"/>
                </a:solidFill>
                <a:latin typeface="Helvetica Neue" panose="02000503000000020004"/>
                <a:sym typeface="Helvetica Neue" panose="02000503000000020004"/>
              </a:rPr>
              <a:t>     </a:t>
            </a:r>
            <a:r>
              <a:rPr lang="zh-CN" altLang="en-US" sz="2400" dirty="0" smtClean="0"/>
              <a:t>再融资新规，对再融资全面松绑；</a:t>
            </a:r>
            <a:endParaRPr lang="en-US" altLang="zh-CN" sz="2400" dirty="0" smtClean="0"/>
          </a:p>
          <a:p>
            <a:pPr marL="258128" indent="-435610" defTabSz="410845" hangingPunct="0">
              <a:lnSpc>
                <a:spcPts val="1200"/>
              </a:lnSpc>
              <a:spcBef>
                <a:spcPts val="2400"/>
              </a:spcBef>
              <a:spcAft>
                <a:spcPts val="24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dirty="0"/>
              <a:t>修订完善创业投资基金反向挂钩政策 引导投长、投早、投中小、投科技</a:t>
            </a:r>
            <a:endParaRPr lang="en-US" altLang="zh-CN" sz="2400" dirty="0" smtClean="0"/>
          </a:p>
          <a:p>
            <a:pPr marL="258128" indent="-435610" defTabSz="410845" hangingPunct="0">
              <a:lnSpc>
                <a:spcPts val="1200"/>
              </a:lnSpc>
              <a:spcBef>
                <a:spcPts val="2400"/>
              </a:spcBef>
              <a:spcAft>
                <a:spcPts val="24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dirty="0" smtClean="0"/>
              <a:t>降低证券公司缴纳投保基金</a:t>
            </a:r>
            <a:r>
              <a:rPr lang="zh-CN" altLang="en-US" sz="2400" dirty="0"/>
              <a:t>比例，</a:t>
            </a:r>
            <a:r>
              <a:rPr lang="zh-CN" altLang="en-US" sz="2400" dirty="0" smtClean="0"/>
              <a:t>预计</a:t>
            </a:r>
            <a:r>
              <a:rPr lang="en-US" altLang="zh-CN" sz="2400" dirty="0" smtClean="0"/>
              <a:t>2019</a:t>
            </a:r>
            <a:r>
              <a:rPr lang="zh-CN" altLang="en-US" sz="2400" dirty="0" smtClean="0"/>
              <a:t>、</a:t>
            </a:r>
            <a:r>
              <a:rPr lang="en-US" altLang="zh-CN" sz="2400" dirty="0" smtClean="0"/>
              <a:t>2020</a:t>
            </a:r>
            <a:r>
              <a:rPr lang="zh-CN" altLang="en-US" sz="2400" dirty="0" smtClean="0"/>
              <a:t>年将分别下降</a:t>
            </a:r>
            <a:r>
              <a:rPr lang="en-US" altLang="zh-CN" sz="2400" dirty="0" smtClean="0"/>
              <a:t>8%</a:t>
            </a:r>
            <a:r>
              <a:rPr lang="zh-CN" altLang="en-US" sz="2400" dirty="0" smtClean="0"/>
              <a:t>、</a:t>
            </a:r>
            <a:r>
              <a:rPr lang="en-US" altLang="zh-CN" sz="2400" dirty="0" smtClean="0"/>
              <a:t>45</a:t>
            </a:r>
            <a:r>
              <a:rPr lang="en-US" altLang="zh-CN" sz="2400" dirty="0"/>
              <a:t>%</a:t>
            </a:r>
            <a:endParaRPr lang="en-US" altLang="zh-CN" sz="2400" b="1" kern="0" dirty="0" smtClean="0">
              <a:solidFill>
                <a:srgbClr val="FFFFFF"/>
              </a:solidFill>
              <a:latin typeface="Helvetica Neue" panose="02000503000000020004"/>
              <a:sym typeface="Helvetica Neue" panose="02000503000000020004"/>
            </a:endParaRPr>
          </a:p>
          <a:p>
            <a:pPr marL="258128" indent="-435610" defTabSz="410845" hangingPunct="0">
              <a:lnSpc>
                <a:spcPts val="1200"/>
              </a:lnSpc>
              <a:spcBef>
                <a:spcPts val="2400"/>
              </a:spcBef>
              <a:spcAft>
                <a:spcPts val="24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dirty="0"/>
              <a:t>自</a:t>
            </a:r>
            <a:r>
              <a:rPr lang="en-US" altLang="zh-CN" sz="2400" dirty="0"/>
              <a:t>2020</a:t>
            </a:r>
            <a:r>
              <a:rPr lang="zh-CN" altLang="en-US" sz="2400" dirty="0"/>
              <a:t>年</a:t>
            </a:r>
            <a:r>
              <a:rPr lang="en-US" altLang="zh-CN" sz="2400" dirty="0"/>
              <a:t>4</a:t>
            </a:r>
            <a:r>
              <a:rPr lang="zh-CN" altLang="en-US" sz="2400" dirty="0"/>
              <a:t>月</a:t>
            </a:r>
            <a:r>
              <a:rPr lang="en-US" altLang="zh-CN" sz="2400" dirty="0"/>
              <a:t>1</a:t>
            </a:r>
            <a:r>
              <a:rPr lang="zh-CN" altLang="en-US" sz="2400" dirty="0"/>
              <a:t>日起取消证券公司外资股比限制；</a:t>
            </a:r>
            <a:endParaRPr lang="en-US" altLang="zh-CN" sz="2400" dirty="0"/>
          </a:p>
          <a:p>
            <a:pPr marL="258128" indent="-435610" defTabSz="410845" hangingPunct="0">
              <a:lnSpc>
                <a:spcPts val="2600"/>
              </a:lnSpc>
              <a:spcBef>
                <a:spcPts val="2400"/>
              </a:spcBef>
              <a:spcAft>
                <a:spcPts val="24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dirty="0">
                <a:sym typeface="Helvetica Neue" panose="02000503000000020004"/>
              </a:rPr>
              <a:t>券商定增，充实资本金。共有中信、中信建投、中原、西南、海通等</a:t>
            </a:r>
            <a:r>
              <a:rPr lang="en-US" altLang="zh-CN" sz="2400" dirty="0">
                <a:sym typeface="Helvetica Neue" panose="02000503000000020004"/>
              </a:rPr>
              <a:t>8</a:t>
            </a:r>
            <a:r>
              <a:rPr lang="zh-CN" altLang="en-US" sz="2400" dirty="0">
                <a:sym typeface="Helvetica Neue" panose="02000503000000020004"/>
              </a:rPr>
              <a:t>家券商合计</a:t>
            </a:r>
            <a:r>
              <a:rPr lang="en-US" altLang="zh-CN" sz="2400" dirty="0">
                <a:sym typeface="Helvetica Neue" panose="02000503000000020004"/>
              </a:rPr>
              <a:t>859</a:t>
            </a:r>
            <a:r>
              <a:rPr lang="zh-CN" altLang="en-US" sz="2400" dirty="0">
                <a:sym typeface="Helvetica Neue" panose="02000503000000020004"/>
              </a:rPr>
              <a:t>亿定增。</a:t>
            </a:r>
            <a:endParaRPr lang="en-US" altLang="zh-CN" sz="2400" dirty="0">
              <a:sym typeface="Helvetica Neue" panose="02000503000000020004"/>
            </a:endParaRPr>
          </a:p>
          <a:p>
            <a:pPr defTabSz="410845" hangingPunct="0">
              <a:lnSpc>
                <a:spcPts val="2600"/>
              </a:lnSpc>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smtClean="0">
                <a:solidFill>
                  <a:srgbClr val="FF0000"/>
                </a:solidFill>
                <a:latin typeface="Helvetica Neue" panose="02000503000000020004"/>
                <a:sym typeface="Helvetica Neue" panose="02000503000000020004"/>
              </a:rPr>
              <a:t>      影响：扩大券商经营自主权，减少行政许可，激发券商活力，鼓励做大做强，打造具有强大核心竞争力的国际一流投行。中国的高盛、美林在哪里？</a:t>
            </a:r>
            <a:endParaRPr lang="en-US" altLang="zh-CN" sz="2400" b="1" kern="0" dirty="0">
              <a:solidFill>
                <a:srgbClr val="FF0000"/>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1840214066"/>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4" y="473079"/>
            <a:ext cx="9576624"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证券服务机构</a:t>
            </a:r>
            <a:endParaRPr lang="en-US" altLang="zh-CN" sz="4800" b="1" kern="0" dirty="0">
              <a:solidFill>
                <a:srgbClr val="FFFFFF"/>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5A7AA42A-8556-BB4A-AD57-806FCC6C3FCC}"/>
              </a:ext>
            </a:extLst>
          </p:cNvPr>
          <p:cNvSpPr txBox="1"/>
          <p:nvPr/>
        </p:nvSpPr>
        <p:spPr>
          <a:xfrm>
            <a:off x="745272" y="1758272"/>
            <a:ext cx="11221441" cy="370389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258128" indent="-435610" defTabSz="410845" hangingPunct="0">
              <a:spcBef>
                <a:spcPts val="1200"/>
              </a:spcBef>
              <a:spcAft>
                <a:spcPts val="12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800" b="1" kern="0" dirty="0">
                <a:solidFill>
                  <a:srgbClr val="FFFFFF"/>
                </a:solidFill>
                <a:latin typeface="Helvetica Neue" panose="02000503000000020004"/>
                <a:sym typeface="Helvetica Neue" panose="02000503000000020004"/>
              </a:rPr>
              <a:t>准入（第</a:t>
            </a:r>
            <a:r>
              <a:rPr lang="en-US" altLang="zh-CN" sz="2800" b="1" kern="0" dirty="0">
                <a:solidFill>
                  <a:srgbClr val="FFFFFF"/>
                </a:solidFill>
                <a:latin typeface="Helvetica Neue" panose="02000503000000020004"/>
                <a:sym typeface="Helvetica Neue" panose="02000503000000020004"/>
              </a:rPr>
              <a:t>160</a:t>
            </a:r>
            <a:r>
              <a:rPr lang="zh-CN" altLang="en-US" sz="2800" b="1" kern="0" dirty="0">
                <a:solidFill>
                  <a:srgbClr val="FFFFFF"/>
                </a:solidFill>
                <a:latin typeface="Helvetica Neue" panose="02000503000000020004"/>
                <a:sym typeface="Helvetica Neue" panose="02000503000000020004"/>
              </a:rPr>
              <a:t>条）</a:t>
            </a:r>
            <a:endParaRPr lang="en-US" altLang="zh-CN" sz="2800" b="1" kern="0" dirty="0">
              <a:solidFill>
                <a:srgbClr val="FFFFFF"/>
              </a:solidFill>
              <a:latin typeface="Helvetica Neue" panose="02000503000000020004"/>
              <a:sym typeface="Helvetica Neue" panose="02000503000000020004"/>
            </a:endParaRPr>
          </a:p>
          <a:p>
            <a:pPr defTabSz="410845" hangingPunct="0">
              <a:spcBef>
                <a:spcPts val="1200"/>
              </a:spcBef>
              <a:spcAft>
                <a:spcPts val="12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800" b="1" kern="0" dirty="0">
                <a:solidFill>
                  <a:srgbClr val="FFFFFF"/>
                </a:solidFill>
                <a:latin typeface="Helvetica Neue" panose="02000503000000020004"/>
                <a:sym typeface="Helvetica Neue" panose="02000503000000020004"/>
              </a:rPr>
              <a:t>除证券投资咨询业务外，从事其他证券服务业务均备案；新增律师事务所、信息技术系统服务</a:t>
            </a:r>
            <a:r>
              <a:rPr lang="zh-CN" altLang="en-US" sz="2800" b="1" kern="0" dirty="0" smtClean="0">
                <a:solidFill>
                  <a:srgbClr val="FFFFFF"/>
                </a:solidFill>
                <a:latin typeface="Helvetica Neue" panose="02000503000000020004"/>
                <a:sym typeface="Helvetica Neue" panose="02000503000000020004"/>
              </a:rPr>
              <a:t>机构，</a:t>
            </a:r>
            <a:r>
              <a:rPr lang="zh-CN" altLang="en-US" sz="2800" b="1" kern="0" dirty="0">
                <a:solidFill>
                  <a:srgbClr val="FFFFFF"/>
                </a:solidFill>
                <a:latin typeface="Helvetica Neue" panose="02000503000000020004"/>
                <a:sym typeface="Helvetica Neue" panose="02000503000000020004"/>
              </a:rPr>
              <a:t>由“事前准入审批制”变为“双备案制”，有利于促进证券服务业的发展</a:t>
            </a:r>
            <a:endParaRPr lang="en-US" altLang="zh-CN" sz="2800" b="1" kern="0" dirty="0">
              <a:solidFill>
                <a:srgbClr val="FFFFFF"/>
              </a:solidFill>
              <a:latin typeface="Helvetica Neue" panose="02000503000000020004"/>
              <a:sym typeface="Helvetica Neue" panose="02000503000000020004"/>
            </a:endParaRPr>
          </a:p>
          <a:p>
            <a:pPr defTabSz="410845" hangingPunct="0">
              <a:spcBef>
                <a:spcPts val="1200"/>
              </a:spcBef>
              <a:spcAft>
                <a:spcPts val="12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800" b="1" kern="0" dirty="0" smtClean="0">
                <a:solidFill>
                  <a:srgbClr val="FFC000"/>
                </a:solidFill>
                <a:latin typeface="Helvetica Neue" panose="02000503000000020004"/>
                <a:sym typeface="Helvetica Neue" panose="02000503000000020004"/>
              </a:rPr>
              <a:t>     </a:t>
            </a:r>
            <a:r>
              <a:rPr lang="zh-CN" altLang="en-US" sz="2800" b="1" kern="0" dirty="0" smtClean="0">
                <a:solidFill>
                  <a:srgbClr val="FF0000"/>
                </a:solidFill>
                <a:latin typeface="Helvetica Neue" panose="02000503000000020004"/>
                <a:sym typeface="Helvetica Neue" panose="02000503000000020004"/>
              </a:rPr>
              <a:t>影响：放宽中介机构市场准入，同时压严压实其法律责任，促使其真正起到“看门人”作用。预计市场竞争将进一步加剧，同时将会有中介机构被严厉追责的案例出现。</a:t>
            </a:r>
            <a:endParaRPr lang="en-US" altLang="zh-CN" sz="2800" b="1" kern="0" dirty="0">
              <a:solidFill>
                <a:srgbClr val="FF0000"/>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711932964"/>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违法无效…"/>
          <p:cNvSpPr txBox="1"/>
          <p:nvPr/>
        </p:nvSpPr>
        <p:spPr>
          <a:xfrm>
            <a:off x="2028412" y="2506314"/>
            <a:ext cx="7766551" cy="995465"/>
          </a:xfrm>
          <a:prstGeom prst="rect">
            <a:avLst/>
          </a:prstGeom>
          <a:ln w="12700">
            <a:miter lim="400000"/>
          </a:ln>
        </p:spPr>
        <p:txBody>
          <a:bodyPr wrap="none" lIns="35719" tIns="35719" rIns="35719" bIns="35719" anchor="ctr">
            <a:spAutoFit/>
          </a:bodyPr>
          <a:lstStyle/>
          <a:p>
            <a:pPr algn="ctr" defTabSz="410845" hangingPunct="0">
              <a:defRPr sz="12000" b="0">
                <a:latin typeface="Lantinghei SC Heavy"/>
                <a:ea typeface="Lantinghei SC Heavy"/>
                <a:cs typeface="Lantinghei SC Heavy"/>
                <a:sym typeface="Lantinghei SC Heavy"/>
              </a:defRPr>
            </a:pPr>
            <a:r>
              <a:rPr lang="zh-CN" altLang="en-US" sz="6000" kern="0" dirty="0">
                <a:solidFill>
                  <a:srgbClr val="0076BA">
                    <a:lumMod val="60000"/>
                    <a:lumOff val="40000"/>
                  </a:srgbClr>
                </a:solidFill>
                <a:latin typeface="Lantinghei SC Heavy"/>
                <a:sym typeface="Lantinghei SC Heavy"/>
              </a:rPr>
              <a:t>八</a:t>
            </a:r>
            <a:r>
              <a:rPr lang="zh-CN" altLang="en-US" sz="6000" kern="0" dirty="0" smtClean="0">
                <a:solidFill>
                  <a:srgbClr val="0076BA">
                    <a:lumMod val="60000"/>
                    <a:lumOff val="40000"/>
                  </a:srgbClr>
                </a:solidFill>
                <a:latin typeface="Lantinghei SC Heavy"/>
                <a:sym typeface="Lantinghei SC Heavy"/>
              </a:rPr>
              <a:t>、关于监管</a:t>
            </a:r>
            <a:r>
              <a:rPr lang="zh-CN" altLang="en-US" sz="6000" kern="0" dirty="0">
                <a:solidFill>
                  <a:srgbClr val="0076BA">
                    <a:lumMod val="60000"/>
                    <a:lumOff val="40000"/>
                  </a:srgbClr>
                </a:solidFill>
                <a:latin typeface="Lantinghei SC Heavy"/>
                <a:sym typeface="Lantinghei SC Heavy"/>
              </a:rPr>
              <a:t>执法保障</a:t>
            </a:r>
          </a:p>
        </p:txBody>
      </p:sp>
      <p:pic>
        <p:nvPicPr>
          <p:cNvPr id="4" name="图片 3"/>
          <p:cNvPicPr>
            <a:picLocks noChangeAspect="1"/>
          </p:cNvPicPr>
          <p:nvPr/>
        </p:nvPicPr>
        <p:blipFill>
          <a:blip r:embed="rId3"/>
          <a:stretch>
            <a:fillRect/>
          </a:stretch>
        </p:blipFill>
        <p:spPr>
          <a:xfrm>
            <a:off x="8709420" y="5731703"/>
            <a:ext cx="2405097" cy="592111"/>
          </a:xfrm>
          <a:prstGeom prst="rect">
            <a:avLst/>
          </a:prstGeom>
        </p:spPr>
      </p:pic>
    </p:spTree>
    <p:extLst>
      <p:ext uri="{BB962C8B-B14F-4D97-AF65-F5344CB8AC3E}">
        <p14:creationId xmlns:p14="http://schemas.microsoft.com/office/powerpoint/2010/main" val="951403515"/>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3" y="473079"/>
            <a:ext cx="9934433"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smtClean="0">
                <a:solidFill>
                  <a:srgbClr val="FFFFFF"/>
                </a:solidFill>
                <a:latin typeface="Helvetica Neue" panose="02000503000000020004"/>
                <a:sym typeface="Helvetica Neue" panose="02000503000000020004"/>
              </a:rPr>
              <a:t>证券监管执法的困境</a:t>
            </a:r>
            <a:endParaRPr lang="en-US" altLang="zh-CN" sz="4800" b="1" kern="0" dirty="0">
              <a:solidFill>
                <a:srgbClr val="FFFFFF"/>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5A7AA42A-8556-BB4A-AD57-806FCC6C3FCC}"/>
              </a:ext>
            </a:extLst>
          </p:cNvPr>
          <p:cNvSpPr txBox="1"/>
          <p:nvPr/>
        </p:nvSpPr>
        <p:spPr>
          <a:xfrm>
            <a:off x="914400" y="1602127"/>
            <a:ext cx="10616665" cy="490422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258128" indent="-435610" defTabSz="410845" hangingPunct="0">
              <a:spcBef>
                <a:spcPts val="900"/>
              </a:spcBef>
              <a:spcAft>
                <a:spcPts val="9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800" b="1" kern="0" dirty="0">
                <a:solidFill>
                  <a:srgbClr val="FFFFFF"/>
                </a:solidFill>
                <a:latin typeface="Helvetica Neue" panose="02000503000000020004"/>
                <a:sym typeface="Helvetica Neue" panose="02000503000000020004"/>
              </a:rPr>
              <a:t>各种冷抵抗、软钉子；甚至有明目张胆的抗拒</a:t>
            </a:r>
            <a:endParaRPr lang="en-US" altLang="zh-CN" sz="2800" b="1" kern="0" dirty="0">
              <a:solidFill>
                <a:srgbClr val="FFFFFF"/>
              </a:solidFill>
              <a:latin typeface="Helvetica Neue" panose="02000503000000020004"/>
              <a:sym typeface="Helvetica Neue" panose="02000503000000020004"/>
            </a:endParaRPr>
          </a:p>
          <a:p>
            <a:pPr marL="258128" indent="-435610" defTabSz="410845" hangingPunct="0">
              <a:spcBef>
                <a:spcPts val="900"/>
              </a:spcBef>
              <a:spcAft>
                <a:spcPts val="9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800" b="1" kern="0" dirty="0" smtClean="0">
                <a:solidFill>
                  <a:srgbClr val="FFFFFF"/>
                </a:solidFill>
                <a:latin typeface="Helvetica Neue" panose="02000503000000020004"/>
                <a:sym typeface="Helvetica Neue" panose="02000503000000020004"/>
              </a:rPr>
              <a:t>“叫</a:t>
            </a:r>
            <a:r>
              <a:rPr lang="zh-CN" altLang="en-US" sz="2800" b="1" kern="0" dirty="0">
                <a:solidFill>
                  <a:srgbClr val="FFFFFF"/>
                </a:solidFill>
                <a:latin typeface="Helvetica Neue" panose="02000503000000020004"/>
                <a:sym typeface="Helvetica Neue" panose="02000503000000020004"/>
              </a:rPr>
              <a:t>了不</a:t>
            </a:r>
            <a:r>
              <a:rPr lang="zh-CN" altLang="en-US" sz="2800" b="1" kern="0" dirty="0" smtClean="0">
                <a:solidFill>
                  <a:srgbClr val="FFFFFF"/>
                </a:solidFill>
                <a:latin typeface="Helvetica Neue" panose="02000503000000020004"/>
                <a:sym typeface="Helvetica Neue" panose="02000503000000020004"/>
              </a:rPr>
              <a:t>来、来</a:t>
            </a:r>
            <a:r>
              <a:rPr lang="zh-CN" altLang="en-US" sz="2800" b="1" kern="0" dirty="0">
                <a:solidFill>
                  <a:srgbClr val="FFFFFF"/>
                </a:solidFill>
                <a:latin typeface="Helvetica Neue" panose="02000503000000020004"/>
                <a:sym typeface="Helvetica Neue" panose="02000503000000020004"/>
              </a:rPr>
              <a:t>了不</a:t>
            </a:r>
            <a:r>
              <a:rPr lang="zh-CN" altLang="en-US" sz="2800" b="1" kern="0" dirty="0" smtClean="0">
                <a:solidFill>
                  <a:srgbClr val="FFFFFF"/>
                </a:solidFill>
                <a:latin typeface="Helvetica Neue" panose="02000503000000020004"/>
                <a:sym typeface="Helvetica Neue" panose="02000503000000020004"/>
              </a:rPr>
              <a:t>说、说了乱说”，通讯设备不配合取证</a:t>
            </a:r>
            <a:endParaRPr lang="en-US" altLang="zh-CN" sz="2800" b="1" kern="0" dirty="0" smtClean="0">
              <a:solidFill>
                <a:srgbClr val="FFFFFF"/>
              </a:solidFill>
              <a:latin typeface="Helvetica Neue" panose="02000503000000020004"/>
              <a:sym typeface="Helvetica Neue" panose="02000503000000020004"/>
            </a:endParaRPr>
          </a:p>
          <a:p>
            <a:pPr marL="258128" indent="-435610" defTabSz="410845" hangingPunct="0">
              <a:spcBef>
                <a:spcPts val="900"/>
              </a:spcBef>
              <a:spcAft>
                <a:spcPts val="9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endParaRPr lang="en-US" altLang="zh-CN" sz="2800" b="1" kern="0" dirty="0">
              <a:solidFill>
                <a:srgbClr val="FFFFFF"/>
              </a:solidFill>
              <a:latin typeface="Helvetica Neue" panose="02000503000000020004"/>
              <a:sym typeface="Helvetica Neue" panose="02000503000000020004"/>
            </a:endParaRPr>
          </a:p>
          <a:p>
            <a:pPr defTabSz="410845" hangingPunct="0">
              <a:spcBef>
                <a:spcPts val="900"/>
              </a:spcBef>
              <a:spcAft>
                <a:spcPts val="9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800" b="1" kern="0" dirty="0" smtClean="0">
                <a:solidFill>
                  <a:srgbClr val="FFFFFF"/>
                </a:solidFill>
                <a:latin typeface="Helvetica Neue" panose="02000503000000020004"/>
                <a:sym typeface="Helvetica Neue" panose="02000503000000020004"/>
              </a:rPr>
              <a:t>     根源</a:t>
            </a:r>
            <a:r>
              <a:rPr lang="zh-CN" altLang="en-US" sz="2800" b="1" kern="0" dirty="0">
                <a:solidFill>
                  <a:srgbClr val="FFFFFF"/>
                </a:solidFill>
                <a:latin typeface="Helvetica Neue" panose="02000503000000020004"/>
                <a:sym typeface="Helvetica Neue" panose="02000503000000020004"/>
              </a:rPr>
              <a:t>：对证监会监管执法缺乏足够</a:t>
            </a:r>
            <a:r>
              <a:rPr lang="zh-CN" altLang="en-US" sz="2800" b="1" kern="0" dirty="0" smtClean="0">
                <a:solidFill>
                  <a:srgbClr val="FFFFFF"/>
                </a:solidFill>
                <a:latin typeface="Helvetica Neue" panose="02000503000000020004"/>
                <a:sym typeface="Helvetica Neue" panose="02000503000000020004"/>
              </a:rPr>
              <a:t>保障，法律不够用、不好用   </a:t>
            </a:r>
            <a:endParaRPr lang="en-US" altLang="zh-CN" sz="2800" b="1" kern="0" dirty="0" smtClean="0">
              <a:solidFill>
                <a:srgbClr val="FFFFFF"/>
              </a:solidFill>
              <a:latin typeface="Helvetica Neue" panose="02000503000000020004"/>
              <a:sym typeface="Helvetica Neue" panose="02000503000000020004"/>
            </a:endParaRPr>
          </a:p>
          <a:p>
            <a:pPr defTabSz="410845" hangingPunct="0">
              <a:spcBef>
                <a:spcPts val="900"/>
              </a:spcBef>
              <a:spcAft>
                <a:spcPts val="9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en-US" altLang="zh-CN" sz="2800" b="1" kern="0" dirty="0">
                <a:solidFill>
                  <a:srgbClr val="FFFFFF"/>
                </a:solidFill>
                <a:latin typeface="Helvetica Neue" panose="02000503000000020004"/>
                <a:sym typeface="Helvetica Neue" panose="02000503000000020004"/>
              </a:rPr>
              <a:t> </a:t>
            </a:r>
            <a:r>
              <a:rPr lang="en-US" altLang="zh-CN" sz="2800" b="1" kern="0" dirty="0" smtClean="0">
                <a:solidFill>
                  <a:srgbClr val="FFFFFF"/>
                </a:solidFill>
                <a:latin typeface="Helvetica Neue" panose="02000503000000020004"/>
                <a:sym typeface="Helvetica Neue" panose="02000503000000020004"/>
              </a:rPr>
              <a:t>               </a:t>
            </a:r>
            <a:r>
              <a:rPr lang="zh-CN" altLang="en-US" sz="2800" b="1" kern="0" dirty="0" smtClean="0">
                <a:solidFill>
                  <a:srgbClr val="FFFFFF"/>
                </a:solidFill>
                <a:latin typeface="Helvetica Neue" panose="02000503000000020004"/>
                <a:sym typeface="Helvetica Neue" panose="02000503000000020004"/>
              </a:rPr>
              <a:t>（同时监督也不到位）</a:t>
            </a:r>
            <a:endParaRPr lang="en-US" altLang="zh-CN" sz="2800" b="1" kern="0" dirty="0" smtClean="0">
              <a:solidFill>
                <a:srgbClr val="FFFFFF"/>
              </a:solidFill>
              <a:latin typeface="Helvetica Neue" panose="02000503000000020004"/>
              <a:sym typeface="Helvetica Neue" panose="02000503000000020004"/>
            </a:endParaRPr>
          </a:p>
          <a:p>
            <a:pPr defTabSz="410845" hangingPunct="0">
              <a:spcBef>
                <a:spcPts val="900"/>
              </a:spcBef>
              <a:spcAft>
                <a:spcPts val="9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endParaRPr lang="en-US" altLang="zh-CN" sz="2800" b="1" kern="0" dirty="0">
              <a:solidFill>
                <a:srgbClr val="FFFFFF"/>
              </a:solidFill>
              <a:latin typeface="Helvetica Neue" panose="02000503000000020004"/>
              <a:sym typeface="Helvetica Neue" panose="02000503000000020004"/>
            </a:endParaRPr>
          </a:p>
          <a:p>
            <a:pPr defTabSz="410845" hangingPunct="0">
              <a:spcBef>
                <a:spcPts val="900"/>
              </a:spcBef>
              <a:spcAft>
                <a:spcPts val="9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en-US" altLang="zh-CN" sz="2800" b="1" kern="0" dirty="0">
                <a:solidFill>
                  <a:srgbClr val="FFFFFF"/>
                </a:solidFill>
                <a:latin typeface="Helvetica Neue" panose="02000503000000020004"/>
                <a:sym typeface="Helvetica Neue" panose="02000503000000020004"/>
              </a:rPr>
              <a:t>     </a:t>
            </a:r>
            <a:r>
              <a:rPr lang="en-US" altLang="zh-CN" sz="2800" b="1" kern="0" dirty="0" smtClean="0">
                <a:solidFill>
                  <a:srgbClr val="FFFFFF"/>
                </a:solidFill>
                <a:latin typeface="Helvetica Neue" panose="02000503000000020004"/>
                <a:sym typeface="Helvetica Neue" panose="02000503000000020004"/>
              </a:rPr>
              <a:t> </a:t>
            </a:r>
            <a:r>
              <a:rPr lang="zh-CN" altLang="en-US" sz="2800" b="1" kern="0" dirty="0" smtClean="0">
                <a:solidFill>
                  <a:srgbClr val="FFFFFF"/>
                </a:solidFill>
                <a:latin typeface="Helvetica Neue" panose="02000503000000020004"/>
                <a:sym typeface="Helvetica Neue" panose="02000503000000020004"/>
              </a:rPr>
              <a:t>国际</a:t>
            </a:r>
            <a:r>
              <a:rPr lang="zh-CN" altLang="en-US" sz="2800" b="1" kern="0" dirty="0">
                <a:solidFill>
                  <a:srgbClr val="FFFFFF"/>
                </a:solidFill>
                <a:latin typeface="Helvetica Neue" panose="02000503000000020004"/>
                <a:sym typeface="Helvetica Neue" panose="02000503000000020004"/>
              </a:rPr>
              <a:t>同行：</a:t>
            </a:r>
            <a:r>
              <a:rPr lang="en-US" altLang="zh-CN" sz="2800" b="1" kern="0" dirty="0">
                <a:solidFill>
                  <a:srgbClr val="FFFFFF"/>
                </a:solidFill>
                <a:latin typeface="Helvetica Neue" panose="02000503000000020004"/>
                <a:sym typeface="Helvetica Neue" panose="02000503000000020004"/>
              </a:rPr>
              <a:t>SEC</a:t>
            </a:r>
            <a:r>
              <a:rPr lang="zh-CN" altLang="en-US" sz="2800" b="1" kern="0" dirty="0">
                <a:solidFill>
                  <a:srgbClr val="FFFFFF"/>
                </a:solidFill>
                <a:latin typeface="Helvetica Neue" panose="02000503000000020004"/>
                <a:sym typeface="Helvetica Neue" panose="02000503000000020004"/>
              </a:rPr>
              <a:t>，香港证监会；可申请强制传唤，再不配合则构成藐视法庭罪</a:t>
            </a:r>
            <a:endParaRPr lang="en-US" altLang="zh-CN" sz="2800" b="1" kern="0" dirty="0">
              <a:solidFill>
                <a:srgbClr val="FFFFFF"/>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129010425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3" y="473079"/>
            <a:ext cx="9934433"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强化监管权限（第</a:t>
            </a:r>
            <a:r>
              <a:rPr lang="en-US" altLang="zh-CN"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170</a:t>
            </a:r>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条</a:t>
            </a:r>
            <a:r>
              <a:rPr lang="zh-CN" altLang="en-US" sz="4800" b="1" kern="0" dirty="0">
                <a:solidFill>
                  <a:srgbClr val="FFFFFF"/>
                </a:solidFill>
                <a:latin typeface="Helvetica Neue" panose="02000503000000020004"/>
                <a:sym typeface="Helvetica Neue" panose="02000503000000020004"/>
              </a:rPr>
              <a:t>）</a:t>
            </a:r>
            <a:endParaRPr lang="en-US" altLang="zh-CN" sz="4800" b="1" kern="0" dirty="0">
              <a:solidFill>
                <a:srgbClr val="FFFFFF"/>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5A7AA42A-8556-BB4A-AD57-806FCC6C3FCC}"/>
              </a:ext>
            </a:extLst>
          </p:cNvPr>
          <p:cNvSpPr txBox="1"/>
          <p:nvPr/>
        </p:nvSpPr>
        <p:spPr>
          <a:xfrm>
            <a:off x="740193" y="1800307"/>
            <a:ext cx="10184993" cy="464261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258128" indent="-435610" defTabSz="410845" hangingPunct="0">
              <a:spcBef>
                <a:spcPts val="900"/>
              </a:spcBef>
              <a:spcAft>
                <a:spcPts val="9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C000"/>
                </a:solidFill>
                <a:latin typeface="Helvetica Neue" panose="02000503000000020004"/>
                <a:sym typeface="Helvetica Neue" panose="02000503000000020004"/>
              </a:rPr>
              <a:t>新增</a:t>
            </a:r>
            <a:r>
              <a:rPr lang="zh-CN" altLang="en-US" sz="2400" b="1" kern="0" dirty="0">
                <a:solidFill>
                  <a:srgbClr val="FFFFFF"/>
                </a:solidFill>
                <a:latin typeface="Helvetica Neue" panose="02000503000000020004"/>
                <a:sym typeface="Helvetica Neue" panose="02000503000000020004"/>
              </a:rPr>
              <a:t>扣押权</a:t>
            </a:r>
            <a:endParaRPr lang="en-US" altLang="zh-CN" sz="2400" b="1" kern="0" dirty="0">
              <a:solidFill>
                <a:srgbClr val="FFFFFF"/>
              </a:solidFill>
              <a:latin typeface="Helvetica Neue" panose="02000503000000020004"/>
              <a:sym typeface="Helvetica Neue" panose="02000503000000020004"/>
            </a:endParaRPr>
          </a:p>
          <a:p>
            <a:pPr marL="258128" indent="-435610" defTabSz="410845" hangingPunct="0">
              <a:spcBef>
                <a:spcPts val="900"/>
              </a:spcBef>
              <a:spcAft>
                <a:spcPts val="9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C000"/>
                </a:solidFill>
                <a:latin typeface="Helvetica Neue" panose="02000503000000020004"/>
                <a:sym typeface="Helvetica Neue" panose="02000503000000020004"/>
              </a:rPr>
              <a:t>新增</a:t>
            </a:r>
            <a:r>
              <a:rPr lang="zh-CN" altLang="en-US" sz="2400" b="1" kern="0" dirty="0">
                <a:solidFill>
                  <a:srgbClr val="FFFFFF"/>
                </a:solidFill>
                <a:latin typeface="Helvetica Neue" panose="02000503000000020004"/>
                <a:sym typeface="Helvetica Neue" panose="02000503000000020004"/>
              </a:rPr>
              <a:t>查询复制具有第三方支付功能的账户信息</a:t>
            </a:r>
            <a:endParaRPr lang="en-US" altLang="zh-CN" sz="2400" b="1" kern="0" dirty="0">
              <a:solidFill>
                <a:srgbClr val="FFFFFF"/>
              </a:solidFill>
              <a:latin typeface="Helvetica Neue" panose="02000503000000020004"/>
              <a:sym typeface="Helvetica Neue" panose="02000503000000020004"/>
            </a:endParaRPr>
          </a:p>
          <a:p>
            <a:pPr marL="258128" indent="-435610" defTabSz="410845" hangingPunct="0">
              <a:spcBef>
                <a:spcPts val="900"/>
              </a:spcBef>
              <a:spcAft>
                <a:spcPts val="9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FFFF"/>
                </a:solidFill>
                <a:latin typeface="Helvetica Neue" panose="02000503000000020004"/>
                <a:sym typeface="Helvetica Neue" panose="02000503000000020004"/>
              </a:rPr>
              <a:t>冻结、查封期限</a:t>
            </a:r>
            <a:r>
              <a:rPr lang="zh-CN" altLang="en-US" sz="2400" b="1" kern="0" dirty="0">
                <a:solidFill>
                  <a:srgbClr val="FFC000"/>
                </a:solidFill>
                <a:latin typeface="Helvetica Neue" panose="02000503000000020004"/>
                <a:sym typeface="Helvetica Neue" panose="02000503000000020004"/>
              </a:rPr>
              <a:t>延长</a:t>
            </a:r>
            <a:r>
              <a:rPr lang="zh-CN" altLang="en-US" sz="2400" b="1" kern="0" dirty="0">
                <a:solidFill>
                  <a:srgbClr val="FFFFFF"/>
                </a:solidFill>
                <a:latin typeface="Helvetica Neue" panose="02000503000000020004"/>
                <a:sym typeface="Helvetica Neue" panose="02000503000000020004"/>
              </a:rPr>
              <a:t>为</a:t>
            </a:r>
            <a:r>
              <a:rPr lang="en-US" altLang="zh-CN" sz="2400" b="1" kern="0" dirty="0">
                <a:solidFill>
                  <a:srgbClr val="FFFFFF"/>
                </a:solidFill>
                <a:latin typeface="Helvetica Neue" panose="02000503000000020004"/>
                <a:sym typeface="Helvetica Neue" panose="02000503000000020004"/>
              </a:rPr>
              <a:t>6</a:t>
            </a:r>
            <a:r>
              <a:rPr lang="zh-CN" altLang="en-US" sz="2400" b="1" kern="0" dirty="0">
                <a:solidFill>
                  <a:srgbClr val="FFFFFF"/>
                </a:solidFill>
                <a:latin typeface="Helvetica Neue" panose="02000503000000020004"/>
                <a:sym typeface="Helvetica Neue" panose="02000503000000020004"/>
              </a:rPr>
              <a:t>个月，最长</a:t>
            </a:r>
            <a:r>
              <a:rPr lang="en-US" altLang="zh-CN" sz="2400" b="1" kern="0" dirty="0">
                <a:solidFill>
                  <a:srgbClr val="FFFFFF"/>
                </a:solidFill>
                <a:latin typeface="Helvetica Neue" panose="02000503000000020004"/>
                <a:sym typeface="Helvetica Neue" panose="02000503000000020004"/>
              </a:rPr>
              <a:t>2</a:t>
            </a:r>
            <a:r>
              <a:rPr lang="zh-CN" altLang="en-US" sz="2400" b="1" kern="0" dirty="0">
                <a:solidFill>
                  <a:srgbClr val="FFFFFF"/>
                </a:solidFill>
                <a:latin typeface="Helvetica Neue" panose="02000503000000020004"/>
                <a:sym typeface="Helvetica Neue" panose="02000503000000020004"/>
              </a:rPr>
              <a:t>年</a:t>
            </a:r>
            <a:endParaRPr lang="en-US" altLang="zh-CN" sz="2400" b="1" kern="0" dirty="0">
              <a:solidFill>
                <a:srgbClr val="FFFFFF"/>
              </a:solidFill>
              <a:latin typeface="Helvetica Neue" panose="02000503000000020004"/>
              <a:sym typeface="Helvetica Neue" panose="02000503000000020004"/>
            </a:endParaRPr>
          </a:p>
          <a:p>
            <a:pPr marL="258128" indent="-435610" defTabSz="410845" hangingPunct="0">
              <a:spcBef>
                <a:spcPts val="900"/>
              </a:spcBef>
              <a:spcAft>
                <a:spcPts val="9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FFFF"/>
                </a:solidFill>
                <a:latin typeface="Helvetica Neue" panose="02000503000000020004"/>
                <a:sym typeface="Helvetica Neue" panose="02000503000000020004"/>
              </a:rPr>
              <a:t>限制交易期限</a:t>
            </a:r>
            <a:r>
              <a:rPr lang="zh-CN" altLang="en-US" sz="2400" b="1" kern="0" dirty="0">
                <a:solidFill>
                  <a:srgbClr val="FFC000"/>
                </a:solidFill>
                <a:latin typeface="Helvetica Neue" panose="02000503000000020004"/>
                <a:sym typeface="Helvetica Neue" panose="02000503000000020004"/>
              </a:rPr>
              <a:t>延长</a:t>
            </a:r>
            <a:r>
              <a:rPr lang="zh-CN" altLang="en-US" sz="2400" b="1" kern="0" dirty="0">
                <a:solidFill>
                  <a:srgbClr val="FFFFFF"/>
                </a:solidFill>
                <a:latin typeface="Helvetica Neue" panose="02000503000000020004"/>
                <a:sym typeface="Helvetica Neue" panose="02000503000000020004"/>
              </a:rPr>
              <a:t>为</a:t>
            </a:r>
            <a:r>
              <a:rPr lang="en-US" altLang="zh-CN" sz="2400" b="1" kern="0" dirty="0">
                <a:solidFill>
                  <a:srgbClr val="FFFFFF"/>
                </a:solidFill>
                <a:latin typeface="Helvetica Neue" panose="02000503000000020004"/>
                <a:sym typeface="Helvetica Neue" panose="02000503000000020004"/>
              </a:rPr>
              <a:t>3</a:t>
            </a:r>
            <a:r>
              <a:rPr lang="zh-CN" altLang="en-US" sz="2400" b="1" kern="0" dirty="0">
                <a:solidFill>
                  <a:srgbClr val="FFFFFF"/>
                </a:solidFill>
                <a:latin typeface="Helvetica Neue" panose="02000503000000020004"/>
                <a:sym typeface="Helvetica Neue" panose="02000503000000020004"/>
              </a:rPr>
              <a:t>个月，可再延</a:t>
            </a:r>
            <a:r>
              <a:rPr lang="en-US" altLang="zh-CN" sz="2400" b="1" kern="0" dirty="0">
                <a:solidFill>
                  <a:srgbClr val="FFFFFF"/>
                </a:solidFill>
                <a:latin typeface="Helvetica Neue" panose="02000503000000020004"/>
                <a:sym typeface="Helvetica Neue" panose="02000503000000020004"/>
              </a:rPr>
              <a:t>3</a:t>
            </a:r>
            <a:r>
              <a:rPr lang="zh-CN" altLang="en-US" sz="2400" b="1" kern="0" dirty="0">
                <a:solidFill>
                  <a:srgbClr val="FFFFFF"/>
                </a:solidFill>
                <a:latin typeface="Helvetica Neue" panose="02000503000000020004"/>
                <a:sym typeface="Helvetica Neue" panose="02000503000000020004"/>
              </a:rPr>
              <a:t>个月</a:t>
            </a:r>
            <a:endParaRPr lang="en-US" altLang="zh-CN" sz="2400" b="1" kern="0" dirty="0">
              <a:solidFill>
                <a:srgbClr val="FFFFFF"/>
              </a:solidFill>
              <a:latin typeface="Helvetica Neue" panose="02000503000000020004"/>
              <a:sym typeface="Helvetica Neue" panose="02000503000000020004"/>
            </a:endParaRPr>
          </a:p>
          <a:p>
            <a:pPr marL="258128" indent="-435610" defTabSz="410845" hangingPunct="0">
              <a:spcBef>
                <a:spcPts val="900"/>
              </a:spcBef>
              <a:spcAft>
                <a:spcPts val="9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C000"/>
                </a:solidFill>
                <a:latin typeface="Helvetica Neue" panose="02000503000000020004"/>
                <a:sym typeface="Helvetica Neue" panose="02000503000000020004"/>
              </a:rPr>
              <a:t>新增</a:t>
            </a:r>
            <a:r>
              <a:rPr lang="zh-CN" altLang="en-US" sz="2400" b="1" kern="0" dirty="0">
                <a:solidFill>
                  <a:srgbClr val="FFFFFF"/>
                </a:solidFill>
                <a:latin typeface="Helvetica Neue" panose="02000503000000020004"/>
                <a:sym typeface="Helvetica Neue" panose="02000503000000020004"/>
              </a:rPr>
              <a:t>限制出境权</a:t>
            </a:r>
            <a:endParaRPr lang="en-US" altLang="zh-CN" sz="2400" b="1" kern="0" dirty="0">
              <a:solidFill>
                <a:srgbClr val="FFFFFF"/>
              </a:solidFill>
              <a:latin typeface="Helvetica Neue" panose="02000503000000020004"/>
              <a:sym typeface="Helvetica Neue" panose="02000503000000020004"/>
            </a:endParaRPr>
          </a:p>
          <a:p>
            <a:pPr marL="258128" indent="-435610" defTabSz="410845" hangingPunct="0">
              <a:spcBef>
                <a:spcPts val="900"/>
              </a:spcBef>
              <a:spcAft>
                <a:spcPts val="9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FFFF"/>
                </a:solidFill>
                <a:latin typeface="Helvetica Neue" panose="02000503000000020004"/>
                <a:sym typeface="Helvetica Neue" panose="02000503000000020004"/>
              </a:rPr>
              <a:t>程序上</a:t>
            </a:r>
            <a:r>
              <a:rPr lang="zh-CN" altLang="en-US" sz="2400" b="1" kern="0" dirty="0">
                <a:solidFill>
                  <a:srgbClr val="FFC000"/>
                </a:solidFill>
                <a:latin typeface="Helvetica Neue" panose="02000503000000020004"/>
                <a:sym typeface="Helvetica Neue" panose="02000503000000020004"/>
              </a:rPr>
              <a:t>简化</a:t>
            </a:r>
            <a:r>
              <a:rPr lang="zh-CN" altLang="en-US" sz="2400" b="1" kern="0" dirty="0">
                <a:solidFill>
                  <a:srgbClr val="FFFFFF"/>
                </a:solidFill>
                <a:latin typeface="Helvetica Neue" panose="02000503000000020004"/>
                <a:sym typeface="Helvetica Neue" panose="02000503000000020004"/>
              </a:rPr>
              <a:t>：主要负责人或其授权的其他负责人批准</a:t>
            </a:r>
            <a:endParaRPr lang="en-US" altLang="zh-CN" sz="2400" b="1" kern="0" dirty="0">
              <a:solidFill>
                <a:srgbClr val="FFFFFF"/>
              </a:solidFill>
              <a:latin typeface="Helvetica Neue" panose="02000503000000020004"/>
              <a:sym typeface="Helvetica Neue" panose="02000503000000020004"/>
            </a:endParaRPr>
          </a:p>
          <a:p>
            <a:pPr marL="428625" indent="-428625" defTabSz="410845" hangingPunct="0">
              <a:spcBef>
                <a:spcPts val="900"/>
              </a:spcBef>
              <a:spcAft>
                <a:spcPts val="9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2400" b="1" kern="0" dirty="0">
                <a:solidFill>
                  <a:srgbClr val="FFC000"/>
                </a:solidFill>
                <a:latin typeface="Helvetica Neue" panose="02000503000000020004"/>
                <a:sym typeface="Helvetica Neue" panose="02000503000000020004"/>
              </a:rPr>
              <a:t>授权</a:t>
            </a:r>
            <a:r>
              <a:rPr lang="zh-CN" altLang="en-US" sz="2400" b="1" kern="0" dirty="0">
                <a:solidFill>
                  <a:srgbClr val="FFFFFF"/>
                </a:solidFill>
                <a:latin typeface="Helvetica Neue" panose="02000503000000020004"/>
                <a:sym typeface="Helvetica Neue" panose="02000503000000020004"/>
              </a:rPr>
              <a:t>证监会行政监管措施（责令改正、监管谈话、出具警示函等</a:t>
            </a:r>
            <a:r>
              <a:rPr lang="zh-CN" altLang="en-US" sz="2400" b="1" kern="0" dirty="0" smtClean="0">
                <a:solidFill>
                  <a:srgbClr val="FFFFFF"/>
                </a:solidFill>
                <a:latin typeface="Helvetica Neue" panose="02000503000000020004"/>
                <a:sym typeface="Helvetica Neue" panose="02000503000000020004"/>
              </a:rPr>
              <a:t>）</a:t>
            </a:r>
            <a:endParaRPr lang="en-US" altLang="zh-CN" sz="2400" b="1" kern="0" dirty="0">
              <a:solidFill>
                <a:srgbClr val="FFFFFF"/>
              </a:solidFill>
              <a:latin typeface="Helvetica Neue" panose="02000503000000020004"/>
              <a:sym typeface="Helvetica Neue" panose="02000503000000020004"/>
            </a:endParaRPr>
          </a:p>
          <a:p>
            <a:pPr defTabSz="410845" hangingPunct="0">
              <a:spcBef>
                <a:spcPts val="900"/>
              </a:spcBef>
              <a:spcAft>
                <a:spcPts val="9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en-US" altLang="zh-CN" sz="2400" b="1" kern="0" dirty="0" smtClean="0">
                <a:solidFill>
                  <a:srgbClr val="FFFFFF"/>
                </a:solidFill>
                <a:latin typeface="Helvetica Neue" panose="02000503000000020004"/>
                <a:ea typeface="Helvetica Neue" panose="02000503000000020004"/>
                <a:cs typeface="Helvetica Neue" panose="02000503000000020004"/>
                <a:sym typeface="Helvetica Neue" panose="02000503000000020004"/>
              </a:rPr>
              <a:t>     </a:t>
            </a:r>
            <a:r>
              <a:rPr lang="zh-CN" altLang="en-US" sz="2400" b="1" kern="0" dirty="0" smtClean="0">
                <a:solidFill>
                  <a:srgbClr val="FF0000"/>
                </a:solidFill>
                <a:latin typeface="Helvetica Neue" panose="02000503000000020004"/>
                <a:ea typeface="Helvetica Neue" panose="02000503000000020004"/>
                <a:cs typeface="Helvetica Neue" panose="02000503000000020004"/>
                <a:sym typeface="Helvetica Neue" panose="02000503000000020004"/>
              </a:rPr>
              <a:t>影响：强化</a:t>
            </a:r>
            <a:r>
              <a:rPr lang="zh-CN" altLang="en-US" sz="2400" b="1" kern="0" dirty="0">
                <a:solidFill>
                  <a:srgbClr val="FF0000"/>
                </a:solidFill>
                <a:latin typeface="Helvetica Neue" panose="02000503000000020004"/>
                <a:ea typeface="Helvetica Neue" panose="02000503000000020004"/>
                <a:cs typeface="Helvetica Neue" panose="02000503000000020004"/>
                <a:sym typeface="Helvetica Neue" panose="02000503000000020004"/>
              </a:rPr>
              <a:t>监管权限，</a:t>
            </a:r>
            <a:r>
              <a:rPr lang="zh-CN" altLang="en-US" sz="2400" b="1" kern="0" dirty="0">
                <a:solidFill>
                  <a:srgbClr val="FF0000"/>
                </a:solidFill>
                <a:latin typeface="Helvetica Neue" panose="02000503000000020004"/>
                <a:sym typeface="Helvetica Neue" panose="02000503000000020004"/>
              </a:rPr>
              <a:t>保障监管执法，老虎的牙齿更硬了</a:t>
            </a:r>
            <a:r>
              <a:rPr lang="zh-CN" altLang="en-US" sz="2400" b="1" kern="0" dirty="0" smtClean="0">
                <a:solidFill>
                  <a:srgbClr val="FF0000"/>
                </a:solidFill>
                <a:latin typeface="Helvetica Neue" panose="02000503000000020004"/>
                <a:sym typeface="Helvetica Neue" panose="02000503000000020004"/>
              </a:rPr>
              <a:t>！</a:t>
            </a:r>
            <a:endParaRPr lang="en-US" altLang="zh-CN" sz="2400" b="1" kern="0" dirty="0">
              <a:solidFill>
                <a:srgbClr val="FF0000"/>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3098498970"/>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3" y="473079"/>
            <a:ext cx="9934433"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sym typeface="Helvetica Neue" panose="02000503000000020004"/>
              </a:rPr>
              <a:t>行政和解</a:t>
            </a:r>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（第</a:t>
            </a:r>
            <a:r>
              <a:rPr lang="en-US" altLang="zh-CN"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17</a:t>
            </a:r>
            <a:r>
              <a:rPr lang="en-US" altLang="zh-CN" sz="4800" b="1" kern="0" dirty="0">
                <a:solidFill>
                  <a:srgbClr val="FFFFFF"/>
                </a:solidFill>
                <a:latin typeface="Helvetica Neue" panose="02000503000000020004"/>
                <a:sym typeface="Helvetica Neue" panose="02000503000000020004"/>
              </a:rPr>
              <a:t>1</a:t>
            </a:r>
            <a:r>
              <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条</a:t>
            </a:r>
            <a:r>
              <a:rPr lang="zh-CN" altLang="en-US" sz="4800" b="1" kern="0" dirty="0">
                <a:solidFill>
                  <a:srgbClr val="FFFFFF"/>
                </a:solidFill>
                <a:latin typeface="Helvetica Neue" panose="02000503000000020004"/>
                <a:sym typeface="Helvetica Neue" panose="02000503000000020004"/>
              </a:rPr>
              <a:t>）</a:t>
            </a:r>
            <a:r>
              <a:rPr lang="en-US" altLang="zh-CN" sz="4800" b="1" kern="0" dirty="0">
                <a:solidFill>
                  <a:srgbClr val="FFFFFF"/>
                </a:solidFill>
                <a:latin typeface="Helvetica Neue" panose="02000503000000020004"/>
                <a:sym typeface="Helvetica Neue" panose="02000503000000020004"/>
              </a:rPr>
              <a:t>-</a:t>
            </a:r>
            <a:r>
              <a:rPr lang="zh-CN" altLang="en-US" sz="4800" b="1" kern="0" dirty="0">
                <a:solidFill>
                  <a:srgbClr val="FFFFFF"/>
                </a:solidFill>
                <a:latin typeface="Helvetica Neue" panose="02000503000000020004"/>
                <a:sym typeface="Helvetica Neue" panose="02000503000000020004"/>
              </a:rPr>
              <a:t>条件及程序</a:t>
            </a:r>
            <a:endParaRPr lang="en-US" altLang="zh-CN" sz="4800" b="1" kern="0" dirty="0">
              <a:solidFill>
                <a:srgbClr val="FFFFFF"/>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5A7AA42A-8556-BB4A-AD57-806FCC6C3FCC}"/>
              </a:ext>
            </a:extLst>
          </p:cNvPr>
          <p:cNvSpPr txBox="1"/>
          <p:nvPr/>
        </p:nvSpPr>
        <p:spPr>
          <a:xfrm>
            <a:off x="803332" y="1884829"/>
            <a:ext cx="6412477" cy="207268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258128" indent="-435610" defTabSz="410845" hangingPunct="0">
              <a:spcBef>
                <a:spcPts val="1200"/>
              </a:spcBef>
              <a:spcAft>
                <a:spcPts val="12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000" b="1" kern="0" dirty="0">
                <a:solidFill>
                  <a:srgbClr val="FFC000"/>
                </a:solidFill>
                <a:latin typeface="Helvetica Neue" panose="02000503000000020004"/>
                <a:sym typeface="Helvetica Neue" panose="02000503000000020004"/>
              </a:rPr>
              <a:t>纠正</a:t>
            </a:r>
            <a:r>
              <a:rPr lang="zh-CN" altLang="en-US" sz="3000" b="1" kern="0" dirty="0">
                <a:solidFill>
                  <a:srgbClr val="FFFFFF"/>
                </a:solidFill>
                <a:latin typeface="Helvetica Neue" panose="02000503000000020004"/>
                <a:sym typeface="Helvetica Neue" panose="02000503000000020004"/>
              </a:rPr>
              <a:t>：承诺纠正涉嫌违法行为</a:t>
            </a:r>
            <a:endParaRPr lang="en-US" altLang="zh-CN" sz="3000" b="1" kern="0" dirty="0">
              <a:solidFill>
                <a:srgbClr val="FFFFFF"/>
              </a:solidFill>
              <a:latin typeface="Helvetica Neue" panose="02000503000000020004"/>
              <a:sym typeface="Helvetica Neue" panose="02000503000000020004"/>
            </a:endParaRPr>
          </a:p>
          <a:p>
            <a:pPr marL="258128" indent="-435610" defTabSz="410845" hangingPunct="0">
              <a:spcBef>
                <a:spcPts val="1200"/>
              </a:spcBef>
              <a:spcAft>
                <a:spcPts val="12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000" b="1" kern="0" dirty="0">
                <a:solidFill>
                  <a:srgbClr val="FFC000"/>
                </a:solidFill>
                <a:latin typeface="Helvetica Neue" panose="02000503000000020004"/>
                <a:sym typeface="Helvetica Neue" panose="02000503000000020004"/>
              </a:rPr>
              <a:t>赔偿</a:t>
            </a:r>
            <a:r>
              <a:rPr lang="zh-CN" altLang="en-US" sz="3000" b="1" kern="0" dirty="0">
                <a:solidFill>
                  <a:srgbClr val="FFFFFF"/>
                </a:solidFill>
                <a:latin typeface="Helvetica Neue" panose="02000503000000020004"/>
                <a:sym typeface="Helvetica Neue" panose="02000503000000020004"/>
              </a:rPr>
              <a:t>：承诺赔偿有关投资者损失</a:t>
            </a:r>
            <a:endParaRPr lang="en-US" altLang="zh-CN" sz="3000" b="1" kern="0" dirty="0">
              <a:solidFill>
                <a:srgbClr val="FFFFFF"/>
              </a:solidFill>
              <a:latin typeface="Helvetica Neue" panose="02000503000000020004"/>
              <a:sym typeface="Helvetica Neue" panose="02000503000000020004"/>
            </a:endParaRPr>
          </a:p>
          <a:p>
            <a:pPr marL="258128" indent="-435610" defTabSz="410845" hangingPunct="0">
              <a:spcBef>
                <a:spcPts val="1200"/>
              </a:spcBef>
              <a:spcAft>
                <a:spcPts val="1200"/>
              </a:spcAft>
              <a:buFont typeface="Arial" panose="020B060402020209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000" b="1" kern="0" dirty="0">
                <a:solidFill>
                  <a:srgbClr val="FFC000"/>
                </a:solidFill>
                <a:latin typeface="Helvetica Neue" panose="02000503000000020004"/>
                <a:sym typeface="Helvetica Neue" panose="02000503000000020004"/>
              </a:rPr>
              <a:t>消除</a:t>
            </a:r>
            <a:r>
              <a:rPr lang="zh-CN" altLang="en-US" sz="3000" b="1" kern="0" dirty="0">
                <a:solidFill>
                  <a:srgbClr val="FFFFFF"/>
                </a:solidFill>
                <a:latin typeface="Helvetica Neue" panose="02000503000000020004"/>
                <a:sym typeface="Helvetica Neue" panose="02000503000000020004"/>
              </a:rPr>
              <a:t>：承诺消除损害或者不良影响</a:t>
            </a:r>
            <a:endParaRPr lang="en-US" altLang="zh-CN" sz="3000" b="1" kern="0" dirty="0">
              <a:solidFill>
                <a:srgbClr val="FFFFFF"/>
              </a:solidFill>
              <a:latin typeface="Helvetica Neue" panose="02000503000000020004"/>
              <a:sym typeface="Helvetica Neue" panose="02000503000000020004"/>
            </a:endParaRPr>
          </a:p>
        </p:txBody>
      </p:sp>
      <p:sp>
        <p:nvSpPr>
          <p:cNvPr id="5" name="文本框 4">
            <a:extLst>
              <a:ext uri="{FF2B5EF4-FFF2-40B4-BE49-F238E27FC236}">
                <a16:creationId xmlns:a16="http://schemas.microsoft.com/office/drawing/2014/main" id="{F7661BCF-187C-DB40-A77A-EC6DF509D6AA}"/>
              </a:ext>
            </a:extLst>
          </p:cNvPr>
          <p:cNvSpPr txBox="1"/>
          <p:nvPr/>
        </p:nvSpPr>
        <p:spPr>
          <a:xfrm>
            <a:off x="2474686" y="4345837"/>
            <a:ext cx="2355732" cy="57996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300" b="1" kern="0" dirty="0">
                <a:solidFill>
                  <a:srgbClr val="FFC000"/>
                </a:solidFill>
                <a:latin typeface="Helvetica Neue" panose="02000503000000020004"/>
                <a:sym typeface="Helvetica Neue" panose="02000503000000020004"/>
              </a:rPr>
              <a:t>*履行承诺</a:t>
            </a:r>
            <a:endParaRPr lang="en-US" altLang="zh-CN" sz="3300" b="1" kern="0" dirty="0">
              <a:solidFill>
                <a:srgbClr val="FFC000"/>
              </a:solidFill>
              <a:latin typeface="Helvetica Neue" panose="02000503000000020004"/>
              <a:sym typeface="Helvetica Neue" panose="02000503000000020004"/>
            </a:endParaRPr>
          </a:p>
        </p:txBody>
      </p:sp>
      <p:sp>
        <p:nvSpPr>
          <p:cNvPr id="2" name="右箭头 1">
            <a:extLst>
              <a:ext uri="{FF2B5EF4-FFF2-40B4-BE49-F238E27FC236}">
                <a16:creationId xmlns:a16="http://schemas.microsoft.com/office/drawing/2014/main" id="{B865E667-7BE9-1F49-B80C-46F2DB7A8EF7}"/>
              </a:ext>
            </a:extLst>
          </p:cNvPr>
          <p:cNvSpPr/>
          <p:nvPr/>
        </p:nvSpPr>
        <p:spPr>
          <a:xfrm>
            <a:off x="7215807" y="2600842"/>
            <a:ext cx="834888" cy="601834"/>
          </a:xfrm>
          <a:prstGeom prst="rightArrow">
            <a:avLst/>
          </a:prstGeom>
          <a:solidFill>
            <a:schemeClr val="accent1">
              <a:lumOff val="13529"/>
            </a:schemeClr>
          </a:solid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algn="ctr" defTabSz="410845" hangingPunct="0"/>
            <a:endParaRPr lang="zh-CN" altLang="en-US" sz="1500" kern="0">
              <a:solidFill>
                <a:srgbClr val="FFFFFF"/>
              </a:solidFill>
              <a:latin typeface="Helvetica Neue Medium"/>
              <a:sym typeface="Helvetica Neue Medium"/>
            </a:endParaRPr>
          </a:p>
        </p:txBody>
      </p:sp>
      <p:sp>
        <p:nvSpPr>
          <p:cNvPr id="6" name="文本框 5">
            <a:extLst>
              <a:ext uri="{FF2B5EF4-FFF2-40B4-BE49-F238E27FC236}">
                <a16:creationId xmlns:a16="http://schemas.microsoft.com/office/drawing/2014/main" id="{57EAAF84-EF6B-8347-9184-9544487AB610}"/>
              </a:ext>
            </a:extLst>
          </p:cNvPr>
          <p:cNvSpPr txBox="1"/>
          <p:nvPr/>
        </p:nvSpPr>
        <p:spPr>
          <a:xfrm>
            <a:off x="8653509" y="2320492"/>
            <a:ext cx="2021117" cy="10877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300" b="1" kern="0" dirty="0">
                <a:solidFill>
                  <a:srgbClr val="FFFFFF"/>
                </a:solidFill>
                <a:latin typeface="Helvetica Neue" panose="02000503000000020004"/>
                <a:sym typeface="Helvetica Neue" panose="02000503000000020004"/>
              </a:rPr>
              <a:t>可以决定</a:t>
            </a:r>
            <a:r>
              <a:rPr lang="zh-CN" altLang="en-US" sz="3300" b="1" kern="0" dirty="0">
                <a:solidFill>
                  <a:srgbClr val="FFC000"/>
                </a:solidFill>
                <a:latin typeface="Helvetica Neue" panose="02000503000000020004"/>
                <a:sym typeface="Helvetica Neue" panose="02000503000000020004"/>
              </a:rPr>
              <a:t>中止</a:t>
            </a:r>
            <a:r>
              <a:rPr lang="zh-CN" altLang="en-US" sz="3300" b="1" kern="0" dirty="0">
                <a:solidFill>
                  <a:srgbClr val="FFFFFF"/>
                </a:solidFill>
                <a:latin typeface="Helvetica Neue" panose="02000503000000020004"/>
                <a:sym typeface="Helvetica Neue" panose="02000503000000020004"/>
              </a:rPr>
              <a:t>调查</a:t>
            </a:r>
            <a:endParaRPr lang="en-US" altLang="zh-CN" sz="3300" b="1" kern="0" dirty="0">
              <a:solidFill>
                <a:srgbClr val="FFFFFF"/>
              </a:solidFill>
              <a:latin typeface="Helvetica Neue" panose="02000503000000020004"/>
              <a:sym typeface="Helvetica Neue" panose="02000503000000020004"/>
            </a:endParaRPr>
          </a:p>
        </p:txBody>
      </p:sp>
      <p:sp>
        <p:nvSpPr>
          <p:cNvPr id="7" name="右箭头 6">
            <a:extLst>
              <a:ext uri="{FF2B5EF4-FFF2-40B4-BE49-F238E27FC236}">
                <a16:creationId xmlns:a16="http://schemas.microsoft.com/office/drawing/2014/main" id="{304FAC91-7CDA-1D4C-95D3-82C1C76DC36C}"/>
              </a:ext>
            </a:extLst>
          </p:cNvPr>
          <p:cNvSpPr/>
          <p:nvPr/>
        </p:nvSpPr>
        <p:spPr>
          <a:xfrm>
            <a:off x="7215807" y="4123852"/>
            <a:ext cx="834888" cy="601834"/>
          </a:xfrm>
          <a:prstGeom prst="rightArrow">
            <a:avLst/>
          </a:prstGeom>
          <a:solidFill>
            <a:schemeClr val="accent1">
              <a:lumOff val="13529"/>
            </a:schemeClr>
          </a:solid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algn="ctr" defTabSz="410845" hangingPunct="0"/>
            <a:endParaRPr lang="zh-CN" altLang="en-US" sz="1500" kern="0">
              <a:solidFill>
                <a:srgbClr val="FFFFFF"/>
              </a:solidFill>
              <a:latin typeface="Helvetica Neue Medium"/>
              <a:sym typeface="Helvetica Neue Medium"/>
            </a:endParaRPr>
          </a:p>
        </p:txBody>
      </p:sp>
      <p:sp>
        <p:nvSpPr>
          <p:cNvPr id="9" name="文本框 8">
            <a:extLst>
              <a:ext uri="{FF2B5EF4-FFF2-40B4-BE49-F238E27FC236}">
                <a16:creationId xmlns:a16="http://schemas.microsoft.com/office/drawing/2014/main" id="{D96ACAEB-3960-AD47-A1B9-A66141D19037}"/>
              </a:ext>
            </a:extLst>
          </p:cNvPr>
          <p:cNvSpPr txBox="1"/>
          <p:nvPr/>
        </p:nvSpPr>
        <p:spPr>
          <a:xfrm>
            <a:off x="8729709" y="3907441"/>
            <a:ext cx="2021117" cy="10877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300" b="1" kern="0" dirty="0">
                <a:solidFill>
                  <a:srgbClr val="FFFFFF"/>
                </a:solidFill>
                <a:latin typeface="Helvetica Neue" panose="02000503000000020004"/>
                <a:sym typeface="Helvetica Neue" panose="02000503000000020004"/>
              </a:rPr>
              <a:t>可以决定</a:t>
            </a:r>
            <a:r>
              <a:rPr lang="zh-CN" altLang="en-US" sz="3300" b="1" kern="0" dirty="0">
                <a:solidFill>
                  <a:srgbClr val="FFC000"/>
                </a:solidFill>
                <a:latin typeface="Helvetica Neue" panose="02000503000000020004"/>
                <a:sym typeface="Helvetica Neue" panose="02000503000000020004"/>
              </a:rPr>
              <a:t>终止</a:t>
            </a:r>
            <a:r>
              <a:rPr lang="zh-CN" altLang="en-US" sz="3300" b="1" kern="0" dirty="0">
                <a:solidFill>
                  <a:srgbClr val="FFFFFF"/>
                </a:solidFill>
                <a:latin typeface="Helvetica Neue" panose="02000503000000020004"/>
                <a:sym typeface="Helvetica Neue" panose="02000503000000020004"/>
              </a:rPr>
              <a:t>调查</a:t>
            </a:r>
            <a:endParaRPr lang="en-US" altLang="zh-CN" sz="3300" b="1" kern="0" dirty="0">
              <a:solidFill>
                <a:srgbClr val="FFFFFF"/>
              </a:solidFill>
              <a:latin typeface="Helvetica Neue" panose="02000503000000020004"/>
              <a:sym typeface="Helvetica Neue" panose="02000503000000020004"/>
            </a:endParaRPr>
          </a:p>
        </p:txBody>
      </p:sp>
      <p:sp>
        <p:nvSpPr>
          <p:cNvPr id="10" name="右箭头 9">
            <a:extLst>
              <a:ext uri="{FF2B5EF4-FFF2-40B4-BE49-F238E27FC236}">
                <a16:creationId xmlns:a16="http://schemas.microsoft.com/office/drawing/2014/main" id="{26613C27-0795-3F41-AEFD-246E17704BF1}"/>
              </a:ext>
            </a:extLst>
          </p:cNvPr>
          <p:cNvSpPr/>
          <p:nvPr/>
        </p:nvSpPr>
        <p:spPr>
          <a:xfrm>
            <a:off x="7215806" y="5646863"/>
            <a:ext cx="834888" cy="601834"/>
          </a:xfrm>
          <a:prstGeom prst="rightArrow">
            <a:avLst/>
          </a:prstGeom>
          <a:solidFill>
            <a:schemeClr val="accent1">
              <a:lumOff val="13529"/>
            </a:schemeClr>
          </a:solid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algn="ctr" defTabSz="410845" hangingPunct="0"/>
            <a:endParaRPr lang="zh-CN" altLang="en-US" sz="1500" kern="0">
              <a:solidFill>
                <a:srgbClr val="FFFFFF"/>
              </a:solidFill>
              <a:latin typeface="Helvetica Neue Medium"/>
              <a:sym typeface="Helvetica Neue Medium"/>
            </a:endParaRPr>
          </a:p>
        </p:txBody>
      </p:sp>
      <p:sp>
        <p:nvSpPr>
          <p:cNvPr id="11" name="文本框 10">
            <a:extLst>
              <a:ext uri="{FF2B5EF4-FFF2-40B4-BE49-F238E27FC236}">
                <a16:creationId xmlns:a16="http://schemas.microsoft.com/office/drawing/2014/main" id="{BF757D9B-6E9A-B046-97CA-80D07880A447}"/>
              </a:ext>
            </a:extLst>
          </p:cNvPr>
          <p:cNvSpPr txBox="1"/>
          <p:nvPr/>
        </p:nvSpPr>
        <p:spPr>
          <a:xfrm>
            <a:off x="8805909" y="5414880"/>
            <a:ext cx="2021117" cy="10877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300" b="1" kern="0" dirty="0">
                <a:solidFill>
                  <a:srgbClr val="FFFFFF"/>
                </a:solidFill>
                <a:latin typeface="Helvetica Neue" panose="02000503000000020004"/>
                <a:sym typeface="Helvetica Neue" panose="02000503000000020004"/>
              </a:rPr>
              <a:t>应当决定</a:t>
            </a:r>
            <a:r>
              <a:rPr lang="zh-CN" altLang="en-US" sz="3300" b="1" kern="0" dirty="0">
                <a:solidFill>
                  <a:srgbClr val="FFC000"/>
                </a:solidFill>
                <a:latin typeface="Helvetica Neue" panose="02000503000000020004"/>
                <a:sym typeface="Helvetica Neue" panose="02000503000000020004"/>
              </a:rPr>
              <a:t>恢复</a:t>
            </a:r>
            <a:r>
              <a:rPr lang="zh-CN" altLang="en-US" sz="3300" b="1" kern="0" dirty="0">
                <a:solidFill>
                  <a:srgbClr val="FFFFFF"/>
                </a:solidFill>
                <a:latin typeface="Helvetica Neue" panose="02000503000000020004"/>
                <a:sym typeface="Helvetica Neue" panose="02000503000000020004"/>
              </a:rPr>
              <a:t>调查</a:t>
            </a:r>
            <a:endParaRPr lang="en-US" altLang="zh-CN" sz="3300" b="1" kern="0" dirty="0">
              <a:solidFill>
                <a:srgbClr val="FFFFFF"/>
              </a:solidFill>
              <a:latin typeface="Helvetica Neue" panose="02000503000000020004"/>
              <a:sym typeface="Helvetica Neue" panose="02000503000000020004"/>
            </a:endParaRPr>
          </a:p>
        </p:txBody>
      </p:sp>
      <p:sp>
        <p:nvSpPr>
          <p:cNvPr id="13" name="文本框 12">
            <a:extLst>
              <a:ext uri="{FF2B5EF4-FFF2-40B4-BE49-F238E27FC236}">
                <a16:creationId xmlns:a16="http://schemas.microsoft.com/office/drawing/2014/main" id="{C9EBA7E9-0AFD-8346-BE5D-C5649D0C9070}"/>
              </a:ext>
            </a:extLst>
          </p:cNvPr>
          <p:cNvSpPr txBox="1"/>
          <p:nvPr/>
        </p:nvSpPr>
        <p:spPr>
          <a:xfrm>
            <a:off x="1318431" y="5362975"/>
            <a:ext cx="5718474" cy="108779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300" b="1" kern="0" dirty="0">
                <a:solidFill>
                  <a:srgbClr val="FFC000"/>
                </a:solidFill>
                <a:latin typeface="Helvetica Neue" panose="02000503000000020004"/>
                <a:sym typeface="Helvetica Neue" panose="02000503000000020004"/>
              </a:rPr>
              <a:t>*未履行承诺或有国务院规定的其他情形</a:t>
            </a:r>
            <a:endParaRPr lang="en-US" altLang="zh-CN" sz="3300" b="1" kern="0" dirty="0">
              <a:solidFill>
                <a:srgbClr val="FFC000"/>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715425979"/>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违法无效…"/>
          <p:cNvSpPr txBox="1"/>
          <p:nvPr/>
        </p:nvSpPr>
        <p:spPr>
          <a:xfrm>
            <a:off x="1754867" y="2263757"/>
            <a:ext cx="8535991" cy="995465"/>
          </a:xfrm>
          <a:prstGeom prst="rect">
            <a:avLst/>
          </a:prstGeom>
          <a:ln w="12700">
            <a:miter lim="400000"/>
          </a:ln>
        </p:spPr>
        <p:txBody>
          <a:bodyPr wrap="none" lIns="35719" tIns="35719" rIns="35719" bIns="35719" anchor="ctr">
            <a:spAutoFit/>
          </a:bodyPr>
          <a:lstStyle/>
          <a:p>
            <a:pPr algn="ctr" defTabSz="410845" hangingPunct="0">
              <a:defRPr sz="12000" b="0">
                <a:latin typeface="Lantinghei SC Heavy"/>
                <a:ea typeface="Lantinghei SC Heavy"/>
                <a:cs typeface="Lantinghei SC Heavy"/>
                <a:sym typeface="Lantinghei SC Heavy"/>
              </a:defRPr>
            </a:pPr>
            <a:r>
              <a:rPr lang="zh-CN" altLang="en-US" sz="6000" kern="0" dirty="0">
                <a:solidFill>
                  <a:srgbClr val="0076BA">
                    <a:lumMod val="60000"/>
                    <a:lumOff val="40000"/>
                  </a:srgbClr>
                </a:solidFill>
                <a:latin typeface="Lantinghei SC Heavy"/>
                <a:sym typeface="Lantinghei SC Heavy"/>
              </a:rPr>
              <a:t>九</a:t>
            </a:r>
            <a:r>
              <a:rPr lang="zh-CN" altLang="en-US" sz="6000" kern="0" dirty="0" smtClean="0">
                <a:solidFill>
                  <a:srgbClr val="0076BA">
                    <a:lumMod val="60000"/>
                    <a:lumOff val="40000"/>
                  </a:srgbClr>
                </a:solidFill>
                <a:latin typeface="Lantinghei SC Heavy"/>
                <a:sym typeface="Lantinghei SC Heavy"/>
              </a:rPr>
              <a:t>、关于法律责任的修订</a:t>
            </a:r>
            <a:endParaRPr lang="zh-CN" altLang="en-US" sz="6000" kern="0" dirty="0">
              <a:solidFill>
                <a:srgbClr val="0076BA">
                  <a:lumMod val="60000"/>
                  <a:lumOff val="40000"/>
                </a:srgbClr>
              </a:solidFill>
              <a:latin typeface="Lantinghei SC Heavy"/>
              <a:sym typeface="Lantinghei SC Heavy"/>
            </a:endParaRPr>
          </a:p>
        </p:txBody>
      </p:sp>
      <p:sp>
        <p:nvSpPr>
          <p:cNvPr id="3" name="文本框 2">
            <a:extLst>
              <a:ext uri="{FF2B5EF4-FFF2-40B4-BE49-F238E27FC236}">
                <a16:creationId xmlns:a16="http://schemas.microsoft.com/office/drawing/2014/main" id="{518A02DF-3A05-CE45-87FD-C4EEE0C828F5}"/>
              </a:ext>
            </a:extLst>
          </p:cNvPr>
          <p:cNvSpPr txBox="1"/>
          <p:nvPr/>
        </p:nvSpPr>
        <p:spPr>
          <a:xfrm>
            <a:off x="923544" y="3939793"/>
            <a:ext cx="10597896" cy="118013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defTabSz="410845" hangingPunct="0"/>
            <a:r>
              <a:rPr lang="zh-CN" altLang="en-US" sz="3600" b="1" kern="0" dirty="0">
                <a:solidFill>
                  <a:srgbClr val="FFFFFF"/>
                </a:solidFill>
                <a:latin typeface="Helvetica Neue" panose="02000503000000020004"/>
                <a:sym typeface="Helvetica Neue" panose="02000503000000020004"/>
              </a:rPr>
              <a:t>     要解决金融领域特别是资本市场违法违规成本过低问题           </a:t>
            </a:r>
            <a:r>
              <a:rPr lang="en-US" altLang="zh-CN" sz="3600" b="1" kern="0" dirty="0">
                <a:solidFill>
                  <a:srgbClr val="FFFFFF"/>
                </a:solidFill>
                <a:latin typeface="Helvetica Neue" panose="02000503000000020004"/>
                <a:sym typeface="Helvetica Neue" panose="02000503000000020004"/>
              </a:rPr>
              <a:t>——</a:t>
            </a:r>
            <a:r>
              <a:rPr lang="zh-CN" altLang="en-US" sz="3600" b="1" kern="0" dirty="0">
                <a:solidFill>
                  <a:srgbClr val="FFFFFF"/>
                </a:solidFill>
                <a:latin typeface="Helvetica Neue" panose="02000503000000020004"/>
                <a:sym typeface="Helvetica Neue" panose="02000503000000020004"/>
              </a:rPr>
              <a:t>中央政治局</a:t>
            </a:r>
            <a:r>
              <a:rPr lang="en-US" altLang="zh-CN" sz="3600" b="1" kern="0" dirty="0">
                <a:solidFill>
                  <a:srgbClr val="FFFFFF"/>
                </a:solidFill>
                <a:latin typeface="Helvetica Neue" panose="02000503000000020004"/>
                <a:sym typeface="Helvetica Neue" panose="02000503000000020004"/>
              </a:rPr>
              <a:t>2019</a:t>
            </a:r>
            <a:r>
              <a:rPr lang="zh-CN" altLang="en-US" sz="3600" b="1" kern="0" dirty="0">
                <a:solidFill>
                  <a:srgbClr val="FFFFFF"/>
                </a:solidFill>
                <a:latin typeface="Helvetica Neue" panose="02000503000000020004"/>
                <a:sym typeface="Helvetica Neue" panose="02000503000000020004"/>
              </a:rPr>
              <a:t>年</a:t>
            </a:r>
            <a:r>
              <a:rPr lang="en-US" altLang="zh-CN" sz="3600" b="1" kern="0" dirty="0">
                <a:solidFill>
                  <a:srgbClr val="FFFFFF"/>
                </a:solidFill>
                <a:latin typeface="Helvetica Neue" panose="02000503000000020004"/>
                <a:sym typeface="Helvetica Neue" panose="02000503000000020004"/>
              </a:rPr>
              <a:t>2</a:t>
            </a:r>
            <a:r>
              <a:rPr lang="zh-CN" altLang="en-US" sz="3600" b="1" kern="0" dirty="0">
                <a:solidFill>
                  <a:srgbClr val="FFFFFF"/>
                </a:solidFill>
                <a:latin typeface="Helvetica Neue" panose="02000503000000020004"/>
                <a:sym typeface="Helvetica Neue" panose="02000503000000020004"/>
              </a:rPr>
              <a:t>月</a:t>
            </a:r>
            <a:r>
              <a:rPr lang="en-US" altLang="zh-CN" sz="3600" b="1" kern="0" dirty="0">
                <a:solidFill>
                  <a:srgbClr val="FFFFFF"/>
                </a:solidFill>
                <a:latin typeface="Helvetica Neue" panose="02000503000000020004"/>
                <a:sym typeface="Helvetica Neue" panose="02000503000000020004"/>
              </a:rPr>
              <a:t>22</a:t>
            </a:r>
            <a:r>
              <a:rPr lang="zh-CN" altLang="en-US" sz="3600" b="1" kern="0" dirty="0">
                <a:solidFill>
                  <a:srgbClr val="FFFFFF"/>
                </a:solidFill>
                <a:latin typeface="Helvetica Neue" panose="02000503000000020004"/>
                <a:sym typeface="Helvetica Neue" panose="02000503000000020004"/>
              </a:rPr>
              <a:t>日习近平</a:t>
            </a:r>
            <a:endParaRPr lang="zh-CN" altLang="en-US" sz="36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4" name="图片 3"/>
          <p:cNvPicPr>
            <a:picLocks noChangeAspect="1"/>
          </p:cNvPicPr>
          <p:nvPr/>
        </p:nvPicPr>
        <p:blipFill>
          <a:blip r:embed="rId3"/>
          <a:stretch>
            <a:fillRect/>
          </a:stretch>
        </p:blipFill>
        <p:spPr>
          <a:xfrm>
            <a:off x="8805672" y="5808705"/>
            <a:ext cx="2405097" cy="592111"/>
          </a:xfrm>
          <a:prstGeom prst="rect">
            <a:avLst/>
          </a:prstGeom>
        </p:spPr>
      </p:pic>
    </p:spTree>
    <p:extLst>
      <p:ext uri="{BB962C8B-B14F-4D97-AF65-F5344CB8AC3E}">
        <p14:creationId xmlns:p14="http://schemas.microsoft.com/office/powerpoint/2010/main" val="1373140491"/>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16799" y="233261"/>
            <a:ext cx="11949307" cy="749244"/>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400" b="1" kern="0" dirty="0">
                <a:solidFill>
                  <a:srgbClr val="FFFFFF"/>
                </a:solidFill>
                <a:latin typeface="Helvetica Neue" panose="02000503000000020004"/>
                <a:sym typeface="Helvetica Neue" panose="02000503000000020004"/>
              </a:rPr>
              <a:t>概览：倍数罚</a:t>
            </a:r>
            <a:r>
              <a:rPr lang="en-US" altLang="zh-CN" sz="4400" b="1" kern="0" dirty="0">
                <a:solidFill>
                  <a:srgbClr val="FFFFFF"/>
                </a:solidFill>
                <a:latin typeface="Helvetica Neue" panose="02000503000000020004"/>
                <a:sym typeface="Helvetica Neue" panose="02000503000000020004"/>
              </a:rPr>
              <a:t>1-10</a:t>
            </a:r>
            <a:r>
              <a:rPr lang="zh-CN" altLang="en-US" sz="4400" b="1" kern="0" dirty="0">
                <a:solidFill>
                  <a:srgbClr val="FFFFFF"/>
                </a:solidFill>
                <a:latin typeface="Helvetica Neue" panose="02000503000000020004"/>
                <a:sym typeface="Helvetica Neue" panose="02000503000000020004"/>
              </a:rPr>
              <a:t>倍，固定金额罚</a:t>
            </a:r>
            <a:r>
              <a:rPr lang="en-US" altLang="zh-CN" sz="4400" b="1" kern="0" dirty="0">
                <a:solidFill>
                  <a:srgbClr val="FFFFFF"/>
                </a:solidFill>
                <a:latin typeface="Helvetica Neue" panose="02000503000000020004"/>
                <a:sym typeface="Helvetica Neue" panose="02000503000000020004"/>
              </a:rPr>
              <a:t>5-10</a:t>
            </a:r>
            <a:r>
              <a:rPr lang="zh-CN" altLang="en-US" sz="4400" b="1" kern="0" dirty="0">
                <a:solidFill>
                  <a:srgbClr val="FFFFFF"/>
                </a:solidFill>
                <a:latin typeface="Helvetica Neue" panose="02000503000000020004"/>
                <a:sym typeface="Helvetica Neue" panose="02000503000000020004"/>
              </a:rPr>
              <a:t>倍</a:t>
            </a:r>
            <a:endParaRPr lang="en-US" altLang="zh-CN" sz="4400" b="1" kern="0" dirty="0">
              <a:solidFill>
                <a:srgbClr val="FFFFFF"/>
              </a:solidFill>
              <a:latin typeface="Helvetica Neue" panose="02000503000000020004"/>
              <a:sym typeface="Helvetica Neue" panose="02000503000000020004"/>
            </a:endParaRPr>
          </a:p>
        </p:txBody>
      </p:sp>
      <p:sp>
        <p:nvSpPr>
          <p:cNvPr id="5" name="4">
            <a:extLst>
              <a:ext uri="{FF2B5EF4-FFF2-40B4-BE49-F238E27FC236}">
                <a16:creationId xmlns:a16="http://schemas.microsoft.com/office/drawing/2014/main" id="{5085B50A-5176-524D-98AD-2C9FFA9A0646}"/>
              </a:ext>
            </a:extLst>
          </p:cNvPr>
          <p:cNvSpPr txBox="1"/>
          <p:nvPr/>
        </p:nvSpPr>
        <p:spPr>
          <a:xfrm>
            <a:off x="5368904" y="1957208"/>
            <a:ext cx="1482778" cy="749244"/>
          </a:xfrm>
          <a:prstGeom prst="rect">
            <a:avLst/>
          </a:prstGeom>
          <a:ln w="12700">
            <a:miter lim="400000"/>
          </a:ln>
        </p:spPr>
        <p:txBody>
          <a:bodyPr wrap="none" lIns="35719" tIns="35719" rIns="35719" bIns="35719" anchor="ctr">
            <a:spAutoFit/>
          </a:bodyPr>
          <a:lstStyle>
            <a:lvl1pPr>
              <a:defRPr sz="12200" b="0">
                <a:latin typeface="Lantinghei SC Heavy"/>
                <a:ea typeface="Lantinghei SC Heavy"/>
                <a:cs typeface="Lantinghei SC Heavy"/>
                <a:sym typeface="Lantinghei SC Heavy"/>
              </a:defRPr>
            </a:lvl1pPr>
          </a:lstStyle>
          <a:p>
            <a:pPr algn="ctr" defTabSz="410845" hangingPunct="0"/>
            <a:r>
              <a:rPr lang="en-US" sz="4400" kern="0" dirty="0">
                <a:solidFill>
                  <a:srgbClr val="FFFFFF"/>
                </a:solidFill>
              </a:rPr>
              <a:t>2</a:t>
            </a:r>
            <a:r>
              <a:rPr lang="zh-CN" altLang="en-US" sz="4400" kern="0" dirty="0">
                <a:solidFill>
                  <a:srgbClr val="FFFFFF"/>
                </a:solidFill>
              </a:rPr>
              <a:t>千万</a:t>
            </a:r>
          </a:p>
        </p:txBody>
      </p:sp>
      <p:sp>
        <p:nvSpPr>
          <p:cNvPr id="6" name="5">
            <a:extLst>
              <a:ext uri="{FF2B5EF4-FFF2-40B4-BE49-F238E27FC236}">
                <a16:creationId xmlns:a16="http://schemas.microsoft.com/office/drawing/2014/main" id="{E8EE5F65-F8DC-4244-9EA2-15D8E3223B99}"/>
              </a:ext>
            </a:extLst>
          </p:cNvPr>
          <p:cNvSpPr txBox="1"/>
          <p:nvPr/>
        </p:nvSpPr>
        <p:spPr>
          <a:xfrm>
            <a:off x="7890305" y="1981021"/>
            <a:ext cx="1200650" cy="749244"/>
          </a:xfrm>
          <a:prstGeom prst="rect">
            <a:avLst/>
          </a:prstGeom>
          <a:ln w="12700">
            <a:miter lim="400000"/>
          </a:ln>
        </p:spPr>
        <p:txBody>
          <a:bodyPr wrap="none" lIns="35719" tIns="35719" rIns="35719" bIns="35719" anchor="ctr">
            <a:spAutoFit/>
          </a:bodyPr>
          <a:lstStyle>
            <a:lvl1pPr>
              <a:defRPr sz="12200" b="0">
                <a:latin typeface="Lantinghei SC Heavy"/>
                <a:ea typeface="Lantinghei SC Heavy"/>
                <a:cs typeface="Lantinghei SC Heavy"/>
                <a:sym typeface="Lantinghei SC Heavy"/>
              </a:defRPr>
            </a:lvl1pPr>
          </a:lstStyle>
          <a:p>
            <a:pPr algn="ctr" defTabSz="410845" hangingPunct="0"/>
            <a:r>
              <a:rPr lang="en-US" sz="4400" kern="0">
                <a:solidFill>
                  <a:srgbClr val="FFFFFF"/>
                </a:solidFill>
              </a:rPr>
              <a:t>10</a:t>
            </a:r>
            <a:r>
              <a:rPr lang="zh-CN" altLang="en-US" sz="4400" kern="0">
                <a:solidFill>
                  <a:srgbClr val="FFFFFF"/>
                </a:solidFill>
              </a:rPr>
              <a:t>倍</a:t>
            </a:r>
          </a:p>
        </p:txBody>
      </p:sp>
      <p:sp>
        <p:nvSpPr>
          <p:cNvPr id="7" name="13">
            <a:extLst>
              <a:ext uri="{FF2B5EF4-FFF2-40B4-BE49-F238E27FC236}">
                <a16:creationId xmlns:a16="http://schemas.microsoft.com/office/drawing/2014/main" id="{E6630172-7A47-9A4C-B685-1B241D1BE9E7}"/>
              </a:ext>
            </a:extLst>
          </p:cNvPr>
          <p:cNvSpPr txBox="1"/>
          <p:nvPr/>
        </p:nvSpPr>
        <p:spPr>
          <a:xfrm>
            <a:off x="3411758" y="1957208"/>
            <a:ext cx="636394" cy="749244"/>
          </a:xfrm>
          <a:prstGeom prst="rect">
            <a:avLst/>
          </a:prstGeom>
          <a:ln w="12700">
            <a:miter lim="400000"/>
          </a:ln>
        </p:spPr>
        <p:txBody>
          <a:bodyPr wrap="none" lIns="35719" tIns="35719" rIns="35719" bIns="35719" anchor="ctr">
            <a:spAutoFit/>
          </a:bodyPr>
          <a:lstStyle>
            <a:lvl1pPr>
              <a:defRPr sz="12200" b="0">
                <a:latin typeface="Lantinghei SC Heavy"/>
                <a:ea typeface="Lantinghei SC Heavy"/>
                <a:cs typeface="Lantinghei SC Heavy"/>
                <a:sym typeface="Lantinghei SC Heavy"/>
              </a:defRPr>
            </a:lvl1pPr>
          </a:lstStyle>
          <a:p>
            <a:pPr algn="ctr" defTabSz="410845" hangingPunct="0"/>
            <a:r>
              <a:rPr lang="en-US" sz="4400" kern="0">
                <a:solidFill>
                  <a:srgbClr val="FFFFFF"/>
                </a:solidFill>
              </a:rPr>
              <a:t>44</a:t>
            </a:r>
          </a:p>
        </p:txBody>
      </p:sp>
      <p:sp>
        <p:nvSpPr>
          <p:cNvPr id="8" name="9">
            <a:extLst>
              <a:ext uri="{FF2B5EF4-FFF2-40B4-BE49-F238E27FC236}">
                <a16:creationId xmlns:a16="http://schemas.microsoft.com/office/drawing/2014/main" id="{B5EA5467-1076-9948-ABF8-99C8F0FEB654}"/>
              </a:ext>
            </a:extLst>
          </p:cNvPr>
          <p:cNvSpPr txBox="1"/>
          <p:nvPr/>
        </p:nvSpPr>
        <p:spPr>
          <a:xfrm>
            <a:off x="1031421" y="1981021"/>
            <a:ext cx="636394" cy="749244"/>
          </a:xfrm>
          <a:prstGeom prst="rect">
            <a:avLst/>
          </a:prstGeom>
          <a:ln w="12700">
            <a:miter lim="400000"/>
          </a:ln>
        </p:spPr>
        <p:txBody>
          <a:bodyPr wrap="none" lIns="35719" tIns="35719" rIns="35719" bIns="35719" anchor="ctr">
            <a:spAutoFit/>
          </a:bodyPr>
          <a:lstStyle>
            <a:lvl1pPr>
              <a:defRPr sz="12200" b="0">
                <a:latin typeface="Lantinghei SC Heavy"/>
                <a:ea typeface="Lantinghei SC Heavy"/>
                <a:cs typeface="Lantinghei SC Heavy"/>
                <a:sym typeface="Lantinghei SC Heavy"/>
              </a:defRPr>
            </a:lvl1pPr>
          </a:lstStyle>
          <a:p>
            <a:pPr algn="ctr" defTabSz="410845" hangingPunct="0"/>
            <a:r>
              <a:rPr lang="en-US" sz="4400" kern="0" dirty="0">
                <a:solidFill>
                  <a:srgbClr val="FFFFFF"/>
                </a:solidFill>
              </a:rPr>
              <a:t>13</a:t>
            </a:r>
          </a:p>
        </p:txBody>
      </p:sp>
      <p:sp>
        <p:nvSpPr>
          <p:cNvPr id="9" name="制定…">
            <a:extLst>
              <a:ext uri="{FF2B5EF4-FFF2-40B4-BE49-F238E27FC236}">
                <a16:creationId xmlns:a16="http://schemas.microsoft.com/office/drawing/2014/main" id="{89EED158-6A83-DC40-A374-7F9EAECCA690}"/>
              </a:ext>
            </a:extLst>
          </p:cNvPr>
          <p:cNvSpPr txBox="1"/>
          <p:nvPr/>
        </p:nvSpPr>
        <p:spPr>
          <a:xfrm>
            <a:off x="659524" y="4061878"/>
            <a:ext cx="1380186" cy="579967"/>
          </a:xfrm>
          <a:prstGeom prst="rect">
            <a:avLst/>
          </a:prstGeom>
          <a:ln w="12700">
            <a:miter lim="400000"/>
          </a:ln>
        </p:spPr>
        <p:txBody>
          <a:bodyPr wrap="none" lIns="35719" tIns="35719" rIns="35719" bIns="35719" anchor="ctr">
            <a:spAutoFit/>
            <a:scene3d>
              <a:camera prst="orthographicFront"/>
              <a:lightRig rig="soft" dir="t">
                <a:rot lat="0" lon="0" rev="15600000"/>
              </a:lightRig>
            </a:scene3d>
            <a:sp3d extrusionH="57150" prstMaterial="softEdge">
              <a:bevelT w="25400" h="38100"/>
            </a:sp3d>
          </a:bodyPr>
          <a:lstStyle/>
          <a:p>
            <a:pPr algn="ctr" defTabSz="410845" hangingPunct="0">
              <a:defRPr sz="6600"/>
            </a:pPr>
            <a:r>
              <a:rPr lang="zh-CN" altLang="en-US" sz="3300" b="1" kern="0">
                <a:solidFill>
                  <a:srgbClr val="F8BA00"/>
                </a:solidFill>
                <a:latin typeface="Helvetica Neue" panose="02000503000000020004"/>
                <a:sym typeface="Helvetica Neue" panose="02000503000000020004"/>
              </a:rPr>
              <a:t>第</a:t>
            </a:r>
            <a:r>
              <a:rPr lang="en-US" altLang="zh-CN" sz="3300" b="1" kern="0">
                <a:solidFill>
                  <a:srgbClr val="F8BA00"/>
                </a:solidFill>
                <a:latin typeface="Helvetica Neue" panose="02000503000000020004"/>
                <a:sym typeface="Helvetica Neue" panose="02000503000000020004"/>
              </a:rPr>
              <a:t>13</a:t>
            </a:r>
            <a:r>
              <a:rPr lang="zh-CN" altLang="en-US" sz="3300" b="1" kern="0">
                <a:solidFill>
                  <a:srgbClr val="F8BA00"/>
                </a:solidFill>
                <a:latin typeface="Helvetica Neue" panose="02000503000000020004"/>
                <a:sym typeface="Helvetica Neue" panose="02000503000000020004"/>
              </a:rPr>
              <a:t>章</a:t>
            </a:r>
          </a:p>
        </p:txBody>
      </p:sp>
      <p:sp>
        <p:nvSpPr>
          <p:cNvPr id="10" name="Month">
            <a:extLst>
              <a:ext uri="{FF2B5EF4-FFF2-40B4-BE49-F238E27FC236}">
                <a16:creationId xmlns:a16="http://schemas.microsoft.com/office/drawing/2014/main" id="{CF5E6697-9215-2945-A280-3EA658F54677}"/>
              </a:ext>
            </a:extLst>
          </p:cNvPr>
          <p:cNvSpPr txBox="1"/>
          <p:nvPr/>
        </p:nvSpPr>
        <p:spPr>
          <a:xfrm>
            <a:off x="608228" y="3111593"/>
            <a:ext cx="1482778" cy="579967"/>
          </a:xfrm>
          <a:prstGeom prst="rect">
            <a:avLst/>
          </a:prstGeom>
          <a:ln w="12700">
            <a:miter lim="400000"/>
          </a:ln>
        </p:spPr>
        <p:txBody>
          <a:bodyPr wrap="none" lIns="35719" tIns="35719" rIns="35719" bIns="35719" anchor="ctr">
            <a:spAutoFit/>
            <a:scene3d>
              <a:camera prst="orthographicFront"/>
              <a:lightRig rig="soft" dir="t">
                <a:rot lat="0" lon="0" rev="15600000"/>
              </a:lightRig>
            </a:scene3d>
            <a:sp3d extrusionH="57150" prstMaterial="softEdge">
              <a:bevelT w="25400" h="38100"/>
            </a:sp3d>
          </a:bodyPr>
          <a:lstStyle>
            <a:lvl1pPr>
              <a:defRPr sz="6600">
                <a:solidFill>
                  <a:schemeClr val="accent5"/>
                </a:solidFill>
              </a:defRPr>
            </a:lvl1pPr>
          </a:lstStyle>
          <a:p>
            <a:pPr algn="ctr" defTabSz="410845" hangingPunct="0"/>
            <a:r>
              <a:rPr lang="en-US" sz="3300" b="1" kern="0">
                <a:solidFill>
                  <a:srgbClr val="F8BA00"/>
                </a:solidFill>
                <a:latin typeface="Helvetica Neue" panose="02000503000000020004"/>
                <a:sym typeface="Helvetica Neue" panose="02000503000000020004"/>
              </a:rPr>
              <a:t>Chapter</a:t>
            </a:r>
          </a:p>
        </p:txBody>
      </p:sp>
      <p:grpSp>
        <p:nvGrpSpPr>
          <p:cNvPr id="11" name="成组">
            <a:extLst>
              <a:ext uri="{FF2B5EF4-FFF2-40B4-BE49-F238E27FC236}">
                <a16:creationId xmlns:a16="http://schemas.microsoft.com/office/drawing/2014/main" id="{79AC47A6-6DD1-DE4C-9A6C-A75E934C1C58}"/>
              </a:ext>
            </a:extLst>
          </p:cNvPr>
          <p:cNvGrpSpPr/>
          <p:nvPr/>
        </p:nvGrpSpPr>
        <p:grpSpPr>
          <a:xfrm>
            <a:off x="510659" y="2872581"/>
            <a:ext cx="1620767" cy="284245"/>
            <a:chOff x="0" y="0"/>
            <a:chExt cx="3241533" cy="568488"/>
          </a:xfrm>
        </p:grpSpPr>
        <p:sp>
          <p:nvSpPr>
            <p:cNvPr id="12" name="线条">
              <a:extLst>
                <a:ext uri="{FF2B5EF4-FFF2-40B4-BE49-F238E27FC236}">
                  <a16:creationId xmlns:a16="http://schemas.microsoft.com/office/drawing/2014/main" id="{3CB846E2-D7DE-6847-871E-922D9DBE5174}"/>
                </a:ext>
              </a:extLst>
            </p:cNvPr>
            <p:cNvSpPr/>
            <p:nvPr/>
          </p:nvSpPr>
          <p:spPr>
            <a:xfrm>
              <a:off x="0" y="163593"/>
              <a:ext cx="3241534" cy="1"/>
            </a:xfrm>
            <a:prstGeom prst="line">
              <a:avLst/>
            </a:prstGeom>
            <a:noFill/>
            <a:ln w="63500" cap="flat">
              <a:solidFill>
                <a:srgbClr val="FFFFFF"/>
              </a:solidFill>
              <a:prstDash val="solid"/>
              <a:miter lim="400000"/>
            </a:ln>
            <a:effectLst/>
          </p:spPr>
          <p:txBody>
            <a:bodyPr wrap="square" lIns="35719" tIns="35719" rIns="35719" bIns="35719" numCol="1" anchor="ctr">
              <a:noAutofit/>
            </a:bodyPr>
            <a:lstStyle/>
            <a:p>
              <a:pPr algn="ctr" defTabSz="410845" hangingPunct="0">
                <a:defRPr sz="3000" b="0">
                  <a:latin typeface="+mn-lt"/>
                  <a:ea typeface="+mn-ea"/>
                  <a:cs typeface="+mn-cs"/>
                  <a:sym typeface="Helvetica Neue Medium"/>
                </a:defRPr>
              </a:pPr>
              <a:endParaRPr sz="1500" kern="0">
                <a:solidFill>
                  <a:srgbClr val="FFFFFF"/>
                </a:solidFill>
                <a:latin typeface="Helvetica Neue Medium"/>
                <a:sym typeface="Helvetica Neue Medium"/>
              </a:endParaRPr>
            </a:p>
          </p:txBody>
        </p:sp>
        <p:sp>
          <p:nvSpPr>
            <p:cNvPr id="13" name="三角形">
              <a:extLst>
                <a:ext uri="{FF2B5EF4-FFF2-40B4-BE49-F238E27FC236}">
                  <a16:creationId xmlns:a16="http://schemas.microsoft.com/office/drawing/2014/main" id="{32B68A43-5837-6C4F-AC61-57FD6FF2B3D7}"/>
                </a:ext>
              </a:extLst>
            </p:cNvPr>
            <p:cNvSpPr/>
            <p:nvPr/>
          </p:nvSpPr>
          <p:spPr>
            <a:xfrm rot="10800000" flipH="1">
              <a:off x="1123700" y="139700"/>
              <a:ext cx="994132" cy="428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35719" tIns="35719" rIns="35719" bIns="35719" numCol="1" anchor="ctr">
              <a:noAutofit/>
            </a:bodyPr>
            <a:lstStyle/>
            <a:p>
              <a:pPr algn="ctr" defTabSz="410845" hangingPunct="0">
                <a:defRPr sz="3000" b="0">
                  <a:solidFill>
                    <a:srgbClr val="000000"/>
                  </a:solidFill>
                  <a:latin typeface="+mn-lt"/>
                  <a:ea typeface="+mn-ea"/>
                  <a:cs typeface="+mn-cs"/>
                  <a:sym typeface="Helvetica Neue Medium"/>
                </a:defRPr>
              </a:pPr>
              <a:endParaRPr sz="1500" kern="0">
                <a:solidFill>
                  <a:srgbClr val="000000"/>
                </a:solidFill>
                <a:latin typeface="Helvetica Neue Medium"/>
                <a:sym typeface="Helvetica Neue Medium"/>
              </a:endParaRPr>
            </a:p>
          </p:txBody>
        </p:sp>
        <p:sp>
          <p:nvSpPr>
            <p:cNvPr id="14" name="三角形">
              <a:extLst>
                <a:ext uri="{FF2B5EF4-FFF2-40B4-BE49-F238E27FC236}">
                  <a16:creationId xmlns:a16="http://schemas.microsoft.com/office/drawing/2014/main" id="{10B2E5BF-408B-2D4A-A686-786B3D96ED28}"/>
                </a:ext>
              </a:extLst>
            </p:cNvPr>
            <p:cNvSpPr/>
            <p:nvPr/>
          </p:nvSpPr>
          <p:spPr>
            <a:xfrm rot="10800000" flipH="1">
              <a:off x="1123700" y="0"/>
              <a:ext cx="994132" cy="428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35719" tIns="35719" rIns="35719" bIns="35719" numCol="1" anchor="ctr">
              <a:noAutofit/>
            </a:bodyPr>
            <a:lstStyle/>
            <a:p>
              <a:pPr algn="ctr" defTabSz="410845" hangingPunct="0">
                <a:defRPr sz="3000" b="0">
                  <a:solidFill>
                    <a:srgbClr val="000000"/>
                  </a:solidFill>
                  <a:latin typeface="+mn-lt"/>
                  <a:ea typeface="+mn-ea"/>
                  <a:cs typeface="+mn-cs"/>
                  <a:sym typeface="Helvetica Neue Medium"/>
                </a:defRPr>
              </a:pPr>
              <a:endParaRPr sz="1500" kern="0">
                <a:solidFill>
                  <a:srgbClr val="000000"/>
                </a:solidFill>
                <a:latin typeface="Helvetica Neue Medium"/>
                <a:sym typeface="Helvetica Neue Medium"/>
              </a:endParaRPr>
            </a:p>
          </p:txBody>
        </p:sp>
      </p:grpSp>
      <p:grpSp>
        <p:nvGrpSpPr>
          <p:cNvPr id="15" name="成组">
            <a:extLst>
              <a:ext uri="{FF2B5EF4-FFF2-40B4-BE49-F238E27FC236}">
                <a16:creationId xmlns:a16="http://schemas.microsoft.com/office/drawing/2014/main" id="{2B82813F-DB0F-9243-9397-865DD5DDAA52}"/>
              </a:ext>
            </a:extLst>
          </p:cNvPr>
          <p:cNvGrpSpPr/>
          <p:nvPr/>
        </p:nvGrpSpPr>
        <p:grpSpPr>
          <a:xfrm>
            <a:off x="2919572" y="2875756"/>
            <a:ext cx="1620767" cy="284245"/>
            <a:chOff x="0" y="0"/>
            <a:chExt cx="3241533" cy="568488"/>
          </a:xfrm>
        </p:grpSpPr>
        <p:sp>
          <p:nvSpPr>
            <p:cNvPr id="16" name="线条">
              <a:extLst>
                <a:ext uri="{FF2B5EF4-FFF2-40B4-BE49-F238E27FC236}">
                  <a16:creationId xmlns:a16="http://schemas.microsoft.com/office/drawing/2014/main" id="{00A42DB5-4410-D543-804E-3CE98FBA7E6D}"/>
                </a:ext>
              </a:extLst>
            </p:cNvPr>
            <p:cNvSpPr/>
            <p:nvPr/>
          </p:nvSpPr>
          <p:spPr>
            <a:xfrm>
              <a:off x="0" y="163593"/>
              <a:ext cx="3241534" cy="1"/>
            </a:xfrm>
            <a:prstGeom prst="line">
              <a:avLst/>
            </a:prstGeom>
            <a:noFill/>
            <a:ln w="63500" cap="flat">
              <a:solidFill>
                <a:srgbClr val="FFFFFF"/>
              </a:solidFill>
              <a:prstDash val="solid"/>
              <a:miter lim="400000"/>
            </a:ln>
            <a:effectLst/>
          </p:spPr>
          <p:txBody>
            <a:bodyPr wrap="square" lIns="35719" tIns="35719" rIns="35719" bIns="35719" numCol="1" anchor="ctr">
              <a:noAutofit/>
            </a:bodyPr>
            <a:lstStyle/>
            <a:p>
              <a:pPr algn="ctr" defTabSz="410845" hangingPunct="0">
                <a:defRPr sz="3000" b="0">
                  <a:latin typeface="+mn-lt"/>
                  <a:ea typeface="+mn-ea"/>
                  <a:cs typeface="+mn-cs"/>
                  <a:sym typeface="Helvetica Neue Medium"/>
                </a:defRPr>
              </a:pPr>
              <a:endParaRPr sz="1500" kern="0">
                <a:solidFill>
                  <a:srgbClr val="FFFFFF"/>
                </a:solidFill>
                <a:latin typeface="Helvetica Neue Medium"/>
                <a:sym typeface="Helvetica Neue Medium"/>
              </a:endParaRPr>
            </a:p>
          </p:txBody>
        </p:sp>
        <p:sp>
          <p:nvSpPr>
            <p:cNvPr id="17" name="三角形">
              <a:extLst>
                <a:ext uri="{FF2B5EF4-FFF2-40B4-BE49-F238E27FC236}">
                  <a16:creationId xmlns:a16="http://schemas.microsoft.com/office/drawing/2014/main" id="{2263C0A0-E0FD-A44E-B3C5-3DB744B7ECC2}"/>
                </a:ext>
              </a:extLst>
            </p:cNvPr>
            <p:cNvSpPr/>
            <p:nvPr/>
          </p:nvSpPr>
          <p:spPr>
            <a:xfrm rot="10800000" flipH="1">
              <a:off x="1123700" y="139700"/>
              <a:ext cx="994132" cy="428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35719" tIns="35719" rIns="35719" bIns="35719" numCol="1" anchor="ctr">
              <a:noAutofit/>
            </a:bodyPr>
            <a:lstStyle/>
            <a:p>
              <a:pPr algn="ctr" defTabSz="410845" hangingPunct="0">
                <a:defRPr sz="3000" b="0">
                  <a:solidFill>
                    <a:srgbClr val="000000"/>
                  </a:solidFill>
                  <a:latin typeface="+mn-lt"/>
                  <a:ea typeface="+mn-ea"/>
                  <a:cs typeface="+mn-cs"/>
                  <a:sym typeface="Helvetica Neue Medium"/>
                </a:defRPr>
              </a:pPr>
              <a:endParaRPr sz="1500" kern="0">
                <a:solidFill>
                  <a:srgbClr val="000000"/>
                </a:solidFill>
                <a:latin typeface="Helvetica Neue Medium"/>
                <a:sym typeface="Helvetica Neue Medium"/>
              </a:endParaRPr>
            </a:p>
          </p:txBody>
        </p:sp>
        <p:sp>
          <p:nvSpPr>
            <p:cNvPr id="18" name="三角形">
              <a:extLst>
                <a:ext uri="{FF2B5EF4-FFF2-40B4-BE49-F238E27FC236}">
                  <a16:creationId xmlns:a16="http://schemas.microsoft.com/office/drawing/2014/main" id="{F2F806B0-91F8-4D42-B964-BA544A3CF1A3}"/>
                </a:ext>
              </a:extLst>
            </p:cNvPr>
            <p:cNvSpPr/>
            <p:nvPr/>
          </p:nvSpPr>
          <p:spPr>
            <a:xfrm rot="10800000" flipH="1">
              <a:off x="1123700" y="0"/>
              <a:ext cx="994132" cy="428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35719" tIns="35719" rIns="35719" bIns="35719" numCol="1" anchor="ctr">
              <a:noAutofit/>
            </a:bodyPr>
            <a:lstStyle/>
            <a:p>
              <a:pPr algn="ctr" defTabSz="410845" hangingPunct="0">
                <a:defRPr sz="3000" b="0">
                  <a:solidFill>
                    <a:srgbClr val="000000"/>
                  </a:solidFill>
                  <a:latin typeface="+mn-lt"/>
                  <a:ea typeface="+mn-ea"/>
                  <a:cs typeface="+mn-cs"/>
                  <a:sym typeface="Helvetica Neue Medium"/>
                </a:defRPr>
              </a:pPr>
              <a:endParaRPr sz="1500" kern="0">
                <a:solidFill>
                  <a:srgbClr val="000000"/>
                </a:solidFill>
                <a:latin typeface="Helvetica Neue Medium"/>
                <a:sym typeface="Helvetica Neue Medium"/>
              </a:endParaRPr>
            </a:p>
          </p:txBody>
        </p:sp>
      </p:grpSp>
      <p:grpSp>
        <p:nvGrpSpPr>
          <p:cNvPr id="19" name="成组">
            <a:extLst>
              <a:ext uri="{FF2B5EF4-FFF2-40B4-BE49-F238E27FC236}">
                <a16:creationId xmlns:a16="http://schemas.microsoft.com/office/drawing/2014/main" id="{77144B2A-C030-AB40-A65B-643269C64642}"/>
              </a:ext>
            </a:extLst>
          </p:cNvPr>
          <p:cNvGrpSpPr/>
          <p:nvPr/>
        </p:nvGrpSpPr>
        <p:grpSpPr>
          <a:xfrm>
            <a:off x="5299909" y="2875756"/>
            <a:ext cx="1620768" cy="284245"/>
            <a:chOff x="0" y="0"/>
            <a:chExt cx="3241533" cy="568488"/>
          </a:xfrm>
        </p:grpSpPr>
        <p:sp>
          <p:nvSpPr>
            <p:cNvPr id="20" name="线条">
              <a:extLst>
                <a:ext uri="{FF2B5EF4-FFF2-40B4-BE49-F238E27FC236}">
                  <a16:creationId xmlns:a16="http://schemas.microsoft.com/office/drawing/2014/main" id="{5649AE05-7074-324A-A572-89CF2700D772}"/>
                </a:ext>
              </a:extLst>
            </p:cNvPr>
            <p:cNvSpPr/>
            <p:nvPr/>
          </p:nvSpPr>
          <p:spPr>
            <a:xfrm>
              <a:off x="0" y="163593"/>
              <a:ext cx="3241534" cy="1"/>
            </a:xfrm>
            <a:prstGeom prst="line">
              <a:avLst/>
            </a:prstGeom>
            <a:noFill/>
            <a:ln w="63500" cap="flat">
              <a:solidFill>
                <a:srgbClr val="FFFFFF"/>
              </a:solidFill>
              <a:prstDash val="solid"/>
              <a:miter lim="400000"/>
            </a:ln>
            <a:effectLst/>
          </p:spPr>
          <p:txBody>
            <a:bodyPr wrap="square" lIns="35719" tIns="35719" rIns="35719" bIns="35719" numCol="1" anchor="ctr">
              <a:noAutofit/>
            </a:bodyPr>
            <a:lstStyle/>
            <a:p>
              <a:pPr algn="ctr" defTabSz="410845" hangingPunct="0">
                <a:defRPr sz="3000" b="0">
                  <a:latin typeface="+mn-lt"/>
                  <a:ea typeface="+mn-ea"/>
                  <a:cs typeface="+mn-cs"/>
                  <a:sym typeface="Helvetica Neue Medium"/>
                </a:defRPr>
              </a:pPr>
              <a:endParaRPr sz="1500" kern="0">
                <a:solidFill>
                  <a:srgbClr val="FFFFFF"/>
                </a:solidFill>
                <a:latin typeface="Helvetica Neue Medium"/>
                <a:sym typeface="Helvetica Neue Medium"/>
              </a:endParaRPr>
            </a:p>
          </p:txBody>
        </p:sp>
        <p:sp>
          <p:nvSpPr>
            <p:cNvPr id="21" name="三角形">
              <a:extLst>
                <a:ext uri="{FF2B5EF4-FFF2-40B4-BE49-F238E27FC236}">
                  <a16:creationId xmlns:a16="http://schemas.microsoft.com/office/drawing/2014/main" id="{494CD7D3-50F2-CC45-AEC2-DF3A90962977}"/>
                </a:ext>
              </a:extLst>
            </p:cNvPr>
            <p:cNvSpPr/>
            <p:nvPr/>
          </p:nvSpPr>
          <p:spPr>
            <a:xfrm rot="10800000" flipH="1">
              <a:off x="1123700" y="139700"/>
              <a:ext cx="994132" cy="428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35719" tIns="35719" rIns="35719" bIns="35719" numCol="1" anchor="ctr">
              <a:noAutofit/>
            </a:bodyPr>
            <a:lstStyle/>
            <a:p>
              <a:pPr algn="ctr" defTabSz="410845" hangingPunct="0">
                <a:defRPr sz="3000" b="0">
                  <a:solidFill>
                    <a:srgbClr val="000000"/>
                  </a:solidFill>
                  <a:latin typeface="+mn-lt"/>
                  <a:ea typeface="+mn-ea"/>
                  <a:cs typeface="+mn-cs"/>
                  <a:sym typeface="Helvetica Neue Medium"/>
                </a:defRPr>
              </a:pPr>
              <a:endParaRPr sz="1500" kern="0">
                <a:solidFill>
                  <a:srgbClr val="000000"/>
                </a:solidFill>
                <a:latin typeface="Helvetica Neue Medium"/>
                <a:sym typeface="Helvetica Neue Medium"/>
              </a:endParaRPr>
            </a:p>
          </p:txBody>
        </p:sp>
        <p:sp>
          <p:nvSpPr>
            <p:cNvPr id="22" name="三角形">
              <a:extLst>
                <a:ext uri="{FF2B5EF4-FFF2-40B4-BE49-F238E27FC236}">
                  <a16:creationId xmlns:a16="http://schemas.microsoft.com/office/drawing/2014/main" id="{01B2BB4E-9741-8846-B155-F86B2B6C8952}"/>
                </a:ext>
              </a:extLst>
            </p:cNvPr>
            <p:cNvSpPr/>
            <p:nvPr/>
          </p:nvSpPr>
          <p:spPr>
            <a:xfrm rot="10800000" flipH="1">
              <a:off x="1123700" y="0"/>
              <a:ext cx="994132" cy="428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35719" tIns="35719" rIns="35719" bIns="35719" numCol="1" anchor="ctr">
              <a:noAutofit/>
            </a:bodyPr>
            <a:lstStyle/>
            <a:p>
              <a:pPr algn="ctr" defTabSz="410845" hangingPunct="0">
                <a:defRPr sz="3000" b="0">
                  <a:solidFill>
                    <a:srgbClr val="000000"/>
                  </a:solidFill>
                  <a:latin typeface="+mn-lt"/>
                  <a:ea typeface="+mn-ea"/>
                  <a:cs typeface="+mn-cs"/>
                  <a:sym typeface="Helvetica Neue Medium"/>
                </a:defRPr>
              </a:pPr>
              <a:endParaRPr sz="1500" kern="0">
                <a:solidFill>
                  <a:srgbClr val="000000"/>
                </a:solidFill>
                <a:latin typeface="Helvetica Neue Medium"/>
                <a:sym typeface="Helvetica Neue Medium"/>
              </a:endParaRPr>
            </a:p>
          </p:txBody>
        </p:sp>
      </p:grpSp>
      <p:grpSp>
        <p:nvGrpSpPr>
          <p:cNvPr id="23" name="成组">
            <a:extLst>
              <a:ext uri="{FF2B5EF4-FFF2-40B4-BE49-F238E27FC236}">
                <a16:creationId xmlns:a16="http://schemas.microsoft.com/office/drawing/2014/main" id="{6F057287-2069-A849-96A7-1FD47275A5B3}"/>
              </a:ext>
            </a:extLst>
          </p:cNvPr>
          <p:cNvGrpSpPr/>
          <p:nvPr/>
        </p:nvGrpSpPr>
        <p:grpSpPr>
          <a:xfrm>
            <a:off x="7680246" y="2875756"/>
            <a:ext cx="1620768" cy="284245"/>
            <a:chOff x="0" y="0"/>
            <a:chExt cx="3241533" cy="568488"/>
          </a:xfrm>
        </p:grpSpPr>
        <p:sp>
          <p:nvSpPr>
            <p:cNvPr id="24" name="线条">
              <a:extLst>
                <a:ext uri="{FF2B5EF4-FFF2-40B4-BE49-F238E27FC236}">
                  <a16:creationId xmlns:a16="http://schemas.microsoft.com/office/drawing/2014/main" id="{82A52F2C-9A5A-544F-8A58-9B916FE4359B}"/>
                </a:ext>
              </a:extLst>
            </p:cNvPr>
            <p:cNvSpPr/>
            <p:nvPr/>
          </p:nvSpPr>
          <p:spPr>
            <a:xfrm>
              <a:off x="0" y="163593"/>
              <a:ext cx="3241534" cy="1"/>
            </a:xfrm>
            <a:prstGeom prst="line">
              <a:avLst/>
            </a:prstGeom>
            <a:noFill/>
            <a:ln w="63500" cap="flat">
              <a:solidFill>
                <a:srgbClr val="FFFFFF"/>
              </a:solidFill>
              <a:prstDash val="solid"/>
              <a:miter lim="400000"/>
            </a:ln>
            <a:effectLst/>
          </p:spPr>
          <p:txBody>
            <a:bodyPr wrap="square" lIns="35719" tIns="35719" rIns="35719" bIns="35719" numCol="1" anchor="ctr">
              <a:noAutofit/>
            </a:bodyPr>
            <a:lstStyle/>
            <a:p>
              <a:pPr algn="ctr" defTabSz="410845" hangingPunct="0">
                <a:defRPr sz="3000" b="0">
                  <a:latin typeface="+mn-lt"/>
                  <a:ea typeface="+mn-ea"/>
                  <a:cs typeface="+mn-cs"/>
                  <a:sym typeface="Helvetica Neue Medium"/>
                </a:defRPr>
              </a:pPr>
              <a:endParaRPr sz="1500" kern="0">
                <a:solidFill>
                  <a:srgbClr val="FFFFFF"/>
                </a:solidFill>
                <a:latin typeface="Helvetica Neue Medium"/>
                <a:sym typeface="Helvetica Neue Medium"/>
              </a:endParaRPr>
            </a:p>
          </p:txBody>
        </p:sp>
        <p:sp>
          <p:nvSpPr>
            <p:cNvPr id="25" name="三角形">
              <a:extLst>
                <a:ext uri="{FF2B5EF4-FFF2-40B4-BE49-F238E27FC236}">
                  <a16:creationId xmlns:a16="http://schemas.microsoft.com/office/drawing/2014/main" id="{444887C9-53E3-8C41-AC34-DC5CB9166120}"/>
                </a:ext>
              </a:extLst>
            </p:cNvPr>
            <p:cNvSpPr/>
            <p:nvPr/>
          </p:nvSpPr>
          <p:spPr>
            <a:xfrm rot="10800000" flipH="1">
              <a:off x="1123700" y="139700"/>
              <a:ext cx="994132" cy="428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35719" tIns="35719" rIns="35719" bIns="35719" numCol="1" anchor="ctr">
              <a:noAutofit/>
            </a:bodyPr>
            <a:lstStyle/>
            <a:p>
              <a:pPr algn="ctr" defTabSz="410845" hangingPunct="0">
                <a:defRPr sz="3000" b="0">
                  <a:solidFill>
                    <a:srgbClr val="000000"/>
                  </a:solidFill>
                  <a:latin typeface="+mn-lt"/>
                  <a:ea typeface="+mn-ea"/>
                  <a:cs typeface="+mn-cs"/>
                  <a:sym typeface="Helvetica Neue Medium"/>
                </a:defRPr>
              </a:pPr>
              <a:endParaRPr sz="1500" kern="0">
                <a:solidFill>
                  <a:srgbClr val="000000"/>
                </a:solidFill>
                <a:latin typeface="Helvetica Neue Medium"/>
                <a:sym typeface="Helvetica Neue Medium"/>
              </a:endParaRPr>
            </a:p>
          </p:txBody>
        </p:sp>
        <p:sp>
          <p:nvSpPr>
            <p:cNvPr id="26" name="三角形">
              <a:extLst>
                <a:ext uri="{FF2B5EF4-FFF2-40B4-BE49-F238E27FC236}">
                  <a16:creationId xmlns:a16="http://schemas.microsoft.com/office/drawing/2014/main" id="{148CC725-3444-6C48-9681-F3F9452EE809}"/>
                </a:ext>
              </a:extLst>
            </p:cNvPr>
            <p:cNvSpPr/>
            <p:nvPr/>
          </p:nvSpPr>
          <p:spPr>
            <a:xfrm rot="10800000" flipH="1">
              <a:off x="1123700" y="0"/>
              <a:ext cx="994132" cy="42878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35719" tIns="35719" rIns="35719" bIns="35719" numCol="1" anchor="ctr">
              <a:noAutofit/>
            </a:bodyPr>
            <a:lstStyle/>
            <a:p>
              <a:pPr algn="ctr" defTabSz="410845" hangingPunct="0">
                <a:defRPr sz="3000" b="0">
                  <a:solidFill>
                    <a:srgbClr val="000000"/>
                  </a:solidFill>
                  <a:latin typeface="+mn-lt"/>
                  <a:ea typeface="+mn-ea"/>
                  <a:cs typeface="+mn-cs"/>
                  <a:sym typeface="Helvetica Neue Medium"/>
                </a:defRPr>
              </a:pPr>
              <a:endParaRPr sz="1500" kern="0">
                <a:solidFill>
                  <a:srgbClr val="000000"/>
                </a:solidFill>
                <a:latin typeface="Helvetica Neue Medium"/>
                <a:sym typeface="Helvetica Neue Medium"/>
              </a:endParaRPr>
            </a:p>
          </p:txBody>
        </p:sp>
      </p:grpSp>
      <p:sp>
        <p:nvSpPr>
          <p:cNvPr id="27" name="Version">
            <a:extLst>
              <a:ext uri="{FF2B5EF4-FFF2-40B4-BE49-F238E27FC236}">
                <a16:creationId xmlns:a16="http://schemas.microsoft.com/office/drawing/2014/main" id="{CA73CC87-1161-A241-B250-DEE2128B2E34}"/>
              </a:ext>
            </a:extLst>
          </p:cNvPr>
          <p:cNvSpPr txBox="1"/>
          <p:nvPr/>
        </p:nvSpPr>
        <p:spPr>
          <a:xfrm>
            <a:off x="3281915" y="3135406"/>
            <a:ext cx="896080" cy="579967"/>
          </a:xfrm>
          <a:prstGeom prst="rect">
            <a:avLst/>
          </a:prstGeom>
          <a:ln w="12700">
            <a:miter lim="400000"/>
          </a:ln>
        </p:spPr>
        <p:txBody>
          <a:bodyPr wrap="none" lIns="35719" tIns="35719" rIns="35719" bIns="35719" anchor="ctr">
            <a:spAutoFit/>
            <a:scene3d>
              <a:camera prst="orthographicFront"/>
              <a:lightRig rig="soft" dir="t">
                <a:rot lat="0" lon="0" rev="15600000"/>
              </a:lightRig>
            </a:scene3d>
            <a:sp3d extrusionH="57150" prstMaterial="softEdge">
              <a:bevelT w="25400" h="38100"/>
            </a:sp3d>
          </a:bodyPr>
          <a:lstStyle>
            <a:lvl1pPr>
              <a:defRPr sz="6600">
                <a:solidFill>
                  <a:schemeClr val="accent5"/>
                </a:solidFill>
              </a:defRPr>
            </a:lvl1pPr>
          </a:lstStyle>
          <a:p>
            <a:pPr algn="ctr" defTabSz="410845" hangingPunct="0"/>
            <a:r>
              <a:rPr lang="en-US" sz="3300" b="1" kern="0">
                <a:solidFill>
                  <a:srgbClr val="F8BA00"/>
                </a:solidFill>
                <a:latin typeface="Helvetica Neue" panose="02000503000000020004"/>
                <a:sym typeface="Helvetica Neue" panose="02000503000000020004"/>
              </a:rPr>
              <a:t>Item</a:t>
            </a:r>
          </a:p>
        </p:txBody>
      </p:sp>
      <p:sp>
        <p:nvSpPr>
          <p:cNvPr id="28" name="版本…">
            <a:extLst>
              <a:ext uri="{FF2B5EF4-FFF2-40B4-BE49-F238E27FC236}">
                <a16:creationId xmlns:a16="http://schemas.microsoft.com/office/drawing/2014/main" id="{9B6D8D36-BC4B-C147-AB66-7747C6FF0511}"/>
              </a:ext>
            </a:extLst>
          </p:cNvPr>
          <p:cNvSpPr txBox="1"/>
          <p:nvPr/>
        </p:nvSpPr>
        <p:spPr>
          <a:xfrm>
            <a:off x="3252260" y="3807962"/>
            <a:ext cx="955391" cy="1087798"/>
          </a:xfrm>
          <a:prstGeom prst="rect">
            <a:avLst/>
          </a:prstGeom>
          <a:ln w="12700">
            <a:miter lim="400000"/>
          </a:ln>
        </p:spPr>
        <p:txBody>
          <a:bodyPr wrap="none" lIns="35719" tIns="35719" rIns="35719" bIns="35719" anchor="ctr">
            <a:spAutoFit/>
            <a:scene3d>
              <a:camera prst="orthographicFront"/>
              <a:lightRig rig="soft" dir="t">
                <a:rot lat="0" lon="0" rev="15600000"/>
              </a:lightRig>
            </a:scene3d>
            <a:sp3d extrusionH="57150" prstMaterial="softEdge">
              <a:bevelT w="25400" h="38100"/>
            </a:sp3d>
          </a:bodyPr>
          <a:lstStyle/>
          <a:p>
            <a:pPr algn="ctr" defTabSz="410845" hangingPunct="0">
              <a:defRPr sz="6600"/>
            </a:pPr>
            <a:r>
              <a:rPr lang="en-US" sz="3300" b="1" kern="0">
                <a:solidFill>
                  <a:srgbClr val="F8BA00"/>
                </a:solidFill>
                <a:latin typeface="Helvetica Neue" panose="02000503000000020004"/>
                <a:sym typeface="Helvetica Neue" panose="02000503000000020004"/>
              </a:rPr>
              <a:t>44</a:t>
            </a:r>
            <a:r>
              <a:rPr lang="zh-CN" altLang="en-US" sz="3300" b="1" kern="0">
                <a:solidFill>
                  <a:srgbClr val="F8BA00"/>
                </a:solidFill>
                <a:latin typeface="Helvetica Neue" panose="02000503000000020004"/>
                <a:sym typeface="Helvetica Neue" panose="02000503000000020004"/>
              </a:rPr>
              <a:t>条</a:t>
            </a:r>
          </a:p>
          <a:p>
            <a:pPr algn="ctr" defTabSz="410845" hangingPunct="0">
              <a:defRPr sz="6600"/>
            </a:pPr>
            <a:r>
              <a:rPr lang="zh-CN" altLang="en-US" sz="3300" b="1" kern="0">
                <a:solidFill>
                  <a:srgbClr val="F8BA00"/>
                </a:solidFill>
                <a:latin typeface="Helvetica Neue" panose="02000503000000020004"/>
                <a:sym typeface="Helvetica Neue" panose="02000503000000020004"/>
              </a:rPr>
              <a:t>规定</a:t>
            </a:r>
          </a:p>
        </p:txBody>
      </p:sp>
      <p:sp>
        <p:nvSpPr>
          <p:cNvPr id="29" name="Research">
            <a:extLst>
              <a:ext uri="{FF2B5EF4-FFF2-40B4-BE49-F238E27FC236}">
                <a16:creationId xmlns:a16="http://schemas.microsoft.com/office/drawing/2014/main" id="{F69BC4A0-56F2-DE4A-A3AC-CDBF169EDA5D}"/>
              </a:ext>
            </a:extLst>
          </p:cNvPr>
          <p:cNvSpPr txBox="1"/>
          <p:nvPr/>
        </p:nvSpPr>
        <p:spPr>
          <a:xfrm>
            <a:off x="5687902" y="3135406"/>
            <a:ext cx="844784" cy="579967"/>
          </a:xfrm>
          <a:prstGeom prst="rect">
            <a:avLst/>
          </a:prstGeom>
          <a:ln w="12700">
            <a:miter lim="400000"/>
          </a:ln>
        </p:spPr>
        <p:txBody>
          <a:bodyPr wrap="none" lIns="35719" tIns="35719" rIns="35719" bIns="35719" anchor="ctr">
            <a:spAutoFit/>
            <a:scene3d>
              <a:camera prst="orthographicFront"/>
              <a:lightRig rig="soft" dir="t">
                <a:rot lat="0" lon="0" rev="15600000"/>
              </a:lightRig>
            </a:scene3d>
            <a:sp3d extrusionH="57150" prstMaterial="softEdge">
              <a:bevelT w="25400" h="38100"/>
            </a:sp3d>
          </a:bodyPr>
          <a:lstStyle>
            <a:lvl1pPr>
              <a:defRPr sz="6600">
                <a:solidFill>
                  <a:schemeClr val="accent5"/>
                </a:solidFill>
              </a:defRPr>
            </a:lvl1pPr>
          </a:lstStyle>
          <a:p>
            <a:pPr algn="ctr" defTabSz="410845" hangingPunct="0"/>
            <a:r>
              <a:rPr lang="en-US" sz="3300" b="1" kern="0">
                <a:solidFill>
                  <a:srgbClr val="F8BA00"/>
                </a:solidFill>
                <a:latin typeface="Helvetica Neue" panose="02000503000000020004"/>
                <a:sym typeface="+mn-ea"/>
              </a:rPr>
              <a:t>Fine</a:t>
            </a:r>
          </a:p>
        </p:txBody>
      </p:sp>
      <p:sp>
        <p:nvSpPr>
          <p:cNvPr id="30" name="专题…">
            <a:extLst>
              <a:ext uri="{FF2B5EF4-FFF2-40B4-BE49-F238E27FC236}">
                <a16:creationId xmlns:a16="http://schemas.microsoft.com/office/drawing/2014/main" id="{F414C8FF-D755-AE44-9331-899ABDC660CB}"/>
              </a:ext>
            </a:extLst>
          </p:cNvPr>
          <p:cNvSpPr txBox="1"/>
          <p:nvPr/>
        </p:nvSpPr>
        <p:spPr>
          <a:xfrm>
            <a:off x="5649429" y="3740737"/>
            <a:ext cx="921728" cy="1595630"/>
          </a:xfrm>
          <a:prstGeom prst="rect">
            <a:avLst/>
          </a:prstGeom>
          <a:ln w="12700">
            <a:miter lim="400000"/>
          </a:ln>
        </p:spPr>
        <p:txBody>
          <a:bodyPr wrap="none" lIns="35719" tIns="35719" rIns="35719" bIns="35719" anchor="ctr">
            <a:spAutoFit/>
            <a:scene3d>
              <a:camera prst="orthographicFront"/>
              <a:lightRig rig="soft" dir="t">
                <a:rot lat="0" lon="0" rev="15600000"/>
              </a:lightRig>
            </a:scene3d>
            <a:sp3d extrusionH="57150" prstMaterial="softEdge">
              <a:bevelT w="25400" h="38100"/>
            </a:sp3d>
          </a:bodyPr>
          <a:lstStyle/>
          <a:p>
            <a:pPr algn="ctr" defTabSz="410845" hangingPunct="0">
              <a:defRPr sz="6600"/>
            </a:pPr>
            <a:r>
              <a:rPr lang="zh-CN" altLang="en-US" sz="3300" b="1" kern="0">
                <a:solidFill>
                  <a:srgbClr val="F8BA00"/>
                </a:solidFill>
                <a:latin typeface="Helvetica Neue" panose="02000503000000020004"/>
                <a:sym typeface="+mn-ea"/>
              </a:rPr>
              <a:t>最高</a:t>
            </a:r>
          </a:p>
          <a:p>
            <a:pPr algn="ctr" defTabSz="410845" hangingPunct="0">
              <a:defRPr sz="6600"/>
            </a:pPr>
            <a:r>
              <a:rPr lang="zh-CN" altLang="en-US" sz="3300" b="1" kern="0">
                <a:solidFill>
                  <a:srgbClr val="F8BA00"/>
                </a:solidFill>
                <a:latin typeface="Helvetica Neue" panose="02000503000000020004"/>
                <a:sym typeface="+mn-ea"/>
              </a:rPr>
              <a:t>固定</a:t>
            </a:r>
          </a:p>
          <a:p>
            <a:pPr algn="ctr" defTabSz="410845" hangingPunct="0">
              <a:defRPr sz="6600"/>
            </a:pPr>
            <a:r>
              <a:rPr lang="zh-CN" altLang="en-US" sz="3300" b="1" kern="0">
                <a:solidFill>
                  <a:srgbClr val="F8BA00"/>
                </a:solidFill>
                <a:latin typeface="Helvetica Neue" panose="02000503000000020004"/>
                <a:sym typeface="+mn-ea"/>
              </a:rPr>
              <a:t>罚额</a:t>
            </a:r>
          </a:p>
        </p:txBody>
      </p:sp>
      <p:sp>
        <p:nvSpPr>
          <p:cNvPr id="31" name="Advice">
            <a:extLst>
              <a:ext uri="{FF2B5EF4-FFF2-40B4-BE49-F238E27FC236}">
                <a16:creationId xmlns:a16="http://schemas.microsoft.com/office/drawing/2014/main" id="{D3254682-431E-4944-A1CD-4FEE52062C84}"/>
              </a:ext>
            </a:extLst>
          </p:cNvPr>
          <p:cNvSpPr txBox="1"/>
          <p:nvPr/>
        </p:nvSpPr>
        <p:spPr>
          <a:xfrm>
            <a:off x="8068239" y="3135406"/>
            <a:ext cx="844784" cy="579967"/>
          </a:xfrm>
          <a:prstGeom prst="rect">
            <a:avLst/>
          </a:prstGeom>
          <a:ln w="12700">
            <a:miter lim="400000"/>
          </a:ln>
        </p:spPr>
        <p:txBody>
          <a:bodyPr wrap="none" lIns="35719" tIns="35719" rIns="35719" bIns="35719" anchor="ctr">
            <a:spAutoFit/>
            <a:scene3d>
              <a:camera prst="orthographicFront"/>
              <a:lightRig rig="soft" dir="t">
                <a:rot lat="0" lon="0" rev="15600000"/>
              </a:lightRig>
            </a:scene3d>
            <a:sp3d extrusionH="57150" prstMaterial="softEdge">
              <a:bevelT w="25400" h="38100"/>
            </a:sp3d>
          </a:bodyPr>
          <a:lstStyle>
            <a:lvl1pPr>
              <a:defRPr sz="6600">
                <a:solidFill>
                  <a:schemeClr val="accent5"/>
                </a:solidFill>
              </a:defRPr>
            </a:lvl1pPr>
          </a:lstStyle>
          <a:p>
            <a:pPr algn="ctr" defTabSz="410845" hangingPunct="0"/>
            <a:r>
              <a:rPr lang="en-US" sz="3300" b="1" kern="0">
                <a:solidFill>
                  <a:srgbClr val="F8BA00"/>
                </a:solidFill>
                <a:latin typeface="Helvetica Neue" panose="02000503000000020004"/>
                <a:sym typeface="Helvetica Neue" panose="02000503000000020004"/>
              </a:rPr>
              <a:t>Fine</a:t>
            </a:r>
          </a:p>
        </p:txBody>
      </p:sp>
      <p:sp>
        <p:nvSpPr>
          <p:cNvPr id="32" name="征求…">
            <a:extLst>
              <a:ext uri="{FF2B5EF4-FFF2-40B4-BE49-F238E27FC236}">
                <a16:creationId xmlns:a16="http://schemas.microsoft.com/office/drawing/2014/main" id="{8D15921F-CC87-E844-A7F6-9E7172830DDD}"/>
              </a:ext>
            </a:extLst>
          </p:cNvPr>
          <p:cNvSpPr txBox="1"/>
          <p:nvPr/>
        </p:nvSpPr>
        <p:spPr>
          <a:xfrm>
            <a:off x="8029767" y="3740737"/>
            <a:ext cx="921728" cy="1595630"/>
          </a:xfrm>
          <a:prstGeom prst="rect">
            <a:avLst/>
          </a:prstGeom>
          <a:ln w="12700">
            <a:miter lim="400000"/>
          </a:ln>
        </p:spPr>
        <p:txBody>
          <a:bodyPr wrap="none" lIns="35719" tIns="35719" rIns="35719" bIns="35719" anchor="ctr">
            <a:spAutoFit/>
            <a:scene3d>
              <a:camera prst="orthographicFront"/>
              <a:lightRig rig="soft" dir="t">
                <a:rot lat="0" lon="0" rev="15600000"/>
              </a:lightRig>
            </a:scene3d>
            <a:sp3d extrusionH="57150" prstMaterial="softEdge">
              <a:bevelT w="25400" h="38100"/>
            </a:sp3d>
          </a:bodyPr>
          <a:lstStyle/>
          <a:p>
            <a:pPr algn="ctr" defTabSz="410845" hangingPunct="0">
              <a:defRPr sz="6600"/>
            </a:pPr>
            <a:r>
              <a:rPr lang="zh-CN" altLang="en-US" sz="3300" b="1" kern="0" dirty="0">
                <a:solidFill>
                  <a:srgbClr val="F8BA00"/>
                </a:solidFill>
                <a:latin typeface="Helvetica Neue" panose="02000503000000020004"/>
                <a:sym typeface="Helvetica Neue" panose="02000503000000020004"/>
              </a:rPr>
              <a:t>最高</a:t>
            </a:r>
          </a:p>
          <a:p>
            <a:pPr algn="ctr" defTabSz="410845" hangingPunct="0">
              <a:defRPr sz="6600"/>
            </a:pPr>
            <a:r>
              <a:rPr lang="zh-CN" altLang="en-US" sz="3300" b="1" kern="0" dirty="0">
                <a:solidFill>
                  <a:srgbClr val="F8BA00"/>
                </a:solidFill>
                <a:latin typeface="Helvetica Neue" panose="02000503000000020004"/>
                <a:sym typeface="Helvetica Neue" panose="02000503000000020004"/>
              </a:rPr>
              <a:t>罚款</a:t>
            </a:r>
          </a:p>
          <a:p>
            <a:pPr algn="ctr" defTabSz="410845" hangingPunct="0">
              <a:defRPr sz="6600"/>
            </a:pPr>
            <a:r>
              <a:rPr lang="zh-CN" altLang="en-US" sz="3300" b="1" kern="0" dirty="0">
                <a:solidFill>
                  <a:srgbClr val="F8BA00"/>
                </a:solidFill>
                <a:latin typeface="Helvetica Neue" panose="02000503000000020004"/>
                <a:sym typeface="Helvetica Neue" panose="02000503000000020004"/>
              </a:rPr>
              <a:t>倍数</a:t>
            </a:r>
          </a:p>
        </p:txBody>
      </p:sp>
      <p:sp>
        <p:nvSpPr>
          <p:cNvPr id="33" name="130">
            <a:extLst>
              <a:ext uri="{FF2B5EF4-FFF2-40B4-BE49-F238E27FC236}">
                <a16:creationId xmlns:a16="http://schemas.microsoft.com/office/drawing/2014/main" id="{7B99F5D5-09F9-EA4A-892F-17C22A6F6180}"/>
              </a:ext>
            </a:extLst>
          </p:cNvPr>
          <p:cNvSpPr txBox="1"/>
          <p:nvPr/>
        </p:nvSpPr>
        <p:spPr>
          <a:xfrm>
            <a:off x="10465992" y="1719446"/>
            <a:ext cx="854402" cy="1010854"/>
          </a:xfrm>
          <a:prstGeom prst="rect">
            <a:avLst/>
          </a:prstGeom>
          <a:ln w="12700">
            <a:miter lim="400000"/>
          </a:ln>
        </p:spPr>
        <p:txBody>
          <a:bodyPr wrap="none" lIns="35719" tIns="35719" rIns="35719" bIns="35719" anchor="ctr">
            <a:spAutoFit/>
          </a:bodyPr>
          <a:lstStyle>
            <a:lvl1pPr>
              <a:defRPr sz="12200" b="0">
                <a:latin typeface="Lantinghei SC Heavy"/>
                <a:ea typeface="Lantinghei SC Heavy"/>
                <a:cs typeface="Lantinghei SC Heavy"/>
                <a:sym typeface="Lantinghei SC Heavy"/>
              </a:defRPr>
            </a:lvl1pPr>
          </a:lstStyle>
          <a:p>
            <a:pPr algn="ctr" defTabSz="410845" hangingPunct="0"/>
            <a:r>
              <a:rPr lang="en-US" sz="6100" kern="0">
                <a:solidFill>
                  <a:srgbClr val="FFFFFF"/>
                </a:solidFill>
              </a:rPr>
              <a:t>∞</a:t>
            </a:r>
          </a:p>
        </p:txBody>
      </p:sp>
      <p:grpSp>
        <p:nvGrpSpPr>
          <p:cNvPr id="34" name="成组">
            <a:extLst>
              <a:ext uri="{FF2B5EF4-FFF2-40B4-BE49-F238E27FC236}">
                <a16:creationId xmlns:a16="http://schemas.microsoft.com/office/drawing/2014/main" id="{017A7554-AEEF-2F45-80C0-D934A6BEBC11}"/>
              </a:ext>
            </a:extLst>
          </p:cNvPr>
          <p:cNvGrpSpPr/>
          <p:nvPr/>
        </p:nvGrpSpPr>
        <p:grpSpPr>
          <a:xfrm>
            <a:off x="10037724" y="2888814"/>
            <a:ext cx="1620768" cy="221135"/>
            <a:chOff x="0" y="0"/>
            <a:chExt cx="3241533" cy="442268"/>
          </a:xfrm>
        </p:grpSpPr>
        <p:sp>
          <p:nvSpPr>
            <p:cNvPr id="35" name="线条">
              <a:extLst>
                <a:ext uri="{FF2B5EF4-FFF2-40B4-BE49-F238E27FC236}">
                  <a16:creationId xmlns:a16="http://schemas.microsoft.com/office/drawing/2014/main" id="{AEF0DE9A-0F14-F145-92F8-08B76D7AC9B4}"/>
                </a:ext>
              </a:extLst>
            </p:cNvPr>
            <p:cNvSpPr/>
            <p:nvPr/>
          </p:nvSpPr>
          <p:spPr>
            <a:xfrm>
              <a:off x="0" y="127271"/>
              <a:ext cx="3241534" cy="1"/>
            </a:xfrm>
            <a:prstGeom prst="line">
              <a:avLst/>
            </a:prstGeom>
            <a:noFill/>
            <a:ln w="63500" cap="flat">
              <a:solidFill>
                <a:srgbClr val="FFFFFF"/>
              </a:solidFill>
              <a:prstDash val="solid"/>
              <a:miter lim="400000"/>
            </a:ln>
            <a:effectLst/>
          </p:spPr>
          <p:txBody>
            <a:bodyPr wrap="square" lIns="35719" tIns="35719" rIns="35719" bIns="35719" numCol="1" anchor="ctr">
              <a:noAutofit/>
            </a:bodyPr>
            <a:lstStyle/>
            <a:p>
              <a:pPr algn="ctr" defTabSz="410845" hangingPunct="0">
                <a:defRPr sz="3000" b="0">
                  <a:latin typeface="+mn-lt"/>
                  <a:ea typeface="+mn-ea"/>
                  <a:cs typeface="+mn-cs"/>
                  <a:sym typeface="Helvetica Neue Medium"/>
                </a:defRPr>
              </a:pPr>
              <a:endParaRPr sz="1500" kern="0">
                <a:solidFill>
                  <a:srgbClr val="FFFFFF"/>
                </a:solidFill>
                <a:latin typeface="Helvetica Neue Medium"/>
                <a:sym typeface="Helvetica Neue Medium"/>
              </a:endParaRPr>
            </a:p>
          </p:txBody>
        </p:sp>
        <p:sp>
          <p:nvSpPr>
            <p:cNvPr id="36" name="三角形">
              <a:extLst>
                <a:ext uri="{FF2B5EF4-FFF2-40B4-BE49-F238E27FC236}">
                  <a16:creationId xmlns:a16="http://schemas.microsoft.com/office/drawing/2014/main" id="{A6074E42-18AD-C447-BBAE-1E91A74B0EA3}"/>
                </a:ext>
              </a:extLst>
            </p:cNvPr>
            <p:cNvSpPr/>
            <p:nvPr/>
          </p:nvSpPr>
          <p:spPr>
            <a:xfrm rot="10800000" flipH="1">
              <a:off x="1123700" y="108682"/>
              <a:ext cx="994132" cy="33358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cap="flat">
              <a:noFill/>
              <a:miter lim="400000"/>
            </a:ln>
            <a:effectLst/>
          </p:spPr>
          <p:txBody>
            <a:bodyPr wrap="square" lIns="35719" tIns="35719" rIns="35719" bIns="35719" numCol="1" anchor="ctr">
              <a:noAutofit/>
            </a:bodyPr>
            <a:lstStyle/>
            <a:p>
              <a:pPr algn="ctr" defTabSz="410845" hangingPunct="0">
                <a:defRPr sz="3000" b="0">
                  <a:solidFill>
                    <a:srgbClr val="000000"/>
                  </a:solidFill>
                  <a:latin typeface="+mn-lt"/>
                  <a:ea typeface="+mn-ea"/>
                  <a:cs typeface="+mn-cs"/>
                  <a:sym typeface="Helvetica Neue Medium"/>
                </a:defRPr>
              </a:pPr>
              <a:endParaRPr sz="1500" kern="0">
                <a:solidFill>
                  <a:srgbClr val="000000"/>
                </a:solidFill>
                <a:latin typeface="Helvetica Neue Medium"/>
                <a:sym typeface="Helvetica Neue Medium"/>
              </a:endParaRPr>
            </a:p>
          </p:txBody>
        </p:sp>
        <p:sp>
          <p:nvSpPr>
            <p:cNvPr id="37" name="三角形">
              <a:extLst>
                <a:ext uri="{FF2B5EF4-FFF2-40B4-BE49-F238E27FC236}">
                  <a16:creationId xmlns:a16="http://schemas.microsoft.com/office/drawing/2014/main" id="{65A916E5-5F4F-B04F-866D-4D4B56B9AD43}"/>
                </a:ext>
              </a:extLst>
            </p:cNvPr>
            <p:cNvSpPr/>
            <p:nvPr/>
          </p:nvSpPr>
          <p:spPr>
            <a:xfrm rot="10800000" flipH="1">
              <a:off x="1123700" y="0"/>
              <a:ext cx="994132" cy="3335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000000"/>
            </a:solidFill>
            <a:ln w="12700" cap="flat">
              <a:noFill/>
              <a:miter lim="400000"/>
            </a:ln>
            <a:effectLst/>
          </p:spPr>
          <p:txBody>
            <a:bodyPr wrap="square" lIns="35719" tIns="35719" rIns="35719" bIns="35719" numCol="1" anchor="ctr">
              <a:noAutofit/>
            </a:bodyPr>
            <a:lstStyle/>
            <a:p>
              <a:pPr algn="ctr" defTabSz="410845" hangingPunct="0">
                <a:defRPr sz="3000" b="0">
                  <a:solidFill>
                    <a:srgbClr val="000000"/>
                  </a:solidFill>
                  <a:latin typeface="+mn-lt"/>
                  <a:ea typeface="+mn-ea"/>
                  <a:cs typeface="+mn-cs"/>
                  <a:sym typeface="Helvetica Neue Medium"/>
                </a:defRPr>
              </a:pPr>
              <a:endParaRPr sz="1500" kern="0">
                <a:solidFill>
                  <a:srgbClr val="000000"/>
                </a:solidFill>
                <a:latin typeface="Helvetica Neue Medium"/>
                <a:sym typeface="Helvetica Neue Medium"/>
              </a:endParaRPr>
            </a:p>
          </p:txBody>
        </p:sp>
      </p:grpSp>
      <p:sp>
        <p:nvSpPr>
          <p:cNvPr id="38" name="Item">
            <a:extLst>
              <a:ext uri="{FF2B5EF4-FFF2-40B4-BE49-F238E27FC236}">
                <a16:creationId xmlns:a16="http://schemas.microsoft.com/office/drawing/2014/main" id="{E2D8B6C0-E85F-2F41-A4C1-48445A8E7DD7}"/>
              </a:ext>
            </a:extLst>
          </p:cNvPr>
          <p:cNvSpPr txBox="1"/>
          <p:nvPr/>
        </p:nvSpPr>
        <p:spPr>
          <a:xfrm>
            <a:off x="10099121" y="3171325"/>
            <a:ext cx="1543693" cy="579967"/>
          </a:xfrm>
          <a:prstGeom prst="rect">
            <a:avLst/>
          </a:prstGeom>
          <a:ln w="12700">
            <a:miter lim="400000"/>
          </a:ln>
        </p:spPr>
        <p:txBody>
          <a:bodyPr wrap="none" lIns="35719" tIns="35719" rIns="35719" bIns="35719" anchor="ctr">
            <a:spAutoFit/>
            <a:scene3d>
              <a:camera prst="orthographicFront"/>
              <a:lightRig rig="soft" dir="t">
                <a:rot lat="0" lon="0" rev="15600000"/>
              </a:lightRig>
            </a:scene3d>
            <a:sp3d extrusionH="57150" prstMaterial="softEdge">
              <a:bevelT w="25400" h="38100"/>
            </a:sp3d>
          </a:bodyPr>
          <a:lstStyle>
            <a:lvl1pPr>
              <a:defRPr sz="6600">
                <a:solidFill>
                  <a:schemeClr val="accent5"/>
                </a:solidFill>
              </a:defRPr>
            </a:lvl1pPr>
          </a:lstStyle>
          <a:p>
            <a:pPr algn="ctr" defTabSz="410845" hangingPunct="0"/>
            <a:r>
              <a:rPr lang="en-US" sz="3300" b="1" kern="0">
                <a:solidFill>
                  <a:srgbClr val="F8BA00"/>
                </a:solidFill>
                <a:latin typeface="Helvetica Neue" panose="02000503000000020004"/>
                <a:sym typeface="Helvetica Neue" panose="02000503000000020004"/>
              </a:rPr>
              <a:t>Conduct</a:t>
            </a:r>
          </a:p>
        </p:txBody>
      </p:sp>
      <p:sp>
        <p:nvSpPr>
          <p:cNvPr id="39" name="条文…">
            <a:extLst>
              <a:ext uri="{FF2B5EF4-FFF2-40B4-BE49-F238E27FC236}">
                <a16:creationId xmlns:a16="http://schemas.microsoft.com/office/drawing/2014/main" id="{8DB34EA5-DB61-4B45-AC93-90C98C82FFEA}"/>
              </a:ext>
            </a:extLst>
          </p:cNvPr>
          <p:cNvSpPr txBox="1"/>
          <p:nvPr/>
        </p:nvSpPr>
        <p:spPr>
          <a:xfrm>
            <a:off x="10410104" y="3749985"/>
            <a:ext cx="921728" cy="1595630"/>
          </a:xfrm>
          <a:prstGeom prst="rect">
            <a:avLst/>
          </a:prstGeom>
          <a:ln w="12700">
            <a:miter lim="400000"/>
          </a:ln>
        </p:spPr>
        <p:txBody>
          <a:bodyPr wrap="none" lIns="35719" tIns="35719" rIns="35719" bIns="35719" anchor="ctr">
            <a:spAutoFit/>
            <a:scene3d>
              <a:camera prst="orthographicFront"/>
              <a:lightRig rig="soft" dir="t">
                <a:rot lat="0" lon="0" rev="15600000"/>
              </a:lightRig>
            </a:scene3d>
            <a:sp3d extrusionH="57150" prstMaterial="softEdge">
              <a:bevelT w="25400" h="38100"/>
            </a:sp3d>
          </a:bodyPr>
          <a:lstStyle/>
          <a:p>
            <a:pPr algn="ctr" defTabSz="410845" hangingPunct="0">
              <a:defRPr sz="6600"/>
            </a:pPr>
            <a:r>
              <a:rPr lang="zh-CN" altLang="en-US" sz="3300" b="1" kern="0">
                <a:solidFill>
                  <a:srgbClr val="F8BA00"/>
                </a:solidFill>
                <a:latin typeface="Helvetica Neue" panose="02000503000000020004"/>
                <a:sym typeface="Helvetica Neue" panose="02000503000000020004"/>
              </a:rPr>
              <a:t>涵盖</a:t>
            </a:r>
          </a:p>
          <a:p>
            <a:pPr algn="ctr" defTabSz="410845" hangingPunct="0">
              <a:defRPr sz="6600"/>
            </a:pPr>
            <a:r>
              <a:rPr lang="zh-CN" altLang="en-US" sz="3300" b="1" kern="0">
                <a:solidFill>
                  <a:srgbClr val="F8BA00"/>
                </a:solidFill>
                <a:latin typeface="Helvetica Neue" panose="02000503000000020004"/>
                <a:sym typeface="Helvetica Neue" panose="02000503000000020004"/>
              </a:rPr>
              <a:t>诸多</a:t>
            </a:r>
          </a:p>
          <a:p>
            <a:pPr algn="ctr" defTabSz="410845" hangingPunct="0">
              <a:defRPr sz="6600"/>
            </a:pPr>
            <a:r>
              <a:rPr lang="zh-CN" altLang="en-US" sz="3300" b="1" kern="0">
                <a:solidFill>
                  <a:srgbClr val="F8BA00"/>
                </a:solidFill>
                <a:latin typeface="Helvetica Neue" panose="02000503000000020004"/>
                <a:sym typeface="Helvetica Neue" panose="02000503000000020004"/>
              </a:rPr>
              <a:t>行为</a:t>
            </a:r>
          </a:p>
        </p:txBody>
      </p:sp>
    </p:spTree>
    <p:extLst>
      <p:ext uri="{BB962C8B-B14F-4D97-AF65-F5344CB8AC3E}">
        <p14:creationId xmlns:p14="http://schemas.microsoft.com/office/powerpoint/2010/main" val="2450728016"/>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3" y="473079"/>
            <a:ext cx="9934433"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sym typeface="Helvetica Neue" panose="02000503000000020004"/>
              </a:rPr>
              <a:t>欺诈发行（第</a:t>
            </a:r>
            <a:r>
              <a:rPr lang="en-US" altLang="zh-CN" sz="4800" b="1" kern="0" dirty="0">
                <a:solidFill>
                  <a:srgbClr val="FFFFFF"/>
                </a:solidFill>
                <a:latin typeface="Helvetica Neue" panose="02000503000000020004"/>
                <a:sym typeface="Helvetica Neue" panose="02000503000000020004"/>
              </a:rPr>
              <a:t>181</a:t>
            </a:r>
            <a:r>
              <a:rPr lang="zh-CN" altLang="en-US" sz="4800" b="1" kern="0" dirty="0">
                <a:solidFill>
                  <a:srgbClr val="FFFFFF"/>
                </a:solidFill>
                <a:latin typeface="Helvetica Neue" panose="02000503000000020004"/>
                <a:sym typeface="Helvetica Neue" panose="02000503000000020004"/>
              </a:rPr>
              <a:t>条）</a:t>
            </a:r>
            <a:endParaRPr lang="en-US" altLang="zh-CN" sz="4800" b="1" kern="0" dirty="0">
              <a:solidFill>
                <a:srgbClr val="FFFFFF"/>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5A7AA42A-8556-BB4A-AD57-806FCC6C3FCC}"/>
              </a:ext>
            </a:extLst>
          </p:cNvPr>
          <p:cNvSpPr txBox="1"/>
          <p:nvPr/>
        </p:nvSpPr>
        <p:spPr>
          <a:xfrm>
            <a:off x="745272" y="1780385"/>
            <a:ext cx="9934433" cy="462722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发行人</a:t>
            </a:r>
            <a:r>
              <a:rPr lang="zh-CN" altLang="en-US" sz="3600" b="1" kern="0" dirty="0">
                <a:solidFill>
                  <a:srgbClr val="FFFFFF"/>
                </a:solidFill>
                <a:latin typeface="Helvetica Neue" panose="02000503000000020004"/>
                <a:sym typeface="Helvetica Neue" panose="02000503000000020004"/>
              </a:rPr>
              <a:t>：尚未发行的，处</a:t>
            </a:r>
            <a:r>
              <a:rPr lang="en-US" altLang="zh-CN" sz="3600" b="1" kern="0" dirty="0">
                <a:solidFill>
                  <a:srgbClr val="FFFFFF"/>
                </a:solidFill>
                <a:latin typeface="Helvetica Neue" panose="02000503000000020004"/>
                <a:sym typeface="Helvetica Neue" panose="02000503000000020004"/>
              </a:rPr>
              <a:t>200-2000</a:t>
            </a:r>
            <a:r>
              <a:rPr lang="zh-CN" altLang="en-US" sz="3600" b="1" kern="0" dirty="0">
                <a:solidFill>
                  <a:srgbClr val="FFFFFF"/>
                </a:solidFill>
                <a:latin typeface="Helvetica Neue" panose="02000503000000020004"/>
                <a:sym typeface="Helvetica Neue" panose="02000503000000020004"/>
              </a:rPr>
              <a:t>万元；已经发行的，处</a:t>
            </a:r>
            <a:r>
              <a:rPr lang="en-US" altLang="zh-CN" sz="3600" b="1" kern="0" dirty="0">
                <a:solidFill>
                  <a:srgbClr val="FFFFFF"/>
                </a:solidFill>
                <a:latin typeface="Helvetica Neue" panose="02000503000000020004"/>
                <a:sym typeface="Helvetica Neue" panose="02000503000000020004"/>
              </a:rPr>
              <a:t>10%-1</a:t>
            </a:r>
            <a:r>
              <a:rPr lang="zh-CN" altLang="en-US" sz="3600" b="1" kern="0" dirty="0">
                <a:solidFill>
                  <a:srgbClr val="FFFFFF"/>
                </a:solidFill>
                <a:latin typeface="Helvetica Neue" panose="02000503000000020004"/>
                <a:sym typeface="Helvetica Neue" panose="02000503000000020004"/>
              </a:rPr>
              <a:t>倍</a:t>
            </a:r>
            <a:endParaRPr lang="en-US" altLang="zh-CN" sz="3600" b="1" kern="0" dirty="0">
              <a:solidFill>
                <a:srgbClr val="FFFFFF"/>
              </a:solidFill>
              <a:latin typeface="Helvetica Neue" panose="02000503000000020004"/>
              <a:sym typeface="Helvetica Neue" panose="02000503000000020004"/>
            </a:endParaRPr>
          </a:p>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责任人</a:t>
            </a:r>
            <a:r>
              <a:rPr lang="zh-CN" altLang="en-US" sz="3600" b="1" kern="0" dirty="0">
                <a:solidFill>
                  <a:srgbClr val="FFFFFF"/>
                </a:solidFill>
                <a:latin typeface="Helvetica Neue" panose="02000503000000020004"/>
                <a:sym typeface="Helvetica Neue" panose="02000503000000020004"/>
              </a:rPr>
              <a:t>：处</a:t>
            </a:r>
            <a:r>
              <a:rPr lang="en-US" altLang="zh-CN" sz="3600" b="1" kern="0" dirty="0">
                <a:solidFill>
                  <a:srgbClr val="FFFFFF"/>
                </a:solidFill>
                <a:latin typeface="Helvetica Neue" panose="02000503000000020004"/>
                <a:sym typeface="Helvetica Neue" panose="02000503000000020004"/>
              </a:rPr>
              <a:t>100-1000</a:t>
            </a:r>
            <a:r>
              <a:rPr lang="zh-CN" altLang="en-US" sz="3600" b="1" kern="0" dirty="0">
                <a:solidFill>
                  <a:srgbClr val="FFFFFF"/>
                </a:solidFill>
                <a:latin typeface="Helvetica Neue" panose="02000503000000020004"/>
                <a:sym typeface="Helvetica Neue" panose="02000503000000020004"/>
              </a:rPr>
              <a:t>万元</a:t>
            </a:r>
            <a:endParaRPr lang="en-US" altLang="zh-CN" sz="3600" b="1" kern="0" dirty="0">
              <a:solidFill>
                <a:srgbClr val="FFFFFF"/>
              </a:solidFill>
              <a:latin typeface="Helvetica Neue" panose="02000503000000020004"/>
              <a:sym typeface="Helvetica Neue" panose="02000503000000020004"/>
            </a:endParaRPr>
          </a:p>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控股股东、实际控制人</a:t>
            </a:r>
            <a:r>
              <a:rPr lang="zh-CN" altLang="en-US" sz="3600" b="1" kern="0" dirty="0">
                <a:solidFill>
                  <a:srgbClr val="FFFFFF"/>
                </a:solidFill>
                <a:latin typeface="Helvetica Neue" panose="02000503000000020004"/>
                <a:sym typeface="Helvetica Neue" panose="02000503000000020004"/>
              </a:rPr>
              <a:t>：有违法所得的，处</a:t>
            </a:r>
            <a:r>
              <a:rPr lang="en-US" altLang="zh-CN" sz="3600" b="1" kern="0" dirty="0">
                <a:solidFill>
                  <a:srgbClr val="FFFFFF"/>
                </a:solidFill>
                <a:latin typeface="Helvetica Neue" panose="02000503000000020004"/>
                <a:sym typeface="Helvetica Neue" panose="02000503000000020004"/>
              </a:rPr>
              <a:t>10%-1</a:t>
            </a:r>
            <a:r>
              <a:rPr lang="zh-CN" altLang="en-US" sz="3600" b="1" kern="0" dirty="0">
                <a:solidFill>
                  <a:srgbClr val="FFFFFF"/>
                </a:solidFill>
                <a:latin typeface="Helvetica Neue" panose="02000503000000020004"/>
                <a:sym typeface="Helvetica Neue" panose="02000503000000020004"/>
              </a:rPr>
              <a:t>倍；没有违法所得或不足</a:t>
            </a:r>
            <a:r>
              <a:rPr lang="en-US" altLang="zh-CN" sz="3600" b="1" kern="0" dirty="0">
                <a:solidFill>
                  <a:srgbClr val="FFFFFF"/>
                </a:solidFill>
                <a:latin typeface="Helvetica Neue" panose="02000503000000020004"/>
                <a:sym typeface="Helvetica Neue" panose="02000503000000020004"/>
              </a:rPr>
              <a:t>2000</a:t>
            </a:r>
            <a:r>
              <a:rPr lang="zh-CN" altLang="en-US" sz="3600" b="1" kern="0" dirty="0">
                <a:solidFill>
                  <a:srgbClr val="FFFFFF"/>
                </a:solidFill>
                <a:latin typeface="Helvetica Neue" panose="02000503000000020004"/>
                <a:sym typeface="Helvetica Neue" panose="02000503000000020004"/>
              </a:rPr>
              <a:t>万元的，处</a:t>
            </a:r>
            <a:r>
              <a:rPr lang="en-US" altLang="zh-CN" sz="3600" b="1" kern="0" dirty="0">
                <a:solidFill>
                  <a:srgbClr val="FFFFFF"/>
                </a:solidFill>
                <a:latin typeface="Helvetica Neue" panose="02000503000000020004"/>
                <a:sym typeface="Helvetica Neue" panose="02000503000000020004"/>
              </a:rPr>
              <a:t>200-2000</a:t>
            </a:r>
            <a:r>
              <a:rPr lang="zh-CN" altLang="en-US" sz="3600" b="1" kern="0" dirty="0">
                <a:solidFill>
                  <a:srgbClr val="FFFFFF"/>
                </a:solidFill>
                <a:latin typeface="Helvetica Neue" panose="02000503000000020004"/>
                <a:sym typeface="Helvetica Neue" panose="02000503000000020004"/>
              </a:rPr>
              <a:t>万元</a:t>
            </a:r>
            <a:endParaRPr lang="en-US" altLang="zh-CN" sz="3600" b="1" kern="0" dirty="0">
              <a:solidFill>
                <a:srgbClr val="FFFFFF"/>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1980025366"/>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3" y="473079"/>
            <a:ext cx="9934433"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sym typeface="Helvetica Neue" panose="02000503000000020004"/>
              </a:rPr>
              <a:t>保荐人未勤勉尽责（第</a:t>
            </a:r>
            <a:r>
              <a:rPr lang="en-US" altLang="zh-CN" sz="4800" b="1" kern="0" dirty="0">
                <a:solidFill>
                  <a:srgbClr val="FFFFFF"/>
                </a:solidFill>
                <a:latin typeface="Helvetica Neue" panose="02000503000000020004"/>
                <a:sym typeface="Helvetica Neue" panose="02000503000000020004"/>
              </a:rPr>
              <a:t>182</a:t>
            </a:r>
            <a:r>
              <a:rPr lang="zh-CN" altLang="en-US" sz="4800" b="1" kern="0" dirty="0">
                <a:solidFill>
                  <a:srgbClr val="FFFFFF"/>
                </a:solidFill>
                <a:latin typeface="Helvetica Neue" panose="02000503000000020004"/>
                <a:sym typeface="Helvetica Neue" panose="02000503000000020004"/>
              </a:rPr>
              <a:t>条）</a:t>
            </a:r>
            <a:endParaRPr lang="en-US" altLang="zh-CN" sz="4800" b="1" kern="0" dirty="0">
              <a:solidFill>
                <a:srgbClr val="FFFFFF"/>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5A7AA42A-8556-BB4A-AD57-806FCC6C3FCC}"/>
              </a:ext>
            </a:extLst>
          </p:cNvPr>
          <p:cNvSpPr txBox="1"/>
          <p:nvPr/>
        </p:nvSpPr>
        <p:spPr>
          <a:xfrm>
            <a:off x="745272" y="2004756"/>
            <a:ext cx="9934433" cy="234968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保荐人</a:t>
            </a:r>
            <a:r>
              <a:rPr lang="zh-CN" altLang="en-US" sz="3600" b="1" kern="0" dirty="0">
                <a:solidFill>
                  <a:srgbClr val="FFFFFF"/>
                </a:solidFill>
                <a:latin typeface="Helvetica Neue" panose="02000503000000020004"/>
                <a:sym typeface="Helvetica Neue" panose="02000503000000020004"/>
              </a:rPr>
              <a:t>：有业务收入的，处</a:t>
            </a:r>
            <a:r>
              <a:rPr lang="en-US" altLang="zh-CN" sz="3600" b="1" kern="0" dirty="0">
                <a:solidFill>
                  <a:srgbClr val="FFFFFF"/>
                </a:solidFill>
                <a:latin typeface="Helvetica Neue" panose="02000503000000020004"/>
                <a:sym typeface="Helvetica Neue" panose="02000503000000020004"/>
              </a:rPr>
              <a:t>1-10</a:t>
            </a:r>
            <a:r>
              <a:rPr lang="zh-CN" altLang="en-US" sz="3600" b="1" kern="0" dirty="0">
                <a:solidFill>
                  <a:srgbClr val="FFFFFF"/>
                </a:solidFill>
                <a:latin typeface="Helvetica Neue" panose="02000503000000020004"/>
                <a:sym typeface="Helvetica Neue" panose="02000503000000020004"/>
              </a:rPr>
              <a:t>倍；没有业务收入或不足</a:t>
            </a:r>
            <a:r>
              <a:rPr lang="en-US" altLang="zh-CN" sz="3600" b="1" kern="0" dirty="0">
                <a:solidFill>
                  <a:srgbClr val="FFFFFF"/>
                </a:solidFill>
                <a:latin typeface="Helvetica Neue" panose="02000503000000020004"/>
                <a:sym typeface="Helvetica Neue" panose="02000503000000020004"/>
              </a:rPr>
              <a:t>100</a:t>
            </a:r>
            <a:r>
              <a:rPr lang="zh-CN" altLang="en-US" sz="3600" b="1" kern="0" dirty="0">
                <a:solidFill>
                  <a:srgbClr val="FFFFFF"/>
                </a:solidFill>
                <a:latin typeface="Helvetica Neue" panose="02000503000000020004"/>
                <a:sym typeface="Helvetica Neue" panose="02000503000000020004"/>
              </a:rPr>
              <a:t>万元的，处</a:t>
            </a:r>
            <a:r>
              <a:rPr lang="en-US" altLang="zh-CN" sz="3600" b="1" kern="0" dirty="0">
                <a:solidFill>
                  <a:srgbClr val="FFFFFF"/>
                </a:solidFill>
                <a:latin typeface="Helvetica Neue" panose="02000503000000020004"/>
                <a:sym typeface="Helvetica Neue" panose="02000503000000020004"/>
              </a:rPr>
              <a:t>100-1000</a:t>
            </a:r>
            <a:r>
              <a:rPr lang="zh-CN" altLang="en-US" sz="3600" b="1" kern="0" dirty="0">
                <a:solidFill>
                  <a:srgbClr val="FFFFFF"/>
                </a:solidFill>
                <a:latin typeface="Helvetica Neue" panose="02000503000000020004"/>
                <a:sym typeface="Helvetica Neue" panose="02000503000000020004"/>
              </a:rPr>
              <a:t>万元</a:t>
            </a:r>
            <a:endParaRPr lang="en-US" altLang="zh-CN" sz="3600" b="1" kern="0" dirty="0">
              <a:solidFill>
                <a:srgbClr val="FFFFFF"/>
              </a:solidFill>
              <a:latin typeface="Helvetica Neue" panose="02000503000000020004"/>
              <a:sym typeface="Helvetica Neue" panose="02000503000000020004"/>
            </a:endParaRPr>
          </a:p>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责任人</a:t>
            </a:r>
            <a:r>
              <a:rPr lang="zh-CN" altLang="en-US" sz="3600" b="1" kern="0" dirty="0">
                <a:solidFill>
                  <a:srgbClr val="FFFFFF"/>
                </a:solidFill>
                <a:latin typeface="Helvetica Neue" panose="02000503000000020004"/>
                <a:sym typeface="Helvetica Neue" panose="02000503000000020004"/>
              </a:rPr>
              <a:t>：处</a:t>
            </a:r>
            <a:r>
              <a:rPr lang="en-US" altLang="zh-CN" sz="3600" b="1" kern="0" dirty="0">
                <a:solidFill>
                  <a:srgbClr val="FFFFFF"/>
                </a:solidFill>
                <a:latin typeface="Helvetica Neue" panose="02000503000000020004"/>
                <a:sym typeface="Helvetica Neue" panose="02000503000000020004"/>
              </a:rPr>
              <a:t>50-500</a:t>
            </a:r>
            <a:r>
              <a:rPr lang="zh-CN" altLang="en-US" sz="3600" b="1" kern="0" dirty="0">
                <a:solidFill>
                  <a:srgbClr val="FFFFFF"/>
                </a:solidFill>
                <a:latin typeface="Helvetica Neue" panose="02000503000000020004"/>
                <a:sym typeface="Helvetica Neue" panose="02000503000000020004"/>
              </a:rPr>
              <a:t>万元</a:t>
            </a:r>
            <a:endParaRPr lang="en-US" altLang="zh-CN" sz="3600" b="1" kern="0" dirty="0">
              <a:solidFill>
                <a:srgbClr val="FFFFFF"/>
              </a:solidFill>
              <a:latin typeface="Helvetica Neue" panose="02000503000000020004"/>
              <a:sym typeface="Helvetica Neue" panose="02000503000000020004"/>
            </a:endParaRPr>
          </a:p>
        </p:txBody>
      </p:sp>
      <p:pic>
        <p:nvPicPr>
          <p:cNvPr id="5" name="图片 4"/>
          <p:cNvPicPr>
            <a:picLocks noChangeAspect="1"/>
          </p:cNvPicPr>
          <p:nvPr/>
        </p:nvPicPr>
        <p:blipFill>
          <a:blip r:embed="rId2"/>
          <a:stretch>
            <a:fillRect/>
          </a:stretch>
        </p:blipFill>
        <p:spPr>
          <a:xfrm>
            <a:off x="8805672" y="5808705"/>
            <a:ext cx="2405097" cy="592111"/>
          </a:xfrm>
          <a:prstGeom prst="rect">
            <a:avLst/>
          </a:prstGeom>
        </p:spPr>
      </p:pic>
    </p:spTree>
    <p:extLst>
      <p:ext uri="{BB962C8B-B14F-4D97-AF65-F5344CB8AC3E}">
        <p14:creationId xmlns:p14="http://schemas.microsoft.com/office/powerpoint/2010/main" val="723463539"/>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945330" y="218655"/>
            <a:ext cx="8450981" cy="6432402"/>
          </a:xfrm>
        </p:spPr>
        <p:txBody>
          <a:bodyPr>
            <a:noAutofit/>
          </a:bodyPr>
          <a:lstStyle/>
          <a:p>
            <a:pPr algn="l">
              <a:lnSpc>
                <a:spcPts val="4500"/>
              </a:lnSpc>
            </a:pPr>
            <a:r>
              <a:rPr lang="zh-CN" altLang="en-US" sz="2800" kern="1200" dirty="0">
                <a:solidFill>
                  <a:schemeClr val="tx1"/>
                </a:solidFill>
                <a:latin typeface="Lantinghei SC Demibold"/>
                <a:ea typeface="Lantinghei SC Demibold"/>
                <a:cs typeface="Lantinghei SC Demibold"/>
              </a:rPr>
              <a:t>一、新</a:t>
            </a:r>
            <a:r>
              <a:rPr lang="en-US" altLang="zh-CN" sz="2800" kern="1200" dirty="0">
                <a:solidFill>
                  <a:schemeClr val="tx1"/>
                </a:solidFill>
                <a:latin typeface="Lantinghei SC Demibold"/>
                <a:ea typeface="Lantinghei SC Demibold"/>
                <a:cs typeface="Lantinghei SC Demibold"/>
              </a:rPr>
              <a:t>《</a:t>
            </a:r>
            <a:r>
              <a:rPr lang="zh-CN" altLang="en-US" sz="2800" kern="1200" dirty="0">
                <a:solidFill>
                  <a:schemeClr val="tx1"/>
                </a:solidFill>
                <a:latin typeface="Lantinghei SC Demibold"/>
                <a:ea typeface="Lantinghei SC Demibold"/>
                <a:cs typeface="Lantinghei SC Demibold"/>
              </a:rPr>
              <a:t>证券法</a:t>
            </a:r>
            <a:r>
              <a:rPr lang="en-US" altLang="zh-CN" sz="2800" kern="1200" dirty="0">
                <a:solidFill>
                  <a:schemeClr val="tx1"/>
                </a:solidFill>
                <a:latin typeface="Lantinghei SC Demibold"/>
                <a:ea typeface="Lantinghei SC Demibold"/>
                <a:cs typeface="Lantinghei SC Demibold"/>
              </a:rPr>
              <a:t>》</a:t>
            </a:r>
            <a:r>
              <a:rPr lang="zh-CN" altLang="en-US" sz="2800" kern="1200" dirty="0">
                <a:solidFill>
                  <a:schemeClr val="tx1"/>
                </a:solidFill>
                <a:latin typeface="Lantinghei SC Demibold"/>
                <a:ea typeface="Lantinghei SC Demibold"/>
                <a:cs typeface="Lantinghei SC Demibold"/>
              </a:rPr>
              <a:t>修订的背景和概况</a:t>
            </a:r>
            <a:r>
              <a:rPr lang="en-US" altLang="zh-CN" sz="2800" kern="1200" dirty="0">
                <a:solidFill>
                  <a:schemeClr val="tx1"/>
                </a:solidFill>
                <a:latin typeface="Lantinghei SC Demibold"/>
                <a:ea typeface="Lantinghei SC Demibold"/>
                <a:cs typeface="Lantinghei SC Demibold"/>
              </a:rPr>
              <a:t/>
            </a:r>
            <a:br>
              <a:rPr lang="en-US" altLang="zh-CN" sz="2800" kern="1200" dirty="0">
                <a:solidFill>
                  <a:schemeClr val="tx1"/>
                </a:solidFill>
                <a:latin typeface="Lantinghei SC Demibold"/>
                <a:ea typeface="Lantinghei SC Demibold"/>
                <a:cs typeface="Lantinghei SC Demibold"/>
              </a:rPr>
            </a:br>
            <a:r>
              <a:rPr lang="zh-CN" altLang="en-US" sz="2800" kern="1200" dirty="0">
                <a:solidFill>
                  <a:schemeClr val="tx1"/>
                </a:solidFill>
                <a:latin typeface="Lantinghei SC Demibold"/>
                <a:ea typeface="Lantinghei SC Demibold"/>
                <a:cs typeface="Lantinghei SC Demibold"/>
              </a:rPr>
              <a:t>二、关于证券范围及法律域外效力的修订及其影响</a:t>
            </a:r>
            <a:r>
              <a:rPr lang="en-US" altLang="zh-CN" sz="2800" kern="1200" dirty="0">
                <a:solidFill>
                  <a:schemeClr val="tx1"/>
                </a:solidFill>
                <a:latin typeface="Lantinghei SC Demibold"/>
                <a:ea typeface="Lantinghei SC Demibold"/>
                <a:cs typeface="Lantinghei SC Demibold"/>
              </a:rPr>
              <a:t/>
            </a:r>
            <a:br>
              <a:rPr lang="en-US" altLang="zh-CN" sz="2800" kern="1200" dirty="0">
                <a:solidFill>
                  <a:schemeClr val="tx1"/>
                </a:solidFill>
                <a:latin typeface="Lantinghei SC Demibold"/>
                <a:ea typeface="Lantinghei SC Demibold"/>
                <a:cs typeface="Lantinghei SC Demibold"/>
              </a:rPr>
            </a:br>
            <a:r>
              <a:rPr lang="zh-CN" altLang="en-US" sz="2800" kern="1200" dirty="0">
                <a:solidFill>
                  <a:schemeClr val="tx1"/>
                </a:solidFill>
                <a:latin typeface="Lantinghei SC Demibold"/>
                <a:ea typeface="Lantinghei SC Demibold"/>
                <a:cs typeface="Lantinghei SC Demibold"/>
              </a:rPr>
              <a:t>三、关于证券发行制度的修订及其影响</a:t>
            </a:r>
            <a:r>
              <a:rPr lang="en-US" altLang="zh-CN" sz="2800" kern="1200" dirty="0">
                <a:solidFill>
                  <a:schemeClr val="tx1"/>
                </a:solidFill>
                <a:latin typeface="Lantinghei SC Demibold"/>
                <a:ea typeface="Lantinghei SC Demibold"/>
                <a:cs typeface="Lantinghei SC Demibold"/>
              </a:rPr>
              <a:t/>
            </a:r>
            <a:br>
              <a:rPr lang="en-US" altLang="zh-CN" sz="2800" kern="1200" dirty="0">
                <a:solidFill>
                  <a:schemeClr val="tx1"/>
                </a:solidFill>
                <a:latin typeface="Lantinghei SC Demibold"/>
                <a:ea typeface="Lantinghei SC Demibold"/>
                <a:cs typeface="Lantinghei SC Demibold"/>
              </a:rPr>
            </a:br>
            <a:r>
              <a:rPr lang="zh-CN" altLang="en-US" sz="2800" kern="1200" dirty="0">
                <a:solidFill>
                  <a:schemeClr val="tx1"/>
                </a:solidFill>
                <a:latin typeface="Lantinghei SC Demibold"/>
                <a:ea typeface="Lantinghei SC Demibold"/>
                <a:cs typeface="Lantinghei SC Demibold"/>
              </a:rPr>
              <a:t>四、关于证券交易制度的修订及其影响</a:t>
            </a:r>
            <a:r>
              <a:rPr lang="en-US" altLang="zh-CN" sz="2800" kern="1200" dirty="0">
                <a:solidFill>
                  <a:schemeClr val="tx1"/>
                </a:solidFill>
                <a:latin typeface="Lantinghei SC Demibold"/>
                <a:ea typeface="Lantinghei SC Demibold"/>
                <a:cs typeface="Lantinghei SC Demibold"/>
              </a:rPr>
              <a:t/>
            </a:r>
            <a:br>
              <a:rPr lang="en-US" altLang="zh-CN" sz="2800" kern="1200" dirty="0">
                <a:solidFill>
                  <a:schemeClr val="tx1"/>
                </a:solidFill>
                <a:latin typeface="Lantinghei SC Demibold"/>
                <a:ea typeface="Lantinghei SC Demibold"/>
                <a:cs typeface="Lantinghei SC Demibold"/>
              </a:rPr>
            </a:br>
            <a:r>
              <a:rPr lang="zh-CN" altLang="en-US" sz="2800" kern="1200" dirty="0">
                <a:solidFill>
                  <a:schemeClr val="tx1"/>
                </a:solidFill>
                <a:latin typeface="Lantinghei SC Demibold"/>
                <a:ea typeface="Lantinghei SC Demibold"/>
                <a:cs typeface="Lantinghei SC Demibold"/>
              </a:rPr>
              <a:t>五、关于信息披露制度的修订及其影响</a:t>
            </a:r>
            <a:r>
              <a:rPr lang="en-US" altLang="zh-CN" sz="2800" kern="1200" dirty="0">
                <a:solidFill>
                  <a:schemeClr val="tx1"/>
                </a:solidFill>
                <a:latin typeface="Lantinghei SC Demibold"/>
                <a:ea typeface="Lantinghei SC Demibold"/>
                <a:cs typeface="Lantinghei SC Demibold"/>
              </a:rPr>
              <a:t/>
            </a:r>
            <a:br>
              <a:rPr lang="en-US" altLang="zh-CN" sz="2800" kern="1200" dirty="0">
                <a:solidFill>
                  <a:schemeClr val="tx1"/>
                </a:solidFill>
                <a:latin typeface="Lantinghei SC Demibold"/>
                <a:ea typeface="Lantinghei SC Demibold"/>
                <a:cs typeface="Lantinghei SC Demibold"/>
              </a:rPr>
            </a:br>
            <a:r>
              <a:rPr lang="zh-CN" altLang="en-US" sz="2800" kern="1200" dirty="0">
                <a:solidFill>
                  <a:schemeClr val="tx1"/>
                </a:solidFill>
                <a:latin typeface="Lantinghei SC Demibold"/>
                <a:ea typeface="Lantinghei SC Demibold"/>
                <a:cs typeface="Lantinghei SC Demibold"/>
              </a:rPr>
              <a:t>六、关于投资者保护的制度及其影响</a:t>
            </a:r>
            <a:r>
              <a:rPr lang="en-US" altLang="zh-CN" sz="2800" kern="1200" dirty="0">
                <a:solidFill>
                  <a:schemeClr val="tx1"/>
                </a:solidFill>
                <a:latin typeface="Lantinghei SC Demibold"/>
                <a:ea typeface="Lantinghei SC Demibold"/>
                <a:cs typeface="Lantinghei SC Demibold"/>
              </a:rPr>
              <a:t/>
            </a:r>
            <a:br>
              <a:rPr lang="en-US" altLang="zh-CN" sz="2800" kern="1200" dirty="0">
                <a:solidFill>
                  <a:schemeClr val="tx1"/>
                </a:solidFill>
                <a:latin typeface="Lantinghei SC Demibold"/>
                <a:ea typeface="Lantinghei SC Demibold"/>
                <a:cs typeface="Lantinghei SC Demibold"/>
              </a:rPr>
            </a:br>
            <a:r>
              <a:rPr lang="zh-CN" altLang="en-US" sz="2800" kern="1200" dirty="0">
                <a:solidFill>
                  <a:schemeClr val="tx1"/>
                </a:solidFill>
                <a:latin typeface="Lantinghei SC Demibold"/>
                <a:ea typeface="Lantinghei SC Demibold"/>
                <a:cs typeface="Lantinghei SC Demibold"/>
              </a:rPr>
              <a:t>七、关于券商和中介机构制度的修订及其影响</a:t>
            </a:r>
            <a:r>
              <a:rPr lang="en-US" altLang="zh-CN" sz="2800" kern="1200" dirty="0">
                <a:solidFill>
                  <a:schemeClr val="tx1"/>
                </a:solidFill>
                <a:latin typeface="Lantinghei SC Demibold"/>
                <a:ea typeface="Lantinghei SC Demibold"/>
                <a:cs typeface="Lantinghei SC Demibold"/>
              </a:rPr>
              <a:t/>
            </a:r>
            <a:br>
              <a:rPr lang="en-US" altLang="zh-CN" sz="2800" kern="1200" dirty="0">
                <a:solidFill>
                  <a:schemeClr val="tx1"/>
                </a:solidFill>
                <a:latin typeface="Lantinghei SC Demibold"/>
                <a:ea typeface="Lantinghei SC Demibold"/>
                <a:cs typeface="Lantinghei SC Demibold"/>
              </a:rPr>
            </a:br>
            <a:r>
              <a:rPr lang="zh-CN" altLang="en-US" sz="2800" kern="1200" dirty="0">
                <a:solidFill>
                  <a:schemeClr val="tx1"/>
                </a:solidFill>
                <a:latin typeface="Lantinghei SC Demibold"/>
                <a:ea typeface="Lantinghei SC Demibold"/>
                <a:cs typeface="Lantinghei SC Demibold"/>
              </a:rPr>
              <a:t>八、关于监管执法保障的修订及其影响</a:t>
            </a:r>
            <a:r>
              <a:rPr lang="en-US" altLang="zh-CN" sz="2800" kern="1200" dirty="0">
                <a:solidFill>
                  <a:schemeClr val="tx1"/>
                </a:solidFill>
                <a:latin typeface="Lantinghei SC Demibold"/>
                <a:ea typeface="Lantinghei SC Demibold"/>
                <a:cs typeface="Lantinghei SC Demibold"/>
              </a:rPr>
              <a:t/>
            </a:r>
            <a:br>
              <a:rPr lang="en-US" altLang="zh-CN" sz="2800" kern="1200" dirty="0">
                <a:solidFill>
                  <a:schemeClr val="tx1"/>
                </a:solidFill>
                <a:latin typeface="Lantinghei SC Demibold"/>
                <a:ea typeface="Lantinghei SC Demibold"/>
                <a:cs typeface="Lantinghei SC Demibold"/>
              </a:rPr>
            </a:br>
            <a:r>
              <a:rPr lang="zh-CN" altLang="en-US" sz="2800" kern="1200" dirty="0">
                <a:solidFill>
                  <a:schemeClr val="tx1"/>
                </a:solidFill>
                <a:latin typeface="Lantinghei SC Demibold"/>
                <a:ea typeface="Lantinghei SC Demibold"/>
                <a:cs typeface="Lantinghei SC Demibold"/>
              </a:rPr>
              <a:t>九、关于法律责任的修订及其影响</a:t>
            </a:r>
            <a:r>
              <a:rPr lang="en-US" altLang="zh-CN" sz="2800" kern="1200" dirty="0">
                <a:solidFill>
                  <a:schemeClr val="tx1"/>
                </a:solidFill>
                <a:latin typeface="Lantinghei SC Demibold"/>
                <a:ea typeface="Lantinghei SC Demibold"/>
                <a:cs typeface="Lantinghei SC Demibold"/>
              </a:rPr>
              <a:t/>
            </a:r>
            <a:br>
              <a:rPr lang="en-US" altLang="zh-CN" sz="2800" kern="1200" dirty="0">
                <a:solidFill>
                  <a:schemeClr val="tx1"/>
                </a:solidFill>
                <a:latin typeface="Lantinghei SC Demibold"/>
                <a:ea typeface="Lantinghei SC Demibold"/>
                <a:cs typeface="Lantinghei SC Demibold"/>
              </a:rPr>
            </a:br>
            <a:r>
              <a:rPr lang="zh-CN" altLang="en-US" sz="2800" kern="1200" dirty="0">
                <a:solidFill>
                  <a:schemeClr val="tx1"/>
                </a:solidFill>
                <a:latin typeface="Lantinghei SC Demibold"/>
                <a:ea typeface="Lantinghei SC Demibold"/>
                <a:cs typeface="Lantinghei SC Demibold"/>
              </a:rPr>
              <a:t>十、若干工作建议</a:t>
            </a:r>
          </a:p>
        </p:txBody>
      </p:sp>
      <p:sp>
        <p:nvSpPr>
          <p:cNvPr id="3" name="文本框 2">
            <a:extLst>
              <a:ext uri="{FF2B5EF4-FFF2-40B4-BE49-F238E27FC236}">
                <a16:creationId xmlns:a16="http://schemas.microsoft.com/office/drawing/2014/main" id="{E75CC0D0-059B-CD4C-B77B-3A79574C495C}"/>
              </a:ext>
            </a:extLst>
          </p:cNvPr>
          <p:cNvSpPr txBox="1"/>
          <p:nvPr/>
        </p:nvSpPr>
        <p:spPr>
          <a:xfrm>
            <a:off x="1155665" y="1995517"/>
            <a:ext cx="1180131" cy="26997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eaVert" wrap="square" lIns="35719" tIns="35719" rIns="35719" bIns="35719" numCol="1" spcCol="38100" rtlCol="0" anchor="ctr">
            <a:spAutoFit/>
          </a:bodyPr>
          <a:lstStyle/>
          <a:p>
            <a:pPr>
              <a:lnSpc>
                <a:spcPct val="150000"/>
              </a:lnSpc>
            </a:pPr>
            <a:r>
              <a:rPr lang="zh-CN" altLang="en-US" sz="4800" dirty="0" smtClean="0">
                <a:solidFill>
                  <a:srgbClr val="FFC000"/>
                </a:solidFill>
              </a:rPr>
              <a:t>目 </a:t>
            </a:r>
            <a:r>
              <a:rPr lang="zh-CN" altLang="en-US" sz="4800" dirty="0">
                <a:solidFill>
                  <a:srgbClr val="FFC000"/>
                </a:solidFill>
              </a:rPr>
              <a:t>录</a:t>
            </a:r>
            <a:endParaRPr lang="zh-CN" altLang="en-US" sz="4800" b="1"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Tree>
    <p:extLst>
      <p:ext uri="{BB962C8B-B14F-4D97-AF65-F5344CB8AC3E}">
        <p14:creationId xmlns:p14="http://schemas.microsoft.com/office/powerpoint/2010/main" val="1271170225"/>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3" y="473079"/>
            <a:ext cx="9934433"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sym typeface="Helvetica Neue" panose="02000503000000020004"/>
              </a:rPr>
              <a:t>短线交易（第</a:t>
            </a:r>
            <a:r>
              <a:rPr lang="en-US" altLang="zh-CN" sz="4800" b="1" kern="0" dirty="0">
                <a:solidFill>
                  <a:srgbClr val="FFFFFF"/>
                </a:solidFill>
                <a:latin typeface="Helvetica Neue" panose="02000503000000020004"/>
                <a:sym typeface="Helvetica Neue" panose="02000503000000020004"/>
              </a:rPr>
              <a:t>189</a:t>
            </a:r>
            <a:r>
              <a:rPr lang="zh-CN" altLang="en-US" sz="4800" b="1" kern="0" dirty="0">
                <a:solidFill>
                  <a:srgbClr val="FFFFFF"/>
                </a:solidFill>
                <a:latin typeface="Helvetica Neue" panose="02000503000000020004"/>
                <a:sym typeface="Helvetica Neue" panose="02000503000000020004"/>
              </a:rPr>
              <a:t>条）</a:t>
            </a:r>
            <a:endParaRPr lang="en-US" altLang="zh-CN" sz="4800" b="1" kern="0" dirty="0">
              <a:solidFill>
                <a:srgbClr val="FFFFFF"/>
              </a:solidFill>
              <a:latin typeface="Helvetica Neue" panose="02000503000000020004"/>
              <a:sym typeface="Helvetica Neue" panose="02000503000000020004"/>
            </a:endParaRPr>
          </a:p>
        </p:txBody>
      </p:sp>
      <p:sp>
        <p:nvSpPr>
          <p:cNvPr id="5" name="文本框 4">
            <a:extLst>
              <a:ext uri="{FF2B5EF4-FFF2-40B4-BE49-F238E27FC236}">
                <a16:creationId xmlns:a16="http://schemas.microsoft.com/office/drawing/2014/main" id="{9CC71EE6-B602-A244-BA0B-B289CA64BCE9}"/>
              </a:ext>
            </a:extLst>
          </p:cNvPr>
          <p:cNvSpPr txBox="1"/>
          <p:nvPr/>
        </p:nvSpPr>
        <p:spPr>
          <a:xfrm>
            <a:off x="745272" y="1673831"/>
            <a:ext cx="9934433" cy="626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警告，并处</a:t>
            </a:r>
            <a:r>
              <a:rPr lang="en-US" altLang="zh-CN" sz="3600" b="1" kern="0" dirty="0">
                <a:solidFill>
                  <a:srgbClr val="FFC000"/>
                </a:solidFill>
                <a:latin typeface="Helvetica Neue" panose="02000503000000020004"/>
                <a:sym typeface="Helvetica Neue" panose="02000503000000020004"/>
              </a:rPr>
              <a:t>10-100</a:t>
            </a:r>
            <a:r>
              <a:rPr lang="zh-CN" altLang="en-US" sz="3600" b="1" kern="0" dirty="0">
                <a:solidFill>
                  <a:srgbClr val="FFC000"/>
                </a:solidFill>
                <a:latin typeface="Helvetica Neue" panose="02000503000000020004"/>
                <a:sym typeface="Helvetica Neue" panose="02000503000000020004"/>
              </a:rPr>
              <a:t>万元；第</a:t>
            </a:r>
            <a:r>
              <a:rPr lang="en-US" altLang="zh-CN" sz="3600" b="1" kern="0" dirty="0">
                <a:solidFill>
                  <a:srgbClr val="FFC000"/>
                </a:solidFill>
                <a:latin typeface="Helvetica Neue" panose="02000503000000020004"/>
                <a:sym typeface="Helvetica Neue" panose="02000503000000020004"/>
              </a:rPr>
              <a:t>44</a:t>
            </a:r>
            <a:r>
              <a:rPr lang="zh-CN" altLang="en-US" sz="3600" b="1" kern="0" dirty="0">
                <a:solidFill>
                  <a:srgbClr val="FFC000"/>
                </a:solidFill>
                <a:latin typeface="Helvetica Neue" panose="02000503000000020004"/>
                <a:sym typeface="Helvetica Neue" panose="02000503000000020004"/>
              </a:rPr>
              <a:t>条归入权</a:t>
            </a:r>
            <a:endParaRPr lang="en-US" altLang="zh-CN" sz="3600" b="1" kern="0" dirty="0">
              <a:solidFill>
                <a:srgbClr val="FFC000"/>
              </a:solidFill>
              <a:latin typeface="Helvetica Neue" panose="02000503000000020004"/>
              <a:sym typeface="Helvetica Neue" panose="02000503000000020004"/>
            </a:endParaRPr>
          </a:p>
        </p:txBody>
      </p:sp>
      <p:graphicFrame>
        <p:nvGraphicFramePr>
          <p:cNvPr id="6" name="表格 5">
            <a:extLst>
              <a:ext uri="{FF2B5EF4-FFF2-40B4-BE49-F238E27FC236}">
                <a16:creationId xmlns:a16="http://schemas.microsoft.com/office/drawing/2014/main" id="{0E817872-3878-2643-9C2A-30A7D34B7BE3}"/>
              </a:ext>
            </a:extLst>
          </p:cNvPr>
          <p:cNvGraphicFramePr/>
          <p:nvPr>
            <p:custDataLst>
              <p:tags r:id="rId1"/>
            </p:custDataLst>
            <p:extLst/>
          </p:nvPr>
        </p:nvGraphicFramePr>
        <p:xfrm>
          <a:off x="740193" y="2685037"/>
          <a:ext cx="9934433" cy="3795276"/>
        </p:xfrm>
        <a:graphic>
          <a:graphicData uri="http://schemas.openxmlformats.org/drawingml/2006/table">
            <a:tbl>
              <a:tblPr firstRow="1" bandRow="1">
                <a:tableStyleId>{5940675A-B579-460E-94D1-54222C63F5DA}</a:tableStyleId>
              </a:tblPr>
              <a:tblGrid>
                <a:gridCol w="4956187">
                  <a:extLst>
                    <a:ext uri="{9D8B030D-6E8A-4147-A177-3AD203B41FA5}">
                      <a16:colId xmlns:a16="http://schemas.microsoft.com/office/drawing/2014/main" val="20000"/>
                    </a:ext>
                  </a:extLst>
                </a:gridCol>
                <a:gridCol w="4978246">
                  <a:extLst>
                    <a:ext uri="{9D8B030D-6E8A-4147-A177-3AD203B41FA5}">
                      <a16:colId xmlns:a16="http://schemas.microsoft.com/office/drawing/2014/main" val="20001"/>
                    </a:ext>
                  </a:extLst>
                </a:gridCol>
              </a:tblGrid>
              <a:tr h="669902">
                <a:tc>
                  <a:txBody>
                    <a:bodyPr/>
                    <a:lstStyle/>
                    <a:p>
                      <a:pPr eaLnBrk="1" fontAlgn="auto" hangingPunct="1">
                        <a:lnSpc>
                          <a:spcPct val="120000"/>
                        </a:lnSpc>
                        <a:buNone/>
                      </a:pPr>
                      <a:r>
                        <a:rPr lang="zh-CN" altLang="en-US" sz="2200" b="1" dirty="0">
                          <a:solidFill>
                            <a:schemeClr val="accent4"/>
                          </a:solidFill>
                          <a:latin typeface="Lantinghei SC Heavy"/>
                          <a:ea typeface="Lantinghei SC Heavy"/>
                          <a:cs typeface="Lantinghei SC Heavy"/>
                          <a:sym typeface="+mn-ea"/>
                        </a:rPr>
                        <a:t>原《证券法》</a:t>
                      </a:r>
                    </a:p>
                  </a:txBody>
                  <a:tcPr marL="45720" marR="45720" marT="22860" marB="22860"/>
                </a:tc>
                <a:tc>
                  <a:txBody>
                    <a:bodyPr/>
                    <a:lstStyle/>
                    <a:p>
                      <a:pPr algn="ctr" eaLnBrk="1" fontAlgn="auto" hangingPunct="1">
                        <a:lnSpc>
                          <a:spcPct val="120000"/>
                        </a:lnSpc>
                        <a:buFont typeface="Arial" panose="020B0604020202090204" pitchFamily="34" charset="0"/>
                        <a:defRPr sz="8400" b="0">
                          <a:latin typeface="Lantinghei SC Heavy"/>
                          <a:ea typeface="Lantinghei SC Heavy"/>
                          <a:cs typeface="Lantinghei SC Heavy"/>
                          <a:sym typeface="Lantinghei SC Heavy"/>
                        </a:defRPr>
                      </a:pPr>
                      <a:r>
                        <a:rPr lang="zh-CN" altLang="en-US" sz="2200" b="1">
                          <a:solidFill>
                            <a:schemeClr val="accent4"/>
                          </a:solidFill>
                          <a:latin typeface="Lantinghei SC Heavy"/>
                          <a:cs typeface="Lantinghei SC Heavy"/>
                          <a:sym typeface="+mn-ea"/>
                        </a:rPr>
                        <a:t>新《证券法》</a:t>
                      </a:r>
                    </a:p>
                  </a:txBody>
                  <a:tcPr marL="45720" marR="45720" marT="22860" marB="22860"/>
                </a:tc>
                <a:extLst>
                  <a:ext uri="{0D108BD9-81ED-4DB2-BD59-A6C34878D82A}">
                    <a16:rowId xmlns:a16="http://schemas.microsoft.com/office/drawing/2014/main" val="10000"/>
                  </a:ext>
                </a:extLst>
              </a:tr>
              <a:tr h="3125374">
                <a:tc>
                  <a:txBody>
                    <a:bodyPr/>
                    <a:lstStyle/>
                    <a:p>
                      <a:pPr algn="l" eaLnBrk="1" fontAlgn="auto" hangingPunct="1">
                        <a:lnSpc>
                          <a:spcPct val="120000"/>
                        </a:lnSpc>
                        <a:buNone/>
                      </a:pPr>
                      <a:r>
                        <a:rPr lang="zh-CN" altLang="en-US" sz="2000" dirty="0">
                          <a:latin typeface="Lantinghei SC Heavy"/>
                          <a:ea typeface="Lantinghei SC Heavy"/>
                          <a:cs typeface="Lantinghei SC Heavy"/>
                          <a:sym typeface="+mn-ea"/>
                        </a:rPr>
                        <a:t>第一百九十五条</a:t>
                      </a:r>
                    </a:p>
                    <a:p>
                      <a:pPr algn="l" eaLnBrk="1" fontAlgn="auto" hangingPunct="1">
                        <a:lnSpc>
                          <a:spcPct val="120000"/>
                        </a:lnSpc>
                        <a:buNone/>
                      </a:pPr>
                      <a:r>
                        <a:rPr lang="zh-CN" altLang="en-US" sz="2000" dirty="0">
                          <a:latin typeface="Lantinghei SC Heavy"/>
                          <a:ea typeface="Lantinghei SC Heavy"/>
                          <a:cs typeface="Lantinghei SC Heavy"/>
                          <a:sym typeface="+mn-ea"/>
                        </a:rPr>
                        <a:t>上市公司的董事、监事、高级管理人员、持有</a:t>
                      </a:r>
                      <a:r>
                        <a:rPr lang="zh-CN" altLang="en-US" sz="2000" dirty="0">
                          <a:solidFill>
                            <a:srgbClr val="FFC000"/>
                          </a:solidFill>
                          <a:latin typeface="Lantinghei SC Heavy"/>
                          <a:ea typeface="Lantinghei SC Heavy"/>
                          <a:cs typeface="Lantinghei SC Heavy"/>
                          <a:sym typeface="+mn-ea"/>
                        </a:rPr>
                        <a:t>上市公司股份</a:t>
                      </a:r>
                      <a:r>
                        <a:rPr lang="zh-CN" altLang="en-US" sz="2000" dirty="0">
                          <a:latin typeface="Lantinghei SC Heavy"/>
                          <a:ea typeface="Lantinghei SC Heavy"/>
                          <a:cs typeface="Lantinghei SC Heavy"/>
                          <a:sym typeface="+mn-ea"/>
                        </a:rPr>
                        <a:t>百分之五以上的股东，违反本法</a:t>
                      </a:r>
                      <a:r>
                        <a:rPr lang="zh-CN" altLang="en-US" sz="2000" dirty="0">
                          <a:solidFill>
                            <a:srgbClr val="FFC000"/>
                          </a:solidFill>
                          <a:latin typeface="Lantinghei SC Heavy"/>
                          <a:ea typeface="Lantinghei SC Heavy"/>
                          <a:cs typeface="Lantinghei SC Heavy"/>
                          <a:sym typeface="+mn-ea"/>
                        </a:rPr>
                        <a:t>第四十七条</a:t>
                      </a:r>
                      <a:r>
                        <a:rPr lang="zh-CN" altLang="en-US" sz="2000" dirty="0">
                          <a:latin typeface="Lantinghei SC Heavy"/>
                          <a:ea typeface="Lantinghei SC Heavy"/>
                          <a:cs typeface="Lantinghei SC Heavy"/>
                          <a:sym typeface="+mn-ea"/>
                        </a:rPr>
                        <a:t>的规定买卖</a:t>
                      </a:r>
                      <a:r>
                        <a:rPr lang="zh-CN" altLang="en-US" sz="2000" dirty="0">
                          <a:solidFill>
                            <a:srgbClr val="FFC000"/>
                          </a:solidFill>
                          <a:latin typeface="Lantinghei SC Heavy"/>
                          <a:ea typeface="Lantinghei SC Heavy"/>
                          <a:cs typeface="Lantinghei SC Heavy"/>
                          <a:sym typeface="+mn-ea"/>
                        </a:rPr>
                        <a:t>本公司股票</a:t>
                      </a:r>
                      <a:r>
                        <a:rPr lang="zh-CN" altLang="en-US" sz="2000" dirty="0">
                          <a:latin typeface="Lantinghei SC Heavy"/>
                          <a:ea typeface="Lantinghei SC Heavy"/>
                          <a:cs typeface="Lantinghei SC Heavy"/>
                          <a:sym typeface="+mn-ea"/>
                        </a:rPr>
                        <a:t>的，给予警告，</a:t>
                      </a:r>
                      <a:r>
                        <a:rPr lang="zh-CN" altLang="en-US" sz="2000" dirty="0">
                          <a:solidFill>
                            <a:srgbClr val="FFC000"/>
                          </a:solidFill>
                          <a:latin typeface="Lantinghei SC Heavy"/>
                          <a:ea typeface="Lantinghei SC Heavy"/>
                          <a:cs typeface="Lantinghei SC Heavy"/>
                          <a:sym typeface="+mn-ea"/>
                        </a:rPr>
                        <a:t>可以并处三万元以上十万元以下的罚款</a:t>
                      </a:r>
                      <a:r>
                        <a:rPr lang="zh-CN" altLang="en-US" sz="2000" dirty="0">
                          <a:latin typeface="Lantinghei SC Heavy"/>
                          <a:ea typeface="Lantinghei SC Heavy"/>
                          <a:cs typeface="Lantinghei SC Heavy"/>
                          <a:sym typeface="+mn-ea"/>
                        </a:rPr>
                        <a:t>。</a:t>
                      </a:r>
                    </a:p>
                  </a:txBody>
                  <a:tcPr marL="45720" marR="45720" marT="22860" marB="22860"/>
                </a:tc>
                <a:tc>
                  <a:txBody>
                    <a:bodyPr/>
                    <a:lstStyle/>
                    <a:p>
                      <a:pPr algn="l" eaLnBrk="1" fontAlgn="auto" hangingPunct="1">
                        <a:lnSpc>
                          <a:spcPct val="120000"/>
                        </a:lnSpc>
                        <a:buFont typeface="Arial" panose="020B0604020202090204" pitchFamily="34" charset="0"/>
                        <a:buNone/>
                        <a:defRPr sz="8400" b="0">
                          <a:latin typeface="Lantinghei SC Heavy"/>
                          <a:ea typeface="Lantinghei SC Heavy"/>
                          <a:cs typeface="Lantinghei SC Heavy"/>
                          <a:sym typeface="Lantinghei SC Heavy"/>
                        </a:defRPr>
                      </a:pPr>
                      <a:r>
                        <a:rPr lang="zh-CN" altLang="en-US" sz="2000" dirty="0">
                          <a:sym typeface="+mn-ea"/>
                        </a:rPr>
                        <a:t>第一百八十九条</a:t>
                      </a:r>
                    </a:p>
                    <a:p>
                      <a:pPr algn="l" eaLnBrk="1" fontAlgn="auto" hangingPunct="1">
                        <a:lnSpc>
                          <a:spcPct val="120000"/>
                        </a:lnSpc>
                        <a:buFont typeface="Arial" panose="020B0604020202090204" pitchFamily="34" charset="0"/>
                        <a:buNone/>
                        <a:defRPr sz="8400" b="0">
                          <a:latin typeface="Lantinghei SC Heavy"/>
                          <a:ea typeface="Lantinghei SC Heavy"/>
                          <a:cs typeface="Lantinghei SC Heavy"/>
                          <a:sym typeface="Lantinghei SC Heavy"/>
                        </a:defRPr>
                      </a:pPr>
                      <a:r>
                        <a:rPr lang="zh-CN" altLang="en-US" sz="2000" dirty="0">
                          <a:sym typeface="+mn-ea"/>
                        </a:rPr>
                        <a:t>上市公司</a:t>
                      </a:r>
                      <a:r>
                        <a:rPr lang="zh-CN" altLang="en-US" sz="2000" dirty="0">
                          <a:solidFill>
                            <a:srgbClr val="FFC000"/>
                          </a:solidFill>
                          <a:sym typeface="+mn-ea"/>
                        </a:rPr>
                        <a:t>、股票在国务院批准的其他全国性证券交易场所交易的公司</a:t>
                      </a:r>
                      <a:r>
                        <a:rPr lang="zh-CN" altLang="en-US" sz="2000" dirty="0">
                          <a:sym typeface="+mn-ea"/>
                        </a:rPr>
                        <a:t>的董事、监事、高级管理人员、持有</a:t>
                      </a:r>
                      <a:r>
                        <a:rPr lang="zh-CN" altLang="en-US" sz="2000" dirty="0">
                          <a:solidFill>
                            <a:srgbClr val="FFC000"/>
                          </a:solidFill>
                          <a:sym typeface="+mn-ea"/>
                        </a:rPr>
                        <a:t>该公司</a:t>
                      </a:r>
                      <a:r>
                        <a:rPr lang="zh-CN" altLang="en-US" sz="2000" dirty="0">
                          <a:sym typeface="+mn-ea"/>
                        </a:rPr>
                        <a:t>百分之五以上股份的股东，违反本法</a:t>
                      </a:r>
                      <a:r>
                        <a:rPr lang="zh-CN" altLang="en-US" sz="2000" dirty="0">
                          <a:solidFill>
                            <a:srgbClr val="FFC000"/>
                          </a:solidFill>
                          <a:sym typeface="+mn-ea"/>
                        </a:rPr>
                        <a:t>第四十四条</a:t>
                      </a:r>
                      <a:r>
                        <a:rPr lang="zh-CN" altLang="en-US" sz="2000" dirty="0">
                          <a:sym typeface="+mn-ea"/>
                        </a:rPr>
                        <a:t>的规定，买卖</a:t>
                      </a:r>
                      <a:r>
                        <a:rPr lang="zh-CN" altLang="en-US" sz="2000" dirty="0">
                          <a:solidFill>
                            <a:srgbClr val="FFC000"/>
                          </a:solidFill>
                          <a:sym typeface="+mn-ea"/>
                        </a:rPr>
                        <a:t>该公司股票或者其他具有股权性质的证券</a:t>
                      </a:r>
                      <a:r>
                        <a:rPr lang="zh-CN" altLang="en-US" sz="2000" dirty="0">
                          <a:sym typeface="+mn-ea"/>
                        </a:rPr>
                        <a:t>的，给予警告，</a:t>
                      </a:r>
                      <a:r>
                        <a:rPr lang="zh-CN" altLang="en-US" sz="2000" dirty="0">
                          <a:solidFill>
                            <a:srgbClr val="FFC000"/>
                          </a:solidFill>
                          <a:sym typeface="+mn-ea"/>
                        </a:rPr>
                        <a:t>并处以十万元以上一百万元以下的罚款</a:t>
                      </a:r>
                      <a:r>
                        <a:rPr lang="zh-CN" altLang="en-US" sz="2000" dirty="0">
                          <a:sym typeface="+mn-ea"/>
                        </a:rPr>
                        <a:t>。</a:t>
                      </a:r>
                      <a:endParaRPr lang="zh-CN" altLang="en-US" sz="2000" dirty="0">
                        <a:solidFill>
                          <a:srgbClr val="FFC000"/>
                        </a:solidFill>
                        <a:sym typeface="+mn-ea"/>
                      </a:endParaRPr>
                    </a:p>
                  </a:txBody>
                  <a:tcPr marL="45720" marR="45720" marT="22860" marB="228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225305161"/>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3" y="473079"/>
            <a:ext cx="9934433"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sym typeface="Helvetica Neue" panose="02000503000000020004"/>
              </a:rPr>
              <a:t>内幕交易（第</a:t>
            </a:r>
            <a:r>
              <a:rPr lang="en-US" altLang="zh-CN" sz="4800" b="1" kern="0" dirty="0">
                <a:solidFill>
                  <a:srgbClr val="FFFFFF"/>
                </a:solidFill>
                <a:latin typeface="Helvetica Neue" panose="02000503000000020004"/>
                <a:sym typeface="Helvetica Neue" panose="02000503000000020004"/>
              </a:rPr>
              <a:t>191</a:t>
            </a:r>
            <a:r>
              <a:rPr lang="zh-CN" altLang="en-US" sz="4800" b="1" kern="0" dirty="0">
                <a:solidFill>
                  <a:srgbClr val="FFFFFF"/>
                </a:solidFill>
                <a:latin typeface="Helvetica Neue" panose="02000503000000020004"/>
                <a:sym typeface="Helvetica Neue" panose="02000503000000020004"/>
              </a:rPr>
              <a:t>条）</a:t>
            </a:r>
            <a:endParaRPr lang="en-US" altLang="zh-CN" sz="4800" b="1" kern="0" dirty="0">
              <a:solidFill>
                <a:srgbClr val="FFFFFF"/>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5A7AA42A-8556-BB4A-AD57-806FCC6C3FCC}"/>
              </a:ext>
            </a:extLst>
          </p:cNvPr>
          <p:cNvSpPr txBox="1"/>
          <p:nvPr/>
        </p:nvSpPr>
        <p:spPr>
          <a:xfrm>
            <a:off x="745272" y="1757907"/>
            <a:ext cx="11221441" cy="35192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FFFF"/>
                </a:solidFill>
                <a:latin typeface="Helvetica Neue" panose="02000503000000020004"/>
                <a:sym typeface="Helvetica Neue" panose="02000503000000020004"/>
              </a:rPr>
              <a:t>有违法所得的，</a:t>
            </a:r>
            <a:r>
              <a:rPr lang="zh-CN" altLang="en-US" sz="3600" b="1" kern="0" dirty="0">
                <a:solidFill>
                  <a:srgbClr val="FF0000"/>
                </a:solidFill>
                <a:latin typeface="Helvetica Neue" panose="02000503000000020004"/>
                <a:sym typeface="Helvetica Neue" panose="02000503000000020004"/>
              </a:rPr>
              <a:t>处</a:t>
            </a:r>
            <a:r>
              <a:rPr lang="en-US" altLang="zh-CN" sz="3600" b="1" kern="0" dirty="0">
                <a:solidFill>
                  <a:srgbClr val="FF0000"/>
                </a:solidFill>
                <a:latin typeface="Helvetica Neue" panose="02000503000000020004"/>
                <a:sym typeface="Helvetica Neue" panose="02000503000000020004"/>
              </a:rPr>
              <a:t>1-10</a:t>
            </a:r>
            <a:r>
              <a:rPr lang="zh-CN" altLang="en-US" sz="3600" b="1" kern="0" dirty="0">
                <a:solidFill>
                  <a:srgbClr val="FF0000"/>
                </a:solidFill>
                <a:latin typeface="Helvetica Neue" panose="02000503000000020004"/>
                <a:sym typeface="Helvetica Neue" panose="02000503000000020004"/>
              </a:rPr>
              <a:t>倍；没有违法所得或不足</a:t>
            </a:r>
            <a:r>
              <a:rPr lang="en-US" altLang="zh-CN" sz="3600" b="1" kern="0" dirty="0">
                <a:solidFill>
                  <a:srgbClr val="FF0000"/>
                </a:solidFill>
                <a:latin typeface="Helvetica Neue" panose="02000503000000020004"/>
                <a:sym typeface="Helvetica Neue" panose="02000503000000020004"/>
              </a:rPr>
              <a:t>50</a:t>
            </a:r>
            <a:r>
              <a:rPr lang="zh-CN" altLang="en-US" sz="3600" b="1" kern="0" dirty="0">
                <a:solidFill>
                  <a:srgbClr val="FF0000"/>
                </a:solidFill>
                <a:latin typeface="Helvetica Neue" panose="02000503000000020004"/>
                <a:sym typeface="Helvetica Neue" panose="02000503000000020004"/>
              </a:rPr>
              <a:t>万元的，处</a:t>
            </a:r>
            <a:r>
              <a:rPr lang="en-US" altLang="zh-CN" sz="3600" b="1" kern="0" dirty="0">
                <a:solidFill>
                  <a:srgbClr val="FF0000"/>
                </a:solidFill>
                <a:latin typeface="Helvetica Neue" panose="02000503000000020004"/>
                <a:sym typeface="Helvetica Neue" panose="02000503000000020004"/>
              </a:rPr>
              <a:t>50-500</a:t>
            </a:r>
            <a:r>
              <a:rPr lang="zh-CN" altLang="en-US" sz="3600" b="1" kern="0" dirty="0">
                <a:solidFill>
                  <a:srgbClr val="FF0000"/>
                </a:solidFill>
                <a:latin typeface="Helvetica Neue" panose="02000503000000020004"/>
                <a:sym typeface="Helvetica Neue" panose="02000503000000020004"/>
              </a:rPr>
              <a:t>万元</a:t>
            </a:r>
            <a:endParaRPr lang="en-US" altLang="zh-CN" sz="3600" b="1" kern="0" dirty="0">
              <a:solidFill>
                <a:srgbClr val="FF0000"/>
              </a:solidFill>
              <a:latin typeface="Helvetica Neue" panose="02000503000000020004"/>
              <a:sym typeface="Helvetica Neue" panose="02000503000000020004"/>
            </a:endParaRPr>
          </a:p>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FFFF"/>
                </a:solidFill>
                <a:latin typeface="Helvetica Neue" panose="02000503000000020004"/>
                <a:sym typeface="Helvetica Neue" panose="02000503000000020004"/>
              </a:rPr>
              <a:t>单位内幕交易的，责任人：处</a:t>
            </a:r>
            <a:r>
              <a:rPr lang="en-US" altLang="zh-CN" sz="3600" b="1" kern="0" dirty="0">
                <a:solidFill>
                  <a:srgbClr val="FFFFFF"/>
                </a:solidFill>
                <a:latin typeface="Helvetica Neue" panose="02000503000000020004"/>
                <a:sym typeface="Helvetica Neue" panose="02000503000000020004"/>
              </a:rPr>
              <a:t>20-200</a:t>
            </a:r>
            <a:r>
              <a:rPr lang="zh-CN" altLang="en-US" sz="3600" b="1" kern="0" dirty="0">
                <a:solidFill>
                  <a:srgbClr val="FFFFFF"/>
                </a:solidFill>
                <a:latin typeface="Helvetica Neue" panose="02000503000000020004"/>
                <a:sym typeface="Helvetica Neue" panose="02000503000000020004"/>
              </a:rPr>
              <a:t>万元</a:t>
            </a:r>
            <a:endParaRPr lang="en-US" altLang="zh-CN" sz="3600" b="1" kern="0" dirty="0">
              <a:solidFill>
                <a:srgbClr val="FFFFFF"/>
              </a:solidFill>
              <a:latin typeface="Helvetica Neue" panose="02000503000000020004"/>
              <a:sym typeface="Helvetica Neue" panose="02000503000000020004"/>
            </a:endParaRPr>
          </a:p>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FFFF"/>
                </a:solidFill>
                <a:latin typeface="Helvetica Neue" panose="02000503000000020004"/>
                <a:sym typeface="Helvetica Neue" panose="02000503000000020004"/>
              </a:rPr>
              <a:t>第</a:t>
            </a:r>
            <a:r>
              <a:rPr lang="en-US" altLang="zh-CN" sz="3600" b="1" kern="0" dirty="0">
                <a:solidFill>
                  <a:srgbClr val="FFFFFF"/>
                </a:solidFill>
                <a:latin typeface="Helvetica Neue" panose="02000503000000020004"/>
                <a:sym typeface="Helvetica Neue" panose="02000503000000020004"/>
              </a:rPr>
              <a:t>3</a:t>
            </a:r>
            <a:r>
              <a:rPr lang="zh-CN" altLang="en-US" sz="3600" b="1" kern="0" dirty="0">
                <a:solidFill>
                  <a:srgbClr val="FFFFFF"/>
                </a:solidFill>
                <a:latin typeface="Helvetica Neue" panose="02000503000000020004"/>
                <a:sym typeface="Helvetica Neue" panose="02000503000000020004"/>
              </a:rPr>
              <a:t>款：利用未公开信息交易，依照处罚</a:t>
            </a:r>
            <a:endParaRPr lang="en-US" altLang="zh-CN" sz="3600" b="1" kern="0" dirty="0">
              <a:solidFill>
                <a:srgbClr val="FFFFFF"/>
              </a:solidFill>
              <a:latin typeface="Helvetica Neue" panose="02000503000000020004"/>
              <a:sym typeface="Helvetica Neue" panose="02000503000000020004"/>
            </a:endParaRPr>
          </a:p>
        </p:txBody>
      </p:sp>
      <p:pic>
        <p:nvPicPr>
          <p:cNvPr id="5" name="图片 4"/>
          <p:cNvPicPr>
            <a:picLocks noChangeAspect="1"/>
          </p:cNvPicPr>
          <p:nvPr/>
        </p:nvPicPr>
        <p:blipFill>
          <a:blip r:embed="rId2"/>
          <a:stretch>
            <a:fillRect/>
          </a:stretch>
        </p:blipFill>
        <p:spPr>
          <a:xfrm>
            <a:off x="9075180" y="5885708"/>
            <a:ext cx="2405097" cy="592111"/>
          </a:xfrm>
          <a:prstGeom prst="rect">
            <a:avLst/>
          </a:prstGeom>
        </p:spPr>
      </p:pic>
    </p:spTree>
    <p:extLst>
      <p:ext uri="{BB962C8B-B14F-4D97-AF65-F5344CB8AC3E}">
        <p14:creationId xmlns:p14="http://schemas.microsoft.com/office/powerpoint/2010/main" val="961071078"/>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10223" y="630896"/>
            <a:ext cx="2527935" cy="487634"/>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zh-CN" altLang="en-US" sz="27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操纵市场</a:t>
            </a:r>
            <a:endParaRPr lang="zh-CN" altLang="en-US" sz="24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graphicFrame>
        <p:nvGraphicFramePr>
          <p:cNvPr id="6" name="表格 5"/>
          <p:cNvGraphicFramePr/>
          <p:nvPr>
            <p:extLst/>
          </p:nvPr>
        </p:nvGraphicFramePr>
        <p:xfrm>
          <a:off x="315670" y="1216553"/>
          <a:ext cx="11182425" cy="5331495"/>
        </p:xfrm>
        <a:graphic>
          <a:graphicData uri="http://schemas.openxmlformats.org/drawingml/2006/table">
            <a:tbl>
              <a:tblPr firstRow="1" bandRow="1">
                <a:tableStyleId>{5940675A-B579-460E-94D1-54222C63F5DA}</a:tableStyleId>
              </a:tblPr>
              <a:tblGrid>
                <a:gridCol w="11182425">
                  <a:extLst>
                    <a:ext uri="{9D8B030D-6E8A-4147-A177-3AD203B41FA5}">
                      <a16:colId xmlns:a16="http://schemas.microsoft.com/office/drawing/2014/main" val="20000"/>
                    </a:ext>
                  </a:extLst>
                </a:gridCol>
              </a:tblGrid>
              <a:tr h="448056">
                <a:tc>
                  <a:txBody>
                    <a:bodyPr/>
                    <a:lstStyle/>
                    <a:p>
                      <a:pPr eaLnBrk="1" fontAlgn="auto" hangingPunct="1">
                        <a:lnSpc>
                          <a:spcPct val="120000"/>
                        </a:lnSpc>
                        <a:buNone/>
                      </a:pPr>
                      <a:r>
                        <a:rPr lang="zh-CN" altLang="en-US" sz="2200" b="1">
                          <a:solidFill>
                            <a:schemeClr val="accent4"/>
                          </a:solidFill>
                          <a:latin typeface="Lantinghei SC Heavy"/>
                          <a:ea typeface="Lantinghei SC Heavy"/>
                          <a:cs typeface="Lantinghei SC Heavy"/>
                          <a:sym typeface="+mn-ea"/>
                        </a:rPr>
                        <a:t>新《证券法》</a:t>
                      </a:r>
                    </a:p>
                  </a:txBody>
                  <a:tcPr marL="45720" marR="45720" marT="22860" marB="22860"/>
                </a:tc>
                <a:extLst>
                  <a:ext uri="{0D108BD9-81ED-4DB2-BD59-A6C34878D82A}">
                    <a16:rowId xmlns:a16="http://schemas.microsoft.com/office/drawing/2014/main" val="10000"/>
                  </a:ext>
                </a:extLst>
              </a:tr>
              <a:tr h="4883439">
                <a:tc>
                  <a:txBody>
                    <a:bodyPr/>
                    <a:lstStyle/>
                    <a:p>
                      <a:pPr algn="l" eaLnBrk="1" fontAlgn="auto" hangingPunct="1">
                        <a:lnSpc>
                          <a:spcPct val="120000"/>
                        </a:lnSpc>
                        <a:buNone/>
                      </a:pPr>
                      <a:r>
                        <a:rPr lang="zh-CN" altLang="en-US" sz="2000" dirty="0" smtClean="0">
                          <a:latin typeface="Lantinghei SC Heavy"/>
                          <a:ea typeface="Lantinghei SC Heavy"/>
                          <a:cs typeface="Lantinghei SC Heavy"/>
                          <a:sym typeface="+mn-ea"/>
                        </a:rPr>
                        <a:t>第五十五条 禁止任何人以下列手段操纵证券市场，</a:t>
                      </a:r>
                      <a:r>
                        <a:rPr lang="zh-CN" altLang="en-US" sz="2000" dirty="0" smtClean="0">
                          <a:solidFill>
                            <a:srgbClr val="FF0000"/>
                          </a:solidFill>
                          <a:latin typeface="Lantinghei SC Heavy"/>
                          <a:ea typeface="Lantinghei SC Heavy"/>
                          <a:cs typeface="Lantinghei SC Heavy"/>
                          <a:sym typeface="+mn-ea"/>
                        </a:rPr>
                        <a:t>影响或者意图影响</a:t>
                      </a:r>
                      <a:r>
                        <a:rPr lang="zh-CN" altLang="en-US" sz="2000" dirty="0" smtClean="0">
                          <a:latin typeface="Lantinghei SC Heavy"/>
                          <a:ea typeface="Lantinghei SC Heavy"/>
                          <a:cs typeface="Lantinghei SC Heavy"/>
                          <a:sym typeface="+mn-ea"/>
                        </a:rPr>
                        <a:t>证券交易价格或者证券交易量：</a:t>
                      </a:r>
                    </a:p>
                    <a:p>
                      <a:pPr algn="l" eaLnBrk="1" fontAlgn="auto" hangingPunct="1">
                        <a:lnSpc>
                          <a:spcPct val="120000"/>
                        </a:lnSpc>
                        <a:buNone/>
                      </a:pPr>
                      <a:r>
                        <a:rPr lang="zh-CN" altLang="en-US" sz="2000" dirty="0" smtClean="0">
                          <a:latin typeface="Lantinghei SC Heavy"/>
                          <a:ea typeface="Lantinghei SC Heavy"/>
                          <a:cs typeface="Lantinghei SC Heavy"/>
                          <a:sym typeface="+mn-ea"/>
                        </a:rPr>
                        <a:t>  （一）单独或者通过合谋，集中资金优势、持股优势或者利用信息优势联合或者连续买卖；</a:t>
                      </a:r>
                    </a:p>
                    <a:p>
                      <a:pPr algn="l" eaLnBrk="1" fontAlgn="auto" hangingPunct="1">
                        <a:lnSpc>
                          <a:spcPct val="120000"/>
                        </a:lnSpc>
                        <a:buNone/>
                      </a:pPr>
                      <a:r>
                        <a:rPr lang="zh-CN" altLang="en-US" sz="2000" dirty="0" smtClean="0">
                          <a:latin typeface="Lantinghei SC Heavy"/>
                          <a:ea typeface="Lantinghei SC Heavy"/>
                          <a:cs typeface="Lantinghei SC Heavy"/>
                          <a:sym typeface="+mn-ea"/>
                        </a:rPr>
                        <a:t>  （二）与他人串通，以事先约定的时间、价格和方式相互进行证券交易；</a:t>
                      </a:r>
                    </a:p>
                    <a:p>
                      <a:pPr algn="l" eaLnBrk="1" fontAlgn="auto" hangingPunct="1">
                        <a:lnSpc>
                          <a:spcPct val="120000"/>
                        </a:lnSpc>
                        <a:buNone/>
                      </a:pPr>
                      <a:r>
                        <a:rPr lang="zh-CN" altLang="en-US" sz="2000" dirty="0" smtClean="0">
                          <a:latin typeface="Lantinghei SC Heavy"/>
                          <a:ea typeface="Lantinghei SC Heavy"/>
                          <a:cs typeface="Lantinghei SC Heavy"/>
                          <a:sym typeface="+mn-ea"/>
                        </a:rPr>
                        <a:t>  （三）在自己实际控制的账户之间进行证券交易；</a:t>
                      </a:r>
                    </a:p>
                    <a:p>
                      <a:pPr algn="l" eaLnBrk="1" fontAlgn="auto" hangingPunct="1">
                        <a:lnSpc>
                          <a:spcPct val="120000"/>
                        </a:lnSpc>
                        <a:buNone/>
                      </a:pPr>
                      <a:r>
                        <a:rPr lang="zh-CN" altLang="en-US" sz="2000" dirty="0" smtClean="0">
                          <a:latin typeface="Lantinghei SC Heavy"/>
                          <a:ea typeface="Lantinghei SC Heavy"/>
                          <a:cs typeface="Lantinghei SC Heavy"/>
                          <a:sym typeface="+mn-ea"/>
                        </a:rPr>
                        <a:t>  </a:t>
                      </a:r>
                      <a:r>
                        <a:rPr lang="zh-CN" altLang="en-US" sz="2000" dirty="0" smtClean="0">
                          <a:solidFill>
                            <a:srgbClr val="FFC000"/>
                          </a:solidFill>
                          <a:latin typeface="Lantinghei SC Heavy"/>
                          <a:ea typeface="Lantinghei SC Heavy"/>
                          <a:cs typeface="Lantinghei SC Heavy"/>
                          <a:sym typeface="+mn-ea"/>
                        </a:rPr>
                        <a:t>（四）不以成交为目的，频繁或者大量申报并撤销申报；</a:t>
                      </a:r>
                    </a:p>
                    <a:p>
                      <a:pPr algn="l" eaLnBrk="1" fontAlgn="auto" hangingPunct="1">
                        <a:lnSpc>
                          <a:spcPct val="120000"/>
                        </a:lnSpc>
                        <a:buNone/>
                      </a:pPr>
                      <a:r>
                        <a:rPr lang="zh-CN" altLang="en-US" sz="2000" dirty="0" smtClean="0">
                          <a:solidFill>
                            <a:srgbClr val="FFC000"/>
                          </a:solidFill>
                          <a:latin typeface="Lantinghei SC Heavy"/>
                          <a:ea typeface="Lantinghei SC Heavy"/>
                          <a:cs typeface="Lantinghei SC Heavy"/>
                          <a:sym typeface="+mn-ea"/>
                        </a:rPr>
                        <a:t>  （五）利用虚假或者不确定的重大信息，诱导投资者进行证券交易；</a:t>
                      </a:r>
                    </a:p>
                    <a:p>
                      <a:pPr algn="l" eaLnBrk="1" fontAlgn="auto" hangingPunct="1">
                        <a:lnSpc>
                          <a:spcPct val="120000"/>
                        </a:lnSpc>
                        <a:buNone/>
                      </a:pPr>
                      <a:r>
                        <a:rPr lang="zh-CN" altLang="en-US" sz="2000" dirty="0" smtClean="0">
                          <a:solidFill>
                            <a:srgbClr val="FFC000"/>
                          </a:solidFill>
                          <a:latin typeface="Lantinghei SC Heavy"/>
                          <a:ea typeface="Lantinghei SC Heavy"/>
                          <a:cs typeface="Lantinghei SC Heavy"/>
                          <a:sym typeface="+mn-ea"/>
                        </a:rPr>
                        <a:t>  （六）对证券、发行人公开作出评价、预测或者投资建议，并进行反向证券交易；</a:t>
                      </a:r>
                    </a:p>
                    <a:p>
                      <a:pPr algn="l" eaLnBrk="1" fontAlgn="auto" hangingPunct="1">
                        <a:lnSpc>
                          <a:spcPct val="120000"/>
                        </a:lnSpc>
                        <a:buNone/>
                      </a:pPr>
                      <a:r>
                        <a:rPr lang="zh-CN" altLang="en-US" sz="2000" dirty="0" smtClean="0">
                          <a:solidFill>
                            <a:srgbClr val="FFC000"/>
                          </a:solidFill>
                          <a:latin typeface="Lantinghei SC Heavy"/>
                          <a:ea typeface="Lantinghei SC Heavy"/>
                          <a:cs typeface="Lantinghei SC Heavy"/>
                          <a:sym typeface="+mn-ea"/>
                        </a:rPr>
                        <a:t>  （七）利用在其他相关市场的活动操纵证券市场</a:t>
                      </a:r>
                      <a:r>
                        <a:rPr lang="zh-CN" altLang="en-US" sz="2000" dirty="0" smtClean="0">
                          <a:latin typeface="Lantinghei SC Heavy"/>
                          <a:ea typeface="Lantinghei SC Heavy"/>
                          <a:cs typeface="Lantinghei SC Heavy"/>
                          <a:sym typeface="+mn-ea"/>
                        </a:rPr>
                        <a:t>；</a:t>
                      </a:r>
                    </a:p>
                    <a:p>
                      <a:pPr algn="l" eaLnBrk="1" fontAlgn="auto" hangingPunct="1">
                        <a:lnSpc>
                          <a:spcPct val="120000"/>
                        </a:lnSpc>
                        <a:buNone/>
                      </a:pPr>
                      <a:r>
                        <a:rPr lang="zh-CN" altLang="en-US" sz="2000" dirty="0" smtClean="0">
                          <a:latin typeface="Lantinghei SC Heavy"/>
                          <a:ea typeface="Lantinghei SC Heavy"/>
                          <a:cs typeface="Lantinghei SC Heavy"/>
                          <a:sym typeface="+mn-ea"/>
                        </a:rPr>
                        <a:t>  （八）操纵证券市场的其他手段。</a:t>
                      </a:r>
                      <a:endParaRPr lang="en-US" altLang="zh-CN" sz="2000" dirty="0" smtClean="0">
                        <a:latin typeface="Lantinghei SC Heavy"/>
                        <a:ea typeface="Lantinghei SC Heavy"/>
                        <a:cs typeface="Lantinghei SC Heavy"/>
                        <a:sym typeface="+mn-ea"/>
                      </a:endParaRPr>
                    </a:p>
                    <a:p>
                      <a:pPr algn="l" eaLnBrk="1" fontAlgn="auto" hangingPunct="1">
                        <a:lnSpc>
                          <a:spcPct val="120000"/>
                        </a:lnSpc>
                        <a:buNone/>
                      </a:pPr>
                      <a:r>
                        <a:rPr lang="zh-CN" altLang="en-US" sz="2000" dirty="0" smtClean="0">
                          <a:latin typeface="Lantinghei SC Heavy"/>
                          <a:ea typeface="Lantinghei SC Heavy"/>
                          <a:cs typeface="Lantinghei SC Heavy"/>
                          <a:sym typeface="+mn-ea"/>
                        </a:rPr>
                        <a:t>第一百九十二条  反</a:t>
                      </a:r>
                      <a:r>
                        <a:rPr lang="zh-CN" altLang="en-US" sz="2000" dirty="0">
                          <a:latin typeface="Lantinghei SC Heavy"/>
                          <a:ea typeface="Lantinghei SC Heavy"/>
                          <a:cs typeface="Lantinghei SC Heavy"/>
                          <a:sym typeface="+mn-ea"/>
                        </a:rPr>
                        <a:t>本法第五十五条的规定，操纵证券市场的，责令依法处理其非法持有的证券，没收违法所得，并处以违法所得</a:t>
                      </a:r>
                      <a:r>
                        <a:rPr lang="zh-CN" altLang="en-US" sz="2000" dirty="0">
                          <a:solidFill>
                            <a:srgbClr val="FFC000"/>
                          </a:solidFill>
                          <a:latin typeface="Lantinghei SC Heavy"/>
                          <a:ea typeface="Lantinghei SC Heavy"/>
                          <a:cs typeface="Lantinghei SC Heavy"/>
                          <a:sym typeface="+mn-ea"/>
                        </a:rPr>
                        <a:t>一倍以上十倍以下</a:t>
                      </a:r>
                      <a:r>
                        <a:rPr lang="zh-CN" altLang="en-US" sz="2000" dirty="0">
                          <a:latin typeface="Lantinghei SC Heavy"/>
                          <a:ea typeface="Lantinghei SC Heavy"/>
                          <a:cs typeface="Lantinghei SC Heavy"/>
                          <a:sym typeface="+mn-ea"/>
                        </a:rPr>
                        <a:t>的罚款；没有违法所得或者违法所得不足一百万元的，处以</a:t>
                      </a:r>
                      <a:r>
                        <a:rPr lang="zh-CN" altLang="en-US" sz="2000" dirty="0">
                          <a:solidFill>
                            <a:srgbClr val="FFC000"/>
                          </a:solidFill>
                          <a:latin typeface="Lantinghei SC Heavy"/>
                          <a:ea typeface="Lantinghei SC Heavy"/>
                          <a:cs typeface="Lantinghei SC Heavy"/>
                          <a:sym typeface="+mn-ea"/>
                        </a:rPr>
                        <a:t>一百万元以上一千万元以下</a:t>
                      </a:r>
                      <a:r>
                        <a:rPr lang="zh-CN" altLang="en-US" sz="2000" dirty="0">
                          <a:latin typeface="Lantinghei SC Heavy"/>
                          <a:ea typeface="Lantinghei SC Heavy"/>
                          <a:cs typeface="Lantinghei SC Heavy"/>
                          <a:sym typeface="+mn-ea"/>
                        </a:rPr>
                        <a:t>的罚款。单位操纵证券市场的，还应当对直接负责的主管人员和其他直接责任人员给予警告，并处以五十万元以上五百万元以下的罚款。</a:t>
                      </a:r>
                    </a:p>
                  </a:txBody>
                  <a:tcPr marL="45720" marR="45720" marT="22860" marB="22860"/>
                </a:tc>
                <a:extLst>
                  <a:ext uri="{0D108BD9-81ED-4DB2-BD59-A6C34878D82A}">
                    <a16:rowId xmlns:a16="http://schemas.microsoft.com/office/drawing/2014/main" val="10001"/>
                  </a:ext>
                </a:extLst>
              </a:tr>
            </a:tbl>
          </a:graphicData>
        </a:graphic>
      </p:graphicFrame>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91485" y="209025"/>
            <a:ext cx="2600516" cy="639011"/>
          </a:xfrm>
          <a:prstGeom prst="rect">
            <a:avLst/>
          </a:prstGeom>
        </p:spPr>
      </p:pic>
    </p:spTree>
    <p:extLst>
      <p:ext uri="{BB962C8B-B14F-4D97-AF65-F5344CB8AC3E}">
        <p14:creationId xmlns:p14="http://schemas.microsoft.com/office/powerpoint/2010/main" val="1990647116"/>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3" y="473079"/>
            <a:ext cx="9934433"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sym typeface="Helvetica Neue" panose="02000503000000020004"/>
              </a:rPr>
              <a:t>账户借用及出借（第</a:t>
            </a:r>
            <a:r>
              <a:rPr lang="en-US" altLang="zh-CN" sz="4800" b="1" kern="0" dirty="0">
                <a:solidFill>
                  <a:srgbClr val="FFFFFF"/>
                </a:solidFill>
                <a:latin typeface="Helvetica Neue" panose="02000503000000020004"/>
                <a:sym typeface="Helvetica Neue" panose="02000503000000020004"/>
              </a:rPr>
              <a:t>195</a:t>
            </a:r>
            <a:r>
              <a:rPr lang="zh-CN" altLang="en-US" sz="4800" b="1" kern="0" dirty="0">
                <a:solidFill>
                  <a:srgbClr val="FFFFFF"/>
                </a:solidFill>
                <a:latin typeface="Helvetica Neue" panose="02000503000000020004"/>
                <a:sym typeface="Helvetica Neue" panose="02000503000000020004"/>
              </a:rPr>
              <a:t>条）</a:t>
            </a:r>
            <a:endParaRPr lang="en-US" altLang="zh-CN" sz="4800" b="1" kern="0" dirty="0">
              <a:solidFill>
                <a:srgbClr val="FFFFFF"/>
              </a:solidFill>
              <a:latin typeface="Helvetica Neue" panose="02000503000000020004"/>
              <a:sym typeface="Helvetica Neue" panose="02000503000000020004"/>
            </a:endParaRPr>
          </a:p>
        </p:txBody>
      </p:sp>
      <p:graphicFrame>
        <p:nvGraphicFramePr>
          <p:cNvPr id="5" name="表格 4">
            <a:extLst>
              <a:ext uri="{FF2B5EF4-FFF2-40B4-BE49-F238E27FC236}">
                <a16:creationId xmlns:a16="http://schemas.microsoft.com/office/drawing/2014/main" id="{4402EBD0-8537-F149-8DBA-FE9111DBADC4}"/>
              </a:ext>
            </a:extLst>
          </p:cNvPr>
          <p:cNvGraphicFramePr/>
          <p:nvPr>
            <p:custDataLst>
              <p:tags r:id="rId1"/>
            </p:custDataLst>
            <p:extLst>
              <p:ext uri="{D42A27DB-BD31-4B8C-83A1-F6EECF244321}">
                <p14:modId xmlns:p14="http://schemas.microsoft.com/office/powerpoint/2010/main" val="4292633408"/>
              </p:ext>
            </p:extLst>
          </p:nvPr>
        </p:nvGraphicFramePr>
        <p:xfrm>
          <a:off x="740193" y="2002536"/>
          <a:ext cx="10671520" cy="3465577"/>
        </p:xfrm>
        <a:graphic>
          <a:graphicData uri="http://schemas.openxmlformats.org/drawingml/2006/table">
            <a:tbl>
              <a:tblPr firstRow="1" bandRow="1">
                <a:tableStyleId>{5940675A-B579-460E-94D1-54222C63F5DA}</a:tableStyleId>
              </a:tblPr>
              <a:tblGrid>
                <a:gridCol w="6529013">
                  <a:extLst>
                    <a:ext uri="{9D8B030D-6E8A-4147-A177-3AD203B41FA5}">
                      <a16:colId xmlns:a16="http://schemas.microsoft.com/office/drawing/2014/main" val="20000"/>
                    </a:ext>
                  </a:extLst>
                </a:gridCol>
                <a:gridCol w="4142507">
                  <a:extLst>
                    <a:ext uri="{9D8B030D-6E8A-4147-A177-3AD203B41FA5}">
                      <a16:colId xmlns:a16="http://schemas.microsoft.com/office/drawing/2014/main" val="20001"/>
                    </a:ext>
                  </a:extLst>
                </a:gridCol>
              </a:tblGrid>
              <a:tr h="506729">
                <a:tc>
                  <a:txBody>
                    <a:bodyPr/>
                    <a:lstStyle/>
                    <a:p>
                      <a:pPr eaLnBrk="1" fontAlgn="auto" hangingPunct="1">
                        <a:lnSpc>
                          <a:spcPct val="120000"/>
                        </a:lnSpc>
                        <a:buNone/>
                      </a:pPr>
                      <a:r>
                        <a:rPr lang="zh-CN" altLang="en-US" sz="2200" b="1" dirty="0">
                          <a:solidFill>
                            <a:schemeClr val="accent4"/>
                          </a:solidFill>
                          <a:latin typeface="Lantinghei SC Heavy"/>
                          <a:ea typeface="Lantinghei SC Heavy"/>
                          <a:cs typeface="Lantinghei SC Heavy"/>
                          <a:sym typeface="+mn-ea"/>
                        </a:rPr>
                        <a:t>原《证券法》</a:t>
                      </a:r>
                    </a:p>
                  </a:txBody>
                  <a:tcPr marL="45720" marR="45720" marT="22860" marB="22860"/>
                </a:tc>
                <a:tc>
                  <a:txBody>
                    <a:bodyPr/>
                    <a:lstStyle/>
                    <a:p>
                      <a:pPr algn="ctr" eaLnBrk="1" fontAlgn="auto" hangingPunct="1">
                        <a:lnSpc>
                          <a:spcPct val="120000"/>
                        </a:lnSpc>
                        <a:buFont typeface="Arial" panose="020B0604020202090204" pitchFamily="34" charset="0"/>
                        <a:defRPr sz="8400" b="0">
                          <a:latin typeface="Lantinghei SC Heavy"/>
                          <a:ea typeface="Lantinghei SC Heavy"/>
                          <a:cs typeface="Lantinghei SC Heavy"/>
                          <a:sym typeface="Lantinghei SC Heavy"/>
                        </a:defRPr>
                      </a:pPr>
                      <a:r>
                        <a:rPr lang="zh-CN" altLang="en-US" sz="2200" b="1">
                          <a:solidFill>
                            <a:schemeClr val="accent4"/>
                          </a:solidFill>
                          <a:latin typeface="Lantinghei SC Heavy"/>
                          <a:cs typeface="Lantinghei SC Heavy"/>
                          <a:sym typeface="+mn-ea"/>
                        </a:rPr>
                        <a:t>新《证券法》</a:t>
                      </a:r>
                    </a:p>
                  </a:txBody>
                  <a:tcPr marL="45720" marR="45720" marT="22860" marB="22860"/>
                </a:tc>
                <a:extLst>
                  <a:ext uri="{0D108BD9-81ED-4DB2-BD59-A6C34878D82A}">
                    <a16:rowId xmlns:a16="http://schemas.microsoft.com/office/drawing/2014/main" val="10000"/>
                  </a:ext>
                </a:extLst>
              </a:tr>
              <a:tr h="2958848">
                <a:tc>
                  <a:txBody>
                    <a:bodyPr/>
                    <a:lstStyle/>
                    <a:p>
                      <a:pPr algn="l" eaLnBrk="1" fontAlgn="auto" hangingPunct="1">
                        <a:lnSpc>
                          <a:spcPct val="120000"/>
                        </a:lnSpc>
                        <a:buNone/>
                      </a:pPr>
                      <a:r>
                        <a:rPr lang="zh-CN" altLang="en-US" sz="2000" dirty="0">
                          <a:latin typeface="Lantinghei SC Heavy"/>
                          <a:ea typeface="Lantinghei SC Heavy"/>
                          <a:cs typeface="Lantinghei SC Heavy"/>
                          <a:sym typeface="+mn-ea"/>
                        </a:rPr>
                        <a:t>第二百零八条</a:t>
                      </a:r>
                    </a:p>
                    <a:p>
                      <a:pPr algn="l" eaLnBrk="1" fontAlgn="auto" hangingPunct="1">
                        <a:lnSpc>
                          <a:spcPct val="120000"/>
                        </a:lnSpc>
                        <a:buNone/>
                      </a:pPr>
                      <a:r>
                        <a:rPr lang="zh-CN" altLang="en-US" sz="2000" dirty="0">
                          <a:latin typeface="Lantinghei SC Heavy"/>
                          <a:ea typeface="Lantinghei SC Heavy"/>
                          <a:cs typeface="Lantinghei SC Heavy"/>
                          <a:sym typeface="+mn-ea"/>
                        </a:rPr>
                        <a:t>违反本法规定，</a:t>
                      </a:r>
                      <a:r>
                        <a:rPr lang="zh-CN" altLang="en-US" sz="2000" b="0" i="0" u="none" strike="noStrike" cap="none" spc="0" baseline="0" dirty="0">
                          <a:ln>
                            <a:noFill/>
                          </a:ln>
                          <a:solidFill>
                            <a:schemeClr val="tx1"/>
                          </a:solidFill>
                          <a:uFillTx/>
                          <a:latin typeface="Lantinghei SC Heavy"/>
                          <a:ea typeface="Lantinghei SC Heavy"/>
                          <a:cs typeface="Lantinghei SC Heavy"/>
                          <a:sym typeface="+mn-ea"/>
                        </a:rPr>
                        <a:t>法人以他人名义设立账户或者利用他人账户买卖证券的，责令改正，没收违法所得，并处以违法所得一倍以上五倍以下的罚款；没有违法所得或者违法所得不足三万元的，处以三万元以上三十万元以下的罚款。对直接负责的主管人员和其他直接责任人员给予警告，并处以三万元以上十万元以下的罚款</a:t>
                      </a:r>
                      <a:r>
                        <a:rPr lang="zh-CN" altLang="en-US" sz="2000" b="0" i="0" u="none" strike="noStrike" cap="none" spc="0" baseline="0" dirty="0" smtClean="0">
                          <a:ln>
                            <a:noFill/>
                          </a:ln>
                          <a:solidFill>
                            <a:schemeClr val="tx1"/>
                          </a:solidFill>
                          <a:uFillTx/>
                          <a:latin typeface="Lantinghei SC Heavy"/>
                          <a:ea typeface="Lantinghei SC Heavy"/>
                          <a:cs typeface="Lantinghei SC Heavy"/>
                          <a:sym typeface="+mn-ea"/>
                        </a:rPr>
                        <a:t>。</a:t>
                      </a:r>
                      <a:endParaRPr lang="zh-CN" altLang="en-US" sz="2000" b="0" i="0" u="none" strike="noStrike" cap="none" spc="0" baseline="0" dirty="0">
                        <a:ln>
                          <a:noFill/>
                        </a:ln>
                        <a:solidFill>
                          <a:schemeClr val="tx1"/>
                        </a:solidFill>
                        <a:uFillTx/>
                        <a:latin typeface="Lantinghei SC Heavy"/>
                        <a:ea typeface="Lantinghei SC Heavy"/>
                        <a:cs typeface="Lantinghei SC Heavy"/>
                        <a:sym typeface="+mn-ea"/>
                      </a:endParaRPr>
                    </a:p>
                  </a:txBody>
                  <a:tcPr marL="45720" marR="45720" marT="22860" marB="22860"/>
                </a:tc>
                <a:tc>
                  <a:txBody>
                    <a:bodyPr/>
                    <a:lstStyle/>
                    <a:p>
                      <a:pPr algn="l" eaLnBrk="1" fontAlgn="auto" hangingPunct="1">
                        <a:lnSpc>
                          <a:spcPct val="120000"/>
                        </a:lnSpc>
                        <a:buFont typeface="Arial" panose="020B0604020202090204" pitchFamily="34" charset="0"/>
                        <a:buNone/>
                        <a:defRPr sz="8400" b="0">
                          <a:latin typeface="Lantinghei SC Heavy"/>
                          <a:ea typeface="Lantinghei SC Heavy"/>
                          <a:cs typeface="Lantinghei SC Heavy"/>
                          <a:sym typeface="Lantinghei SC Heavy"/>
                        </a:defRPr>
                      </a:pPr>
                      <a:r>
                        <a:rPr lang="zh-CN" altLang="en-US" sz="2000" dirty="0">
                          <a:sym typeface="+mn-ea"/>
                        </a:rPr>
                        <a:t>第一百九十五条</a:t>
                      </a:r>
                    </a:p>
                    <a:p>
                      <a:pPr algn="l" eaLnBrk="1" fontAlgn="auto" hangingPunct="1">
                        <a:lnSpc>
                          <a:spcPct val="120000"/>
                        </a:lnSpc>
                        <a:buFont typeface="Arial" panose="020B0604020202090204" pitchFamily="34" charset="0"/>
                        <a:buNone/>
                        <a:defRPr sz="8400" b="0">
                          <a:latin typeface="Lantinghei SC Heavy"/>
                          <a:ea typeface="Lantinghei SC Heavy"/>
                          <a:cs typeface="Lantinghei SC Heavy"/>
                          <a:sym typeface="Lantinghei SC Heavy"/>
                        </a:defRPr>
                      </a:pPr>
                      <a:r>
                        <a:rPr lang="zh-CN" altLang="en-US" sz="2000" dirty="0">
                          <a:sym typeface="+mn-ea"/>
                        </a:rPr>
                        <a:t>违反本法</a:t>
                      </a:r>
                      <a:r>
                        <a:rPr lang="zh-CN" altLang="en-US" sz="2000" dirty="0">
                          <a:solidFill>
                            <a:srgbClr val="FFC000"/>
                          </a:solidFill>
                          <a:sym typeface="+mn-ea"/>
                        </a:rPr>
                        <a:t>第五十八条的</a:t>
                      </a:r>
                      <a:r>
                        <a:rPr lang="zh-CN" altLang="en-US" sz="2000" dirty="0">
                          <a:sym typeface="+mn-ea"/>
                        </a:rPr>
                        <a:t>规定，</a:t>
                      </a:r>
                      <a:r>
                        <a:rPr lang="zh-CN" altLang="en-US" sz="2000" dirty="0">
                          <a:solidFill>
                            <a:srgbClr val="FFC000"/>
                          </a:solidFill>
                          <a:sym typeface="+mn-ea"/>
                        </a:rPr>
                        <a:t>出借自己的证券账户或者借用他人的证券账户从事证券交易的</a:t>
                      </a:r>
                      <a:r>
                        <a:rPr lang="zh-CN" altLang="en-US" sz="2000" dirty="0">
                          <a:sym typeface="+mn-ea"/>
                        </a:rPr>
                        <a:t>，责令改正，给予警告，</a:t>
                      </a:r>
                      <a:r>
                        <a:rPr lang="zh-CN" altLang="en-US" sz="2000" dirty="0">
                          <a:solidFill>
                            <a:srgbClr val="FFC000"/>
                          </a:solidFill>
                          <a:sym typeface="+mn-ea"/>
                        </a:rPr>
                        <a:t>可以处</a:t>
                      </a:r>
                      <a:r>
                        <a:rPr lang="zh-CN" altLang="en-US" sz="2000" dirty="0">
                          <a:solidFill>
                            <a:srgbClr val="FF0000"/>
                          </a:solidFill>
                          <a:sym typeface="+mn-ea"/>
                        </a:rPr>
                        <a:t>五十万元以下的罚款。</a:t>
                      </a:r>
                    </a:p>
                  </a:txBody>
                  <a:tcPr marL="45720" marR="45720" marT="22860" marB="228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3310580"/>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3" y="588495"/>
            <a:ext cx="9854920" cy="579967"/>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3300" b="1" kern="0" dirty="0">
                <a:solidFill>
                  <a:srgbClr val="FFFFFF"/>
                </a:solidFill>
                <a:latin typeface="Helvetica Neue" panose="02000503000000020004"/>
                <a:sym typeface="Helvetica Neue" panose="02000503000000020004"/>
              </a:rPr>
              <a:t>信披违法（第</a:t>
            </a:r>
            <a:r>
              <a:rPr lang="en-US" altLang="zh-CN" sz="3300" b="1" kern="0" dirty="0">
                <a:solidFill>
                  <a:srgbClr val="FFFFFF"/>
                </a:solidFill>
                <a:latin typeface="Helvetica Neue" panose="02000503000000020004"/>
                <a:sym typeface="Helvetica Neue" panose="02000503000000020004"/>
              </a:rPr>
              <a:t>197</a:t>
            </a:r>
            <a:r>
              <a:rPr lang="zh-CN" altLang="en-US" sz="3300" b="1" kern="0" dirty="0">
                <a:solidFill>
                  <a:srgbClr val="FFFFFF"/>
                </a:solidFill>
                <a:latin typeface="Helvetica Neue" panose="02000503000000020004"/>
                <a:sym typeface="Helvetica Neue" panose="02000503000000020004"/>
              </a:rPr>
              <a:t>条第</a:t>
            </a:r>
            <a:r>
              <a:rPr lang="en-US" altLang="zh-CN" sz="3300" b="1" kern="0" dirty="0">
                <a:solidFill>
                  <a:srgbClr val="FFFFFF"/>
                </a:solidFill>
                <a:latin typeface="Helvetica Neue" panose="02000503000000020004"/>
                <a:sym typeface="Helvetica Neue" panose="02000503000000020004"/>
              </a:rPr>
              <a:t>1</a:t>
            </a:r>
            <a:r>
              <a:rPr lang="zh-CN" altLang="en-US" sz="3300" b="1" kern="0" dirty="0">
                <a:solidFill>
                  <a:srgbClr val="FFFFFF"/>
                </a:solidFill>
                <a:latin typeface="Helvetica Neue" panose="02000503000000020004"/>
                <a:sym typeface="Helvetica Neue" panose="02000503000000020004"/>
              </a:rPr>
              <a:t>款）</a:t>
            </a:r>
            <a:r>
              <a:rPr lang="en-US" altLang="zh-CN" sz="3300" b="1" kern="0" dirty="0">
                <a:solidFill>
                  <a:srgbClr val="FFFFFF"/>
                </a:solidFill>
                <a:latin typeface="Helvetica Neue" panose="02000503000000020004"/>
                <a:sym typeface="Helvetica Neue" panose="02000503000000020004"/>
              </a:rPr>
              <a:t>-</a:t>
            </a:r>
            <a:r>
              <a:rPr lang="zh-CN" altLang="en-US" sz="3300" b="1" kern="0" dirty="0">
                <a:solidFill>
                  <a:srgbClr val="FFFFFF"/>
                </a:solidFill>
                <a:latin typeface="Helvetica Neue" panose="02000503000000020004"/>
                <a:sym typeface="Helvetica Neue" panose="02000503000000020004"/>
              </a:rPr>
              <a:t>未按规定报告或披露</a:t>
            </a:r>
            <a:endParaRPr lang="en-US" altLang="zh-CN" sz="3300" b="1" kern="0" dirty="0">
              <a:solidFill>
                <a:srgbClr val="FFFFFF"/>
              </a:solidFill>
              <a:latin typeface="Helvetica Neue" panose="02000503000000020004"/>
              <a:sym typeface="Helvetica Neue" panose="02000503000000020004"/>
            </a:endParaRPr>
          </a:p>
        </p:txBody>
      </p:sp>
      <p:sp>
        <p:nvSpPr>
          <p:cNvPr id="6" name="文本框 5">
            <a:extLst>
              <a:ext uri="{FF2B5EF4-FFF2-40B4-BE49-F238E27FC236}">
                <a16:creationId xmlns:a16="http://schemas.microsoft.com/office/drawing/2014/main" id="{4B6EBD1C-AFEC-A34D-9FD6-B1CE16B11D41}"/>
              </a:ext>
            </a:extLst>
          </p:cNvPr>
          <p:cNvSpPr txBox="1"/>
          <p:nvPr/>
        </p:nvSpPr>
        <p:spPr>
          <a:xfrm>
            <a:off x="970559" y="1954347"/>
            <a:ext cx="11221441" cy="39501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300" b="1" kern="0" dirty="0">
                <a:solidFill>
                  <a:srgbClr val="FFC000"/>
                </a:solidFill>
                <a:latin typeface="Helvetica Neue" panose="02000503000000020004"/>
                <a:sym typeface="Helvetica Neue" panose="02000503000000020004"/>
              </a:rPr>
              <a:t>信披义务人</a:t>
            </a:r>
            <a:r>
              <a:rPr lang="zh-CN" altLang="en-US" sz="3300" b="1" kern="0" dirty="0">
                <a:solidFill>
                  <a:srgbClr val="FFFFFF"/>
                </a:solidFill>
                <a:latin typeface="Helvetica Neue" panose="02000503000000020004"/>
                <a:sym typeface="Helvetica Neue" panose="02000503000000020004"/>
              </a:rPr>
              <a:t>：处</a:t>
            </a:r>
            <a:r>
              <a:rPr lang="en-US" altLang="zh-CN" sz="3300" b="1" kern="0" dirty="0">
                <a:solidFill>
                  <a:srgbClr val="FFFFFF"/>
                </a:solidFill>
                <a:latin typeface="Helvetica Neue" panose="02000503000000020004"/>
                <a:sym typeface="Helvetica Neue" panose="02000503000000020004"/>
              </a:rPr>
              <a:t>50-500</a:t>
            </a:r>
            <a:r>
              <a:rPr lang="zh-CN" altLang="en-US" sz="3300" b="1" kern="0" dirty="0">
                <a:solidFill>
                  <a:srgbClr val="FFFFFF"/>
                </a:solidFill>
                <a:latin typeface="Helvetica Neue" panose="02000503000000020004"/>
                <a:sym typeface="Helvetica Neue" panose="02000503000000020004"/>
              </a:rPr>
              <a:t>万元</a:t>
            </a:r>
            <a:endParaRPr lang="en-US" altLang="zh-CN" sz="3300" b="1" kern="0" dirty="0">
              <a:solidFill>
                <a:srgbClr val="FFFFFF"/>
              </a:solidFill>
              <a:latin typeface="Helvetica Neue" panose="02000503000000020004"/>
              <a:sym typeface="Helvetica Neue" panose="02000503000000020004"/>
            </a:endParaRPr>
          </a:p>
          <a:p>
            <a:pPr defTabSz="410845" hangingPunct="0">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300" b="1" kern="0" dirty="0">
                <a:solidFill>
                  <a:srgbClr val="FFC000"/>
                </a:solidFill>
                <a:latin typeface="Helvetica Neue" panose="02000503000000020004"/>
                <a:sym typeface="Helvetica Neue" panose="02000503000000020004"/>
              </a:rPr>
              <a:t>    责任人</a:t>
            </a:r>
            <a:r>
              <a:rPr lang="zh-CN" altLang="en-US" sz="3300" b="1" kern="0" dirty="0">
                <a:solidFill>
                  <a:srgbClr val="FFFFFF"/>
                </a:solidFill>
                <a:latin typeface="Helvetica Neue" panose="02000503000000020004"/>
                <a:sym typeface="Helvetica Neue" panose="02000503000000020004"/>
              </a:rPr>
              <a:t>：</a:t>
            </a:r>
            <a:r>
              <a:rPr lang="zh-CN" altLang="en-US" sz="3300" b="1" kern="0" dirty="0">
                <a:solidFill>
                  <a:srgbClr val="FF0000"/>
                </a:solidFill>
                <a:latin typeface="Helvetica Neue" panose="02000503000000020004"/>
                <a:sym typeface="Helvetica Neue" panose="02000503000000020004"/>
              </a:rPr>
              <a:t>处</a:t>
            </a:r>
            <a:r>
              <a:rPr lang="en-US" altLang="zh-CN" sz="3300" b="1" kern="0" dirty="0">
                <a:solidFill>
                  <a:srgbClr val="FF0000"/>
                </a:solidFill>
                <a:latin typeface="Helvetica Neue" panose="02000503000000020004"/>
                <a:sym typeface="Helvetica Neue" panose="02000503000000020004"/>
              </a:rPr>
              <a:t>20-200</a:t>
            </a:r>
            <a:r>
              <a:rPr lang="zh-CN" altLang="en-US" sz="3300" b="1" kern="0" dirty="0">
                <a:solidFill>
                  <a:srgbClr val="FF0000"/>
                </a:solidFill>
                <a:latin typeface="Helvetica Neue" panose="02000503000000020004"/>
                <a:sym typeface="Helvetica Neue" panose="02000503000000020004"/>
              </a:rPr>
              <a:t>万元</a:t>
            </a:r>
            <a:endParaRPr lang="en-US" altLang="zh-CN" sz="3300" b="1" kern="0" dirty="0">
              <a:solidFill>
                <a:srgbClr val="FF0000"/>
              </a:solidFill>
              <a:latin typeface="Helvetica Neue" panose="02000503000000020004"/>
              <a:sym typeface="Helvetica Neue" panose="02000503000000020004"/>
            </a:endParaRPr>
          </a:p>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300" b="1" kern="0" dirty="0">
                <a:solidFill>
                  <a:srgbClr val="FFC000"/>
                </a:solidFill>
                <a:latin typeface="Helvetica Neue" panose="02000503000000020004"/>
                <a:sym typeface="Helvetica Neue" panose="02000503000000020004"/>
              </a:rPr>
              <a:t>控股股东、实际控制人</a:t>
            </a:r>
            <a:r>
              <a:rPr lang="zh-CN" altLang="en-US" sz="3300" b="1" kern="0" dirty="0">
                <a:solidFill>
                  <a:srgbClr val="FFFFFF"/>
                </a:solidFill>
                <a:latin typeface="Helvetica Neue" panose="02000503000000020004"/>
                <a:sym typeface="Helvetica Neue" panose="02000503000000020004"/>
              </a:rPr>
              <a:t>：处</a:t>
            </a:r>
            <a:r>
              <a:rPr lang="en-US" altLang="zh-CN" sz="3300" b="1" kern="0" dirty="0">
                <a:solidFill>
                  <a:srgbClr val="FFFFFF"/>
                </a:solidFill>
                <a:latin typeface="Helvetica Neue" panose="02000503000000020004"/>
                <a:sym typeface="Helvetica Neue" panose="02000503000000020004"/>
              </a:rPr>
              <a:t>50-500</a:t>
            </a:r>
            <a:r>
              <a:rPr lang="zh-CN" altLang="en-US" sz="3300" b="1" kern="0" dirty="0">
                <a:solidFill>
                  <a:srgbClr val="FFFFFF"/>
                </a:solidFill>
                <a:latin typeface="Helvetica Neue" panose="02000503000000020004"/>
                <a:sym typeface="Helvetica Neue" panose="02000503000000020004"/>
              </a:rPr>
              <a:t>万元</a:t>
            </a:r>
            <a:endParaRPr lang="en-US" altLang="zh-CN" sz="3300" b="1" kern="0" dirty="0">
              <a:solidFill>
                <a:srgbClr val="FFFFFF"/>
              </a:solidFill>
              <a:latin typeface="Helvetica Neue" panose="02000503000000020004"/>
              <a:sym typeface="Helvetica Neue" panose="02000503000000020004"/>
            </a:endParaRPr>
          </a:p>
          <a:p>
            <a:pPr defTabSz="410845" hangingPunct="0">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300" b="1" kern="0" dirty="0">
                <a:solidFill>
                  <a:srgbClr val="FFC000"/>
                </a:solidFill>
                <a:latin typeface="Helvetica Neue" panose="02000503000000020004"/>
                <a:sym typeface="Helvetica Neue" panose="02000503000000020004"/>
              </a:rPr>
              <a:t>    责任人</a:t>
            </a:r>
            <a:r>
              <a:rPr lang="zh-CN" altLang="en-US" sz="3300" b="1" kern="0" dirty="0">
                <a:solidFill>
                  <a:srgbClr val="FFFFFF"/>
                </a:solidFill>
                <a:latin typeface="Helvetica Neue" panose="02000503000000020004"/>
                <a:sym typeface="Helvetica Neue" panose="02000503000000020004"/>
              </a:rPr>
              <a:t>：处</a:t>
            </a:r>
            <a:r>
              <a:rPr lang="en-US" altLang="zh-CN" sz="3300" b="1" kern="0" dirty="0">
                <a:solidFill>
                  <a:srgbClr val="FFFFFF"/>
                </a:solidFill>
                <a:latin typeface="Helvetica Neue" panose="02000503000000020004"/>
                <a:sym typeface="Helvetica Neue" panose="02000503000000020004"/>
              </a:rPr>
              <a:t>20-200</a:t>
            </a:r>
            <a:r>
              <a:rPr lang="zh-CN" altLang="en-US" sz="3300" b="1" kern="0" dirty="0">
                <a:solidFill>
                  <a:srgbClr val="FFFFFF"/>
                </a:solidFill>
                <a:latin typeface="Helvetica Neue" panose="02000503000000020004"/>
                <a:sym typeface="Helvetica Neue" panose="02000503000000020004"/>
              </a:rPr>
              <a:t>万元</a:t>
            </a:r>
            <a:endParaRPr lang="en-US" altLang="zh-CN" sz="3300" b="1" kern="0" dirty="0">
              <a:solidFill>
                <a:srgbClr val="FFFFFF"/>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914521606"/>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4" y="334580"/>
            <a:ext cx="9835042" cy="1087798"/>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3300" b="1" kern="0" dirty="0">
                <a:solidFill>
                  <a:srgbClr val="FFFFFF"/>
                </a:solidFill>
                <a:latin typeface="Helvetica Neue" panose="02000503000000020004"/>
                <a:sym typeface="Helvetica Neue" panose="02000503000000020004"/>
              </a:rPr>
              <a:t>信披违法（第</a:t>
            </a:r>
            <a:r>
              <a:rPr lang="en-US" altLang="zh-CN" sz="3300" b="1" kern="0" dirty="0">
                <a:solidFill>
                  <a:srgbClr val="FFFFFF"/>
                </a:solidFill>
                <a:latin typeface="Helvetica Neue" panose="02000503000000020004"/>
                <a:sym typeface="Helvetica Neue" panose="02000503000000020004"/>
              </a:rPr>
              <a:t>197</a:t>
            </a:r>
            <a:r>
              <a:rPr lang="zh-CN" altLang="en-US" sz="3300" b="1" kern="0" dirty="0">
                <a:solidFill>
                  <a:srgbClr val="FFFFFF"/>
                </a:solidFill>
                <a:latin typeface="Helvetica Neue" panose="02000503000000020004"/>
                <a:sym typeface="Helvetica Neue" panose="02000503000000020004"/>
              </a:rPr>
              <a:t>条第</a:t>
            </a:r>
            <a:r>
              <a:rPr lang="en-US" altLang="zh-CN" sz="3300" b="1" kern="0" dirty="0">
                <a:solidFill>
                  <a:srgbClr val="FFFFFF"/>
                </a:solidFill>
                <a:latin typeface="Helvetica Neue" panose="02000503000000020004"/>
                <a:sym typeface="Helvetica Neue" panose="02000503000000020004"/>
              </a:rPr>
              <a:t>2</a:t>
            </a:r>
            <a:r>
              <a:rPr lang="zh-CN" altLang="en-US" sz="3300" b="1" kern="0" dirty="0">
                <a:solidFill>
                  <a:srgbClr val="FFFFFF"/>
                </a:solidFill>
                <a:latin typeface="Helvetica Neue" panose="02000503000000020004"/>
                <a:sym typeface="Helvetica Neue" panose="02000503000000020004"/>
              </a:rPr>
              <a:t>款）</a:t>
            </a:r>
            <a:r>
              <a:rPr lang="en-US" altLang="zh-CN" sz="3300" b="1" kern="0" dirty="0">
                <a:solidFill>
                  <a:srgbClr val="FFFFFF"/>
                </a:solidFill>
                <a:latin typeface="Helvetica Neue" panose="02000503000000020004"/>
                <a:sym typeface="Helvetica Neue" panose="02000503000000020004"/>
              </a:rPr>
              <a:t>-</a:t>
            </a:r>
            <a:r>
              <a:rPr lang="zh-CN" altLang="en-US" sz="3300" b="1" kern="0" dirty="0">
                <a:solidFill>
                  <a:srgbClr val="FFFFFF"/>
                </a:solidFill>
                <a:latin typeface="Helvetica Neue" panose="02000503000000020004"/>
                <a:sym typeface="Helvetica Neue" panose="02000503000000020004"/>
              </a:rPr>
              <a:t>虚假记载、误导性陈述或重大遗漏</a:t>
            </a:r>
            <a:endParaRPr lang="en-US" altLang="zh-CN" sz="3300" b="1" kern="0" dirty="0">
              <a:solidFill>
                <a:srgbClr val="FFFFFF"/>
              </a:solidFill>
              <a:latin typeface="Helvetica Neue" panose="02000503000000020004"/>
              <a:sym typeface="Helvetica Neue" panose="02000503000000020004"/>
            </a:endParaRPr>
          </a:p>
        </p:txBody>
      </p:sp>
      <p:sp>
        <p:nvSpPr>
          <p:cNvPr id="6" name="文本框 5">
            <a:extLst>
              <a:ext uri="{FF2B5EF4-FFF2-40B4-BE49-F238E27FC236}">
                <a16:creationId xmlns:a16="http://schemas.microsoft.com/office/drawing/2014/main" id="{4B6EBD1C-AFEC-A34D-9FD6-B1CE16B11D41}"/>
              </a:ext>
            </a:extLst>
          </p:cNvPr>
          <p:cNvSpPr txBox="1"/>
          <p:nvPr/>
        </p:nvSpPr>
        <p:spPr>
          <a:xfrm>
            <a:off x="745272" y="2026605"/>
            <a:ext cx="10437840" cy="4134786"/>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信披义务人</a:t>
            </a:r>
            <a:r>
              <a:rPr lang="zh-CN" altLang="en-US" sz="3600" b="1" kern="0" dirty="0">
                <a:solidFill>
                  <a:srgbClr val="FFFFFF"/>
                </a:solidFill>
                <a:latin typeface="Helvetica Neue" panose="02000503000000020004"/>
                <a:sym typeface="Helvetica Neue" panose="02000503000000020004"/>
              </a:rPr>
              <a:t>：处</a:t>
            </a:r>
            <a:r>
              <a:rPr lang="en-US" altLang="zh-CN" sz="3600" b="1" kern="0" dirty="0">
                <a:solidFill>
                  <a:srgbClr val="FFFFFF"/>
                </a:solidFill>
                <a:latin typeface="Helvetica Neue" panose="02000503000000020004"/>
                <a:sym typeface="Helvetica Neue" panose="02000503000000020004"/>
              </a:rPr>
              <a:t>100-1000</a:t>
            </a:r>
            <a:r>
              <a:rPr lang="zh-CN" altLang="en-US" sz="3600" b="1" kern="0" dirty="0">
                <a:solidFill>
                  <a:srgbClr val="FFFFFF"/>
                </a:solidFill>
                <a:latin typeface="Helvetica Neue" panose="02000503000000020004"/>
                <a:sym typeface="Helvetica Neue" panose="02000503000000020004"/>
              </a:rPr>
              <a:t>万元</a:t>
            </a:r>
            <a:endParaRPr lang="en-US" altLang="zh-CN" sz="3600" b="1" kern="0" dirty="0">
              <a:solidFill>
                <a:srgbClr val="FFFFFF"/>
              </a:solidFill>
              <a:latin typeface="Helvetica Neue" panose="02000503000000020004"/>
              <a:sym typeface="Helvetica Neue" panose="02000503000000020004"/>
            </a:endParaRPr>
          </a:p>
          <a:p>
            <a:pPr defTabSz="410845" hangingPunct="0">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    责任人</a:t>
            </a:r>
            <a:r>
              <a:rPr lang="zh-CN" altLang="en-US" sz="3600" b="1" kern="0" dirty="0">
                <a:solidFill>
                  <a:srgbClr val="FFFFFF"/>
                </a:solidFill>
                <a:latin typeface="Helvetica Neue" panose="02000503000000020004"/>
                <a:sym typeface="Helvetica Neue" panose="02000503000000020004"/>
              </a:rPr>
              <a:t>：</a:t>
            </a:r>
            <a:r>
              <a:rPr lang="zh-CN" altLang="en-US" sz="3600" b="1" kern="0" dirty="0">
                <a:solidFill>
                  <a:srgbClr val="FF0000"/>
                </a:solidFill>
                <a:latin typeface="Helvetica Neue" panose="02000503000000020004"/>
                <a:sym typeface="Helvetica Neue" panose="02000503000000020004"/>
              </a:rPr>
              <a:t>处</a:t>
            </a:r>
            <a:r>
              <a:rPr lang="en-US" altLang="zh-CN" sz="3600" b="1" kern="0" dirty="0">
                <a:solidFill>
                  <a:srgbClr val="FF0000"/>
                </a:solidFill>
                <a:latin typeface="Helvetica Neue" panose="02000503000000020004"/>
                <a:sym typeface="Helvetica Neue" panose="02000503000000020004"/>
              </a:rPr>
              <a:t>50-500</a:t>
            </a:r>
            <a:r>
              <a:rPr lang="zh-CN" altLang="en-US" sz="3600" b="1" kern="0" dirty="0">
                <a:solidFill>
                  <a:srgbClr val="FF0000"/>
                </a:solidFill>
                <a:latin typeface="Helvetica Neue" panose="02000503000000020004"/>
                <a:sym typeface="Helvetica Neue" panose="02000503000000020004"/>
              </a:rPr>
              <a:t>万元</a:t>
            </a:r>
            <a:endParaRPr lang="en-US" altLang="zh-CN" sz="3600" b="1" kern="0" dirty="0">
              <a:solidFill>
                <a:srgbClr val="FF0000"/>
              </a:solidFill>
              <a:latin typeface="Helvetica Neue" panose="02000503000000020004"/>
              <a:sym typeface="Helvetica Neue" panose="02000503000000020004"/>
            </a:endParaRPr>
          </a:p>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控股股东、实际控制人</a:t>
            </a:r>
            <a:r>
              <a:rPr lang="zh-CN" altLang="en-US" sz="3600" b="1" kern="0" dirty="0">
                <a:solidFill>
                  <a:srgbClr val="FFFFFF"/>
                </a:solidFill>
                <a:latin typeface="Helvetica Neue" panose="02000503000000020004"/>
                <a:sym typeface="Helvetica Neue" panose="02000503000000020004"/>
              </a:rPr>
              <a:t>：处</a:t>
            </a:r>
            <a:r>
              <a:rPr lang="en-US" altLang="zh-CN" sz="3600" b="1" kern="0" dirty="0">
                <a:solidFill>
                  <a:srgbClr val="FFFFFF"/>
                </a:solidFill>
                <a:latin typeface="Helvetica Neue" panose="02000503000000020004"/>
                <a:sym typeface="Helvetica Neue" panose="02000503000000020004"/>
              </a:rPr>
              <a:t>100-1000</a:t>
            </a:r>
            <a:r>
              <a:rPr lang="zh-CN" altLang="en-US" sz="3600" b="1" kern="0" dirty="0">
                <a:solidFill>
                  <a:srgbClr val="FFFFFF"/>
                </a:solidFill>
                <a:latin typeface="Helvetica Neue" panose="02000503000000020004"/>
                <a:sym typeface="Helvetica Neue" panose="02000503000000020004"/>
              </a:rPr>
              <a:t>万元</a:t>
            </a:r>
            <a:endParaRPr lang="en-US" altLang="zh-CN" sz="3600" b="1" kern="0" dirty="0">
              <a:solidFill>
                <a:srgbClr val="FFFFFF"/>
              </a:solidFill>
              <a:latin typeface="Helvetica Neue" panose="02000503000000020004"/>
              <a:sym typeface="Helvetica Neue" panose="02000503000000020004"/>
            </a:endParaRPr>
          </a:p>
          <a:p>
            <a:pPr defTabSz="410845" hangingPunct="0">
              <a:spcBef>
                <a:spcPts val="2400"/>
              </a:spcBef>
              <a:spcAft>
                <a:spcPts val="2400"/>
              </a:spcAft>
              <a:extLst>
                <a:ext uri="{35155182-B16C-46BC-9424-99874614C6A1}">
                  <wpsdc:indentchars xmlns:wpsdc="http://www.wps.cn/officeDocument/2017/drawingmlCustomData" xmlns="" val="-127" checksum="3432004960"/>
                  <wpsdc:marlchars xmlns:wpsdc="http://www.wps.cn/officeDocument/2017/drawingmlCustomData" xmlns="" val="127" checksum="2331052974"/>
                </a:ext>
              </a:extLst>
            </a:pPr>
            <a:r>
              <a:rPr lang="zh-CN" altLang="en-US" sz="3600" b="1" kern="0" dirty="0">
                <a:solidFill>
                  <a:srgbClr val="FFC000"/>
                </a:solidFill>
                <a:latin typeface="Helvetica Neue" panose="02000503000000020004"/>
                <a:sym typeface="Helvetica Neue" panose="02000503000000020004"/>
              </a:rPr>
              <a:t>    责任人</a:t>
            </a:r>
            <a:r>
              <a:rPr lang="zh-CN" altLang="en-US" sz="3600" b="1" kern="0" dirty="0">
                <a:solidFill>
                  <a:srgbClr val="FFFFFF"/>
                </a:solidFill>
                <a:latin typeface="Helvetica Neue" panose="02000503000000020004"/>
                <a:sym typeface="Helvetica Neue" panose="02000503000000020004"/>
              </a:rPr>
              <a:t>：处</a:t>
            </a:r>
            <a:r>
              <a:rPr lang="en-US" altLang="zh-CN" sz="3600" b="1" kern="0" dirty="0">
                <a:solidFill>
                  <a:srgbClr val="FFFFFF"/>
                </a:solidFill>
                <a:latin typeface="Helvetica Neue" panose="02000503000000020004"/>
                <a:sym typeface="Helvetica Neue" panose="02000503000000020004"/>
              </a:rPr>
              <a:t>50-500</a:t>
            </a:r>
            <a:r>
              <a:rPr lang="zh-CN" altLang="en-US" sz="3600" b="1" kern="0" dirty="0">
                <a:solidFill>
                  <a:srgbClr val="FFFFFF"/>
                </a:solidFill>
                <a:latin typeface="Helvetica Neue" panose="02000503000000020004"/>
                <a:sym typeface="Helvetica Neue" panose="02000503000000020004"/>
              </a:rPr>
              <a:t>万元</a:t>
            </a:r>
            <a:endParaRPr lang="en-US" altLang="zh-CN" sz="3600" b="1" kern="0" dirty="0">
              <a:solidFill>
                <a:srgbClr val="FFFFFF"/>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2613244273"/>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5272" y="720634"/>
            <a:ext cx="9854920" cy="1303242"/>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000" b="1" kern="0" dirty="0">
                <a:solidFill>
                  <a:srgbClr val="FFFFFF"/>
                </a:solidFill>
                <a:latin typeface="Helvetica Neue" panose="02000503000000020004"/>
                <a:sym typeface="Helvetica Neue" panose="02000503000000020004"/>
              </a:rPr>
              <a:t>证券服务机构违法</a:t>
            </a:r>
            <a:r>
              <a:rPr lang="en-US" altLang="zh-CN" sz="4000" b="1" kern="0" dirty="0">
                <a:solidFill>
                  <a:srgbClr val="FFFFFF"/>
                </a:solidFill>
                <a:latin typeface="Helvetica Neue" panose="02000503000000020004"/>
                <a:sym typeface="Helvetica Neue" panose="02000503000000020004"/>
              </a:rPr>
              <a:t>-</a:t>
            </a:r>
            <a:r>
              <a:rPr lang="zh-CN" altLang="en-US" sz="4000" b="1" kern="0" dirty="0">
                <a:solidFill>
                  <a:srgbClr val="FFFFFF"/>
                </a:solidFill>
                <a:latin typeface="Helvetica Neue" panose="02000503000000020004"/>
                <a:sym typeface="Helvetica Neue" panose="02000503000000020004"/>
              </a:rPr>
              <a:t>未勤勉尽责（第</a:t>
            </a:r>
            <a:r>
              <a:rPr lang="en-US" altLang="zh-CN" sz="4000" b="1" kern="0" dirty="0">
                <a:solidFill>
                  <a:srgbClr val="FFFFFF"/>
                </a:solidFill>
                <a:latin typeface="Helvetica Neue" panose="02000503000000020004"/>
                <a:sym typeface="Helvetica Neue" panose="02000503000000020004"/>
              </a:rPr>
              <a:t>213</a:t>
            </a:r>
            <a:r>
              <a:rPr lang="zh-CN" altLang="en-US" sz="4000" b="1" kern="0" dirty="0">
                <a:solidFill>
                  <a:srgbClr val="FFFFFF"/>
                </a:solidFill>
                <a:latin typeface="Helvetica Neue" panose="02000503000000020004"/>
                <a:sym typeface="Helvetica Neue" panose="02000503000000020004"/>
              </a:rPr>
              <a:t>条第</a:t>
            </a:r>
            <a:r>
              <a:rPr lang="en-US" altLang="zh-CN" sz="4000" b="1" kern="0" dirty="0">
                <a:solidFill>
                  <a:srgbClr val="FFFFFF"/>
                </a:solidFill>
                <a:latin typeface="Helvetica Neue" panose="02000503000000020004"/>
                <a:sym typeface="Helvetica Neue" panose="02000503000000020004"/>
              </a:rPr>
              <a:t>3</a:t>
            </a:r>
            <a:r>
              <a:rPr lang="zh-CN" altLang="en-US" sz="4000" b="1" kern="0" dirty="0">
                <a:solidFill>
                  <a:srgbClr val="FFFFFF"/>
                </a:solidFill>
                <a:latin typeface="Helvetica Neue" panose="02000503000000020004"/>
                <a:sym typeface="Helvetica Neue" panose="02000503000000020004"/>
              </a:rPr>
              <a:t>款）</a:t>
            </a:r>
            <a:endParaRPr lang="en-US" altLang="zh-CN" sz="4000" b="1" kern="0" dirty="0">
              <a:solidFill>
                <a:srgbClr val="FFFFFF"/>
              </a:solidFill>
              <a:latin typeface="Helvetica Neue" panose="02000503000000020004"/>
              <a:sym typeface="Helvetica Neue" panose="02000503000000020004"/>
            </a:endParaRPr>
          </a:p>
        </p:txBody>
      </p:sp>
      <p:sp>
        <p:nvSpPr>
          <p:cNvPr id="6" name="文本框 5">
            <a:extLst>
              <a:ext uri="{FF2B5EF4-FFF2-40B4-BE49-F238E27FC236}">
                <a16:creationId xmlns:a16="http://schemas.microsoft.com/office/drawing/2014/main" id="{4B6EBD1C-AFEC-A34D-9FD6-B1CE16B11D41}"/>
              </a:ext>
            </a:extLst>
          </p:cNvPr>
          <p:cNvSpPr txBox="1"/>
          <p:nvPr/>
        </p:nvSpPr>
        <p:spPr>
          <a:xfrm>
            <a:off x="635544" y="3090106"/>
            <a:ext cx="11221441" cy="234968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3600" b="1" kern="0" dirty="0">
                <a:solidFill>
                  <a:srgbClr val="FFC000"/>
                </a:solidFill>
                <a:latin typeface="Helvetica Neue" panose="02000503000000020004"/>
                <a:sym typeface="Helvetica Neue" panose="02000503000000020004"/>
              </a:rPr>
              <a:t>证券服务机构</a:t>
            </a:r>
            <a:r>
              <a:rPr lang="zh-CN" altLang="en-US" sz="3600" b="1" kern="0" dirty="0">
                <a:solidFill>
                  <a:srgbClr val="FFFFFF"/>
                </a:solidFill>
                <a:latin typeface="Helvetica Neue" panose="02000503000000020004"/>
                <a:sym typeface="Helvetica Neue" panose="02000503000000020004"/>
              </a:rPr>
              <a:t>：有违法所得的，处</a:t>
            </a:r>
            <a:r>
              <a:rPr lang="en-US" altLang="zh-CN" sz="3600" b="1" kern="0" dirty="0">
                <a:solidFill>
                  <a:srgbClr val="FFFFFF"/>
                </a:solidFill>
                <a:latin typeface="Helvetica Neue" panose="02000503000000020004"/>
                <a:sym typeface="Helvetica Neue" panose="02000503000000020004"/>
              </a:rPr>
              <a:t>1-10</a:t>
            </a:r>
            <a:r>
              <a:rPr lang="zh-CN" altLang="en-US" sz="3600" b="1" kern="0" dirty="0">
                <a:solidFill>
                  <a:srgbClr val="FFFFFF"/>
                </a:solidFill>
                <a:latin typeface="Helvetica Neue" panose="02000503000000020004"/>
                <a:sym typeface="Helvetica Neue" panose="02000503000000020004"/>
              </a:rPr>
              <a:t>倍；没有违法所得或不足</a:t>
            </a:r>
            <a:r>
              <a:rPr lang="en-US" altLang="zh-CN" sz="3600" b="1" kern="0" dirty="0">
                <a:solidFill>
                  <a:srgbClr val="FFFFFF"/>
                </a:solidFill>
                <a:latin typeface="Helvetica Neue" panose="02000503000000020004"/>
                <a:sym typeface="Helvetica Neue" panose="02000503000000020004"/>
              </a:rPr>
              <a:t>50</a:t>
            </a:r>
            <a:r>
              <a:rPr lang="zh-CN" altLang="en-US" sz="3600" b="1" kern="0" dirty="0">
                <a:solidFill>
                  <a:srgbClr val="FFFFFF"/>
                </a:solidFill>
                <a:latin typeface="Helvetica Neue" panose="02000503000000020004"/>
                <a:sym typeface="Helvetica Neue" panose="02000503000000020004"/>
              </a:rPr>
              <a:t>万元的，处</a:t>
            </a:r>
            <a:r>
              <a:rPr lang="en-US" altLang="zh-CN" sz="3600" b="1" kern="0" dirty="0">
                <a:solidFill>
                  <a:srgbClr val="FFFFFF"/>
                </a:solidFill>
                <a:latin typeface="Helvetica Neue" panose="02000503000000020004"/>
                <a:sym typeface="Helvetica Neue" panose="02000503000000020004"/>
              </a:rPr>
              <a:t>50-500</a:t>
            </a:r>
            <a:r>
              <a:rPr lang="zh-CN" altLang="en-US" sz="3600" b="1" kern="0" dirty="0">
                <a:solidFill>
                  <a:srgbClr val="FFFFFF"/>
                </a:solidFill>
                <a:latin typeface="Helvetica Neue" panose="02000503000000020004"/>
                <a:sym typeface="Helvetica Neue" panose="02000503000000020004"/>
              </a:rPr>
              <a:t>万元</a:t>
            </a:r>
            <a:endParaRPr lang="en-US" altLang="zh-CN" sz="3600" b="1" kern="0" dirty="0">
              <a:solidFill>
                <a:srgbClr val="FFFFFF"/>
              </a:solidFill>
              <a:latin typeface="Helvetica Neue" panose="02000503000000020004"/>
              <a:sym typeface="Helvetica Neue" panose="02000503000000020004"/>
            </a:endParaRPr>
          </a:p>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3600" b="1" kern="0" dirty="0">
                <a:solidFill>
                  <a:srgbClr val="FFC000"/>
                </a:solidFill>
                <a:latin typeface="Helvetica Neue" panose="02000503000000020004"/>
                <a:sym typeface="Helvetica Neue" panose="02000503000000020004"/>
              </a:rPr>
              <a:t>责任人</a:t>
            </a:r>
            <a:r>
              <a:rPr lang="zh-CN" altLang="en-US" sz="3600" b="1" kern="0" dirty="0">
                <a:solidFill>
                  <a:srgbClr val="FFFFFF"/>
                </a:solidFill>
                <a:latin typeface="Helvetica Neue" panose="02000503000000020004"/>
                <a:sym typeface="Helvetica Neue" panose="02000503000000020004"/>
              </a:rPr>
              <a:t>：处</a:t>
            </a:r>
            <a:r>
              <a:rPr lang="en-US" altLang="zh-CN" sz="3600" b="1" kern="0" dirty="0">
                <a:solidFill>
                  <a:srgbClr val="FFFFFF"/>
                </a:solidFill>
                <a:latin typeface="Helvetica Neue" panose="02000503000000020004"/>
                <a:sym typeface="Helvetica Neue" panose="02000503000000020004"/>
              </a:rPr>
              <a:t>20-200</a:t>
            </a:r>
            <a:r>
              <a:rPr lang="zh-CN" altLang="en-US" sz="3600" b="1" kern="0" dirty="0">
                <a:solidFill>
                  <a:srgbClr val="FFFFFF"/>
                </a:solidFill>
                <a:latin typeface="Helvetica Neue" panose="02000503000000020004"/>
                <a:sym typeface="Helvetica Neue" panose="02000503000000020004"/>
              </a:rPr>
              <a:t>万</a:t>
            </a:r>
            <a:r>
              <a:rPr lang="zh-CN" altLang="en-US" sz="3600" b="1" kern="0" dirty="0" smtClean="0">
                <a:solidFill>
                  <a:srgbClr val="FFFFFF"/>
                </a:solidFill>
                <a:latin typeface="Helvetica Neue" panose="02000503000000020004"/>
                <a:sym typeface="Helvetica Neue" panose="02000503000000020004"/>
              </a:rPr>
              <a:t>元</a:t>
            </a:r>
            <a:endParaRPr lang="en-US" altLang="zh-CN" sz="3600" b="1" kern="0" dirty="0">
              <a:solidFill>
                <a:srgbClr val="FFFFFF"/>
              </a:solidFill>
              <a:latin typeface="楷体" panose="02010609060101010101" pitchFamily="49" charset="-122"/>
              <a:ea typeface="楷体" panose="02010609060101010101" pitchFamily="49" charset="-122"/>
              <a:sym typeface="Helvetica Neue" panose="02000503000000020004"/>
            </a:endParaRPr>
          </a:p>
        </p:txBody>
      </p:sp>
      <p:pic>
        <p:nvPicPr>
          <p:cNvPr id="5" name="图片 4"/>
          <p:cNvPicPr>
            <a:picLocks noChangeAspect="1"/>
          </p:cNvPicPr>
          <p:nvPr/>
        </p:nvPicPr>
        <p:blipFill>
          <a:blip r:embed="rId2"/>
          <a:stretch>
            <a:fillRect/>
          </a:stretch>
        </p:blipFill>
        <p:spPr>
          <a:xfrm>
            <a:off x="8805672" y="5808705"/>
            <a:ext cx="2405097" cy="592111"/>
          </a:xfrm>
          <a:prstGeom prst="rect">
            <a:avLst/>
          </a:prstGeom>
        </p:spPr>
      </p:pic>
    </p:spTree>
    <p:extLst>
      <p:ext uri="{BB962C8B-B14F-4D97-AF65-F5344CB8AC3E}">
        <p14:creationId xmlns:p14="http://schemas.microsoft.com/office/powerpoint/2010/main" val="3059418628"/>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21321" y="674247"/>
            <a:ext cx="9934433"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wpsdc="http://www.wps.cn/officeDocument/2017/drawingmlCustomData" xmlns="" xmlns:lc="http://schemas.openxmlformats.org/drawingml/2006/lockedCanvas" val="-127" checksum="3432004960"/>
                  <wpsdc:marlchars xmlns:wpsdc="http://www.wps.cn/officeDocument/2017/drawingmlCustomData" xmlns="" xmlns:lc="http://schemas.openxmlformats.org/drawingml/2006/lockedCanvas" val="127" checksum="2331052974"/>
                </a:ext>
              </a:extLst>
            </a:pPr>
            <a:r>
              <a:rPr lang="zh-CN" altLang="en-US" sz="4800" b="1" kern="0" dirty="0">
                <a:solidFill>
                  <a:srgbClr val="FFFFFF"/>
                </a:solidFill>
                <a:latin typeface="Helvetica Neue" panose="02000503000000020004"/>
                <a:sym typeface="Helvetica Neue" panose="02000503000000020004"/>
              </a:rPr>
              <a:t>违反适当性管理义务（第</a:t>
            </a:r>
            <a:r>
              <a:rPr lang="en-US" altLang="zh-CN" sz="4800" b="1" kern="0" dirty="0">
                <a:solidFill>
                  <a:srgbClr val="FFFFFF"/>
                </a:solidFill>
                <a:latin typeface="Helvetica Neue" panose="02000503000000020004"/>
                <a:sym typeface="Helvetica Neue" panose="02000503000000020004"/>
              </a:rPr>
              <a:t>198</a:t>
            </a:r>
            <a:r>
              <a:rPr lang="zh-CN" altLang="en-US" sz="4800" b="1" kern="0" dirty="0">
                <a:solidFill>
                  <a:srgbClr val="FFFFFF"/>
                </a:solidFill>
                <a:latin typeface="Helvetica Neue" panose="02000503000000020004"/>
                <a:sym typeface="Helvetica Neue" panose="02000503000000020004"/>
              </a:rPr>
              <a:t>条）</a:t>
            </a:r>
            <a:endParaRPr lang="en-US" altLang="zh-CN" sz="4800" b="1" kern="0" dirty="0">
              <a:solidFill>
                <a:srgbClr val="FFFFFF"/>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5A7AA42A-8556-BB4A-AD57-806FCC6C3FCC}"/>
              </a:ext>
            </a:extLst>
          </p:cNvPr>
          <p:cNvSpPr txBox="1"/>
          <p:nvPr/>
        </p:nvSpPr>
        <p:spPr>
          <a:xfrm>
            <a:off x="745272" y="2619681"/>
            <a:ext cx="11221441" cy="1795684"/>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 xmlns:wpsdc="http://www.wps.cn/officeDocument/2017/drawingmlCustomData" val="-127" checksum="3432004960"/>
                  <wpsdc:marlchars xmlns="" xmlns:wpsdc="http://www.wps.cn/officeDocument/2017/drawingmlCustomData" val="127" checksum="2331052974"/>
                </a:ext>
              </a:extLst>
            </a:pPr>
            <a:r>
              <a:rPr lang="zh-CN" altLang="en-US" sz="3600" b="1" kern="0" dirty="0">
                <a:solidFill>
                  <a:srgbClr val="FFC000"/>
                </a:solidFill>
                <a:latin typeface="Helvetica Neue" panose="02000503000000020004"/>
                <a:sym typeface="Helvetica Neue" panose="02000503000000020004"/>
              </a:rPr>
              <a:t>证券公司</a:t>
            </a:r>
            <a:r>
              <a:rPr lang="zh-CN" altLang="en-US" sz="3600" b="1" kern="0" dirty="0">
                <a:solidFill>
                  <a:srgbClr val="FFFFFF"/>
                </a:solidFill>
                <a:latin typeface="Helvetica Neue" panose="02000503000000020004"/>
                <a:sym typeface="Helvetica Neue" panose="02000503000000020004"/>
              </a:rPr>
              <a:t>：处</a:t>
            </a:r>
            <a:r>
              <a:rPr lang="en-US" altLang="zh-CN" sz="3600" b="1" kern="0" dirty="0">
                <a:solidFill>
                  <a:srgbClr val="FFFFFF"/>
                </a:solidFill>
                <a:latin typeface="Helvetica Neue" panose="02000503000000020004"/>
                <a:sym typeface="Helvetica Neue" panose="02000503000000020004"/>
              </a:rPr>
              <a:t>10-100</a:t>
            </a:r>
            <a:r>
              <a:rPr lang="zh-CN" altLang="en-US" sz="3600" b="1" kern="0" dirty="0">
                <a:solidFill>
                  <a:srgbClr val="FFFFFF"/>
                </a:solidFill>
                <a:latin typeface="Helvetica Neue" panose="02000503000000020004"/>
                <a:sym typeface="Helvetica Neue" panose="02000503000000020004"/>
              </a:rPr>
              <a:t>万元</a:t>
            </a:r>
            <a:endParaRPr lang="en-US" altLang="zh-CN" sz="3600" b="1" kern="0" dirty="0">
              <a:solidFill>
                <a:srgbClr val="FFFFFF"/>
              </a:solidFill>
              <a:latin typeface="Helvetica Neue" panose="02000503000000020004"/>
              <a:sym typeface="Helvetica Neue" panose="02000503000000020004"/>
            </a:endParaRPr>
          </a:p>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 xmlns:wpsdc="http://www.wps.cn/officeDocument/2017/drawingmlCustomData" val="-127" checksum="3432004960"/>
                  <wpsdc:marlchars xmlns="" xmlns:wpsdc="http://www.wps.cn/officeDocument/2017/drawingmlCustomData" val="127" checksum="2331052974"/>
                </a:ext>
              </a:extLst>
            </a:pPr>
            <a:r>
              <a:rPr lang="zh-CN" altLang="en-US" sz="3600" b="1" kern="0" dirty="0">
                <a:solidFill>
                  <a:srgbClr val="FFC000"/>
                </a:solidFill>
                <a:latin typeface="Helvetica Neue" panose="02000503000000020004"/>
                <a:sym typeface="Helvetica Neue" panose="02000503000000020004"/>
              </a:rPr>
              <a:t>责任人</a:t>
            </a:r>
            <a:r>
              <a:rPr lang="zh-CN" altLang="en-US" sz="3600" b="1" kern="0" dirty="0">
                <a:solidFill>
                  <a:srgbClr val="FFFFFF"/>
                </a:solidFill>
                <a:latin typeface="Helvetica Neue" panose="02000503000000020004"/>
                <a:sym typeface="Helvetica Neue" panose="02000503000000020004"/>
              </a:rPr>
              <a:t>：处</a:t>
            </a:r>
            <a:r>
              <a:rPr lang="en-US" altLang="zh-CN" sz="3600" b="1" kern="0" dirty="0">
                <a:solidFill>
                  <a:srgbClr val="FFFFFF"/>
                </a:solidFill>
                <a:latin typeface="Helvetica Neue" panose="02000503000000020004"/>
                <a:sym typeface="Helvetica Neue" panose="02000503000000020004"/>
              </a:rPr>
              <a:t>20</a:t>
            </a:r>
            <a:r>
              <a:rPr lang="zh-CN" altLang="en-US" sz="3600" b="1" kern="0" dirty="0">
                <a:solidFill>
                  <a:srgbClr val="FFFFFF"/>
                </a:solidFill>
                <a:latin typeface="Helvetica Neue" panose="02000503000000020004"/>
                <a:sym typeface="Helvetica Neue" panose="02000503000000020004"/>
              </a:rPr>
              <a:t>万以下</a:t>
            </a:r>
            <a:endParaRPr lang="en-US" altLang="zh-CN" sz="3600" b="1" kern="0" dirty="0">
              <a:solidFill>
                <a:srgbClr val="FFFFFF"/>
              </a:solidFill>
              <a:latin typeface="Helvetica Neue" panose="02000503000000020004"/>
              <a:sym typeface="Helvetica Neue" panose="02000503000000020004"/>
            </a:endParaRPr>
          </a:p>
        </p:txBody>
      </p:sp>
    </p:spTree>
    <p:extLst>
      <p:ext uri="{BB962C8B-B14F-4D97-AF65-F5344CB8AC3E}">
        <p14:creationId xmlns:p14="http://schemas.microsoft.com/office/powerpoint/2010/main" val="3245361244"/>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3" y="636709"/>
            <a:ext cx="9854920"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sym typeface="Helvetica Neue" panose="02000503000000020004"/>
              </a:rPr>
              <a:t>不配合监管（第</a:t>
            </a:r>
            <a:r>
              <a:rPr lang="en-US" altLang="zh-CN" sz="4800" b="1" kern="0" dirty="0">
                <a:solidFill>
                  <a:srgbClr val="FFFFFF"/>
                </a:solidFill>
                <a:latin typeface="Helvetica Neue" panose="02000503000000020004"/>
                <a:sym typeface="Helvetica Neue" panose="02000503000000020004"/>
              </a:rPr>
              <a:t>218</a:t>
            </a:r>
            <a:r>
              <a:rPr lang="zh-CN" altLang="en-US" sz="4800" b="1" kern="0" dirty="0">
                <a:solidFill>
                  <a:srgbClr val="FFFFFF"/>
                </a:solidFill>
                <a:latin typeface="Helvetica Neue" panose="02000503000000020004"/>
                <a:sym typeface="Helvetica Neue" panose="02000503000000020004"/>
              </a:rPr>
              <a:t>条）</a:t>
            </a:r>
            <a:endParaRPr lang="en-US" altLang="zh-CN" sz="4800" b="1" kern="0" dirty="0">
              <a:solidFill>
                <a:srgbClr val="FFFFFF"/>
              </a:solidFill>
              <a:latin typeface="Helvetica Neue" panose="02000503000000020004"/>
              <a:sym typeface="Helvetica Neue" panose="02000503000000020004"/>
            </a:endParaRPr>
          </a:p>
        </p:txBody>
      </p:sp>
      <p:graphicFrame>
        <p:nvGraphicFramePr>
          <p:cNvPr id="5" name="表格 4">
            <a:extLst>
              <a:ext uri="{FF2B5EF4-FFF2-40B4-BE49-F238E27FC236}">
                <a16:creationId xmlns:a16="http://schemas.microsoft.com/office/drawing/2014/main" id="{59B7F1C3-B80E-7F45-9093-478AEF7AEDD9}"/>
              </a:ext>
            </a:extLst>
          </p:cNvPr>
          <p:cNvGraphicFramePr/>
          <p:nvPr>
            <p:custDataLst>
              <p:tags r:id="rId1"/>
            </p:custDataLst>
            <p:extLst>
              <p:ext uri="{D42A27DB-BD31-4B8C-83A1-F6EECF244321}">
                <p14:modId xmlns:p14="http://schemas.microsoft.com/office/powerpoint/2010/main" val="3422721274"/>
              </p:ext>
            </p:extLst>
          </p:nvPr>
        </p:nvGraphicFramePr>
        <p:xfrm>
          <a:off x="814789" y="2443440"/>
          <a:ext cx="10415488" cy="2985844"/>
        </p:xfrm>
        <a:graphic>
          <a:graphicData uri="http://schemas.openxmlformats.org/drawingml/2006/table">
            <a:tbl>
              <a:tblPr firstRow="1" bandRow="1">
                <a:tableStyleId>{5940675A-B579-460E-94D1-54222C63F5DA}</a:tableStyleId>
              </a:tblPr>
              <a:tblGrid>
                <a:gridCol w="5223579">
                  <a:extLst>
                    <a:ext uri="{9D8B030D-6E8A-4147-A177-3AD203B41FA5}">
                      <a16:colId xmlns:a16="http://schemas.microsoft.com/office/drawing/2014/main" val="20000"/>
                    </a:ext>
                  </a:extLst>
                </a:gridCol>
                <a:gridCol w="5191909">
                  <a:extLst>
                    <a:ext uri="{9D8B030D-6E8A-4147-A177-3AD203B41FA5}">
                      <a16:colId xmlns:a16="http://schemas.microsoft.com/office/drawing/2014/main" val="20001"/>
                    </a:ext>
                  </a:extLst>
                </a:gridCol>
              </a:tblGrid>
              <a:tr h="0">
                <a:tc>
                  <a:txBody>
                    <a:bodyPr/>
                    <a:lstStyle/>
                    <a:p>
                      <a:pPr eaLnBrk="1" fontAlgn="auto" hangingPunct="1">
                        <a:lnSpc>
                          <a:spcPct val="120000"/>
                        </a:lnSpc>
                        <a:buNone/>
                      </a:pPr>
                      <a:r>
                        <a:rPr lang="zh-CN" altLang="en-US" sz="2200" b="1" dirty="0">
                          <a:solidFill>
                            <a:schemeClr val="accent4"/>
                          </a:solidFill>
                          <a:latin typeface="Lantinghei SC Heavy"/>
                          <a:ea typeface="Lantinghei SC Heavy"/>
                          <a:cs typeface="Lantinghei SC Heavy"/>
                          <a:sym typeface="+mn-ea"/>
                        </a:rPr>
                        <a:t>原《证券法》</a:t>
                      </a:r>
                    </a:p>
                  </a:txBody>
                  <a:tcPr marL="45720" marR="45720" marT="22860" marB="22860"/>
                </a:tc>
                <a:tc>
                  <a:txBody>
                    <a:bodyPr/>
                    <a:lstStyle/>
                    <a:p>
                      <a:pPr algn="ctr" eaLnBrk="1" fontAlgn="auto" hangingPunct="1">
                        <a:lnSpc>
                          <a:spcPct val="120000"/>
                        </a:lnSpc>
                        <a:buFont typeface="Arial" panose="020B0604020202090204" pitchFamily="34" charset="0"/>
                        <a:defRPr sz="8400" b="0">
                          <a:latin typeface="Lantinghei SC Heavy"/>
                          <a:ea typeface="Lantinghei SC Heavy"/>
                          <a:cs typeface="Lantinghei SC Heavy"/>
                          <a:sym typeface="Lantinghei SC Heavy"/>
                        </a:defRPr>
                      </a:pPr>
                      <a:r>
                        <a:rPr lang="zh-CN" altLang="en-US" sz="2200" b="1" dirty="0">
                          <a:solidFill>
                            <a:schemeClr val="accent4"/>
                          </a:solidFill>
                          <a:latin typeface="Lantinghei SC Heavy"/>
                          <a:cs typeface="Lantinghei SC Heavy"/>
                          <a:sym typeface="+mn-ea"/>
                        </a:rPr>
                        <a:t>新《证券法》</a:t>
                      </a:r>
                    </a:p>
                  </a:txBody>
                  <a:tcPr marL="45720" marR="45720" marT="22860" marB="22860"/>
                </a:tc>
                <a:extLst>
                  <a:ext uri="{0D108BD9-81ED-4DB2-BD59-A6C34878D82A}">
                    <a16:rowId xmlns:a16="http://schemas.microsoft.com/office/drawing/2014/main" val="10000"/>
                  </a:ext>
                </a:extLst>
              </a:tr>
              <a:tr h="2537788">
                <a:tc>
                  <a:txBody>
                    <a:bodyPr/>
                    <a:lstStyle/>
                    <a:p>
                      <a:pPr algn="l" eaLnBrk="1" fontAlgn="auto" hangingPunct="1">
                        <a:lnSpc>
                          <a:spcPct val="120000"/>
                        </a:lnSpc>
                        <a:buNone/>
                      </a:pPr>
                      <a:r>
                        <a:rPr lang="zh-CN" altLang="en-US" sz="2200" dirty="0">
                          <a:latin typeface="Lantinghei SC Heavy"/>
                          <a:ea typeface="Lantinghei SC Heavy"/>
                          <a:cs typeface="Lantinghei SC Heavy"/>
                          <a:sym typeface="+mn-ea"/>
                        </a:rPr>
                        <a:t>第二百三十条</a:t>
                      </a:r>
                    </a:p>
                    <a:p>
                      <a:pPr algn="l" eaLnBrk="1" fontAlgn="auto" hangingPunct="1">
                        <a:lnSpc>
                          <a:spcPct val="120000"/>
                        </a:lnSpc>
                        <a:buNone/>
                      </a:pPr>
                      <a:r>
                        <a:rPr lang="zh-CN" altLang="en-US" sz="2200" dirty="0">
                          <a:latin typeface="Lantinghei SC Heavy"/>
                          <a:ea typeface="Lantinghei SC Heavy"/>
                          <a:cs typeface="Lantinghei SC Heavy"/>
                          <a:sym typeface="+mn-ea"/>
                        </a:rPr>
                        <a:t>拒绝、阻碍证券监督管理机构及其工作人员依法行使监督检查、调查职权</a:t>
                      </a:r>
                      <a:r>
                        <a:rPr lang="zh-CN" altLang="en-US" sz="2200" dirty="0">
                          <a:solidFill>
                            <a:srgbClr val="FFC000"/>
                          </a:solidFill>
                          <a:latin typeface="Lantinghei SC Heavy"/>
                          <a:ea typeface="Lantinghei SC Heavy"/>
                          <a:cs typeface="Lantinghei SC Heavy"/>
                          <a:sym typeface="+mn-ea"/>
                        </a:rPr>
                        <a:t>未使用暴力、威胁方法的</a:t>
                      </a:r>
                      <a:r>
                        <a:rPr lang="zh-CN" altLang="en-US" sz="2200" dirty="0">
                          <a:latin typeface="Lantinghei SC Heavy"/>
                          <a:ea typeface="Lantinghei SC Heavy"/>
                          <a:cs typeface="Lantinghei SC Heavy"/>
                          <a:sym typeface="+mn-ea"/>
                        </a:rPr>
                        <a:t>，依法给予治安管理处罚。</a:t>
                      </a:r>
                      <a:endParaRPr lang="zh-CN" altLang="en-US" sz="2200" dirty="0">
                        <a:solidFill>
                          <a:srgbClr val="FFC000"/>
                        </a:solidFill>
                        <a:latin typeface="Lantinghei SC Heavy"/>
                        <a:ea typeface="Lantinghei SC Heavy"/>
                        <a:cs typeface="Lantinghei SC Heavy"/>
                        <a:sym typeface="+mn-ea"/>
                      </a:endParaRPr>
                    </a:p>
                  </a:txBody>
                  <a:tcPr marL="45720" marR="45720" marT="22860" marB="22860"/>
                </a:tc>
                <a:tc>
                  <a:txBody>
                    <a:bodyPr/>
                    <a:lstStyle/>
                    <a:p>
                      <a:pPr algn="l" eaLnBrk="1" fontAlgn="auto" hangingPunct="1">
                        <a:lnSpc>
                          <a:spcPct val="120000"/>
                        </a:lnSpc>
                        <a:buFont typeface="Arial" panose="020B0604020202090204" pitchFamily="34" charset="0"/>
                        <a:buNone/>
                        <a:defRPr sz="8400" b="0">
                          <a:latin typeface="Lantinghei SC Heavy"/>
                          <a:ea typeface="Lantinghei SC Heavy"/>
                          <a:cs typeface="Lantinghei SC Heavy"/>
                          <a:sym typeface="Lantinghei SC Heavy"/>
                        </a:defRPr>
                      </a:pPr>
                      <a:r>
                        <a:rPr lang="zh-CN" altLang="en-US" sz="2200" dirty="0">
                          <a:sym typeface="+mn-ea"/>
                        </a:rPr>
                        <a:t>第二百一十八条</a:t>
                      </a:r>
                    </a:p>
                    <a:p>
                      <a:pPr algn="l" eaLnBrk="1" fontAlgn="auto" hangingPunct="1">
                        <a:lnSpc>
                          <a:spcPct val="120000"/>
                        </a:lnSpc>
                        <a:buFont typeface="Arial" panose="020B0604020202090204" pitchFamily="34" charset="0"/>
                        <a:buNone/>
                        <a:defRPr sz="8400" b="0">
                          <a:latin typeface="Lantinghei SC Heavy"/>
                          <a:ea typeface="Lantinghei SC Heavy"/>
                          <a:cs typeface="Lantinghei SC Heavy"/>
                          <a:sym typeface="Lantinghei SC Heavy"/>
                        </a:defRPr>
                      </a:pPr>
                      <a:r>
                        <a:rPr lang="zh-CN" altLang="en-US" sz="2200" dirty="0">
                          <a:sym typeface="+mn-ea"/>
                        </a:rPr>
                        <a:t>拒绝、阻碍证券监督管理机构及其工作人员依法行使监督检查、调查职权，</a:t>
                      </a:r>
                      <a:r>
                        <a:rPr lang="zh-CN" altLang="en-US" sz="2200" dirty="0">
                          <a:solidFill>
                            <a:srgbClr val="FFC000"/>
                          </a:solidFill>
                          <a:sym typeface="+mn-ea"/>
                        </a:rPr>
                        <a:t>由证券监督管理机构责令改正，</a:t>
                      </a:r>
                      <a:r>
                        <a:rPr lang="zh-CN" altLang="en-US" sz="2200" dirty="0">
                          <a:solidFill>
                            <a:srgbClr val="FF0000"/>
                          </a:solidFill>
                          <a:sym typeface="+mn-ea"/>
                        </a:rPr>
                        <a:t>处以十万元以上一百万元以下的罚款</a:t>
                      </a:r>
                      <a:r>
                        <a:rPr lang="zh-CN" altLang="en-US" sz="2200" dirty="0">
                          <a:solidFill>
                            <a:srgbClr val="FFC000"/>
                          </a:solidFill>
                          <a:sym typeface="+mn-ea"/>
                        </a:rPr>
                        <a:t>，并由公安机关</a:t>
                      </a:r>
                      <a:r>
                        <a:rPr lang="zh-CN" altLang="en-US" sz="2200" dirty="0">
                          <a:sym typeface="+mn-ea"/>
                        </a:rPr>
                        <a:t>依法给予治安管理处罚。</a:t>
                      </a:r>
                      <a:endParaRPr lang="zh-CN" altLang="en-US" sz="2200" dirty="0">
                        <a:solidFill>
                          <a:srgbClr val="FFC000"/>
                        </a:solidFill>
                        <a:sym typeface="+mn-ea"/>
                      </a:endParaRPr>
                    </a:p>
                  </a:txBody>
                  <a:tcPr marL="45720" marR="45720" marT="22860" marB="228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5299689"/>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0193" y="473079"/>
            <a:ext cx="9854920"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4800" b="1" kern="0" dirty="0">
                <a:solidFill>
                  <a:srgbClr val="FFFFFF"/>
                </a:solidFill>
                <a:latin typeface="Helvetica Neue" panose="02000503000000020004"/>
                <a:sym typeface="Helvetica Neue" panose="02000503000000020004"/>
              </a:rPr>
              <a:t>市场禁入（第</a:t>
            </a:r>
            <a:r>
              <a:rPr lang="en-US" altLang="zh-CN" sz="4800" b="1" kern="0" dirty="0">
                <a:solidFill>
                  <a:srgbClr val="FFFFFF"/>
                </a:solidFill>
                <a:latin typeface="Helvetica Neue" panose="02000503000000020004"/>
                <a:sym typeface="Helvetica Neue" panose="02000503000000020004"/>
              </a:rPr>
              <a:t>221</a:t>
            </a:r>
            <a:r>
              <a:rPr lang="zh-CN" altLang="en-US" sz="4800" b="1" kern="0" dirty="0">
                <a:solidFill>
                  <a:srgbClr val="FFFFFF"/>
                </a:solidFill>
                <a:latin typeface="Helvetica Neue" panose="02000503000000020004"/>
                <a:sym typeface="Helvetica Neue" panose="02000503000000020004"/>
              </a:rPr>
              <a:t>条）</a:t>
            </a:r>
            <a:endParaRPr lang="en-US" altLang="zh-CN" sz="4800" b="1" kern="0" dirty="0">
              <a:solidFill>
                <a:srgbClr val="FFFFFF"/>
              </a:solidFill>
              <a:latin typeface="Helvetica Neue" panose="02000503000000020004"/>
              <a:sym typeface="Helvetica Neue" panose="02000503000000020004"/>
            </a:endParaRPr>
          </a:p>
        </p:txBody>
      </p:sp>
      <p:sp>
        <p:nvSpPr>
          <p:cNvPr id="5" name="文本框 4">
            <a:extLst>
              <a:ext uri="{FF2B5EF4-FFF2-40B4-BE49-F238E27FC236}">
                <a16:creationId xmlns:a16="http://schemas.microsoft.com/office/drawing/2014/main" id="{2B940177-DB6B-C740-8DBB-D68251B9E812}"/>
              </a:ext>
            </a:extLst>
          </p:cNvPr>
          <p:cNvSpPr txBox="1"/>
          <p:nvPr/>
        </p:nvSpPr>
        <p:spPr>
          <a:xfrm>
            <a:off x="6241774" y="3741926"/>
            <a:ext cx="5724939" cy="626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endParaRPr lang="en-US" altLang="zh-CN" sz="3600" b="1" kern="0" dirty="0">
              <a:solidFill>
                <a:srgbClr val="FFFFFF"/>
              </a:solidFill>
              <a:latin typeface="Helvetica Neue" panose="02000503000000020004"/>
              <a:sym typeface="Helvetica Neue" panose="02000503000000020004"/>
            </a:endParaRPr>
          </a:p>
        </p:txBody>
      </p:sp>
      <p:sp>
        <p:nvSpPr>
          <p:cNvPr id="7" name="文本框 6">
            <a:extLst>
              <a:ext uri="{FF2B5EF4-FFF2-40B4-BE49-F238E27FC236}">
                <a16:creationId xmlns:a16="http://schemas.microsoft.com/office/drawing/2014/main" id="{1A4D536B-635D-304E-996B-2542250CE750}"/>
              </a:ext>
            </a:extLst>
          </p:cNvPr>
          <p:cNvSpPr txBox="1"/>
          <p:nvPr/>
        </p:nvSpPr>
        <p:spPr>
          <a:xfrm>
            <a:off x="6241774" y="2489943"/>
            <a:ext cx="5724939" cy="626133"/>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428625" indent="-428625" defTabSz="410845" hangingPunct="0">
              <a:spcBef>
                <a:spcPts val="2400"/>
              </a:spcBef>
              <a:spcAft>
                <a:spcPts val="2400"/>
              </a:spcAft>
              <a:buFont typeface="Arial" panose="020B0604020202020204" pitchFamily="34" charset="0"/>
              <a:buChar char="•"/>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endParaRPr lang="en-US" altLang="zh-CN" sz="3600" b="1" kern="0" dirty="0">
              <a:solidFill>
                <a:srgbClr val="FFFFFF"/>
              </a:solidFill>
              <a:latin typeface="Helvetica Neue" panose="02000503000000020004"/>
              <a:sym typeface="Helvetica Neue" panose="02000503000000020004"/>
            </a:endParaRPr>
          </a:p>
        </p:txBody>
      </p:sp>
      <p:sp>
        <p:nvSpPr>
          <p:cNvPr id="8" name="文本框 7">
            <a:extLst>
              <a:ext uri="{FF2B5EF4-FFF2-40B4-BE49-F238E27FC236}">
                <a16:creationId xmlns:a16="http://schemas.microsoft.com/office/drawing/2014/main" id="{CFE99DE7-BBAD-7844-952F-E2FBA723A9BA}"/>
              </a:ext>
            </a:extLst>
          </p:cNvPr>
          <p:cNvSpPr txBox="1"/>
          <p:nvPr/>
        </p:nvSpPr>
        <p:spPr>
          <a:xfrm>
            <a:off x="3086010" y="2368101"/>
            <a:ext cx="7568739" cy="281134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marL="428625" indent="-428625" defTabSz="410845" hangingPunct="0">
              <a:spcBef>
                <a:spcPts val="2100"/>
              </a:spcBef>
              <a:spcAft>
                <a:spcPts val="2100"/>
              </a:spcAft>
              <a:buFont typeface="Arial" panose="020B0604020202020204" pitchFamily="34" charset="0"/>
              <a:buChar char="•"/>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3600" b="1" kern="0" dirty="0">
                <a:solidFill>
                  <a:srgbClr val="FFC000"/>
                </a:solidFill>
                <a:latin typeface="Helvetica Neue" panose="02000503000000020004"/>
                <a:sym typeface="Helvetica Neue" panose="02000503000000020004"/>
              </a:rPr>
              <a:t>不得从事证券业务、证券服务业务</a:t>
            </a:r>
            <a:endParaRPr lang="en-US" altLang="zh-CN" sz="3600" b="1" kern="0" dirty="0">
              <a:solidFill>
                <a:srgbClr val="FFC000"/>
              </a:solidFill>
              <a:latin typeface="Helvetica Neue" panose="02000503000000020004"/>
              <a:sym typeface="Helvetica Neue" panose="02000503000000020004"/>
            </a:endParaRPr>
          </a:p>
          <a:p>
            <a:pPr marL="428625" indent="-428625" defTabSz="410845" hangingPunct="0">
              <a:spcBef>
                <a:spcPts val="2100"/>
              </a:spcBef>
              <a:spcAft>
                <a:spcPts val="2100"/>
              </a:spcAft>
              <a:buFont typeface="Arial" panose="020B0604020202020204" pitchFamily="34" charset="0"/>
              <a:buChar char="•"/>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3600" b="1" kern="0" dirty="0">
                <a:solidFill>
                  <a:srgbClr val="FFC000"/>
                </a:solidFill>
                <a:latin typeface="Helvetica Neue" panose="02000503000000020004"/>
                <a:sym typeface="Helvetica Neue" panose="02000503000000020004"/>
              </a:rPr>
              <a:t>不得担任证券发行人的董监高</a:t>
            </a:r>
            <a:endParaRPr lang="en-US" altLang="zh-CN" sz="3600" b="1" kern="0" dirty="0">
              <a:solidFill>
                <a:srgbClr val="FFC000"/>
              </a:solidFill>
              <a:latin typeface="Helvetica Neue" panose="02000503000000020004"/>
              <a:sym typeface="Helvetica Neue" panose="02000503000000020004"/>
            </a:endParaRPr>
          </a:p>
          <a:p>
            <a:pPr marL="428625" indent="-428625" defTabSz="410845" hangingPunct="0">
              <a:spcBef>
                <a:spcPts val="2100"/>
              </a:spcBef>
              <a:spcAft>
                <a:spcPts val="2100"/>
              </a:spcAft>
              <a:buFont typeface="Arial" panose="020B0604020202020204" pitchFamily="34" charset="0"/>
              <a:buChar char="•"/>
              <a:extLst>
                <a:ext uri="{35155182-B16C-46BC-9424-99874614C6A1}">
                  <wpsdc:indentchars xmlns:lc="http://schemas.openxmlformats.org/drawingml/2006/lockedCanvas" xmlns="" xmlns:wpsdc="http://www.wps.cn/officeDocument/2017/drawingmlCustomData" val="-127" checksum="3432004960"/>
                  <wpsdc:marlchars xmlns:lc="http://schemas.openxmlformats.org/drawingml/2006/lockedCanvas" xmlns="" xmlns:wpsdc="http://www.wps.cn/officeDocument/2017/drawingmlCustomData" val="127" checksum="2331052974"/>
                </a:ext>
              </a:extLst>
            </a:pPr>
            <a:r>
              <a:rPr lang="zh-CN" altLang="en-US" sz="3600" b="1" kern="0" dirty="0">
                <a:solidFill>
                  <a:srgbClr val="FFC000"/>
                </a:solidFill>
                <a:latin typeface="Helvetica Neue" panose="02000503000000020004"/>
                <a:sym typeface="Helvetica Neue" panose="02000503000000020004"/>
              </a:rPr>
              <a:t>不得在交易场所交易证券</a:t>
            </a:r>
            <a:endParaRPr lang="en-US" altLang="zh-CN" sz="3600" b="1" kern="0" dirty="0">
              <a:solidFill>
                <a:srgbClr val="FFC000"/>
              </a:solidFill>
              <a:latin typeface="Helvetica Neue" panose="02000503000000020004"/>
              <a:sym typeface="Helvetica Neue" panose="02000503000000020004"/>
            </a:endParaRPr>
          </a:p>
        </p:txBody>
      </p:sp>
      <p:sp>
        <p:nvSpPr>
          <p:cNvPr id="3" name="文本框 2">
            <a:extLst>
              <a:ext uri="{FF2B5EF4-FFF2-40B4-BE49-F238E27FC236}">
                <a16:creationId xmlns:a16="http://schemas.microsoft.com/office/drawing/2014/main" id="{80E623B9-C238-554E-A351-C3A9004F7B01}"/>
              </a:ext>
            </a:extLst>
          </p:cNvPr>
          <p:cNvSpPr txBox="1"/>
          <p:nvPr/>
        </p:nvSpPr>
        <p:spPr>
          <a:xfrm>
            <a:off x="740193" y="2690195"/>
            <a:ext cx="1948247" cy="2103461"/>
          </a:xfrm>
          <a:prstGeom prst="rect">
            <a:avLst/>
          </a:prstGeom>
          <a:noFill/>
          <a:ln w="12700" cap="flat">
            <a:solidFill>
              <a:schemeClr val="accent1">
                <a:lumMod val="60000"/>
                <a:lumOff val="40000"/>
              </a:schemeClr>
            </a:solid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algn="ctr" defTabSz="410845" hangingPunct="0"/>
            <a:r>
              <a:rPr lang="zh-CN" altLang="en-US" sz="4400" b="1" kern="0" dirty="0">
                <a:solidFill>
                  <a:srgbClr val="FFFFFF"/>
                </a:solidFill>
                <a:latin typeface="Helvetica Neue" panose="02000503000000020004"/>
                <a:sym typeface="Helvetica Neue" panose="02000503000000020004"/>
              </a:rPr>
              <a:t>一定期限内直至终身</a:t>
            </a:r>
          </a:p>
        </p:txBody>
      </p:sp>
    </p:spTree>
    <p:extLst>
      <p:ext uri="{BB962C8B-B14F-4D97-AF65-F5344CB8AC3E}">
        <p14:creationId xmlns:p14="http://schemas.microsoft.com/office/powerpoint/2010/main" val="213313204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违法无效…">
            <a:extLst>
              <a:ext uri="{FF2B5EF4-FFF2-40B4-BE49-F238E27FC236}">
                <a16:creationId xmlns:a16="http://schemas.microsoft.com/office/drawing/2014/main" id="{9FDBA8E3-10C4-0447-BDC3-9AC18775B2D8}"/>
              </a:ext>
            </a:extLst>
          </p:cNvPr>
          <p:cNvSpPr txBox="1"/>
          <p:nvPr/>
        </p:nvSpPr>
        <p:spPr>
          <a:xfrm>
            <a:off x="8451229" y="3869540"/>
            <a:ext cx="3405808" cy="2288127"/>
          </a:xfrm>
          <a:prstGeom prst="rect">
            <a:avLst/>
          </a:prstGeom>
          <a:ln w="12700">
            <a:miter lim="400000"/>
          </a:ln>
        </p:spPr>
        <p:txBody>
          <a:bodyPr wrap="square" lIns="35719" tIns="35719" rIns="35719" bIns="35719" anchor="ctr">
            <a:spAutoFit/>
          </a:bodyPr>
          <a:lstStyle/>
          <a:p>
            <a:pPr defTabSz="410845" hangingPunct="0">
              <a:defRPr sz="12000" b="0">
                <a:latin typeface="Lantinghei SC Heavy"/>
                <a:ea typeface="Lantinghei SC Heavy"/>
                <a:cs typeface="Lantinghei SC Heavy"/>
                <a:sym typeface="Lantinghei SC Heavy"/>
              </a:defRPr>
            </a:pPr>
            <a:r>
              <a:rPr lang="en-US" altLang="zh-CN" sz="2400" kern="0" dirty="0">
                <a:solidFill>
                  <a:srgbClr val="FFC000"/>
                </a:solidFill>
                <a:latin typeface="Lantinghei SC Heavy"/>
                <a:ea typeface="宋体" panose="02010600030101010101" pitchFamily="2" charset="-122"/>
                <a:sym typeface="Lantinghei SC Heavy"/>
              </a:rPr>
              <a:t>【</a:t>
            </a:r>
            <a:r>
              <a:rPr lang="zh-CN" altLang="en-US" sz="2400" kern="0" dirty="0">
                <a:solidFill>
                  <a:srgbClr val="FFC000"/>
                </a:solidFill>
                <a:latin typeface="Lantinghei SC Heavy"/>
                <a:ea typeface="宋体" panose="02010600030101010101" pitchFamily="2" charset="-122"/>
                <a:sym typeface="Lantinghei SC Heavy"/>
              </a:rPr>
              <a:t>比较</a:t>
            </a:r>
            <a:r>
              <a:rPr lang="en-US" altLang="zh-CN" sz="2400" kern="0" dirty="0">
                <a:solidFill>
                  <a:srgbClr val="FFC000"/>
                </a:solidFill>
                <a:latin typeface="Lantinghei SC Heavy"/>
                <a:ea typeface="宋体" panose="02010600030101010101" pitchFamily="2" charset="-122"/>
                <a:sym typeface="Lantinghei SC Heavy"/>
              </a:rPr>
              <a:t>】</a:t>
            </a:r>
            <a:endParaRPr lang="en-US" altLang="zh-CN" sz="2400" kern="0" dirty="0">
              <a:solidFill>
                <a:srgbClr val="FFFFFF"/>
              </a:solidFill>
              <a:latin typeface="Lantinghei SC Heavy"/>
              <a:ea typeface="宋体" panose="02010600030101010101" pitchFamily="2" charset="-122"/>
              <a:sym typeface="Lantinghei SC Heavy"/>
            </a:endParaRPr>
          </a:p>
          <a:p>
            <a:pPr defTabSz="410845" hangingPunct="0">
              <a:defRPr sz="12000" b="0">
                <a:latin typeface="Lantinghei SC Heavy"/>
                <a:ea typeface="Lantinghei SC Heavy"/>
                <a:cs typeface="Lantinghei SC Heavy"/>
                <a:sym typeface="Lantinghei SC Heavy"/>
              </a:defRPr>
            </a:pPr>
            <a:r>
              <a:rPr lang="zh-CN" altLang="en-US" sz="2400" kern="0" dirty="0">
                <a:solidFill>
                  <a:srgbClr val="FFFFFF"/>
                </a:solidFill>
                <a:latin typeface="Lantinghei SC Heavy"/>
                <a:ea typeface="宋体" panose="02010600030101010101" pitchFamily="2" charset="-122"/>
                <a:sym typeface="Lantinghei SC Heavy"/>
              </a:rPr>
              <a:t>新</a:t>
            </a:r>
            <a:r>
              <a:rPr lang="en-US" altLang="zh-CN" sz="2400" kern="0" dirty="0">
                <a:solidFill>
                  <a:srgbClr val="FFFFFF"/>
                </a:solidFill>
                <a:latin typeface="Lantinghei SC Heavy"/>
                <a:ea typeface="宋体" panose="02010600030101010101" pitchFamily="2" charset="-122"/>
                <a:sym typeface="Lantinghei SC Heavy"/>
              </a:rPr>
              <a:t>《</a:t>
            </a:r>
            <a:r>
              <a:rPr lang="zh-CN" altLang="en-US" sz="2400" kern="0" dirty="0">
                <a:solidFill>
                  <a:srgbClr val="FFFFFF"/>
                </a:solidFill>
                <a:latin typeface="Lantinghei SC Heavy"/>
                <a:ea typeface="宋体" panose="02010600030101010101" pitchFamily="2" charset="-122"/>
                <a:sym typeface="Lantinghei SC Heavy"/>
              </a:rPr>
              <a:t>证券法</a:t>
            </a:r>
            <a:r>
              <a:rPr lang="en-US" altLang="zh-CN" sz="2400" kern="0" dirty="0">
                <a:solidFill>
                  <a:srgbClr val="FFFFFF"/>
                </a:solidFill>
                <a:latin typeface="Lantinghei SC Heavy"/>
                <a:ea typeface="宋体" panose="02010600030101010101" pitchFamily="2" charset="-122"/>
                <a:sym typeface="Lantinghei SC Heavy"/>
              </a:rPr>
              <a:t>》</a:t>
            </a:r>
            <a:r>
              <a:rPr lang="zh-CN" altLang="en-US" sz="2400" kern="0" dirty="0">
                <a:solidFill>
                  <a:srgbClr val="FFFFFF"/>
                </a:solidFill>
                <a:latin typeface="Lantinghei SC Heavy"/>
                <a:ea typeface="宋体" panose="02010600030101010101" pitchFamily="2" charset="-122"/>
                <a:sym typeface="Lantinghei SC Heavy"/>
              </a:rPr>
              <a:t>共</a:t>
            </a:r>
            <a:r>
              <a:rPr lang="en-US" altLang="zh-CN" sz="2400" kern="0" dirty="0">
                <a:solidFill>
                  <a:srgbClr val="FFFFFF"/>
                </a:solidFill>
                <a:latin typeface="Lantinghei SC Heavy"/>
                <a:ea typeface="宋体" panose="02010600030101010101" pitchFamily="2" charset="-122"/>
                <a:sym typeface="Lantinghei SC Heavy"/>
              </a:rPr>
              <a:t>14</a:t>
            </a:r>
            <a:r>
              <a:rPr lang="zh-CN" altLang="en-US" sz="2400" kern="0" dirty="0">
                <a:solidFill>
                  <a:srgbClr val="FFFFFF"/>
                </a:solidFill>
                <a:latin typeface="Lantinghei SC Heavy"/>
                <a:ea typeface="宋体" panose="02010600030101010101" pitchFamily="2" charset="-122"/>
                <a:sym typeface="Lantinghei SC Heavy"/>
              </a:rPr>
              <a:t>章</a:t>
            </a:r>
            <a:r>
              <a:rPr lang="en-US" altLang="zh-CN" sz="2400" kern="0" dirty="0">
                <a:solidFill>
                  <a:srgbClr val="FFFFFF"/>
                </a:solidFill>
                <a:latin typeface="Lantinghei SC Heavy"/>
                <a:ea typeface="宋体" panose="02010600030101010101" pitchFamily="2" charset="-122"/>
                <a:sym typeface="Lantinghei SC Heavy"/>
              </a:rPr>
              <a:t>226</a:t>
            </a:r>
            <a:r>
              <a:rPr lang="zh-CN" altLang="en-US" sz="2400" kern="0" dirty="0">
                <a:solidFill>
                  <a:srgbClr val="FFFFFF"/>
                </a:solidFill>
                <a:latin typeface="Lantinghei SC Heavy"/>
                <a:ea typeface="宋体" panose="02010600030101010101" pitchFamily="2" charset="-122"/>
                <a:sym typeface="Lantinghei SC Heavy"/>
              </a:rPr>
              <a:t>条，比</a:t>
            </a:r>
            <a:r>
              <a:rPr lang="en-US" altLang="zh-CN" sz="2400" kern="0" dirty="0">
                <a:solidFill>
                  <a:srgbClr val="FFFFFF"/>
                </a:solidFill>
                <a:latin typeface="Lantinghei SC Heavy"/>
                <a:ea typeface="宋体" panose="02010600030101010101" pitchFamily="2" charset="-122"/>
                <a:sym typeface="Lantinghei SC Heavy"/>
              </a:rPr>
              <a:t>《</a:t>
            </a:r>
            <a:r>
              <a:rPr lang="zh-CN" altLang="en-US" sz="2400" kern="0" dirty="0">
                <a:solidFill>
                  <a:srgbClr val="FFFFFF"/>
                </a:solidFill>
                <a:latin typeface="Lantinghei SC Heavy"/>
                <a:ea typeface="宋体" panose="02010600030101010101" pitchFamily="2" charset="-122"/>
                <a:sym typeface="Lantinghei SC Heavy"/>
              </a:rPr>
              <a:t>证券法</a:t>
            </a:r>
            <a:r>
              <a:rPr lang="en-US" altLang="zh-CN" sz="2400" kern="0" dirty="0">
                <a:solidFill>
                  <a:srgbClr val="FFFFFF"/>
                </a:solidFill>
                <a:latin typeface="Lantinghei SC Heavy"/>
                <a:ea typeface="宋体" panose="02010600030101010101" pitchFamily="2" charset="-122"/>
                <a:sym typeface="Lantinghei SC Heavy"/>
              </a:rPr>
              <a:t>》</a:t>
            </a:r>
            <a:r>
              <a:rPr lang="zh-CN" altLang="en-US" sz="2400" kern="0" dirty="0">
                <a:solidFill>
                  <a:srgbClr val="FFFFFF"/>
                </a:solidFill>
                <a:latin typeface="Lantinghei SC Heavy"/>
                <a:ea typeface="宋体" panose="02010600030101010101" pitchFamily="2" charset="-122"/>
                <a:sym typeface="Lantinghei SC Heavy"/>
              </a:rPr>
              <a:t>（</a:t>
            </a:r>
            <a:r>
              <a:rPr lang="en-US" altLang="zh-CN" sz="2400" kern="0" dirty="0">
                <a:solidFill>
                  <a:srgbClr val="FFFFFF"/>
                </a:solidFill>
                <a:latin typeface="Lantinghei SC Heavy"/>
                <a:ea typeface="宋体" panose="02010600030101010101" pitchFamily="2" charset="-122"/>
                <a:sym typeface="Lantinghei SC Heavy"/>
              </a:rPr>
              <a:t>2014</a:t>
            </a:r>
            <a:r>
              <a:rPr lang="zh-CN" altLang="en-US" sz="2400" kern="0" dirty="0">
                <a:solidFill>
                  <a:srgbClr val="FFFFFF"/>
                </a:solidFill>
                <a:latin typeface="Lantinghei SC Heavy"/>
                <a:ea typeface="宋体" panose="02010600030101010101" pitchFamily="2" charset="-122"/>
                <a:sym typeface="Lantinghei SC Heavy"/>
              </a:rPr>
              <a:t>修订）减少了</a:t>
            </a:r>
            <a:r>
              <a:rPr lang="en-US" altLang="zh-CN" sz="2400" kern="0" dirty="0">
                <a:solidFill>
                  <a:srgbClr val="FFFFFF"/>
                </a:solidFill>
                <a:latin typeface="Lantinghei SC Heavy"/>
                <a:ea typeface="宋体" panose="02010600030101010101" pitchFamily="2" charset="-122"/>
                <a:sym typeface="Lantinghei SC Heavy"/>
              </a:rPr>
              <a:t>14</a:t>
            </a:r>
            <a:r>
              <a:rPr lang="zh-CN" altLang="en-US" sz="2400" kern="0" dirty="0">
                <a:solidFill>
                  <a:srgbClr val="FFFFFF"/>
                </a:solidFill>
                <a:latin typeface="Lantinghei SC Heavy"/>
                <a:ea typeface="宋体" panose="02010600030101010101" pitchFamily="2" charset="-122"/>
                <a:sym typeface="Lantinghei SC Heavy"/>
              </a:rPr>
              <a:t>条，新增近</a:t>
            </a:r>
            <a:r>
              <a:rPr lang="en-US" altLang="zh-CN" sz="2400" kern="0" dirty="0">
                <a:solidFill>
                  <a:srgbClr val="FFFFFF"/>
                </a:solidFill>
                <a:latin typeface="Lantinghei SC Heavy"/>
                <a:ea typeface="宋体" panose="02010600030101010101" pitchFamily="2" charset="-122"/>
                <a:sym typeface="Lantinghei SC Heavy"/>
              </a:rPr>
              <a:t>5000</a:t>
            </a:r>
            <a:r>
              <a:rPr lang="zh-CN" altLang="en-US" sz="2400" kern="0" dirty="0">
                <a:solidFill>
                  <a:srgbClr val="FFFFFF"/>
                </a:solidFill>
                <a:latin typeface="Lantinghei SC Heavy"/>
                <a:ea typeface="宋体" panose="02010600030101010101" pitchFamily="2" charset="-122"/>
                <a:sym typeface="Lantinghei SC Heavy"/>
              </a:rPr>
              <a:t>字，新增或有修改的共</a:t>
            </a:r>
            <a:r>
              <a:rPr lang="en-US" altLang="zh-CN" sz="2400" kern="0" dirty="0">
                <a:solidFill>
                  <a:srgbClr val="FFFFFF"/>
                </a:solidFill>
                <a:latin typeface="Lantinghei SC Heavy"/>
                <a:ea typeface="宋体" panose="02010600030101010101" pitchFamily="2" charset="-122"/>
                <a:sym typeface="Lantinghei SC Heavy"/>
              </a:rPr>
              <a:t>174</a:t>
            </a:r>
            <a:r>
              <a:rPr lang="zh-CN" altLang="en-US" sz="2400" kern="0" dirty="0">
                <a:solidFill>
                  <a:srgbClr val="FFFFFF"/>
                </a:solidFill>
                <a:latin typeface="Lantinghei SC Heavy"/>
                <a:ea typeface="宋体" panose="02010600030101010101" pitchFamily="2" charset="-122"/>
                <a:sym typeface="Lantinghei SC Heavy"/>
              </a:rPr>
              <a:t>条</a:t>
            </a:r>
            <a:endParaRPr lang="en-US" altLang="zh-CN" sz="2400" kern="0" dirty="0">
              <a:solidFill>
                <a:srgbClr val="FFFFFF"/>
              </a:solidFill>
              <a:latin typeface="Lantinghei SC Heavy"/>
              <a:ea typeface="宋体" panose="02010600030101010101" pitchFamily="2" charset="-122"/>
              <a:sym typeface="Lantinghei SC Heavy"/>
            </a:endParaRPr>
          </a:p>
        </p:txBody>
      </p:sp>
      <p:sp>
        <p:nvSpPr>
          <p:cNvPr id="5" name="文本框 4">
            <a:extLst>
              <a:ext uri="{FF2B5EF4-FFF2-40B4-BE49-F238E27FC236}">
                <a16:creationId xmlns:a16="http://schemas.microsoft.com/office/drawing/2014/main" id="{23CFCE10-BFAA-DA4C-B302-C3E9F5E1347A}"/>
              </a:ext>
            </a:extLst>
          </p:cNvPr>
          <p:cNvSpPr txBox="1"/>
          <p:nvPr/>
        </p:nvSpPr>
        <p:spPr>
          <a:xfrm>
            <a:off x="441811" y="473080"/>
            <a:ext cx="8721859"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zh-CN" altLang="en-US" sz="4800" b="1" kern="0" dirty="0" smtClean="0">
                <a:solidFill>
                  <a:srgbClr val="FFFFFF"/>
                </a:solidFill>
                <a:latin typeface="Helvetica Neue" panose="02000503000000020004"/>
                <a:sym typeface="Helvetica Neue" panose="02000503000000020004"/>
              </a:rPr>
              <a:t>一、新</a:t>
            </a:r>
            <a:r>
              <a:rPr lang="en-US" altLang="zh-CN" sz="4800" b="1" kern="0" dirty="0">
                <a:solidFill>
                  <a:srgbClr val="FFFFFF"/>
                </a:solidFill>
                <a:latin typeface="Helvetica Neue" panose="02000503000000020004"/>
                <a:sym typeface="Helvetica Neue" panose="02000503000000020004"/>
              </a:rPr>
              <a:t>《</a:t>
            </a:r>
            <a:r>
              <a:rPr lang="zh-CN" altLang="en-US" sz="4800" b="1" kern="0" dirty="0">
                <a:solidFill>
                  <a:srgbClr val="FFFFFF"/>
                </a:solidFill>
                <a:latin typeface="Helvetica Neue" panose="02000503000000020004"/>
                <a:sym typeface="Helvetica Neue" panose="02000503000000020004"/>
              </a:rPr>
              <a:t>证券法</a:t>
            </a:r>
            <a:r>
              <a:rPr lang="en-US" altLang="zh-CN" sz="4800" b="1" kern="0" dirty="0">
                <a:solidFill>
                  <a:srgbClr val="FFFFFF"/>
                </a:solidFill>
                <a:latin typeface="Helvetica Neue" panose="02000503000000020004"/>
                <a:sym typeface="Helvetica Neue" panose="02000503000000020004"/>
              </a:rPr>
              <a:t>》</a:t>
            </a:r>
            <a:r>
              <a:rPr lang="zh-CN" altLang="en-US" sz="4800" b="1" kern="0" dirty="0">
                <a:solidFill>
                  <a:srgbClr val="FFFFFF"/>
                </a:solidFill>
                <a:latin typeface="Helvetica Neue" panose="02000503000000020004"/>
                <a:sym typeface="Helvetica Neue" panose="02000503000000020004"/>
              </a:rPr>
              <a:t>四读及背景</a:t>
            </a:r>
            <a:endPar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graphicFrame>
        <p:nvGraphicFramePr>
          <p:cNvPr id="6" name="图示 5">
            <a:extLst>
              <a:ext uri="{FF2B5EF4-FFF2-40B4-BE49-F238E27FC236}">
                <a16:creationId xmlns:a16="http://schemas.microsoft.com/office/drawing/2014/main" id="{6240DCD2-FEBB-CF45-91AE-736533D04D4F}"/>
              </a:ext>
            </a:extLst>
          </p:cNvPr>
          <p:cNvGraphicFramePr/>
          <p:nvPr>
            <p:extLst>
              <p:ext uri="{D42A27DB-BD31-4B8C-83A1-F6EECF244321}">
                <p14:modId xmlns:p14="http://schemas.microsoft.com/office/powerpoint/2010/main" val="4182612339"/>
              </p:ext>
            </p:extLst>
          </p:nvPr>
        </p:nvGraphicFramePr>
        <p:xfrm>
          <a:off x="1097279" y="2002536"/>
          <a:ext cx="10074303" cy="16153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文本框 1">
            <a:extLst>
              <a:ext uri="{FF2B5EF4-FFF2-40B4-BE49-F238E27FC236}">
                <a16:creationId xmlns:a16="http://schemas.microsoft.com/office/drawing/2014/main" id="{61153AC0-015A-134D-B1FB-956D2574D198}"/>
              </a:ext>
            </a:extLst>
          </p:cNvPr>
          <p:cNvSpPr txBox="1"/>
          <p:nvPr/>
        </p:nvSpPr>
        <p:spPr>
          <a:xfrm>
            <a:off x="178905" y="3869540"/>
            <a:ext cx="8192811" cy="265745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marL="919957" indent="-919957" defTabSz="410845" hangingPunct="0"/>
            <a:r>
              <a:rPr lang="zh-CN" altLang="en-US" sz="2400" b="1" kern="0" dirty="0">
                <a:solidFill>
                  <a:srgbClr val="FFC000"/>
                </a:solidFill>
                <a:latin typeface="Helvetica Neue" panose="02000503000000020004"/>
                <a:sym typeface="Helvetica Neue" panose="02000503000000020004"/>
              </a:rPr>
              <a:t>一读</a:t>
            </a:r>
            <a:r>
              <a:rPr lang="zh-CN" altLang="en-US" sz="2400" b="1" kern="0" dirty="0">
                <a:solidFill>
                  <a:srgbClr val="FFFFFF"/>
                </a:solidFill>
                <a:latin typeface="Helvetica Neue" panose="02000503000000020004"/>
                <a:sym typeface="Helvetica Neue" panose="02000503000000020004"/>
              </a:rPr>
              <a:t>：创新发展，建立健全多层次资本市场体系，全面扩展证券定义，全面实施注册制</a:t>
            </a:r>
            <a:endParaRPr lang="en-US" altLang="zh-CN" sz="2400" b="1" kern="0" dirty="0">
              <a:solidFill>
                <a:srgbClr val="FFFFFF"/>
              </a:solidFill>
              <a:latin typeface="Helvetica Neue" panose="02000503000000020004"/>
              <a:sym typeface="Helvetica Neue" panose="02000503000000020004"/>
            </a:endParaRPr>
          </a:p>
          <a:p>
            <a:pPr marL="919957" indent="-919957" defTabSz="410845" hangingPunct="0"/>
            <a:r>
              <a:rPr lang="zh-CN" altLang="en-US" sz="2400" b="1" kern="0" dirty="0">
                <a:solidFill>
                  <a:srgbClr val="FFC000"/>
                </a:solidFill>
                <a:latin typeface="Helvetica Neue" panose="02000503000000020004"/>
                <a:ea typeface="Helvetica Neue" panose="02000503000000020004"/>
                <a:cs typeface="Helvetica Neue" panose="02000503000000020004"/>
                <a:sym typeface="Helvetica Neue" panose="02000503000000020004"/>
              </a:rPr>
              <a:t>二读</a:t>
            </a:r>
            <a:r>
              <a:rPr lang="zh-CN" altLang="en-US" sz="2400" b="1" kern="0" dirty="0">
                <a:solidFill>
                  <a:srgbClr val="FFFFFF"/>
                </a:solidFill>
                <a:latin typeface="Helvetica Neue" panose="02000503000000020004"/>
                <a:sym typeface="Helvetica Neue" panose="02000503000000020004"/>
              </a:rPr>
              <a:t>：大幅收缩。防风险是主基调。强化投资者保护，强化证券监管，完善证券交易制度。</a:t>
            </a:r>
            <a:endParaRPr lang="en-US" altLang="zh-CN" sz="2400" b="1" kern="0" dirty="0">
              <a:solidFill>
                <a:srgbClr val="FFFFFF"/>
              </a:solidFill>
              <a:latin typeface="Helvetica Neue" panose="02000503000000020004"/>
              <a:sym typeface="Helvetica Neue" panose="02000503000000020004"/>
            </a:endParaRPr>
          </a:p>
          <a:p>
            <a:pPr defTabSz="410845" hangingPunct="0"/>
            <a:r>
              <a:rPr lang="zh-CN" altLang="en-US" sz="2400" b="1" kern="0" dirty="0">
                <a:solidFill>
                  <a:srgbClr val="FFC000"/>
                </a:solidFill>
                <a:latin typeface="Helvetica Neue" panose="02000503000000020004"/>
                <a:ea typeface="Helvetica Neue" panose="02000503000000020004"/>
                <a:cs typeface="Helvetica Neue" panose="02000503000000020004"/>
                <a:sym typeface="Helvetica Neue" panose="02000503000000020004"/>
              </a:rPr>
              <a:t>三读</a:t>
            </a:r>
            <a:r>
              <a:rPr lang="zh-CN" altLang="en-US" sz="24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：科创板注册制试点、部分实施注册制。</a:t>
            </a:r>
            <a:endParaRPr lang="en-US" altLang="zh-CN" sz="24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a:p>
            <a:pPr marL="919957" indent="-919957" defTabSz="410845" hangingPunct="0"/>
            <a:r>
              <a:rPr lang="zh-CN" altLang="en-US" sz="2400" b="1" kern="0" dirty="0">
                <a:solidFill>
                  <a:srgbClr val="FFC000"/>
                </a:solidFill>
                <a:latin typeface="Helvetica Neue" panose="02000503000000020004"/>
                <a:sym typeface="Helvetica Neue" panose="02000503000000020004"/>
              </a:rPr>
              <a:t>四读</a:t>
            </a:r>
            <a:r>
              <a:rPr lang="zh-CN" altLang="en-US" sz="2400" b="1" kern="0" dirty="0">
                <a:solidFill>
                  <a:srgbClr val="FFFFFF"/>
                </a:solidFill>
                <a:latin typeface="Helvetica Neue" panose="02000503000000020004"/>
                <a:sym typeface="Helvetica Neue" panose="02000503000000020004"/>
              </a:rPr>
              <a:t>：全面注册制、强化信息披露、加大投资者保护力度、大幅提高证券违法成本等</a:t>
            </a:r>
            <a:endParaRPr lang="zh-CN" altLang="en-US" sz="24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Tree>
    <p:extLst>
      <p:ext uri="{BB962C8B-B14F-4D97-AF65-F5344CB8AC3E}">
        <p14:creationId xmlns:p14="http://schemas.microsoft.com/office/powerpoint/2010/main" val="1657411075"/>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972152" y="892969"/>
            <a:ext cx="10077650" cy="5072063"/>
          </a:xfrm>
        </p:spPr>
        <p:txBody>
          <a:bodyPr>
            <a:normAutofit/>
          </a:bodyPr>
          <a:lstStyle/>
          <a:p>
            <a:pPr marL="0" indent="0">
              <a:lnSpc>
                <a:spcPts val="4700"/>
              </a:lnSpc>
              <a:buNone/>
            </a:pPr>
            <a:r>
              <a:rPr lang="zh-CN" altLang="en-US" sz="4000" dirty="0" smtClean="0"/>
              <a:t>         </a:t>
            </a:r>
            <a:r>
              <a:rPr lang="zh-CN" altLang="en-US" sz="3200" dirty="0" smtClean="0">
                <a:solidFill>
                  <a:srgbClr val="FF0000"/>
                </a:solidFill>
              </a:rPr>
              <a:t>影响：</a:t>
            </a:r>
            <a:r>
              <a:rPr lang="zh-CN" altLang="en-US" sz="3200" dirty="0" smtClean="0"/>
              <a:t>中国资本市场严刑峻法的时代到了！市场参与者的法律责任在全方位（行政、刑事 、民事）、几何级数放大，违法违规的成本在急剧上升，甚至大到不可承受，原有一些“玩法”行不通了。由此也要求市场参与者高度重视合规及风控管理，与之相应的，证券合规的法律服务市场机会也来了，这是一片新蓝海。</a:t>
            </a:r>
            <a:endParaRPr lang="zh-CN" altLang="en-US" sz="3200" dirty="0"/>
          </a:p>
        </p:txBody>
      </p:sp>
    </p:spTree>
    <p:extLst>
      <p:ext uri="{BB962C8B-B14F-4D97-AF65-F5344CB8AC3E}">
        <p14:creationId xmlns:p14="http://schemas.microsoft.com/office/powerpoint/2010/main" val="2334421348"/>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21895" y="356135"/>
            <a:ext cx="10549288" cy="6323798"/>
          </a:xfrm>
        </p:spPr>
        <p:txBody>
          <a:bodyPr>
            <a:normAutofit fontScale="85000" lnSpcReduction="10000"/>
          </a:bodyPr>
          <a:lstStyle/>
          <a:p>
            <a:pPr marL="0" indent="0">
              <a:lnSpc>
                <a:spcPts val="2500"/>
              </a:lnSpc>
              <a:buNone/>
            </a:pPr>
            <a:r>
              <a:rPr lang="zh-CN" altLang="en-US" sz="4100" dirty="0" smtClean="0">
                <a:solidFill>
                  <a:srgbClr val="FF0000"/>
                </a:solidFill>
              </a:rPr>
              <a:t>总结：新</a:t>
            </a:r>
            <a:r>
              <a:rPr lang="en-US" altLang="zh-CN" sz="4100" dirty="0" smtClean="0">
                <a:solidFill>
                  <a:srgbClr val="FF0000"/>
                </a:solidFill>
              </a:rPr>
              <a:t>《</a:t>
            </a:r>
            <a:r>
              <a:rPr lang="zh-CN" altLang="en-US" sz="4100" dirty="0" smtClean="0">
                <a:solidFill>
                  <a:srgbClr val="FF0000"/>
                </a:solidFill>
              </a:rPr>
              <a:t>证券法</a:t>
            </a:r>
            <a:r>
              <a:rPr lang="en-US" altLang="zh-CN" sz="4100" dirty="0" smtClean="0">
                <a:solidFill>
                  <a:srgbClr val="FF0000"/>
                </a:solidFill>
              </a:rPr>
              <a:t>》</a:t>
            </a:r>
            <a:r>
              <a:rPr lang="zh-CN" altLang="en-US" sz="4100" dirty="0" smtClean="0">
                <a:solidFill>
                  <a:srgbClr val="FF0000"/>
                </a:solidFill>
              </a:rPr>
              <a:t>将开启中国资本市场新时代</a:t>
            </a:r>
            <a:endParaRPr lang="en-US" altLang="zh-CN" sz="4100" dirty="0" smtClean="0">
              <a:solidFill>
                <a:srgbClr val="FF0000"/>
              </a:solidFill>
            </a:endParaRPr>
          </a:p>
          <a:p>
            <a:pPr marL="0" indent="0">
              <a:lnSpc>
                <a:spcPts val="2400"/>
              </a:lnSpc>
              <a:buNone/>
            </a:pPr>
            <a:r>
              <a:rPr lang="en-US" altLang="zh-CN" sz="2600" dirty="0" smtClean="0"/>
              <a:t>1.</a:t>
            </a:r>
            <a:r>
              <a:rPr lang="zh-CN" altLang="en-US" sz="2600" dirty="0" smtClean="0"/>
              <a:t>发行市场更加市场化，服务实体经济能力提升；</a:t>
            </a:r>
            <a:endParaRPr lang="en-US" altLang="zh-CN" sz="2600" dirty="0" smtClean="0"/>
          </a:p>
          <a:p>
            <a:pPr marL="0" indent="0">
              <a:lnSpc>
                <a:spcPts val="2400"/>
              </a:lnSpc>
              <a:buNone/>
            </a:pPr>
            <a:r>
              <a:rPr lang="en-US" altLang="zh-CN" sz="2600" dirty="0" smtClean="0"/>
              <a:t>2.</a:t>
            </a:r>
            <a:r>
              <a:rPr lang="zh-CN" altLang="en-US" sz="2600" dirty="0" smtClean="0"/>
              <a:t>交易市场更加规范化，严厉打击二级市场违法违规；</a:t>
            </a:r>
            <a:endParaRPr lang="en-US" altLang="zh-CN" sz="2600" dirty="0" smtClean="0"/>
          </a:p>
          <a:p>
            <a:pPr marL="0" indent="0">
              <a:lnSpc>
                <a:spcPts val="2400"/>
              </a:lnSpc>
              <a:buNone/>
            </a:pPr>
            <a:r>
              <a:rPr lang="en-US" altLang="zh-CN" sz="2600" dirty="0" smtClean="0"/>
              <a:t>3.</a:t>
            </a:r>
            <a:r>
              <a:rPr lang="zh-CN" altLang="en-US" sz="2600" dirty="0" smtClean="0"/>
              <a:t>大力强化投资者保护，夯实市场长期健康发展根基；</a:t>
            </a:r>
            <a:endParaRPr lang="en-US" altLang="zh-CN" sz="2600" dirty="0" smtClean="0"/>
          </a:p>
          <a:p>
            <a:pPr marL="0" indent="0">
              <a:lnSpc>
                <a:spcPts val="2400"/>
              </a:lnSpc>
              <a:buNone/>
            </a:pPr>
            <a:r>
              <a:rPr lang="en-US" altLang="zh-CN" sz="2600" dirty="0" smtClean="0"/>
              <a:t>4.</a:t>
            </a:r>
            <a:r>
              <a:rPr lang="zh-CN" altLang="en-US" sz="2600" dirty="0" smtClean="0"/>
              <a:t>全方面完善信息披露，市场公开、公平、公正程度提高；</a:t>
            </a:r>
            <a:endParaRPr lang="en-US" altLang="zh-CN" sz="2600" dirty="0" smtClean="0"/>
          </a:p>
          <a:p>
            <a:pPr marL="0" indent="0">
              <a:lnSpc>
                <a:spcPts val="2400"/>
              </a:lnSpc>
              <a:buNone/>
            </a:pPr>
            <a:r>
              <a:rPr lang="en-US" altLang="zh-CN" sz="2600" dirty="0" smtClean="0"/>
              <a:t>5.</a:t>
            </a:r>
            <a:r>
              <a:rPr lang="zh-CN" altLang="en-US" sz="2600" dirty="0" smtClean="0"/>
              <a:t>给券商和中介机构松绑，激发活力，压严压实责任；</a:t>
            </a:r>
            <a:endParaRPr lang="en-US" altLang="zh-CN" sz="2600" dirty="0" smtClean="0"/>
          </a:p>
          <a:p>
            <a:pPr marL="0" indent="0">
              <a:lnSpc>
                <a:spcPts val="2400"/>
              </a:lnSpc>
              <a:buNone/>
            </a:pPr>
            <a:r>
              <a:rPr lang="en-US" altLang="zh-CN" sz="2600" dirty="0" smtClean="0"/>
              <a:t>6.</a:t>
            </a:r>
            <a:r>
              <a:rPr lang="zh-CN" altLang="en-US" sz="2600" dirty="0" smtClean="0"/>
              <a:t>赋予监管机构更多权力，加强监管执法保障</a:t>
            </a:r>
            <a:endParaRPr lang="en-US" altLang="zh-CN" sz="2600" dirty="0" smtClean="0"/>
          </a:p>
          <a:p>
            <a:pPr marL="0" indent="0">
              <a:lnSpc>
                <a:spcPts val="2400"/>
              </a:lnSpc>
              <a:buNone/>
            </a:pPr>
            <a:r>
              <a:rPr lang="en-US" altLang="zh-CN" sz="2600" dirty="0" smtClean="0"/>
              <a:t>7.</a:t>
            </a:r>
            <a:r>
              <a:rPr lang="zh-CN" altLang="en-US" sz="2600" dirty="0" smtClean="0"/>
              <a:t>全面提高违法违规成本，提高市场法治化水平</a:t>
            </a:r>
            <a:endParaRPr lang="en-US" altLang="zh-CN" sz="2600" dirty="0" smtClean="0"/>
          </a:p>
          <a:p>
            <a:pPr marL="0" indent="0">
              <a:lnSpc>
                <a:spcPts val="3000"/>
              </a:lnSpc>
              <a:buNone/>
            </a:pPr>
            <a:r>
              <a:rPr lang="zh-CN" altLang="en-US" sz="3200" dirty="0" smtClean="0">
                <a:solidFill>
                  <a:srgbClr val="FF0000"/>
                </a:solidFill>
              </a:rPr>
              <a:t>奠定市场长期健康发展的制度基础，中国资本市场的黄金时代可期！</a:t>
            </a:r>
            <a:endParaRPr lang="zh-CN" altLang="en-US" sz="3200" dirty="0">
              <a:solidFill>
                <a:srgbClr val="FF0000"/>
              </a:solidFill>
            </a:endParaRPr>
          </a:p>
        </p:txBody>
      </p:sp>
    </p:spTree>
    <p:extLst>
      <p:ext uri="{BB962C8B-B14F-4D97-AF65-F5344CB8AC3E}">
        <p14:creationId xmlns:p14="http://schemas.microsoft.com/office/powerpoint/2010/main" val="692945109"/>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986016"/>
          </a:xfrm>
          <a:prstGeom prst="rect">
            <a:avLst/>
          </a:prstGeom>
        </p:spPr>
      </p:pic>
    </p:spTree>
    <p:extLst>
      <p:ext uri="{BB962C8B-B14F-4D97-AF65-F5344CB8AC3E}">
        <p14:creationId xmlns:p14="http://schemas.microsoft.com/office/powerpoint/2010/main" val="2518490730"/>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972151" y="529389"/>
            <a:ext cx="10424161" cy="5746283"/>
          </a:xfrm>
        </p:spPr>
        <p:txBody>
          <a:bodyPr>
            <a:normAutofit fontScale="85000" lnSpcReduction="10000"/>
          </a:bodyPr>
          <a:lstStyle/>
          <a:p>
            <a:pPr marL="0" indent="0">
              <a:lnSpc>
                <a:spcPts val="4700"/>
              </a:lnSpc>
              <a:buNone/>
            </a:pPr>
            <a:r>
              <a:rPr lang="zh-CN" altLang="en-US" sz="4700" dirty="0" smtClean="0">
                <a:solidFill>
                  <a:srgbClr val="FF0000"/>
                </a:solidFill>
              </a:rPr>
              <a:t>若干工作建议</a:t>
            </a:r>
            <a:endParaRPr lang="en-US" altLang="zh-CN" sz="4700" dirty="0" smtClean="0">
              <a:solidFill>
                <a:srgbClr val="FF0000"/>
              </a:solidFill>
            </a:endParaRPr>
          </a:p>
          <a:p>
            <a:pPr marL="0" indent="0">
              <a:lnSpc>
                <a:spcPts val="4700"/>
              </a:lnSpc>
              <a:buNone/>
            </a:pPr>
            <a:r>
              <a:rPr lang="en-US" altLang="zh-CN" sz="3200" dirty="0" smtClean="0"/>
              <a:t>1.</a:t>
            </a:r>
            <a:r>
              <a:rPr lang="zh-CN" altLang="en-US" sz="3200" dirty="0" smtClean="0"/>
              <a:t>学习证券法，熟悉掌握资本市场游戏规则，尤其是控股股东、实际控制人、董监高等关键少数；</a:t>
            </a:r>
            <a:endParaRPr lang="en-US" altLang="zh-CN" sz="3200" dirty="0" smtClean="0"/>
          </a:p>
          <a:p>
            <a:pPr marL="0" indent="0">
              <a:lnSpc>
                <a:spcPts val="4700"/>
              </a:lnSpc>
              <a:buNone/>
            </a:pPr>
            <a:r>
              <a:rPr lang="en-US" altLang="zh-CN" sz="3200" dirty="0" smtClean="0"/>
              <a:t>2.</a:t>
            </a:r>
            <a:r>
              <a:rPr lang="zh-CN" altLang="en-US" sz="3200" dirty="0" smtClean="0"/>
              <a:t>高度重视证券合</a:t>
            </a:r>
            <a:r>
              <a:rPr lang="zh-CN" altLang="en-US" sz="3200" dirty="0"/>
              <a:t>规；增强意识、建立体系、强化执行、培育</a:t>
            </a:r>
            <a:r>
              <a:rPr lang="zh-CN" altLang="en-US" sz="3200" dirty="0" smtClean="0"/>
              <a:t>文化；</a:t>
            </a:r>
            <a:endParaRPr lang="zh-CN" altLang="en-US" sz="3200" dirty="0"/>
          </a:p>
          <a:p>
            <a:pPr marL="0" indent="0">
              <a:lnSpc>
                <a:spcPts val="4700"/>
              </a:lnSpc>
              <a:buNone/>
            </a:pPr>
            <a:r>
              <a:rPr lang="zh-CN" altLang="en-US" sz="3200" dirty="0" smtClean="0"/>
              <a:t>寻求外部专业支持；</a:t>
            </a:r>
            <a:endParaRPr lang="en-US" altLang="zh-CN" sz="3200" dirty="0" smtClean="0"/>
          </a:p>
          <a:p>
            <a:pPr marL="0" indent="0">
              <a:lnSpc>
                <a:spcPts val="4700"/>
              </a:lnSpc>
              <a:buNone/>
            </a:pPr>
            <a:r>
              <a:rPr lang="en-US" altLang="zh-CN" sz="3200" dirty="0" smtClean="0"/>
              <a:t>3.</a:t>
            </a:r>
            <a:r>
              <a:rPr lang="zh-CN" altLang="en-US" sz="3200" dirty="0" smtClean="0"/>
              <a:t>抓住战略机遇期，借势资本市场做大做强</a:t>
            </a:r>
            <a:endParaRPr lang="zh-CN" altLang="en-US" sz="3200" dirty="0"/>
          </a:p>
        </p:txBody>
      </p:sp>
    </p:spTree>
    <p:extLst>
      <p:ext uri="{BB962C8B-B14F-4D97-AF65-F5344CB8AC3E}">
        <p14:creationId xmlns:p14="http://schemas.microsoft.com/office/powerpoint/2010/main" val="3916049595"/>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p:txBody>
          <a:bodyPr/>
          <a:lstStyle/>
          <a:p>
            <a:endParaRPr lang="zh-CN" altLang="en-US" dirty="0"/>
          </a:p>
        </p:txBody>
      </p:sp>
      <p:graphicFrame>
        <p:nvGraphicFramePr>
          <p:cNvPr id="6" name="图示 5"/>
          <p:cNvGraphicFramePr/>
          <p:nvPr>
            <p:extLst>
              <p:ext uri="{D42A27DB-BD31-4B8C-83A1-F6EECF244321}">
                <p14:modId xmlns:p14="http://schemas.microsoft.com/office/powerpoint/2010/main" val="3386781701"/>
              </p:ext>
            </p:extLst>
          </p:nvPr>
        </p:nvGraphicFramePr>
        <p:xfrm>
          <a:off x="1001027" y="1"/>
          <a:ext cx="9856270" cy="6756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3312079"/>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837399" y="269507"/>
            <a:ext cx="6439300" cy="6237171"/>
          </a:xfrm>
        </p:spPr>
        <p:txBody>
          <a:bodyPr>
            <a:normAutofit fontScale="62500" lnSpcReduction="20000"/>
          </a:bodyPr>
          <a:lstStyle/>
          <a:p>
            <a:pPr marL="0" indent="0">
              <a:lnSpc>
                <a:spcPts val="4700"/>
              </a:lnSpc>
              <a:buNone/>
            </a:pPr>
            <a:r>
              <a:rPr lang="zh-CN" altLang="en-US" sz="5100" dirty="0">
                <a:solidFill>
                  <a:srgbClr val="FF0000"/>
                </a:solidFill>
              </a:rPr>
              <a:t>一、</a:t>
            </a:r>
            <a:r>
              <a:rPr lang="zh-CN" altLang="zh-CN" sz="5100" dirty="0" smtClean="0">
                <a:solidFill>
                  <a:srgbClr val="FF0000"/>
                </a:solidFill>
              </a:rPr>
              <a:t>上市</a:t>
            </a:r>
            <a:r>
              <a:rPr lang="zh-CN" altLang="zh-CN" sz="5100" dirty="0">
                <a:solidFill>
                  <a:srgbClr val="FF0000"/>
                </a:solidFill>
              </a:rPr>
              <a:t>公司证券合</a:t>
            </a:r>
            <a:r>
              <a:rPr lang="zh-CN" altLang="zh-CN" sz="5100" dirty="0" smtClean="0">
                <a:solidFill>
                  <a:srgbClr val="FF0000"/>
                </a:solidFill>
              </a:rPr>
              <a:t>规</a:t>
            </a:r>
            <a:r>
              <a:rPr lang="zh-CN" altLang="en-US" sz="5100" dirty="0" smtClean="0">
                <a:solidFill>
                  <a:srgbClr val="FF0000"/>
                </a:solidFill>
              </a:rPr>
              <a:t>风险识别</a:t>
            </a:r>
            <a:endParaRPr lang="en-US" altLang="zh-CN" sz="5100" dirty="0" smtClean="0">
              <a:solidFill>
                <a:srgbClr val="FF0000"/>
              </a:solidFill>
            </a:endParaRPr>
          </a:p>
          <a:p>
            <a:pPr marL="0" lvl="0" indent="0">
              <a:buNone/>
            </a:pPr>
            <a:r>
              <a:rPr lang="en-US" altLang="zh-CN" sz="4000" dirty="0" smtClean="0"/>
              <a:t>1.</a:t>
            </a:r>
            <a:r>
              <a:rPr lang="zh-CN" altLang="zh-CN" sz="4000" dirty="0" smtClean="0"/>
              <a:t>公司</a:t>
            </a:r>
            <a:r>
              <a:rPr lang="zh-CN" altLang="zh-CN" sz="4000" dirty="0"/>
              <a:t>治理</a:t>
            </a:r>
          </a:p>
          <a:p>
            <a:pPr marL="0" lvl="0" indent="0">
              <a:buNone/>
            </a:pPr>
            <a:r>
              <a:rPr lang="en-US" altLang="zh-CN" sz="4000" dirty="0" smtClean="0"/>
              <a:t>2.</a:t>
            </a:r>
            <a:r>
              <a:rPr lang="zh-CN" altLang="zh-CN" sz="4000" dirty="0" smtClean="0"/>
              <a:t>信息</a:t>
            </a:r>
            <a:r>
              <a:rPr lang="zh-CN" altLang="zh-CN" sz="4000" dirty="0"/>
              <a:t>披露</a:t>
            </a:r>
          </a:p>
          <a:p>
            <a:pPr marL="0" lvl="0" indent="0">
              <a:buNone/>
            </a:pPr>
            <a:r>
              <a:rPr lang="en-US" altLang="zh-CN" sz="4000" dirty="0" smtClean="0"/>
              <a:t>3.</a:t>
            </a:r>
            <a:r>
              <a:rPr lang="zh-CN" altLang="zh-CN" sz="4000" dirty="0" smtClean="0"/>
              <a:t>内幕</a:t>
            </a:r>
            <a:r>
              <a:rPr lang="zh-CN" altLang="zh-CN" sz="4000" dirty="0"/>
              <a:t>交易防控</a:t>
            </a:r>
          </a:p>
          <a:p>
            <a:pPr marL="0" lvl="0" indent="0">
              <a:buNone/>
            </a:pPr>
            <a:r>
              <a:rPr lang="en-US" altLang="zh-CN" sz="4000" dirty="0" smtClean="0"/>
              <a:t>4.</a:t>
            </a:r>
            <a:r>
              <a:rPr lang="zh-CN" altLang="zh-CN" sz="4000" dirty="0" smtClean="0"/>
              <a:t>短线</a:t>
            </a:r>
            <a:r>
              <a:rPr lang="zh-CN" altLang="zh-CN" sz="4000" dirty="0"/>
              <a:t>交易防控</a:t>
            </a:r>
          </a:p>
          <a:p>
            <a:pPr marL="0" lvl="0" indent="0">
              <a:buNone/>
            </a:pPr>
            <a:r>
              <a:rPr lang="en-US" altLang="zh-CN" sz="4000" dirty="0" smtClean="0"/>
              <a:t>5.</a:t>
            </a:r>
            <a:r>
              <a:rPr lang="zh-CN" altLang="zh-CN" sz="4000" dirty="0" smtClean="0"/>
              <a:t>资本</a:t>
            </a:r>
            <a:r>
              <a:rPr lang="zh-CN" altLang="zh-CN" sz="4000" dirty="0"/>
              <a:t>运作合规</a:t>
            </a:r>
          </a:p>
          <a:p>
            <a:pPr marL="0" lvl="0" indent="0">
              <a:buNone/>
            </a:pPr>
            <a:r>
              <a:rPr lang="en-US" altLang="zh-CN" sz="4000" dirty="0" smtClean="0"/>
              <a:t>6.</a:t>
            </a:r>
            <a:r>
              <a:rPr lang="zh-CN" altLang="zh-CN" sz="4000" dirty="0" smtClean="0"/>
              <a:t>市值</a:t>
            </a:r>
            <a:r>
              <a:rPr lang="zh-CN" altLang="zh-CN" sz="4000" dirty="0"/>
              <a:t>管理合规</a:t>
            </a:r>
          </a:p>
          <a:p>
            <a:pPr marL="0" lvl="0" indent="0">
              <a:buNone/>
            </a:pPr>
            <a:r>
              <a:rPr lang="en-US" altLang="zh-CN" sz="4000" dirty="0" smtClean="0"/>
              <a:t>7.</a:t>
            </a:r>
            <a:r>
              <a:rPr lang="zh-CN" altLang="zh-CN" sz="4000" dirty="0" smtClean="0"/>
              <a:t>关联</a:t>
            </a:r>
            <a:r>
              <a:rPr lang="zh-CN" altLang="zh-CN" sz="4000" dirty="0"/>
              <a:t>交易合规</a:t>
            </a:r>
          </a:p>
          <a:p>
            <a:pPr marL="0" lvl="0" indent="0">
              <a:buNone/>
            </a:pPr>
            <a:r>
              <a:rPr lang="en-US" altLang="zh-CN" sz="4000" dirty="0" smtClean="0"/>
              <a:t>8.</a:t>
            </a:r>
            <a:r>
              <a:rPr lang="zh-CN" altLang="zh-CN" sz="4000" dirty="0" smtClean="0"/>
              <a:t>财务</a:t>
            </a:r>
            <a:r>
              <a:rPr lang="zh-CN" altLang="zh-CN" sz="4000" dirty="0"/>
              <a:t>会计合</a:t>
            </a:r>
            <a:r>
              <a:rPr lang="zh-CN" altLang="zh-CN" sz="4000" dirty="0" smtClean="0"/>
              <a:t>规</a:t>
            </a:r>
            <a:endParaRPr lang="zh-CN" altLang="zh-CN" sz="4000" dirty="0"/>
          </a:p>
        </p:txBody>
      </p:sp>
      <p:sp>
        <p:nvSpPr>
          <p:cNvPr id="3" name="矩形 2"/>
          <p:cNvSpPr/>
          <p:nvPr/>
        </p:nvSpPr>
        <p:spPr>
          <a:xfrm>
            <a:off x="6593305" y="1087655"/>
            <a:ext cx="4591251" cy="5201424"/>
          </a:xfrm>
          <a:prstGeom prst="rect">
            <a:avLst/>
          </a:prstGeom>
        </p:spPr>
        <p:txBody>
          <a:bodyPr wrap="square">
            <a:spAutoFit/>
          </a:bodyPr>
          <a:lstStyle/>
          <a:p>
            <a:pPr lvl="0"/>
            <a:r>
              <a:rPr lang="en-US" altLang="zh-CN" sz="2000" dirty="0"/>
              <a:t> </a:t>
            </a:r>
            <a:endParaRPr lang="zh-CN" altLang="zh-CN" sz="2400" dirty="0"/>
          </a:p>
          <a:p>
            <a:pPr lvl="0"/>
            <a:r>
              <a:rPr lang="en-US" altLang="zh-CN" sz="2400" dirty="0" smtClean="0"/>
              <a:t>9.</a:t>
            </a:r>
            <a:r>
              <a:rPr lang="zh-CN" altLang="zh-CN" sz="2400" dirty="0" smtClean="0"/>
              <a:t>资金</a:t>
            </a:r>
            <a:r>
              <a:rPr lang="zh-CN" altLang="zh-CN" sz="2400" dirty="0"/>
              <a:t>管理合</a:t>
            </a:r>
            <a:r>
              <a:rPr lang="zh-CN" altLang="zh-CN" sz="2400" dirty="0" smtClean="0"/>
              <a:t>规</a:t>
            </a:r>
            <a:endParaRPr lang="en-US" altLang="zh-CN" sz="2400" dirty="0" smtClean="0"/>
          </a:p>
          <a:p>
            <a:pPr lvl="0"/>
            <a:endParaRPr lang="zh-CN" altLang="zh-CN" sz="2400" dirty="0"/>
          </a:p>
          <a:p>
            <a:pPr lvl="0"/>
            <a:r>
              <a:rPr lang="en-US" altLang="zh-CN" sz="2400" dirty="0" smtClean="0"/>
              <a:t>10.</a:t>
            </a:r>
            <a:r>
              <a:rPr lang="zh-CN" altLang="zh-CN" sz="2400" dirty="0" smtClean="0"/>
              <a:t>董</a:t>
            </a:r>
            <a:r>
              <a:rPr lang="zh-CN" altLang="zh-CN" sz="2400" dirty="0"/>
              <a:t>监高行为合</a:t>
            </a:r>
            <a:r>
              <a:rPr lang="zh-CN" altLang="zh-CN" sz="2400" dirty="0" smtClean="0"/>
              <a:t>规</a:t>
            </a:r>
            <a:endParaRPr lang="en-US" altLang="zh-CN" sz="2400" dirty="0" smtClean="0"/>
          </a:p>
          <a:p>
            <a:pPr lvl="0"/>
            <a:endParaRPr lang="zh-CN" altLang="zh-CN" sz="2400" dirty="0"/>
          </a:p>
          <a:p>
            <a:pPr lvl="0"/>
            <a:r>
              <a:rPr lang="en-US" altLang="zh-CN" sz="2400" dirty="0" smtClean="0"/>
              <a:t>11.</a:t>
            </a:r>
            <a:r>
              <a:rPr lang="zh-CN" altLang="zh-CN" sz="2400" dirty="0" smtClean="0"/>
              <a:t>股份</a:t>
            </a:r>
            <a:r>
              <a:rPr lang="zh-CN" altLang="zh-CN" sz="2400" dirty="0"/>
              <a:t>增减持</a:t>
            </a:r>
            <a:r>
              <a:rPr lang="zh-CN" altLang="zh-CN" sz="2400" dirty="0" smtClean="0"/>
              <a:t>管理</a:t>
            </a:r>
            <a:endParaRPr lang="en-US" altLang="zh-CN" sz="2400" dirty="0" smtClean="0"/>
          </a:p>
          <a:p>
            <a:pPr lvl="0"/>
            <a:endParaRPr lang="zh-CN" altLang="zh-CN" sz="2400" dirty="0"/>
          </a:p>
          <a:p>
            <a:pPr lvl="0"/>
            <a:r>
              <a:rPr lang="en-US" altLang="zh-CN" sz="2400" dirty="0" smtClean="0"/>
              <a:t>12.</a:t>
            </a:r>
            <a:r>
              <a:rPr lang="zh-CN" altLang="zh-CN" sz="2400" dirty="0" smtClean="0"/>
              <a:t>投资者</a:t>
            </a:r>
            <a:r>
              <a:rPr lang="zh-CN" altLang="zh-CN" sz="2400" dirty="0"/>
              <a:t>关系</a:t>
            </a:r>
            <a:r>
              <a:rPr lang="zh-CN" altLang="zh-CN" sz="2400" dirty="0" smtClean="0"/>
              <a:t>管理</a:t>
            </a:r>
            <a:endParaRPr lang="en-US" altLang="zh-CN" sz="2400" dirty="0" smtClean="0"/>
          </a:p>
          <a:p>
            <a:pPr lvl="0"/>
            <a:endParaRPr lang="zh-CN" altLang="zh-CN" sz="2400" dirty="0"/>
          </a:p>
          <a:p>
            <a:pPr lvl="0"/>
            <a:r>
              <a:rPr lang="en-US" altLang="zh-CN" sz="2400" dirty="0" smtClean="0"/>
              <a:t>13.</a:t>
            </a:r>
            <a:r>
              <a:rPr lang="zh-CN" altLang="zh-CN" sz="2400" dirty="0" smtClean="0"/>
              <a:t>监管</a:t>
            </a:r>
            <a:r>
              <a:rPr lang="zh-CN" altLang="zh-CN" sz="2400" dirty="0"/>
              <a:t>关系</a:t>
            </a:r>
            <a:r>
              <a:rPr lang="zh-CN" altLang="zh-CN" sz="2400" dirty="0" smtClean="0"/>
              <a:t>管理</a:t>
            </a:r>
            <a:endParaRPr lang="en-US" altLang="zh-CN" sz="2400" dirty="0" smtClean="0"/>
          </a:p>
          <a:p>
            <a:pPr lvl="0"/>
            <a:endParaRPr lang="zh-CN" altLang="zh-CN" sz="2400" dirty="0"/>
          </a:p>
          <a:p>
            <a:pPr lvl="0"/>
            <a:r>
              <a:rPr lang="en-US" altLang="zh-CN" sz="2400" dirty="0" smtClean="0"/>
              <a:t>14.</a:t>
            </a:r>
            <a:r>
              <a:rPr lang="zh-CN" altLang="zh-CN" sz="2400" dirty="0" smtClean="0"/>
              <a:t>证券</a:t>
            </a:r>
            <a:r>
              <a:rPr lang="zh-CN" altLang="zh-CN" sz="2400" dirty="0"/>
              <a:t>争议</a:t>
            </a:r>
            <a:r>
              <a:rPr lang="zh-CN" altLang="zh-CN" sz="2400" dirty="0" smtClean="0"/>
              <a:t>处理</a:t>
            </a:r>
            <a:endParaRPr lang="en-US" altLang="zh-CN" sz="2400" dirty="0" smtClean="0"/>
          </a:p>
          <a:p>
            <a:pPr lvl="0"/>
            <a:endParaRPr lang="zh-CN" altLang="zh-CN" sz="2400" dirty="0"/>
          </a:p>
          <a:p>
            <a:pPr lvl="0"/>
            <a:r>
              <a:rPr lang="en-US" altLang="zh-CN" sz="2400" dirty="0" smtClean="0"/>
              <a:t>15.</a:t>
            </a:r>
            <a:r>
              <a:rPr lang="zh-CN" altLang="zh-CN" sz="2400" dirty="0" smtClean="0"/>
              <a:t>社会</a:t>
            </a:r>
            <a:r>
              <a:rPr lang="zh-CN" altLang="zh-CN" sz="2400" dirty="0"/>
              <a:t>责任管理</a:t>
            </a:r>
          </a:p>
        </p:txBody>
      </p:sp>
    </p:spTree>
    <p:extLst>
      <p:ext uri="{BB962C8B-B14F-4D97-AF65-F5344CB8AC3E}">
        <p14:creationId xmlns:p14="http://schemas.microsoft.com/office/powerpoint/2010/main" val="745678084"/>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02644" y="394636"/>
            <a:ext cx="10530038" cy="6160168"/>
          </a:xfrm>
        </p:spPr>
        <p:txBody>
          <a:bodyPr>
            <a:normAutofit/>
          </a:bodyPr>
          <a:lstStyle/>
          <a:p>
            <a:pPr marL="0" indent="0">
              <a:lnSpc>
                <a:spcPts val="4700"/>
              </a:lnSpc>
              <a:buNone/>
            </a:pPr>
            <a:r>
              <a:rPr lang="zh-CN" altLang="en-US" sz="3200" dirty="0" smtClean="0">
                <a:solidFill>
                  <a:srgbClr val="FF0000"/>
                </a:solidFill>
              </a:rPr>
              <a:t>二、上市公司证券合规培训</a:t>
            </a:r>
            <a:endParaRPr lang="en-US" altLang="zh-CN" sz="3200" dirty="0" smtClean="0">
              <a:solidFill>
                <a:srgbClr val="FF0000"/>
              </a:solidFill>
            </a:endParaRPr>
          </a:p>
          <a:p>
            <a:pPr marL="889000" lvl="4" indent="0">
              <a:lnSpc>
                <a:spcPts val="1600"/>
              </a:lnSpc>
              <a:buNone/>
            </a:pPr>
            <a:r>
              <a:rPr lang="en-US" altLang="zh-CN" sz="3200" dirty="0" smtClean="0"/>
              <a:t>1</a:t>
            </a:r>
            <a:r>
              <a:rPr lang="en-US" altLang="zh-CN" sz="3200" dirty="0"/>
              <a:t>.</a:t>
            </a:r>
            <a:r>
              <a:rPr lang="zh-CN" altLang="zh-CN" sz="3200" dirty="0"/>
              <a:t>新《证券法》修订要点详解与评析</a:t>
            </a:r>
          </a:p>
          <a:p>
            <a:pPr marL="889000" lvl="4" indent="0">
              <a:lnSpc>
                <a:spcPts val="1600"/>
              </a:lnSpc>
              <a:buNone/>
            </a:pPr>
            <a:r>
              <a:rPr lang="en-US" altLang="zh-CN" sz="3200" dirty="0"/>
              <a:t>2.</a:t>
            </a:r>
            <a:r>
              <a:rPr lang="zh-CN" altLang="zh-CN" sz="3200" dirty="0"/>
              <a:t>近期证券监管政策介绍、评析与展望</a:t>
            </a:r>
          </a:p>
          <a:p>
            <a:pPr marL="889000" lvl="4" indent="0">
              <a:lnSpc>
                <a:spcPts val="1600"/>
              </a:lnSpc>
              <a:buNone/>
            </a:pPr>
            <a:r>
              <a:rPr lang="en-US" altLang="zh-CN" sz="3200" dirty="0"/>
              <a:t>3.</a:t>
            </a:r>
            <a:r>
              <a:rPr lang="zh-CN" altLang="zh-CN" sz="3200" dirty="0"/>
              <a:t>近期证券监管政策述评及典型案例解析</a:t>
            </a:r>
          </a:p>
          <a:p>
            <a:pPr marL="889000" lvl="4" indent="0">
              <a:lnSpc>
                <a:spcPts val="1600"/>
              </a:lnSpc>
              <a:buNone/>
            </a:pPr>
            <a:r>
              <a:rPr lang="en-US" altLang="zh-CN" sz="3200" dirty="0"/>
              <a:t>4.</a:t>
            </a:r>
            <a:r>
              <a:rPr lang="zh-CN" altLang="zh-CN" sz="3200" dirty="0"/>
              <a:t>上市公司证券合规要点详解</a:t>
            </a:r>
          </a:p>
          <a:p>
            <a:pPr marL="889000" lvl="4" indent="0">
              <a:lnSpc>
                <a:spcPts val="1600"/>
              </a:lnSpc>
              <a:buNone/>
            </a:pPr>
            <a:r>
              <a:rPr lang="en-US" altLang="zh-CN" sz="3200" dirty="0"/>
              <a:t>5.</a:t>
            </a:r>
            <a:r>
              <a:rPr lang="zh-CN" altLang="zh-CN" sz="3200" dirty="0"/>
              <a:t>上市公司主要证券法律风险及典型案件解析</a:t>
            </a:r>
          </a:p>
          <a:p>
            <a:pPr marL="889000" lvl="4" indent="0">
              <a:lnSpc>
                <a:spcPts val="1600"/>
              </a:lnSpc>
              <a:buNone/>
            </a:pPr>
            <a:r>
              <a:rPr lang="en-US" altLang="zh-CN" sz="3200" dirty="0"/>
              <a:t>6.</a:t>
            </a:r>
            <a:r>
              <a:rPr lang="zh-CN" altLang="zh-CN" sz="3200" dirty="0"/>
              <a:t>上市公司信息披露：法规、实务、案例及建议</a:t>
            </a:r>
          </a:p>
          <a:p>
            <a:pPr marL="889000" lvl="4" indent="0">
              <a:lnSpc>
                <a:spcPts val="1600"/>
              </a:lnSpc>
              <a:buNone/>
            </a:pPr>
            <a:r>
              <a:rPr lang="en-US" altLang="zh-CN" sz="3200" dirty="0"/>
              <a:t>7.</a:t>
            </a:r>
            <a:r>
              <a:rPr lang="zh-CN" altLang="zh-CN" sz="3200" dirty="0"/>
              <a:t>内幕交易的监管与</a:t>
            </a:r>
            <a:r>
              <a:rPr lang="zh-CN" altLang="zh-CN" sz="3200" dirty="0" smtClean="0"/>
              <a:t>处罚</a:t>
            </a:r>
            <a:r>
              <a:rPr lang="en-US" altLang="zh-CN" sz="3200" dirty="0"/>
              <a:t> </a:t>
            </a:r>
            <a:endParaRPr lang="en-US" altLang="zh-CN" sz="3200" dirty="0" smtClean="0"/>
          </a:p>
          <a:p>
            <a:pPr marL="889000" lvl="4" indent="0">
              <a:lnSpc>
                <a:spcPts val="1600"/>
              </a:lnSpc>
              <a:buNone/>
            </a:pPr>
            <a:r>
              <a:rPr lang="en-US" altLang="zh-CN" sz="3200" dirty="0" smtClean="0"/>
              <a:t>   ……….</a:t>
            </a:r>
            <a:endParaRPr lang="zh-CN" altLang="en-US" sz="3200" dirty="0" smtClean="0"/>
          </a:p>
        </p:txBody>
      </p:sp>
    </p:spTree>
    <p:extLst>
      <p:ext uri="{BB962C8B-B14F-4D97-AF65-F5344CB8AC3E}">
        <p14:creationId xmlns:p14="http://schemas.microsoft.com/office/powerpoint/2010/main" val="3125891623"/>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02643" y="394636"/>
            <a:ext cx="9500135" cy="5958038"/>
          </a:xfrm>
        </p:spPr>
        <p:txBody>
          <a:bodyPr>
            <a:normAutofit/>
          </a:bodyPr>
          <a:lstStyle/>
          <a:p>
            <a:pPr marL="0" indent="0">
              <a:lnSpc>
                <a:spcPts val="4700"/>
              </a:lnSpc>
              <a:buNone/>
            </a:pPr>
            <a:r>
              <a:rPr lang="zh-CN" altLang="en-US" sz="3200" dirty="0">
                <a:solidFill>
                  <a:srgbClr val="FF0000"/>
                </a:solidFill>
              </a:rPr>
              <a:t>三</a:t>
            </a:r>
            <a:r>
              <a:rPr lang="zh-CN" altLang="en-US" sz="3200" dirty="0" smtClean="0">
                <a:solidFill>
                  <a:srgbClr val="FF0000"/>
                </a:solidFill>
              </a:rPr>
              <a:t>、上市公司证券合规改进优化</a:t>
            </a:r>
            <a:endParaRPr lang="en-US" altLang="zh-CN" sz="3200" dirty="0" smtClean="0">
              <a:solidFill>
                <a:srgbClr val="FF0000"/>
              </a:solidFill>
            </a:endParaRPr>
          </a:p>
          <a:p>
            <a:pPr marL="889000" lvl="4" indent="0">
              <a:lnSpc>
                <a:spcPts val="1600"/>
              </a:lnSpc>
              <a:buNone/>
            </a:pPr>
            <a:r>
              <a:rPr lang="en-US" altLang="zh-CN" sz="3200" dirty="0" smtClean="0"/>
              <a:t>1.</a:t>
            </a:r>
            <a:r>
              <a:rPr lang="zh-CN" altLang="en-US" sz="3200" dirty="0" smtClean="0"/>
              <a:t>强化全员合规意识；</a:t>
            </a:r>
            <a:endParaRPr lang="en-US" altLang="zh-CN" sz="3200" dirty="0" smtClean="0"/>
          </a:p>
          <a:p>
            <a:pPr marL="889000" lvl="4" indent="0">
              <a:lnSpc>
                <a:spcPts val="1600"/>
              </a:lnSpc>
              <a:buNone/>
            </a:pPr>
            <a:r>
              <a:rPr lang="en-US" altLang="zh-CN" sz="3200" dirty="0" smtClean="0"/>
              <a:t>2.</a:t>
            </a:r>
            <a:r>
              <a:rPr lang="zh-CN" altLang="en-US" sz="3200" dirty="0" smtClean="0"/>
              <a:t>健全合规组织体系；</a:t>
            </a:r>
            <a:endParaRPr lang="en-US" altLang="zh-CN" sz="3200" dirty="0" smtClean="0"/>
          </a:p>
          <a:p>
            <a:pPr marL="889000" lvl="4" indent="0">
              <a:lnSpc>
                <a:spcPts val="1600"/>
              </a:lnSpc>
              <a:buNone/>
            </a:pPr>
            <a:r>
              <a:rPr lang="en-US" altLang="zh-CN" sz="3200" dirty="0" smtClean="0"/>
              <a:t>3.</a:t>
            </a:r>
            <a:r>
              <a:rPr lang="zh-CN" altLang="en-US" sz="3200" dirty="0" smtClean="0"/>
              <a:t>完善内部合规制度；</a:t>
            </a:r>
            <a:endParaRPr lang="en-US" altLang="zh-CN" sz="3200" dirty="0" smtClean="0"/>
          </a:p>
          <a:p>
            <a:pPr marL="889000" lvl="4" indent="0">
              <a:lnSpc>
                <a:spcPts val="1600"/>
              </a:lnSpc>
              <a:buNone/>
            </a:pPr>
            <a:r>
              <a:rPr lang="en-US" altLang="zh-CN" sz="3200" dirty="0" smtClean="0"/>
              <a:t>4.</a:t>
            </a:r>
            <a:r>
              <a:rPr lang="zh-CN" altLang="en-US" sz="3200" dirty="0" smtClean="0"/>
              <a:t>建立合规执行机制；</a:t>
            </a:r>
            <a:endParaRPr lang="en-US" altLang="zh-CN" sz="3200" dirty="0" smtClean="0"/>
          </a:p>
          <a:p>
            <a:pPr marL="889000" lvl="4" indent="0">
              <a:lnSpc>
                <a:spcPts val="1600"/>
              </a:lnSpc>
              <a:buNone/>
            </a:pPr>
            <a:r>
              <a:rPr lang="en-US" altLang="zh-CN" sz="3200" dirty="0" smtClean="0"/>
              <a:t>5.</a:t>
            </a:r>
            <a:r>
              <a:rPr lang="zh-CN" altLang="en-US" sz="3200" dirty="0" smtClean="0"/>
              <a:t>落实合规奖惩措施；</a:t>
            </a:r>
            <a:endParaRPr lang="en-US" altLang="zh-CN" sz="3200" dirty="0" smtClean="0"/>
          </a:p>
          <a:p>
            <a:pPr marL="889000" lvl="4" indent="0">
              <a:lnSpc>
                <a:spcPts val="1600"/>
              </a:lnSpc>
              <a:buNone/>
            </a:pPr>
            <a:r>
              <a:rPr lang="en-US" altLang="zh-CN" sz="3200" dirty="0" smtClean="0"/>
              <a:t>   ……….</a:t>
            </a:r>
            <a:endParaRPr lang="zh-CN" altLang="en-US" sz="3200" dirty="0" smtClean="0"/>
          </a:p>
        </p:txBody>
      </p:sp>
    </p:spTree>
    <p:extLst>
      <p:ext uri="{BB962C8B-B14F-4D97-AF65-F5344CB8AC3E}">
        <p14:creationId xmlns:p14="http://schemas.microsoft.com/office/powerpoint/2010/main" val="28410569"/>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702643" y="394636"/>
            <a:ext cx="9500135" cy="5958038"/>
          </a:xfrm>
        </p:spPr>
        <p:txBody>
          <a:bodyPr>
            <a:normAutofit/>
          </a:bodyPr>
          <a:lstStyle/>
          <a:p>
            <a:pPr marL="0" indent="0">
              <a:lnSpc>
                <a:spcPts val="4700"/>
              </a:lnSpc>
              <a:buNone/>
            </a:pPr>
            <a:r>
              <a:rPr lang="zh-CN" altLang="en-US" sz="3200" dirty="0" smtClean="0">
                <a:solidFill>
                  <a:srgbClr val="FF0000"/>
                </a:solidFill>
              </a:rPr>
              <a:t>四、上市公司证券合规咨询顾问</a:t>
            </a:r>
            <a:endParaRPr lang="en-US" altLang="zh-CN" sz="3200" dirty="0" smtClean="0">
              <a:solidFill>
                <a:srgbClr val="FF0000"/>
              </a:solidFill>
            </a:endParaRPr>
          </a:p>
          <a:p>
            <a:pPr marL="889000" lvl="4" indent="0">
              <a:lnSpc>
                <a:spcPts val="1600"/>
              </a:lnSpc>
              <a:buNone/>
            </a:pPr>
            <a:r>
              <a:rPr lang="en-US" altLang="zh-CN" sz="3200" dirty="0" smtClean="0"/>
              <a:t>1.</a:t>
            </a:r>
            <a:r>
              <a:rPr lang="zh-CN" altLang="en-US" sz="3200" dirty="0" smtClean="0"/>
              <a:t>答复合规问题咨询；</a:t>
            </a:r>
            <a:endParaRPr lang="en-US" altLang="zh-CN" sz="3200" dirty="0" smtClean="0"/>
          </a:p>
          <a:p>
            <a:pPr marL="889000" lvl="4" indent="0">
              <a:lnSpc>
                <a:spcPts val="1600"/>
              </a:lnSpc>
              <a:buNone/>
            </a:pPr>
            <a:r>
              <a:rPr lang="en-US" altLang="zh-CN" sz="3200" dirty="0" smtClean="0"/>
              <a:t>2.</a:t>
            </a:r>
            <a:r>
              <a:rPr lang="zh-CN" altLang="en-US" sz="3200" dirty="0" smtClean="0"/>
              <a:t>协助内部合规调查 ；</a:t>
            </a:r>
            <a:endParaRPr lang="en-US" altLang="zh-CN" sz="3200" dirty="0" smtClean="0"/>
          </a:p>
          <a:p>
            <a:pPr marL="889000" lvl="4" indent="0">
              <a:lnSpc>
                <a:spcPts val="1600"/>
              </a:lnSpc>
              <a:buNone/>
            </a:pPr>
            <a:r>
              <a:rPr lang="en-US" altLang="zh-CN" sz="3200" dirty="0" smtClean="0"/>
              <a:t>3.</a:t>
            </a:r>
            <a:r>
              <a:rPr lang="zh-CN" altLang="en-US" sz="3200" dirty="0" smtClean="0"/>
              <a:t>协助应对外部调查 ；</a:t>
            </a:r>
            <a:endParaRPr lang="en-US" altLang="zh-CN" sz="3200" dirty="0" smtClean="0"/>
          </a:p>
          <a:p>
            <a:pPr marL="889000" lvl="4" indent="0">
              <a:lnSpc>
                <a:spcPts val="1600"/>
              </a:lnSpc>
              <a:buNone/>
            </a:pPr>
            <a:r>
              <a:rPr lang="en-US" altLang="zh-CN" sz="3200" dirty="0" smtClean="0"/>
              <a:t>4.</a:t>
            </a:r>
            <a:r>
              <a:rPr lang="zh-CN" altLang="en-US" sz="3200" dirty="0" smtClean="0"/>
              <a:t>代理合规法律事务；</a:t>
            </a:r>
            <a:endParaRPr lang="en-US" altLang="zh-CN" sz="3200" dirty="0" smtClean="0"/>
          </a:p>
          <a:p>
            <a:pPr marL="889000" lvl="4" indent="0">
              <a:lnSpc>
                <a:spcPts val="1600"/>
              </a:lnSpc>
              <a:buNone/>
            </a:pPr>
            <a:r>
              <a:rPr lang="en-US" altLang="zh-CN" sz="3200" dirty="0" smtClean="0"/>
              <a:t> ……….</a:t>
            </a:r>
            <a:endParaRPr lang="zh-CN" altLang="en-US" sz="3200" dirty="0" smtClean="0"/>
          </a:p>
        </p:txBody>
      </p:sp>
    </p:spTree>
    <p:extLst>
      <p:ext uri="{BB962C8B-B14F-4D97-AF65-F5344CB8AC3E}">
        <p14:creationId xmlns:p14="http://schemas.microsoft.com/office/powerpoint/2010/main" val="3805641669"/>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杨征宇…"/>
          <p:cNvSpPr txBox="1"/>
          <p:nvPr/>
        </p:nvSpPr>
        <p:spPr>
          <a:xfrm>
            <a:off x="7423587" y="3880300"/>
            <a:ext cx="3045707" cy="579967"/>
          </a:xfrm>
          <a:prstGeom prst="rect">
            <a:avLst/>
          </a:prstGeom>
          <a:ln w="12700">
            <a:miter lim="400000"/>
          </a:ln>
        </p:spPr>
        <p:txBody>
          <a:bodyPr wrap="none" lIns="35719" tIns="35719" rIns="35719" bIns="35719" anchor="ctr">
            <a:spAutoFit/>
          </a:bodyPr>
          <a:lstStyle/>
          <a:p>
            <a:pPr algn="ctr" defTabSz="410845" hangingPunct="0">
              <a:defRPr sz="6000"/>
            </a:pPr>
            <a:r>
              <a:rPr lang="zh-CN" altLang="en-US" sz="3300" b="1" kern="0" dirty="0">
                <a:solidFill>
                  <a:srgbClr val="FFFFFF"/>
                </a:solidFill>
                <a:latin typeface="Helvetica Neue" panose="02000503000000020004"/>
                <a:sym typeface="Helvetica Neue" panose="02000503000000020004"/>
              </a:rPr>
              <a:t>黄江东律师微信</a:t>
            </a:r>
          </a:p>
        </p:txBody>
      </p:sp>
      <p:sp>
        <p:nvSpPr>
          <p:cNvPr id="10" name="标题 2"/>
          <p:cNvSpPr txBox="1">
            <a:spLocks/>
          </p:cNvSpPr>
          <p:nvPr/>
        </p:nvSpPr>
        <p:spPr>
          <a:xfrm>
            <a:off x="3046256" y="4691239"/>
            <a:ext cx="7075804" cy="788670"/>
          </a:xfrm>
          <a:prstGeom prst="rect">
            <a:avLst/>
          </a:prstGeom>
        </p:spPr>
        <p:txBody>
          <a:bodyPr>
            <a:noAutofit/>
          </a:bodyPr>
          <a:lstStyle>
            <a:lvl1pPr marL="0" marR="0" indent="0" algn="ctr" defTabSz="821690" rtl="0" latinLnBrk="0">
              <a:lnSpc>
                <a:spcPct val="100000"/>
              </a:lnSpc>
              <a:spcBef>
                <a:spcPts val="0"/>
              </a:spcBef>
              <a:spcAft>
                <a:spcPts val="0"/>
              </a:spcAft>
              <a:buClrTx/>
              <a:buSzTx/>
              <a:buFontTx/>
              <a:buNone/>
              <a:defRPr sz="11200" b="0" i="0" u="none" strike="noStrike" cap="none" spc="0" baseline="0">
                <a:ln>
                  <a:noFill/>
                </a:ln>
                <a:solidFill>
                  <a:srgbClr val="FFFFFF"/>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ln>
                  <a:noFill/>
                </a:ln>
                <a:solidFill>
                  <a:srgbClr val="FFFFFF"/>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ln>
                  <a:noFill/>
                </a:ln>
                <a:solidFill>
                  <a:srgbClr val="FFFFFF"/>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ln>
                  <a:noFill/>
                </a:ln>
                <a:solidFill>
                  <a:srgbClr val="FFFFFF"/>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ln>
                  <a:noFill/>
                </a:ln>
                <a:solidFill>
                  <a:srgbClr val="FFFFFF"/>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ln>
                  <a:noFill/>
                </a:ln>
                <a:solidFill>
                  <a:srgbClr val="FFFFFF"/>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ln>
                  <a:noFill/>
                </a:ln>
                <a:solidFill>
                  <a:srgbClr val="FFFFFF"/>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ln>
                  <a:noFill/>
                </a:ln>
                <a:solidFill>
                  <a:srgbClr val="FFFFFF"/>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ln>
                  <a:noFill/>
                </a:ln>
                <a:solidFill>
                  <a:srgbClr val="FFFFFF"/>
                </a:solidFill>
                <a:uFillTx/>
                <a:latin typeface="+mn-lt"/>
                <a:ea typeface="+mn-ea"/>
                <a:cs typeface="+mn-cs"/>
                <a:sym typeface="Helvetica Neue Medium"/>
              </a:defRPr>
            </a:lvl9pPr>
          </a:lstStyle>
          <a:p>
            <a:pPr defTabSz="410845"/>
            <a:r>
              <a:rPr lang="zh-CN" altLang="en-US" sz="3600" b="1" kern="0" dirty="0">
                <a:solidFill>
                  <a:srgbClr val="FFC000"/>
                </a:solidFill>
                <a:latin typeface="宋体" panose="02010600030101010101" pitchFamily="2" charset="-122"/>
                <a:ea typeface="宋体" panose="02010600030101010101" pitchFamily="2" charset="-122"/>
              </a:rPr>
              <a:t>欢迎</a:t>
            </a:r>
            <a:r>
              <a:rPr lang="zh-CN" altLang="en-US" sz="3600" b="1" kern="0" dirty="0" smtClean="0">
                <a:solidFill>
                  <a:srgbClr val="FFC000"/>
                </a:solidFill>
                <a:latin typeface="宋体" panose="02010600030101010101" pitchFamily="2" charset="-122"/>
                <a:ea typeface="宋体" panose="02010600030101010101" pitchFamily="2" charset="-122"/>
              </a:rPr>
              <a:t>各位指教</a:t>
            </a:r>
            <a:r>
              <a:rPr lang="zh-CN" altLang="en-US" sz="3600" b="1" kern="0" dirty="0">
                <a:solidFill>
                  <a:srgbClr val="FFC000"/>
                </a:solidFill>
                <a:latin typeface="宋体" panose="02010600030101010101" pitchFamily="2" charset="-122"/>
                <a:ea typeface="宋体" panose="02010600030101010101" pitchFamily="2" charset="-122"/>
              </a:rPr>
              <a:t>、交流、合作！</a:t>
            </a:r>
          </a:p>
        </p:txBody>
      </p:sp>
      <p:pic>
        <p:nvPicPr>
          <p:cNvPr id="12" name="图片 11">
            <a:extLst>
              <a:ext uri="{FF2B5EF4-FFF2-40B4-BE49-F238E27FC236}">
                <a16:creationId xmlns:a16="http://schemas.microsoft.com/office/drawing/2014/main" id="{CD6E8FDC-0252-DB4F-BE15-C2CA8A744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777" y="492170"/>
            <a:ext cx="3269365" cy="3116591"/>
          </a:xfrm>
          <a:prstGeom prst="rect">
            <a:avLst/>
          </a:prstGeom>
        </p:spPr>
      </p:pic>
      <p:sp>
        <p:nvSpPr>
          <p:cNvPr id="13" name="杨征宇…">
            <a:extLst>
              <a:ext uri="{FF2B5EF4-FFF2-40B4-BE49-F238E27FC236}">
                <a16:creationId xmlns:a16="http://schemas.microsoft.com/office/drawing/2014/main" id="{E4CB1FEA-5876-8E46-BB81-E955E7D8BDBC}"/>
              </a:ext>
            </a:extLst>
          </p:cNvPr>
          <p:cNvSpPr txBox="1"/>
          <p:nvPr/>
        </p:nvSpPr>
        <p:spPr>
          <a:xfrm>
            <a:off x="1733390" y="3880300"/>
            <a:ext cx="3895297" cy="579967"/>
          </a:xfrm>
          <a:prstGeom prst="rect">
            <a:avLst/>
          </a:prstGeom>
          <a:ln w="12700">
            <a:miter lim="400000"/>
          </a:ln>
        </p:spPr>
        <p:txBody>
          <a:bodyPr wrap="none" lIns="35719" tIns="35719" rIns="35719" bIns="35719" anchor="ctr">
            <a:spAutoFit/>
          </a:bodyPr>
          <a:lstStyle/>
          <a:p>
            <a:pPr algn="ctr" defTabSz="410845" hangingPunct="0">
              <a:defRPr sz="6000"/>
            </a:pPr>
            <a:r>
              <a:rPr lang="zh-CN" altLang="en-US" sz="3300" b="1" kern="0" dirty="0" smtClean="0">
                <a:solidFill>
                  <a:srgbClr val="FFFFFF"/>
                </a:solidFill>
                <a:latin typeface="Helvetica Neue" panose="02000503000000020004"/>
                <a:sym typeface="Helvetica Neue" panose="02000503000000020004"/>
              </a:rPr>
              <a:t>证券</a:t>
            </a:r>
            <a:r>
              <a:rPr lang="zh-CN" altLang="en-US" sz="3300" b="1" kern="0" dirty="0">
                <a:solidFill>
                  <a:srgbClr val="FFFFFF"/>
                </a:solidFill>
                <a:latin typeface="Helvetica Neue" panose="02000503000000020004"/>
                <a:sym typeface="Helvetica Neue" panose="02000503000000020004"/>
              </a:rPr>
              <a:t>合规与法治研究</a:t>
            </a:r>
            <a:endParaRPr sz="3300" b="1" kern="0" dirty="0">
              <a:solidFill>
                <a:srgbClr val="FFFFFF"/>
              </a:solidFill>
              <a:latin typeface="Helvetica Neue" panose="02000503000000020004"/>
              <a:sym typeface="Helvetica Neue" panose="02000503000000020004"/>
            </a:endParaRPr>
          </a:p>
        </p:txBody>
      </p:sp>
      <p:pic>
        <p:nvPicPr>
          <p:cNvPr id="8" name="图片 7" descr="图片包含 游戏机, 房间, 雪, 覆盖&#10;&#10;描述已自动生成">
            <a:extLst>
              <a:ext uri="{FF2B5EF4-FFF2-40B4-BE49-F238E27FC236}">
                <a16:creationId xmlns:a16="http://schemas.microsoft.com/office/drawing/2014/main" id="{58F1557E-6F49-424E-A0F7-9144E9B9FC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8049" y="492170"/>
            <a:ext cx="3311920" cy="3157158"/>
          </a:xfrm>
          <a:prstGeom prst="rect">
            <a:avLst/>
          </a:prstGeom>
        </p:spPr>
      </p:pic>
      <p:pic>
        <p:nvPicPr>
          <p:cNvPr id="11" name="图片 10"/>
          <p:cNvPicPr>
            <a:picLocks noChangeAspect="1"/>
          </p:cNvPicPr>
          <p:nvPr/>
        </p:nvPicPr>
        <p:blipFill>
          <a:blip r:embed="rId5"/>
          <a:stretch>
            <a:fillRect/>
          </a:stretch>
        </p:blipFill>
        <p:spPr>
          <a:xfrm>
            <a:off x="4312870" y="5594100"/>
            <a:ext cx="3924181" cy="966094"/>
          </a:xfrm>
          <a:prstGeom prst="rect">
            <a:avLst/>
          </a:prstGeom>
        </p:spPr>
      </p:pic>
    </p:spTree>
    <p:extLst>
      <p:ext uri="{BB962C8B-B14F-4D97-AF65-F5344CB8AC3E}">
        <p14:creationId xmlns:p14="http://schemas.microsoft.com/office/powerpoint/2010/main" val="1074032322"/>
      </p:ext>
    </p:extLst>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
          </p:nvPr>
        </p:nvSpPr>
        <p:spPr>
          <a:xfrm>
            <a:off x="800316" y="1395256"/>
            <a:ext cx="10911038" cy="5248213"/>
          </a:xfrm>
        </p:spPr>
        <p:txBody>
          <a:bodyPr>
            <a:noAutofit/>
          </a:bodyPr>
          <a:lstStyle/>
          <a:p>
            <a:pPr marL="352425" lvl="1" indent="-352425" algn="l">
              <a:spcBef>
                <a:spcPts val="1500"/>
              </a:spcBef>
              <a:spcAft>
                <a:spcPts val="1500"/>
              </a:spcAft>
              <a:buFont typeface="Wingdings" pitchFamily="2" charset="2"/>
              <a:buChar char="Ø"/>
            </a:pPr>
            <a:r>
              <a:rPr lang="zh-CN" altLang="en-US" sz="2700" dirty="0">
                <a:solidFill>
                  <a:schemeClr val="tx1"/>
                </a:solidFill>
                <a:latin typeface="宋体" panose="02010600030101010101" pitchFamily="2" charset="-122"/>
                <a:ea typeface="宋体" panose="02010600030101010101" pitchFamily="2" charset="-122"/>
                <a:sym typeface="+mn-ea"/>
              </a:rPr>
              <a:t>增加存托凭证：</a:t>
            </a:r>
            <a:r>
              <a:rPr lang="en-US" altLang="zh-CN" sz="2700" dirty="0">
                <a:solidFill>
                  <a:schemeClr val="tx1"/>
                </a:solidFill>
                <a:latin typeface="宋体" panose="02010600030101010101" pitchFamily="2" charset="-122"/>
                <a:ea typeface="宋体" panose="02010600030101010101" pitchFamily="2" charset="-122"/>
                <a:sym typeface="+mn-ea"/>
              </a:rPr>
              <a:t>2018</a:t>
            </a:r>
            <a:r>
              <a:rPr lang="zh-CN" altLang="en-US" sz="2700" dirty="0">
                <a:solidFill>
                  <a:schemeClr val="tx1"/>
                </a:solidFill>
                <a:latin typeface="宋体" panose="02010600030101010101" pitchFamily="2" charset="-122"/>
                <a:ea typeface="宋体" panose="02010600030101010101" pitchFamily="2" charset="-122"/>
                <a:sym typeface="+mn-ea"/>
              </a:rPr>
              <a:t>年</a:t>
            </a:r>
            <a:r>
              <a:rPr lang="en-US" altLang="zh-CN" sz="2700" dirty="0">
                <a:solidFill>
                  <a:schemeClr val="tx1"/>
                </a:solidFill>
                <a:latin typeface="宋体" panose="02010600030101010101" pitchFamily="2" charset="-122"/>
                <a:ea typeface="宋体" panose="02010600030101010101" pitchFamily="2" charset="-122"/>
                <a:sym typeface="+mn-ea"/>
              </a:rPr>
              <a:t>6</a:t>
            </a:r>
            <a:r>
              <a:rPr lang="zh-CN" altLang="en-US" sz="2700" dirty="0">
                <a:solidFill>
                  <a:schemeClr val="tx1"/>
                </a:solidFill>
                <a:latin typeface="宋体" panose="02010600030101010101" pitchFamily="2" charset="-122"/>
                <a:ea typeface="宋体" panose="02010600030101010101" pitchFamily="2" charset="-122"/>
                <a:sym typeface="+mn-ea"/>
              </a:rPr>
              <a:t>月</a:t>
            </a:r>
            <a:r>
              <a:rPr lang="en-US" altLang="zh-CN" sz="2700" dirty="0">
                <a:solidFill>
                  <a:schemeClr val="tx1"/>
                </a:solidFill>
                <a:latin typeface="宋体" panose="02010600030101010101" pitchFamily="2" charset="-122"/>
                <a:ea typeface="宋体" panose="02010600030101010101" pitchFamily="2" charset="-122"/>
                <a:sym typeface="+mn-ea"/>
              </a:rPr>
              <a:t>6</a:t>
            </a:r>
            <a:r>
              <a:rPr lang="zh-CN" altLang="en-US" sz="2700" dirty="0">
                <a:solidFill>
                  <a:schemeClr val="tx1"/>
                </a:solidFill>
                <a:latin typeface="宋体" panose="02010600030101010101" pitchFamily="2" charset="-122"/>
                <a:ea typeface="宋体" panose="02010600030101010101" pitchFamily="2" charset="-122"/>
                <a:sym typeface="+mn-ea"/>
              </a:rPr>
              <a:t>日，证监会发布</a:t>
            </a:r>
            <a:r>
              <a:rPr lang="en-US" altLang="zh-CN" sz="2700" dirty="0">
                <a:solidFill>
                  <a:schemeClr val="tx1"/>
                </a:solidFill>
                <a:latin typeface="宋体" panose="02010600030101010101" pitchFamily="2" charset="-122"/>
                <a:ea typeface="宋体" panose="02010600030101010101" pitchFamily="2" charset="-122"/>
                <a:sym typeface="+mn-ea"/>
              </a:rPr>
              <a:t>《</a:t>
            </a:r>
            <a:r>
              <a:rPr lang="zh-CN" altLang="en-US" sz="2700" dirty="0">
                <a:solidFill>
                  <a:schemeClr val="tx1"/>
                </a:solidFill>
                <a:latin typeface="宋体" panose="02010600030101010101" pitchFamily="2" charset="-122"/>
                <a:ea typeface="宋体" panose="02010600030101010101" pitchFamily="2" charset="-122"/>
                <a:sym typeface="+mn-ea"/>
              </a:rPr>
              <a:t>存托凭证发行与交易管理办法（试行）</a:t>
            </a:r>
            <a:r>
              <a:rPr lang="en-US" altLang="zh-CN" sz="2700" dirty="0">
                <a:solidFill>
                  <a:schemeClr val="tx1"/>
                </a:solidFill>
                <a:latin typeface="宋体" panose="02010600030101010101" pitchFamily="2" charset="-122"/>
                <a:ea typeface="宋体" panose="02010600030101010101" pitchFamily="2" charset="-122"/>
                <a:sym typeface="+mn-ea"/>
              </a:rPr>
              <a:t>》</a:t>
            </a:r>
            <a:r>
              <a:rPr lang="zh-CN" altLang="en-US" sz="2700" dirty="0">
                <a:solidFill>
                  <a:schemeClr val="tx1"/>
                </a:solidFill>
                <a:latin typeface="宋体" panose="02010600030101010101" pitchFamily="2" charset="-122"/>
                <a:ea typeface="宋体" panose="02010600030101010101" pitchFamily="2" charset="-122"/>
                <a:sym typeface="+mn-ea"/>
              </a:rPr>
              <a:t>及相关配套文件</a:t>
            </a:r>
            <a:endParaRPr lang="en-US" altLang="zh-CN" sz="2700" dirty="0">
              <a:solidFill>
                <a:schemeClr val="tx1"/>
              </a:solidFill>
              <a:latin typeface="宋体" panose="02010600030101010101" pitchFamily="2" charset="-122"/>
              <a:ea typeface="宋体" panose="02010600030101010101" pitchFamily="2" charset="-122"/>
              <a:sym typeface="+mn-ea"/>
            </a:endParaRPr>
          </a:p>
          <a:p>
            <a:pPr marL="352425" lvl="1" indent="-352425" algn="l">
              <a:spcBef>
                <a:spcPts val="1500"/>
              </a:spcBef>
              <a:spcAft>
                <a:spcPts val="1500"/>
              </a:spcAft>
              <a:buFont typeface="Wingdings" pitchFamily="2" charset="2"/>
              <a:buChar char="Ø"/>
            </a:pPr>
            <a:r>
              <a:rPr lang="zh-CN" altLang="en-US" sz="2700" dirty="0">
                <a:solidFill>
                  <a:schemeClr val="tx1"/>
                </a:solidFill>
                <a:latin typeface="宋体" panose="02010600030101010101" pitchFamily="2" charset="-122"/>
                <a:ea typeface="宋体" panose="02010600030101010101" pitchFamily="2" charset="-122"/>
                <a:sym typeface="+mn-ea"/>
              </a:rPr>
              <a:t>资产支持证券、资产管理产品：</a:t>
            </a:r>
            <a:r>
              <a:rPr lang="zh-CN" altLang="en-US" sz="2700" dirty="0">
                <a:solidFill>
                  <a:srgbClr val="FFC000"/>
                </a:solidFill>
                <a:latin typeface="宋体" panose="02010600030101010101" pitchFamily="2" charset="-122"/>
                <a:ea typeface="宋体" panose="02010600030101010101" pitchFamily="2" charset="-122"/>
                <a:sym typeface="+mn-ea"/>
              </a:rPr>
              <a:t>授权国务院依照</a:t>
            </a:r>
            <a:r>
              <a:rPr lang="en-US" altLang="zh-CN" sz="2700" dirty="0">
                <a:solidFill>
                  <a:srgbClr val="FFC000"/>
                </a:solidFill>
                <a:latin typeface="宋体" panose="02010600030101010101" pitchFamily="2" charset="-122"/>
                <a:ea typeface="宋体" panose="02010600030101010101" pitchFamily="2" charset="-122"/>
                <a:sym typeface="+mn-ea"/>
              </a:rPr>
              <a:t>《</a:t>
            </a:r>
            <a:r>
              <a:rPr lang="zh-CN" altLang="en-US" sz="2700" dirty="0">
                <a:solidFill>
                  <a:srgbClr val="FFC000"/>
                </a:solidFill>
                <a:latin typeface="宋体" panose="02010600030101010101" pitchFamily="2" charset="-122"/>
                <a:ea typeface="宋体" panose="02010600030101010101" pitchFamily="2" charset="-122"/>
                <a:sym typeface="+mn-ea"/>
              </a:rPr>
              <a:t>证券法</a:t>
            </a:r>
            <a:r>
              <a:rPr lang="en-US" altLang="zh-CN" sz="2700" dirty="0">
                <a:solidFill>
                  <a:srgbClr val="FFC000"/>
                </a:solidFill>
                <a:latin typeface="宋体" panose="02010600030101010101" pitchFamily="2" charset="-122"/>
                <a:ea typeface="宋体" panose="02010600030101010101" pitchFamily="2" charset="-122"/>
                <a:sym typeface="+mn-ea"/>
              </a:rPr>
              <a:t>》</a:t>
            </a:r>
            <a:r>
              <a:rPr lang="zh-CN" altLang="en-US" sz="2700" dirty="0">
                <a:solidFill>
                  <a:srgbClr val="FFC000"/>
                </a:solidFill>
                <a:latin typeface="宋体" panose="02010600030101010101" pitchFamily="2" charset="-122"/>
                <a:ea typeface="宋体" panose="02010600030101010101" pitchFamily="2" charset="-122"/>
                <a:sym typeface="+mn-ea"/>
              </a:rPr>
              <a:t>原则统一规定。（规则统一，但多头监管？）</a:t>
            </a:r>
            <a:endParaRPr lang="en-US" altLang="zh-CN" sz="2700" dirty="0">
              <a:solidFill>
                <a:srgbClr val="FFC000"/>
              </a:solidFill>
              <a:latin typeface="宋体" panose="02010600030101010101" pitchFamily="2" charset="-122"/>
              <a:ea typeface="宋体" panose="02010600030101010101" pitchFamily="2" charset="-122"/>
              <a:sym typeface="+mn-ea"/>
            </a:endParaRPr>
          </a:p>
          <a:p>
            <a:pPr marL="352425" lvl="1" indent="-352425" algn="l">
              <a:spcBef>
                <a:spcPts val="1500"/>
              </a:spcBef>
              <a:spcAft>
                <a:spcPts val="1500"/>
              </a:spcAft>
              <a:buFont typeface="Wingdings" pitchFamily="2" charset="2"/>
              <a:buChar char="Ø"/>
            </a:pPr>
            <a:r>
              <a:rPr lang="zh-CN" altLang="en-US" sz="2700" dirty="0">
                <a:solidFill>
                  <a:schemeClr val="tx1"/>
                </a:solidFill>
                <a:latin typeface="宋体" panose="02010600030101010101" pitchFamily="2" charset="-122"/>
                <a:ea typeface="宋体" panose="02010600030101010101" pitchFamily="2" charset="-122"/>
                <a:sym typeface="+mn-ea"/>
              </a:rPr>
              <a:t>删去证券衍生品种：</a:t>
            </a:r>
            <a:r>
              <a:rPr lang="zh-CN" altLang="en-US" sz="2700" dirty="0">
                <a:solidFill>
                  <a:srgbClr val="FFC000"/>
                </a:solidFill>
                <a:latin typeface="宋体" panose="02010600030101010101" pitchFamily="2" charset="-122"/>
                <a:ea typeface="宋体" panose="02010600030101010101" pitchFamily="2" charset="-122"/>
                <a:sym typeface="+mn-ea"/>
              </a:rPr>
              <a:t>证券型衍生品种（如权证）属于“国务院依法认定的其他证券”，适用</a:t>
            </a:r>
            <a:r>
              <a:rPr lang="en-US" altLang="zh-CN" sz="2700" dirty="0">
                <a:solidFill>
                  <a:srgbClr val="FFC000"/>
                </a:solidFill>
                <a:latin typeface="宋体" panose="02010600030101010101" pitchFamily="2" charset="-122"/>
                <a:ea typeface="宋体" panose="02010600030101010101" pitchFamily="2" charset="-122"/>
                <a:sym typeface="+mn-ea"/>
              </a:rPr>
              <a:t>《</a:t>
            </a:r>
            <a:r>
              <a:rPr lang="zh-CN" altLang="en-US" sz="2700" dirty="0">
                <a:solidFill>
                  <a:srgbClr val="FFC000"/>
                </a:solidFill>
                <a:latin typeface="宋体" panose="02010600030101010101" pitchFamily="2" charset="-122"/>
                <a:ea typeface="宋体" panose="02010600030101010101" pitchFamily="2" charset="-122"/>
                <a:sym typeface="+mn-ea"/>
              </a:rPr>
              <a:t>证券法</a:t>
            </a:r>
            <a:r>
              <a:rPr lang="en-US" altLang="zh-CN" sz="2700" dirty="0">
                <a:solidFill>
                  <a:srgbClr val="FFC000"/>
                </a:solidFill>
                <a:latin typeface="宋体" panose="02010600030101010101" pitchFamily="2" charset="-122"/>
                <a:ea typeface="宋体" panose="02010600030101010101" pitchFamily="2" charset="-122"/>
                <a:sym typeface="+mn-ea"/>
              </a:rPr>
              <a:t>》</a:t>
            </a:r>
            <a:r>
              <a:rPr lang="zh-CN" altLang="en-US" sz="2700" dirty="0">
                <a:solidFill>
                  <a:srgbClr val="FFC000"/>
                </a:solidFill>
                <a:latin typeface="宋体" panose="02010600030101010101" pitchFamily="2" charset="-122"/>
                <a:ea typeface="宋体" panose="02010600030101010101" pitchFamily="2" charset="-122"/>
                <a:sym typeface="+mn-ea"/>
              </a:rPr>
              <a:t>；契约型衍生品种（如股指期货），目前适用</a:t>
            </a:r>
            <a:r>
              <a:rPr lang="en-US" altLang="zh-CN" sz="2700" dirty="0">
                <a:solidFill>
                  <a:srgbClr val="FFC000"/>
                </a:solidFill>
                <a:latin typeface="宋体" panose="02010600030101010101" pitchFamily="2" charset="-122"/>
                <a:ea typeface="宋体" panose="02010600030101010101" pitchFamily="2" charset="-122"/>
                <a:sym typeface="+mn-ea"/>
              </a:rPr>
              <a:t>《</a:t>
            </a:r>
            <a:r>
              <a:rPr lang="zh-CN" altLang="en-US" sz="2700" dirty="0">
                <a:solidFill>
                  <a:srgbClr val="FFC000"/>
                </a:solidFill>
                <a:latin typeface="宋体" panose="02010600030101010101" pitchFamily="2" charset="-122"/>
                <a:ea typeface="宋体" panose="02010600030101010101" pitchFamily="2" charset="-122"/>
                <a:sym typeface="+mn-ea"/>
              </a:rPr>
              <a:t>期货交易管理条例</a:t>
            </a:r>
            <a:r>
              <a:rPr lang="en-US" altLang="zh-CN" sz="2700" dirty="0">
                <a:solidFill>
                  <a:srgbClr val="FFC000"/>
                </a:solidFill>
                <a:latin typeface="宋体" panose="02010600030101010101" pitchFamily="2" charset="-122"/>
                <a:ea typeface="宋体" panose="02010600030101010101" pitchFamily="2" charset="-122"/>
                <a:sym typeface="+mn-ea"/>
              </a:rPr>
              <a:t>》</a:t>
            </a:r>
            <a:r>
              <a:rPr lang="zh-CN" altLang="en-US" sz="2700" dirty="0">
                <a:solidFill>
                  <a:srgbClr val="FFC000"/>
                </a:solidFill>
                <a:latin typeface="宋体" panose="02010600030101010101" pitchFamily="2" charset="-122"/>
                <a:ea typeface="宋体" panose="02010600030101010101" pitchFamily="2" charset="-122"/>
                <a:sym typeface="+mn-ea"/>
              </a:rPr>
              <a:t>，未来可适用</a:t>
            </a:r>
            <a:r>
              <a:rPr lang="en-US" altLang="zh-CN" sz="2700" dirty="0">
                <a:solidFill>
                  <a:srgbClr val="FFC000"/>
                </a:solidFill>
                <a:latin typeface="宋体" panose="02010600030101010101" pitchFamily="2" charset="-122"/>
                <a:ea typeface="宋体" panose="02010600030101010101" pitchFamily="2" charset="-122"/>
                <a:sym typeface="+mn-ea"/>
              </a:rPr>
              <a:t>《</a:t>
            </a:r>
            <a:r>
              <a:rPr lang="zh-CN" altLang="en-US" sz="2700" dirty="0">
                <a:solidFill>
                  <a:srgbClr val="FFC000"/>
                </a:solidFill>
                <a:latin typeface="宋体" panose="02010600030101010101" pitchFamily="2" charset="-122"/>
                <a:ea typeface="宋体" panose="02010600030101010101" pitchFamily="2" charset="-122"/>
                <a:sym typeface="+mn-ea"/>
              </a:rPr>
              <a:t>期货法</a:t>
            </a:r>
            <a:r>
              <a:rPr lang="en-US" altLang="zh-CN" sz="2700" dirty="0">
                <a:solidFill>
                  <a:srgbClr val="FFC000"/>
                </a:solidFill>
                <a:latin typeface="宋体" panose="02010600030101010101" pitchFamily="2" charset="-122"/>
                <a:ea typeface="宋体" panose="02010600030101010101" pitchFamily="2" charset="-122"/>
                <a:sym typeface="+mn-ea"/>
              </a:rPr>
              <a:t>》</a:t>
            </a:r>
          </a:p>
          <a:p>
            <a:pPr marL="352425" lvl="1" indent="-352425" algn="l">
              <a:spcBef>
                <a:spcPts val="1500"/>
              </a:spcBef>
              <a:spcAft>
                <a:spcPts val="1500"/>
              </a:spcAft>
              <a:buFont typeface="Wingdings" pitchFamily="2" charset="2"/>
              <a:buChar char="Ø"/>
            </a:pPr>
            <a:r>
              <a:rPr lang="zh-CN" altLang="en-US" sz="2700" dirty="0">
                <a:solidFill>
                  <a:schemeClr val="tx1"/>
                </a:solidFill>
                <a:sym typeface="+mn-ea"/>
              </a:rPr>
              <a:t>域外效力：</a:t>
            </a:r>
            <a:r>
              <a:rPr lang="zh-CN" altLang="en-US" sz="2700" dirty="0">
                <a:solidFill>
                  <a:srgbClr val="FFC000"/>
                </a:solidFill>
                <a:sym typeface="+mn-ea"/>
              </a:rPr>
              <a:t>对境外证券发行和交易活动的长臂管辖（关注红筹架构上市、</a:t>
            </a:r>
            <a:r>
              <a:rPr lang="en-US" altLang="zh-CN" sz="2700" dirty="0">
                <a:solidFill>
                  <a:srgbClr val="FFC000"/>
                </a:solidFill>
                <a:sym typeface="+mn-ea"/>
              </a:rPr>
              <a:t>H</a:t>
            </a:r>
            <a:r>
              <a:rPr lang="zh-CN" altLang="en-US" sz="2700" dirty="0">
                <a:solidFill>
                  <a:srgbClr val="FFC000"/>
                </a:solidFill>
                <a:sym typeface="+mn-ea"/>
              </a:rPr>
              <a:t>股上市，新加坡富时</a:t>
            </a:r>
            <a:r>
              <a:rPr lang="en-US" altLang="zh-CN" sz="2700" dirty="0">
                <a:solidFill>
                  <a:srgbClr val="FFC000"/>
                </a:solidFill>
                <a:sym typeface="+mn-ea"/>
              </a:rPr>
              <a:t>A50</a:t>
            </a:r>
            <a:r>
              <a:rPr lang="zh-CN" altLang="en-US" sz="2700" dirty="0">
                <a:solidFill>
                  <a:srgbClr val="FFC000"/>
                </a:solidFill>
                <a:sym typeface="+mn-ea"/>
              </a:rPr>
              <a:t>股指期货）</a:t>
            </a:r>
            <a:endParaRPr lang="zh-CN" altLang="en-US" sz="2700" dirty="0">
              <a:solidFill>
                <a:srgbClr val="FFC000"/>
              </a:solidFill>
              <a:latin typeface="宋体" panose="02010600030101010101" pitchFamily="2" charset="-122"/>
              <a:ea typeface="宋体" panose="02010600030101010101" pitchFamily="2" charset="-122"/>
              <a:sym typeface="+mn-ea"/>
            </a:endParaRPr>
          </a:p>
        </p:txBody>
      </p:sp>
      <p:sp>
        <p:nvSpPr>
          <p:cNvPr id="5" name="文本框 4">
            <a:extLst>
              <a:ext uri="{FF2B5EF4-FFF2-40B4-BE49-F238E27FC236}">
                <a16:creationId xmlns:a16="http://schemas.microsoft.com/office/drawing/2014/main" id="{E175C98D-2240-0649-965C-0B19491CE808}"/>
              </a:ext>
            </a:extLst>
          </p:cNvPr>
          <p:cNvSpPr txBox="1"/>
          <p:nvPr/>
        </p:nvSpPr>
        <p:spPr>
          <a:xfrm>
            <a:off x="740194" y="534635"/>
            <a:ext cx="9272486" cy="68768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zh-CN" altLang="en-US" sz="4000" b="1" kern="0" dirty="0" smtClean="0">
                <a:solidFill>
                  <a:srgbClr val="FFFFFF"/>
                </a:solidFill>
                <a:latin typeface="Helvetica Neue" panose="02000503000000020004"/>
                <a:sym typeface="Helvetica Neue" panose="02000503000000020004"/>
              </a:rPr>
              <a:t>二、新</a:t>
            </a:r>
            <a:r>
              <a:rPr lang="en-US" altLang="zh-CN" sz="4000" b="1" kern="0" dirty="0">
                <a:solidFill>
                  <a:srgbClr val="FFFFFF"/>
                </a:solidFill>
                <a:latin typeface="Helvetica Neue" panose="02000503000000020004"/>
                <a:sym typeface="Helvetica Neue" panose="02000503000000020004"/>
              </a:rPr>
              <a:t>《</a:t>
            </a:r>
            <a:r>
              <a:rPr lang="zh-CN" altLang="en-US" sz="4000" b="1" kern="0" dirty="0">
                <a:solidFill>
                  <a:srgbClr val="FFFFFF"/>
                </a:solidFill>
                <a:latin typeface="Helvetica Neue" panose="02000503000000020004"/>
                <a:sym typeface="Helvetica Neue" panose="02000503000000020004"/>
              </a:rPr>
              <a:t>证券法</a:t>
            </a:r>
            <a:r>
              <a:rPr lang="en-US" altLang="zh-CN" sz="4000" b="1" kern="0" dirty="0">
                <a:solidFill>
                  <a:srgbClr val="FFFFFF"/>
                </a:solidFill>
                <a:latin typeface="Helvetica Neue" panose="02000503000000020004"/>
                <a:sym typeface="Helvetica Neue" panose="02000503000000020004"/>
              </a:rPr>
              <a:t>》</a:t>
            </a:r>
            <a:r>
              <a:rPr lang="zh-CN" altLang="en-US" sz="4000" b="1" kern="0" dirty="0" smtClean="0">
                <a:solidFill>
                  <a:srgbClr val="FFFFFF"/>
                </a:solidFill>
                <a:latin typeface="Helvetica Neue" panose="02000503000000020004"/>
                <a:sym typeface="Helvetica Neue" panose="02000503000000020004"/>
              </a:rPr>
              <a:t>适用范围及域外效力</a:t>
            </a:r>
            <a:endParaRPr lang="zh-CN" altLang="en-US" sz="40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Tree>
    <p:extLst>
      <p:ext uri="{BB962C8B-B14F-4D97-AF65-F5344CB8AC3E}">
        <p14:creationId xmlns:p14="http://schemas.microsoft.com/office/powerpoint/2010/main" val="3218766989"/>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违法无效…"/>
          <p:cNvSpPr txBox="1"/>
          <p:nvPr/>
        </p:nvSpPr>
        <p:spPr>
          <a:xfrm>
            <a:off x="1291186" y="2341628"/>
            <a:ext cx="9664505" cy="749244"/>
          </a:xfrm>
          <a:prstGeom prst="rect">
            <a:avLst/>
          </a:prstGeom>
          <a:ln w="12700">
            <a:miter lim="400000"/>
          </a:ln>
        </p:spPr>
        <p:txBody>
          <a:bodyPr wrap="none" lIns="35719" tIns="35719" rIns="35719" bIns="35719" anchor="ctr">
            <a:spAutoFit/>
          </a:bodyPr>
          <a:lstStyle/>
          <a:p>
            <a:pPr algn="ctr" defTabSz="410845" hangingPunct="0">
              <a:defRPr sz="12000" b="0">
                <a:latin typeface="Lantinghei SC Heavy"/>
                <a:ea typeface="Lantinghei SC Heavy"/>
                <a:cs typeface="Lantinghei SC Heavy"/>
                <a:sym typeface="Lantinghei SC Heavy"/>
              </a:defRPr>
            </a:pPr>
            <a:r>
              <a:rPr lang="zh-CN" altLang="en-US" sz="4400" kern="0" dirty="0">
                <a:solidFill>
                  <a:srgbClr val="0076BA">
                    <a:lumMod val="60000"/>
                    <a:lumOff val="40000"/>
                  </a:srgbClr>
                </a:solidFill>
                <a:latin typeface="Lantinghei SC Heavy"/>
                <a:sym typeface="Lantinghei SC Heavy"/>
              </a:rPr>
              <a:t>三</a:t>
            </a:r>
            <a:r>
              <a:rPr lang="zh-CN" altLang="en-US" sz="4400" kern="0" dirty="0" smtClean="0">
                <a:solidFill>
                  <a:srgbClr val="0076BA">
                    <a:lumMod val="60000"/>
                    <a:lumOff val="40000"/>
                  </a:srgbClr>
                </a:solidFill>
                <a:latin typeface="Lantinghei SC Heavy"/>
                <a:sym typeface="Lantinghei SC Heavy"/>
              </a:rPr>
              <a:t>、关于证券发行制度的修订及其影响</a:t>
            </a:r>
            <a:endParaRPr lang="zh-CN" altLang="en-US" sz="4400" kern="0" dirty="0">
              <a:solidFill>
                <a:srgbClr val="0076BA">
                  <a:lumMod val="60000"/>
                  <a:lumOff val="40000"/>
                </a:srgbClr>
              </a:solidFill>
              <a:latin typeface="Lantinghei SC Heavy"/>
              <a:sym typeface="Lantinghei SC Heavy"/>
            </a:endParaRPr>
          </a:p>
        </p:txBody>
      </p:sp>
      <p:sp>
        <p:nvSpPr>
          <p:cNvPr id="3" name="文本框 2">
            <a:extLst>
              <a:ext uri="{FF2B5EF4-FFF2-40B4-BE49-F238E27FC236}">
                <a16:creationId xmlns:a16="http://schemas.microsoft.com/office/drawing/2014/main" id="{C632E4B7-0D5F-1447-AEE4-22D3901BECE2}"/>
              </a:ext>
            </a:extLst>
          </p:cNvPr>
          <p:cNvSpPr txBox="1"/>
          <p:nvPr/>
        </p:nvSpPr>
        <p:spPr>
          <a:xfrm>
            <a:off x="1136242" y="3636806"/>
            <a:ext cx="10217426" cy="1734129"/>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spcFirstLastPara="1" vertOverflow="overflow" horzOverflow="overflow" vert="horz" wrap="square" lIns="35719" tIns="35719" rIns="35719" bIns="35719" numCol="1" spcCol="38100" rtlCol="0" anchor="ctr">
            <a:spAutoFit/>
          </a:bodyPr>
          <a:lstStyle/>
          <a:p>
            <a:pPr defTabSz="410845" hangingPunct="0"/>
            <a:r>
              <a:rPr lang="zh-CN" altLang="en-US" sz="3600" b="1" kern="0" dirty="0" smtClean="0">
                <a:solidFill>
                  <a:srgbClr val="FFFFFF"/>
                </a:solidFill>
                <a:latin typeface="Helvetica Neue" panose="02000503000000020004"/>
                <a:ea typeface="Helvetica Neue" panose="02000503000000020004"/>
                <a:cs typeface="Helvetica Neue" panose="02000503000000020004"/>
                <a:sym typeface="Lantinghei SC Heavy"/>
              </a:rPr>
              <a:t>         全面</a:t>
            </a:r>
            <a:r>
              <a:rPr lang="zh-CN" altLang="en-US" sz="3600" b="1" kern="0" dirty="0">
                <a:solidFill>
                  <a:srgbClr val="FFFFFF"/>
                </a:solidFill>
                <a:latin typeface="Helvetica Neue" panose="02000503000000020004"/>
                <a:ea typeface="Helvetica Neue" panose="02000503000000020004"/>
                <a:cs typeface="Helvetica Neue" panose="02000503000000020004"/>
                <a:sym typeface="Lantinghei SC Heavy"/>
              </a:rPr>
              <a:t>推行注册</a:t>
            </a:r>
            <a:r>
              <a:rPr lang="zh-CN" altLang="en-US" sz="3600" b="1" kern="0" dirty="0" smtClean="0">
                <a:solidFill>
                  <a:srgbClr val="FFFFFF"/>
                </a:solidFill>
                <a:latin typeface="Helvetica Neue" panose="02000503000000020004"/>
                <a:ea typeface="Helvetica Neue" panose="02000503000000020004"/>
                <a:cs typeface="Helvetica Neue" panose="02000503000000020004"/>
                <a:sym typeface="Lantinghei SC Heavy"/>
              </a:rPr>
              <a:t>制，完善</a:t>
            </a:r>
            <a:r>
              <a:rPr lang="zh-CN" altLang="en-US" sz="3600" b="1" kern="0" dirty="0" smtClean="0">
                <a:solidFill>
                  <a:srgbClr val="FFFFFF"/>
                </a:solidFill>
                <a:latin typeface="Helvetica Neue" panose="02000503000000020004"/>
                <a:ea typeface="Helvetica Neue" panose="02000503000000020004"/>
                <a:cs typeface="Helvetica Neue" panose="02000503000000020004"/>
                <a:sym typeface="Helvetica Neue" panose="02000503000000020004"/>
              </a:rPr>
              <a:t>证券</a:t>
            </a:r>
            <a:r>
              <a:rPr lang="zh-CN" altLang="en-US" sz="36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rPr>
              <a:t>公开发行制度改革的顶层</a:t>
            </a:r>
            <a:r>
              <a:rPr lang="zh-CN" altLang="en-US" sz="3600" b="1" kern="0" dirty="0" smtClean="0">
                <a:solidFill>
                  <a:srgbClr val="FFFFFF"/>
                </a:solidFill>
                <a:latin typeface="Helvetica Neue" panose="02000503000000020004"/>
                <a:ea typeface="Helvetica Neue" panose="02000503000000020004"/>
                <a:cs typeface="Helvetica Neue" panose="02000503000000020004"/>
                <a:sym typeface="Helvetica Neue" panose="02000503000000020004"/>
              </a:rPr>
              <a:t>设计，走向市场化的坚实一步。本次修法最大的亮点。</a:t>
            </a:r>
            <a:endParaRPr lang="zh-CN" altLang="en-US" sz="36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Tree>
    <p:extLst>
      <p:ext uri="{BB962C8B-B14F-4D97-AF65-F5344CB8AC3E}">
        <p14:creationId xmlns:p14="http://schemas.microsoft.com/office/powerpoint/2010/main" val="1143644845"/>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
          </p:nvPr>
        </p:nvSpPr>
        <p:spPr>
          <a:xfrm>
            <a:off x="832028" y="2002055"/>
            <a:ext cx="10177349" cy="4225489"/>
          </a:xfrm>
        </p:spPr>
        <p:txBody>
          <a:bodyPr>
            <a:noAutofit/>
          </a:bodyPr>
          <a:lstStyle/>
          <a:p>
            <a:pPr marL="571500" lvl="1" indent="-571500" algn="l">
              <a:spcBef>
                <a:spcPts val="2100"/>
              </a:spcBef>
              <a:spcAft>
                <a:spcPts val="2100"/>
              </a:spcAft>
              <a:buFont typeface="Arial" panose="020B0604020202090204" pitchFamily="34" charset="0"/>
              <a:buChar char="•"/>
            </a:pPr>
            <a:r>
              <a:rPr lang="zh-CN" altLang="en-US" sz="3000" kern="1200" spc="75" dirty="0">
                <a:solidFill>
                  <a:schemeClr val="tx1"/>
                </a:solidFill>
                <a:latin typeface="宋体" panose="02010600030101010101" pitchFamily="2" charset="-122"/>
                <a:ea typeface="宋体" panose="02010600030101010101" pitchFamily="2" charset="-122"/>
                <a:cs typeface="+mn-ea"/>
                <a:sym typeface="+mn-ea"/>
              </a:rPr>
              <a:t>原则上</a:t>
            </a:r>
            <a:r>
              <a:rPr lang="zh-CN" altLang="en-US" sz="3000" kern="1200" spc="75" dirty="0">
                <a:solidFill>
                  <a:srgbClr val="FFC000"/>
                </a:solidFill>
                <a:latin typeface="宋体" panose="02010600030101010101" pitchFamily="2" charset="-122"/>
                <a:ea typeface="宋体" panose="02010600030101010101" pitchFamily="2" charset="-122"/>
                <a:cs typeface="+mn-ea"/>
                <a:sym typeface="+mn-ea"/>
              </a:rPr>
              <a:t>全面推行：适用于公开发行证券（目前科创板</a:t>
            </a:r>
            <a:r>
              <a:rPr lang="en-US" altLang="zh-CN" sz="3000" kern="1200" spc="75" dirty="0">
                <a:solidFill>
                  <a:srgbClr val="FFC000"/>
                </a:solidFill>
                <a:latin typeface="宋体" panose="02010600030101010101" pitchFamily="2" charset="-122"/>
                <a:ea typeface="宋体" panose="02010600030101010101" pitchFamily="2" charset="-122"/>
                <a:cs typeface="+mn-ea"/>
                <a:sym typeface="+mn-ea"/>
              </a:rPr>
              <a:t>IPO</a:t>
            </a:r>
            <a:r>
              <a:rPr lang="zh-CN" altLang="en-US" sz="3000" kern="1200" spc="75" dirty="0">
                <a:solidFill>
                  <a:srgbClr val="FFC000"/>
                </a:solidFill>
                <a:latin typeface="宋体" panose="02010600030101010101" pitchFamily="2" charset="-122"/>
                <a:ea typeface="宋体" panose="02010600030101010101" pitchFamily="2" charset="-122"/>
                <a:cs typeface="+mn-ea"/>
                <a:sym typeface="+mn-ea"/>
              </a:rPr>
              <a:t>、公司债券公开发行）</a:t>
            </a:r>
            <a:endParaRPr lang="zh-CN" altLang="en-US" sz="3000" kern="1200" spc="75" dirty="0">
              <a:latin typeface="宋体" panose="02010600030101010101" pitchFamily="2" charset="-122"/>
              <a:ea typeface="宋体" panose="02010600030101010101" pitchFamily="2" charset="-122"/>
              <a:cs typeface="+mn-ea"/>
              <a:sym typeface="+mn-ea"/>
            </a:endParaRPr>
          </a:p>
          <a:p>
            <a:pPr marL="571500" lvl="1" indent="-571500" algn="l">
              <a:spcBef>
                <a:spcPts val="2100"/>
              </a:spcBef>
              <a:spcAft>
                <a:spcPts val="2100"/>
              </a:spcAft>
              <a:buFont typeface="Arial" panose="020B0604020202090204" pitchFamily="34" charset="0"/>
              <a:buChar char="•"/>
            </a:pPr>
            <a:r>
              <a:rPr lang="zh-CN" altLang="en-US" sz="3000" dirty="0">
                <a:solidFill>
                  <a:schemeClr val="tx1"/>
                </a:solidFill>
                <a:latin typeface="宋体" panose="02010600030101010101" pitchFamily="2" charset="-122"/>
                <a:ea typeface="宋体" panose="02010600030101010101" pitchFamily="2" charset="-122"/>
                <a:sym typeface="+mn-ea"/>
              </a:rPr>
              <a:t>具体范围、实施步骤</a:t>
            </a:r>
            <a:r>
              <a:rPr lang="zh-CN" altLang="en-US" sz="3000" dirty="0">
                <a:solidFill>
                  <a:srgbClr val="FFC000"/>
                </a:solidFill>
                <a:latin typeface="宋体" panose="02010600030101010101" pitchFamily="2" charset="-122"/>
                <a:ea typeface="宋体" panose="02010600030101010101" pitchFamily="2" charset="-122"/>
                <a:sym typeface="+mn-ea"/>
              </a:rPr>
              <a:t>授权国务院：为实践中注册制的分步实施留出制度空间（</a:t>
            </a:r>
            <a:r>
              <a:rPr lang="en-US" altLang="zh-CN" sz="3000" dirty="0">
                <a:solidFill>
                  <a:srgbClr val="FFC000"/>
                </a:solidFill>
                <a:latin typeface="宋体" panose="02010600030101010101" pitchFamily="2" charset="-122"/>
                <a:ea typeface="宋体" panose="02010600030101010101" pitchFamily="2" charset="-122"/>
                <a:sym typeface="+mn-ea"/>
              </a:rPr>
              <a:t>2.29</a:t>
            </a:r>
            <a:r>
              <a:rPr lang="zh-CN" altLang="en-US" sz="3000" dirty="0">
                <a:solidFill>
                  <a:srgbClr val="FFC000"/>
                </a:solidFill>
                <a:latin typeface="宋体" panose="02010600030101010101" pitchFamily="2" charset="-122"/>
                <a:ea typeface="宋体" panose="02010600030101010101" pitchFamily="2" charset="-122"/>
                <a:sym typeface="+mn-ea"/>
              </a:rPr>
              <a:t>日国务院关于贯彻实施修订后的证券法有关工作的通知</a:t>
            </a:r>
            <a:r>
              <a:rPr lang="zh-CN" altLang="en-US" sz="3000" dirty="0" smtClean="0">
                <a:solidFill>
                  <a:srgbClr val="FFC000"/>
                </a:solidFill>
                <a:latin typeface="宋体" panose="02010600030101010101" pitchFamily="2" charset="-122"/>
                <a:ea typeface="宋体" panose="02010600030101010101" pitchFamily="2" charset="-122"/>
                <a:sym typeface="+mn-ea"/>
              </a:rPr>
              <a:t>） </a:t>
            </a:r>
            <a:endParaRPr lang="en-US" altLang="zh-CN" sz="3000" dirty="0" smtClean="0">
              <a:solidFill>
                <a:srgbClr val="FFC000"/>
              </a:solidFill>
              <a:latin typeface="宋体" panose="02010600030101010101" pitchFamily="2" charset="-122"/>
              <a:ea typeface="宋体" panose="02010600030101010101" pitchFamily="2" charset="-122"/>
              <a:sym typeface="+mn-ea"/>
            </a:endParaRPr>
          </a:p>
          <a:p>
            <a:pPr marL="571500" lvl="1" indent="-571500" algn="l">
              <a:spcBef>
                <a:spcPts val="2100"/>
              </a:spcBef>
              <a:spcAft>
                <a:spcPts val="2100"/>
              </a:spcAft>
              <a:buFont typeface="Arial" panose="020B0604020202090204" pitchFamily="34" charset="0"/>
              <a:buChar char="•"/>
            </a:pPr>
            <a:r>
              <a:rPr lang="zh-CN" altLang="en-US" sz="3000" dirty="0" smtClean="0">
                <a:solidFill>
                  <a:srgbClr val="FFC000"/>
                </a:solidFill>
                <a:latin typeface="宋体" panose="02010600030101010101" pitchFamily="2" charset="-122"/>
                <a:ea typeface="宋体" panose="02010600030101010101" pitchFamily="2" charset="-122"/>
                <a:sym typeface="+mn-ea"/>
              </a:rPr>
              <a:t>其他板块继续执行核准制是否违法？</a:t>
            </a:r>
            <a:endParaRPr lang="en-US" altLang="zh-CN" sz="3000" dirty="0" smtClean="0">
              <a:solidFill>
                <a:srgbClr val="FFC000"/>
              </a:solidFill>
              <a:latin typeface="宋体" panose="02010600030101010101" pitchFamily="2" charset="-122"/>
              <a:ea typeface="宋体" panose="02010600030101010101" pitchFamily="2" charset="-122"/>
              <a:sym typeface="+mn-ea"/>
            </a:endParaRPr>
          </a:p>
          <a:p>
            <a:pPr marL="571500" lvl="1" indent="-571500" algn="l">
              <a:spcBef>
                <a:spcPts val="2100"/>
              </a:spcBef>
              <a:spcAft>
                <a:spcPts val="2100"/>
              </a:spcAft>
              <a:buFont typeface="Arial" panose="020B0604020202090204" pitchFamily="34" charset="0"/>
              <a:buChar char="•"/>
            </a:pPr>
            <a:endParaRPr lang="zh-CN" altLang="en-US" sz="3000" dirty="0">
              <a:solidFill>
                <a:srgbClr val="FFC000"/>
              </a:solidFill>
              <a:latin typeface="宋体" panose="02010600030101010101" pitchFamily="2" charset="-122"/>
              <a:ea typeface="宋体" panose="02010600030101010101" pitchFamily="2" charset="-122"/>
              <a:sym typeface="+mn-ea"/>
            </a:endParaRPr>
          </a:p>
        </p:txBody>
      </p:sp>
      <p:sp>
        <p:nvSpPr>
          <p:cNvPr id="6" name="文本框 5">
            <a:extLst>
              <a:ext uri="{FF2B5EF4-FFF2-40B4-BE49-F238E27FC236}">
                <a16:creationId xmlns:a16="http://schemas.microsoft.com/office/drawing/2014/main" id="{13D28BDA-0349-FE44-B35D-93D29642E7AD}"/>
              </a:ext>
            </a:extLst>
          </p:cNvPr>
          <p:cNvSpPr txBox="1"/>
          <p:nvPr/>
        </p:nvSpPr>
        <p:spPr>
          <a:xfrm>
            <a:off x="740194" y="473080"/>
            <a:ext cx="8721859"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zh-CN" altLang="en-US" sz="4800" b="1" kern="0" dirty="0">
                <a:solidFill>
                  <a:srgbClr val="FFFFFF"/>
                </a:solidFill>
                <a:latin typeface="Helvetica Neue" panose="02000503000000020004"/>
                <a:sym typeface="Helvetica Neue" panose="02000503000000020004"/>
              </a:rPr>
              <a:t>总览（第</a:t>
            </a:r>
            <a:r>
              <a:rPr lang="en-US" altLang="zh-CN" sz="4800" b="1" kern="0" dirty="0">
                <a:solidFill>
                  <a:srgbClr val="FFFFFF"/>
                </a:solidFill>
                <a:latin typeface="Helvetica Neue" panose="02000503000000020004"/>
                <a:sym typeface="Helvetica Neue" panose="02000503000000020004"/>
              </a:rPr>
              <a:t>9</a:t>
            </a:r>
            <a:r>
              <a:rPr lang="zh-CN" altLang="en-US" sz="4800" b="1" kern="0" dirty="0">
                <a:solidFill>
                  <a:srgbClr val="FFFFFF"/>
                </a:solidFill>
                <a:latin typeface="Helvetica Neue" panose="02000503000000020004"/>
                <a:sym typeface="Helvetica Neue" panose="02000503000000020004"/>
              </a:rPr>
              <a:t>条）</a:t>
            </a:r>
            <a:endPar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pic>
        <p:nvPicPr>
          <p:cNvPr id="5" name="图片 4"/>
          <p:cNvPicPr>
            <a:picLocks noChangeAspect="1"/>
          </p:cNvPicPr>
          <p:nvPr/>
        </p:nvPicPr>
        <p:blipFill>
          <a:blip r:embed="rId2"/>
          <a:stretch>
            <a:fillRect/>
          </a:stretch>
        </p:blipFill>
        <p:spPr>
          <a:xfrm>
            <a:off x="9462053" y="5972315"/>
            <a:ext cx="2405097" cy="592111"/>
          </a:xfrm>
          <a:prstGeom prst="rect">
            <a:avLst/>
          </a:prstGeom>
        </p:spPr>
      </p:pic>
    </p:spTree>
    <p:extLst>
      <p:ext uri="{BB962C8B-B14F-4D97-AF65-F5344CB8AC3E}">
        <p14:creationId xmlns:p14="http://schemas.microsoft.com/office/powerpoint/2010/main" val="26061050"/>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
          </p:nvPr>
        </p:nvSpPr>
        <p:spPr>
          <a:xfrm>
            <a:off x="786306" y="1704153"/>
            <a:ext cx="10497390" cy="4629270"/>
          </a:xfrm>
        </p:spPr>
        <p:txBody>
          <a:bodyPr>
            <a:noAutofit/>
          </a:bodyPr>
          <a:lstStyle/>
          <a:p>
            <a:pPr marL="571500" lvl="1" indent="-571500" algn="l">
              <a:spcBef>
                <a:spcPts val="2100"/>
              </a:spcBef>
              <a:spcAft>
                <a:spcPts val="2100"/>
              </a:spcAft>
              <a:buFont typeface="Wingdings" pitchFamily="2" charset="2"/>
              <a:buChar char="u"/>
            </a:pPr>
            <a:r>
              <a:rPr lang="zh-CN" altLang="en-US" sz="2700" kern="1200" spc="75" dirty="0">
                <a:solidFill>
                  <a:schemeClr val="tx1"/>
                </a:solidFill>
                <a:latin typeface="宋体" panose="02010600030101010101" pitchFamily="2" charset="-122"/>
                <a:ea typeface="宋体" panose="02010600030101010101" pitchFamily="2" charset="-122"/>
                <a:cs typeface="+mn-ea"/>
                <a:sym typeface="+mn-ea"/>
              </a:rPr>
              <a:t>“持续盈利能力”改为“持续经营能力”：发行人盈利与否不再是监管关注重点；与现行科创板多套上市指标相衔接</a:t>
            </a:r>
            <a:endParaRPr lang="en-US" altLang="zh-CN" sz="2700" kern="1200" spc="75" dirty="0">
              <a:solidFill>
                <a:schemeClr val="tx1"/>
              </a:solidFill>
              <a:latin typeface="宋体" panose="02010600030101010101" pitchFamily="2" charset="-122"/>
              <a:ea typeface="宋体" panose="02010600030101010101" pitchFamily="2" charset="-122"/>
              <a:cs typeface="+mn-ea"/>
              <a:sym typeface="+mn-ea"/>
            </a:endParaRPr>
          </a:p>
          <a:p>
            <a:pPr marL="571500" lvl="1" indent="-571500" algn="l">
              <a:spcBef>
                <a:spcPts val="2100"/>
              </a:spcBef>
              <a:spcAft>
                <a:spcPts val="2100"/>
              </a:spcAft>
              <a:buFont typeface="Wingdings" pitchFamily="2" charset="2"/>
              <a:buChar char="u"/>
            </a:pPr>
            <a:r>
              <a:rPr lang="zh-CN" altLang="en-US" sz="2700" kern="1200" spc="75" dirty="0">
                <a:solidFill>
                  <a:schemeClr val="tx1"/>
                </a:solidFill>
                <a:latin typeface="宋体" panose="02010600030101010101" pitchFamily="2" charset="-122"/>
                <a:ea typeface="宋体" panose="02010600030101010101" pitchFamily="2" charset="-122"/>
                <a:cs typeface="+mn-ea"/>
                <a:sym typeface="+mn-ea"/>
              </a:rPr>
              <a:t>“财务会计文件无虚假记载”改为“无保留意见审计报告”：主观判断变为客观标准；实质性审核交给中介机构</a:t>
            </a:r>
            <a:r>
              <a:rPr lang="zh-CN" altLang="en-US" sz="2700" kern="1200" spc="75" dirty="0" smtClean="0">
                <a:solidFill>
                  <a:schemeClr val="tx1"/>
                </a:solidFill>
                <a:latin typeface="宋体" panose="02010600030101010101" pitchFamily="2" charset="-122"/>
                <a:ea typeface="宋体" panose="02010600030101010101" pitchFamily="2" charset="-122"/>
                <a:cs typeface="+mn-ea"/>
                <a:sym typeface="+mn-ea"/>
              </a:rPr>
              <a:t>；</a:t>
            </a:r>
            <a:endParaRPr lang="en-US" altLang="zh-CN" sz="2700" kern="1200" spc="75" dirty="0" smtClean="0">
              <a:solidFill>
                <a:schemeClr val="tx1"/>
              </a:solidFill>
              <a:latin typeface="宋体" panose="02010600030101010101" pitchFamily="2" charset="-122"/>
              <a:ea typeface="宋体" panose="02010600030101010101" pitchFamily="2" charset="-122"/>
              <a:cs typeface="+mn-ea"/>
              <a:sym typeface="+mn-ea"/>
            </a:endParaRPr>
          </a:p>
          <a:p>
            <a:pPr marL="571500" lvl="1" indent="-571500" algn="l">
              <a:spcBef>
                <a:spcPts val="2100"/>
              </a:spcBef>
              <a:spcAft>
                <a:spcPts val="2100"/>
              </a:spcAft>
              <a:buFont typeface="Wingdings" pitchFamily="2" charset="2"/>
              <a:buChar char="u"/>
            </a:pPr>
            <a:r>
              <a:rPr lang="zh-CN" altLang="en-US" sz="2700" kern="1200" spc="75" dirty="0" smtClean="0">
                <a:solidFill>
                  <a:schemeClr val="tx1"/>
                </a:solidFill>
                <a:latin typeface="宋体" panose="02010600030101010101" pitchFamily="2" charset="-122"/>
                <a:ea typeface="宋体" panose="02010600030101010101" pitchFamily="2" charset="-122"/>
                <a:cs typeface="+mn-ea"/>
                <a:sym typeface="+mn-ea"/>
              </a:rPr>
              <a:t> “无重大违法行为”</a:t>
            </a:r>
            <a:r>
              <a:rPr lang="zh-CN" altLang="en-US" sz="2700" kern="1200" spc="75" dirty="0">
                <a:solidFill>
                  <a:schemeClr val="tx1"/>
                </a:solidFill>
                <a:latin typeface="宋体" panose="02010600030101010101" pitchFamily="2" charset="-122"/>
                <a:ea typeface="宋体" panose="02010600030101010101" pitchFamily="2" charset="-122"/>
                <a:cs typeface="+mn-ea"/>
                <a:sym typeface="+mn-ea"/>
              </a:rPr>
              <a:t>改为最近三年无相关</a:t>
            </a:r>
            <a:r>
              <a:rPr lang="zh-CN" altLang="en-US" sz="2700" kern="1200" spc="75" dirty="0" smtClean="0">
                <a:solidFill>
                  <a:schemeClr val="tx1"/>
                </a:solidFill>
                <a:latin typeface="宋体" panose="02010600030101010101" pitchFamily="2" charset="-122"/>
                <a:ea typeface="宋体" panose="02010600030101010101" pitchFamily="2" charset="-122"/>
                <a:cs typeface="+mn-ea"/>
                <a:sym typeface="+mn-ea"/>
              </a:rPr>
              <a:t>刑事犯罪</a:t>
            </a:r>
            <a:endParaRPr lang="en-US" altLang="zh-CN" sz="2700" kern="1200" spc="75" dirty="0" smtClean="0">
              <a:solidFill>
                <a:schemeClr val="tx1"/>
              </a:solidFill>
              <a:latin typeface="宋体" panose="02010600030101010101" pitchFamily="2" charset="-122"/>
              <a:ea typeface="宋体" panose="02010600030101010101" pitchFamily="2" charset="-122"/>
              <a:cs typeface="+mn-ea"/>
              <a:sym typeface="+mn-ea"/>
            </a:endParaRPr>
          </a:p>
          <a:p>
            <a:pPr lvl="1" algn="l">
              <a:spcBef>
                <a:spcPts val="2100"/>
              </a:spcBef>
              <a:spcAft>
                <a:spcPts val="2100"/>
              </a:spcAft>
            </a:pPr>
            <a:r>
              <a:rPr lang="zh-CN" altLang="en-US" sz="2700" kern="1200" spc="75" dirty="0" smtClean="0">
                <a:solidFill>
                  <a:srgbClr val="FF0000"/>
                </a:solidFill>
                <a:latin typeface="宋体" panose="02010600030101010101" pitchFamily="2" charset="-122"/>
                <a:ea typeface="宋体" panose="02010600030101010101" pitchFamily="2" charset="-122"/>
                <a:cs typeface="+mn-ea"/>
                <a:sym typeface="+mn-ea"/>
              </a:rPr>
              <a:t>    影响：大幅降低发行及上市门槛，增强资本市场包容性，强化服务实体经济的能力。资本市场将在经济全局中发挥至关重要作用。</a:t>
            </a:r>
            <a:endParaRPr lang="zh-CN" altLang="en-US" sz="2700" kern="1200" spc="75" dirty="0">
              <a:solidFill>
                <a:srgbClr val="FFC000"/>
              </a:solidFill>
              <a:latin typeface="宋体" panose="02010600030101010101" pitchFamily="2" charset="-122"/>
              <a:ea typeface="宋体" panose="02010600030101010101" pitchFamily="2" charset="-122"/>
              <a:cs typeface="+mn-ea"/>
              <a:sym typeface="+mn-ea"/>
            </a:endParaRPr>
          </a:p>
        </p:txBody>
      </p:sp>
      <p:sp>
        <p:nvSpPr>
          <p:cNvPr id="5" name="文本框 4">
            <a:extLst>
              <a:ext uri="{FF2B5EF4-FFF2-40B4-BE49-F238E27FC236}">
                <a16:creationId xmlns:a16="http://schemas.microsoft.com/office/drawing/2014/main" id="{43D5E378-B7DD-2746-9B1F-5A3E6DBFFF65}"/>
              </a:ext>
            </a:extLst>
          </p:cNvPr>
          <p:cNvSpPr txBox="1"/>
          <p:nvPr/>
        </p:nvSpPr>
        <p:spPr>
          <a:xfrm>
            <a:off x="786306" y="491368"/>
            <a:ext cx="8721859" cy="810799"/>
          </a:xfrm>
          <a:prstGeom prst="rect">
            <a:avLst/>
          </a:prstGeom>
          <a:solidFill>
            <a:schemeClr val="accent4"/>
          </a:solid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35719" tIns="35719" rIns="35719" bIns="35719" numCol="1" spcCol="38100" rtlCol="0" anchor="ctr" forceAA="0">
            <a:spAutoFit/>
          </a:bodyPr>
          <a:lstStyle/>
          <a:p>
            <a:pPr defTabSz="410845" hangingPunct="0"/>
            <a:r>
              <a:rPr lang="en-US" altLang="zh-CN" sz="4800" b="1" kern="0" dirty="0">
                <a:solidFill>
                  <a:srgbClr val="FFFFFF"/>
                </a:solidFill>
                <a:latin typeface="Helvetica Neue" panose="02000503000000020004"/>
                <a:sym typeface="Helvetica Neue" panose="02000503000000020004"/>
              </a:rPr>
              <a:t>IPO</a:t>
            </a:r>
            <a:r>
              <a:rPr lang="zh-CN" altLang="en-US" sz="4800" b="1" kern="0" dirty="0">
                <a:solidFill>
                  <a:srgbClr val="FFFFFF"/>
                </a:solidFill>
                <a:latin typeface="Helvetica Neue" panose="02000503000000020004"/>
                <a:sym typeface="Helvetica Neue" panose="02000503000000020004"/>
              </a:rPr>
              <a:t>发行条件（第</a:t>
            </a:r>
            <a:r>
              <a:rPr lang="en-US" altLang="zh-CN" sz="4800" b="1" kern="0" dirty="0">
                <a:solidFill>
                  <a:srgbClr val="FFFFFF"/>
                </a:solidFill>
                <a:latin typeface="Helvetica Neue" panose="02000503000000020004"/>
                <a:sym typeface="Helvetica Neue" panose="02000503000000020004"/>
              </a:rPr>
              <a:t>12</a:t>
            </a:r>
            <a:r>
              <a:rPr lang="zh-CN" altLang="en-US" sz="4800" b="1" kern="0" dirty="0">
                <a:solidFill>
                  <a:srgbClr val="FFFFFF"/>
                </a:solidFill>
                <a:latin typeface="Helvetica Neue" panose="02000503000000020004"/>
                <a:sym typeface="Helvetica Neue" panose="02000503000000020004"/>
              </a:rPr>
              <a:t>条）</a:t>
            </a:r>
            <a:endParaRPr lang="zh-CN" altLang="en-US" sz="4800" b="1" kern="0" dirty="0">
              <a:solidFill>
                <a:srgbClr val="FFFFFF"/>
              </a:solidFill>
              <a:latin typeface="Helvetica Neue" panose="02000503000000020004"/>
              <a:ea typeface="Helvetica Neue" panose="02000503000000020004"/>
              <a:cs typeface="Helvetica Neue" panose="02000503000000020004"/>
              <a:sym typeface="Helvetica Neue" panose="02000503000000020004"/>
            </a:endParaRPr>
          </a:p>
        </p:txBody>
      </p:sp>
    </p:spTree>
    <p:extLst>
      <p:ext uri="{BB962C8B-B14F-4D97-AF65-F5344CB8AC3E}">
        <p14:creationId xmlns:p14="http://schemas.microsoft.com/office/powerpoint/2010/main" val="397877308"/>
      </p:ext>
    </p:extLst>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1443197-6a33-4403-9f46-608de35b28f9}"/>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1443197-6a33-4403-9f46-608de35b28f9}"/>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01443197-6a33-4403-9f46-608de35b28f9}"/>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01443197-6a33-4403-9f46-608de35b28f9}"/>
</p:tagLst>
</file>

<file path=ppt/theme/theme1.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FFFFFF"/>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FFFFFF"/>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9515</TotalTime>
  <Words>4840</Words>
  <Application>Microsoft Office PowerPoint</Application>
  <PresentationFormat>宽屏</PresentationFormat>
  <Paragraphs>370</Paragraphs>
  <Slides>59</Slides>
  <Notes>14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59</vt:i4>
      </vt:variant>
    </vt:vector>
  </HeadingPairs>
  <TitlesOfParts>
    <vt:vector size="71" baseType="lpstr">
      <vt:lpstr>Helvetica Neue</vt:lpstr>
      <vt:lpstr>Helvetica Neue Light</vt:lpstr>
      <vt:lpstr>Helvetica Neue Medium</vt:lpstr>
      <vt:lpstr>Lantinghei SC Demibold</vt:lpstr>
      <vt:lpstr>Lantinghei SC Extralight</vt:lpstr>
      <vt:lpstr>Lantinghei SC Heavy</vt:lpstr>
      <vt:lpstr>DengXian</vt:lpstr>
      <vt:lpstr>楷体</vt:lpstr>
      <vt:lpstr>宋体</vt:lpstr>
      <vt:lpstr>Arial</vt:lpstr>
      <vt:lpstr>Wingdings</vt:lpstr>
      <vt:lpstr>Black</vt:lpstr>
      <vt:lpstr> 新《证券法》修订要点及对资本市场的影响 </vt:lpstr>
      <vt:lpstr>PowerPoint 演示文稿</vt:lpstr>
      <vt:lpstr>PowerPoint 演示文稿</vt:lpstr>
      <vt:lpstr>一、新《证券法》修订的背景和概况 二、关于证券范围及法律域外效力的修订及其影响 三、关于证券发行制度的修订及其影响 四、关于证券交易制度的修订及其影响 五、关于信息披露制度的修订及其影响 六、关于投资者保护的制度及其影响 七、关于券商和中介机构制度的修订及其影响 八、关于监管执法保障的修订及其影响 九、关于法律责任的修订及其影响 十、若干工作建议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龙飞</dc:creator>
  <cp:lastModifiedBy>hjd</cp:lastModifiedBy>
  <cp:revision>612</cp:revision>
  <cp:lastPrinted>2019-04-09T12:21:37Z</cp:lastPrinted>
  <dcterms:created xsi:type="dcterms:W3CDTF">2019-03-15T01:36:52Z</dcterms:created>
  <dcterms:modified xsi:type="dcterms:W3CDTF">2020-03-30T09:19:12Z</dcterms:modified>
</cp:coreProperties>
</file>