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362" r:id="rId2"/>
    <p:sldId id="348" r:id="rId3"/>
    <p:sldId id="349" r:id="rId4"/>
    <p:sldId id="352" r:id="rId5"/>
    <p:sldId id="357" r:id="rId6"/>
    <p:sldId id="361" r:id="rId7"/>
    <p:sldId id="363" r:id="rId8"/>
    <p:sldId id="364" r:id="rId9"/>
    <p:sldId id="369" r:id="rId10"/>
    <p:sldId id="370" r:id="rId11"/>
    <p:sldId id="365" r:id="rId12"/>
    <p:sldId id="371" r:id="rId13"/>
    <p:sldId id="367" r:id="rId14"/>
    <p:sldId id="351" r:id="rId15"/>
    <p:sldId id="354" r:id="rId16"/>
    <p:sldId id="356" r:id="rId17"/>
    <p:sldId id="355" r:id="rId18"/>
    <p:sldId id="358" r:id="rId19"/>
    <p:sldId id="359" r:id="rId20"/>
    <p:sldId id="360" r:id="rId21"/>
  </p:sldIdLst>
  <p:sldSz cx="9144000" cy="6858000" type="screen4x3"/>
  <p:notesSz cx="6858000" cy="9144000"/>
  <p:embeddedFontLst>
    <p:embeddedFont>
      <p:font typeface="맑은 고딕" pitchFamily="50" charset="-127"/>
      <p:regular r:id="rId24"/>
      <p:bold r:id="rId25"/>
    </p:embeddedFont>
    <p:embeddedFont>
      <p:font typeface="나눔고딕" charset="-127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Segoe UI" pitchFamily="34" charset="0"/>
      <p:regular r:id="rId32"/>
      <p:bold r:id="rId33"/>
      <p:italic r:id="rId34"/>
      <p:boldItalic r:id="rId35"/>
    </p:embeddedFont>
    <p:embeddedFont>
      <p:font typeface="HY목각파임B" pitchFamily="18" charset="-127"/>
      <p:regular r:id="rId36"/>
    </p:embeddedFont>
    <p:embeddedFont>
      <p:font typeface="Georgia" pitchFamily="18" charset="0"/>
      <p:regular r:id="rId37"/>
      <p:bold r:id="rId38"/>
      <p:italic r:id="rId39"/>
      <p:boldItalic r:id="rId40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04"/>
    <a:srgbClr val="00C405"/>
    <a:srgbClr val="404C5E"/>
    <a:srgbClr val="7E858E"/>
    <a:srgbClr val="68727E"/>
    <a:srgbClr val="4C535C"/>
    <a:srgbClr val="FFE05B"/>
    <a:srgbClr val="7D62F0"/>
    <a:srgbClr val="FEEA5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0" autoAdjust="0"/>
    <p:restoredTop sz="97479" autoAdjust="0"/>
  </p:normalViewPr>
  <p:slideViewPr>
    <p:cSldViewPr>
      <p:cViewPr varScale="1">
        <p:scale>
          <a:sx n="59" d="100"/>
          <a:sy n="59" d="100"/>
        </p:scale>
        <p:origin x="-84" y="-420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11/2/2012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13</a:t>
            </a:fld>
            <a:endParaRPr 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14</a:t>
            </a:fld>
            <a:endParaRPr 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15</a:t>
            </a:fld>
            <a:endParaRPr 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16</a:t>
            </a:fld>
            <a:endParaRPr 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17</a:t>
            </a:fld>
            <a:endParaRPr 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18</a:t>
            </a:fld>
            <a:endParaRPr 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19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20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11/2/2012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204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11/2/2012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11/2/2012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hangeul.naver.com/fo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64288" y="0"/>
            <a:ext cx="1979712" cy="168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444209" y="1664736"/>
            <a:ext cx="2699792" cy="17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987824" y="0"/>
            <a:ext cx="469061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5400000">
            <a:off x="-326159" y="326161"/>
            <a:ext cx="3429000" cy="27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79512" y="3573016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WEB PROJECT</a:t>
            </a:r>
          </a:p>
          <a:p>
            <a:r>
              <a:rPr lang="en-US" altLang="ko-KR" sz="4000" b="1" spc="6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AKROPOLIS</a:t>
            </a:r>
            <a:endParaRPr lang="en-US" altLang="ko-KR" sz="4000" b="1" spc="6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Nov.2012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771800" y="-1"/>
            <a:ext cx="2304256" cy="172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771800" y="1700808"/>
            <a:ext cx="23042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52846" y="569434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Song In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Seok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Lee Young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Hak</a:t>
            </a:r>
            <a:endParaRPr lang="en-US" altLang="ko-KR" sz="2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Park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Ju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Young, Choi Hwan Jong</a:t>
            </a:r>
            <a:endParaRPr lang="en-US" altLang="ko-KR" sz="2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10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모든 유저는 토론에 대하여 찬반 투표를 할 수 있으나 토론의 참여자 만이 의견을 표현할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토론의 비 참여자는 토론 참여 신청을 통해 사회자의 허가를 받아 토론에 참여할 수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다른 토론자들의 신고를 받은 토론자는 사회자에 의해 추방당할 수 있다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555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11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토론을 열게 된 유저는 그 토론의 사회자가 되고 그 토론을 지속적으로 관리할 권한과 책임을 가지게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토론을 열었을 시에는 사회자의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팔로워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들에게 사회자에 의해 토론이 열렸음을 알려 쉽게 토론에 참여할 수 있도록 도와주게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사회자는 토론의 소주제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 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의견들을 관리하며 토론의 원활한 진행을 돕는다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사회자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70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12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사회자는 찬반 입장의 의견을 적을 수 없으며 남긴 글은 중립 입장의 사회자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멘트로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적히게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사회자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3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13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나쁜 토론자에 대하여 신고를 할 수 있으며 각 소주제 당 하나의 의견에 명예를 주어 토론자에게 명예를 줄 수 있습니다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타 토론자 또는 사회자를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팔로우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할 수 있으며 이후 토론토론의 개설 또는 참여 정보를 받을 수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찬반 한쪽에만 의견을 적을 수 있으며 한번 정해진 입장을 바꿀 수 없습니다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65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TITLE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104458"/>
            <a:ext cx="87129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본문은 </a:t>
            </a:r>
            <a:r>
              <a:rPr lang="ko-KR" altLang="en-US" sz="1200" spc="-2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R, 12pt /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글자 간격은 좁게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0.2pt /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줄 간격은 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1.2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배를 권장합니다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상황에 따라 조절하실 수 있습니다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-252536" y="3068960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</a:p>
        </p:txBody>
      </p:sp>
      <p:sp>
        <p:nvSpPr>
          <p:cNvPr id="16" name="타원 15"/>
          <p:cNvSpPr/>
          <p:nvPr/>
        </p:nvSpPr>
        <p:spPr>
          <a:xfrm>
            <a:off x="2051720" y="3068960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80" dirty="0" smtClean="0">
                <a:latin typeface="나눔고딕" pitchFamily="50" charset="-127"/>
                <a:ea typeface="나눔고딕" pitchFamily="50" charset="-127"/>
              </a:rPr>
              <a:t>내용</a:t>
            </a:r>
            <a:endParaRPr lang="ko-KR" altLang="en-US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355976" y="3068960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80" dirty="0" smtClean="0">
                <a:latin typeface="나눔고딕" pitchFamily="50" charset="-127"/>
                <a:ea typeface="나눔고딕" pitchFamily="50" charset="-127"/>
              </a:rPr>
              <a:t>내용</a:t>
            </a:r>
            <a:endParaRPr lang="ko-KR" altLang="en-US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60232" y="3068960"/>
            <a:ext cx="2736304" cy="2736304"/>
          </a:xfrm>
          <a:prstGeom prst="ellipse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80" dirty="0" smtClean="0">
                <a:latin typeface="나눔고딕" pitchFamily="50" charset="-127"/>
                <a:ea typeface="나눔고딕" pitchFamily="50" charset="-127"/>
              </a:rPr>
              <a:t>내용</a:t>
            </a:r>
            <a:endParaRPr lang="ko-KR" altLang="en-US" sz="1600" spc="8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476672"/>
            <a:ext cx="2304256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7984" y="69269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상세항목의 내용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상세항목의 내용</a:t>
            </a:r>
            <a:endParaRPr lang="en-US" altLang="ko-KR" sz="1200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상세항목의 내용</a:t>
            </a:r>
            <a:endParaRPr lang="ko-KR" altLang="en-US" sz="1200" spc="-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8712" y="4581128"/>
            <a:ext cx="412293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ko-KR" altLang="en-US" sz="9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12753" y="4581128"/>
            <a:ext cx="412293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ko-KR" altLang="en-US" sz="9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8632" y="4581128"/>
            <a:ext cx="412293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ko-KR" altLang="en-US" sz="9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6559" y="4581128"/>
            <a:ext cx="412293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내용</a:t>
            </a:r>
            <a:endParaRPr lang="ko-KR" altLang="en-US" sz="95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14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SPACE DESIGN</a:t>
            </a:r>
          </a:p>
          <a:p>
            <a:pPr>
              <a:lnSpc>
                <a:spcPct val="90000"/>
              </a:lnSpc>
            </a:pPr>
            <a:r>
              <a:rPr lang="en-US" altLang="ko-KR" sz="2000" spc="30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CONCEPT</a:t>
            </a:r>
            <a:endParaRPr lang="ko-KR" altLang="en-US" sz="2000" spc="30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060848"/>
            <a:ext cx="417646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“Design Concept, </a:t>
            </a:r>
            <a:r>
              <a:rPr lang="en-US" altLang="ko-KR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Here.</a:t>
            </a:r>
            <a:r>
              <a:rPr lang="en-US" altLang="ko-KR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27984" y="2060848"/>
            <a:ext cx="432048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세부 설명 내용은 </a:t>
            </a:r>
            <a:r>
              <a:rPr lang="ko-KR" altLang="en-US" sz="900" spc="-3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R, 9pt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를 권장합니다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글자 간격은 좁게 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0.3pt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줄 간격은 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1.5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배를 권장합니다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상황에 따라 조정하실 수 있습니다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9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Space design concept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Documents and Settings\nhn\바탕 화면\이미지소스\인테리어\gf-33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1521" y="3719913"/>
            <a:ext cx="4248471" cy="2877439"/>
          </a:xfrm>
          <a:prstGeom prst="rect">
            <a:avLst/>
          </a:prstGeom>
          <a:noFill/>
        </p:spPr>
      </p:pic>
      <p:pic>
        <p:nvPicPr>
          <p:cNvPr id="1027" name="Picture 3" descr="C:\Documents and Settings\nhn\바탕 화면\이미지소스\인테리어\green01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572000" y="3716746"/>
            <a:ext cx="4294022" cy="288408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15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573016"/>
            <a:ext cx="6552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4000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공간별 디자인계획 </a:t>
            </a:r>
            <a:endParaRPr lang="ko-KR" altLang="en-US" sz="4000" spc="-1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16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구역 </a:t>
            </a:r>
            <a:r>
              <a:rPr lang="en-US" altLang="ko-KR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용도</a:t>
            </a:r>
            <a:endParaRPr lang="ko-KR" altLang="en-US" sz="2400" spc="-3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 descr="C:\Documents and Settings\nhn\바탕 화면\이미지소스\도면01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3527" y="1386921"/>
            <a:ext cx="8280921" cy="450035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971600" y="6021288"/>
            <a:ext cx="15121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 Seminar Room</a:t>
            </a:r>
          </a:p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60</a:t>
            </a:r>
            <a:r>
              <a:rPr lang="ko-KR" altLang="en-US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인 입실 </a:t>
            </a: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x 2</a:t>
            </a:r>
            <a:endParaRPr lang="ko-KR" altLang="en-US" sz="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7536" y="6021288"/>
            <a:ext cx="15121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 Seminar Room</a:t>
            </a:r>
          </a:p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120</a:t>
            </a:r>
            <a:r>
              <a:rPr lang="ko-KR" altLang="en-US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인 입실 </a:t>
            </a: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x 1</a:t>
            </a:r>
            <a:endParaRPr lang="ko-KR" altLang="en-US" sz="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9336" y="6021288"/>
            <a:ext cx="151216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Open Dining</a:t>
            </a:r>
          </a:p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마주보고 앉는 형식</a:t>
            </a:r>
            <a:endParaRPr lang="ko-KR" altLang="en-US" sz="8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17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ocuments and Settings\nhn\바탕 화면\이미지소스\스케치01.png"/>
          <p:cNvPicPr>
            <a:picLocks noChangeAspect="1" noChangeArrowheads="1"/>
          </p:cNvPicPr>
          <p:nvPr/>
        </p:nvPicPr>
        <p:blipFill>
          <a:blip r:embed="rId3" cstate="email"/>
          <a:srcRect b="3524"/>
          <a:stretch>
            <a:fillRect/>
          </a:stretch>
        </p:blipFill>
        <p:spPr bwMode="auto">
          <a:xfrm>
            <a:off x="971600" y="539649"/>
            <a:ext cx="8136904" cy="591368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23528" y="4239344"/>
            <a:ext cx="2797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36724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구역 </a:t>
            </a:r>
            <a:r>
              <a:rPr lang="en-US" altLang="ko-KR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용도</a:t>
            </a:r>
            <a:endParaRPr lang="ko-KR" altLang="en-US" sz="2400" spc="-3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394840" y="4615557"/>
            <a:ext cx="2664992" cy="1787697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403648" y="5751513"/>
            <a:ext cx="1592982" cy="598081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27984" y="476672"/>
            <a:ext cx="432048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내용을 작성하세요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세부 설명 내용은 </a:t>
            </a:r>
            <a:r>
              <a:rPr lang="ko-KR" altLang="en-US" sz="900" spc="-3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나눔고딕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R, 9pt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를 권장합니다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글자 간격은 좁게 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0.3pt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줄 간격은 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1.5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배를 권장합니다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상황에 따라 조정하실 수 있습니다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9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1417" y="6357618"/>
            <a:ext cx="136815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구역 표시</a:t>
            </a:r>
            <a:endParaRPr lang="ko-KR" altLang="en-US" sz="800" b="1" spc="-30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18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62632" y="1916832"/>
            <a:ext cx="27972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4840" y="2273202"/>
            <a:ext cx="2664992" cy="178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44644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18</a:t>
            </a:r>
            <a:r>
              <a:rPr lang="ko-KR" altLang="en-US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층 </a:t>
            </a:r>
            <a:r>
              <a:rPr lang="en-US" altLang="ko-KR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회의공간</a:t>
            </a:r>
            <a:endParaRPr lang="ko-KR" altLang="en-US" sz="2400" spc="-3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Floor Design Plan   |   18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1760" y="3068960"/>
            <a:ext cx="512862" cy="936104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Documents and Settings\nhn\바탕 화면\이미지소스\meetingroom_01.png"/>
          <p:cNvPicPr>
            <a:picLocks noChangeAspect="1" noChangeArrowheads="1"/>
          </p:cNvPicPr>
          <p:nvPr/>
        </p:nvPicPr>
        <p:blipFill>
          <a:blip r:embed="rId4" cstate="email"/>
          <a:srcRect l="18158" t="3696" r="3117" b="759"/>
          <a:stretch>
            <a:fillRect/>
          </a:stretch>
        </p:blipFill>
        <p:spPr bwMode="auto">
          <a:xfrm>
            <a:off x="250825" y="4327524"/>
            <a:ext cx="2806671" cy="2286000"/>
          </a:xfrm>
          <a:prstGeom prst="rect">
            <a:avLst/>
          </a:prstGeom>
          <a:noFill/>
        </p:spPr>
      </p:pic>
      <p:pic>
        <p:nvPicPr>
          <p:cNvPr id="1027" name="Picture 3" descr="C:\Documents and Settings\nhn\바탕 화면\이미지소스\meetingroom_02.pn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3170237" y="1916113"/>
            <a:ext cx="2816226" cy="2286000"/>
          </a:xfrm>
          <a:prstGeom prst="rect">
            <a:avLst/>
          </a:prstGeom>
          <a:noFill/>
        </p:spPr>
      </p:pic>
      <p:pic>
        <p:nvPicPr>
          <p:cNvPr id="1028" name="Picture 4" descr="C:\Documents and Settings\nhn\바탕 화면\이미지소스\meetingroom_03.png"/>
          <p:cNvPicPr>
            <a:picLocks noChangeAspect="1" noChangeArrowheads="1"/>
          </p:cNvPicPr>
          <p:nvPr/>
        </p:nvPicPr>
        <p:blipFill>
          <a:blip r:embed="rId6" cstate="email"/>
          <a:srcRect l="565" t="10715" b="2691"/>
          <a:stretch>
            <a:fillRect/>
          </a:stretch>
        </p:blipFill>
        <p:spPr bwMode="auto">
          <a:xfrm>
            <a:off x="6100763" y="1916113"/>
            <a:ext cx="2795587" cy="2286000"/>
          </a:xfrm>
          <a:prstGeom prst="rect">
            <a:avLst/>
          </a:prstGeom>
          <a:noFill/>
        </p:spPr>
      </p:pic>
      <p:pic>
        <p:nvPicPr>
          <p:cNvPr id="1030" name="Picture 6" descr="C:\Documents and Settings\nhn\바탕 화면\이미지소스\meetingroom_04.pn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170238" y="4306887"/>
            <a:ext cx="2816225" cy="2306637"/>
          </a:xfrm>
          <a:prstGeom prst="rect">
            <a:avLst/>
          </a:prstGeom>
          <a:noFill/>
        </p:spPr>
      </p:pic>
      <p:pic>
        <p:nvPicPr>
          <p:cNvPr id="1031" name="Picture 7" descr="C:\Documents and Settings\nhn\바탕 화면\이미지소스\meetingroom_05.pn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6100763" y="4306888"/>
            <a:ext cx="2791717" cy="230663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427984" y="47667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구성원의 </a:t>
            </a:r>
            <a:r>
              <a:rPr lang="ko-KR" altLang="en-US" sz="900" spc="-3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크리에이티브를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자극하고 활력이 넘치는 공간구성을 위해</a:t>
            </a:r>
            <a:endParaRPr lang="en-US" altLang="ko-KR" sz="9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원색의 산뜻한 컬러포인트를 각 회의공간마다 부여하되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감각적이면서도 젊은 느낌을 유지하기 위해</a:t>
            </a:r>
            <a:endParaRPr lang="en-US" altLang="ko-KR" sz="900" spc="-3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테이블이나 의자 등의 소품 디자인 및 소재를 </a:t>
            </a:r>
            <a:r>
              <a:rPr lang="ko-KR" altLang="en-US" sz="900" spc="-3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디테일하게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spc="-3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신경쓴다</a:t>
            </a:r>
            <a:r>
              <a:rPr lang="en-US" altLang="ko-KR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900" spc="-3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9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4017955"/>
            <a:ext cx="136815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800" b="1" spc="-3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회의공간</a:t>
            </a:r>
            <a:endParaRPr lang="ko-KR" altLang="en-US" sz="800" b="1" spc="-30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573016"/>
            <a:ext cx="530407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INTERIOR 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DESIGN </a:t>
            </a:r>
          </a:p>
          <a:p>
            <a:pPr>
              <a:lnSpc>
                <a:spcPct val="85000"/>
              </a:lnSpc>
            </a:pPr>
            <a:r>
              <a:rPr lang="en-US" altLang="ko-KR" sz="4800" spc="600" dirty="0" smtClean="0">
                <a:gradFill>
                  <a:gsLst>
                    <a:gs pos="0">
                      <a:srgbClr val="7E858E"/>
                    </a:gs>
                    <a:gs pos="50000">
                      <a:srgbClr val="7E858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PROPOSAL</a:t>
            </a:r>
            <a:endParaRPr lang="ko-KR" altLang="en-US" sz="4800" spc="600" dirty="0">
              <a:gradFill>
                <a:gsLst>
                  <a:gs pos="0">
                    <a:srgbClr val="7E858E"/>
                  </a:gs>
                  <a:gs pos="50000">
                    <a:srgbClr val="7E858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3501008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Nov. 2012</a:t>
            </a:r>
            <a:endParaRPr lang="ko-KR" altLang="en-US" sz="8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" name="TextBox 1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3173487"/>
            <a:ext cx="6552728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32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12" y="6415444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3429000"/>
            <a:ext cx="65527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300" spc="-150" dirty="0" smtClean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제목을</a:t>
            </a:r>
            <a:endParaRPr lang="en-US" altLang="ko-KR" sz="4300" spc="-150" dirty="0" smtClean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4300" spc="-150" dirty="0" smtClean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작성해 주세요</a:t>
            </a:r>
            <a:endParaRPr lang="ko-KR" altLang="en-US" sz="4300" spc="-150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280" y="3501008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gradFill>
                  <a:gsLst>
                    <a:gs pos="0">
                      <a:srgbClr val="68727E"/>
                    </a:gs>
                    <a:gs pos="50000">
                      <a:srgbClr val="68727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2011.00</a:t>
            </a:r>
            <a:endParaRPr lang="ko-KR" altLang="en-US" sz="800" b="1" dirty="0">
              <a:gradFill>
                <a:gsLst>
                  <a:gs pos="0">
                    <a:srgbClr val="68727E"/>
                  </a:gs>
                  <a:gs pos="50000">
                    <a:srgbClr val="68727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2420888"/>
            <a:ext cx="1296144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b="1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목차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129844"/>
            <a:ext cx="3528392" cy="315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팀 소개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제작 배경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무엇을 만들려 하는가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어떻게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?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메인 디자인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수행 일정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QA &amp;&amp;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의견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396834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3528" y="442778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3528" y="488722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3528" y="534666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3528" y="58061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3528" y="35089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6" name="TextBox 25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323528" y="6283015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4847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+mn-ea"/>
              </a:rPr>
              <a:t>팀 소개</a:t>
            </a:r>
            <a:endParaRPr lang="ko-KR" altLang="en-US" sz="24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484784"/>
            <a:ext cx="1800200" cy="33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1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아크로폴리스</a:t>
            </a:r>
            <a:endParaRPr lang="en-US" altLang="ko-KR" sz="10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Profile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291016"/>
            <a:ext cx="1800200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Member</a:t>
            </a:r>
            <a:endParaRPr lang="en-US" altLang="ko-KR" sz="1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5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아크로폴리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85" y="1603748"/>
            <a:ext cx="2084995" cy="155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772816"/>
            <a:ext cx="5908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고대 그리스 폴리스에서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아고라와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함께 중심시의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중요부를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구성하던 얕은 언덕을 지칭하는 말로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고대 그리스 토론의 중심지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였었다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믿거나 말거나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72085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송 인 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영 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박 주 영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 환 종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3" name="TextBox 22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제 작  배 경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6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3608" y="93252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우리 나라 토론사이트의 수가 부족하며 이미 존재하고 있는 토론 사이트들 또한 토론이 효과적으로 관리되어 진행되지 않아 문제점들이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생기고있다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타인의 비방하거나 공격적인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글의 논지를 흐리거나 주제를 벗어나는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무분별한 글쓰기로 토론과 무관한 발언들이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찬반이 명확하게 나뉘어지지 않으며 내용이 잘 정리되지 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805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+mn-ea"/>
              </a:rPr>
              <a:t>무엇을 만들려 하는가</a:t>
            </a:r>
            <a:endParaRPr lang="ko-KR" altLang="en-US" sz="24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7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7544" y="3088823"/>
            <a:ext cx="822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이러한 웹 상의 토론 문화의 문제점을 해결해 많은 사람들이 올바른 토론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문화속에서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토론을 할 수 있는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토론형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SNS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8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논점의 일관성 유지와 토론의 흐름을 지속적으로 조율하기 위한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 역할 구현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SNS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통한 토론자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 서로간의 평가와 지속적인 연결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3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6023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fld id="{828B5CB4-B095-413D-B8C5-1DA2C2E14324}" type="slidenum">
              <a:rPr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lnSpc>
                  <a:spcPct val="80000"/>
                </a:lnSpc>
              </a:pPr>
              <a:t>9</a:t>
            </a:fld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|  42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하나의 토론은 한 개의 대주제와 다수의 소주제를 가지며 소주제의 단위로 진행되게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각각의 소주제는 사회자에 의해 정해진 시간에 따라 진행된다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소주제당 가장 많은 명예를 받은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의견이 베스트로 뽑히게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89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691</Words>
  <Application>Microsoft Office PowerPoint</Application>
  <PresentationFormat>화면 슬라이드 쇼(4:3)</PresentationFormat>
  <Paragraphs>200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맑은 고딕</vt:lpstr>
      <vt:lpstr>나눔고딕</vt:lpstr>
      <vt:lpstr>Calibri</vt:lpstr>
      <vt:lpstr>Segoe UI</vt:lpstr>
      <vt:lpstr>HY목각파임B</vt:lpstr>
      <vt:lpstr>Georgia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2012-11-02T14:20:55Z</dcterms:modified>
</cp:coreProperties>
</file>