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62" r:id="rId2"/>
    <p:sldId id="352" r:id="rId3"/>
    <p:sldId id="357" r:id="rId4"/>
    <p:sldId id="361" r:id="rId5"/>
    <p:sldId id="363" r:id="rId6"/>
    <p:sldId id="374" r:id="rId7"/>
    <p:sldId id="364" r:id="rId8"/>
    <p:sldId id="369" r:id="rId9"/>
    <p:sldId id="370" r:id="rId10"/>
    <p:sldId id="365" r:id="rId11"/>
    <p:sldId id="371" r:id="rId12"/>
    <p:sldId id="367" r:id="rId13"/>
    <p:sldId id="355" r:id="rId14"/>
    <p:sldId id="375" r:id="rId15"/>
    <p:sldId id="373" r:id="rId16"/>
    <p:sldId id="378" r:id="rId17"/>
    <p:sldId id="377" r:id="rId18"/>
    <p:sldId id="376" r:id="rId19"/>
    <p:sldId id="372" r:id="rId20"/>
    <p:sldId id="351" r:id="rId21"/>
    <p:sldId id="360" r:id="rId22"/>
  </p:sldIdLst>
  <p:sldSz cx="9144000" cy="6858000" type="screen4x3"/>
  <p:notesSz cx="6858000" cy="9144000"/>
  <p:embeddedFontLst>
    <p:embeddedFont>
      <p:font typeface="나눔고딕" pitchFamily="50" charset="-127"/>
      <p:regular r:id="rId25"/>
      <p:bold r:id="rId26"/>
    </p:embeddedFont>
    <p:embeddedFont>
      <p:font typeface="Georgia" pitchFamily="18" charset="0"/>
      <p:regular r:id="rId27"/>
      <p:bold r:id="rId28"/>
      <p:italic r:id="rId29"/>
      <p:boldItalic r:id="rId30"/>
    </p:embeddedFont>
    <p:embeddedFont>
      <p:font typeface="맑은 고딕" pitchFamily="50" charset="-127"/>
      <p:regular r:id="rId31"/>
      <p:bold r:id="rId32"/>
    </p:embeddedFont>
    <p:embeddedFont>
      <p:font typeface="Segoe UI" pitchFamily="34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HY목각파임B" pitchFamily="18" charset="-127"/>
      <p:regular r:id="rId41"/>
    </p:embeddedFont>
  </p:embeddedFontLst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04"/>
    <a:srgbClr val="7D62F0"/>
    <a:srgbClr val="00C405"/>
    <a:srgbClr val="404C5E"/>
    <a:srgbClr val="7E858E"/>
    <a:srgbClr val="68727E"/>
    <a:srgbClr val="4C535C"/>
    <a:srgbClr val="FFE05B"/>
    <a:srgbClr val="FEEA5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0" autoAdjust="0"/>
    <p:restoredTop sz="97479" autoAdjust="0"/>
  </p:normalViewPr>
  <p:slideViewPr>
    <p:cSldViewPr>
      <p:cViewPr>
        <p:scale>
          <a:sx n="100" d="100"/>
          <a:sy n="100" d="100"/>
        </p:scale>
        <p:origin x="-84" y="-2946"/>
      </p:cViewPr>
      <p:guideLst>
        <p:guide orient="horz" pos="1207"/>
        <p:guide orient="horz" pos="2713"/>
        <p:guide orient="horz" pos="2647"/>
        <p:guide orient="horz" pos="4166"/>
        <p:guide pos="158"/>
        <p:guide pos="1997"/>
        <p:guide pos="3771"/>
        <p:guide pos="3843"/>
        <p:guide pos="5604"/>
        <p:guide pos="1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pPr latinLnBrk="1"/>
            <a:fld id="{68F88C59-319B-4332-9A1D-2A62CFCB00D8}" type="datetimeFigureOut">
              <a:rPr lang="en-US" altLang="ko-KR" smtClean="0"/>
              <a:pPr latinLnBrk="1"/>
              <a:t>11/4/2012</a:t>
            </a:fld>
            <a:endParaRPr lang="ko-KR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B16A41B8-7DC3-4DB6-84E4-E105629EAA36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69875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968B300D-05F0-4B43-940D-46DED5A791AD}" type="datetimeFigureOut">
              <a:rPr/>
              <a:pPr/>
              <a:t>5/15/2009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9B26CD33-4337-4529-948A-94F6960B2374}" type="slidenum">
              <a:rPr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8079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10</a:t>
            </a:fld>
            <a:endParaRPr 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11</a:t>
            </a:fld>
            <a:endParaRPr 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12</a:t>
            </a:fld>
            <a:endParaRPr 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13</a:t>
            </a:fld>
            <a:endParaRPr 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14</a:t>
            </a:fld>
            <a:endParaRPr 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15</a:t>
            </a:fld>
            <a:endParaRPr 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16</a:t>
            </a:fld>
            <a:endParaRPr 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17</a:t>
            </a:fld>
            <a:endParaRPr 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18</a:t>
            </a:fld>
            <a:endParaRPr lang="ko-K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19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20</a:t>
            </a:fld>
            <a:endParaRPr lang="ko-K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21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7</a:t>
            </a:fld>
            <a:endParaRPr 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8</a:t>
            </a:fld>
            <a:endParaRPr 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altLang="ko-KR" smtClean="0"/>
              <a:pPr/>
              <a:t>9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lang="en-US" altLang="ko-KR" smtClean="0"/>
              <a:pPr/>
              <a:t>11/4/2012</a:t>
            </a:fld>
            <a:endParaRPr kumimoji="0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altLang="ko-KR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39700" y="260648"/>
            <a:ext cx="8752780" cy="796950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C00000"/>
                </a:solidFill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60462" y="2204864"/>
            <a:ext cx="8732018" cy="936104"/>
          </a:xfrm>
        </p:spPr>
        <p:txBody>
          <a:bodyPr anchor="t">
            <a:normAutofit/>
          </a:bodyPr>
          <a:lstStyle>
            <a:lvl1pPr marL="0" indent="0">
              <a:buNone/>
              <a:defRPr sz="9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내용 입력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14184" y="3459480"/>
            <a:ext cx="8678296" cy="1553696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텍스트를 입력하시오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23791" y="6488397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79512" y="6237312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204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187576"/>
            <a:ext cx="6357392" cy="14401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6516216" y="3573016"/>
            <a:ext cx="2627784" cy="27972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824" y="3424808"/>
            <a:ext cx="7005464" cy="1296144"/>
          </a:xfrm>
        </p:spPr>
        <p:txBody>
          <a:bodyPr anchor="t"/>
          <a:lstStyle>
            <a:lvl1pPr algn="l">
              <a:defRPr sz="4400">
                <a:solidFill>
                  <a:srgbClr val="7E858E"/>
                </a:solidFill>
              </a:defRPr>
            </a:lvl1pPr>
          </a:lstStyle>
          <a:p>
            <a:r>
              <a:rPr lang="ko-KR" altLang="en-US" smtClean="0"/>
              <a:t>마스터 제목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93296"/>
            <a:ext cx="2133600" cy="365125"/>
          </a:xfrm>
        </p:spPr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93296"/>
            <a:ext cx="2895600" cy="365125"/>
          </a:xfrm>
        </p:spPr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93296"/>
            <a:ext cx="2133600" cy="365125"/>
          </a:xfrm>
        </p:spPr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>
          <a:xfrm>
            <a:off x="7164288" y="3573016"/>
            <a:ext cx="1838300" cy="288032"/>
          </a:xfrm>
        </p:spPr>
        <p:txBody>
          <a:bodyPr anchor="ctr">
            <a:normAutofit/>
          </a:bodyPr>
          <a:lstStyle>
            <a:lvl1pPr marL="0" indent="0" algn="r">
              <a:buNone/>
              <a:defRPr sz="800" b="1">
                <a:solidFill>
                  <a:srgbClr val="7E85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직선 연결선 1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atinLnBrk="1"/>
            <a:fld id="{F30C84A2-23CF-44F5-B813-5187ED5C7D1C}" type="datetimeFigureOut">
              <a:rPr kumimoji="0" lang="en-US" altLang="ko-KR" sz="1200" smtClean="0">
                <a:solidFill>
                  <a:schemeClr val="tx2"/>
                </a:solidFill>
              </a:rPr>
              <a:pPr latinLnBrk="1"/>
              <a:t>11/4/2012</a:t>
            </a:fld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/>
            <a:endParaRPr kumimoji="0" lang="ko-KR" sz="120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/>
            <a:fld id="{F99EC173-99AE-4773-AB25-02E469A13EAE}" type="slidenum">
              <a:rPr kumimoji="0" lang="ko-KR" sz="1200" smtClean="0">
                <a:solidFill>
                  <a:schemeClr val="tx2"/>
                </a:solidFill>
              </a:rPr>
              <a:pPr algn="r" latinLnBrk="1"/>
              <a:t>‹#›</a:t>
            </a:fld>
            <a:endParaRPr kumimoji="0" lang="ko-KR" sz="1200">
              <a:solidFill>
                <a:schemeClr val="tx2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443033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251520" y="4689070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51520" y="49478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51520" y="5206538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546527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5724006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51520" y="41716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172400" y="435067"/>
            <a:ext cx="720080" cy="18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204912" y="3452168"/>
            <a:ext cx="4318322" cy="351730"/>
          </a:xfrm>
        </p:spPr>
        <p:txBody>
          <a:bodyPr anchor="ctr"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목차를 입력하십시오</a:t>
            </a:r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98562" y="4182989"/>
            <a:ext cx="1728192" cy="1872207"/>
          </a:xfrm>
        </p:spPr>
        <p:txBody>
          <a:bodyPr>
            <a:normAutofit/>
          </a:bodyPr>
          <a:lstStyle>
            <a:lvl1pPr marL="0" indent="0">
              <a:buNone/>
              <a:defRPr sz="1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1. </a:t>
            </a:r>
            <a:r>
              <a:rPr lang="ko-KR" altLang="en-US" smtClean="0"/>
              <a:t>꼭지 제목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30C84A2-23CF-44F5-B813-5187ED5C7D1C}" type="datetimeFigureOut">
              <a:rPr lang="en-US" altLang="ko-KR" smtClean="0">
                <a:solidFill>
                  <a:schemeClr val="tx2"/>
                </a:solidFill>
              </a:rPr>
              <a:pPr/>
              <a:t>11/4/2012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ko-KR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6" r:id="rId8"/>
    <p:sldLayoutId id="2147483697" r:id="rId9"/>
    <p:sldLayoutId id="2147483690" r:id="rId10"/>
    <p:sldLayoutId id="2147483689" r:id="rId11"/>
    <p:sldLayoutId id="2147483683" r:id="rId12"/>
    <p:sldLayoutId id="2147483672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b="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00A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9512" y="357301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WEB PROJECT</a:t>
            </a:r>
          </a:p>
          <a:p>
            <a:r>
              <a:rPr lang="en-US" altLang="ko-KR" sz="4000" b="1" spc="6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AKROPOLIS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6296" y="3573016"/>
            <a:ext cx="18722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Nov.2012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846" y="5694347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Song In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Seok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Lee Young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Hak</a:t>
            </a:r>
            <a:endParaRPr lang="en-US" altLang="ko-KR" sz="2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Park </a:t>
            </a:r>
            <a:r>
              <a:rPr lang="en-US" altLang="ko-KR" sz="2400" b="1" spc="-15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Ju</a:t>
            </a:r>
            <a:r>
              <a:rPr lang="en-US" altLang="ko-KR" sz="24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Young, Choi Hwan Jong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6" name="TextBox 1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827"/>
            <a:ext cx="9180512" cy="360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76025"/>
            <a:ext cx="3459228" cy="70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-36512" y="779220"/>
            <a:ext cx="554461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Akropolis</a:t>
            </a:r>
            <a:endParaRPr lang="en-US" altLang="ko-KR" sz="9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열게 된 유저는 그 토론의 사회자가 되고 그 토론을 지속적으로 관리할 권한과 책임을 가지게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토론을 열었을 시에는 사회자의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팔로워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들에게 사회자에 의해 토론이 열렸음을 알려 쉽게 토론에 참여할 수 있도록 도와주게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토론의 소주제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 시간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의견들을 관리하며 토론의 원활한 진행을 돕는다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770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사회자는 찬반 입장의 의견을 적을 수 없으며 남긴 글은 중립 입장의 사회자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멘트로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적히게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사회자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31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나쁜 토론자에 대하여 신고를 할 수 있으며 각 소주제 당 하나의 의견에 추천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주어 토론자에게 명예를 줄 수 있습니다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타 토론자 또는 사회자를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팔로우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할 수 있으며 이후 대상의 토론 개설 또는 참여 정보를 받을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토론자는 찬반 한쪽에만 의견을 적을 수 있으며 한번 정해진 입장을 바꿀 수 없습니다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토론자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65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400" b="1" spc="-30" dirty="0" smtClean="0">
                <a:gradFill>
                  <a:gsLst>
                    <a:gs pos="0">
                      <a:srgbClr val="C00000"/>
                    </a:gs>
                    <a:gs pos="100000">
                      <a:srgbClr val="C00000"/>
                    </a:gs>
                  </a:gsLst>
                  <a:lin ang="5400000" scaled="0"/>
                </a:gradFill>
                <a:latin typeface="+mj-ea"/>
                <a:ea typeface="+mj-ea"/>
              </a:rPr>
              <a:t>USE CASE DIAGRAM</a:t>
            </a:r>
            <a:endParaRPr lang="ko-KR" altLang="en-US" sz="2400" b="1" spc="-30" dirty="0">
              <a:gradFill>
                <a:gsLst>
                  <a:gs pos="0">
                    <a:srgbClr val="C00000"/>
                  </a:gs>
                  <a:gs pos="100000">
                    <a:srgbClr val="C00000"/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D:\Work\git\Akropolis\document\usecase\usec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5347"/>
            <a:ext cx="7272808" cy="503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51940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메인 디자인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– </a:t>
            </a:r>
            <a:r>
              <a:rPr lang="ko-KR" altLang="en-US" b="1" spc="-30" dirty="0" smtClean="0">
                <a:solidFill>
                  <a:srgbClr val="00A204"/>
                </a:solidFill>
                <a:latin typeface="+mn-ea"/>
              </a:rPr>
              <a:t>메인 페이지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1" y="620688"/>
            <a:ext cx="7137751" cy="3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41" y="4104854"/>
            <a:ext cx="7159743" cy="243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34" y="3817615"/>
            <a:ext cx="5409559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사다리꼴 58"/>
          <p:cNvSpPr/>
          <p:nvPr/>
        </p:nvSpPr>
        <p:spPr>
          <a:xfrm>
            <a:off x="1454833" y="3817615"/>
            <a:ext cx="712328" cy="287239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/>
              <a:t>Lately</a:t>
            </a:r>
            <a:endParaRPr lang="ko-KR" altLang="en-US" sz="1100" b="1" dirty="0"/>
          </a:p>
        </p:txBody>
      </p:sp>
      <p:sp>
        <p:nvSpPr>
          <p:cNvPr id="60" name="사다리꼴 59"/>
          <p:cNvSpPr/>
          <p:nvPr/>
        </p:nvSpPr>
        <p:spPr>
          <a:xfrm>
            <a:off x="878769" y="3817615"/>
            <a:ext cx="712328" cy="287239"/>
          </a:xfrm>
          <a:prstGeom prst="trapezoi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HOT</a:t>
            </a:r>
            <a:endParaRPr lang="ko-KR" altLang="en-US" sz="1100" b="1" dirty="0"/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53" y="999231"/>
            <a:ext cx="7153839" cy="280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122" y="3104381"/>
            <a:ext cx="26955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868642" y="1508591"/>
            <a:ext cx="40877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50" endPos="85000" dir="5400000" sy="-100000" algn="bl" rotWithShape="0"/>
                </a:effectLst>
              </a:rPr>
              <a:t>Akropolis</a:t>
            </a:r>
            <a:endParaRPr lang="en-US" altLang="ko-KR" sz="72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956376" y="98048"/>
            <a:ext cx="1080120" cy="450632"/>
            <a:chOff x="3563888" y="683404"/>
            <a:chExt cx="1080120" cy="450632"/>
          </a:xfrm>
        </p:grpSpPr>
        <p:sp>
          <p:nvSpPr>
            <p:cNvPr id="65" name="TextBox 64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11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476672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14" y="535105"/>
            <a:ext cx="6521276" cy="331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445224"/>
            <a:ext cx="4276268" cy="11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51" y="2436888"/>
            <a:ext cx="3984847" cy="67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4020273" y="2432938"/>
            <a:ext cx="4078425" cy="668988"/>
          </a:xfrm>
          <a:prstGeom prst="roundRect">
            <a:avLst/>
          </a:prstGeom>
          <a:noFill/>
          <a:ln w="381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3881850" y="2407851"/>
            <a:ext cx="0" cy="41393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30086"/>
              </p:ext>
            </p:extLst>
          </p:nvPr>
        </p:nvGraphicFramePr>
        <p:xfrm>
          <a:off x="1607432" y="2446874"/>
          <a:ext cx="2215473" cy="22400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5473"/>
              </a:tblGrid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미남형 이신가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귀여운 편이신가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33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14" y="866375"/>
            <a:ext cx="6521277" cy="154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977" y="3221274"/>
            <a:ext cx="3894025" cy="66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3927196" y="3181408"/>
            <a:ext cx="4078425" cy="668988"/>
          </a:xfrm>
          <a:prstGeom prst="roundRect">
            <a:avLst/>
          </a:prstGeom>
          <a:noFill/>
          <a:ln w="38100">
            <a:solidFill>
              <a:srgbClr val="00206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318" y="3956995"/>
            <a:ext cx="397150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00025"/>
              </p:ext>
            </p:extLst>
          </p:nvPr>
        </p:nvGraphicFramePr>
        <p:xfrm>
          <a:off x="1604305" y="4771727"/>
          <a:ext cx="2218600" cy="177543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18600"/>
              </a:tblGrid>
              <a:tr h="332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진행중</a:t>
                      </a:r>
                      <a:r>
                        <a:rPr lang="ko-KR" altLang="en-US" sz="1400" b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+mn-lt"/>
                        </a:rPr>
                        <a:t> 관련 토론</a:t>
                      </a:r>
                      <a:endParaRPr lang="ko-KR" altLang="en-US" sz="1400" b="1" dirty="0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n>
                            <a:noFill/>
                          </a:ln>
                        </a:rPr>
                        <a:t>원빈은 미남인가</a:t>
                      </a:r>
                      <a:r>
                        <a:rPr lang="en-US" altLang="ko-KR" sz="1200" dirty="0" smtClean="0">
                          <a:ln>
                            <a:noFill/>
                          </a:ln>
                        </a:rPr>
                        <a:t>?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2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장동건은 꼴뚜기인가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66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926562" y="4653136"/>
            <a:ext cx="4245838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본 소주제는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시간 뒤에 종료되며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5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일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17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시부터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다음 소주제인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“-----------”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에 대한 토론이 시작됩니다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4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44" y="1988840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156" y="195689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모서리가 둥근 직사각형 40"/>
          <p:cNvSpPr/>
          <p:nvPr/>
        </p:nvSpPr>
        <p:spPr>
          <a:xfrm>
            <a:off x="3926562" y="3913716"/>
            <a:ext cx="4078425" cy="668988"/>
          </a:xfrm>
          <a:prstGeom prst="roundRect">
            <a:avLst/>
          </a:prstGeom>
          <a:noFill/>
          <a:ln w="38100">
            <a:solidFill>
              <a:srgbClr val="00206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6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98" y="297413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50" y="2942189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46" y="367039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98" y="3638454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C:\Users\Administrator\Downloads\MC90044132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98" y="4402704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C:\Users\Administrator\Downloads\MC90044132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50" y="4370762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5237" y="189067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668344" y="191683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19672" y="4341777"/>
            <a:ext cx="1080120" cy="2714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베스트 의견보기</a:t>
            </a:r>
            <a:endParaRPr lang="ko-KR" altLang="en-US" sz="9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43808" y="4341777"/>
            <a:ext cx="936104" cy="27146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내가쓴글보기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79512" y="51940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메인 디자인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– </a:t>
            </a:r>
            <a:r>
              <a:rPr lang="ko-KR" altLang="en-US" b="1" spc="-30" dirty="0" smtClean="0">
                <a:solidFill>
                  <a:srgbClr val="00A204"/>
                </a:solidFill>
                <a:latin typeface="+mn-ea"/>
              </a:rPr>
              <a:t>토</a:t>
            </a:r>
            <a:r>
              <a:rPr lang="ko-KR" altLang="en-US" b="1" spc="-30" dirty="0">
                <a:solidFill>
                  <a:srgbClr val="00A204"/>
                </a:solidFill>
                <a:latin typeface="+mn-ea"/>
              </a:rPr>
              <a:t>론</a:t>
            </a:r>
            <a:r>
              <a:rPr lang="ko-KR" altLang="en-US" b="1" spc="-30" dirty="0" smtClean="0">
                <a:solidFill>
                  <a:srgbClr val="00A204"/>
                </a:solidFill>
                <a:latin typeface="+mn-ea"/>
              </a:rPr>
              <a:t> 페이지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956376" y="97582"/>
            <a:ext cx="1080120" cy="450632"/>
            <a:chOff x="3563888" y="683404"/>
            <a:chExt cx="1080120" cy="450632"/>
          </a:xfrm>
        </p:grpSpPr>
        <p:sp>
          <p:nvSpPr>
            <p:cNvPr id="56" name="TextBox 5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433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38" name="TextBox 3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" name="그림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0808"/>
            <a:ext cx="4157345" cy="37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3774" y="1700808"/>
            <a:ext cx="4200100" cy="3702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개발계획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- </a:t>
            </a: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스토리보드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914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개발계획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- </a:t>
            </a: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스토리보드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38" name="TextBox 3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909" y="1772816"/>
            <a:ext cx="3902075" cy="348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9821" y="1700808"/>
            <a:ext cx="3912870" cy="351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8438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개발계획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- </a:t>
            </a:r>
            <a:r>
              <a:rPr lang="ko-KR" altLang="en-US" sz="2400" b="1" spc="-30" dirty="0" err="1" smtClean="0">
                <a:solidFill>
                  <a:srgbClr val="00A204"/>
                </a:solidFill>
                <a:latin typeface="+mn-ea"/>
              </a:rPr>
              <a:t>데이타베이스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38" name="TextBox 3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1" name="그림 3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529" y="1412776"/>
            <a:ext cx="794694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504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4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개발계획 </a:t>
            </a:r>
            <a:r>
              <a:rPr lang="en-US" altLang="ko-KR" sz="2400" b="1" spc="-30" dirty="0" smtClean="0">
                <a:solidFill>
                  <a:srgbClr val="00A204"/>
                </a:solidFill>
                <a:latin typeface="+mn-ea"/>
              </a:rPr>
              <a:t>- </a:t>
            </a:r>
            <a:r>
              <a:rPr lang="ko-KR" altLang="en-US" sz="2400" b="1" spc="-30" dirty="0" smtClean="0">
                <a:solidFill>
                  <a:srgbClr val="00A204"/>
                </a:solidFill>
                <a:latin typeface="+mn-ea"/>
              </a:rPr>
              <a:t>기반기술</a:t>
            </a:r>
            <a:endParaRPr lang="ko-KR" altLang="en-US" sz="2400" b="1" spc="-3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Design Plan   |   </a:t>
            </a:r>
            <a:r>
              <a:rPr lang="ko-KR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구역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86102" y="1565573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10202" y="1108500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10202" y="1916832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12160" y="1108500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012160" y="1916832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86102" y="2884401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95056" y="2884401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62366" y="465313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86102" y="465313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86102" y="3800103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2" idx="3"/>
            <a:endCxn id="10" idx="1"/>
          </p:cNvCxnSpPr>
          <p:nvPr/>
        </p:nvCxnSpPr>
        <p:spPr>
          <a:xfrm flipV="1">
            <a:off x="3458310" y="1360528"/>
            <a:ext cx="251892" cy="4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" idx="3"/>
          </p:cNvCxnSpPr>
          <p:nvPr/>
        </p:nvCxnSpPr>
        <p:spPr>
          <a:xfrm>
            <a:off x="3458310" y="1817601"/>
            <a:ext cx="329226" cy="3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0" idx="3"/>
          </p:cNvCxnSpPr>
          <p:nvPr/>
        </p:nvCxnSpPr>
        <p:spPr>
          <a:xfrm>
            <a:off x="5582410" y="1360528"/>
            <a:ext cx="573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" idx="3"/>
          </p:cNvCxnSpPr>
          <p:nvPr/>
        </p:nvCxnSpPr>
        <p:spPr>
          <a:xfrm>
            <a:off x="5582410" y="2168860"/>
            <a:ext cx="645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" idx="2"/>
          </p:cNvCxnSpPr>
          <p:nvPr/>
        </p:nvCxnSpPr>
        <p:spPr>
          <a:xfrm flipH="1">
            <a:off x="2519488" y="2069629"/>
            <a:ext cx="2718" cy="1143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8" idx="2"/>
          </p:cNvCxnSpPr>
          <p:nvPr/>
        </p:nvCxnSpPr>
        <p:spPr>
          <a:xfrm>
            <a:off x="2522206" y="3388457"/>
            <a:ext cx="0" cy="66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2" idx="2"/>
            <a:endCxn id="21" idx="0"/>
          </p:cNvCxnSpPr>
          <p:nvPr/>
        </p:nvCxnSpPr>
        <p:spPr>
          <a:xfrm>
            <a:off x="2522206" y="4304159"/>
            <a:ext cx="0" cy="34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8" idx="3"/>
          </p:cNvCxnSpPr>
          <p:nvPr/>
        </p:nvCxnSpPr>
        <p:spPr>
          <a:xfrm>
            <a:off x="3458310" y="3136429"/>
            <a:ext cx="1761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1" idx="3"/>
            <a:endCxn id="20" idx="1"/>
          </p:cNvCxnSpPr>
          <p:nvPr/>
        </p:nvCxnSpPr>
        <p:spPr>
          <a:xfrm>
            <a:off x="3458310" y="49051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38" name="TextBox 37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12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2420888"/>
            <a:ext cx="129614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ko-KR" altLang="en-US" sz="3200" b="1" spc="-15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목차</a:t>
            </a:r>
            <a:endParaRPr lang="ko-KR" altLang="en-US" sz="3200" b="1" spc="-15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3129844"/>
            <a:ext cx="3528392" cy="315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팀 소개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제작 배경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무엇을 만들려 하는가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어떻게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?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메인 디자인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개발계획 및 일정</a:t>
            </a:r>
            <a:endParaRPr lang="en-US" altLang="ko-KR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  <a:p>
            <a:pPr marL="228600" indent="-228600">
              <a:lnSpc>
                <a:spcPct val="85000"/>
              </a:lnSpc>
              <a:buAutoNum type="arabicPeriod"/>
            </a:pPr>
            <a:r>
              <a:rPr lang="en-US" altLang="ko-KR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</a:t>
            </a:r>
            <a:r>
              <a:rPr lang="en-US" altLang="ko-KR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  QA &amp;&amp; </a:t>
            </a:r>
            <a:r>
              <a:rPr lang="ko-KR" altLang="en-US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의견</a:t>
            </a:r>
            <a:endParaRPr lang="en-US" altLang="ko-KR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23528" y="396834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3528" y="442778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3528" y="488722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3528" y="534666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3528" y="5806102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23528" y="3508904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6" name="TextBox 2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323528" y="6283015"/>
            <a:ext cx="43204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b="1" spc="300" dirty="0" smtClean="0">
                <a:solidFill>
                  <a:srgbClr val="00A204"/>
                </a:solidFill>
                <a:latin typeface="+mn-ea"/>
              </a:rPr>
              <a:t>개발계획 </a:t>
            </a:r>
            <a:r>
              <a:rPr lang="en-US" altLang="ko-KR" sz="2000" b="1" spc="300" dirty="0" smtClean="0">
                <a:solidFill>
                  <a:srgbClr val="00A204"/>
                </a:solidFill>
                <a:latin typeface="+mn-ea"/>
              </a:rPr>
              <a:t>- </a:t>
            </a:r>
            <a:r>
              <a:rPr lang="ko-KR" altLang="en-US" sz="2000" b="1" spc="300" dirty="0" smtClean="0">
                <a:solidFill>
                  <a:srgbClr val="00A204"/>
                </a:solidFill>
                <a:latin typeface="+mn-ea"/>
              </a:rPr>
              <a:t>일정</a:t>
            </a:r>
            <a:endParaRPr lang="ko-KR" altLang="en-US" sz="20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Title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7934578" cy="154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604736"/>
            <a:ext cx="7934578" cy="155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95636" y="2918032"/>
            <a:ext cx="655272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 sz="48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QA &amp;&amp; </a:t>
            </a:r>
            <a:r>
              <a:rPr lang="ko-KR" altLang="en-US" sz="48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의견</a:t>
            </a:r>
            <a:endParaRPr lang="ko-KR" altLang="en-US" sz="48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512" y="6415444"/>
            <a:ext cx="40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700" dirty="0" err="1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700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700" u="sng" dirty="0" smtClean="0">
                <a:solidFill>
                  <a:srgbClr val="68727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en-US" altLang="ko-KR" sz="700" u="sng" dirty="0" smtClean="0">
              <a:solidFill>
                <a:srgbClr val="68727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6" name="TextBox 5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14847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팀 소개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484784"/>
            <a:ext cx="1800200" cy="33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100" b="1" spc="-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ea"/>
              </a:rPr>
              <a:t>아크로폴리스</a:t>
            </a:r>
            <a:endParaRPr lang="en-US" altLang="ko-KR" sz="1000" b="1" spc="-20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Profile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2" y="3291016"/>
            <a:ext cx="1800200" cy="3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Member</a:t>
            </a:r>
            <a:endParaRPr lang="en-US" altLang="ko-KR" sz="1000" b="1" dirty="0" smtClean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아크로폴리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85" y="1603748"/>
            <a:ext cx="2084995" cy="15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772816"/>
            <a:ext cx="5908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폴리스에서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아고라와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함께 중심시의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중요부를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구성하던 얕은 언덕을 지칭하는 말로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고대 그리스 토론의 중심지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였었다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3720858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송 인 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영 학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박 주 영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			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 환 종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23" name="TextBox 22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제 작  배 경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3608" y="932527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우리 나라 토론사이트의 수가 부족하며 이미 존재하고 있는 토론 사이트들 또한 토론이 효과적으로 관리되어 진행되지 않아 문제점들이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생기고있다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타인의 비방하거나 공격적인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글의 논지를 흐리거나 주제를 벗어나는 발언이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무분별한 글쓰기로 토론과 무관한 발언들이 많다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찬반이 명확하게 나뉘어지지 않으며 내용이 잘 정리되지 않는다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무엇을 만들려 하는가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7544" y="3088823"/>
            <a:ext cx="822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이러한 웹 상의 토론 문화의 문제점을 해결해 많은 사람들이 올바른 토론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문화속에서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토론을 할 수 있는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토론형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SNS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0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46805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+mn-ea"/>
              </a:rPr>
              <a:t>무엇을 만들려 하는가</a:t>
            </a:r>
            <a:endParaRPr lang="ko-KR" altLang="en-US" sz="2400" b="1" spc="300" dirty="0">
              <a:solidFill>
                <a:srgbClr val="00A204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48853" y="1126485"/>
            <a:ext cx="2646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벤치마크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http://twitter.co.kr/image/logo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72" y="4077072"/>
            <a:ext cx="2209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00897"/>
            <a:ext cx="16954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http://pds2.egloos.com/pds/1/200609/29/42/c0071442_453273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75" y="3352318"/>
            <a:ext cx="3175050" cy="21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20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논점의 일관성 유지와 토론의 흐름을 지속적으로 조율하기 위한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역할 구현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SNS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통한 토론자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사회자 서로간의 평가와 지속적인 연결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09" y="3195957"/>
            <a:ext cx="2265773" cy="181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사각형 설명선 1"/>
          <p:cNvSpPr/>
          <p:nvPr/>
        </p:nvSpPr>
        <p:spPr>
          <a:xfrm>
            <a:off x="3779912" y="3195957"/>
            <a:ext cx="2664296" cy="886924"/>
          </a:xfrm>
          <a:prstGeom prst="wedgeRoundRectCallout">
            <a:avLst>
              <a:gd name="adj1" fmla="val 38513"/>
              <a:gd name="adj2" fmla="val 90422"/>
              <a:gd name="adj3" fmla="val 16667"/>
            </a:avLst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손님 여기서 이러시면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곤란합니다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>
            <a:stCxn id="2" idx="3"/>
            <a:endCxn id="17" idx="1"/>
          </p:cNvCxnSpPr>
          <p:nvPr/>
        </p:nvCxnSpPr>
        <p:spPr>
          <a:xfrm>
            <a:off x="2771800" y="6057292"/>
            <a:ext cx="3807323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79123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06848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03648" y="5877272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대주제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2985" y="5913276"/>
            <a:ext cx="1101089" cy="288032"/>
          </a:xfrm>
          <a:prstGeom prst="rect">
            <a:avLst/>
          </a:prstGeom>
          <a:solidFill>
            <a:srgbClr val="00B050"/>
          </a:solidFill>
          <a:ln>
            <a:solidFill>
              <a:srgbClr val="00A2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소주제</a:t>
            </a:r>
            <a:endParaRPr lang="ko-KR" altLang="en-US" dirty="0"/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하나의 토론은 한 개의 대주제와 다수의 소주제를 가지며 소주제의 단위로 진행되게 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각각의 소주제는 사회자에 의해 정해진 시간에 따라 진행된다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각 소주제당 가장 많은 명예를 받은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개의 의견이 베스트로 뽑히게 됩니다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895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51520" y="21328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512" y="461805"/>
            <a:ext cx="2232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어떻게</a:t>
            </a:r>
            <a:r>
              <a:rPr lang="en-US" altLang="ko-KR" sz="24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24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92643"/>
            <a:ext cx="2339976" cy="1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Portfolio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7544" y="242088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모든 유저는 토론에 대하여 찬반 투표를 할 수 있으나 토론의 참여자 만이 의견을 표현할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토론의 비 참여자는 토론 참여 신청을 통해 사회자의 허가를 받아 토론에 참여할 수 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다른 토론자들의 신고를 받은 토론자는 사회자에 의해 추방당할 수 있다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956376" y="242064"/>
            <a:ext cx="1080120" cy="450632"/>
            <a:chOff x="3563888" y="683404"/>
            <a:chExt cx="1080120" cy="450632"/>
          </a:xfrm>
        </p:grpSpPr>
        <p:sp>
          <p:nvSpPr>
            <p:cNvPr id="50" name="TextBox 49"/>
            <p:cNvSpPr txBox="1"/>
            <p:nvPr/>
          </p:nvSpPr>
          <p:spPr>
            <a:xfrm>
              <a:off x="3563888" y="764704"/>
              <a:ext cx="90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300" dirty="0" err="1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Akropolis</a:t>
              </a:r>
              <a:r>
                <a:rPr lang="en-US" altLang="ko-KR" b="1" spc="-300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</a:t>
              </a:r>
              <a:endParaRPr lang="ko-KR" altLang="en-US" b="1" spc="-300" dirty="0">
                <a:solidFill>
                  <a:srgbClr val="00A204"/>
                </a:solidFill>
                <a:latin typeface="Segoe UI" pitchFamily="34" charset="0"/>
                <a:ea typeface="HY목각파임B" pitchFamily="18" charset="-127"/>
                <a:cs typeface="Segoe UI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5836" y="68340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A204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ko-KR" altLang="en-US" b="1" dirty="0">
                <a:solidFill>
                  <a:srgbClr val="00A204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53898" y="107313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4000" b="1" spc="300" dirty="0" smtClean="0">
                <a:solidFill>
                  <a:srgbClr val="00A204"/>
                </a:solidFill>
                <a:latin typeface="나눔고딕" pitchFamily="50" charset="-127"/>
                <a:ea typeface="나눔고딕" pitchFamily="50" charset="-127"/>
              </a:rPr>
              <a:t>토론</a:t>
            </a:r>
            <a:endParaRPr lang="ko-KR" altLang="en-US" sz="4000" b="1" spc="300" dirty="0">
              <a:solidFill>
                <a:srgbClr val="00A20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555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01_밝은나눔">
  <a:themeElements>
    <a:clrScheme name="사용자 지정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595959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563</Words>
  <Application>Microsoft Office PowerPoint</Application>
  <PresentationFormat>화면 슬라이드 쇼(4:3)</PresentationFormat>
  <Paragraphs>199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굴림</vt:lpstr>
      <vt:lpstr>Arial</vt:lpstr>
      <vt:lpstr>나눔고딕</vt:lpstr>
      <vt:lpstr>Georgia</vt:lpstr>
      <vt:lpstr>맑은 고딕</vt:lpstr>
      <vt:lpstr>Segoe UI</vt:lpstr>
      <vt:lpstr>Calibri</vt:lpstr>
      <vt:lpstr>HY목각파임B</vt:lpstr>
      <vt:lpstr>d01_밝은나눔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2011-08-14T07:11:32Z</dcterms:created>
  <dcterms:modified xsi:type="dcterms:W3CDTF">2012-11-04T10:06:44Z</dcterms:modified>
</cp:coreProperties>
</file>