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65"/>
  </p:notesMasterIdLst>
  <p:handoutMasterIdLst>
    <p:handoutMasterId r:id="rId66"/>
  </p:handoutMasterIdLst>
  <p:sldIdLst>
    <p:sldId id="560" r:id="rId2"/>
    <p:sldId id="616" r:id="rId3"/>
    <p:sldId id="617" r:id="rId4"/>
    <p:sldId id="618" r:id="rId5"/>
    <p:sldId id="619" r:id="rId6"/>
    <p:sldId id="620" r:id="rId7"/>
    <p:sldId id="621" r:id="rId8"/>
    <p:sldId id="622" r:id="rId9"/>
    <p:sldId id="561" r:id="rId10"/>
    <p:sldId id="562" r:id="rId11"/>
    <p:sldId id="563" r:id="rId12"/>
    <p:sldId id="564" r:id="rId13"/>
    <p:sldId id="565" r:id="rId14"/>
    <p:sldId id="566" r:id="rId15"/>
    <p:sldId id="567" r:id="rId16"/>
    <p:sldId id="568" r:id="rId17"/>
    <p:sldId id="569" r:id="rId18"/>
    <p:sldId id="570" r:id="rId19"/>
    <p:sldId id="571" r:id="rId20"/>
    <p:sldId id="572" r:id="rId21"/>
    <p:sldId id="573" r:id="rId22"/>
    <p:sldId id="574" r:id="rId23"/>
    <p:sldId id="575" r:id="rId24"/>
    <p:sldId id="576" r:id="rId25"/>
    <p:sldId id="577" r:id="rId26"/>
    <p:sldId id="578" r:id="rId27"/>
    <p:sldId id="579" r:id="rId28"/>
    <p:sldId id="580" r:id="rId29"/>
    <p:sldId id="581" r:id="rId30"/>
    <p:sldId id="582" r:id="rId31"/>
    <p:sldId id="583" r:id="rId32"/>
    <p:sldId id="584" r:id="rId33"/>
    <p:sldId id="585" r:id="rId34"/>
    <p:sldId id="586" r:id="rId35"/>
    <p:sldId id="615" r:id="rId36"/>
    <p:sldId id="587" r:id="rId37"/>
    <p:sldId id="588" r:id="rId38"/>
    <p:sldId id="589" r:id="rId39"/>
    <p:sldId id="590" r:id="rId40"/>
    <p:sldId id="591" r:id="rId41"/>
    <p:sldId id="592" r:id="rId42"/>
    <p:sldId id="593" r:id="rId43"/>
    <p:sldId id="594" r:id="rId44"/>
    <p:sldId id="595" r:id="rId45"/>
    <p:sldId id="596" r:id="rId46"/>
    <p:sldId id="597" r:id="rId47"/>
    <p:sldId id="598" r:id="rId48"/>
    <p:sldId id="599" r:id="rId49"/>
    <p:sldId id="600" r:id="rId50"/>
    <p:sldId id="601" r:id="rId51"/>
    <p:sldId id="602" r:id="rId52"/>
    <p:sldId id="603" r:id="rId53"/>
    <p:sldId id="604" r:id="rId54"/>
    <p:sldId id="605" r:id="rId55"/>
    <p:sldId id="606" r:id="rId56"/>
    <p:sldId id="607" r:id="rId57"/>
    <p:sldId id="608" r:id="rId58"/>
    <p:sldId id="609" r:id="rId59"/>
    <p:sldId id="610" r:id="rId60"/>
    <p:sldId id="611" r:id="rId61"/>
    <p:sldId id="612" r:id="rId62"/>
    <p:sldId id="613" r:id="rId63"/>
    <p:sldId id="614" r:id="rId64"/>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Tahoma" pitchFamily="34" charset="0"/>
        <a:ea typeface="+mn-ea"/>
        <a:cs typeface="+mn-cs"/>
      </a:defRPr>
    </a:lvl1pPr>
    <a:lvl2pPr marL="457200" algn="l" rtl="0" fontAlgn="base">
      <a:spcBef>
        <a:spcPct val="0"/>
      </a:spcBef>
      <a:spcAft>
        <a:spcPct val="0"/>
      </a:spcAft>
      <a:defRPr sz="2000" kern="1200">
        <a:solidFill>
          <a:schemeClr val="tx1"/>
        </a:solidFill>
        <a:latin typeface="Tahoma" pitchFamily="34" charset="0"/>
        <a:ea typeface="+mn-ea"/>
        <a:cs typeface="+mn-cs"/>
      </a:defRPr>
    </a:lvl2pPr>
    <a:lvl3pPr marL="914400" algn="l" rtl="0" fontAlgn="base">
      <a:spcBef>
        <a:spcPct val="0"/>
      </a:spcBef>
      <a:spcAft>
        <a:spcPct val="0"/>
      </a:spcAft>
      <a:defRPr sz="2000" kern="1200">
        <a:solidFill>
          <a:schemeClr val="tx1"/>
        </a:solidFill>
        <a:latin typeface="Tahoma" pitchFamily="34" charset="0"/>
        <a:ea typeface="+mn-ea"/>
        <a:cs typeface="+mn-cs"/>
      </a:defRPr>
    </a:lvl3pPr>
    <a:lvl4pPr marL="1371600" algn="l" rtl="0" fontAlgn="base">
      <a:spcBef>
        <a:spcPct val="0"/>
      </a:spcBef>
      <a:spcAft>
        <a:spcPct val="0"/>
      </a:spcAft>
      <a:defRPr sz="2000" kern="1200">
        <a:solidFill>
          <a:schemeClr val="tx1"/>
        </a:solidFill>
        <a:latin typeface="Tahoma" pitchFamily="34" charset="0"/>
        <a:ea typeface="+mn-ea"/>
        <a:cs typeface="+mn-cs"/>
      </a:defRPr>
    </a:lvl4pPr>
    <a:lvl5pPr marL="1828800" algn="l" rtl="0" fontAlgn="base">
      <a:spcBef>
        <a:spcPct val="0"/>
      </a:spcBef>
      <a:spcAft>
        <a:spcPct val="0"/>
      </a:spcAft>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66"/>
    <a:srgbClr val="FF9900"/>
    <a:srgbClr val="CC3300"/>
    <a:srgbClr val="9999FF"/>
    <a:srgbClr val="808080"/>
    <a:srgbClr val="869406"/>
    <a:srgbClr val="666699"/>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667" autoAdjust="0"/>
    <p:restoredTop sz="94643" autoAdjust="0"/>
  </p:normalViewPr>
  <p:slideViewPr>
    <p:cSldViewPr snapToObjects="1">
      <p:cViewPr varScale="1">
        <p:scale>
          <a:sx n="153" d="100"/>
          <a:sy n="153" d="100"/>
        </p:scale>
        <p:origin x="1926" y="150"/>
      </p:cViewPr>
      <p:guideLst>
        <p:guide orient="horz" pos="2160"/>
        <p:guide pos="288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100" d="100"/>
        <a:sy n="100" d="100"/>
      </p:scale>
      <p:origin x="0" y="21186"/>
    </p:cViewPr>
  </p:sorterViewPr>
  <p:notesViewPr>
    <p:cSldViewPr snapToObjects="1">
      <p:cViewPr varScale="1">
        <p:scale>
          <a:sx n="87" d="100"/>
          <a:sy n="87" d="100"/>
        </p:scale>
        <p:origin x="-1914"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168650" cy="481013"/>
          </a:xfrm>
          <a:prstGeom prst="rect">
            <a:avLst/>
          </a:prstGeom>
          <a:noFill/>
          <a:ln w="9525">
            <a:noFill/>
            <a:miter lim="800000"/>
            <a:headEnd/>
            <a:tailEnd/>
          </a:ln>
          <a:effectLst/>
        </p:spPr>
        <p:txBody>
          <a:bodyPr vert="horz" wrap="square" lIns="96631" tIns="48316" rIns="96631" bIns="48316" numCol="1" anchor="t" anchorCtr="0" compatLnSpc="1">
            <a:prstTxWarp prst="textNoShape">
              <a:avLst/>
            </a:prstTxWarp>
          </a:bodyPr>
          <a:lstStyle>
            <a:lvl1pPr defTabSz="966621" eaLnBrk="0" hangingPunct="0">
              <a:defRPr sz="1300">
                <a:latin typeface="Times New Roman" pitchFamily="18" charset="0"/>
              </a:defRPr>
            </a:lvl1pPr>
          </a:lstStyle>
          <a:p>
            <a:pPr>
              <a:defRPr/>
            </a:pPr>
            <a:endParaRPr lang="en-US"/>
          </a:p>
        </p:txBody>
      </p:sp>
      <p:sp>
        <p:nvSpPr>
          <p:cNvPr id="16387" name="Rectangle 3"/>
          <p:cNvSpPr>
            <a:spLocks noGrp="1" noChangeArrowheads="1"/>
          </p:cNvSpPr>
          <p:nvPr>
            <p:ph type="dt" sz="quarter" idx="1"/>
          </p:nvPr>
        </p:nvSpPr>
        <p:spPr bwMode="auto">
          <a:xfrm>
            <a:off x="4146550" y="0"/>
            <a:ext cx="3168650" cy="481013"/>
          </a:xfrm>
          <a:prstGeom prst="rect">
            <a:avLst/>
          </a:prstGeom>
          <a:noFill/>
          <a:ln w="9525">
            <a:noFill/>
            <a:miter lim="800000"/>
            <a:headEnd/>
            <a:tailEnd/>
          </a:ln>
          <a:effectLst/>
        </p:spPr>
        <p:txBody>
          <a:bodyPr vert="horz" wrap="square" lIns="96631" tIns="48316" rIns="96631" bIns="48316" numCol="1" anchor="t" anchorCtr="0" compatLnSpc="1">
            <a:prstTxWarp prst="textNoShape">
              <a:avLst/>
            </a:prstTxWarp>
          </a:bodyPr>
          <a:lstStyle>
            <a:lvl1pPr algn="r" defTabSz="966621" eaLnBrk="0" hangingPunct="0">
              <a:defRPr sz="1300">
                <a:latin typeface="Times New Roman" pitchFamily="18" charset="0"/>
              </a:defRPr>
            </a:lvl1pPr>
          </a:lstStyle>
          <a:p>
            <a:pPr>
              <a:defRPr/>
            </a:pPr>
            <a:endParaRPr lang="en-US"/>
          </a:p>
        </p:txBody>
      </p:sp>
      <p:sp>
        <p:nvSpPr>
          <p:cNvPr id="16388" name="Rectangle 4"/>
          <p:cNvSpPr>
            <a:spLocks noGrp="1" noChangeArrowheads="1"/>
          </p:cNvSpPr>
          <p:nvPr>
            <p:ph type="ftr" sz="quarter" idx="2"/>
          </p:nvPr>
        </p:nvSpPr>
        <p:spPr bwMode="auto">
          <a:xfrm>
            <a:off x="0" y="9120188"/>
            <a:ext cx="3168650" cy="481012"/>
          </a:xfrm>
          <a:prstGeom prst="rect">
            <a:avLst/>
          </a:prstGeom>
          <a:noFill/>
          <a:ln w="9525">
            <a:noFill/>
            <a:miter lim="800000"/>
            <a:headEnd/>
            <a:tailEnd/>
          </a:ln>
          <a:effectLst/>
        </p:spPr>
        <p:txBody>
          <a:bodyPr vert="horz" wrap="square" lIns="96631" tIns="48316" rIns="96631" bIns="48316" numCol="1" anchor="b" anchorCtr="0" compatLnSpc="1">
            <a:prstTxWarp prst="textNoShape">
              <a:avLst/>
            </a:prstTxWarp>
          </a:bodyPr>
          <a:lstStyle>
            <a:lvl1pPr defTabSz="966621" eaLnBrk="0" hangingPunct="0">
              <a:defRPr sz="1300">
                <a:latin typeface="Times New Roman" pitchFamily="18" charset="0"/>
              </a:defRPr>
            </a:lvl1pPr>
          </a:lstStyle>
          <a:p>
            <a:pPr>
              <a:defRPr/>
            </a:pPr>
            <a:endParaRPr lang="en-US"/>
          </a:p>
        </p:txBody>
      </p:sp>
      <p:sp>
        <p:nvSpPr>
          <p:cNvPr id="16389" name="Rectangle 5"/>
          <p:cNvSpPr>
            <a:spLocks noGrp="1" noChangeArrowheads="1"/>
          </p:cNvSpPr>
          <p:nvPr>
            <p:ph type="sldNum" sz="quarter" idx="3"/>
          </p:nvPr>
        </p:nvSpPr>
        <p:spPr bwMode="auto">
          <a:xfrm>
            <a:off x="4146550" y="9120188"/>
            <a:ext cx="3168650" cy="481012"/>
          </a:xfrm>
          <a:prstGeom prst="rect">
            <a:avLst/>
          </a:prstGeom>
          <a:noFill/>
          <a:ln w="9525">
            <a:noFill/>
            <a:miter lim="800000"/>
            <a:headEnd/>
            <a:tailEnd/>
          </a:ln>
          <a:effectLst/>
        </p:spPr>
        <p:txBody>
          <a:bodyPr vert="horz" wrap="square" lIns="96631" tIns="48316" rIns="96631" bIns="48316" numCol="1" anchor="b" anchorCtr="0" compatLnSpc="1">
            <a:prstTxWarp prst="textNoShape">
              <a:avLst/>
            </a:prstTxWarp>
          </a:bodyPr>
          <a:lstStyle>
            <a:lvl1pPr algn="r" defTabSz="966621" eaLnBrk="0" hangingPunct="0">
              <a:defRPr sz="1300">
                <a:latin typeface="Times New Roman" pitchFamily="18" charset="0"/>
              </a:defRPr>
            </a:lvl1pPr>
          </a:lstStyle>
          <a:p>
            <a:pPr>
              <a:defRPr/>
            </a:pPr>
            <a:fld id="{C8D74864-EB05-49AA-BA59-F6F5B3173BC5}" type="slidenum">
              <a:rPr lang="en-US"/>
              <a:pPr>
                <a:defRPr/>
              </a:pPr>
              <a:t>‹#›</a:t>
            </a:fld>
            <a:endParaRPr lang="en-US"/>
          </a:p>
        </p:txBody>
      </p:sp>
    </p:spTree>
    <p:extLst>
      <p:ext uri="{BB962C8B-B14F-4D97-AF65-F5344CB8AC3E}">
        <p14:creationId xmlns:p14="http://schemas.microsoft.com/office/powerpoint/2010/main" val="2063988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168650" cy="481013"/>
          </a:xfrm>
          <a:prstGeom prst="rect">
            <a:avLst/>
          </a:prstGeom>
          <a:noFill/>
          <a:ln w="9525">
            <a:noFill/>
            <a:miter lim="800000"/>
            <a:headEnd/>
            <a:tailEnd/>
          </a:ln>
          <a:effectLst/>
        </p:spPr>
        <p:txBody>
          <a:bodyPr vert="horz" wrap="square" lIns="96631" tIns="48316" rIns="96631" bIns="48316" numCol="1" anchor="t" anchorCtr="0" compatLnSpc="1">
            <a:prstTxWarp prst="textNoShape">
              <a:avLst/>
            </a:prstTxWarp>
          </a:bodyPr>
          <a:lstStyle>
            <a:lvl1pPr defTabSz="966621" eaLnBrk="0" hangingPunct="0">
              <a:defRPr sz="1300">
                <a:latin typeface="Times New Roman" pitchFamily="18" charset="0"/>
              </a:defRPr>
            </a:lvl1pPr>
          </a:lstStyle>
          <a:p>
            <a:pPr>
              <a:defRPr/>
            </a:pPr>
            <a:endParaRPr lang="en-US"/>
          </a:p>
        </p:txBody>
      </p:sp>
      <p:sp>
        <p:nvSpPr>
          <p:cNvPr id="19459" name="Rectangle 3"/>
          <p:cNvSpPr>
            <a:spLocks noGrp="1" noChangeArrowheads="1"/>
          </p:cNvSpPr>
          <p:nvPr>
            <p:ph type="dt" idx="1"/>
          </p:nvPr>
        </p:nvSpPr>
        <p:spPr bwMode="auto">
          <a:xfrm>
            <a:off x="4146550" y="0"/>
            <a:ext cx="3168650" cy="481013"/>
          </a:xfrm>
          <a:prstGeom prst="rect">
            <a:avLst/>
          </a:prstGeom>
          <a:noFill/>
          <a:ln w="9525">
            <a:noFill/>
            <a:miter lim="800000"/>
            <a:headEnd/>
            <a:tailEnd/>
          </a:ln>
          <a:effectLst/>
        </p:spPr>
        <p:txBody>
          <a:bodyPr vert="horz" wrap="square" lIns="96631" tIns="48316" rIns="96631" bIns="48316" numCol="1" anchor="t" anchorCtr="0" compatLnSpc="1">
            <a:prstTxWarp prst="textNoShape">
              <a:avLst/>
            </a:prstTxWarp>
          </a:bodyPr>
          <a:lstStyle>
            <a:lvl1pPr algn="r" defTabSz="966621" eaLnBrk="0" hangingPunct="0">
              <a:defRPr sz="1300">
                <a:latin typeface="Times New Roman" pitchFamily="18" charset="0"/>
              </a:defRPr>
            </a:lvl1pPr>
          </a:lstStyle>
          <a:p>
            <a:pPr>
              <a:defRPr/>
            </a:pPr>
            <a:endParaRPr lang="en-US"/>
          </a:p>
        </p:txBody>
      </p:sp>
      <p:sp>
        <p:nvSpPr>
          <p:cNvPr id="92164" name="Rectangle 4"/>
          <p:cNvSpPr>
            <a:spLocks noGrp="1" noRot="1" noChangeAspect="1" noChangeArrowheads="1" noTextEdit="1"/>
          </p:cNvSpPr>
          <p:nvPr>
            <p:ph type="sldImg" idx="2"/>
          </p:nvPr>
        </p:nvSpPr>
        <p:spPr bwMode="auto">
          <a:xfrm>
            <a:off x="1260475" y="719138"/>
            <a:ext cx="4800600" cy="3600450"/>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976313" y="4559300"/>
            <a:ext cx="5362575" cy="4322763"/>
          </a:xfrm>
          <a:prstGeom prst="rect">
            <a:avLst/>
          </a:prstGeom>
          <a:noFill/>
          <a:ln w="9525">
            <a:noFill/>
            <a:miter lim="800000"/>
            <a:headEnd/>
            <a:tailEnd/>
          </a:ln>
          <a:effectLst/>
        </p:spPr>
        <p:txBody>
          <a:bodyPr vert="horz" wrap="square" lIns="96631" tIns="48316" rIns="96631" bIns="483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462" name="Rectangle 6"/>
          <p:cNvSpPr>
            <a:spLocks noGrp="1" noChangeArrowheads="1"/>
          </p:cNvSpPr>
          <p:nvPr>
            <p:ph type="ftr" sz="quarter" idx="4"/>
          </p:nvPr>
        </p:nvSpPr>
        <p:spPr bwMode="auto">
          <a:xfrm>
            <a:off x="0" y="9120188"/>
            <a:ext cx="3168650" cy="481012"/>
          </a:xfrm>
          <a:prstGeom prst="rect">
            <a:avLst/>
          </a:prstGeom>
          <a:noFill/>
          <a:ln w="9525">
            <a:noFill/>
            <a:miter lim="800000"/>
            <a:headEnd/>
            <a:tailEnd/>
          </a:ln>
          <a:effectLst/>
        </p:spPr>
        <p:txBody>
          <a:bodyPr vert="horz" wrap="square" lIns="96631" tIns="48316" rIns="96631" bIns="48316" numCol="1" anchor="b" anchorCtr="0" compatLnSpc="1">
            <a:prstTxWarp prst="textNoShape">
              <a:avLst/>
            </a:prstTxWarp>
          </a:bodyPr>
          <a:lstStyle>
            <a:lvl1pPr defTabSz="966621" eaLnBrk="0" hangingPunct="0">
              <a:defRPr sz="1300">
                <a:latin typeface="Times New Roman" pitchFamily="18" charset="0"/>
              </a:defRPr>
            </a:lvl1pPr>
          </a:lstStyle>
          <a:p>
            <a:pPr>
              <a:defRPr/>
            </a:pPr>
            <a:endParaRPr lang="en-US"/>
          </a:p>
        </p:txBody>
      </p:sp>
      <p:sp>
        <p:nvSpPr>
          <p:cNvPr id="19463" name="Rectangle 7"/>
          <p:cNvSpPr>
            <a:spLocks noGrp="1" noChangeArrowheads="1"/>
          </p:cNvSpPr>
          <p:nvPr>
            <p:ph type="sldNum" sz="quarter" idx="5"/>
          </p:nvPr>
        </p:nvSpPr>
        <p:spPr bwMode="auto">
          <a:xfrm>
            <a:off x="4146550" y="9120188"/>
            <a:ext cx="3168650" cy="481012"/>
          </a:xfrm>
          <a:prstGeom prst="rect">
            <a:avLst/>
          </a:prstGeom>
          <a:noFill/>
          <a:ln w="9525">
            <a:noFill/>
            <a:miter lim="800000"/>
            <a:headEnd/>
            <a:tailEnd/>
          </a:ln>
          <a:effectLst/>
        </p:spPr>
        <p:txBody>
          <a:bodyPr vert="horz" wrap="square" lIns="96631" tIns="48316" rIns="96631" bIns="48316" numCol="1" anchor="b" anchorCtr="0" compatLnSpc="1">
            <a:prstTxWarp prst="textNoShape">
              <a:avLst/>
            </a:prstTxWarp>
          </a:bodyPr>
          <a:lstStyle>
            <a:lvl1pPr algn="r" defTabSz="966621" eaLnBrk="0" hangingPunct="0">
              <a:defRPr sz="1300">
                <a:latin typeface="Times New Roman" pitchFamily="18" charset="0"/>
              </a:defRPr>
            </a:lvl1pPr>
          </a:lstStyle>
          <a:p>
            <a:pPr>
              <a:defRPr/>
            </a:pPr>
            <a:fld id="{B35E1360-550A-4529-B4D2-5DC013EF65A5}" type="slidenum">
              <a:rPr lang="en-US"/>
              <a:pPr>
                <a:defRPr/>
              </a:pPr>
              <a:t>‹#›</a:t>
            </a:fld>
            <a:endParaRPr lang="en-US"/>
          </a:p>
        </p:txBody>
      </p:sp>
    </p:spTree>
    <p:extLst>
      <p:ext uri="{BB962C8B-B14F-4D97-AF65-F5344CB8AC3E}">
        <p14:creationId xmlns:p14="http://schemas.microsoft.com/office/powerpoint/2010/main" val="4566536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257300" y="719138"/>
            <a:ext cx="4802188" cy="3600450"/>
          </a:xfrm>
          <a:ln/>
        </p:spPr>
      </p:sp>
      <p:sp>
        <p:nvSpPr>
          <p:cNvPr id="66563"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1565527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257300" y="719138"/>
            <a:ext cx="4802188" cy="3600450"/>
          </a:xfrm>
          <a:ln/>
        </p:spPr>
      </p:sp>
      <p:sp>
        <p:nvSpPr>
          <p:cNvPr id="75779"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239456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257300" y="719138"/>
            <a:ext cx="4802188" cy="3600450"/>
          </a:xfrm>
          <a:ln/>
        </p:spPr>
      </p:sp>
      <p:sp>
        <p:nvSpPr>
          <p:cNvPr id="76803"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169108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257300" y="719138"/>
            <a:ext cx="4802188" cy="3600450"/>
          </a:xfrm>
          <a:ln/>
        </p:spPr>
      </p:sp>
      <p:sp>
        <p:nvSpPr>
          <p:cNvPr id="77827"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1083711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257300" y="719138"/>
            <a:ext cx="4802188" cy="3600450"/>
          </a:xfrm>
          <a:ln/>
        </p:spPr>
      </p:sp>
      <p:sp>
        <p:nvSpPr>
          <p:cNvPr id="78851"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1126891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257300" y="719138"/>
            <a:ext cx="4802188" cy="3600450"/>
          </a:xfrm>
          <a:ln/>
        </p:spPr>
      </p:sp>
      <p:sp>
        <p:nvSpPr>
          <p:cNvPr id="79875"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1002855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87981" y="719763"/>
            <a:ext cx="4940924" cy="3600450"/>
          </a:xfrm>
          <a:ln/>
        </p:spPr>
      </p:sp>
      <p:sp>
        <p:nvSpPr>
          <p:cNvPr id="80899"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1532575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257300" y="719138"/>
            <a:ext cx="4802188" cy="3600450"/>
          </a:xfrm>
          <a:ln/>
        </p:spPr>
      </p:sp>
      <p:sp>
        <p:nvSpPr>
          <p:cNvPr id="81923"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1076709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257300" y="719138"/>
            <a:ext cx="4802188" cy="3600450"/>
          </a:xfrm>
          <a:ln/>
        </p:spPr>
      </p:sp>
      <p:sp>
        <p:nvSpPr>
          <p:cNvPr id="82947"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1554734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257300" y="719138"/>
            <a:ext cx="4802188" cy="3600450"/>
          </a:xfrm>
          <a:ln/>
        </p:spPr>
      </p:sp>
      <p:sp>
        <p:nvSpPr>
          <p:cNvPr id="83971"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1996822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257300" y="719138"/>
            <a:ext cx="4802188" cy="3600450"/>
          </a:xfrm>
          <a:ln/>
        </p:spPr>
      </p:sp>
      <p:sp>
        <p:nvSpPr>
          <p:cNvPr id="84995"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1860772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257300" y="719138"/>
            <a:ext cx="4802188" cy="3600450"/>
          </a:xfrm>
          <a:ln/>
        </p:spPr>
      </p:sp>
      <p:sp>
        <p:nvSpPr>
          <p:cNvPr id="67587"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848108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87981" y="719763"/>
            <a:ext cx="4940924" cy="3600450"/>
          </a:xfrm>
          <a:ln/>
        </p:spPr>
      </p:sp>
      <p:sp>
        <p:nvSpPr>
          <p:cNvPr id="86019"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192081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257300" y="719138"/>
            <a:ext cx="4802188" cy="3600450"/>
          </a:xfrm>
          <a:ln/>
        </p:spPr>
      </p:sp>
      <p:sp>
        <p:nvSpPr>
          <p:cNvPr id="87043"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643059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257300" y="719138"/>
            <a:ext cx="4802188" cy="3600450"/>
          </a:xfrm>
          <a:ln/>
        </p:spPr>
      </p:sp>
      <p:sp>
        <p:nvSpPr>
          <p:cNvPr id="88067"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1756531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257300" y="719138"/>
            <a:ext cx="4802188" cy="3600450"/>
          </a:xfrm>
          <a:ln/>
        </p:spPr>
      </p:sp>
      <p:sp>
        <p:nvSpPr>
          <p:cNvPr id="89091"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568485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187981" y="719763"/>
            <a:ext cx="4940924" cy="3600450"/>
          </a:xfrm>
          <a:ln/>
        </p:spPr>
      </p:sp>
      <p:sp>
        <p:nvSpPr>
          <p:cNvPr id="90115"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384683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257300" y="719138"/>
            <a:ext cx="4802188" cy="3600450"/>
          </a:xfrm>
          <a:ln/>
        </p:spPr>
      </p:sp>
      <p:sp>
        <p:nvSpPr>
          <p:cNvPr id="91139"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14465968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257300" y="719138"/>
            <a:ext cx="4802188" cy="3600450"/>
          </a:xfrm>
          <a:ln/>
        </p:spPr>
      </p:sp>
      <p:sp>
        <p:nvSpPr>
          <p:cNvPr id="92163"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12916129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257300" y="719138"/>
            <a:ext cx="4802188" cy="3600450"/>
          </a:xfrm>
          <a:ln/>
        </p:spPr>
      </p:sp>
      <p:sp>
        <p:nvSpPr>
          <p:cNvPr id="93187"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13743820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257300" y="719138"/>
            <a:ext cx="4802188" cy="3600450"/>
          </a:xfrm>
          <a:ln/>
        </p:spPr>
      </p:sp>
      <p:sp>
        <p:nvSpPr>
          <p:cNvPr id="94211"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9053769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257300" y="719138"/>
            <a:ext cx="4802188" cy="3600450"/>
          </a:xfrm>
          <a:ln/>
        </p:spPr>
      </p:sp>
      <p:sp>
        <p:nvSpPr>
          <p:cNvPr id="95235"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1749129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87981" y="719763"/>
            <a:ext cx="4940924" cy="3600450"/>
          </a:xfrm>
          <a:ln/>
        </p:spPr>
      </p:sp>
      <p:sp>
        <p:nvSpPr>
          <p:cNvPr id="68611"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1306073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257300" y="719138"/>
            <a:ext cx="4802188" cy="3600450"/>
          </a:xfrm>
          <a:ln/>
        </p:spPr>
      </p:sp>
      <p:sp>
        <p:nvSpPr>
          <p:cNvPr id="96259"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7143332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257300" y="719138"/>
            <a:ext cx="4802188" cy="3600450"/>
          </a:xfrm>
          <a:ln/>
        </p:spPr>
      </p:sp>
      <p:sp>
        <p:nvSpPr>
          <p:cNvPr id="97283"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13658502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257300" y="719138"/>
            <a:ext cx="4802188" cy="3600450"/>
          </a:xfrm>
          <a:ln/>
        </p:spPr>
      </p:sp>
      <p:sp>
        <p:nvSpPr>
          <p:cNvPr id="98307"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13921128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257300" y="719138"/>
            <a:ext cx="4802188" cy="3600450"/>
          </a:xfrm>
          <a:ln/>
        </p:spPr>
      </p:sp>
      <p:sp>
        <p:nvSpPr>
          <p:cNvPr id="99331"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4059493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1257300" y="719138"/>
            <a:ext cx="4802188" cy="3600450"/>
          </a:xfrm>
          <a:ln/>
        </p:spPr>
      </p:sp>
      <p:sp>
        <p:nvSpPr>
          <p:cNvPr id="100355"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2347419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1257300" y="719138"/>
            <a:ext cx="4802188" cy="3600450"/>
          </a:xfrm>
          <a:ln/>
        </p:spPr>
      </p:sp>
      <p:sp>
        <p:nvSpPr>
          <p:cNvPr id="101379"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3804773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1257300" y="719138"/>
            <a:ext cx="4802188" cy="3600450"/>
          </a:xfrm>
          <a:ln/>
        </p:spPr>
      </p:sp>
      <p:sp>
        <p:nvSpPr>
          <p:cNvPr id="102403"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16232312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257300" y="719138"/>
            <a:ext cx="4802188" cy="3600450"/>
          </a:xfrm>
          <a:ln/>
        </p:spPr>
      </p:sp>
      <p:sp>
        <p:nvSpPr>
          <p:cNvPr id="103427"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14462836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1257300" y="719138"/>
            <a:ext cx="4802188" cy="3600450"/>
          </a:xfrm>
          <a:ln/>
        </p:spPr>
      </p:sp>
      <p:sp>
        <p:nvSpPr>
          <p:cNvPr id="104451"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3223589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1257300" y="719138"/>
            <a:ext cx="4802188" cy="3600450"/>
          </a:xfrm>
          <a:ln/>
        </p:spPr>
      </p:sp>
      <p:sp>
        <p:nvSpPr>
          <p:cNvPr id="105475"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1933047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257300" y="719138"/>
            <a:ext cx="4802188" cy="3600450"/>
          </a:xfrm>
          <a:ln/>
        </p:spPr>
      </p:sp>
      <p:sp>
        <p:nvSpPr>
          <p:cNvPr id="69635"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17432273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1257300" y="719138"/>
            <a:ext cx="4802188" cy="3600450"/>
          </a:xfrm>
          <a:ln/>
        </p:spPr>
      </p:sp>
      <p:sp>
        <p:nvSpPr>
          <p:cNvPr id="106499"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15998804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187981" y="719763"/>
            <a:ext cx="4940924" cy="3600450"/>
          </a:xfrm>
          <a:ln/>
        </p:spPr>
      </p:sp>
      <p:sp>
        <p:nvSpPr>
          <p:cNvPr id="107523"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5471387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1257300" y="719138"/>
            <a:ext cx="4802188" cy="3600450"/>
          </a:xfrm>
          <a:ln/>
        </p:spPr>
      </p:sp>
      <p:sp>
        <p:nvSpPr>
          <p:cNvPr id="108547"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2353729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257300" y="719138"/>
            <a:ext cx="4802188" cy="3600450"/>
          </a:xfrm>
          <a:ln/>
        </p:spPr>
      </p:sp>
      <p:sp>
        <p:nvSpPr>
          <p:cNvPr id="109571"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2480743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1257300" y="719138"/>
            <a:ext cx="4802188" cy="3600450"/>
          </a:xfrm>
          <a:ln/>
        </p:spPr>
      </p:sp>
      <p:sp>
        <p:nvSpPr>
          <p:cNvPr id="110595"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1120429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57300" y="719138"/>
            <a:ext cx="4802188" cy="3600450"/>
          </a:xfrm>
          <a:ln/>
        </p:spPr>
      </p:sp>
      <p:sp>
        <p:nvSpPr>
          <p:cNvPr id="70659"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302826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257300" y="719138"/>
            <a:ext cx="4802188" cy="3600450"/>
          </a:xfrm>
          <a:ln/>
        </p:spPr>
      </p:sp>
      <p:sp>
        <p:nvSpPr>
          <p:cNvPr id="71683"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71969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257300" y="719138"/>
            <a:ext cx="4802188" cy="3600450"/>
          </a:xfrm>
          <a:ln/>
        </p:spPr>
      </p:sp>
      <p:sp>
        <p:nvSpPr>
          <p:cNvPr id="72707"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550597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257300" y="719138"/>
            <a:ext cx="4802188" cy="3600450"/>
          </a:xfrm>
          <a:ln/>
        </p:spPr>
      </p:sp>
      <p:sp>
        <p:nvSpPr>
          <p:cNvPr id="73731"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382071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257300" y="719138"/>
            <a:ext cx="4802188" cy="3600450"/>
          </a:xfrm>
          <a:ln/>
        </p:spPr>
      </p:sp>
      <p:sp>
        <p:nvSpPr>
          <p:cNvPr id="74755" name="Rectangle 3"/>
          <p:cNvSpPr>
            <a:spLocks noGrp="1" noChangeArrowheads="1"/>
          </p:cNvSpPr>
          <p:nvPr>
            <p:ph type="body" idx="1"/>
          </p:nvPr>
        </p:nvSpPr>
        <p:spPr>
          <a:xfrm>
            <a:off x="732363" y="4561226"/>
            <a:ext cx="5852160" cy="4320213"/>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3" tIns="48327" rIns="96653" bIns="48327" anchor="t"/>
          <a:lstStyle/>
          <a:p>
            <a:endParaRPr lang="en-US">
              <a:ea typeface="MS PGothic" charset="0"/>
            </a:endParaRPr>
          </a:p>
        </p:txBody>
      </p:sp>
    </p:spTree>
    <p:extLst>
      <p:ext uri="{BB962C8B-B14F-4D97-AF65-F5344CB8AC3E}">
        <p14:creationId xmlns:p14="http://schemas.microsoft.com/office/powerpoint/2010/main" val="506251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0" y="0"/>
            <a:ext cx="9144000" cy="6858000"/>
            <a:chOff x="0" y="0"/>
            <a:chExt cx="5760" cy="4320"/>
          </a:xfrm>
        </p:grpSpPr>
        <p:grpSp>
          <p:nvGrpSpPr>
            <p:cNvPr id="5" name="Group 1027"/>
            <p:cNvGrpSpPr>
              <a:grpSpLocks/>
            </p:cNvGrpSpPr>
            <p:nvPr/>
          </p:nvGrpSpPr>
          <p:grpSpPr bwMode="auto">
            <a:xfrm>
              <a:off x="0" y="0"/>
              <a:ext cx="5760" cy="4320"/>
              <a:chOff x="0" y="0"/>
              <a:chExt cx="5760" cy="4320"/>
            </a:xfrm>
          </p:grpSpPr>
          <p:sp>
            <p:nvSpPr>
              <p:cNvPr id="15" name="Rectangle 1028"/>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en-US"/>
              </a:p>
            </p:txBody>
          </p:sp>
          <p:grpSp>
            <p:nvGrpSpPr>
              <p:cNvPr id="16" name="Group 1029"/>
              <p:cNvGrpSpPr>
                <a:grpSpLocks/>
              </p:cNvGrpSpPr>
              <p:nvPr userDrawn="1"/>
            </p:nvGrpSpPr>
            <p:grpSpPr bwMode="auto">
              <a:xfrm>
                <a:off x="0" y="0"/>
                <a:ext cx="5760" cy="4320"/>
                <a:chOff x="0" y="0"/>
                <a:chExt cx="5760" cy="4320"/>
              </a:xfrm>
            </p:grpSpPr>
            <p:sp>
              <p:nvSpPr>
                <p:cNvPr id="18" name="Line 1030"/>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9" name="Line 1031"/>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 name="Line 1032"/>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1" name="Line 1033"/>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2" name="Line 1034"/>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3" name="Line 1035"/>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4" name="Line 1036"/>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5" name="Line 1037"/>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6" name="Line 1038"/>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7" name="Line 1039"/>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8" name="Line 1040"/>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9" name="Line 1041"/>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 name="Line 1042"/>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 name="Line 1043"/>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2" name="Line 1044"/>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3" name="Line 1045"/>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4" name="Line 1046"/>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5" name="Line 1047"/>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6" name="Line 1048"/>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7" name="Line 1049"/>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8" name="Line 1050"/>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9" name="Line 1051"/>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0" name="Line 1052"/>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1" name="Line 1053"/>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2" name="Line 1054"/>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3" name="Line 1055"/>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4" name="Line 1056"/>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5" name="Line 1057"/>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6" name="Line 1058"/>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7" name="Line 1059"/>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8" name="Line 1060"/>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9" name="Line 1061"/>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0" name="Line 1062"/>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1" name="Line 1063"/>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2" name="Line 1064"/>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3" name="Line 1065"/>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4" name="Line 1066"/>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5" name="Line 1067"/>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6" name="Line 1068"/>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7" name="Line 1069"/>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8" name="Line 1070"/>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9" name="Line 1071"/>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0" name="Line 1072"/>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1" name="Line 1073"/>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2" name="Line 1074"/>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3" name="Line 1075"/>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4" name="Line 1076"/>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5" name="Line 1077"/>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6" name="Line 1078"/>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7" name="Line 1079"/>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8" name="Line 1080"/>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sp>
            <p:nvSpPr>
              <p:cNvPr id="17" name="Line 1081"/>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p>
            </p:txBody>
          </p:sp>
        </p:grpSp>
        <p:grpSp>
          <p:nvGrpSpPr>
            <p:cNvPr id="6" name="Group 1082"/>
            <p:cNvGrpSpPr>
              <a:grpSpLocks/>
            </p:cNvGrpSpPr>
            <p:nvPr userDrawn="1"/>
          </p:nvGrpSpPr>
          <p:grpSpPr bwMode="auto">
            <a:xfrm>
              <a:off x="3" y="559"/>
              <a:ext cx="4192" cy="1796"/>
              <a:chOff x="3" y="559"/>
              <a:chExt cx="4192" cy="1796"/>
            </a:xfrm>
          </p:grpSpPr>
          <p:sp>
            <p:nvSpPr>
              <p:cNvPr id="11" name="Line 1083"/>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en-US"/>
              </a:p>
            </p:txBody>
          </p:sp>
          <p:sp>
            <p:nvSpPr>
              <p:cNvPr id="12" name="Line 1084"/>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en-US"/>
              </a:p>
            </p:txBody>
          </p:sp>
          <p:sp>
            <p:nvSpPr>
              <p:cNvPr id="13" name="Line 1085"/>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en-US"/>
              </a:p>
            </p:txBody>
          </p:sp>
          <p:sp>
            <p:nvSpPr>
              <p:cNvPr id="14" name="Arc 1086"/>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nvGrpSpPr>
            <p:cNvPr id="7" name="Group 1087"/>
            <p:cNvGrpSpPr>
              <a:grpSpLocks/>
            </p:cNvGrpSpPr>
            <p:nvPr userDrawn="1"/>
          </p:nvGrpSpPr>
          <p:grpSpPr bwMode="auto">
            <a:xfrm>
              <a:off x="1480" y="1952"/>
              <a:ext cx="3808" cy="1812"/>
              <a:chOff x="1480" y="1952"/>
              <a:chExt cx="3808" cy="1812"/>
            </a:xfrm>
          </p:grpSpPr>
          <p:sp>
            <p:nvSpPr>
              <p:cNvPr id="8" name="Line 1088"/>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en-US"/>
              </a:p>
            </p:txBody>
          </p:sp>
          <p:sp>
            <p:nvSpPr>
              <p:cNvPr id="9" name="Line 1089"/>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en-US"/>
              </a:p>
            </p:txBody>
          </p:sp>
          <p:sp>
            <p:nvSpPr>
              <p:cNvPr id="10" name="Arc 1090"/>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sp>
        <p:nvSpPr>
          <p:cNvPr id="1069123" name="Rectangle 1091"/>
          <p:cNvSpPr>
            <a:spLocks noGrp="1" noChangeArrowheads="1"/>
          </p:cNvSpPr>
          <p:nvPr>
            <p:ph type="ctrTitle"/>
          </p:nvPr>
        </p:nvSpPr>
        <p:spPr>
          <a:xfrm>
            <a:off x="990600" y="1752600"/>
            <a:ext cx="7772400" cy="1143000"/>
          </a:xfrm>
        </p:spPr>
        <p:txBody>
          <a:bodyPr/>
          <a:lstStyle>
            <a:lvl1pPr>
              <a:defRPr/>
            </a:lvl1pPr>
          </a:lstStyle>
          <a:p>
            <a:r>
              <a:rPr lang="en-GB"/>
              <a:t>Click to edit Master title style</a:t>
            </a:r>
          </a:p>
        </p:txBody>
      </p:sp>
      <p:sp>
        <p:nvSpPr>
          <p:cNvPr id="1069124" name="Rectangle 1092"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GB"/>
              <a:t>Click to edit Master subtitle style</a:t>
            </a:r>
          </a:p>
        </p:txBody>
      </p:sp>
      <p:sp>
        <p:nvSpPr>
          <p:cNvPr id="69" name="Rectangle 1093"/>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lvl1pPr>
          </a:lstStyle>
          <a:p>
            <a:pPr>
              <a:defRPr/>
            </a:pPr>
            <a:endParaRPr lang="en-GB"/>
          </a:p>
        </p:txBody>
      </p:sp>
      <p:sp>
        <p:nvSpPr>
          <p:cNvPr id="70" name="Rectangle 1094"/>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400"/>
            </a:lvl1pPr>
          </a:lstStyle>
          <a:p>
            <a:pPr>
              <a:defRPr/>
            </a:pPr>
            <a:endParaRPr lang="en-GB"/>
          </a:p>
        </p:txBody>
      </p:sp>
      <p:sp>
        <p:nvSpPr>
          <p:cNvPr id="71" name="Rectangle 1095"/>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400"/>
            </a:lvl1pPr>
          </a:lstStyle>
          <a:p>
            <a:pPr>
              <a:defRPr/>
            </a:pPr>
            <a:fld id="{D020C872-3BC4-4E8F-8435-60B84CF2BB6E}"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Chart Placeholder 2"/>
          <p:cNvSpPr>
            <a:spLocks noGrp="1"/>
          </p:cNvSpPr>
          <p:nvPr>
            <p:ph type="chart" idx="1"/>
          </p:nvPr>
        </p:nvSpPr>
        <p:spPr>
          <a:xfrm>
            <a:off x="838200" y="1905000"/>
            <a:ext cx="7772400" cy="4114800"/>
          </a:xfrm>
        </p:spPr>
        <p:txBody>
          <a:bodyPr/>
          <a:lstStyle/>
          <a:p>
            <a:pPr lvl="0"/>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990600"/>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609600" y="1600200"/>
            <a:ext cx="7772400" cy="4114800"/>
          </a:xfrm>
        </p:spPr>
        <p:txBody>
          <a:bodyPr/>
          <a:lstStyle>
            <a:lvl1pPr>
              <a:defRPr sz="2800"/>
            </a:lvl1pPr>
            <a:lvl2pPr>
              <a:defRPr sz="24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userDrawn="1"/>
        </p:nvGrpSpPr>
        <p:grpSpPr bwMode="auto">
          <a:xfrm>
            <a:off x="0" y="0"/>
            <a:ext cx="9144000" cy="6858000"/>
            <a:chOff x="0" y="0"/>
            <a:chExt cx="5760" cy="4320"/>
          </a:xfrm>
        </p:grpSpPr>
        <p:grpSp>
          <p:nvGrpSpPr>
            <p:cNvPr id="2053" name="Group 3"/>
            <p:cNvGrpSpPr>
              <a:grpSpLocks/>
            </p:cNvGrpSpPr>
            <p:nvPr userDrawn="1"/>
          </p:nvGrpSpPr>
          <p:grpSpPr bwMode="auto">
            <a:xfrm>
              <a:off x="0" y="0"/>
              <a:ext cx="5760" cy="4320"/>
              <a:chOff x="0" y="0"/>
              <a:chExt cx="5760" cy="4320"/>
            </a:xfrm>
          </p:grpSpPr>
          <p:grpSp>
            <p:nvGrpSpPr>
              <p:cNvPr id="2060" name="Group 4"/>
              <p:cNvGrpSpPr>
                <a:grpSpLocks/>
              </p:cNvGrpSpPr>
              <p:nvPr userDrawn="1"/>
            </p:nvGrpSpPr>
            <p:grpSpPr bwMode="auto">
              <a:xfrm>
                <a:off x="0" y="192"/>
                <a:ext cx="5760" cy="4032"/>
                <a:chOff x="0" y="192"/>
                <a:chExt cx="5760" cy="4032"/>
              </a:xfrm>
            </p:grpSpPr>
            <p:sp>
              <p:nvSpPr>
                <p:cNvPr id="1068037" name="Line 5"/>
                <p:cNvSpPr>
                  <a:spLocks noChangeShapeType="1"/>
                </p:cNvSpPr>
                <p:nvPr userDrawn="1"/>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38" name="Line 6"/>
                <p:cNvSpPr>
                  <a:spLocks noChangeShapeType="1"/>
                </p:cNvSpPr>
                <p:nvPr userDrawn="1"/>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39" name="Line 7"/>
                <p:cNvSpPr>
                  <a:spLocks noChangeShapeType="1"/>
                </p:cNvSpPr>
                <p:nvPr userDrawn="1"/>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40" name="Line 8"/>
                <p:cNvSpPr>
                  <a:spLocks noChangeShapeType="1"/>
                </p:cNvSpPr>
                <p:nvPr userDrawn="1"/>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41" name="Line 9"/>
                <p:cNvSpPr>
                  <a:spLocks noChangeShapeType="1"/>
                </p:cNvSpPr>
                <p:nvPr userDrawn="1"/>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42" name="Line 10"/>
                <p:cNvSpPr>
                  <a:spLocks noChangeShapeType="1"/>
                </p:cNvSpPr>
                <p:nvPr userDrawn="1"/>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43" name="Line 11"/>
                <p:cNvSpPr>
                  <a:spLocks noChangeShapeType="1"/>
                </p:cNvSpPr>
                <p:nvPr userDrawn="1"/>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44" name="Line 12"/>
                <p:cNvSpPr>
                  <a:spLocks noChangeShapeType="1"/>
                </p:cNvSpPr>
                <p:nvPr userDrawn="1"/>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45" name="Line 13"/>
                <p:cNvSpPr>
                  <a:spLocks noChangeShapeType="1"/>
                </p:cNvSpPr>
                <p:nvPr userDrawn="1"/>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46" name="Line 14"/>
                <p:cNvSpPr>
                  <a:spLocks noChangeShapeType="1"/>
                </p:cNvSpPr>
                <p:nvPr userDrawn="1"/>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47" name="Line 15"/>
                <p:cNvSpPr>
                  <a:spLocks noChangeShapeType="1"/>
                </p:cNvSpPr>
                <p:nvPr userDrawn="1"/>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48" name="Line 16"/>
                <p:cNvSpPr>
                  <a:spLocks noChangeShapeType="1"/>
                </p:cNvSpPr>
                <p:nvPr userDrawn="1"/>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49" name="Line 17"/>
                <p:cNvSpPr>
                  <a:spLocks noChangeShapeType="1"/>
                </p:cNvSpPr>
                <p:nvPr userDrawn="1"/>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50" name="Line 18"/>
                <p:cNvSpPr>
                  <a:spLocks noChangeShapeType="1"/>
                </p:cNvSpPr>
                <p:nvPr userDrawn="1"/>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51" name="Line 19"/>
                <p:cNvSpPr>
                  <a:spLocks noChangeShapeType="1"/>
                </p:cNvSpPr>
                <p:nvPr userDrawn="1"/>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52" name="Line 20"/>
                <p:cNvSpPr>
                  <a:spLocks noChangeShapeType="1"/>
                </p:cNvSpPr>
                <p:nvPr userDrawn="1"/>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53" name="Line 21"/>
                <p:cNvSpPr>
                  <a:spLocks noChangeShapeType="1"/>
                </p:cNvSpPr>
                <p:nvPr userDrawn="1"/>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54" name="Line 22"/>
                <p:cNvSpPr>
                  <a:spLocks noChangeShapeType="1"/>
                </p:cNvSpPr>
                <p:nvPr userDrawn="1"/>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55" name="Line 23"/>
                <p:cNvSpPr>
                  <a:spLocks noChangeShapeType="1"/>
                </p:cNvSpPr>
                <p:nvPr userDrawn="1"/>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56" name="Line 24"/>
                <p:cNvSpPr>
                  <a:spLocks noChangeShapeType="1"/>
                </p:cNvSpPr>
                <p:nvPr userDrawn="1"/>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57" name="Line 25"/>
                <p:cNvSpPr>
                  <a:spLocks noChangeShapeType="1"/>
                </p:cNvSpPr>
                <p:nvPr userDrawn="1"/>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58" name="Line 26"/>
                <p:cNvSpPr>
                  <a:spLocks noChangeShapeType="1"/>
                </p:cNvSpPr>
                <p:nvPr userDrawn="1"/>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grpSp>
            <p:nvGrpSpPr>
              <p:cNvPr id="2061" name="Group 27"/>
              <p:cNvGrpSpPr>
                <a:grpSpLocks/>
              </p:cNvGrpSpPr>
              <p:nvPr userDrawn="1"/>
            </p:nvGrpSpPr>
            <p:grpSpPr bwMode="auto">
              <a:xfrm>
                <a:off x="192" y="0"/>
                <a:ext cx="5376" cy="4320"/>
                <a:chOff x="192" y="0"/>
                <a:chExt cx="5376" cy="4320"/>
              </a:xfrm>
            </p:grpSpPr>
            <p:sp>
              <p:nvSpPr>
                <p:cNvPr id="1068060" name="Line 28"/>
                <p:cNvSpPr>
                  <a:spLocks noChangeShapeType="1"/>
                </p:cNvSpPr>
                <p:nvPr userDrawn="1"/>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61" name="Line 29"/>
                <p:cNvSpPr>
                  <a:spLocks noChangeShapeType="1"/>
                </p:cNvSpPr>
                <p:nvPr userDrawn="1"/>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62" name="Line 30"/>
                <p:cNvSpPr>
                  <a:spLocks noChangeShapeType="1"/>
                </p:cNvSpPr>
                <p:nvPr userDrawn="1"/>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63" name="Line 31"/>
                <p:cNvSpPr>
                  <a:spLocks noChangeShapeType="1"/>
                </p:cNvSpPr>
                <p:nvPr userDrawn="1"/>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64" name="Line 32"/>
                <p:cNvSpPr>
                  <a:spLocks noChangeShapeType="1"/>
                </p:cNvSpPr>
                <p:nvPr userDrawn="1"/>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65" name="Line 33"/>
                <p:cNvSpPr>
                  <a:spLocks noChangeShapeType="1"/>
                </p:cNvSpPr>
                <p:nvPr userDrawn="1"/>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66" name="Line 34"/>
                <p:cNvSpPr>
                  <a:spLocks noChangeShapeType="1"/>
                </p:cNvSpPr>
                <p:nvPr userDrawn="1"/>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67" name="Line 35"/>
                <p:cNvSpPr>
                  <a:spLocks noChangeShapeType="1"/>
                </p:cNvSpPr>
                <p:nvPr userDrawn="1"/>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68" name="Line 36"/>
                <p:cNvSpPr>
                  <a:spLocks noChangeShapeType="1"/>
                </p:cNvSpPr>
                <p:nvPr userDrawn="1"/>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69" name="Line 37"/>
                <p:cNvSpPr>
                  <a:spLocks noChangeShapeType="1"/>
                </p:cNvSpPr>
                <p:nvPr userDrawn="1"/>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70" name="Line 38"/>
                <p:cNvSpPr>
                  <a:spLocks noChangeShapeType="1"/>
                </p:cNvSpPr>
                <p:nvPr userDrawn="1"/>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71" name="Line 39"/>
                <p:cNvSpPr>
                  <a:spLocks noChangeShapeType="1"/>
                </p:cNvSpPr>
                <p:nvPr userDrawn="1"/>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72" name="Line 40"/>
                <p:cNvSpPr>
                  <a:spLocks noChangeShapeType="1"/>
                </p:cNvSpPr>
                <p:nvPr userDrawn="1"/>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73" name="Line 41"/>
                <p:cNvSpPr>
                  <a:spLocks noChangeShapeType="1"/>
                </p:cNvSpPr>
                <p:nvPr userDrawn="1"/>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74" name="Line 42"/>
                <p:cNvSpPr>
                  <a:spLocks noChangeShapeType="1"/>
                </p:cNvSpPr>
                <p:nvPr userDrawn="1"/>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75" name="Line 43"/>
                <p:cNvSpPr>
                  <a:spLocks noChangeShapeType="1"/>
                </p:cNvSpPr>
                <p:nvPr userDrawn="1"/>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76" name="Line 44"/>
                <p:cNvSpPr>
                  <a:spLocks noChangeShapeType="1"/>
                </p:cNvSpPr>
                <p:nvPr userDrawn="1"/>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77" name="Line 45"/>
                <p:cNvSpPr>
                  <a:spLocks noChangeShapeType="1"/>
                </p:cNvSpPr>
                <p:nvPr userDrawn="1"/>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78" name="Line 46"/>
                <p:cNvSpPr>
                  <a:spLocks noChangeShapeType="1"/>
                </p:cNvSpPr>
                <p:nvPr userDrawn="1"/>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79" name="Line 47"/>
                <p:cNvSpPr>
                  <a:spLocks noChangeShapeType="1"/>
                </p:cNvSpPr>
                <p:nvPr userDrawn="1"/>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80" name="Line 48"/>
                <p:cNvSpPr>
                  <a:spLocks noChangeShapeType="1"/>
                </p:cNvSpPr>
                <p:nvPr userDrawn="1"/>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81" name="Line 49"/>
                <p:cNvSpPr>
                  <a:spLocks noChangeShapeType="1"/>
                </p:cNvSpPr>
                <p:nvPr userDrawn="1"/>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82" name="Line 50"/>
                <p:cNvSpPr>
                  <a:spLocks noChangeShapeType="1"/>
                </p:cNvSpPr>
                <p:nvPr userDrawn="1"/>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83" name="Line 51"/>
                <p:cNvSpPr>
                  <a:spLocks noChangeShapeType="1"/>
                </p:cNvSpPr>
                <p:nvPr userDrawn="1"/>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84" name="Line 52"/>
                <p:cNvSpPr>
                  <a:spLocks noChangeShapeType="1"/>
                </p:cNvSpPr>
                <p:nvPr userDrawn="1"/>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85" name="Line 53"/>
                <p:cNvSpPr>
                  <a:spLocks noChangeShapeType="1"/>
                </p:cNvSpPr>
                <p:nvPr userDrawn="1"/>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86" name="Line 54"/>
                <p:cNvSpPr>
                  <a:spLocks noChangeShapeType="1"/>
                </p:cNvSpPr>
                <p:nvPr userDrawn="1"/>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87" name="Line 55"/>
                <p:cNvSpPr>
                  <a:spLocks noChangeShapeType="1"/>
                </p:cNvSpPr>
                <p:nvPr userDrawn="1"/>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068088" name="Line 56"/>
                <p:cNvSpPr>
                  <a:spLocks noChangeShapeType="1"/>
                </p:cNvSpPr>
                <p:nvPr userDrawn="1"/>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grpSp>
        <p:sp>
          <p:nvSpPr>
            <p:cNvPr id="1068089" name="Rectangle 57" descr="60%"/>
            <p:cNvSpPr>
              <a:spLocks noChangeArrowheads="1"/>
            </p:cNvSpPr>
            <p:nvPr userDrawn="1"/>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defRPr/>
              </a:pPr>
              <a:endParaRPr lang="en-US"/>
            </a:p>
          </p:txBody>
        </p:sp>
        <p:sp>
          <p:nvSpPr>
            <p:cNvPr id="1068090" name="Line 58"/>
            <p:cNvSpPr>
              <a:spLocks noChangeShapeType="1"/>
            </p:cNvSpPr>
            <p:nvPr userDrawn="1"/>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p>
          </p:txBody>
        </p:sp>
        <p:grpSp>
          <p:nvGrpSpPr>
            <p:cNvPr id="2056" name="Group 59"/>
            <p:cNvGrpSpPr>
              <a:grpSpLocks/>
            </p:cNvGrpSpPr>
            <p:nvPr userDrawn="1"/>
          </p:nvGrpSpPr>
          <p:grpSpPr bwMode="auto">
            <a:xfrm>
              <a:off x="261" y="892"/>
              <a:ext cx="1124" cy="1464"/>
              <a:chOff x="96" y="916"/>
              <a:chExt cx="2208" cy="2876"/>
            </a:xfrm>
          </p:grpSpPr>
          <p:sp>
            <p:nvSpPr>
              <p:cNvPr id="1068092" name="Line 60"/>
              <p:cNvSpPr>
                <a:spLocks noChangeShapeType="1"/>
              </p:cNvSpPr>
              <p:nvPr userDrawn="1"/>
            </p:nvSpPr>
            <p:spPr bwMode="ltGray">
              <a:xfrm flipH="1">
                <a:off x="96" y="1038"/>
                <a:ext cx="2208" cy="0"/>
              </a:xfrm>
              <a:prstGeom prst="line">
                <a:avLst/>
              </a:prstGeom>
              <a:noFill/>
              <a:ln w="9525">
                <a:solidFill>
                  <a:schemeClr val="hlink"/>
                </a:solidFill>
                <a:round/>
                <a:headEnd/>
                <a:tailEnd/>
              </a:ln>
              <a:effectLst/>
            </p:spPr>
            <p:txBody>
              <a:bodyPr wrap="none" anchor="ctr"/>
              <a:lstStyle/>
              <a:p>
                <a:pPr>
                  <a:defRPr/>
                </a:pPr>
                <a:endParaRPr lang="en-US"/>
              </a:p>
            </p:txBody>
          </p:sp>
          <p:sp>
            <p:nvSpPr>
              <p:cNvPr id="1068093" name="Line 61"/>
              <p:cNvSpPr>
                <a:spLocks noChangeShapeType="1"/>
              </p:cNvSpPr>
              <p:nvPr userDrawn="1"/>
            </p:nvSpPr>
            <p:spPr bwMode="ltGray">
              <a:xfrm>
                <a:off x="336" y="920"/>
                <a:ext cx="0" cy="2872"/>
              </a:xfrm>
              <a:prstGeom prst="line">
                <a:avLst/>
              </a:prstGeom>
              <a:noFill/>
              <a:ln w="9525">
                <a:solidFill>
                  <a:schemeClr val="hlink"/>
                </a:solidFill>
                <a:round/>
                <a:headEnd/>
                <a:tailEnd/>
              </a:ln>
              <a:effectLst/>
            </p:spPr>
            <p:txBody>
              <a:bodyPr wrap="none" anchor="ctr"/>
              <a:lstStyle/>
              <a:p>
                <a:pPr>
                  <a:defRPr/>
                </a:pPr>
                <a:endParaRPr lang="en-US"/>
              </a:p>
            </p:txBody>
          </p:sp>
          <p:sp>
            <p:nvSpPr>
              <p:cNvPr id="1068094" name="Arc 62"/>
              <p:cNvSpPr>
                <a:spLocks/>
              </p:cNvSpPr>
              <p:nvPr userDrawn="1"/>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sp>
        <p:nvSpPr>
          <p:cNvPr id="2051" name="Rectangle 63"/>
          <p:cNvSpPr>
            <a:spLocks noGrp="1" noChangeArrowheads="1"/>
          </p:cNvSpPr>
          <p:nvPr>
            <p:ph type="title"/>
          </p:nvPr>
        </p:nvSpPr>
        <p:spPr bwMode="auto">
          <a:xfrm>
            <a:off x="609600" y="3048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a:t>Click to edit Master title style</a:t>
            </a:r>
          </a:p>
        </p:txBody>
      </p:sp>
      <p:sp>
        <p:nvSpPr>
          <p:cNvPr id="2052"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cSld>
  <p:clrMap bg1="lt1" tx1="dk1" bg2="lt2" tx2="dk2" accent1="accent1" accent2="accent2" accent3="accent3" accent4="accent4" accent5="accent5" accent6="accent6" hlink="hlink" folHlink="folHlink"/>
  <p:sldLayoutIdLst>
    <p:sldLayoutId id="2147483749"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www.songli.io/courses/advos23/slid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algn="ctr"/>
            <a:r>
              <a:rPr lang="en-US" dirty="0"/>
              <a:t>Course Overview</a:t>
            </a:r>
          </a:p>
        </p:txBody>
      </p:sp>
      <p:sp>
        <p:nvSpPr>
          <p:cNvPr id="4099" name="Rectangle 3" descr="Rectangle: Click to edit Master text styles&#10;Second level&#10;Third level&#10;Fourth level&#10;Fifth level"/>
          <p:cNvSpPr>
            <a:spLocks noGrp="1" noChangeArrowheads="1"/>
          </p:cNvSpPr>
          <p:nvPr>
            <p:ph type="subTitle" idx="1"/>
          </p:nvPr>
        </p:nvSpPr>
        <p:spPr>
          <a:xfrm>
            <a:off x="1981200" y="3309938"/>
            <a:ext cx="5410200" cy="1752600"/>
          </a:xfrm>
        </p:spPr>
        <p:txBody>
          <a:bodyPr/>
          <a:lstStyle/>
          <a:p>
            <a:pPr algn="ctr"/>
            <a:r>
              <a:rPr lang="en-US" dirty="0"/>
              <a:t>Presenter: </a:t>
            </a:r>
            <a:r>
              <a:rPr lang="en-US" altLang="zh-CN" dirty="0"/>
              <a:t>Song Li</a:t>
            </a:r>
            <a:endParaRPr lang="en-US" dirty="0"/>
          </a:p>
        </p:txBody>
      </p:sp>
      <p:sp>
        <p:nvSpPr>
          <p:cNvPr id="4100" name="Text Box 4"/>
          <p:cNvSpPr txBox="1">
            <a:spLocks noChangeArrowheads="1"/>
          </p:cNvSpPr>
          <p:nvPr/>
        </p:nvSpPr>
        <p:spPr bwMode="auto">
          <a:xfrm>
            <a:off x="228600" y="147638"/>
            <a:ext cx="4572000" cy="400050"/>
          </a:xfrm>
          <a:prstGeom prst="rect">
            <a:avLst/>
          </a:prstGeom>
          <a:noFill/>
          <a:ln w="9525">
            <a:noFill/>
            <a:miter lim="800000"/>
            <a:headEnd/>
            <a:tailEnd/>
          </a:ln>
        </p:spPr>
        <p:txBody>
          <a:bodyPr>
            <a:spAutoFit/>
          </a:bodyPr>
          <a:lstStyle/>
          <a:p>
            <a:pPr>
              <a:spcBef>
                <a:spcPct val="50000"/>
              </a:spcBef>
            </a:pPr>
            <a:r>
              <a:rPr lang="en-US" dirty="0">
                <a:latin typeface="Arial" charset="0"/>
              </a:rPr>
              <a:t>Zhejiang University</a:t>
            </a:r>
            <a:endParaRPr lang="en-US" dirty="0">
              <a:latin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838200" y="490538"/>
            <a:ext cx="7645400" cy="576262"/>
          </a:xfrm>
        </p:spPr>
        <p:txBody>
          <a:bodyPr/>
          <a:lstStyle/>
          <a:p>
            <a:pPr eaLnBrk="1" hangingPunct="1"/>
            <a:r>
              <a:rPr lang="en-US" dirty="0">
                <a:latin typeface="Arial" charset="0"/>
                <a:ea typeface="MS PGothic" charset="0"/>
              </a:rPr>
              <a:t>Computer System Structure</a:t>
            </a:r>
          </a:p>
        </p:txBody>
      </p:sp>
      <p:sp>
        <p:nvSpPr>
          <p:cNvPr id="7171" name="Rectangle 3"/>
          <p:cNvSpPr>
            <a:spLocks noGrp="1" noChangeArrowheads="1"/>
          </p:cNvSpPr>
          <p:nvPr>
            <p:ph type="body" idx="4294967295"/>
          </p:nvPr>
        </p:nvSpPr>
        <p:spPr>
          <a:xfrm>
            <a:off x="609600" y="1371600"/>
            <a:ext cx="8839200" cy="4483100"/>
          </a:xfrm>
        </p:spPr>
        <p:txBody>
          <a:bodyPr/>
          <a:lstStyle/>
          <a:p>
            <a:r>
              <a:rPr lang="en-US" sz="2800" dirty="0">
                <a:latin typeface="Helvetica" charset="0"/>
                <a:ea typeface="MS PGothic" charset="0"/>
              </a:rPr>
              <a:t>Computer system can be divided into four components:</a:t>
            </a:r>
          </a:p>
          <a:p>
            <a:pPr lvl="1"/>
            <a:r>
              <a:rPr lang="en-US" sz="2400" dirty="0">
                <a:latin typeface="Helvetica" charset="0"/>
                <a:ea typeface="MS PGothic" charset="0"/>
              </a:rPr>
              <a:t>Hardware – provides basic computing resources</a:t>
            </a:r>
          </a:p>
          <a:p>
            <a:pPr lvl="2"/>
            <a:r>
              <a:rPr lang="en-US" sz="2000" dirty="0">
                <a:latin typeface="Helvetica" charset="0"/>
                <a:ea typeface="MS PGothic" charset="0"/>
              </a:rPr>
              <a:t>CPU, memory, I/O devices</a:t>
            </a:r>
          </a:p>
          <a:p>
            <a:pPr lvl="1"/>
            <a:r>
              <a:rPr lang="en-US" sz="2400" dirty="0">
                <a:latin typeface="Helvetica" charset="0"/>
                <a:ea typeface="MS PGothic" charset="0"/>
              </a:rPr>
              <a:t>Operating system</a:t>
            </a:r>
          </a:p>
          <a:p>
            <a:pPr lvl="2"/>
            <a:r>
              <a:rPr lang="en-US" sz="2000" dirty="0">
                <a:latin typeface="Helvetica" charset="0"/>
                <a:ea typeface="MS PGothic" charset="0"/>
              </a:rPr>
              <a:t>Controls and coordinates use of hardware among various applications and users</a:t>
            </a:r>
          </a:p>
          <a:p>
            <a:pPr lvl="1"/>
            <a:r>
              <a:rPr lang="en-US" sz="2400" dirty="0">
                <a:latin typeface="Helvetica" charset="0"/>
                <a:ea typeface="MS PGothic" charset="0"/>
              </a:rPr>
              <a:t>Application programs – define the ways in which the system resources are used to solve the computing problems of the users</a:t>
            </a:r>
          </a:p>
          <a:p>
            <a:pPr lvl="2"/>
            <a:r>
              <a:rPr lang="en-US" sz="2000" dirty="0">
                <a:latin typeface="Helvetica" charset="0"/>
                <a:ea typeface="MS PGothic" charset="0"/>
              </a:rPr>
              <a:t>Word processors, compilers, web browsers, database systems, video games</a:t>
            </a:r>
          </a:p>
          <a:p>
            <a:pPr lvl="1"/>
            <a:r>
              <a:rPr lang="en-US" sz="2400" dirty="0">
                <a:latin typeface="Helvetica" charset="0"/>
                <a:ea typeface="MS PGothic" charset="0"/>
              </a:rPr>
              <a:t>Users</a:t>
            </a:r>
          </a:p>
          <a:p>
            <a:pPr lvl="2"/>
            <a:r>
              <a:rPr lang="en-US" sz="2000" dirty="0">
                <a:latin typeface="Helvetica" charset="0"/>
                <a:ea typeface="MS PGothic" charset="0"/>
              </a:rPr>
              <a:t>People, machines, other computers</a:t>
            </a:r>
          </a:p>
        </p:txBody>
      </p:sp>
    </p:spTree>
    <p:extLst>
      <p:ext uri="{BB962C8B-B14F-4D97-AF65-F5344CB8AC3E}">
        <p14:creationId xmlns:p14="http://schemas.microsoft.com/office/powerpoint/2010/main" val="1844142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844550" y="120650"/>
            <a:ext cx="8229600" cy="576263"/>
          </a:xfrm>
        </p:spPr>
        <p:txBody>
          <a:bodyPr/>
          <a:lstStyle/>
          <a:p>
            <a:pPr eaLnBrk="1" hangingPunct="1"/>
            <a:r>
              <a:rPr lang="en-US" sz="2800">
                <a:latin typeface="Arial" charset="0"/>
                <a:ea typeface="MS PGothic" charset="0"/>
              </a:rPr>
              <a:t>Four Components of a Computer System</a:t>
            </a:r>
          </a:p>
        </p:txBody>
      </p:sp>
      <p:pic>
        <p:nvPicPr>
          <p:cNvPr id="819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1533525"/>
            <a:ext cx="5448300" cy="434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7441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xfrm>
            <a:off x="457200" y="533400"/>
            <a:ext cx="8229600" cy="576262"/>
          </a:xfrm>
        </p:spPr>
        <p:txBody>
          <a:bodyPr/>
          <a:lstStyle/>
          <a:p>
            <a:r>
              <a:rPr lang="en-US" dirty="0">
                <a:latin typeface="Arial" charset="0"/>
                <a:ea typeface="MS PGothic" charset="0"/>
              </a:rPr>
              <a:t>What Operating Systems Do</a:t>
            </a:r>
          </a:p>
        </p:txBody>
      </p:sp>
      <p:sp>
        <p:nvSpPr>
          <p:cNvPr id="9219" name="Content Placeholder 2"/>
          <p:cNvSpPr>
            <a:spLocks noGrp="1"/>
          </p:cNvSpPr>
          <p:nvPr>
            <p:ph idx="4294967295"/>
          </p:nvPr>
        </p:nvSpPr>
        <p:spPr>
          <a:xfrm>
            <a:off x="806450" y="1233488"/>
            <a:ext cx="8185150" cy="4530725"/>
          </a:xfrm>
        </p:spPr>
        <p:txBody>
          <a:bodyPr/>
          <a:lstStyle/>
          <a:p>
            <a:r>
              <a:rPr lang="en-US" sz="2400" dirty="0">
                <a:latin typeface="Helvetica" charset="0"/>
                <a:ea typeface="MS PGothic" charset="0"/>
              </a:rPr>
              <a:t>Depends on the point of view</a:t>
            </a:r>
          </a:p>
          <a:p>
            <a:r>
              <a:rPr lang="en-US" sz="2400" dirty="0">
                <a:latin typeface="Helvetica" charset="0"/>
                <a:ea typeface="MS PGothic" charset="0"/>
              </a:rPr>
              <a:t>Users want convenience, </a:t>
            </a:r>
            <a:r>
              <a:rPr lang="en-US" sz="2400" b="1" dirty="0">
                <a:solidFill>
                  <a:srgbClr val="3366FF"/>
                </a:solidFill>
                <a:latin typeface="Helvetica" charset="0"/>
                <a:ea typeface="MS PGothic" charset="0"/>
              </a:rPr>
              <a:t>ease</a:t>
            </a:r>
            <a:r>
              <a:rPr lang="en-US" sz="2400" dirty="0">
                <a:solidFill>
                  <a:srgbClr val="3366FF"/>
                </a:solidFill>
                <a:latin typeface="Helvetica" charset="0"/>
                <a:ea typeface="MS PGothic" charset="0"/>
              </a:rPr>
              <a:t> </a:t>
            </a:r>
            <a:r>
              <a:rPr lang="en-US" sz="2400" b="1" dirty="0">
                <a:solidFill>
                  <a:srgbClr val="3366FF"/>
                </a:solidFill>
                <a:latin typeface="Helvetica" charset="0"/>
                <a:ea typeface="MS PGothic" charset="0"/>
              </a:rPr>
              <a:t>of</a:t>
            </a:r>
            <a:r>
              <a:rPr lang="en-US" sz="2400" dirty="0">
                <a:solidFill>
                  <a:srgbClr val="3366FF"/>
                </a:solidFill>
                <a:latin typeface="Helvetica" charset="0"/>
                <a:ea typeface="MS PGothic" charset="0"/>
              </a:rPr>
              <a:t> </a:t>
            </a:r>
            <a:r>
              <a:rPr lang="en-US" sz="2400" b="1" dirty="0">
                <a:solidFill>
                  <a:srgbClr val="3366FF"/>
                </a:solidFill>
                <a:latin typeface="Helvetica" charset="0"/>
                <a:ea typeface="MS PGothic" charset="0"/>
              </a:rPr>
              <a:t>use </a:t>
            </a:r>
            <a:r>
              <a:rPr lang="en-US" sz="2400" dirty="0">
                <a:latin typeface="Helvetica" charset="0"/>
                <a:ea typeface="MS PGothic" charset="0"/>
              </a:rPr>
              <a:t>and</a:t>
            </a:r>
            <a:r>
              <a:rPr lang="en-US" sz="2400" b="1" dirty="0">
                <a:solidFill>
                  <a:srgbClr val="3366FF"/>
                </a:solidFill>
                <a:latin typeface="Helvetica" charset="0"/>
                <a:ea typeface="MS PGothic" charset="0"/>
              </a:rPr>
              <a:t> good performance </a:t>
            </a:r>
          </a:p>
          <a:p>
            <a:pPr lvl="1"/>
            <a:r>
              <a:rPr lang="en-US" sz="2400" dirty="0">
                <a:latin typeface="Helvetica" charset="0"/>
                <a:ea typeface="MS PGothic" charset="0"/>
              </a:rPr>
              <a:t>Don</a:t>
            </a:r>
            <a:r>
              <a:rPr lang="ja-JP" altLang="en-US" sz="2400" dirty="0">
                <a:latin typeface="Helvetica" charset="0"/>
                <a:ea typeface="MS PGothic" charset="0"/>
              </a:rPr>
              <a:t>’</a:t>
            </a:r>
            <a:r>
              <a:rPr lang="en-US" altLang="ja-JP" sz="2400" dirty="0">
                <a:latin typeface="Helvetica" charset="0"/>
                <a:ea typeface="MS PGothic" charset="0"/>
              </a:rPr>
              <a:t>t care about </a:t>
            </a:r>
            <a:r>
              <a:rPr lang="en-US" altLang="ja-JP" sz="2400" b="1" dirty="0">
                <a:solidFill>
                  <a:srgbClr val="3366FF"/>
                </a:solidFill>
                <a:latin typeface="Helvetica" charset="0"/>
                <a:ea typeface="MS PGothic" charset="0"/>
              </a:rPr>
              <a:t>resource</a:t>
            </a:r>
            <a:r>
              <a:rPr lang="en-US" altLang="ja-JP" sz="2400" dirty="0">
                <a:solidFill>
                  <a:srgbClr val="3366FF"/>
                </a:solidFill>
                <a:latin typeface="Helvetica" charset="0"/>
                <a:ea typeface="MS PGothic" charset="0"/>
              </a:rPr>
              <a:t> </a:t>
            </a:r>
            <a:r>
              <a:rPr lang="en-US" altLang="ja-JP" sz="2400" b="1" dirty="0">
                <a:solidFill>
                  <a:srgbClr val="3366FF"/>
                </a:solidFill>
                <a:latin typeface="Helvetica" charset="0"/>
                <a:ea typeface="MS PGothic" charset="0"/>
              </a:rPr>
              <a:t>utilization</a:t>
            </a:r>
          </a:p>
          <a:p>
            <a:r>
              <a:rPr lang="en-US" sz="2400" dirty="0">
                <a:latin typeface="Helvetica" charset="0"/>
                <a:ea typeface="MS PGothic" charset="0"/>
              </a:rPr>
              <a:t>But shared computer such as </a:t>
            </a:r>
            <a:r>
              <a:rPr lang="en-US" sz="2400" b="1" dirty="0">
                <a:solidFill>
                  <a:srgbClr val="3366FF"/>
                </a:solidFill>
                <a:latin typeface="Helvetica" charset="0"/>
                <a:ea typeface="MS PGothic" charset="0"/>
              </a:rPr>
              <a:t>mainframe</a:t>
            </a:r>
            <a:r>
              <a:rPr lang="en-US" sz="2400" dirty="0">
                <a:latin typeface="Helvetica" charset="0"/>
                <a:ea typeface="MS PGothic" charset="0"/>
              </a:rPr>
              <a:t> or </a:t>
            </a:r>
            <a:r>
              <a:rPr lang="en-US" sz="2400" b="1" dirty="0">
                <a:solidFill>
                  <a:srgbClr val="3366FF"/>
                </a:solidFill>
                <a:latin typeface="Helvetica" charset="0"/>
                <a:ea typeface="MS PGothic" charset="0"/>
              </a:rPr>
              <a:t>minicomputer</a:t>
            </a:r>
            <a:r>
              <a:rPr lang="en-US" sz="2400" dirty="0">
                <a:latin typeface="Helvetica" charset="0"/>
                <a:ea typeface="MS PGothic" charset="0"/>
              </a:rPr>
              <a:t> must keep all users happy</a:t>
            </a:r>
          </a:p>
          <a:p>
            <a:r>
              <a:rPr lang="en-US" sz="2400" dirty="0">
                <a:latin typeface="Helvetica" charset="0"/>
                <a:ea typeface="MS PGothic" charset="0"/>
              </a:rPr>
              <a:t>Users of dedicate systems such as </a:t>
            </a:r>
            <a:r>
              <a:rPr lang="en-US" sz="2400" b="1" dirty="0">
                <a:solidFill>
                  <a:srgbClr val="3366FF"/>
                </a:solidFill>
                <a:latin typeface="Helvetica" charset="0"/>
                <a:ea typeface="MS PGothic" charset="0"/>
              </a:rPr>
              <a:t>workstations</a:t>
            </a:r>
            <a:r>
              <a:rPr lang="en-US" sz="2400" dirty="0">
                <a:latin typeface="Helvetica" charset="0"/>
                <a:ea typeface="MS PGothic" charset="0"/>
              </a:rPr>
              <a:t> have dedicated resources but frequently use shared resources from </a:t>
            </a:r>
            <a:r>
              <a:rPr lang="en-US" sz="2400" b="1" dirty="0">
                <a:solidFill>
                  <a:srgbClr val="3366FF"/>
                </a:solidFill>
                <a:latin typeface="Helvetica" charset="0"/>
                <a:ea typeface="MS PGothic" charset="0"/>
              </a:rPr>
              <a:t>servers</a:t>
            </a:r>
          </a:p>
          <a:p>
            <a:r>
              <a:rPr lang="en-US" sz="2400" dirty="0">
                <a:solidFill>
                  <a:srgbClr val="000000"/>
                </a:solidFill>
                <a:latin typeface="Helvetica" charset="0"/>
                <a:ea typeface="MS PGothic" charset="0"/>
              </a:rPr>
              <a:t>Handheld computers are resource poor, optimized for usability and battery life</a:t>
            </a:r>
          </a:p>
          <a:p>
            <a:r>
              <a:rPr lang="en-US" sz="2400" dirty="0">
                <a:solidFill>
                  <a:srgbClr val="000000"/>
                </a:solidFill>
                <a:latin typeface="Helvetica" charset="0"/>
                <a:ea typeface="MS PGothic" charset="0"/>
              </a:rPr>
              <a:t>Some computers have little or no user interface, such as embedded computers in devices and automobiles</a:t>
            </a:r>
          </a:p>
        </p:txBody>
      </p:sp>
    </p:spTree>
    <p:extLst>
      <p:ext uri="{BB962C8B-B14F-4D97-AF65-F5344CB8AC3E}">
        <p14:creationId xmlns:p14="http://schemas.microsoft.com/office/powerpoint/2010/main" val="3905425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990600" y="533400"/>
            <a:ext cx="7510462" cy="576262"/>
          </a:xfrm>
        </p:spPr>
        <p:txBody>
          <a:bodyPr/>
          <a:lstStyle/>
          <a:p>
            <a:pPr eaLnBrk="1" hangingPunct="1"/>
            <a:r>
              <a:rPr lang="en-US" dirty="0">
                <a:latin typeface="Arial" charset="0"/>
                <a:ea typeface="MS PGothic" charset="0"/>
              </a:rPr>
              <a:t>Operating System Definition</a:t>
            </a:r>
          </a:p>
        </p:txBody>
      </p:sp>
      <p:sp>
        <p:nvSpPr>
          <p:cNvPr id="10243" name="Rectangle 3"/>
          <p:cNvSpPr>
            <a:spLocks noGrp="1" noChangeArrowheads="1"/>
          </p:cNvSpPr>
          <p:nvPr>
            <p:ph type="body" idx="4294967295"/>
          </p:nvPr>
        </p:nvSpPr>
        <p:spPr>
          <a:xfrm>
            <a:off x="827088" y="1028700"/>
            <a:ext cx="6638925" cy="4265613"/>
          </a:xfrm>
        </p:spPr>
        <p:txBody>
          <a:bodyPr/>
          <a:lstStyle/>
          <a:p>
            <a:pPr>
              <a:buFont typeface="Monotype Sorts" charset="0"/>
              <a:buNone/>
            </a:pPr>
            <a:endParaRPr lang="en-US">
              <a:latin typeface="Helvetica" charset="0"/>
              <a:ea typeface="MS PGothic" charset="0"/>
            </a:endParaRPr>
          </a:p>
          <a:p>
            <a:r>
              <a:rPr lang="en-US">
                <a:latin typeface="Helvetica" charset="0"/>
                <a:ea typeface="MS PGothic" charset="0"/>
              </a:rPr>
              <a:t>OS is a </a:t>
            </a:r>
            <a:r>
              <a:rPr lang="en-US" b="1">
                <a:solidFill>
                  <a:srgbClr val="3366FF"/>
                </a:solidFill>
                <a:latin typeface="Helvetica" charset="0"/>
                <a:ea typeface="MS PGothic" charset="0"/>
              </a:rPr>
              <a:t>resource allocator</a:t>
            </a:r>
          </a:p>
          <a:p>
            <a:pPr lvl="1"/>
            <a:r>
              <a:rPr lang="en-US">
                <a:latin typeface="Helvetica" charset="0"/>
                <a:ea typeface="MS PGothic" charset="0"/>
              </a:rPr>
              <a:t>Manages all resources</a:t>
            </a:r>
          </a:p>
          <a:p>
            <a:pPr lvl="1"/>
            <a:r>
              <a:rPr lang="en-US">
                <a:latin typeface="Helvetica" charset="0"/>
                <a:ea typeface="MS PGothic" charset="0"/>
              </a:rPr>
              <a:t>Decides between conflicting requests for efficient and fair resource use</a:t>
            </a:r>
          </a:p>
          <a:p>
            <a:r>
              <a:rPr lang="en-US">
                <a:latin typeface="Helvetica" charset="0"/>
                <a:ea typeface="MS PGothic" charset="0"/>
              </a:rPr>
              <a:t>OS is a </a:t>
            </a:r>
            <a:r>
              <a:rPr lang="en-US" b="1">
                <a:solidFill>
                  <a:srgbClr val="3366FF"/>
                </a:solidFill>
                <a:latin typeface="Helvetica" charset="0"/>
                <a:ea typeface="MS PGothic" charset="0"/>
              </a:rPr>
              <a:t>control program</a:t>
            </a:r>
          </a:p>
          <a:p>
            <a:pPr lvl="1"/>
            <a:r>
              <a:rPr lang="en-US">
                <a:latin typeface="Helvetica" charset="0"/>
                <a:ea typeface="MS PGothic" charset="0"/>
              </a:rPr>
              <a:t>Controls execution of programs to prevent errors and improper use of the computer</a:t>
            </a:r>
          </a:p>
        </p:txBody>
      </p:sp>
    </p:spTree>
    <p:extLst>
      <p:ext uri="{BB962C8B-B14F-4D97-AF65-F5344CB8AC3E}">
        <p14:creationId xmlns:p14="http://schemas.microsoft.com/office/powerpoint/2010/main" val="2008766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76200" y="381000"/>
            <a:ext cx="9525000" cy="576262"/>
          </a:xfrm>
        </p:spPr>
        <p:txBody>
          <a:bodyPr/>
          <a:lstStyle/>
          <a:p>
            <a:pPr eaLnBrk="1" hangingPunct="1"/>
            <a:r>
              <a:rPr lang="en-US" dirty="0">
                <a:latin typeface="Arial" charset="0"/>
                <a:ea typeface="MS PGothic" charset="0"/>
              </a:rPr>
              <a:t>Operating System Definition (Cont.)</a:t>
            </a:r>
          </a:p>
        </p:txBody>
      </p:sp>
      <p:sp>
        <p:nvSpPr>
          <p:cNvPr id="11267" name="Rectangle 3"/>
          <p:cNvSpPr>
            <a:spLocks noGrp="1" noChangeArrowheads="1"/>
          </p:cNvSpPr>
          <p:nvPr>
            <p:ph type="body" idx="4294967295"/>
          </p:nvPr>
        </p:nvSpPr>
        <p:spPr>
          <a:xfrm>
            <a:off x="228600" y="1398587"/>
            <a:ext cx="8839200" cy="4545013"/>
          </a:xfrm>
        </p:spPr>
        <p:txBody>
          <a:bodyPr/>
          <a:lstStyle/>
          <a:p>
            <a:r>
              <a:rPr lang="en-US" dirty="0">
                <a:latin typeface="Helvetica" charset="0"/>
                <a:ea typeface="MS PGothic" charset="0"/>
              </a:rPr>
              <a:t>No universally accepted definition</a:t>
            </a:r>
          </a:p>
          <a:p>
            <a:r>
              <a:rPr lang="ja-JP" altLang="en-US" dirty="0">
                <a:latin typeface="Helvetica" charset="0"/>
                <a:ea typeface="MS PGothic" charset="0"/>
              </a:rPr>
              <a:t>“</a:t>
            </a:r>
            <a:r>
              <a:rPr lang="en-US" altLang="ja-JP" dirty="0">
                <a:latin typeface="Helvetica" charset="0"/>
                <a:ea typeface="MS PGothic" charset="0"/>
              </a:rPr>
              <a:t>Everything a vendor ships when you order an operating system</a:t>
            </a:r>
            <a:r>
              <a:rPr lang="ja-JP" altLang="en-US" dirty="0">
                <a:latin typeface="Helvetica" charset="0"/>
                <a:ea typeface="MS PGothic" charset="0"/>
              </a:rPr>
              <a:t>”</a:t>
            </a:r>
            <a:r>
              <a:rPr lang="en-US" altLang="ja-JP" dirty="0">
                <a:latin typeface="Helvetica" charset="0"/>
                <a:ea typeface="MS PGothic" charset="0"/>
              </a:rPr>
              <a:t> is a good approximation</a:t>
            </a:r>
          </a:p>
          <a:p>
            <a:pPr lvl="1"/>
            <a:r>
              <a:rPr lang="en-US" dirty="0">
                <a:latin typeface="Helvetica" charset="0"/>
                <a:ea typeface="MS PGothic" charset="0"/>
              </a:rPr>
              <a:t>But varies wildly</a:t>
            </a:r>
          </a:p>
          <a:p>
            <a:r>
              <a:rPr lang="ja-JP" altLang="en-US" dirty="0">
                <a:latin typeface="Helvetica" charset="0"/>
                <a:ea typeface="MS PGothic" charset="0"/>
              </a:rPr>
              <a:t>“</a:t>
            </a:r>
            <a:r>
              <a:rPr lang="en-US" altLang="ja-JP" dirty="0">
                <a:latin typeface="Helvetica" charset="0"/>
                <a:ea typeface="MS PGothic" charset="0"/>
              </a:rPr>
              <a:t>The one program running at all times on the computer</a:t>
            </a:r>
            <a:r>
              <a:rPr lang="ja-JP" altLang="en-US" dirty="0">
                <a:latin typeface="Helvetica" charset="0"/>
                <a:ea typeface="MS PGothic" charset="0"/>
              </a:rPr>
              <a:t>”</a:t>
            </a:r>
            <a:r>
              <a:rPr lang="en-US" altLang="ja-JP" dirty="0">
                <a:latin typeface="Helvetica" charset="0"/>
                <a:ea typeface="MS PGothic" charset="0"/>
              </a:rPr>
              <a:t> is the </a:t>
            </a:r>
            <a:r>
              <a:rPr lang="en-US" altLang="ja-JP" b="1" dirty="0">
                <a:solidFill>
                  <a:srgbClr val="3366FF"/>
                </a:solidFill>
                <a:latin typeface="Helvetica" charset="0"/>
                <a:ea typeface="MS PGothic" charset="0"/>
              </a:rPr>
              <a:t>kernel</a:t>
            </a:r>
            <a:r>
              <a:rPr lang="en-US" altLang="ja-JP" dirty="0">
                <a:latin typeface="Helvetica" charset="0"/>
                <a:ea typeface="MS PGothic" charset="0"/>
              </a:rPr>
              <a:t>.</a:t>
            </a:r>
            <a:r>
              <a:rPr lang="en-US" altLang="ja-JP" b="1" dirty="0">
                <a:latin typeface="Helvetica" charset="0"/>
                <a:ea typeface="MS PGothic" charset="0"/>
              </a:rPr>
              <a:t>  </a:t>
            </a:r>
            <a:endParaRPr lang="en-US" altLang="ja-JP" dirty="0">
              <a:latin typeface="Helvetica" charset="0"/>
              <a:ea typeface="MS PGothic" charset="0"/>
            </a:endParaRPr>
          </a:p>
          <a:p>
            <a:r>
              <a:rPr lang="en-US" altLang="ja-JP" dirty="0">
                <a:latin typeface="Helvetica" charset="0"/>
                <a:ea typeface="MS PGothic" charset="0"/>
              </a:rPr>
              <a:t>Everything else is either</a:t>
            </a:r>
          </a:p>
          <a:p>
            <a:pPr lvl="1"/>
            <a:r>
              <a:rPr lang="en-US" altLang="ja-JP" dirty="0">
                <a:latin typeface="Helvetica" charset="0"/>
                <a:ea typeface="MS PGothic" charset="0"/>
              </a:rPr>
              <a:t>a system program (ships with the operating system) , or</a:t>
            </a:r>
          </a:p>
          <a:p>
            <a:pPr lvl="1"/>
            <a:r>
              <a:rPr lang="en-US" altLang="ja-JP" dirty="0">
                <a:latin typeface="Helvetica" charset="0"/>
                <a:ea typeface="MS PGothic" charset="0"/>
              </a:rPr>
              <a:t>an application program.</a:t>
            </a:r>
            <a:endParaRPr lang="en-US" dirty="0">
              <a:latin typeface="Helvetica" charset="0"/>
              <a:ea typeface="MS PGothic" charset="0"/>
            </a:endParaRPr>
          </a:p>
        </p:txBody>
      </p:sp>
    </p:spTree>
    <p:extLst>
      <p:ext uri="{BB962C8B-B14F-4D97-AF65-F5344CB8AC3E}">
        <p14:creationId xmlns:p14="http://schemas.microsoft.com/office/powerpoint/2010/main" val="3387789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457200" y="533400"/>
            <a:ext cx="8229600" cy="576262"/>
          </a:xfrm>
        </p:spPr>
        <p:txBody>
          <a:bodyPr/>
          <a:lstStyle/>
          <a:p>
            <a:pPr eaLnBrk="1" hangingPunct="1"/>
            <a:r>
              <a:rPr lang="en-US" dirty="0">
                <a:latin typeface="Arial" charset="0"/>
                <a:ea typeface="MS PGothic" charset="0"/>
              </a:rPr>
              <a:t>Computer Startup</a:t>
            </a:r>
          </a:p>
        </p:txBody>
      </p:sp>
      <p:sp>
        <p:nvSpPr>
          <p:cNvPr id="12291" name="Rectangle 3"/>
          <p:cNvSpPr>
            <a:spLocks noGrp="1" noChangeArrowheads="1"/>
          </p:cNvSpPr>
          <p:nvPr>
            <p:ph type="body" idx="4294967295"/>
          </p:nvPr>
        </p:nvSpPr>
        <p:spPr>
          <a:xfrm>
            <a:off x="806450" y="1717675"/>
            <a:ext cx="8032750" cy="4530725"/>
          </a:xfrm>
        </p:spPr>
        <p:txBody>
          <a:bodyPr/>
          <a:lstStyle/>
          <a:p>
            <a:r>
              <a:rPr lang="en-US" b="1" dirty="0">
                <a:solidFill>
                  <a:srgbClr val="3366FF"/>
                </a:solidFill>
                <a:latin typeface="Helvetica" charset="0"/>
                <a:ea typeface="MS PGothic" charset="0"/>
              </a:rPr>
              <a:t>bootstrap program</a:t>
            </a:r>
            <a:r>
              <a:rPr lang="en-US" dirty="0">
                <a:solidFill>
                  <a:srgbClr val="3366FF"/>
                </a:solidFill>
                <a:latin typeface="Helvetica" charset="0"/>
                <a:ea typeface="MS PGothic" charset="0"/>
              </a:rPr>
              <a:t> </a:t>
            </a:r>
            <a:r>
              <a:rPr lang="en-US" dirty="0">
                <a:latin typeface="Helvetica" charset="0"/>
                <a:ea typeface="MS PGothic" charset="0"/>
              </a:rPr>
              <a:t>is loaded at power-up or reboot</a:t>
            </a:r>
          </a:p>
          <a:p>
            <a:pPr lvl="1"/>
            <a:r>
              <a:rPr lang="en-US" dirty="0">
                <a:latin typeface="Helvetica" charset="0"/>
                <a:ea typeface="MS PGothic" charset="0"/>
              </a:rPr>
              <a:t>Typically stored in ROM or EPROM, generally known as </a:t>
            </a:r>
            <a:r>
              <a:rPr lang="en-US" b="1" dirty="0">
                <a:solidFill>
                  <a:srgbClr val="3366FF"/>
                </a:solidFill>
                <a:latin typeface="Helvetica" charset="0"/>
                <a:ea typeface="MS PGothic" charset="0"/>
              </a:rPr>
              <a:t>firmware</a:t>
            </a:r>
          </a:p>
          <a:p>
            <a:pPr lvl="1"/>
            <a:r>
              <a:rPr lang="en-US" dirty="0">
                <a:latin typeface="Helvetica" charset="0"/>
                <a:ea typeface="MS PGothic" charset="0"/>
              </a:rPr>
              <a:t>Initializes all aspects of system</a:t>
            </a:r>
          </a:p>
          <a:p>
            <a:pPr lvl="1"/>
            <a:r>
              <a:rPr lang="en-US" dirty="0">
                <a:latin typeface="Helvetica" charset="0"/>
                <a:ea typeface="MS PGothic" charset="0"/>
              </a:rPr>
              <a:t>Loads operating system kernel and starts execution</a:t>
            </a:r>
          </a:p>
        </p:txBody>
      </p:sp>
    </p:spTree>
    <p:extLst>
      <p:ext uri="{BB962C8B-B14F-4D97-AF65-F5344CB8AC3E}">
        <p14:creationId xmlns:p14="http://schemas.microsoft.com/office/powerpoint/2010/main" val="131933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457200" y="490538"/>
            <a:ext cx="8229600" cy="576262"/>
          </a:xfrm>
        </p:spPr>
        <p:txBody>
          <a:bodyPr/>
          <a:lstStyle/>
          <a:p>
            <a:pPr eaLnBrk="1" hangingPunct="1"/>
            <a:r>
              <a:rPr lang="en-US" dirty="0">
                <a:latin typeface="Arial" charset="0"/>
                <a:ea typeface="MS PGothic" charset="0"/>
              </a:rPr>
              <a:t>Computer System Organization</a:t>
            </a:r>
          </a:p>
        </p:txBody>
      </p:sp>
      <p:sp>
        <p:nvSpPr>
          <p:cNvPr id="13315" name="Rectangle 3"/>
          <p:cNvSpPr>
            <a:spLocks noGrp="1" noChangeArrowheads="1"/>
          </p:cNvSpPr>
          <p:nvPr>
            <p:ph type="body" idx="4294967295"/>
          </p:nvPr>
        </p:nvSpPr>
        <p:spPr>
          <a:xfrm>
            <a:off x="381000" y="1031875"/>
            <a:ext cx="8686800" cy="4530725"/>
          </a:xfrm>
        </p:spPr>
        <p:txBody>
          <a:bodyPr/>
          <a:lstStyle/>
          <a:p>
            <a:r>
              <a:rPr lang="en-US" dirty="0">
                <a:latin typeface="Helvetica" charset="0"/>
                <a:ea typeface="MS PGothic" charset="0"/>
              </a:rPr>
              <a:t>Computer-system operation</a:t>
            </a:r>
          </a:p>
          <a:p>
            <a:pPr lvl="1"/>
            <a:r>
              <a:rPr lang="en-US" dirty="0">
                <a:latin typeface="Helvetica" charset="0"/>
                <a:ea typeface="MS PGothic" charset="0"/>
              </a:rPr>
              <a:t>One or more CPUs, device controllers connect through common bus providing access to shared memory</a:t>
            </a:r>
          </a:p>
          <a:p>
            <a:pPr lvl="1"/>
            <a:r>
              <a:rPr lang="en-US" dirty="0">
                <a:latin typeface="Helvetica" charset="0"/>
                <a:ea typeface="MS PGothic" charset="0"/>
              </a:rPr>
              <a:t>Concurrent execution of CPUs and devices competing for memory cycles</a:t>
            </a:r>
          </a:p>
          <a:p>
            <a:pPr lvl="1"/>
            <a:endParaRPr lang="en-US" dirty="0">
              <a:latin typeface="Helvetica" charset="0"/>
              <a:ea typeface="MS PGothic" charset="0"/>
            </a:endParaRPr>
          </a:p>
        </p:txBody>
      </p:sp>
      <p:pic>
        <p:nvPicPr>
          <p:cNvPr id="133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863975"/>
            <a:ext cx="6059487" cy="299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5240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457200" y="566738"/>
            <a:ext cx="8229600" cy="576262"/>
          </a:xfrm>
        </p:spPr>
        <p:txBody>
          <a:bodyPr/>
          <a:lstStyle/>
          <a:p>
            <a:pPr eaLnBrk="1" hangingPunct="1"/>
            <a:r>
              <a:rPr lang="en-US" dirty="0">
                <a:latin typeface="Arial" charset="0"/>
                <a:ea typeface="MS PGothic" charset="0"/>
              </a:rPr>
              <a:t>Computer-System Operation</a:t>
            </a:r>
          </a:p>
        </p:txBody>
      </p:sp>
      <p:sp>
        <p:nvSpPr>
          <p:cNvPr id="14339" name="Rectangle 3"/>
          <p:cNvSpPr>
            <a:spLocks noGrp="1" noChangeArrowheads="1"/>
          </p:cNvSpPr>
          <p:nvPr>
            <p:ph type="body" idx="4294967295"/>
          </p:nvPr>
        </p:nvSpPr>
        <p:spPr>
          <a:xfrm>
            <a:off x="609600" y="1489075"/>
            <a:ext cx="8305800" cy="4530725"/>
          </a:xfrm>
        </p:spPr>
        <p:txBody>
          <a:bodyPr/>
          <a:lstStyle/>
          <a:p>
            <a:r>
              <a:rPr lang="en-US" sz="2800" dirty="0">
                <a:latin typeface="Helvetica" charset="0"/>
                <a:ea typeface="MS PGothic" charset="0"/>
              </a:rPr>
              <a:t>I/O devices and the CPU can execute concurrently</a:t>
            </a:r>
          </a:p>
          <a:p>
            <a:r>
              <a:rPr lang="en-US" sz="2800" dirty="0">
                <a:latin typeface="Helvetica" charset="0"/>
                <a:ea typeface="MS PGothic" charset="0"/>
              </a:rPr>
              <a:t>Each device controller is in charge of a particular device type</a:t>
            </a:r>
          </a:p>
          <a:p>
            <a:r>
              <a:rPr lang="en-US" sz="2800" dirty="0">
                <a:latin typeface="Helvetica" charset="0"/>
                <a:ea typeface="MS PGothic" charset="0"/>
              </a:rPr>
              <a:t>Each device controller has a local buffer</a:t>
            </a:r>
          </a:p>
          <a:p>
            <a:r>
              <a:rPr lang="en-US" sz="2800" dirty="0">
                <a:latin typeface="Helvetica" charset="0"/>
                <a:ea typeface="MS PGothic" charset="0"/>
              </a:rPr>
              <a:t>CPU moves data from/to main memory to/from local buffers</a:t>
            </a:r>
          </a:p>
          <a:p>
            <a:r>
              <a:rPr lang="en-US" sz="2800" dirty="0">
                <a:latin typeface="Helvetica" charset="0"/>
                <a:ea typeface="MS PGothic" charset="0"/>
              </a:rPr>
              <a:t>I/O is from the device to local buffer of controller</a:t>
            </a:r>
          </a:p>
          <a:p>
            <a:r>
              <a:rPr lang="en-US" sz="2800" dirty="0">
                <a:latin typeface="Helvetica" charset="0"/>
                <a:ea typeface="MS PGothic" charset="0"/>
              </a:rPr>
              <a:t>Device controller informs CPU that it has finished its operation by causing an </a:t>
            </a:r>
            <a:r>
              <a:rPr lang="en-US" sz="2800" dirty="0">
                <a:solidFill>
                  <a:srgbClr val="0000FF"/>
                </a:solidFill>
                <a:latin typeface="Helvetica" charset="0"/>
                <a:ea typeface="MS PGothic" charset="0"/>
              </a:rPr>
              <a:t>interrupt</a:t>
            </a:r>
          </a:p>
        </p:txBody>
      </p:sp>
    </p:spTree>
    <p:extLst>
      <p:ext uri="{BB962C8B-B14F-4D97-AF65-F5344CB8AC3E}">
        <p14:creationId xmlns:p14="http://schemas.microsoft.com/office/powerpoint/2010/main" val="1279274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685800" y="457200"/>
            <a:ext cx="8229600" cy="576262"/>
          </a:xfrm>
        </p:spPr>
        <p:txBody>
          <a:bodyPr/>
          <a:lstStyle/>
          <a:p>
            <a:pPr eaLnBrk="1" hangingPunct="1"/>
            <a:r>
              <a:rPr lang="en-US" dirty="0">
                <a:latin typeface="Arial" charset="0"/>
                <a:ea typeface="MS PGothic" charset="0"/>
              </a:rPr>
              <a:t>Common Functions of Interrupts</a:t>
            </a:r>
          </a:p>
        </p:txBody>
      </p:sp>
      <p:sp>
        <p:nvSpPr>
          <p:cNvPr id="15363" name="Rectangle 3"/>
          <p:cNvSpPr>
            <a:spLocks noGrp="1" noChangeArrowheads="1"/>
          </p:cNvSpPr>
          <p:nvPr>
            <p:ph type="body" idx="4294967295"/>
          </p:nvPr>
        </p:nvSpPr>
        <p:spPr>
          <a:xfrm>
            <a:off x="806450" y="1233488"/>
            <a:ext cx="8108950" cy="4530725"/>
          </a:xfrm>
        </p:spPr>
        <p:txBody>
          <a:bodyPr/>
          <a:lstStyle/>
          <a:p>
            <a:r>
              <a:rPr lang="en-US" dirty="0">
                <a:latin typeface="Helvetica" charset="0"/>
                <a:ea typeface="MS PGothic" charset="0"/>
              </a:rPr>
              <a:t>Interrupt transfers control to the interrupt service routine generally, through the </a:t>
            </a:r>
            <a:r>
              <a:rPr lang="en-US" b="1" dirty="0">
                <a:solidFill>
                  <a:srgbClr val="3366FF"/>
                </a:solidFill>
                <a:latin typeface="Helvetica" charset="0"/>
                <a:ea typeface="MS PGothic" charset="0"/>
              </a:rPr>
              <a:t>interrupt</a:t>
            </a:r>
            <a:r>
              <a:rPr lang="en-US" i="1" dirty="0">
                <a:latin typeface="Helvetica" charset="0"/>
                <a:ea typeface="MS PGothic" charset="0"/>
              </a:rPr>
              <a:t> </a:t>
            </a:r>
            <a:r>
              <a:rPr lang="en-US" b="1" dirty="0">
                <a:solidFill>
                  <a:srgbClr val="3366FF"/>
                </a:solidFill>
                <a:latin typeface="Helvetica" charset="0"/>
                <a:ea typeface="MS PGothic" charset="0"/>
              </a:rPr>
              <a:t>vector</a:t>
            </a:r>
            <a:r>
              <a:rPr lang="en-US" dirty="0">
                <a:latin typeface="Helvetica" charset="0"/>
                <a:ea typeface="MS PGothic" charset="0"/>
              </a:rPr>
              <a:t>, which contains the addresses of all the service routines</a:t>
            </a:r>
            <a:endParaRPr lang="en-US" sz="800" dirty="0">
              <a:latin typeface="Helvetica" charset="0"/>
              <a:ea typeface="MS PGothic" charset="0"/>
            </a:endParaRPr>
          </a:p>
          <a:p>
            <a:r>
              <a:rPr lang="en-US" dirty="0">
                <a:latin typeface="Helvetica" charset="0"/>
                <a:ea typeface="MS PGothic" charset="0"/>
              </a:rPr>
              <a:t>Interrupt architecture must save the address of the interrupted instruction</a:t>
            </a:r>
            <a:endParaRPr lang="en-US" sz="800" i="1" dirty="0">
              <a:latin typeface="Helvetica" charset="0"/>
              <a:ea typeface="MS PGothic" charset="0"/>
            </a:endParaRPr>
          </a:p>
          <a:p>
            <a:r>
              <a:rPr lang="en-US" dirty="0">
                <a:latin typeface="Helvetica" charset="0"/>
                <a:ea typeface="MS PGothic" charset="0"/>
              </a:rPr>
              <a:t>A </a:t>
            </a:r>
            <a:r>
              <a:rPr lang="en-US" b="1" dirty="0">
                <a:solidFill>
                  <a:srgbClr val="3366FF"/>
                </a:solidFill>
                <a:latin typeface="Helvetica" charset="0"/>
                <a:ea typeface="MS PGothic" charset="0"/>
              </a:rPr>
              <a:t>trap</a:t>
            </a:r>
            <a:r>
              <a:rPr lang="en-US" dirty="0">
                <a:latin typeface="Helvetica" charset="0"/>
                <a:ea typeface="MS PGothic" charset="0"/>
              </a:rPr>
              <a:t> or </a:t>
            </a:r>
            <a:r>
              <a:rPr lang="en-US" b="1" dirty="0">
                <a:solidFill>
                  <a:srgbClr val="3366FF"/>
                </a:solidFill>
                <a:latin typeface="Helvetica" charset="0"/>
                <a:ea typeface="MS PGothic" charset="0"/>
              </a:rPr>
              <a:t>exception</a:t>
            </a:r>
            <a:r>
              <a:rPr lang="en-US" dirty="0">
                <a:latin typeface="Helvetica" charset="0"/>
                <a:ea typeface="MS PGothic" charset="0"/>
              </a:rPr>
              <a:t> is a software-generated interrupt caused either by an error or a user request</a:t>
            </a:r>
            <a:endParaRPr lang="en-US" sz="800" dirty="0">
              <a:latin typeface="Helvetica" charset="0"/>
              <a:ea typeface="MS PGothic" charset="0"/>
            </a:endParaRPr>
          </a:p>
          <a:p>
            <a:r>
              <a:rPr lang="en-US" dirty="0">
                <a:latin typeface="Helvetica" charset="0"/>
                <a:ea typeface="MS PGothic" charset="0"/>
              </a:rPr>
              <a:t>An operating system is </a:t>
            </a:r>
            <a:r>
              <a:rPr lang="en-US" b="1" dirty="0">
                <a:solidFill>
                  <a:srgbClr val="3366FF"/>
                </a:solidFill>
                <a:latin typeface="Helvetica" charset="0"/>
                <a:ea typeface="MS PGothic" charset="0"/>
              </a:rPr>
              <a:t>interrupt driven</a:t>
            </a:r>
          </a:p>
        </p:txBody>
      </p:sp>
    </p:spTree>
    <p:extLst>
      <p:ext uri="{BB962C8B-B14F-4D97-AF65-F5344CB8AC3E}">
        <p14:creationId xmlns:p14="http://schemas.microsoft.com/office/powerpoint/2010/main" val="2055714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838200" y="222250"/>
            <a:ext cx="7772400" cy="844550"/>
          </a:xfrm>
        </p:spPr>
        <p:txBody>
          <a:bodyPr/>
          <a:lstStyle/>
          <a:p>
            <a:pPr eaLnBrk="1" hangingPunct="1"/>
            <a:r>
              <a:rPr lang="en-US" dirty="0">
                <a:latin typeface="Arial" charset="0"/>
                <a:ea typeface="MS PGothic" charset="0"/>
              </a:rPr>
              <a:t>Interrupt Handling</a:t>
            </a:r>
          </a:p>
        </p:txBody>
      </p:sp>
      <p:sp>
        <p:nvSpPr>
          <p:cNvPr id="16387" name="Rectangle 3"/>
          <p:cNvSpPr>
            <a:spLocks noGrp="1" noChangeArrowheads="1"/>
          </p:cNvSpPr>
          <p:nvPr>
            <p:ph type="body" idx="4294967295"/>
          </p:nvPr>
        </p:nvSpPr>
        <p:spPr>
          <a:xfrm>
            <a:off x="806450" y="1233488"/>
            <a:ext cx="8108950" cy="4530725"/>
          </a:xfrm>
        </p:spPr>
        <p:txBody>
          <a:bodyPr/>
          <a:lstStyle/>
          <a:p>
            <a:r>
              <a:rPr lang="en-US" dirty="0">
                <a:latin typeface="Helvetica" charset="0"/>
                <a:ea typeface="MS PGothic" charset="0"/>
              </a:rPr>
              <a:t>The operating system preserves the state of the CPU by storing registers and the program counter</a:t>
            </a:r>
          </a:p>
          <a:p>
            <a:r>
              <a:rPr lang="en-US" dirty="0">
                <a:latin typeface="Helvetica" charset="0"/>
                <a:ea typeface="MS PGothic" charset="0"/>
              </a:rPr>
              <a:t>Determines which type of interrupt has occurred:</a:t>
            </a:r>
          </a:p>
          <a:p>
            <a:pPr lvl="1"/>
            <a:r>
              <a:rPr lang="en-US" b="1" dirty="0">
                <a:solidFill>
                  <a:srgbClr val="3366FF"/>
                </a:solidFill>
                <a:latin typeface="Helvetica" charset="0"/>
                <a:ea typeface="MS PGothic" charset="0"/>
              </a:rPr>
              <a:t>polling</a:t>
            </a:r>
          </a:p>
          <a:p>
            <a:pPr lvl="1"/>
            <a:r>
              <a:rPr lang="en-US" b="1" dirty="0">
                <a:solidFill>
                  <a:srgbClr val="3366FF"/>
                </a:solidFill>
                <a:latin typeface="Helvetica" charset="0"/>
                <a:ea typeface="MS PGothic" charset="0"/>
              </a:rPr>
              <a:t>vectored</a:t>
            </a:r>
            <a:r>
              <a:rPr lang="en-US" dirty="0">
                <a:latin typeface="Helvetica" charset="0"/>
                <a:ea typeface="MS PGothic" charset="0"/>
              </a:rPr>
              <a:t> interrupt system</a:t>
            </a:r>
          </a:p>
          <a:p>
            <a:r>
              <a:rPr lang="en-US" dirty="0">
                <a:latin typeface="Helvetica" charset="0"/>
                <a:ea typeface="MS PGothic" charset="0"/>
              </a:rPr>
              <a:t>Separate segments of code determine what action should be taken for each type of interrupt</a:t>
            </a:r>
          </a:p>
        </p:txBody>
      </p:sp>
    </p:spTree>
    <p:extLst>
      <p:ext uri="{BB962C8B-B14F-4D97-AF65-F5344CB8AC3E}">
        <p14:creationId xmlns:p14="http://schemas.microsoft.com/office/powerpoint/2010/main" val="1903690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am I?</a:t>
            </a:r>
          </a:p>
        </p:txBody>
      </p:sp>
      <p:sp>
        <p:nvSpPr>
          <p:cNvPr id="3" name="Content Placeholder 2"/>
          <p:cNvSpPr>
            <a:spLocks noGrp="1"/>
          </p:cNvSpPr>
          <p:nvPr>
            <p:ph idx="1"/>
          </p:nvPr>
        </p:nvSpPr>
        <p:spPr/>
        <p:txBody>
          <a:bodyPr/>
          <a:lstStyle/>
          <a:p>
            <a:r>
              <a:rPr lang="en-US" dirty="0"/>
              <a:t>Song Li</a:t>
            </a:r>
          </a:p>
          <a:p>
            <a:r>
              <a:rPr lang="en-US" dirty="0"/>
              <a:t>My research focuses on cyber-security, such as web security and mobile security.</a:t>
            </a:r>
          </a:p>
          <a:p>
            <a:r>
              <a:rPr lang="en-US" dirty="0"/>
              <a:t>I am a new assistant professor in CS department. </a:t>
            </a:r>
          </a:p>
        </p:txBody>
      </p:sp>
    </p:spTree>
    <p:extLst>
      <p:ext uri="{BB962C8B-B14F-4D97-AF65-F5344CB8AC3E}">
        <p14:creationId xmlns:p14="http://schemas.microsoft.com/office/powerpoint/2010/main" val="4107603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533400" y="609600"/>
            <a:ext cx="8229600" cy="576262"/>
          </a:xfrm>
        </p:spPr>
        <p:txBody>
          <a:bodyPr/>
          <a:lstStyle/>
          <a:p>
            <a:pPr eaLnBrk="1" hangingPunct="1"/>
            <a:r>
              <a:rPr lang="en-US" dirty="0">
                <a:latin typeface="Arial" charset="0"/>
                <a:ea typeface="MS PGothic" charset="0"/>
              </a:rPr>
              <a:t>Interrupt Timeline</a:t>
            </a:r>
          </a:p>
        </p:txBody>
      </p:sp>
      <p:pic>
        <p:nvPicPr>
          <p:cNvPr id="174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514600"/>
            <a:ext cx="6264275" cy="306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0950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609600" y="76200"/>
            <a:ext cx="7772400" cy="1143000"/>
          </a:xfrm>
        </p:spPr>
        <p:txBody>
          <a:bodyPr/>
          <a:lstStyle/>
          <a:p>
            <a:pPr eaLnBrk="1" hangingPunct="1"/>
            <a:r>
              <a:rPr lang="en-US" dirty="0">
                <a:latin typeface="Arial" charset="0"/>
                <a:ea typeface="MS PGothic" charset="0"/>
              </a:rPr>
              <a:t>I/O Structure</a:t>
            </a:r>
          </a:p>
        </p:txBody>
      </p:sp>
      <p:sp>
        <p:nvSpPr>
          <p:cNvPr id="18435" name="Rectangle 3"/>
          <p:cNvSpPr>
            <a:spLocks noGrp="1" noChangeArrowheads="1"/>
          </p:cNvSpPr>
          <p:nvPr>
            <p:ph type="body" idx="4294967295"/>
          </p:nvPr>
        </p:nvSpPr>
        <p:spPr>
          <a:xfrm>
            <a:off x="533400" y="1512887"/>
            <a:ext cx="8382000" cy="4583113"/>
          </a:xfrm>
        </p:spPr>
        <p:txBody>
          <a:bodyPr/>
          <a:lstStyle/>
          <a:p>
            <a:pPr>
              <a:lnSpc>
                <a:spcPct val="90000"/>
              </a:lnSpc>
            </a:pPr>
            <a:r>
              <a:rPr lang="en-US" sz="2400" dirty="0">
                <a:latin typeface="Helvetica" charset="0"/>
                <a:ea typeface="MS PGothic" charset="0"/>
              </a:rPr>
              <a:t>After I/O starts, control returns to user program only upon I/O completion</a:t>
            </a:r>
          </a:p>
          <a:p>
            <a:pPr lvl="1">
              <a:lnSpc>
                <a:spcPct val="90000"/>
              </a:lnSpc>
            </a:pPr>
            <a:r>
              <a:rPr lang="en-US" sz="2400" dirty="0">
                <a:latin typeface="Helvetica" charset="0"/>
                <a:ea typeface="MS PGothic" charset="0"/>
              </a:rPr>
              <a:t>Wait instruction idles the CPU until the next interrupt</a:t>
            </a:r>
          </a:p>
          <a:p>
            <a:pPr lvl="1">
              <a:lnSpc>
                <a:spcPct val="90000"/>
              </a:lnSpc>
            </a:pPr>
            <a:r>
              <a:rPr lang="en-US" sz="2400" dirty="0">
                <a:latin typeface="Helvetica" charset="0"/>
                <a:ea typeface="MS PGothic" charset="0"/>
              </a:rPr>
              <a:t>Wait loop (contention for memory access)</a:t>
            </a:r>
          </a:p>
          <a:p>
            <a:pPr lvl="1">
              <a:lnSpc>
                <a:spcPct val="90000"/>
              </a:lnSpc>
            </a:pPr>
            <a:r>
              <a:rPr lang="en-US" sz="2400" dirty="0">
                <a:latin typeface="Helvetica" charset="0"/>
                <a:ea typeface="MS PGothic" charset="0"/>
              </a:rPr>
              <a:t>At most one I/O request is outstanding at a time, no simultaneous I/O processing</a:t>
            </a:r>
          </a:p>
          <a:p>
            <a:pPr>
              <a:lnSpc>
                <a:spcPct val="90000"/>
              </a:lnSpc>
            </a:pPr>
            <a:r>
              <a:rPr lang="en-US" sz="2400" dirty="0">
                <a:latin typeface="Helvetica" charset="0"/>
                <a:ea typeface="MS PGothic" charset="0"/>
              </a:rPr>
              <a:t>After I/O starts, control returns to user program without waiting for I/O completion</a:t>
            </a:r>
          </a:p>
          <a:p>
            <a:pPr lvl="1">
              <a:lnSpc>
                <a:spcPct val="90000"/>
              </a:lnSpc>
            </a:pPr>
            <a:r>
              <a:rPr lang="en-US" sz="2400" b="1" dirty="0">
                <a:solidFill>
                  <a:srgbClr val="3366FF"/>
                </a:solidFill>
                <a:latin typeface="Helvetica" charset="0"/>
                <a:ea typeface="MS PGothic" charset="0"/>
              </a:rPr>
              <a:t>System call </a:t>
            </a:r>
            <a:r>
              <a:rPr lang="en-US" sz="2400" dirty="0">
                <a:latin typeface="Helvetica" charset="0"/>
                <a:ea typeface="MS PGothic" charset="0"/>
              </a:rPr>
              <a:t>– request to the OS to allow user to wait for I/O completion</a:t>
            </a:r>
          </a:p>
          <a:p>
            <a:pPr lvl="1">
              <a:lnSpc>
                <a:spcPct val="90000"/>
              </a:lnSpc>
            </a:pPr>
            <a:r>
              <a:rPr lang="en-US" sz="2400" b="1" dirty="0">
                <a:solidFill>
                  <a:srgbClr val="3366FF"/>
                </a:solidFill>
                <a:latin typeface="Helvetica" charset="0"/>
                <a:ea typeface="MS PGothic" charset="0"/>
              </a:rPr>
              <a:t>Device-status table </a:t>
            </a:r>
            <a:r>
              <a:rPr lang="en-US" sz="2400" dirty="0">
                <a:latin typeface="Helvetica" charset="0"/>
                <a:ea typeface="MS PGothic" charset="0"/>
              </a:rPr>
              <a:t>contains entry for each I/O device indicating its type, address, and state</a:t>
            </a:r>
          </a:p>
          <a:p>
            <a:pPr lvl="1">
              <a:lnSpc>
                <a:spcPct val="90000"/>
              </a:lnSpc>
            </a:pPr>
            <a:r>
              <a:rPr lang="en-US" sz="2400" dirty="0">
                <a:latin typeface="Helvetica" charset="0"/>
                <a:ea typeface="MS PGothic" charset="0"/>
              </a:rPr>
              <a:t>OS indexes into I/O device table to determine device status and to modify table entry to include interrupt</a:t>
            </a:r>
          </a:p>
          <a:p>
            <a:pPr lvl="1">
              <a:lnSpc>
                <a:spcPct val="90000"/>
              </a:lnSpc>
            </a:pPr>
            <a:endParaRPr lang="en-US" sz="2400" dirty="0">
              <a:latin typeface="Helvetica" charset="0"/>
              <a:ea typeface="MS PGothic" charset="0"/>
            </a:endParaRPr>
          </a:p>
        </p:txBody>
      </p:sp>
    </p:spTree>
    <p:extLst>
      <p:ext uri="{BB962C8B-B14F-4D97-AF65-F5344CB8AC3E}">
        <p14:creationId xmlns:p14="http://schemas.microsoft.com/office/powerpoint/2010/main" val="840837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a:xfrm>
            <a:off x="1287463" y="277813"/>
            <a:ext cx="7399337" cy="576262"/>
          </a:xfrm>
        </p:spPr>
        <p:txBody>
          <a:bodyPr/>
          <a:lstStyle/>
          <a:p>
            <a:r>
              <a:rPr lang="en-US" sz="2800">
                <a:latin typeface="Arial" charset="0"/>
                <a:ea typeface="MS PGothic" charset="0"/>
              </a:rPr>
              <a:t>Storage Definitions and Notation Review</a:t>
            </a:r>
          </a:p>
        </p:txBody>
      </p:sp>
      <p:sp>
        <p:nvSpPr>
          <p:cNvPr id="19459" name="Rectangle 5"/>
          <p:cNvSpPr>
            <a:spLocks noChangeArrowheads="1"/>
          </p:cNvSpPr>
          <p:nvPr/>
        </p:nvSpPr>
        <p:spPr bwMode="auto">
          <a:xfrm>
            <a:off x="747713" y="1177925"/>
            <a:ext cx="7440612" cy="519112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1400"/>
              <a:t>The basic unit of computer storage is the </a:t>
            </a:r>
            <a:r>
              <a:rPr lang="en-US" sz="1400" b="1"/>
              <a:t>bit</a:t>
            </a:r>
            <a:r>
              <a:rPr lang="en-US" sz="1400"/>
              <a:t>. A bit can contain one of two values, 0 and 1. All other storage in a computer is based on collections of bits. Given enough bits, it is amazing how many things a computer can represent: numbers, letters, images, movies, sounds, documents, and programs, to name a few. A </a:t>
            </a:r>
            <a:r>
              <a:rPr lang="en-US" sz="1400" b="1"/>
              <a:t>byte </a:t>
            </a:r>
            <a:r>
              <a:rPr lang="en-US" sz="1400"/>
              <a:t>is 8 bits, and on most computers it is the smallest convenient chunk of storage. For example, most computers don’t have an instruction to move a bit but do have one to move a byte. A less common term is </a:t>
            </a:r>
            <a:r>
              <a:rPr lang="en-US" sz="1400" b="1"/>
              <a:t>word</a:t>
            </a:r>
            <a:r>
              <a:rPr lang="en-US" sz="1400"/>
              <a:t>, which is a given computer architecture’s native unit of data. A word is made up of one or more bytes. For example, a computer that has 64-bit registers and 64-bit memory addressing typically has 64-bit (8-byte) words. A computer executes many operations in its native word size rather than a byte at a time.</a:t>
            </a:r>
          </a:p>
          <a:p>
            <a:endParaRPr lang="en-US" sz="1400" baseline="-25000"/>
          </a:p>
          <a:p>
            <a:r>
              <a:rPr lang="en-US" sz="1400"/>
              <a:t>Computer storage, along with most computer throughput, is generally measured and manipulated in bytes and collections of bytes. </a:t>
            </a:r>
          </a:p>
          <a:p>
            <a:r>
              <a:rPr lang="en-US" sz="1400"/>
              <a:t>A </a:t>
            </a:r>
            <a:r>
              <a:rPr lang="en-US" sz="1400" b="1"/>
              <a:t>kilobyte</a:t>
            </a:r>
            <a:r>
              <a:rPr lang="en-US" sz="1400"/>
              <a:t>, or </a:t>
            </a:r>
            <a:r>
              <a:rPr lang="en-US" sz="1400" b="1"/>
              <a:t>KB</a:t>
            </a:r>
            <a:r>
              <a:rPr lang="en-US" sz="1400"/>
              <a:t>, is 1,024 bytes</a:t>
            </a:r>
          </a:p>
          <a:p>
            <a:r>
              <a:rPr lang="en-US" sz="1400"/>
              <a:t>a </a:t>
            </a:r>
            <a:r>
              <a:rPr lang="en-US" sz="1400" b="1"/>
              <a:t>megabyte</a:t>
            </a:r>
            <a:r>
              <a:rPr lang="en-US" sz="1400"/>
              <a:t>, or </a:t>
            </a:r>
            <a:r>
              <a:rPr lang="en-US" sz="1400" b="1"/>
              <a:t>MB</a:t>
            </a:r>
            <a:r>
              <a:rPr lang="en-US" sz="1400"/>
              <a:t>, is 1,024</a:t>
            </a:r>
            <a:r>
              <a:rPr lang="en-US" sz="1400" baseline="30000"/>
              <a:t>2</a:t>
            </a:r>
            <a:r>
              <a:rPr lang="en-US" sz="1400"/>
              <a:t> bytes</a:t>
            </a:r>
          </a:p>
          <a:p>
            <a:r>
              <a:rPr lang="en-US" sz="1400"/>
              <a:t>a </a:t>
            </a:r>
            <a:r>
              <a:rPr lang="en-US" sz="1400" b="1"/>
              <a:t>gigabyte</a:t>
            </a:r>
            <a:r>
              <a:rPr lang="en-US" sz="1400"/>
              <a:t>, or </a:t>
            </a:r>
            <a:r>
              <a:rPr lang="en-US" sz="1400" b="1"/>
              <a:t>GB</a:t>
            </a:r>
            <a:r>
              <a:rPr lang="en-US" sz="1400"/>
              <a:t>, is 1,024</a:t>
            </a:r>
            <a:r>
              <a:rPr lang="en-US" sz="1400" baseline="30000"/>
              <a:t>3</a:t>
            </a:r>
            <a:r>
              <a:rPr lang="en-US" sz="1400"/>
              <a:t> bytes</a:t>
            </a:r>
          </a:p>
          <a:p>
            <a:r>
              <a:rPr lang="en-US" sz="1400"/>
              <a:t>a </a:t>
            </a:r>
            <a:r>
              <a:rPr lang="en-US" sz="1400" b="1"/>
              <a:t>terabyte</a:t>
            </a:r>
            <a:r>
              <a:rPr lang="en-US" sz="1400"/>
              <a:t>, or </a:t>
            </a:r>
            <a:r>
              <a:rPr lang="en-US" sz="1400" b="1"/>
              <a:t>TB</a:t>
            </a:r>
            <a:r>
              <a:rPr lang="en-US" sz="1400"/>
              <a:t>, is 1,024</a:t>
            </a:r>
            <a:r>
              <a:rPr lang="en-US" sz="1400" baseline="30000"/>
              <a:t>4 </a:t>
            </a:r>
            <a:r>
              <a:rPr lang="en-US" sz="1400"/>
              <a:t>bytes </a:t>
            </a:r>
          </a:p>
          <a:p>
            <a:r>
              <a:rPr lang="en-US" sz="1400"/>
              <a:t>a </a:t>
            </a:r>
            <a:r>
              <a:rPr lang="en-US" sz="1400" b="1"/>
              <a:t>petabyte</a:t>
            </a:r>
            <a:r>
              <a:rPr lang="en-US" sz="1400"/>
              <a:t>, or </a:t>
            </a:r>
            <a:r>
              <a:rPr lang="en-US" sz="1400" b="1"/>
              <a:t>PB</a:t>
            </a:r>
            <a:r>
              <a:rPr lang="en-US" sz="1400"/>
              <a:t>, is 1,024</a:t>
            </a:r>
            <a:r>
              <a:rPr lang="en-US" sz="1400" baseline="30000"/>
              <a:t>5</a:t>
            </a:r>
            <a:r>
              <a:rPr lang="en-US" sz="1400"/>
              <a:t> bytes</a:t>
            </a:r>
          </a:p>
          <a:p>
            <a:endParaRPr lang="en-US" sz="1400"/>
          </a:p>
          <a:p>
            <a:r>
              <a:rPr lang="en-US" sz="1400"/>
              <a:t>Computer manufacturers often round off these numbers and say that a megabyte is 1 million bytes and a gigabyte is 1 billion bytes. Networking measurements are an exception to this general rule; they are given in bits (because networks move data a bit at a time).</a:t>
            </a:r>
          </a:p>
        </p:txBody>
      </p:sp>
    </p:spTree>
    <p:extLst>
      <p:ext uri="{BB962C8B-B14F-4D97-AF65-F5344CB8AC3E}">
        <p14:creationId xmlns:p14="http://schemas.microsoft.com/office/powerpoint/2010/main" val="3527298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533400" y="414338"/>
            <a:ext cx="8229600" cy="576262"/>
          </a:xfrm>
        </p:spPr>
        <p:txBody>
          <a:bodyPr/>
          <a:lstStyle/>
          <a:p>
            <a:pPr eaLnBrk="1" hangingPunct="1"/>
            <a:r>
              <a:rPr lang="en-US" dirty="0">
                <a:latin typeface="Arial" charset="0"/>
                <a:ea typeface="MS PGothic" charset="0"/>
              </a:rPr>
              <a:t>Storage Structure</a:t>
            </a:r>
          </a:p>
        </p:txBody>
      </p:sp>
      <p:sp>
        <p:nvSpPr>
          <p:cNvPr id="20483" name="Rectangle 3"/>
          <p:cNvSpPr>
            <a:spLocks noGrp="1" noChangeArrowheads="1"/>
          </p:cNvSpPr>
          <p:nvPr>
            <p:ph type="body" idx="4294967295"/>
          </p:nvPr>
        </p:nvSpPr>
        <p:spPr>
          <a:xfrm>
            <a:off x="806450" y="1138238"/>
            <a:ext cx="8261350" cy="4805362"/>
          </a:xfrm>
        </p:spPr>
        <p:txBody>
          <a:bodyPr/>
          <a:lstStyle/>
          <a:p>
            <a:r>
              <a:rPr lang="en-US" sz="2800" dirty="0">
                <a:latin typeface="Helvetica" charset="0"/>
                <a:ea typeface="MS PGothic" charset="0"/>
              </a:rPr>
              <a:t>Main memory – only large storage media that the CPU can access directly</a:t>
            </a:r>
          </a:p>
          <a:p>
            <a:pPr lvl="1"/>
            <a:r>
              <a:rPr lang="en-US" sz="1600" b="1" dirty="0">
                <a:solidFill>
                  <a:srgbClr val="3366FF"/>
                </a:solidFill>
                <a:latin typeface="Helvetica" charset="0"/>
                <a:ea typeface="MS PGothic" charset="0"/>
              </a:rPr>
              <a:t>Random</a:t>
            </a:r>
            <a:r>
              <a:rPr lang="en-US" sz="1600" dirty="0">
                <a:solidFill>
                  <a:srgbClr val="0000FF"/>
                </a:solidFill>
                <a:latin typeface="Helvetica" charset="0"/>
                <a:ea typeface="MS PGothic" charset="0"/>
              </a:rPr>
              <a:t> </a:t>
            </a:r>
            <a:r>
              <a:rPr lang="en-US" sz="1600" b="1" dirty="0">
                <a:solidFill>
                  <a:srgbClr val="3366FF"/>
                </a:solidFill>
                <a:latin typeface="Helvetica" charset="0"/>
                <a:ea typeface="MS PGothic" charset="0"/>
              </a:rPr>
              <a:t>access</a:t>
            </a:r>
          </a:p>
          <a:p>
            <a:pPr lvl="1"/>
            <a:r>
              <a:rPr lang="en-US" sz="1600" dirty="0">
                <a:latin typeface="Helvetica" charset="0"/>
                <a:ea typeface="MS PGothic" charset="0"/>
              </a:rPr>
              <a:t>Typically </a:t>
            </a:r>
            <a:r>
              <a:rPr lang="en-US" sz="1600" b="1" dirty="0">
                <a:solidFill>
                  <a:srgbClr val="3366FF"/>
                </a:solidFill>
                <a:latin typeface="Helvetica" charset="0"/>
                <a:ea typeface="MS PGothic" charset="0"/>
              </a:rPr>
              <a:t>volatile</a:t>
            </a:r>
          </a:p>
          <a:p>
            <a:r>
              <a:rPr lang="en-US" sz="2800" dirty="0">
                <a:latin typeface="Helvetica" charset="0"/>
                <a:ea typeface="MS PGothic" charset="0"/>
              </a:rPr>
              <a:t>Secondary storage – extension of main memory that provides large </a:t>
            </a:r>
            <a:r>
              <a:rPr lang="en-US" sz="2800" b="1" dirty="0">
                <a:solidFill>
                  <a:srgbClr val="3366FF"/>
                </a:solidFill>
                <a:latin typeface="Helvetica" charset="0"/>
                <a:ea typeface="MS PGothic" charset="0"/>
              </a:rPr>
              <a:t>nonvolatile</a:t>
            </a:r>
            <a:r>
              <a:rPr lang="en-US" sz="2800" dirty="0">
                <a:solidFill>
                  <a:srgbClr val="0000FF"/>
                </a:solidFill>
                <a:latin typeface="Helvetica" charset="0"/>
                <a:ea typeface="MS PGothic" charset="0"/>
              </a:rPr>
              <a:t> </a:t>
            </a:r>
            <a:r>
              <a:rPr lang="en-US" sz="2800" dirty="0">
                <a:latin typeface="Helvetica" charset="0"/>
                <a:ea typeface="MS PGothic" charset="0"/>
              </a:rPr>
              <a:t>storage capacity</a:t>
            </a:r>
          </a:p>
          <a:p>
            <a:r>
              <a:rPr lang="en-US" sz="2800" dirty="0">
                <a:latin typeface="Helvetica" charset="0"/>
                <a:ea typeface="MS PGothic" charset="0"/>
              </a:rPr>
              <a:t>Hard disks – rigid metal or glass platters covered with magnetic recording material </a:t>
            </a:r>
          </a:p>
          <a:p>
            <a:pPr lvl="1"/>
            <a:r>
              <a:rPr lang="en-US" sz="1600" dirty="0">
                <a:latin typeface="Helvetica" charset="0"/>
                <a:ea typeface="MS PGothic" charset="0"/>
              </a:rPr>
              <a:t>Disk surface is logically divided into </a:t>
            </a:r>
            <a:r>
              <a:rPr lang="en-US" sz="1600" b="1" dirty="0">
                <a:solidFill>
                  <a:srgbClr val="3366FF"/>
                </a:solidFill>
                <a:latin typeface="Helvetica" charset="0"/>
                <a:ea typeface="MS PGothic" charset="0"/>
              </a:rPr>
              <a:t>tracks</a:t>
            </a:r>
            <a:r>
              <a:rPr lang="en-US" sz="1600" dirty="0">
                <a:latin typeface="Helvetica" charset="0"/>
                <a:ea typeface="MS PGothic" charset="0"/>
              </a:rPr>
              <a:t>, which are subdivided into </a:t>
            </a:r>
            <a:r>
              <a:rPr lang="en-US" sz="1600" b="1" dirty="0">
                <a:solidFill>
                  <a:srgbClr val="3366FF"/>
                </a:solidFill>
                <a:latin typeface="Helvetica" charset="0"/>
                <a:ea typeface="MS PGothic" charset="0"/>
              </a:rPr>
              <a:t>sectors</a:t>
            </a:r>
          </a:p>
          <a:p>
            <a:pPr lvl="1"/>
            <a:r>
              <a:rPr lang="en-US" sz="1600" dirty="0">
                <a:latin typeface="Helvetica" charset="0"/>
                <a:ea typeface="MS PGothic" charset="0"/>
              </a:rPr>
              <a:t>The </a:t>
            </a:r>
            <a:r>
              <a:rPr lang="en-US" sz="1600" b="1" dirty="0">
                <a:solidFill>
                  <a:srgbClr val="3366FF"/>
                </a:solidFill>
                <a:latin typeface="Helvetica" charset="0"/>
                <a:ea typeface="MS PGothic" charset="0"/>
              </a:rPr>
              <a:t>disk controller </a:t>
            </a:r>
            <a:r>
              <a:rPr lang="en-US" sz="1600" dirty="0">
                <a:latin typeface="Helvetica" charset="0"/>
                <a:ea typeface="MS PGothic" charset="0"/>
              </a:rPr>
              <a:t>determines the logical interaction between the device and the computer </a:t>
            </a:r>
          </a:p>
          <a:p>
            <a:r>
              <a:rPr lang="en-US" sz="2800" b="1" dirty="0">
                <a:solidFill>
                  <a:srgbClr val="3366FF"/>
                </a:solidFill>
                <a:latin typeface="Helvetica" charset="0"/>
                <a:ea typeface="MS PGothic" charset="0"/>
              </a:rPr>
              <a:t>Solid-state disks </a:t>
            </a:r>
            <a:r>
              <a:rPr lang="en-US" sz="2800" dirty="0">
                <a:latin typeface="Helvetica" charset="0"/>
                <a:ea typeface="MS PGothic" charset="0"/>
              </a:rPr>
              <a:t>– faster than hard disks, nonvolatile</a:t>
            </a:r>
          </a:p>
          <a:p>
            <a:pPr lvl="1"/>
            <a:r>
              <a:rPr lang="en-US" sz="1600" dirty="0">
                <a:latin typeface="Helvetica" charset="0"/>
                <a:ea typeface="MS PGothic" charset="0"/>
              </a:rPr>
              <a:t>Various technologies</a:t>
            </a:r>
          </a:p>
          <a:p>
            <a:pPr lvl="1"/>
            <a:r>
              <a:rPr lang="en-US" sz="1600" dirty="0">
                <a:latin typeface="Helvetica" charset="0"/>
                <a:ea typeface="MS PGothic" charset="0"/>
              </a:rPr>
              <a:t>Becoming more popular</a:t>
            </a:r>
          </a:p>
        </p:txBody>
      </p:sp>
    </p:spTree>
    <p:extLst>
      <p:ext uri="{BB962C8B-B14F-4D97-AF65-F5344CB8AC3E}">
        <p14:creationId xmlns:p14="http://schemas.microsoft.com/office/powerpoint/2010/main" val="4021316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876300" y="414338"/>
            <a:ext cx="7810500" cy="576262"/>
          </a:xfrm>
        </p:spPr>
        <p:txBody>
          <a:bodyPr/>
          <a:lstStyle/>
          <a:p>
            <a:pPr eaLnBrk="1" hangingPunct="1"/>
            <a:r>
              <a:rPr lang="en-US" dirty="0">
                <a:latin typeface="Arial" charset="0"/>
                <a:ea typeface="MS PGothic" charset="0"/>
              </a:rPr>
              <a:t>Storage Hierarchy</a:t>
            </a:r>
          </a:p>
        </p:txBody>
      </p:sp>
      <p:sp>
        <p:nvSpPr>
          <p:cNvPr id="21507" name="Rectangle 3"/>
          <p:cNvSpPr>
            <a:spLocks noGrp="1" noChangeArrowheads="1"/>
          </p:cNvSpPr>
          <p:nvPr>
            <p:ph type="body" idx="4294967295"/>
          </p:nvPr>
        </p:nvSpPr>
        <p:spPr>
          <a:xfrm>
            <a:off x="806450" y="1233488"/>
            <a:ext cx="8032750" cy="4530725"/>
          </a:xfrm>
        </p:spPr>
        <p:txBody>
          <a:bodyPr/>
          <a:lstStyle/>
          <a:p>
            <a:r>
              <a:rPr lang="en-US" sz="2800" dirty="0">
                <a:latin typeface="Helvetica" charset="0"/>
                <a:ea typeface="MS PGothic" charset="0"/>
              </a:rPr>
              <a:t>Storage systems organized in hierarchy</a:t>
            </a:r>
          </a:p>
          <a:p>
            <a:pPr lvl="1"/>
            <a:r>
              <a:rPr lang="en-US" dirty="0">
                <a:latin typeface="Helvetica" charset="0"/>
                <a:ea typeface="MS PGothic" charset="0"/>
              </a:rPr>
              <a:t>Speed</a:t>
            </a:r>
          </a:p>
          <a:p>
            <a:pPr lvl="1"/>
            <a:r>
              <a:rPr lang="en-US" dirty="0">
                <a:latin typeface="Helvetica" charset="0"/>
                <a:ea typeface="MS PGothic" charset="0"/>
              </a:rPr>
              <a:t>Cost</a:t>
            </a:r>
          </a:p>
          <a:p>
            <a:pPr lvl="1"/>
            <a:r>
              <a:rPr lang="en-US" dirty="0">
                <a:latin typeface="Helvetica" charset="0"/>
                <a:ea typeface="MS PGothic" charset="0"/>
              </a:rPr>
              <a:t>Volatility</a:t>
            </a:r>
          </a:p>
          <a:p>
            <a:r>
              <a:rPr lang="en-US" sz="2800" b="1" dirty="0">
                <a:solidFill>
                  <a:srgbClr val="3366FF"/>
                </a:solidFill>
                <a:latin typeface="Helvetica" charset="0"/>
                <a:ea typeface="MS PGothic" charset="0"/>
              </a:rPr>
              <a:t>Caching</a:t>
            </a:r>
            <a:r>
              <a:rPr lang="en-US" sz="2800" dirty="0">
                <a:latin typeface="Helvetica" charset="0"/>
                <a:ea typeface="MS PGothic" charset="0"/>
              </a:rPr>
              <a:t> – copying information into faster storage system; main memory can be viewed as a cache for secondary storage</a:t>
            </a:r>
          </a:p>
          <a:p>
            <a:r>
              <a:rPr lang="en-US" sz="2800" b="1" dirty="0">
                <a:solidFill>
                  <a:srgbClr val="3366FF"/>
                </a:solidFill>
                <a:latin typeface="Helvetica" charset="0"/>
                <a:ea typeface="MS PGothic" charset="0"/>
              </a:rPr>
              <a:t>Device Driver </a:t>
            </a:r>
            <a:r>
              <a:rPr lang="en-US" sz="2800" dirty="0">
                <a:latin typeface="Helvetica" charset="0"/>
                <a:ea typeface="MS PGothic" charset="0"/>
              </a:rPr>
              <a:t>for each device controller to manage I/O</a:t>
            </a:r>
          </a:p>
          <a:p>
            <a:pPr lvl="1"/>
            <a:r>
              <a:rPr lang="en-US" dirty="0">
                <a:latin typeface="Helvetica" charset="0"/>
                <a:ea typeface="MS PGothic" charset="0"/>
              </a:rPr>
              <a:t>Provides uniform interface between controller and kernel</a:t>
            </a:r>
          </a:p>
        </p:txBody>
      </p:sp>
    </p:spTree>
    <p:extLst>
      <p:ext uri="{BB962C8B-B14F-4D97-AF65-F5344CB8AC3E}">
        <p14:creationId xmlns:p14="http://schemas.microsoft.com/office/powerpoint/2010/main" val="2530576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457200" y="198438"/>
            <a:ext cx="8229600" cy="576262"/>
          </a:xfrm>
        </p:spPr>
        <p:txBody>
          <a:bodyPr/>
          <a:lstStyle/>
          <a:p>
            <a:pPr eaLnBrk="1" hangingPunct="1"/>
            <a:r>
              <a:rPr lang="en-US">
                <a:latin typeface="Arial" charset="0"/>
                <a:ea typeface="MS PGothic" charset="0"/>
              </a:rPr>
              <a:t>Storage-Device Hierarchy</a:t>
            </a:r>
          </a:p>
        </p:txBody>
      </p:sp>
      <p:pic>
        <p:nvPicPr>
          <p:cNvPr id="22531" name="Picture 3" descr="C:\Users\as668\Desktop\1_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3" y="1370013"/>
            <a:ext cx="5322887" cy="4430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7137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457200" y="566738"/>
            <a:ext cx="8229600" cy="576262"/>
          </a:xfrm>
        </p:spPr>
        <p:txBody>
          <a:bodyPr/>
          <a:lstStyle/>
          <a:p>
            <a:pPr eaLnBrk="1" hangingPunct="1"/>
            <a:r>
              <a:rPr lang="en-US" dirty="0">
                <a:latin typeface="Arial" charset="0"/>
                <a:ea typeface="MS PGothic" charset="0"/>
              </a:rPr>
              <a:t>Caching</a:t>
            </a:r>
          </a:p>
        </p:txBody>
      </p:sp>
      <p:sp>
        <p:nvSpPr>
          <p:cNvPr id="23555" name="Rectangle 3"/>
          <p:cNvSpPr>
            <a:spLocks noGrp="1" noChangeArrowheads="1"/>
          </p:cNvSpPr>
          <p:nvPr>
            <p:ph type="body" idx="4294967295"/>
          </p:nvPr>
        </p:nvSpPr>
        <p:spPr>
          <a:xfrm>
            <a:off x="762000" y="1566863"/>
            <a:ext cx="8185150" cy="4910137"/>
          </a:xfrm>
        </p:spPr>
        <p:txBody>
          <a:bodyPr/>
          <a:lstStyle/>
          <a:p>
            <a:r>
              <a:rPr lang="en-US" sz="2400" dirty="0">
                <a:latin typeface="Helvetica" charset="0"/>
                <a:ea typeface="MS PGothic" charset="0"/>
              </a:rPr>
              <a:t>Important principle, performed at many levels in a computer (in hardware, operating system, software)</a:t>
            </a:r>
          </a:p>
          <a:p>
            <a:r>
              <a:rPr lang="en-US" sz="2400" dirty="0">
                <a:latin typeface="Helvetica" charset="0"/>
                <a:ea typeface="MS PGothic" charset="0"/>
              </a:rPr>
              <a:t>Information in use copied from slower to faster storage temporarily</a:t>
            </a:r>
          </a:p>
          <a:p>
            <a:r>
              <a:rPr lang="en-US" sz="2400" dirty="0">
                <a:latin typeface="Helvetica" charset="0"/>
                <a:ea typeface="MS PGothic" charset="0"/>
              </a:rPr>
              <a:t>Faster storage (cache) checked first to determine if information is there</a:t>
            </a:r>
          </a:p>
          <a:p>
            <a:pPr lvl="1"/>
            <a:r>
              <a:rPr lang="en-US" sz="2400" dirty="0">
                <a:latin typeface="Helvetica" charset="0"/>
                <a:ea typeface="MS PGothic" charset="0"/>
              </a:rPr>
              <a:t>If it is, information used directly from the cache (fast)</a:t>
            </a:r>
          </a:p>
          <a:p>
            <a:pPr lvl="1"/>
            <a:r>
              <a:rPr lang="en-US" sz="2400" dirty="0">
                <a:latin typeface="Helvetica" charset="0"/>
                <a:ea typeface="MS PGothic" charset="0"/>
              </a:rPr>
              <a:t>If not, data copied to cache and used there</a:t>
            </a:r>
          </a:p>
          <a:p>
            <a:r>
              <a:rPr lang="en-US" sz="2400" dirty="0">
                <a:latin typeface="Helvetica" charset="0"/>
                <a:ea typeface="MS PGothic" charset="0"/>
              </a:rPr>
              <a:t>Cache smaller than storage being cached</a:t>
            </a:r>
          </a:p>
          <a:p>
            <a:pPr lvl="1"/>
            <a:r>
              <a:rPr lang="en-US" sz="2400" dirty="0">
                <a:latin typeface="Helvetica" charset="0"/>
                <a:ea typeface="MS PGothic" charset="0"/>
              </a:rPr>
              <a:t>Cache management important design problem</a:t>
            </a:r>
          </a:p>
          <a:p>
            <a:pPr lvl="1"/>
            <a:r>
              <a:rPr lang="en-US" sz="2400" dirty="0">
                <a:latin typeface="Helvetica" charset="0"/>
                <a:ea typeface="MS PGothic" charset="0"/>
              </a:rPr>
              <a:t>Cache size and replacement policy</a:t>
            </a:r>
          </a:p>
          <a:p>
            <a:pPr>
              <a:buFont typeface="Monotype Sorts" charset="0"/>
              <a:buNone/>
            </a:pPr>
            <a:endParaRPr lang="en-US" sz="2400" dirty="0">
              <a:latin typeface="Helvetica" charset="0"/>
              <a:ea typeface="MS PGothic" charset="0"/>
            </a:endParaRPr>
          </a:p>
        </p:txBody>
      </p:sp>
    </p:spTree>
    <p:extLst>
      <p:ext uri="{BB962C8B-B14F-4D97-AF65-F5344CB8AC3E}">
        <p14:creationId xmlns:p14="http://schemas.microsoft.com/office/powerpoint/2010/main" val="2098179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1020763" y="795338"/>
            <a:ext cx="7666037" cy="576262"/>
          </a:xfrm>
        </p:spPr>
        <p:txBody>
          <a:bodyPr/>
          <a:lstStyle/>
          <a:p>
            <a:pPr eaLnBrk="1" hangingPunct="1"/>
            <a:r>
              <a:rPr lang="en-US" dirty="0">
                <a:latin typeface="Arial" charset="0"/>
                <a:ea typeface="MS PGothic" charset="0"/>
              </a:rPr>
              <a:t>Direct Memory Access Structure</a:t>
            </a:r>
          </a:p>
        </p:txBody>
      </p:sp>
      <p:sp>
        <p:nvSpPr>
          <p:cNvPr id="24579" name="Rectangle 3"/>
          <p:cNvSpPr>
            <a:spLocks noGrp="1" noChangeArrowheads="1"/>
          </p:cNvSpPr>
          <p:nvPr>
            <p:ph type="body" idx="4294967295"/>
          </p:nvPr>
        </p:nvSpPr>
        <p:spPr>
          <a:xfrm>
            <a:off x="806450" y="1641475"/>
            <a:ext cx="7956550" cy="4530725"/>
          </a:xfrm>
        </p:spPr>
        <p:txBody>
          <a:bodyPr/>
          <a:lstStyle/>
          <a:p>
            <a:r>
              <a:rPr lang="en-US" sz="2800" dirty="0">
                <a:latin typeface="Helvetica" charset="0"/>
                <a:ea typeface="MS PGothic" charset="0"/>
              </a:rPr>
              <a:t>Used for high-speed I/O devices able to transmit information at close to memory speeds</a:t>
            </a:r>
          </a:p>
          <a:p>
            <a:r>
              <a:rPr lang="en-US" sz="2800" dirty="0">
                <a:latin typeface="Helvetica" charset="0"/>
                <a:ea typeface="MS PGothic" charset="0"/>
              </a:rPr>
              <a:t>Device controller transfers blocks of data from buffer storage directly to main memory without CPU intervention</a:t>
            </a:r>
          </a:p>
          <a:p>
            <a:r>
              <a:rPr lang="en-US" sz="2800" dirty="0">
                <a:latin typeface="Helvetica" charset="0"/>
                <a:ea typeface="MS PGothic" charset="0"/>
              </a:rPr>
              <a:t>Only one interrupt is generated per block, rather than the one interrupt per byte</a:t>
            </a:r>
          </a:p>
        </p:txBody>
      </p:sp>
    </p:spTree>
    <p:extLst>
      <p:ext uri="{BB962C8B-B14F-4D97-AF65-F5344CB8AC3E}">
        <p14:creationId xmlns:p14="http://schemas.microsoft.com/office/powerpoint/2010/main" val="3670291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a:xfrm>
            <a:off x="835025" y="642938"/>
            <a:ext cx="8229600" cy="576262"/>
          </a:xfrm>
        </p:spPr>
        <p:txBody>
          <a:bodyPr/>
          <a:lstStyle/>
          <a:p>
            <a:r>
              <a:rPr lang="en-US" dirty="0">
                <a:latin typeface="Arial" charset="0"/>
                <a:ea typeface="MS PGothic" charset="0"/>
              </a:rPr>
              <a:t>How a Modern Computer Works</a:t>
            </a:r>
          </a:p>
        </p:txBody>
      </p:sp>
      <p:pic>
        <p:nvPicPr>
          <p:cNvPr id="25603" name="Picture 5"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782763"/>
            <a:ext cx="5132387" cy="408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4" name="TextBox 3"/>
          <p:cNvSpPr txBox="1">
            <a:spLocks noChangeArrowheads="1"/>
          </p:cNvSpPr>
          <p:nvPr/>
        </p:nvSpPr>
        <p:spPr bwMode="auto">
          <a:xfrm>
            <a:off x="4787900" y="6016625"/>
            <a:ext cx="2874963"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charset="0"/>
                <a:ea typeface="MS PGothic" charset="0"/>
                <a:cs typeface="MS PGothic" charset="0"/>
              </a:defRPr>
            </a:lvl1pPr>
            <a:lvl2pPr marL="742950" indent="-285750">
              <a:defRPr>
                <a:solidFill>
                  <a:schemeClr val="tx1"/>
                </a:solidFill>
                <a:latin typeface="Verdana" charset="0"/>
                <a:ea typeface="MS PGothic" charset="0"/>
                <a:cs typeface="MS PGothic" charset="0"/>
              </a:defRPr>
            </a:lvl2pPr>
            <a:lvl3pPr marL="1143000" indent="-228600">
              <a:defRPr>
                <a:solidFill>
                  <a:schemeClr val="tx1"/>
                </a:solidFill>
                <a:latin typeface="Verdana" charset="0"/>
                <a:ea typeface="MS PGothic" charset="0"/>
                <a:cs typeface="MS PGothic" charset="0"/>
              </a:defRPr>
            </a:lvl3pPr>
            <a:lvl4pPr marL="1600200" indent="-228600">
              <a:defRPr>
                <a:solidFill>
                  <a:schemeClr val="tx1"/>
                </a:solidFill>
                <a:latin typeface="Verdana" charset="0"/>
                <a:ea typeface="MS PGothic" charset="0"/>
                <a:cs typeface="MS PGothic" charset="0"/>
              </a:defRPr>
            </a:lvl4pPr>
            <a:lvl5pPr marL="2057400" indent="-228600">
              <a:defRPr>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Verdana" charset="0"/>
                <a:ea typeface="MS PGothic" charset="0"/>
                <a:cs typeface="MS PGothic" charset="0"/>
              </a:defRPr>
            </a:lvl9pPr>
          </a:lstStyle>
          <a:p>
            <a:r>
              <a:rPr lang="en-US" sz="1400" i="1" dirty="0"/>
              <a:t>A von Neumann architecture</a:t>
            </a:r>
          </a:p>
        </p:txBody>
      </p:sp>
    </p:spTree>
    <p:extLst>
      <p:ext uri="{BB962C8B-B14F-4D97-AF65-F5344CB8AC3E}">
        <p14:creationId xmlns:p14="http://schemas.microsoft.com/office/powerpoint/2010/main" val="672984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a:xfrm>
            <a:off x="533400" y="414338"/>
            <a:ext cx="8348662" cy="576262"/>
          </a:xfrm>
        </p:spPr>
        <p:txBody>
          <a:bodyPr/>
          <a:lstStyle/>
          <a:p>
            <a:r>
              <a:rPr lang="en-US" dirty="0">
                <a:latin typeface="Arial" charset="0"/>
                <a:ea typeface="MS PGothic" charset="0"/>
              </a:rPr>
              <a:t>Computer-System Architecture</a:t>
            </a:r>
          </a:p>
        </p:txBody>
      </p:sp>
      <p:sp>
        <p:nvSpPr>
          <p:cNvPr id="26627" name="Content Placeholder 2"/>
          <p:cNvSpPr>
            <a:spLocks noGrp="1"/>
          </p:cNvSpPr>
          <p:nvPr>
            <p:ph idx="4294967295"/>
          </p:nvPr>
        </p:nvSpPr>
        <p:spPr>
          <a:xfrm>
            <a:off x="457200" y="1233488"/>
            <a:ext cx="8686800" cy="4867275"/>
          </a:xfrm>
        </p:spPr>
        <p:txBody>
          <a:bodyPr/>
          <a:lstStyle/>
          <a:p>
            <a:r>
              <a:rPr lang="en-US" sz="2400" dirty="0">
                <a:latin typeface="Helvetica" charset="0"/>
                <a:ea typeface="MS PGothic" charset="0"/>
              </a:rPr>
              <a:t>Most systems use a single general-purpose processor</a:t>
            </a:r>
          </a:p>
          <a:p>
            <a:pPr lvl="1"/>
            <a:r>
              <a:rPr lang="en-US" sz="2400" dirty="0">
                <a:latin typeface="Helvetica" charset="0"/>
                <a:ea typeface="MS PGothic" charset="0"/>
              </a:rPr>
              <a:t>Most systems have special-purpose processors as well</a:t>
            </a:r>
          </a:p>
          <a:p>
            <a:r>
              <a:rPr lang="en-US" sz="2400" b="1" dirty="0">
                <a:solidFill>
                  <a:srgbClr val="3366FF"/>
                </a:solidFill>
                <a:latin typeface="Helvetica" charset="0"/>
                <a:ea typeface="MS PGothic" charset="0"/>
              </a:rPr>
              <a:t>Multiprocessors</a:t>
            </a:r>
            <a:r>
              <a:rPr lang="en-US" sz="2400" dirty="0">
                <a:solidFill>
                  <a:srgbClr val="3366FF"/>
                </a:solidFill>
                <a:latin typeface="Helvetica" charset="0"/>
                <a:ea typeface="MS PGothic" charset="0"/>
              </a:rPr>
              <a:t> </a:t>
            </a:r>
            <a:r>
              <a:rPr lang="en-US" sz="2400" dirty="0">
                <a:latin typeface="Helvetica" charset="0"/>
                <a:ea typeface="MS PGothic" charset="0"/>
              </a:rPr>
              <a:t>systems growing in use and importance</a:t>
            </a:r>
          </a:p>
          <a:p>
            <a:pPr lvl="1"/>
            <a:r>
              <a:rPr lang="en-US" sz="2000" dirty="0">
                <a:latin typeface="Helvetica" charset="0"/>
                <a:ea typeface="MS PGothic" charset="0"/>
              </a:rPr>
              <a:t>Also known as </a:t>
            </a:r>
            <a:r>
              <a:rPr lang="en-US" sz="2000" b="1" dirty="0">
                <a:solidFill>
                  <a:srgbClr val="3366FF"/>
                </a:solidFill>
                <a:latin typeface="Helvetica" charset="0"/>
                <a:ea typeface="MS PGothic" charset="0"/>
              </a:rPr>
              <a:t>parallel systems</a:t>
            </a:r>
            <a:r>
              <a:rPr lang="en-US" sz="2000" dirty="0">
                <a:latin typeface="Helvetica" charset="0"/>
                <a:ea typeface="MS PGothic" charset="0"/>
              </a:rPr>
              <a:t>, </a:t>
            </a:r>
            <a:r>
              <a:rPr lang="en-US" sz="2000" b="1" dirty="0">
                <a:solidFill>
                  <a:srgbClr val="3366FF"/>
                </a:solidFill>
                <a:latin typeface="Helvetica" charset="0"/>
                <a:ea typeface="MS PGothic" charset="0"/>
              </a:rPr>
              <a:t>tightly-coupled systems</a:t>
            </a:r>
          </a:p>
          <a:p>
            <a:pPr lvl="1"/>
            <a:r>
              <a:rPr lang="en-US" sz="2000" dirty="0">
                <a:latin typeface="Helvetica" charset="0"/>
                <a:ea typeface="MS PGothic" charset="0"/>
              </a:rPr>
              <a:t>Advantages include:</a:t>
            </a:r>
          </a:p>
          <a:p>
            <a:pPr marL="1200150" lvl="2" indent="-342900">
              <a:buFont typeface="Arial" charset="0"/>
              <a:buAutoNum type="arabicPeriod"/>
            </a:pPr>
            <a:r>
              <a:rPr lang="en-US" sz="2000" b="1" dirty="0">
                <a:solidFill>
                  <a:srgbClr val="3366FF"/>
                </a:solidFill>
                <a:latin typeface="Helvetica" charset="0"/>
                <a:ea typeface="MS PGothic" charset="0"/>
              </a:rPr>
              <a:t>Increased throughput</a:t>
            </a:r>
          </a:p>
          <a:p>
            <a:pPr marL="1200150" lvl="2" indent="-342900">
              <a:buFont typeface="Arial" charset="0"/>
              <a:buAutoNum type="arabicPeriod"/>
            </a:pPr>
            <a:r>
              <a:rPr lang="en-US" sz="2000" b="1" dirty="0">
                <a:solidFill>
                  <a:srgbClr val="3366FF"/>
                </a:solidFill>
                <a:latin typeface="Helvetica" charset="0"/>
                <a:ea typeface="MS PGothic" charset="0"/>
              </a:rPr>
              <a:t>Economy of scale</a:t>
            </a:r>
          </a:p>
          <a:p>
            <a:pPr marL="1200150" lvl="2" indent="-342900">
              <a:buFont typeface="Arial" charset="0"/>
              <a:buAutoNum type="arabicPeriod"/>
            </a:pPr>
            <a:r>
              <a:rPr lang="en-US" sz="2000" b="1" dirty="0">
                <a:solidFill>
                  <a:srgbClr val="3366FF"/>
                </a:solidFill>
                <a:latin typeface="Helvetica" charset="0"/>
                <a:ea typeface="MS PGothic" charset="0"/>
              </a:rPr>
              <a:t>Increased reliability </a:t>
            </a:r>
            <a:r>
              <a:rPr lang="en-US" sz="2000" dirty="0">
                <a:latin typeface="Helvetica" charset="0"/>
                <a:ea typeface="MS PGothic" charset="0"/>
              </a:rPr>
              <a:t>– graceful degradation or fault tolerance</a:t>
            </a:r>
          </a:p>
          <a:p>
            <a:pPr lvl="1"/>
            <a:r>
              <a:rPr lang="en-US" sz="2000" dirty="0">
                <a:latin typeface="Helvetica" charset="0"/>
                <a:ea typeface="MS PGothic" charset="0"/>
              </a:rPr>
              <a:t>Two types:</a:t>
            </a:r>
          </a:p>
          <a:p>
            <a:pPr marL="1200150" lvl="2" indent="-342900">
              <a:buFont typeface="Arial" charset="0"/>
              <a:buAutoNum type="arabicPeriod"/>
            </a:pPr>
            <a:r>
              <a:rPr lang="en-US" sz="2000" b="1" dirty="0">
                <a:solidFill>
                  <a:srgbClr val="3366FF"/>
                </a:solidFill>
                <a:latin typeface="Helvetica" charset="0"/>
                <a:ea typeface="MS PGothic" charset="0"/>
              </a:rPr>
              <a:t>Asymmetric Multiprocessing </a:t>
            </a:r>
            <a:r>
              <a:rPr lang="en-US" sz="2000" dirty="0">
                <a:latin typeface="Helvetica" charset="0"/>
                <a:ea typeface="MS PGothic" charset="0"/>
              </a:rPr>
              <a:t>– each processor is assigned a specie task.</a:t>
            </a:r>
          </a:p>
          <a:p>
            <a:pPr marL="1200150" lvl="2" indent="-342900">
              <a:buFont typeface="Arial" charset="0"/>
              <a:buAutoNum type="arabicPeriod"/>
            </a:pPr>
            <a:r>
              <a:rPr lang="en-US" sz="2000" b="1" dirty="0">
                <a:solidFill>
                  <a:srgbClr val="3366FF"/>
                </a:solidFill>
                <a:latin typeface="Helvetica" charset="0"/>
                <a:ea typeface="MS PGothic" charset="0"/>
              </a:rPr>
              <a:t>Symmetric Multiprocessing </a:t>
            </a:r>
            <a:r>
              <a:rPr lang="en-US" sz="2000" dirty="0">
                <a:latin typeface="Helvetica" charset="0"/>
                <a:ea typeface="MS PGothic" charset="0"/>
              </a:rPr>
              <a:t>– each processor performs all tasks</a:t>
            </a:r>
          </a:p>
          <a:p>
            <a:pPr marL="1200150" lvl="2" indent="-342900">
              <a:buFont typeface="Webdings" charset="0"/>
              <a:buNone/>
            </a:pPr>
            <a:endParaRPr lang="en-US" dirty="0">
              <a:solidFill>
                <a:srgbClr val="3366FF"/>
              </a:solidFill>
              <a:latin typeface="Helvetica" charset="0"/>
              <a:ea typeface="MS PGothic" charset="0"/>
            </a:endParaRPr>
          </a:p>
        </p:txBody>
      </p:sp>
    </p:spTree>
    <p:extLst>
      <p:ext uri="{BB962C8B-B14F-4D97-AF65-F5344CB8AC3E}">
        <p14:creationId xmlns:p14="http://schemas.microsoft.com/office/powerpoint/2010/main" val="910599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Logistics (1)</a:t>
            </a:r>
          </a:p>
        </p:txBody>
      </p:sp>
      <p:sp>
        <p:nvSpPr>
          <p:cNvPr id="3" name="Content Placeholder 2"/>
          <p:cNvSpPr>
            <a:spLocks noGrp="1"/>
          </p:cNvSpPr>
          <p:nvPr>
            <p:ph idx="1"/>
          </p:nvPr>
        </p:nvSpPr>
        <p:spPr>
          <a:xfrm>
            <a:off x="609600" y="1600200"/>
            <a:ext cx="8534400" cy="4114800"/>
          </a:xfrm>
        </p:spPr>
        <p:txBody>
          <a:bodyPr/>
          <a:lstStyle/>
          <a:p>
            <a:r>
              <a:rPr lang="en-US" dirty="0"/>
              <a:t>Course web site: </a:t>
            </a:r>
            <a:r>
              <a:rPr lang="en-US" dirty="0">
                <a:hlinkClick r:id="rId2"/>
              </a:rPr>
              <a:t>http://</a:t>
            </a:r>
            <a:r>
              <a:rPr lang="en-US" altLang="zh-CN" dirty="0">
                <a:hlinkClick r:id="rId2"/>
              </a:rPr>
              <a:t>www.songli.io/courses</a:t>
            </a:r>
            <a:r>
              <a:rPr lang="en-US" altLang="zh-CN">
                <a:hlinkClick r:id="rId2"/>
              </a:rPr>
              <a:t>/advos23</a:t>
            </a:r>
            <a:r>
              <a:rPr lang="en-US" altLang="zh-CN"/>
              <a:t>/</a:t>
            </a:r>
            <a:endParaRPr lang="en-US" altLang="zh-CN" dirty="0"/>
          </a:p>
          <a:p>
            <a:r>
              <a:rPr lang="en-US" dirty="0"/>
              <a:t>Email: songl@zju.edu.cn</a:t>
            </a:r>
          </a:p>
          <a:p>
            <a:r>
              <a:rPr lang="en-US" dirty="0"/>
              <a:t>1/2 lecture + 1/2 seminar </a:t>
            </a:r>
          </a:p>
          <a:p>
            <a:r>
              <a:rPr lang="en-US" dirty="0"/>
              <a:t>In the lecture, I will teach operating system concept. </a:t>
            </a:r>
          </a:p>
          <a:p>
            <a:r>
              <a:rPr lang="en-US" dirty="0"/>
              <a:t>In the seminar, you (students) will learn how to present, defend, and offend a research paper. </a:t>
            </a:r>
          </a:p>
        </p:txBody>
      </p:sp>
    </p:spTree>
    <p:extLst>
      <p:ext uri="{BB962C8B-B14F-4D97-AF65-F5344CB8AC3E}">
        <p14:creationId xmlns:p14="http://schemas.microsoft.com/office/powerpoint/2010/main" val="4122511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a:xfrm>
            <a:off x="939800" y="152400"/>
            <a:ext cx="8229600" cy="576263"/>
          </a:xfrm>
        </p:spPr>
        <p:txBody>
          <a:bodyPr/>
          <a:lstStyle/>
          <a:p>
            <a:r>
              <a:rPr lang="en-US" sz="2800">
                <a:latin typeface="Arial" charset="0"/>
                <a:ea typeface="MS PGothic" charset="0"/>
              </a:rPr>
              <a:t>Symmetric Multiprocessing Architecture</a:t>
            </a:r>
          </a:p>
        </p:txBody>
      </p:sp>
      <p:pic>
        <p:nvPicPr>
          <p:cNvPr id="27651" name="Picture 7"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613" y="1760538"/>
            <a:ext cx="6319837" cy="3033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3014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214313"/>
            <a:ext cx="8229600" cy="576262"/>
          </a:xfrm>
        </p:spPr>
        <p:txBody>
          <a:bodyPr/>
          <a:lstStyle/>
          <a:p>
            <a:r>
              <a:rPr lang="en-US">
                <a:latin typeface="Arial" charset="0"/>
                <a:ea typeface="MS PGothic" charset="0"/>
              </a:rPr>
              <a:t>A Dual-Core Design</a:t>
            </a:r>
          </a:p>
        </p:txBody>
      </p:sp>
      <p:sp>
        <p:nvSpPr>
          <p:cNvPr id="28675" name="Content Placeholder 1"/>
          <p:cNvSpPr>
            <a:spLocks noGrp="1"/>
          </p:cNvSpPr>
          <p:nvPr>
            <p:ph sz="half" idx="1"/>
          </p:nvPr>
        </p:nvSpPr>
        <p:spPr>
          <a:xfrm>
            <a:off x="854075" y="1676400"/>
            <a:ext cx="7108825" cy="2682875"/>
          </a:xfrm>
        </p:spPr>
        <p:txBody>
          <a:bodyPr/>
          <a:lstStyle/>
          <a:p>
            <a:r>
              <a:rPr lang="en-US" sz="2400" dirty="0">
                <a:latin typeface="Helvetica" charset="0"/>
                <a:ea typeface="MS PGothic" charset="0"/>
              </a:rPr>
              <a:t>Multi-chip and </a:t>
            </a:r>
            <a:r>
              <a:rPr lang="en-US" sz="2400" b="1" dirty="0">
                <a:solidFill>
                  <a:srgbClr val="3366FF"/>
                </a:solidFill>
                <a:latin typeface="Helvetica" charset="0"/>
                <a:ea typeface="MS PGothic" charset="0"/>
              </a:rPr>
              <a:t>multicore</a:t>
            </a:r>
          </a:p>
          <a:p>
            <a:r>
              <a:rPr lang="en-US" sz="2400" dirty="0">
                <a:latin typeface="Helvetica" charset="0"/>
                <a:ea typeface="MS PGothic" charset="0"/>
              </a:rPr>
              <a:t>Systems containing all  chips</a:t>
            </a:r>
            <a:endParaRPr lang="en-US" sz="2400" b="1" dirty="0">
              <a:solidFill>
                <a:srgbClr val="3366FF"/>
              </a:solidFill>
              <a:latin typeface="Helvetica" charset="0"/>
              <a:ea typeface="MS PGothic" charset="0"/>
            </a:endParaRPr>
          </a:p>
          <a:p>
            <a:pPr lvl="1"/>
            <a:r>
              <a:rPr lang="en-US" dirty="0">
                <a:latin typeface="Helvetica" charset="0"/>
                <a:ea typeface="MS PGothic" charset="0"/>
              </a:rPr>
              <a:t>Chassis containing multiple separate systems</a:t>
            </a:r>
          </a:p>
          <a:p>
            <a:pPr lvl="1"/>
            <a:endParaRPr lang="en-US" dirty="0">
              <a:latin typeface="Helvetica" charset="0"/>
              <a:ea typeface="MS PGothic" charset="0"/>
            </a:endParaRPr>
          </a:p>
        </p:txBody>
      </p:sp>
      <p:pic>
        <p:nvPicPr>
          <p:cNvPr id="28676" name="Picture 10"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4788" y="3581400"/>
            <a:ext cx="3073400" cy="2265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3717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a:xfrm>
            <a:off x="533400" y="609600"/>
            <a:ext cx="8229600" cy="576262"/>
          </a:xfrm>
        </p:spPr>
        <p:txBody>
          <a:bodyPr/>
          <a:lstStyle/>
          <a:p>
            <a:r>
              <a:rPr lang="en-US" dirty="0">
                <a:latin typeface="Arial" charset="0"/>
                <a:ea typeface="MS PGothic" charset="0"/>
              </a:rPr>
              <a:t>Clustered Systems</a:t>
            </a:r>
          </a:p>
        </p:txBody>
      </p:sp>
      <p:sp>
        <p:nvSpPr>
          <p:cNvPr id="29699" name="Content Placeholder 2"/>
          <p:cNvSpPr>
            <a:spLocks noGrp="1"/>
          </p:cNvSpPr>
          <p:nvPr>
            <p:ph idx="4294967295"/>
          </p:nvPr>
        </p:nvSpPr>
        <p:spPr>
          <a:xfrm>
            <a:off x="381000" y="1371600"/>
            <a:ext cx="8763000" cy="4114800"/>
          </a:xfrm>
        </p:spPr>
        <p:txBody>
          <a:bodyPr/>
          <a:lstStyle/>
          <a:p>
            <a:r>
              <a:rPr lang="en-US" sz="2400" dirty="0">
                <a:latin typeface="Helvetica" charset="0"/>
                <a:ea typeface="MS PGothic" charset="0"/>
              </a:rPr>
              <a:t>Like multiprocessor systems, but multiple systems working together</a:t>
            </a:r>
          </a:p>
          <a:p>
            <a:pPr lvl="1"/>
            <a:r>
              <a:rPr lang="en-US" sz="2400" dirty="0">
                <a:latin typeface="Helvetica" charset="0"/>
                <a:ea typeface="MS PGothic" charset="0"/>
              </a:rPr>
              <a:t>Usually sharing storage via a </a:t>
            </a:r>
            <a:r>
              <a:rPr lang="en-US" sz="2400" b="1" dirty="0">
                <a:solidFill>
                  <a:srgbClr val="3366FF"/>
                </a:solidFill>
                <a:latin typeface="Helvetica" charset="0"/>
                <a:ea typeface="MS PGothic" charset="0"/>
              </a:rPr>
              <a:t>storage-area network (SAN)</a:t>
            </a:r>
          </a:p>
          <a:p>
            <a:pPr lvl="1"/>
            <a:r>
              <a:rPr lang="en-US" sz="2400" dirty="0">
                <a:latin typeface="Helvetica" charset="0"/>
                <a:ea typeface="MS PGothic" charset="0"/>
              </a:rPr>
              <a:t>Provides a </a:t>
            </a:r>
            <a:r>
              <a:rPr lang="en-US" sz="2400" b="1" dirty="0">
                <a:solidFill>
                  <a:srgbClr val="3366FF"/>
                </a:solidFill>
                <a:latin typeface="Helvetica" charset="0"/>
                <a:ea typeface="MS PGothic" charset="0"/>
              </a:rPr>
              <a:t>high-availability</a:t>
            </a:r>
            <a:r>
              <a:rPr lang="en-US" sz="2400" b="1" dirty="0">
                <a:latin typeface="Helvetica" charset="0"/>
                <a:ea typeface="MS PGothic" charset="0"/>
              </a:rPr>
              <a:t> </a:t>
            </a:r>
            <a:r>
              <a:rPr lang="en-US" sz="2400" dirty="0">
                <a:latin typeface="Helvetica" charset="0"/>
                <a:ea typeface="MS PGothic" charset="0"/>
              </a:rPr>
              <a:t>service which survives failures</a:t>
            </a:r>
          </a:p>
          <a:p>
            <a:pPr lvl="2"/>
            <a:r>
              <a:rPr lang="en-US" sz="2000" b="1" dirty="0">
                <a:solidFill>
                  <a:srgbClr val="3366FF"/>
                </a:solidFill>
                <a:latin typeface="Helvetica" charset="0"/>
                <a:ea typeface="MS PGothic" charset="0"/>
              </a:rPr>
              <a:t>Asymmetric clustering</a:t>
            </a:r>
            <a:r>
              <a:rPr lang="en-US" sz="2000" dirty="0">
                <a:solidFill>
                  <a:srgbClr val="3366FF"/>
                </a:solidFill>
                <a:latin typeface="Helvetica" charset="0"/>
                <a:ea typeface="MS PGothic" charset="0"/>
              </a:rPr>
              <a:t> </a:t>
            </a:r>
            <a:r>
              <a:rPr lang="en-US" sz="2000" dirty="0">
                <a:latin typeface="Helvetica" charset="0"/>
                <a:ea typeface="MS PGothic" charset="0"/>
              </a:rPr>
              <a:t>has one machine in hot-standby mode</a:t>
            </a:r>
          </a:p>
          <a:p>
            <a:pPr lvl="2"/>
            <a:r>
              <a:rPr lang="en-US" sz="2000" b="1" dirty="0">
                <a:solidFill>
                  <a:srgbClr val="3366FF"/>
                </a:solidFill>
                <a:latin typeface="Helvetica" charset="0"/>
                <a:ea typeface="MS PGothic" charset="0"/>
              </a:rPr>
              <a:t>Symmetric clustering</a:t>
            </a:r>
            <a:r>
              <a:rPr lang="en-US" sz="2000" dirty="0">
                <a:solidFill>
                  <a:srgbClr val="3366FF"/>
                </a:solidFill>
                <a:latin typeface="Helvetica" charset="0"/>
                <a:ea typeface="MS PGothic" charset="0"/>
              </a:rPr>
              <a:t> </a:t>
            </a:r>
            <a:r>
              <a:rPr lang="en-US" sz="2000" dirty="0">
                <a:latin typeface="Helvetica" charset="0"/>
                <a:ea typeface="MS PGothic" charset="0"/>
              </a:rPr>
              <a:t>has multiple nodes running applications, monitoring each other</a:t>
            </a:r>
          </a:p>
          <a:p>
            <a:pPr lvl="1"/>
            <a:r>
              <a:rPr lang="en-US" sz="2400" dirty="0">
                <a:latin typeface="Helvetica" charset="0"/>
                <a:ea typeface="MS PGothic" charset="0"/>
              </a:rPr>
              <a:t>Some clusters are for </a:t>
            </a:r>
            <a:r>
              <a:rPr lang="en-US" sz="2400" b="1" dirty="0">
                <a:solidFill>
                  <a:srgbClr val="3366FF"/>
                </a:solidFill>
                <a:latin typeface="Helvetica" charset="0"/>
                <a:ea typeface="MS PGothic" charset="0"/>
              </a:rPr>
              <a:t>high-performance computing (HPC)</a:t>
            </a:r>
          </a:p>
          <a:p>
            <a:pPr lvl="2"/>
            <a:r>
              <a:rPr lang="en-US" sz="2000" dirty="0">
                <a:latin typeface="Helvetica" charset="0"/>
                <a:ea typeface="MS PGothic" charset="0"/>
              </a:rPr>
              <a:t>Applications must be written to use </a:t>
            </a:r>
            <a:r>
              <a:rPr lang="en-US" sz="2000" b="1" dirty="0">
                <a:solidFill>
                  <a:srgbClr val="3366FF"/>
                </a:solidFill>
                <a:latin typeface="Helvetica" charset="0"/>
                <a:ea typeface="MS PGothic" charset="0"/>
              </a:rPr>
              <a:t>parallelization</a:t>
            </a:r>
          </a:p>
          <a:p>
            <a:pPr lvl="1"/>
            <a:r>
              <a:rPr lang="en-US" sz="2400" dirty="0">
                <a:latin typeface="Helvetica" charset="0"/>
                <a:ea typeface="MS PGothic" charset="0"/>
              </a:rPr>
              <a:t>Some have</a:t>
            </a:r>
            <a:r>
              <a:rPr lang="en-US" sz="2400" b="1" dirty="0">
                <a:solidFill>
                  <a:srgbClr val="3366FF"/>
                </a:solidFill>
                <a:latin typeface="Helvetica" charset="0"/>
                <a:ea typeface="MS PGothic" charset="0"/>
              </a:rPr>
              <a:t> distributed lock manager </a:t>
            </a:r>
            <a:r>
              <a:rPr lang="en-US" sz="2400" dirty="0">
                <a:latin typeface="Helvetica" charset="0"/>
                <a:ea typeface="MS PGothic" charset="0"/>
              </a:rPr>
              <a:t>(</a:t>
            </a:r>
            <a:r>
              <a:rPr lang="en-US" sz="2400" b="1" dirty="0">
                <a:solidFill>
                  <a:srgbClr val="3366FF"/>
                </a:solidFill>
                <a:latin typeface="Helvetica" charset="0"/>
                <a:ea typeface="MS PGothic" charset="0"/>
              </a:rPr>
              <a:t>DLM</a:t>
            </a:r>
            <a:r>
              <a:rPr lang="en-US" sz="2400" dirty="0">
                <a:latin typeface="Helvetica" charset="0"/>
                <a:ea typeface="MS PGothic" charset="0"/>
              </a:rPr>
              <a:t>) to avoid conflicting operations</a:t>
            </a:r>
          </a:p>
        </p:txBody>
      </p:sp>
    </p:spTree>
    <p:extLst>
      <p:ext uri="{BB962C8B-B14F-4D97-AF65-F5344CB8AC3E}">
        <p14:creationId xmlns:p14="http://schemas.microsoft.com/office/powerpoint/2010/main" val="3487916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a:xfrm>
            <a:off x="457200" y="198438"/>
            <a:ext cx="8229600" cy="576262"/>
          </a:xfrm>
        </p:spPr>
        <p:txBody>
          <a:bodyPr/>
          <a:lstStyle/>
          <a:p>
            <a:r>
              <a:rPr lang="en-US">
                <a:latin typeface="Arial" charset="0"/>
                <a:ea typeface="MS PGothic" charset="0"/>
              </a:rPr>
              <a:t>Clustered Systems</a:t>
            </a:r>
          </a:p>
        </p:txBody>
      </p:sp>
      <p:pic>
        <p:nvPicPr>
          <p:cNvPr id="30723" name="Content Placeholder 3" descr="1.08.pdf"/>
          <p:cNvPicPr>
            <a:picLocks noGrp="1" noChangeAspect="1"/>
          </p:cNvPicPr>
          <p:nvPr>
            <p:ph idx="4294967295"/>
          </p:nvPr>
        </p:nvPicPr>
        <p:blipFill>
          <a:blip r:embed="rId2">
            <a:extLst>
              <a:ext uri="{28A0092B-C50C-407E-A947-70E740481C1C}">
                <a14:useLocalDpi xmlns:a14="http://schemas.microsoft.com/office/drawing/2010/main" val="0"/>
              </a:ext>
            </a:extLst>
          </a:blip>
          <a:srcRect t="-3476" b="-3476"/>
          <a:stretch>
            <a:fillRect/>
          </a:stretch>
        </p:blipFill>
        <p:spPr>
          <a:xfrm>
            <a:off x="1404938" y="1557338"/>
            <a:ext cx="6402387" cy="3524250"/>
          </a:xfrm>
        </p:spPr>
      </p:pic>
    </p:spTree>
    <p:extLst>
      <p:ext uri="{BB962C8B-B14F-4D97-AF65-F5344CB8AC3E}">
        <p14:creationId xmlns:p14="http://schemas.microsoft.com/office/powerpoint/2010/main" val="29764010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914400" y="381000"/>
            <a:ext cx="7616825" cy="576262"/>
          </a:xfrm>
        </p:spPr>
        <p:txBody>
          <a:bodyPr/>
          <a:lstStyle/>
          <a:p>
            <a:pPr eaLnBrk="1" hangingPunct="1"/>
            <a:r>
              <a:rPr lang="en-US" dirty="0">
                <a:latin typeface="Arial" charset="0"/>
                <a:ea typeface="MS PGothic" charset="0"/>
              </a:rPr>
              <a:t>Operating System Structure</a:t>
            </a:r>
          </a:p>
        </p:txBody>
      </p:sp>
      <p:sp>
        <p:nvSpPr>
          <p:cNvPr id="31747" name="Rectangle 3"/>
          <p:cNvSpPr>
            <a:spLocks noGrp="1" noChangeArrowheads="1"/>
          </p:cNvSpPr>
          <p:nvPr>
            <p:ph type="body" idx="4294967295"/>
          </p:nvPr>
        </p:nvSpPr>
        <p:spPr>
          <a:xfrm>
            <a:off x="827088" y="1371599"/>
            <a:ext cx="7832725" cy="4926013"/>
          </a:xfrm>
        </p:spPr>
        <p:txBody>
          <a:bodyPr/>
          <a:lstStyle/>
          <a:p>
            <a:pPr>
              <a:lnSpc>
                <a:spcPct val="90000"/>
              </a:lnSpc>
              <a:buFont typeface="Monotype Sorts" charset="0"/>
              <a:buNone/>
            </a:pPr>
            <a:endParaRPr lang="en-US" sz="2400" dirty="0">
              <a:latin typeface="Helvetica" charset="0"/>
              <a:ea typeface="MS PGothic" charset="0"/>
            </a:endParaRPr>
          </a:p>
          <a:p>
            <a:pPr>
              <a:lnSpc>
                <a:spcPct val="90000"/>
              </a:lnSpc>
            </a:pPr>
            <a:r>
              <a:rPr lang="en-US" sz="2400" b="1" dirty="0">
                <a:solidFill>
                  <a:srgbClr val="3366FF"/>
                </a:solidFill>
                <a:latin typeface="Helvetica" charset="0"/>
                <a:ea typeface="MS PGothic" charset="0"/>
              </a:rPr>
              <a:t>Multiprogramming</a:t>
            </a:r>
            <a:r>
              <a:rPr lang="en-US" sz="2400" dirty="0">
                <a:latin typeface="Helvetica" charset="0"/>
                <a:ea typeface="MS PGothic" charset="0"/>
              </a:rPr>
              <a:t> (</a:t>
            </a:r>
            <a:r>
              <a:rPr lang="en-US" sz="2400" b="1" dirty="0">
                <a:solidFill>
                  <a:srgbClr val="3366FF"/>
                </a:solidFill>
                <a:latin typeface="Helvetica" charset="0"/>
                <a:ea typeface="MS PGothic" charset="0"/>
              </a:rPr>
              <a:t>Batch system</a:t>
            </a:r>
            <a:r>
              <a:rPr lang="en-US" sz="2400" dirty="0">
                <a:latin typeface="Helvetica" charset="0"/>
                <a:ea typeface="MS PGothic" charset="0"/>
              </a:rPr>
              <a:t>) needed for efficiency</a:t>
            </a:r>
          </a:p>
          <a:p>
            <a:pPr lvl="1">
              <a:lnSpc>
                <a:spcPct val="90000"/>
              </a:lnSpc>
            </a:pPr>
            <a:r>
              <a:rPr lang="en-US" sz="2400" dirty="0">
                <a:latin typeface="Helvetica" charset="0"/>
                <a:ea typeface="MS PGothic" charset="0"/>
              </a:rPr>
              <a:t>Single user cannot keep CPU and I/O devices busy at all times</a:t>
            </a:r>
          </a:p>
          <a:p>
            <a:pPr lvl="1">
              <a:lnSpc>
                <a:spcPct val="90000"/>
              </a:lnSpc>
            </a:pPr>
            <a:r>
              <a:rPr lang="en-US" sz="2400" dirty="0">
                <a:latin typeface="Helvetica" charset="0"/>
                <a:ea typeface="MS PGothic" charset="0"/>
              </a:rPr>
              <a:t>Multiprogramming organizes jobs (code and data) so CPU always has one to execute</a:t>
            </a:r>
          </a:p>
          <a:p>
            <a:pPr lvl="1">
              <a:lnSpc>
                <a:spcPct val="90000"/>
              </a:lnSpc>
            </a:pPr>
            <a:r>
              <a:rPr lang="en-US" sz="2400" dirty="0">
                <a:latin typeface="Helvetica" charset="0"/>
                <a:ea typeface="MS PGothic" charset="0"/>
              </a:rPr>
              <a:t>A subset of total jobs in system is kept in memory</a:t>
            </a:r>
          </a:p>
          <a:p>
            <a:pPr lvl="1">
              <a:lnSpc>
                <a:spcPct val="90000"/>
              </a:lnSpc>
            </a:pPr>
            <a:r>
              <a:rPr lang="en-US" sz="2400" dirty="0">
                <a:latin typeface="Helvetica" charset="0"/>
                <a:ea typeface="MS PGothic" charset="0"/>
              </a:rPr>
              <a:t>One job selected and run via </a:t>
            </a:r>
            <a:r>
              <a:rPr lang="en-US" sz="2400" b="1" dirty="0">
                <a:solidFill>
                  <a:srgbClr val="3366FF"/>
                </a:solidFill>
                <a:latin typeface="Helvetica" charset="0"/>
                <a:ea typeface="MS PGothic" charset="0"/>
              </a:rPr>
              <a:t>job scheduling</a:t>
            </a:r>
          </a:p>
          <a:p>
            <a:pPr lvl="1">
              <a:lnSpc>
                <a:spcPct val="90000"/>
              </a:lnSpc>
            </a:pPr>
            <a:r>
              <a:rPr lang="en-US" sz="2400" dirty="0">
                <a:latin typeface="Helvetica" charset="0"/>
                <a:ea typeface="MS PGothic" charset="0"/>
              </a:rPr>
              <a:t>When it has to wait (for I/O for example), OS switches to another job</a:t>
            </a:r>
          </a:p>
        </p:txBody>
      </p:sp>
    </p:spTree>
    <p:extLst>
      <p:ext uri="{BB962C8B-B14F-4D97-AF65-F5344CB8AC3E}">
        <p14:creationId xmlns:p14="http://schemas.microsoft.com/office/powerpoint/2010/main" val="37052447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914400" y="381000"/>
            <a:ext cx="7616825"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eaLnBrk="1" hangingPunct="1"/>
            <a:r>
              <a:rPr lang="en-US" dirty="0">
                <a:latin typeface="Arial" charset="0"/>
                <a:ea typeface="MS PGothic" charset="0"/>
              </a:rPr>
              <a:t>Operating System Structure</a:t>
            </a:r>
          </a:p>
        </p:txBody>
      </p:sp>
      <p:sp>
        <p:nvSpPr>
          <p:cNvPr id="4" name="Rectangle 3"/>
          <p:cNvSpPr txBox="1">
            <a:spLocks noChangeArrowheads="1"/>
          </p:cNvSpPr>
          <p:nvPr/>
        </p:nvSpPr>
        <p:spPr bwMode="auto">
          <a:xfrm>
            <a:off x="762000" y="1219200"/>
            <a:ext cx="7832725" cy="4926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10000"/>
              <a:buFont typeface="Wingdings" pitchFamily="2"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ct val="90000"/>
              </a:lnSpc>
              <a:buFont typeface="Monotype Sorts" charset="0"/>
              <a:buNone/>
            </a:pPr>
            <a:endParaRPr lang="en-US" sz="2400" dirty="0">
              <a:latin typeface="Helvetica" charset="0"/>
              <a:ea typeface="MS PGothic" charset="0"/>
            </a:endParaRPr>
          </a:p>
          <a:p>
            <a:pPr>
              <a:lnSpc>
                <a:spcPct val="90000"/>
              </a:lnSpc>
            </a:pPr>
            <a:r>
              <a:rPr lang="en-US" sz="2400" b="1" dirty="0">
                <a:solidFill>
                  <a:srgbClr val="3366FF"/>
                </a:solidFill>
                <a:latin typeface="Helvetica" charset="0"/>
                <a:ea typeface="MS PGothic" charset="0"/>
              </a:rPr>
              <a:t>Timesharing </a:t>
            </a:r>
            <a:r>
              <a:rPr lang="en-US" sz="2400" dirty="0">
                <a:latin typeface="Helvetica" charset="0"/>
                <a:ea typeface="MS PGothic" charset="0"/>
              </a:rPr>
              <a:t>(</a:t>
            </a:r>
            <a:r>
              <a:rPr lang="en-US" sz="2400" b="1" dirty="0">
                <a:solidFill>
                  <a:srgbClr val="3366FF"/>
                </a:solidFill>
                <a:latin typeface="Helvetica" charset="0"/>
                <a:ea typeface="MS PGothic" charset="0"/>
              </a:rPr>
              <a:t>multitasking</a:t>
            </a:r>
            <a:r>
              <a:rPr lang="en-US" sz="2400" dirty="0">
                <a:latin typeface="Helvetica" charset="0"/>
                <a:ea typeface="MS PGothic" charset="0"/>
              </a:rPr>
              <a:t>)</a:t>
            </a:r>
            <a:r>
              <a:rPr lang="en-US" sz="2400" b="1" dirty="0">
                <a:solidFill>
                  <a:srgbClr val="3366FF"/>
                </a:solidFill>
                <a:latin typeface="Helvetica" charset="0"/>
                <a:ea typeface="MS PGothic" charset="0"/>
              </a:rPr>
              <a:t> </a:t>
            </a:r>
            <a:r>
              <a:rPr lang="en-US" sz="2400" dirty="0">
                <a:latin typeface="Helvetica" charset="0"/>
                <a:ea typeface="MS PGothic" charset="0"/>
              </a:rPr>
              <a:t>is logical extension in which CPU switches jobs so frequently that users can interact with each job while it is running, creating </a:t>
            </a:r>
            <a:r>
              <a:rPr lang="en-US" sz="2400" b="1" dirty="0">
                <a:solidFill>
                  <a:srgbClr val="3366FF"/>
                </a:solidFill>
                <a:latin typeface="Helvetica" charset="0"/>
                <a:ea typeface="MS PGothic" charset="0"/>
              </a:rPr>
              <a:t>interactive</a:t>
            </a:r>
            <a:r>
              <a:rPr lang="en-US" sz="2400" dirty="0">
                <a:latin typeface="Helvetica" charset="0"/>
                <a:ea typeface="MS PGothic" charset="0"/>
              </a:rPr>
              <a:t> computing</a:t>
            </a:r>
          </a:p>
          <a:p>
            <a:pPr lvl="1">
              <a:lnSpc>
                <a:spcPct val="90000"/>
              </a:lnSpc>
            </a:pPr>
            <a:r>
              <a:rPr lang="en-US" sz="2400" b="1" dirty="0">
                <a:solidFill>
                  <a:srgbClr val="3366FF"/>
                </a:solidFill>
                <a:latin typeface="Helvetica" charset="0"/>
                <a:ea typeface="MS PGothic" charset="0"/>
              </a:rPr>
              <a:t>Response time </a:t>
            </a:r>
            <a:r>
              <a:rPr lang="en-US" sz="2400" dirty="0">
                <a:latin typeface="Helvetica" charset="0"/>
                <a:ea typeface="MS PGothic" charset="0"/>
              </a:rPr>
              <a:t>should be &lt; 1 second</a:t>
            </a:r>
          </a:p>
          <a:p>
            <a:pPr lvl="1">
              <a:lnSpc>
                <a:spcPct val="90000"/>
              </a:lnSpc>
            </a:pPr>
            <a:r>
              <a:rPr lang="en-US" sz="2400" dirty="0">
                <a:latin typeface="Helvetica" charset="0"/>
                <a:ea typeface="MS PGothic" charset="0"/>
              </a:rPr>
              <a:t>Each user has at least one program executing in memory </a:t>
            </a:r>
            <a:r>
              <a:rPr lang="en-US" sz="2400" dirty="0">
                <a:latin typeface="Helvetica" charset="0"/>
                <a:ea typeface="MS PGothic" charset="0"/>
                <a:sym typeface="Wingdings 3" charset="0"/>
              </a:rPr>
              <a:t></a:t>
            </a:r>
            <a:r>
              <a:rPr lang="en-US" sz="2400" b="1" dirty="0">
                <a:solidFill>
                  <a:srgbClr val="3366FF"/>
                </a:solidFill>
                <a:latin typeface="Helvetica" charset="0"/>
                <a:ea typeface="MS PGothic" charset="0"/>
                <a:sym typeface="Wingdings 3" charset="0"/>
              </a:rPr>
              <a:t>process</a:t>
            </a:r>
          </a:p>
          <a:p>
            <a:pPr lvl="1">
              <a:lnSpc>
                <a:spcPct val="90000"/>
              </a:lnSpc>
            </a:pPr>
            <a:r>
              <a:rPr lang="en-US" sz="2400" dirty="0">
                <a:latin typeface="Helvetica" charset="0"/>
                <a:ea typeface="MS PGothic" charset="0"/>
                <a:sym typeface="Wingdings 3" charset="0"/>
              </a:rPr>
              <a:t>If several jobs ready to run at the same time  </a:t>
            </a:r>
            <a:r>
              <a:rPr lang="en-US" sz="2400" b="1" dirty="0">
                <a:solidFill>
                  <a:srgbClr val="3366FF"/>
                </a:solidFill>
                <a:latin typeface="Helvetica" charset="0"/>
                <a:ea typeface="MS PGothic" charset="0"/>
                <a:sym typeface="Wingdings 3" charset="0"/>
              </a:rPr>
              <a:t>CPU scheduling</a:t>
            </a:r>
          </a:p>
          <a:p>
            <a:pPr lvl="1">
              <a:lnSpc>
                <a:spcPct val="90000"/>
              </a:lnSpc>
            </a:pPr>
            <a:r>
              <a:rPr lang="en-US" sz="2400" dirty="0">
                <a:latin typeface="Helvetica" charset="0"/>
                <a:ea typeface="MS PGothic" charset="0"/>
                <a:sym typeface="Wingdings 3" charset="0"/>
              </a:rPr>
              <a:t>If processes don</a:t>
            </a:r>
            <a:r>
              <a:rPr lang="ja-JP" altLang="en-US" sz="2400" dirty="0">
                <a:latin typeface="Helvetica" charset="0"/>
                <a:ea typeface="MS PGothic" charset="0"/>
                <a:sym typeface="Wingdings 3" charset="0"/>
              </a:rPr>
              <a:t>’</a:t>
            </a:r>
            <a:r>
              <a:rPr lang="en-US" altLang="ja-JP" sz="2400" dirty="0">
                <a:latin typeface="Helvetica" charset="0"/>
                <a:ea typeface="MS PGothic" charset="0"/>
                <a:sym typeface="Wingdings 3" charset="0"/>
              </a:rPr>
              <a:t>t fit in memory, </a:t>
            </a:r>
            <a:r>
              <a:rPr lang="en-US" altLang="ja-JP" sz="2400" b="1" dirty="0">
                <a:solidFill>
                  <a:srgbClr val="3366FF"/>
                </a:solidFill>
                <a:latin typeface="Helvetica" charset="0"/>
                <a:ea typeface="MS PGothic" charset="0"/>
                <a:sym typeface="Wingdings 3" charset="0"/>
              </a:rPr>
              <a:t>swapping</a:t>
            </a:r>
            <a:r>
              <a:rPr lang="en-US" altLang="ja-JP" sz="2400" dirty="0">
                <a:latin typeface="Helvetica" charset="0"/>
                <a:ea typeface="MS PGothic" charset="0"/>
                <a:sym typeface="Wingdings 3" charset="0"/>
              </a:rPr>
              <a:t> moves them in and out to run</a:t>
            </a:r>
          </a:p>
          <a:p>
            <a:pPr lvl="1">
              <a:lnSpc>
                <a:spcPct val="90000"/>
              </a:lnSpc>
            </a:pPr>
            <a:r>
              <a:rPr lang="en-US" sz="2400" b="1" dirty="0">
                <a:solidFill>
                  <a:srgbClr val="3366FF"/>
                </a:solidFill>
                <a:latin typeface="Helvetica" charset="0"/>
                <a:ea typeface="MS PGothic" charset="0"/>
                <a:sym typeface="Wingdings 3" charset="0"/>
              </a:rPr>
              <a:t>Virtual memory </a:t>
            </a:r>
            <a:r>
              <a:rPr lang="en-US" sz="2400" dirty="0">
                <a:latin typeface="Helvetica" charset="0"/>
                <a:ea typeface="MS PGothic" charset="0"/>
                <a:sym typeface="Wingdings 3" charset="0"/>
              </a:rPr>
              <a:t>allows execution of processes not completely in memory</a:t>
            </a:r>
          </a:p>
        </p:txBody>
      </p:sp>
    </p:spTree>
    <p:extLst>
      <p:ext uri="{BB962C8B-B14F-4D97-AF65-F5344CB8AC3E}">
        <p14:creationId xmlns:p14="http://schemas.microsoft.com/office/powerpoint/2010/main" val="2525627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1033463" y="198438"/>
            <a:ext cx="8229600" cy="576262"/>
          </a:xfrm>
        </p:spPr>
        <p:txBody>
          <a:bodyPr/>
          <a:lstStyle/>
          <a:p>
            <a:pPr eaLnBrk="1" hangingPunct="1"/>
            <a:r>
              <a:rPr lang="en-US" sz="2800">
                <a:latin typeface="Arial" charset="0"/>
                <a:ea typeface="MS PGothic" charset="0"/>
              </a:rPr>
              <a:t>Memory Layout for Multiprogrammed System</a:t>
            </a:r>
          </a:p>
        </p:txBody>
      </p:sp>
      <p:pic>
        <p:nvPicPr>
          <p:cNvPr id="3277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663" y="1230313"/>
            <a:ext cx="2814637" cy="4332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48255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685800" y="490538"/>
            <a:ext cx="7791450" cy="576262"/>
          </a:xfrm>
        </p:spPr>
        <p:txBody>
          <a:bodyPr/>
          <a:lstStyle/>
          <a:p>
            <a:pPr eaLnBrk="1" hangingPunct="1"/>
            <a:r>
              <a:rPr lang="en-US" dirty="0">
                <a:latin typeface="Arial" charset="0"/>
                <a:ea typeface="MS PGothic" charset="0"/>
              </a:rPr>
              <a:t>Operating-System Operations</a:t>
            </a:r>
          </a:p>
        </p:txBody>
      </p:sp>
      <p:sp>
        <p:nvSpPr>
          <p:cNvPr id="33795" name="Rectangle 3"/>
          <p:cNvSpPr>
            <a:spLocks noGrp="1" noChangeArrowheads="1"/>
          </p:cNvSpPr>
          <p:nvPr>
            <p:ph type="body" idx="4294967295"/>
          </p:nvPr>
        </p:nvSpPr>
        <p:spPr>
          <a:xfrm>
            <a:off x="533400" y="1600200"/>
            <a:ext cx="8153400" cy="4938712"/>
          </a:xfrm>
        </p:spPr>
        <p:txBody>
          <a:bodyPr/>
          <a:lstStyle/>
          <a:p>
            <a:pPr>
              <a:lnSpc>
                <a:spcPct val="90000"/>
              </a:lnSpc>
            </a:pPr>
            <a:r>
              <a:rPr lang="en-US" b="1" dirty="0">
                <a:solidFill>
                  <a:srgbClr val="3366FF"/>
                </a:solidFill>
                <a:latin typeface="Helvetica" charset="0"/>
                <a:ea typeface="MS PGothic" charset="0"/>
              </a:rPr>
              <a:t>Interrupt driven </a:t>
            </a:r>
            <a:r>
              <a:rPr lang="en-US" dirty="0">
                <a:latin typeface="Helvetica" charset="0"/>
                <a:ea typeface="MS PGothic" charset="0"/>
              </a:rPr>
              <a:t>(hardware and software)</a:t>
            </a:r>
          </a:p>
          <a:p>
            <a:pPr lvl="1">
              <a:lnSpc>
                <a:spcPct val="90000"/>
              </a:lnSpc>
            </a:pPr>
            <a:r>
              <a:rPr lang="en-US" dirty="0">
                <a:latin typeface="Helvetica" charset="0"/>
                <a:ea typeface="MS PGothic" charset="0"/>
              </a:rPr>
              <a:t>Hardware interrupt by one of the devices </a:t>
            </a:r>
          </a:p>
          <a:p>
            <a:pPr lvl="1">
              <a:lnSpc>
                <a:spcPct val="90000"/>
              </a:lnSpc>
            </a:pPr>
            <a:r>
              <a:rPr lang="en-US" dirty="0">
                <a:latin typeface="Helvetica" charset="0"/>
                <a:ea typeface="MS PGothic" charset="0"/>
              </a:rPr>
              <a:t>Software interrupt (</a:t>
            </a:r>
            <a:r>
              <a:rPr lang="en-US" b="1" dirty="0">
                <a:solidFill>
                  <a:srgbClr val="3366FF"/>
                </a:solidFill>
                <a:latin typeface="Helvetica" charset="0"/>
                <a:ea typeface="MS PGothic" charset="0"/>
              </a:rPr>
              <a:t>exception </a:t>
            </a:r>
            <a:r>
              <a:rPr lang="en-US" dirty="0">
                <a:latin typeface="Helvetica" charset="0"/>
                <a:ea typeface="MS PGothic" charset="0"/>
              </a:rPr>
              <a:t>or </a:t>
            </a:r>
            <a:r>
              <a:rPr lang="en-US" b="1" dirty="0">
                <a:solidFill>
                  <a:srgbClr val="3366FF"/>
                </a:solidFill>
                <a:latin typeface="Helvetica" charset="0"/>
                <a:ea typeface="MS PGothic" charset="0"/>
              </a:rPr>
              <a:t>trap):</a:t>
            </a:r>
          </a:p>
          <a:p>
            <a:pPr lvl="2">
              <a:lnSpc>
                <a:spcPct val="90000"/>
              </a:lnSpc>
            </a:pPr>
            <a:r>
              <a:rPr lang="en-US" dirty="0">
                <a:latin typeface="Helvetica" charset="0"/>
                <a:ea typeface="MS PGothic" charset="0"/>
              </a:rPr>
              <a:t>Software error (e.g., division by zero)</a:t>
            </a:r>
            <a:endParaRPr lang="en-US" b="1" dirty="0">
              <a:solidFill>
                <a:srgbClr val="3366FF"/>
              </a:solidFill>
              <a:latin typeface="Helvetica" charset="0"/>
              <a:ea typeface="MS PGothic" charset="0"/>
            </a:endParaRPr>
          </a:p>
          <a:p>
            <a:pPr lvl="2">
              <a:lnSpc>
                <a:spcPct val="90000"/>
              </a:lnSpc>
            </a:pPr>
            <a:r>
              <a:rPr lang="en-US" dirty="0">
                <a:latin typeface="Helvetica" charset="0"/>
                <a:ea typeface="MS PGothic" charset="0"/>
              </a:rPr>
              <a:t>Request for operating system service</a:t>
            </a:r>
          </a:p>
          <a:p>
            <a:pPr lvl="2">
              <a:lnSpc>
                <a:spcPct val="90000"/>
              </a:lnSpc>
            </a:pPr>
            <a:r>
              <a:rPr lang="en-US" dirty="0">
                <a:latin typeface="Helvetica" charset="0"/>
                <a:ea typeface="MS PGothic" charset="0"/>
              </a:rPr>
              <a:t>Other process problems include infinite loop, processes modifying each other or the operating system</a:t>
            </a:r>
          </a:p>
        </p:txBody>
      </p:sp>
    </p:spTree>
    <p:extLst>
      <p:ext uri="{BB962C8B-B14F-4D97-AF65-F5344CB8AC3E}">
        <p14:creationId xmlns:p14="http://schemas.microsoft.com/office/powerpoint/2010/main" val="1792295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314552" y="457200"/>
            <a:ext cx="8677048" cy="576262"/>
          </a:xfrm>
        </p:spPr>
        <p:txBody>
          <a:bodyPr/>
          <a:lstStyle/>
          <a:p>
            <a:pPr eaLnBrk="1" hangingPunct="1"/>
            <a:r>
              <a:rPr lang="en-US" sz="4000" dirty="0">
                <a:latin typeface="Arial" charset="0"/>
                <a:ea typeface="MS PGothic" charset="0"/>
              </a:rPr>
              <a:t>Operating-System Operations (cont.)</a:t>
            </a:r>
          </a:p>
        </p:txBody>
      </p:sp>
      <p:sp>
        <p:nvSpPr>
          <p:cNvPr id="34819" name="Rectangle 3"/>
          <p:cNvSpPr>
            <a:spLocks noGrp="1" noChangeArrowheads="1"/>
          </p:cNvSpPr>
          <p:nvPr>
            <p:ph type="body" idx="4294967295"/>
          </p:nvPr>
        </p:nvSpPr>
        <p:spPr>
          <a:xfrm>
            <a:off x="806450" y="1081088"/>
            <a:ext cx="7880350" cy="4938712"/>
          </a:xfrm>
        </p:spPr>
        <p:txBody>
          <a:bodyPr/>
          <a:lstStyle/>
          <a:p>
            <a:pPr>
              <a:lnSpc>
                <a:spcPct val="90000"/>
              </a:lnSpc>
            </a:pPr>
            <a:r>
              <a:rPr lang="en-US" b="1" dirty="0">
                <a:solidFill>
                  <a:srgbClr val="3366FF"/>
                </a:solidFill>
                <a:latin typeface="Helvetica" charset="0"/>
                <a:ea typeface="MS PGothic" charset="0"/>
              </a:rPr>
              <a:t>Dual-mode </a:t>
            </a:r>
            <a:r>
              <a:rPr lang="en-US" dirty="0">
                <a:latin typeface="Helvetica" charset="0"/>
                <a:ea typeface="MS PGothic" charset="0"/>
              </a:rPr>
              <a:t>operation allows OS to protect itself and other system components</a:t>
            </a:r>
          </a:p>
          <a:p>
            <a:pPr lvl="1">
              <a:lnSpc>
                <a:spcPct val="90000"/>
              </a:lnSpc>
            </a:pPr>
            <a:r>
              <a:rPr lang="en-US" sz="2400" b="1" dirty="0">
                <a:solidFill>
                  <a:srgbClr val="3366FF"/>
                </a:solidFill>
                <a:latin typeface="Helvetica" charset="0"/>
                <a:ea typeface="MS PGothic" charset="0"/>
              </a:rPr>
              <a:t>User mode </a:t>
            </a:r>
            <a:r>
              <a:rPr lang="en-US" sz="2400" dirty="0">
                <a:latin typeface="Helvetica" charset="0"/>
                <a:ea typeface="MS PGothic" charset="0"/>
              </a:rPr>
              <a:t>and </a:t>
            </a:r>
            <a:r>
              <a:rPr lang="en-US" sz="2400" b="1" dirty="0">
                <a:solidFill>
                  <a:srgbClr val="3366FF"/>
                </a:solidFill>
                <a:latin typeface="Helvetica" charset="0"/>
                <a:ea typeface="MS PGothic" charset="0"/>
              </a:rPr>
              <a:t>kernel mode </a:t>
            </a:r>
          </a:p>
          <a:p>
            <a:pPr lvl="1">
              <a:lnSpc>
                <a:spcPct val="90000"/>
              </a:lnSpc>
            </a:pPr>
            <a:r>
              <a:rPr lang="en-US" sz="2400" b="1" dirty="0">
                <a:solidFill>
                  <a:srgbClr val="3366FF"/>
                </a:solidFill>
                <a:latin typeface="Helvetica" charset="0"/>
                <a:ea typeface="MS PGothic" charset="0"/>
              </a:rPr>
              <a:t>Mode bit </a:t>
            </a:r>
            <a:r>
              <a:rPr lang="en-US" sz="2400" dirty="0">
                <a:latin typeface="Helvetica" charset="0"/>
                <a:ea typeface="MS PGothic" charset="0"/>
              </a:rPr>
              <a:t>provided by hardware</a:t>
            </a:r>
          </a:p>
          <a:p>
            <a:pPr lvl="2">
              <a:lnSpc>
                <a:spcPct val="90000"/>
              </a:lnSpc>
            </a:pPr>
            <a:r>
              <a:rPr lang="en-US" dirty="0">
                <a:latin typeface="Helvetica" charset="0"/>
                <a:ea typeface="MS PGothic" charset="0"/>
              </a:rPr>
              <a:t>Provides ability to distinguish when system is running user code or kernel code</a:t>
            </a:r>
          </a:p>
          <a:p>
            <a:pPr lvl="2">
              <a:lnSpc>
                <a:spcPct val="90000"/>
              </a:lnSpc>
            </a:pPr>
            <a:r>
              <a:rPr lang="en-US" dirty="0">
                <a:latin typeface="Helvetica" charset="0"/>
                <a:ea typeface="MS PGothic" charset="0"/>
              </a:rPr>
              <a:t>Some instructions designated as </a:t>
            </a:r>
            <a:r>
              <a:rPr lang="en-US" b="1" dirty="0">
                <a:solidFill>
                  <a:srgbClr val="3366FF"/>
                </a:solidFill>
                <a:latin typeface="Helvetica" charset="0"/>
                <a:ea typeface="MS PGothic" charset="0"/>
              </a:rPr>
              <a:t>privileged</a:t>
            </a:r>
            <a:r>
              <a:rPr lang="en-US" dirty="0">
                <a:latin typeface="Helvetica" charset="0"/>
                <a:ea typeface="MS PGothic" charset="0"/>
              </a:rPr>
              <a:t>, only executable in kernel mode</a:t>
            </a:r>
          </a:p>
          <a:p>
            <a:pPr lvl="2">
              <a:lnSpc>
                <a:spcPct val="90000"/>
              </a:lnSpc>
            </a:pPr>
            <a:r>
              <a:rPr lang="en-US" dirty="0">
                <a:latin typeface="Helvetica" charset="0"/>
                <a:ea typeface="MS PGothic" charset="0"/>
              </a:rPr>
              <a:t>System call changes mode to kernel, return from call resets it to user</a:t>
            </a:r>
          </a:p>
          <a:p>
            <a:pPr>
              <a:lnSpc>
                <a:spcPct val="90000"/>
              </a:lnSpc>
            </a:pPr>
            <a:r>
              <a:rPr lang="en-US" dirty="0">
                <a:latin typeface="Helvetica" charset="0"/>
                <a:ea typeface="MS PGothic" charset="0"/>
              </a:rPr>
              <a:t>Increasingly CPUs support multi-mode operations</a:t>
            </a:r>
          </a:p>
          <a:p>
            <a:pPr lvl="1">
              <a:lnSpc>
                <a:spcPct val="90000"/>
              </a:lnSpc>
            </a:pPr>
            <a:r>
              <a:rPr lang="en-US" sz="2000" dirty="0">
                <a:latin typeface="Helvetica" charset="0"/>
                <a:ea typeface="MS PGothic" charset="0"/>
              </a:rPr>
              <a:t>i.e. </a:t>
            </a:r>
            <a:r>
              <a:rPr lang="en-US" sz="2000" b="1" dirty="0">
                <a:solidFill>
                  <a:srgbClr val="3366FF"/>
                </a:solidFill>
                <a:latin typeface="Helvetica" charset="0"/>
                <a:ea typeface="MS PGothic" charset="0"/>
              </a:rPr>
              <a:t>virtual machine manager </a:t>
            </a:r>
            <a:r>
              <a:rPr lang="en-US" sz="2000" dirty="0">
                <a:latin typeface="Helvetica" charset="0"/>
                <a:ea typeface="MS PGothic" charset="0"/>
              </a:rPr>
              <a:t>(</a:t>
            </a:r>
            <a:r>
              <a:rPr lang="en-US" sz="2000" b="1" dirty="0">
                <a:solidFill>
                  <a:srgbClr val="3366FF"/>
                </a:solidFill>
                <a:latin typeface="Helvetica" charset="0"/>
                <a:ea typeface="MS PGothic" charset="0"/>
              </a:rPr>
              <a:t>VMM</a:t>
            </a:r>
            <a:r>
              <a:rPr lang="en-US" sz="2000" dirty="0">
                <a:latin typeface="Helvetica" charset="0"/>
                <a:ea typeface="MS PGothic" charset="0"/>
              </a:rPr>
              <a:t>) mode for guest </a:t>
            </a:r>
            <a:r>
              <a:rPr lang="en-US" sz="2000" b="1" dirty="0">
                <a:solidFill>
                  <a:srgbClr val="3366FF"/>
                </a:solidFill>
                <a:latin typeface="Helvetica" charset="0"/>
                <a:ea typeface="MS PGothic" charset="0"/>
              </a:rPr>
              <a:t>VMs</a:t>
            </a:r>
          </a:p>
          <a:p>
            <a:pPr lvl="1">
              <a:lnSpc>
                <a:spcPct val="90000"/>
              </a:lnSpc>
            </a:pPr>
            <a:endParaRPr lang="en-US" sz="1600" dirty="0">
              <a:latin typeface="Helvetica" charset="0"/>
              <a:ea typeface="MS PGothic" charset="0"/>
            </a:endParaRPr>
          </a:p>
        </p:txBody>
      </p:sp>
    </p:spTree>
    <p:extLst>
      <p:ext uri="{BB962C8B-B14F-4D97-AF65-F5344CB8AC3E}">
        <p14:creationId xmlns:p14="http://schemas.microsoft.com/office/powerpoint/2010/main" val="4114312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728662" y="424656"/>
            <a:ext cx="8415338" cy="576263"/>
          </a:xfrm>
        </p:spPr>
        <p:txBody>
          <a:bodyPr/>
          <a:lstStyle/>
          <a:p>
            <a:pPr eaLnBrk="1" hangingPunct="1"/>
            <a:r>
              <a:rPr lang="en-US" sz="4000" dirty="0">
                <a:latin typeface="Arial" charset="0"/>
                <a:ea typeface="MS PGothic" charset="0"/>
              </a:rPr>
              <a:t>Transition from User to Kernel Mode</a:t>
            </a:r>
          </a:p>
        </p:txBody>
      </p:sp>
      <p:sp>
        <p:nvSpPr>
          <p:cNvPr id="35843" name="Rectangle 4"/>
          <p:cNvSpPr>
            <a:spLocks noGrp="1" noChangeArrowheads="1"/>
          </p:cNvSpPr>
          <p:nvPr>
            <p:ph type="body" idx="4294967295"/>
          </p:nvPr>
        </p:nvSpPr>
        <p:spPr>
          <a:xfrm>
            <a:off x="822325" y="1060450"/>
            <a:ext cx="7753350" cy="2817813"/>
          </a:xfrm>
        </p:spPr>
        <p:txBody>
          <a:bodyPr/>
          <a:lstStyle/>
          <a:p>
            <a:r>
              <a:rPr lang="en-US" dirty="0">
                <a:latin typeface="Helvetica" charset="0"/>
                <a:ea typeface="MS PGothic" charset="0"/>
              </a:rPr>
              <a:t>Timer to prevent infinite loop / process hogging resources</a:t>
            </a:r>
          </a:p>
          <a:p>
            <a:pPr lvl="1"/>
            <a:r>
              <a:rPr lang="en-US" sz="2000" dirty="0">
                <a:latin typeface="Helvetica" charset="0"/>
                <a:ea typeface="MS PGothic" charset="0"/>
              </a:rPr>
              <a:t>Timer is set to interrupt the computer after some time period</a:t>
            </a:r>
          </a:p>
          <a:p>
            <a:pPr lvl="1"/>
            <a:r>
              <a:rPr lang="en-US" sz="2000" dirty="0">
                <a:latin typeface="Helvetica" charset="0"/>
                <a:ea typeface="MS PGothic" charset="0"/>
              </a:rPr>
              <a:t>Keep a counter that is decremented by the physical clock.</a:t>
            </a:r>
          </a:p>
          <a:p>
            <a:pPr lvl="1"/>
            <a:r>
              <a:rPr lang="en-US" sz="2000" dirty="0">
                <a:latin typeface="Helvetica" charset="0"/>
                <a:ea typeface="MS PGothic" charset="0"/>
              </a:rPr>
              <a:t>Operating system set the counter (privileged instruction)</a:t>
            </a:r>
          </a:p>
          <a:p>
            <a:pPr lvl="1"/>
            <a:r>
              <a:rPr lang="en-US" sz="2000" dirty="0">
                <a:latin typeface="Helvetica" charset="0"/>
                <a:ea typeface="MS PGothic" charset="0"/>
              </a:rPr>
              <a:t>When counter zero generate an interrupt</a:t>
            </a:r>
          </a:p>
          <a:p>
            <a:pPr lvl="1"/>
            <a:r>
              <a:rPr lang="en-US" sz="2000" dirty="0">
                <a:latin typeface="Helvetica" charset="0"/>
                <a:ea typeface="MS PGothic" charset="0"/>
              </a:rPr>
              <a:t>Set up before scheduling process to regain control or terminate program that exceeds allotted time</a:t>
            </a:r>
          </a:p>
        </p:txBody>
      </p:sp>
      <p:pic>
        <p:nvPicPr>
          <p:cNvPr id="358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343400"/>
            <a:ext cx="7602538" cy="2346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354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Logistics (2)</a:t>
            </a:r>
          </a:p>
        </p:txBody>
      </p:sp>
      <p:sp>
        <p:nvSpPr>
          <p:cNvPr id="3" name="Content Placeholder 2"/>
          <p:cNvSpPr>
            <a:spLocks noGrp="1"/>
          </p:cNvSpPr>
          <p:nvPr>
            <p:ph idx="1"/>
          </p:nvPr>
        </p:nvSpPr>
        <p:spPr>
          <a:xfrm>
            <a:off x="457200" y="1600200"/>
            <a:ext cx="8229600" cy="4114800"/>
          </a:xfrm>
        </p:spPr>
        <p:txBody>
          <a:bodyPr/>
          <a:lstStyle/>
          <a:p>
            <a:r>
              <a:rPr lang="en-US" dirty="0"/>
              <a:t>Total: 100%</a:t>
            </a:r>
          </a:p>
          <a:p>
            <a:pPr lvl="1"/>
            <a:r>
              <a:rPr lang="en-US" dirty="0"/>
              <a:t>Paper Presentation (30%)</a:t>
            </a:r>
          </a:p>
          <a:p>
            <a:pPr lvl="1"/>
            <a:r>
              <a:rPr lang="en-US" dirty="0"/>
              <a:t>Paper Summary (20%)</a:t>
            </a:r>
          </a:p>
          <a:p>
            <a:pPr lvl="2"/>
            <a:r>
              <a:rPr lang="en-US" dirty="0"/>
              <a:t>You can skip two paper summaries without any explanation. </a:t>
            </a:r>
          </a:p>
          <a:p>
            <a:pPr lvl="1"/>
            <a:r>
              <a:rPr lang="en-US" dirty="0"/>
              <a:t>Class Project (40%)</a:t>
            </a:r>
          </a:p>
          <a:p>
            <a:pPr lvl="2"/>
            <a:r>
              <a:rPr lang="en-US" dirty="0"/>
              <a:t>Final Presentation 20%</a:t>
            </a:r>
          </a:p>
          <a:p>
            <a:pPr lvl="2"/>
            <a:r>
              <a:rPr lang="en-US" dirty="0"/>
              <a:t>Final deliverable 20%</a:t>
            </a:r>
          </a:p>
          <a:p>
            <a:pPr lvl="1"/>
            <a:r>
              <a:rPr lang="en-US" dirty="0"/>
              <a:t>Class Participation (10%)</a:t>
            </a:r>
          </a:p>
        </p:txBody>
      </p:sp>
    </p:spTree>
    <p:extLst>
      <p:ext uri="{BB962C8B-B14F-4D97-AF65-F5344CB8AC3E}">
        <p14:creationId xmlns:p14="http://schemas.microsoft.com/office/powerpoint/2010/main" val="12278208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914400" y="566738"/>
            <a:ext cx="7597775" cy="576262"/>
          </a:xfrm>
        </p:spPr>
        <p:txBody>
          <a:bodyPr/>
          <a:lstStyle/>
          <a:p>
            <a:pPr eaLnBrk="1" hangingPunct="1"/>
            <a:r>
              <a:rPr lang="en-US" dirty="0">
                <a:latin typeface="Arial" charset="0"/>
                <a:ea typeface="MS PGothic" charset="0"/>
              </a:rPr>
              <a:t>Process Management</a:t>
            </a:r>
          </a:p>
        </p:txBody>
      </p:sp>
      <p:sp>
        <p:nvSpPr>
          <p:cNvPr id="36867" name="Rectangle 3"/>
          <p:cNvSpPr>
            <a:spLocks noGrp="1" noChangeArrowheads="1"/>
          </p:cNvSpPr>
          <p:nvPr>
            <p:ph type="body" idx="4294967295"/>
          </p:nvPr>
        </p:nvSpPr>
        <p:spPr>
          <a:xfrm>
            <a:off x="685800" y="1219200"/>
            <a:ext cx="8024812" cy="5105400"/>
          </a:xfrm>
        </p:spPr>
        <p:txBody>
          <a:bodyPr/>
          <a:lstStyle/>
          <a:p>
            <a:pPr>
              <a:lnSpc>
                <a:spcPct val="90000"/>
              </a:lnSpc>
            </a:pPr>
            <a:endParaRPr lang="en-US" sz="2000" dirty="0">
              <a:latin typeface="Helvetica" charset="0"/>
              <a:ea typeface="MS PGothic" charset="0"/>
            </a:endParaRPr>
          </a:p>
          <a:p>
            <a:pPr>
              <a:lnSpc>
                <a:spcPct val="90000"/>
              </a:lnSpc>
            </a:pPr>
            <a:r>
              <a:rPr lang="en-US" sz="2000" dirty="0">
                <a:latin typeface="Helvetica" charset="0"/>
                <a:ea typeface="MS PGothic" charset="0"/>
              </a:rPr>
              <a:t>A process is a program in execution. It is a unit of work within the system. Program is a </a:t>
            </a:r>
            <a:r>
              <a:rPr lang="en-US" sz="2000" b="1" i="1" dirty="0">
                <a:latin typeface="Helvetica" charset="0"/>
                <a:ea typeface="MS PGothic" charset="0"/>
              </a:rPr>
              <a:t>passive entity</a:t>
            </a:r>
            <a:r>
              <a:rPr lang="en-US" sz="2000" dirty="0">
                <a:latin typeface="Helvetica" charset="0"/>
                <a:ea typeface="MS PGothic" charset="0"/>
              </a:rPr>
              <a:t>, process is </a:t>
            </a:r>
            <a:r>
              <a:rPr lang="en-US" sz="2000" dirty="0">
                <a:solidFill>
                  <a:srgbClr val="000000"/>
                </a:solidFill>
                <a:latin typeface="Helvetica" charset="0"/>
                <a:ea typeface="MS PGothic" charset="0"/>
              </a:rPr>
              <a:t>an </a:t>
            </a:r>
            <a:r>
              <a:rPr lang="en-US" sz="2000" b="1" i="1" dirty="0">
                <a:solidFill>
                  <a:srgbClr val="000000"/>
                </a:solidFill>
                <a:latin typeface="Helvetica" charset="0"/>
                <a:ea typeface="MS PGothic" charset="0"/>
              </a:rPr>
              <a:t>active entity</a:t>
            </a:r>
            <a:r>
              <a:rPr lang="en-US" sz="2000" dirty="0">
                <a:latin typeface="Helvetica" charset="0"/>
                <a:ea typeface="MS PGothic" charset="0"/>
              </a:rPr>
              <a:t>.</a:t>
            </a:r>
          </a:p>
          <a:p>
            <a:pPr>
              <a:lnSpc>
                <a:spcPct val="90000"/>
              </a:lnSpc>
            </a:pPr>
            <a:r>
              <a:rPr lang="en-US" sz="2000" dirty="0">
                <a:latin typeface="Helvetica" charset="0"/>
                <a:ea typeface="MS PGothic" charset="0"/>
              </a:rPr>
              <a:t>Process needs resources to accomplish its task</a:t>
            </a:r>
          </a:p>
          <a:p>
            <a:pPr lvl="1">
              <a:lnSpc>
                <a:spcPct val="90000"/>
              </a:lnSpc>
            </a:pPr>
            <a:r>
              <a:rPr lang="en-US" sz="2000" dirty="0">
                <a:latin typeface="Helvetica" charset="0"/>
                <a:ea typeface="MS PGothic" charset="0"/>
              </a:rPr>
              <a:t>CPU, memory, I/O, files</a:t>
            </a:r>
          </a:p>
          <a:p>
            <a:pPr lvl="1">
              <a:lnSpc>
                <a:spcPct val="90000"/>
              </a:lnSpc>
            </a:pPr>
            <a:r>
              <a:rPr lang="en-US" sz="2000" dirty="0">
                <a:latin typeface="Helvetica" charset="0"/>
                <a:ea typeface="MS PGothic" charset="0"/>
              </a:rPr>
              <a:t>Initialization data</a:t>
            </a:r>
          </a:p>
          <a:p>
            <a:pPr>
              <a:lnSpc>
                <a:spcPct val="90000"/>
              </a:lnSpc>
            </a:pPr>
            <a:r>
              <a:rPr lang="en-US" sz="2000" dirty="0">
                <a:latin typeface="Helvetica" charset="0"/>
                <a:ea typeface="MS PGothic" charset="0"/>
              </a:rPr>
              <a:t>Process termination requires reclaim of any reusable resources</a:t>
            </a:r>
          </a:p>
          <a:p>
            <a:pPr>
              <a:lnSpc>
                <a:spcPct val="90000"/>
              </a:lnSpc>
            </a:pPr>
            <a:r>
              <a:rPr lang="en-US" sz="2000" dirty="0">
                <a:latin typeface="Helvetica" charset="0"/>
                <a:ea typeface="MS PGothic" charset="0"/>
              </a:rPr>
              <a:t>Single-threaded process has one </a:t>
            </a:r>
            <a:r>
              <a:rPr lang="en-US" sz="2000" b="1" dirty="0">
                <a:solidFill>
                  <a:srgbClr val="3366FF"/>
                </a:solidFill>
                <a:latin typeface="Helvetica" charset="0"/>
                <a:ea typeface="MS PGothic" charset="0"/>
              </a:rPr>
              <a:t>program counter </a:t>
            </a:r>
            <a:r>
              <a:rPr lang="en-US" sz="2000" dirty="0">
                <a:latin typeface="Helvetica" charset="0"/>
                <a:ea typeface="MS PGothic" charset="0"/>
              </a:rPr>
              <a:t>specifying location of next instruction to execute</a:t>
            </a:r>
          </a:p>
          <a:p>
            <a:pPr lvl="1">
              <a:lnSpc>
                <a:spcPct val="90000"/>
              </a:lnSpc>
            </a:pPr>
            <a:r>
              <a:rPr lang="en-US" sz="2000" dirty="0">
                <a:latin typeface="Helvetica" charset="0"/>
                <a:ea typeface="MS PGothic" charset="0"/>
              </a:rPr>
              <a:t>Process executes instructions sequentially, one at a time, until completion</a:t>
            </a:r>
          </a:p>
          <a:p>
            <a:pPr>
              <a:lnSpc>
                <a:spcPct val="90000"/>
              </a:lnSpc>
            </a:pPr>
            <a:r>
              <a:rPr lang="en-US" sz="2000" dirty="0">
                <a:latin typeface="Helvetica" charset="0"/>
                <a:ea typeface="MS PGothic" charset="0"/>
              </a:rPr>
              <a:t>Multi-threaded process has one program counter per thread</a:t>
            </a:r>
          </a:p>
          <a:p>
            <a:pPr>
              <a:lnSpc>
                <a:spcPct val="90000"/>
              </a:lnSpc>
            </a:pPr>
            <a:r>
              <a:rPr lang="en-US" sz="2000" dirty="0">
                <a:latin typeface="Helvetica" charset="0"/>
                <a:ea typeface="MS PGothic" charset="0"/>
              </a:rPr>
              <a:t>Typically system has many processes, some user, some operating system running concurrently on one or more CPUs</a:t>
            </a:r>
          </a:p>
          <a:p>
            <a:pPr lvl="1">
              <a:lnSpc>
                <a:spcPct val="90000"/>
              </a:lnSpc>
            </a:pPr>
            <a:r>
              <a:rPr lang="en-US" sz="2000" dirty="0">
                <a:latin typeface="Helvetica" charset="0"/>
                <a:ea typeface="MS PGothic" charset="0"/>
              </a:rPr>
              <a:t>Concurrency by multiplexing the CPUs among the processes / threads</a:t>
            </a:r>
          </a:p>
          <a:p>
            <a:pPr>
              <a:lnSpc>
                <a:spcPct val="90000"/>
              </a:lnSpc>
              <a:buFont typeface="Monotype Sorts" charset="0"/>
              <a:buNone/>
            </a:pPr>
            <a:endParaRPr lang="en-US" sz="2000" dirty="0">
              <a:latin typeface="Helvetica" charset="0"/>
              <a:ea typeface="MS PGothic" charset="0"/>
            </a:endParaRPr>
          </a:p>
        </p:txBody>
      </p:sp>
    </p:spTree>
    <p:extLst>
      <p:ext uri="{BB962C8B-B14F-4D97-AF65-F5344CB8AC3E}">
        <p14:creationId xmlns:p14="http://schemas.microsoft.com/office/powerpoint/2010/main" val="7359585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762000" y="457200"/>
            <a:ext cx="8153400" cy="576263"/>
          </a:xfrm>
        </p:spPr>
        <p:txBody>
          <a:bodyPr/>
          <a:lstStyle/>
          <a:p>
            <a:pPr eaLnBrk="1" hangingPunct="1"/>
            <a:r>
              <a:rPr lang="en-US" dirty="0">
                <a:latin typeface="Arial" charset="0"/>
                <a:ea typeface="MS PGothic" charset="0"/>
              </a:rPr>
              <a:t>Process Management Activities</a:t>
            </a:r>
          </a:p>
        </p:txBody>
      </p:sp>
      <p:sp>
        <p:nvSpPr>
          <p:cNvPr id="37891" name="Rectangle 3"/>
          <p:cNvSpPr>
            <a:spLocks noGrp="1" noChangeArrowheads="1"/>
          </p:cNvSpPr>
          <p:nvPr>
            <p:ph type="body" idx="4294967295"/>
          </p:nvPr>
        </p:nvSpPr>
        <p:spPr>
          <a:xfrm>
            <a:off x="1125538" y="1587500"/>
            <a:ext cx="7958137" cy="4035425"/>
          </a:xfrm>
        </p:spPr>
        <p:txBody>
          <a:bodyPr/>
          <a:lstStyle/>
          <a:p>
            <a:pPr>
              <a:buFont typeface="Monotype Sorts" charset="0"/>
              <a:buNone/>
            </a:pPr>
            <a:r>
              <a:rPr lang="en-US" dirty="0">
                <a:latin typeface="Helvetica" charset="0"/>
                <a:ea typeface="MS PGothic" charset="0"/>
              </a:rPr>
              <a:t>     </a:t>
            </a:r>
          </a:p>
          <a:p>
            <a:r>
              <a:rPr lang="en-US" sz="2800" dirty="0">
                <a:latin typeface="Helvetica" charset="0"/>
                <a:ea typeface="MS PGothic" charset="0"/>
              </a:rPr>
              <a:t>Creating and deleting both user and system processes</a:t>
            </a:r>
          </a:p>
          <a:p>
            <a:r>
              <a:rPr lang="en-US" sz="2800" dirty="0">
                <a:latin typeface="Helvetica" charset="0"/>
                <a:ea typeface="MS PGothic" charset="0"/>
              </a:rPr>
              <a:t>Suspending and resuming processes</a:t>
            </a:r>
          </a:p>
          <a:p>
            <a:r>
              <a:rPr lang="en-US" sz="2800" dirty="0">
                <a:latin typeface="Helvetica" charset="0"/>
                <a:ea typeface="MS PGothic" charset="0"/>
              </a:rPr>
              <a:t>Providing mechanisms for process synchronization</a:t>
            </a:r>
          </a:p>
          <a:p>
            <a:r>
              <a:rPr lang="en-US" sz="2800" dirty="0">
                <a:latin typeface="Helvetica" charset="0"/>
                <a:ea typeface="MS PGothic" charset="0"/>
              </a:rPr>
              <a:t>Providing mechanisms for process communication</a:t>
            </a:r>
          </a:p>
          <a:p>
            <a:r>
              <a:rPr lang="en-US" sz="2800" dirty="0">
                <a:latin typeface="Helvetica" charset="0"/>
                <a:ea typeface="MS PGothic" charset="0"/>
              </a:rPr>
              <a:t>Providing mechanisms for deadlock handling</a:t>
            </a:r>
          </a:p>
        </p:txBody>
      </p:sp>
      <p:sp>
        <p:nvSpPr>
          <p:cNvPr id="37892" name="Text Box 4"/>
          <p:cNvSpPr txBox="1">
            <a:spLocks noChangeArrowheads="1"/>
          </p:cNvSpPr>
          <p:nvPr/>
        </p:nvSpPr>
        <p:spPr bwMode="auto">
          <a:xfrm>
            <a:off x="885825" y="1238250"/>
            <a:ext cx="7586663"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charset="0"/>
                <a:ea typeface="MS PGothic" charset="0"/>
                <a:cs typeface="MS PGothic" charset="0"/>
              </a:defRPr>
            </a:lvl1pPr>
            <a:lvl2pPr marL="742950" indent="-285750">
              <a:defRPr>
                <a:solidFill>
                  <a:schemeClr val="tx1"/>
                </a:solidFill>
                <a:latin typeface="Verdana" charset="0"/>
                <a:ea typeface="MS PGothic" charset="0"/>
                <a:cs typeface="MS PGothic" charset="0"/>
              </a:defRPr>
            </a:lvl2pPr>
            <a:lvl3pPr marL="1143000" indent="-228600">
              <a:defRPr>
                <a:solidFill>
                  <a:schemeClr val="tx1"/>
                </a:solidFill>
                <a:latin typeface="Verdana" charset="0"/>
                <a:ea typeface="MS PGothic" charset="0"/>
                <a:cs typeface="MS PGothic" charset="0"/>
              </a:defRPr>
            </a:lvl3pPr>
            <a:lvl4pPr marL="1600200" indent="-228600">
              <a:defRPr>
                <a:solidFill>
                  <a:schemeClr val="tx1"/>
                </a:solidFill>
                <a:latin typeface="Verdana" charset="0"/>
                <a:ea typeface="MS PGothic" charset="0"/>
                <a:cs typeface="MS PGothic" charset="0"/>
              </a:defRPr>
            </a:lvl4pPr>
            <a:lvl5pPr marL="2057400" indent="-228600">
              <a:defRPr>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Verdana" charset="0"/>
                <a:ea typeface="MS PGothic" charset="0"/>
                <a:cs typeface="MS PGothic" charset="0"/>
              </a:defRPr>
            </a:lvl9pPr>
          </a:lstStyle>
          <a:p>
            <a:pPr>
              <a:spcBef>
                <a:spcPct val="50000"/>
              </a:spcBef>
            </a:pPr>
            <a:r>
              <a:rPr lang="en-US" sz="2400" dirty="0">
                <a:latin typeface="Helvetica" charset="0"/>
              </a:rPr>
              <a:t>The operating system is responsible for the following activities in connection with process management:</a:t>
            </a:r>
          </a:p>
        </p:txBody>
      </p:sp>
    </p:spTree>
    <p:extLst>
      <p:ext uri="{BB962C8B-B14F-4D97-AF65-F5344CB8AC3E}">
        <p14:creationId xmlns:p14="http://schemas.microsoft.com/office/powerpoint/2010/main" val="30348644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1066800" y="414338"/>
            <a:ext cx="7596187" cy="576262"/>
          </a:xfrm>
        </p:spPr>
        <p:txBody>
          <a:bodyPr/>
          <a:lstStyle/>
          <a:p>
            <a:pPr eaLnBrk="1" hangingPunct="1"/>
            <a:r>
              <a:rPr lang="en-US" dirty="0">
                <a:latin typeface="Arial" charset="0"/>
                <a:ea typeface="MS PGothic" charset="0"/>
              </a:rPr>
              <a:t>Memory Management</a:t>
            </a:r>
          </a:p>
        </p:txBody>
      </p:sp>
      <p:sp>
        <p:nvSpPr>
          <p:cNvPr id="38915" name="Rectangle 3"/>
          <p:cNvSpPr>
            <a:spLocks noGrp="1" noChangeArrowheads="1"/>
          </p:cNvSpPr>
          <p:nvPr>
            <p:ph type="body" idx="4294967295"/>
          </p:nvPr>
        </p:nvSpPr>
        <p:spPr>
          <a:xfrm>
            <a:off x="685800" y="1031875"/>
            <a:ext cx="8185150" cy="4530725"/>
          </a:xfrm>
        </p:spPr>
        <p:txBody>
          <a:bodyPr/>
          <a:lstStyle/>
          <a:p>
            <a:r>
              <a:rPr lang="en-US" sz="2400" dirty="0">
                <a:latin typeface="Helvetica" charset="0"/>
                <a:ea typeface="MS PGothic" charset="0"/>
              </a:rPr>
              <a:t>To execute a program all (or part) of the instructions must be in memory</a:t>
            </a:r>
          </a:p>
          <a:p>
            <a:r>
              <a:rPr lang="en-US" sz="2400" dirty="0">
                <a:latin typeface="Helvetica" charset="0"/>
                <a:ea typeface="MS PGothic" charset="0"/>
              </a:rPr>
              <a:t>All  (or part) of the data that is needed by the program must be in memory.</a:t>
            </a:r>
          </a:p>
          <a:p>
            <a:r>
              <a:rPr lang="en-US" sz="2400" dirty="0">
                <a:latin typeface="Helvetica" charset="0"/>
                <a:ea typeface="MS PGothic" charset="0"/>
              </a:rPr>
              <a:t>Memory management determines what is in memory and when</a:t>
            </a:r>
          </a:p>
          <a:p>
            <a:pPr lvl="1"/>
            <a:r>
              <a:rPr lang="en-US" sz="2400" dirty="0">
                <a:latin typeface="Helvetica" charset="0"/>
                <a:ea typeface="MS PGothic" charset="0"/>
              </a:rPr>
              <a:t>Optimizing CPU utilization and computer response to users</a:t>
            </a:r>
          </a:p>
          <a:p>
            <a:r>
              <a:rPr lang="en-US" sz="2400" dirty="0">
                <a:latin typeface="Helvetica" charset="0"/>
                <a:ea typeface="MS PGothic" charset="0"/>
              </a:rPr>
              <a:t>Memory management activities</a:t>
            </a:r>
          </a:p>
          <a:p>
            <a:pPr lvl="1"/>
            <a:r>
              <a:rPr lang="en-US" sz="2400" dirty="0">
                <a:latin typeface="Helvetica" charset="0"/>
                <a:ea typeface="MS PGothic" charset="0"/>
              </a:rPr>
              <a:t>Keeping track of which parts of memory are currently being used and by whom</a:t>
            </a:r>
          </a:p>
          <a:p>
            <a:pPr lvl="1"/>
            <a:r>
              <a:rPr lang="en-US" sz="2400" dirty="0">
                <a:latin typeface="Helvetica" charset="0"/>
                <a:ea typeface="MS PGothic" charset="0"/>
              </a:rPr>
              <a:t>Deciding which processes (or parts thereof) and data to move into and out of memory</a:t>
            </a:r>
          </a:p>
          <a:p>
            <a:pPr lvl="1"/>
            <a:r>
              <a:rPr lang="en-US" sz="2400" dirty="0">
                <a:latin typeface="Helvetica" charset="0"/>
                <a:ea typeface="MS PGothic" charset="0"/>
              </a:rPr>
              <a:t>Allocating and </a:t>
            </a:r>
            <a:r>
              <a:rPr lang="en-US" sz="2400" dirty="0" err="1">
                <a:latin typeface="Helvetica" charset="0"/>
                <a:ea typeface="MS PGothic" charset="0"/>
              </a:rPr>
              <a:t>deallocating</a:t>
            </a:r>
            <a:r>
              <a:rPr lang="en-US" sz="2400" dirty="0">
                <a:latin typeface="Helvetica" charset="0"/>
                <a:ea typeface="MS PGothic" charset="0"/>
              </a:rPr>
              <a:t> memory space as needed</a:t>
            </a:r>
          </a:p>
          <a:p>
            <a:pPr lvl="1">
              <a:buFont typeface="Monotype Sorts" charset="0"/>
              <a:buNone/>
            </a:pPr>
            <a:endParaRPr lang="en-US" sz="2400" dirty="0">
              <a:latin typeface="Helvetica" charset="0"/>
              <a:ea typeface="MS PGothic" charset="0"/>
            </a:endParaRPr>
          </a:p>
        </p:txBody>
      </p:sp>
    </p:spTree>
    <p:extLst>
      <p:ext uri="{BB962C8B-B14F-4D97-AF65-F5344CB8AC3E}">
        <p14:creationId xmlns:p14="http://schemas.microsoft.com/office/powerpoint/2010/main" val="2822772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990600" y="642938"/>
            <a:ext cx="7558087" cy="576262"/>
          </a:xfrm>
        </p:spPr>
        <p:txBody>
          <a:bodyPr/>
          <a:lstStyle/>
          <a:p>
            <a:pPr eaLnBrk="1" hangingPunct="1"/>
            <a:r>
              <a:rPr lang="en-US" dirty="0">
                <a:latin typeface="Arial" charset="0"/>
                <a:ea typeface="MS PGothic" charset="0"/>
              </a:rPr>
              <a:t>Storage Management</a:t>
            </a:r>
          </a:p>
        </p:txBody>
      </p:sp>
      <p:sp>
        <p:nvSpPr>
          <p:cNvPr id="39939" name="Rectangle 3"/>
          <p:cNvSpPr>
            <a:spLocks noGrp="1" noChangeArrowheads="1"/>
          </p:cNvSpPr>
          <p:nvPr>
            <p:ph type="body" idx="4294967295"/>
          </p:nvPr>
        </p:nvSpPr>
        <p:spPr>
          <a:xfrm>
            <a:off x="685800" y="1484312"/>
            <a:ext cx="7994650" cy="4992688"/>
          </a:xfrm>
        </p:spPr>
        <p:txBody>
          <a:bodyPr/>
          <a:lstStyle/>
          <a:p>
            <a:pPr>
              <a:lnSpc>
                <a:spcPct val="90000"/>
              </a:lnSpc>
            </a:pPr>
            <a:r>
              <a:rPr lang="en-US" sz="2400" dirty="0">
                <a:latin typeface="Helvetica" charset="0"/>
                <a:ea typeface="MS PGothic" charset="0"/>
              </a:rPr>
              <a:t>OS provides uniform, logical view of information storage</a:t>
            </a:r>
          </a:p>
          <a:p>
            <a:pPr lvl="1">
              <a:lnSpc>
                <a:spcPct val="90000"/>
              </a:lnSpc>
            </a:pPr>
            <a:r>
              <a:rPr lang="en-US" sz="2000" dirty="0">
                <a:latin typeface="Helvetica" charset="0"/>
                <a:ea typeface="MS PGothic" charset="0"/>
              </a:rPr>
              <a:t>Abstracts physical properties to logical storage unit  - </a:t>
            </a:r>
            <a:r>
              <a:rPr lang="en-US" sz="2000" b="1" dirty="0">
                <a:solidFill>
                  <a:srgbClr val="3366FF"/>
                </a:solidFill>
                <a:latin typeface="Helvetica" charset="0"/>
                <a:ea typeface="MS PGothic" charset="0"/>
              </a:rPr>
              <a:t>file</a:t>
            </a:r>
          </a:p>
          <a:p>
            <a:pPr lvl="1">
              <a:lnSpc>
                <a:spcPct val="90000"/>
              </a:lnSpc>
            </a:pPr>
            <a:r>
              <a:rPr lang="en-US" sz="2000" dirty="0">
                <a:latin typeface="Helvetica" charset="0"/>
                <a:ea typeface="MS PGothic" charset="0"/>
              </a:rPr>
              <a:t>Each medium is controlled by device (i.e., disk drive, tape drive)</a:t>
            </a:r>
          </a:p>
          <a:p>
            <a:pPr lvl="2">
              <a:lnSpc>
                <a:spcPct val="90000"/>
              </a:lnSpc>
            </a:pPr>
            <a:r>
              <a:rPr lang="en-US" sz="2000" dirty="0">
                <a:latin typeface="Helvetica" charset="0"/>
                <a:ea typeface="MS PGothic" charset="0"/>
              </a:rPr>
              <a:t>Varying properties include access speed, capacity, data-transfer rate, access method (sequential or random)</a:t>
            </a:r>
          </a:p>
          <a:p>
            <a:pPr>
              <a:lnSpc>
                <a:spcPct val="90000"/>
              </a:lnSpc>
            </a:pPr>
            <a:r>
              <a:rPr lang="en-US" sz="2400" dirty="0">
                <a:latin typeface="Helvetica" charset="0"/>
                <a:ea typeface="MS PGothic" charset="0"/>
              </a:rPr>
              <a:t>File-System management</a:t>
            </a:r>
          </a:p>
          <a:p>
            <a:pPr lvl="1">
              <a:lnSpc>
                <a:spcPct val="90000"/>
              </a:lnSpc>
            </a:pPr>
            <a:r>
              <a:rPr lang="en-US" sz="2000" dirty="0">
                <a:latin typeface="Helvetica" charset="0"/>
                <a:ea typeface="MS PGothic" charset="0"/>
              </a:rPr>
              <a:t>Files usually organized into directories</a:t>
            </a:r>
          </a:p>
          <a:p>
            <a:pPr lvl="1">
              <a:lnSpc>
                <a:spcPct val="90000"/>
              </a:lnSpc>
            </a:pPr>
            <a:r>
              <a:rPr lang="en-US" sz="2000" dirty="0">
                <a:latin typeface="Helvetica" charset="0"/>
                <a:ea typeface="MS PGothic" charset="0"/>
              </a:rPr>
              <a:t>Access control on most systems to determine who can access what</a:t>
            </a:r>
          </a:p>
          <a:p>
            <a:pPr lvl="1">
              <a:lnSpc>
                <a:spcPct val="90000"/>
              </a:lnSpc>
            </a:pPr>
            <a:r>
              <a:rPr lang="en-US" sz="2000" dirty="0">
                <a:latin typeface="Helvetica" charset="0"/>
                <a:ea typeface="MS PGothic" charset="0"/>
              </a:rPr>
              <a:t>OS activities include</a:t>
            </a:r>
          </a:p>
          <a:p>
            <a:pPr lvl="2">
              <a:lnSpc>
                <a:spcPct val="90000"/>
              </a:lnSpc>
            </a:pPr>
            <a:r>
              <a:rPr lang="en-US" sz="2000" dirty="0">
                <a:latin typeface="Helvetica" charset="0"/>
                <a:ea typeface="MS PGothic" charset="0"/>
              </a:rPr>
              <a:t>Creating and deleting files and directories</a:t>
            </a:r>
          </a:p>
          <a:p>
            <a:pPr lvl="2">
              <a:lnSpc>
                <a:spcPct val="90000"/>
              </a:lnSpc>
            </a:pPr>
            <a:r>
              <a:rPr lang="en-US" sz="2000" dirty="0">
                <a:latin typeface="Helvetica" charset="0"/>
                <a:ea typeface="MS PGothic" charset="0"/>
              </a:rPr>
              <a:t>Primitives to manipulate files and directories</a:t>
            </a:r>
          </a:p>
          <a:p>
            <a:pPr lvl="2">
              <a:lnSpc>
                <a:spcPct val="90000"/>
              </a:lnSpc>
            </a:pPr>
            <a:r>
              <a:rPr lang="en-US" sz="2000" dirty="0">
                <a:latin typeface="Helvetica" charset="0"/>
                <a:ea typeface="MS PGothic" charset="0"/>
              </a:rPr>
              <a:t>Mapping files onto secondary storage</a:t>
            </a:r>
          </a:p>
          <a:p>
            <a:pPr lvl="2">
              <a:lnSpc>
                <a:spcPct val="90000"/>
              </a:lnSpc>
            </a:pPr>
            <a:r>
              <a:rPr lang="en-US" sz="2000" dirty="0">
                <a:latin typeface="Helvetica" charset="0"/>
                <a:ea typeface="MS PGothic" charset="0"/>
              </a:rPr>
              <a:t>Backup files onto stable (non-volatile) storage media</a:t>
            </a:r>
          </a:p>
        </p:txBody>
      </p:sp>
    </p:spTree>
    <p:extLst>
      <p:ext uri="{BB962C8B-B14F-4D97-AF65-F5344CB8AC3E}">
        <p14:creationId xmlns:p14="http://schemas.microsoft.com/office/powerpoint/2010/main" val="31883656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1219200" y="414338"/>
            <a:ext cx="7354887" cy="576262"/>
          </a:xfrm>
        </p:spPr>
        <p:txBody>
          <a:bodyPr/>
          <a:lstStyle/>
          <a:p>
            <a:pPr eaLnBrk="1" hangingPunct="1"/>
            <a:r>
              <a:rPr lang="en-US" dirty="0">
                <a:latin typeface="Arial" charset="0"/>
                <a:ea typeface="MS PGothic" charset="0"/>
              </a:rPr>
              <a:t>Mass-Storage Management</a:t>
            </a:r>
          </a:p>
        </p:txBody>
      </p:sp>
      <p:sp>
        <p:nvSpPr>
          <p:cNvPr id="40963" name="Rectangle 3"/>
          <p:cNvSpPr>
            <a:spLocks noGrp="1" noChangeArrowheads="1"/>
          </p:cNvSpPr>
          <p:nvPr>
            <p:ph type="body" idx="4294967295"/>
          </p:nvPr>
        </p:nvSpPr>
        <p:spPr>
          <a:xfrm>
            <a:off x="806450" y="1081088"/>
            <a:ext cx="7575550" cy="4938712"/>
          </a:xfrm>
        </p:spPr>
        <p:txBody>
          <a:bodyPr/>
          <a:lstStyle/>
          <a:p>
            <a:r>
              <a:rPr lang="en-US" sz="2400" dirty="0">
                <a:latin typeface="Helvetica" charset="0"/>
                <a:ea typeface="MS PGothic" charset="0"/>
              </a:rPr>
              <a:t>Usually disks used to store data that does not fit in main memory or data that must be kept for a </a:t>
            </a:r>
            <a:r>
              <a:rPr lang="ja-JP" altLang="en-US" sz="2400" dirty="0">
                <a:latin typeface="Helvetica" charset="0"/>
                <a:ea typeface="MS PGothic" charset="0"/>
              </a:rPr>
              <a:t>“</a:t>
            </a:r>
            <a:r>
              <a:rPr lang="en-US" altLang="ja-JP" sz="2400" dirty="0">
                <a:latin typeface="Helvetica" charset="0"/>
                <a:ea typeface="MS PGothic" charset="0"/>
              </a:rPr>
              <a:t>long</a:t>
            </a:r>
            <a:r>
              <a:rPr lang="ja-JP" altLang="en-US" sz="2400" dirty="0">
                <a:latin typeface="Helvetica" charset="0"/>
                <a:ea typeface="MS PGothic" charset="0"/>
              </a:rPr>
              <a:t>”</a:t>
            </a:r>
            <a:r>
              <a:rPr lang="en-US" altLang="ja-JP" sz="2400" dirty="0">
                <a:latin typeface="Helvetica" charset="0"/>
                <a:ea typeface="MS PGothic" charset="0"/>
              </a:rPr>
              <a:t> period of time</a:t>
            </a:r>
          </a:p>
          <a:p>
            <a:r>
              <a:rPr lang="en-US" sz="2400" dirty="0">
                <a:latin typeface="Helvetica" charset="0"/>
                <a:ea typeface="MS PGothic" charset="0"/>
              </a:rPr>
              <a:t>Proper management is of central importance</a:t>
            </a:r>
          </a:p>
          <a:p>
            <a:r>
              <a:rPr lang="en-US" sz="2400" dirty="0">
                <a:latin typeface="Helvetica" charset="0"/>
                <a:ea typeface="MS PGothic" charset="0"/>
              </a:rPr>
              <a:t>Entire speed of computer operation hinges on disk subsystem and its algorithms</a:t>
            </a:r>
          </a:p>
          <a:p>
            <a:r>
              <a:rPr lang="en-US" sz="2400" dirty="0">
                <a:latin typeface="Helvetica" charset="0"/>
                <a:ea typeface="MS PGothic" charset="0"/>
              </a:rPr>
              <a:t>OS activities</a:t>
            </a:r>
          </a:p>
          <a:p>
            <a:pPr lvl="1"/>
            <a:r>
              <a:rPr lang="en-US" sz="2000" dirty="0">
                <a:latin typeface="Helvetica" charset="0"/>
                <a:ea typeface="MS PGothic" charset="0"/>
              </a:rPr>
              <a:t>Free-space management</a:t>
            </a:r>
          </a:p>
          <a:p>
            <a:pPr lvl="1"/>
            <a:r>
              <a:rPr lang="en-US" sz="2000" dirty="0">
                <a:latin typeface="Helvetica" charset="0"/>
                <a:ea typeface="MS PGothic" charset="0"/>
              </a:rPr>
              <a:t>Storage allocation</a:t>
            </a:r>
          </a:p>
          <a:p>
            <a:pPr lvl="1"/>
            <a:r>
              <a:rPr lang="en-US" sz="2000" dirty="0">
                <a:latin typeface="Helvetica" charset="0"/>
                <a:ea typeface="MS PGothic" charset="0"/>
              </a:rPr>
              <a:t>Disk scheduling</a:t>
            </a:r>
          </a:p>
          <a:p>
            <a:r>
              <a:rPr lang="en-US" sz="2400" dirty="0">
                <a:latin typeface="Helvetica" charset="0"/>
                <a:ea typeface="MS PGothic" charset="0"/>
              </a:rPr>
              <a:t>Some storage need not be fast</a:t>
            </a:r>
          </a:p>
          <a:p>
            <a:pPr lvl="1"/>
            <a:r>
              <a:rPr lang="en-US" sz="2000" dirty="0">
                <a:latin typeface="Helvetica" charset="0"/>
                <a:ea typeface="MS PGothic" charset="0"/>
              </a:rPr>
              <a:t>Tertiary storage includes optical storage, magnetic tape</a:t>
            </a:r>
          </a:p>
          <a:p>
            <a:pPr lvl="1"/>
            <a:r>
              <a:rPr lang="en-US" sz="2000" dirty="0">
                <a:latin typeface="Helvetica" charset="0"/>
                <a:ea typeface="MS PGothic" charset="0"/>
              </a:rPr>
              <a:t>Still must be managed – by OS or applications</a:t>
            </a:r>
          </a:p>
          <a:p>
            <a:pPr lvl="1"/>
            <a:r>
              <a:rPr lang="en-US" sz="2000" dirty="0">
                <a:latin typeface="Helvetica" charset="0"/>
                <a:ea typeface="MS PGothic" charset="0"/>
              </a:rPr>
              <a:t>Varies between WORM (write-once, read-many-times) and RW (read-write)</a:t>
            </a:r>
          </a:p>
        </p:txBody>
      </p:sp>
    </p:spTree>
    <p:extLst>
      <p:ext uri="{BB962C8B-B14F-4D97-AF65-F5344CB8AC3E}">
        <p14:creationId xmlns:p14="http://schemas.microsoft.com/office/powerpoint/2010/main" val="19887245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833438" y="490538"/>
            <a:ext cx="8531225" cy="576262"/>
          </a:xfrm>
        </p:spPr>
        <p:txBody>
          <a:bodyPr/>
          <a:lstStyle/>
          <a:p>
            <a:pPr eaLnBrk="1" hangingPunct="1"/>
            <a:r>
              <a:rPr lang="en-US" sz="2800" dirty="0">
                <a:latin typeface="Arial" charset="0"/>
                <a:ea typeface="MS PGothic" charset="0"/>
              </a:rPr>
              <a:t>Performance of Various Levels of Storage</a:t>
            </a:r>
          </a:p>
        </p:txBody>
      </p:sp>
      <p:sp>
        <p:nvSpPr>
          <p:cNvPr id="39939" name="Rectangle 3"/>
          <p:cNvSpPr>
            <a:spLocks noGrp="1" noChangeArrowheads="1"/>
          </p:cNvSpPr>
          <p:nvPr>
            <p:ph type="body" idx="4294967295"/>
          </p:nvPr>
        </p:nvSpPr>
        <p:spPr>
          <a:xfrm>
            <a:off x="762000" y="1117600"/>
            <a:ext cx="7707313" cy="4521200"/>
          </a:xfrm>
        </p:spPr>
        <p:txBody>
          <a:bodyPr/>
          <a:lstStyle/>
          <a:p>
            <a:pPr>
              <a:defRPr/>
            </a:pPr>
            <a:endParaRPr lang="en-US" dirty="0">
              <a:ea typeface="ＭＳ Ｐゴシック" charset="0"/>
              <a:cs typeface="ＭＳ Ｐゴシック" charset="0"/>
            </a:endParaRPr>
          </a:p>
          <a:p>
            <a:pPr>
              <a:defRPr/>
            </a:pPr>
            <a:endParaRPr lang="en-US" dirty="0">
              <a:ea typeface="ＭＳ Ｐゴシック" charset="0"/>
              <a:cs typeface="ＭＳ Ｐゴシック" charset="0"/>
            </a:endParaRPr>
          </a:p>
          <a:p>
            <a:pPr>
              <a:defRPr/>
            </a:pPr>
            <a:endParaRPr lang="en-US" dirty="0">
              <a:ea typeface="ＭＳ Ｐゴシック" charset="0"/>
              <a:cs typeface="ＭＳ Ｐゴシック" charset="0"/>
            </a:endParaRPr>
          </a:p>
          <a:p>
            <a:pPr>
              <a:defRPr/>
            </a:pPr>
            <a:endParaRPr lang="en-US" dirty="0">
              <a:ea typeface="ＭＳ Ｐゴシック" charset="0"/>
              <a:cs typeface="ＭＳ Ｐゴシック" charset="0"/>
            </a:endParaRPr>
          </a:p>
          <a:p>
            <a:pPr>
              <a:defRPr/>
            </a:pPr>
            <a:endParaRPr lang="en-US" dirty="0">
              <a:ea typeface="ＭＳ Ｐゴシック" charset="0"/>
              <a:cs typeface="ＭＳ Ｐゴシック" charset="0"/>
            </a:endParaRPr>
          </a:p>
          <a:p>
            <a:pPr marL="0" indent="0">
              <a:buNone/>
              <a:defRPr/>
            </a:pPr>
            <a:endParaRPr lang="en-US" dirty="0">
              <a:ea typeface="ＭＳ Ｐゴシック" charset="0"/>
              <a:cs typeface="ＭＳ Ｐゴシック" charset="0"/>
            </a:endParaRPr>
          </a:p>
          <a:p>
            <a:pPr marL="0" indent="0">
              <a:buFont typeface="Monotype Sorts" charset="0"/>
              <a:buNone/>
              <a:defRPr/>
            </a:pPr>
            <a:endParaRPr lang="en-US" dirty="0">
              <a:ea typeface="ＭＳ Ｐゴシック" charset="0"/>
              <a:cs typeface="ＭＳ Ｐゴシック" charset="0"/>
            </a:endParaRPr>
          </a:p>
          <a:p>
            <a:pPr>
              <a:buFont typeface="Monotype Sorts" pitchFamily="-84" charset="2"/>
              <a:buNone/>
              <a:defRPr/>
            </a:pPr>
            <a:r>
              <a:rPr lang="en-US" dirty="0">
                <a:ea typeface="ＭＳ Ｐゴシック" charset="0"/>
                <a:cs typeface="ＭＳ Ｐゴシック" charset="0"/>
              </a:rPr>
              <a:t>    Movement between levels of storage hierarchy can be explicit or implicit</a:t>
            </a:r>
          </a:p>
        </p:txBody>
      </p:sp>
      <p:pic>
        <p:nvPicPr>
          <p:cNvPr id="41988" name="Picture 1" descr="1_1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87475" y="2006600"/>
            <a:ext cx="6877050" cy="287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677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1135063" y="136525"/>
            <a:ext cx="8229600" cy="576263"/>
          </a:xfrm>
        </p:spPr>
        <p:txBody>
          <a:bodyPr/>
          <a:lstStyle/>
          <a:p>
            <a:pPr eaLnBrk="1" hangingPunct="1"/>
            <a:r>
              <a:rPr lang="en-US" sz="2800">
                <a:latin typeface="Arial" charset="0"/>
                <a:ea typeface="MS PGothic" charset="0"/>
              </a:rPr>
              <a:t>Migration of data </a:t>
            </a:r>
            <a:r>
              <a:rPr lang="ja-JP" altLang="en-US" sz="2800">
                <a:latin typeface="Arial" charset="0"/>
                <a:ea typeface="MS PGothic" charset="0"/>
              </a:rPr>
              <a:t>“</a:t>
            </a:r>
            <a:r>
              <a:rPr lang="en-US" sz="2800">
                <a:latin typeface="Arial" charset="0"/>
                <a:ea typeface="MS PGothic" charset="0"/>
              </a:rPr>
              <a:t>A</a:t>
            </a:r>
            <a:r>
              <a:rPr lang="ja-JP" altLang="en-US" sz="2800">
                <a:latin typeface="Arial" charset="0"/>
                <a:ea typeface="MS PGothic" charset="0"/>
              </a:rPr>
              <a:t>”</a:t>
            </a:r>
            <a:r>
              <a:rPr lang="en-US" sz="2800">
                <a:latin typeface="Arial" charset="0"/>
                <a:ea typeface="MS PGothic" charset="0"/>
              </a:rPr>
              <a:t> from Disk to Register</a:t>
            </a:r>
          </a:p>
        </p:txBody>
      </p:sp>
      <p:sp>
        <p:nvSpPr>
          <p:cNvPr id="43011" name="Rectangle 3"/>
          <p:cNvSpPr>
            <a:spLocks noGrp="1" noChangeArrowheads="1"/>
          </p:cNvSpPr>
          <p:nvPr>
            <p:ph type="body" idx="4294967295"/>
          </p:nvPr>
        </p:nvSpPr>
        <p:spPr>
          <a:xfrm>
            <a:off x="806450" y="1233488"/>
            <a:ext cx="7391400" cy="4530725"/>
          </a:xfrm>
        </p:spPr>
        <p:txBody>
          <a:bodyPr/>
          <a:lstStyle/>
          <a:p>
            <a:r>
              <a:rPr lang="en-US" sz="2400" dirty="0">
                <a:latin typeface="Helvetica" charset="0"/>
                <a:ea typeface="MS PGothic" charset="0"/>
              </a:rPr>
              <a:t>Multitasking environments must be careful to use most recent value, no matter where it is stored in the storage hierarchy</a:t>
            </a:r>
            <a:br>
              <a:rPr lang="en-US" sz="2400" dirty="0">
                <a:latin typeface="Helvetica" charset="0"/>
                <a:ea typeface="MS PGothic" charset="0"/>
              </a:rPr>
            </a:br>
            <a:endParaRPr lang="en-US" sz="2400" dirty="0">
              <a:latin typeface="Helvetica" charset="0"/>
              <a:ea typeface="MS PGothic" charset="0"/>
            </a:endParaRPr>
          </a:p>
          <a:p>
            <a:endParaRPr lang="en-US" sz="2400" dirty="0">
              <a:latin typeface="Helvetica" charset="0"/>
              <a:ea typeface="MS PGothic" charset="0"/>
            </a:endParaRPr>
          </a:p>
          <a:p>
            <a:endParaRPr lang="en-US" sz="2400" dirty="0">
              <a:latin typeface="Helvetica" charset="0"/>
              <a:ea typeface="MS PGothic" charset="0"/>
            </a:endParaRPr>
          </a:p>
          <a:p>
            <a:r>
              <a:rPr lang="en-US" sz="2400" dirty="0">
                <a:latin typeface="Helvetica" charset="0"/>
                <a:ea typeface="MS PGothic" charset="0"/>
              </a:rPr>
              <a:t>Multiprocessor environment must provide </a:t>
            </a:r>
            <a:r>
              <a:rPr lang="en-US" sz="2400" b="1" dirty="0">
                <a:solidFill>
                  <a:srgbClr val="3366FF"/>
                </a:solidFill>
                <a:latin typeface="Helvetica" charset="0"/>
                <a:ea typeface="MS PGothic" charset="0"/>
              </a:rPr>
              <a:t>cache coherency </a:t>
            </a:r>
            <a:r>
              <a:rPr lang="en-US" sz="2400" dirty="0">
                <a:latin typeface="Helvetica" charset="0"/>
                <a:ea typeface="MS PGothic" charset="0"/>
              </a:rPr>
              <a:t>in hardware such that all CPUs have the most recent value in their cache</a:t>
            </a:r>
          </a:p>
          <a:p>
            <a:r>
              <a:rPr lang="en-US" sz="2400" dirty="0">
                <a:latin typeface="Helvetica" charset="0"/>
                <a:ea typeface="MS PGothic" charset="0"/>
              </a:rPr>
              <a:t>Distributed environment situation even more complex</a:t>
            </a:r>
          </a:p>
          <a:p>
            <a:pPr lvl="1"/>
            <a:r>
              <a:rPr lang="en-US" sz="2400" dirty="0">
                <a:latin typeface="Helvetica" charset="0"/>
                <a:ea typeface="MS PGothic" charset="0"/>
              </a:rPr>
              <a:t>Several copies of a datum can exist</a:t>
            </a:r>
          </a:p>
        </p:txBody>
      </p:sp>
      <p:pic>
        <p:nvPicPr>
          <p:cNvPr id="43012" name="Picture 5" descr="C:\Users\as668\Desktop\1_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667000"/>
            <a:ext cx="6559550" cy="819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12763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457200" y="214313"/>
            <a:ext cx="8229600" cy="576262"/>
          </a:xfrm>
        </p:spPr>
        <p:txBody>
          <a:bodyPr/>
          <a:lstStyle/>
          <a:p>
            <a:pPr eaLnBrk="1" hangingPunct="1"/>
            <a:r>
              <a:rPr lang="en-US">
                <a:latin typeface="Arial" charset="0"/>
                <a:ea typeface="MS PGothic" charset="0"/>
              </a:rPr>
              <a:t>I/O Subsystem</a:t>
            </a:r>
          </a:p>
        </p:txBody>
      </p:sp>
      <p:sp>
        <p:nvSpPr>
          <p:cNvPr id="44035" name="Rectangle 3"/>
          <p:cNvSpPr>
            <a:spLocks noGrp="1" noChangeArrowheads="1"/>
          </p:cNvSpPr>
          <p:nvPr>
            <p:ph type="body" idx="4294967295"/>
          </p:nvPr>
        </p:nvSpPr>
        <p:spPr>
          <a:xfrm>
            <a:off x="822324" y="1169988"/>
            <a:ext cx="8093075" cy="4530725"/>
          </a:xfrm>
        </p:spPr>
        <p:txBody>
          <a:bodyPr/>
          <a:lstStyle/>
          <a:p>
            <a:r>
              <a:rPr lang="en-US" dirty="0">
                <a:latin typeface="Helvetica" charset="0"/>
                <a:ea typeface="MS PGothic" charset="0"/>
              </a:rPr>
              <a:t>One purpose of OS is to hide peculiarities of hardware devices from the user</a:t>
            </a:r>
          </a:p>
          <a:p>
            <a:r>
              <a:rPr lang="en-US" dirty="0">
                <a:latin typeface="Helvetica" charset="0"/>
                <a:ea typeface="MS PGothic" charset="0"/>
              </a:rPr>
              <a:t>I/O subsystem responsible for</a:t>
            </a:r>
          </a:p>
          <a:p>
            <a:pPr lvl="1"/>
            <a:r>
              <a:rPr lang="en-US" dirty="0">
                <a:latin typeface="Helvetica" charset="0"/>
                <a:ea typeface="MS PGothic" charset="0"/>
              </a:rPr>
              <a:t>Memory management of I/O including buffering (storing data temporarily while it is being transferred), caching (storing parts of data in faster storage for performance), spooling (the overlapping of output of one job with input of other jobs)</a:t>
            </a:r>
          </a:p>
          <a:p>
            <a:pPr lvl="1"/>
            <a:r>
              <a:rPr lang="en-US" dirty="0">
                <a:latin typeface="Helvetica" charset="0"/>
                <a:ea typeface="MS PGothic" charset="0"/>
              </a:rPr>
              <a:t>General device-driver interface</a:t>
            </a:r>
          </a:p>
          <a:p>
            <a:pPr lvl="1"/>
            <a:r>
              <a:rPr lang="en-US" dirty="0">
                <a:latin typeface="Helvetica" charset="0"/>
                <a:ea typeface="MS PGothic" charset="0"/>
              </a:rPr>
              <a:t>Drivers for specific hardware devices</a:t>
            </a:r>
          </a:p>
        </p:txBody>
      </p:sp>
    </p:spTree>
    <p:extLst>
      <p:ext uri="{BB962C8B-B14F-4D97-AF65-F5344CB8AC3E}">
        <p14:creationId xmlns:p14="http://schemas.microsoft.com/office/powerpoint/2010/main" val="25624588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1022350" y="414338"/>
            <a:ext cx="7664450" cy="576262"/>
          </a:xfrm>
        </p:spPr>
        <p:txBody>
          <a:bodyPr/>
          <a:lstStyle/>
          <a:p>
            <a:pPr eaLnBrk="1" hangingPunct="1"/>
            <a:r>
              <a:rPr lang="en-US" dirty="0">
                <a:latin typeface="Arial" charset="0"/>
                <a:ea typeface="MS PGothic" charset="0"/>
              </a:rPr>
              <a:t>Protection and Security</a:t>
            </a:r>
          </a:p>
        </p:txBody>
      </p:sp>
      <p:sp>
        <p:nvSpPr>
          <p:cNvPr id="45059" name="Rectangle 3"/>
          <p:cNvSpPr>
            <a:spLocks noGrp="1" noChangeArrowheads="1"/>
          </p:cNvSpPr>
          <p:nvPr>
            <p:ph type="body" idx="4294967295"/>
          </p:nvPr>
        </p:nvSpPr>
        <p:spPr>
          <a:xfrm>
            <a:off x="806450" y="1233488"/>
            <a:ext cx="8108950" cy="5183187"/>
          </a:xfrm>
        </p:spPr>
        <p:txBody>
          <a:bodyPr/>
          <a:lstStyle/>
          <a:p>
            <a:pPr>
              <a:lnSpc>
                <a:spcPct val="90000"/>
              </a:lnSpc>
            </a:pPr>
            <a:r>
              <a:rPr lang="en-US" sz="2400" b="1" dirty="0">
                <a:solidFill>
                  <a:srgbClr val="3366FF"/>
                </a:solidFill>
                <a:latin typeface="Helvetica" charset="0"/>
                <a:ea typeface="MS PGothic" charset="0"/>
              </a:rPr>
              <a:t>Protection </a:t>
            </a:r>
            <a:r>
              <a:rPr lang="en-US" sz="2400" dirty="0">
                <a:latin typeface="Helvetica" charset="0"/>
                <a:ea typeface="MS PGothic" charset="0"/>
              </a:rPr>
              <a:t>– any mechanism for controlling access of processes or users to resources defined by the OS</a:t>
            </a:r>
          </a:p>
          <a:p>
            <a:pPr>
              <a:lnSpc>
                <a:spcPct val="90000"/>
              </a:lnSpc>
            </a:pPr>
            <a:r>
              <a:rPr lang="en-US" sz="2400" b="1" dirty="0">
                <a:solidFill>
                  <a:srgbClr val="3366FF"/>
                </a:solidFill>
                <a:latin typeface="Helvetica" charset="0"/>
                <a:ea typeface="MS PGothic" charset="0"/>
              </a:rPr>
              <a:t>Security </a:t>
            </a:r>
            <a:r>
              <a:rPr lang="en-US" sz="2400" dirty="0">
                <a:latin typeface="Helvetica" charset="0"/>
                <a:ea typeface="MS PGothic" charset="0"/>
              </a:rPr>
              <a:t>– defense of the system against internal and external attacks</a:t>
            </a:r>
          </a:p>
          <a:p>
            <a:pPr lvl="1">
              <a:lnSpc>
                <a:spcPct val="90000"/>
              </a:lnSpc>
            </a:pPr>
            <a:r>
              <a:rPr lang="en-US" sz="2000" dirty="0">
                <a:latin typeface="Helvetica" charset="0"/>
                <a:ea typeface="MS PGothic" charset="0"/>
              </a:rPr>
              <a:t>Huge range, including denial-of-service, worms, viruses, identity theft, theft of service</a:t>
            </a:r>
          </a:p>
          <a:p>
            <a:pPr>
              <a:lnSpc>
                <a:spcPct val="90000"/>
              </a:lnSpc>
            </a:pPr>
            <a:r>
              <a:rPr lang="en-US" sz="2400" dirty="0">
                <a:latin typeface="Helvetica" charset="0"/>
                <a:ea typeface="MS PGothic" charset="0"/>
              </a:rPr>
              <a:t>Systems generally first distinguish among users, to determine who can do what</a:t>
            </a:r>
          </a:p>
          <a:p>
            <a:pPr lvl="1">
              <a:lnSpc>
                <a:spcPct val="90000"/>
              </a:lnSpc>
            </a:pPr>
            <a:r>
              <a:rPr lang="en-US" sz="2000" dirty="0">
                <a:latin typeface="Helvetica" charset="0"/>
                <a:ea typeface="MS PGothic" charset="0"/>
              </a:rPr>
              <a:t>User identities (</a:t>
            </a:r>
            <a:r>
              <a:rPr lang="en-US" sz="2000" b="1" dirty="0">
                <a:solidFill>
                  <a:srgbClr val="3366FF"/>
                </a:solidFill>
                <a:latin typeface="Helvetica" charset="0"/>
                <a:ea typeface="MS PGothic" charset="0"/>
              </a:rPr>
              <a:t>user IDs</a:t>
            </a:r>
            <a:r>
              <a:rPr lang="en-US" sz="2000" dirty="0">
                <a:latin typeface="Helvetica" charset="0"/>
                <a:ea typeface="MS PGothic" charset="0"/>
              </a:rPr>
              <a:t>, security IDs) include name and associated number, one per user</a:t>
            </a:r>
          </a:p>
          <a:p>
            <a:pPr lvl="1">
              <a:lnSpc>
                <a:spcPct val="90000"/>
              </a:lnSpc>
            </a:pPr>
            <a:r>
              <a:rPr lang="en-US" sz="2000" dirty="0">
                <a:latin typeface="Helvetica" charset="0"/>
                <a:ea typeface="MS PGothic" charset="0"/>
              </a:rPr>
              <a:t>User ID then associated with all files, processes of that user to determine access control</a:t>
            </a:r>
          </a:p>
          <a:p>
            <a:pPr lvl="1">
              <a:lnSpc>
                <a:spcPct val="90000"/>
              </a:lnSpc>
            </a:pPr>
            <a:r>
              <a:rPr lang="en-US" sz="2000" dirty="0">
                <a:latin typeface="Helvetica" charset="0"/>
                <a:ea typeface="MS PGothic" charset="0"/>
              </a:rPr>
              <a:t>Group identifier (</a:t>
            </a:r>
            <a:r>
              <a:rPr lang="en-US" sz="2000" b="1" dirty="0">
                <a:solidFill>
                  <a:srgbClr val="3366FF"/>
                </a:solidFill>
                <a:latin typeface="Helvetica" charset="0"/>
                <a:ea typeface="MS PGothic" charset="0"/>
              </a:rPr>
              <a:t>group ID</a:t>
            </a:r>
            <a:r>
              <a:rPr lang="en-US" sz="2000" dirty="0">
                <a:latin typeface="Helvetica" charset="0"/>
                <a:ea typeface="MS PGothic" charset="0"/>
              </a:rPr>
              <a:t>) allows set of users to be defined and controls managed, then also associated with each process, file</a:t>
            </a:r>
          </a:p>
          <a:p>
            <a:pPr lvl="1">
              <a:lnSpc>
                <a:spcPct val="90000"/>
              </a:lnSpc>
            </a:pPr>
            <a:r>
              <a:rPr lang="en-US" sz="2000" b="1" dirty="0">
                <a:solidFill>
                  <a:srgbClr val="3366FF"/>
                </a:solidFill>
                <a:latin typeface="Helvetica" charset="0"/>
                <a:ea typeface="MS PGothic" charset="0"/>
              </a:rPr>
              <a:t>Privilege escalation </a:t>
            </a:r>
            <a:r>
              <a:rPr lang="en-US" sz="2000" dirty="0">
                <a:latin typeface="Helvetica" charset="0"/>
                <a:ea typeface="MS PGothic" charset="0"/>
              </a:rPr>
              <a:t>allows user to change to effective ID with more rights</a:t>
            </a:r>
          </a:p>
        </p:txBody>
      </p:sp>
    </p:spTree>
    <p:extLst>
      <p:ext uri="{BB962C8B-B14F-4D97-AF65-F5344CB8AC3E}">
        <p14:creationId xmlns:p14="http://schemas.microsoft.com/office/powerpoint/2010/main" val="31879251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490538"/>
            <a:ext cx="8229600" cy="576262"/>
          </a:xfrm>
        </p:spPr>
        <p:txBody>
          <a:bodyPr/>
          <a:lstStyle/>
          <a:p>
            <a:r>
              <a:rPr lang="en-US" dirty="0">
                <a:latin typeface="Arial" charset="0"/>
                <a:ea typeface="MS PGothic" charset="0"/>
              </a:rPr>
              <a:t>Kernel Data Structures</a:t>
            </a:r>
          </a:p>
        </p:txBody>
      </p:sp>
      <p:sp>
        <p:nvSpPr>
          <p:cNvPr id="3" name="Content Placeholder 2"/>
          <p:cNvSpPr>
            <a:spLocks noGrp="1"/>
          </p:cNvSpPr>
          <p:nvPr>
            <p:ph idx="1"/>
          </p:nvPr>
        </p:nvSpPr>
        <p:spPr>
          <a:xfrm>
            <a:off x="609600" y="1219200"/>
            <a:ext cx="7772400" cy="4114800"/>
          </a:xfrm>
        </p:spPr>
        <p:txBody>
          <a:bodyPr/>
          <a:lstStyle/>
          <a:p>
            <a:pPr>
              <a:defRPr/>
            </a:pPr>
            <a:r>
              <a:rPr lang="en-US" dirty="0">
                <a:ea typeface="ＭＳ Ｐゴシック" charset="-128"/>
                <a:cs typeface="ＭＳ Ｐゴシック" charset="-128"/>
              </a:rPr>
              <a:t>Many similar to standard programming data structures</a:t>
            </a:r>
          </a:p>
          <a:p>
            <a:pPr>
              <a:defRPr/>
            </a:pPr>
            <a:r>
              <a:rPr lang="en-US" b="1" i="1" dirty="0">
                <a:ea typeface="ＭＳ Ｐゴシック" charset="-128"/>
                <a:cs typeface="ＭＳ Ｐゴシック" charset="-128"/>
              </a:rPr>
              <a:t>Singly linked list</a:t>
            </a:r>
            <a:endParaRPr lang="en-US" dirty="0">
              <a:ea typeface="ＭＳ Ｐゴシック" charset="-128"/>
              <a:cs typeface="ＭＳ Ｐゴシック" charset="-128"/>
            </a:endParaRPr>
          </a:p>
          <a:p>
            <a:pPr>
              <a:defRPr/>
            </a:pPr>
            <a:endParaRPr lang="en-US" dirty="0">
              <a:ea typeface="ＭＳ Ｐゴシック" charset="-128"/>
              <a:cs typeface="ＭＳ Ｐゴシック" charset="-128"/>
            </a:endParaRPr>
          </a:p>
          <a:p>
            <a:pPr>
              <a:defRPr/>
            </a:pPr>
            <a:endParaRPr lang="en-US" dirty="0">
              <a:ea typeface="ＭＳ Ｐゴシック" charset="-128"/>
              <a:cs typeface="ＭＳ Ｐゴシック" charset="-128"/>
            </a:endParaRPr>
          </a:p>
          <a:p>
            <a:pPr>
              <a:defRPr/>
            </a:pPr>
            <a:r>
              <a:rPr lang="en-US" b="1" i="1" dirty="0">
                <a:ea typeface="ＭＳ Ｐゴシック" charset="-128"/>
                <a:cs typeface="ＭＳ Ｐゴシック" charset="-128"/>
              </a:rPr>
              <a:t>Doubly linked list</a:t>
            </a:r>
          </a:p>
          <a:p>
            <a:pPr>
              <a:defRPr/>
            </a:pPr>
            <a:endParaRPr lang="en-US" dirty="0">
              <a:ea typeface="ＭＳ Ｐゴシック" charset="-128"/>
              <a:cs typeface="ＭＳ Ｐゴシック" charset="-128"/>
            </a:endParaRPr>
          </a:p>
          <a:p>
            <a:pPr marL="0" indent="0">
              <a:buNone/>
              <a:defRPr/>
            </a:pPr>
            <a:endParaRPr lang="en-US" dirty="0">
              <a:ea typeface="ＭＳ Ｐゴシック" charset="-128"/>
              <a:cs typeface="ＭＳ Ｐゴシック" charset="-128"/>
            </a:endParaRPr>
          </a:p>
          <a:p>
            <a:pPr>
              <a:defRPr/>
            </a:pPr>
            <a:r>
              <a:rPr lang="en-US" b="1" i="1" dirty="0">
                <a:ea typeface="ＭＳ Ｐゴシック" charset="-128"/>
                <a:cs typeface="ＭＳ Ｐゴシック" charset="-128"/>
              </a:rPr>
              <a:t>Circular linked list</a:t>
            </a:r>
          </a:p>
          <a:p>
            <a:pPr>
              <a:defRPr/>
            </a:pPr>
            <a:endParaRPr lang="en-US" dirty="0">
              <a:ea typeface="ＭＳ Ｐゴシック" charset="-128"/>
              <a:cs typeface="ＭＳ Ｐゴシック" charset="-128"/>
            </a:endParaRPr>
          </a:p>
          <a:p>
            <a:pPr>
              <a:defRPr/>
            </a:pPr>
            <a:endParaRPr lang="en-US" dirty="0">
              <a:ea typeface="ＭＳ Ｐゴシック" charset="-128"/>
              <a:cs typeface="ＭＳ Ｐゴシック" charset="-128"/>
            </a:endParaRPr>
          </a:p>
          <a:p>
            <a:pPr>
              <a:defRPr/>
            </a:pPr>
            <a:endParaRPr lang="en-US" dirty="0">
              <a:ea typeface="ＭＳ Ｐゴシック" charset="-128"/>
              <a:cs typeface="ＭＳ Ｐゴシック" charset="-128"/>
            </a:endParaRPr>
          </a:p>
          <a:p>
            <a:pPr>
              <a:defRPr/>
            </a:pPr>
            <a:endParaRPr lang="en-US" dirty="0">
              <a:ea typeface="ＭＳ Ｐゴシック" charset="-128"/>
              <a:cs typeface="ＭＳ Ｐゴシック" charset="-128"/>
            </a:endParaRPr>
          </a:p>
          <a:p>
            <a:pPr marL="0" indent="0">
              <a:buFont typeface="Monotype Sorts" charset="0"/>
              <a:buNone/>
              <a:defRPr/>
            </a:pPr>
            <a:endParaRPr lang="en-US" dirty="0">
              <a:ea typeface="ＭＳ Ｐゴシック" charset="-128"/>
              <a:cs typeface="ＭＳ Ｐゴシック" charset="-128"/>
            </a:endParaRPr>
          </a:p>
          <a:p>
            <a:pPr>
              <a:defRPr/>
            </a:pPr>
            <a:endParaRPr lang="en-US" dirty="0">
              <a:ea typeface="ＭＳ Ｐゴシック" charset="-128"/>
              <a:cs typeface="ＭＳ Ｐゴシック" charset="-128"/>
            </a:endParaRPr>
          </a:p>
        </p:txBody>
      </p:sp>
      <p:pic>
        <p:nvPicPr>
          <p:cNvPr id="46084" name="Picture 3" descr="1_13.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27150" y="2725738"/>
            <a:ext cx="6932613" cy="779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085" name="Picture 4" descr="1_14.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7463" y="4232275"/>
            <a:ext cx="7026275" cy="949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086" name="Picture 5" descr="1_15.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31900" y="5661025"/>
            <a:ext cx="6842125" cy="1123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565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Paper Summary</a:t>
            </a:r>
          </a:p>
        </p:txBody>
      </p:sp>
      <p:sp>
        <p:nvSpPr>
          <p:cNvPr id="3" name="Content Placeholder 2"/>
          <p:cNvSpPr>
            <a:spLocks noGrp="1"/>
          </p:cNvSpPr>
          <p:nvPr>
            <p:ph idx="1"/>
          </p:nvPr>
        </p:nvSpPr>
        <p:spPr>
          <a:xfrm>
            <a:off x="76200" y="1219200"/>
            <a:ext cx="9144000" cy="4114800"/>
          </a:xfrm>
        </p:spPr>
        <p:txBody>
          <a:bodyPr/>
          <a:lstStyle/>
          <a:p>
            <a:r>
              <a:rPr lang="en-US" dirty="0"/>
              <a:t>Summarize the paper sufficiently to demonstrate your understanding. </a:t>
            </a:r>
          </a:p>
          <a:p>
            <a:pPr lvl="1"/>
            <a:r>
              <a:rPr lang="en-US" dirty="0"/>
              <a:t>What is the main result of the paper? (One or two sentence summary)</a:t>
            </a:r>
          </a:p>
          <a:p>
            <a:pPr lvl="1"/>
            <a:r>
              <a:rPr lang="en-US" dirty="0"/>
              <a:t>What strengths do you see in this paper?  </a:t>
            </a:r>
          </a:p>
          <a:p>
            <a:pPr lvl="1"/>
            <a:r>
              <a:rPr lang="en-US" dirty="0"/>
              <a:t>What are some key limitations, unproven assumptions, or methodological problems with the work? </a:t>
            </a:r>
          </a:p>
          <a:p>
            <a:pPr lvl="1"/>
            <a:r>
              <a:rPr lang="en-US" dirty="0"/>
              <a:t>How could the work be improved?</a:t>
            </a:r>
          </a:p>
          <a:p>
            <a:pPr lvl="1"/>
            <a:r>
              <a:rPr lang="en-US" dirty="0"/>
              <a:t>What is its relevance today, or what future work does it suggest?</a:t>
            </a:r>
          </a:p>
          <a:p>
            <a:r>
              <a:rPr lang="en-US" dirty="0"/>
              <a:t>Due 24hours before the class</a:t>
            </a:r>
          </a:p>
          <a:p>
            <a:pPr lvl="1"/>
            <a:r>
              <a:rPr lang="en-US" dirty="0"/>
              <a:t>Late penalty: 10% for the first 24hrs, 40% for up to 2 days</a:t>
            </a:r>
          </a:p>
          <a:p>
            <a:pPr lvl="1"/>
            <a:r>
              <a:rPr lang="en-US" dirty="0"/>
              <a:t>You can miss two without penalty</a:t>
            </a:r>
          </a:p>
          <a:p>
            <a:pPr lvl="1"/>
            <a:endParaRPr lang="en-US" dirty="0"/>
          </a:p>
          <a:p>
            <a:endParaRPr lang="en-US" dirty="0"/>
          </a:p>
        </p:txBody>
      </p:sp>
    </p:spTree>
    <p:extLst>
      <p:ext uri="{BB962C8B-B14F-4D97-AF65-F5344CB8AC3E}">
        <p14:creationId xmlns:p14="http://schemas.microsoft.com/office/powerpoint/2010/main" val="33482910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490538"/>
            <a:ext cx="8229600" cy="576262"/>
          </a:xfrm>
        </p:spPr>
        <p:txBody>
          <a:bodyPr/>
          <a:lstStyle/>
          <a:p>
            <a:r>
              <a:rPr lang="en-US" dirty="0">
                <a:latin typeface="Arial" charset="0"/>
                <a:ea typeface="MS PGothic" charset="0"/>
              </a:rPr>
              <a:t>Kernel Data Structures</a:t>
            </a:r>
          </a:p>
        </p:txBody>
      </p:sp>
      <p:sp>
        <p:nvSpPr>
          <p:cNvPr id="47107" name="Content Placeholder 2"/>
          <p:cNvSpPr>
            <a:spLocks noGrp="1"/>
          </p:cNvSpPr>
          <p:nvPr>
            <p:ph sz="half" idx="1"/>
          </p:nvPr>
        </p:nvSpPr>
        <p:spPr>
          <a:xfrm>
            <a:off x="806450" y="1519238"/>
            <a:ext cx="7804150" cy="1604962"/>
          </a:xfrm>
        </p:spPr>
        <p:txBody>
          <a:bodyPr/>
          <a:lstStyle/>
          <a:p>
            <a:r>
              <a:rPr lang="en-US" b="1" dirty="0">
                <a:solidFill>
                  <a:srgbClr val="3366FF"/>
                </a:solidFill>
                <a:latin typeface="Helvetica" charset="0"/>
                <a:ea typeface="MS PGothic" charset="0"/>
              </a:rPr>
              <a:t>Binary search tree</a:t>
            </a:r>
            <a:br>
              <a:rPr lang="en-US" dirty="0">
                <a:latin typeface="Helvetica" charset="0"/>
                <a:ea typeface="MS PGothic" charset="0"/>
              </a:rPr>
            </a:br>
            <a:r>
              <a:rPr lang="en-US" dirty="0">
                <a:latin typeface="Helvetica" charset="0"/>
                <a:ea typeface="MS PGothic" charset="0"/>
              </a:rPr>
              <a:t>left &lt;= right</a:t>
            </a:r>
          </a:p>
          <a:p>
            <a:pPr lvl="1"/>
            <a:r>
              <a:rPr lang="en-US" sz="2800" dirty="0">
                <a:latin typeface="Helvetica" charset="0"/>
                <a:ea typeface="MS PGothic" charset="0"/>
              </a:rPr>
              <a:t>Search performance is </a:t>
            </a:r>
            <a:r>
              <a:rPr lang="en-US" sz="2800" i="1" dirty="0">
                <a:latin typeface="Helvetica" charset="0"/>
                <a:ea typeface="MS PGothic" charset="0"/>
              </a:rPr>
              <a:t>O(n)</a:t>
            </a:r>
          </a:p>
          <a:p>
            <a:pPr lvl="1"/>
            <a:r>
              <a:rPr lang="en-US" sz="2800" b="1" dirty="0">
                <a:solidFill>
                  <a:srgbClr val="3366FF"/>
                </a:solidFill>
                <a:latin typeface="Helvetica" charset="0"/>
                <a:ea typeface="MS PGothic" charset="0"/>
              </a:rPr>
              <a:t>Balanced binary search tree </a:t>
            </a:r>
            <a:r>
              <a:rPr lang="en-US" sz="2800" dirty="0">
                <a:latin typeface="Helvetica" charset="0"/>
                <a:ea typeface="MS PGothic" charset="0"/>
              </a:rPr>
              <a:t>is </a:t>
            </a:r>
            <a:r>
              <a:rPr lang="en-US" sz="2800" i="1" dirty="0">
                <a:latin typeface="Helvetica" charset="0"/>
                <a:ea typeface="MS PGothic" charset="0"/>
              </a:rPr>
              <a:t>O(</a:t>
            </a:r>
            <a:r>
              <a:rPr lang="en-US" sz="2800" i="1" dirty="0" err="1">
                <a:latin typeface="Helvetica" charset="0"/>
                <a:ea typeface="MS PGothic" charset="0"/>
              </a:rPr>
              <a:t>lg</a:t>
            </a:r>
            <a:r>
              <a:rPr lang="en-US" sz="2800" i="1" dirty="0">
                <a:latin typeface="Helvetica" charset="0"/>
                <a:ea typeface="MS PGothic" charset="0"/>
              </a:rPr>
              <a:t> n)</a:t>
            </a:r>
          </a:p>
          <a:p>
            <a:endParaRPr lang="en-US" dirty="0">
              <a:latin typeface="Helvetica" charset="0"/>
              <a:ea typeface="MS PGothic" charset="0"/>
            </a:endParaRPr>
          </a:p>
          <a:p>
            <a:endParaRPr lang="en-US" dirty="0">
              <a:latin typeface="Helvetica" charset="0"/>
              <a:ea typeface="MS PGothic" charset="0"/>
            </a:endParaRPr>
          </a:p>
          <a:p>
            <a:endParaRPr lang="en-US" dirty="0">
              <a:latin typeface="Helvetica" charset="0"/>
              <a:ea typeface="MS PGothic" charset="0"/>
            </a:endParaRPr>
          </a:p>
          <a:p>
            <a:endParaRPr lang="en-US" dirty="0">
              <a:latin typeface="Helvetica" charset="0"/>
              <a:ea typeface="MS PGothic" charset="0"/>
            </a:endParaRPr>
          </a:p>
          <a:p>
            <a:endParaRPr lang="en-US" dirty="0">
              <a:latin typeface="Helvetica" charset="0"/>
              <a:ea typeface="MS PGothic" charset="0"/>
            </a:endParaRPr>
          </a:p>
          <a:p>
            <a:endParaRPr lang="en-US" dirty="0">
              <a:latin typeface="Helvetica" charset="0"/>
              <a:ea typeface="MS PGothic" charset="0"/>
            </a:endParaRPr>
          </a:p>
          <a:p>
            <a:endParaRPr lang="en-US" dirty="0">
              <a:latin typeface="Helvetica" charset="0"/>
              <a:ea typeface="MS PGothic" charset="0"/>
            </a:endParaRPr>
          </a:p>
          <a:p>
            <a:pPr>
              <a:buFont typeface="Monotype Sorts" charset="0"/>
              <a:buNone/>
            </a:pPr>
            <a:endParaRPr lang="en-US" dirty="0">
              <a:latin typeface="Helvetica" charset="0"/>
              <a:ea typeface="MS PGothic" charset="0"/>
            </a:endParaRPr>
          </a:p>
          <a:p>
            <a:endParaRPr lang="en-US" dirty="0">
              <a:latin typeface="Helvetica" charset="0"/>
              <a:ea typeface="MS PGothic" charset="0"/>
            </a:endParaRPr>
          </a:p>
        </p:txBody>
      </p:sp>
      <p:pic>
        <p:nvPicPr>
          <p:cNvPr id="47108" name="Picture 1" descr="1_16.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5163" y="4055269"/>
            <a:ext cx="2755900" cy="2151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75407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198438"/>
            <a:ext cx="8229600" cy="576262"/>
          </a:xfrm>
        </p:spPr>
        <p:txBody>
          <a:bodyPr/>
          <a:lstStyle/>
          <a:p>
            <a:r>
              <a:rPr lang="en-US">
                <a:latin typeface="Arial" charset="0"/>
                <a:ea typeface="MS PGothic" charset="0"/>
              </a:rPr>
              <a:t>Kernel Data Structures</a:t>
            </a:r>
          </a:p>
        </p:txBody>
      </p:sp>
      <p:sp>
        <p:nvSpPr>
          <p:cNvPr id="48131" name="Content Placeholder 2"/>
          <p:cNvSpPr>
            <a:spLocks noGrp="1"/>
          </p:cNvSpPr>
          <p:nvPr>
            <p:ph sz="half" idx="1"/>
          </p:nvPr>
        </p:nvSpPr>
        <p:spPr>
          <a:xfrm>
            <a:off x="806450" y="1233488"/>
            <a:ext cx="7726363" cy="4983162"/>
          </a:xfrm>
        </p:spPr>
        <p:txBody>
          <a:bodyPr/>
          <a:lstStyle/>
          <a:p>
            <a:r>
              <a:rPr lang="en-US" b="1" dirty="0">
                <a:solidFill>
                  <a:srgbClr val="3366FF"/>
                </a:solidFill>
                <a:latin typeface="Helvetica" charset="0"/>
                <a:ea typeface="MS PGothic" charset="0"/>
              </a:rPr>
              <a:t>Hash function </a:t>
            </a:r>
            <a:r>
              <a:rPr lang="en-US" dirty="0">
                <a:latin typeface="Helvetica" charset="0"/>
                <a:ea typeface="MS PGothic" charset="0"/>
              </a:rPr>
              <a:t>can create a</a:t>
            </a:r>
            <a:r>
              <a:rPr lang="en-US" b="1" dirty="0">
                <a:solidFill>
                  <a:srgbClr val="3366FF"/>
                </a:solidFill>
                <a:latin typeface="Helvetica" charset="0"/>
                <a:ea typeface="MS PGothic" charset="0"/>
              </a:rPr>
              <a:t> hash map</a:t>
            </a:r>
          </a:p>
          <a:p>
            <a:endParaRPr lang="en-US" b="1" i="1" dirty="0">
              <a:solidFill>
                <a:srgbClr val="3366FF"/>
              </a:solidFill>
              <a:latin typeface="Helvetica" charset="0"/>
              <a:ea typeface="MS PGothic" charset="0"/>
            </a:endParaRPr>
          </a:p>
          <a:p>
            <a:endParaRPr lang="en-US" b="1" i="1" dirty="0">
              <a:solidFill>
                <a:srgbClr val="3366FF"/>
              </a:solidFill>
              <a:latin typeface="Helvetica" charset="0"/>
              <a:ea typeface="MS PGothic" charset="0"/>
            </a:endParaRPr>
          </a:p>
          <a:p>
            <a:pPr marL="0" indent="0">
              <a:buNone/>
            </a:pPr>
            <a:endParaRPr lang="en-US" b="1" i="1" dirty="0">
              <a:solidFill>
                <a:srgbClr val="3366FF"/>
              </a:solidFill>
              <a:latin typeface="Helvetica" charset="0"/>
              <a:ea typeface="MS PGothic" charset="0"/>
            </a:endParaRPr>
          </a:p>
          <a:p>
            <a:pPr>
              <a:buFont typeface="Monotype Sorts" charset="0"/>
              <a:buNone/>
            </a:pPr>
            <a:endParaRPr lang="en-US" b="1" i="1" dirty="0">
              <a:solidFill>
                <a:srgbClr val="3366FF"/>
              </a:solidFill>
              <a:latin typeface="Helvetica" charset="0"/>
              <a:ea typeface="MS PGothic" charset="0"/>
            </a:endParaRPr>
          </a:p>
          <a:p>
            <a:r>
              <a:rPr lang="en-US" b="1" dirty="0">
                <a:solidFill>
                  <a:srgbClr val="3366FF"/>
                </a:solidFill>
                <a:latin typeface="Helvetica" charset="0"/>
                <a:ea typeface="MS PGothic" charset="0"/>
              </a:rPr>
              <a:t>Bitmap</a:t>
            </a:r>
            <a:r>
              <a:rPr lang="en-US" dirty="0">
                <a:latin typeface="Helvetica" charset="0"/>
                <a:ea typeface="MS PGothic" charset="0"/>
              </a:rPr>
              <a:t> – string of </a:t>
            </a:r>
            <a:r>
              <a:rPr lang="en-US" i="1" dirty="0">
                <a:latin typeface="Helvetica" charset="0"/>
                <a:ea typeface="MS PGothic" charset="0"/>
              </a:rPr>
              <a:t>n</a:t>
            </a:r>
            <a:r>
              <a:rPr lang="en-US" dirty="0">
                <a:latin typeface="Helvetica" charset="0"/>
                <a:ea typeface="MS PGothic" charset="0"/>
              </a:rPr>
              <a:t> binary digits representing the status of </a:t>
            </a:r>
            <a:r>
              <a:rPr lang="en-US" i="1" dirty="0">
                <a:latin typeface="Helvetica" charset="0"/>
                <a:ea typeface="MS PGothic" charset="0"/>
              </a:rPr>
              <a:t>n</a:t>
            </a:r>
            <a:r>
              <a:rPr lang="en-US" dirty="0">
                <a:latin typeface="Helvetica" charset="0"/>
                <a:ea typeface="MS PGothic" charset="0"/>
              </a:rPr>
              <a:t> items</a:t>
            </a:r>
          </a:p>
          <a:p>
            <a:r>
              <a:rPr lang="en-US" dirty="0">
                <a:latin typeface="Helvetica" charset="0"/>
                <a:ea typeface="MS PGothic" charset="0"/>
              </a:rPr>
              <a:t>Linux data structures defined in</a:t>
            </a:r>
          </a:p>
          <a:p>
            <a:pPr>
              <a:buFont typeface="Monotype Sorts" charset="0"/>
              <a:buNone/>
            </a:pPr>
            <a:r>
              <a:rPr lang="en-US" dirty="0">
                <a:latin typeface="Helvetica" charset="0"/>
                <a:ea typeface="MS PGothic" charset="0"/>
              </a:rPr>
              <a:t>             </a:t>
            </a:r>
            <a:r>
              <a:rPr lang="en-US" sz="2000" b="1" i="1" dirty="0">
                <a:latin typeface="Helvetica" charset="0"/>
                <a:ea typeface="MS PGothic" charset="0"/>
              </a:rPr>
              <a:t>include</a:t>
            </a:r>
            <a:r>
              <a:rPr lang="en-US" sz="2000" dirty="0">
                <a:latin typeface="Helvetica" charset="0"/>
                <a:ea typeface="MS PGothic" charset="0"/>
              </a:rPr>
              <a:t> files </a:t>
            </a:r>
            <a:r>
              <a:rPr lang="en-US" sz="2000" dirty="0">
                <a:latin typeface="Courier New" charset="0"/>
                <a:ea typeface="MS PGothic" charset="0"/>
                <a:cs typeface="Courier New" charset="0"/>
              </a:rPr>
              <a:t>&lt;</a:t>
            </a:r>
            <a:r>
              <a:rPr lang="en-US" sz="2000" dirty="0" err="1">
                <a:latin typeface="Courier New" charset="0"/>
                <a:ea typeface="MS PGothic" charset="0"/>
                <a:cs typeface="Courier New" charset="0"/>
              </a:rPr>
              <a:t>linux</a:t>
            </a:r>
            <a:r>
              <a:rPr lang="en-US" sz="2000" dirty="0">
                <a:latin typeface="Courier New" charset="0"/>
                <a:ea typeface="MS PGothic" charset="0"/>
                <a:cs typeface="Courier New" charset="0"/>
              </a:rPr>
              <a:t>/</a:t>
            </a:r>
            <a:r>
              <a:rPr lang="en-US" sz="2000" dirty="0" err="1">
                <a:latin typeface="Courier New" charset="0"/>
                <a:ea typeface="MS PGothic" charset="0"/>
                <a:cs typeface="Courier New" charset="0"/>
              </a:rPr>
              <a:t>list.h</a:t>
            </a:r>
            <a:r>
              <a:rPr lang="en-US" sz="2000" dirty="0">
                <a:latin typeface="Courier New" charset="0"/>
                <a:ea typeface="MS PGothic" charset="0"/>
                <a:cs typeface="Courier New" charset="0"/>
              </a:rPr>
              <a:t>&gt;, &lt;</a:t>
            </a:r>
            <a:r>
              <a:rPr lang="en-US" sz="2000" dirty="0" err="1">
                <a:latin typeface="Courier New" charset="0"/>
                <a:ea typeface="MS PGothic" charset="0"/>
                <a:cs typeface="Courier New" charset="0"/>
              </a:rPr>
              <a:t>linux</a:t>
            </a:r>
            <a:r>
              <a:rPr lang="en-US" sz="2000" dirty="0">
                <a:latin typeface="Courier New" charset="0"/>
                <a:ea typeface="MS PGothic" charset="0"/>
                <a:cs typeface="Courier New" charset="0"/>
              </a:rPr>
              <a:t>/</a:t>
            </a:r>
            <a:r>
              <a:rPr lang="en-US" sz="2000" dirty="0" err="1">
                <a:latin typeface="Courier New" charset="0"/>
                <a:ea typeface="MS PGothic" charset="0"/>
                <a:cs typeface="Courier New" charset="0"/>
              </a:rPr>
              <a:t>kfifo.h</a:t>
            </a:r>
            <a:r>
              <a:rPr lang="en-US" sz="2000" dirty="0">
                <a:latin typeface="Courier New" charset="0"/>
                <a:ea typeface="MS PGothic" charset="0"/>
                <a:cs typeface="Courier New" charset="0"/>
              </a:rPr>
              <a:t>&gt;,       &lt;</a:t>
            </a:r>
            <a:r>
              <a:rPr lang="en-US" sz="2000" dirty="0" err="1">
                <a:latin typeface="Courier New" charset="0"/>
                <a:ea typeface="MS PGothic" charset="0"/>
                <a:cs typeface="Courier New" charset="0"/>
              </a:rPr>
              <a:t>linux</a:t>
            </a:r>
            <a:r>
              <a:rPr lang="en-US" sz="2000" dirty="0">
                <a:latin typeface="Courier New" charset="0"/>
                <a:ea typeface="MS PGothic" charset="0"/>
                <a:cs typeface="Courier New" charset="0"/>
              </a:rPr>
              <a:t>/</a:t>
            </a:r>
            <a:r>
              <a:rPr lang="en-US" sz="2000" dirty="0" err="1">
                <a:latin typeface="Courier New" charset="0"/>
                <a:ea typeface="MS PGothic" charset="0"/>
                <a:cs typeface="Courier New" charset="0"/>
              </a:rPr>
              <a:t>rbtree.h</a:t>
            </a:r>
            <a:r>
              <a:rPr lang="en-US" sz="2000" dirty="0">
                <a:latin typeface="Courier New" charset="0"/>
                <a:ea typeface="MS PGothic" charset="0"/>
                <a:cs typeface="Courier New" charset="0"/>
              </a:rPr>
              <a:t>&gt;</a:t>
            </a:r>
          </a:p>
          <a:p>
            <a:endParaRPr lang="en-US" dirty="0">
              <a:latin typeface="Helvetica" charset="0"/>
              <a:ea typeface="MS PGothic" charset="0"/>
            </a:endParaRPr>
          </a:p>
          <a:p>
            <a:endParaRPr lang="en-US" dirty="0">
              <a:latin typeface="Helvetica" charset="0"/>
              <a:ea typeface="MS PGothic" charset="0"/>
            </a:endParaRPr>
          </a:p>
          <a:p>
            <a:endParaRPr lang="en-US" dirty="0">
              <a:latin typeface="Helvetica" charset="0"/>
              <a:ea typeface="MS PGothic" charset="0"/>
            </a:endParaRPr>
          </a:p>
          <a:p>
            <a:endParaRPr lang="en-US" dirty="0">
              <a:latin typeface="Helvetica" charset="0"/>
              <a:ea typeface="MS PGothic" charset="0"/>
            </a:endParaRPr>
          </a:p>
          <a:p>
            <a:endParaRPr lang="en-US" dirty="0">
              <a:latin typeface="Helvetica" charset="0"/>
              <a:ea typeface="MS PGothic" charset="0"/>
            </a:endParaRPr>
          </a:p>
          <a:p>
            <a:endParaRPr lang="en-US" dirty="0">
              <a:latin typeface="Helvetica" charset="0"/>
              <a:ea typeface="MS PGothic" charset="0"/>
            </a:endParaRPr>
          </a:p>
          <a:p>
            <a:endParaRPr lang="en-US" dirty="0">
              <a:latin typeface="Helvetica" charset="0"/>
              <a:ea typeface="MS PGothic" charset="0"/>
            </a:endParaRPr>
          </a:p>
          <a:p>
            <a:pPr>
              <a:buFont typeface="Monotype Sorts" charset="0"/>
              <a:buNone/>
            </a:pPr>
            <a:endParaRPr lang="en-US" dirty="0">
              <a:latin typeface="Helvetica" charset="0"/>
              <a:ea typeface="MS PGothic" charset="0"/>
            </a:endParaRPr>
          </a:p>
          <a:p>
            <a:endParaRPr lang="en-US" dirty="0">
              <a:latin typeface="Helvetica" charset="0"/>
              <a:ea typeface="MS PGothic" charset="0"/>
            </a:endParaRPr>
          </a:p>
        </p:txBody>
      </p:sp>
      <p:pic>
        <p:nvPicPr>
          <p:cNvPr id="48132" name="Picture 3" descr="1_17.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92325" y="1863725"/>
            <a:ext cx="4873625" cy="1962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25808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idx="4294967295"/>
          </p:nvPr>
        </p:nvSpPr>
        <p:spPr>
          <a:xfrm>
            <a:off x="819150" y="490537"/>
            <a:ext cx="8229600" cy="576263"/>
          </a:xfrm>
        </p:spPr>
        <p:txBody>
          <a:bodyPr/>
          <a:lstStyle/>
          <a:p>
            <a:r>
              <a:rPr lang="en-US" sz="2800" dirty="0">
                <a:latin typeface="Arial" charset="0"/>
                <a:ea typeface="MS PGothic" charset="0"/>
              </a:rPr>
              <a:t>Computing Environments - Traditional</a:t>
            </a:r>
          </a:p>
        </p:txBody>
      </p:sp>
      <p:sp>
        <p:nvSpPr>
          <p:cNvPr id="49155" name="Content Placeholder 2"/>
          <p:cNvSpPr>
            <a:spLocks noGrp="1"/>
          </p:cNvSpPr>
          <p:nvPr>
            <p:ph idx="4294967295"/>
          </p:nvPr>
        </p:nvSpPr>
        <p:spPr>
          <a:xfrm>
            <a:off x="854074" y="1641475"/>
            <a:ext cx="7756525" cy="4530725"/>
          </a:xfrm>
        </p:spPr>
        <p:txBody>
          <a:bodyPr/>
          <a:lstStyle/>
          <a:p>
            <a:r>
              <a:rPr lang="en-US" sz="2400" dirty="0">
                <a:latin typeface="Helvetica" charset="0"/>
                <a:ea typeface="MS PGothic" charset="0"/>
              </a:rPr>
              <a:t>Stand-alone general purpose machines</a:t>
            </a:r>
          </a:p>
          <a:p>
            <a:r>
              <a:rPr lang="en-US" sz="2400" dirty="0">
                <a:latin typeface="Helvetica" charset="0"/>
                <a:ea typeface="MS PGothic" charset="0"/>
              </a:rPr>
              <a:t>But blurred as most systems interconnect with others (i.e., the Internet)</a:t>
            </a:r>
          </a:p>
          <a:p>
            <a:r>
              <a:rPr lang="en-US" sz="2400" b="1" dirty="0">
                <a:solidFill>
                  <a:srgbClr val="3366FF"/>
                </a:solidFill>
                <a:latin typeface="Helvetica" charset="0"/>
                <a:ea typeface="MS PGothic" charset="0"/>
              </a:rPr>
              <a:t>Portals</a:t>
            </a:r>
            <a:r>
              <a:rPr lang="en-US" sz="2400" dirty="0">
                <a:latin typeface="Helvetica" charset="0"/>
                <a:ea typeface="MS PGothic" charset="0"/>
              </a:rPr>
              <a:t> provide web access to internal systems</a:t>
            </a:r>
          </a:p>
          <a:p>
            <a:r>
              <a:rPr lang="en-US" sz="2400" b="1" dirty="0">
                <a:solidFill>
                  <a:srgbClr val="3366FF"/>
                </a:solidFill>
                <a:latin typeface="Helvetica" charset="0"/>
                <a:ea typeface="MS PGothic" charset="0"/>
              </a:rPr>
              <a:t>Network computers </a:t>
            </a:r>
            <a:r>
              <a:rPr lang="en-US" sz="2400" dirty="0">
                <a:latin typeface="Helvetica" charset="0"/>
                <a:ea typeface="MS PGothic" charset="0"/>
              </a:rPr>
              <a:t>(</a:t>
            </a:r>
            <a:r>
              <a:rPr lang="en-US" sz="2400" b="1" dirty="0">
                <a:solidFill>
                  <a:srgbClr val="3366FF"/>
                </a:solidFill>
                <a:latin typeface="Helvetica" charset="0"/>
                <a:ea typeface="MS PGothic" charset="0"/>
              </a:rPr>
              <a:t>thin clients</a:t>
            </a:r>
            <a:r>
              <a:rPr lang="en-US" sz="2400" dirty="0">
                <a:latin typeface="Helvetica" charset="0"/>
                <a:ea typeface="MS PGothic" charset="0"/>
              </a:rPr>
              <a:t>) are like Web terminals</a:t>
            </a:r>
          </a:p>
          <a:p>
            <a:r>
              <a:rPr lang="en-US" sz="2400" dirty="0">
                <a:latin typeface="Helvetica" charset="0"/>
                <a:ea typeface="MS PGothic" charset="0"/>
              </a:rPr>
              <a:t>Mobile computers interconnect via </a:t>
            </a:r>
            <a:r>
              <a:rPr lang="en-US" sz="2400" b="1" dirty="0">
                <a:solidFill>
                  <a:srgbClr val="3366FF"/>
                </a:solidFill>
                <a:latin typeface="Helvetica" charset="0"/>
                <a:ea typeface="MS PGothic" charset="0"/>
              </a:rPr>
              <a:t>wireless networks</a:t>
            </a:r>
          </a:p>
          <a:p>
            <a:r>
              <a:rPr lang="en-US" sz="2400" dirty="0">
                <a:latin typeface="Helvetica" charset="0"/>
                <a:ea typeface="MS PGothic" charset="0"/>
              </a:rPr>
              <a:t>Networking becoming ubiquitous – even home systems use </a:t>
            </a:r>
            <a:r>
              <a:rPr lang="en-US" sz="2400" b="1" dirty="0">
                <a:solidFill>
                  <a:srgbClr val="3366FF"/>
                </a:solidFill>
                <a:latin typeface="Helvetica" charset="0"/>
                <a:ea typeface="MS PGothic" charset="0"/>
              </a:rPr>
              <a:t>firewalls</a:t>
            </a:r>
            <a:r>
              <a:rPr lang="en-US" sz="2400" dirty="0">
                <a:latin typeface="Helvetica" charset="0"/>
                <a:ea typeface="MS PGothic" charset="0"/>
              </a:rPr>
              <a:t> to protect home computers from Internet attacks</a:t>
            </a:r>
          </a:p>
        </p:txBody>
      </p:sp>
    </p:spTree>
    <p:extLst>
      <p:ext uri="{BB962C8B-B14F-4D97-AF65-F5344CB8AC3E}">
        <p14:creationId xmlns:p14="http://schemas.microsoft.com/office/powerpoint/2010/main" val="2095617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idx="4294967295"/>
          </p:nvPr>
        </p:nvSpPr>
        <p:spPr>
          <a:xfrm>
            <a:off x="457200" y="414337"/>
            <a:ext cx="8229600" cy="576263"/>
          </a:xfrm>
        </p:spPr>
        <p:txBody>
          <a:bodyPr/>
          <a:lstStyle/>
          <a:p>
            <a:r>
              <a:rPr lang="en-US" sz="2800" dirty="0">
                <a:latin typeface="Arial" charset="0"/>
                <a:ea typeface="MS PGothic" charset="0"/>
              </a:rPr>
              <a:t>Computing Environments - Mobile</a:t>
            </a:r>
          </a:p>
        </p:txBody>
      </p:sp>
      <p:sp>
        <p:nvSpPr>
          <p:cNvPr id="50179" name="Content Placeholder 2"/>
          <p:cNvSpPr>
            <a:spLocks noGrp="1"/>
          </p:cNvSpPr>
          <p:nvPr>
            <p:ph idx="4294967295"/>
          </p:nvPr>
        </p:nvSpPr>
        <p:spPr>
          <a:xfrm>
            <a:off x="854075" y="1641475"/>
            <a:ext cx="7908925" cy="4530725"/>
          </a:xfrm>
        </p:spPr>
        <p:txBody>
          <a:bodyPr/>
          <a:lstStyle/>
          <a:p>
            <a:r>
              <a:rPr lang="en-US" sz="2800" dirty="0">
                <a:latin typeface="Helvetica" charset="0"/>
                <a:ea typeface="MS PGothic" charset="0"/>
              </a:rPr>
              <a:t>Handheld smartphones, tablets, </a:t>
            </a:r>
            <a:r>
              <a:rPr lang="en-US" sz="2800" dirty="0" err="1">
                <a:latin typeface="Helvetica" charset="0"/>
                <a:ea typeface="MS PGothic" charset="0"/>
              </a:rPr>
              <a:t>etc</a:t>
            </a:r>
            <a:endParaRPr lang="en-US" sz="2800" dirty="0">
              <a:latin typeface="Helvetica" charset="0"/>
              <a:ea typeface="MS PGothic" charset="0"/>
            </a:endParaRPr>
          </a:p>
          <a:p>
            <a:r>
              <a:rPr lang="en-US" sz="2800" dirty="0">
                <a:latin typeface="Helvetica" charset="0"/>
                <a:ea typeface="MS PGothic" charset="0"/>
              </a:rPr>
              <a:t>What is the functional difference between them and a “traditional” laptop?</a:t>
            </a:r>
          </a:p>
          <a:p>
            <a:r>
              <a:rPr lang="en-US" sz="2800" dirty="0">
                <a:latin typeface="Helvetica" charset="0"/>
                <a:ea typeface="MS PGothic" charset="0"/>
              </a:rPr>
              <a:t>Extra feature – more OS features (GPS, gyroscope)</a:t>
            </a:r>
          </a:p>
          <a:p>
            <a:r>
              <a:rPr lang="en-US" sz="2800" dirty="0">
                <a:latin typeface="Helvetica" charset="0"/>
                <a:ea typeface="MS PGothic" charset="0"/>
              </a:rPr>
              <a:t>Allows new types of apps like </a:t>
            </a:r>
            <a:r>
              <a:rPr lang="en-US" sz="2800" b="1" i="1" dirty="0">
                <a:latin typeface="Helvetica" charset="0"/>
                <a:ea typeface="MS PGothic" charset="0"/>
              </a:rPr>
              <a:t>augmented reality</a:t>
            </a:r>
          </a:p>
          <a:p>
            <a:r>
              <a:rPr lang="en-US" sz="2800" dirty="0">
                <a:latin typeface="Helvetica" charset="0"/>
                <a:ea typeface="MS PGothic" charset="0"/>
              </a:rPr>
              <a:t>Use IEEE 802.11 wireless, or cellular data networks for connectivity</a:t>
            </a:r>
          </a:p>
          <a:p>
            <a:r>
              <a:rPr lang="en-US" sz="2800" dirty="0">
                <a:latin typeface="Helvetica" charset="0"/>
                <a:ea typeface="MS PGothic" charset="0"/>
              </a:rPr>
              <a:t>Leaders are </a:t>
            </a:r>
            <a:r>
              <a:rPr lang="en-US" sz="2800" b="1" dirty="0">
                <a:solidFill>
                  <a:srgbClr val="3366FF"/>
                </a:solidFill>
                <a:latin typeface="Helvetica" charset="0"/>
                <a:ea typeface="MS PGothic" charset="0"/>
              </a:rPr>
              <a:t>Apple </a:t>
            </a:r>
            <a:r>
              <a:rPr lang="en-US" sz="2800" b="1" dirty="0" err="1">
                <a:solidFill>
                  <a:srgbClr val="3366FF"/>
                </a:solidFill>
                <a:latin typeface="Helvetica" charset="0"/>
                <a:ea typeface="MS PGothic" charset="0"/>
              </a:rPr>
              <a:t>iOS</a:t>
            </a:r>
            <a:r>
              <a:rPr lang="en-US" sz="2800" b="1" dirty="0">
                <a:solidFill>
                  <a:srgbClr val="3366FF"/>
                </a:solidFill>
                <a:latin typeface="Helvetica" charset="0"/>
                <a:ea typeface="MS PGothic" charset="0"/>
              </a:rPr>
              <a:t> </a:t>
            </a:r>
            <a:r>
              <a:rPr lang="en-US" sz="2800" dirty="0">
                <a:latin typeface="Helvetica" charset="0"/>
                <a:ea typeface="MS PGothic" charset="0"/>
              </a:rPr>
              <a:t>and </a:t>
            </a:r>
            <a:r>
              <a:rPr lang="en-US" sz="2800" b="1" dirty="0">
                <a:solidFill>
                  <a:srgbClr val="3366FF"/>
                </a:solidFill>
                <a:latin typeface="Helvetica" charset="0"/>
                <a:ea typeface="MS PGothic" charset="0"/>
              </a:rPr>
              <a:t>Google Android</a:t>
            </a:r>
          </a:p>
        </p:txBody>
      </p:sp>
    </p:spTree>
    <p:extLst>
      <p:ext uri="{BB962C8B-B14F-4D97-AF65-F5344CB8AC3E}">
        <p14:creationId xmlns:p14="http://schemas.microsoft.com/office/powerpoint/2010/main" val="17056844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idx="4294967295"/>
          </p:nvPr>
        </p:nvSpPr>
        <p:spPr>
          <a:xfrm>
            <a:off x="912813" y="152400"/>
            <a:ext cx="8229600" cy="576263"/>
          </a:xfrm>
        </p:spPr>
        <p:txBody>
          <a:bodyPr/>
          <a:lstStyle/>
          <a:p>
            <a:r>
              <a:rPr lang="en-US" sz="2800" dirty="0">
                <a:latin typeface="Arial" charset="0"/>
                <a:ea typeface="MS PGothic" charset="0"/>
              </a:rPr>
              <a:t>Computing Environments – Distributed</a:t>
            </a:r>
          </a:p>
        </p:txBody>
      </p:sp>
      <p:sp>
        <p:nvSpPr>
          <p:cNvPr id="51203" name="Content Placeholder 2"/>
          <p:cNvSpPr>
            <a:spLocks noGrp="1"/>
          </p:cNvSpPr>
          <p:nvPr>
            <p:ph idx="4294967295"/>
          </p:nvPr>
        </p:nvSpPr>
        <p:spPr>
          <a:xfrm>
            <a:off x="381000" y="838200"/>
            <a:ext cx="8382000" cy="4530725"/>
          </a:xfrm>
        </p:spPr>
        <p:txBody>
          <a:bodyPr/>
          <a:lstStyle/>
          <a:p>
            <a:r>
              <a:rPr lang="en-US" dirty="0">
                <a:latin typeface="Helvetica" charset="0"/>
                <a:ea typeface="MS PGothic" charset="0"/>
              </a:rPr>
              <a:t>Distributed </a:t>
            </a:r>
            <a:r>
              <a:rPr lang="en-US" dirty="0" err="1">
                <a:latin typeface="Helvetica" charset="0"/>
                <a:ea typeface="MS PGothic" charset="0"/>
              </a:rPr>
              <a:t>computiing</a:t>
            </a:r>
            <a:endParaRPr lang="en-US" dirty="0">
              <a:latin typeface="Helvetica" charset="0"/>
              <a:ea typeface="MS PGothic" charset="0"/>
            </a:endParaRPr>
          </a:p>
          <a:p>
            <a:pPr lvl="1"/>
            <a:r>
              <a:rPr lang="en-US" dirty="0">
                <a:latin typeface="Helvetica" charset="0"/>
                <a:ea typeface="MS PGothic" charset="0"/>
              </a:rPr>
              <a:t>Collection of separate, possibly heterogeneous, systems networked together</a:t>
            </a:r>
          </a:p>
          <a:p>
            <a:pPr lvl="2"/>
            <a:r>
              <a:rPr lang="en-US" b="1" dirty="0">
                <a:solidFill>
                  <a:srgbClr val="3366FF"/>
                </a:solidFill>
                <a:latin typeface="Helvetica" charset="0"/>
                <a:ea typeface="MS PGothic" charset="0"/>
              </a:rPr>
              <a:t>Network</a:t>
            </a:r>
            <a:r>
              <a:rPr lang="en-US" dirty="0">
                <a:latin typeface="Helvetica" charset="0"/>
                <a:ea typeface="MS PGothic" charset="0"/>
              </a:rPr>
              <a:t> is a communications path, </a:t>
            </a:r>
            <a:r>
              <a:rPr lang="en-US" b="1" dirty="0">
                <a:solidFill>
                  <a:srgbClr val="3366FF"/>
                </a:solidFill>
                <a:latin typeface="Helvetica" charset="0"/>
                <a:ea typeface="MS PGothic" charset="0"/>
              </a:rPr>
              <a:t>TCP/IP </a:t>
            </a:r>
            <a:r>
              <a:rPr lang="en-US" dirty="0">
                <a:latin typeface="Helvetica" charset="0"/>
                <a:ea typeface="MS PGothic" charset="0"/>
              </a:rPr>
              <a:t>most common</a:t>
            </a:r>
          </a:p>
          <a:p>
            <a:pPr lvl="3"/>
            <a:r>
              <a:rPr lang="en-US" b="1" dirty="0">
                <a:solidFill>
                  <a:srgbClr val="3366FF"/>
                </a:solidFill>
                <a:latin typeface="Helvetica" charset="0"/>
                <a:ea typeface="MS PGothic" charset="0"/>
              </a:rPr>
              <a:t>Local Area Network </a:t>
            </a:r>
            <a:r>
              <a:rPr lang="en-US" dirty="0">
                <a:latin typeface="Helvetica" charset="0"/>
                <a:ea typeface="MS PGothic" charset="0"/>
              </a:rPr>
              <a:t>(</a:t>
            </a:r>
            <a:r>
              <a:rPr lang="en-US" b="1" dirty="0">
                <a:solidFill>
                  <a:srgbClr val="3366FF"/>
                </a:solidFill>
                <a:latin typeface="Helvetica" charset="0"/>
                <a:ea typeface="MS PGothic" charset="0"/>
              </a:rPr>
              <a:t>LAN</a:t>
            </a:r>
            <a:r>
              <a:rPr lang="en-US" dirty="0">
                <a:latin typeface="Helvetica" charset="0"/>
                <a:ea typeface="MS PGothic" charset="0"/>
              </a:rPr>
              <a:t>)</a:t>
            </a:r>
          </a:p>
          <a:p>
            <a:pPr lvl="3"/>
            <a:r>
              <a:rPr lang="en-US" b="1" dirty="0">
                <a:solidFill>
                  <a:srgbClr val="3366FF"/>
                </a:solidFill>
                <a:latin typeface="Helvetica" charset="0"/>
                <a:ea typeface="MS PGothic" charset="0"/>
              </a:rPr>
              <a:t>Wide Area Network </a:t>
            </a:r>
            <a:r>
              <a:rPr lang="en-US" dirty="0">
                <a:latin typeface="Helvetica" charset="0"/>
                <a:ea typeface="MS PGothic" charset="0"/>
              </a:rPr>
              <a:t>(</a:t>
            </a:r>
            <a:r>
              <a:rPr lang="en-US" b="1" dirty="0">
                <a:solidFill>
                  <a:srgbClr val="3366FF"/>
                </a:solidFill>
                <a:latin typeface="Helvetica" charset="0"/>
                <a:ea typeface="MS PGothic" charset="0"/>
              </a:rPr>
              <a:t>WAN</a:t>
            </a:r>
            <a:r>
              <a:rPr lang="en-US" dirty="0">
                <a:latin typeface="Helvetica" charset="0"/>
                <a:ea typeface="MS PGothic" charset="0"/>
              </a:rPr>
              <a:t>)</a:t>
            </a:r>
          </a:p>
          <a:p>
            <a:pPr lvl="3"/>
            <a:r>
              <a:rPr lang="en-US" b="1" dirty="0">
                <a:solidFill>
                  <a:srgbClr val="3366FF"/>
                </a:solidFill>
                <a:latin typeface="Helvetica" charset="0"/>
                <a:ea typeface="MS PGothic" charset="0"/>
              </a:rPr>
              <a:t>Metropolitan Area Network </a:t>
            </a:r>
            <a:r>
              <a:rPr lang="en-US" dirty="0">
                <a:latin typeface="Helvetica" charset="0"/>
                <a:ea typeface="MS PGothic" charset="0"/>
              </a:rPr>
              <a:t>(</a:t>
            </a:r>
            <a:r>
              <a:rPr lang="en-US" b="1" dirty="0">
                <a:solidFill>
                  <a:srgbClr val="3366FF"/>
                </a:solidFill>
                <a:latin typeface="Helvetica" charset="0"/>
                <a:ea typeface="MS PGothic" charset="0"/>
              </a:rPr>
              <a:t>MAN</a:t>
            </a:r>
            <a:r>
              <a:rPr lang="en-US" dirty="0">
                <a:latin typeface="Helvetica" charset="0"/>
                <a:ea typeface="MS PGothic" charset="0"/>
              </a:rPr>
              <a:t>)</a:t>
            </a:r>
            <a:endParaRPr lang="en-US" b="1" dirty="0">
              <a:solidFill>
                <a:srgbClr val="3366FF"/>
              </a:solidFill>
              <a:latin typeface="Helvetica" charset="0"/>
              <a:ea typeface="MS PGothic" charset="0"/>
            </a:endParaRPr>
          </a:p>
          <a:p>
            <a:pPr lvl="3"/>
            <a:r>
              <a:rPr lang="en-US" b="1" dirty="0">
                <a:solidFill>
                  <a:srgbClr val="3366FF"/>
                </a:solidFill>
                <a:latin typeface="Helvetica" charset="0"/>
                <a:ea typeface="MS PGothic" charset="0"/>
              </a:rPr>
              <a:t>Personal Area Network </a:t>
            </a:r>
            <a:r>
              <a:rPr lang="en-US" dirty="0">
                <a:latin typeface="Helvetica" charset="0"/>
                <a:ea typeface="MS PGothic" charset="0"/>
              </a:rPr>
              <a:t>(</a:t>
            </a:r>
            <a:r>
              <a:rPr lang="en-US" b="1" dirty="0">
                <a:solidFill>
                  <a:srgbClr val="3366FF"/>
                </a:solidFill>
                <a:latin typeface="Helvetica" charset="0"/>
                <a:ea typeface="MS PGothic" charset="0"/>
              </a:rPr>
              <a:t>PAN</a:t>
            </a:r>
            <a:r>
              <a:rPr lang="en-US" dirty="0">
                <a:latin typeface="Helvetica" charset="0"/>
                <a:ea typeface="MS PGothic" charset="0"/>
              </a:rPr>
              <a:t>)</a:t>
            </a:r>
          </a:p>
          <a:p>
            <a:pPr lvl="1"/>
            <a:r>
              <a:rPr lang="en-US" b="1" dirty="0">
                <a:solidFill>
                  <a:srgbClr val="3366FF"/>
                </a:solidFill>
                <a:latin typeface="Helvetica" charset="0"/>
                <a:ea typeface="MS PGothic" charset="0"/>
              </a:rPr>
              <a:t>Network Operating System </a:t>
            </a:r>
            <a:r>
              <a:rPr lang="en-US" dirty="0">
                <a:latin typeface="Helvetica" charset="0"/>
                <a:ea typeface="MS PGothic" charset="0"/>
              </a:rPr>
              <a:t>provides features between systems across network</a:t>
            </a:r>
          </a:p>
          <a:p>
            <a:pPr lvl="2"/>
            <a:r>
              <a:rPr lang="en-US" dirty="0">
                <a:latin typeface="Helvetica" charset="0"/>
                <a:ea typeface="MS PGothic" charset="0"/>
              </a:rPr>
              <a:t>Communication scheme allows systems to exchange messages</a:t>
            </a:r>
          </a:p>
          <a:p>
            <a:pPr lvl="2"/>
            <a:r>
              <a:rPr lang="en-US" dirty="0">
                <a:latin typeface="Helvetica" charset="0"/>
                <a:ea typeface="MS PGothic" charset="0"/>
              </a:rPr>
              <a:t>Illusion of a single system</a:t>
            </a:r>
          </a:p>
        </p:txBody>
      </p:sp>
    </p:spTree>
    <p:extLst>
      <p:ext uri="{BB962C8B-B14F-4D97-AF65-F5344CB8AC3E}">
        <p14:creationId xmlns:p14="http://schemas.microsoft.com/office/powerpoint/2010/main" val="13020468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1296988" y="152400"/>
            <a:ext cx="7615237" cy="576263"/>
          </a:xfrm>
        </p:spPr>
        <p:txBody>
          <a:bodyPr/>
          <a:lstStyle/>
          <a:p>
            <a:pPr eaLnBrk="1" hangingPunct="1"/>
            <a:r>
              <a:rPr lang="en-US" sz="2800">
                <a:latin typeface="Arial" charset="0"/>
                <a:ea typeface="MS PGothic" charset="0"/>
              </a:rPr>
              <a:t>Computing Environments – Client-Server</a:t>
            </a:r>
          </a:p>
        </p:txBody>
      </p:sp>
      <p:sp>
        <p:nvSpPr>
          <p:cNvPr id="52227" name="Rectangle 4"/>
          <p:cNvSpPr>
            <a:spLocks noChangeArrowheads="1"/>
          </p:cNvSpPr>
          <p:nvPr/>
        </p:nvSpPr>
        <p:spPr bwMode="auto">
          <a:xfrm>
            <a:off x="838200" y="1574800"/>
            <a:ext cx="8153400" cy="467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nSpc>
                <a:spcPct val="90000"/>
              </a:lnSpc>
              <a:spcBef>
                <a:spcPct val="35000"/>
              </a:spcBef>
              <a:buClr>
                <a:srgbClr val="993300"/>
              </a:buClr>
              <a:buSzPct val="90000"/>
              <a:buFont typeface="Monotype Sorts" charset="0"/>
              <a:buChar char="n"/>
            </a:pPr>
            <a:r>
              <a:rPr kumimoji="1" lang="en-US" sz="2400" dirty="0">
                <a:latin typeface="Helvetica" charset="0"/>
              </a:rPr>
              <a:t>Client-Server Computing</a:t>
            </a:r>
          </a:p>
          <a:p>
            <a:pPr marL="742950" lvl="1" indent="-285750">
              <a:lnSpc>
                <a:spcPct val="90000"/>
              </a:lnSpc>
              <a:spcBef>
                <a:spcPct val="35000"/>
              </a:spcBef>
              <a:buClr>
                <a:srgbClr val="CC6600"/>
              </a:buClr>
              <a:buSzPct val="80000"/>
              <a:buFont typeface="Monotype Sorts" charset="0"/>
              <a:buChar char="l"/>
            </a:pPr>
            <a:r>
              <a:rPr kumimoji="1" lang="en-US" sz="2400" dirty="0">
                <a:latin typeface="Helvetica" charset="0"/>
              </a:rPr>
              <a:t>Dumb terminals supplanted by smart PCs</a:t>
            </a:r>
          </a:p>
          <a:p>
            <a:pPr marL="742950" lvl="1" indent="-285750">
              <a:lnSpc>
                <a:spcPct val="90000"/>
              </a:lnSpc>
              <a:spcBef>
                <a:spcPct val="35000"/>
              </a:spcBef>
              <a:buClr>
                <a:srgbClr val="CC6600"/>
              </a:buClr>
              <a:buSzPct val="80000"/>
              <a:buFont typeface="Monotype Sorts" charset="0"/>
              <a:buChar char="l"/>
            </a:pPr>
            <a:r>
              <a:rPr kumimoji="1" lang="en-US" sz="2400" dirty="0">
                <a:latin typeface="Helvetica" charset="0"/>
              </a:rPr>
              <a:t>Many systems now </a:t>
            </a:r>
            <a:r>
              <a:rPr kumimoji="1" lang="en-US" sz="2400" b="1" dirty="0">
                <a:solidFill>
                  <a:srgbClr val="3366FF"/>
                </a:solidFill>
                <a:latin typeface="Helvetica" charset="0"/>
              </a:rPr>
              <a:t>servers</a:t>
            </a:r>
            <a:r>
              <a:rPr kumimoji="1" lang="en-US" sz="2400" dirty="0">
                <a:latin typeface="Helvetica" charset="0"/>
              </a:rPr>
              <a:t>, responding to requests generated by </a:t>
            </a:r>
            <a:r>
              <a:rPr kumimoji="1" lang="en-US" sz="2400" b="1" dirty="0">
                <a:solidFill>
                  <a:srgbClr val="3366FF"/>
                </a:solidFill>
                <a:latin typeface="Helvetica" charset="0"/>
              </a:rPr>
              <a:t>clients</a:t>
            </a:r>
          </a:p>
          <a:p>
            <a:pPr marL="1085850" lvl="2" indent="-228600">
              <a:lnSpc>
                <a:spcPct val="90000"/>
              </a:lnSpc>
              <a:spcBef>
                <a:spcPct val="35000"/>
              </a:spcBef>
              <a:buClr>
                <a:srgbClr val="009900"/>
              </a:buClr>
              <a:buSzPct val="75000"/>
              <a:buFont typeface="Webdings" charset="0"/>
              <a:buChar char="4"/>
            </a:pPr>
            <a:r>
              <a:rPr kumimoji="1" lang="en-US" sz="2400" b="1" dirty="0">
                <a:solidFill>
                  <a:srgbClr val="3366FF"/>
                </a:solidFill>
                <a:latin typeface="Helvetica" charset="0"/>
              </a:rPr>
              <a:t>Compute-server system </a:t>
            </a:r>
            <a:r>
              <a:rPr kumimoji="1" lang="en-US" sz="2400" dirty="0">
                <a:latin typeface="Helvetica" charset="0"/>
              </a:rPr>
              <a:t>provides an interface to client to request services (i.e., database)</a:t>
            </a:r>
          </a:p>
          <a:p>
            <a:pPr marL="1085850" lvl="2" indent="-228600">
              <a:lnSpc>
                <a:spcPct val="90000"/>
              </a:lnSpc>
              <a:spcBef>
                <a:spcPct val="35000"/>
              </a:spcBef>
              <a:buClr>
                <a:srgbClr val="009900"/>
              </a:buClr>
              <a:buSzPct val="75000"/>
              <a:buFont typeface="Webdings" charset="0"/>
              <a:buChar char="4"/>
            </a:pPr>
            <a:r>
              <a:rPr kumimoji="1" lang="en-US" sz="2400" b="1" dirty="0">
                <a:solidFill>
                  <a:srgbClr val="3366FF"/>
                </a:solidFill>
                <a:latin typeface="Helvetica" charset="0"/>
              </a:rPr>
              <a:t>File-server system </a:t>
            </a:r>
            <a:r>
              <a:rPr kumimoji="1" lang="en-US" sz="2400" dirty="0">
                <a:latin typeface="Helvetica" charset="0"/>
              </a:rPr>
              <a:t>provides interface for clients to store and retrieve files</a:t>
            </a:r>
          </a:p>
        </p:txBody>
      </p:sp>
      <p:pic>
        <p:nvPicPr>
          <p:cNvPr id="52228" name="Picture 1" descr="1_18.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81213" y="4548188"/>
            <a:ext cx="4610100" cy="2005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90191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1152525" y="166688"/>
            <a:ext cx="7645400" cy="576262"/>
          </a:xfrm>
        </p:spPr>
        <p:txBody>
          <a:bodyPr/>
          <a:lstStyle/>
          <a:p>
            <a:pPr eaLnBrk="1" hangingPunct="1"/>
            <a:r>
              <a:rPr lang="en-US" sz="2800">
                <a:latin typeface="Arial" charset="0"/>
                <a:ea typeface="MS PGothic" charset="0"/>
              </a:rPr>
              <a:t>Computing Environments - Peer-to-Peer</a:t>
            </a:r>
          </a:p>
        </p:txBody>
      </p:sp>
      <p:sp>
        <p:nvSpPr>
          <p:cNvPr id="53251" name="Rectangle 3"/>
          <p:cNvSpPr>
            <a:spLocks noGrp="1" noChangeArrowheads="1"/>
          </p:cNvSpPr>
          <p:nvPr>
            <p:ph type="body" idx="4294967295"/>
          </p:nvPr>
        </p:nvSpPr>
        <p:spPr>
          <a:xfrm>
            <a:off x="457200" y="1565275"/>
            <a:ext cx="8337550" cy="4530725"/>
          </a:xfrm>
        </p:spPr>
        <p:txBody>
          <a:bodyPr/>
          <a:lstStyle/>
          <a:p>
            <a:r>
              <a:rPr lang="en-US" sz="2400" dirty="0">
                <a:latin typeface="Helvetica" charset="0"/>
                <a:ea typeface="MS PGothic" charset="0"/>
              </a:rPr>
              <a:t>Another model of distributed system</a:t>
            </a:r>
          </a:p>
          <a:p>
            <a:r>
              <a:rPr lang="en-US" sz="2400" dirty="0">
                <a:latin typeface="Helvetica" charset="0"/>
                <a:ea typeface="MS PGothic" charset="0"/>
              </a:rPr>
              <a:t>P2P does not distinguish clients and servers</a:t>
            </a:r>
          </a:p>
          <a:p>
            <a:pPr lvl="1"/>
            <a:r>
              <a:rPr lang="en-US" sz="2400" dirty="0">
                <a:latin typeface="Helvetica" charset="0"/>
                <a:ea typeface="MS PGothic" charset="0"/>
              </a:rPr>
              <a:t>Instead all nodes are considered peers</a:t>
            </a:r>
          </a:p>
          <a:p>
            <a:pPr lvl="1"/>
            <a:r>
              <a:rPr lang="en-US" sz="2400" dirty="0">
                <a:latin typeface="Helvetica" charset="0"/>
                <a:ea typeface="MS PGothic" charset="0"/>
              </a:rPr>
              <a:t>May each act as client, server or both</a:t>
            </a:r>
          </a:p>
          <a:p>
            <a:pPr lvl="1"/>
            <a:r>
              <a:rPr lang="en-US" sz="2400" dirty="0">
                <a:latin typeface="Helvetica" charset="0"/>
                <a:ea typeface="MS PGothic" charset="0"/>
              </a:rPr>
              <a:t>Node must join P2P network</a:t>
            </a:r>
          </a:p>
          <a:p>
            <a:pPr lvl="2"/>
            <a:r>
              <a:rPr lang="en-US" dirty="0">
                <a:latin typeface="Helvetica" charset="0"/>
                <a:ea typeface="MS PGothic" charset="0"/>
              </a:rPr>
              <a:t>Registers its service with central lookup service on network, or</a:t>
            </a:r>
          </a:p>
          <a:p>
            <a:pPr lvl="2"/>
            <a:r>
              <a:rPr lang="en-US" dirty="0">
                <a:latin typeface="Helvetica" charset="0"/>
                <a:ea typeface="MS PGothic" charset="0"/>
              </a:rPr>
              <a:t>Broadcast request for service and respond to requests for service via </a:t>
            </a:r>
            <a:r>
              <a:rPr lang="en-US" b="1" i="1" dirty="0">
                <a:latin typeface="Helvetica" charset="0"/>
                <a:ea typeface="MS PGothic" charset="0"/>
              </a:rPr>
              <a:t>discovery protocol</a:t>
            </a:r>
          </a:p>
          <a:p>
            <a:pPr lvl="1"/>
            <a:r>
              <a:rPr lang="en-US" sz="2400" dirty="0">
                <a:latin typeface="Helvetica" charset="0"/>
                <a:ea typeface="MS PGothic" charset="0"/>
              </a:rPr>
              <a:t>Examples include</a:t>
            </a:r>
            <a:r>
              <a:rPr lang="en-US" sz="2400" i="1" dirty="0">
                <a:latin typeface="Helvetica" charset="0"/>
                <a:ea typeface="MS PGothic" charset="0"/>
              </a:rPr>
              <a:t> </a:t>
            </a:r>
            <a:r>
              <a:rPr lang="en-US" sz="2400" dirty="0">
                <a:latin typeface="Helvetica" charset="0"/>
                <a:ea typeface="MS PGothic" charset="0"/>
              </a:rPr>
              <a:t>Napster</a:t>
            </a:r>
            <a:r>
              <a:rPr lang="en-US" sz="2400" i="1" dirty="0">
                <a:latin typeface="Helvetica" charset="0"/>
                <a:ea typeface="MS PGothic" charset="0"/>
              </a:rPr>
              <a:t> </a:t>
            </a:r>
            <a:r>
              <a:rPr lang="en-US" sz="2400" dirty="0">
                <a:latin typeface="Helvetica" charset="0"/>
                <a:ea typeface="MS PGothic" charset="0"/>
              </a:rPr>
              <a:t>and</a:t>
            </a:r>
            <a:r>
              <a:rPr lang="en-US" sz="2400" i="1" dirty="0">
                <a:latin typeface="Helvetica" charset="0"/>
                <a:ea typeface="MS PGothic" charset="0"/>
              </a:rPr>
              <a:t> </a:t>
            </a:r>
            <a:r>
              <a:rPr lang="en-US" sz="2400" dirty="0">
                <a:latin typeface="Helvetica" charset="0"/>
                <a:ea typeface="MS PGothic" charset="0"/>
              </a:rPr>
              <a:t>Gnutella</a:t>
            </a:r>
            <a:r>
              <a:rPr lang="en-US" sz="2400" i="1" dirty="0">
                <a:latin typeface="Helvetica" charset="0"/>
                <a:ea typeface="MS PGothic" charset="0"/>
              </a:rPr>
              <a:t>, </a:t>
            </a:r>
            <a:r>
              <a:rPr lang="en-US" sz="2400" b="1" dirty="0">
                <a:solidFill>
                  <a:srgbClr val="3366FF"/>
                </a:solidFill>
                <a:latin typeface="Helvetica" charset="0"/>
                <a:ea typeface="MS PGothic" charset="0"/>
              </a:rPr>
              <a:t>Voice over IP </a:t>
            </a:r>
            <a:r>
              <a:rPr lang="en-US" sz="2400" dirty="0">
                <a:latin typeface="Helvetica" charset="0"/>
                <a:ea typeface="MS PGothic" charset="0"/>
              </a:rPr>
              <a:t>(</a:t>
            </a:r>
            <a:r>
              <a:rPr lang="en-US" sz="2400" b="1" dirty="0">
                <a:solidFill>
                  <a:srgbClr val="3366FF"/>
                </a:solidFill>
                <a:latin typeface="Helvetica" charset="0"/>
                <a:ea typeface="MS PGothic" charset="0"/>
              </a:rPr>
              <a:t>VoIP</a:t>
            </a:r>
            <a:r>
              <a:rPr lang="en-US" sz="2400" dirty="0">
                <a:latin typeface="Helvetica" charset="0"/>
                <a:ea typeface="MS PGothic" charset="0"/>
              </a:rPr>
              <a:t>)</a:t>
            </a:r>
            <a:r>
              <a:rPr lang="en-US" sz="2400" i="1" dirty="0">
                <a:latin typeface="Helvetica" charset="0"/>
                <a:ea typeface="MS PGothic" charset="0"/>
              </a:rPr>
              <a:t> </a:t>
            </a:r>
            <a:r>
              <a:rPr lang="en-US" sz="2400" dirty="0">
                <a:latin typeface="Helvetica" charset="0"/>
                <a:ea typeface="MS PGothic" charset="0"/>
              </a:rPr>
              <a:t>such as Skype </a:t>
            </a:r>
          </a:p>
        </p:txBody>
      </p:sp>
      <p:pic>
        <p:nvPicPr>
          <p:cNvPr id="53252" name="Picture 1" descr="1_19.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0813" y="838200"/>
            <a:ext cx="2668587" cy="2027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34794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1268413" y="166688"/>
            <a:ext cx="7645400" cy="576262"/>
          </a:xfrm>
        </p:spPr>
        <p:txBody>
          <a:bodyPr/>
          <a:lstStyle/>
          <a:p>
            <a:pPr eaLnBrk="1" hangingPunct="1"/>
            <a:r>
              <a:rPr lang="en-US" sz="2800">
                <a:latin typeface="Arial" charset="0"/>
                <a:ea typeface="MS PGothic" charset="0"/>
              </a:rPr>
              <a:t>Computing Environments - Virtualization</a:t>
            </a:r>
          </a:p>
        </p:txBody>
      </p:sp>
      <p:sp>
        <p:nvSpPr>
          <p:cNvPr id="54275" name="Rectangle 3"/>
          <p:cNvSpPr>
            <a:spLocks noGrp="1" noChangeArrowheads="1"/>
          </p:cNvSpPr>
          <p:nvPr>
            <p:ph type="body" idx="4294967295"/>
          </p:nvPr>
        </p:nvSpPr>
        <p:spPr>
          <a:xfrm>
            <a:off x="304800" y="1108075"/>
            <a:ext cx="8609013" cy="4530725"/>
          </a:xfrm>
        </p:spPr>
        <p:txBody>
          <a:bodyPr/>
          <a:lstStyle/>
          <a:p>
            <a:r>
              <a:rPr lang="en-US" sz="2400" dirty="0">
                <a:latin typeface="Helvetica" charset="0"/>
                <a:ea typeface="MS PGothic" charset="0"/>
              </a:rPr>
              <a:t>Allows operating systems to run applications within other </a:t>
            </a:r>
            <a:r>
              <a:rPr lang="en-US" sz="2400" dirty="0" err="1">
                <a:latin typeface="Helvetica" charset="0"/>
                <a:ea typeface="MS PGothic" charset="0"/>
              </a:rPr>
              <a:t>OSes</a:t>
            </a:r>
            <a:endParaRPr lang="en-US" sz="2400" dirty="0">
              <a:latin typeface="Helvetica" charset="0"/>
              <a:ea typeface="MS PGothic" charset="0"/>
            </a:endParaRPr>
          </a:p>
          <a:p>
            <a:pPr lvl="1"/>
            <a:r>
              <a:rPr lang="en-US" sz="2400" dirty="0">
                <a:latin typeface="Helvetica" charset="0"/>
                <a:ea typeface="MS PGothic" charset="0"/>
              </a:rPr>
              <a:t>Vast and growing industry</a:t>
            </a:r>
          </a:p>
          <a:p>
            <a:r>
              <a:rPr lang="en-US" sz="2400" b="1" dirty="0">
                <a:solidFill>
                  <a:srgbClr val="3366FF"/>
                </a:solidFill>
                <a:latin typeface="Helvetica" charset="0"/>
                <a:ea typeface="MS PGothic" charset="0"/>
              </a:rPr>
              <a:t>Emulation</a:t>
            </a:r>
            <a:r>
              <a:rPr lang="en-US" sz="2400" dirty="0">
                <a:latin typeface="Helvetica" charset="0"/>
                <a:ea typeface="MS PGothic" charset="0"/>
              </a:rPr>
              <a:t> used when source CPU type different from target type (i.e. PowerPC to Intel x86)</a:t>
            </a:r>
          </a:p>
          <a:p>
            <a:pPr lvl="1"/>
            <a:r>
              <a:rPr lang="en-US" sz="2400" dirty="0">
                <a:latin typeface="Helvetica" charset="0"/>
                <a:ea typeface="MS PGothic" charset="0"/>
              </a:rPr>
              <a:t>Generally slowest method</a:t>
            </a:r>
          </a:p>
          <a:p>
            <a:pPr lvl="1"/>
            <a:r>
              <a:rPr lang="en-US" sz="2400" dirty="0">
                <a:latin typeface="Helvetica" charset="0"/>
                <a:ea typeface="MS PGothic" charset="0"/>
              </a:rPr>
              <a:t>When computer language not compiled to native code – </a:t>
            </a:r>
            <a:r>
              <a:rPr lang="en-US" sz="2400" b="1" dirty="0">
                <a:solidFill>
                  <a:srgbClr val="3366FF"/>
                </a:solidFill>
                <a:latin typeface="Helvetica" charset="0"/>
                <a:ea typeface="MS PGothic" charset="0"/>
              </a:rPr>
              <a:t>Interpretation</a:t>
            </a:r>
          </a:p>
          <a:p>
            <a:r>
              <a:rPr lang="en-US" sz="2400" b="1" dirty="0">
                <a:solidFill>
                  <a:srgbClr val="3366FF"/>
                </a:solidFill>
                <a:latin typeface="Helvetica" charset="0"/>
                <a:ea typeface="MS PGothic" charset="0"/>
              </a:rPr>
              <a:t>Virtualization</a:t>
            </a:r>
            <a:r>
              <a:rPr lang="en-US" sz="2400" dirty="0">
                <a:latin typeface="Helvetica" charset="0"/>
                <a:ea typeface="MS PGothic" charset="0"/>
              </a:rPr>
              <a:t> – OS natively compiled for CPU, running </a:t>
            </a:r>
            <a:r>
              <a:rPr lang="en-US" sz="2400" b="1" dirty="0">
                <a:solidFill>
                  <a:srgbClr val="3366FF"/>
                </a:solidFill>
                <a:latin typeface="Helvetica" charset="0"/>
                <a:ea typeface="MS PGothic" charset="0"/>
              </a:rPr>
              <a:t>guest</a:t>
            </a:r>
            <a:r>
              <a:rPr lang="en-US" sz="2400" dirty="0">
                <a:latin typeface="Helvetica" charset="0"/>
                <a:ea typeface="MS PGothic" charset="0"/>
              </a:rPr>
              <a:t> </a:t>
            </a:r>
            <a:r>
              <a:rPr lang="en-US" sz="2400" dirty="0" err="1">
                <a:latin typeface="Helvetica" charset="0"/>
                <a:ea typeface="MS PGothic" charset="0"/>
              </a:rPr>
              <a:t>OSes</a:t>
            </a:r>
            <a:r>
              <a:rPr lang="en-US" sz="2400" dirty="0">
                <a:latin typeface="Helvetica" charset="0"/>
                <a:ea typeface="MS PGothic" charset="0"/>
              </a:rPr>
              <a:t>  also natively compiled </a:t>
            </a:r>
          </a:p>
          <a:p>
            <a:pPr lvl="1"/>
            <a:r>
              <a:rPr lang="en-US" sz="2400" dirty="0">
                <a:latin typeface="Helvetica" charset="0"/>
                <a:ea typeface="MS PGothic" charset="0"/>
              </a:rPr>
              <a:t>Consider VMware running </a:t>
            </a:r>
            <a:r>
              <a:rPr lang="en-US" sz="2400" dirty="0" err="1">
                <a:latin typeface="Helvetica" charset="0"/>
                <a:ea typeface="MS PGothic" charset="0"/>
              </a:rPr>
              <a:t>WinXP</a:t>
            </a:r>
            <a:r>
              <a:rPr lang="en-US" sz="2400" dirty="0">
                <a:latin typeface="Helvetica" charset="0"/>
                <a:ea typeface="MS PGothic" charset="0"/>
              </a:rPr>
              <a:t> guests, each running applications, all on native </a:t>
            </a:r>
            <a:r>
              <a:rPr lang="en-US" sz="2400" dirty="0" err="1">
                <a:latin typeface="Helvetica" charset="0"/>
                <a:ea typeface="MS PGothic" charset="0"/>
              </a:rPr>
              <a:t>WinXP</a:t>
            </a:r>
            <a:r>
              <a:rPr lang="en-US" sz="2400" dirty="0">
                <a:latin typeface="Helvetica" charset="0"/>
                <a:ea typeface="MS PGothic" charset="0"/>
              </a:rPr>
              <a:t> </a:t>
            </a:r>
            <a:r>
              <a:rPr lang="en-US" sz="2400" b="1" dirty="0">
                <a:solidFill>
                  <a:srgbClr val="3366FF"/>
                </a:solidFill>
                <a:latin typeface="Helvetica" charset="0"/>
                <a:ea typeface="MS PGothic" charset="0"/>
              </a:rPr>
              <a:t>host</a:t>
            </a:r>
            <a:r>
              <a:rPr lang="en-US" sz="2400" dirty="0">
                <a:latin typeface="Helvetica" charset="0"/>
                <a:ea typeface="MS PGothic" charset="0"/>
              </a:rPr>
              <a:t> OS</a:t>
            </a:r>
          </a:p>
          <a:p>
            <a:pPr lvl="1"/>
            <a:r>
              <a:rPr lang="en-US" sz="2400" b="1" dirty="0">
                <a:solidFill>
                  <a:srgbClr val="3366FF"/>
                </a:solidFill>
                <a:latin typeface="Helvetica" charset="0"/>
                <a:ea typeface="MS PGothic" charset="0"/>
              </a:rPr>
              <a:t>VMM</a:t>
            </a:r>
            <a:r>
              <a:rPr lang="en-US" sz="2400" dirty="0">
                <a:latin typeface="Helvetica" charset="0"/>
                <a:ea typeface="MS PGothic" charset="0"/>
              </a:rPr>
              <a:t> (virtual machine Manager) provides virtualization services</a:t>
            </a:r>
          </a:p>
        </p:txBody>
      </p:sp>
    </p:spTree>
    <p:extLst>
      <p:ext uri="{BB962C8B-B14F-4D97-AF65-F5344CB8AC3E}">
        <p14:creationId xmlns:p14="http://schemas.microsoft.com/office/powerpoint/2010/main" val="32842840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1117600" y="150813"/>
            <a:ext cx="7645400" cy="576262"/>
          </a:xfrm>
        </p:spPr>
        <p:txBody>
          <a:bodyPr/>
          <a:lstStyle/>
          <a:p>
            <a:pPr eaLnBrk="1" hangingPunct="1"/>
            <a:r>
              <a:rPr lang="en-US" sz="2800">
                <a:latin typeface="Arial" charset="0"/>
                <a:ea typeface="MS PGothic" charset="0"/>
              </a:rPr>
              <a:t>Computing Environments - Virtualization</a:t>
            </a:r>
          </a:p>
        </p:txBody>
      </p:sp>
      <p:sp>
        <p:nvSpPr>
          <p:cNvPr id="55299" name="Rectangle 3"/>
          <p:cNvSpPr>
            <a:spLocks noGrp="1" noChangeArrowheads="1"/>
          </p:cNvSpPr>
          <p:nvPr>
            <p:ph type="body" idx="4294967295"/>
          </p:nvPr>
        </p:nvSpPr>
        <p:spPr>
          <a:xfrm>
            <a:off x="381000" y="1565275"/>
            <a:ext cx="8534400" cy="4530725"/>
          </a:xfrm>
        </p:spPr>
        <p:txBody>
          <a:bodyPr/>
          <a:lstStyle/>
          <a:p>
            <a:r>
              <a:rPr lang="en-US" sz="2400" dirty="0">
                <a:latin typeface="Helvetica" charset="0"/>
                <a:ea typeface="MS PGothic" charset="0"/>
              </a:rPr>
              <a:t>Use cases involve laptops and desktops running multiple </a:t>
            </a:r>
            <a:r>
              <a:rPr lang="en-US" sz="2400" dirty="0" err="1">
                <a:latin typeface="Helvetica" charset="0"/>
                <a:ea typeface="MS PGothic" charset="0"/>
              </a:rPr>
              <a:t>OSes</a:t>
            </a:r>
            <a:r>
              <a:rPr lang="en-US" sz="2400" dirty="0">
                <a:latin typeface="Helvetica" charset="0"/>
                <a:ea typeface="MS PGothic" charset="0"/>
              </a:rPr>
              <a:t> for exploration or compatibility</a:t>
            </a:r>
          </a:p>
          <a:p>
            <a:pPr lvl="1"/>
            <a:r>
              <a:rPr lang="en-US" sz="2400" dirty="0">
                <a:latin typeface="Helvetica" charset="0"/>
                <a:ea typeface="MS PGothic" charset="0"/>
              </a:rPr>
              <a:t>Apple laptop running Mac OS X host, Windows as a guest</a:t>
            </a:r>
          </a:p>
          <a:p>
            <a:pPr lvl="1"/>
            <a:r>
              <a:rPr lang="en-US" sz="2400" dirty="0">
                <a:latin typeface="Helvetica" charset="0"/>
                <a:ea typeface="MS PGothic" charset="0"/>
              </a:rPr>
              <a:t>Developing apps for multiple </a:t>
            </a:r>
            <a:r>
              <a:rPr lang="en-US" sz="2400" dirty="0" err="1">
                <a:latin typeface="Helvetica" charset="0"/>
                <a:ea typeface="MS PGothic" charset="0"/>
              </a:rPr>
              <a:t>OSes</a:t>
            </a:r>
            <a:r>
              <a:rPr lang="en-US" sz="2400" dirty="0">
                <a:latin typeface="Helvetica" charset="0"/>
                <a:ea typeface="MS PGothic" charset="0"/>
              </a:rPr>
              <a:t> without having multiple systems</a:t>
            </a:r>
          </a:p>
          <a:p>
            <a:pPr lvl="1"/>
            <a:r>
              <a:rPr lang="en-US" sz="2400" dirty="0">
                <a:latin typeface="Helvetica" charset="0"/>
                <a:ea typeface="MS PGothic" charset="0"/>
              </a:rPr>
              <a:t>QA testing applications without having multiple systems</a:t>
            </a:r>
          </a:p>
          <a:p>
            <a:pPr lvl="1"/>
            <a:r>
              <a:rPr lang="en-US" sz="2400" dirty="0">
                <a:latin typeface="Helvetica" charset="0"/>
                <a:ea typeface="MS PGothic" charset="0"/>
              </a:rPr>
              <a:t>Executing and managing compute environments within data centers</a:t>
            </a:r>
          </a:p>
          <a:p>
            <a:r>
              <a:rPr lang="en-US" sz="2400" dirty="0">
                <a:latin typeface="Helvetica" charset="0"/>
                <a:ea typeface="MS PGothic" charset="0"/>
              </a:rPr>
              <a:t>VMM can run natively, in which case they are also the host</a:t>
            </a:r>
          </a:p>
          <a:p>
            <a:pPr lvl="1"/>
            <a:r>
              <a:rPr lang="en-US" sz="2400" dirty="0">
                <a:latin typeface="Helvetica" charset="0"/>
                <a:ea typeface="MS PGothic" charset="0"/>
              </a:rPr>
              <a:t>There is no general purpose host then (VMware ESX and Citrix </a:t>
            </a:r>
            <a:r>
              <a:rPr lang="en-US" sz="2400" dirty="0" err="1">
                <a:latin typeface="Helvetica" charset="0"/>
                <a:ea typeface="MS PGothic" charset="0"/>
              </a:rPr>
              <a:t>XenServer</a:t>
            </a:r>
            <a:r>
              <a:rPr lang="en-US" sz="2400" dirty="0">
                <a:latin typeface="Helvetica" charset="0"/>
                <a:ea typeface="MS PGothic" charset="0"/>
              </a:rPr>
              <a:t>)</a:t>
            </a:r>
          </a:p>
          <a:p>
            <a:pPr lvl="2"/>
            <a:endParaRPr lang="en-US" dirty="0">
              <a:latin typeface="Helvetica" charset="0"/>
              <a:ea typeface="MS PGothic" charset="0"/>
            </a:endParaRPr>
          </a:p>
        </p:txBody>
      </p:sp>
    </p:spTree>
    <p:extLst>
      <p:ext uri="{BB962C8B-B14F-4D97-AF65-F5344CB8AC3E}">
        <p14:creationId xmlns:p14="http://schemas.microsoft.com/office/powerpoint/2010/main" val="5660434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1120775" y="136525"/>
            <a:ext cx="7645400" cy="576263"/>
          </a:xfrm>
        </p:spPr>
        <p:txBody>
          <a:bodyPr/>
          <a:lstStyle/>
          <a:p>
            <a:pPr eaLnBrk="1" hangingPunct="1"/>
            <a:r>
              <a:rPr lang="en-US" sz="2800">
                <a:latin typeface="Arial" charset="0"/>
                <a:ea typeface="MS PGothic" charset="0"/>
              </a:rPr>
              <a:t>Computing Environments - Virtualization</a:t>
            </a:r>
          </a:p>
        </p:txBody>
      </p:sp>
      <p:pic>
        <p:nvPicPr>
          <p:cNvPr id="56323" name="Picture 1" descr="1_20.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8113" y="1554163"/>
            <a:ext cx="6396037" cy="4338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73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Paper Presentation</a:t>
            </a:r>
          </a:p>
        </p:txBody>
      </p:sp>
      <p:sp>
        <p:nvSpPr>
          <p:cNvPr id="3" name="Content Placeholder 2"/>
          <p:cNvSpPr>
            <a:spLocks noGrp="1"/>
          </p:cNvSpPr>
          <p:nvPr>
            <p:ph idx="1"/>
          </p:nvPr>
        </p:nvSpPr>
        <p:spPr>
          <a:xfrm>
            <a:off x="609600" y="1600200"/>
            <a:ext cx="8305800" cy="4114800"/>
          </a:xfrm>
        </p:spPr>
        <p:txBody>
          <a:bodyPr/>
          <a:lstStyle/>
          <a:p>
            <a:r>
              <a:rPr lang="en-US" dirty="0"/>
              <a:t>Two teams: defense and offense. </a:t>
            </a:r>
          </a:p>
          <a:p>
            <a:pPr lvl="1"/>
            <a:r>
              <a:rPr lang="en-US" dirty="0"/>
              <a:t> The defense team: 20mins</a:t>
            </a:r>
          </a:p>
          <a:p>
            <a:pPr lvl="2"/>
            <a:r>
              <a:rPr lang="en-US" dirty="0"/>
              <a:t>What are the compelling motivations for the stated work?</a:t>
            </a:r>
          </a:p>
          <a:p>
            <a:pPr lvl="2"/>
            <a:r>
              <a:rPr lang="en-US" dirty="0"/>
              <a:t>What are the major contributions over state-of-the-art work in the literature?</a:t>
            </a:r>
          </a:p>
          <a:p>
            <a:pPr lvl="2"/>
            <a:r>
              <a:rPr lang="en-US" dirty="0"/>
              <a:t>How does the paper achieve their stated goals?</a:t>
            </a:r>
          </a:p>
          <a:p>
            <a:pPr lvl="1"/>
            <a:r>
              <a:rPr lang="en-US" dirty="0"/>
              <a:t>The offense team: 20mins</a:t>
            </a:r>
          </a:p>
          <a:p>
            <a:pPr lvl="2"/>
            <a:r>
              <a:rPr lang="en-US" dirty="0"/>
              <a:t>What are the limitations in the paper’s motivation?</a:t>
            </a:r>
          </a:p>
          <a:p>
            <a:pPr lvl="2"/>
            <a:r>
              <a:rPr lang="en-US" dirty="0"/>
              <a:t>What are the technical limitations of the paper? </a:t>
            </a:r>
          </a:p>
          <a:p>
            <a:pPr lvl="2"/>
            <a:r>
              <a:rPr lang="en-US" dirty="0"/>
              <a:t>What are the possible improvements or future work of the paper?</a:t>
            </a:r>
          </a:p>
          <a:p>
            <a:pPr lvl="1"/>
            <a:r>
              <a:rPr lang="en-US" dirty="0"/>
              <a:t>Discussion between two teams and the rest of the class.</a:t>
            </a:r>
          </a:p>
          <a:p>
            <a:endParaRPr lang="en-US" dirty="0"/>
          </a:p>
        </p:txBody>
      </p:sp>
    </p:spTree>
    <p:extLst>
      <p:ext uri="{BB962C8B-B14F-4D97-AF65-F5344CB8AC3E}">
        <p14:creationId xmlns:p14="http://schemas.microsoft.com/office/powerpoint/2010/main" val="20947664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1123950" y="114300"/>
            <a:ext cx="7645400" cy="576263"/>
          </a:xfrm>
        </p:spPr>
        <p:txBody>
          <a:bodyPr/>
          <a:lstStyle/>
          <a:p>
            <a:pPr eaLnBrk="1" hangingPunct="1"/>
            <a:r>
              <a:rPr lang="en-US" sz="2400">
                <a:latin typeface="Arial" charset="0"/>
                <a:ea typeface="MS PGothic" charset="0"/>
              </a:rPr>
              <a:t>Computing Environments – Cloud Computing</a:t>
            </a:r>
          </a:p>
        </p:txBody>
      </p:sp>
      <p:sp>
        <p:nvSpPr>
          <p:cNvPr id="57347" name="Rectangle 3"/>
          <p:cNvSpPr>
            <a:spLocks noGrp="1" noChangeArrowheads="1"/>
          </p:cNvSpPr>
          <p:nvPr>
            <p:ph type="body" idx="4294967295"/>
          </p:nvPr>
        </p:nvSpPr>
        <p:spPr>
          <a:xfrm>
            <a:off x="806450" y="763587"/>
            <a:ext cx="8261350" cy="5103813"/>
          </a:xfrm>
        </p:spPr>
        <p:txBody>
          <a:bodyPr/>
          <a:lstStyle/>
          <a:p>
            <a:r>
              <a:rPr lang="en-US" sz="2000" dirty="0">
                <a:latin typeface="Helvetica" charset="0"/>
                <a:ea typeface="MS PGothic" charset="0"/>
              </a:rPr>
              <a:t>Delivers computing, storage, even apps as a service across a network</a:t>
            </a:r>
          </a:p>
          <a:p>
            <a:r>
              <a:rPr lang="en-US" sz="2000" dirty="0">
                <a:latin typeface="Helvetica" charset="0"/>
                <a:ea typeface="MS PGothic" charset="0"/>
              </a:rPr>
              <a:t>Logical extension of virtualization because it uses virtualization as the base for it functionality.</a:t>
            </a:r>
          </a:p>
          <a:p>
            <a:pPr lvl="1"/>
            <a:r>
              <a:rPr lang="en-US" sz="2000" dirty="0">
                <a:latin typeface="Helvetica" charset="0"/>
                <a:ea typeface="MS PGothic" charset="0"/>
              </a:rPr>
              <a:t>Amazon </a:t>
            </a:r>
            <a:r>
              <a:rPr lang="en-US" sz="2000" b="1" dirty="0">
                <a:solidFill>
                  <a:srgbClr val="3366FF"/>
                </a:solidFill>
                <a:latin typeface="Helvetica" charset="0"/>
                <a:ea typeface="MS PGothic" charset="0"/>
              </a:rPr>
              <a:t>EC2</a:t>
            </a:r>
            <a:r>
              <a:rPr lang="en-US" sz="2000" dirty="0">
                <a:latin typeface="Helvetica" charset="0"/>
                <a:ea typeface="MS PGothic" charset="0"/>
              </a:rPr>
              <a:t>  has thousands of servers, millions of virtual machines, petabytes of storage available across the Internet, pay based on usage</a:t>
            </a:r>
          </a:p>
          <a:p>
            <a:r>
              <a:rPr lang="en-US" sz="2000" dirty="0">
                <a:latin typeface="Helvetica" charset="0"/>
                <a:ea typeface="MS PGothic" charset="0"/>
              </a:rPr>
              <a:t>Many types</a:t>
            </a:r>
          </a:p>
          <a:p>
            <a:pPr lvl="1"/>
            <a:r>
              <a:rPr lang="en-US" sz="2000" b="1" dirty="0">
                <a:solidFill>
                  <a:srgbClr val="3366FF"/>
                </a:solidFill>
                <a:latin typeface="Helvetica" charset="0"/>
                <a:ea typeface="MS PGothic" charset="0"/>
              </a:rPr>
              <a:t>Public cloud </a:t>
            </a:r>
            <a:r>
              <a:rPr lang="en-US" sz="2000" dirty="0">
                <a:latin typeface="Helvetica" charset="0"/>
                <a:ea typeface="MS PGothic" charset="0"/>
              </a:rPr>
              <a:t>– available via Internet to anyone willing to pay</a:t>
            </a:r>
          </a:p>
          <a:p>
            <a:pPr lvl="1"/>
            <a:r>
              <a:rPr lang="en-US" sz="2000" b="1" dirty="0">
                <a:solidFill>
                  <a:srgbClr val="3366FF"/>
                </a:solidFill>
                <a:latin typeface="Helvetica" charset="0"/>
                <a:ea typeface="MS PGothic" charset="0"/>
              </a:rPr>
              <a:t>Private cloud </a:t>
            </a:r>
            <a:r>
              <a:rPr lang="en-US" sz="2000" dirty="0">
                <a:latin typeface="Helvetica" charset="0"/>
                <a:ea typeface="MS PGothic" charset="0"/>
              </a:rPr>
              <a:t>– run by a company for the company’s own use</a:t>
            </a:r>
          </a:p>
          <a:p>
            <a:pPr lvl="1"/>
            <a:r>
              <a:rPr lang="en-US" sz="2000" b="1" dirty="0">
                <a:solidFill>
                  <a:srgbClr val="3366FF"/>
                </a:solidFill>
                <a:latin typeface="Helvetica" charset="0"/>
                <a:ea typeface="MS PGothic" charset="0"/>
              </a:rPr>
              <a:t>Hybrid cloud </a:t>
            </a:r>
            <a:r>
              <a:rPr lang="en-US" sz="2000" dirty="0">
                <a:latin typeface="Helvetica" charset="0"/>
                <a:ea typeface="MS PGothic" charset="0"/>
              </a:rPr>
              <a:t>– includes both public and private cloud components</a:t>
            </a:r>
          </a:p>
          <a:p>
            <a:pPr lvl="1"/>
            <a:r>
              <a:rPr lang="en-US" sz="2000" dirty="0">
                <a:latin typeface="Helvetica" charset="0"/>
                <a:ea typeface="MS PGothic" charset="0"/>
              </a:rPr>
              <a:t>Software as a Service (</a:t>
            </a:r>
            <a:r>
              <a:rPr lang="en-US" sz="2000" b="1" dirty="0" err="1">
                <a:solidFill>
                  <a:srgbClr val="3366FF"/>
                </a:solidFill>
                <a:latin typeface="Helvetica" charset="0"/>
                <a:ea typeface="MS PGothic" charset="0"/>
              </a:rPr>
              <a:t>SaaS</a:t>
            </a:r>
            <a:r>
              <a:rPr lang="en-US" sz="2000" dirty="0">
                <a:latin typeface="Helvetica" charset="0"/>
                <a:ea typeface="MS PGothic" charset="0"/>
              </a:rPr>
              <a:t>) – one or more applications available via the Internet (i.e., word processor)</a:t>
            </a:r>
          </a:p>
          <a:p>
            <a:pPr lvl="1"/>
            <a:r>
              <a:rPr lang="en-US" sz="2000" dirty="0">
                <a:latin typeface="Helvetica" charset="0"/>
                <a:ea typeface="MS PGothic" charset="0"/>
              </a:rPr>
              <a:t>Platform as a Service (</a:t>
            </a:r>
            <a:r>
              <a:rPr lang="en-US" sz="2000" b="1" dirty="0" err="1">
                <a:solidFill>
                  <a:srgbClr val="3366FF"/>
                </a:solidFill>
                <a:latin typeface="Helvetica" charset="0"/>
                <a:ea typeface="MS PGothic" charset="0"/>
              </a:rPr>
              <a:t>PaaS</a:t>
            </a:r>
            <a:r>
              <a:rPr lang="en-US" sz="2000" dirty="0">
                <a:latin typeface="Helvetica" charset="0"/>
                <a:ea typeface="MS PGothic" charset="0"/>
              </a:rPr>
              <a:t>) – software stack ready for application use via the Internet (i.e., a database server)</a:t>
            </a:r>
          </a:p>
          <a:p>
            <a:pPr lvl="1"/>
            <a:r>
              <a:rPr lang="en-US" sz="2000" dirty="0">
                <a:latin typeface="Helvetica" charset="0"/>
                <a:ea typeface="MS PGothic" charset="0"/>
              </a:rPr>
              <a:t>Infrastructure as a Service (</a:t>
            </a:r>
            <a:r>
              <a:rPr lang="en-US" sz="2000" b="1" dirty="0" err="1">
                <a:solidFill>
                  <a:srgbClr val="3366FF"/>
                </a:solidFill>
                <a:latin typeface="Helvetica" charset="0"/>
                <a:ea typeface="MS PGothic" charset="0"/>
              </a:rPr>
              <a:t>IaaS</a:t>
            </a:r>
            <a:r>
              <a:rPr lang="en-US" sz="2000" dirty="0">
                <a:latin typeface="Helvetica" charset="0"/>
                <a:ea typeface="MS PGothic" charset="0"/>
              </a:rPr>
              <a:t>) – servers or storage available over Internet (i.e., storage available for backup use)</a:t>
            </a:r>
          </a:p>
        </p:txBody>
      </p:sp>
    </p:spTree>
    <p:extLst>
      <p:ext uri="{BB962C8B-B14F-4D97-AF65-F5344CB8AC3E}">
        <p14:creationId xmlns:p14="http://schemas.microsoft.com/office/powerpoint/2010/main" val="24160179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1109663" y="73025"/>
            <a:ext cx="7645400" cy="576263"/>
          </a:xfrm>
        </p:spPr>
        <p:txBody>
          <a:bodyPr/>
          <a:lstStyle/>
          <a:p>
            <a:pPr eaLnBrk="1" hangingPunct="1"/>
            <a:r>
              <a:rPr lang="en-US" sz="2400">
                <a:latin typeface="Arial" charset="0"/>
                <a:ea typeface="MS PGothic" charset="0"/>
              </a:rPr>
              <a:t>Computing Environments – Cloud Computing</a:t>
            </a:r>
          </a:p>
        </p:txBody>
      </p:sp>
      <p:sp>
        <p:nvSpPr>
          <p:cNvPr id="58371" name="Rectangle 3"/>
          <p:cNvSpPr>
            <a:spLocks noGrp="1" noChangeArrowheads="1"/>
          </p:cNvSpPr>
          <p:nvPr>
            <p:ph type="body" idx="4294967295"/>
          </p:nvPr>
        </p:nvSpPr>
        <p:spPr>
          <a:xfrm>
            <a:off x="609600" y="1628775"/>
            <a:ext cx="8305800" cy="1571625"/>
          </a:xfrm>
        </p:spPr>
        <p:txBody>
          <a:bodyPr/>
          <a:lstStyle/>
          <a:p>
            <a:r>
              <a:rPr lang="en-US" sz="2400" dirty="0">
                <a:latin typeface="Helvetica" charset="0"/>
                <a:ea typeface="MS PGothic" charset="0"/>
              </a:rPr>
              <a:t>Cloud computing environments composed of traditional </a:t>
            </a:r>
            <a:r>
              <a:rPr lang="en-US" sz="2400" dirty="0" err="1">
                <a:latin typeface="Helvetica" charset="0"/>
                <a:ea typeface="MS PGothic" charset="0"/>
              </a:rPr>
              <a:t>OSes</a:t>
            </a:r>
            <a:r>
              <a:rPr lang="en-US" sz="2400" dirty="0">
                <a:latin typeface="Helvetica" charset="0"/>
                <a:ea typeface="MS PGothic" charset="0"/>
              </a:rPr>
              <a:t>, plus VMMs, plus cloud management tools</a:t>
            </a:r>
          </a:p>
          <a:p>
            <a:pPr lvl="1"/>
            <a:r>
              <a:rPr lang="en-US" sz="2400" dirty="0">
                <a:latin typeface="Helvetica" charset="0"/>
                <a:ea typeface="MS PGothic" charset="0"/>
              </a:rPr>
              <a:t>Internet connectivity requires security like firewalls</a:t>
            </a:r>
          </a:p>
          <a:p>
            <a:pPr lvl="1"/>
            <a:r>
              <a:rPr lang="en-US" sz="2400" dirty="0">
                <a:latin typeface="Helvetica" charset="0"/>
                <a:ea typeface="MS PGothic" charset="0"/>
              </a:rPr>
              <a:t>Load balancers spread traffic across multiple applications</a:t>
            </a:r>
          </a:p>
        </p:txBody>
      </p:sp>
      <p:pic>
        <p:nvPicPr>
          <p:cNvPr id="58372" name="Picture 1" descr="1_2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429000"/>
            <a:ext cx="4119562" cy="3260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70711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idx="4294967295"/>
          </p:nvPr>
        </p:nvSpPr>
        <p:spPr>
          <a:xfrm>
            <a:off x="1058863" y="414337"/>
            <a:ext cx="8229600" cy="576263"/>
          </a:xfrm>
        </p:spPr>
        <p:txBody>
          <a:bodyPr/>
          <a:lstStyle/>
          <a:p>
            <a:r>
              <a:rPr lang="en-US" sz="2000" dirty="0">
                <a:latin typeface="Arial" charset="0"/>
                <a:ea typeface="MS PGothic" charset="0"/>
              </a:rPr>
              <a:t>Computing Environments – Real-Time Embedded Systems</a:t>
            </a:r>
          </a:p>
        </p:txBody>
      </p:sp>
      <p:sp>
        <p:nvSpPr>
          <p:cNvPr id="59395" name="Content Placeholder 2"/>
          <p:cNvSpPr>
            <a:spLocks noGrp="1"/>
          </p:cNvSpPr>
          <p:nvPr>
            <p:ph idx="4294967295"/>
          </p:nvPr>
        </p:nvSpPr>
        <p:spPr>
          <a:xfrm>
            <a:off x="854074" y="1565275"/>
            <a:ext cx="7832725" cy="4530725"/>
          </a:xfrm>
        </p:spPr>
        <p:txBody>
          <a:bodyPr/>
          <a:lstStyle/>
          <a:p>
            <a:r>
              <a:rPr lang="en-US" sz="2400" dirty="0">
                <a:latin typeface="Helvetica" charset="0"/>
                <a:ea typeface="MS PGothic" charset="0"/>
              </a:rPr>
              <a:t>Real-time embedded systems most prevalent form of computers</a:t>
            </a:r>
          </a:p>
          <a:p>
            <a:pPr lvl="1"/>
            <a:r>
              <a:rPr lang="en-US" sz="2400" dirty="0">
                <a:latin typeface="Helvetica" charset="0"/>
                <a:ea typeface="MS PGothic" charset="0"/>
              </a:rPr>
              <a:t>Vary considerable, special purpose, limited purpose OS,    </a:t>
            </a:r>
            <a:r>
              <a:rPr lang="en-US" sz="2400" b="1" dirty="0">
                <a:solidFill>
                  <a:srgbClr val="3366FF"/>
                </a:solidFill>
                <a:latin typeface="Helvetica" charset="0"/>
                <a:ea typeface="MS PGothic" charset="0"/>
              </a:rPr>
              <a:t>real-time OS</a:t>
            </a:r>
          </a:p>
          <a:p>
            <a:pPr lvl="1"/>
            <a:r>
              <a:rPr lang="en-US" sz="2400" dirty="0">
                <a:latin typeface="Helvetica" charset="0"/>
                <a:ea typeface="MS PGothic" charset="0"/>
              </a:rPr>
              <a:t>Use expanding</a:t>
            </a:r>
          </a:p>
          <a:p>
            <a:r>
              <a:rPr lang="en-US" sz="2400" dirty="0">
                <a:latin typeface="Helvetica" charset="0"/>
                <a:ea typeface="MS PGothic" charset="0"/>
              </a:rPr>
              <a:t>Many other special computing environments as well</a:t>
            </a:r>
          </a:p>
          <a:p>
            <a:pPr lvl="1"/>
            <a:r>
              <a:rPr lang="en-US" sz="2400" dirty="0">
                <a:latin typeface="Helvetica" charset="0"/>
                <a:ea typeface="MS PGothic" charset="0"/>
              </a:rPr>
              <a:t>Some have </a:t>
            </a:r>
            <a:r>
              <a:rPr lang="en-US" sz="2400" dirty="0" err="1">
                <a:latin typeface="Helvetica" charset="0"/>
                <a:ea typeface="MS PGothic" charset="0"/>
              </a:rPr>
              <a:t>OSes</a:t>
            </a:r>
            <a:r>
              <a:rPr lang="en-US" sz="2400" dirty="0">
                <a:latin typeface="Helvetica" charset="0"/>
                <a:ea typeface="MS PGothic" charset="0"/>
              </a:rPr>
              <a:t>, some perform tasks without an OS</a:t>
            </a:r>
          </a:p>
          <a:p>
            <a:r>
              <a:rPr lang="en-US" sz="2400" dirty="0">
                <a:latin typeface="Helvetica" charset="0"/>
                <a:ea typeface="MS PGothic" charset="0"/>
              </a:rPr>
              <a:t>Real-time OS has well-defined fixed time constraints</a:t>
            </a:r>
          </a:p>
          <a:p>
            <a:pPr lvl="1"/>
            <a:r>
              <a:rPr lang="en-US" sz="2400" dirty="0">
                <a:latin typeface="Helvetica" charset="0"/>
                <a:ea typeface="MS PGothic" charset="0"/>
              </a:rPr>
              <a:t>Processing </a:t>
            </a:r>
            <a:r>
              <a:rPr lang="en-US" sz="2400" b="1" i="1" dirty="0">
                <a:latin typeface="Helvetica" charset="0"/>
                <a:ea typeface="MS PGothic" charset="0"/>
              </a:rPr>
              <a:t>must</a:t>
            </a:r>
            <a:r>
              <a:rPr lang="en-US" sz="2400" dirty="0">
                <a:latin typeface="Helvetica" charset="0"/>
                <a:ea typeface="MS PGothic" charset="0"/>
              </a:rPr>
              <a:t> be done within constraint</a:t>
            </a:r>
          </a:p>
          <a:p>
            <a:pPr lvl="1"/>
            <a:r>
              <a:rPr lang="en-US" sz="2400" dirty="0">
                <a:latin typeface="Helvetica" charset="0"/>
                <a:ea typeface="MS PGothic" charset="0"/>
              </a:rPr>
              <a:t>Correct operation only if constraints met</a:t>
            </a:r>
          </a:p>
          <a:p>
            <a:pPr lvl="1"/>
            <a:endParaRPr lang="en-US" sz="2400" dirty="0">
              <a:latin typeface="Helvetica" charset="0"/>
              <a:ea typeface="MS PGothic" charset="0"/>
            </a:endParaRPr>
          </a:p>
        </p:txBody>
      </p:sp>
    </p:spTree>
    <p:extLst>
      <p:ext uri="{BB962C8B-B14F-4D97-AF65-F5344CB8AC3E}">
        <p14:creationId xmlns:p14="http://schemas.microsoft.com/office/powerpoint/2010/main" val="9445840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idx="4294967295"/>
          </p:nvPr>
        </p:nvSpPr>
        <p:spPr>
          <a:xfrm>
            <a:off x="982663" y="414337"/>
            <a:ext cx="7704137" cy="576263"/>
          </a:xfrm>
        </p:spPr>
        <p:txBody>
          <a:bodyPr/>
          <a:lstStyle/>
          <a:p>
            <a:r>
              <a:rPr lang="en-US" sz="2800" dirty="0">
                <a:latin typeface="Arial" charset="0"/>
                <a:ea typeface="MS PGothic" charset="0"/>
              </a:rPr>
              <a:t>Open-Source Operating Systems</a:t>
            </a:r>
          </a:p>
        </p:txBody>
      </p:sp>
      <p:sp>
        <p:nvSpPr>
          <p:cNvPr id="60419" name="Content Placeholder 2"/>
          <p:cNvSpPr>
            <a:spLocks noGrp="1"/>
          </p:cNvSpPr>
          <p:nvPr>
            <p:ph idx="4294967295"/>
          </p:nvPr>
        </p:nvSpPr>
        <p:spPr>
          <a:xfrm>
            <a:off x="806450" y="1565275"/>
            <a:ext cx="7880350" cy="4530725"/>
          </a:xfrm>
        </p:spPr>
        <p:txBody>
          <a:bodyPr/>
          <a:lstStyle/>
          <a:p>
            <a:r>
              <a:rPr lang="en-US" sz="2400" dirty="0">
                <a:latin typeface="Helvetica" charset="0"/>
                <a:ea typeface="MS PGothic" charset="0"/>
              </a:rPr>
              <a:t>Operating systems made available in source-code format rather than just binary </a:t>
            </a:r>
            <a:r>
              <a:rPr lang="en-US" sz="2400" b="1" dirty="0">
                <a:solidFill>
                  <a:srgbClr val="3366FF"/>
                </a:solidFill>
                <a:latin typeface="Helvetica" charset="0"/>
                <a:ea typeface="MS PGothic" charset="0"/>
              </a:rPr>
              <a:t>closed-source</a:t>
            </a:r>
          </a:p>
          <a:p>
            <a:r>
              <a:rPr lang="en-US" sz="2400" dirty="0">
                <a:latin typeface="Helvetica" charset="0"/>
                <a:ea typeface="MS PGothic" charset="0"/>
              </a:rPr>
              <a:t>Counter to the </a:t>
            </a:r>
            <a:r>
              <a:rPr lang="en-US" sz="2400" b="1" dirty="0">
                <a:solidFill>
                  <a:srgbClr val="3366FF"/>
                </a:solidFill>
                <a:latin typeface="Helvetica" charset="0"/>
                <a:ea typeface="MS PGothic" charset="0"/>
              </a:rPr>
              <a:t>copy protection</a:t>
            </a:r>
            <a:r>
              <a:rPr lang="en-US" sz="2400" dirty="0">
                <a:solidFill>
                  <a:srgbClr val="3366FF"/>
                </a:solidFill>
                <a:latin typeface="Helvetica" charset="0"/>
                <a:ea typeface="MS PGothic" charset="0"/>
              </a:rPr>
              <a:t> </a:t>
            </a:r>
            <a:r>
              <a:rPr lang="en-US" sz="2400" dirty="0">
                <a:solidFill>
                  <a:srgbClr val="000000"/>
                </a:solidFill>
                <a:latin typeface="Helvetica" charset="0"/>
                <a:ea typeface="MS PGothic" charset="0"/>
              </a:rPr>
              <a:t>and </a:t>
            </a:r>
            <a:r>
              <a:rPr lang="en-US" sz="2400" b="1" dirty="0">
                <a:solidFill>
                  <a:srgbClr val="3366FF"/>
                </a:solidFill>
                <a:latin typeface="Helvetica" charset="0"/>
                <a:ea typeface="MS PGothic" charset="0"/>
              </a:rPr>
              <a:t>Digital Rights Management (DRM)</a:t>
            </a:r>
            <a:r>
              <a:rPr lang="en-US" sz="2400" dirty="0">
                <a:solidFill>
                  <a:srgbClr val="3366FF"/>
                </a:solidFill>
                <a:latin typeface="Helvetica" charset="0"/>
                <a:ea typeface="MS PGothic" charset="0"/>
              </a:rPr>
              <a:t> </a:t>
            </a:r>
            <a:r>
              <a:rPr lang="en-US" sz="2400" dirty="0">
                <a:solidFill>
                  <a:srgbClr val="000000"/>
                </a:solidFill>
                <a:latin typeface="Helvetica" charset="0"/>
                <a:ea typeface="MS PGothic" charset="0"/>
              </a:rPr>
              <a:t>movement</a:t>
            </a:r>
          </a:p>
          <a:p>
            <a:r>
              <a:rPr lang="en-US" sz="2400" dirty="0">
                <a:solidFill>
                  <a:srgbClr val="000000"/>
                </a:solidFill>
                <a:latin typeface="Helvetica" charset="0"/>
                <a:ea typeface="MS PGothic" charset="0"/>
              </a:rPr>
              <a:t>Started by </a:t>
            </a:r>
            <a:r>
              <a:rPr lang="en-US" sz="2400" b="1" dirty="0">
                <a:solidFill>
                  <a:srgbClr val="3366FF"/>
                </a:solidFill>
                <a:latin typeface="Helvetica" charset="0"/>
                <a:ea typeface="MS PGothic" charset="0"/>
              </a:rPr>
              <a:t>Free Software Foundation (FSF)</a:t>
            </a:r>
            <a:r>
              <a:rPr lang="en-US" sz="2400" dirty="0">
                <a:solidFill>
                  <a:srgbClr val="000000"/>
                </a:solidFill>
                <a:latin typeface="Helvetica" charset="0"/>
                <a:ea typeface="MS PGothic" charset="0"/>
              </a:rPr>
              <a:t>, which has </a:t>
            </a:r>
            <a:r>
              <a:rPr lang="ja-JP" altLang="en-US" sz="2400" dirty="0">
                <a:solidFill>
                  <a:srgbClr val="000000"/>
                </a:solidFill>
                <a:latin typeface="Helvetica" charset="0"/>
                <a:ea typeface="MS PGothic" charset="0"/>
              </a:rPr>
              <a:t>“</a:t>
            </a:r>
            <a:r>
              <a:rPr lang="en-US" altLang="ja-JP" sz="2400" dirty="0" err="1">
                <a:solidFill>
                  <a:srgbClr val="000000"/>
                </a:solidFill>
                <a:latin typeface="Helvetica" charset="0"/>
                <a:ea typeface="MS PGothic" charset="0"/>
              </a:rPr>
              <a:t>copyleft</a:t>
            </a:r>
            <a:r>
              <a:rPr lang="ja-JP" altLang="en-US" sz="2400" dirty="0">
                <a:solidFill>
                  <a:srgbClr val="000000"/>
                </a:solidFill>
                <a:latin typeface="Helvetica" charset="0"/>
                <a:ea typeface="MS PGothic" charset="0"/>
              </a:rPr>
              <a:t>”</a:t>
            </a:r>
            <a:r>
              <a:rPr lang="en-US" altLang="ja-JP" sz="2400" dirty="0">
                <a:solidFill>
                  <a:srgbClr val="000000"/>
                </a:solidFill>
                <a:latin typeface="Helvetica" charset="0"/>
                <a:ea typeface="MS PGothic" charset="0"/>
              </a:rPr>
              <a:t> </a:t>
            </a:r>
            <a:r>
              <a:rPr lang="en-US" altLang="ja-JP" sz="2400" b="1" dirty="0">
                <a:solidFill>
                  <a:srgbClr val="3366FF"/>
                </a:solidFill>
                <a:latin typeface="Helvetica" charset="0"/>
                <a:ea typeface="MS PGothic" charset="0"/>
              </a:rPr>
              <a:t>GNU Public License (GPL)</a:t>
            </a:r>
            <a:endParaRPr lang="en-US" sz="2400" b="1" dirty="0">
              <a:solidFill>
                <a:srgbClr val="3366FF"/>
              </a:solidFill>
              <a:latin typeface="Helvetica" charset="0"/>
              <a:ea typeface="MS PGothic" charset="0"/>
            </a:endParaRPr>
          </a:p>
          <a:p>
            <a:r>
              <a:rPr lang="en-US" sz="2400" dirty="0">
                <a:solidFill>
                  <a:srgbClr val="000000"/>
                </a:solidFill>
                <a:latin typeface="Helvetica" charset="0"/>
                <a:ea typeface="MS PGothic" charset="0"/>
              </a:rPr>
              <a:t>Examples include </a:t>
            </a:r>
            <a:r>
              <a:rPr lang="en-US" sz="2400" b="1" dirty="0">
                <a:solidFill>
                  <a:srgbClr val="3366FF"/>
                </a:solidFill>
                <a:latin typeface="Helvetica" charset="0"/>
                <a:ea typeface="MS PGothic" charset="0"/>
              </a:rPr>
              <a:t>GNU/Linux</a:t>
            </a:r>
            <a:r>
              <a:rPr lang="en-US" sz="2400" dirty="0">
                <a:latin typeface="Helvetica" charset="0"/>
                <a:ea typeface="MS PGothic" charset="0"/>
              </a:rPr>
              <a:t> and </a:t>
            </a:r>
            <a:r>
              <a:rPr lang="en-US" sz="2400" b="1" dirty="0">
                <a:solidFill>
                  <a:srgbClr val="3366FF"/>
                </a:solidFill>
                <a:latin typeface="Helvetica" charset="0"/>
                <a:ea typeface="MS PGothic" charset="0"/>
              </a:rPr>
              <a:t>BSD UNIX</a:t>
            </a:r>
            <a:r>
              <a:rPr lang="en-US" sz="2400" dirty="0">
                <a:solidFill>
                  <a:srgbClr val="3366FF"/>
                </a:solidFill>
                <a:latin typeface="Helvetica" charset="0"/>
                <a:ea typeface="MS PGothic" charset="0"/>
              </a:rPr>
              <a:t> </a:t>
            </a:r>
            <a:r>
              <a:rPr lang="en-US" sz="2400" dirty="0">
                <a:solidFill>
                  <a:srgbClr val="000000"/>
                </a:solidFill>
                <a:latin typeface="Helvetica" charset="0"/>
                <a:ea typeface="MS PGothic" charset="0"/>
              </a:rPr>
              <a:t>(including core of </a:t>
            </a:r>
            <a:r>
              <a:rPr lang="en-US" sz="2400" b="1" dirty="0">
                <a:solidFill>
                  <a:srgbClr val="3366FF"/>
                </a:solidFill>
                <a:latin typeface="Helvetica" charset="0"/>
                <a:ea typeface="MS PGothic" charset="0"/>
              </a:rPr>
              <a:t>Mac OS X</a:t>
            </a:r>
            <a:r>
              <a:rPr lang="en-US" sz="2400" dirty="0">
                <a:solidFill>
                  <a:srgbClr val="000000"/>
                </a:solidFill>
                <a:latin typeface="Helvetica" charset="0"/>
                <a:ea typeface="MS PGothic" charset="0"/>
              </a:rPr>
              <a:t>), and many more</a:t>
            </a:r>
          </a:p>
          <a:p>
            <a:r>
              <a:rPr lang="en-US" sz="2400" dirty="0">
                <a:solidFill>
                  <a:srgbClr val="000000"/>
                </a:solidFill>
                <a:latin typeface="Helvetica" charset="0"/>
                <a:ea typeface="MS PGothic" charset="0"/>
              </a:rPr>
              <a:t>Can use VMM like VMware Player (Free on Windows), </a:t>
            </a:r>
            <a:r>
              <a:rPr lang="en-US" sz="2400" dirty="0" err="1">
                <a:solidFill>
                  <a:srgbClr val="000000"/>
                </a:solidFill>
                <a:latin typeface="Helvetica" charset="0"/>
                <a:ea typeface="MS PGothic" charset="0"/>
              </a:rPr>
              <a:t>Virtualbox</a:t>
            </a:r>
            <a:r>
              <a:rPr lang="en-US" sz="2400" dirty="0">
                <a:solidFill>
                  <a:srgbClr val="000000"/>
                </a:solidFill>
                <a:latin typeface="Helvetica" charset="0"/>
                <a:ea typeface="MS PGothic" charset="0"/>
              </a:rPr>
              <a:t> (open source and free on many platforms - </a:t>
            </a:r>
            <a:r>
              <a:rPr lang="en-US" sz="2400" dirty="0">
                <a:latin typeface="Helvetica" charset="0"/>
                <a:ea typeface="MS PGothic" charset="0"/>
              </a:rPr>
              <a:t>http://</a:t>
            </a:r>
            <a:r>
              <a:rPr lang="en-US" sz="2400" dirty="0" err="1">
                <a:latin typeface="Helvetica" charset="0"/>
                <a:ea typeface="MS PGothic" charset="0"/>
              </a:rPr>
              <a:t>www.virtualbox.com</a:t>
            </a:r>
            <a:r>
              <a:rPr lang="en-US" sz="2400" dirty="0">
                <a:latin typeface="Helvetica" charset="0"/>
                <a:ea typeface="MS PGothic" charset="0"/>
              </a:rPr>
              <a:t>) </a:t>
            </a:r>
          </a:p>
          <a:p>
            <a:pPr lvl="1"/>
            <a:r>
              <a:rPr lang="en-US" sz="2400" dirty="0">
                <a:solidFill>
                  <a:srgbClr val="000000"/>
                </a:solidFill>
                <a:latin typeface="Helvetica" charset="0"/>
                <a:ea typeface="MS PGothic" charset="0"/>
              </a:rPr>
              <a:t>Use to run guest operating systems for exploration</a:t>
            </a:r>
          </a:p>
        </p:txBody>
      </p:sp>
    </p:spTree>
    <p:extLst>
      <p:ext uri="{BB962C8B-B14F-4D97-AF65-F5344CB8AC3E}">
        <p14:creationId xmlns:p14="http://schemas.microsoft.com/office/powerpoint/2010/main" val="734648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Paper Presentation Cont’d</a:t>
            </a:r>
          </a:p>
        </p:txBody>
      </p:sp>
      <p:sp>
        <p:nvSpPr>
          <p:cNvPr id="3" name="Content Placeholder 2"/>
          <p:cNvSpPr>
            <a:spLocks noGrp="1"/>
          </p:cNvSpPr>
          <p:nvPr>
            <p:ph idx="1"/>
          </p:nvPr>
        </p:nvSpPr>
        <p:spPr/>
        <p:txBody>
          <a:bodyPr/>
          <a:lstStyle/>
          <a:p>
            <a:r>
              <a:rPr lang="en-US" dirty="0"/>
              <a:t> Presentation slides are due 48 hours before the class.</a:t>
            </a:r>
          </a:p>
          <a:p>
            <a:pPr lvl="1"/>
            <a:r>
              <a:rPr lang="en-US" dirty="0"/>
              <a:t>Please adhere to the rule!</a:t>
            </a:r>
          </a:p>
          <a:p>
            <a:r>
              <a:rPr lang="en-US" dirty="0"/>
              <a:t>You are welcome to look at and borrow contents from the authors’ original slides (especially for defense team).</a:t>
            </a:r>
          </a:p>
        </p:txBody>
      </p:sp>
    </p:spTree>
    <p:extLst>
      <p:ext uri="{BB962C8B-B14F-4D97-AF65-F5344CB8AC3E}">
        <p14:creationId xmlns:p14="http://schemas.microsoft.com/office/powerpoint/2010/main" val="815601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Course Project (1-2 people in a group)</a:t>
            </a:r>
          </a:p>
          <a:p>
            <a:r>
              <a:rPr lang="en-US" dirty="0"/>
              <a:t>Paper Presentation</a:t>
            </a:r>
          </a:p>
        </p:txBody>
      </p:sp>
    </p:spTree>
    <p:extLst>
      <p:ext uri="{BB962C8B-B14F-4D97-AF65-F5344CB8AC3E}">
        <p14:creationId xmlns:p14="http://schemas.microsoft.com/office/powerpoint/2010/main" val="607004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762000" y="566738"/>
            <a:ext cx="8332787" cy="576262"/>
          </a:xfrm>
        </p:spPr>
        <p:txBody>
          <a:bodyPr/>
          <a:lstStyle/>
          <a:p>
            <a:pPr eaLnBrk="1" hangingPunct="1"/>
            <a:r>
              <a:rPr lang="en-US" dirty="0">
                <a:latin typeface="Arial" charset="0"/>
                <a:ea typeface="MS PGothic" charset="0"/>
              </a:rPr>
              <a:t>What is an Operating System?</a:t>
            </a:r>
          </a:p>
        </p:txBody>
      </p:sp>
      <p:sp>
        <p:nvSpPr>
          <p:cNvPr id="6147" name="Rectangle 3"/>
          <p:cNvSpPr>
            <a:spLocks noGrp="1" noChangeArrowheads="1"/>
          </p:cNvSpPr>
          <p:nvPr>
            <p:ph type="body" idx="4294967295"/>
          </p:nvPr>
        </p:nvSpPr>
        <p:spPr>
          <a:xfrm>
            <a:off x="609600" y="1555750"/>
            <a:ext cx="7913687" cy="4159250"/>
          </a:xfrm>
        </p:spPr>
        <p:txBody>
          <a:bodyPr/>
          <a:lstStyle/>
          <a:p>
            <a:r>
              <a:rPr lang="en-US" dirty="0">
                <a:latin typeface="Helvetica" charset="0"/>
                <a:ea typeface="MS PGothic" charset="0"/>
              </a:rPr>
              <a:t>A program that acts as an intermediary between a user of a computer and the computer hardware</a:t>
            </a:r>
          </a:p>
          <a:p>
            <a:r>
              <a:rPr lang="en-US" dirty="0">
                <a:latin typeface="Helvetica" charset="0"/>
                <a:ea typeface="MS PGothic" charset="0"/>
              </a:rPr>
              <a:t>Operating system goals:</a:t>
            </a:r>
          </a:p>
          <a:p>
            <a:pPr lvl="1"/>
            <a:r>
              <a:rPr lang="en-US" dirty="0">
                <a:latin typeface="Helvetica" charset="0"/>
                <a:ea typeface="MS PGothic" charset="0"/>
              </a:rPr>
              <a:t>Execute user programs and make solving user problems easier</a:t>
            </a:r>
          </a:p>
          <a:p>
            <a:pPr lvl="1"/>
            <a:r>
              <a:rPr lang="en-US" dirty="0">
                <a:latin typeface="Helvetica" charset="0"/>
                <a:ea typeface="MS PGothic" charset="0"/>
              </a:rPr>
              <a:t>Make the computer system convenient to use</a:t>
            </a:r>
          </a:p>
          <a:p>
            <a:pPr lvl="1"/>
            <a:r>
              <a:rPr lang="en-US" dirty="0">
                <a:latin typeface="Helvetica" charset="0"/>
                <a:ea typeface="MS PGothic" charset="0"/>
              </a:rPr>
              <a:t>Use the computer hardware in an efficient manner</a:t>
            </a:r>
          </a:p>
        </p:txBody>
      </p:sp>
    </p:spTree>
    <p:extLst>
      <p:ext uri="{BB962C8B-B14F-4D97-AF65-F5344CB8AC3E}">
        <p14:creationId xmlns:p14="http://schemas.microsoft.com/office/powerpoint/2010/main" val="1197048340"/>
      </p:ext>
    </p:extLst>
  </p:cSld>
  <p:clrMapOvr>
    <a:masterClrMapping/>
  </p:clrMapOvr>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lg"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lg"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70269</TotalTime>
  <Words>3914</Words>
  <Application>Microsoft Office PowerPoint</Application>
  <PresentationFormat>全屏显示(4:3)</PresentationFormat>
  <Paragraphs>453</Paragraphs>
  <Slides>63</Slides>
  <Notes>44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63</vt:i4>
      </vt:variant>
    </vt:vector>
  </HeadingPairs>
  <TitlesOfParts>
    <vt:vector size="73" baseType="lpstr">
      <vt:lpstr>Monotype Sorts</vt:lpstr>
      <vt:lpstr>Arial</vt:lpstr>
      <vt:lpstr>Courier New</vt:lpstr>
      <vt:lpstr>Helvetica</vt:lpstr>
      <vt:lpstr>Tahoma</vt:lpstr>
      <vt:lpstr>Times New Roman</vt:lpstr>
      <vt:lpstr>Verdana</vt:lpstr>
      <vt:lpstr>Webdings</vt:lpstr>
      <vt:lpstr>Wingdings</vt:lpstr>
      <vt:lpstr>Blueprint</vt:lpstr>
      <vt:lpstr>Course Overview</vt:lpstr>
      <vt:lpstr>Who am I?</vt:lpstr>
      <vt:lpstr>Course Logistics (1)</vt:lpstr>
      <vt:lpstr>Course Logistics (2)</vt:lpstr>
      <vt:lpstr>Paper Summary</vt:lpstr>
      <vt:lpstr>Paper Presentation</vt:lpstr>
      <vt:lpstr>Paper Presentation Cont’d</vt:lpstr>
      <vt:lpstr>PowerPoint 演示文稿</vt:lpstr>
      <vt:lpstr>What is an Operating System?</vt:lpstr>
      <vt:lpstr>Computer System Structure</vt:lpstr>
      <vt:lpstr>Four Components of a Computer System</vt:lpstr>
      <vt:lpstr>What Operating Systems Do</vt:lpstr>
      <vt:lpstr>Operating System Definition</vt:lpstr>
      <vt:lpstr>Operating System Definition (Cont.)</vt:lpstr>
      <vt:lpstr>Computer Startup</vt:lpstr>
      <vt:lpstr>Computer System Organization</vt:lpstr>
      <vt:lpstr>Computer-System Operation</vt:lpstr>
      <vt:lpstr>Common Functions of Interrupts</vt:lpstr>
      <vt:lpstr>Interrupt Handling</vt:lpstr>
      <vt:lpstr>Interrupt Timeline</vt:lpstr>
      <vt:lpstr>I/O Structure</vt:lpstr>
      <vt:lpstr>Storage Definitions and Notation Review</vt:lpstr>
      <vt:lpstr>Storage Structure</vt:lpstr>
      <vt:lpstr>Storage Hierarchy</vt:lpstr>
      <vt:lpstr>Storage-Device Hierarchy</vt:lpstr>
      <vt:lpstr>Caching</vt:lpstr>
      <vt:lpstr>Direct Memory Access Structure</vt:lpstr>
      <vt:lpstr>How a Modern Computer Works</vt:lpstr>
      <vt:lpstr>Computer-System Architecture</vt:lpstr>
      <vt:lpstr>Symmetric Multiprocessing Architecture</vt:lpstr>
      <vt:lpstr>A Dual-Core Design</vt:lpstr>
      <vt:lpstr>Clustered Systems</vt:lpstr>
      <vt:lpstr>Clustered Systems</vt:lpstr>
      <vt:lpstr>Operating System Structure</vt:lpstr>
      <vt:lpstr>PowerPoint 演示文稿</vt:lpstr>
      <vt:lpstr>Memory Layout for Multiprogrammed System</vt:lpstr>
      <vt:lpstr>Operating-System Operations</vt:lpstr>
      <vt:lpstr>Operating-System Operations (cont.)</vt:lpstr>
      <vt:lpstr>Transition from User to Kernel Mode</vt:lpstr>
      <vt:lpstr>Process Management</vt:lpstr>
      <vt:lpstr>Process Management Activities</vt:lpstr>
      <vt:lpstr>Memory Management</vt:lpstr>
      <vt:lpstr>Storage Management</vt:lpstr>
      <vt:lpstr>Mass-Storage Management</vt:lpstr>
      <vt:lpstr>Performance of Various Levels of Storage</vt:lpstr>
      <vt:lpstr>Migration of data “A” from Disk to Register</vt:lpstr>
      <vt:lpstr>I/O Subsystem</vt:lpstr>
      <vt:lpstr>Protection and Security</vt:lpstr>
      <vt:lpstr>Kernel Data Structures</vt:lpstr>
      <vt:lpstr>Kernel Data Structures</vt:lpstr>
      <vt:lpstr>Kernel Data Structures</vt:lpstr>
      <vt:lpstr>Computing Environments - Traditional</vt:lpstr>
      <vt:lpstr>Computing Environments - Mobile</vt:lpstr>
      <vt:lpstr>Computing Environments – Distributed</vt:lpstr>
      <vt:lpstr>Computing Environments – Client-Server</vt:lpstr>
      <vt:lpstr>Computing Environments - Peer-to-Peer</vt:lpstr>
      <vt:lpstr>Computing Environments - Virtualization</vt:lpstr>
      <vt:lpstr>Computing Environments - Virtualization</vt:lpstr>
      <vt:lpstr>Computing Environments - Virtualization</vt:lpstr>
      <vt:lpstr>Computing Environments – Cloud Computing</vt:lpstr>
      <vt:lpstr>Computing Environments – Cloud Computing</vt:lpstr>
      <vt:lpstr>Computing Environments – Real-Time Embedded Systems</vt:lpstr>
      <vt:lpstr>Open-Source Operating Systems</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Games and the Impossibility of Realizable Ideal Functionality</dc:title>
  <dc:creator>Ante Derek</dc:creator>
  <cp:lastModifiedBy>Song Li</cp:lastModifiedBy>
  <cp:revision>6928</cp:revision>
  <cp:lastPrinted>1998-03-10T18:42:22Z</cp:lastPrinted>
  <dcterms:created xsi:type="dcterms:W3CDTF">1997-09-07T20:51:32Z</dcterms:created>
  <dcterms:modified xsi:type="dcterms:W3CDTF">2023-11-12T08:15:16Z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1</vt:i4>
  </property>
  <property fmtid="{D5CDD505-2E9C-101B-9397-08002B2CF9AE}" pid="6" name="ScreenUsage">
    <vt:i4>1</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true</vt:bool>
  </property>
  <property fmtid="{D5CDD505-2E9C-101B-9397-08002B2CF9AE}" pid="11" name="DownloadIEButton">
    <vt:bool>true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3</vt:i4>
  </property>
  <property fmtid="{D5CDD505-2E9C-101B-9397-08002B2CF9AE}" pid="21" name="OutputDir">
    <vt:lpwstr>C:\Documents\cs242\notes\web-slides</vt:lpwstr>
  </property>
</Properties>
</file>