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560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  <p:sldId id="602" r:id="rId4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44" autoAdjust="0"/>
    <p:restoredTop sz="94624" autoAdjust="0"/>
  </p:normalViewPr>
  <p:slideViewPr>
    <p:cSldViewPr snapToObjects="1">
      <p:cViewPr varScale="1">
        <p:scale>
          <a:sx n="153" d="100"/>
          <a:sy n="153" d="100"/>
        </p:scale>
        <p:origin x="1926" y="15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C51DE6D-C699-8444-A623-FC414E6C423F}" type="slidenum">
              <a:rPr lang="en-US">
                <a:latin typeface="Helvetica" charset="0"/>
              </a:rPr>
              <a:pPr/>
              <a:t>12</a:t>
            </a:fld>
            <a:endParaRPr lang="en-US">
              <a:latin typeface="Helvetica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73592FA-FF8D-774A-BF7F-0244BBBB4B81}" type="slidenum">
              <a:rPr lang="en-US">
                <a:latin typeface="Helvetica" charset="0"/>
              </a:rPr>
              <a:pPr/>
              <a:t>13</a:t>
            </a:fld>
            <a:endParaRPr lang="en-US">
              <a:latin typeface="Helvetic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339631B-D6F3-884F-95D5-1BAD4E78907F}" type="slidenum">
              <a:rPr lang="en-US">
                <a:latin typeface="Helvetica" charset="0"/>
              </a:rPr>
              <a:pPr/>
              <a:t>14</a:t>
            </a:fld>
            <a:endParaRPr lang="en-US">
              <a:latin typeface="Helvetic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BB2CA17-306B-794A-B2B9-E4D66A277A86}" type="slidenum">
              <a:rPr lang="en-US">
                <a:latin typeface="Helvetica" charset="0"/>
              </a:rPr>
              <a:pPr/>
              <a:t>15</a:t>
            </a:fld>
            <a:endParaRPr lang="en-US">
              <a:latin typeface="Helvetic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57573D7-4742-5243-BF22-B055A78FAA73}" type="slidenum">
              <a:rPr lang="en-US">
                <a:latin typeface="Helvetica" charset="0"/>
              </a:rPr>
              <a:pPr/>
              <a:t>17</a:t>
            </a:fld>
            <a:endParaRPr lang="en-US">
              <a:latin typeface="Helvetic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300DA36-A54E-8247-888D-CF9F64B9B978}" type="slidenum">
              <a:rPr lang="en-US">
                <a:latin typeface="Helvetica" charset="0"/>
              </a:rPr>
              <a:pPr/>
              <a:t>23</a:t>
            </a:fld>
            <a:endParaRPr lang="en-US">
              <a:latin typeface="Helvetic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3951AB9-2D0E-A546-ACA5-F23A7AF4C7E8}" type="slidenum">
              <a:rPr lang="en-US">
                <a:latin typeface="Helvetica" charset="0"/>
              </a:rPr>
              <a:pPr/>
              <a:t>26</a:t>
            </a:fld>
            <a:endParaRPr lang="en-US">
              <a:latin typeface="Helvetic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2B5FF99-555E-6C48-BCA2-6AEEB0643EC4}" type="slidenum">
              <a:rPr lang="en-US">
                <a:latin typeface="Helvetica" charset="0"/>
              </a:rPr>
              <a:pPr/>
              <a:t>27</a:t>
            </a:fld>
            <a:endParaRPr lang="en-US">
              <a:latin typeface="Helvetic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4F8EC10-A00B-BF43-8A2C-78FCD60F9A18}" type="slidenum">
              <a:rPr lang="en-US">
                <a:latin typeface="Helvetica" charset="0"/>
              </a:rPr>
              <a:pPr/>
              <a:t>28</a:t>
            </a:fld>
            <a:endParaRPr lang="en-US">
              <a:latin typeface="Helvetic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7514924-794A-4949-AF47-EB574179C79F}" type="slidenum">
              <a:rPr lang="en-US">
                <a:latin typeface="Helvetica" charset="0"/>
              </a:rPr>
              <a:pPr/>
              <a:t>4</a:t>
            </a:fld>
            <a:endParaRPr lang="en-US">
              <a:latin typeface="Helvetica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7143EE3-37DC-E647-965B-1E4E2091BC9C}" type="slidenum">
              <a:rPr lang="en-US">
                <a:latin typeface="Helvetica" charset="0"/>
              </a:rPr>
              <a:pPr/>
              <a:t>29</a:t>
            </a:fld>
            <a:endParaRPr lang="en-US">
              <a:latin typeface="Helvetic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3AD9140-BFE2-CE4F-AF74-D5AE698580E2}" type="slidenum">
              <a:rPr lang="en-US">
                <a:latin typeface="Helvetica" charset="0"/>
              </a:rPr>
              <a:pPr/>
              <a:t>30</a:t>
            </a:fld>
            <a:endParaRPr lang="en-US">
              <a:latin typeface="Helvetic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9FD4A75-0617-BD48-93C5-1825353718D5}" type="slidenum">
              <a:rPr lang="en-US">
                <a:latin typeface="Helvetica" charset="0"/>
              </a:rPr>
              <a:pPr/>
              <a:t>31</a:t>
            </a:fld>
            <a:endParaRPr lang="en-US">
              <a:latin typeface="Helvetic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99829CD-E1D4-224E-B21F-108D00CE1A1F}" type="slidenum">
              <a:rPr lang="en-US">
                <a:latin typeface="Helvetica" charset="0"/>
              </a:rPr>
              <a:pPr/>
              <a:t>32</a:t>
            </a:fld>
            <a:endParaRPr lang="en-US">
              <a:latin typeface="Helvetica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E7265D0-5AA6-4949-816D-D68FE82678B0}" type="slidenum">
              <a:rPr lang="en-US">
                <a:latin typeface="Helvetica" charset="0"/>
              </a:rPr>
              <a:pPr/>
              <a:t>33</a:t>
            </a:fld>
            <a:endParaRPr lang="en-US">
              <a:latin typeface="Helvetica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CF09A61-C770-FD44-8A61-DD1533D6DF03}" type="slidenum">
              <a:rPr lang="en-US">
                <a:latin typeface="Helvetica" charset="0"/>
              </a:rPr>
              <a:pPr/>
              <a:t>34</a:t>
            </a:fld>
            <a:endParaRPr lang="en-US">
              <a:latin typeface="Helvetica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EFA06A8-A61E-FA41-96BE-0333AC73BB20}" type="slidenum">
              <a:rPr lang="en-US">
                <a:latin typeface="Helvetica" charset="0"/>
              </a:rPr>
              <a:pPr/>
              <a:t>35</a:t>
            </a:fld>
            <a:endParaRPr lang="en-US">
              <a:latin typeface="Helvetica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B3E5195-7B4A-6946-8DF1-0664A0C2EB38}" type="slidenum">
              <a:rPr lang="en-US">
                <a:latin typeface="Helvetica" charset="0"/>
              </a:rPr>
              <a:pPr/>
              <a:t>36</a:t>
            </a:fld>
            <a:endParaRPr lang="en-US">
              <a:latin typeface="Helvetica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C56EC33-7C6E-744D-A6BC-F086ECD04604}" type="slidenum">
              <a:rPr lang="en-US">
                <a:latin typeface="Helvetica" charset="0"/>
              </a:rPr>
              <a:pPr/>
              <a:t>37</a:t>
            </a:fld>
            <a:endParaRPr lang="en-US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B0E3D0D-5007-AE4C-B21E-A0749E3AFBE8}" type="slidenum">
              <a:rPr lang="en-US">
                <a:latin typeface="Helvetica" charset="0"/>
              </a:rPr>
              <a:pPr/>
              <a:t>38</a:t>
            </a:fld>
            <a:endParaRPr lang="en-US">
              <a:latin typeface="Helvetica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4146275" y="9143766"/>
            <a:ext cx="3188804" cy="47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021" tIns="47509" rIns="95021" bIns="47509" anchor="b"/>
          <a:lstStyle>
            <a:lvl1pPr defTabSz="8985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algn="r"/>
            <a:fld id="{C612C976-33D5-984A-A968-E572C9BCAB2C}" type="slidenum">
              <a:rPr lang="en-US" sz="1200">
                <a:latin typeface="Helvetica" charset="0"/>
              </a:rPr>
              <a:pPr algn="r"/>
              <a:t>39</a:t>
            </a:fld>
            <a:endParaRPr lang="en-US" sz="1200">
              <a:latin typeface="Helvetica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C817A51-76B0-C645-B462-404B22E75494}" type="slidenum">
              <a:rPr lang="en-US">
                <a:latin typeface="Helvetica" charset="0"/>
              </a:rPr>
              <a:pPr/>
              <a:t>40</a:t>
            </a:fld>
            <a:endParaRPr lang="en-US">
              <a:latin typeface="Helvetica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4C106BA-40D8-1F4E-A236-E12F331458A3}" type="slidenum">
              <a:rPr lang="en-US">
                <a:latin typeface="Helvetica" charset="0"/>
              </a:rPr>
              <a:pPr/>
              <a:t>41</a:t>
            </a:fld>
            <a:endParaRPr lang="en-US">
              <a:latin typeface="Helvetic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F7DCF69-1BC2-F34E-8754-F2AA7CD6A5F6}" type="slidenum">
              <a:rPr lang="en-US">
                <a:latin typeface="Helvetica" charset="0"/>
              </a:rPr>
              <a:pPr/>
              <a:t>43</a:t>
            </a:fld>
            <a:endParaRPr lang="en-US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F76E25A-7EEB-7442-8A67-E700573A12A2}" type="slidenum">
              <a:rPr lang="en-US">
                <a:latin typeface="Helvetica" charset="0"/>
              </a:rPr>
              <a:pPr/>
              <a:t>8</a:t>
            </a:fld>
            <a:endParaRPr lang="en-US">
              <a:latin typeface="Helvetic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3FAE0AA-C72F-214D-92C8-2868853EA943}" type="slidenum">
              <a:rPr lang="en-US">
                <a:latin typeface="Helvetica" charset="0"/>
              </a:rPr>
              <a:pPr/>
              <a:t>9</a:t>
            </a:fld>
            <a:endParaRPr lang="en-US">
              <a:latin typeface="Helvetica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75870FF-3300-E14F-BC3D-35235866510F}" type="slidenum">
              <a:rPr lang="en-US">
                <a:latin typeface="Helvetica" charset="0"/>
              </a:rPr>
              <a:pPr/>
              <a:t>10</a:t>
            </a:fld>
            <a:endParaRPr lang="en-US">
              <a:latin typeface="Helvetic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70662" indent="-296408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85634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59887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34141" indent="-237127" defTabSz="946861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60839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82648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56902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4031155" indent="-237127" defTabSz="94686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4662731-AA5C-C643-96BC-22C9419579AC}" type="slidenum">
              <a:rPr lang="en-US">
                <a:latin typeface="Helvetica" charset="0"/>
              </a:rPr>
              <a:pPr/>
              <a:t>11</a:t>
            </a:fld>
            <a:endParaRPr lang="en-US">
              <a:latin typeface="Helvetica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Thread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309938"/>
            <a:ext cx="5410200" cy="1752600"/>
          </a:xfrm>
        </p:spPr>
        <p:txBody>
          <a:bodyPr/>
          <a:lstStyle/>
          <a:p>
            <a:pPr algn="ctr"/>
            <a:r>
              <a:rPr lang="en-US" dirty="0"/>
              <a:t>Presenter: </a:t>
            </a:r>
            <a:r>
              <a:rPr lang="en-US" altLang="zh-CN" dirty="0"/>
              <a:t>Song 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6300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User Threads and Kernel Threads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458200" cy="4114800"/>
          </a:xfrm>
        </p:spPr>
        <p:txBody>
          <a:bodyPr/>
          <a:lstStyle/>
          <a:p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User threads</a:t>
            </a:r>
            <a:r>
              <a:rPr lang="en-US" sz="2400" dirty="0">
                <a:latin typeface="Helvetica" charset="0"/>
                <a:ea typeface="MS PGothic" charset="0"/>
              </a:rPr>
              <a:t> - management done by user-level threads library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Three primary thread libraries: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 POSIX </a:t>
            </a:r>
            <a:r>
              <a:rPr lang="en-US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Pthreads</a:t>
            </a:r>
            <a:endParaRPr lang="en-US" b="1" i="1" dirty="0">
              <a:solidFill>
                <a:srgbClr val="3366FF"/>
              </a:solidFill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 Windows threads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 Java threads</a:t>
            </a:r>
          </a:p>
          <a:p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Kernel threads </a:t>
            </a:r>
            <a:r>
              <a:rPr lang="en-US" sz="2400" dirty="0">
                <a:latin typeface="Helvetica" charset="0"/>
                <a:ea typeface="MS PGothic" charset="0"/>
              </a:rPr>
              <a:t>- Supported by the Kernel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Examples – virtually all general purpose operating systems, including: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Windows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Solaris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Linux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Tru64 UNIX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Mac OS X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9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Multithreading Models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Many-to-One</a:t>
            </a:r>
            <a:br>
              <a:rPr lang="en-US">
                <a:latin typeface="Helvetica" charset="0"/>
                <a:ea typeface="MS PGothic" charset="0"/>
              </a:rPr>
            </a:br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One-to-One</a:t>
            </a:r>
            <a:br>
              <a:rPr lang="en-US">
                <a:latin typeface="Helvetica" charset="0"/>
                <a:ea typeface="MS PGothic" charset="0"/>
              </a:rPr>
            </a:br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Many-to-Many</a:t>
            </a:r>
          </a:p>
          <a:p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3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Many-to-One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27075"/>
            <a:ext cx="5486400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Many user-level threads mapped to single kernel thread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thread blocking causes all to block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Multiple threads may not run in parallel on </a:t>
            </a:r>
            <a:r>
              <a:rPr lang="en-US" dirty="0" err="1">
                <a:latin typeface="Helvetica" charset="0"/>
                <a:ea typeface="MS PGothic" charset="0"/>
              </a:rPr>
              <a:t>muticore</a:t>
            </a:r>
            <a:r>
              <a:rPr lang="en-US" dirty="0">
                <a:latin typeface="Helvetica" charset="0"/>
                <a:ea typeface="MS PGothic" charset="0"/>
              </a:rPr>
              <a:t> system because only one may be in kernel at a time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Few systems currently use this model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Examples: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Solaris Green Threads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GNU Portable Threads</a:t>
            </a:r>
          </a:p>
        </p:txBody>
      </p:sp>
      <p:pic>
        <p:nvPicPr>
          <p:cNvPr id="16388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3997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07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One-to-One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38200"/>
            <a:ext cx="5772150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Each user-level thread maps to kernel thread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Creating a user-level thread creates a kernel thread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More concurrency than many-to-one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Number of threads per process sometimes restricted due to overhead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Examples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Windows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Linux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Solaris 9 and later</a:t>
            </a:r>
          </a:p>
        </p:txBody>
      </p:sp>
      <p:pic>
        <p:nvPicPr>
          <p:cNvPr id="17412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4572000"/>
            <a:ext cx="4475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44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Many-to-Many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51000"/>
            <a:ext cx="4448175" cy="44450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Allows many user level threads to be mapped to many kernel threads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Allows the  operating system to create a sufficient number of kernel threads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Solaris prior to version 9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Windows  with the </a:t>
            </a:r>
            <a:r>
              <a:rPr lang="en-US" i="1" dirty="0" err="1">
                <a:latin typeface="Helvetica" charset="0"/>
                <a:ea typeface="MS PGothic" charset="0"/>
              </a:rPr>
              <a:t>ThreadFiber</a:t>
            </a:r>
            <a:r>
              <a:rPr lang="en-US" dirty="0">
                <a:latin typeface="Helvetica" charset="0"/>
                <a:ea typeface="MS PGothic" charset="0"/>
              </a:rPr>
              <a:t> package</a:t>
            </a:r>
          </a:p>
        </p:txBody>
      </p:sp>
      <p:pic>
        <p:nvPicPr>
          <p:cNvPr id="18436" name="Picture 1" descr="4_0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2451100"/>
            <a:ext cx="31591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31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Two-level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411287"/>
            <a:ext cx="6450012" cy="4456113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Similar to M:M, except that it allows a user thread to be </a:t>
            </a:r>
            <a:r>
              <a:rPr lang="en-US" b="1" dirty="0">
                <a:latin typeface="Helvetica" charset="0"/>
                <a:ea typeface="MS PGothic" charset="0"/>
              </a:rPr>
              <a:t>bound</a:t>
            </a:r>
            <a:r>
              <a:rPr lang="en-US" dirty="0">
                <a:latin typeface="Helvetica" charset="0"/>
                <a:ea typeface="MS PGothic" charset="0"/>
              </a:rPr>
              <a:t> to kernel thread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Examples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IRIX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HP-UX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Tru64 UNIX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Solaris 8 and earlier</a:t>
            </a:r>
          </a:p>
        </p:txBody>
      </p:sp>
      <p:pic>
        <p:nvPicPr>
          <p:cNvPr id="19460" name="Picture 1" descr="4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52700"/>
            <a:ext cx="3778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96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Thread Libraries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6559550" cy="4530725"/>
          </a:xfrm>
        </p:spPr>
        <p:txBody>
          <a:bodyPr/>
          <a:lstStyle/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Thread library</a:t>
            </a:r>
            <a:r>
              <a:rPr lang="en-US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provides programmer with API for creating and managing threads</a:t>
            </a:r>
          </a:p>
          <a:p>
            <a:r>
              <a:rPr lang="en-US">
                <a:latin typeface="Helvetica" charset="0"/>
                <a:ea typeface="MS PGothic" charset="0"/>
              </a:rPr>
              <a:t>Two primary ways of implementing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Library entirely in user space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Kernel-level library supported by the OS</a:t>
            </a:r>
          </a:p>
        </p:txBody>
      </p:sp>
    </p:spTree>
    <p:extLst>
      <p:ext uri="{BB962C8B-B14F-4D97-AF65-F5344CB8AC3E}">
        <p14:creationId xmlns:p14="http://schemas.microsoft.com/office/powerpoint/2010/main" val="346649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Pthreads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016750" cy="4465637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May be provided either as user-level or kernel-level</a:t>
            </a:r>
          </a:p>
          <a:p>
            <a:r>
              <a:rPr lang="en-US">
                <a:latin typeface="Helvetica" charset="0"/>
                <a:ea typeface="MS PGothic" charset="0"/>
              </a:rPr>
              <a:t>A POSIX standard (IEEE 1003.1c) API for thread creation and synchronization</a:t>
            </a:r>
          </a:p>
          <a:p>
            <a:r>
              <a:rPr lang="en-US" b="1" i="1">
                <a:latin typeface="Helvetica" charset="0"/>
                <a:ea typeface="MS PGothic" charset="0"/>
              </a:rPr>
              <a:t>Specification</a:t>
            </a:r>
            <a:r>
              <a:rPr lang="en-US">
                <a:latin typeface="Helvetica" charset="0"/>
                <a:ea typeface="MS PGothic" charset="0"/>
              </a:rPr>
              <a:t>, not </a:t>
            </a:r>
            <a:r>
              <a:rPr lang="en-US" b="1" i="1">
                <a:latin typeface="Helvetica" charset="0"/>
                <a:ea typeface="MS PGothic" charset="0"/>
              </a:rPr>
              <a:t>implementation</a:t>
            </a:r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API specifies behavior of the thread library, implementation is up to development of the library</a:t>
            </a:r>
          </a:p>
          <a:p>
            <a:r>
              <a:rPr lang="en-US">
                <a:latin typeface="Helvetica" charset="0"/>
                <a:ea typeface="MS PGothic" charset="0"/>
              </a:rPr>
              <a:t>Common in UNIX operating systems (Solaris, Linux, Mac OS X)</a:t>
            </a: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3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Pthreads Example</a:t>
            </a:r>
          </a:p>
        </p:txBody>
      </p:sp>
      <p:pic>
        <p:nvPicPr>
          <p:cNvPr id="22531" name="Picture 1" descr="Screen Shot 2012-12-04 at 8.50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090613"/>
            <a:ext cx="6529388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Pthreads Example (Cont.)</a:t>
            </a:r>
          </a:p>
        </p:txBody>
      </p:sp>
      <p:pic>
        <p:nvPicPr>
          <p:cNvPr id="2355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995363"/>
            <a:ext cx="5795962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11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Motivation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880350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Most modern applications are multithreaded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Threads run within application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Multiple tasks with the application can be implemented by separate threads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Update display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Fetch data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Spell checking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Answer a network request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Process creation is heavy-weight while thread creation is light-weight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Can simplify code, increase efficiency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Kernels are generally multithreaded</a:t>
            </a:r>
          </a:p>
        </p:txBody>
      </p:sp>
    </p:spTree>
    <p:extLst>
      <p:ext uri="{BB962C8B-B14F-4D97-AF65-F5344CB8AC3E}">
        <p14:creationId xmlns:p14="http://schemas.microsoft.com/office/powerpoint/2010/main" val="1867892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23938" y="176213"/>
            <a:ext cx="7793037" cy="576262"/>
          </a:xfrm>
        </p:spPr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Pthreads Code for Joining 10 Threads</a:t>
            </a:r>
          </a:p>
        </p:txBody>
      </p:sp>
      <p:pic>
        <p:nvPicPr>
          <p:cNvPr id="2457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447800"/>
            <a:ext cx="54387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017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20700" y="261938"/>
            <a:ext cx="9309100" cy="576262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Windows  Multithreaded C Program</a:t>
            </a:r>
          </a:p>
        </p:txBody>
      </p:sp>
      <p:pic>
        <p:nvPicPr>
          <p:cNvPr id="25603" name="Picture 1" descr="Screen Shot 2012-12-04 at 9.0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939800"/>
            <a:ext cx="5307012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8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300163" y="176213"/>
            <a:ext cx="7780337" cy="576262"/>
          </a:xfrm>
        </p:spPr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Windows  Multithreaded C Program (Cont.)</a:t>
            </a:r>
          </a:p>
        </p:txBody>
      </p:sp>
      <p:pic>
        <p:nvPicPr>
          <p:cNvPr id="26627" name="Picture 1" descr="Screen Shot 2012-12-04 at 9.0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196975"/>
            <a:ext cx="6523037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137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Java Threads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1213" y="1231900"/>
            <a:ext cx="7031037" cy="37465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Java threads are managed by the JVM</a:t>
            </a:r>
          </a:p>
          <a:p>
            <a:r>
              <a:rPr lang="en-US">
                <a:latin typeface="Helvetica" charset="0"/>
                <a:ea typeface="MS PGothic" charset="0"/>
              </a:rPr>
              <a:t>Typically implemented using the threads model provided by underlying OS</a:t>
            </a:r>
          </a:p>
          <a:p>
            <a:r>
              <a:rPr lang="en-US">
                <a:latin typeface="Helvetica" charset="0"/>
                <a:ea typeface="MS PGothic" charset="0"/>
              </a:rPr>
              <a:t>Java threads may be created by:</a:t>
            </a:r>
            <a:br>
              <a:rPr lang="en-US">
                <a:latin typeface="Helvetica" charset="0"/>
                <a:ea typeface="MS PGothic" charset="0"/>
              </a:rPr>
            </a:br>
            <a:endParaRPr lang="en-US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</a:rPr>
              <a:t>Extending Thread class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Implementing the Runnable interface</a:t>
            </a:r>
            <a:br>
              <a:rPr lang="en-US">
                <a:latin typeface="Helvetica" charset="0"/>
                <a:ea typeface="MS PGothic" charset="0"/>
              </a:rPr>
            </a:br>
            <a:endParaRPr lang="en-US">
              <a:latin typeface="Helvetica" charset="0"/>
              <a:ea typeface="MS PGothic" charset="0"/>
            </a:endParaRPr>
          </a:p>
        </p:txBody>
      </p:sp>
      <p:pic>
        <p:nvPicPr>
          <p:cNvPr id="27652" name="Picture 1" descr="Screen Shot 2012-12-04 at 9.09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05200"/>
            <a:ext cx="37734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51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Java Multithreaded Program</a:t>
            </a:r>
          </a:p>
        </p:txBody>
      </p:sp>
      <p:pic>
        <p:nvPicPr>
          <p:cNvPr id="286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877888"/>
            <a:ext cx="4202113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464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28601" y="163513"/>
            <a:ext cx="8686800" cy="576262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Java Multithreaded Program (Cont.)</a:t>
            </a: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66775"/>
            <a:ext cx="7456488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424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Implicit Threading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38200"/>
            <a:ext cx="6889750" cy="4478337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Growing in popularity as numbers of threads increase, program correctness more difficult with explicit threads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Creation and management of threads done by compilers and run-time libraries rather than programmers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Three methods explored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Thread Pools</a:t>
            </a:r>
          </a:p>
          <a:p>
            <a:pPr lvl="1"/>
            <a:r>
              <a:rPr lang="en-US" dirty="0" err="1">
                <a:latin typeface="Helvetica" charset="0"/>
                <a:ea typeface="MS PGothic" charset="0"/>
              </a:rPr>
              <a:t>OpenMP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Grand Central Dispatch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Other methods include Microsoft Threading Building Blocks (TBB),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MS PGothic" charset="0"/>
                <a:cs typeface="Courier New" charset="0"/>
              </a:rPr>
              <a:t>java.util.concurrent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2955879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Thread Pools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27063"/>
            <a:ext cx="8610600" cy="4478337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Create a number of threads in a pool where they await work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Advantages: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Usually slightly faster to service a request with an existing thread than create a new thread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Allows the number of threads in the application(s) to be bound to the size of the pool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Separating task to be performed from mechanics of creating task allows different strategies for running task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i.e., Tasks could be scheduled to run periodically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Windows API supports thread pools:</a:t>
            </a:r>
          </a:p>
        </p:txBody>
      </p:sp>
      <p:pic>
        <p:nvPicPr>
          <p:cNvPr id="31748" name="Picture 1" descr="Screen Shot 2012-12-04 at 9.1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93" y="5434012"/>
            <a:ext cx="6438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77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OpenMP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92188"/>
            <a:ext cx="3560763" cy="4478337"/>
          </a:xfrm>
        </p:spPr>
        <p:txBody>
          <a:bodyPr/>
          <a:lstStyle/>
          <a:p>
            <a:r>
              <a:rPr lang="en-US" sz="1600">
                <a:latin typeface="Helvetica" charset="0"/>
                <a:ea typeface="MS PGothic" charset="0"/>
              </a:rPr>
              <a:t>Set of compiler directives and an API for C, C++, FORTRAN </a:t>
            </a:r>
          </a:p>
          <a:p>
            <a:r>
              <a:rPr lang="en-US" sz="1600">
                <a:latin typeface="Helvetica" charset="0"/>
                <a:ea typeface="MS PGothic" charset="0"/>
              </a:rPr>
              <a:t>Provides support for parallel programming in shared-memory environments</a:t>
            </a:r>
          </a:p>
          <a:p>
            <a:r>
              <a:rPr lang="en-US" sz="1600">
                <a:latin typeface="Helvetica" charset="0"/>
                <a:ea typeface="MS PGothic" charset="0"/>
              </a:rPr>
              <a:t>Identifies </a:t>
            </a:r>
            <a:r>
              <a:rPr lang="en-US" sz="1600" b="1">
                <a:solidFill>
                  <a:srgbClr val="3366FF"/>
                </a:solidFill>
                <a:latin typeface="Helvetica" charset="0"/>
                <a:ea typeface="MS PGothic" charset="0"/>
              </a:rPr>
              <a:t>parallel regions </a:t>
            </a:r>
            <a:r>
              <a:rPr lang="en-US" sz="1600">
                <a:latin typeface="Helvetica" charset="0"/>
                <a:ea typeface="MS PGothic" charset="0"/>
              </a:rPr>
              <a:t>– blocks of code that can run in parallel</a:t>
            </a:r>
          </a:p>
          <a:p>
            <a:pPr>
              <a:buFont typeface="Monotype Sorts" charset="0"/>
              <a:buNone/>
            </a:pPr>
            <a:r>
              <a:rPr lang="en-US" sz="1600" b="1">
                <a:latin typeface="Courier New" charset="0"/>
                <a:ea typeface="MS PGothic" charset="0"/>
                <a:cs typeface="Courier New" charset="0"/>
              </a:rPr>
              <a:t>#pragma omp parallel </a:t>
            </a:r>
          </a:p>
          <a:p>
            <a:pPr>
              <a:buFont typeface="Monotype Sorts" charset="0"/>
              <a:buNone/>
            </a:pPr>
            <a:r>
              <a:rPr lang="en-US" sz="1600">
                <a:latin typeface="Helvetica" charset="0"/>
                <a:ea typeface="MS PGothic" charset="0"/>
              </a:rPr>
              <a:t>Create as many threads as there are cores</a:t>
            </a:r>
          </a:p>
          <a:p>
            <a:pPr>
              <a:buFont typeface="Monotype Sorts" charset="0"/>
              <a:buNone/>
            </a:pPr>
            <a:r>
              <a:rPr lang="da-DK" sz="1600" b="1">
                <a:latin typeface="Courier New" charset="0"/>
                <a:ea typeface="MS PGothic" charset="0"/>
                <a:cs typeface="Courier New" charset="0"/>
              </a:rPr>
              <a:t>#pragma omp parallel for for(i=0;i&lt;N;i++) { </a:t>
            </a:r>
          </a:p>
          <a:p>
            <a:pPr>
              <a:buFont typeface="Monotype Sorts" charset="0"/>
              <a:buNone/>
            </a:pPr>
            <a:r>
              <a:rPr lang="da-DK" sz="1600" b="1">
                <a:latin typeface="Courier New" charset="0"/>
                <a:ea typeface="MS PGothic" charset="0"/>
                <a:cs typeface="Courier New" charset="0"/>
              </a:rPr>
              <a:t>    c[i] = a[i] + b[i]; </a:t>
            </a:r>
          </a:p>
          <a:p>
            <a:pPr>
              <a:buFont typeface="Monotype Sorts" charset="0"/>
              <a:buNone/>
            </a:pPr>
            <a:r>
              <a:rPr lang="da-DK" sz="1600" b="1">
                <a:latin typeface="Courier New" charset="0"/>
                <a:ea typeface="MS PGothic" charset="0"/>
                <a:cs typeface="Courier New" charset="0"/>
              </a:rPr>
              <a:t>} </a:t>
            </a:r>
          </a:p>
          <a:p>
            <a:pPr>
              <a:buFont typeface="Monotype Sorts" charset="0"/>
              <a:buNone/>
            </a:pPr>
            <a:r>
              <a:rPr lang="en-US" sz="1600">
                <a:latin typeface="Helvetica" charset="0"/>
                <a:ea typeface="MS PGothic" charset="0"/>
              </a:rPr>
              <a:t>Run for loop in parallel</a:t>
            </a:r>
          </a:p>
          <a:p>
            <a:endParaRPr lang="en-US">
              <a:latin typeface="Helvetica" charset="0"/>
              <a:ea typeface="MS PGothic" charset="0"/>
            </a:endParaRPr>
          </a:p>
        </p:txBody>
      </p:sp>
      <p:pic>
        <p:nvPicPr>
          <p:cNvPr id="3277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473200"/>
            <a:ext cx="44831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985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1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Grand Central Dispatch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87450"/>
            <a:ext cx="7224712" cy="4478338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Apple technology for Mac OS X and iOS operating systems</a:t>
            </a:r>
          </a:p>
          <a:p>
            <a:r>
              <a:rPr lang="en-US">
                <a:latin typeface="Helvetica" charset="0"/>
                <a:ea typeface="MS PGothic" charset="0"/>
              </a:rPr>
              <a:t>Extensions to C, C++ languages, API, and run-time library</a:t>
            </a:r>
          </a:p>
          <a:p>
            <a:r>
              <a:rPr lang="en-US">
                <a:latin typeface="Helvetica" charset="0"/>
                <a:ea typeface="MS PGothic" charset="0"/>
              </a:rPr>
              <a:t>Allows identification of parallel sections</a:t>
            </a:r>
          </a:p>
          <a:p>
            <a:r>
              <a:rPr lang="en-US">
                <a:latin typeface="Helvetica" charset="0"/>
                <a:ea typeface="MS PGothic" charset="0"/>
              </a:rPr>
              <a:t>Manages most of the details of threading</a:t>
            </a:r>
          </a:p>
          <a:p>
            <a:r>
              <a:rPr lang="en-US">
                <a:latin typeface="Helvetica" charset="0"/>
                <a:ea typeface="MS PGothic" charset="0"/>
              </a:rPr>
              <a:t>Block is in “^{ }” -   </a:t>
            </a:r>
            <a:r>
              <a:rPr lang="ro-RO" b="1">
                <a:latin typeface="Courier New" charset="0"/>
                <a:ea typeface="MS PGothic" charset="0"/>
                <a:cs typeface="Courier New" charset="0"/>
              </a:rPr>
              <a:t>ˆ{ printf("I am a block"); } </a:t>
            </a:r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Blocks placed in dispatch queue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Assigned to available thread in thread pool when removed from queue</a:t>
            </a:r>
          </a:p>
        </p:txBody>
      </p:sp>
    </p:spTree>
    <p:extLst>
      <p:ext uri="{BB962C8B-B14F-4D97-AF65-F5344CB8AC3E}">
        <p14:creationId xmlns:p14="http://schemas.microsoft.com/office/powerpoint/2010/main" val="71794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885825" y="1635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Multithreaded Server Architecture</a:t>
            </a:r>
          </a:p>
        </p:txBody>
      </p:sp>
      <p:pic>
        <p:nvPicPr>
          <p:cNvPr id="7171" name="Picture 1" descr="4_0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914525"/>
            <a:ext cx="63976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789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Grand Central Dispatch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203325"/>
            <a:ext cx="7250112" cy="4478338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Two types of dispatch queues: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serial – blocks removed in FIFO order, queue is per process, called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main queue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Programmers can create additional serial queues within program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concurrent – removed in FIFO order but several may be removed at a time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Three system wide queues with priorities low, default, high</a:t>
            </a:r>
          </a:p>
          <a:p>
            <a:pPr lvl="2"/>
            <a:endParaRPr lang="en-US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</p:txBody>
      </p:sp>
      <p:pic>
        <p:nvPicPr>
          <p:cNvPr id="3482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3525"/>
            <a:ext cx="5511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934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Threading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43000"/>
            <a:ext cx="7351712" cy="448310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Semantics of </a:t>
            </a:r>
            <a:r>
              <a:rPr lang="en-US" b="1">
                <a:latin typeface="Helvetica" charset="0"/>
                <a:ea typeface="MS PGothic" charset="0"/>
              </a:rPr>
              <a:t>fork()</a:t>
            </a:r>
            <a:r>
              <a:rPr lang="en-US">
                <a:latin typeface="Helvetica" charset="0"/>
                <a:ea typeface="MS PGothic" charset="0"/>
              </a:rPr>
              <a:t> and </a:t>
            </a:r>
            <a:r>
              <a:rPr lang="en-US" b="1">
                <a:latin typeface="Helvetica" charset="0"/>
                <a:ea typeface="MS PGothic" charset="0"/>
              </a:rPr>
              <a:t>exec()</a:t>
            </a:r>
            <a:r>
              <a:rPr lang="en-US">
                <a:latin typeface="Helvetica" charset="0"/>
                <a:ea typeface="MS PGothic" charset="0"/>
              </a:rPr>
              <a:t> system calls</a:t>
            </a:r>
            <a:endParaRPr lang="en-US" sz="8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Signal handling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Synchronous and asynchronous</a:t>
            </a:r>
            <a:endParaRPr lang="en-US" sz="8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Thread cancellation of target thread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Asynchronous or deferred</a:t>
            </a:r>
            <a:endParaRPr lang="en-US" sz="8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Thread-local storage</a:t>
            </a:r>
          </a:p>
          <a:p>
            <a:r>
              <a:rPr lang="en-US">
                <a:latin typeface="Helvetica" charset="0"/>
                <a:ea typeface="MS PGothic" charset="0"/>
              </a:rPr>
              <a:t>Scheduler Activations</a:t>
            </a:r>
          </a:p>
          <a:p>
            <a:endParaRPr lang="en-US" sz="80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sz="80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4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76213"/>
            <a:ext cx="75692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Semantics of fork() and exec()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597650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Does 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fork()</a:t>
            </a:r>
            <a:r>
              <a:rPr lang="en-US">
                <a:latin typeface="Helvetica" charset="0"/>
                <a:ea typeface="MS PGothic" charset="0"/>
              </a:rPr>
              <a:t>duplicate only the calling thread or all threads?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Some UNIXes have two versions of fork</a:t>
            </a:r>
          </a:p>
          <a:p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exec() </a:t>
            </a:r>
            <a:r>
              <a:rPr lang="en-US">
                <a:latin typeface="Helvetica" charset="0"/>
                <a:ea typeface="MS PGothic" charset="0"/>
              </a:rPr>
              <a:t>usually works as normal – replace the running process including all threads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946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188913"/>
            <a:ext cx="75184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Signal Handling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46175"/>
            <a:ext cx="7707312" cy="5156200"/>
          </a:xfrm>
        </p:spPr>
        <p:txBody>
          <a:bodyPr/>
          <a:lstStyle/>
          <a:p>
            <a:pPr marL="380048" indent="-380048"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Signals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 marL="380048" indent="-380048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signal handler</a:t>
            </a:r>
            <a:r>
              <a:rPr lang="en-US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 marL="380048" indent="-380048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default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  <p:extLst>
      <p:ext uri="{BB962C8B-B14F-4D97-AF65-F5344CB8AC3E}">
        <p14:creationId xmlns:p14="http://schemas.microsoft.com/office/powerpoint/2010/main" val="1824074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400" y="188913"/>
            <a:ext cx="75184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Signal Handling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46175"/>
            <a:ext cx="6742112" cy="5156200"/>
          </a:xfrm>
        </p:spPr>
        <p:txBody>
          <a:bodyPr/>
          <a:lstStyle/>
          <a:p>
            <a:pPr marL="380048" indent="-380048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780098" lvl="1" indent="-380048"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marL="798989" lvl="1" indent="-342265"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marL="798989" lvl="1" indent="-342265"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marL="798989" lvl="1" indent="-342265"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  <p:extLst>
      <p:ext uri="{BB962C8B-B14F-4D97-AF65-F5344CB8AC3E}">
        <p14:creationId xmlns:p14="http://schemas.microsoft.com/office/powerpoint/2010/main" val="2290647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605712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Thread Cancellation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46175"/>
            <a:ext cx="7405687" cy="4430713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Terminating a thread before it has finished</a:t>
            </a:r>
          </a:p>
          <a:p>
            <a:r>
              <a:rPr lang="en-US">
                <a:latin typeface="Helvetica" charset="0"/>
                <a:ea typeface="MS PGothic" charset="0"/>
              </a:rPr>
              <a:t>Thread to be canceled is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target thread</a:t>
            </a:r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Two general approaches: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Asynchronous cancellation</a:t>
            </a:r>
            <a:r>
              <a:rPr lang="en-US">
                <a:latin typeface="Helvetica" charset="0"/>
                <a:ea typeface="MS PGothic" charset="0"/>
              </a:rPr>
              <a:t> terminates the target thread immediately</a:t>
            </a:r>
          </a:p>
          <a:p>
            <a:pPr lvl="1"/>
            <a:r>
              <a:rPr lang="en-US" b="1">
                <a:latin typeface="Helvetica" charset="0"/>
                <a:ea typeface="MS PGothic" charset="0"/>
              </a:rPr>
              <a:t>Deferred cancellation</a:t>
            </a:r>
            <a:r>
              <a:rPr lang="en-US">
                <a:latin typeface="Helvetica" charset="0"/>
                <a:ea typeface="MS PGothic" charset="0"/>
              </a:rPr>
              <a:t> allows the target thread to periodically check if it should be cancelled</a:t>
            </a:r>
          </a:p>
          <a:p>
            <a:r>
              <a:rPr lang="en-US">
                <a:latin typeface="Helvetica" charset="0"/>
                <a:ea typeface="MS PGothic" charset="0"/>
              </a:rPr>
              <a:t>Pthread code to create and cancel a thread:</a:t>
            </a: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  <a:p>
            <a:pPr lvl="1"/>
            <a:endParaRPr lang="en-US">
              <a:latin typeface="Helvetica" charset="0"/>
              <a:ea typeface="MS PGothic" charset="0"/>
            </a:endParaRP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24400"/>
            <a:ext cx="38782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684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76213"/>
            <a:ext cx="7605712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Thread Cancellation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609600"/>
            <a:ext cx="7208837" cy="4962525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sz="2400" dirty="0">
                <a:cs typeface="ＭＳ Ｐゴシック" charset="-128"/>
              </a:rPr>
              <a:t>Invoking thread cancellation requests cancellation, but actual cancellation depends on thread state</a:t>
            </a:r>
          </a:p>
          <a:p>
            <a:pPr marL="0" indent="0">
              <a:buNone/>
              <a:defRPr/>
            </a:pPr>
            <a:endParaRPr lang="en-US" altLang="en-US" sz="2400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sz="2400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sz="2400" dirty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sz="2400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sz="2400" dirty="0">
                <a:cs typeface="ＭＳ Ｐゴシック" charset="-128"/>
              </a:rPr>
              <a:t>Default type is deferred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3366FF"/>
                </a:solidFill>
              </a:rPr>
              <a:t>cancellation point</a:t>
            </a:r>
          </a:p>
          <a:p>
            <a:pPr lvl="2">
              <a:buFont typeface="Webdings" pitchFamily="18" charset="2"/>
              <a:buChar char="4"/>
              <a:defRPr/>
            </a:pPr>
            <a:r>
              <a:rPr lang="en-US" altLang="en-US" sz="2400" dirty="0"/>
              <a:t>I.e. </a:t>
            </a:r>
            <a:r>
              <a:rPr lang="en-US" altLang="en-US" sz="2400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sz="2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Font typeface="Webdings" pitchFamily="18" charset="2"/>
              <a:buChar char="4"/>
              <a:defRPr/>
            </a:pPr>
            <a:r>
              <a:rPr lang="en-US" altLang="en-US" sz="2400" dirty="0"/>
              <a:t>Then </a:t>
            </a:r>
            <a:r>
              <a:rPr lang="en-US" altLang="en-US" sz="2400" b="1" dirty="0">
                <a:solidFill>
                  <a:srgbClr val="3366FF"/>
                </a:solidFill>
              </a:rPr>
              <a:t>cleanup handler </a:t>
            </a:r>
            <a:r>
              <a:rPr lang="en-US" altLang="en-US" sz="2400" dirty="0"/>
              <a:t>is invoked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sz="2400" dirty="0">
                <a:cs typeface="ＭＳ Ｐゴシック" charset="-128"/>
              </a:rPr>
              <a:t>On Linux systems, thread cancellation is handled through signals</a:t>
            </a: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1825625"/>
            <a:ext cx="5054600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55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Thread-Local Storage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927850" cy="4478337"/>
          </a:xfrm>
        </p:spPr>
        <p:txBody>
          <a:bodyPr/>
          <a:lstStyle/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Thread-local storage 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TLS</a:t>
            </a:r>
            <a:r>
              <a:rPr lang="en-US">
                <a:latin typeface="Helvetica" charset="0"/>
                <a:ea typeface="MS PGothic" charset="0"/>
              </a:rPr>
              <a:t>) allows each thread to have its own copy of data</a:t>
            </a:r>
          </a:p>
          <a:p>
            <a:r>
              <a:rPr lang="en-US">
                <a:latin typeface="Helvetica" charset="0"/>
                <a:ea typeface="MS PGothic" charset="0"/>
              </a:rPr>
              <a:t>Useful when you do not have control over the thread creation process (i.e., when using a thread pool)</a:t>
            </a:r>
          </a:p>
          <a:p>
            <a:r>
              <a:rPr lang="en-US">
                <a:latin typeface="Helvetica" charset="0"/>
                <a:ea typeface="MS PGothic" charset="0"/>
              </a:rPr>
              <a:t>Different from local variables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Local variables visible only during single function invocation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TLS visible across function invocations</a:t>
            </a:r>
          </a:p>
          <a:p>
            <a:r>
              <a:rPr lang="en-US">
                <a:latin typeface="Helvetica" charset="0"/>
                <a:ea typeface="MS PGothic" charset="0"/>
              </a:rPr>
              <a:t>Similar to 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static</a:t>
            </a:r>
            <a:r>
              <a:rPr lang="en-US">
                <a:latin typeface="Helvetica" charset="0"/>
                <a:ea typeface="MS PGothic" charset="0"/>
              </a:rPr>
              <a:t> data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TLS is unique to each thread</a:t>
            </a:r>
          </a:p>
        </p:txBody>
      </p:sp>
    </p:spTree>
    <p:extLst>
      <p:ext uri="{BB962C8B-B14F-4D97-AF65-F5344CB8AC3E}">
        <p14:creationId xmlns:p14="http://schemas.microsoft.com/office/powerpoint/2010/main" val="891679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463" y="163513"/>
            <a:ext cx="7526337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Scheduler Activations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17588"/>
            <a:ext cx="8382000" cy="4964112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Both M:M and Two-level models require communication to maintain the appropriate number of kernel threads allocated to the application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Typically use an intermediate data structure between user and kernel threads – 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lightweight process </a:t>
            </a:r>
            <a:r>
              <a:rPr lang="en-US" sz="2400" dirty="0">
                <a:latin typeface="Helvetica" charset="0"/>
                <a:ea typeface="MS PGothic" charset="0"/>
              </a:rPr>
              <a:t>(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LWP</a:t>
            </a:r>
            <a:r>
              <a:rPr lang="en-US" sz="2400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Appears to be a virtual processor on which process can schedule user thread to run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Each LWP attached to kernel thread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How many LWPs to create?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Scheduler activations provide </a:t>
            </a:r>
            <a:r>
              <a:rPr lang="en-US" sz="2400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upcalls</a:t>
            </a:r>
            <a:r>
              <a:rPr lang="en-US" sz="24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- a communication mechanism from the kernel to the </a:t>
            </a:r>
            <a:r>
              <a:rPr lang="en-US" sz="2400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upcall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handler </a:t>
            </a:r>
            <a:r>
              <a:rPr lang="en-US" sz="2400" dirty="0">
                <a:latin typeface="Helvetica" charset="0"/>
                <a:ea typeface="MS PGothic" charset="0"/>
              </a:rPr>
              <a:t>in the thread library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This communication allows an application to maintain the correct number kernel threads</a:t>
            </a:r>
          </a:p>
        </p:txBody>
      </p:sp>
    </p:spTree>
    <p:extLst>
      <p:ext uri="{BB962C8B-B14F-4D97-AF65-F5344CB8AC3E}">
        <p14:creationId xmlns:p14="http://schemas.microsoft.com/office/powerpoint/2010/main" val="1887598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163513"/>
            <a:ext cx="7673975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Operating System Examples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469188" cy="44926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Windows Threads</a:t>
            </a:r>
          </a:p>
          <a:p>
            <a:r>
              <a:rPr lang="en-US">
                <a:latin typeface="Helvetica" charset="0"/>
                <a:ea typeface="MS PGothic" charset="0"/>
              </a:rPr>
              <a:t>Linux Threads</a:t>
            </a:r>
          </a:p>
        </p:txBody>
      </p:sp>
    </p:spTree>
    <p:extLst>
      <p:ext uri="{BB962C8B-B14F-4D97-AF65-F5344CB8AC3E}">
        <p14:creationId xmlns:p14="http://schemas.microsoft.com/office/powerpoint/2010/main" val="362796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830262"/>
            <a:ext cx="6951662" cy="312738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Benefits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565275"/>
            <a:ext cx="7207250" cy="4530725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PGothic" charset="0"/>
              </a:rPr>
              <a:t>Responsiveness – </a:t>
            </a:r>
            <a:r>
              <a:rPr lang="en-US" dirty="0">
                <a:latin typeface="Helvetica" charset="0"/>
                <a:ea typeface="MS PGothic" charset="0"/>
              </a:rPr>
              <a:t>may allow continued execution if part of process is blocked, especially important for user interfaces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Resource Sharing – </a:t>
            </a:r>
            <a:r>
              <a:rPr lang="en-US" dirty="0">
                <a:latin typeface="Helvetica" charset="0"/>
                <a:ea typeface="MS PGothic" charset="0"/>
              </a:rPr>
              <a:t>threads share resources of process, easier than shared memory or message passing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Economy – </a:t>
            </a:r>
            <a:r>
              <a:rPr lang="en-US" dirty="0">
                <a:latin typeface="Helvetica" charset="0"/>
                <a:ea typeface="MS PGothic" charset="0"/>
              </a:rPr>
              <a:t>cheaper than process creation, thread switching lower overhead than context switching</a:t>
            </a:r>
          </a:p>
          <a:p>
            <a:r>
              <a:rPr lang="en-US" b="1" dirty="0">
                <a:latin typeface="Helvetica" charset="0"/>
                <a:ea typeface="MS PGothic" charset="0"/>
              </a:rPr>
              <a:t>Scalability – </a:t>
            </a:r>
            <a:r>
              <a:rPr lang="en-US" dirty="0">
                <a:latin typeface="Helvetica" charset="0"/>
                <a:ea typeface="MS PGothic" charset="0"/>
              </a:rPr>
              <a:t>process can take advantage of multiprocessor architectures</a:t>
            </a:r>
            <a:br>
              <a:rPr lang="en-US" dirty="0">
                <a:latin typeface="Helvetica" charset="0"/>
                <a:ea typeface="MS PGothic" charset="0"/>
              </a:rPr>
            </a:br>
            <a:endParaRPr lang="en-US" dirty="0">
              <a:latin typeface="Helvetica" charset="0"/>
              <a:ea typeface="MS PGothic" charset="0"/>
            </a:endParaRPr>
          </a:p>
          <a:p>
            <a:endParaRPr lang="en-US" b="1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1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Windows Threads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30300"/>
            <a:ext cx="8062912" cy="5141913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Windows implements the Windows API – primary API for Win 98, Win NT, Win 2000, Win XP, and Win 7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Implements the one-to-one mapping, kernel-level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Each thread contains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 thread id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Register set representing state of processor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Separate user and kernel stacks for when thread runs in user mode or kernel mode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Private data storage area used by run-time libraries and dynamic link libraries (DLLs)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The register set, stacks, and private storage area are known as the 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</a:t>
            </a:r>
            <a:r>
              <a:rPr lang="en-US" sz="24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of the thread</a:t>
            </a:r>
          </a:p>
          <a:p>
            <a:pPr>
              <a:buFont typeface="Monotype Sorts" charset="0"/>
              <a:buNone/>
            </a:pPr>
            <a:endParaRPr lang="en-US" sz="24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3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0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Windows Threads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06500"/>
            <a:ext cx="6843712" cy="5141913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The primary data structures of a thread include: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ETHREAD (executive thread block) – includes pointer to process to which thread belongs and to KTHREAD, in kernel space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KTHREAD (kernel thread block) – scheduling and synchronization info, kernel-mode stack, pointer to TEB, in kernel space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TEB (thread environment block) – thread id, user-mode stack, thread-local storage, in user space</a:t>
            </a: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573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xfrm>
            <a:off x="152400" y="490538"/>
            <a:ext cx="8991599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Windows Threads Data Structures</a:t>
            </a:r>
          </a:p>
        </p:txBody>
      </p:sp>
      <p:pic>
        <p:nvPicPr>
          <p:cNvPr id="47107" name="Picture 1" descr="4_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1271588"/>
            <a:ext cx="4065588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79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Linux Threads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888" y="990600"/>
            <a:ext cx="8037512" cy="4495800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>
                <a:cs typeface="ＭＳ Ｐゴシック" charset="-128"/>
              </a:rPr>
              <a:t>Linux refers to them as </a:t>
            </a:r>
            <a:r>
              <a:rPr lang="en-US" altLang="en-US" b="1" i="1" dirty="0">
                <a:cs typeface="ＭＳ Ｐゴシック" charset="-128"/>
              </a:rPr>
              <a:t>tasks</a:t>
            </a:r>
            <a:r>
              <a:rPr lang="en-US" altLang="en-US" dirty="0">
                <a:cs typeface="ＭＳ Ｐゴシック" charset="-128"/>
              </a:rPr>
              <a:t> rather than </a:t>
            </a:r>
            <a:r>
              <a:rPr lang="en-US" altLang="en-US" b="1" i="1" dirty="0">
                <a:cs typeface="ＭＳ Ｐゴシック" charset="-128"/>
              </a:rPr>
              <a:t>threads</a:t>
            </a: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>
                <a:cs typeface="ＭＳ Ｐゴシック" charset="-128"/>
              </a:rPr>
              <a:t>Thread creation is done through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ＭＳ Ｐゴシック" charset="-128"/>
              </a:rPr>
              <a:t>system call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>
                <a:cs typeface="ＭＳ Ｐゴシック" charset="-128"/>
              </a:rPr>
              <a:t>allows a child task to share the address space of the parent task (process)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Flags control behavior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points to process data structures (shared or unique)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Monotype Sorts" pitchFamily="-84" charset="2"/>
              <a:buChar char="n"/>
              <a:defRPr/>
            </a:pPr>
            <a:endParaRPr lang="en-US" altLang="en-US" dirty="0">
              <a:cs typeface="ＭＳ Ｐゴシック" charset="-128"/>
            </a:endParaRPr>
          </a:p>
        </p:txBody>
      </p:sp>
      <p:pic>
        <p:nvPicPr>
          <p:cNvPr id="48132" name="Picture 3" descr="4_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91000"/>
            <a:ext cx="37877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35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12825" y="176213"/>
            <a:ext cx="7673975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Multicore Programming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534400" cy="4530725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Multicore</a:t>
            </a:r>
            <a:r>
              <a:rPr lang="en-US" dirty="0">
                <a:latin typeface="Helvetica" charset="0"/>
                <a:ea typeface="MS PGothic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multiprocessor</a:t>
            </a:r>
            <a:r>
              <a:rPr lang="en-US" dirty="0">
                <a:latin typeface="Helvetica" charset="0"/>
                <a:ea typeface="MS PGothic" charset="0"/>
              </a:rPr>
              <a:t> systems putting pressure on programmers, challenges include: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Dividing activities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Balance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Data splitting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Data dependency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Testing and debugging</a:t>
            </a:r>
          </a:p>
          <a:p>
            <a:r>
              <a:rPr lang="en-US" b="1" i="1" dirty="0">
                <a:latin typeface="Helvetica" charset="0"/>
                <a:ea typeface="MS PGothic" charset="0"/>
              </a:rPr>
              <a:t>Parallelism</a:t>
            </a:r>
            <a:r>
              <a:rPr lang="en-US" dirty="0">
                <a:latin typeface="Helvetica" charset="0"/>
                <a:ea typeface="MS PGothic" charset="0"/>
              </a:rPr>
              <a:t> implies a system can perform more than one task simultaneously</a:t>
            </a:r>
          </a:p>
          <a:p>
            <a:r>
              <a:rPr lang="en-US" b="1" i="1" dirty="0">
                <a:latin typeface="Helvetica" charset="0"/>
                <a:ea typeface="MS PGothic" charset="0"/>
              </a:rPr>
              <a:t>Concurrency</a:t>
            </a:r>
            <a:r>
              <a:rPr lang="en-US" dirty="0">
                <a:latin typeface="Helvetica" charset="0"/>
                <a:ea typeface="MS PGothic" charset="0"/>
              </a:rPr>
              <a:t> supports more than one task making progress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Single processor / core, scheduler providing concurrency</a:t>
            </a: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2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12825" y="176213"/>
            <a:ext cx="7673975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Multicore Programming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156450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Types of parallelism 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Data parallelism</a:t>
            </a:r>
            <a:r>
              <a:rPr lang="en-US">
                <a:latin typeface="Helvetica" charset="0"/>
                <a:ea typeface="MS PGothic" charset="0"/>
              </a:rPr>
              <a:t> – distributes subsets of the same data across multiple cores, same operation on each</a:t>
            </a:r>
            <a:endParaRPr lang="en-US" b="1">
              <a:solidFill>
                <a:srgbClr val="3366FF"/>
              </a:solidFill>
              <a:latin typeface="Helvetica" charset="0"/>
              <a:ea typeface="MS PGothic" charset="0"/>
            </a:endParaRP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Task parallelism </a:t>
            </a:r>
            <a:r>
              <a:rPr lang="en-US">
                <a:latin typeface="Helvetica" charset="0"/>
                <a:ea typeface="MS PGothic" charset="0"/>
              </a:rPr>
              <a:t>– distributing threads across cores, each thread performing unique operation</a:t>
            </a:r>
          </a:p>
          <a:p>
            <a:r>
              <a:rPr lang="en-US">
                <a:latin typeface="Helvetica" charset="0"/>
                <a:ea typeface="MS PGothic" charset="0"/>
              </a:rPr>
              <a:t>As # of threads grows, so does architectural support for threading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CPUs have cores as well as </a:t>
            </a:r>
            <a:r>
              <a:rPr lang="en-US" b="1" i="1">
                <a:latin typeface="Helvetica" charset="0"/>
                <a:ea typeface="MS PGothic" charset="0"/>
              </a:rPr>
              <a:t>hardware threads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Consider Oracle SPARC T4 with 8 cores, and 8 hardware threads per core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pPr lvl="1"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76275" y="2968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457200" y="116363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>
                <a:latin typeface="Helvetica" charset="0"/>
              </a:rPr>
              <a:t>Concurrent execution on single-core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b="1">
              <a:latin typeface="Helvetica" charset="0"/>
            </a:endParaRP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>
                <a:latin typeface="Helvetica" charset="0"/>
              </a:rPr>
              <a:t>Parallelism on a multi-core system:</a:t>
            </a:r>
          </a:p>
          <a:p>
            <a: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 b="1">
              <a:latin typeface="Helvetica" charset="0"/>
            </a:endParaRPr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814513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771900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78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79533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Single and Multithreaded Processes</a:t>
            </a:r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95400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40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Amdahl’s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609600"/>
            <a:ext cx="7900988" cy="453072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Identifies performance gains from adding additional cores to an application that has both serial and parallel components</a:t>
            </a:r>
          </a:p>
          <a:p>
            <a:r>
              <a:rPr lang="en-US" sz="2400" i="1" dirty="0">
                <a:latin typeface="Helvetica" charset="0"/>
                <a:ea typeface="MS PGothic" charset="0"/>
              </a:rPr>
              <a:t>S</a:t>
            </a:r>
            <a:r>
              <a:rPr lang="en-US" sz="2400" dirty="0">
                <a:latin typeface="Helvetica" charset="0"/>
                <a:ea typeface="MS PGothic" charset="0"/>
              </a:rPr>
              <a:t> is serial portion</a:t>
            </a:r>
          </a:p>
          <a:p>
            <a:r>
              <a:rPr lang="en-US" sz="2400" i="1" dirty="0">
                <a:latin typeface="Helvetica" charset="0"/>
                <a:ea typeface="MS PGothic" charset="0"/>
              </a:rPr>
              <a:t>N</a:t>
            </a:r>
            <a:r>
              <a:rPr lang="en-US" sz="2400" dirty="0">
                <a:latin typeface="Helvetica" charset="0"/>
                <a:ea typeface="MS PGothic" charset="0"/>
              </a:rPr>
              <a:t> processing cores</a:t>
            </a:r>
          </a:p>
          <a:p>
            <a:pPr>
              <a:buFont typeface="Monotype Sorts" charset="0"/>
              <a:buNone/>
            </a:pPr>
            <a:endParaRPr lang="en-US" sz="2400" dirty="0">
              <a:latin typeface="Helvetica" charset="0"/>
              <a:ea typeface="MS PGothic" charset="0"/>
            </a:endParaRPr>
          </a:p>
          <a:p>
            <a:r>
              <a:rPr lang="en-US" sz="2400" dirty="0">
                <a:latin typeface="Helvetica" charset="0"/>
                <a:ea typeface="MS PGothic" charset="0"/>
              </a:rPr>
              <a:t>That is, if application is 75% parallel / 25% serial, moving from 1 to 2 cores results in speedup of 1.6 times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As </a:t>
            </a:r>
            <a:r>
              <a:rPr lang="en-US" sz="2400" i="1" dirty="0">
                <a:latin typeface="Helvetica" charset="0"/>
                <a:ea typeface="MS PGothic" charset="0"/>
              </a:rPr>
              <a:t>N</a:t>
            </a:r>
            <a:r>
              <a:rPr lang="en-US" sz="2400" dirty="0">
                <a:latin typeface="Helvetica" charset="0"/>
                <a:ea typeface="MS PGothic" charset="0"/>
              </a:rPr>
              <a:t> approaches infinity, speedup approaches 1 / </a:t>
            </a:r>
            <a:r>
              <a:rPr lang="en-US" sz="2400" i="1" dirty="0">
                <a:latin typeface="Helvetica" charset="0"/>
                <a:ea typeface="MS PGothic" charset="0"/>
              </a:rPr>
              <a:t>S</a:t>
            </a:r>
          </a:p>
          <a:p>
            <a:pPr>
              <a:buFont typeface="Monotype Sorts" charset="0"/>
              <a:buNone/>
            </a:pPr>
            <a:r>
              <a:rPr lang="en-US" sz="2400" b="1" dirty="0">
                <a:latin typeface="Helvetica" charset="0"/>
                <a:ea typeface="MS PGothic" charset="0"/>
              </a:rPr>
              <a:t>Serial portion of an application has disproportionate  effect on performance gained by adding additional cores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But does the law take into account contemporary multicore systems?</a:t>
            </a:r>
          </a:p>
        </p:txBody>
      </p:sp>
      <p:pic>
        <p:nvPicPr>
          <p:cNvPr id="13316" name="Picture 1" descr="Screen Shot 2012-12-04 at 7.5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9800"/>
            <a:ext cx="2430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589552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56556</TotalTime>
  <Words>1811</Words>
  <Application>Microsoft Office PowerPoint</Application>
  <PresentationFormat>全屏显示(4:3)</PresentationFormat>
  <Paragraphs>284</Paragraphs>
  <Slides>43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Monotype Sorts</vt:lpstr>
      <vt:lpstr>Arial</vt:lpstr>
      <vt:lpstr>Courier New</vt:lpstr>
      <vt:lpstr>Helvetica</vt:lpstr>
      <vt:lpstr>Tahoma</vt:lpstr>
      <vt:lpstr>Times New Roman</vt:lpstr>
      <vt:lpstr>Webdings</vt:lpstr>
      <vt:lpstr>Wingdings</vt:lpstr>
      <vt:lpstr>Blueprint</vt:lpstr>
      <vt:lpstr>Thread</vt:lpstr>
      <vt:lpstr>Motivation</vt:lpstr>
      <vt:lpstr>Multithreaded Server Architecture</vt:lpstr>
      <vt:lpstr>Benefits</vt:lpstr>
      <vt:lpstr>Multicore Programming</vt:lpstr>
      <vt:lpstr>Multicore Programming (Cont.)</vt:lpstr>
      <vt:lpstr>Concurrency vs. Parallelism</vt:lpstr>
      <vt:lpstr>Single and Multithreaded Processes</vt:lpstr>
      <vt:lpstr>Amdahl’s Law</vt:lpstr>
      <vt:lpstr>User Threads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Pthreads Example</vt:lpstr>
      <vt:lpstr>Pthreads Example (Cont.)</vt:lpstr>
      <vt:lpstr>Pthreads Code for Joining 10 Threads</vt:lpstr>
      <vt:lpstr>Windows  Multithreaded C Program</vt:lpstr>
      <vt:lpstr>Windows  Multithreaded C Program (Cont.)</vt:lpstr>
      <vt:lpstr>Java Threads</vt:lpstr>
      <vt:lpstr>Java Multithreaded Program</vt:lpstr>
      <vt:lpstr>Java Multithreaded Program (Cont.)</vt:lpstr>
      <vt:lpstr>Implicit Threading</vt:lpstr>
      <vt:lpstr>Thread Pools</vt:lpstr>
      <vt:lpstr>OpenMP</vt:lpstr>
      <vt:lpstr>Grand Central Dispatch</vt:lpstr>
      <vt:lpstr>Grand Central Dispatch</vt:lpstr>
      <vt:lpstr>Threading Issues</vt:lpstr>
      <vt:lpstr>Semantics of fork() and exec()</vt:lpstr>
      <vt:lpstr>Signal Handling</vt:lpstr>
      <vt:lpstr>Signal Handling (Cont.)</vt:lpstr>
      <vt:lpstr>Thread Cancellation</vt:lpstr>
      <vt:lpstr>Thread Cancellation (Cont.)</vt:lpstr>
      <vt:lpstr>Thread-Local Storage</vt:lpstr>
      <vt:lpstr>Scheduler Activations</vt:lpstr>
      <vt:lpstr>Operating System Examples</vt:lpstr>
      <vt:lpstr>Windows Threads</vt:lpstr>
      <vt:lpstr>Windows Threads (Cont.)</vt:lpstr>
      <vt:lpstr>Windows Threads Data Structures</vt:lpstr>
      <vt:lpstr>Linux Threads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Song Li</cp:lastModifiedBy>
  <cp:revision>6986</cp:revision>
  <cp:lastPrinted>1998-03-10T18:42:22Z</cp:lastPrinted>
  <dcterms:created xsi:type="dcterms:W3CDTF">1997-09-07T20:51:32Z</dcterms:created>
  <dcterms:modified xsi:type="dcterms:W3CDTF">2023-11-12T06:38:21Z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